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3" r:id="rId3"/>
    <p:sldMasterId id="2147483808" r:id="rId4"/>
  </p:sldMasterIdLst>
  <p:notesMasterIdLst>
    <p:notesMasterId r:id="rId54"/>
  </p:notesMasterIdLst>
  <p:handoutMasterIdLst>
    <p:handoutMasterId r:id="rId55"/>
  </p:handoutMasterIdLst>
  <p:sldIdLst>
    <p:sldId id="256" r:id="rId5"/>
    <p:sldId id="259" r:id="rId6"/>
    <p:sldId id="320" r:id="rId7"/>
    <p:sldId id="261" r:id="rId8"/>
    <p:sldId id="262" r:id="rId9"/>
    <p:sldId id="263" r:id="rId10"/>
    <p:sldId id="322" r:id="rId11"/>
    <p:sldId id="264" r:id="rId12"/>
    <p:sldId id="265" r:id="rId13"/>
    <p:sldId id="266" r:id="rId14"/>
    <p:sldId id="268" r:id="rId15"/>
    <p:sldId id="270" r:id="rId16"/>
    <p:sldId id="271" r:id="rId17"/>
    <p:sldId id="323" r:id="rId18"/>
    <p:sldId id="324" r:id="rId19"/>
    <p:sldId id="318" r:id="rId20"/>
    <p:sldId id="303" r:id="rId21"/>
    <p:sldId id="333" r:id="rId22"/>
    <p:sldId id="334" r:id="rId23"/>
    <p:sldId id="335" r:id="rId24"/>
    <p:sldId id="307" r:id="rId25"/>
    <p:sldId id="336" r:id="rId26"/>
    <p:sldId id="337" r:id="rId27"/>
    <p:sldId id="339" r:id="rId28"/>
    <p:sldId id="311" r:id="rId29"/>
    <p:sldId id="321" r:id="rId30"/>
    <p:sldId id="313" r:id="rId31"/>
    <p:sldId id="314" r:id="rId32"/>
    <p:sldId id="315" r:id="rId33"/>
    <p:sldId id="316" r:id="rId34"/>
    <p:sldId id="317" r:id="rId35"/>
    <p:sldId id="319" r:id="rId36"/>
    <p:sldId id="278" r:id="rId37"/>
    <p:sldId id="279" r:id="rId38"/>
    <p:sldId id="325" r:id="rId39"/>
    <p:sldId id="283" r:id="rId40"/>
    <p:sldId id="326" r:id="rId41"/>
    <p:sldId id="327" r:id="rId42"/>
    <p:sldId id="287" r:id="rId43"/>
    <p:sldId id="328" r:id="rId44"/>
    <p:sldId id="291" r:id="rId45"/>
    <p:sldId id="329" r:id="rId46"/>
    <p:sldId id="330" r:id="rId47"/>
    <p:sldId id="296" r:id="rId48"/>
    <p:sldId id="332" r:id="rId49"/>
    <p:sldId id="331" r:id="rId50"/>
    <p:sldId id="301" r:id="rId51"/>
    <p:sldId id="340" r:id="rId52"/>
    <p:sldId id="341" r:id="rId53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85F"/>
    <a:srgbClr val="615A20"/>
    <a:srgbClr val="FFB300"/>
    <a:srgbClr val="FE3E14"/>
    <a:srgbClr val="F00F2C"/>
    <a:srgbClr val="EBECEC"/>
    <a:srgbClr val="FFFFFF"/>
    <a:srgbClr val="F6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7" d="100"/>
          <a:sy n="127" d="100"/>
        </p:scale>
        <p:origin x="-448" y="-112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DDC9F5C8-C823-E347-A05B-83056F908A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81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9F98FE3A-94BF-7F40-AF93-A506F7F6A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03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ED501-9536-5248-B6EE-1499F85D1290}" type="slidenum">
              <a:rPr lang="en-GB"/>
              <a:pPr/>
              <a:t>1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OWL</a:t>
            </a:r>
            <a:r>
              <a:rPr lang="en-US" baseline="0" dirty="0" smtClean="0"/>
              <a:t> Lite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8FE3A-94BF-7F40-AF93-A506F7F6A21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A0EB9-9867-3E4D-B916-4D3CFD4BDADC}" type="slidenum">
              <a:rPr lang="en-GB">
                <a:ea typeface="Arial" charset="0"/>
                <a:cs typeface="Arial" charset="0"/>
              </a:rPr>
              <a:pPr/>
              <a:t>21</a:t>
            </a:fld>
            <a:endParaRPr lang="en-GB">
              <a:ea typeface="Arial" charset="0"/>
              <a:cs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>
                <a:ea typeface="Arial" charset="0"/>
                <a:cs typeface="Arial" charset="0"/>
              </a:rPr>
              <a:t>Owl:differentFrom can be set from the individual editor. Click on the individual purple icon and select this property and a value from the ontology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6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0EB6CC-61FB-8B40-9409-118CC1BAC8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462F5-48E6-D048-A70C-3513825D14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62C91-C40F-1D4E-9A9F-F286F4AA47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F9F73-63D4-5C4D-AFBC-8D9707DC6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9CE6-8C53-9C40-BF6E-8FBFB0754B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ADFBE-8F17-D24E-BF92-AC23356468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97D17-4E52-3240-AFD2-BE66AB64D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6" name="Picture 1036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49DE-6513-204E-9C0F-5002D216D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AAEAE-76AF-2D4D-B999-2E06077129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A548-64F0-4044-92AB-D1ADE91A75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53B55-B44B-644F-8132-28A59B1AE2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4E98-C81F-D84F-BE3F-4280ECBB87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8E664-1549-B34D-BCF1-7E0F2C4A90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915B4-EBDF-604A-B6E1-B270761168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B14C5-343D-FA4E-AD79-75CEEBE9C9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42F36-89CF-0942-8F7A-36BBD02BB1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2D31-9398-3E46-A552-E089F479C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E8D0-24AA-3546-9FBB-4C4721D610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F7BAE-0E4D-B646-955D-623BECB09B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3B55-B44B-644F-8132-28A59B1AE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77C62-35FF-5A4E-BE89-CC77E8836C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77C62-35FF-5A4E-BE89-CC77E8836C8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FA3D2-CFE3-4346-BF29-AD8E42FF55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9CE6-8C53-9C40-BF6E-8FBFB0754B5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2F2C9-E164-4D44-98B5-F4D50E049E9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0EB6CC-61FB-8B40-9409-118CC1BAC8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FA3D2-CFE3-4346-BF29-AD8E42FF5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2F2C9-E164-4D44-98B5-F4D50E049E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93131-54B6-0E46-94C0-34710EFBEC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76B75-7505-BD44-A005-C95EC2B15F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CE568-5C27-F94B-8A2F-AB03D2DAA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Relationship Id="rId11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pPr>
              <a:defRPr/>
            </a:pPr>
            <a:fld id="{E8752312-FD23-4049-A6F7-96AA291C03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4" name="Picture 11" descr="electronic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pPr>
              <a:defRPr/>
            </a:pPr>
            <a:fld id="{F3381CCF-1783-704F-85C9-5B983F6A2F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7415" name="Picture 12" descr="electronic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fld id="{E8752312-FD23-4049-A6F7-96AA291C03A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41.png"/><Relationship Id="rId3" Type="http://schemas.openxmlformats.org/officeDocument/2006/relationships/image" Target="../media/image4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Ontology Design Patterns</a:t>
            </a:r>
            <a:endParaRPr lang="en-GB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COMP6215 Semantic Web Technologies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Nicholas Gibbins – </a:t>
            </a:r>
            <a:r>
              <a:rPr lang="en-US" dirty="0" err="1" smtClean="0"/>
              <a:t>nmg@ecs.soton.ac.uk</a:t>
            </a:r>
            <a:endParaRPr lang="en-US" dirty="0" smtClean="0"/>
          </a:p>
          <a:p>
            <a:r>
              <a:rPr lang="en-US" dirty="0" smtClean="0"/>
              <a:t>2014-2015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61"/>
          <p:cNvGrpSpPr>
            <a:grpSpLocks/>
          </p:cNvGrpSpPr>
          <p:nvPr/>
        </p:nvGrpSpPr>
        <p:grpSpPr bwMode="auto">
          <a:xfrm>
            <a:off x="1691680" y="1337529"/>
            <a:ext cx="5517232" cy="2126433"/>
            <a:chOff x="685800" y="3733800"/>
            <a:chExt cx="7315200" cy="2819400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685800" y="4953000"/>
              <a:ext cx="1295400" cy="519289"/>
            </a:xfrm>
            <a:prstGeom prst="roundRect">
              <a:avLst>
                <a:gd name="adj" fmla="val 16667"/>
              </a:avLst>
            </a:prstGeom>
            <a:solidFill>
              <a:srgbClr val="D0D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63500" dir="2700000" algn="b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400" b="1"/>
                <a:t>Jack</a:t>
              </a: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6553200" y="6033911"/>
              <a:ext cx="914400" cy="519289"/>
            </a:xfrm>
            <a:prstGeom prst="roundRect">
              <a:avLst>
                <a:gd name="adj" fmla="val 16667"/>
              </a:avLst>
            </a:prstGeom>
            <a:solidFill>
              <a:srgbClr val="D0D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63500" dir="2700000" algn="b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400" b="1">
                  <a:latin typeface="Arial" charset="0"/>
                  <a:ea typeface="Arial" charset="0"/>
                  <a:cs typeface="Arial" charset="0"/>
                </a:rPr>
                <a:t>8</a:t>
              </a:r>
            </a:p>
            <a:p>
              <a:pPr>
                <a:defRPr/>
              </a:pPr>
              <a:endParaRPr lang="en-GB" sz="1400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172200" y="3733800"/>
              <a:ext cx="1828800" cy="519289"/>
            </a:xfrm>
            <a:prstGeom prst="roundRect">
              <a:avLst>
                <a:gd name="adj" fmla="val 16667"/>
              </a:avLst>
            </a:prstGeom>
            <a:solidFill>
              <a:srgbClr val="D0D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63500" dir="2700000" algn="b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400" b="1"/>
                <a:t>I am Legend</a:t>
              </a:r>
            </a:p>
          </p:txBody>
        </p:sp>
        <p:cxnSp>
          <p:nvCxnSpPr>
            <p:cNvPr id="54297" name="Straight Arrow Connector 15"/>
            <p:cNvCxnSpPr>
              <a:cxnSpLocks noChangeShapeType="1"/>
            </p:cNvCxnSpPr>
            <p:nvPr/>
          </p:nvCxnSpPr>
          <p:spPr bwMode="auto">
            <a:xfrm>
              <a:off x="1981200" y="5212645"/>
              <a:ext cx="25908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4298" name="Straight Arrow Connector 16"/>
            <p:cNvCxnSpPr>
              <a:cxnSpLocks noChangeShapeType="1"/>
            </p:cNvCxnSpPr>
            <p:nvPr/>
          </p:nvCxnSpPr>
          <p:spPr bwMode="auto">
            <a:xfrm rot="16200000" flipH="1">
              <a:off x="5552017" y="5292372"/>
              <a:ext cx="821267" cy="1181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4299" name="TextBox 18"/>
            <p:cNvSpPr txBox="1">
              <a:spLocks noChangeArrowheads="1"/>
            </p:cNvSpPr>
            <p:nvPr/>
          </p:nvSpPr>
          <p:spPr bwMode="auto">
            <a:xfrm>
              <a:off x="2743200" y="5029200"/>
              <a:ext cx="1352003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issued_rating</a:t>
              </a:r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4572000" y="4953000"/>
              <a:ext cx="1600200" cy="519289"/>
            </a:xfrm>
            <a:prstGeom prst="roundRect">
              <a:avLst>
                <a:gd name="adj" fmla="val 16667"/>
              </a:avLst>
            </a:prstGeom>
            <a:solidFill>
              <a:srgbClr val="FFB78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63500" dir="2700000" algn="b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400" b="1"/>
                <a:t>_:Rating_1</a:t>
              </a:r>
            </a:p>
          </p:txBody>
        </p:sp>
        <p:cxnSp>
          <p:nvCxnSpPr>
            <p:cNvPr id="54303" name="Straight Arrow Connector 26"/>
            <p:cNvCxnSpPr>
              <a:cxnSpLocks noChangeShapeType="1"/>
            </p:cNvCxnSpPr>
            <p:nvPr/>
          </p:nvCxnSpPr>
          <p:spPr bwMode="auto">
            <a:xfrm rot="5400000" flipH="1" flipV="1">
              <a:off x="5879395" y="3745795"/>
              <a:ext cx="699911" cy="1714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4304" name="TextBox 17"/>
            <p:cNvSpPr txBox="1">
              <a:spLocks noChangeArrowheads="1"/>
            </p:cNvSpPr>
            <p:nvPr/>
          </p:nvSpPr>
          <p:spPr bwMode="auto">
            <a:xfrm>
              <a:off x="5715000" y="4419600"/>
              <a:ext cx="1326004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rated_object</a:t>
              </a:r>
            </a:p>
          </p:txBody>
        </p:sp>
        <p:sp>
          <p:nvSpPr>
            <p:cNvPr id="54305" name="TextBox 29"/>
            <p:cNvSpPr txBox="1">
              <a:spLocks noChangeArrowheads="1"/>
            </p:cNvSpPr>
            <p:nvPr/>
          </p:nvSpPr>
          <p:spPr bwMode="auto">
            <a:xfrm>
              <a:off x="5638800" y="5715000"/>
              <a:ext cx="683388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rating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619672" y="3861048"/>
            <a:ext cx="5500464" cy="2780454"/>
            <a:chOff x="762000" y="152400"/>
            <a:chExt cx="6934200" cy="3505200"/>
          </a:xfrm>
        </p:grpSpPr>
        <p:sp>
          <p:nvSpPr>
            <p:cNvPr id="33" name="Oval 32"/>
            <p:cNvSpPr/>
            <p:nvPr/>
          </p:nvSpPr>
          <p:spPr bwMode="auto">
            <a:xfrm>
              <a:off x="762000" y="16002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Person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172200" y="1524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Film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096000" y="30480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Rating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419600" y="1600200"/>
              <a:ext cx="1981200" cy="609600"/>
            </a:xfrm>
            <a:prstGeom prst="ellipse">
              <a:avLst/>
            </a:prstGeom>
            <a:solidFill>
              <a:srgbClr val="D9A471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Rating_Relation</a:t>
              </a:r>
            </a:p>
          </p:txBody>
        </p:sp>
        <p:cxnSp>
          <p:nvCxnSpPr>
            <p:cNvPr id="54282" name="Straight Arrow Connector 37"/>
            <p:cNvCxnSpPr>
              <a:cxnSpLocks noChangeShapeType="1"/>
              <a:stCxn id="33" idx="6"/>
              <a:endCxn id="36" idx="2"/>
            </p:cNvCxnSpPr>
            <p:nvPr/>
          </p:nvCxnSpPr>
          <p:spPr bwMode="auto">
            <a:xfrm>
              <a:off x="2286000" y="1905000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4283" name="Straight Arrow Connector 39"/>
            <p:cNvCxnSpPr>
              <a:cxnSpLocks noChangeShapeType="1"/>
              <a:stCxn id="36" idx="0"/>
              <a:endCxn id="34" idx="4"/>
            </p:cNvCxnSpPr>
            <p:nvPr/>
          </p:nvCxnSpPr>
          <p:spPr bwMode="auto">
            <a:xfrm rot="5400000" flipH="1" flipV="1">
              <a:off x="5753100" y="419100"/>
              <a:ext cx="838200" cy="1524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4284" name="Straight Arrow Connector 41"/>
            <p:cNvCxnSpPr>
              <a:cxnSpLocks noChangeShapeType="1"/>
              <a:stCxn id="36" idx="4"/>
              <a:endCxn id="35" idx="0"/>
            </p:cNvCxnSpPr>
            <p:nvPr/>
          </p:nvCxnSpPr>
          <p:spPr bwMode="auto">
            <a:xfrm rot="16200000" flipH="1">
              <a:off x="5715000" y="1905000"/>
              <a:ext cx="838200" cy="1447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4285" name="TextBox 56"/>
            <p:cNvSpPr txBox="1">
              <a:spLocks noChangeArrowheads="1"/>
            </p:cNvSpPr>
            <p:nvPr/>
          </p:nvSpPr>
          <p:spPr bwMode="auto">
            <a:xfrm>
              <a:off x="4724400" y="914400"/>
              <a:ext cx="2930397" cy="523220"/>
            </a:xfrm>
            <a:prstGeom prst="rect">
              <a:avLst/>
            </a:prstGeom>
            <a:solidFill>
              <a:srgbClr val="F6F7F7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rated_object</a:t>
              </a:r>
            </a:p>
            <a:p>
              <a:r>
                <a:rPr lang="en-US" sz="1400" b="1"/>
                <a:t>(</a:t>
              </a:r>
              <a:r>
                <a:rPr lang="en-US" sz="1400" b="1">
                  <a:solidFill>
                    <a:srgbClr val="FF0000"/>
                  </a:solidFill>
                </a:rPr>
                <a:t>someValuesFrom</a:t>
              </a:r>
              <a:r>
                <a:rPr lang="en-US" sz="1400" b="1"/>
                <a:t>, functional)</a:t>
              </a:r>
            </a:p>
          </p:txBody>
        </p:sp>
        <p:sp>
          <p:nvSpPr>
            <p:cNvPr id="54286" name="TextBox 57"/>
            <p:cNvSpPr txBox="1">
              <a:spLocks noChangeArrowheads="1"/>
            </p:cNvSpPr>
            <p:nvPr/>
          </p:nvSpPr>
          <p:spPr bwMode="auto">
            <a:xfrm>
              <a:off x="2590800" y="1600200"/>
              <a:ext cx="1531364" cy="523220"/>
            </a:xfrm>
            <a:prstGeom prst="rect">
              <a:avLst/>
            </a:prstGeom>
            <a:solidFill>
              <a:srgbClr val="EDEEEE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 err="1"/>
                <a:t>issued_rating</a:t>
              </a:r>
              <a:endParaRPr lang="en-US" sz="1400" b="1" dirty="0"/>
            </a:p>
            <a:p>
              <a:r>
                <a:rPr lang="en-US" sz="1400" b="1" dirty="0"/>
                <a:t>(</a:t>
              </a:r>
              <a:r>
                <a:rPr lang="en-US" sz="1400" b="1" dirty="0" err="1"/>
                <a:t>allValuesFrom</a:t>
              </a:r>
              <a:r>
                <a:rPr lang="en-US" sz="1400" b="1" dirty="0"/>
                <a:t>)</a:t>
              </a:r>
            </a:p>
            <a:p>
              <a:endParaRPr lang="en-US" sz="1400" b="1" dirty="0"/>
            </a:p>
          </p:txBody>
        </p:sp>
        <p:sp>
          <p:nvSpPr>
            <p:cNvPr id="54287" name="TextBox 59"/>
            <p:cNvSpPr txBox="1">
              <a:spLocks noChangeArrowheads="1"/>
            </p:cNvSpPr>
            <p:nvPr/>
          </p:nvSpPr>
          <p:spPr bwMode="auto">
            <a:xfrm>
              <a:off x="4876800" y="2362200"/>
              <a:ext cx="2479102" cy="523220"/>
            </a:xfrm>
            <a:prstGeom prst="rect">
              <a:avLst/>
            </a:prstGeom>
            <a:solidFill>
              <a:srgbClr val="EBECE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rating_value</a:t>
              </a:r>
            </a:p>
            <a:p>
              <a:r>
                <a:rPr lang="en-US" sz="1400" b="1"/>
                <a:t>(allValuesFrom, functional)</a:t>
              </a:r>
            </a:p>
            <a:p>
              <a:endParaRPr lang="en-US" sz="1400" b="1"/>
            </a:p>
          </p:txBody>
        </p:sp>
      </p:grpSp>
      <p:sp>
        <p:nvSpPr>
          <p:cNvPr id="54276" name="Titl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 for use case 1</a:t>
            </a:r>
          </a:p>
        </p:txBody>
      </p:sp>
      <p:grpSp>
        <p:nvGrpSpPr>
          <p:cNvPr id="4" name="Group 30"/>
          <p:cNvGrpSpPr/>
          <p:nvPr/>
        </p:nvGrpSpPr>
        <p:grpSpPr>
          <a:xfrm>
            <a:off x="3124200" y="2636912"/>
            <a:ext cx="1600199" cy="1371599"/>
            <a:chOff x="3657600" y="2133601"/>
            <a:chExt cx="1066799" cy="113133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cxnSp>
          <p:nvCxnSpPr>
            <p:cNvPr id="26" name="Curved Connector 25"/>
            <p:cNvCxnSpPr>
              <a:stCxn id="29" idx="0"/>
            </p:cNvCxnSpPr>
            <p:nvPr/>
          </p:nvCxnSpPr>
          <p:spPr bwMode="auto">
            <a:xfrm rot="5400000" flipH="1" flipV="1">
              <a:off x="4026219" y="2197420"/>
              <a:ext cx="762000" cy="634361"/>
            </a:xfrm>
            <a:prstGeom prst="curvedConnector3">
              <a:avLst>
                <a:gd name="adj1" fmla="val 50000"/>
              </a:avLst>
            </a:prstGeom>
            <a:ln w="25400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657600" y="2895600"/>
              <a:ext cx="864878" cy="369332"/>
            </a:xfrm>
            <a:prstGeom prst="rect">
              <a:avLst/>
            </a:prstGeom>
            <a:ln w="25400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/>
                <a:t>bNode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 2: different aspects of a relation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Steve has a temperature which is high, but falling</a:t>
            </a:r>
          </a:p>
          <a:p>
            <a:pPr lvl="1"/>
            <a:r>
              <a:rPr lang="en-GB" dirty="0" smtClean="0"/>
              <a:t>We need to represent different aspects of the temperature that Steve has</a:t>
            </a:r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60198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7953375" y="6553200"/>
            <a:ext cx="1190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000"/>
              <a:t>Source: W3C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 3: no distinguished participant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John buys a “Lenny the Lion” book from </a:t>
            </a:r>
            <a:r>
              <a:rPr lang="en-GB" dirty="0" err="1" smtClean="0"/>
              <a:t>books.example.com</a:t>
            </a:r>
            <a:r>
              <a:rPr lang="en-GB" dirty="0" smtClean="0"/>
              <a:t> for $15 as a birthday gift</a:t>
            </a:r>
          </a:p>
          <a:p>
            <a:pPr lvl="1"/>
            <a:r>
              <a:rPr lang="en-GB" dirty="0" smtClean="0"/>
              <a:t>No distinguished subject for the relation</a:t>
            </a:r>
          </a:p>
          <a:p>
            <a:pPr lvl="1"/>
            <a:r>
              <a:rPr lang="en-GB" dirty="0" smtClean="0"/>
              <a:t>i.e. no primary relation to convert into a Relation Class as in cases 1 and 2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953375" y="6553200"/>
            <a:ext cx="1190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000"/>
              <a:t>Source: W3C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573016"/>
            <a:ext cx="5703912" cy="310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 for use case 3</a:t>
            </a:r>
          </a:p>
        </p:txBody>
      </p:sp>
      <p:pic>
        <p:nvPicPr>
          <p:cNvPr id="5939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204" y="2132856"/>
            <a:ext cx="8049592" cy="418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Pattern 2: Sequence of arguments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United Airlines, flight 1377 visits the following airports: LAX, DFW, and JFK</a:t>
            </a:r>
          </a:p>
          <a:p>
            <a:pPr lvl="1"/>
            <a:r>
              <a:rPr lang="en-GB" dirty="0" smtClean="0"/>
              <a:t>For such an example, we need to represent a sequence of arguments</a:t>
            </a:r>
          </a:p>
          <a:p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43000" y="3429000"/>
            <a:ext cx="6858000" cy="3113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34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2: Sequence of arguments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7700" y="2211387"/>
            <a:ext cx="7848600" cy="2435225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" y="48006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FinalFlightSegment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owl:Class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Arial Unicode MS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/>
            </a:r>
            <a:br>
              <a:rPr lang="en-GB" sz="1400" dirty="0">
                <a:solidFill>
                  <a:srgbClr val="000000"/>
                </a:solidFill>
                <a:latin typeface="Arial Unicode MS" charset="0"/>
              </a:rPr>
            </a:br>
            <a:r>
              <a:rPr lang="en-GB" sz="1400" dirty="0" smtClean="0">
                <a:solidFill>
                  <a:srgbClr val="000000"/>
                </a:solidFill>
                <a:latin typeface="Arial Unicode MS" charset="0"/>
              </a:rPr>
              <a:t>	</a:t>
            </a:r>
            <a:r>
              <a:rPr lang="en-GB" sz="1400" dirty="0" err="1" smtClean="0">
                <a:solidFill>
                  <a:srgbClr val="000000"/>
                </a:solidFill>
                <a:latin typeface="Arial Unicode MS" charset="0"/>
              </a:rPr>
              <a:t>rdfs:comment</a:t>
            </a:r>
            <a:r>
              <a:rPr lang="en-GB" sz="1400" dirty="0" smtClean="0">
                <a:solidFill>
                  <a:srgbClr val="000000"/>
                </a:solidFill>
                <a:latin typeface="Arial Unicode MS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"The last flight segment has no 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next_segment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";</a:t>
            </a:r>
            <a:br>
              <a:rPr lang="en-GB" sz="1400" dirty="0">
                <a:solidFill>
                  <a:srgbClr val="000000"/>
                </a:solidFill>
                <a:latin typeface="Arial Unicode MS" charset="0"/>
              </a:rPr>
            </a:b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	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rdfs:subClassOf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: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FlightSegment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;</a:t>
            </a:r>
            <a:br>
              <a:rPr lang="en-GB" sz="1400" dirty="0">
                <a:solidFill>
                  <a:srgbClr val="000000"/>
                </a:solidFill>
                <a:latin typeface="Arial Unicode MS" charset="0"/>
              </a:rPr>
            </a:b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	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rdfs:subClassOf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/>
            </a:r>
            <a:br>
              <a:rPr lang="en-GB" sz="1400" dirty="0">
                <a:solidFill>
                  <a:srgbClr val="000000"/>
                </a:solidFill>
                <a:latin typeface="Arial Unicode MS" charset="0"/>
              </a:rPr>
            </a:b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		[ a 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owl:Restriction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; 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owl:maxCardinality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"0";</a:t>
            </a:r>
            <a:br>
              <a:rPr lang="en-GB" sz="1400" dirty="0">
                <a:solidFill>
                  <a:srgbClr val="000000"/>
                </a:solidFill>
                <a:latin typeface="Arial Unicode MS" charset="0"/>
              </a:rPr>
            </a:b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		     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owl:onProperty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: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next_segment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] 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14010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Partitions </a:t>
            </a:r>
            <a:br>
              <a:rPr lang="en-US" dirty="0" smtClean="0"/>
            </a:br>
            <a:r>
              <a:rPr lang="en-US" dirty="0" smtClean="0"/>
              <a:t>and Value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91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Partitions and Value Sets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Descriptive features are quite common in ontologies</a:t>
            </a:r>
          </a:p>
          <a:p>
            <a:pPr marL="0" indent="0">
              <a:buNone/>
            </a:pPr>
            <a:r>
              <a:rPr lang="en-GB" dirty="0" smtClean="0"/>
              <a:t>Examples:</a:t>
            </a:r>
          </a:p>
          <a:p>
            <a:pPr lvl="1"/>
            <a:r>
              <a:rPr lang="en-GB" dirty="0" smtClean="0"/>
              <a:t>Size {small, medium, large}</a:t>
            </a:r>
          </a:p>
          <a:p>
            <a:pPr lvl="1"/>
            <a:r>
              <a:rPr lang="en-GB" dirty="0" smtClean="0"/>
              <a:t>Risk {dangerous, risky, safe}</a:t>
            </a:r>
          </a:p>
          <a:p>
            <a:pPr lvl="1"/>
            <a:r>
              <a:rPr lang="en-GB" dirty="0" smtClean="0"/>
              <a:t>Health status {good health, medium health, poor health}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Also called “qualities”, “modifiers”, “attributes”</a:t>
            </a:r>
          </a:p>
          <a:p>
            <a:pPr lvl="1"/>
            <a:r>
              <a:rPr lang="en-GB" dirty="0"/>
              <a:t>A property can have only one value for each feature to ensure </a:t>
            </a:r>
            <a:r>
              <a:rPr lang="en-GB" dirty="0" smtClean="0"/>
              <a:t>consistency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</a:t>
            </a:r>
            <a:r>
              <a:rPr lang="en-GB" dirty="0" smtClean="0"/>
              <a:t>Sets and </a:t>
            </a:r>
            <a:r>
              <a:rPr lang="en-GB" dirty="0" smtClean="0"/>
              <a:t>Value </a:t>
            </a:r>
            <a:r>
              <a:rPr lang="en-GB" dirty="0" smtClean="0"/>
              <a:t>Partitions</a:t>
            </a:r>
            <a:endParaRPr lang="en-GB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Such descriptive features can be represented as:</a:t>
            </a:r>
          </a:p>
          <a:p>
            <a:pPr lvl="1"/>
            <a:r>
              <a:rPr lang="en-GB" dirty="0" smtClean="0"/>
              <a:t>Enumerated individuals</a:t>
            </a:r>
          </a:p>
          <a:p>
            <a:pPr lvl="1"/>
            <a:r>
              <a:rPr lang="en-GB" dirty="0" smtClean="0"/>
              <a:t>Disjoint classes</a:t>
            </a:r>
          </a:p>
          <a:p>
            <a:pPr lvl="1"/>
            <a:r>
              <a:rPr lang="en-GB" dirty="0" err="1" smtClean="0"/>
              <a:t>Datatype</a:t>
            </a:r>
            <a:r>
              <a:rPr lang="en-GB" dirty="0" smtClean="0"/>
              <a:t> values</a:t>
            </a:r>
          </a:p>
        </p:txBody>
      </p:sp>
    </p:spTree>
    <p:extLst>
      <p:ext uri="{BB962C8B-B14F-4D97-AF65-F5344CB8AC3E}">
        <p14:creationId xmlns:p14="http://schemas.microsoft.com/office/powerpoint/2010/main" val="57842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Values as sets of individuals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Class </a:t>
            </a:r>
            <a:r>
              <a:rPr lang="en-GB" dirty="0" err="1"/>
              <a:t>Health_Value</a:t>
            </a:r>
            <a:r>
              <a:rPr lang="en-GB" dirty="0"/>
              <a:t> is an enumeration of three </a:t>
            </a:r>
            <a:r>
              <a:rPr lang="en-GB" dirty="0" smtClean="0"/>
              <a:t>individuals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4"/>
          <a:stretch>
            <a:fillRect/>
          </a:stretch>
        </p:blipFill>
        <p:spPr>
          <a:xfrm>
            <a:off x="899592" y="2376264"/>
            <a:ext cx="7217219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9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Topics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N-</a:t>
            </a:r>
            <a:r>
              <a:rPr lang="en-GB" dirty="0" err="1" smtClean="0"/>
              <a:t>ary</a:t>
            </a:r>
            <a:r>
              <a:rPr lang="en-GB" dirty="0" smtClean="0"/>
              <a:t> relations</a:t>
            </a:r>
          </a:p>
          <a:p>
            <a:pPr lvl="1"/>
            <a:r>
              <a:rPr lang="en-GB" dirty="0" smtClean="0"/>
              <a:t>How can we say more about a relation instance?</a:t>
            </a:r>
          </a:p>
          <a:p>
            <a:pPr lvl="1"/>
            <a:r>
              <a:rPr lang="en-GB" dirty="0" smtClean="0"/>
              <a:t>How do we represent an ordered sequence of relations?</a:t>
            </a:r>
          </a:p>
          <a:p>
            <a:r>
              <a:rPr lang="en-GB" dirty="0" smtClean="0"/>
              <a:t>Value </a:t>
            </a:r>
            <a:r>
              <a:rPr lang="en-GB" dirty="0" smtClean="0"/>
              <a:t>partitions and value sets</a:t>
            </a:r>
          </a:p>
          <a:p>
            <a:pPr lvl="1"/>
            <a:r>
              <a:rPr lang="en-GB" dirty="0" smtClean="0"/>
              <a:t>How do we represent a fixed list of values?</a:t>
            </a:r>
          </a:p>
          <a:p>
            <a:r>
              <a:rPr lang="en-GB" dirty="0" smtClean="0"/>
              <a:t>Part-whole hierarchies</a:t>
            </a:r>
          </a:p>
          <a:p>
            <a:pPr lvl="1"/>
            <a:r>
              <a:rPr lang="en-GB" dirty="0" smtClean="0"/>
              <a:t>How do we represent hierarchies other than the subclass hierarchy?</a:t>
            </a:r>
          </a:p>
          <a:p>
            <a:r>
              <a:rPr lang="en-GB" dirty="0"/>
              <a:t>Classes as property values</a:t>
            </a:r>
          </a:p>
          <a:p>
            <a:pPr lvl="1"/>
            <a:r>
              <a:rPr lang="en-GB" dirty="0"/>
              <a:t>What do we do if we need to use a Class as a property </a:t>
            </a:r>
            <a:r>
              <a:rPr lang="en-GB" dirty="0" smtClean="0"/>
              <a:t>value in OWL?</a:t>
            </a:r>
            <a:endParaRPr lang="en-GB" dirty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Values as sets of individuals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6" y="2492896"/>
            <a:ext cx="8279904" cy="335549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18" y="3111720"/>
            <a:ext cx="4069022" cy="29756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89040"/>
            <a:ext cx="3373668" cy="275732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3960440" cy="28711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096"/>
            <a:ext cx="8676456" cy="3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6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Approach 1</a:t>
            </a:r>
            <a:endParaRPr lang="en-GB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Need an axiom to set the three health values to be different from each other</a:t>
            </a:r>
          </a:p>
          <a:p>
            <a:pPr lvl="1"/>
            <a:r>
              <a:rPr lang="en-GB" dirty="0" smtClean="0"/>
              <a:t>This way, a person cannot have more than one health value at a time </a:t>
            </a:r>
          </a:p>
          <a:p>
            <a:pPr marL="0" indent="0">
              <a:buNone/>
            </a:pPr>
            <a:r>
              <a:rPr lang="en-GB" dirty="0" smtClean="0"/>
              <a:t>Values cannot be further partitioned</a:t>
            </a:r>
          </a:p>
          <a:p>
            <a:pPr lvl="1"/>
            <a:r>
              <a:rPr lang="en-GB" dirty="0" smtClean="0"/>
              <a:t>e.g. cannot have </a:t>
            </a:r>
            <a:r>
              <a:rPr lang="en-GB" dirty="0" err="1" smtClean="0"/>
              <a:t>fairly_good_health</a:t>
            </a:r>
            <a:r>
              <a:rPr lang="en-GB" dirty="0" smtClean="0"/>
              <a:t> as a subtype of </a:t>
            </a:r>
            <a:r>
              <a:rPr lang="en-GB" dirty="0" err="1" smtClean="0"/>
              <a:t>good_health</a:t>
            </a:r>
            <a:endParaRPr lang="en-GB" dirty="0" smtClean="0"/>
          </a:p>
          <a:p>
            <a:pPr lvl="1"/>
            <a:r>
              <a:rPr lang="en-GB" dirty="0" smtClean="0"/>
              <a:t>Only equality and difference between individuals is allowed in OWL</a:t>
            </a:r>
          </a:p>
          <a:p>
            <a:pPr marL="0" indent="0">
              <a:buNone/>
            </a:pPr>
            <a:r>
              <a:rPr lang="en-GB" dirty="0" smtClean="0"/>
              <a:t>Only one set of values is allowed for a feature</a:t>
            </a:r>
          </a:p>
          <a:p>
            <a:pPr lvl="1"/>
            <a:r>
              <a:rPr lang="en-GB" dirty="0" smtClean="0"/>
              <a:t>The class cannot be equivalent to more than one set of distinct values</a:t>
            </a:r>
          </a:p>
          <a:p>
            <a:pPr lvl="1"/>
            <a:r>
              <a:rPr lang="en-GB" dirty="0" smtClean="0"/>
              <a:t>Doing so will cause inconsistencies</a:t>
            </a:r>
          </a:p>
          <a:p>
            <a:pPr marL="0" indent="0">
              <a:buNone/>
            </a:pPr>
            <a:r>
              <a:rPr lang="en-GB" dirty="0" smtClean="0"/>
              <a:t>OWL DL compatible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</a:t>
            </a:r>
            <a:r>
              <a:rPr lang="en-US" dirty="0" smtClean="0"/>
              <a:t>Value Partition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Values are disjoint subclasses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42104" y="2420888"/>
            <a:ext cx="7274312" cy="40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1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Values as disjoint subclasses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8" y="4797152"/>
            <a:ext cx="4762500" cy="241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65104"/>
            <a:ext cx="4305300" cy="2413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33056"/>
            <a:ext cx="4673600" cy="2286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8" y="3429000"/>
            <a:ext cx="8242300" cy="2413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0928"/>
            <a:ext cx="3860800" cy="2667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216400" cy="2667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32" y="1916832"/>
            <a:ext cx="3759200" cy="2667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3" y="5759536"/>
            <a:ext cx="79375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28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Values as disjoint subclasses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instance </a:t>
            </a:r>
            <a:r>
              <a:rPr lang="en-GB" dirty="0" err="1"/>
              <a:t>Johns_Health</a:t>
            </a:r>
            <a:r>
              <a:rPr lang="en-GB" dirty="0"/>
              <a:t> can be made anonymous</a:t>
            </a:r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" y="2590800"/>
            <a:ext cx="822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36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Notes on Approach 2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dirty="0" smtClean="0"/>
              <a:t>OWL DL compatible</a:t>
            </a:r>
          </a:p>
          <a:p>
            <a:pPr marL="0" indent="0" eaLnBrk="1" hangingPunct="1">
              <a:buNone/>
            </a:pPr>
            <a:r>
              <a:rPr lang="en-GB" dirty="0" smtClean="0"/>
              <a:t>DL </a:t>
            </a:r>
            <a:r>
              <a:rPr lang="en-GB" dirty="0" err="1" smtClean="0"/>
              <a:t>reasoners</a:t>
            </a:r>
            <a:r>
              <a:rPr lang="en-GB" dirty="0" smtClean="0"/>
              <a:t> can classify the ontology</a:t>
            </a:r>
          </a:p>
          <a:p>
            <a:pPr marL="0" indent="0" eaLnBrk="1" hangingPunct="1">
              <a:buNone/>
            </a:pPr>
            <a:r>
              <a:rPr lang="en-GB" dirty="0" smtClean="0"/>
              <a:t>Values can be further partitioned</a:t>
            </a:r>
          </a:p>
          <a:p>
            <a:pPr lvl="1" eaLnBrk="1" hangingPunct="1"/>
            <a:r>
              <a:rPr lang="en-GB" dirty="0" smtClean="0"/>
              <a:t>Simply add subclasses to the value classes</a:t>
            </a:r>
          </a:p>
          <a:p>
            <a:pPr marL="0" indent="0" eaLnBrk="1" hangingPunct="1">
              <a:buNone/>
            </a:pPr>
            <a:r>
              <a:rPr lang="en-GB" dirty="0" smtClean="0"/>
              <a:t>Can have alternative partitioning of the same feature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Part-Whole Hierarchies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47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Meronymies (part-whole relations)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45481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Taxonomies are not the only hierarchical relation that we wish to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spark plug isn’t a kind of engine (class-instance)</a:t>
            </a:r>
          </a:p>
          <a:p>
            <a:pPr lvl="1"/>
            <a:r>
              <a:rPr lang="en-US" dirty="0" smtClean="0"/>
              <a:t>A spark plug is a </a:t>
            </a:r>
            <a:r>
              <a:rPr lang="en-US" b="1" dirty="0" smtClean="0"/>
              <a:t>part of </a:t>
            </a:r>
            <a:r>
              <a:rPr lang="en-US" dirty="0" smtClean="0"/>
              <a:t>an engine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43964"/>
            <a:ext cx="1560095" cy="11700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431214"/>
            <a:ext cx="2043247" cy="1995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663" y="2190248"/>
            <a:ext cx="3303337" cy="2477503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 bwMode="auto">
          <a:xfrm>
            <a:off x="5334000" y="3017520"/>
            <a:ext cx="441960" cy="82296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3" name="Right Arrow 22"/>
          <p:cNvSpPr/>
          <p:nvPr/>
        </p:nvSpPr>
        <p:spPr bwMode="auto">
          <a:xfrm>
            <a:off x="2286000" y="3017520"/>
            <a:ext cx="441960" cy="82296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Part-Whole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need two properties:</a:t>
            </a:r>
          </a:p>
          <a:p>
            <a:pPr lvl="1"/>
            <a:r>
              <a:rPr lang="en-US" dirty="0" err="1" smtClean="0"/>
              <a:t>partOf</a:t>
            </a:r>
            <a:r>
              <a:rPr lang="en-US" dirty="0" smtClean="0"/>
              <a:t> (a transitive property)</a:t>
            </a:r>
          </a:p>
          <a:p>
            <a:pPr lvl="1"/>
            <a:r>
              <a:rPr lang="en-US" dirty="0" err="1" smtClean="0"/>
              <a:t>directPartOf</a:t>
            </a:r>
            <a:r>
              <a:rPr lang="en-US" dirty="0" smtClean="0"/>
              <a:t> (a </a:t>
            </a:r>
            <a:r>
              <a:rPr lang="en-US" dirty="0" err="1" smtClean="0"/>
              <a:t>subproperty</a:t>
            </a:r>
            <a:r>
              <a:rPr lang="en-US" dirty="0" smtClean="0"/>
              <a:t> of </a:t>
            </a:r>
            <a:r>
              <a:rPr lang="en-US" dirty="0" err="1" smtClean="0"/>
              <a:t>partOf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Part-Whole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Represent part-whole relationships between classes using </a:t>
            </a:r>
            <a:r>
              <a:rPr lang="en-US" dirty="0" err="1" smtClean="0"/>
              <a:t>someValuesFrom</a:t>
            </a:r>
            <a:r>
              <a:rPr lang="en-US" dirty="0" smtClean="0"/>
              <a:t> restrictions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7086601" cy="431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67200"/>
            <a:ext cx="5765800" cy="43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25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Classes of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Extend the ontology with classes of parts for each level</a:t>
            </a:r>
          </a:p>
          <a:p>
            <a:pPr lvl="1"/>
            <a:r>
              <a:rPr lang="en-US" dirty="0" err="1" smtClean="0"/>
              <a:t>Reasoner</a:t>
            </a:r>
            <a:r>
              <a:rPr lang="en-US" dirty="0" smtClean="0"/>
              <a:t> can automatically derive a class hierarchy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00400"/>
            <a:ext cx="4826000" cy="444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925888"/>
            <a:ext cx="7251700" cy="355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622800"/>
            <a:ext cx="6108700" cy="43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Allows </a:t>
            </a:r>
            <a:r>
              <a:rPr lang="en-US" dirty="0" err="1" smtClean="0"/>
              <a:t>reasoner</a:t>
            </a:r>
            <a:r>
              <a:rPr lang="en-US" dirty="0" smtClean="0"/>
              <a:t> to conclude that a fault in a part is a fault in a whole</a:t>
            </a:r>
          </a:p>
          <a:p>
            <a:pPr lvl="1"/>
            <a:r>
              <a:rPr lang="en-US" dirty="0" smtClean="0"/>
              <a:t>Need a new property for the location of a fault: </a:t>
            </a:r>
            <a:r>
              <a:rPr lang="en-US" dirty="0" err="1" smtClean="0"/>
              <a:t>hasLocus</a:t>
            </a:r>
            <a:endParaRPr lang="en-US" dirty="0" smtClean="0"/>
          </a:p>
          <a:p>
            <a:pPr lvl="1"/>
            <a:r>
              <a:rPr lang="en-US" dirty="0" smtClean="0"/>
              <a:t>Need a new class for faults: Fault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221088"/>
            <a:ext cx="7084020" cy="30282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942649"/>
            <a:ext cx="7956376" cy="359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as </a:t>
            </a:r>
            <a:br>
              <a:rPr lang="en-US" dirty="0" smtClean="0"/>
            </a:br>
            <a:r>
              <a:rPr lang="en-US" dirty="0" smtClean="0"/>
              <a:t>Property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34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Classes as property values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some cases, it is convenient to put a class as a value of some property </a:t>
            </a:r>
          </a:p>
          <a:p>
            <a:pPr lvl="1"/>
            <a:r>
              <a:rPr lang="en-GB" dirty="0" smtClean="0"/>
              <a:t>Classes can be property values in RDFS, OWL Full and OWL2 with no restrictions </a:t>
            </a:r>
          </a:p>
          <a:p>
            <a:pPr marL="0" indent="0">
              <a:buNone/>
            </a:pPr>
            <a:r>
              <a:rPr lang="en-GB" dirty="0" smtClean="0"/>
              <a:t>In OWL DL and OWL </a:t>
            </a:r>
            <a:r>
              <a:rPr lang="en-GB" dirty="0" err="1" smtClean="0"/>
              <a:t>Lite</a:t>
            </a:r>
            <a:r>
              <a:rPr lang="en-GB" dirty="0" smtClean="0"/>
              <a:t>, classes cannot be property values</a:t>
            </a:r>
          </a:p>
          <a:p>
            <a:pPr lvl="1"/>
            <a:r>
              <a:rPr lang="en-GB" dirty="0" smtClean="0"/>
              <a:t>Because nothing can be both a class and an individual</a:t>
            </a:r>
          </a:p>
          <a:p>
            <a:pPr lvl="1"/>
            <a:r>
              <a:rPr lang="en-GB" dirty="0" smtClean="0"/>
              <a:t>Need to use alternative mechanisms 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Use case example</a:t>
            </a:r>
          </a:p>
        </p:txBody>
      </p:sp>
      <p:sp>
        <p:nvSpPr>
          <p:cNvPr id="67587" name="Rectangle 1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Represent two books about lions, one is about the species of lion, and the other about the species of African lion </a:t>
            </a:r>
          </a:p>
          <a:p>
            <a:r>
              <a:rPr lang="en-GB" dirty="0" smtClean="0"/>
              <a:t>Retrieve both books when asking for books about lions </a:t>
            </a:r>
          </a:p>
        </p:txBody>
      </p:sp>
      <p:grpSp>
        <p:nvGrpSpPr>
          <p:cNvPr id="67588" name="Group 21"/>
          <p:cNvGrpSpPr>
            <a:grpSpLocks/>
          </p:cNvGrpSpPr>
          <p:nvPr/>
        </p:nvGrpSpPr>
        <p:grpSpPr bwMode="auto">
          <a:xfrm>
            <a:off x="2514600" y="3352800"/>
            <a:ext cx="4800600" cy="2971800"/>
            <a:chOff x="1584" y="1440"/>
            <a:chExt cx="3024" cy="1872"/>
          </a:xfrm>
        </p:grpSpPr>
        <p:sp>
          <p:nvSpPr>
            <p:cNvPr id="159749" name="Oval 5"/>
            <p:cNvSpPr>
              <a:spLocks noChangeArrowheads="1"/>
            </p:cNvSpPr>
            <p:nvPr/>
          </p:nvSpPr>
          <p:spPr bwMode="auto">
            <a:xfrm>
              <a:off x="3504" y="1440"/>
              <a:ext cx="768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Animal</a:t>
              </a:r>
            </a:p>
          </p:txBody>
        </p:sp>
        <p:sp>
          <p:nvSpPr>
            <p:cNvPr id="159750" name="Oval 6"/>
            <p:cNvSpPr>
              <a:spLocks noChangeArrowheads="1"/>
            </p:cNvSpPr>
            <p:nvPr/>
          </p:nvSpPr>
          <p:spPr bwMode="auto">
            <a:xfrm>
              <a:off x="3648" y="2064"/>
              <a:ext cx="768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Lion</a:t>
              </a:r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 flipH="1" flipV="1">
              <a:off x="3936" y="1824"/>
              <a:ext cx="48" cy="2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159752" name="Oval 8"/>
            <p:cNvSpPr>
              <a:spLocks noChangeArrowheads="1"/>
            </p:cNvSpPr>
            <p:nvPr/>
          </p:nvSpPr>
          <p:spPr bwMode="auto">
            <a:xfrm>
              <a:off x="3744" y="2736"/>
              <a:ext cx="864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AfricanLion</a:t>
              </a:r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 flipH="1" flipV="1">
              <a:off x="4080" y="2448"/>
              <a:ext cx="48" cy="2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159754" name="AutoShape 10"/>
            <p:cNvSpPr>
              <a:spLocks noChangeArrowheads="1"/>
            </p:cNvSpPr>
            <p:nvPr/>
          </p:nvSpPr>
          <p:spPr bwMode="auto">
            <a:xfrm>
              <a:off x="1632" y="2928"/>
              <a:ext cx="768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The African</a:t>
              </a:r>
            </a:p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Lion</a:t>
              </a:r>
            </a:p>
          </p:txBody>
        </p:sp>
        <p:sp>
          <p:nvSpPr>
            <p:cNvPr id="159755" name="AutoShape 11"/>
            <p:cNvSpPr>
              <a:spLocks noChangeArrowheads="1"/>
            </p:cNvSpPr>
            <p:nvPr/>
          </p:nvSpPr>
          <p:spPr bwMode="auto">
            <a:xfrm>
              <a:off x="2208" y="2352"/>
              <a:ext cx="768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Lions: Life </a:t>
              </a:r>
            </a:p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in the Pride</a:t>
              </a:r>
            </a:p>
          </p:txBody>
        </p:sp>
        <p:sp>
          <p:nvSpPr>
            <p:cNvPr id="159756" name="Oval 12"/>
            <p:cNvSpPr>
              <a:spLocks noChangeArrowheads="1"/>
            </p:cNvSpPr>
            <p:nvPr/>
          </p:nvSpPr>
          <p:spPr bwMode="auto">
            <a:xfrm>
              <a:off x="1584" y="1440"/>
              <a:ext cx="768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Book</a:t>
              </a:r>
            </a:p>
          </p:txBody>
        </p:sp>
        <p:sp>
          <p:nvSpPr>
            <p:cNvPr id="159757" name="Line 13"/>
            <p:cNvSpPr>
              <a:spLocks noChangeShapeType="1"/>
            </p:cNvSpPr>
            <p:nvPr/>
          </p:nvSpPr>
          <p:spPr bwMode="auto">
            <a:xfrm flipH="1" flipV="1">
              <a:off x="1968" y="1824"/>
              <a:ext cx="48" cy="110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 flipH="1" flipV="1">
              <a:off x="2064" y="1824"/>
              <a:ext cx="480" cy="52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 flipV="1">
              <a:off x="2976" y="2352"/>
              <a:ext cx="720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 flipV="1">
              <a:off x="2400" y="2928"/>
              <a:ext cx="1344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2976" y="2208"/>
              <a:ext cx="623" cy="19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rgbClr val="323D43"/>
                  </a:solidFill>
                </a:rPr>
                <a:t>dc:subject</a:t>
              </a:r>
              <a:endParaRPr lang="en-GB" sz="1800">
                <a:solidFill>
                  <a:srgbClr val="323D43"/>
                </a:solidFill>
              </a:endParaRPr>
            </a:p>
          </p:txBody>
        </p:sp>
        <p:sp>
          <p:nvSpPr>
            <p:cNvPr id="39954" name="Text Box 18"/>
            <p:cNvSpPr txBox="1">
              <a:spLocks noChangeArrowheads="1"/>
            </p:cNvSpPr>
            <p:nvPr/>
          </p:nvSpPr>
          <p:spPr bwMode="auto">
            <a:xfrm>
              <a:off x="2688" y="3024"/>
              <a:ext cx="623" cy="19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rgbClr val="323D43"/>
                  </a:solidFill>
                </a:rPr>
                <a:t>dc:subject</a:t>
              </a:r>
              <a:endParaRPr lang="en-GB" sz="1800">
                <a:solidFill>
                  <a:srgbClr val="323D4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classes directly as property values</a:t>
            </a:r>
          </a:p>
          <a:p>
            <a:pPr lvl="1"/>
            <a:r>
              <a:rPr lang="en-GB" dirty="0" smtClean="0"/>
              <a:t>The property </a:t>
            </a:r>
            <a:r>
              <a:rPr lang="en-GB" dirty="0" err="1" smtClean="0"/>
              <a:t>dc:subject</a:t>
            </a:r>
            <a:r>
              <a:rPr lang="en-GB" dirty="0" smtClean="0"/>
              <a:t> has the Animal classes as values</a:t>
            </a:r>
          </a:p>
          <a:p>
            <a:pPr lvl="1"/>
            <a:r>
              <a:rPr lang="en-GB" dirty="0" smtClean="0"/>
              <a:t>Ontology is OWL Full</a:t>
            </a:r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396952"/>
            <a:ext cx="8229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9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Notes on Approach 1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approach is the most intuitive</a:t>
            </a:r>
          </a:p>
          <a:p>
            <a:pPr lvl="1"/>
            <a:r>
              <a:rPr lang="en-GB" dirty="0" smtClean="0"/>
              <a:t>Resulting ontology is compatible with RDFS and OWL Full, but not OWL DL or OWL </a:t>
            </a:r>
            <a:r>
              <a:rPr lang="en-GB" dirty="0" err="1" smtClean="0"/>
              <a:t>Lite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subjects are in a hierarchy (</a:t>
            </a:r>
            <a:r>
              <a:rPr lang="en-GB" dirty="0" err="1" smtClean="0"/>
              <a:t>AfricanLion</a:t>
            </a:r>
            <a:r>
              <a:rPr lang="en-GB" dirty="0" smtClean="0"/>
              <a:t> </a:t>
            </a:r>
            <a:r>
              <a:rPr lang="en-GB" dirty="0" err="1" smtClean="0"/>
              <a:t>isA</a:t>
            </a:r>
            <a:r>
              <a:rPr lang="en-GB" dirty="0" smtClean="0"/>
              <a:t> Lion </a:t>
            </a:r>
            <a:r>
              <a:rPr lang="en-GB" dirty="0" err="1" smtClean="0"/>
              <a:t>isA</a:t>
            </a:r>
            <a:r>
              <a:rPr lang="en-GB" dirty="0" smtClean="0"/>
              <a:t> Animal)</a:t>
            </a:r>
          </a:p>
          <a:p>
            <a:pPr lvl="1"/>
            <a:r>
              <a:rPr lang="en-GB" dirty="0" smtClean="0"/>
              <a:t>Application can use this hierarchy to find books about Lion as well as books about its sub-subject; </a:t>
            </a:r>
            <a:r>
              <a:rPr lang="en-GB" dirty="0" err="1" smtClean="0"/>
              <a:t>AfricanLion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Good approach if you:</a:t>
            </a:r>
          </a:p>
          <a:p>
            <a:pPr lvl="1"/>
            <a:r>
              <a:rPr lang="en-GB" dirty="0" smtClean="0"/>
              <a:t>Want to keep things simple</a:t>
            </a:r>
          </a:p>
          <a:p>
            <a:pPr lvl="1"/>
            <a:r>
              <a:rPr lang="en-GB" dirty="0" smtClean="0"/>
              <a:t>Don’t mind being in OWL Full </a:t>
            </a:r>
          </a:p>
          <a:p>
            <a:pPr lvl="1"/>
            <a:r>
              <a:rPr lang="en-GB" dirty="0" smtClean="0"/>
              <a:t>Don’t mind using the class hierarchy as book subject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 2: Using special instances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Use instances of classes as property values</a:t>
            </a:r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6856" y="2420888"/>
            <a:ext cx="8229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98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Notes on Approach 2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Classes are not used as values directly</a:t>
            </a:r>
          </a:p>
          <a:p>
            <a:pPr lvl="1"/>
            <a:r>
              <a:rPr lang="en-GB" dirty="0" smtClean="0"/>
              <a:t>Using their instances as property values instead</a:t>
            </a:r>
          </a:p>
          <a:p>
            <a:pPr marL="0" indent="0">
              <a:buNone/>
            </a:pPr>
            <a:r>
              <a:rPr lang="en-GB" dirty="0" smtClean="0"/>
              <a:t>Ontology is compatible with OWL DL and OWL </a:t>
            </a:r>
            <a:r>
              <a:rPr lang="en-GB" dirty="0" err="1" smtClean="0"/>
              <a:t>Lite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used the class Lion for the subject lion</a:t>
            </a:r>
          </a:p>
          <a:p>
            <a:pPr lvl="1"/>
            <a:r>
              <a:rPr lang="en-GB" dirty="0" smtClean="0"/>
              <a:t>Need a different one to refer to actual lions! </a:t>
            </a:r>
          </a:p>
          <a:p>
            <a:pPr lvl="1"/>
            <a:r>
              <a:rPr lang="en-GB" dirty="0" smtClean="0"/>
              <a:t>Shouldn’t use the same concept for two conceptually different things</a:t>
            </a:r>
          </a:p>
          <a:p>
            <a:pPr lvl="1"/>
            <a:r>
              <a:rPr lang="en-GB" dirty="0" smtClean="0"/>
              <a:t>We need to be extra careful if the Animal ontology is important</a:t>
            </a:r>
          </a:p>
          <a:p>
            <a:pPr lvl="2"/>
            <a:r>
              <a:rPr lang="en-GB" dirty="0" smtClean="0"/>
              <a:t>Changing the meaning of classes may cause some interpretation problems</a:t>
            </a:r>
          </a:p>
        </p:txBody>
      </p:sp>
    </p:spTree>
    <p:extLst>
      <p:ext uri="{BB962C8B-B14F-4D97-AF65-F5344CB8AC3E}">
        <p14:creationId xmlns:p14="http://schemas.microsoft.com/office/powerpoint/2010/main" val="95717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Notes on Approach 2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No direct relation between the subjects</a:t>
            </a:r>
          </a:p>
          <a:p>
            <a:pPr lvl="1"/>
            <a:r>
              <a:rPr lang="en-GB" dirty="0" smtClean="0"/>
              <a:t>But the instance </a:t>
            </a:r>
            <a:r>
              <a:rPr lang="en-GB" dirty="0" err="1" smtClean="0"/>
              <a:t>AfricanLionSubject</a:t>
            </a:r>
            <a:r>
              <a:rPr lang="en-GB" dirty="0" smtClean="0"/>
              <a:t> is also an instance of Lion</a:t>
            </a:r>
          </a:p>
          <a:p>
            <a:pPr marL="0" indent="0">
              <a:buNone/>
            </a:pPr>
            <a:r>
              <a:rPr lang="en-GB" dirty="0" smtClean="0"/>
              <a:t>Use this approach if you:</a:t>
            </a:r>
          </a:p>
          <a:p>
            <a:pPr lvl="1"/>
            <a:r>
              <a:rPr lang="en-GB" dirty="0" smtClean="0"/>
              <a:t>Want to stick to OWL DL or OWL </a:t>
            </a:r>
            <a:r>
              <a:rPr lang="en-GB" dirty="0" err="1" smtClean="0"/>
              <a:t>Lite</a:t>
            </a:r>
            <a:endParaRPr lang="en-GB" dirty="0" smtClean="0"/>
          </a:p>
          <a:p>
            <a:pPr lvl="1"/>
            <a:r>
              <a:rPr lang="en-GB" dirty="0" smtClean="0"/>
              <a:t>Won’t be changing the original meaning of any of the classes</a:t>
            </a:r>
          </a:p>
          <a:p>
            <a:pPr lvl="1"/>
            <a:r>
              <a:rPr lang="en-GB" dirty="0" smtClean="0"/>
              <a:t>Not concerned with the subjects not having direct links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Binary Relations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200" dirty="0" smtClean="0"/>
              <a:t>In RDF and OWL, binary relations link two individuals, or an individual and a value</a:t>
            </a:r>
          </a:p>
          <a:p>
            <a:pPr eaLnBrk="1" hangingPunct="1">
              <a:lnSpc>
                <a:spcPct val="90000"/>
              </a:lnSpc>
            </a:pPr>
            <a:endParaRPr lang="en-GB" sz="2200" dirty="0" smtClean="0"/>
          </a:p>
          <a:p>
            <a:pPr eaLnBrk="1" hangingPunct="1">
              <a:lnSpc>
                <a:spcPct val="90000"/>
              </a:lnSpc>
            </a:pPr>
            <a:endParaRPr lang="en-GB" sz="2200" dirty="0" smtClean="0"/>
          </a:p>
          <a:p>
            <a:pPr eaLnBrk="1" hangingPunct="1">
              <a:lnSpc>
                <a:spcPct val="90000"/>
              </a:lnSpc>
            </a:pPr>
            <a:endParaRPr lang="en-GB" sz="2200" dirty="0" smtClean="0"/>
          </a:p>
          <a:p>
            <a:pPr eaLnBrk="1" hangingPunct="1">
              <a:lnSpc>
                <a:spcPct val="90000"/>
              </a:lnSpc>
            </a:pPr>
            <a:endParaRPr lang="en-GB" sz="2200" dirty="0" smtClean="0"/>
          </a:p>
          <a:p>
            <a:pPr eaLnBrk="1" hangingPunct="1">
              <a:lnSpc>
                <a:spcPct val="90000"/>
              </a:lnSpc>
            </a:pPr>
            <a:endParaRPr lang="en-GB" sz="22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200" dirty="0" smtClean="0"/>
              <a:t>The properties year-of-birth and father-of are binary relations</a:t>
            </a:r>
          </a:p>
          <a:p>
            <a:pPr lvl="1" eaLnBrk="1" hangingPunct="1">
              <a:buFont typeface="Wingdings" charset="2"/>
              <a:buNone/>
            </a:pPr>
            <a:endParaRPr lang="en-GB" sz="2000" dirty="0" smtClean="0"/>
          </a:p>
        </p:txBody>
      </p:sp>
      <p:grpSp>
        <p:nvGrpSpPr>
          <p:cNvPr id="49156" name="Group 13"/>
          <p:cNvGrpSpPr>
            <a:grpSpLocks/>
          </p:cNvGrpSpPr>
          <p:nvPr/>
        </p:nvGrpSpPr>
        <p:grpSpPr bwMode="auto">
          <a:xfrm>
            <a:off x="1524000" y="3124200"/>
            <a:ext cx="5562600" cy="1828800"/>
            <a:chOff x="1524000" y="3124200"/>
            <a:chExt cx="5562600" cy="1828800"/>
          </a:xfrm>
        </p:grpSpPr>
        <p:sp>
          <p:nvSpPr>
            <p:cNvPr id="141316" name="AutoShape 4"/>
            <p:cNvSpPr>
              <a:spLocks noChangeArrowheads="1"/>
            </p:cNvSpPr>
            <p:nvPr/>
          </p:nvSpPr>
          <p:spPr bwMode="auto">
            <a:xfrm>
              <a:off x="1524000" y="3200400"/>
              <a:ext cx="1905000" cy="609600"/>
            </a:xfrm>
            <a:prstGeom prst="roundRect">
              <a:avLst>
                <a:gd name="adj" fmla="val 16667"/>
              </a:avLst>
            </a:prstGeom>
            <a:solidFill>
              <a:srgbClr val="DFDF00">
                <a:alpha val="7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latin typeface="Arial" charset="0"/>
                  <a:ea typeface="Arial" charset="0"/>
                  <a:cs typeface="Arial" charset="0"/>
                </a:rPr>
                <a:t>Holbein the Elder</a:t>
              </a:r>
            </a:p>
            <a:p>
              <a:pPr>
                <a:defRPr/>
              </a:pPr>
              <a:endParaRPr lang="en-GB" sz="16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>
              <a:off x="3429000" y="35052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3810000" y="3124200"/>
              <a:ext cx="1261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/>
                <a:t>year-of-birth</a:t>
              </a:r>
            </a:p>
          </p:txBody>
        </p:sp>
        <p:sp>
          <p:nvSpPr>
            <p:cNvPr id="141320" name="AutoShape 8"/>
            <p:cNvSpPr>
              <a:spLocks noChangeArrowheads="1"/>
            </p:cNvSpPr>
            <p:nvPr/>
          </p:nvSpPr>
          <p:spPr bwMode="auto">
            <a:xfrm>
              <a:off x="4419600" y="4343400"/>
              <a:ext cx="2209800" cy="609600"/>
            </a:xfrm>
            <a:prstGeom prst="roundRect">
              <a:avLst>
                <a:gd name="adj" fmla="val 16667"/>
              </a:avLst>
            </a:prstGeom>
            <a:solidFill>
              <a:srgbClr val="DFDF00">
                <a:alpha val="7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latin typeface="Arial" charset="0"/>
                  <a:ea typeface="Arial" charset="0"/>
                  <a:cs typeface="Arial" charset="0"/>
                </a:rPr>
                <a:t>Holbein the Younger</a:t>
              </a:r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2438400" y="3810000"/>
              <a:ext cx="1981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2895600" y="4038600"/>
              <a:ext cx="9797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/>
                <a:t>father_of</a:t>
              </a:r>
            </a:p>
          </p:txBody>
        </p:sp>
        <p:sp>
          <p:nvSpPr>
            <p:cNvPr id="141324" name="Oval 12"/>
            <p:cNvSpPr>
              <a:spLocks noChangeArrowheads="1"/>
            </p:cNvSpPr>
            <p:nvPr/>
          </p:nvSpPr>
          <p:spPr bwMode="auto">
            <a:xfrm>
              <a:off x="5867400" y="3200400"/>
              <a:ext cx="1219200" cy="685800"/>
            </a:xfrm>
            <a:prstGeom prst="ellipse">
              <a:avLst/>
            </a:prstGeom>
            <a:solidFill>
              <a:srgbClr val="FFCC00">
                <a:alpha val="66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/>
                <a:t>1460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 3: Use a parallel instance hierarchy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Create a separate subject class</a:t>
            </a:r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" y="2286000"/>
            <a:ext cx="822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96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on Approach 3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Compatible with OWL DL and OWL </a:t>
            </a:r>
            <a:r>
              <a:rPr lang="en-GB" dirty="0" err="1" smtClean="0"/>
              <a:t>Lite</a:t>
            </a:r>
            <a:endParaRPr lang="en-GB" dirty="0" smtClean="0"/>
          </a:p>
          <a:p>
            <a:pPr lvl="1"/>
            <a:r>
              <a:rPr lang="en-GB" dirty="0" smtClean="0"/>
              <a:t>Using classes as values for annotation properties (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 err="1" smtClean="0"/>
              <a:t>rdfs:seeAlso</a:t>
            </a:r>
            <a:r>
              <a:rPr lang="en-GB" dirty="0" smtClean="0"/>
              <a:t>) does not change OWL DL compatibility</a:t>
            </a:r>
          </a:p>
          <a:p>
            <a:pPr marL="0" indent="0">
              <a:buNone/>
            </a:pPr>
            <a:r>
              <a:rPr lang="en-GB" dirty="0" smtClean="0"/>
              <a:t>The subject hierarchy can be recreated using the </a:t>
            </a:r>
            <a:r>
              <a:rPr lang="en-GB" dirty="0" err="1" smtClean="0"/>
              <a:t>parentSubject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This property is transitive</a:t>
            </a:r>
          </a:p>
          <a:p>
            <a:pPr lvl="1"/>
            <a:r>
              <a:rPr lang="en-GB" dirty="0" smtClean="0"/>
              <a:t>Most </a:t>
            </a:r>
            <a:r>
              <a:rPr lang="en-GB" dirty="0" err="1" smtClean="0"/>
              <a:t>reasoners</a:t>
            </a:r>
            <a:r>
              <a:rPr lang="en-GB" dirty="0" smtClean="0"/>
              <a:t> can infer the </a:t>
            </a:r>
            <a:r>
              <a:rPr lang="en-GB" dirty="0" err="1" smtClean="0"/>
              <a:t>parentSubject</a:t>
            </a:r>
            <a:r>
              <a:rPr lang="en-GB" dirty="0" smtClean="0"/>
              <a:t> transitive property</a:t>
            </a:r>
          </a:p>
          <a:p>
            <a:pPr lvl="2"/>
            <a:r>
              <a:rPr lang="en-GB" dirty="0" smtClean="0"/>
              <a:t>But they won’t be able to infer that a book about </a:t>
            </a:r>
            <a:r>
              <a:rPr lang="en-GB" dirty="0" err="1" smtClean="0"/>
              <a:t>LionSubject</a:t>
            </a:r>
            <a:r>
              <a:rPr lang="en-GB" dirty="0" smtClean="0"/>
              <a:t> is also about Animals</a:t>
            </a:r>
          </a:p>
          <a:p>
            <a:pPr marL="0" indent="0">
              <a:buNone/>
            </a:pPr>
            <a:r>
              <a:rPr lang="en-GB" dirty="0" smtClean="0"/>
              <a:t>Semantics for Lion and for the Lion subject are preserved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on Approach 3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Animal and Subject hierarchies are independent of each other</a:t>
            </a:r>
          </a:p>
          <a:p>
            <a:pPr marL="0" indent="0">
              <a:buNone/>
            </a:pPr>
            <a:r>
              <a:rPr lang="en-GB" dirty="0" smtClean="0"/>
              <a:t>Maintenance is increased</a:t>
            </a:r>
          </a:p>
          <a:p>
            <a:pPr lvl="1"/>
            <a:r>
              <a:rPr lang="en-GB" dirty="0" smtClean="0"/>
              <a:t>Need to make sure all these classes and instances are consistent</a:t>
            </a:r>
          </a:p>
          <a:p>
            <a:pPr marL="0" indent="0">
              <a:buNone/>
            </a:pPr>
            <a:r>
              <a:rPr lang="en-GB" dirty="0" smtClean="0"/>
              <a:t>Use this approach if you:</a:t>
            </a:r>
          </a:p>
          <a:p>
            <a:pPr lvl="1"/>
            <a:r>
              <a:rPr lang="en-GB" dirty="0" smtClean="0"/>
              <a:t>Need to stay in OWL DL</a:t>
            </a:r>
          </a:p>
          <a:p>
            <a:pPr lvl="1"/>
            <a:r>
              <a:rPr lang="en-GB" dirty="0" smtClean="0"/>
              <a:t>Need to reason over the subject hierarchy</a:t>
            </a:r>
          </a:p>
          <a:p>
            <a:pPr lvl="1"/>
            <a:r>
              <a:rPr lang="en-GB" dirty="0" smtClean="0"/>
              <a:t>Are not bothered by having parallel hierarchies</a:t>
            </a:r>
          </a:p>
        </p:txBody>
      </p:sp>
    </p:spTree>
    <p:extLst>
      <p:ext uri="{BB962C8B-B14F-4D97-AF65-F5344CB8AC3E}">
        <p14:creationId xmlns:p14="http://schemas.microsoft.com/office/powerpoint/2010/main" val="115458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4: Use special restrictions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Restrictions are used instead of specific </a:t>
            </a:r>
            <a:r>
              <a:rPr lang="en-GB" dirty="0" smtClean="0"/>
              <a:t>values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38436" y="2348880"/>
            <a:ext cx="7067128" cy="333725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5805264"/>
            <a:ext cx="7380312" cy="3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83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on Approach 4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dirty="0" err="1" smtClean="0"/>
              <a:t>reasoner</a:t>
            </a:r>
            <a:r>
              <a:rPr lang="en-GB" dirty="0" smtClean="0"/>
              <a:t> can infer that a book with subject Lion also has the subject Animal</a:t>
            </a:r>
          </a:p>
          <a:p>
            <a:pPr lvl="1"/>
            <a:r>
              <a:rPr lang="en-US" dirty="0" smtClean="0"/>
              <a:t>Can use a DL </a:t>
            </a:r>
            <a:r>
              <a:rPr lang="en-US" dirty="0" err="1" smtClean="0"/>
              <a:t>reasoner</a:t>
            </a:r>
            <a:r>
              <a:rPr lang="en-US" dirty="0" smtClean="0"/>
              <a:t> to classify specific books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Subjects are assigned to books by creating instances of the relevant book subject class </a:t>
            </a:r>
          </a:p>
          <a:p>
            <a:pPr lvl="1"/>
            <a:r>
              <a:rPr lang="en-GB" dirty="0" smtClean="0"/>
              <a:t>No need to explicitly set any subject values</a:t>
            </a:r>
          </a:p>
          <a:p>
            <a:pPr lvl="1"/>
            <a:r>
              <a:rPr lang="en-US" dirty="0" smtClean="0"/>
              <a:t>Can also use unspecified individuals of the class as property values, rather than the class itself</a:t>
            </a:r>
          </a:p>
          <a:p>
            <a:pPr lvl="1"/>
            <a:r>
              <a:rPr lang="en-US" dirty="0" smtClean="0"/>
              <a:t>Interpretation: the subject is a prototypical lion, rather than the Lion class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on Approach 4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Use this approach if you:</a:t>
            </a:r>
          </a:p>
          <a:p>
            <a:pPr lvl="1"/>
            <a:r>
              <a:rPr lang="en-GB" dirty="0" smtClean="0"/>
              <a:t>Want to be in OWL DL</a:t>
            </a:r>
          </a:p>
          <a:p>
            <a:pPr lvl="1"/>
            <a:r>
              <a:rPr lang="en-GB" dirty="0" smtClean="0"/>
              <a:t>Want to use DL </a:t>
            </a:r>
            <a:r>
              <a:rPr lang="en-GB" dirty="0" err="1" smtClean="0"/>
              <a:t>reasoners</a:t>
            </a:r>
            <a:r>
              <a:rPr lang="en-GB" dirty="0" smtClean="0"/>
              <a:t> </a:t>
            </a:r>
            <a:r>
              <a:rPr lang="en-GB" dirty="0" smtClean="0"/>
              <a:t>to classify your ontology</a:t>
            </a:r>
          </a:p>
        </p:txBody>
      </p:sp>
    </p:spTree>
    <p:extLst>
      <p:ext uri="{BB962C8B-B14F-4D97-AF65-F5344CB8AC3E}">
        <p14:creationId xmlns:p14="http://schemas.microsoft.com/office/powerpoint/2010/main" val="59622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Approach 5: Use annotation properties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Link individuals of Book with subjects using an annotation property</a:t>
            </a:r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" y="2819400"/>
            <a:ext cx="8229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87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on Approach 5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Compatible with OWL DL</a:t>
            </a:r>
          </a:p>
          <a:p>
            <a:pPr lvl="1"/>
            <a:r>
              <a:rPr lang="en-GB" dirty="0" smtClean="0"/>
              <a:t>Annotation properties can have classes as values in OWL DL</a:t>
            </a:r>
          </a:p>
          <a:p>
            <a:pPr marL="0" indent="0">
              <a:buNone/>
            </a:pPr>
            <a:r>
              <a:rPr lang="en-GB" dirty="0" smtClean="0"/>
              <a:t>Annotation properties cannot have different types</a:t>
            </a:r>
          </a:p>
          <a:p>
            <a:pPr lvl="1"/>
            <a:r>
              <a:rPr lang="en-GB" dirty="0" err="1" smtClean="0"/>
              <a:t>dc:subject</a:t>
            </a:r>
            <a:r>
              <a:rPr lang="en-GB" dirty="0" smtClean="0"/>
              <a:t> cannot be an annotation property and an object or </a:t>
            </a:r>
            <a:r>
              <a:rPr lang="en-GB" dirty="0" err="1" smtClean="0"/>
              <a:t>datatype</a:t>
            </a:r>
            <a:r>
              <a:rPr lang="en-GB" dirty="0" smtClean="0"/>
              <a:t> property</a:t>
            </a:r>
          </a:p>
          <a:p>
            <a:pPr lvl="1"/>
            <a:r>
              <a:rPr lang="en-GB" dirty="0" smtClean="0"/>
              <a:t>This will render the ontology OWL FULL </a:t>
            </a:r>
          </a:p>
          <a:p>
            <a:pPr marL="0" indent="0">
              <a:buNone/>
            </a:pPr>
            <a:r>
              <a:rPr lang="en-GB" dirty="0" smtClean="0"/>
              <a:t>Restrictions cannot be applied to annotation properties</a:t>
            </a:r>
          </a:p>
          <a:p>
            <a:pPr marL="0" indent="0">
              <a:buNone/>
            </a:pPr>
            <a:r>
              <a:rPr lang="en-GB" dirty="0" smtClean="0"/>
              <a:t>DL </a:t>
            </a:r>
            <a:r>
              <a:rPr lang="en-GB" dirty="0" err="1" smtClean="0"/>
              <a:t>reasoners</a:t>
            </a:r>
            <a:r>
              <a:rPr lang="en-GB" dirty="0" smtClean="0"/>
              <a:t> don’t use annotation values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50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SWBP Notes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Defining </a:t>
            </a:r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Relations on the Semantic </a:t>
            </a:r>
            <a:r>
              <a:rPr lang="en-US" dirty="0" smtClean="0"/>
              <a:t>Web</a:t>
            </a:r>
            <a:br>
              <a:rPr lang="en-US" dirty="0" smtClean="0"/>
            </a:br>
            <a:r>
              <a:rPr lang="en-US" sz="1800" dirty="0" smtClean="0"/>
              <a:t>http</a:t>
            </a:r>
            <a:r>
              <a:rPr lang="en-US" sz="1800" dirty="0"/>
              <a:t>://www.w3.org/TR/</a:t>
            </a:r>
            <a:r>
              <a:rPr lang="en-US" sz="1800" dirty="0" err="1"/>
              <a:t>swbp</a:t>
            </a:r>
            <a:r>
              <a:rPr lang="en-US" sz="1800" dirty="0"/>
              <a:t>-n-</a:t>
            </a:r>
            <a:r>
              <a:rPr lang="en-US" sz="1800" dirty="0" err="1" smtClean="0"/>
              <a:t>aryRelations</a:t>
            </a:r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Representing </a:t>
            </a:r>
            <a:r>
              <a:rPr lang="en-US" dirty="0"/>
              <a:t>Specified Values in OWL</a:t>
            </a:r>
            <a:br>
              <a:rPr lang="en-US" dirty="0"/>
            </a:br>
            <a:r>
              <a:rPr lang="en-US" sz="1800" dirty="0"/>
              <a:t>http://www.w3.org/TR/</a:t>
            </a:r>
            <a:r>
              <a:rPr lang="en-US" sz="1800" dirty="0" err="1"/>
              <a:t>swbp</a:t>
            </a:r>
            <a:r>
              <a:rPr lang="en-US" sz="1800" dirty="0"/>
              <a:t>-specified-</a:t>
            </a:r>
            <a:r>
              <a:rPr lang="en-US" sz="1800" dirty="0" smtClean="0"/>
              <a:t>values</a:t>
            </a: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Simple part-whole relations in OWL Ontologies </a:t>
            </a:r>
            <a:br>
              <a:rPr lang="en-US" dirty="0" smtClean="0"/>
            </a:br>
            <a:r>
              <a:rPr lang="en-US" sz="1800" dirty="0" smtClean="0"/>
              <a:t>http://www.w3.org/2001/</a:t>
            </a:r>
            <a:r>
              <a:rPr lang="en-US" sz="1800" dirty="0" err="1" smtClean="0"/>
              <a:t>sw</a:t>
            </a:r>
            <a:r>
              <a:rPr lang="en-US" sz="1800" dirty="0" smtClean="0"/>
              <a:t>/</a:t>
            </a:r>
            <a:r>
              <a:rPr lang="en-US" sz="1800" dirty="0" err="1" smtClean="0"/>
              <a:t>BestPractices</a:t>
            </a:r>
            <a:r>
              <a:rPr lang="en-US" sz="1800" dirty="0" smtClean="0"/>
              <a:t>/OEP/</a:t>
            </a:r>
            <a:r>
              <a:rPr lang="en-US" sz="1800" dirty="0" err="1" smtClean="0"/>
              <a:t>SimplePartWhole</a:t>
            </a:r>
            <a:r>
              <a:rPr lang="en-US" sz="1800" dirty="0" smtClean="0"/>
              <a:t>/</a:t>
            </a:r>
          </a:p>
          <a:p>
            <a:pPr marL="0" indent="0">
              <a:buNone/>
            </a:pPr>
            <a:r>
              <a:rPr lang="en-US" dirty="0"/>
              <a:t>Representing Classes As Property Values</a:t>
            </a:r>
            <a:br>
              <a:rPr lang="en-US" dirty="0"/>
            </a:br>
            <a:r>
              <a:rPr lang="en-US" sz="1800" dirty="0"/>
              <a:t>http://www.w3.org/TR/</a:t>
            </a:r>
            <a:r>
              <a:rPr lang="en-US" sz="1800" dirty="0" err="1"/>
              <a:t>swbp</a:t>
            </a:r>
            <a:r>
              <a:rPr lang="en-US" sz="1800" dirty="0"/>
              <a:t>-classes-as-values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443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Relations with additional info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16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200" dirty="0" smtClean="0"/>
              <a:t>In some cases, we need to associate additional info with a binary relation </a:t>
            </a:r>
          </a:p>
          <a:p>
            <a:pPr lvl="1" eaLnBrk="1" hangingPunct="1"/>
            <a:r>
              <a:rPr lang="en-GB" dirty="0" smtClean="0"/>
              <a:t>e.</a:t>
            </a:r>
            <a:r>
              <a:rPr lang="en-GB" sz="2000" dirty="0" smtClean="0"/>
              <a:t>g. certainty, strength, dates</a:t>
            </a:r>
            <a:endParaRPr lang="en-GB" sz="2200" dirty="0" smtClean="0"/>
          </a:p>
          <a:p>
            <a:pPr marL="0" indent="0" eaLnBrk="1" hangingPunct="1">
              <a:buNone/>
            </a:pPr>
            <a:r>
              <a:rPr lang="en-GB" sz="2200" dirty="0" smtClean="0"/>
              <a:t>For example, Holbein the Elder’s date of birth is unconfirmed</a:t>
            </a:r>
          </a:p>
          <a:p>
            <a:pPr lvl="1" eaLnBrk="1" hangingPunct="1"/>
            <a:r>
              <a:rPr lang="en-GB" sz="2000" dirty="0" smtClean="0"/>
              <a:t>He was born in either 1460 or 1465</a:t>
            </a:r>
          </a:p>
          <a:p>
            <a:pPr lvl="1" eaLnBrk="1" hangingPunct="1"/>
            <a:r>
              <a:rPr lang="en-GB" sz="2000" dirty="0" smtClean="0"/>
              <a:t>How can we represent this uncertainty? </a:t>
            </a:r>
            <a:r>
              <a:rPr lang="en-GB" sz="2200" dirty="0" smtClean="0"/>
              <a:t>  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5095875" y="4724400"/>
            <a:ext cx="1355725" cy="33813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600">
                <a:solidFill>
                  <a:srgbClr val="323D43"/>
                </a:solidFill>
              </a:rPr>
              <a:t>year-of-</a:t>
            </a:r>
            <a:r>
              <a:rPr lang="en-GB" sz="1400">
                <a:solidFill>
                  <a:srgbClr val="323D43"/>
                </a:solidFill>
              </a:rPr>
              <a:t>birth</a:t>
            </a:r>
            <a:endParaRPr lang="en-GB" sz="1600">
              <a:solidFill>
                <a:srgbClr val="323D43"/>
              </a:solidFill>
            </a:endParaRPr>
          </a:p>
        </p:txBody>
      </p:sp>
      <p:grpSp>
        <p:nvGrpSpPr>
          <p:cNvPr id="50181" name="Group 23"/>
          <p:cNvGrpSpPr>
            <a:grpSpLocks/>
          </p:cNvGrpSpPr>
          <p:nvPr/>
        </p:nvGrpSpPr>
        <p:grpSpPr bwMode="auto">
          <a:xfrm>
            <a:off x="1143000" y="4724400"/>
            <a:ext cx="6400800" cy="1752600"/>
            <a:chOff x="480" y="2784"/>
            <a:chExt cx="4272" cy="1296"/>
          </a:xfrm>
        </p:grpSpPr>
        <p:sp>
          <p:nvSpPr>
            <p:cNvPr id="142341" name="AutoShape 5"/>
            <p:cNvSpPr>
              <a:spLocks noChangeArrowheads="1"/>
            </p:cNvSpPr>
            <p:nvPr/>
          </p:nvSpPr>
          <p:spPr bwMode="auto">
            <a:xfrm>
              <a:off x="1751" y="2832"/>
              <a:ext cx="1318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Holbein the Elder</a:t>
              </a:r>
            </a:p>
          </p:txBody>
        </p:sp>
        <p:sp>
          <p:nvSpPr>
            <p:cNvPr id="142342" name="Line 6"/>
            <p:cNvSpPr>
              <a:spLocks noChangeShapeType="1"/>
            </p:cNvSpPr>
            <p:nvPr/>
          </p:nvSpPr>
          <p:spPr bwMode="auto">
            <a:xfrm>
              <a:off x="3072" y="3023"/>
              <a:ext cx="912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42347" name="Oval 11"/>
            <p:cNvSpPr>
              <a:spLocks noChangeArrowheads="1"/>
            </p:cNvSpPr>
            <p:nvPr/>
          </p:nvSpPr>
          <p:spPr bwMode="auto">
            <a:xfrm>
              <a:off x="3984" y="2784"/>
              <a:ext cx="768" cy="43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1460</a:t>
              </a:r>
            </a:p>
          </p:txBody>
        </p:sp>
        <p:sp>
          <p:nvSpPr>
            <p:cNvPr id="142348" name="Oval 12"/>
            <p:cNvSpPr>
              <a:spLocks noChangeArrowheads="1"/>
            </p:cNvSpPr>
            <p:nvPr/>
          </p:nvSpPr>
          <p:spPr bwMode="auto">
            <a:xfrm>
              <a:off x="1488" y="3648"/>
              <a:ext cx="768" cy="43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1465</a:t>
              </a:r>
            </a:p>
          </p:txBody>
        </p:sp>
        <p:sp>
          <p:nvSpPr>
            <p:cNvPr id="142349" name="Text Box 13"/>
            <p:cNvSpPr txBox="1">
              <a:spLocks noChangeArrowheads="1"/>
            </p:cNvSpPr>
            <p:nvPr/>
          </p:nvSpPr>
          <p:spPr bwMode="auto">
            <a:xfrm>
              <a:off x="2082" y="3378"/>
              <a:ext cx="778" cy="22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year-of-birth</a:t>
              </a:r>
            </a:p>
          </p:txBody>
        </p:sp>
        <p:sp>
          <p:nvSpPr>
            <p:cNvPr id="142350" name="Line 14"/>
            <p:cNvSpPr>
              <a:spLocks noChangeShapeType="1"/>
            </p:cNvSpPr>
            <p:nvPr/>
          </p:nvSpPr>
          <p:spPr bwMode="auto">
            <a:xfrm flipH="1">
              <a:off x="1872" y="3216"/>
              <a:ext cx="480" cy="43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42352" name="Line 16"/>
            <p:cNvSpPr>
              <a:spLocks noChangeShapeType="1"/>
            </p:cNvSpPr>
            <p:nvPr/>
          </p:nvSpPr>
          <p:spPr bwMode="auto">
            <a:xfrm>
              <a:off x="3552" y="3072"/>
              <a:ext cx="243" cy="52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42353" name="Line 17"/>
            <p:cNvSpPr>
              <a:spLocks noChangeShapeType="1"/>
            </p:cNvSpPr>
            <p:nvPr/>
          </p:nvSpPr>
          <p:spPr bwMode="auto">
            <a:xfrm flipH="1">
              <a:off x="1152" y="3409"/>
              <a:ext cx="912" cy="14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42355" name="Oval 19"/>
            <p:cNvSpPr>
              <a:spLocks noChangeArrowheads="1"/>
            </p:cNvSpPr>
            <p:nvPr/>
          </p:nvSpPr>
          <p:spPr bwMode="auto">
            <a:xfrm>
              <a:off x="480" y="3409"/>
              <a:ext cx="624" cy="38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40%</a:t>
              </a:r>
            </a:p>
          </p:txBody>
        </p:sp>
        <p:sp>
          <p:nvSpPr>
            <p:cNvPr id="142356" name="Oval 20"/>
            <p:cNvSpPr>
              <a:spLocks noChangeArrowheads="1"/>
            </p:cNvSpPr>
            <p:nvPr/>
          </p:nvSpPr>
          <p:spPr bwMode="auto">
            <a:xfrm>
              <a:off x="3456" y="3648"/>
              <a:ext cx="768" cy="43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60%</a:t>
              </a:r>
            </a:p>
          </p:txBody>
        </p:sp>
        <p:sp>
          <p:nvSpPr>
            <p:cNvPr id="142357" name="Text Box 21"/>
            <p:cNvSpPr txBox="1">
              <a:spLocks noChangeArrowheads="1"/>
            </p:cNvSpPr>
            <p:nvPr/>
          </p:nvSpPr>
          <p:spPr bwMode="auto">
            <a:xfrm>
              <a:off x="935" y="3234"/>
              <a:ext cx="862" cy="22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certainty-level</a:t>
              </a:r>
            </a:p>
          </p:txBody>
        </p:sp>
        <p:sp>
          <p:nvSpPr>
            <p:cNvPr id="142358" name="Text Box 22"/>
            <p:cNvSpPr txBox="1">
              <a:spLocks noChangeArrowheads="1"/>
            </p:cNvSpPr>
            <p:nvPr/>
          </p:nvSpPr>
          <p:spPr bwMode="auto">
            <a:xfrm>
              <a:off x="3210" y="3234"/>
              <a:ext cx="859" cy="22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certainty-level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N-ary Relations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N-</a:t>
            </a:r>
            <a:r>
              <a:rPr lang="en-GB" dirty="0" err="1" smtClean="0"/>
              <a:t>ary</a:t>
            </a:r>
            <a:r>
              <a:rPr lang="en-GB" dirty="0" smtClean="0"/>
              <a:t> relations link an individual to more than a one value</a:t>
            </a:r>
          </a:p>
          <a:p>
            <a:pPr marL="0" indent="0">
              <a:buNone/>
            </a:pPr>
            <a:r>
              <a:rPr lang="en-GB" dirty="0" smtClean="0"/>
              <a:t>Use cases:</a:t>
            </a:r>
          </a:p>
          <a:p>
            <a:pPr lvl="1"/>
            <a:r>
              <a:rPr lang="en-GB" dirty="0" smtClean="0"/>
              <a:t>A relation needs additional info</a:t>
            </a:r>
            <a:br>
              <a:rPr lang="en-GB" dirty="0" smtClean="0"/>
            </a:br>
            <a:r>
              <a:rPr lang="en-GB" dirty="0" smtClean="0"/>
              <a:t>e.g. a relation with a rating value</a:t>
            </a:r>
          </a:p>
          <a:p>
            <a:pPr lvl="1"/>
            <a:r>
              <a:rPr lang="en-GB" dirty="0" smtClean="0"/>
              <a:t>Two binary relations are related to each other</a:t>
            </a:r>
            <a:br>
              <a:rPr lang="en-GB" dirty="0" smtClean="0"/>
            </a:br>
            <a:r>
              <a:rPr lang="en-GB" dirty="0" smtClean="0"/>
              <a:t>e.g. </a:t>
            </a:r>
            <a:r>
              <a:rPr lang="en-GB" dirty="0" err="1" smtClean="0"/>
              <a:t>body_temp</a:t>
            </a:r>
            <a:r>
              <a:rPr lang="en-GB" dirty="0" smtClean="0"/>
              <a:t> (high, normal, low), and trend (rising, falling)</a:t>
            </a:r>
          </a:p>
          <a:p>
            <a:pPr lvl="1"/>
            <a:r>
              <a:rPr lang="en-GB" dirty="0" smtClean="0"/>
              <a:t>A relation between several individuals</a:t>
            </a:r>
            <a:br>
              <a:rPr lang="en-GB" dirty="0" smtClean="0"/>
            </a:br>
            <a:r>
              <a:rPr lang="en-GB" dirty="0" smtClean="0"/>
              <a:t>e.g. someone buys a book from a bookstore</a:t>
            </a:r>
          </a:p>
          <a:p>
            <a:pPr lvl="1"/>
            <a:r>
              <a:rPr lang="en-GB" dirty="0" smtClean="0"/>
              <a:t>Linking from, or to, an ordered list of individuals</a:t>
            </a:r>
            <a:br>
              <a:rPr lang="en-GB" dirty="0" smtClean="0"/>
            </a:br>
            <a:r>
              <a:rPr lang="en-GB" dirty="0" smtClean="0"/>
              <a:t>e.g. an airline flight visiting a sequence of airports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Relation Patterns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Pattern 1: Creating a new class or relation</a:t>
            </a:r>
          </a:p>
          <a:p>
            <a:pPr lvl="1"/>
            <a:r>
              <a:rPr lang="en-GB" dirty="0"/>
              <a:t>Use for cases 1, 2, and 3 above</a:t>
            </a:r>
          </a:p>
          <a:p>
            <a:r>
              <a:rPr lang="en-GB" dirty="0"/>
              <a:t>Pattern 2: Sequence of arguments</a:t>
            </a:r>
          </a:p>
          <a:p>
            <a:pPr lvl="1"/>
            <a:r>
              <a:rPr lang="en-GB" dirty="0"/>
              <a:t>For case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1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9368" y="3938079"/>
            <a:ext cx="400526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 smtClean="0"/>
              <a:t>Pattern 1: Creating a new class or relation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 represent additional information about a relations:</a:t>
            </a:r>
          </a:p>
          <a:p>
            <a:pPr lvl="1"/>
            <a:r>
              <a:rPr lang="en-GB" dirty="0" smtClean="0"/>
              <a:t>We can create a new class to represent the relation</a:t>
            </a:r>
          </a:p>
          <a:p>
            <a:pPr lvl="1"/>
            <a:r>
              <a:rPr lang="en-GB" dirty="0" smtClean="0"/>
              <a:t>The individuals of this class are instances of the relation</a:t>
            </a:r>
          </a:p>
          <a:p>
            <a:pPr lvl="1"/>
            <a:r>
              <a:rPr lang="en-GB" dirty="0" smtClean="0"/>
              <a:t>This class can have additional properties to describe more information about the relation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Use case 1: additional information</a:t>
            </a:r>
            <a:endParaRPr lang="en-GB" dirty="0" smtClean="0"/>
          </a:p>
        </p:txBody>
      </p:sp>
      <p:sp>
        <p:nvSpPr>
          <p:cNvPr id="5325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Jack has given the film ‘I Am Legend’ a rating of 8</a:t>
            </a:r>
          </a:p>
          <a:p>
            <a:pPr lvl="1"/>
            <a:r>
              <a:rPr lang="en-GB" dirty="0" smtClean="0"/>
              <a:t>We need to represent a quantitative value to describe the rating relation</a:t>
            </a:r>
          </a:p>
        </p:txBody>
      </p:sp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838200" y="3429000"/>
            <a:ext cx="289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</a:pPr>
            <a:r>
              <a:rPr lang="en-GB" sz="2000" i="1" dirty="0">
                <a:latin typeface="Georgia" charset="0"/>
              </a:rPr>
              <a:t>What is wrong with this representation?</a:t>
            </a:r>
          </a:p>
          <a:p>
            <a:pPr algn="l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</a:pPr>
            <a:r>
              <a:rPr lang="en-GB" sz="1600" i="1" dirty="0">
                <a:latin typeface="Georgia" charset="0"/>
              </a:rPr>
              <a:t>What will happen when Jack rates other films?</a:t>
            </a:r>
          </a:p>
        </p:txBody>
      </p:sp>
      <p:grpSp>
        <p:nvGrpSpPr>
          <p:cNvPr id="53253" name="Group 36"/>
          <p:cNvGrpSpPr>
            <a:grpSpLocks/>
          </p:cNvGrpSpPr>
          <p:nvPr/>
        </p:nvGrpSpPr>
        <p:grpSpPr bwMode="auto">
          <a:xfrm>
            <a:off x="3733800" y="2743200"/>
            <a:ext cx="4953000" cy="3733800"/>
            <a:chOff x="3733800" y="2743200"/>
            <a:chExt cx="4953000" cy="3733800"/>
          </a:xfrm>
        </p:grpSpPr>
        <p:grpSp>
          <p:nvGrpSpPr>
            <p:cNvPr id="53254" name="Group 24"/>
            <p:cNvGrpSpPr>
              <a:grpSpLocks/>
            </p:cNvGrpSpPr>
            <p:nvPr/>
          </p:nvGrpSpPr>
          <p:grpSpPr bwMode="auto">
            <a:xfrm>
              <a:off x="3886200" y="3824111"/>
              <a:ext cx="4572000" cy="2652889"/>
              <a:chOff x="2362200" y="3352800"/>
              <a:chExt cx="4572000" cy="2652889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2362200" y="4419600"/>
                <a:ext cx="1295400" cy="519289"/>
              </a:xfrm>
              <a:prstGeom prst="roundRect">
                <a:avLst>
                  <a:gd name="adj" fmla="val 16667"/>
                </a:avLst>
              </a:prstGeom>
              <a:solidFill>
                <a:srgbClr val="E6E8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63500" dir="2700000" algn="br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400" b="1"/>
                  <a:t>Jack</a:t>
                </a:r>
              </a:p>
            </p:txBody>
          </p:sp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>
                <a:off x="5410200" y="5486400"/>
                <a:ext cx="1371600" cy="519289"/>
              </a:xfrm>
              <a:prstGeom prst="roundRect">
                <a:avLst>
                  <a:gd name="adj" fmla="val 16667"/>
                </a:avLst>
              </a:prstGeom>
              <a:solidFill>
                <a:srgbClr val="E6E8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63500" dir="2700000" algn="br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400" b="1"/>
                  <a:t>8/10</a:t>
                </a:r>
              </a:p>
            </p:txBody>
          </p:sp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5105400" y="3352800"/>
                <a:ext cx="1828800" cy="519289"/>
              </a:xfrm>
              <a:prstGeom prst="roundRect">
                <a:avLst>
                  <a:gd name="adj" fmla="val 16667"/>
                </a:avLst>
              </a:prstGeom>
              <a:solidFill>
                <a:srgbClr val="E6E8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63500" dir="2700000" algn="br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400" b="1"/>
                  <a:t>I am Legend</a:t>
                </a:r>
              </a:p>
            </p:txBody>
          </p:sp>
          <p:cxnSp>
            <p:nvCxnSpPr>
              <p:cNvPr id="53270" name="Straight Arrow Connector 12"/>
              <p:cNvCxnSpPr>
                <a:cxnSpLocks noChangeShapeType="1"/>
              </p:cNvCxnSpPr>
              <p:nvPr/>
            </p:nvCxnSpPr>
            <p:spPr bwMode="auto">
              <a:xfrm flipV="1">
                <a:off x="3657600" y="3612445"/>
                <a:ext cx="1447800" cy="10668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271" name="Straight Arrow Connector 14"/>
              <p:cNvCxnSpPr>
                <a:cxnSpLocks noChangeShapeType="1"/>
              </p:cNvCxnSpPr>
              <p:nvPr/>
            </p:nvCxnSpPr>
            <p:spPr bwMode="auto">
              <a:xfrm>
                <a:off x="3657600" y="4679245"/>
                <a:ext cx="1752600" cy="10668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3272" name="TextBox 19"/>
              <p:cNvSpPr txBox="1">
                <a:spLocks noChangeArrowheads="1"/>
              </p:cNvSpPr>
              <p:nvPr/>
            </p:nvSpPr>
            <p:spPr bwMode="auto">
              <a:xfrm>
                <a:off x="4038600" y="4024489"/>
                <a:ext cx="503851" cy="307777"/>
              </a:xfrm>
              <a:prstGeom prst="rect">
                <a:avLst/>
              </a:prstGeom>
              <a:solidFill>
                <a:srgbClr val="ED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/>
                  <a:t>film</a:t>
                </a:r>
              </a:p>
            </p:txBody>
          </p:sp>
          <p:sp>
            <p:nvSpPr>
              <p:cNvPr id="53273" name="TextBox 22"/>
              <p:cNvSpPr txBox="1">
                <a:spLocks noChangeArrowheads="1"/>
              </p:cNvSpPr>
              <p:nvPr/>
            </p:nvSpPr>
            <p:spPr bwMode="auto">
              <a:xfrm>
                <a:off x="3962400" y="4938889"/>
                <a:ext cx="1102423" cy="307777"/>
              </a:xfrm>
              <a:prstGeom prst="rect">
                <a:avLst/>
              </a:prstGeom>
              <a:solidFill>
                <a:srgbClr val="ED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/>
                  <a:t>film_rating</a:t>
                </a:r>
              </a:p>
            </p:txBody>
          </p:sp>
        </p:grpSp>
        <p:cxnSp>
          <p:nvCxnSpPr>
            <p:cNvPr id="53255" name="Straight Arrow Connector 18"/>
            <p:cNvCxnSpPr>
              <a:cxnSpLocks noChangeShapeType="1"/>
              <a:endCxn id="32" idx="4"/>
            </p:cNvCxnSpPr>
            <p:nvPr/>
          </p:nvCxnSpPr>
          <p:spPr bwMode="auto">
            <a:xfrm rot="16200000" flipV="1">
              <a:off x="4279195" y="4636206"/>
              <a:ext cx="471311" cy="38100"/>
            </a:xfrm>
            <a:prstGeom prst="straightConnector1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256" name="Straight Arrow Connector 20"/>
            <p:cNvCxnSpPr>
              <a:cxnSpLocks noChangeShapeType="1"/>
              <a:endCxn id="33" idx="4"/>
            </p:cNvCxnSpPr>
            <p:nvPr/>
          </p:nvCxnSpPr>
          <p:spPr bwMode="auto">
            <a:xfrm rot="5400000" flipH="1" flipV="1">
              <a:off x="7612945" y="5645856"/>
              <a:ext cx="318911" cy="304800"/>
            </a:xfrm>
            <a:prstGeom prst="straightConnector1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257" name="Straight Arrow Connector 21"/>
            <p:cNvCxnSpPr>
              <a:cxnSpLocks noChangeShapeType="1"/>
              <a:endCxn id="30" idx="4"/>
            </p:cNvCxnSpPr>
            <p:nvPr/>
          </p:nvCxnSpPr>
          <p:spPr bwMode="auto">
            <a:xfrm rot="5400000" flipH="1" flipV="1">
              <a:off x="7346245" y="3550356"/>
              <a:ext cx="471311" cy="76200"/>
            </a:xfrm>
            <a:prstGeom prst="straightConnector1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round/>
              <a:headEnd/>
              <a:tailEnd type="arrow" w="med" len="med"/>
            </a:ln>
          </p:spPr>
        </p:cxnSp>
        <p:sp>
          <p:nvSpPr>
            <p:cNvPr id="30" name="Oval 29"/>
            <p:cNvSpPr/>
            <p:nvPr/>
          </p:nvSpPr>
          <p:spPr bwMode="auto">
            <a:xfrm>
              <a:off x="6858000" y="27432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Film</a:t>
              </a: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733800" y="38100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Person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162800" y="50292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Rating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uos_ppt__template_electroni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uos_ppt__template_electronics</Template>
  <TotalTime>1674</TotalTime>
  <Words>1712</Words>
  <Application>Microsoft Macintosh PowerPoint</Application>
  <PresentationFormat>On-screen Show (4:3)</PresentationFormat>
  <Paragraphs>272</Paragraphs>
  <Slides>49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uos_ppt__template_electronics</vt:lpstr>
      <vt:lpstr>UOS divider slide design</vt:lpstr>
      <vt:lpstr>UOS full bleed image</vt:lpstr>
      <vt:lpstr>ECS</vt:lpstr>
      <vt:lpstr>Ontology Design Patterns</vt:lpstr>
      <vt:lpstr>Topics</vt:lpstr>
      <vt:lpstr>N-ary Relations</vt:lpstr>
      <vt:lpstr>Binary Relations</vt:lpstr>
      <vt:lpstr>Relations with additional info</vt:lpstr>
      <vt:lpstr>N-ary Relations</vt:lpstr>
      <vt:lpstr>N-ary Relation Patterns</vt:lpstr>
      <vt:lpstr>Pattern 1: Creating a new class or relation</vt:lpstr>
      <vt:lpstr>Use case 1: additional information</vt:lpstr>
      <vt:lpstr>Solution for use case 1</vt:lpstr>
      <vt:lpstr>Use case 2: different aspects of a relation</vt:lpstr>
      <vt:lpstr>Use case 3: no distinguished participant</vt:lpstr>
      <vt:lpstr>Solution for use case 3</vt:lpstr>
      <vt:lpstr>Pattern 2: Sequence of arguments</vt:lpstr>
      <vt:lpstr>Pattern 2: Sequence of arguments</vt:lpstr>
      <vt:lpstr>Value Partitions  and Value Sets</vt:lpstr>
      <vt:lpstr>Value Partitions and Value Sets</vt:lpstr>
      <vt:lpstr>Value Sets and Value Partitions</vt:lpstr>
      <vt:lpstr>Approach 1: Values as sets of individuals</vt:lpstr>
      <vt:lpstr>Approach 1: Values as sets of individuals</vt:lpstr>
      <vt:lpstr>Notes on Approach 1</vt:lpstr>
      <vt:lpstr>Approach 2: Value Partition</vt:lpstr>
      <vt:lpstr>Approach 2: Values as disjoint subclasses</vt:lpstr>
      <vt:lpstr>Approach 2: Values as disjoint subclasses</vt:lpstr>
      <vt:lpstr>Notes on Approach 2</vt:lpstr>
      <vt:lpstr>Part-Whole Hierarchies</vt:lpstr>
      <vt:lpstr>Meronymies (part-whole relations)</vt:lpstr>
      <vt:lpstr>Simple Part-Whole Representation</vt:lpstr>
      <vt:lpstr>Part-Whole Hierarchies</vt:lpstr>
      <vt:lpstr>Defining Classes of Parts</vt:lpstr>
      <vt:lpstr>Fault location</vt:lpstr>
      <vt:lpstr>Classes as  Property Values</vt:lpstr>
      <vt:lpstr>Classes as property values</vt:lpstr>
      <vt:lpstr>Use case example</vt:lpstr>
      <vt:lpstr>Approach 1</vt:lpstr>
      <vt:lpstr>Notes on Approach 1</vt:lpstr>
      <vt:lpstr>Approach 2: Using special instances</vt:lpstr>
      <vt:lpstr>Notes on Approach 2</vt:lpstr>
      <vt:lpstr>Notes on Approach 2</vt:lpstr>
      <vt:lpstr>Approach 3: Use a parallel instance hierarchy</vt:lpstr>
      <vt:lpstr>Notes on Approach 3</vt:lpstr>
      <vt:lpstr>Notes on Approach 3</vt:lpstr>
      <vt:lpstr>Approach 4: Use special restrictions</vt:lpstr>
      <vt:lpstr>Notes on Approach 4</vt:lpstr>
      <vt:lpstr>Notes on Approach 4</vt:lpstr>
      <vt:lpstr>Approach 5: Use annotation properties</vt:lpstr>
      <vt:lpstr>Notes on Approach 5</vt:lpstr>
      <vt:lpstr>Further Reading</vt:lpstr>
      <vt:lpstr>SWBP Notes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 </dc:title>
  <dc:creator>sep</dc:creator>
  <cp:lastModifiedBy>Nicholas Gibbins</cp:lastModifiedBy>
  <cp:revision>54</cp:revision>
  <dcterms:created xsi:type="dcterms:W3CDTF">2010-05-19T07:36:25Z</dcterms:created>
  <dcterms:modified xsi:type="dcterms:W3CDTF">2015-03-04T07:47:58Z</dcterms:modified>
</cp:coreProperties>
</file>