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Default Extension="emf" ContentType="image/x-e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3.xml" ContentType="application/vnd.openxmlformats-officedocument.theme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 autoCompressPictures="0">
  <p:sldMasterIdLst>
    <p:sldMasterId id="2147483648" r:id="rId1"/>
    <p:sldMasterId id="2147483650" r:id="rId2"/>
    <p:sldMasterId id="2147483653" r:id="rId3"/>
    <p:sldMasterId id="2147483808" r:id="rId4"/>
  </p:sldMasterIdLst>
  <p:notesMasterIdLst>
    <p:notesMasterId r:id="rId54"/>
  </p:notesMasterIdLst>
  <p:handoutMasterIdLst>
    <p:handoutMasterId r:id="rId55"/>
  </p:handoutMasterIdLst>
  <p:sldIdLst>
    <p:sldId id="256" r:id="rId5"/>
    <p:sldId id="259" r:id="rId6"/>
    <p:sldId id="320" r:id="rId7"/>
    <p:sldId id="261" r:id="rId8"/>
    <p:sldId id="262" r:id="rId9"/>
    <p:sldId id="263" r:id="rId10"/>
    <p:sldId id="322" r:id="rId11"/>
    <p:sldId id="264" r:id="rId12"/>
    <p:sldId id="265" r:id="rId13"/>
    <p:sldId id="266" r:id="rId14"/>
    <p:sldId id="268" r:id="rId15"/>
    <p:sldId id="270" r:id="rId16"/>
    <p:sldId id="271" r:id="rId17"/>
    <p:sldId id="323" r:id="rId18"/>
    <p:sldId id="324" r:id="rId19"/>
    <p:sldId id="318" r:id="rId20"/>
    <p:sldId id="303" r:id="rId21"/>
    <p:sldId id="333" r:id="rId22"/>
    <p:sldId id="334" r:id="rId23"/>
    <p:sldId id="335" r:id="rId24"/>
    <p:sldId id="307" r:id="rId25"/>
    <p:sldId id="336" r:id="rId26"/>
    <p:sldId id="337" r:id="rId27"/>
    <p:sldId id="339" r:id="rId28"/>
    <p:sldId id="311" r:id="rId29"/>
    <p:sldId id="321" r:id="rId30"/>
    <p:sldId id="313" r:id="rId31"/>
    <p:sldId id="314" r:id="rId32"/>
    <p:sldId id="315" r:id="rId33"/>
    <p:sldId id="316" r:id="rId34"/>
    <p:sldId id="317" r:id="rId35"/>
    <p:sldId id="319" r:id="rId36"/>
    <p:sldId id="278" r:id="rId37"/>
    <p:sldId id="279" r:id="rId38"/>
    <p:sldId id="325" r:id="rId39"/>
    <p:sldId id="283" r:id="rId40"/>
    <p:sldId id="326" r:id="rId41"/>
    <p:sldId id="327" r:id="rId42"/>
    <p:sldId id="287" r:id="rId43"/>
    <p:sldId id="328" r:id="rId44"/>
    <p:sldId id="291" r:id="rId45"/>
    <p:sldId id="329" r:id="rId46"/>
    <p:sldId id="330" r:id="rId47"/>
    <p:sldId id="296" r:id="rId48"/>
    <p:sldId id="332" r:id="rId49"/>
    <p:sldId id="331" r:id="rId50"/>
    <p:sldId id="301" r:id="rId51"/>
    <p:sldId id="340" r:id="rId52"/>
    <p:sldId id="341" r:id="rId53"/>
  </p:sldIdLst>
  <p:sldSz cx="9144000" cy="6858000" type="screen4x3"/>
  <p:notesSz cx="6858000" cy="9144000"/>
  <p:defaultTextStyle>
    <a:defPPr>
      <a:defRPr lang="en-GB"/>
    </a:defPPr>
    <a:lvl1pPr algn="ctr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Lucida Sans" charset="0"/>
        <a:ea typeface="ＭＳ Ｐゴシック" charset="-128"/>
        <a:cs typeface="ＭＳ Ｐゴシック" charset="-128"/>
      </a:defRPr>
    </a:lvl1pPr>
    <a:lvl2pPr marL="457200" algn="ctr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Lucida Sans" charset="0"/>
        <a:ea typeface="ＭＳ Ｐゴシック" charset="-128"/>
        <a:cs typeface="ＭＳ Ｐゴシック" charset="-128"/>
      </a:defRPr>
    </a:lvl2pPr>
    <a:lvl3pPr marL="914400" algn="ctr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Lucida Sans" charset="0"/>
        <a:ea typeface="ＭＳ Ｐゴシック" charset="-128"/>
        <a:cs typeface="ＭＳ Ｐゴシック" charset="-128"/>
      </a:defRPr>
    </a:lvl3pPr>
    <a:lvl4pPr marL="1371600" algn="ctr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Lucida Sans" charset="0"/>
        <a:ea typeface="ＭＳ Ｐゴシック" charset="-128"/>
        <a:cs typeface="ＭＳ Ｐゴシック" charset="-128"/>
      </a:defRPr>
    </a:lvl4pPr>
    <a:lvl5pPr marL="1828800" algn="ctr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Lucida Sans" charset="0"/>
        <a:ea typeface="ＭＳ Ｐゴシック" charset="-128"/>
        <a:cs typeface="ＭＳ Ｐゴシック" charset="-128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Lucida Sans" charset="0"/>
        <a:ea typeface="ＭＳ Ｐゴシック" charset="-128"/>
        <a:cs typeface="ＭＳ Ｐゴシック" charset="-128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Lucida Sans" charset="0"/>
        <a:ea typeface="ＭＳ Ｐゴシック" charset="-128"/>
        <a:cs typeface="ＭＳ Ｐゴシック" charset="-128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Lucida Sans" charset="0"/>
        <a:ea typeface="ＭＳ Ｐゴシック" charset="-128"/>
        <a:cs typeface="ＭＳ Ｐゴシック" charset="-128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Lucida Sans" charset="0"/>
        <a:ea typeface="ＭＳ Ｐゴシック" charset="-128"/>
        <a:cs typeface="ＭＳ Ｐゴシック" charset="-128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6D85F"/>
    <a:srgbClr val="615A20"/>
    <a:srgbClr val="FFB300"/>
    <a:srgbClr val="FE3E14"/>
    <a:srgbClr val="F00F2C"/>
    <a:srgbClr val="EBECEC"/>
    <a:srgbClr val="FFFFFF"/>
    <a:srgbClr val="F6F7F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howGuides="1">
      <p:cViewPr varScale="1">
        <p:scale>
          <a:sx n="127" d="100"/>
          <a:sy n="127" d="100"/>
        </p:scale>
        <p:origin x="-448" y="-112"/>
      </p:cViewPr>
      <p:guideLst>
        <p:guide orient="horz" pos="2160"/>
        <p:guide pos="2925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howGuides="1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4" Type="http://schemas.openxmlformats.org/officeDocument/2006/relationships/slide" Target="slides/slide10.xml"/><Relationship Id="rId15" Type="http://schemas.openxmlformats.org/officeDocument/2006/relationships/slide" Target="slides/slide11.xml"/><Relationship Id="rId16" Type="http://schemas.openxmlformats.org/officeDocument/2006/relationships/slide" Target="slides/slide12.xml"/><Relationship Id="rId17" Type="http://schemas.openxmlformats.org/officeDocument/2006/relationships/slide" Target="slides/slide13.xml"/><Relationship Id="rId18" Type="http://schemas.openxmlformats.org/officeDocument/2006/relationships/slide" Target="slides/slide14.xml"/><Relationship Id="rId19" Type="http://schemas.openxmlformats.org/officeDocument/2006/relationships/slide" Target="slides/slide15.xml"/><Relationship Id="rId50" Type="http://schemas.openxmlformats.org/officeDocument/2006/relationships/slide" Target="slides/slide46.xml"/><Relationship Id="rId51" Type="http://schemas.openxmlformats.org/officeDocument/2006/relationships/slide" Target="slides/slide47.xml"/><Relationship Id="rId52" Type="http://schemas.openxmlformats.org/officeDocument/2006/relationships/slide" Target="slides/slide48.xml"/><Relationship Id="rId53" Type="http://schemas.openxmlformats.org/officeDocument/2006/relationships/slide" Target="slides/slide49.xml"/><Relationship Id="rId54" Type="http://schemas.openxmlformats.org/officeDocument/2006/relationships/notesMaster" Target="notesMasters/notesMaster1.xml"/><Relationship Id="rId55" Type="http://schemas.openxmlformats.org/officeDocument/2006/relationships/handoutMaster" Target="handoutMasters/handoutMaster1.xml"/><Relationship Id="rId56" Type="http://schemas.openxmlformats.org/officeDocument/2006/relationships/printerSettings" Target="printerSettings/printerSettings1.bin"/><Relationship Id="rId57" Type="http://schemas.openxmlformats.org/officeDocument/2006/relationships/presProps" Target="presProps.xml"/><Relationship Id="rId58" Type="http://schemas.openxmlformats.org/officeDocument/2006/relationships/viewProps" Target="viewProps.xml"/><Relationship Id="rId59" Type="http://schemas.openxmlformats.org/officeDocument/2006/relationships/theme" Target="theme/theme1.xml"/><Relationship Id="rId40" Type="http://schemas.openxmlformats.org/officeDocument/2006/relationships/slide" Target="slides/slide36.xml"/><Relationship Id="rId41" Type="http://schemas.openxmlformats.org/officeDocument/2006/relationships/slide" Target="slides/slide37.xml"/><Relationship Id="rId42" Type="http://schemas.openxmlformats.org/officeDocument/2006/relationships/slide" Target="slides/slide38.xml"/><Relationship Id="rId43" Type="http://schemas.openxmlformats.org/officeDocument/2006/relationships/slide" Target="slides/slide39.xml"/><Relationship Id="rId44" Type="http://schemas.openxmlformats.org/officeDocument/2006/relationships/slide" Target="slides/slide40.xml"/><Relationship Id="rId45" Type="http://schemas.openxmlformats.org/officeDocument/2006/relationships/slide" Target="slides/slide41.xml"/><Relationship Id="rId46" Type="http://schemas.openxmlformats.org/officeDocument/2006/relationships/slide" Target="slides/slide42.xml"/><Relationship Id="rId47" Type="http://schemas.openxmlformats.org/officeDocument/2006/relationships/slide" Target="slides/slide43.xml"/><Relationship Id="rId48" Type="http://schemas.openxmlformats.org/officeDocument/2006/relationships/slide" Target="slides/slide44.xml"/><Relationship Id="rId49" Type="http://schemas.openxmlformats.org/officeDocument/2006/relationships/slide" Target="slides/slide45.xml"/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slideMaster" Target="slideMasters/slideMaster3.xml"/><Relationship Id="rId4" Type="http://schemas.openxmlformats.org/officeDocument/2006/relationships/slideMaster" Target="slideMasters/slideMaster4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9" Type="http://schemas.openxmlformats.org/officeDocument/2006/relationships/slide" Target="slides/slide5.xml"/><Relationship Id="rId30" Type="http://schemas.openxmlformats.org/officeDocument/2006/relationships/slide" Target="slides/slide26.xml"/><Relationship Id="rId31" Type="http://schemas.openxmlformats.org/officeDocument/2006/relationships/slide" Target="slides/slide27.xml"/><Relationship Id="rId32" Type="http://schemas.openxmlformats.org/officeDocument/2006/relationships/slide" Target="slides/slide28.xml"/><Relationship Id="rId33" Type="http://schemas.openxmlformats.org/officeDocument/2006/relationships/slide" Target="slides/slide29.xml"/><Relationship Id="rId34" Type="http://schemas.openxmlformats.org/officeDocument/2006/relationships/slide" Target="slides/slide30.xml"/><Relationship Id="rId35" Type="http://schemas.openxmlformats.org/officeDocument/2006/relationships/slide" Target="slides/slide31.xml"/><Relationship Id="rId36" Type="http://schemas.openxmlformats.org/officeDocument/2006/relationships/slide" Target="slides/slide32.xml"/><Relationship Id="rId37" Type="http://schemas.openxmlformats.org/officeDocument/2006/relationships/slide" Target="slides/slide33.xml"/><Relationship Id="rId38" Type="http://schemas.openxmlformats.org/officeDocument/2006/relationships/slide" Target="slides/slide34.xml"/><Relationship Id="rId39" Type="http://schemas.openxmlformats.org/officeDocument/2006/relationships/slide" Target="slides/slide35.xml"/><Relationship Id="rId20" Type="http://schemas.openxmlformats.org/officeDocument/2006/relationships/slide" Target="slides/slide16.xml"/><Relationship Id="rId21" Type="http://schemas.openxmlformats.org/officeDocument/2006/relationships/slide" Target="slides/slide17.xml"/><Relationship Id="rId22" Type="http://schemas.openxmlformats.org/officeDocument/2006/relationships/slide" Target="slides/slide18.xml"/><Relationship Id="rId23" Type="http://schemas.openxmlformats.org/officeDocument/2006/relationships/slide" Target="slides/slide19.xml"/><Relationship Id="rId24" Type="http://schemas.openxmlformats.org/officeDocument/2006/relationships/slide" Target="slides/slide20.xml"/><Relationship Id="rId25" Type="http://schemas.openxmlformats.org/officeDocument/2006/relationships/slide" Target="slides/slide21.xml"/><Relationship Id="rId26" Type="http://schemas.openxmlformats.org/officeDocument/2006/relationships/slide" Target="slides/slide22.xml"/><Relationship Id="rId27" Type="http://schemas.openxmlformats.org/officeDocument/2006/relationships/slide" Target="slides/slide23.xml"/><Relationship Id="rId28" Type="http://schemas.openxmlformats.org/officeDocument/2006/relationships/slide" Target="slides/slide24.xml"/><Relationship Id="rId29" Type="http://schemas.openxmlformats.org/officeDocument/2006/relationships/slide" Target="slides/slide25.xml"/><Relationship Id="rId60" Type="http://schemas.openxmlformats.org/officeDocument/2006/relationships/tableStyles" Target="tableStyles.xml"/><Relationship Id="rId10" Type="http://schemas.openxmlformats.org/officeDocument/2006/relationships/slide" Target="slides/slide6.xml"/><Relationship Id="rId11" Type="http://schemas.openxmlformats.org/officeDocument/2006/relationships/slide" Target="slides/slide7.xml"/><Relationship Id="rId12" Type="http://schemas.openxmlformats.org/officeDocument/2006/relationships/slide" Target="slides/slide8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48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48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>
                <a:latin typeface="Arial" charset="0"/>
              </a:defRPr>
            </a:lvl1pPr>
          </a:lstStyle>
          <a:p>
            <a:pPr>
              <a:defRPr/>
            </a:pPr>
            <a:fld id="{DDC9F5C8-C823-E347-A05B-83056F908A5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90281599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301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14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/>
              <a:t>Click to 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5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>
                <a:latin typeface="Arial" charset="0"/>
              </a:defRPr>
            </a:lvl1pPr>
          </a:lstStyle>
          <a:p>
            <a:pPr>
              <a:defRPr/>
            </a:pPr>
            <a:fld id="{9F98FE3A-94BF-7F40-AF93-A506F7F6A21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0000392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99ED501-9536-5248-B6EE-1499F85D1290}" type="slidenum">
              <a:rPr lang="en-GB"/>
              <a:pPr/>
              <a:t>1</a:t>
            </a:fld>
            <a:endParaRPr lang="en-GB"/>
          </a:p>
        </p:txBody>
      </p:sp>
      <p:sp>
        <p:nvSpPr>
          <p:cNvPr id="450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50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OWL</a:t>
            </a:r>
            <a:r>
              <a:rPr lang="en-US" baseline="0" dirty="0" smtClean="0"/>
              <a:t> Lite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F98FE3A-94BF-7F40-AF93-A506F7F6A21E}" type="slidenum">
              <a:rPr lang="en-GB" smtClean="0"/>
              <a:pPr>
                <a:defRPr/>
              </a:pPr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224117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64A0EB9-9867-3E4D-B916-4D3CFD4BDADC}" type="slidenum">
              <a:rPr lang="en-GB">
                <a:ea typeface="Arial" charset="0"/>
                <a:cs typeface="Arial" charset="0"/>
              </a:rPr>
              <a:pPr/>
              <a:t>21</a:t>
            </a:fld>
            <a:endParaRPr lang="en-GB">
              <a:ea typeface="Arial" charset="0"/>
              <a:cs typeface="Arial" charset="0"/>
            </a:endParaRPr>
          </a:p>
        </p:txBody>
      </p:sp>
      <p:sp>
        <p:nvSpPr>
          <p:cNvPr id="993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93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en-GB" smtClean="0">
                <a:ea typeface="Arial" charset="0"/>
                <a:cs typeface="Arial" charset="0"/>
              </a:rPr>
              <a:t>Owl:differentFrom can be set from the individual editor. Click on the individual purple icon and select this property and a value from the ontology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3.png"/><Relationship Id="rId3" Type="http://schemas.openxmlformats.org/officeDocument/2006/relationships/image" Target="../media/image4.emf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5.jpe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3.png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5.jpeg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5.jpeg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5.jpeg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5.jpeg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031"/>
          <p:cNvSpPr>
            <a:spLocks noChangeArrowheads="1"/>
          </p:cNvSpPr>
          <p:nvPr/>
        </p:nvSpPr>
        <p:spPr bwMode="auto">
          <a:xfrm>
            <a:off x="-79375" y="3200400"/>
            <a:ext cx="9223375" cy="3657600"/>
          </a:xfrm>
          <a:prstGeom prst="rect">
            <a:avLst/>
          </a:prstGeom>
          <a:gradFill rotWithShape="0">
            <a:gsLst>
              <a:gs pos="0">
                <a:srgbClr val="014359"/>
              </a:gs>
              <a:gs pos="100000">
                <a:srgbClr val="007275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>
              <a:defRPr/>
            </a:pPr>
            <a:endParaRPr lang="en-US"/>
          </a:p>
        </p:txBody>
      </p:sp>
      <p:sp>
        <p:nvSpPr>
          <p:cNvPr id="5" name="Rectangle 1032"/>
          <p:cNvSpPr>
            <a:spLocks noChangeArrowheads="1"/>
          </p:cNvSpPr>
          <p:nvPr/>
        </p:nvSpPr>
        <p:spPr bwMode="auto">
          <a:xfrm>
            <a:off x="-79375" y="0"/>
            <a:ext cx="9223375" cy="3276600"/>
          </a:xfrm>
          <a:prstGeom prst="rect">
            <a:avLst/>
          </a:prstGeom>
          <a:solidFill>
            <a:srgbClr val="014359"/>
          </a:solidFill>
          <a:ln w="9525">
            <a:noFill/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>
              <a:defRPr/>
            </a:pPr>
            <a:endParaRPr lang="en-US" sz="2400">
              <a:latin typeface="Arial" charset="0"/>
            </a:endParaRPr>
          </a:p>
        </p:txBody>
      </p:sp>
      <p:pic>
        <p:nvPicPr>
          <p:cNvPr id="6" name="Picture 1038" descr="electronic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11863" y="381000"/>
            <a:ext cx="2771775" cy="1103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42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323850" y="1700213"/>
            <a:ext cx="8496300" cy="2160587"/>
          </a:xfrm>
        </p:spPr>
        <p:txBody>
          <a:bodyPr lIns="91440"/>
          <a:lstStyle>
            <a:lvl1pPr>
              <a:defRPr sz="7500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10243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323850" y="3933825"/>
            <a:ext cx="8496300" cy="1752600"/>
          </a:xfrm>
        </p:spPr>
        <p:txBody>
          <a:bodyPr lIns="91440"/>
          <a:lstStyle>
            <a:lvl1pPr marL="0" indent="0">
              <a:buFontTx/>
              <a:buNone/>
              <a:defRPr sz="3500">
                <a:solidFill>
                  <a:schemeClr val="accent1"/>
                </a:solidFill>
              </a:defRPr>
            </a:lvl1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7" name="Rectangle 1030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6553200" y="6245225"/>
            <a:ext cx="2133600" cy="476250"/>
          </a:xfrm>
        </p:spPr>
        <p:txBody>
          <a:bodyPr rIns="91440"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570EB6CC-61FB-8B40-9409-118CC1BAC80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D462F5-48E6-D048-A70C-3513825D14B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96075" y="908050"/>
            <a:ext cx="2124075" cy="4906963"/>
          </a:xfr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23850" y="908050"/>
            <a:ext cx="6219825" cy="4906963"/>
          </a:xfr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462C91-C40F-1D4E-9A9F-F286F4AA477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hart" preserve="1">
  <p:cSld name="Title, Text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850" y="908050"/>
            <a:ext cx="8496300" cy="649288"/>
          </a:xfr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323850" y="1700213"/>
            <a:ext cx="4171950" cy="4114800"/>
          </a:xfrm>
        </p:spPr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Chart Placeholder 3"/>
          <p:cNvSpPr>
            <a:spLocks noGrp="1"/>
          </p:cNvSpPr>
          <p:nvPr>
            <p:ph type="chart" sz="half" idx="2"/>
          </p:nvPr>
        </p:nvSpPr>
        <p:spPr>
          <a:xfrm>
            <a:off x="4648200" y="1700213"/>
            <a:ext cx="4171950" cy="4114800"/>
          </a:xfrm>
        </p:spPr>
        <p:txBody>
          <a:bodyPr/>
          <a:lstStyle/>
          <a:p>
            <a:pPr lvl="0"/>
            <a:endParaRPr lang="en-US" noProof="0" smtClean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CF9F73-63D4-5C4D-AFBC-8D9707DC6F5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850" y="908050"/>
            <a:ext cx="8496300" cy="649288"/>
          </a:xfr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323850" y="1700213"/>
            <a:ext cx="8496300" cy="4114800"/>
          </a:xfrm>
        </p:spPr>
        <p:txBody>
          <a:bodyPr/>
          <a:lstStyle/>
          <a:p>
            <a:pPr lvl="0"/>
            <a:endParaRPr lang="en-US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57F9CE6-8C53-9C40-BF6E-8FBFB0754B51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>
  <p:cSld name="Title and Tex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22238"/>
            <a:ext cx="7543800" cy="1295400"/>
          </a:xfr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719263"/>
            <a:ext cx="8229600" cy="2128837"/>
          </a:xfrm>
        </p:spPr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4000500"/>
            <a:ext cx="8229600" cy="2130425"/>
          </a:xfrm>
        </p:spPr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2ADFBE-8F17-D24E-BF92-AC23356468C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22238"/>
            <a:ext cx="7543800" cy="1295400"/>
          </a:xfr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19263"/>
            <a:ext cx="4038600" cy="4411662"/>
          </a:xfrm>
        </p:spPr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719263"/>
            <a:ext cx="4038600" cy="2128837"/>
          </a:xfrm>
        </p:spPr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4000500"/>
            <a:ext cx="4038600" cy="2130425"/>
          </a:xfrm>
        </p:spPr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997D17-4E52-3240-AFD2-BE66AB64D75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031"/>
          <p:cNvSpPr>
            <a:spLocks noChangeArrowheads="1"/>
          </p:cNvSpPr>
          <p:nvPr/>
        </p:nvSpPr>
        <p:spPr bwMode="auto">
          <a:xfrm>
            <a:off x="-90488" y="3200400"/>
            <a:ext cx="9234488" cy="3657600"/>
          </a:xfrm>
          <a:prstGeom prst="rect">
            <a:avLst/>
          </a:prstGeom>
          <a:gradFill rotWithShape="0">
            <a:gsLst>
              <a:gs pos="0">
                <a:srgbClr val="007275"/>
              </a:gs>
              <a:gs pos="100000">
                <a:srgbClr val="008CAC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>
              <a:defRPr/>
            </a:pPr>
            <a:endParaRPr lang="en-US"/>
          </a:p>
        </p:txBody>
      </p:sp>
      <p:sp>
        <p:nvSpPr>
          <p:cNvPr id="5" name="Rectangle 1032"/>
          <p:cNvSpPr>
            <a:spLocks noChangeArrowheads="1"/>
          </p:cNvSpPr>
          <p:nvPr/>
        </p:nvSpPr>
        <p:spPr bwMode="auto">
          <a:xfrm>
            <a:off x="-90488" y="0"/>
            <a:ext cx="9234488" cy="3276600"/>
          </a:xfrm>
          <a:prstGeom prst="rect">
            <a:avLst/>
          </a:prstGeom>
          <a:solidFill>
            <a:srgbClr val="007275"/>
          </a:solidFill>
          <a:ln w="9525">
            <a:noFill/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>
              <a:defRPr/>
            </a:pPr>
            <a:endParaRPr lang="en-US" sz="2400">
              <a:latin typeface="Arial" charset="0"/>
            </a:endParaRPr>
          </a:p>
        </p:txBody>
      </p:sp>
      <p:pic>
        <p:nvPicPr>
          <p:cNvPr id="6" name="Picture 1036" descr="electronic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11863" y="381000"/>
            <a:ext cx="2771775" cy="1103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290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323850" y="1700213"/>
            <a:ext cx="8496300" cy="4105275"/>
          </a:xfrm>
        </p:spPr>
        <p:txBody>
          <a:bodyPr lIns="91440"/>
          <a:lstStyle>
            <a:lvl1pPr algn="r">
              <a:defRPr sz="7500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12291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-69850" y="7461250"/>
            <a:ext cx="69850" cy="69850"/>
          </a:xfrm>
        </p:spPr>
        <p:txBody>
          <a:bodyPr lIns="91440"/>
          <a:lstStyle>
            <a:lvl1pPr marL="0" indent="0" algn="ctr">
              <a:buFontTx/>
              <a:buNone/>
              <a:defRPr/>
            </a:lvl1pPr>
          </a:lstStyle>
          <a:p>
            <a:r>
              <a:rPr lang="en-GB"/>
              <a:t>Click to edit Master subtitle style</a:t>
            </a: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89F49DE-6513-204E-9C0F-5002D216D23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3AAEAE-76AF-2D4D-B999-2E06077129B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23850" y="1700213"/>
            <a:ext cx="4171950" cy="45259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00213"/>
            <a:ext cx="4171950" cy="45259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B0A548-64F0-4044-92AB-D1ADE91A751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953B55-B44B-644F-8132-28A59B1AE24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99E4E98-C81F-D84F-BE3F-4280ECBB876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B08E664-1549-B34D-BCF1-7E0F2C4A90C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7915B4-EBDF-604A-B6E1-B270761168C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BB14C5-343D-FA4E-AD79-75CEEBE9C9D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042F36-89CF-0942-8F7A-36BBD02BB15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A452D31-9398-3E46-A552-E089F479C8F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96075" y="908050"/>
            <a:ext cx="2124075" cy="5318125"/>
          </a:xfr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23850" y="908050"/>
            <a:ext cx="6219825" cy="5318125"/>
          </a:xfr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240E8D0-24AA-3546-9FBB-4C4721D6106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GB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F0F7BAE-0E4D-B646-955D-623BECB09BA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23850" y="1700213"/>
            <a:ext cx="4171950" cy="45259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00213"/>
            <a:ext cx="4171950" cy="45259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96075" y="908050"/>
            <a:ext cx="2124075" cy="5318125"/>
          </a:xfr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23850" y="908050"/>
            <a:ext cx="6219825" cy="5318125"/>
          </a:xfr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">
    <p:bg>
      <p:bgPr>
        <a:gradFill rotWithShape="1">
          <a:gsLst>
            <a:gs pos="0">
              <a:srgbClr val="014359"/>
            </a:gs>
            <a:gs pos="50000">
              <a:srgbClr val="014359"/>
            </a:gs>
            <a:gs pos="100000">
              <a:srgbClr val="007275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323999" y="1700213"/>
            <a:ext cx="8496000" cy="2160587"/>
          </a:xfrm>
        </p:spPr>
        <p:txBody>
          <a:bodyPr lIns="91440" anchor="b"/>
          <a:lstStyle>
            <a:lvl1pPr algn="l">
              <a:defRPr sz="7200">
                <a:solidFill>
                  <a:schemeClr val="bg1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GB" dirty="0"/>
          </a:p>
        </p:txBody>
      </p:sp>
      <p:sp>
        <p:nvSpPr>
          <p:cNvPr id="10243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324000" y="3860800"/>
            <a:ext cx="8496000" cy="1946275"/>
          </a:xfrm>
        </p:spPr>
        <p:txBody>
          <a:bodyPr lIns="91440"/>
          <a:lstStyle>
            <a:lvl1pPr marL="0" indent="0">
              <a:buFontTx/>
              <a:buNone/>
              <a:defRPr sz="3600">
                <a:solidFill>
                  <a:srgbClr val="B1D3D6"/>
                </a:solidFill>
              </a:defRPr>
            </a:lvl1pPr>
          </a:lstStyle>
          <a:p>
            <a:r>
              <a:rPr lang="en-GB" smtClean="0"/>
              <a:t>Click to edit Master subtitle style</a:t>
            </a:r>
            <a:endParaRPr lang="en-GB" dirty="0"/>
          </a:p>
        </p:txBody>
      </p:sp>
      <p:pic>
        <p:nvPicPr>
          <p:cNvPr id="5" name="Picture 1033" descr="white_logo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1550" y="381000"/>
            <a:ext cx="2695575" cy="584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 Placeholder 18"/>
          <p:cNvSpPr>
            <a:spLocks noGrp="1"/>
          </p:cNvSpPr>
          <p:nvPr>
            <p:ph type="body" sz="quarter" idx="10" hasCustomPrompt="1"/>
          </p:nvPr>
        </p:nvSpPr>
        <p:spPr>
          <a:xfrm>
            <a:off x="324000" y="5807075"/>
            <a:ext cx="8496000" cy="882860"/>
          </a:xfrm>
        </p:spPr>
        <p:txBody>
          <a:bodyPr/>
          <a:lstStyle>
            <a:lvl1pPr marL="90000" indent="0">
              <a:spcAft>
                <a:spcPts val="0"/>
              </a:spcAft>
              <a:buNone/>
              <a:defRPr sz="2000" baseline="0">
                <a:solidFill>
                  <a:srgbClr val="B1D3D6"/>
                </a:solidFill>
              </a:defRPr>
            </a:lvl1pPr>
          </a:lstStyle>
          <a:p>
            <a:pPr lvl="0"/>
            <a:r>
              <a:rPr lang="en-US" dirty="0" smtClean="0"/>
              <a:t>Click to add author </a:t>
            </a:r>
            <a:br>
              <a:rPr lang="en-US" dirty="0" smtClean="0"/>
            </a:br>
            <a:r>
              <a:rPr lang="en-US" dirty="0" smtClean="0"/>
              <a:t>and date</a:t>
            </a:r>
          </a:p>
        </p:txBody>
      </p:sp>
      <p:pic>
        <p:nvPicPr>
          <p:cNvPr id="6" name="Picture 5" descr="Electronics_and_Computer_Science_BLACK-2.ep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99" y="381000"/>
            <a:ext cx="2163119" cy="5842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0953B55-B44B-644F-8132-28A59B1AE24D}" type="slidenum">
              <a:rPr lang="en-GB" smtClean="0"/>
              <a:pPr>
                <a:defRPr/>
              </a:pPr>
              <a:t>‹#›</a:t>
            </a:fld>
            <a:endParaRPr lang="en-GB"/>
          </a:p>
        </p:txBody>
      </p:sp>
      <p:sp>
        <p:nvSpPr>
          <p:cNvPr id="13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324000" y="1692000"/>
            <a:ext cx="8496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23850" y="1700213"/>
            <a:ext cx="417195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00213"/>
            <a:ext cx="417195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9077C62-35FF-5A4E-BE89-CC77E8836C8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">
    <p:bg>
      <p:bgPr>
        <a:gradFill flip="none" rotWithShape="1">
          <a:gsLst>
            <a:gs pos="0">
              <a:srgbClr val="007275"/>
            </a:gs>
            <a:gs pos="100000">
              <a:srgbClr val="008CAC"/>
            </a:gs>
            <a:gs pos="50000">
              <a:srgbClr val="007275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000" y="1700214"/>
            <a:ext cx="8496000" cy="4113268"/>
          </a:xfrm>
        </p:spPr>
        <p:txBody>
          <a:bodyPr anchor="ctr"/>
          <a:lstStyle>
            <a:lvl1pPr algn="r">
              <a:defRPr sz="7200" b="0" i="0" cap="none">
                <a:solidFill>
                  <a:schemeClr val="bg1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US" dirty="0"/>
          </a:p>
        </p:txBody>
      </p:sp>
      <p:pic>
        <p:nvPicPr>
          <p:cNvPr id="9" name="Picture 1033" descr="white_logo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8925" y="381000"/>
            <a:ext cx="2139950" cy="465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Section Header">
    <p:bg>
      <p:bgPr>
        <a:gradFill flip="none" rotWithShape="1">
          <a:gsLst>
            <a:gs pos="0">
              <a:srgbClr val="007275"/>
            </a:gs>
            <a:gs pos="100000">
              <a:srgbClr val="008CAC"/>
            </a:gs>
            <a:gs pos="50000">
              <a:srgbClr val="007275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9144000" cy="6858000"/>
          </a:xfrm>
        </p:spPr>
        <p:txBody>
          <a:bodyPr/>
          <a:lstStyle>
            <a:lvl1pPr marL="90000" indent="0">
              <a:buNone/>
              <a:defRPr>
                <a:solidFill>
                  <a:srgbClr val="FFFFFF"/>
                </a:solidFill>
              </a:defRPr>
            </a:lvl1pPr>
          </a:lstStyle>
          <a:p>
            <a:r>
              <a:rPr lang="en-GB" smtClean="0"/>
              <a:t>Drag picture to placeholder or click icon to add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000" y="4406900"/>
            <a:ext cx="8496000" cy="1362075"/>
          </a:xfrm>
          <a:effectLst>
            <a:outerShdw blurRad="76200" dist="12700" dir="2700000" algn="tl" rotWithShape="0">
              <a:prstClr val="black"/>
            </a:outerShdw>
          </a:effectLst>
        </p:spPr>
        <p:txBody>
          <a:bodyPr/>
          <a:lstStyle>
            <a:lvl1pPr algn="l">
              <a:defRPr sz="4800" b="0" i="0" cap="none">
                <a:solidFill>
                  <a:srgbClr val="FFFFFF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5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324000" y="5768975"/>
            <a:ext cx="8496000" cy="395288"/>
          </a:xfrm>
          <a:effectLst>
            <a:outerShdw blurRad="76200" dist="12700" dir="2700000" algn="tl" rotWithShape="0">
              <a:prstClr val="black"/>
            </a:outerShdw>
          </a:effectLst>
        </p:spPr>
        <p:txBody>
          <a:bodyPr anchor="b"/>
          <a:lstStyle>
            <a:lvl1pPr marL="0" indent="0">
              <a:buNone/>
              <a:defRPr sz="1600" b="1">
                <a:solidFill>
                  <a:srgbClr val="FFFFFF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dirty="0" smtClean="0"/>
              <a:t>Click to add image URI</a:t>
            </a:r>
          </a:p>
        </p:txBody>
      </p:sp>
    </p:spTree>
    <p:extLst>
      <p:ext uri="{BB962C8B-B14F-4D97-AF65-F5344CB8AC3E}">
        <p14:creationId xmlns:p14="http://schemas.microsoft.com/office/powerpoint/2010/main" val="285055712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24000" y="1682750"/>
            <a:ext cx="4095600" cy="44894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4400" y="1682750"/>
            <a:ext cx="4095600" cy="4489449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pic>
        <p:nvPicPr>
          <p:cNvPr id="11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9077C62-35FF-5A4E-BE89-CC77E8836C89}" type="slidenum">
              <a:rPr lang="en-GB" smtClean="0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4000" y="1682750"/>
            <a:ext cx="4095600" cy="639762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24000" y="2322511"/>
            <a:ext cx="4095600" cy="3849689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24399" y="1682750"/>
            <a:ext cx="4094164" cy="639762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24399" y="2322511"/>
            <a:ext cx="4094164" cy="384969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pic>
        <p:nvPicPr>
          <p:cNvPr id="12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7AFA3D2-CFE3-4346-BF29-AD8E42FF5574}" type="slidenum">
              <a:rPr lang="en-GB" smtClean="0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324000" y="1682750"/>
            <a:ext cx="8496000" cy="4489450"/>
          </a:xfrm>
        </p:spPr>
        <p:txBody>
          <a:bodyPr/>
          <a:lstStyle/>
          <a:p>
            <a:pPr lvl="0"/>
            <a:r>
              <a:rPr lang="en-GB" noProof="0" smtClean="0"/>
              <a:t>Click icon to add table</a:t>
            </a:r>
            <a:endParaRPr lang="en-US" noProof="0" dirty="0" smtClean="0"/>
          </a:p>
        </p:txBody>
      </p:sp>
      <p:pic>
        <p:nvPicPr>
          <p:cNvPr id="9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57F9CE6-8C53-9C40-BF6E-8FBFB0754B51}" type="slidenum">
              <a:rPr lang="en-GB" smtClean="0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F72F2C9-E164-4D44-98B5-F4D50E049E9E}" type="slidenum">
              <a:rPr lang="en-GB" smtClean="0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323850" y="1700213"/>
            <a:ext cx="8496300" cy="2160587"/>
          </a:xfrm>
        </p:spPr>
        <p:txBody>
          <a:bodyPr lIns="91440"/>
          <a:lstStyle>
            <a:lvl1pPr>
              <a:defRPr sz="7500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10243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323850" y="3933825"/>
            <a:ext cx="8496300" cy="1752600"/>
          </a:xfrm>
        </p:spPr>
        <p:txBody>
          <a:bodyPr lIns="91440"/>
          <a:lstStyle>
            <a:lvl1pPr marL="0" indent="0">
              <a:buFontTx/>
              <a:buNone/>
              <a:defRPr sz="3500">
                <a:solidFill>
                  <a:schemeClr val="accent1"/>
                </a:solidFill>
              </a:defRPr>
            </a:lvl1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7" name="Rectangle 1030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6553200" y="6245225"/>
            <a:ext cx="2133600" cy="476250"/>
          </a:xfrm>
        </p:spPr>
        <p:txBody>
          <a:bodyPr rIns="91440"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570EB6CC-61FB-8B40-9409-118CC1BAC80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AFA3D2-CFE3-4346-BF29-AD8E42FF557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F72F2C9-E164-4D44-98B5-F4D50E049E9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1393131-54B6-0E46-94C0-34710EFBEC9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776B75-7505-BD44-A005-C95EC2B15FE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8CE568-5C27-F94B-8A2F-AB03D2DAA18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theme" Target="../theme/theme1.xml"/><Relationship Id="rId17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_rels/slideMaster2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26.xml"/><Relationship Id="rId12" Type="http://schemas.openxmlformats.org/officeDocument/2006/relationships/theme" Target="../theme/theme2.xml"/><Relationship Id="rId13" Type="http://schemas.openxmlformats.org/officeDocument/2006/relationships/image" Target="../media/image1.png"/><Relationship Id="rId1" Type="http://schemas.openxmlformats.org/officeDocument/2006/relationships/slideLayout" Target="../slideLayouts/slideLayout16.xml"/><Relationship Id="rId2" Type="http://schemas.openxmlformats.org/officeDocument/2006/relationships/slideLayout" Target="../slideLayouts/slideLayout17.xml"/><Relationship Id="rId3" Type="http://schemas.openxmlformats.org/officeDocument/2006/relationships/slideLayout" Target="../slideLayouts/slideLayout18.xml"/><Relationship Id="rId4" Type="http://schemas.openxmlformats.org/officeDocument/2006/relationships/slideLayout" Target="../slideLayouts/slideLayout19.xml"/><Relationship Id="rId5" Type="http://schemas.openxmlformats.org/officeDocument/2006/relationships/slideLayout" Target="../slideLayouts/slideLayout20.xml"/><Relationship Id="rId6" Type="http://schemas.openxmlformats.org/officeDocument/2006/relationships/slideLayout" Target="../slideLayouts/slideLayout21.xml"/><Relationship Id="rId7" Type="http://schemas.openxmlformats.org/officeDocument/2006/relationships/slideLayout" Target="../slideLayouts/slideLayout22.xml"/><Relationship Id="rId8" Type="http://schemas.openxmlformats.org/officeDocument/2006/relationships/slideLayout" Target="../slideLayouts/slideLayout23.xml"/><Relationship Id="rId9" Type="http://schemas.openxmlformats.org/officeDocument/2006/relationships/slideLayout" Target="../slideLayouts/slideLayout24.xml"/><Relationship Id="rId10" Type="http://schemas.openxmlformats.org/officeDocument/2006/relationships/slideLayout" Target="../slideLayouts/slideLayout25.xml"/></Relationships>
</file>

<file path=ppt/slideMasters/_rels/slideMaster3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37.xml"/><Relationship Id="rId12" Type="http://schemas.openxmlformats.org/officeDocument/2006/relationships/theme" Target="../theme/theme3.xml"/><Relationship Id="rId1" Type="http://schemas.openxmlformats.org/officeDocument/2006/relationships/slideLayout" Target="../slideLayouts/slideLayout27.xml"/><Relationship Id="rId2" Type="http://schemas.openxmlformats.org/officeDocument/2006/relationships/slideLayout" Target="../slideLayouts/slideLayout28.xml"/><Relationship Id="rId3" Type="http://schemas.openxmlformats.org/officeDocument/2006/relationships/slideLayout" Target="../slideLayouts/slideLayout29.xml"/><Relationship Id="rId4" Type="http://schemas.openxmlformats.org/officeDocument/2006/relationships/slideLayout" Target="../slideLayouts/slideLayout30.xml"/><Relationship Id="rId5" Type="http://schemas.openxmlformats.org/officeDocument/2006/relationships/slideLayout" Target="../slideLayouts/slideLayout31.xml"/><Relationship Id="rId6" Type="http://schemas.openxmlformats.org/officeDocument/2006/relationships/slideLayout" Target="../slideLayouts/slideLayout32.xml"/><Relationship Id="rId7" Type="http://schemas.openxmlformats.org/officeDocument/2006/relationships/slideLayout" Target="../slideLayouts/slideLayout33.xml"/><Relationship Id="rId8" Type="http://schemas.openxmlformats.org/officeDocument/2006/relationships/slideLayout" Target="../slideLayouts/slideLayout34.xml"/><Relationship Id="rId9" Type="http://schemas.openxmlformats.org/officeDocument/2006/relationships/slideLayout" Target="../slideLayouts/slideLayout35.xml"/><Relationship Id="rId10" Type="http://schemas.openxmlformats.org/officeDocument/2006/relationships/slideLayout" Target="../slideLayouts/slideLayout36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0.xml"/><Relationship Id="rId4" Type="http://schemas.openxmlformats.org/officeDocument/2006/relationships/slideLayout" Target="../slideLayouts/slideLayout41.xml"/><Relationship Id="rId5" Type="http://schemas.openxmlformats.org/officeDocument/2006/relationships/slideLayout" Target="../slideLayouts/slideLayout42.xml"/><Relationship Id="rId6" Type="http://schemas.openxmlformats.org/officeDocument/2006/relationships/slideLayout" Target="../slideLayouts/slideLayout43.xml"/><Relationship Id="rId7" Type="http://schemas.openxmlformats.org/officeDocument/2006/relationships/slideLayout" Target="../slideLayouts/slideLayout44.xml"/><Relationship Id="rId8" Type="http://schemas.openxmlformats.org/officeDocument/2006/relationships/slideLayout" Target="../slideLayouts/slideLayout45.xml"/><Relationship Id="rId9" Type="http://schemas.openxmlformats.org/officeDocument/2006/relationships/slideLayout" Target="../slideLayouts/slideLayout46.xml"/><Relationship Id="rId10" Type="http://schemas.openxmlformats.org/officeDocument/2006/relationships/slideLayout" Target="../slideLayouts/slideLayout47.xml"/><Relationship Id="rId11" Type="http://schemas.openxmlformats.org/officeDocument/2006/relationships/theme" Target="../theme/theme4.xml"/><Relationship Id="rId1" Type="http://schemas.openxmlformats.org/officeDocument/2006/relationships/slideLayout" Target="../slideLayouts/slideLayout38.xml"/><Relationship Id="rId2" Type="http://schemas.openxmlformats.org/officeDocument/2006/relationships/slideLayout" Target="../slideLayouts/slideLayout3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2" name="Rectangle 8"/>
          <p:cNvSpPr>
            <a:spLocks noChangeArrowheads="1"/>
          </p:cNvSpPr>
          <p:nvPr/>
        </p:nvSpPr>
        <p:spPr bwMode="auto">
          <a:xfrm>
            <a:off x="-79375" y="0"/>
            <a:ext cx="9223375" cy="38100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>
              <a:defRPr/>
            </a:pPr>
            <a:endParaRPr lang="en-US" sz="2400">
              <a:latin typeface="Arial" charset="0"/>
            </a:endParaRPr>
          </a:p>
        </p:txBody>
      </p:sp>
      <p:sp>
        <p:nvSpPr>
          <p:cNvPr id="1033" name="Rectangle 9"/>
          <p:cNvSpPr>
            <a:spLocks noChangeArrowheads="1"/>
          </p:cNvSpPr>
          <p:nvPr/>
        </p:nvSpPr>
        <p:spPr bwMode="auto">
          <a:xfrm>
            <a:off x="-79375" y="3048000"/>
            <a:ext cx="9223375" cy="3810000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rgbClr val="DCDEDE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>
              <a:defRPr/>
            </a:pPr>
            <a:endParaRPr lang="en-US"/>
          </a:p>
        </p:txBody>
      </p:sp>
      <p:sp>
        <p:nvSpPr>
          <p:cNvPr id="102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23850" y="908050"/>
            <a:ext cx="84963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title style</a:t>
            </a:r>
          </a:p>
        </p:txBody>
      </p:sp>
      <p:sp>
        <p:nvSpPr>
          <p:cNvPr id="102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23850" y="1700213"/>
            <a:ext cx="84963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877050" y="6308725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Georgia" charset="0"/>
              </a:defRPr>
            </a:lvl1pPr>
          </a:lstStyle>
          <a:p>
            <a:pPr>
              <a:defRPr/>
            </a:pPr>
            <a:fld id="{E8752312-FD23-4049-A6F7-96AA291C03A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  <p:pic>
        <p:nvPicPr>
          <p:cNvPr id="4" name="Picture 11" descr="electronics"/>
          <p:cNvPicPr>
            <a:picLocks noChangeAspect="1" noChangeArrowheads="1"/>
          </p:cNvPicPr>
          <p:nvPr/>
        </p:nvPicPr>
        <p:blipFill>
          <a:blip r:embed="rId17"/>
          <a:srcRect/>
          <a:stretch>
            <a:fillRect/>
          </a:stretch>
        </p:blipFill>
        <p:spPr bwMode="auto">
          <a:xfrm>
            <a:off x="6588125" y="260350"/>
            <a:ext cx="2166938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806" r:id="rId1"/>
    <p:sldLayoutId id="2147483771" r:id="rId2"/>
    <p:sldLayoutId id="2147483772" r:id="rId3"/>
    <p:sldLayoutId id="2147483773" r:id="rId4"/>
    <p:sldLayoutId id="2147483774" r:id="rId5"/>
    <p:sldLayoutId id="2147483775" r:id="rId6"/>
    <p:sldLayoutId id="2147483776" r:id="rId7"/>
    <p:sldLayoutId id="2147483777" r:id="rId8"/>
    <p:sldLayoutId id="2147483778" r:id="rId9"/>
    <p:sldLayoutId id="2147483779" r:id="rId10"/>
    <p:sldLayoutId id="2147483780" r:id="rId11"/>
    <p:sldLayoutId id="2147483781" r:id="rId12"/>
    <p:sldLayoutId id="2147483782" r:id="rId13"/>
    <p:sldLayoutId id="2147483783" r:id="rId14"/>
    <p:sldLayoutId id="2147483784" r:id="rId15"/>
  </p:sldLayoutIdLst>
  <p:hf sldNum="0"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charset="0"/>
          <a:ea typeface="ＭＳ Ｐゴシック" charset="-128"/>
          <a:cs typeface="ＭＳ Ｐゴシック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charset="0"/>
          <a:ea typeface="ＭＳ Ｐゴシック" charset="-128"/>
          <a:cs typeface="ＭＳ Ｐゴシック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charset="0"/>
          <a:ea typeface="ＭＳ Ｐゴシック" charset="-128"/>
          <a:cs typeface="ＭＳ Ｐゴシック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charset="0"/>
          <a:ea typeface="ＭＳ Ｐゴシック" charset="-128"/>
          <a:cs typeface="ＭＳ Ｐゴシック" charset="-128"/>
        </a:defRPr>
      </a:lvl5pPr>
      <a:lvl6pPr marL="457200" algn="l" rtl="0" fontAlgn="base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charset="0"/>
          <a:ea typeface="ＭＳ Ｐゴシック" charset="-128"/>
          <a:cs typeface="ＭＳ Ｐゴシック" charset="-128"/>
        </a:defRPr>
      </a:lvl6pPr>
      <a:lvl7pPr marL="914400" algn="l" rtl="0" fontAlgn="base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charset="0"/>
          <a:ea typeface="ＭＳ Ｐゴシック" charset="-128"/>
          <a:cs typeface="ＭＳ Ｐゴシック" charset="-128"/>
        </a:defRPr>
      </a:lvl7pPr>
      <a:lvl8pPr marL="1371600" algn="l" rtl="0" fontAlgn="base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charset="0"/>
          <a:ea typeface="ＭＳ Ｐゴシック" charset="-128"/>
          <a:cs typeface="ＭＳ Ｐゴシック" charset="-128"/>
        </a:defRPr>
      </a:lvl8pPr>
      <a:lvl9pPr marL="1828800" algn="l" rtl="0" fontAlgn="base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charset="0"/>
          <a:ea typeface="ＭＳ Ｐゴシック" charset="-128"/>
          <a:cs typeface="ＭＳ Ｐゴシック" charset="-128"/>
        </a:defRPr>
      </a:lvl9pPr>
    </p:titleStyle>
    <p:bodyStyle>
      <a:lvl1pPr marL="342900" indent="-342900" algn="l" rtl="0" eaLnBrk="0" fontAlgn="base" hangingPunct="0">
        <a:spcBef>
          <a:spcPct val="0"/>
        </a:spcBef>
        <a:spcAft>
          <a:spcPct val="7000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811213" indent="-288925" algn="l" rtl="0" eaLnBrk="0" fontAlgn="base" hangingPunct="0">
        <a:lnSpc>
          <a:spcPct val="90000"/>
        </a:lnSpc>
        <a:spcBef>
          <a:spcPct val="0"/>
        </a:spcBef>
        <a:spcAft>
          <a:spcPct val="50000"/>
        </a:spcAft>
        <a:buChar char="–"/>
        <a:defRPr sz="2400">
          <a:solidFill>
            <a:schemeClr val="tx1"/>
          </a:solidFill>
          <a:latin typeface="+mn-lt"/>
          <a:ea typeface="+mn-ea"/>
        </a:defRPr>
      </a:lvl2pPr>
      <a:lvl3pPr marL="1219200" indent="-228600" algn="l" rtl="0" eaLnBrk="0" fontAlgn="base" hangingPunct="0">
        <a:lnSpc>
          <a:spcPct val="90000"/>
        </a:lnSpc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27188" indent="-228600" algn="l" rtl="0" eaLnBrk="0" fontAlgn="base" hangingPunct="0">
        <a:lnSpc>
          <a:spcPct val="90000"/>
        </a:lnSpc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23850" y="908050"/>
            <a:ext cx="84963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title style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23850" y="1700213"/>
            <a:ext cx="849630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1126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26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27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642100" y="63087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Georgia" charset="0"/>
              </a:defRPr>
            </a:lvl1pPr>
          </a:lstStyle>
          <a:p>
            <a:pPr>
              <a:defRPr/>
            </a:pPr>
            <a:fld id="{F3381CCF-1783-704F-85C9-5B983F6A2F6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  <p:pic>
        <p:nvPicPr>
          <p:cNvPr id="17415" name="Picture 12" descr="electronics"/>
          <p:cNvPicPr>
            <a:picLocks noChangeAspect="1" noChangeArrowheads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6588125" y="260350"/>
            <a:ext cx="2166938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807" r:id="rId1"/>
    <p:sldLayoutId id="2147483785" r:id="rId2"/>
    <p:sldLayoutId id="2147483786" r:id="rId3"/>
    <p:sldLayoutId id="2147483787" r:id="rId4"/>
    <p:sldLayoutId id="2147483788" r:id="rId5"/>
    <p:sldLayoutId id="2147483789" r:id="rId6"/>
    <p:sldLayoutId id="2147483790" r:id="rId7"/>
    <p:sldLayoutId id="2147483791" r:id="rId8"/>
    <p:sldLayoutId id="2147483792" r:id="rId9"/>
    <p:sldLayoutId id="2147483793" r:id="rId10"/>
    <p:sldLayoutId id="2147483794" r:id="rId11"/>
  </p:sldLayoutIdLst>
  <p:hf sldNum="0"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+mj-lt"/>
          <a:ea typeface="ＭＳ Ｐゴシック" charset="-128"/>
          <a:cs typeface="ＭＳ Ｐゴシック" charset="-128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charset="0"/>
          <a:ea typeface="ＭＳ Ｐゴシック" charset="-128"/>
          <a:cs typeface="ＭＳ Ｐゴシック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charset="0"/>
          <a:ea typeface="ＭＳ Ｐゴシック" charset="-128"/>
          <a:cs typeface="ＭＳ Ｐゴシック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charset="0"/>
          <a:ea typeface="ＭＳ Ｐゴシック" charset="-128"/>
          <a:cs typeface="ＭＳ Ｐゴシック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charset="0"/>
          <a:ea typeface="ＭＳ Ｐゴシック" charset="-128"/>
          <a:cs typeface="ＭＳ Ｐゴシック" charset="-128"/>
        </a:defRPr>
      </a:lvl5pPr>
      <a:lvl6pPr marL="457200" algn="l" rtl="0" fontAlgn="base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charset="0"/>
        </a:defRPr>
      </a:lvl9pPr>
    </p:titleStyle>
    <p:bodyStyle>
      <a:lvl1pPr marL="342900" indent="-342900" algn="l" rtl="0" eaLnBrk="0" fontAlgn="base" hangingPunct="0">
        <a:spcBef>
          <a:spcPct val="0"/>
        </a:spcBef>
        <a:spcAft>
          <a:spcPct val="70000"/>
        </a:spcAft>
        <a:buChar char="•"/>
        <a:defRPr sz="2400">
          <a:solidFill>
            <a:schemeClr val="tx1"/>
          </a:solidFill>
          <a:latin typeface="+mn-lt"/>
          <a:ea typeface="ＭＳ Ｐゴシック" charset="-128"/>
          <a:cs typeface="ＭＳ Ｐゴシック" charset="-128"/>
        </a:defRPr>
      </a:lvl1pPr>
      <a:lvl2pPr marL="742950" indent="-285750" algn="l" rtl="0" eaLnBrk="0" fontAlgn="base" hangingPunct="0">
        <a:lnSpc>
          <a:spcPct val="90000"/>
        </a:lnSpc>
        <a:spcBef>
          <a:spcPct val="0"/>
        </a:spcBef>
        <a:spcAft>
          <a:spcPct val="50000"/>
        </a:spcAft>
        <a:buChar char="–"/>
        <a:defRPr sz="2400">
          <a:solidFill>
            <a:schemeClr val="tx1"/>
          </a:solidFill>
          <a:latin typeface="+mn-lt"/>
          <a:ea typeface="ＭＳ Ｐゴシック" charset="-128"/>
        </a:defRPr>
      </a:lvl2pPr>
      <a:lvl3pPr marL="1143000" indent="-228600" algn="l" rtl="0" eaLnBrk="0" fontAlgn="base" hangingPunct="0">
        <a:spcBef>
          <a:spcPct val="20000"/>
        </a:spcBef>
        <a:spcAft>
          <a:spcPct val="50000"/>
        </a:spcAft>
        <a:buChar char="•"/>
        <a:defRPr sz="2400">
          <a:solidFill>
            <a:schemeClr val="tx1"/>
          </a:solidFill>
          <a:latin typeface="+mn-lt"/>
          <a:ea typeface="ＭＳ Ｐゴシック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50000"/>
        </a:spcAft>
        <a:buChar char="–"/>
        <a:defRPr sz="2400">
          <a:solidFill>
            <a:schemeClr val="tx1"/>
          </a:solidFill>
          <a:latin typeface="+mn-lt"/>
          <a:ea typeface="ＭＳ Ｐゴシック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50000"/>
        </a:spcAft>
        <a:buChar char="»"/>
        <a:defRPr sz="2400">
          <a:solidFill>
            <a:schemeClr val="tx1"/>
          </a:solidFill>
          <a:latin typeface="+mn-lt"/>
          <a:ea typeface="ＭＳ Ｐゴシック" charset="-128"/>
        </a:defRPr>
      </a:lvl5pPr>
      <a:lvl6pPr marL="2514600" indent="-228600" algn="l" rtl="0" fontAlgn="base">
        <a:spcBef>
          <a:spcPct val="20000"/>
        </a:spcBef>
        <a:spcAft>
          <a:spcPct val="50000"/>
        </a:spcAft>
        <a:buChar char="»"/>
        <a:defRPr sz="2400">
          <a:solidFill>
            <a:schemeClr val="tx1"/>
          </a:solidFill>
          <a:latin typeface="+mn-lt"/>
          <a:ea typeface="ＭＳ Ｐゴシック" charset="-128"/>
        </a:defRPr>
      </a:lvl6pPr>
      <a:lvl7pPr marL="2971800" indent="-228600" algn="l" rtl="0" fontAlgn="base">
        <a:spcBef>
          <a:spcPct val="20000"/>
        </a:spcBef>
        <a:spcAft>
          <a:spcPct val="50000"/>
        </a:spcAft>
        <a:buChar char="»"/>
        <a:defRPr sz="2400">
          <a:solidFill>
            <a:schemeClr val="tx1"/>
          </a:solidFill>
          <a:latin typeface="+mn-lt"/>
          <a:ea typeface="ＭＳ Ｐゴシック" charset="-128"/>
        </a:defRPr>
      </a:lvl7pPr>
      <a:lvl8pPr marL="3429000" indent="-228600" algn="l" rtl="0" fontAlgn="base">
        <a:spcBef>
          <a:spcPct val="20000"/>
        </a:spcBef>
        <a:spcAft>
          <a:spcPct val="50000"/>
        </a:spcAft>
        <a:buChar char="»"/>
        <a:defRPr sz="2400">
          <a:solidFill>
            <a:schemeClr val="tx1"/>
          </a:solidFill>
          <a:latin typeface="+mn-lt"/>
          <a:ea typeface="ＭＳ Ｐゴシック" charset="-128"/>
        </a:defRPr>
      </a:lvl8pPr>
      <a:lvl9pPr marL="3886200" indent="-228600" algn="l" rtl="0" fontAlgn="base">
        <a:spcBef>
          <a:spcPct val="20000"/>
        </a:spcBef>
        <a:spcAft>
          <a:spcPct val="50000"/>
        </a:spcAft>
        <a:buChar char="»"/>
        <a:defRPr sz="2400">
          <a:solidFill>
            <a:schemeClr val="tx1"/>
          </a:solidFill>
          <a:latin typeface="+mn-lt"/>
          <a:ea typeface="ＭＳ Ｐゴシック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23850" y="908050"/>
            <a:ext cx="84963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title style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23850" y="1700213"/>
            <a:ext cx="849630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9523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523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5" r:id="rId1"/>
    <p:sldLayoutId id="2147483796" r:id="rId2"/>
    <p:sldLayoutId id="2147483797" r:id="rId3"/>
    <p:sldLayoutId id="2147483798" r:id="rId4"/>
    <p:sldLayoutId id="2147483799" r:id="rId5"/>
    <p:sldLayoutId id="2147483800" r:id="rId6"/>
    <p:sldLayoutId id="2147483801" r:id="rId7"/>
    <p:sldLayoutId id="2147483802" r:id="rId8"/>
    <p:sldLayoutId id="2147483803" r:id="rId9"/>
    <p:sldLayoutId id="2147483804" r:id="rId10"/>
    <p:sldLayoutId id="2147483805" r:id="rId11"/>
  </p:sldLayoutIdLst>
  <p:hf sldNum="0"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+mj-lt"/>
          <a:ea typeface="ＭＳ Ｐゴシック" charset="-128"/>
          <a:cs typeface="ＭＳ Ｐゴシック" charset="-128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charset="0"/>
          <a:ea typeface="ＭＳ Ｐゴシック" charset="-128"/>
          <a:cs typeface="ＭＳ Ｐゴシック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charset="0"/>
          <a:ea typeface="ＭＳ Ｐゴシック" charset="-128"/>
          <a:cs typeface="ＭＳ Ｐゴシック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charset="0"/>
          <a:ea typeface="ＭＳ Ｐゴシック" charset="-128"/>
          <a:cs typeface="ＭＳ Ｐゴシック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charset="0"/>
          <a:ea typeface="ＭＳ Ｐゴシック" charset="-128"/>
          <a:cs typeface="ＭＳ Ｐゴシック" charset="-128"/>
        </a:defRPr>
      </a:lvl5pPr>
      <a:lvl6pPr marL="457200" algn="l" rtl="0" fontAlgn="base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charset="0"/>
        </a:defRPr>
      </a:lvl9pPr>
    </p:titleStyle>
    <p:bodyStyle>
      <a:lvl1pPr marL="342900" indent="-342900" algn="l" rtl="0" eaLnBrk="0" fontAlgn="base" hangingPunct="0">
        <a:spcBef>
          <a:spcPct val="0"/>
        </a:spcBef>
        <a:spcAft>
          <a:spcPct val="70000"/>
        </a:spcAft>
        <a:buChar char="•"/>
        <a:defRPr sz="2400">
          <a:solidFill>
            <a:schemeClr val="tx1"/>
          </a:solidFill>
          <a:latin typeface="+mn-lt"/>
          <a:ea typeface="ＭＳ Ｐゴシック" charset="-128"/>
          <a:cs typeface="ＭＳ Ｐゴシック" charset="-128"/>
        </a:defRPr>
      </a:lvl1pPr>
      <a:lvl2pPr marL="742950" indent="-285750" algn="l" rtl="0" eaLnBrk="0" fontAlgn="base" hangingPunct="0">
        <a:lnSpc>
          <a:spcPct val="90000"/>
        </a:lnSpc>
        <a:spcBef>
          <a:spcPct val="0"/>
        </a:spcBef>
        <a:spcAft>
          <a:spcPct val="50000"/>
        </a:spcAft>
        <a:buChar char="–"/>
        <a:defRPr sz="2400">
          <a:solidFill>
            <a:schemeClr val="tx1"/>
          </a:solidFill>
          <a:latin typeface="+mn-lt"/>
          <a:ea typeface="ＭＳ Ｐゴシック" charset="-128"/>
        </a:defRPr>
      </a:lvl2pPr>
      <a:lvl3pPr marL="1143000" indent="-228600" algn="l" rtl="0" eaLnBrk="0" fontAlgn="base" hangingPunct="0">
        <a:spcBef>
          <a:spcPct val="20000"/>
        </a:spcBef>
        <a:spcAft>
          <a:spcPct val="50000"/>
        </a:spcAft>
        <a:buChar char="•"/>
        <a:defRPr sz="2400">
          <a:solidFill>
            <a:schemeClr val="tx1"/>
          </a:solidFill>
          <a:latin typeface="+mn-lt"/>
          <a:ea typeface="ＭＳ Ｐゴシック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50000"/>
        </a:spcAft>
        <a:buChar char="–"/>
        <a:defRPr sz="2400">
          <a:solidFill>
            <a:schemeClr val="tx1"/>
          </a:solidFill>
          <a:latin typeface="+mn-lt"/>
          <a:ea typeface="ＭＳ Ｐゴシック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50000"/>
        </a:spcAft>
        <a:buChar char="»"/>
        <a:defRPr sz="2400">
          <a:solidFill>
            <a:schemeClr val="tx1"/>
          </a:solidFill>
          <a:latin typeface="+mn-lt"/>
          <a:ea typeface="ＭＳ Ｐゴシック" charset="-128"/>
        </a:defRPr>
      </a:lvl5pPr>
      <a:lvl6pPr marL="2514600" indent="-228600" algn="l" rtl="0" fontAlgn="base">
        <a:spcBef>
          <a:spcPct val="20000"/>
        </a:spcBef>
        <a:spcAft>
          <a:spcPct val="50000"/>
        </a:spcAft>
        <a:buChar char="»"/>
        <a:defRPr sz="2400">
          <a:solidFill>
            <a:schemeClr val="tx1"/>
          </a:solidFill>
          <a:latin typeface="+mn-lt"/>
          <a:ea typeface="ＭＳ Ｐゴシック" charset="-128"/>
        </a:defRPr>
      </a:lvl6pPr>
      <a:lvl7pPr marL="2971800" indent="-228600" algn="l" rtl="0" fontAlgn="base">
        <a:spcBef>
          <a:spcPct val="20000"/>
        </a:spcBef>
        <a:spcAft>
          <a:spcPct val="50000"/>
        </a:spcAft>
        <a:buChar char="»"/>
        <a:defRPr sz="2400">
          <a:solidFill>
            <a:schemeClr val="tx1"/>
          </a:solidFill>
          <a:latin typeface="+mn-lt"/>
          <a:ea typeface="ＭＳ Ｐゴシック" charset="-128"/>
        </a:defRPr>
      </a:lvl7pPr>
      <a:lvl8pPr marL="3429000" indent="-228600" algn="l" rtl="0" fontAlgn="base">
        <a:spcBef>
          <a:spcPct val="20000"/>
        </a:spcBef>
        <a:spcAft>
          <a:spcPct val="50000"/>
        </a:spcAft>
        <a:buChar char="»"/>
        <a:defRPr sz="2400">
          <a:solidFill>
            <a:schemeClr val="tx1"/>
          </a:solidFill>
          <a:latin typeface="+mn-lt"/>
          <a:ea typeface="ＭＳ Ｐゴシック" charset="-128"/>
        </a:defRPr>
      </a:lvl8pPr>
      <a:lvl9pPr marL="3886200" indent="-228600" algn="l" rtl="0" fontAlgn="base">
        <a:spcBef>
          <a:spcPct val="20000"/>
        </a:spcBef>
        <a:spcAft>
          <a:spcPct val="50000"/>
        </a:spcAft>
        <a:buChar char="»"/>
        <a:defRPr sz="2400">
          <a:solidFill>
            <a:schemeClr val="tx1"/>
          </a:solidFill>
          <a:latin typeface="+mn-lt"/>
          <a:ea typeface="ＭＳ Ｐゴシック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24000" y="900000"/>
            <a:ext cx="84960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  <a:endParaRPr lang="en-GB" dirty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24000" y="1692000"/>
            <a:ext cx="8496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 dirty="0"/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24000" y="6324600"/>
            <a:ext cx="1752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 dirty="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048000" y="6324600"/>
            <a:ext cx="2895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dirty="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67400" y="6316662"/>
            <a:ext cx="1752600" cy="312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pPr>
              <a:defRPr/>
            </a:pPr>
            <a:fld id="{E8752312-FD23-4049-A6F7-96AA291C03A4}" type="slidenum">
              <a:rPr lang="en-GB" smtClean="0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9" r:id="rId1"/>
    <p:sldLayoutId id="2147483810" r:id="rId2"/>
    <p:sldLayoutId id="2147483811" r:id="rId3"/>
    <p:sldLayoutId id="2147483812" r:id="rId4"/>
    <p:sldLayoutId id="2147483813" r:id="rId5"/>
    <p:sldLayoutId id="2147483814" r:id="rId6"/>
    <p:sldLayoutId id="2147483815" r:id="rId7"/>
    <p:sldLayoutId id="2147483816" r:id="rId8"/>
    <p:sldLayoutId id="2147483817" r:id="rId9"/>
    <p:sldLayoutId id="2147483818" r:id="rId10"/>
  </p:sldLayoutIdLst>
  <p:hf sldNum="0"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9pPr>
    </p:titleStyle>
    <p:bodyStyle>
      <a:lvl1pPr marL="174625" indent="-174625" algn="l" rtl="0" eaLnBrk="1" fontAlgn="base" hangingPunct="1">
        <a:spcBef>
          <a:spcPct val="0"/>
        </a:spcBef>
        <a:spcAft>
          <a:spcPts val="1800"/>
        </a:spcAft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449263" indent="-176213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2pPr>
      <a:lvl3pPr marL="722313" indent="-185738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3pPr>
      <a:lvl4pPr marL="985838" indent="-176213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4pPr>
      <a:lvl5pPr marL="1258888" indent="-185738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8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9.xml"/><Relationship Id="rId2" Type="http://schemas.openxmlformats.org/officeDocument/2006/relationships/image" Target="../media/image7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9.xml"/><Relationship Id="rId2" Type="http://schemas.openxmlformats.org/officeDocument/2006/relationships/image" Target="../media/image8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5.xml"/><Relationship Id="rId2" Type="http://schemas.openxmlformats.org/officeDocument/2006/relationships/image" Target="../media/image9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9.xml"/><Relationship Id="rId2" Type="http://schemas.openxmlformats.org/officeDocument/2006/relationships/image" Target="../media/image10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5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1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9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9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9.xml"/><Relationship Id="rId2" Type="http://schemas.openxmlformats.org/officeDocument/2006/relationships/image" Target="../media/image12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9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4" Type="http://schemas.openxmlformats.org/officeDocument/2006/relationships/image" Target="../media/image15.emf"/><Relationship Id="rId5" Type="http://schemas.openxmlformats.org/officeDocument/2006/relationships/image" Target="../media/image16.emf"/><Relationship Id="rId6" Type="http://schemas.openxmlformats.org/officeDocument/2006/relationships/image" Target="../media/image17.emf"/><Relationship Id="rId1" Type="http://schemas.openxmlformats.org/officeDocument/2006/relationships/slideLayout" Target="../slideLayouts/slideLayout45.xml"/><Relationship Id="rId2" Type="http://schemas.openxmlformats.org/officeDocument/2006/relationships/image" Target="../media/image13.emf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9.xml"/><Relationship Id="rId2" Type="http://schemas.openxmlformats.org/officeDocument/2006/relationships/notesSlide" Target="../notesSlides/notesSlide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9.xml"/><Relationship Id="rId2" Type="http://schemas.openxmlformats.org/officeDocument/2006/relationships/image" Target="../media/image18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4" Type="http://schemas.openxmlformats.org/officeDocument/2006/relationships/image" Target="../media/image21.emf"/><Relationship Id="rId5" Type="http://schemas.openxmlformats.org/officeDocument/2006/relationships/image" Target="../media/image22.emf"/><Relationship Id="rId6" Type="http://schemas.openxmlformats.org/officeDocument/2006/relationships/image" Target="../media/image23.emf"/><Relationship Id="rId7" Type="http://schemas.openxmlformats.org/officeDocument/2006/relationships/image" Target="../media/image24.emf"/><Relationship Id="rId8" Type="http://schemas.openxmlformats.org/officeDocument/2006/relationships/image" Target="../media/image25.emf"/><Relationship Id="rId9" Type="http://schemas.openxmlformats.org/officeDocument/2006/relationships/image" Target="../media/image26.emf"/><Relationship Id="rId1" Type="http://schemas.openxmlformats.org/officeDocument/2006/relationships/slideLayout" Target="../slideLayouts/slideLayout45.xml"/><Relationship Id="rId2" Type="http://schemas.openxmlformats.org/officeDocument/2006/relationships/image" Target="../media/image19.emf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9.xml"/><Relationship Id="rId2" Type="http://schemas.openxmlformats.org/officeDocument/2006/relationships/image" Target="../media/image27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9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4" Type="http://schemas.openxmlformats.org/officeDocument/2006/relationships/image" Target="../media/image30.png"/><Relationship Id="rId1" Type="http://schemas.openxmlformats.org/officeDocument/2006/relationships/slideLayout" Target="../slideLayouts/slideLayout39.xml"/><Relationship Id="rId2" Type="http://schemas.openxmlformats.org/officeDocument/2006/relationships/image" Target="../media/image28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9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9.xml"/><Relationship Id="rId2" Type="http://schemas.openxmlformats.org/officeDocument/2006/relationships/image" Target="../media/image31.emf"/><Relationship Id="rId3" Type="http://schemas.openxmlformats.org/officeDocument/2006/relationships/image" Target="../media/image32.emf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emf"/><Relationship Id="rId4" Type="http://schemas.openxmlformats.org/officeDocument/2006/relationships/image" Target="../media/image35.emf"/><Relationship Id="rId1" Type="http://schemas.openxmlformats.org/officeDocument/2006/relationships/slideLayout" Target="../slideLayouts/slideLayout39.xml"/><Relationship Id="rId2" Type="http://schemas.openxmlformats.org/officeDocument/2006/relationships/image" Target="../media/image33.emf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9.xml"/><Relationship Id="rId2" Type="http://schemas.openxmlformats.org/officeDocument/2006/relationships/image" Target="../media/image36.emf"/><Relationship Id="rId3" Type="http://schemas.openxmlformats.org/officeDocument/2006/relationships/image" Target="../media/image37.emf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9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9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9.xml"/><Relationship Id="rId2" Type="http://schemas.openxmlformats.org/officeDocument/2006/relationships/image" Target="../media/image38.png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9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9.xml"/><Relationship Id="rId2" Type="http://schemas.openxmlformats.org/officeDocument/2006/relationships/image" Target="../media/image39.png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9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9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9.xml"/><Relationship Id="rId2" Type="http://schemas.openxmlformats.org/officeDocument/2006/relationships/image" Target="../media/image40.png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9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9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9.xml"/><Relationship Id="rId2" Type="http://schemas.openxmlformats.org/officeDocument/2006/relationships/image" Target="../media/image41.png"/><Relationship Id="rId3" Type="http://schemas.openxmlformats.org/officeDocument/2006/relationships/image" Target="../media/image42.emf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9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9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9.xml"/><Relationship Id="rId2" Type="http://schemas.openxmlformats.org/officeDocument/2006/relationships/image" Target="../media/image43.png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9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9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9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9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9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9.xml"/><Relationship Id="rId2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3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GB" smtClean="0"/>
              <a:t>Ontology Design Patterns</a:t>
            </a:r>
            <a:endParaRPr lang="en-GB" dirty="0" smtClean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COMP6215 Semantic Web Technologies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 err="1" smtClean="0"/>
              <a:t>Dr</a:t>
            </a:r>
            <a:r>
              <a:rPr lang="en-US" dirty="0" smtClean="0"/>
              <a:t> Nicholas Gibbins – </a:t>
            </a:r>
            <a:r>
              <a:rPr lang="en-US" dirty="0" err="1" smtClean="0"/>
              <a:t>nmg@ecs.soton.ac.uk</a:t>
            </a:r>
            <a:endParaRPr lang="en-US" dirty="0" smtClean="0"/>
          </a:p>
          <a:p>
            <a:r>
              <a:rPr lang="en-US" dirty="0" smtClean="0"/>
              <a:t>2014-2015</a:t>
            </a:r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4274" name="Group 61"/>
          <p:cNvGrpSpPr>
            <a:grpSpLocks/>
          </p:cNvGrpSpPr>
          <p:nvPr/>
        </p:nvGrpSpPr>
        <p:grpSpPr bwMode="auto">
          <a:xfrm>
            <a:off x="1691680" y="1337529"/>
            <a:ext cx="5517232" cy="2126433"/>
            <a:chOff x="685800" y="3733800"/>
            <a:chExt cx="7315200" cy="2819400"/>
          </a:xfrm>
        </p:grpSpPr>
        <p:sp>
          <p:nvSpPr>
            <p:cNvPr id="13" name="AutoShape 5"/>
            <p:cNvSpPr>
              <a:spLocks noChangeArrowheads="1"/>
            </p:cNvSpPr>
            <p:nvPr/>
          </p:nvSpPr>
          <p:spPr bwMode="auto">
            <a:xfrm>
              <a:off x="685800" y="4953000"/>
              <a:ext cx="1295400" cy="519289"/>
            </a:xfrm>
            <a:prstGeom prst="roundRect">
              <a:avLst>
                <a:gd name="adj" fmla="val 16667"/>
              </a:avLst>
            </a:prstGeom>
            <a:solidFill>
              <a:srgbClr val="D0D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>
              <a:outerShdw blurRad="50800" dist="63500" dir="2700000" algn="br">
                <a:srgbClr val="000000">
                  <a:alpha val="43000"/>
                </a:srgbClr>
              </a:outerShdw>
            </a:effectLst>
            <a:scene3d>
              <a:camera prst="orthographicFront"/>
              <a:lightRig rig="threePt" dir="t"/>
            </a:scene3d>
            <a:sp3d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>
                <a:defRPr/>
              </a:pPr>
              <a:r>
                <a:rPr lang="en-GB" sz="1400" b="1"/>
                <a:t>Jack</a:t>
              </a:r>
            </a:p>
          </p:txBody>
        </p:sp>
        <p:sp>
          <p:nvSpPr>
            <p:cNvPr id="14" name="AutoShape 5"/>
            <p:cNvSpPr>
              <a:spLocks noChangeArrowheads="1"/>
            </p:cNvSpPr>
            <p:nvPr/>
          </p:nvSpPr>
          <p:spPr bwMode="auto">
            <a:xfrm>
              <a:off x="6553200" y="6033911"/>
              <a:ext cx="914400" cy="519289"/>
            </a:xfrm>
            <a:prstGeom prst="roundRect">
              <a:avLst>
                <a:gd name="adj" fmla="val 16667"/>
              </a:avLst>
            </a:prstGeom>
            <a:solidFill>
              <a:srgbClr val="D0D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>
              <a:outerShdw blurRad="50800" dist="63500" dir="2700000" algn="br">
                <a:srgbClr val="000000">
                  <a:alpha val="43000"/>
                </a:srgbClr>
              </a:outerShdw>
            </a:effectLst>
            <a:scene3d>
              <a:camera prst="orthographicFront"/>
              <a:lightRig rig="threePt" dir="t"/>
            </a:scene3d>
            <a:sp3d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>
                <a:defRPr/>
              </a:pPr>
              <a:r>
                <a:rPr lang="en-GB" sz="1400" b="1">
                  <a:latin typeface="Arial" charset="0"/>
                  <a:ea typeface="Arial" charset="0"/>
                  <a:cs typeface="Arial" charset="0"/>
                </a:rPr>
                <a:t>8</a:t>
              </a:r>
            </a:p>
            <a:p>
              <a:pPr>
                <a:defRPr/>
              </a:pPr>
              <a:endParaRPr lang="en-GB" sz="1400" b="1">
                <a:latin typeface="Arial" charset="0"/>
                <a:ea typeface="Arial" charset="0"/>
                <a:cs typeface="Arial" charset="0"/>
              </a:endParaRPr>
            </a:p>
          </p:txBody>
        </p:sp>
        <p:sp>
          <p:nvSpPr>
            <p:cNvPr id="15" name="AutoShape 5"/>
            <p:cNvSpPr>
              <a:spLocks noChangeArrowheads="1"/>
            </p:cNvSpPr>
            <p:nvPr/>
          </p:nvSpPr>
          <p:spPr bwMode="auto">
            <a:xfrm>
              <a:off x="6172200" y="3733800"/>
              <a:ext cx="1828800" cy="519289"/>
            </a:xfrm>
            <a:prstGeom prst="roundRect">
              <a:avLst>
                <a:gd name="adj" fmla="val 16667"/>
              </a:avLst>
            </a:prstGeom>
            <a:solidFill>
              <a:srgbClr val="D0D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>
              <a:outerShdw blurRad="50800" dist="63500" dir="2700000" algn="br">
                <a:srgbClr val="000000">
                  <a:alpha val="43000"/>
                </a:srgbClr>
              </a:outerShdw>
            </a:effectLst>
            <a:scene3d>
              <a:camera prst="orthographicFront"/>
              <a:lightRig rig="threePt" dir="t"/>
            </a:scene3d>
            <a:sp3d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>
                <a:defRPr/>
              </a:pPr>
              <a:r>
                <a:rPr lang="en-GB" sz="1400" b="1"/>
                <a:t>I am Legend</a:t>
              </a:r>
            </a:p>
          </p:txBody>
        </p:sp>
        <p:cxnSp>
          <p:nvCxnSpPr>
            <p:cNvPr id="54297" name="Straight Arrow Connector 15"/>
            <p:cNvCxnSpPr>
              <a:cxnSpLocks noChangeShapeType="1"/>
            </p:cNvCxnSpPr>
            <p:nvPr/>
          </p:nvCxnSpPr>
          <p:spPr bwMode="auto">
            <a:xfrm>
              <a:off x="1981200" y="5212645"/>
              <a:ext cx="2590800" cy="1588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arrow" w="med" len="med"/>
            </a:ln>
          </p:spPr>
        </p:cxnSp>
        <p:cxnSp>
          <p:nvCxnSpPr>
            <p:cNvPr id="54298" name="Straight Arrow Connector 16"/>
            <p:cNvCxnSpPr>
              <a:cxnSpLocks noChangeShapeType="1"/>
            </p:cNvCxnSpPr>
            <p:nvPr/>
          </p:nvCxnSpPr>
          <p:spPr bwMode="auto">
            <a:xfrm rot="16200000" flipH="1">
              <a:off x="5552017" y="5292372"/>
              <a:ext cx="821267" cy="1181100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arrow" w="med" len="med"/>
            </a:ln>
          </p:spPr>
        </p:cxnSp>
        <p:sp>
          <p:nvSpPr>
            <p:cNvPr id="54299" name="TextBox 18"/>
            <p:cNvSpPr txBox="1">
              <a:spLocks noChangeArrowheads="1"/>
            </p:cNvSpPr>
            <p:nvPr/>
          </p:nvSpPr>
          <p:spPr bwMode="auto">
            <a:xfrm>
              <a:off x="2743200" y="5029200"/>
              <a:ext cx="1352003" cy="307777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US" sz="1400" b="1"/>
                <a:t>issued_rating</a:t>
              </a:r>
            </a:p>
          </p:txBody>
        </p:sp>
        <p:sp>
          <p:nvSpPr>
            <p:cNvPr id="23" name="AutoShape 5"/>
            <p:cNvSpPr>
              <a:spLocks noChangeArrowheads="1"/>
            </p:cNvSpPr>
            <p:nvPr/>
          </p:nvSpPr>
          <p:spPr bwMode="auto">
            <a:xfrm>
              <a:off x="4572000" y="4953000"/>
              <a:ext cx="1600200" cy="519289"/>
            </a:xfrm>
            <a:prstGeom prst="roundRect">
              <a:avLst>
                <a:gd name="adj" fmla="val 16667"/>
              </a:avLst>
            </a:prstGeom>
            <a:solidFill>
              <a:srgbClr val="FFB78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>
              <a:outerShdw blurRad="50800" dist="63500" dir="2700000" algn="br">
                <a:srgbClr val="000000">
                  <a:alpha val="43000"/>
                </a:srgbClr>
              </a:outerShdw>
            </a:effectLst>
            <a:scene3d>
              <a:camera prst="orthographicFront"/>
              <a:lightRig rig="threePt" dir="t"/>
            </a:scene3d>
            <a:sp3d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>
                <a:defRPr/>
              </a:pPr>
              <a:r>
                <a:rPr lang="en-GB" sz="1400" b="1"/>
                <a:t>_:Rating_1</a:t>
              </a:r>
            </a:p>
          </p:txBody>
        </p:sp>
        <p:cxnSp>
          <p:nvCxnSpPr>
            <p:cNvPr id="54303" name="Straight Arrow Connector 26"/>
            <p:cNvCxnSpPr>
              <a:cxnSpLocks noChangeShapeType="1"/>
            </p:cNvCxnSpPr>
            <p:nvPr/>
          </p:nvCxnSpPr>
          <p:spPr bwMode="auto">
            <a:xfrm rot="5400000" flipH="1" flipV="1">
              <a:off x="5879395" y="3745795"/>
              <a:ext cx="699911" cy="1714500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arrow" w="med" len="med"/>
            </a:ln>
          </p:spPr>
        </p:cxnSp>
        <p:sp>
          <p:nvSpPr>
            <p:cNvPr id="54304" name="TextBox 17"/>
            <p:cNvSpPr txBox="1">
              <a:spLocks noChangeArrowheads="1"/>
            </p:cNvSpPr>
            <p:nvPr/>
          </p:nvSpPr>
          <p:spPr bwMode="auto">
            <a:xfrm>
              <a:off x="5715000" y="4419600"/>
              <a:ext cx="1326004" cy="307777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US" sz="1400" b="1"/>
                <a:t>rated_object</a:t>
              </a:r>
            </a:p>
          </p:txBody>
        </p:sp>
        <p:sp>
          <p:nvSpPr>
            <p:cNvPr id="54305" name="TextBox 29"/>
            <p:cNvSpPr txBox="1">
              <a:spLocks noChangeArrowheads="1"/>
            </p:cNvSpPr>
            <p:nvPr/>
          </p:nvSpPr>
          <p:spPr bwMode="auto">
            <a:xfrm>
              <a:off x="5638800" y="5715000"/>
              <a:ext cx="683388" cy="307777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US" sz="1400" b="1"/>
                <a:t>rating</a:t>
              </a:r>
            </a:p>
          </p:txBody>
        </p:sp>
      </p:grpSp>
      <p:grpSp>
        <p:nvGrpSpPr>
          <p:cNvPr id="3" name="Group 62"/>
          <p:cNvGrpSpPr>
            <a:grpSpLocks/>
          </p:cNvGrpSpPr>
          <p:nvPr/>
        </p:nvGrpSpPr>
        <p:grpSpPr bwMode="auto">
          <a:xfrm>
            <a:off x="1619672" y="3861048"/>
            <a:ext cx="5500464" cy="2780454"/>
            <a:chOff x="762000" y="152400"/>
            <a:chExt cx="6934200" cy="3505200"/>
          </a:xfrm>
        </p:grpSpPr>
        <p:sp>
          <p:nvSpPr>
            <p:cNvPr id="33" name="Oval 32"/>
            <p:cNvSpPr/>
            <p:nvPr/>
          </p:nvSpPr>
          <p:spPr bwMode="auto">
            <a:xfrm>
              <a:off x="762000" y="1600200"/>
              <a:ext cx="1524000" cy="609600"/>
            </a:xfrm>
            <a:prstGeom prst="ellipse">
              <a:avLst/>
            </a:prstGeom>
            <a:solidFill>
              <a:srgbClr val="BD7E93">
                <a:alpha val="48000"/>
              </a:srgb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>
                <a:srgbClr val="000000">
                  <a:alpha val="43000"/>
                </a:srgbClr>
              </a:outerShdw>
            </a:effectLst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>
                <a:defRPr/>
              </a:pPr>
              <a:r>
                <a:rPr lang="en-US" sz="1400" b="1"/>
                <a:t>Person</a:t>
              </a:r>
            </a:p>
          </p:txBody>
        </p:sp>
        <p:sp>
          <p:nvSpPr>
            <p:cNvPr id="34" name="Oval 33"/>
            <p:cNvSpPr/>
            <p:nvPr/>
          </p:nvSpPr>
          <p:spPr bwMode="auto">
            <a:xfrm>
              <a:off x="6172200" y="152400"/>
              <a:ext cx="1524000" cy="609600"/>
            </a:xfrm>
            <a:prstGeom prst="ellipse">
              <a:avLst/>
            </a:prstGeom>
            <a:solidFill>
              <a:srgbClr val="BD7E93">
                <a:alpha val="48000"/>
              </a:srgb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>
                <a:srgbClr val="000000">
                  <a:alpha val="43000"/>
                </a:srgbClr>
              </a:outerShdw>
            </a:effectLst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>
                <a:defRPr/>
              </a:pPr>
              <a:r>
                <a:rPr lang="en-US" sz="1400" b="1"/>
                <a:t>Film</a:t>
              </a:r>
            </a:p>
          </p:txBody>
        </p:sp>
        <p:sp>
          <p:nvSpPr>
            <p:cNvPr id="35" name="Oval 34"/>
            <p:cNvSpPr/>
            <p:nvPr/>
          </p:nvSpPr>
          <p:spPr bwMode="auto">
            <a:xfrm>
              <a:off x="6096000" y="3048000"/>
              <a:ext cx="1524000" cy="609600"/>
            </a:xfrm>
            <a:prstGeom prst="ellipse">
              <a:avLst/>
            </a:prstGeom>
            <a:solidFill>
              <a:srgbClr val="BD7E93">
                <a:alpha val="48000"/>
              </a:srgb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>
                <a:srgbClr val="000000">
                  <a:alpha val="43000"/>
                </a:srgbClr>
              </a:outerShdw>
            </a:effectLst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>
                <a:defRPr/>
              </a:pPr>
              <a:r>
                <a:rPr lang="en-US" sz="1400" b="1"/>
                <a:t>Rating</a:t>
              </a:r>
            </a:p>
          </p:txBody>
        </p:sp>
        <p:sp>
          <p:nvSpPr>
            <p:cNvPr id="36" name="Oval 35"/>
            <p:cNvSpPr/>
            <p:nvPr/>
          </p:nvSpPr>
          <p:spPr bwMode="auto">
            <a:xfrm>
              <a:off x="4419600" y="1600200"/>
              <a:ext cx="1981200" cy="609600"/>
            </a:xfrm>
            <a:prstGeom prst="ellipse">
              <a:avLst/>
            </a:prstGeom>
            <a:solidFill>
              <a:srgbClr val="D9A471">
                <a:alpha val="48000"/>
              </a:srgb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>
                <a:srgbClr val="000000">
                  <a:alpha val="43000"/>
                </a:srgbClr>
              </a:outerShdw>
            </a:effectLst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>
                <a:defRPr/>
              </a:pPr>
              <a:r>
                <a:rPr lang="en-US" sz="1400" b="1"/>
                <a:t>Rating_Relation</a:t>
              </a:r>
            </a:p>
          </p:txBody>
        </p:sp>
        <p:cxnSp>
          <p:nvCxnSpPr>
            <p:cNvPr id="54282" name="Straight Arrow Connector 37"/>
            <p:cNvCxnSpPr>
              <a:cxnSpLocks noChangeShapeType="1"/>
              <a:stCxn id="33" idx="6"/>
              <a:endCxn id="36" idx="2"/>
            </p:cNvCxnSpPr>
            <p:nvPr/>
          </p:nvCxnSpPr>
          <p:spPr bwMode="auto">
            <a:xfrm>
              <a:off x="2286000" y="1905000"/>
              <a:ext cx="2133600" cy="1588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arrow" w="med" len="med"/>
            </a:ln>
          </p:spPr>
        </p:cxnSp>
        <p:cxnSp>
          <p:nvCxnSpPr>
            <p:cNvPr id="54283" name="Straight Arrow Connector 39"/>
            <p:cNvCxnSpPr>
              <a:cxnSpLocks noChangeShapeType="1"/>
              <a:stCxn id="36" idx="0"/>
              <a:endCxn id="34" idx="4"/>
            </p:cNvCxnSpPr>
            <p:nvPr/>
          </p:nvCxnSpPr>
          <p:spPr bwMode="auto">
            <a:xfrm rot="5400000" flipH="1" flipV="1">
              <a:off x="5753100" y="419100"/>
              <a:ext cx="838200" cy="1524000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arrow" w="med" len="med"/>
            </a:ln>
          </p:spPr>
        </p:cxnSp>
        <p:cxnSp>
          <p:nvCxnSpPr>
            <p:cNvPr id="54284" name="Straight Arrow Connector 41"/>
            <p:cNvCxnSpPr>
              <a:cxnSpLocks noChangeShapeType="1"/>
              <a:stCxn id="36" idx="4"/>
              <a:endCxn id="35" idx="0"/>
            </p:cNvCxnSpPr>
            <p:nvPr/>
          </p:nvCxnSpPr>
          <p:spPr bwMode="auto">
            <a:xfrm rot="16200000" flipH="1">
              <a:off x="5715000" y="1905000"/>
              <a:ext cx="838200" cy="1447800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arrow" w="med" len="med"/>
            </a:ln>
          </p:spPr>
        </p:cxnSp>
        <p:sp>
          <p:nvSpPr>
            <p:cNvPr id="54285" name="TextBox 56"/>
            <p:cNvSpPr txBox="1">
              <a:spLocks noChangeArrowheads="1"/>
            </p:cNvSpPr>
            <p:nvPr/>
          </p:nvSpPr>
          <p:spPr bwMode="auto">
            <a:xfrm>
              <a:off x="4724400" y="914400"/>
              <a:ext cx="2930397" cy="523220"/>
            </a:xfrm>
            <a:prstGeom prst="rect">
              <a:avLst/>
            </a:prstGeom>
            <a:solidFill>
              <a:srgbClr val="F6F7F7"/>
            </a:solidFill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US" sz="1400" b="1"/>
                <a:t>rated_object</a:t>
              </a:r>
            </a:p>
            <a:p>
              <a:r>
                <a:rPr lang="en-US" sz="1400" b="1"/>
                <a:t>(</a:t>
              </a:r>
              <a:r>
                <a:rPr lang="en-US" sz="1400" b="1">
                  <a:solidFill>
                    <a:srgbClr val="FF0000"/>
                  </a:solidFill>
                </a:rPr>
                <a:t>someValuesFrom</a:t>
              </a:r>
              <a:r>
                <a:rPr lang="en-US" sz="1400" b="1"/>
                <a:t>, functional)</a:t>
              </a:r>
            </a:p>
          </p:txBody>
        </p:sp>
        <p:sp>
          <p:nvSpPr>
            <p:cNvPr id="54286" name="TextBox 57"/>
            <p:cNvSpPr txBox="1">
              <a:spLocks noChangeArrowheads="1"/>
            </p:cNvSpPr>
            <p:nvPr/>
          </p:nvSpPr>
          <p:spPr bwMode="auto">
            <a:xfrm>
              <a:off x="2590800" y="1600200"/>
              <a:ext cx="1531364" cy="523220"/>
            </a:xfrm>
            <a:prstGeom prst="rect">
              <a:avLst/>
            </a:prstGeom>
            <a:solidFill>
              <a:srgbClr val="EDEEEE"/>
            </a:solidFill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US" sz="1400" b="1" dirty="0" err="1"/>
                <a:t>issued_rating</a:t>
              </a:r>
              <a:endParaRPr lang="en-US" sz="1400" b="1" dirty="0"/>
            </a:p>
            <a:p>
              <a:r>
                <a:rPr lang="en-US" sz="1400" b="1" dirty="0"/>
                <a:t>(</a:t>
              </a:r>
              <a:r>
                <a:rPr lang="en-US" sz="1400" b="1" dirty="0" err="1"/>
                <a:t>allValuesFrom</a:t>
              </a:r>
              <a:r>
                <a:rPr lang="en-US" sz="1400" b="1" dirty="0"/>
                <a:t>)</a:t>
              </a:r>
            </a:p>
            <a:p>
              <a:endParaRPr lang="en-US" sz="1400" b="1" dirty="0"/>
            </a:p>
          </p:txBody>
        </p:sp>
        <p:sp>
          <p:nvSpPr>
            <p:cNvPr id="54287" name="TextBox 59"/>
            <p:cNvSpPr txBox="1">
              <a:spLocks noChangeArrowheads="1"/>
            </p:cNvSpPr>
            <p:nvPr/>
          </p:nvSpPr>
          <p:spPr bwMode="auto">
            <a:xfrm>
              <a:off x="4876800" y="2362200"/>
              <a:ext cx="2479102" cy="523220"/>
            </a:xfrm>
            <a:prstGeom prst="rect">
              <a:avLst/>
            </a:prstGeom>
            <a:solidFill>
              <a:srgbClr val="EBECEC"/>
            </a:solidFill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US" sz="1400" b="1"/>
                <a:t>rating_value</a:t>
              </a:r>
            </a:p>
            <a:p>
              <a:r>
                <a:rPr lang="en-US" sz="1400" b="1"/>
                <a:t>(allValuesFrom, functional)</a:t>
              </a:r>
            </a:p>
            <a:p>
              <a:endParaRPr lang="en-US" sz="1400" b="1"/>
            </a:p>
          </p:txBody>
        </p:sp>
      </p:grpSp>
      <p:sp>
        <p:nvSpPr>
          <p:cNvPr id="54276" name="Title 6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Solution for use case 1</a:t>
            </a:r>
          </a:p>
        </p:txBody>
      </p:sp>
      <p:grpSp>
        <p:nvGrpSpPr>
          <p:cNvPr id="4" name="Group 30"/>
          <p:cNvGrpSpPr/>
          <p:nvPr/>
        </p:nvGrpSpPr>
        <p:grpSpPr>
          <a:xfrm>
            <a:off x="3124200" y="2636912"/>
            <a:ext cx="1600199" cy="1371599"/>
            <a:chOff x="3657600" y="2133601"/>
            <a:chExt cx="1066799" cy="1131331"/>
          </a:xfrm>
          <a:effectLst>
            <a:outerShdw blurRad="50800" dist="38100" dir="2700000">
              <a:srgbClr val="000000">
                <a:alpha val="43000"/>
              </a:srgbClr>
            </a:outerShdw>
          </a:effectLst>
        </p:grpSpPr>
        <p:cxnSp>
          <p:nvCxnSpPr>
            <p:cNvPr id="26" name="Curved Connector 25"/>
            <p:cNvCxnSpPr>
              <a:stCxn id="29" idx="0"/>
            </p:cNvCxnSpPr>
            <p:nvPr/>
          </p:nvCxnSpPr>
          <p:spPr bwMode="auto">
            <a:xfrm rot="5400000" flipH="1" flipV="1">
              <a:off x="4026219" y="2197420"/>
              <a:ext cx="762000" cy="634361"/>
            </a:xfrm>
            <a:prstGeom prst="curvedConnector3">
              <a:avLst>
                <a:gd name="adj1" fmla="val 50000"/>
              </a:avLst>
            </a:prstGeom>
            <a:ln w="25400" cap="flat" cmpd="sng" algn="ctr">
              <a:solidFill>
                <a:schemeClr val="accent4"/>
              </a:solidFill>
              <a:prstDash val="dash"/>
              <a:round/>
              <a:headEnd type="none" w="med" len="med"/>
              <a:tailEnd type="arrow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</p:cxnSp>
        <p:sp>
          <p:nvSpPr>
            <p:cNvPr id="29" name="TextBox 28"/>
            <p:cNvSpPr txBox="1"/>
            <p:nvPr/>
          </p:nvSpPr>
          <p:spPr>
            <a:xfrm>
              <a:off x="3657600" y="2895600"/>
              <a:ext cx="864878" cy="369332"/>
            </a:xfrm>
            <a:prstGeom prst="rect">
              <a:avLst/>
            </a:prstGeom>
            <a:ln w="25400" cap="flat" cmpd="sng" algn="ctr">
              <a:solidFill>
                <a:schemeClr val="accent4"/>
              </a:solidFill>
              <a:prstDash val="dash"/>
              <a:round/>
              <a:headEnd type="none" w="med" len="med"/>
              <a:tailEnd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dirty="0" err="1"/>
                <a:t>bNode</a:t>
              </a:r>
              <a:endParaRPr lang="en-US" dirty="0"/>
            </a:p>
          </p:txBody>
        </p:sp>
      </p:grp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Use case 2: different aspects of a relation</a:t>
            </a:r>
          </a:p>
        </p:txBody>
      </p:sp>
      <p:sp>
        <p:nvSpPr>
          <p:cNvPr id="56323" name="Rectangle 5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Steve has a temperature which is high, but falling</a:t>
            </a:r>
          </a:p>
          <a:p>
            <a:pPr lvl="1"/>
            <a:r>
              <a:rPr lang="en-GB" dirty="0" smtClean="0"/>
              <a:t>We need to represent different aspects of the temperature that Steve has</a:t>
            </a:r>
          </a:p>
        </p:txBody>
      </p:sp>
      <p:pic>
        <p:nvPicPr>
          <p:cNvPr id="56324" name="Picture 6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219200" y="3124200"/>
            <a:ext cx="6019800" cy="3246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6325" name="Text Box 7"/>
          <p:cNvSpPr txBox="1">
            <a:spLocks noChangeArrowheads="1"/>
          </p:cNvSpPr>
          <p:nvPr/>
        </p:nvSpPr>
        <p:spPr bwMode="auto">
          <a:xfrm>
            <a:off x="7953375" y="6553200"/>
            <a:ext cx="1190625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GB" sz="1000"/>
              <a:t>Source: W3C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Use case 3: no distinguished participant</a:t>
            </a:r>
          </a:p>
        </p:txBody>
      </p:sp>
      <p:sp>
        <p:nvSpPr>
          <p:cNvPr id="58372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John buys a “Lenny the Lion” book from </a:t>
            </a:r>
            <a:r>
              <a:rPr lang="en-GB" dirty="0" err="1" smtClean="0"/>
              <a:t>books.example.com</a:t>
            </a:r>
            <a:r>
              <a:rPr lang="en-GB" dirty="0" smtClean="0"/>
              <a:t> for $15 as a birthday gift</a:t>
            </a:r>
          </a:p>
          <a:p>
            <a:pPr lvl="1"/>
            <a:r>
              <a:rPr lang="en-GB" dirty="0" smtClean="0"/>
              <a:t>No distinguished subject for the relation</a:t>
            </a:r>
          </a:p>
          <a:p>
            <a:pPr lvl="1"/>
            <a:r>
              <a:rPr lang="en-GB" dirty="0" smtClean="0"/>
              <a:t>i.e. no primary relation to convert into a Relation Class as in cases 1 and 2</a:t>
            </a:r>
          </a:p>
        </p:txBody>
      </p:sp>
      <p:sp>
        <p:nvSpPr>
          <p:cNvPr id="58373" name="Text Box 5"/>
          <p:cNvSpPr txBox="1">
            <a:spLocks noChangeArrowheads="1"/>
          </p:cNvSpPr>
          <p:nvPr/>
        </p:nvSpPr>
        <p:spPr bwMode="auto">
          <a:xfrm>
            <a:off x="7953375" y="6553200"/>
            <a:ext cx="1190625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GB" sz="1000"/>
              <a:t>Source: W3C</a:t>
            </a:r>
          </a:p>
        </p:txBody>
      </p:sp>
      <p:pic>
        <p:nvPicPr>
          <p:cNvPr id="151556" name="Picture 4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835696" y="3573016"/>
            <a:ext cx="5703912" cy="31089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Solution for use case 3</a:t>
            </a:r>
          </a:p>
        </p:txBody>
      </p:sp>
      <p:pic>
        <p:nvPicPr>
          <p:cNvPr id="59396" name="Picture 3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47204" y="2132856"/>
            <a:ext cx="8049592" cy="41821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Pattern 2: Sequence of arguments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United Airlines, flight 1377 visits the following airports: LAX, DFW, and JFK</a:t>
            </a:r>
          </a:p>
          <a:p>
            <a:pPr lvl="1"/>
            <a:r>
              <a:rPr lang="en-GB" dirty="0" smtClean="0"/>
              <a:t>For such an example, we need to represent a sequence of arguments</a:t>
            </a:r>
          </a:p>
          <a:p>
            <a:endParaRPr lang="en-US" dirty="0"/>
          </a:p>
        </p:txBody>
      </p:sp>
      <p:pic>
        <p:nvPicPr>
          <p:cNvPr id="11" name="Picture 6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>
          <a:xfrm>
            <a:off x="1143000" y="3429000"/>
            <a:ext cx="6858000" cy="311308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72434841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Pattern 2: Sequence of arguments</a:t>
            </a:r>
            <a:endParaRPr lang="en-US" dirty="0"/>
          </a:p>
        </p:txBody>
      </p:sp>
      <p:pic>
        <p:nvPicPr>
          <p:cNvPr id="8" name="Picture 6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>
          <a:xfrm>
            <a:off x="647700" y="2211387"/>
            <a:ext cx="7848600" cy="2435225"/>
          </a:xfrm>
          <a:prstGeom prst="rect">
            <a:avLst/>
          </a:prstGeom>
        </p:spPr>
      </p:pic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533400" y="4800600"/>
            <a:ext cx="8229600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algn="l">
              <a:spcBef>
                <a:spcPct val="20000"/>
              </a:spcBef>
              <a:buClr>
                <a:schemeClr val="tx2"/>
              </a:buClr>
              <a:buSzPct val="70000"/>
            </a:pPr>
            <a:r>
              <a:rPr lang="en-GB" sz="1400" dirty="0">
                <a:solidFill>
                  <a:srgbClr val="000000"/>
                </a:solidFill>
                <a:latin typeface="Arial Unicode MS" charset="0"/>
              </a:rPr>
              <a:t>:</a:t>
            </a:r>
            <a:r>
              <a:rPr lang="en-GB" sz="1400" dirty="0" err="1">
                <a:solidFill>
                  <a:srgbClr val="000000"/>
                </a:solidFill>
                <a:latin typeface="Arial Unicode MS" charset="0"/>
              </a:rPr>
              <a:t>FinalFlightSegment</a:t>
            </a:r>
            <a:r>
              <a:rPr lang="en-GB" sz="1400" dirty="0">
                <a:solidFill>
                  <a:srgbClr val="000000"/>
                </a:solidFill>
                <a:latin typeface="Arial Unicode MS" charset="0"/>
              </a:rPr>
              <a:t> a </a:t>
            </a:r>
            <a:r>
              <a:rPr lang="en-GB" sz="1400" dirty="0" err="1">
                <a:solidFill>
                  <a:srgbClr val="000000"/>
                </a:solidFill>
                <a:latin typeface="Arial Unicode MS" charset="0"/>
              </a:rPr>
              <a:t>owl:Class</a:t>
            </a:r>
            <a:r>
              <a:rPr lang="en-GB" sz="1400" dirty="0">
                <a:solidFill>
                  <a:srgbClr val="000000"/>
                </a:solidFill>
                <a:latin typeface="Arial Unicode MS" charset="0"/>
              </a:rPr>
              <a:t> </a:t>
            </a:r>
            <a:r>
              <a:rPr lang="en-GB" sz="1400" dirty="0" smtClean="0">
                <a:solidFill>
                  <a:srgbClr val="000000"/>
                </a:solidFill>
                <a:latin typeface="Arial Unicode MS" charset="0"/>
              </a:rPr>
              <a:t>;</a:t>
            </a:r>
            <a:r>
              <a:rPr lang="en-GB" sz="1400" dirty="0">
                <a:solidFill>
                  <a:srgbClr val="000000"/>
                </a:solidFill>
                <a:latin typeface="Arial Unicode MS" charset="0"/>
              </a:rPr>
              <a:t/>
            </a:r>
            <a:br>
              <a:rPr lang="en-GB" sz="1400" dirty="0">
                <a:solidFill>
                  <a:srgbClr val="000000"/>
                </a:solidFill>
                <a:latin typeface="Arial Unicode MS" charset="0"/>
              </a:rPr>
            </a:br>
            <a:r>
              <a:rPr lang="en-GB" sz="1400" dirty="0" smtClean="0">
                <a:solidFill>
                  <a:srgbClr val="000000"/>
                </a:solidFill>
                <a:latin typeface="Arial Unicode MS" charset="0"/>
              </a:rPr>
              <a:t>	</a:t>
            </a:r>
            <a:r>
              <a:rPr lang="en-GB" sz="1400" dirty="0" err="1" smtClean="0">
                <a:solidFill>
                  <a:srgbClr val="000000"/>
                </a:solidFill>
                <a:latin typeface="Arial Unicode MS" charset="0"/>
              </a:rPr>
              <a:t>rdfs:comment</a:t>
            </a:r>
            <a:r>
              <a:rPr lang="en-GB" sz="1400" dirty="0" smtClean="0">
                <a:solidFill>
                  <a:srgbClr val="000000"/>
                </a:solidFill>
                <a:latin typeface="Arial Unicode MS" charset="0"/>
              </a:rPr>
              <a:t> </a:t>
            </a:r>
            <a:r>
              <a:rPr lang="en-GB" sz="1400" dirty="0">
                <a:solidFill>
                  <a:srgbClr val="000000"/>
                </a:solidFill>
                <a:latin typeface="Arial Unicode MS" charset="0"/>
              </a:rPr>
              <a:t>"The last flight segment has no </a:t>
            </a:r>
            <a:r>
              <a:rPr lang="en-GB" sz="1400" dirty="0" err="1">
                <a:solidFill>
                  <a:srgbClr val="000000"/>
                </a:solidFill>
                <a:latin typeface="Arial Unicode MS" charset="0"/>
              </a:rPr>
              <a:t>next_segment</a:t>
            </a:r>
            <a:r>
              <a:rPr lang="en-GB" sz="1400" dirty="0">
                <a:solidFill>
                  <a:srgbClr val="000000"/>
                </a:solidFill>
                <a:latin typeface="Arial Unicode MS" charset="0"/>
              </a:rPr>
              <a:t>";</a:t>
            </a:r>
            <a:br>
              <a:rPr lang="en-GB" sz="1400" dirty="0">
                <a:solidFill>
                  <a:srgbClr val="000000"/>
                </a:solidFill>
                <a:latin typeface="Arial Unicode MS" charset="0"/>
              </a:rPr>
            </a:br>
            <a:r>
              <a:rPr lang="en-GB" sz="1400" dirty="0">
                <a:solidFill>
                  <a:srgbClr val="000000"/>
                </a:solidFill>
                <a:latin typeface="Arial Unicode MS" charset="0"/>
              </a:rPr>
              <a:t>	</a:t>
            </a:r>
            <a:r>
              <a:rPr lang="en-GB" sz="1400" dirty="0" err="1">
                <a:solidFill>
                  <a:srgbClr val="000000"/>
                </a:solidFill>
                <a:latin typeface="Arial Unicode MS" charset="0"/>
              </a:rPr>
              <a:t>rdfs:subClassOf</a:t>
            </a:r>
            <a:r>
              <a:rPr lang="en-GB" sz="1400" dirty="0">
                <a:solidFill>
                  <a:srgbClr val="000000"/>
                </a:solidFill>
                <a:latin typeface="Arial Unicode MS" charset="0"/>
              </a:rPr>
              <a:t> :</a:t>
            </a:r>
            <a:r>
              <a:rPr lang="en-GB" sz="1400" dirty="0" err="1">
                <a:solidFill>
                  <a:srgbClr val="000000"/>
                </a:solidFill>
                <a:latin typeface="Arial Unicode MS" charset="0"/>
              </a:rPr>
              <a:t>FlightSegment</a:t>
            </a:r>
            <a:r>
              <a:rPr lang="en-GB" sz="1400" dirty="0">
                <a:solidFill>
                  <a:srgbClr val="000000"/>
                </a:solidFill>
                <a:latin typeface="Arial Unicode MS" charset="0"/>
              </a:rPr>
              <a:t> ;</a:t>
            </a:r>
            <a:br>
              <a:rPr lang="en-GB" sz="1400" dirty="0">
                <a:solidFill>
                  <a:srgbClr val="000000"/>
                </a:solidFill>
                <a:latin typeface="Arial Unicode MS" charset="0"/>
              </a:rPr>
            </a:br>
            <a:r>
              <a:rPr lang="en-GB" sz="1400" dirty="0">
                <a:solidFill>
                  <a:srgbClr val="000000"/>
                </a:solidFill>
                <a:latin typeface="Arial Unicode MS" charset="0"/>
              </a:rPr>
              <a:t>	</a:t>
            </a:r>
            <a:r>
              <a:rPr lang="en-GB" sz="1400" dirty="0" err="1">
                <a:solidFill>
                  <a:srgbClr val="000000"/>
                </a:solidFill>
                <a:latin typeface="Arial Unicode MS" charset="0"/>
              </a:rPr>
              <a:t>rdfs:subClassOf</a:t>
            </a:r>
            <a:r>
              <a:rPr lang="en-GB" sz="1400" dirty="0">
                <a:solidFill>
                  <a:srgbClr val="000000"/>
                </a:solidFill>
                <a:latin typeface="Arial Unicode MS" charset="0"/>
              </a:rPr>
              <a:t/>
            </a:r>
            <a:br>
              <a:rPr lang="en-GB" sz="1400" dirty="0">
                <a:solidFill>
                  <a:srgbClr val="000000"/>
                </a:solidFill>
                <a:latin typeface="Arial Unicode MS" charset="0"/>
              </a:rPr>
            </a:br>
            <a:r>
              <a:rPr lang="en-GB" sz="1400" dirty="0">
                <a:solidFill>
                  <a:srgbClr val="000000"/>
                </a:solidFill>
                <a:latin typeface="Arial Unicode MS" charset="0"/>
              </a:rPr>
              <a:t>		[ a </a:t>
            </a:r>
            <a:r>
              <a:rPr lang="en-GB" sz="1400" dirty="0" err="1">
                <a:solidFill>
                  <a:srgbClr val="000000"/>
                </a:solidFill>
                <a:latin typeface="Arial Unicode MS" charset="0"/>
              </a:rPr>
              <a:t>owl:Restriction</a:t>
            </a:r>
            <a:r>
              <a:rPr lang="en-GB" sz="1400" dirty="0">
                <a:solidFill>
                  <a:srgbClr val="000000"/>
                </a:solidFill>
                <a:latin typeface="Arial Unicode MS" charset="0"/>
              </a:rPr>
              <a:t> ; </a:t>
            </a:r>
            <a:r>
              <a:rPr lang="en-GB" sz="1400" dirty="0" err="1">
                <a:solidFill>
                  <a:srgbClr val="000000"/>
                </a:solidFill>
                <a:latin typeface="Arial Unicode MS" charset="0"/>
              </a:rPr>
              <a:t>owl:maxCardinality</a:t>
            </a:r>
            <a:r>
              <a:rPr lang="en-GB" sz="1400" dirty="0">
                <a:solidFill>
                  <a:srgbClr val="000000"/>
                </a:solidFill>
                <a:latin typeface="Arial Unicode MS" charset="0"/>
              </a:rPr>
              <a:t> "0";</a:t>
            </a:r>
            <a:br>
              <a:rPr lang="en-GB" sz="1400" dirty="0">
                <a:solidFill>
                  <a:srgbClr val="000000"/>
                </a:solidFill>
                <a:latin typeface="Arial Unicode MS" charset="0"/>
              </a:rPr>
            </a:br>
            <a:r>
              <a:rPr lang="en-GB" sz="1400" dirty="0">
                <a:solidFill>
                  <a:srgbClr val="000000"/>
                </a:solidFill>
                <a:latin typeface="Arial Unicode MS" charset="0"/>
              </a:rPr>
              <a:t>		     </a:t>
            </a:r>
            <a:r>
              <a:rPr lang="en-GB" sz="1400" dirty="0" err="1">
                <a:solidFill>
                  <a:srgbClr val="000000"/>
                </a:solidFill>
                <a:latin typeface="Arial Unicode MS" charset="0"/>
              </a:rPr>
              <a:t>owl:onProperty</a:t>
            </a:r>
            <a:r>
              <a:rPr lang="en-GB" sz="1400" dirty="0">
                <a:solidFill>
                  <a:srgbClr val="000000"/>
                </a:solidFill>
                <a:latin typeface="Arial Unicode MS" charset="0"/>
              </a:rPr>
              <a:t> :</a:t>
            </a:r>
            <a:r>
              <a:rPr lang="en-GB" sz="1400" dirty="0" err="1">
                <a:solidFill>
                  <a:srgbClr val="000000"/>
                </a:solidFill>
                <a:latin typeface="Arial Unicode MS" charset="0"/>
              </a:rPr>
              <a:t>next_segment</a:t>
            </a:r>
            <a:r>
              <a:rPr lang="en-GB" sz="1400" dirty="0">
                <a:solidFill>
                  <a:srgbClr val="000000"/>
                </a:solidFill>
                <a:latin typeface="Arial Unicode MS" charset="0"/>
              </a:rPr>
              <a:t>] .</a:t>
            </a:r>
            <a:endParaRPr lang="en-GB" sz="1400" dirty="0"/>
          </a:p>
        </p:txBody>
      </p:sp>
    </p:spTree>
    <p:extLst>
      <p:ext uri="{BB962C8B-B14F-4D97-AF65-F5344CB8AC3E}">
        <p14:creationId xmlns:p14="http://schemas.microsoft.com/office/powerpoint/2010/main" val="101401047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Value Partitions </a:t>
            </a:r>
            <a:br>
              <a:rPr lang="en-US" dirty="0" smtClean="0"/>
            </a:br>
            <a:r>
              <a:rPr lang="en-US" dirty="0" smtClean="0"/>
              <a:t>and Value Sets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739180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Value Partitions and Value Sets</a:t>
            </a:r>
          </a:p>
        </p:txBody>
      </p:sp>
      <p:sp>
        <p:nvSpPr>
          <p:cNvPr id="9421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Descriptive features are quite common in ontologies</a:t>
            </a:r>
          </a:p>
          <a:p>
            <a:pPr marL="0" indent="0">
              <a:buNone/>
            </a:pPr>
            <a:r>
              <a:rPr lang="en-GB" dirty="0" smtClean="0"/>
              <a:t>Examples:</a:t>
            </a:r>
          </a:p>
          <a:p>
            <a:pPr lvl="1"/>
            <a:r>
              <a:rPr lang="en-GB" dirty="0" smtClean="0"/>
              <a:t>Size {small, medium, large}</a:t>
            </a:r>
          </a:p>
          <a:p>
            <a:pPr lvl="1"/>
            <a:r>
              <a:rPr lang="en-GB" dirty="0" smtClean="0"/>
              <a:t>Risk {dangerous, risky, safe}</a:t>
            </a:r>
          </a:p>
          <a:p>
            <a:pPr lvl="1"/>
            <a:r>
              <a:rPr lang="en-GB" dirty="0" smtClean="0"/>
              <a:t>Health status {good health, medium health, poor health}</a:t>
            </a:r>
          </a:p>
          <a:p>
            <a:pPr marL="0" indent="0">
              <a:buNone/>
            </a:pPr>
            <a:endParaRPr lang="en-GB" dirty="0" smtClean="0"/>
          </a:p>
          <a:p>
            <a:pPr marL="0" indent="0">
              <a:buNone/>
            </a:pPr>
            <a:r>
              <a:rPr lang="en-GB" dirty="0" smtClean="0"/>
              <a:t>Also called “qualities”, “modifiers”, “attributes”</a:t>
            </a:r>
          </a:p>
          <a:p>
            <a:pPr lvl="1"/>
            <a:r>
              <a:rPr lang="en-GB" dirty="0"/>
              <a:t>A property can have only one value for each feature to ensure </a:t>
            </a:r>
            <a:r>
              <a:rPr lang="en-GB" dirty="0" smtClean="0"/>
              <a:t>consistency</a:t>
            </a:r>
          </a:p>
          <a:p>
            <a:endParaRPr lang="en-GB" dirty="0" smtClean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Value </a:t>
            </a:r>
            <a:r>
              <a:rPr lang="en-GB" dirty="0" smtClean="0"/>
              <a:t>Sets and </a:t>
            </a:r>
            <a:r>
              <a:rPr lang="en-GB" dirty="0" smtClean="0"/>
              <a:t>Value </a:t>
            </a:r>
            <a:r>
              <a:rPr lang="en-GB" dirty="0" smtClean="0"/>
              <a:t>Partitions</a:t>
            </a:r>
            <a:endParaRPr lang="en-GB" dirty="0" smtClean="0"/>
          </a:p>
        </p:txBody>
      </p:sp>
      <p:sp>
        <p:nvSpPr>
          <p:cNvPr id="9421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Such descriptive features can be represented as:</a:t>
            </a:r>
          </a:p>
          <a:p>
            <a:pPr lvl="1"/>
            <a:r>
              <a:rPr lang="en-GB" dirty="0" smtClean="0"/>
              <a:t>Enumerated individuals</a:t>
            </a:r>
          </a:p>
          <a:p>
            <a:pPr lvl="1"/>
            <a:r>
              <a:rPr lang="en-GB" dirty="0" smtClean="0"/>
              <a:t>Disjoint classes</a:t>
            </a:r>
          </a:p>
          <a:p>
            <a:pPr lvl="1"/>
            <a:r>
              <a:rPr lang="en-GB" dirty="0" err="1" smtClean="0"/>
              <a:t>Datatype</a:t>
            </a:r>
            <a:r>
              <a:rPr lang="en-GB" dirty="0" smtClean="0"/>
              <a:t> values</a:t>
            </a:r>
          </a:p>
        </p:txBody>
      </p:sp>
    </p:spTree>
    <p:extLst>
      <p:ext uri="{BB962C8B-B14F-4D97-AF65-F5344CB8AC3E}">
        <p14:creationId xmlns:p14="http://schemas.microsoft.com/office/powerpoint/2010/main" val="57842343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Approach 1: Values as sets of individuals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Class </a:t>
            </a:r>
            <a:r>
              <a:rPr lang="en-GB" dirty="0" err="1"/>
              <a:t>Health_Value</a:t>
            </a:r>
            <a:r>
              <a:rPr lang="en-GB" dirty="0"/>
              <a:t> is an enumeration of three </a:t>
            </a:r>
            <a:r>
              <a:rPr lang="en-GB" dirty="0" smtClean="0"/>
              <a:t>individuals</a:t>
            </a:r>
            <a:endParaRPr lang="en-GB" dirty="0"/>
          </a:p>
        </p:txBody>
      </p:sp>
      <p:pic>
        <p:nvPicPr>
          <p:cNvPr id="8" name="Picture 5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234"/>
          <a:stretch>
            <a:fillRect/>
          </a:stretch>
        </p:blipFill>
        <p:spPr>
          <a:xfrm>
            <a:off x="899592" y="2376264"/>
            <a:ext cx="7217219" cy="3789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309568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Topics</a:t>
            </a:r>
          </a:p>
        </p:txBody>
      </p:sp>
      <p:sp>
        <p:nvSpPr>
          <p:cNvPr id="4710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N-</a:t>
            </a:r>
            <a:r>
              <a:rPr lang="en-GB" dirty="0" err="1" smtClean="0"/>
              <a:t>ary</a:t>
            </a:r>
            <a:r>
              <a:rPr lang="en-GB" dirty="0" smtClean="0"/>
              <a:t> relations</a:t>
            </a:r>
          </a:p>
          <a:p>
            <a:pPr lvl="1"/>
            <a:r>
              <a:rPr lang="en-GB" dirty="0" smtClean="0"/>
              <a:t>How can we say more about a relation instance?</a:t>
            </a:r>
          </a:p>
          <a:p>
            <a:pPr lvl="1"/>
            <a:r>
              <a:rPr lang="en-GB" dirty="0" smtClean="0"/>
              <a:t>How do we represent an ordered sequence of relations?</a:t>
            </a:r>
          </a:p>
          <a:p>
            <a:r>
              <a:rPr lang="en-GB" dirty="0" smtClean="0"/>
              <a:t>Value </a:t>
            </a:r>
            <a:r>
              <a:rPr lang="en-GB" dirty="0" smtClean="0"/>
              <a:t>partitions and value sets</a:t>
            </a:r>
          </a:p>
          <a:p>
            <a:pPr lvl="1"/>
            <a:r>
              <a:rPr lang="en-GB" dirty="0" smtClean="0"/>
              <a:t>How do we represent a fixed list of values?</a:t>
            </a:r>
          </a:p>
          <a:p>
            <a:r>
              <a:rPr lang="en-GB" dirty="0" smtClean="0"/>
              <a:t>Part-whole hierarchies</a:t>
            </a:r>
          </a:p>
          <a:p>
            <a:pPr lvl="1"/>
            <a:r>
              <a:rPr lang="en-GB" dirty="0" smtClean="0"/>
              <a:t>How do we represent hierarchies other than the subclass hierarchy?</a:t>
            </a:r>
          </a:p>
          <a:p>
            <a:r>
              <a:rPr lang="en-GB" dirty="0"/>
              <a:t>Classes as property values</a:t>
            </a:r>
          </a:p>
          <a:p>
            <a:pPr lvl="1"/>
            <a:r>
              <a:rPr lang="en-GB" dirty="0"/>
              <a:t>What do we do if we need to use a Class as a property </a:t>
            </a:r>
            <a:r>
              <a:rPr lang="en-GB" dirty="0" smtClean="0"/>
              <a:t>value in OWL?</a:t>
            </a:r>
            <a:endParaRPr lang="en-GB" dirty="0"/>
          </a:p>
          <a:p>
            <a:pPr lvl="1"/>
            <a:endParaRPr lang="en-GB" dirty="0" smtClean="0"/>
          </a:p>
          <a:p>
            <a:pPr lvl="2"/>
            <a:endParaRPr lang="en-GB" dirty="0" smtClean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Approach 1: Values as sets of individuals</a:t>
            </a:r>
            <a:endParaRPr lang="en-US" dirty="0"/>
          </a:p>
        </p:txBody>
      </p:sp>
      <p:pic>
        <p:nvPicPr>
          <p:cNvPr id="9" name="Picture 8" descr="latex-image-1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486" y="2492896"/>
            <a:ext cx="8279904" cy="335549"/>
          </a:xfrm>
          <a:prstGeom prst="rect">
            <a:avLst/>
          </a:prstGeom>
        </p:spPr>
      </p:pic>
      <p:pic>
        <p:nvPicPr>
          <p:cNvPr id="10" name="Picture 9" descr="latex-image-1.pd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3218" y="3111720"/>
            <a:ext cx="4069022" cy="297562"/>
          </a:xfrm>
          <a:prstGeom prst="rect">
            <a:avLst/>
          </a:prstGeom>
        </p:spPr>
      </p:pic>
      <p:pic>
        <p:nvPicPr>
          <p:cNvPr id="11" name="Picture 10" descr="latex-image-1.pd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1800" y="3789040"/>
            <a:ext cx="3373668" cy="275732"/>
          </a:xfrm>
          <a:prstGeom prst="rect">
            <a:avLst/>
          </a:prstGeom>
        </p:spPr>
      </p:pic>
      <p:pic>
        <p:nvPicPr>
          <p:cNvPr id="12" name="Picture 11" descr="latex-image-1.pdf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7744" y="3429000"/>
            <a:ext cx="3960440" cy="287110"/>
          </a:xfrm>
          <a:prstGeom prst="rect">
            <a:avLst/>
          </a:prstGeom>
        </p:spPr>
      </p:pic>
      <p:pic>
        <p:nvPicPr>
          <p:cNvPr id="4" name="Picture 3" descr="latex-image-1.pdf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4293096"/>
            <a:ext cx="8676456" cy="332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196639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Notes on Approach 1</a:t>
            </a:r>
            <a:endParaRPr lang="en-GB" dirty="0" smtClean="0"/>
          </a:p>
        </p:txBody>
      </p:sp>
      <p:sp>
        <p:nvSpPr>
          <p:cNvPr id="9830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Need an axiom to set the three health values to be different from each other</a:t>
            </a:r>
          </a:p>
          <a:p>
            <a:pPr lvl="1"/>
            <a:r>
              <a:rPr lang="en-GB" dirty="0" smtClean="0"/>
              <a:t>This way, a person cannot have more than one health value at a time </a:t>
            </a:r>
          </a:p>
          <a:p>
            <a:pPr marL="0" indent="0">
              <a:buNone/>
            </a:pPr>
            <a:r>
              <a:rPr lang="en-GB" dirty="0" smtClean="0"/>
              <a:t>Values cannot be further partitioned</a:t>
            </a:r>
          </a:p>
          <a:p>
            <a:pPr lvl="1"/>
            <a:r>
              <a:rPr lang="en-GB" dirty="0" smtClean="0"/>
              <a:t>e.g. cannot have </a:t>
            </a:r>
            <a:r>
              <a:rPr lang="en-GB" dirty="0" err="1" smtClean="0"/>
              <a:t>fairly_good_health</a:t>
            </a:r>
            <a:r>
              <a:rPr lang="en-GB" dirty="0" smtClean="0"/>
              <a:t> as a subtype of </a:t>
            </a:r>
            <a:r>
              <a:rPr lang="en-GB" dirty="0" err="1" smtClean="0"/>
              <a:t>good_health</a:t>
            </a:r>
            <a:endParaRPr lang="en-GB" dirty="0" smtClean="0"/>
          </a:p>
          <a:p>
            <a:pPr lvl="1"/>
            <a:r>
              <a:rPr lang="en-GB" dirty="0" smtClean="0"/>
              <a:t>Only equality and difference between individuals is allowed in OWL</a:t>
            </a:r>
          </a:p>
          <a:p>
            <a:pPr marL="0" indent="0">
              <a:buNone/>
            </a:pPr>
            <a:r>
              <a:rPr lang="en-GB" dirty="0" smtClean="0"/>
              <a:t>Only one set of values is allowed for a feature</a:t>
            </a:r>
          </a:p>
          <a:p>
            <a:pPr lvl="1"/>
            <a:r>
              <a:rPr lang="en-GB" dirty="0" smtClean="0"/>
              <a:t>The class cannot be equivalent to more than one set of distinct values</a:t>
            </a:r>
          </a:p>
          <a:p>
            <a:pPr lvl="1"/>
            <a:r>
              <a:rPr lang="en-GB" dirty="0" smtClean="0"/>
              <a:t>Doing so will cause inconsistencies</a:t>
            </a:r>
          </a:p>
          <a:p>
            <a:pPr marL="0" indent="0">
              <a:buNone/>
            </a:pPr>
            <a:r>
              <a:rPr lang="en-GB" dirty="0" smtClean="0"/>
              <a:t>OWL DL compatible 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Approach 2: </a:t>
            </a:r>
            <a:r>
              <a:rPr lang="en-US" dirty="0" smtClean="0"/>
              <a:t>Value Partition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Values are disjoint subclasses</a:t>
            </a:r>
            <a:endParaRPr lang="en-US" dirty="0"/>
          </a:p>
        </p:txBody>
      </p:sp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>
          <a:xfrm>
            <a:off x="1042104" y="2420888"/>
            <a:ext cx="7274312" cy="40770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90174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Approach 2: Values as disjoint subclasses</a:t>
            </a:r>
            <a:endParaRPr lang="en-US" dirty="0"/>
          </a:p>
        </p:txBody>
      </p:sp>
      <p:pic>
        <p:nvPicPr>
          <p:cNvPr id="13" name="Picture 12" descr="latex-image-1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2188" y="4797152"/>
            <a:ext cx="4762500" cy="241300"/>
          </a:xfrm>
          <a:prstGeom prst="rect">
            <a:avLst/>
          </a:prstGeom>
        </p:spPr>
      </p:pic>
      <p:pic>
        <p:nvPicPr>
          <p:cNvPr id="14" name="Picture 13" descr="latex-image-1.pd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9792" y="4365104"/>
            <a:ext cx="4305300" cy="241300"/>
          </a:xfrm>
          <a:prstGeom prst="rect">
            <a:avLst/>
          </a:prstGeom>
        </p:spPr>
      </p:pic>
      <p:pic>
        <p:nvPicPr>
          <p:cNvPr id="15" name="Picture 14" descr="latex-image-1.pd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9752" y="3933056"/>
            <a:ext cx="4673600" cy="228600"/>
          </a:xfrm>
          <a:prstGeom prst="rect">
            <a:avLst/>
          </a:prstGeom>
        </p:spPr>
      </p:pic>
      <p:pic>
        <p:nvPicPr>
          <p:cNvPr id="16" name="Picture 15" descr="latex-image-1.pdf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288" y="3429000"/>
            <a:ext cx="8242300" cy="241300"/>
          </a:xfrm>
          <a:prstGeom prst="rect">
            <a:avLst/>
          </a:prstGeom>
        </p:spPr>
      </p:pic>
      <p:pic>
        <p:nvPicPr>
          <p:cNvPr id="17" name="Picture 16" descr="latex-image-1.pdf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1800" y="2780928"/>
            <a:ext cx="3860800" cy="266700"/>
          </a:xfrm>
          <a:prstGeom prst="rect">
            <a:avLst/>
          </a:prstGeom>
        </p:spPr>
      </p:pic>
      <p:pic>
        <p:nvPicPr>
          <p:cNvPr id="18" name="Picture 17" descr="latex-image-1.pdf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1760" y="2348880"/>
            <a:ext cx="4216400" cy="266700"/>
          </a:xfrm>
          <a:prstGeom prst="rect">
            <a:avLst/>
          </a:prstGeom>
        </p:spPr>
      </p:pic>
      <p:pic>
        <p:nvPicPr>
          <p:cNvPr id="19" name="Picture 18" descr="latex-image-1.pdf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1032" y="1916832"/>
            <a:ext cx="3759200" cy="266700"/>
          </a:xfrm>
          <a:prstGeom prst="rect">
            <a:avLst/>
          </a:prstGeom>
        </p:spPr>
      </p:pic>
      <p:pic>
        <p:nvPicPr>
          <p:cNvPr id="20" name="Picture 19" descr="latex-image-1.pdf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023" y="5759536"/>
            <a:ext cx="7937500" cy="292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872847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Approach 2: Values as disjoint subclasses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The instance </a:t>
            </a:r>
            <a:r>
              <a:rPr lang="en-GB" dirty="0" err="1"/>
              <a:t>Johns_Health</a:t>
            </a:r>
            <a:r>
              <a:rPr lang="en-GB" dirty="0"/>
              <a:t> can be made anonymous</a:t>
            </a:r>
          </a:p>
          <a:p>
            <a:endParaRPr lang="en-US" dirty="0"/>
          </a:p>
        </p:txBody>
      </p:sp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>
          <a:xfrm>
            <a:off x="457200" y="2590800"/>
            <a:ext cx="8229600" cy="426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853660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dirty="0" smtClean="0"/>
              <a:t>Notes on Approach 2</a:t>
            </a:r>
          </a:p>
        </p:txBody>
      </p:sp>
      <p:sp>
        <p:nvSpPr>
          <p:cNvPr id="10342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 eaLnBrk="1" hangingPunct="1">
              <a:buNone/>
            </a:pPr>
            <a:r>
              <a:rPr lang="en-GB" dirty="0" smtClean="0"/>
              <a:t>OWL DL compatible</a:t>
            </a:r>
          </a:p>
          <a:p>
            <a:pPr marL="0" indent="0" eaLnBrk="1" hangingPunct="1">
              <a:buNone/>
            </a:pPr>
            <a:r>
              <a:rPr lang="en-GB" dirty="0" smtClean="0"/>
              <a:t>DL </a:t>
            </a:r>
            <a:r>
              <a:rPr lang="en-GB" dirty="0" err="1" smtClean="0"/>
              <a:t>reasoners</a:t>
            </a:r>
            <a:r>
              <a:rPr lang="en-GB" dirty="0" smtClean="0"/>
              <a:t> can classify the ontology</a:t>
            </a:r>
          </a:p>
          <a:p>
            <a:pPr marL="0" indent="0" eaLnBrk="1" hangingPunct="1">
              <a:buNone/>
            </a:pPr>
            <a:r>
              <a:rPr lang="en-GB" dirty="0" smtClean="0"/>
              <a:t>Values can be further partitioned</a:t>
            </a:r>
          </a:p>
          <a:p>
            <a:pPr lvl="1" eaLnBrk="1" hangingPunct="1"/>
            <a:r>
              <a:rPr lang="en-GB" dirty="0" smtClean="0"/>
              <a:t>Simply add subclasses to the value classes</a:t>
            </a:r>
          </a:p>
          <a:p>
            <a:pPr marL="0" indent="0" eaLnBrk="1" hangingPunct="1">
              <a:buNone/>
            </a:pPr>
            <a:r>
              <a:rPr lang="en-GB" dirty="0" smtClean="0"/>
              <a:t>Can have alternative partitioning of the same feature</a:t>
            </a:r>
          </a:p>
          <a:p>
            <a:pPr eaLnBrk="1" hangingPunct="1"/>
            <a:endParaRPr lang="en-GB" dirty="0" smtClean="0"/>
          </a:p>
          <a:p>
            <a:pPr eaLnBrk="1" hangingPunct="1"/>
            <a:endParaRPr lang="en-GB" dirty="0" smtClean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Part-Whole Hierarchies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514724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Meronymies (part-whole relations)</a:t>
            </a:r>
            <a:endParaRPr lang="en-US" dirty="0"/>
          </a:p>
        </p:txBody>
      </p:sp>
      <p:sp>
        <p:nvSpPr>
          <p:cNvPr id="17" name="Content Placeholder 16"/>
          <p:cNvSpPr>
            <a:spLocks noGrp="1"/>
          </p:cNvSpPr>
          <p:nvPr>
            <p:ph idx="1"/>
          </p:nvPr>
        </p:nvSpPr>
        <p:spPr>
          <a:xfrm>
            <a:off x="323850" y="1700213"/>
            <a:ext cx="8496300" cy="4548187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Taxonomies are not the only hierarchical relation that we wish to model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pPr lvl="1"/>
            <a:endParaRPr lang="en-US" dirty="0" smtClean="0"/>
          </a:p>
          <a:p>
            <a:pPr lvl="1"/>
            <a:r>
              <a:rPr lang="en-US" dirty="0" smtClean="0"/>
              <a:t>A spark plug isn’t a kind of engine (class-instance)</a:t>
            </a:r>
          </a:p>
          <a:p>
            <a:pPr lvl="1"/>
            <a:r>
              <a:rPr lang="en-US" dirty="0" smtClean="0"/>
              <a:t>A spark plug is a </a:t>
            </a:r>
            <a:r>
              <a:rPr lang="en-US" b="1" dirty="0" smtClean="0"/>
              <a:t>part of </a:t>
            </a:r>
            <a:r>
              <a:rPr lang="en-US" dirty="0" smtClean="0"/>
              <a:t>an engine</a:t>
            </a:r>
            <a:endParaRPr lang="en-US" dirty="0"/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2843964"/>
            <a:ext cx="1560095" cy="1170071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48000" y="2431214"/>
            <a:ext cx="2043247" cy="1995571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40663" y="2190248"/>
            <a:ext cx="3303337" cy="2477503"/>
          </a:xfrm>
          <a:prstGeom prst="rect">
            <a:avLst/>
          </a:prstGeom>
        </p:spPr>
      </p:pic>
      <p:sp>
        <p:nvSpPr>
          <p:cNvPr id="22" name="Right Arrow 21"/>
          <p:cNvSpPr/>
          <p:nvPr/>
        </p:nvSpPr>
        <p:spPr bwMode="auto">
          <a:xfrm>
            <a:off x="5334000" y="3017520"/>
            <a:ext cx="441960" cy="822960"/>
          </a:xfrm>
          <a:prstGeom prst="rightArrow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</p:sp>
      <p:sp>
        <p:nvSpPr>
          <p:cNvPr id="23" name="Right Arrow 22"/>
          <p:cNvSpPr/>
          <p:nvPr/>
        </p:nvSpPr>
        <p:spPr bwMode="auto">
          <a:xfrm>
            <a:off x="2286000" y="3017520"/>
            <a:ext cx="441960" cy="822960"/>
          </a:xfrm>
          <a:prstGeom prst="rightArrow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Simple Part-Whole Representation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We need two properties:</a:t>
            </a:r>
          </a:p>
          <a:p>
            <a:pPr lvl="1"/>
            <a:r>
              <a:rPr lang="en-US" dirty="0" err="1" smtClean="0"/>
              <a:t>partOf</a:t>
            </a:r>
            <a:r>
              <a:rPr lang="en-US" dirty="0" smtClean="0"/>
              <a:t> (a transitive property)</a:t>
            </a:r>
          </a:p>
          <a:p>
            <a:pPr lvl="1"/>
            <a:r>
              <a:rPr lang="en-US" dirty="0" err="1" smtClean="0"/>
              <a:t>directPartOf</a:t>
            </a:r>
            <a:r>
              <a:rPr lang="en-US" dirty="0" smtClean="0"/>
              <a:t> (a </a:t>
            </a:r>
            <a:r>
              <a:rPr lang="en-US" dirty="0" err="1" smtClean="0"/>
              <a:t>subproperty</a:t>
            </a:r>
            <a:r>
              <a:rPr lang="en-US" dirty="0" smtClean="0"/>
              <a:t> of </a:t>
            </a:r>
            <a:r>
              <a:rPr lang="en-US" dirty="0" err="1" smtClean="0"/>
              <a:t>partOf</a:t>
            </a:r>
            <a:r>
              <a:rPr lang="en-US" dirty="0" smtClean="0"/>
              <a:t>)</a:t>
            </a:r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Part-Whole Hierarchies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Represent part-whole relationships between classes using </a:t>
            </a:r>
            <a:r>
              <a:rPr lang="en-US" dirty="0" err="1" smtClean="0"/>
              <a:t>someValuesFrom</a:t>
            </a:r>
            <a:r>
              <a:rPr lang="en-US" dirty="0" smtClean="0"/>
              <a:t> restrictions</a:t>
            </a:r>
            <a:endParaRPr lang="en-US" dirty="0"/>
          </a:p>
        </p:txBody>
      </p:sp>
      <p:pic>
        <p:nvPicPr>
          <p:cNvPr id="5" name="Picture 4" descr="latex-image-1.pd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3429000"/>
            <a:ext cx="7086601" cy="431800"/>
          </a:xfrm>
          <a:prstGeom prst="rect">
            <a:avLst/>
          </a:prstGeom>
        </p:spPr>
      </p:pic>
      <p:pic>
        <p:nvPicPr>
          <p:cNvPr id="6" name="Picture 5" descr="latex-image-1.pd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" y="4267200"/>
            <a:ext cx="5765800" cy="431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</a:t>
            </a:r>
            <a:r>
              <a:rPr lang="en-US" dirty="0" smtClean="0"/>
              <a:t>-</a:t>
            </a:r>
            <a:r>
              <a:rPr lang="en-US" dirty="0" err="1" smtClean="0"/>
              <a:t>ary</a:t>
            </a:r>
            <a:r>
              <a:rPr lang="en-US" dirty="0" smtClean="0"/>
              <a:t> Relations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902557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Defining Classes of Parts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Extend the ontology with classes of parts for each level</a:t>
            </a:r>
          </a:p>
          <a:p>
            <a:pPr lvl="1"/>
            <a:r>
              <a:rPr lang="en-US" dirty="0" err="1" smtClean="0"/>
              <a:t>Reasoner</a:t>
            </a:r>
            <a:r>
              <a:rPr lang="en-US" dirty="0" smtClean="0"/>
              <a:t> can automatically derive a class hierarchy</a:t>
            </a:r>
            <a:endParaRPr lang="en-US" dirty="0"/>
          </a:p>
        </p:txBody>
      </p:sp>
      <p:pic>
        <p:nvPicPr>
          <p:cNvPr id="8" name="Picture 7" descr="latex-image-1.pd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9200" y="3200400"/>
            <a:ext cx="4826000" cy="444500"/>
          </a:xfrm>
          <a:prstGeom prst="rect">
            <a:avLst/>
          </a:prstGeom>
        </p:spPr>
      </p:pic>
      <p:pic>
        <p:nvPicPr>
          <p:cNvPr id="9" name="Picture 8" descr="latex-image-1.pd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19200" y="3925888"/>
            <a:ext cx="7251700" cy="355600"/>
          </a:xfrm>
          <a:prstGeom prst="rect">
            <a:avLst/>
          </a:prstGeom>
        </p:spPr>
      </p:pic>
      <p:pic>
        <p:nvPicPr>
          <p:cNvPr id="10" name="Picture 9" descr="latex-image-1.pdf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19200" y="4622800"/>
            <a:ext cx="6108700" cy="431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Fault location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Allows </a:t>
            </a:r>
            <a:r>
              <a:rPr lang="en-US" dirty="0" err="1" smtClean="0"/>
              <a:t>reasoner</a:t>
            </a:r>
            <a:r>
              <a:rPr lang="en-US" dirty="0" smtClean="0"/>
              <a:t> to conclude that a fault in a part is a fault in a whole</a:t>
            </a:r>
          </a:p>
          <a:p>
            <a:pPr lvl="1"/>
            <a:r>
              <a:rPr lang="en-US" dirty="0" smtClean="0"/>
              <a:t>Need a new property for the location of a fault: </a:t>
            </a:r>
            <a:r>
              <a:rPr lang="en-US" dirty="0" err="1" smtClean="0"/>
              <a:t>hasLocus</a:t>
            </a:r>
            <a:endParaRPr lang="en-US" dirty="0" smtClean="0"/>
          </a:p>
          <a:p>
            <a:pPr lvl="1"/>
            <a:r>
              <a:rPr lang="en-US" dirty="0" smtClean="0"/>
              <a:t>Need a new class for faults: Fault</a:t>
            </a:r>
          </a:p>
          <a:p>
            <a:endParaRPr lang="en-US" dirty="0" smtClean="0"/>
          </a:p>
          <a:p>
            <a:endParaRPr lang="en-US" dirty="0"/>
          </a:p>
        </p:txBody>
      </p:sp>
      <p:pic>
        <p:nvPicPr>
          <p:cNvPr id="5" name="Picture 4" descr="latex-image-1.pd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5616" y="4221088"/>
            <a:ext cx="7084020" cy="302828"/>
          </a:xfrm>
          <a:prstGeom prst="rect">
            <a:avLst/>
          </a:prstGeom>
        </p:spPr>
      </p:pic>
      <p:pic>
        <p:nvPicPr>
          <p:cNvPr id="6" name="Picture 5" descr="latex-image-1.pd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1560" y="4942649"/>
            <a:ext cx="7956376" cy="35914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Classes as </a:t>
            </a:r>
            <a:br>
              <a:rPr lang="en-US" dirty="0" smtClean="0"/>
            </a:br>
            <a:r>
              <a:rPr lang="en-US" dirty="0" smtClean="0"/>
              <a:t>Property Values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633497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Classes as property values</a:t>
            </a:r>
          </a:p>
        </p:txBody>
      </p:sp>
      <p:sp>
        <p:nvSpPr>
          <p:cNvPr id="6656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In some cases, it is convenient to put a class as a value of some property </a:t>
            </a:r>
          </a:p>
          <a:p>
            <a:pPr lvl="1"/>
            <a:r>
              <a:rPr lang="en-GB" dirty="0" smtClean="0"/>
              <a:t>Classes can be property values in RDFS, OWL Full and OWL2 with no restrictions </a:t>
            </a:r>
          </a:p>
          <a:p>
            <a:pPr marL="0" indent="0">
              <a:buNone/>
            </a:pPr>
            <a:r>
              <a:rPr lang="en-GB" dirty="0" smtClean="0"/>
              <a:t>In OWL DL and OWL </a:t>
            </a:r>
            <a:r>
              <a:rPr lang="en-GB" dirty="0" err="1" smtClean="0"/>
              <a:t>Lite</a:t>
            </a:r>
            <a:r>
              <a:rPr lang="en-GB" dirty="0" smtClean="0"/>
              <a:t>, classes cannot be property values</a:t>
            </a:r>
          </a:p>
          <a:p>
            <a:pPr lvl="1"/>
            <a:r>
              <a:rPr lang="en-GB" dirty="0" smtClean="0"/>
              <a:t>Because nothing can be both a class and an individual</a:t>
            </a:r>
          </a:p>
          <a:p>
            <a:pPr lvl="1"/>
            <a:r>
              <a:rPr lang="en-GB" dirty="0" smtClean="0"/>
              <a:t>Need to use alternative mechanisms </a:t>
            </a:r>
          </a:p>
          <a:p>
            <a:pPr lvl="1"/>
            <a:endParaRPr lang="en-GB" dirty="0" smtClean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Use case example</a:t>
            </a:r>
          </a:p>
        </p:txBody>
      </p:sp>
      <p:sp>
        <p:nvSpPr>
          <p:cNvPr id="67587" name="Rectangle 19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Represent two books about lions, one is about the species of lion, and the other about the species of African lion </a:t>
            </a:r>
          </a:p>
          <a:p>
            <a:r>
              <a:rPr lang="en-GB" dirty="0" smtClean="0"/>
              <a:t>Retrieve both books when asking for books about lions </a:t>
            </a:r>
          </a:p>
        </p:txBody>
      </p:sp>
      <p:grpSp>
        <p:nvGrpSpPr>
          <p:cNvPr id="67588" name="Group 21"/>
          <p:cNvGrpSpPr>
            <a:grpSpLocks/>
          </p:cNvGrpSpPr>
          <p:nvPr/>
        </p:nvGrpSpPr>
        <p:grpSpPr bwMode="auto">
          <a:xfrm>
            <a:off x="2514600" y="3352800"/>
            <a:ext cx="4800600" cy="2971800"/>
            <a:chOff x="1584" y="1440"/>
            <a:chExt cx="3024" cy="1872"/>
          </a:xfrm>
        </p:grpSpPr>
        <p:sp>
          <p:nvSpPr>
            <p:cNvPr id="159749" name="Oval 5"/>
            <p:cNvSpPr>
              <a:spLocks noChangeArrowheads="1"/>
            </p:cNvSpPr>
            <p:nvPr/>
          </p:nvSpPr>
          <p:spPr bwMode="auto">
            <a:xfrm>
              <a:off x="3504" y="1440"/>
              <a:ext cx="768" cy="384"/>
            </a:xfrm>
            <a:prstGeom prst="ellipse">
              <a:avLst/>
            </a:prstGeom>
            <a:ln>
              <a:headEnd/>
              <a:tailEnd/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wrap="none" anchor="ctr">
              <a:prstTxWarp prst="textNoShape">
                <a:avLst/>
              </a:prstTxWarp>
            </a:bodyPr>
            <a:lstStyle/>
            <a:p>
              <a:pPr>
                <a:defRPr/>
              </a:pPr>
              <a:r>
                <a:rPr lang="en-GB" sz="1600">
                  <a:solidFill>
                    <a:srgbClr val="323D43"/>
                  </a:solidFill>
                  <a:latin typeface="Arial" charset="0"/>
                  <a:ea typeface="Arial" charset="0"/>
                  <a:cs typeface="Arial" charset="0"/>
                </a:rPr>
                <a:t>Animal</a:t>
              </a:r>
            </a:p>
          </p:txBody>
        </p:sp>
        <p:sp>
          <p:nvSpPr>
            <p:cNvPr id="159750" name="Oval 6"/>
            <p:cNvSpPr>
              <a:spLocks noChangeArrowheads="1"/>
            </p:cNvSpPr>
            <p:nvPr/>
          </p:nvSpPr>
          <p:spPr bwMode="auto">
            <a:xfrm>
              <a:off x="3648" y="2064"/>
              <a:ext cx="768" cy="384"/>
            </a:xfrm>
            <a:prstGeom prst="ellipse">
              <a:avLst/>
            </a:prstGeom>
            <a:ln>
              <a:headEnd/>
              <a:tailEnd/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wrap="none" anchor="ctr">
              <a:prstTxWarp prst="textNoShape">
                <a:avLst/>
              </a:prstTxWarp>
            </a:bodyPr>
            <a:lstStyle/>
            <a:p>
              <a:pPr>
                <a:defRPr/>
              </a:pPr>
              <a:r>
                <a:rPr lang="en-GB" sz="1600">
                  <a:solidFill>
                    <a:srgbClr val="323D43"/>
                  </a:solidFill>
                  <a:latin typeface="Arial" charset="0"/>
                  <a:ea typeface="Arial" charset="0"/>
                  <a:cs typeface="Arial" charset="0"/>
                </a:rPr>
                <a:t>Lion</a:t>
              </a:r>
            </a:p>
          </p:txBody>
        </p:sp>
        <p:sp>
          <p:nvSpPr>
            <p:cNvPr id="39943" name="Line 7"/>
            <p:cNvSpPr>
              <a:spLocks noChangeShapeType="1"/>
            </p:cNvSpPr>
            <p:nvPr/>
          </p:nvSpPr>
          <p:spPr bwMode="auto">
            <a:xfrm flipH="1" flipV="1">
              <a:off x="3936" y="1824"/>
              <a:ext cx="48" cy="240"/>
            </a:xfrm>
            <a:prstGeom prst="line">
              <a:avLst/>
            </a:prstGeom>
            <a:ln>
              <a:headEnd/>
              <a:tailEnd type="triangle" w="med" len="med"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none" anchor="ctr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sz="1600"/>
            </a:p>
          </p:txBody>
        </p:sp>
        <p:sp>
          <p:nvSpPr>
            <p:cNvPr id="159752" name="Oval 8"/>
            <p:cNvSpPr>
              <a:spLocks noChangeArrowheads="1"/>
            </p:cNvSpPr>
            <p:nvPr/>
          </p:nvSpPr>
          <p:spPr bwMode="auto">
            <a:xfrm>
              <a:off x="3744" y="2736"/>
              <a:ext cx="864" cy="384"/>
            </a:xfrm>
            <a:prstGeom prst="ellipse">
              <a:avLst/>
            </a:prstGeom>
            <a:ln>
              <a:headEnd/>
              <a:tailEnd/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wrap="none" anchor="ctr">
              <a:prstTxWarp prst="textNoShape">
                <a:avLst/>
              </a:prstTxWarp>
            </a:bodyPr>
            <a:lstStyle/>
            <a:p>
              <a:pPr>
                <a:defRPr/>
              </a:pPr>
              <a:r>
                <a:rPr lang="en-GB" sz="1600">
                  <a:solidFill>
                    <a:srgbClr val="323D43"/>
                  </a:solidFill>
                  <a:latin typeface="Arial" charset="0"/>
                  <a:ea typeface="Arial" charset="0"/>
                  <a:cs typeface="Arial" charset="0"/>
                </a:rPr>
                <a:t>AfricanLion</a:t>
              </a:r>
            </a:p>
          </p:txBody>
        </p:sp>
        <p:sp>
          <p:nvSpPr>
            <p:cNvPr id="39945" name="Line 9"/>
            <p:cNvSpPr>
              <a:spLocks noChangeShapeType="1"/>
            </p:cNvSpPr>
            <p:nvPr/>
          </p:nvSpPr>
          <p:spPr bwMode="auto">
            <a:xfrm flipH="1" flipV="1">
              <a:off x="4080" y="2448"/>
              <a:ext cx="48" cy="288"/>
            </a:xfrm>
            <a:prstGeom prst="line">
              <a:avLst/>
            </a:prstGeom>
            <a:ln>
              <a:headEnd/>
              <a:tailEnd type="triangle" w="med" len="med"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none" anchor="ctr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sz="1600"/>
            </a:p>
          </p:txBody>
        </p:sp>
        <p:sp>
          <p:nvSpPr>
            <p:cNvPr id="159754" name="AutoShape 10"/>
            <p:cNvSpPr>
              <a:spLocks noChangeArrowheads="1"/>
            </p:cNvSpPr>
            <p:nvPr/>
          </p:nvSpPr>
          <p:spPr bwMode="auto">
            <a:xfrm>
              <a:off x="1632" y="2928"/>
              <a:ext cx="768" cy="384"/>
            </a:xfrm>
            <a:prstGeom prst="roundRect">
              <a:avLst>
                <a:gd name="adj" fmla="val 16667"/>
              </a:avLst>
            </a:prstGeom>
            <a:ln>
              <a:headEnd/>
              <a:tailEnd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none" anchor="ctr">
              <a:prstTxWarp prst="textNoShape">
                <a:avLst/>
              </a:prstTxWarp>
            </a:bodyPr>
            <a:lstStyle/>
            <a:p>
              <a:pPr>
                <a:defRPr/>
              </a:pPr>
              <a:r>
                <a:rPr lang="en-GB" sz="1600">
                  <a:solidFill>
                    <a:srgbClr val="323D43"/>
                  </a:solidFill>
                  <a:latin typeface="Arial" charset="0"/>
                  <a:ea typeface="Arial" charset="0"/>
                  <a:cs typeface="Arial" charset="0"/>
                </a:rPr>
                <a:t>The African</a:t>
              </a:r>
            </a:p>
            <a:p>
              <a:pPr>
                <a:defRPr/>
              </a:pPr>
              <a:r>
                <a:rPr lang="en-GB" sz="1600">
                  <a:solidFill>
                    <a:srgbClr val="323D43"/>
                  </a:solidFill>
                  <a:latin typeface="Arial" charset="0"/>
                  <a:ea typeface="Arial" charset="0"/>
                  <a:cs typeface="Arial" charset="0"/>
                </a:rPr>
                <a:t>Lion</a:t>
              </a:r>
            </a:p>
          </p:txBody>
        </p:sp>
        <p:sp>
          <p:nvSpPr>
            <p:cNvPr id="159755" name="AutoShape 11"/>
            <p:cNvSpPr>
              <a:spLocks noChangeArrowheads="1"/>
            </p:cNvSpPr>
            <p:nvPr/>
          </p:nvSpPr>
          <p:spPr bwMode="auto">
            <a:xfrm>
              <a:off x="2208" y="2352"/>
              <a:ext cx="768" cy="384"/>
            </a:xfrm>
            <a:prstGeom prst="roundRect">
              <a:avLst>
                <a:gd name="adj" fmla="val 16667"/>
              </a:avLst>
            </a:prstGeom>
            <a:ln>
              <a:headEnd/>
              <a:tailEnd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none" anchor="ctr">
              <a:prstTxWarp prst="textNoShape">
                <a:avLst/>
              </a:prstTxWarp>
            </a:bodyPr>
            <a:lstStyle/>
            <a:p>
              <a:pPr>
                <a:defRPr/>
              </a:pPr>
              <a:r>
                <a:rPr lang="en-GB" sz="1600">
                  <a:solidFill>
                    <a:srgbClr val="323D43"/>
                  </a:solidFill>
                  <a:latin typeface="Arial" charset="0"/>
                  <a:ea typeface="Arial" charset="0"/>
                  <a:cs typeface="Arial" charset="0"/>
                </a:rPr>
                <a:t>Lions: Life </a:t>
              </a:r>
            </a:p>
            <a:p>
              <a:pPr>
                <a:defRPr/>
              </a:pPr>
              <a:r>
                <a:rPr lang="en-GB" sz="1600">
                  <a:solidFill>
                    <a:srgbClr val="323D43"/>
                  </a:solidFill>
                  <a:latin typeface="Arial" charset="0"/>
                  <a:ea typeface="Arial" charset="0"/>
                  <a:cs typeface="Arial" charset="0"/>
                </a:rPr>
                <a:t>in the Pride</a:t>
              </a:r>
            </a:p>
          </p:txBody>
        </p:sp>
        <p:sp>
          <p:nvSpPr>
            <p:cNvPr id="159756" name="Oval 12"/>
            <p:cNvSpPr>
              <a:spLocks noChangeArrowheads="1"/>
            </p:cNvSpPr>
            <p:nvPr/>
          </p:nvSpPr>
          <p:spPr bwMode="auto">
            <a:xfrm>
              <a:off x="1584" y="1440"/>
              <a:ext cx="768" cy="384"/>
            </a:xfrm>
            <a:prstGeom prst="ellipse">
              <a:avLst/>
            </a:prstGeom>
            <a:ln>
              <a:headEnd/>
              <a:tailEnd/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wrap="none" anchor="ctr">
              <a:prstTxWarp prst="textNoShape">
                <a:avLst/>
              </a:prstTxWarp>
            </a:bodyPr>
            <a:lstStyle/>
            <a:p>
              <a:pPr>
                <a:defRPr/>
              </a:pPr>
              <a:r>
                <a:rPr lang="en-GB" sz="1600">
                  <a:solidFill>
                    <a:srgbClr val="323D43"/>
                  </a:solidFill>
                  <a:latin typeface="Arial" charset="0"/>
                  <a:ea typeface="Arial" charset="0"/>
                  <a:cs typeface="Arial" charset="0"/>
                </a:rPr>
                <a:t>Book</a:t>
              </a:r>
            </a:p>
          </p:txBody>
        </p:sp>
        <p:sp>
          <p:nvSpPr>
            <p:cNvPr id="159757" name="Line 13"/>
            <p:cNvSpPr>
              <a:spLocks noChangeShapeType="1"/>
            </p:cNvSpPr>
            <p:nvPr/>
          </p:nvSpPr>
          <p:spPr bwMode="auto">
            <a:xfrm flipH="1" flipV="1">
              <a:off x="1968" y="1824"/>
              <a:ext cx="48" cy="1104"/>
            </a:xfrm>
            <a:prstGeom prst="line">
              <a:avLst/>
            </a:prstGeom>
            <a:ln>
              <a:headEnd/>
              <a:tailEnd type="triangle" w="med" len="med"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none" anchor="ctr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sz="1600">
                <a:latin typeface="Arial" pitchFamily="-65" charset="0"/>
                <a:ea typeface="Arial" pitchFamily="-65" charset="0"/>
                <a:cs typeface="Arial" pitchFamily="-65" charset="0"/>
              </a:endParaRPr>
            </a:p>
          </p:txBody>
        </p:sp>
        <p:sp>
          <p:nvSpPr>
            <p:cNvPr id="39950" name="Line 14"/>
            <p:cNvSpPr>
              <a:spLocks noChangeShapeType="1"/>
            </p:cNvSpPr>
            <p:nvPr/>
          </p:nvSpPr>
          <p:spPr bwMode="auto">
            <a:xfrm flipH="1" flipV="1">
              <a:off x="2064" y="1824"/>
              <a:ext cx="480" cy="528"/>
            </a:xfrm>
            <a:prstGeom prst="line">
              <a:avLst/>
            </a:prstGeom>
            <a:ln>
              <a:headEnd/>
              <a:tailEnd type="triangle" w="med" len="med"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none" anchor="ctr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sz="1600"/>
            </a:p>
          </p:txBody>
        </p:sp>
        <p:sp>
          <p:nvSpPr>
            <p:cNvPr id="39951" name="Line 15"/>
            <p:cNvSpPr>
              <a:spLocks noChangeShapeType="1"/>
            </p:cNvSpPr>
            <p:nvPr/>
          </p:nvSpPr>
          <p:spPr bwMode="auto">
            <a:xfrm flipV="1">
              <a:off x="2976" y="2352"/>
              <a:ext cx="720" cy="192"/>
            </a:xfrm>
            <a:prstGeom prst="line">
              <a:avLst/>
            </a:prstGeom>
            <a:ln>
              <a:headEnd/>
              <a:tailEnd type="triangle" w="med" len="med"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none" anchor="ctr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sz="1600"/>
            </a:p>
          </p:txBody>
        </p:sp>
        <p:sp>
          <p:nvSpPr>
            <p:cNvPr id="39952" name="Line 16"/>
            <p:cNvSpPr>
              <a:spLocks noChangeShapeType="1"/>
            </p:cNvSpPr>
            <p:nvPr/>
          </p:nvSpPr>
          <p:spPr bwMode="auto">
            <a:xfrm flipV="1">
              <a:off x="2400" y="2928"/>
              <a:ext cx="1344" cy="192"/>
            </a:xfrm>
            <a:prstGeom prst="line">
              <a:avLst/>
            </a:prstGeom>
            <a:ln>
              <a:headEnd/>
              <a:tailEnd type="triangle" w="med" len="med"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none" anchor="ctr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sz="1600"/>
            </a:p>
          </p:txBody>
        </p:sp>
        <p:sp>
          <p:nvSpPr>
            <p:cNvPr id="39953" name="Text Box 17"/>
            <p:cNvSpPr txBox="1">
              <a:spLocks noChangeArrowheads="1"/>
            </p:cNvSpPr>
            <p:nvPr/>
          </p:nvSpPr>
          <p:spPr bwMode="auto">
            <a:xfrm>
              <a:off x="2976" y="2208"/>
              <a:ext cx="623" cy="194"/>
            </a:xfrm>
            <a:prstGeom prst="rect">
              <a:avLst/>
            </a:prstGeom>
            <a:noFill/>
            <a:ln>
              <a:noFill/>
              <a:headEnd/>
              <a:tailEnd/>
            </a:ln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>
                <a:defRPr/>
              </a:pPr>
              <a:r>
                <a:rPr lang="en-GB" sz="1400">
                  <a:solidFill>
                    <a:srgbClr val="323D43"/>
                  </a:solidFill>
                </a:rPr>
                <a:t>dc:subject</a:t>
              </a:r>
              <a:endParaRPr lang="en-GB" sz="1800">
                <a:solidFill>
                  <a:srgbClr val="323D43"/>
                </a:solidFill>
              </a:endParaRPr>
            </a:p>
          </p:txBody>
        </p:sp>
        <p:sp>
          <p:nvSpPr>
            <p:cNvPr id="39954" name="Text Box 18"/>
            <p:cNvSpPr txBox="1">
              <a:spLocks noChangeArrowheads="1"/>
            </p:cNvSpPr>
            <p:nvPr/>
          </p:nvSpPr>
          <p:spPr bwMode="auto">
            <a:xfrm>
              <a:off x="2688" y="3024"/>
              <a:ext cx="623" cy="194"/>
            </a:xfrm>
            <a:prstGeom prst="rect">
              <a:avLst/>
            </a:prstGeom>
            <a:noFill/>
            <a:ln>
              <a:noFill/>
              <a:headEnd/>
              <a:tailEnd/>
            </a:ln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>
                <a:defRPr/>
              </a:pPr>
              <a:r>
                <a:rPr lang="en-GB" sz="1400">
                  <a:solidFill>
                    <a:srgbClr val="323D43"/>
                  </a:solidFill>
                </a:rPr>
                <a:t>dc:subject</a:t>
              </a:r>
              <a:endParaRPr lang="en-GB" sz="1800">
                <a:solidFill>
                  <a:srgbClr val="323D43"/>
                </a:solidFill>
              </a:endParaRPr>
            </a:p>
          </p:txBody>
        </p:sp>
      </p:grp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Approach 1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Use classes directly as property values</a:t>
            </a:r>
          </a:p>
          <a:p>
            <a:pPr lvl="1"/>
            <a:r>
              <a:rPr lang="en-GB" dirty="0" smtClean="0"/>
              <a:t>The property </a:t>
            </a:r>
            <a:r>
              <a:rPr lang="en-GB" dirty="0" err="1" smtClean="0"/>
              <a:t>dc:subject</a:t>
            </a:r>
            <a:r>
              <a:rPr lang="en-GB" dirty="0" smtClean="0"/>
              <a:t> has the Animal classes as values</a:t>
            </a:r>
          </a:p>
          <a:p>
            <a:pPr lvl="1"/>
            <a:r>
              <a:rPr lang="en-GB" dirty="0" smtClean="0"/>
              <a:t>Ontology is OWL Full</a:t>
            </a:r>
          </a:p>
          <a:p>
            <a:endParaRPr lang="en-US" dirty="0"/>
          </a:p>
        </p:txBody>
      </p:sp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>
          <a:xfrm>
            <a:off x="467544" y="3396952"/>
            <a:ext cx="8229600" cy="320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909906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Notes on Approach 1</a:t>
            </a:r>
          </a:p>
        </p:txBody>
      </p:sp>
      <p:sp>
        <p:nvSpPr>
          <p:cNvPr id="7168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This approach is the most intuitive</a:t>
            </a:r>
          </a:p>
          <a:p>
            <a:pPr lvl="1"/>
            <a:r>
              <a:rPr lang="en-GB" dirty="0" smtClean="0"/>
              <a:t>Resulting ontology is compatible with RDFS and OWL Full, but not OWL DL or OWL </a:t>
            </a:r>
            <a:r>
              <a:rPr lang="en-GB" dirty="0" err="1" smtClean="0"/>
              <a:t>Lite</a:t>
            </a:r>
            <a:endParaRPr lang="en-GB" dirty="0" smtClean="0"/>
          </a:p>
          <a:p>
            <a:pPr marL="0" indent="0">
              <a:buNone/>
            </a:pPr>
            <a:r>
              <a:rPr lang="en-GB" dirty="0" smtClean="0"/>
              <a:t>The subjects are in a hierarchy (</a:t>
            </a:r>
            <a:r>
              <a:rPr lang="en-GB" dirty="0" err="1" smtClean="0"/>
              <a:t>AfricanLion</a:t>
            </a:r>
            <a:r>
              <a:rPr lang="en-GB" dirty="0" smtClean="0"/>
              <a:t> </a:t>
            </a:r>
            <a:r>
              <a:rPr lang="en-GB" dirty="0" err="1" smtClean="0"/>
              <a:t>isA</a:t>
            </a:r>
            <a:r>
              <a:rPr lang="en-GB" dirty="0" smtClean="0"/>
              <a:t> Lion </a:t>
            </a:r>
            <a:r>
              <a:rPr lang="en-GB" dirty="0" err="1" smtClean="0"/>
              <a:t>isA</a:t>
            </a:r>
            <a:r>
              <a:rPr lang="en-GB" dirty="0" smtClean="0"/>
              <a:t> Animal)</a:t>
            </a:r>
          </a:p>
          <a:p>
            <a:pPr lvl="1"/>
            <a:r>
              <a:rPr lang="en-GB" dirty="0" smtClean="0"/>
              <a:t>Application can use this hierarchy to find books about Lion as well as books about its sub-subject; </a:t>
            </a:r>
            <a:r>
              <a:rPr lang="en-GB" dirty="0" err="1" smtClean="0"/>
              <a:t>AfricanLion</a:t>
            </a:r>
            <a:endParaRPr lang="en-GB" dirty="0" smtClean="0"/>
          </a:p>
          <a:p>
            <a:pPr marL="0" indent="0">
              <a:buNone/>
            </a:pPr>
            <a:r>
              <a:rPr lang="en-GB" dirty="0" smtClean="0"/>
              <a:t>Good approach if you:</a:t>
            </a:r>
          </a:p>
          <a:p>
            <a:pPr lvl="1"/>
            <a:r>
              <a:rPr lang="en-GB" dirty="0" smtClean="0"/>
              <a:t>Want to keep things simple</a:t>
            </a:r>
          </a:p>
          <a:p>
            <a:pPr lvl="1"/>
            <a:r>
              <a:rPr lang="en-GB" dirty="0" smtClean="0"/>
              <a:t>Don’t mind being in OWL Full </a:t>
            </a:r>
          </a:p>
          <a:p>
            <a:pPr lvl="1"/>
            <a:r>
              <a:rPr lang="en-GB" dirty="0" smtClean="0"/>
              <a:t>Don’t mind using the class hierarchy as book subject</a:t>
            </a:r>
          </a:p>
          <a:p>
            <a:pPr lvl="1"/>
            <a:endParaRPr lang="en-GB" dirty="0" smtClean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Approach 2: Using special instances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Use instances of classes as property values</a:t>
            </a:r>
          </a:p>
          <a:p>
            <a:endParaRPr lang="en-US" dirty="0"/>
          </a:p>
        </p:txBody>
      </p:sp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>
          <a:xfrm>
            <a:off x="446856" y="2420888"/>
            <a:ext cx="8229600" cy="3886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819812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Notes on Approach 2</a:t>
            </a:r>
          </a:p>
        </p:txBody>
      </p:sp>
      <p:sp>
        <p:nvSpPr>
          <p:cNvPr id="7577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Classes are not used as values directly</a:t>
            </a:r>
          </a:p>
          <a:p>
            <a:pPr lvl="1"/>
            <a:r>
              <a:rPr lang="en-GB" dirty="0" smtClean="0"/>
              <a:t>Using their instances as property values instead</a:t>
            </a:r>
          </a:p>
          <a:p>
            <a:pPr marL="0" indent="0">
              <a:buNone/>
            </a:pPr>
            <a:r>
              <a:rPr lang="en-GB" dirty="0" smtClean="0"/>
              <a:t>Ontology is compatible with OWL DL and OWL </a:t>
            </a:r>
            <a:r>
              <a:rPr lang="en-GB" dirty="0" err="1" smtClean="0"/>
              <a:t>Lite</a:t>
            </a:r>
            <a:endParaRPr lang="en-GB" dirty="0" smtClean="0"/>
          </a:p>
          <a:p>
            <a:pPr marL="0" indent="0">
              <a:buNone/>
            </a:pPr>
            <a:r>
              <a:rPr lang="en-GB" dirty="0" smtClean="0"/>
              <a:t>We used the class Lion for the subject lion</a:t>
            </a:r>
          </a:p>
          <a:p>
            <a:pPr lvl="1"/>
            <a:r>
              <a:rPr lang="en-GB" dirty="0" smtClean="0"/>
              <a:t>Need a different one to refer to actual lions! </a:t>
            </a:r>
          </a:p>
          <a:p>
            <a:pPr lvl="1"/>
            <a:r>
              <a:rPr lang="en-GB" dirty="0" smtClean="0"/>
              <a:t>Shouldn’t use the same concept for two conceptually different things</a:t>
            </a:r>
          </a:p>
          <a:p>
            <a:pPr lvl="1"/>
            <a:r>
              <a:rPr lang="en-GB" dirty="0" smtClean="0"/>
              <a:t>We need to be extra careful if the Animal ontology is important</a:t>
            </a:r>
          </a:p>
          <a:p>
            <a:pPr lvl="2"/>
            <a:r>
              <a:rPr lang="en-GB" dirty="0" smtClean="0"/>
              <a:t>Changing the meaning of classes may cause some interpretation problems</a:t>
            </a:r>
          </a:p>
        </p:txBody>
      </p:sp>
    </p:spTree>
    <p:extLst>
      <p:ext uri="{BB962C8B-B14F-4D97-AF65-F5344CB8AC3E}">
        <p14:creationId xmlns:p14="http://schemas.microsoft.com/office/powerpoint/2010/main" val="95717952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Notes on Approach 2</a:t>
            </a:r>
          </a:p>
        </p:txBody>
      </p:sp>
      <p:sp>
        <p:nvSpPr>
          <p:cNvPr id="7577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No direct relation between the subjects</a:t>
            </a:r>
          </a:p>
          <a:p>
            <a:pPr lvl="1"/>
            <a:r>
              <a:rPr lang="en-GB" dirty="0" smtClean="0"/>
              <a:t>But the instance </a:t>
            </a:r>
            <a:r>
              <a:rPr lang="en-GB" dirty="0" err="1" smtClean="0"/>
              <a:t>AfricanLionSubject</a:t>
            </a:r>
            <a:r>
              <a:rPr lang="en-GB" dirty="0" smtClean="0"/>
              <a:t> is also an instance of Lion</a:t>
            </a:r>
          </a:p>
          <a:p>
            <a:pPr marL="0" indent="0">
              <a:buNone/>
            </a:pPr>
            <a:r>
              <a:rPr lang="en-GB" dirty="0" smtClean="0"/>
              <a:t>Use this approach if you:</a:t>
            </a:r>
          </a:p>
          <a:p>
            <a:pPr lvl="1"/>
            <a:r>
              <a:rPr lang="en-GB" dirty="0" smtClean="0"/>
              <a:t>Want to stick to OWL DL or OWL </a:t>
            </a:r>
            <a:r>
              <a:rPr lang="en-GB" dirty="0" err="1" smtClean="0"/>
              <a:t>Lite</a:t>
            </a:r>
            <a:endParaRPr lang="en-GB" dirty="0" smtClean="0"/>
          </a:p>
          <a:p>
            <a:pPr lvl="1"/>
            <a:r>
              <a:rPr lang="en-GB" dirty="0" smtClean="0"/>
              <a:t>Won’t be changing the original meaning of any of the classes</a:t>
            </a:r>
          </a:p>
          <a:p>
            <a:pPr lvl="1"/>
            <a:r>
              <a:rPr lang="en-GB" dirty="0" smtClean="0"/>
              <a:t>Not concerned with the subjects not having direct links</a:t>
            </a:r>
          </a:p>
          <a:p>
            <a:pPr lvl="1"/>
            <a:endParaRPr lang="en-GB" dirty="0" smtClean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/>
              <a:t>Binary Relations</a:t>
            </a:r>
          </a:p>
        </p:txBody>
      </p:sp>
      <p:sp>
        <p:nvSpPr>
          <p:cNvPr id="4915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 eaLnBrk="1" hangingPunct="1">
              <a:lnSpc>
                <a:spcPct val="90000"/>
              </a:lnSpc>
              <a:buNone/>
            </a:pPr>
            <a:r>
              <a:rPr lang="en-GB" sz="2200" dirty="0" smtClean="0"/>
              <a:t>In RDF and OWL, binary relations link two individuals, or an individual and a value</a:t>
            </a:r>
          </a:p>
          <a:p>
            <a:pPr eaLnBrk="1" hangingPunct="1">
              <a:lnSpc>
                <a:spcPct val="90000"/>
              </a:lnSpc>
            </a:pPr>
            <a:endParaRPr lang="en-GB" sz="2200" dirty="0" smtClean="0"/>
          </a:p>
          <a:p>
            <a:pPr eaLnBrk="1" hangingPunct="1">
              <a:lnSpc>
                <a:spcPct val="90000"/>
              </a:lnSpc>
            </a:pPr>
            <a:endParaRPr lang="en-GB" sz="2200" dirty="0" smtClean="0"/>
          </a:p>
          <a:p>
            <a:pPr eaLnBrk="1" hangingPunct="1">
              <a:lnSpc>
                <a:spcPct val="90000"/>
              </a:lnSpc>
            </a:pPr>
            <a:endParaRPr lang="en-GB" sz="2200" dirty="0" smtClean="0"/>
          </a:p>
          <a:p>
            <a:pPr eaLnBrk="1" hangingPunct="1">
              <a:lnSpc>
                <a:spcPct val="90000"/>
              </a:lnSpc>
            </a:pPr>
            <a:endParaRPr lang="en-GB" sz="2200" dirty="0" smtClean="0"/>
          </a:p>
          <a:p>
            <a:pPr eaLnBrk="1" hangingPunct="1">
              <a:lnSpc>
                <a:spcPct val="90000"/>
              </a:lnSpc>
            </a:pPr>
            <a:endParaRPr lang="en-GB" sz="2200" dirty="0" smtClean="0"/>
          </a:p>
          <a:p>
            <a:pPr marL="0" indent="0" eaLnBrk="1" hangingPunct="1">
              <a:lnSpc>
                <a:spcPct val="90000"/>
              </a:lnSpc>
              <a:buNone/>
            </a:pPr>
            <a:r>
              <a:rPr lang="en-GB" sz="2200" dirty="0" smtClean="0"/>
              <a:t>The properties year-of-birth and father-of are binary relations</a:t>
            </a:r>
          </a:p>
          <a:p>
            <a:pPr lvl="1" eaLnBrk="1" hangingPunct="1">
              <a:buFont typeface="Wingdings" charset="2"/>
              <a:buNone/>
            </a:pPr>
            <a:endParaRPr lang="en-GB" sz="2000" dirty="0" smtClean="0"/>
          </a:p>
        </p:txBody>
      </p:sp>
      <p:grpSp>
        <p:nvGrpSpPr>
          <p:cNvPr id="49156" name="Group 13"/>
          <p:cNvGrpSpPr>
            <a:grpSpLocks/>
          </p:cNvGrpSpPr>
          <p:nvPr/>
        </p:nvGrpSpPr>
        <p:grpSpPr bwMode="auto">
          <a:xfrm>
            <a:off x="1524000" y="3124200"/>
            <a:ext cx="5562600" cy="1828800"/>
            <a:chOff x="1524000" y="3124200"/>
            <a:chExt cx="5562600" cy="1828800"/>
          </a:xfrm>
        </p:grpSpPr>
        <p:sp>
          <p:nvSpPr>
            <p:cNvPr id="141316" name="AutoShape 4"/>
            <p:cNvSpPr>
              <a:spLocks noChangeArrowheads="1"/>
            </p:cNvSpPr>
            <p:nvPr/>
          </p:nvSpPr>
          <p:spPr bwMode="auto">
            <a:xfrm>
              <a:off x="1524000" y="3200400"/>
              <a:ext cx="1905000" cy="609600"/>
            </a:xfrm>
            <a:prstGeom prst="roundRect">
              <a:avLst>
                <a:gd name="adj" fmla="val 16667"/>
              </a:avLst>
            </a:prstGeom>
            <a:solidFill>
              <a:srgbClr val="DFDF00">
                <a:alpha val="70000"/>
              </a:srgbClr>
            </a:solidFill>
            <a:ln w="9525">
              <a:solidFill>
                <a:schemeClr val="tx1"/>
              </a:solidFill>
              <a:round/>
              <a:headEnd/>
              <a:tailEnd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>
                <a:defRPr/>
              </a:pPr>
              <a:r>
                <a:rPr lang="en-GB" sz="1600">
                  <a:latin typeface="Arial" charset="0"/>
                  <a:ea typeface="Arial" charset="0"/>
                  <a:cs typeface="Arial" charset="0"/>
                </a:rPr>
                <a:t>Holbein the Elder</a:t>
              </a:r>
            </a:p>
            <a:p>
              <a:pPr>
                <a:defRPr/>
              </a:pPr>
              <a:endParaRPr lang="en-GB" sz="1600">
                <a:latin typeface="Arial" charset="0"/>
                <a:ea typeface="Arial" charset="0"/>
                <a:cs typeface="Arial" charset="0"/>
              </a:endParaRPr>
            </a:p>
          </p:txBody>
        </p:sp>
        <p:sp>
          <p:nvSpPr>
            <p:cNvPr id="49158" name="Line 6"/>
            <p:cNvSpPr>
              <a:spLocks noChangeShapeType="1"/>
            </p:cNvSpPr>
            <p:nvPr/>
          </p:nvSpPr>
          <p:spPr bwMode="auto">
            <a:xfrm>
              <a:off x="3429000" y="3505200"/>
              <a:ext cx="243840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9159" name="Text Box 7"/>
            <p:cNvSpPr txBox="1">
              <a:spLocks noChangeArrowheads="1"/>
            </p:cNvSpPr>
            <p:nvPr/>
          </p:nvSpPr>
          <p:spPr bwMode="auto">
            <a:xfrm>
              <a:off x="3810000" y="3124200"/>
              <a:ext cx="1261095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GB" sz="1400"/>
                <a:t>year-of-birth</a:t>
              </a:r>
            </a:p>
          </p:txBody>
        </p:sp>
        <p:sp>
          <p:nvSpPr>
            <p:cNvPr id="141320" name="AutoShape 8"/>
            <p:cNvSpPr>
              <a:spLocks noChangeArrowheads="1"/>
            </p:cNvSpPr>
            <p:nvPr/>
          </p:nvSpPr>
          <p:spPr bwMode="auto">
            <a:xfrm>
              <a:off x="4419600" y="4343400"/>
              <a:ext cx="2209800" cy="609600"/>
            </a:xfrm>
            <a:prstGeom prst="roundRect">
              <a:avLst>
                <a:gd name="adj" fmla="val 16667"/>
              </a:avLst>
            </a:prstGeom>
            <a:solidFill>
              <a:srgbClr val="DFDF00">
                <a:alpha val="70000"/>
              </a:srgbClr>
            </a:solidFill>
            <a:ln w="9525">
              <a:solidFill>
                <a:schemeClr val="tx1"/>
              </a:solidFill>
              <a:round/>
              <a:headEnd/>
              <a:tailEnd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>
                <a:defRPr/>
              </a:pPr>
              <a:r>
                <a:rPr lang="en-GB" sz="1600">
                  <a:latin typeface="Arial" charset="0"/>
                  <a:ea typeface="Arial" charset="0"/>
                  <a:cs typeface="Arial" charset="0"/>
                </a:rPr>
                <a:t>Holbein the Younger</a:t>
              </a:r>
            </a:p>
          </p:txBody>
        </p:sp>
        <p:sp>
          <p:nvSpPr>
            <p:cNvPr id="49161" name="Line 9"/>
            <p:cNvSpPr>
              <a:spLocks noChangeShapeType="1"/>
            </p:cNvSpPr>
            <p:nvPr/>
          </p:nvSpPr>
          <p:spPr bwMode="auto">
            <a:xfrm>
              <a:off x="2438400" y="3810000"/>
              <a:ext cx="1981200" cy="8382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9162" name="Text Box 10"/>
            <p:cNvSpPr txBox="1">
              <a:spLocks noChangeArrowheads="1"/>
            </p:cNvSpPr>
            <p:nvPr/>
          </p:nvSpPr>
          <p:spPr bwMode="auto">
            <a:xfrm>
              <a:off x="2895600" y="4038600"/>
              <a:ext cx="979755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GB" sz="1400"/>
                <a:t>father_of</a:t>
              </a:r>
            </a:p>
          </p:txBody>
        </p:sp>
        <p:sp>
          <p:nvSpPr>
            <p:cNvPr id="141324" name="Oval 12"/>
            <p:cNvSpPr>
              <a:spLocks noChangeArrowheads="1"/>
            </p:cNvSpPr>
            <p:nvPr/>
          </p:nvSpPr>
          <p:spPr bwMode="auto">
            <a:xfrm>
              <a:off x="5867400" y="3200400"/>
              <a:ext cx="1219200" cy="685800"/>
            </a:xfrm>
            <a:prstGeom prst="ellipse">
              <a:avLst/>
            </a:prstGeom>
            <a:solidFill>
              <a:srgbClr val="FFCC00">
                <a:alpha val="66000"/>
              </a:srgbClr>
            </a:solidFill>
            <a:ln w="9525">
              <a:solidFill>
                <a:schemeClr val="tx1"/>
              </a:solidFill>
              <a:round/>
              <a:headEnd/>
              <a:tailEnd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>
                <a:defRPr/>
              </a:pPr>
              <a:r>
                <a:rPr lang="en-GB" sz="1600"/>
                <a:t>1460</a:t>
              </a:r>
            </a:p>
          </p:txBody>
        </p:sp>
      </p:grp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Approach 3: Use a parallel instance hierarchy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Create a separate subject class</a:t>
            </a:r>
          </a:p>
          <a:p>
            <a:endParaRPr lang="en-US" dirty="0"/>
          </a:p>
        </p:txBody>
      </p:sp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>
          <a:xfrm>
            <a:off x="457200" y="2286000"/>
            <a:ext cx="8229600" cy="426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339670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Notes on Approach 3</a:t>
            </a:r>
          </a:p>
        </p:txBody>
      </p:sp>
      <p:sp>
        <p:nvSpPr>
          <p:cNvPr id="8089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Compatible with OWL DL and OWL </a:t>
            </a:r>
            <a:r>
              <a:rPr lang="en-GB" dirty="0" err="1" smtClean="0"/>
              <a:t>Lite</a:t>
            </a:r>
            <a:endParaRPr lang="en-GB" dirty="0" smtClean="0"/>
          </a:p>
          <a:p>
            <a:pPr lvl="1"/>
            <a:r>
              <a:rPr lang="en-GB" dirty="0" smtClean="0"/>
              <a:t>Using classes as values for annotation properties (</a:t>
            </a:r>
            <a:r>
              <a:rPr lang="en-GB" dirty="0" err="1" smtClean="0"/>
              <a:t>eg</a:t>
            </a:r>
            <a:r>
              <a:rPr lang="en-GB" dirty="0" smtClean="0"/>
              <a:t> </a:t>
            </a:r>
            <a:r>
              <a:rPr lang="en-GB" dirty="0" err="1" smtClean="0"/>
              <a:t>rdfs:seeAlso</a:t>
            </a:r>
            <a:r>
              <a:rPr lang="en-GB" dirty="0" smtClean="0"/>
              <a:t>) does not change OWL DL compatibility</a:t>
            </a:r>
          </a:p>
          <a:p>
            <a:pPr marL="0" indent="0">
              <a:buNone/>
            </a:pPr>
            <a:r>
              <a:rPr lang="en-GB" dirty="0" smtClean="0"/>
              <a:t>The subject hierarchy can be recreated using the </a:t>
            </a:r>
            <a:r>
              <a:rPr lang="en-GB" dirty="0" err="1" smtClean="0"/>
              <a:t>parentSubject</a:t>
            </a:r>
            <a:r>
              <a:rPr lang="en-GB" dirty="0" smtClean="0"/>
              <a:t> </a:t>
            </a:r>
          </a:p>
          <a:p>
            <a:pPr lvl="1"/>
            <a:r>
              <a:rPr lang="en-GB" dirty="0" smtClean="0"/>
              <a:t>This property is transitive</a:t>
            </a:r>
          </a:p>
          <a:p>
            <a:pPr lvl="1"/>
            <a:r>
              <a:rPr lang="en-GB" dirty="0" smtClean="0"/>
              <a:t>Most </a:t>
            </a:r>
            <a:r>
              <a:rPr lang="en-GB" dirty="0" err="1" smtClean="0"/>
              <a:t>reasoners</a:t>
            </a:r>
            <a:r>
              <a:rPr lang="en-GB" dirty="0" smtClean="0"/>
              <a:t> can infer the </a:t>
            </a:r>
            <a:r>
              <a:rPr lang="en-GB" dirty="0" err="1" smtClean="0"/>
              <a:t>parentSubject</a:t>
            </a:r>
            <a:r>
              <a:rPr lang="en-GB" dirty="0" smtClean="0"/>
              <a:t> transitive property</a:t>
            </a:r>
          </a:p>
          <a:p>
            <a:pPr lvl="2"/>
            <a:r>
              <a:rPr lang="en-GB" dirty="0" smtClean="0"/>
              <a:t>But they won’t be able to infer that a book about </a:t>
            </a:r>
            <a:r>
              <a:rPr lang="en-GB" dirty="0" err="1" smtClean="0"/>
              <a:t>LionSubject</a:t>
            </a:r>
            <a:r>
              <a:rPr lang="en-GB" dirty="0" smtClean="0"/>
              <a:t> is also about Animals</a:t>
            </a:r>
          </a:p>
          <a:p>
            <a:pPr marL="0" indent="0">
              <a:buNone/>
            </a:pPr>
            <a:r>
              <a:rPr lang="en-GB" dirty="0" smtClean="0"/>
              <a:t>Semantics for Lion and for the Lion subject are preserved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Notes on Approach 3</a:t>
            </a:r>
          </a:p>
        </p:txBody>
      </p:sp>
      <p:sp>
        <p:nvSpPr>
          <p:cNvPr id="8089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The Animal and Subject hierarchies are independent of each other</a:t>
            </a:r>
          </a:p>
          <a:p>
            <a:pPr marL="0" indent="0">
              <a:buNone/>
            </a:pPr>
            <a:r>
              <a:rPr lang="en-GB" dirty="0" smtClean="0"/>
              <a:t>Maintenance is increased</a:t>
            </a:r>
          </a:p>
          <a:p>
            <a:pPr lvl="1"/>
            <a:r>
              <a:rPr lang="en-GB" dirty="0" smtClean="0"/>
              <a:t>Need to make sure all these classes and instances are consistent</a:t>
            </a:r>
          </a:p>
          <a:p>
            <a:pPr marL="0" indent="0">
              <a:buNone/>
            </a:pPr>
            <a:r>
              <a:rPr lang="en-GB" dirty="0" smtClean="0"/>
              <a:t>Use this approach if you:</a:t>
            </a:r>
          </a:p>
          <a:p>
            <a:pPr lvl="1"/>
            <a:r>
              <a:rPr lang="en-GB" dirty="0" smtClean="0"/>
              <a:t>Need to stay in OWL DL</a:t>
            </a:r>
          </a:p>
          <a:p>
            <a:pPr lvl="1"/>
            <a:r>
              <a:rPr lang="en-GB" dirty="0" smtClean="0"/>
              <a:t>Need to reason over the subject hierarchy</a:t>
            </a:r>
          </a:p>
          <a:p>
            <a:pPr lvl="1"/>
            <a:r>
              <a:rPr lang="en-GB" dirty="0" smtClean="0"/>
              <a:t>Are not bothered by having parallel hierarchies</a:t>
            </a:r>
          </a:p>
        </p:txBody>
      </p:sp>
    </p:spTree>
    <p:extLst>
      <p:ext uri="{BB962C8B-B14F-4D97-AF65-F5344CB8AC3E}">
        <p14:creationId xmlns:p14="http://schemas.microsoft.com/office/powerpoint/2010/main" val="115458915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Approach 4: Use special restrictions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Restrictions are used instead of specific </a:t>
            </a:r>
            <a:r>
              <a:rPr lang="en-GB" dirty="0" smtClean="0"/>
              <a:t>values</a:t>
            </a:r>
            <a:endParaRPr lang="en-GB" dirty="0"/>
          </a:p>
        </p:txBody>
      </p:sp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>
          <a:xfrm>
            <a:off x="1038436" y="2348880"/>
            <a:ext cx="7067128" cy="3337255"/>
          </a:xfrm>
          <a:prstGeom prst="rect">
            <a:avLst/>
          </a:prstGeom>
        </p:spPr>
      </p:pic>
      <p:pic>
        <p:nvPicPr>
          <p:cNvPr id="8" name="Picture 7" descr="latex-image-1.pd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104" y="5805264"/>
            <a:ext cx="7380312" cy="3336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308328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Notes on Approach 4</a:t>
            </a:r>
          </a:p>
        </p:txBody>
      </p:sp>
      <p:sp>
        <p:nvSpPr>
          <p:cNvPr id="8704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A </a:t>
            </a:r>
            <a:r>
              <a:rPr lang="en-GB" dirty="0" err="1" smtClean="0"/>
              <a:t>reasoner</a:t>
            </a:r>
            <a:r>
              <a:rPr lang="en-GB" dirty="0" smtClean="0"/>
              <a:t> can infer that a book with subject Lion also has the subject Animal</a:t>
            </a:r>
          </a:p>
          <a:p>
            <a:pPr lvl="1"/>
            <a:r>
              <a:rPr lang="en-US" dirty="0" smtClean="0"/>
              <a:t>Can use a DL </a:t>
            </a:r>
            <a:r>
              <a:rPr lang="en-US" dirty="0" err="1" smtClean="0"/>
              <a:t>reasoner</a:t>
            </a:r>
            <a:r>
              <a:rPr lang="en-US" dirty="0" smtClean="0"/>
              <a:t> to classify specific books</a:t>
            </a:r>
            <a:endParaRPr lang="en-GB" dirty="0" smtClean="0"/>
          </a:p>
          <a:p>
            <a:pPr marL="0" indent="0">
              <a:buNone/>
            </a:pPr>
            <a:r>
              <a:rPr lang="en-GB" dirty="0" smtClean="0"/>
              <a:t>Subjects are assigned to books by creating instances of the relevant book subject class </a:t>
            </a:r>
          </a:p>
          <a:p>
            <a:pPr lvl="1"/>
            <a:r>
              <a:rPr lang="en-GB" dirty="0" smtClean="0"/>
              <a:t>No need to explicitly set any subject values</a:t>
            </a:r>
          </a:p>
          <a:p>
            <a:pPr lvl="1"/>
            <a:r>
              <a:rPr lang="en-US" dirty="0" smtClean="0"/>
              <a:t>Can also use unspecified individuals of the class as property values, rather than the class itself</a:t>
            </a:r>
          </a:p>
          <a:p>
            <a:pPr lvl="1"/>
            <a:r>
              <a:rPr lang="en-US" dirty="0" smtClean="0"/>
              <a:t>Interpretation: the subject is a prototypical lion, rather than the Lion class</a:t>
            </a:r>
            <a:endParaRPr lang="en-GB" dirty="0" smtClean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Notes on Approach 4</a:t>
            </a:r>
          </a:p>
        </p:txBody>
      </p:sp>
      <p:sp>
        <p:nvSpPr>
          <p:cNvPr id="8704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Use this approach if you:</a:t>
            </a:r>
          </a:p>
          <a:p>
            <a:pPr lvl="1"/>
            <a:r>
              <a:rPr lang="en-GB" dirty="0" smtClean="0"/>
              <a:t>Want to be in OWL DL</a:t>
            </a:r>
          </a:p>
          <a:p>
            <a:pPr lvl="1"/>
            <a:r>
              <a:rPr lang="en-GB" dirty="0" smtClean="0"/>
              <a:t>Want to use DL </a:t>
            </a:r>
            <a:r>
              <a:rPr lang="en-GB" dirty="0" err="1" smtClean="0"/>
              <a:t>reasoners</a:t>
            </a:r>
            <a:r>
              <a:rPr lang="en-GB" dirty="0" smtClean="0"/>
              <a:t> </a:t>
            </a:r>
            <a:r>
              <a:rPr lang="en-GB" dirty="0" smtClean="0"/>
              <a:t>to classify your ontology</a:t>
            </a:r>
          </a:p>
        </p:txBody>
      </p:sp>
    </p:spTree>
    <p:extLst>
      <p:ext uri="{BB962C8B-B14F-4D97-AF65-F5344CB8AC3E}">
        <p14:creationId xmlns:p14="http://schemas.microsoft.com/office/powerpoint/2010/main" val="59622044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Approach 5: Use annotation properties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Link individuals of Book with subjects using an annotation property</a:t>
            </a:r>
          </a:p>
          <a:p>
            <a:endParaRPr lang="en-US" dirty="0"/>
          </a:p>
        </p:txBody>
      </p:sp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>
          <a:xfrm>
            <a:off x="457200" y="2819400"/>
            <a:ext cx="8229600" cy="365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9787743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Notes on Approach 5</a:t>
            </a:r>
          </a:p>
        </p:txBody>
      </p:sp>
      <p:sp>
        <p:nvSpPr>
          <p:cNvPr id="9216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Compatible with OWL DL</a:t>
            </a:r>
          </a:p>
          <a:p>
            <a:pPr lvl="1"/>
            <a:r>
              <a:rPr lang="en-GB" dirty="0" smtClean="0"/>
              <a:t>Annotation properties can have classes as values in OWL DL</a:t>
            </a:r>
          </a:p>
          <a:p>
            <a:pPr marL="0" indent="0">
              <a:buNone/>
            </a:pPr>
            <a:r>
              <a:rPr lang="en-GB" dirty="0" smtClean="0"/>
              <a:t>Annotation properties cannot have different types</a:t>
            </a:r>
          </a:p>
          <a:p>
            <a:pPr lvl="1"/>
            <a:r>
              <a:rPr lang="en-GB" dirty="0" err="1" smtClean="0"/>
              <a:t>dc:subject</a:t>
            </a:r>
            <a:r>
              <a:rPr lang="en-GB" dirty="0" smtClean="0"/>
              <a:t> cannot be an annotation property and an object or </a:t>
            </a:r>
            <a:r>
              <a:rPr lang="en-GB" dirty="0" err="1" smtClean="0"/>
              <a:t>datatype</a:t>
            </a:r>
            <a:r>
              <a:rPr lang="en-GB" dirty="0" smtClean="0"/>
              <a:t> property</a:t>
            </a:r>
          </a:p>
          <a:p>
            <a:pPr lvl="1"/>
            <a:r>
              <a:rPr lang="en-GB" dirty="0" smtClean="0"/>
              <a:t>This will render the ontology OWL FULL </a:t>
            </a:r>
          </a:p>
          <a:p>
            <a:pPr marL="0" indent="0">
              <a:buNone/>
            </a:pPr>
            <a:r>
              <a:rPr lang="en-GB" dirty="0" smtClean="0"/>
              <a:t>Restrictions cannot be applied to annotation properties</a:t>
            </a:r>
          </a:p>
          <a:p>
            <a:pPr marL="0" indent="0">
              <a:buNone/>
            </a:pPr>
            <a:r>
              <a:rPr lang="en-GB" dirty="0" smtClean="0"/>
              <a:t>DL </a:t>
            </a:r>
            <a:r>
              <a:rPr lang="en-GB" dirty="0" err="1" smtClean="0"/>
              <a:t>reasoners</a:t>
            </a:r>
            <a:r>
              <a:rPr lang="en-GB" dirty="0" smtClean="0"/>
              <a:t> don’t use annotation values 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Further Reading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0750988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SWBP Notes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Defining </a:t>
            </a:r>
            <a:r>
              <a:rPr lang="en-US" dirty="0"/>
              <a:t>N-</a:t>
            </a:r>
            <a:r>
              <a:rPr lang="en-US" dirty="0" err="1"/>
              <a:t>ary</a:t>
            </a:r>
            <a:r>
              <a:rPr lang="en-US" dirty="0"/>
              <a:t> Relations on the Semantic </a:t>
            </a:r>
            <a:r>
              <a:rPr lang="en-US" dirty="0" smtClean="0"/>
              <a:t>Web</a:t>
            </a:r>
            <a:br>
              <a:rPr lang="en-US" dirty="0" smtClean="0"/>
            </a:br>
            <a:r>
              <a:rPr lang="en-US" sz="1800" dirty="0" smtClean="0"/>
              <a:t>http</a:t>
            </a:r>
            <a:r>
              <a:rPr lang="en-US" sz="1800" dirty="0"/>
              <a:t>://www.w3.org/TR/</a:t>
            </a:r>
            <a:r>
              <a:rPr lang="en-US" sz="1800" dirty="0" err="1"/>
              <a:t>swbp</a:t>
            </a:r>
            <a:r>
              <a:rPr lang="en-US" sz="1800" dirty="0"/>
              <a:t>-n-</a:t>
            </a:r>
            <a:r>
              <a:rPr lang="en-US" sz="1800" dirty="0" err="1" smtClean="0"/>
              <a:t>aryRelations</a:t>
            </a:r>
            <a:endParaRPr lang="en-US" sz="1800" dirty="0" smtClean="0"/>
          </a:p>
          <a:p>
            <a:pPr marL="0" indent="0">
              <a:buNone/>
            </a:pPr>
            <a:r>
              <a:rPr lang="en-US" dirty="0" smtClean="0"/>
              <a:t>Representing </a:t>
            </a:r>
            <a:r>
              <a:rPr lang="en-US" dirty="0"/>
              <a:t>Specified Values in OWL</a:t>
            </a:r>
            <a:br>
              <a:rPr lang="en-US" dirty="0"/>
            </a:br>
            <a:r>
              <a:rPr lang="en-US" sz="1800" dirty="0"/>
              <a:t>http://www.w3.org/TR/</a:t>
            </a:r>
            <a:r>
              <a:rPr lang="en-US" sz="1800" dirty="0" err="1"/>
              <a:t>swbp</a:t>
            </a:r>
            <a:r>
              <a:rPr lang="en-US" sz="1800" dirty="0"/>
              <a:t>-specified-</a:t>
            </a:r>
            <a:r>
              <a:rPr lang="en-US" sz="1800" dirty="0" smtClean="0"/>
              <a:t>values</a:t>
            </a:r>
            <a:endParaRPr lang="en-US" sz="1800" dirty="0"/>
          </a:p>
          <a:p>
            <a:pPr marL="0" indent="0">
              <a:buNone/>
            </a:pPr>
            <a:r>
              <a:rPr lang="en-US" dirty="0" smtClean="0"/>
              <a:t>Simple part-whole relations in OWL Ontologies </a:t>
            </a:r>
            <a:br>
              <a:rPr lang="en-US" dirty="0" smtClean="0"/>
            </a:br>
            <a:r>
              <a:rPr lang="en-US" sz="1800" dirty="0" smtClean="0"/>
              <a:t>http://www.w3.org/2001/</a:t>
            </a:r>
            <a:r>
              <a:rPr lang="en-US" sz="1800" dirty="0" err="1" smtClean="0"/>
              <a:t>sw</a:t>
            </a:r>
            <a:r>
              <a:rPr lang="en-US" sz="1800" dirty="0" smtClean="0"/>
              <a:t>/</a:t>
            </a:r>
            <a:r>
              <a:rPr lang="en-US" sz="1800" dirty="0" err="1" smtClean="0"/>
              <a:t>BestPractices</a:t>
            </a:r>
            <a:r>
              <a:rPr lang="en-US" sz="1800" dirty="0" smtClean="0"/>
              <a:t>/OEP/</a:t>
            </a:r>
            <a:r>
              <a:rPr lang="en-US" sz="1800" dirty="0" err="1" smtClean="0"/>
              <a:t>SimplePartWhole</a:t>
            </a:r>
            <a:r>
              <a:rPr lang="en-US" sz="1800" dirty="0" smtClean="0"/>
              <a:t>/</a:t>
            </a:r>
          </a:p>
          <a:p>
            <a:pPr marL="0" indent="0">
              <a:buNone/>
            </a:pPr>
            <a:r>
              <a:rPr lang="en-US" dirty="0"/>
              <a:t>Representing Classes As Property Values</a:t>
            </a:r>
            <a:br>
              <a:rPr lang="en-US" dirty="0"/>
            </a:br>
            <a:r>
              <a:rPr lang="en-US" sz="1800" dirty="0"/>
              <a:t>http://www.w3.org/TR/</a:t>
            </a:r>
            <a:r>
              <a:rPr lang="en-US" sz="1800" dirty="0" err="1"/>
              <a:t>swbp</a:t>
            </a:r>
            <a:r>
              <a:rPr lang="en-US" sz="1800" dirty="0"/>
              <a:t>-classes-as-values</a:t>
            </a:r>
          </a:p>
          <a:p>
            <a:pPr marL="0" indent="0">
              <a:buNone/>
            </a:pP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41944334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/>
              <a:t>Relations with additional info</a:t>
            </a:r>
          </a:p>
        </p:txBody>
      </p:sp>
      <p:sp>
        <p:nvSpPr>
          <p:cNvPr id="50179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524000"/>
            <a:ext cx="8229600" cy="4411663"/>
          </a:xfrm>
        </p:spPr>
        <p:txBody>
          <a:bodyPr/>
          <a:lstStyle/>
          <a:p>
            <a:pPr marL="0" indent="0" eaLnBrk="1" hangingPunct="1">
              <a:buNone/>
            </a:pPr>
            <a:r>
              <a:rPr lang="en-GB" sz="2200" dirty="0" smtClean="0"/>
              <a:t>In some cases, we need to associate additional info with a binary relation </a:t>
            </a:r>
          </a:p>
          <a:p>
            <a:pPr lvl="1" eaLnBrk="1" hangingPunct="1"/>
            <a:r>
              <a:rPr lang="en-GB" dirty="0" smtClean="0"/>
              <a:t>e.</a:t>
            </a:r>
            <a:r>
              <a:rPr lang="en-GB" sz="2000" dirty="0" smtClean="0"/>
              <a:t>g. certainty, strength, dates</a:t>
            </a:r>
            <a:endParaRPr lang="en-GB" sz="2200" dirty="0" smtClean="0"/>
          </a:p>
          <a:p>
            <a:pPr marL="0" indent="0" eaLnBrk="1" hangingPunct="1">
              <a:buNone/>
            </a:pPr>
            <a:r>
              <a:rPr lang="en-GB" sz="2200" dirty="0" smtClean="0"/>
              <a:t>For example, Holbein the Elder’s date of birth is unconfirmed</a:t>
            </a:r>
          </a:p>
          <a:p>
            <a:pPr lvl="1" eaLnBrk="1" hangingPunct="1"/>
            <a:r>
              <a:rPr lang="en-GB" sz="2000" dirty="0" smtClean="0"/>
              <a:t>He was born in either 1460 or 1465</a:t>
            </a:r>
          </a:p>
          <a:p>
            <a:pPr lvl="1" eaLnBrk="1" hangingPunct="1"/>
            <a:r>
              <a:rPr lang="en-GB" sz="2000" dirty="0" smtClean="0"/>
              <a:t>How can we represent this uncertainty? </a:t>
            </a:r>
            <a:r>
              <a:rPr lang="en-GB" sz="2200" dirty="0" smtClean="0"/>
              <a:t>  </a:t>
            </a:r>
          </a:p>
        </p:txBody>
      </p:sp>
      <p:sp>
        <p:nvSpPr>
          <p:cNvPr id="22532" name="Text Box 7"/>
          <p:cNvSpPr txBox="1">
            <a:spLocks noChangeArrowheads="1"/>
          </p:cNvSpPr>
          <p:nvPr/>
        </p:nvSpPr>
        <p:spPr bwMode="auto">
          <a:xfrm>
            <a:off x="5095875" y="4724400"/>
            <a:ext cx="1355725" cy="338138"/>
          </a:xfrm>
          <a:prstGeom prst="rect">
            <a:avLst/>
          </a:prstGeom>
          <a:noFill/>
          <a:ln>
            <a:headEnd/>
            <a:tailEnd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none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en-GB" sz="1600">
                <a:solidFill>
                  <a:srgbClr val="323D43"/>
                </a:solidFill>
              </a:rPr>
              <a:t>year-of-</a:t>
            </a:r>
            <a:r>
              <a:rPr lang="en-GB" sz="1400">
                <a:solidFill>
                  <a:srgbClr val="323D43"/>
                </a:solidFill>
              </a:rPr>
              <a:t>birth</a:t>
            </a:r>
            <a:endParaRPr lang="en-GB" sz="1600">
              <a:solidFill>
                <a:srgbClr val="323D43"/>
              </a:solidFill>
            </a:endParaRPr>
          </a:p>
        </p:txBody>
      </p:sp>
      <p:grpSp>
        <p:nvGrpSpPr>
          <p:cNvPr id="50181" name="Group 23"/>
          <p:cNvGrpSpPr>
            <a:grpSpLocks/>
          </p:cNvGrpSpPr>
          <p:nvPr/>
        </p:nvGrpSpPr>
        <p:grpSpPr bwMode="auto">
          <a:xfrm>
            <a:off x="1143000" y="4724400"/>
            <a:ext cx="6400800" cy="1752600"/>
            <a:chOff x="480" y="2784"/>
            <a:chExt cx="4272" cy="1296"/>
          </a:xfrm>
        </p:grpSpPr>
        <p:sp>
          <p:nvSpPr>
            <p:cNvPr id="142341" name="AutoShape 5"/>
            <p:cNvSpPr>
              <a:spLocks noChangeArrowheads="1"/>
            </p:cNvSpPr>
            <p:nvPr/>
          </p:nvSpPr>
          <p:spPr bwMode="auto">
            <a:xfrm>
              <a:off x="1751" y="2832"/>
              <a:ext cx="1318" cy="384"/>
            </a:xfrm>
            <a:prstGeom prst="roundRect">
              <a:avLst>
                <a:gd name="adj" fmla="val 16667"/>
              </a:avLst>
            </a:prstGeom>
            <a:ln>
              <a:headEnd/>
              <a:tailEnd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none" anchor="ctr">
              <a:prstTxWarp prst="textNoShape">
                <a:avLst/>
              </a:prstTxWarp>
            </a:bodyPr>
            <a:lstStyle/>
            <a:p>
              <a:pPr>
                <a:defRPr/>
              </a:pPr>
              <a:r>
                <a:rPr lang="en-GB" sz="1800">
                  <a:solidFill>
                    <a:srgbClr val="323D43"/>
                  </a:solidFill>
                  <a:latin typeface="Arial" charset="0"/>
                  <a:ea typeface="Arial" charset="0"/>
                  <a:cs typeface="Arial" charset="0"/>
                </a:rPr>
                <a:t>Holbein the Elder</a:t>
              </a:r>
            </a:p>
          </p:txBody>
        </p:sp>
        <p:sp>
          <p:nvSpPr>
            <p:cNvPr id="142342" name="Line 6"/>
            <p:cNvSpPr>
              <a:spLocks noChangeShapeType="1"/>
            </p:cNvSpPr>
            <p:nvPr/>
          </p:nvSpPr>
          <p:spPr bwMode="auto">
            <a:xfrm>
              <a:off x="3072" y="3023"/>
              <a:ext cx="912" cy="0"/>
            </a:xfrm>
            <a:prstGeom prst="line">
              <a:avLst/>
            </a:prstGeom>
            <a:ln>
              <a:headEnd/>
              <a:tailEnd type="triangle" w="med" len="med"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none" anchor="ctr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sz="1800">
                <a:latin typeface="Arial" pitchFamily="-65" charset="0"/>
                <a:ea typeface="Arial" pitchFamily="-65" charset="0"/>
                <a:cs typeface="Arial" pitchFamily="-65" charset="0"/>
              </a:endParaRPr>
            </a:p>
          </p:txBody>
        </p:sp>
        <p:sp>
          <p:nvSpPr>
            <p:cNvPr id="142347" name="Oval 11"/>
            <p:cNvSpPr>
              <a:spLocks noChangeArrowheads="1"/>
            </p:cNvSpPr>
            <p:nvPr/>
          </p:nvSpPr>
          <p:spPr bwMode="auto">
            <a:xfrm>
              <a:off x="3984" y="2784"/>
              <a:ext cx="768" cy="432"/>
            </a:xfrm>
            <a:prstGeom prst="ellipse">
              <a:avLst/>
            </a:prstGeom>
            <a:ln>
              <a:headEnd/>
              <a:tailEnd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none" anchor="ctr">
              <a:prstTxWarp prst="textNoShape">
                <a:avLst/>
              </a:prstTxWarp>
            </a:bodyPr>
            <a:lstStyle/>
            <a:p>
              <a:pPr>
                <a:defRPr/>
              </a:pPr>
              <a:r>
                <a:rPr lang="en-GB" sz="1800">
                  <a:solidFill>
                    <a:srgbClr val="323D43"/>
                  </a:solidFill>
                  <a:latin typeface="Arial" charset="0"/>
                  <a:ea typeface="Arial" charset="0"/>
                  <a:cs typeface="Arial" charset="0"/>
                </a:rPr>
                <a:t>1460</a:t>
              </a:r>
            </a:p>
          </p:txBody>
        </p:sp>
        <p:sp>
          <p:nvSpPr>
            <p:cNvPr id="142348" name="Oval 12"/>
            <p:cNvSpPr>
              <a:spLocks noChangeArrowheads="1"/>
            </p:cNvSpPr>
            <p:nvPr/>
          </p:nvSpPr>
          <p:spPr bwMode="auto">
            <a:xfrm>
              <a:off x="1488" y="3648"/>
              <a:ext cx="768" cy="432"/>
            </a:xfrm>
            <a:prstGeom prst="ellipse">
              <a:avLst/>
            </a:prstGeom>
            <a:ln>
              <a:headEnd/>
              <a:tailEnd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none" anchor="ctr">
              <a:prstTxWarp prst="textNoShape">
                <a:avLst/>
              </a:prstTxWarp>
            </a:bodyPr>
            <a:lstStyle/>
            <a:p>
              <a:pPr>
                <a:defRPr/>
              </a:pPr>
              <a:r>
                <a:rPr lang="en-GB" sz="1800">
                  <a:solidFill>
                    <a:srgbClr val="323D43"/>
                  </a:solidFill>
                  <a:latin typeface="Arial" charset="0"/>
                  <a:ea typeface="Arial" charset="0"/>
                  <a:cs typeface="Arial" charset="0"/>
                </a:rPr>
                <a:t>1465</a:t>
              </a:r>
            </a:p>
          </p:txBody>
        </p:sp>
        <p:sp>
          <p:nvSpPr>
            <p:cNvPr id="142349" name="Text Box 13"/>
            <p:cNvSpPr txBox="1">
              <a:spLocks noChangeArrowheads="1"/>
            </p:cNvSpPr>
            <p:nvPr/>
          </p:nvSpPr>
          <p:spPr bwMode="auto">
            <a:xfrm>
              <a:off x="2082" y="3378"/>
              <a:ext cx="778" cy="228"/>
            </a:xfrm>
            <a:prstGeom prst="rect">
              <a:avLst/>
            </a:prstGeom>
            <a:noFill/>
            <a:ln>
              <a:noFill/>
              <a:headEnd/>
              <a:tailEnd/>
            </a:ln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>
                <a:defRPr/>
              </a:pPr>
              <a:r>
                <a:rPr lang="en-GB" sz="1400">
                  <a:solidFill>
                    <a:srgbClr val="323D43"/>
                  </a:solidFill>
                  <a:latin typeface="Arial" charset="0"/>
                  <a:ea typeface="Arial" charset="0"/>
                  <a:cs typeface="Arial" charset="0"/>
                </a:rPr>
                <a:t>year-of-birth</a:t>
              </a:r>
            </a:p>
          </p:txBody>
        </p:sp>
        <p:sp>
          <p:nvSpPr>
            <p:cNvPr id="142350" name="Line 14"/>
            <p:cNvSpPr>
              <a:spLocks noChangeShapeType="1"/>
            </p:cNvSpPr>
            <p:nvPr/>
          </p:nvSpPr>
          <p:spPr bwMode="auto">
            <a:xfrm flipH="1">
              <a:off x="1872" y="3216"/>
              <a:ext cx="480" cy="432"/>
            </a:xfrm>
            <a:prstGeom prst="line">
              <a:avLst/>
            </a:prstGeom>
            <a:ln>
              <a:headEnd/>
              <a:tailEnd type="triangle" w="med" len="med"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none" anchor="ctr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sz="1800">
                <a:latin typeface="Arial" pitchFamily="-65" charset="0"/>
                <a:ea typeface="Arial" pitchFamily="-65" charset="0"/>
                <a:cs typeface="Arial" pitchFamily="-65" charset="0"/>
              </a:endParaRPr>
            </a:p>
          </p:txBody>
        </p:sp>
        <p:sp>
          <p:nvSpPr>
            <p:cNvPr id="142352" name="Line 16"/>
            <p:cNvSpPr>
              <a:spLocks noChangeShapeType="1"/>
            </p:cNvSpPr>
            <p:nvPr/>
          </p:nvSpPr>
          <p:spPr bwMode="auto">
            <a:xfrm>
              <a:off x="3552" y="3072"/>
              <a:ext cx="243" cy="528"/>
            </a:xfrm>
            <a:prstGeom prst="line">
              <a:avLst/>
            </a:prstGeom>
            <a:ln>
              <a:headEnd/>
              <a:tailEnd type="triangle" w="med" len="med"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none" anchor="ctr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sz="1800">
                <a:latin typeface="Arial" pitchFamily="-65" charset="0"/>
                <a:ea typeface="Arial" pitchFamily="-65" charset="0"/>
                <a:cs typeface="Arial" pitchFamily="-65" charset="0"/>
              </a:endParaRPr>
            </a:p>
          </p:txBody>
        </p:sp>
        <p:sp>
          <p:nvSpPr>
            <p:cNvPr id="142353" name="Line 17"/>
            <p:cNvSpPr>
              <a:spLocks noChangeShapeType="1"/>
            </p:cNvSpPr>
            <p:nvPr/>
          </p:nvSpPr>
          <p:spPr bwMode="auto">
            <a:xfrm flipH="1">
              <a:off x="1152" y="3409"/>
              <a:ext cx="912" cy="143"/>
            </a:xfrm>
            <a:prstGeom prst="line">
              <a:avLst/>
            </a:prstGeom>
            <a:ln>
              <a:headEnd/>
              <a:tailEnd type="triangle" w="med" len="med"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none" anchor="ctr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sz="1800">
                <a:latin typeface="Arial" pitchFamily="-65" charset="0"/>
                <a:ea typeface="Arial" pitchFamily="-65" charset="0"/>
                <a:cs typeface="Arial" pitchFamily="-65" charset="0"/>
              </a:endParaRPr>
            </a:p>
          </p:txBody>
        </p:sp>
        <p:sp>
          <p:nvSpPr>
            <p:cNvPr id="142355" name="Oval 19"/>
            <p:cNvSpPr>
              <a:spLocks noChangeArrowheads="1"/>
            </p:cNvSpPr>
            <p:nvPr/>
          </p:nvSpPr>
          <p:spPr bwMode="auto">
            <a:xfrm>
              <a:off x="480" y="3409"/>
              <a:ext cx="624" cy="385"/>
            </a:xfrm>
            <a:prstGeom prst="ellipse">
              <a:avLst/>
            </a:prstGeom>
            <a:ln>
              <a:headEnd/>
              <a:tailEnd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none" anchor="ctr">
              <a:prstTxWarp prst="textNoShape">
                <a:avLst/>
              </a:prstTxWarp>
            </a:bodyPr>
            <a:lstStyle/>
            <a:p>
              <a:pPr>
                <a:defRPr/>
              </a:pPr>
              <a:r>
                <a:rPr lang="en-GB" sz="1800">
                  <a:solidFill>
                    <a:srgbClr val="323D43"/>
                  </a:solidFill>
                  <a:latin typeface="Arial" charset="0"/>
                  <a:ea typeface="Arial" charset="0"/>
                  <a:cs typeface="Arial" charset="0"/>
                </a:rPr>
                <a:t>40%</a:t>
              </a:r>
            </a:p>
          </p:txBody>
        </p:sp>
        <p:sp>
          <p:nvSpPr>
            <p:cNvPr id="142356" name="Oval 20"/>
            <p:cNvSpPr>
              <a:spLocks noChangeArrowheads="1"/>
            </p:cNvSpPr>
            <p:nvPr/>
          </p:nvSpPr>
          <p:spPr bwMode="auto">
            <a:xfrm>
              <a:off x="3456" y="3648"/>
              <a:ext cx="768" cy="432"/>
            </a:xfrm>
            <a:prstGeom prst="ellipse">
              <a:avLst/>
            </a:prstGeom>
            <a:ln>
              <a:headEnd/>
              <a:tailEnd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none" anchor="ctr">
              <a:prstTxWarp prst="textNoShape">
                <a:avLst/>
              </a:prstTxWarp>
            </a:bodyPr>
            <a:lstStyle/>
            <a:p>
              <a:pPr>
                <a:defRPr/>
              </a:pPr>
              <a:r>
                <a:rPr lang="en-GB" sz="1800">
                  <a:solidFill>
                    <a:srgbClr val="323D43"/>
                  </a:solidFill>
                  <a:latin typeface="Arial" charset="0"/>
                  <a:ea typeface="Arial" charset="0"/>
                  <a:cs typeface="Arial" charset="0"/>
                </a:rPr>
                <a:t>60%</a:t>
              </a:r>
            </a:p>
          </p:txBody>
        </p:sp>
        <p:sp>
          <p:nvSpPr>
            <p:cNvPr id="142357" name="Text Box 21"/>
            <p:cNvSpPr txBox="1">
              <a:spLocks noChangeArrowheads="1"/>
            </p:cNvSpPr>
            <p:nvPr/>
          </p:nvSpPr>
          <p:spPr bwMode="auto">
            <a:xfrm>
              <a:off x="935" y="3234"/>
              <a:ext cx="862" cy="229"/>
            </a:xfrm>
            <a:prstGeom prst="rect">
              <a:avLst/>
            </a:prstGeom>
            <a:noFill/>
            <a:ln>
              <a:noFill/>
              <a:headEnd/>
              <a:tailEnd/>
            </a:ln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>
                <a:defRPr/>
              </a:pPr>
              <a:r>
                <a:rPr lang="en-GB" sz="1400">
                  <a:solidFill>
                    <a:srgbClr val="323D43"/>
                  </a:solidFill>
                  <a:latin typeface="Arial" charset="0"/>
                  <a:ea typeface="Arial" charset="0"/>
                  <a:cs typeface="Arial" charset="0"/>
                </a:rPr>
                <a:t>certainty-level</a:t>
              </a:r>
            </a:p>
          </p:txBody>
        </p:sp>
        <p:sp>
          <p:nvSpPr>
            <p:cNvPr id="142358" name="Text Box 22"/>
            <p:cNvSpPr txBox="1">
              <a:spLocks noChangeArrowheads="1"/>
            </p:cNvSpPr>
            <p:nvPr/>
          </p:nvSpPr>
          <p:spPr bwMode="auto">
            <a:xfrm>
              <a:off x="3210" y="3234"/>
              <a:ext cx="859" cy="229"/>
            </a:xfrm>
            <a:prstGeom prst="rect">
              <a:avLst/>
            </a:prstGeom>
            <a:noFill/>
            <a:ln>
              <a:noFill/>
              <a:headEnd/>
              <a:tailEnd/>
            </a:ln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>
                <a:defRPr/>
              </a:pPr>
              <a:r>
                <a:rPr lang="en-GB" sz="1400">
                  <a:solidFill>
                    <a:srgbClr val="323D43"/>
                  </a:solidFill>
                  <a:latin typeface="Arial" charset="0"/>
                  <a:ea typeface="Arial" charset="0"/>
                  <a:cs typeface="Arial" charset="0"/>
                </a:rPr>
                <a:t>certainty-level</a:t>
              </a:r>
            </a:p>
          </p:txBody>
        </p:sp>
      </p:grp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N-ary Relations</a:t>
            </a:r>
          </a:p>
        </p:txBody>
      </p:sp>
      <p:sp>
        <p:nvSpPr>
          <p:cNvPr id="5120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N-</a:t>
            </a:r>
            <a:r>
              <a:rPr lang="en-GB" dirty="0" err="1" smtClean="0"/>
              <a:t>ary</a:t>
            </a:r>
            <a:r>
              <a:rPr lang="en-GB" dirty="0" smtClean="0"/>
              <a:t> relations link an individual to more than a one value</a:t>
            </a:r>
          </a:p>
          <a:p>
            <a:pPr marL="0" indent="0">
              <a:buNone/>
            </a:pPr>
            <a:r>
              <a:rPr lang="en-GB" dirty="0" smtClean="0"/>
              <a:t>Use cases:</a:t>
            </a:r>
          </a:p>
          <a:p>
            <a:pPr lvl="1"/>
            <a:r>
              <a:rPr lang="en-GB" dirty="0" smtClean="0"/>
              <a:t>A relation needs additional info</a:t>
            </a:r>
            <a:br>
              <a:rPr lang="en-GB" dirty="0" smtClean="0"/>
            </a:br>
            <a:r>
              <a:rPr lang="en-GB" dirty="0" smtClean="0"/>
              <a:t>e.g. a relation with a rating value</a:t>
            </a:r>
          </a:p>
          <a:p>
            <a:pPr lvl="1"/>
            <a:r>
              <a:rPr lang="en-GB" dirty="0" smtClean="0"/>
              <a:t>Two binary relations are related to each other</a:t>
            </a:r>
            <a:br>
              <a:rPr lang="en-GB" dirty="0" smtClean="0"/>
            </a:br>
            <a:r>
              <a:rPr lang="en-GB" dirty="0" smtClean="0"/>
              <a:t>e.g. </a:t>
            </a:r>
            <a:r>
              <a:rPr lang="en-GB" dirty="0" err="1" smtClean="0"/>
              <a:t>body_temp</a:t>
            </a:r>
            <a:r>
              <a:rPr lang="en-GB" dirty="0" smtClean="0"/>
              <a:t> (high, normal, low), and trend (rising, falling)</a:t>
            </a:r>
          </a:p>
          <a:p>
            <a:pPr lvl="1"/>
            <a:r>
              <a:rPr lang="en-GB" dirty="0" smtClean="0"/>
              <a:t>A relation between several individuals</a:t>
            </a:r>
            <a:br>
              <a:rPr lang="en-GB" dirty="0" smtClean="0"/>
            </a:br>
            <a:r>
              <a:rPr lang="en-GB" dirty="0" smtClean="0"/>
              <a:t>e.g. someone buys a book from a bookstore</a:t>
            </a:r>
          </a:p>
          <a:p>
            <a:pPr lvl="1"/>
            <a:r>
              <a:rPr lang="en-GB" dirty="0" smtClean="0"/>
              <a:t>Linking from, or to, an ordered list of individuals</a:t>
            </a:r>
            <a:br>
              <a:rPr lang="en-GB" dirty="0" smtClean="0"/>
            </a:br>
            <a:r>
              <a:rPr lang="en-GB" dirty="0" smtClean="0"/>
              <a:t>e.g. an airline flight visiting a sequence of airports</a:t>
            </a:r>
          </a:p>
          <a:p>
            <a:pPr lvl="2"/>
            <a:endParaRPr lang="en-GB" dirty="0" smtClean="0"/>
          </a:p>
          <a:p>
            <a:pPr lvl="2"/>
            <a:endParaRPr lang="en-GB" dirty="0" smtClean="0"/>
          </a:p>
          <a:p>
            <a:pPr lvl="1"/>
            <a:endParaRPr lang="en-GB" dirty="0" smtClean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N-</a:t>
            </a:r>
            <a:r>
              <a:rPr lang="en-US" dirty="0" err="1" smtClean="0"/>
              <a:t>ary</a:t>
            </a:r>
            <a:r>
              <a:rPr lang="en-US" dirty="0" smtClean="0"/>
              <a:t> Relation Patterns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Pattern 1: Creating a new class or relation</a:t>
            </a:r>
          </a:p>
          <a:p>
            <a:pPr lvl="1"/>
            <a:r>
              <a:rPr lang="en-GB" dirty="0"/>
              <a:t>Use for cases 1, 2, and 3 above</a:t>
            </a:r>
          </a:p>
          <a:p>
            <a:r>
              <a:rPr lang="en-GB" dirty="0"/>
              <a:t>Pattern 2: Sequence of arguments</a:t>
            </a:r>
          </a:p>
          <a:p>
            <a:pPr lvl="1"/>
            <a:r>
              <a:rPr lang="en-GB" dirty="0"/>
              <a:t>For case 4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95120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26" name="Picture 9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69368" y="3938079"/>
            <a:ext cx="4005263" cy="2886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2227" name="Rectangle 2"/>
          <p:cNvSpPr>
            <a:spLocks noGrp="1" noChangeArrowheads="1"/>
          </p:cNvSpPr>
          <p:nvPr>
            <p:ph type="title"/>
          </p:nvPr>
        </p:nvSpPr>
        <p:spPr/>
        <p:txBody>
          <a:bodyPr anchor="b"/>
          <a:lstStyle/>
          <a:p>
            <a:r>
              <a:rPr lang="en-GB" dirty="0" smtClean="0"/>
              <a:t>Pattern 1: Creating a new class or relation</a:t>
            </a:r>
          </a:p>
        </p:txBody>
      </p:sp>
      <p:sp>
        <p:nvSpPr>
          <p:cNvPr id="52228" name="Rectangle 4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To represent additional information about a relations:</a:t>
            </a:r>
          </a:p>
          <a:p>
            <a:pPr lvl="1"/>
            <a:r>
              <a:rPr lang="en-GB" dirty="0" smtClean="0"/>
              <a:t>We can create a new class to represent the relation</a:t>
            </a:r>
          </a:p>
          <a:p>
            <a:pPr lvl="1"/>
            <a:r>
              <a:rPr lang="en-GB" dirty="0" smtClean="0"/>
              <a:t>The individuals of this class are instances of the relation</a:t>
            </a:r>
          </a:p>
          <a:p>
            <a:pPr lvl="1"/>
            <a:r>
              <a:rPr lang="en-GB" dirty="0" smtClean="0"/>
              <a:t>This class can have additional properties to describe more information about the relation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7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Use case 1: additional information</a:t>
            </a:r>
            <a:endParaRPr lang="en-GB" dirty="0" smtClean="0"/>
          </a:p>
        </p:txBody>
      </p:sp>
      <p:sp>
        <p:nvSpPr>
          <p:cNvPr id="53251" name="Rectangle 8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Jack has given the film ‘I Am Legend’ a rating of 8</a:t>
            </a:r>
          </a:p>
          <a:p>
            <a:pPr lvl="1"/>
            <a:r>
              <a:rPr lang="en-GB" dirty="0" smtClean="0"/>
              <a:t>We need to represent a quantitative value to describe the rating relation</a:t>
            </a:r>
          </a:p>
        </p:txBody>
      </p:sp>
      <p:sp>
        <p:nvSpPr>
          <p:cNvPr id="26" name="Rectangle 8"/>
          <p:cNvSpPr txBox="1">
            <a:spLocks noChangeArrowheads="1"/>
          </p:cNvSpPr>
          <p:nvPr/>
        </p:nvSpPr>
        <p:spPr bwMode="auto">
          <a:xfrm>
            <a:off x="838200" y="3429000"/>
            <a:ext cx="2895600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algn="l">
              <a:spcBef>
                <a:spcPct val="20000"/>
              </a:spcBef>
              <a:spcAft>
                <a:spcPts val="1200"/>
              </a:spcAft>
              <a:buClr>
                <a:schemeClr val="tx2"/>
              </a:buClr>
              <a:buSzPct val="70000"/>
            </a:pPr>
            <a:r>
              <a:rPr lang="en-GB" sz="2000" i="1" dirty="0">
                <a:latin typeface="Georgia" charset="0"/>
              </a:rPr>
              <a:t>What is wrong with this representation?</a:t>
            </a:r>
          </a:p>
          <a:p>
            <a:pPr algn="l">
              <a:spcBef>
                <a:spcPct val="20000"/>
              </a:spcBef>
              <a:spcAft>
                <a:spcPts val="1200"/>
              </a:spcAft>
              <a:buClr>
                <a:schemeClr val="tx2"/>
              </a:buClr>
              <a:buSzPct val="70000"/>
            </a:pPr>
            <a:r>
              <a:rPr lang="en-GB" sz="1600" i="1" dirty="0">
                <a:latin typeface="Georgia" charset="0"/>
              </a:rPr>
              <a:t>What will happen when Jack rates other films?</a:t>
            </a:r>
          </a:p>
        </p:txBody>
      </p:sp>
      <p:grpSp>
        <p:nvGrpSpPr>
          <p:cNvPr id="53253" name="Group 36"/>
          <p:cNvGrpSpPr>
            <a:grpSpLocks/>
          </p:cNvGrpSpPr>
          <p:nvPr/>
        </p:nvGrpSpPr>
        <p:grpSpPr bwMode="auto">
          <a:xfrm>
            <a:off x="3733800" y="2743200"/>
            <a:ext cx="4953000" cy="3733800"/>
            <a:chOff x="3733800" y="2743200"/>
            <a:chExt cx="4953000" cy="3733800"/>
          </a:xfrm>
        </p:grpSpPr>
        <p:grpSp>
          <p:nvGrpSpPr>
            <p:cNvPr id="53254" name="Group 24"/>
            <p:cNvGrpSpPr>
              <a:grpSpLocks/>
            </p:cNvGrpSpPr>
            <p:nvPr/>
          </p:nvGrpSpPr>
          <p:grpSpPr bwMode="auto">
            <a:xfrm>
              <a:off x="3886200" y="3824111"/>
              <a:ext cx="4572000" cy="2652889"/>
              <a:chOff x="2362200" y="3352800"/>
              <a:chExt cx="4572000" cy="2652889"/>
            </a:xfrm>
          </p:grpSpPr>
          <p:sp>
            <p:nvSpPr>
              <p:cNvPr id="9" name="AutoShape 5"/>
              <p:cNvSpPr>
                <a:spLocks noChangeArrowheads="1"/>
              </p:cNvSpPr>
              <p:nvPr/>
            </p:nvSpPr>
            <p:spPr bwMode="auto">
              <a:xfrm>
                <a:off x="2362200" y="4419600"/>
                <a:ext cx="1295400" cy="519289"/>
              </a:xfrm>
              <a:prstGeom prst="roundRect">
                <a:avLst>
                  <a:gd name="adj" fmla="val 16667"/>
                </a:avLst>
              </a:prstGeom>
              <a:solidFill>
                <a:srgbClr val="E6E885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>
                <a:outerShdw blurRad="50800" dist="63500" dir="2700000" algn="br">
                  <a:srgbClr val="000000">
                    <a:alpha val="43000"/>
                  </a:srgbClr>
                </a:outerShdw>
              </a:effectLst>
              <a:scene3d>
                <a:camera prst="orthographicFront"/>
                <a:lightRig rig="threePt" dir="t"/>
              </a:scene3d>
              <a:sp3d/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r>
                  <a:rPr lang="en-GB" sz="1400" b="1"/>
                  <a:t>Jack</a:t>
                </a:r>
              </a:p>
            </p:txBody>
          </p:sp>
          <p:sp>
            <p:nvSpPr>
              <p:cNvPr id="10" name="AutoShape 5"/>
              <p:cNvSpPr>
                <a:spLocks noChangeArrowheads="1"/>
              </p:cNvSpPr>
              <p:nvPr/>
            </p:nvSpPr>
            <p:spPr bwMode="auto">
              <a:xfrm>
                <a:off x="5410200" y="5486400"/>
                <a:ext cx="1371600" cy="519289"/>
              </a:xfrm>
              <a:prstGeom prst="roundRect">
                <a:avLst>
                  <a:gd name="adj" fmla="val 16667"/>
                </a:avLst>
              </a:prstGeom>
              <a:solidFill>
                <a:srgbClr val="E6E885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>
                <a:outerShdw blurRad="50800" dist="63500" dir="2700000" algn="br">
                  <a:srgbClr val="000000">
                    <a:alpha val="43000"/>
                  </a:srgbClr>
                </a:outerShdw>
              </a:effectLst>
              <a:scene3d>
                <a:camera prst="orthographicFront"/>
                <a:lightRig rig="threePt" dir="t"/>
              </a:scene3d>
              <a:sp3d/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r>
                  <a:rPr lang="en-GB" sz="1400" b="1"/>
                  <a:t>8/10</a:t>
                </a:r>
              </a:p>
            </p:txBody>
          </p:sp>
          <p:sp>
            <p:nvSpPr>
              <p:cNvPr id="11" name="AutoShape 5"/>
              <p:cNvSpPr>
                <a:spLocks noChangeArrowheads="1"/>
              </p:cNvSpPr>
              <p:nvPr/>
            </p:nvSpPr>
            <p:spPr bwMode="auto">
              <a:xfrm>
                <a:off x="5105400" y="3352800"/>
                <a:ext cx="1828800" cy="519289"/>
              </a:xfrm>
              <a:prstGeom prst="roundRect">
                <a:avLst>
                  <a:gd name="adj" fmla="val 16667"/>
                </a:avLst>
              </a:prstGeom>
              <a:solidFill>
                <a:srgbClr val="E6E885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>
                <a:outerShdw blurRad="50800" dist="63500" dir="2700000" algn="br">
                  <a:srgbClr val="000000">
                    <a:alpha val="43000"/>
                  </a:srgbClr>
                </a:outerShdw>
              </a:effectLst>
              <a:scene3d>
                <a:camera prst="orthographicFront"/>
                <a:lightRig rig="threePt" dir="t"/>
              </a:scene3d>
              <a:sp3d/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r>
                  <a:rPr lang="en-GB" sz="1400" b="1"/>
                  <a:t>I am Legend</a:t>
                </a:r>
              </a:p>
            </p:txBody>
          </p:sp>
          <p:cxnSp>
            <p:nvCxnSpPr>
              <p:cNvPr id="53270" name="Straight Arrow Connector 12"/>
              <p:cNvCxnSpPr>
                <a:cxnSpLocks noChangeShapeType="1"/>
              </p:cNvCxnSpPr>
              <p:nvPr/>
            </p:nvCxnSpPr>
            <p:spPr bwMode="auto">
              <a:xfrm flipV="1">
                <a:off x="3657600" y="3612445"/>
                <a:ext cx="1447800" cy="1066800"/>
              </a:xfrm>
              <a:prstGeom prst="straightConnector1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arrow" w="med" len="med"/>
              </a:ln>
            </p:spPr>
          </p:cxnSp>
          <p:cxnSp>
            <p:nvCxnSpPr>
              <p:cNvPr id="53271" name="Straight Arrow Connector 14"/>
              <p:cNvCxnSpPr>
                <a:cxnSpLocks noChangeShapeType="1"/>
              </p:cNvCxnSpPr>
              <p:nvPr/>
            </p:nvCxnSpPr>
            <p:spPr bwMode="auto">
              <a:xfrm>
                <a:off x="3657600" y="4679245"/>
                <a:ext cx="1752600" cy="1066800"/>
              </a:xfrm>
              <a:prstGeom prst="straightConnector1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arrow" w="med" len="med"/>
              </a:ln>
            </p:spPr>
          </p:cxnSp>
          <p:sp>
            <p:nvSpPr>
              <p:cNvPr id="53272" name="TextBox 19"/>
              <p:cNvSpPr txBox="1">
                <a:spLocks noChangeArrowheads="1"/>
              </p:cNvSpPr>
              <p:nvPr/>
            </p:nvSpPr>
            <p:spPr bwMode="auto">
              <a:xfrm>
                <a:off x="4038600" y="4024489"/>
                <a:ext cx="503851" cy="307777"/>
              </a:xfrm>
              <a:prstGeom prst="rect">
                <a:avLst/>
              </a:prstGeom>
              <a:solidFill>
                <a:srgbClr val="EDEEEE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prstTxWarp prst="textNoShape">
                  <a:avLst/>
                </a:prstTxWarp>
                <a:spAutoFit/>
              </a:bodyPr>
              <a:lstStyle/>
              <a:p>
                <a:r>
                  <a:rPr lang="en-US" sz="1400" b="1"/>
                  <a:t>film</a:t>
                </a:r>
              </a:p>
            </p:txBody>
          </p:sp>
          <p:sp>
            <p:nvSpPr>
              <p:cNvPr id="53273" name="TextBox 22"/>
              <p:cNvSpPr txBox="1">
                <a:spLocks noChangeArrowheads="1"/>
              </p:cNvSpPr>
              <p:nvPr/>
            </p:nvSpPr>
            <p:spPr bwMode="auto">
              <a:xfrm>
                <a:off x="3962400" y="4938889"/>
                <a:ext cx="1102423" cy="307777"/>
              </a:xfrm>
              <a:prstGeom prst="rect">
                <a:avLst/>
              </a:prstGeom>
              <a:solidFill>
                <a:srgbClr val="EDEEEE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prstTxWarp prst="textNoShape">
                  <a:avLst/>
                </a:prstTxWarp>
                <a:spAutoFit/>
              </a:bodyPr>
              <a:lstStyle/>
              <a:p>
                <a:r>
                  <a:rPr lang="en-US" sz="1400" b="1"/>
                  <a:t>film_rating</a:t>
                </a:r>
              </a:p>
            </p:txBody>
          </p:sp>
        </p:grpSp>
        <p:cxnSp>
          <p:nvCxnSpPr>
            <p:cNvPr id="53255" name="Straight Arrow Connector 18"/>
            <p:cNvCxnSpPr>
              <a:cxnSpLocks noChangeShapeType="1"/>
              <a:endCxn id="32" idx="4"/>
            </p:cNvCxnSpPr>
            <p:nvPr/>
          </p:nvCxnSpPr>
          <p:spPr bwMode="auto">
            <a:xfrm rot="16200000" flipV="1">
              <a:off x="4279195" y="4636206"/>
              <a:ext cx="471311" cy="38100"/>
            </a:xfrm>
            <a:prstGeom prst="straightConnector1">
              <a:avLst/>
            </a:prstGeom>
            <a:noFill/>
            <a:ln w="9525">
              <a:solidFill>
                <a:schemeClr val="tx1">
                  <a:alpha val="50195"/>
                </a:schemeClr>
              </a:solidFill>
              <a:round/>
              <a:headEnd/>
              <a:tailEnd type="arrow" w="med" len="med"/>
            </a:ln>
          </p:spPr>
        </p:cxnSp>
        <p:cxnSp>
          <p:nvCxnSpPr>
            <p:cNvPr id="53256" name="Straight Arrow Connector 20"/>
            <p:cNvCxnSpPr>
              <a:cxnSpLocks noChangeShapeType="1"/>
              <a:endCxn id="33" idx="4"/>
            </p:cNvCxnSpPr>
            <p:nvPr/>
          </p:nvCxnSpPr>
          <p:spPr bwMode="auto">
            <a:xfrm rot="5400000" flipH="1" flipV="1">
              <a:off x="7612945" y="5645856"/>
              <a:ext cx="318911" cy="304800"/>
            </a:xfrm>
            <a:prstGeom prst="straightConnector1">
              <a:avLst/>
            </a:prstGeom>
            <a:noFill/>
            <a:ln w="9525">
              <a:solidFill>
                <a:schemeClr val="tx1">
                  <a:alpha val="50195"/>
                </a:schemeClr>
              </a:solidFill>
              <a:round/>
              <a:headEnd/>
              <a:tailEnd type="arrow" w="med" len="med"/>
            </a:ln>
          </p:spPr>
        </p:cxnSp>
        <p:cxnSp>
          <p:nvCxnSpPr>
            <p:cNvPr id="53257" name="Straight Arrow Connector 21"/>
            <p:cNvCxnSpPr>
              <a:cxnSpLocks noChangeShapeType="1"/>
              <a:endCxn id="30" idx="4"/>
            </p:cNvCxnSpPr>
            <p:nvPr/>
          </p:nvCxnSpPr>
          <p:spPr bwMode="auto">
            <a:xfrm rot="5400000" flipH="1" flipV="1">
              <a:off x="7346245" y="3550356"/>
              <a:ext cx="471311" cy="76200"/>
            </a:xfrm>
            <a:prstGeom prst="straightConnector1">
              <a:avLst/>
            </a:prstGeom>
            <a:noFill/>
            <a:ln w="9525">
              <a:solidFill>
                <a:schemeClr val="tx1">
                  <a:alpha val="50195"/>
                </a:schemeClr>
              </a:solidFill>
              <a:round/>
              <a:headEnd/>
              <a:tailEnd type="arrow" w="med" len="med"/>
            </a:ln>
          </p:spPr>
        </p:cxnSp>
        <p:sp>
          <p:nvSpPr>
            <p:cNvPr id="30" name="Oval 29"/>
            <p:cNvSpPr/>
            <p:nvPr/>
          </p:nvSpPr>
          <p:spPr bwMode="auto">
            <a:xfrm>
              <a:off x="6858000" y="2743200"/>
              <a:ext cx="1524000" cy="609600"/>
            </a:xfrm>
            <a:prstGeom prst="ellipse">
              <a:avLst/>
            </a:prstGeom>
            <a:solidFill>
              <a:srgbClr val="BD7E93">
                <a:alpha val="48000"/>
              </a:srgb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>
                <a:srgbClr val="000000">
                  <a:alpha val="43000"/>
                </a:srgbClr>
              </a:outerShdw>
            </a:effectLst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>
                <a:defRPr/>
              </a:pPr>
              <a:r>
                <a:rPr lang="en-US" sz="1400" b="1"/>
                <a:t>Film</a:t>
              </a:r>
            </a:p>
          </p:txBody>
        </p:sp>
        <p:sp>
          <p:nvSpPr>
            <p:cNvPr id="32" name="Oval 31"/>
            <p:cNvSpPr/>
            <p:nvPr/>
          </p:nvSpPr>
          <p:spPr bwMode="auto">
            <a:xfrm>
              <a:off x="3733800" y="3810000"/>
              <a:ext cx="1524000" cy="609600"/>
            </a:xfrm>
            <a:prstGeom prst="ellipse">
              <a:avLst/>
            </a:prstGeom>
            <a:solidFill>
              <a:srgbClr val="BD7E93">
                <a:alpha val="48000"/>
              </a:srgb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>
                <a:srgbClr val="000000">
                  <a:alpha val="43000"/>
                </a:srgbClr>
              </a:outerShdw>
            </a:effectLst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>
                <a:defRPr/>
              </a:pPr>
              <a:r>
                <a:rPr lang="en-US" sz="1400" b="1"/>
                <a:t>Person</a:t>
              </a:r>
            </a:p>
          </p:txBody>
        </p:sp>
        <p:sp>
          <p:nvSpPr>
            <p:cNvPr id="33" name="Oval 32"/>
            <p:cNvSpPr/>
            <p:nvPr/>
          </p:nvSpPr>
          <p:spPr bwMode="auto">
            <a:xfrm>
              <a:off x="7162800" y="5029200"/>
              <a:ext cx="1524000" cy="609600"/>
            </a:xfrm>
            <a:prstGeom prst="ellipse">
              <a:avLst/>
            </a:prstGeom>
            <a:solidFill>
              <a:srgbClr val="BD7E93">
                <a:alpha val="48000"/>
              </a:srgb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>
                <a:srgbClr val="000000">
                  <a:alpha val="43000"/>
                </a:srgbClr>
              </a:outerShdw>
            </a:effectLst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>
                <a:defRPr/>
              </a:pPr>
              <a:r>
                <a:rPr lang="en-US" sz="1400" b="1"/>
                <a:t>Rating</a:t>
              </a:r>
            </a:p>
          </p:txBody>
        </p:sp>
      </p:grp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</p:bldLst>
  </p:timing>
</p:sld>
</file>

<file path=ppt/theme/theme1.xml><?xml version="1.0" encoding="utf-8"?>
<a:theme xmlns:a="http://schemas.openxmlformats.org/drawingml/2006/main" name="uos_ppt__template_electronics">
  <a:themeElements>
    <a:clrScheme name="uos_ppt__template_electronics 1">
      <a:dk1>
        <a:srgbClr val="323D43"/>
      </a:dk1>
      <a:lt1>
        <a:srgbClr val="FFFFFF"/>
      </a:lt1>
      <a:dk2>
        <a:srgbClr val="014359"/>
      </a:dk2>
      <a:lt2>
        <a:srgbClr val="77ADD3"/>
      </a:lt2>
      <a:accent1>
        <a:srgbClr val="979E45"/>
      </a:accent1>
      <a:accent2>
        <a:srgbClr val="4F5A20"/>
      </a:accent2>
      <a:accent3>
        <a:srgbClr val="FFFFFF"/>
      </a:accent3>
      <a:accent4>
        <a:srgbClr val="293338"/>
      </a:accent4>
      <a:accent5>
        <a:srgbClr val="C9CCB0"/>
      </a:accent5>
      <a:accent6>
        <a:srgbClr val="47511C"/>
      </a:accent6>
      <a:hlink>
        <a:srgbClr val="A67891"/>
      </a:hlink>
      <a:folHlink>
        <a:srgbClr val="8F9E94"/>
      </a:folHlink>
    </a:clrScheme>
    <a:fontScheme name="uos_ppt__template_electronics">
      <a:majorFont>
        <a:latin typeface="Georgia"/>
        <a:ea typeface="ＭＳ Ｐゴシック"/>
        <a:cs typeface="ＭＳ Ｐゴシック"/>
      </a:majorFont>
      <a:minorFont>
        <a:latin typeface="Georgia"/>
        <a:ea typeface="ＭＳ Ｐゴシック"/>
        <a:cs typeface="ＭＳ Ｐゴシック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Lucida Sans" charset="0"/>
            <a:ea typeface="ＭＳ Ｐゴシック" charset="-128"/>
            <a:cs typeface="ＭＳ Ｐゴシック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Lucida Sans" charset="0"/>
            <a:ea typeface="ＭＳ Ｐゴシック" charset="-128"/>
            <a:cs typeface="ＭＳ Ｐゴシック" charset="-128"/>
          </a:defRPr>
        </a:defPPr>
      </a:lstStyle>
    </a:lnDef>
  </a:objectDefaults>
  <a:extraClrSchemeLst>
    <a:extraClrScheme>
      <a:clrScheme name="uos_ppt__template_electronics 1">
        <a:dk1>
          <a:srgbClr val="323D43"/>
        </a:dk1>
        <a:lt1>
          <a:srgbClr val="FFFFFF"/>
        </a:lt1>
        <a:dk2>
          <a:srgbClr val="014359"/>
        </a:dk2>
        <a:lt2>
          <a:srgbClr val="77ADD3"/>
        </a:lt2>
        <a:accent1>
          <a:srgbClr val="979E45"/>
        </a:accent1>
        <a:accent2>
          <a:srgbClr val="4F5A20"/>
        </a:accent2>
        <a:accent3>
          <a:srgbClr val="FFFFFF"/>
        </a:accent3>
        <a:accent4>
          <a:srgbClr val="293338"/>
        </a:accent4>
        <a:accent5>
          <a:srgbClr val="C9CCB0"/>
        </a:accent5>
        <a:accent6>
          <a:srgbClr val="47511C"/>
        </a:accent6>
        <a:hlink>
          <a:srgbClr val="A67891"/>
        </a:hlink>
        <a:folHlink>
          <a:srgbClr val="8F9E9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UOS divider slide design">
  <a:themeElements>
    <a:clrScheme name="UOS divider slide design 1">
      <a:dk1>
        <a:srgbClr val="323D43"/>
      </a:dk1>
      <a:lt1>
        <a:srgbClr val="FFFFFF"/>
      </a:lt1>
      <a:dk2>
        <a:srgbClr val="014359"/>
      </a:dk2>
      <a:lt2>
        <a:srgbClr val="77ADD3"/>
      </a:lt2>
      <a:accent1>
        <a:srgbClr val="979E45"/>
      </a:accent1>
      <a:accent2>
        <a:srgbClr val="4F5A20"/>
      </a:accent2>
      <a:accent3>
        <a:srgbClr val="FFFFFF"/>
      </a:accent3>
      <a:accent4>
        <a:srgbClr val="293338"/>
      </a:accent4>
      <a:accent5>
        <a:srgbClr val="C9CCB0"/>
      </a:accent5>
      <a:accent6>
        <a:srgbClr val="47511C"/>
      </a:accent6>
      <a:hlink>
        <a:srgbClr val="A67891"/>
      </a:hlink>
      <a:folHlink>
        <a:srgbClr val="8F9E94"/>
      </a:folHlink>
    </a:clrScheme>
    <a:fontScheme name="UOS divider slide design">
      <a:majorFont>
        <a:latin typeface="Georgia"/>
        <a:ea typeface=""/>
        <a:cs typeface=""/>
      </a:majorFont>
      <a:minorFont>
        <a:latin typeface="Georgi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Lucida Sans" charset="0"/>
            <a:ea typeface="ＭＳ Ｐゴシック" charset="-128"/>
            <a:cs typeface="ＭＳ Ｐゴシック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Lucida Sans" charset="0"/>
            <a:ea typeface="ＭＳ Ｐゴシック" charset="-128"/>
            <a:cs typeface="ＭＳ Ｐゴシック" charset="-128"/>
          </a:defRPr>
        </a:defPPr>
      </a:lstStyle>
    </a:lnDef>
  </a:objectDefaults>
  <a:extraClrSchemeLst>
    <a:extraClrScheme>
      <a:clrScheme name="UOS divider slide design 1">
        <a:dk1>
          <a:srgbClr val="323D43"/>
        </a:dk1>
        <a:lt1>
          <a:srgbClr val="FFFFFF"/>
        </a:lt1>
        <a:dk2>
          <a:srgbClr val="014359"/>
        </a:dk2>
        <a:lt2>
          <a:srgbClr val="77ADD3"/>
        </a:lt2>
        <a:accent1>
          <a:srgbClr val="979E45"/>
        </a:accent1>
        <a:accent2>
          <a:srgbClr val="4F5A20"/>
        </a:accent2>
        <a:accent3>
          <a:srgbClr val="FFFFFF"/>
        </a:accent3>
        <a:accent4>
          <a:srgbClr val="293338"/>
        </a:accent4>
        <a:accent5>
          <a:srgbClr val="C9CCB0"/>
        </a:accent5>
        <a:accent6>
          <a:srgbClr val="47511C"/>
        </a:accent6>
        <a:hlink>
          <a:srgbClr val="A67891"/>
        </a:hlink>
        <a:folHlink>
          <a:srgbClr val="8F9E9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UOS full bleed image">
  <a:themeElements>
    <a:clrScheme name="UOS full bleed image 1">
      <a:dk1>
        <a:srgbClr val="323D43"/>
      </a:dk1>
      <a:lt1>
        <a:srgbClr val="FFFFFF"/>
      </a:lt1>
      <a:dk2>
        <a:srgbClr val="014359"/>
      </a:dk2>
      <a:lt2>
        <a:srgbClr val="77ADD3"/>
      </a:lt2>
      <a:accent1>
        <a:srgbClr val="979E45"/>
      </a:accent1>
      <a:accent2>
        <a:srgbClr val="4F5A20"/>
      </a:accent2>
      <a:accent3>
        <a:srgbClr val="FFFFFF"/>
      </a:accent3>
      <a:accent4>
        <a:srgbClr val="293338"/>
      </a:accent4>
      <a:accent5>
        <a:srgbClr val="C9CCB0"/>
      </a:accent5>
      <a:accent6>
        <a:srgbClr val="47511C"/>
      </a:accent6>
      <a:hlink>
        <a:srgbClr val="A67891"/>
      </a:hlink>
      <a:folHlink>
        <a:srgbClr val="8F9E94"/>
      </a:folHlink>
    </a:clrScheme>
    <a:fontScheme name="UOS full bleed image">
      <a:majorFont>
        <a:latin typeface="Georgia"/>
        <a:ea typeface=""/>
        <a:cs typeface=""/>
      </a:majorFont>
      <a:minorFont>
        <a:latin typeface="Georgi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Lucida Sans" charset="0"/>
            <a:ea typeface="ＭＳ Ｐゴシック" charset="-128"/>
            <a:cs typeface="ＭＳ Ｐゴシック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Lucida Sans" charset="0"/>
            <a:ea typeface="ＭＳ Ｐゴシック" charset="-128"/>
            <a:cs typeface="ＭＳ Ｐゴシック" charset="-128"/>
          </a:defRPr>
        </a:defPPr>
      </a:lstStyle>
    </a:lnDef>
  </a:objectDefaults>
  <a:extraClrSchemeLst>
    <a:extraClrScheme>
      <a:clrScheme name="UOS full bleed image 1">
        <a:dk1>
          <a:srgbClr val="323D43"/>
        </a:dk1>
        <a:lt1>
          <a:srgbClr val="FFFFFF"/>
        </a:lt1>
        <a:dk2>
          <a:srgbClr val="014359"/>
        </a:dk2>
        <a:lt2>
          <a:srgbClr val="77ADD3"/>
        </a:lt2>
        <a:accent1>
          <a:srgbClr val="979E45"/>
        </a:accent1>
        <a:accent2>
          <a:srgbClr val="4F5A20"/>
        </a:accent2>
        <a:accent3>
          <a:srgbClr val="FFFFFF"/>
        </a:accent3>
        <a:accent4>
          <a:srgbClr val="293338"/>
        </a:accent4>
        <a:accent5>
          <a:srgbClr val="C9CCB0"/>
        </a:accent5>
        <a:accent6>
          <a:srgbClr val="47511C"/>
        </a:accent6>
        <a:hlink>
          <a:srgbClr val="A67891"/>
        </a:hlink>
        <a:folHlink>
          <a:srgbClr val="8F9E9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ECS">
  <a:themeElements>
    <a:clrScheme name="uos_ppt__template_electronics 1">
      <a:dk1>
        <a:srgbClr val="323D43"/>
      </a:dk1>
      <a:lt1>
        <a:srgbClr val="FFFFFF"/>
      </a:lt1>
      <a:dk2>
        <a:srgbClr val="014359"/>
      </a:dk2>
      <a:lt2>
        <a:srgbClr val="77ADD3"/>
      </a:lt2>
      <a:accent1>
        <a:srgbClr val="979E45"/>
      </a:accent1>
      <a:accent2>
        <a:srgbClr val="4F5A20"/>
      </a:accent2>
      <a:accent3>
        <a:srgbClr val="FFFFFF"/>
      </a:accent3>
      <a:accent4>
        <a:srgbClr val="293338"/>
      </a:accent4>
      <a:accent5>
        <a:srgbClr val="C9CCB0"/>
      </a:accent5>
      <a:accent6>
        <a:srgbClr val="47511C"/>
      </a:accent6>
      <a:hlink>
        <a:srgbClr val="A67891"/>
      </a:hlink>
      <a:folHlink>
        <a:srgbClr val="8F9E94"/>
      </a:folHlink>
    </a:clrScheme>
    <a:fontScheme name="uos_ppt__template_electronics">
      <a:majorFont>
        <a:latin typeface="Georgia"/>
        <a:ea typeface="ＭＳ Ｐゴシック"/>
        <a:cs typeface="ＭＳ Ｐゴシック"/>
      </a:majorFont>
      <a:minorFont>
        <a:latin typeface="Georgia"/>
        <a:ea typeface="ＭＳ Ｐゴシック"/>
        <a:cs typeface="ＭＳ Ｐゴシック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Lucida Sans" pitchFamily="-106" charset="0"/>
            <a:ea typeface="ＭＳ Ｐゴシック" pitchFamily="-106" charset="-128"/>
            <a:cs typeface="ＭＳ Ｐゴシック" pitchFamily="-106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Lucida Sans" pitchFamily="-106" charset="0"/>
            <a:ea typeface="ＭＳ Ｐゴシック" pitchFamily="-106" charset="-128"/>
            <a:cs typeface="ＭＳ Ｐゴシック" pitchFamily="-106" charset="-128"/>
          </a:defRPr>
        </a:defPPr>
      </a:lstStyle>
    </a:lnDef>
  </a:objectDefaults>
  <a:extraClrSchemeLst>
    <a:extraClrScheme>
      <a:clrScheme name="uos_ppt__template_electronics 1">
        <a:dk1>
          <a:srgbClr val="323D43"/>
        </a:dk1>
        <a:lt1>
          <a:srgbClr val="FFFFFF"/>
        </a:lt1>
        <a:dk2>
          <a:srgbClr val="014359"/>
        </a:dk2>
        <a:lt2>
          <a:srgbClr val="77ADD3"/>
        </a:lt2>
        <a:accent1>
          <a:srgbClr val="979E45"/>
        </a:accent1>
        <a:accent2>
          <a:srgbClr val="4F5A20"/>
        </a:accent2>
        <a:accent3>
          <a:srgbClr val="FFFFFF"/>
        </a:accent3>
        <a:accent4>
          <a:srgbClr val="293338"/>
        </a:accent4>
        <a:accent5>
          <a:srgbClr val="C9CCB0"/>
        </a:accent5>
        <a:accent6>
          <a:srgbClr val="47511C"/>
        </a:accent6>
        <a:hlink>
          <a:srgbClr val="A67891"/>
        </a:hlink>
        <a:folHlink>
          <a:srgbClr val="8F9E9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6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uos_ppt__template_electronics</Template>
  <TotalTime>1674</TotalTime>
  <Words>1712</Words>
  <Application>Microsoft Macintosh PowerPoint</Application>
  <PresentationFormat>On-screen Show (4:3)</PresentationFormat>
  <Paragraphs>272</Paragraphs>
  <Slides>49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4</vt:i4>
      </vt:variant>
      <vt:variant>
        <vt:lpstr>Slide Titles</vt:lpstr>
      </vt:variant>
      <vt:variant>
        <vt:i4>49</vt:i4>
      </vt:variant>
    </vt:vector>
  </HeadingPairs>
  <TitlesOfParts>
    <vt:vector size="53" baseType="lpstr">
      <vt:lpstr>uos_ppt__template_electronics</vt:lpstr>
      <vt:lpstr>UOS divider slide design</vt:lpstr>
      <vt:lpstr>UOS full bleed image</vt:lpstr>
      <vt:lpstr>ECS</vt:lpstr>
      <vt:lpstr>Ontology Design Patterns</vt:lpstr>
      <vt:lpstr>Topics</vt:lpstr>
      <vt:lpstr>N-ary Relations</vt:lpstr>
      <vt:lpstr>Binary Relations</vt:lpstr>
      <vt:lpstr>Relations with additional info</vt:lpstr>
      <vt:lpstr>N-ary Relations</vt:lpstr>
      <vt:lpstr>N-ary Relation Patterns</vt:lpstr>
      <vt:lpstr>Pattern 1: Creating a new class or relation</vt:lpstr>
      <vt:lpstr>Use case 1: additional information</vt:lpstr>
      <vt:lpstr>Solution for use case 1</vt:lpstr>
      <vt:lpstr>Use case 2: different aspects of a relation</vt:lpstr>
      <vt:lpstr>Use case 3: no distinguished participant</vt:lpstr>
      <vt:lpstr>Solution for use case 3</vt:lpstr>
      <vt:lpstr>Pattern 2: Sequence of arguments</vt:lpstr>
      <vt:lpstr>Pattern 2: Sequence of arguments</vt:lpstr>
      <vt:lpstr>Value Partitions  and Value Sets</vt:lpstr>
      <vt:lpstr>Value Partitions and Value Sets</vt:lpstr>
      <vt:lpstr>Value Sets and Value Partitions</vt:lpstr>
      <vt:lpstr>Approach 1: Values as sets of individuals</vt:lpstr>
      <vt:lpstr>Approach 1: Values as sets of individuals</vt:lpstr>
      <vt:lpstr>Notes on Approach 1</vt:lpstr>
      <vt:lpstr>Approach 2: Value Partition</vt:lpstr>
      <vt:lpstr>Approach 2: Values as disjoint subclasses</vt:lpstr>
      <vt:lpstr>Approach 2: Values as disjoint subclasses</vt:lpstr>
      <vt:lpstr>Notes on Approach 2</vt:lpstr>
      <vt:lpstr>Part-Whole Hierarchies</vt:lpstr>
      <vt:lpstr>Meronymies (part-whole relations)</vt:lpstr>
      <vt:lpstr>Simple Part-Whole Representation</vt:lpstr>
      <vt:lpstr>Part-Whole Hierarchies</vt:lpstr>
      <vt:lpstr>Defining Classes of Parts</vt:lpstr>
      <vt:lpstr>Fault location</vt:lpstr>
      <vt:lpstr>Classes as  Property Values</vt:lpstr>
      <vt:lpstr>Classes as property values</vt:lpstr>
      <vt:lpstr>Use case example</vt:lpstr>
      <vt:lpstr>Approach 1</vt:lpstr>
      <vt:lpstr>Notes on Approach 1</vt:lpstr>
      <vt:lpstr>Approach 2: Using special instances</vt:lpstr>
      <vt:lpstr>Notes on Approach 2</vt:lpstr>
      <vt:lpstr>Notes on Approach 2</vt:lpstr>
      <vt:lpstr>Approach 3: Use a parallel instance hierarchy</vt:lpstr>
      <vt:lpstr>Notes on Approach 3</vt:lpstr>
      <vt:lpstr>Notes on Approach 3</vt:lpstr>
      <vt:lpstr>Approach 4: Use special restrictions</vt:lpstr>
      <vt:lpstr>Notes on Approach 4</vt:lpstr>
      <vt:lpstr>Notes on Approach 4</vt:lpstr>
      <vt:lpstr>Approach 5: Use annotation properties</vt:lpstr>
      <vt:lpstr>Notes on Approach 5</vt:lpstr>
      <vt:lpstr>Further Reading</vt:lpstr>
      <vt:lpstr>SWBP Notes</vt:lpstr>
    </vt:vector>
  </TitlesOfParts>
  <Company>University of Southampton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Main presentation title goes here. </dc:title>
  <dc:creator>sep</dc:creator>
  <cp:lastModifiedBy>Nicholas Gibbins</cp:lastModifiedBy>
  <cp:revision>54</cp:revision>
  <dcterms:created xsi:type="dcterms:W3CDTF">2010-05-19T07:36:25Z</dcterms:created>
  <dcterms:modified xsi:type="dcterms:W3CDTF">2015-03-04T07:47:58Z</dcterms:modified>
</cp:coreProperties>
</file>