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5" r:id="rId1"/>
    <p:sldMasterId id="2147483688" r:id="rId2"/>
    <p:sldMasterId id="2147483815" r:id="rId3"/>
  </p:sldMasterIdLst>
  <p:notesMasterIdLst>
    <p:notesMasterId r:id="rId37"/>
  </p:notesMasterIdLst>
  <p:sldIdLst>
    <p:sldId id="305" r:id="rId4"/>
    <p:sldId id="330" r:id="rId5"/>
    <p:sldId id="331" r:id="rId6"/>
    <p:sldId id="307" r:id="rId7"/>
    <p:sldId id="308" r:id="rId8"/>
    <p:sldId id="309" r:id="rId9"/>
    <p:sldId id="329" r:id="rId10"/>
    <p:sldId id="338" r:id="rId11"/>
    <p:sldId id="310" r:id="rId12"/>
    <p:sldId id="311" r:id="rId13"/>
    <p:sldId id="328" r:id="rId14"/>
    <p:sldId id="312" r:id="rId15"/>
    <p:sldId id="313" r:id="rId16"/>
    <p:sldId id="314" r:id="rId17"/>
    <p:sldId id="315" r:id="rId18"/>
    <p:sldId id="317" r:id="rId19"/>
    <p:sldId id="318" r:id="rId20"/>
    <p:sldId id="320" r:id="rId21"/>
    <p:sldId id="321" r:id="rId22"/>
    <p:sldId id="322" r:id="rId23"/>
    <p:sldId id="336" r:id="rId24"/>
    <p:sldId id="337" r:id="rId25"/>
    <p:sldId id="316" r:id="rId26"/>
    <p:sldId id="319" r:id="rId27"/>
    <p:sldId id="323" r:id="rId28"/>
    <p:sldId id="324" r:id="rId29"/>
    <p:sldId id="325" r:id="rId30"/>
    <p:sldId id="335" r:id="rId31"/>
    <p:sldId id="326" r:id="rId32"/>
    <p:sldId id="332" r:id="rId33"/>
    <p:sldId id="327" r:id="rId34"/>
    <p:sldId id="333" r:id="rId35"/>
    <p:sldId id="334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27" d="100"/>
          <a:sy n="127" d="100"/>
        </p:scale>
        <p:origin x="-448" y="-112"/>
      </p:cViewPr>
      <p:guideLst>
        <p:guide orient="horz" pos="618"/>
        <p:guide pos="36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4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9" Type="http://schemas.openxmlformats.org/officeDocument/2006/relationships/slide" Target="slides/slide6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37" Type="http://schemas.openxmlformats.org/officeDocument/2006/relationships/notesMaster" Target="notesMasters/notes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1CA11CF-85C7-754B-83BB-EB830B4A8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08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6CC35F-4062-BC4F-992D-884A24E3BE08}" type="slidenum">
              <a:rPr lang="en-US"/>
              <a:pPr/>
              <a:t>1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FE9521-8B47-5244-BFB6-623E5C32C897}" type="slidenum">
              <a:rPr lang="en-US"/>
              <a:pPr/>
              <a:t>14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C18D75-26B0-F740-8277-07DB81C64F85}" type="slidenum">
              <a:rPr lang="en-US"/>
              <a:pPr/>
              <a:t>15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D9A960-F092-3844-8CFA-6DB94CB5E0FA}" type="slidenum">
              <a:rPr lang="en-US"/>
              <a:pPr/>
              <a:t>16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87550" y="542925"/>
            <a:ext cx="2884488" cy="2163763"/>
          </a:xfrm>
          <a:solidFill>
            <a:srgbClr val="FFFFFF"/>
          </a:solidFill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2921000"/>
            <a:ext cx="5026025" cy="55372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D090B2-5D1A-4F44-9DD4-7EDFE23A1B06}" type="slidenum">
              <a:rPr lang="en-US"/>
              <a:pPr/>
              <a:t>17</a:t>
            </a:fld>
            <a:endParaRPr lang="en-US"/>
          </a:p>
        </p:txBody>
      </p:sp>
      <p:sp>
        <p:nvSpPr>
          <p:cNvPr id="9933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08532B-3A25-664B-A196-EA90B55876CF}" type="slidenum">
              <a:rPr lang="en-US"/>
              <a:pPr/>
              <a:t>18</a:t>
            </a:fld>
            <a:endParaRPr lang="en-US"/>
          </a:p>
        </p:txBody>
      </p:sp>
      <p:sp>
        <p:nvSpPr>
          <p:cNvPr id="10342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FB3F6A-AEB0-1E42-BB9A-A264B5E35F07}" type="slidenum">
              <a:rPr lang="en-US"/>
              <a:pPr/>
              <a:t>19</a:t>
            </a:fld>
            <a:endParaRPr lang="en-US"/>
          </a:p>
        </p:txBody>
      </p:sp>
      <p:sp>
        <p:nvSpPr>
          <p:cNvPr id="10547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854C14-93AA-D54D-A550-8469C761536A}" type="slidenum">
              <a:rPr lang="en-US"/>
              <a:pPr/>
              <a:t>20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8853CF-5A4E-514B-BE8A-54D321307C48}" type="slidenum">
              <a:rPr lang="en-US"/>
              <a:pPr/>
              <a:t>23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5A6AC7-AD5C-6F47-8342-D23582BC32FC}" type="slidenum">
              <a:rPr lang="en-US"/>
              <a:pPr/>
              <a:t>24</a:t>
            </a:fld>
            <a:endParaRPr lang="en-US"/>
          </a:p>
        </p:txBody>
      </p:sp>
      <p:sp>
        <p:nvSpPr>
          <p:cNvPr id="10137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GB" dirty="0" smtClean="0">
                <a:latin typeface="Arial" charset="0"/>
                <a:ea typeface="ＭＳ Ｐゴシック" charset="-128"/>
                <a:cs typeface="ＭＳ Ｐゴシック" charset="-128"/>
              </a:rPr>
              <a:t>EXAMPLE: Every person</a:t>
            </a:r>
            <a:r>
              <a:rPr lang="en-GB" baseline="0" dirty="0" smtClean="0">
                <a:latin typeface="Arial" charset="0"/>
                <a:ea typeface="ＭＳ Ｐゴシック" charset="-128"/>
                <a:cs typeface="ＭＳ Ｐゴシック" charset="-128"/>
              </a:rPr>
              <a:t> is male or female</a:t>
            </a:r>
            <a:endParaRPr lang="en-GB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3A4C09-2A30-2648-9858-9D4E0FECED92}" type="slidenum">
              <a:rPr lang="en-US"/>
              <a:pPr/>
              <a:t>25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87550" y="542925"/>
            <a:ext cx="2884488" cy="2163763"/>
          </a:xfrm>
          <a:solidFill>
            <a:srgbClr val="FFFFFF"/>
          </a:solidFill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2921000"/>
            <a:ext cx="5026025" cy="55372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KL-ONE – 1985</a:t>
            </a:r>
          </a:p>
          <a:p>
            <a:r>
              <a:rPr lang="en-US" dirty="0" smtClean="0"/>
              <a:t>LOOM – 1987</a:t>
            </a:r>
          </a:p>
          <a:p>
            <a:r>
              <a:rPr lang="en-US" dirty="0" smtClean="0"/>
              <a:t>CLASSIC – 1991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CA11CF-85C7-754B-83BB-EB830B4A823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7946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7B2487-C06B-464C-B9BB-D26A6F0EE2FC}" type="slidenum">
              <a:rPr lang="en-US"/>
              <a:pPr/>
              <a:t>26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561AF1-60F2-2647-9414-7B30549DD369}" type="slidenum">
              <a:rPr lang="en-US"/>
              <a:pPr/>
              <a:t>27</a:t>
            </a:fld>
            <a:endParaRPr lang="en-US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87550" y="542925"/>
            <a:ext cx="2884488" cy="2163763"/>
          </a:xfrm>
          <a:solidFill>
            <a:srgbClr val="FFFFFF"/>
          </a:solidFill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2921000"/>
            <a:ext cx="5026025" cy="55372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561AF1-60F2-2647-9414-7B30549DD369}" type="slidenum">
              <a:rPr lang="en-US"/>
              <a:pPr/>
              <a:t>28</a:t>
            </a:fld>
            <a:endParaRPr lang="en-US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87550" y="542925"/>
            <a:ext cx="2884488" cy="2163763"/>
          </a:xfrm>
          <a:solidFill>
            <a:srgbClr val="FFFFFF"/>
          </a:solidFill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2921000"/>
            <a:ext cx="5026025" cy="55372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5A3EA9-8CA3-1344-A0E8-C93853740885}" type="slidenum">
              <a:rPr lang="en-US"/>
              <a:pPr/>
              <a:t>29</a:t>
            </a:fld>
            <a:endParaRPr lang="en-US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87550" y="542925"/>
            <a:ext cx="2884488" cy="2163763"/>
          </a:xfrm>
          <a:solidFill>
            <a:srgbClr val="FFFFFF"/>
          </a:solidFill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2921000"/>
            <a:ext cx="5026025" cy="55372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8A32FB-E0DA-284A-861E-A0058119B1AA}" type="slidenum">
              <a:rPr lang="en-US"/>
              <a:pPr/>
              <a:t>30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8A32FB-E0DA-284A-861E-A0058119B1AA}" type="slidenum">
              <a:rPr lang="en-US"/>
              <a:pPr/>
              <a:t>31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8A32FB-E0DA-284A-861E-A0058119B1AA}" type="slidenum">
              <a:rPr lang="en-US"/>
              <a:pPr/>
              <a:t>32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8A32FB-E0DA-284A-861E-A0058119B1AA}" type="slidenum">
              <a:rPr lang="en-US"/>
              <a:pPr/>
              <a:t>33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EE106E-9968-B84D-9113-2D64C0585B46}" type="slidenum">
              <a:rPr lang="en-US"/>
              <a:pPr/>
              <a:t>4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A993E3-0801-1744-B4CA-0364649F43F7}" type="slidenum">
              <a:rPr lang="en-US"/>
              <a:pPr/>
              <a:t>5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3AD4A6-A621-3740-8700-850332982541}" type="slidenum">
              <a:rPr lang="en-US"/>
              <a:pPr/>
              <a:t>6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C46988-9C40-9E4D-8CCD-FE0D42352867}" type="slidenum">
              <a:rPr lang="en-US"/>
              <a:pPr/>
              <a:t>9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87550" y="542925"/>
            <a:ext cx="2884488" cy="2163763"/>
          </a:xfrm>
          <a:solidFill>
            <a:srgbClr val="FFFFFF"/>
          </a:solidFill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2921000"/>
            <a:ext cx="5026025" cy="55372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C4F073-678E-6341-8E58-DE06A9D55C89}" type="slidenum">
              <a:rPr lang="en-US"/>
              <a:pPr/>
              <a:t>10</a:t>
            </a:fld>
            <a:endParaRPr lang="en-US"/>
          </a:p>
        </p:txBody>
      </p:sp>
      <p:sp>
        <p:nvSpPr>
          <p:cNvPr id="8397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5E3DB3-3D7D-B64A-8723-D4C1FDC36B24}" type="slidenum">
              <a:rPr lang="en-US"/>
              <a:pPr/>
              <a:t>12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9B2AB4-41E9-7445-A9C0-F9DF1D5F89EE}" type="slidenum">
              <a:rPr lang="en-US"/>
              <a:pPr/>
              <a:t>13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Relationship Id="rId3" Type="http://schemas.openxmlformats.org/officeDocument/2006/relationships/image" Target="../media/image4.emf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3953D65-95B9-2A4F-BAF1-69F0911672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9393F-6E99-C549-A8A0-A3747F9D9C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D78BE-079A-7647-BE3D-7B7D88126C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51217-BEAF-3644-BE3E-7A69C2DDFE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46B2C3A-D0B7-6A40-BDA5-82462C54E6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30FB4-641A-4745-9E27-DD556507EE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rotWithShape="1">
          <a:gsLst>
            <a:gs pos="0">
              <a:srgbClr val="007275"/>
            </a:gs>
            <a:gs pos="50000">
              <a:srgbClr val="007275"/>
            </a:gs>
            <a:gs pos="100000">
              <a:srgbClr val="008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BED3F7E-6097-2B48-B28D-132BF00DDA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083B0-72B2-8041-9E37-A5973DAED3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81890-DB5B-5F46-9100-68E99FFEF7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C6554-6BDE-FA4C-82B3-25666E1E5F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F40D1-DB33-9B4E-B7A3-0EE655FAA8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58E28-0B53-B74A-B318-796C0A8E47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B7615-6D46-1542-B801-7277B2B6D2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1AE7D-8ACB-1B49-89E7-04DA75E63C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4F852-3AC7-944D-879A-2AFEE5FF98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5A5D9-292B-3F44-8DAB-4AEF7533A5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F39FD-30E5-624E-9675-7EDE54BE54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EAABB-7BF1-ED42-8394-87DB1AC3E63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rotWithShape="1">
          <a:gsLst>
            <a:gs pos="0">
              <a:srgbClr val="007275"/>
            </a:gs>
            <a:gs pos="50000">
              <a:srgbClr val="007275"/>
            </a:gs>
            <a:gs pos="100000">
              <a:srgbClr val="008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2CE69C-2C64-F846-8721-416A85ECA9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34B6D-2119-BB4B-862F-5A734C0CE9D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051217-BEAF-3644-BE3E-7A69C2DDFE9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BC538E-D856-A046-A0AA-4FF466A2786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3953D65-95B9-2A4F-BAF1-69F0911672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bg>
      <p:bgPr>
        <a:gradFill rotWithShape="1">
          <a:gsLst>
            <a:gs pos="0">
              <a:srgbClr val="007275"/>
            </a:gs>
            <a:gs pos="50000">
              <a:srgbClr val="007275"/>
            </a:gs>
            <a:gs pos="100000">
              <a:srgbClr val="008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2CE69C-2C64-F846-8721-416A85ECA9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EAABB-7BF1-ED42-8394-87DB1AC3E6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34B6D-2119-BB4B-862F-5A734C0CE9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C538E-D856-A046-A0AA-4FF466A27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42CFD-58B5-7443-8214-3C2FC8642E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9F1C9-90FF-064F-8ECC-706660B04F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A250D-40B5-784F-8E72-C568FA7775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 charset="0"/>
                <a:ea typeface="Georgia" charset="0"/>
                <a:cs typeface="Georgia" charset="0"/>
              </a:defRPr>
            </a:lvl1pPr>
          </a:lstStyle>
          <a:p>
            <a:pPr>
              <a:defRPr/>
            </a:pPr>
            <a:fld id="{34D46A73-0497-9E47-AE41-23B798FD5C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80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6987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0962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79500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4937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 charset="0"/>
                <a:ea typeface="Georgia" charset="0"/>
                <a:cs typeface="Georgia" charset="0"/>
              </a:defRPr>
            </a:lvl1pPr>
          </a:lstStyle>
          <a:p>
            <a:pPr>
              <a:defRPr/>
            </a:pPr>
            <a:fld id="{42AA4A54-50A2-704F-8F26-28C1D51B0B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1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6987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0962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79500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4937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fld id="{34D46A73-0497-9E47-AE41-23B798FD5CE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7.png"/><Relationship Id="rId6" Type="http://schemas.openxmlformats.org/officeDocument/2006/relationships/image" Target="../media/image28.png"/><Relationship Id="rId7" Type="http://schemas.openxmlformats.org/officeDocument/2006/relationships/image" Target="../media/image29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image" Target="../media/image33.png"/><Relationship Id="rId7" Type="http://schemas.openxmlformats.org/officeDocument/2006/relationships/image" Target="../media/image34.png"/><Relationship Id="rId8" Type="http://schemas.openxmlformats.org/officeDocument/2006/relationships/image" Target="../media/image35.emf"/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4" Type="http://schemas.openxmlformats.org/officeDocument/2006/relationships/image" Target="../media/image37.png"/><Relationship Id="rId5" Type="http://schemas.openxmlformats.org/officeDocument/2006/relationships/image" Target="../media/image38.png"/><Relationship Id="rId6" Type="http://schemas.openxmlformats.org/officeDocument/2006/relationships/image" Target="../media/image39.png"/><Relationship Id="rId7" Type="http://schemas.openxmlformats.org/officeDocument/2006/relationships/image" Target="../media/image40.png"/><Relationship Id="rId8" Type="http://schemas.openxmlformats.org/officeDocument/2006/relationships/image" Target="../media/image41.png"/><Relationship Id="rId9" Type="http://schemas.openxmlformats.org/officeDocument/2006/relationships/image" Target="../media/image42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4" Type="http://schemas.openxmlformats.org/officeDocument/2006/relationships/image" Target="../media/image43.png"/><Relationship Id="rId5" Type="http://schemas.openxmlformats.org/officeDocument/2006/relationships/image" Target="../media/image44.png"/><Relationship Id="rId6" Type="http://schemas.openxmlformats.org/officeDocument/2006/relationships/image" Target="../media/image26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4" Type="http://schemas.openxmlformats.org/officeDocument/2006/relationships/image" Target="../media/image46.png"/><Relationship Id="rId5" Type="http://schemas.openxmlformats.org/officeDocument/2006/relationships/image" Target="../media/image47.png"/><Relationship Id="rId6" Type="http://schemas.openxmlformats.org/officeDocument/2006/relationships/image" Target="../media/image48.png"/><Relationship Id="rId7" Type="http://schemas.openxmlformats.org/officeDocument/2006/relationships/image" Target="../media/image36.png"/><Relationship Id="rId8" Type="http://schemas.openxmlformats.org/officeDocument/2006/relationships/image" Target="../media/image49.png"/><Relationship Id="rId9" Type="http://schemas.openxmlformats.org/officeDocument/2006/relationships/image" Target="../media/image50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5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2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2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Description </a:t>
            </a:r>
            <a:br>
              <a:rPr lang="en-US" dirty="0" smtClean="0"/>
            </a:br>
            <a:r>
              <a:rPr lang="en-US" dirty="0" smtClean="0"/>
              <a:t>Logic Primer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COMP6215 Semantic Web Technologies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</a:t>
            </a:r>
            <a:r>
              <a:rPr lang="en-US" dirty="0" smtClean="0"/>
              <a:t>Gibbins - </a:t>
            </a:r>
            <a:r>
              <a:rPr lang="en-US" dirty="0" err="1" smtClean="0"/>
              <a:t>nmg</a:t>
            </a:r>
            <a:r>
              <a:rPr lang="en-US" dirty="0" err="1"/>
              <a:t>@ecs.soton.ac.uk</a:t>
            </a:r>
            <a:endParaRPr lang="en-US" dirty="0"/>
          </a:p>
          <a:p>
            <a:r>
              <a:rPr lang="en-US" dirty="0" smtClean="0"/>
              <a:t>2014-2015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Role Constructors</a:t>
            </a:r>
          </a:p>
        </p:txBody>
      </p:sp>
      <p:sp>
        <p:nvSpPr>
          <p:cNvPr id="829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 typeface="Arial" charset="0"/>
              <a:buChar char="•"/>
            </a:pPr>
            <a:r>
              <a:rPr lang="en-GB"/>
              <a:t>Concrete domains (datatypes)</a:t>
            </a:r>
          </a:p>
          <a:p>
            <a:pPr marL="269875" indent="-269875" eaLnBrk="1" hangingPunct="1">
              <a:buFont typeface="Arial" charset="0"/>
              <a:buChar char="•"/>
            </a:pPr>
            <a:endParaRPr lang="en-GB"/>
          </a:p>
          <a:p>
            <a:pPr marL="269875" indent="-269875" eaLnBrk="1" hangingPunct="1">
              <a:buFont typeface="Arial" charset="0"/>
              <a:buChar char="•"/>
            </a:pPr>
            <a:r>
              <a:rPr lang="en-GB"/>
              <a:t>Inverse roles</a:t>
            </a:r>
          </a:p>
          <a:p>
            <a:pPr marL="269875" indent="-269875" eaLnBrk="1" hangingPunct="1">
              <a:buFont typeface="Arial" charset="0"/>
              <a:buChar char="•"/>
            </a:pPr>
            <a:endParaRPr lang="en-GB"/>
          </a:p>
          <a:p>
            <a:pPr marL="269875" indent="-269875" eaLnBrk="1" hangingPunct="1">
              <a:buFont typeface="Arial" charset="0"/>
              <a:buChar char="•"/>
            </a:pPr>
            <a:r>
              <a:rPr lang="en-GB"/>
              <a:t>Transitive roles </a:t>
            </a:r>
          </a:p>
          <a:p>
            <a:pPr marL="269875" indent="-269875" eaLnBrk="1" hangingPunct="1">
              <a:buFont typeface="Arial" charset="0"/>
              <a:buChar char="•"/>
            </a:pPr>
            <a:endParaRPr lang="en-GB"/>
          </a:p>
          <a:p>
            <a:pPr marL="269875" indent="-269875" eaLnBrk="1" hangingPunct="1">
              <a:buFont typeface="Arial" charset="0"/>
              <a:buChar char="•"/>
            </a:pPr>
            <a:r>
              <a:rPr lang="en-GB"/>
              <a:t>Role composition</a:t>
            </a:r>
            <a:endParaRPr lang="en-US"/>
          </a:p>
        </p:txBody>
      </p:sp>
      <p:pic>
        <p:nvPicPr>
          <p:cNvPr id="82948" name="Picture 4" descr="R^-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9088" y="2945259"/>
            <a:ext cx="5191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49" name="Picture 5" descr="R^+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39088" y="4077072"/>
            <a:ext cx="5191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50" name="Picture 6" descr="circ 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5284440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OWL and Description Logics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 typeface="Arial" charset="0"/>
              <a:buChar char="•"/>
            </a:pPr>
            <a:r>
              <a:rPr lang="en-US" dirty="0" smtClean="0"/>
              <a:t>Not every description logic supports all constructors 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US" dirty="0" smtClean="0"/>
              <a:t>More constructors = more expressive = higher complexity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US" dirty="0" smtClean="0"/>
              <a:t>OWL DL is equivalent to the logic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Atomic concepts and roles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Boolean operators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Universal, existential restrictions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Role hierarchies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err="1" smtClean="0"/>
              <a:t>Nominals</a:t>
            </a:r>
            <a:endParaRPr lang="en-US" dirty="0" smtClean="0"/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Inverse and transitive roles (but not role composition)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Number restrictions</a:t>
            </a:r>
          </a:p>
        </p:txBody>
      </p:sp>
      <p:pic>
        <p:nvPicPr>
          <p:cNvPr id="84996" name="Picture 4" descr="latex-image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2738" y="2974404"/>
            <a:ext cx="1998662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Boolean Class Operations</a:t>
            </a:r>
          </a:p>
        </p:txBody>
      </p:sp>
      <p:sp>
        <p:nvSpPr>
          <p:cNvPr id="860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 typeface="Arial" charset="0"/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The class of things which are both children and happy</a:t>
            </a:r>
          </a:p>
          <a:p>
            <a:pPr marL="269875" indent="-269875" eaLnBrk="1" hangingPunct="1">
              <a:buFont typeface="Arial" charset="0"/>
              <a:buNone/>
            </a:pPr>
            <a:endParaRPr lang="en-GB" dirty="0" smtClean="0"/>
          </a:p>
          <a:p>
            <a:pPr marL="269875" indent="-269875" eaLnBrk="1" hangingPunct="1">
              <a:buFont typeface="Arial" charset="0"/>
              <a:buChar char="•"/>
            </a:pPr>
            <a:endParaRPr lang="en-US" dirty="0" smtClean="0"/>
          </a:p>
          <a:p>
            <a:r>
              <a:rPr lang="en-US" dirty="0" smtClean="0"/>
              <a:t>The class of things which are rich or famous (or both)</a:t>
            </a:r>
          </a:p>
          <a:p>
            <a:pPr marL="269875" indent="-269875" eaLnBrk="1" hangingPunct="1">
              <a:buFont typeface="Arial" charset="0"/>
              <a:buNone/>
            </a:pPr>
            <a:endParaRPr lang="en-US" dirty="0" smtClean="0"/>
          </a:p>
          <a:p>
            <a:pPr marL="269875" indent="-269875" eaLnBrk="1" hangingPunct="1">
              <a:buFont typeface="Arial" charset="0"/>
              <a:buChar char="•"/>
            </a:pPr>
            <a:endParaRPr lang="en-US" dirty="0" smtClean="0"/>
          </a:p>
          <a:p>
            <a:r>
              <a:rPr lang="en-US" dirty="0" smtClean="0"/>
              <a:t>The class of things which are not happy</a:t>
            </a:r>
          </a:p>
        </p:txBody>
      </p:sp>
      <p:pic>
        <p:nvPicPr>
          <p:cNvPr id="86020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900634"/>
            <a:ext cx="242093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1" name="Picture 5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700264"/>
            <a:ext cx="2455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2" name="Picture 6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5501034"/>
            <a:ext cx="1344613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 typeface="Arial" charset="0"/>
              <a:buChar char="•"/>
            </a:pPr>
            <a:endParaRPr lang="en-US" dirty="0" smtClean="0"/>
          </a:p>
          <a:p>
            <a:pPr marL="269875" indent="-269875" eaLnBrk="1" hangingPunct="1">
              <a:buFont typeface="Arial" charset="0"/>
              <a:buChar char="•"/>
            </a:pPr>
            <a:endParaRPr lang="en-US" dirty="0" smtClean="0"/>
          </a:p>
          <a:p>
            <a:pPr marL="269875" indent="-269875" eaLnBrk="1" hangingPunct="1">
              <a:buFont typeface="Arial" charset="0"/>
              <a:buChar char="•"/>
            </a:pPr>
            <a:r>
              <a:rPr lang="en-US" dirty="0" smtClean="0"/>
              <a:t>The class of things all of whose pets are cats 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Or, which only have pets that are cats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Note: includes those things which have no pets</a:t>
            </a:r>
          </a:p>
        </p:txBody>
      </p:sp>
      <p:pic>
        <p:nvPicPr>
          <p:cNvPr id="88066" name="Picture 2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088" y="2044080"/>
            <a:ext cx="20431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Universal Restriction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Existential Restriction</a:t>
            </a:r>
          </a:p>
        </p:txBody>
      </p:sp>
      <p:sp>
        <p:nvSpPr>
          <p:cNvPr id="901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Tx/>
              <a:buNone/>
            </a:pPr>
            <a:endParaRPr lang="en-US" dirty="0" smtClean="0"/>
          </a:p>
          <a:p>
            <a:pPr marL="269875" indent="-269875" eaLnBrk="1" hangingPunct="1">
              <a:buFont typeface="Arial" charset="0"/>
              <a:buChar char="•"/>
            </a:pPr>
            <a:endParaRPr lang="en-US" dirty="0" smtClean="0"/>
          </a:p>
          <a:p>
            <a:pPr marL="269875" indent="-269875" eaLnBrk="1" hangingPunct="1">
              <a:buFont typeface="Arial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class of things which have some pet that is a cat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US" dirty="0"/>
              <a:t>Note: must have at least one pet</a:t>
            </a:r>
          </a:p>
          <a:p>
            <a:pPr marL="269875" indent="-269875" eaLnBrk="1" hangingPunct="1">
              <a:buFont typeface="Arial" charset="0"/>
              <a:buChar char="•"/>
            </a:pPr>
            <a:endParaRPr lang="en-US" dirty="0"/>
          </a:p>
        </p:txBody>
      </p:sp>
      <p:pic>
        <p:nvPicPr>
          <p:cNvPr id="90116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044080"/>
            <a:ext cx="20431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Cardinality Restrictions</a:t>
            </a:r>
          </a:p>
        </p:txBody>
      </p:sp>
      <p:sp>
        <p:nvSpPr>
          <p:cNvPr id="921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 typeface="Arial" charset="0"/>
              <a:buChar char="•"/>
            </a:pPr>
            <a:endParaRPr lang="en-US"/>
          </a:p>
          <a:p>
            <a:pPr marL="269875" indent="-269875" eaLnBrk="1" hangingPunct="1">
              <a:buFont typeface="Arial" charset="0"/>
              <a:buChar char="•"/>
            </a:pPr>
            <a:r>
              <a:rPr lang="en-US"/>
              <a:t>The class of things with more than one country of origin </a:t>
            </a:r>
          </a:p>
          <a:p>
            <a:pPr marL="539750" lvl="1" indent="-269875" eaLnBrk="1" hangingPunct="1">
              <a:buFont typeface="Arial" charset="0"/>
              <a:buChar char="•"/>
            </a:pPr>
            <a:endParaRPr lang="en-US"/>
          </a:p>
          <a:p>
            <a:pPr marL="269875" indent="-269875" eaLnBrk="1" hangingPunct="1">
              <a:buFont typeface="Arial" charset="0"/>
              <a:buChar char="•"/>
            </a:pPr>
            <a:endParaRPr lang="en-US"/>
          </a:p>
          <a:p>
            <a:pPr marL="269875" indent="-269875" eaLnBrk="1" hangingPunct="1">
              <a:buFont typeface="Arial" charset="0"/>
              <a:buChar char="•"/>
            </a:pPr>
            <a:r>
              <a:rPr lang="en-US"/>
              <a:t>The class of quadrapeds</a:t>
            </a:r>
          </a:p>
        </p:txBody>
      </p:sp>
      <p:pic>
        <p:nvPicPr>
          <p:cNvPr id="92164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916832"/>
            <a:ext cx="303053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5" name="Picture 5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6075" y="3556818"/>
            <a:ext cx="1863725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Knowledge Bases</a:t>
            </a:r>
            <a:endParaRPr lang="en-US"/>
          </a:p>
        </p:txBody>
      </p:sp>
      <p:sp>
        <p:nvSpPr>
          <p:cNvPr id="962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GB" dirty="0"/>
              <a:t>A description logic knowledge base (KB) has two parts: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GB" dirty="0" err="1"/>
              <a:t>TBox</a:t>
            </a:r>
            <a:r>
              <a:rPr lang="en-GB" dirty="0"/>
              <a:t>: terminology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GB" dirty="0"/>
              <a:t>A set of axioms describing the structure of the domain (i.e., a conceptual schema)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GB" dirty="0"/>
              <a:t>Concepts, roles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GB" dirty="0" err="1">
                <a:sym typeface="Zed" pitchFamily="2" charset="2"/>
              </a:rPr>
              <a:t>ABox</a:t>
            </a:r>
            <a:r>
              <a:rPr lang="en-GB" dirty="0">
                <a:sym typeface="Zed" pitchFamily="2" charset="2"/>
              </a:rPr>
              <a:t>: assertions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GB" dirty="0">
                <a:sym typeface="Zed" pitchFamily="2" charset="2"/>
              </a:rPr>
              <a:t>A set of axioms describing a concrete situation (data)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GB" dirty="0">
                <a:sym typeface="Zed" pitchFamily="2" charset="2"/>
              </a:rPr>
              <a:t>Instances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TBox Axioms</a:t>
            </a:r>
          </a:p>
        </p:txBody>
      </p:sp>
      <p:sp>
        <p:nvSpPr>
          <p:cNvPr id="98306" name="Rectangle 10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534400" cy="4800600"/>
          </a:xfrm>
        </p:spPr>
        <p:txBody>
          <a:bodyPr/>
          <a:lstStyle/>
          <a:p>
            <a:pPr marL="269875" indent="-269875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sz="2000" dirty="0"/>
              <a:t>Concept inclusion</a:t>
            </a:r>
          </a:p>
          <a:p>
            <a:pPr marL="539750" lvl="1" indent="-269875" eaLnBrk="1" hangingPunct="1">
              <a:lnSpc>
                <a:spcPct val="80000"/>
              </a:lnSpc>
              <a:buFont typeface="Arial" charset="0"/>
              <a:buNone/>
            </a:pPr>
            <a:r>
              <a:rPr lang="en-GB" dirty="0"/>
              <a:t>			(C is a subclass of D</a:t>
            </a:r>
            <a:r>
              <a:rPr lang="en-GB" dirty="0" smtClean="0"/>
              <a:t>)</a:t>
            </a:r>
            <a:endParaRPr lang="en-GB" sz="2000" dirty="0"/>
          </a:p>
          <a:p>
            <a:pPr marL="269875" indent="-269875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sz="2000" dirty="0"/>
              <a:t>Concept equivalence</a:t>
            </a:r>
          </a:p>
          <a:p>
            <a:pPr marL="539750" lvl="1" indent="-269875" eaLnBrk="1" hangingPunct="1">
              <a:lnSpc>
                <a:spcPct val="80000"/>
              </a:lnSpc>
              <a:buFont typeface="Arial" charset="0"/>
              <a:buNone/>
            </a:pPr>
            <a:r>
              <a:rPr lang="en-GB" dirty="0"/>
              <a:t>			(C is equivalent to D</a:t>
            </a:r>
            <a:r>
              <a:rPr lang="en-GB" dirty="0" smtClean="0"/>
              <a:t>)</a:t>
            </a:r>
            <a:endParaRPr lang="en-GB" sz="2000" dirty="0"/>
          </a:p>
          <a:p>
            <a:pPr marL="269875" indent="-269875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sz="2000" dirty="0"/>
              <a:t>Role inclusion</a:t>
            </a:r>
          </a:p>
          <a:p>
            <a:pPr marL="539750" lvl="1" indent="-269875" eaLnBrk="1" hangingPunct="1">
              <a:lnSpc>
                <a:spcPct val="80000"/>
              </a:lnSpc>
              <a:buFont typeface="Arial" charset="0"/>
              <a:buNone/>
            </a:pPr>
            <a:r>
              <a:rPr lang="en-GB" dirty="0"/>
              <a:t>			(R is a </a:t>
            </a:r>
            <a:r>
              <a:rPr lang="en-GB" dirty="0" err="1"/>
              <a:t>subproperty</a:t>
            </a:r>
            <a:r>
              <a:rPr lang="en-GB" dirty="0"/>
              <a:t> of S</a:t>
            </a:r>
            <a:r>
              <a:rPr lang="en-GB" dirty="0" smtClean="0"/>
              <a:t>)</a:t>
            </a:r>
            <a:endParaRPr lang="en-GB" sz="2000" dirty="0"/>
          </a:p>
          <a:p>
            <a:pPr marL="269875" indent="-269875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sz="2000" dirty="0"/>
              <a:t>Role equivalence</a:t>
            </a:r>
          </a:p>
          <a:p>
            <a:pPr marL="539750" lvl="1" indent="-269875" eaLnBrk="1" hangingPunct="1">
              <a:lnSpc>
                <a:spcPct val="80000"/>
              </a:lnSpc>
              <a:buFont typeface="Arial" charset="0"/>
              <a:buNone/>
            </a:pPr>
            <a:r>
              <a:rPr lang="en-GB" dirty="0"/>
              <a:t>			(R is equivalent to S</a:t>
            </a:r>
            <a:r>
              <a:rPr lang="en-GB" dirty="0" smtClean="0"/>
              <a:t>)</a:t>
            </a:r>
            <a:endParaRPr lang="en-GB" sz="2000" dirty="0"/>
          </a:p>
          <a:p>
            <a:pPr marL="269875" indent="-269875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sz="2000" dirty="0"/>
              <a:t>Role transitivity</a:t>
            </a:r>
          </a:p>
          <a:p>
            <a:pPr marL="539750" lvl="1" indent="-269875" eaLnBrk="1" hangingPunct="1">
              <a:lnSpc>
                <a:spcPct val="80000"/>
              </a:lnSpc>
              <a:buFont typeface="Arial" charset="0"/>
              <a:buNone/>
            </a:pPr>
            <a:r>
              <a:rPr lang="en-GB" dirty="0"/>
              <a:t>			(R composed with itself is a </a:t>
            </a:r>
            <a:r>
              <a:rPr lang="en-GB" dirty="0" err="1"/>
              <a:t>subproperty</a:t>
            </a:r>
            <a:r>
              <a:rPr lang="en-GB" dirty="0"/>
              <a:t> of R)</a:t>
            </a:r>
          </a:p>
        </p:txBody>
      </p:sp>
      <p:pic>
        <p:nvPicPr>
          <p:cNvPr id="98308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560" y="2132856"/>
            <a:ext cx="11477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09" name="Picture 5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560" y="3124200"/>
            <a:ext cx="1147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10" name="Picture 6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" y="3927475"/>
            <a:ext cx="10572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11" name="Picture 7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" y="4800600"/>
            <a:ext cx="1057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12" name="Picture 8" descr="latex-image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" y="5715000"/>
            <a:ext cx="13271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ABox Axioms</a:t>
            </a:r>
          </a:p>
        </p:txBody>
      </p:sp>
      <p:sp>
        <p:nvSpPr>
          <p:cNvPr id="1024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 typeface="Arial" charset="0"/>
              <a:buChar char="•"/>
            </a:pPr>
            <a:r>
              <a:rPr lang="en-GB"/>
              <a:t>Concept instantiation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GB"/>
              <a:t>x</a:t>
            </a:r>
            <a:r>
              <a:rPr lang="en-US"/>
              <a:t>:</a:t>
            </a:r>
            <a:r>
              <a:rPr lang="en-GB"/>
              <a:t>D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GB"/>
              <a:t>x is of type D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US"/>
              <a:t>Role instantiation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/>
              <a:t>&lt;</a:t>
            </a:r>
            <a:r>
              <a:rPr lang="en-GB"/>
              <a:t>x,y</a:t>
            </a:r>
            <a:r>
              <a:rPr lang="en-US"/>
              <a:t>&gt;:</a:t>
            </a:r>
            <a:r>
              <a:rPr lang="en-GB"/>
              <a:t>R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GB"/>
              <a:t>x has R of 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1676400"/>
            <a:ext cx="4191000" cy="5029200"/>
          </a:xfrm>
        </p:spPr>
        <p:txBody>
          <a:bodyPr/>
          <a:lstStyle/>
          <a:p>
            <a:pPr eaLnBrk="1" hangingPunct="1"/>
            <a:r>
              <a:rPr lang="en-US"/>
              <a:t>Every person is either living or dead</a:t>
            </a:r>
          </a:p>
          <a:p>
            <a:pPr eaLnBrk="1" hangingPunct="1"/>
            <a:r>
              <a:rPr lang="en-US"/>
              <a:t>Every successful man has a beautiful wife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No elephants can fly</a:t>
            </a:r>
          </a:p>
          <a:p>
            <a:pPr eaLnBrk="1" hangingPunct="1"/>
            <a:r>
              <a:rPr lang="en-US"/>
              <a:t>A curry is an Indian stew with a spicy ingredient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All Englishmen are mad</a:t>
            </a:r>
          </a:p>
        </p:txBody>
      </p:sp>
      <p:sp>
        <p:nvSpPr>
          <p:cNvPr id="1044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Axiom Exercises</a:t>
            </a:r>
          </a:p>
        </p:txBody>
      </p:sp>
      <p:pic>
        <p:nvPicPr>
          <p:cNvPr id="178180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1752600"/>
            <a:ext cx="2635250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8181" name="Picture 5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2587625"/>
            <a:ext cx="434022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8183" name="Picture 7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24525" y="3940175"/>
            <a:ext cx="31908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8184" name="Picture 8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13338" y="5791200"/>
            <a:ext cx="3802062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8185" name="Picture 9" descr="latex-image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48438" y="4419600"/>
            <a:ext cx="2366962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 descr="latex-image-1.pd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6584" y="2988955"/>
            <a:ext cx="3707904" cy="6560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Description Logics?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RDF Schema isn’t sufficient for all tasks</a:t>
            </a:r>
          </a:p>
          <a:p>
            <a:pPr lvl="1"/>
            <a:r>
              <a:rPr lang="en-US" dirty="0" smtClean="0"/>
              <a:t>There are things you can’t express</a:t>
            </a:r>
          </a:p>
          <a:p>
            <a:pPr lvl="1"/>
            <a:r>
              <a:rPr lang="en-US" dirty="0" smtClean="0"/>
              <a:t>There are things you can’t infer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101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Tips for Creating Class Expressions</a:t>
            </a:r>
          </a:p>
        </p:txBody>
      </p:sp>
      <p:sp>
        <p:nvSpPr>
          <p:cNvPr id="1064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>
              <a:buFont typeface="Arial" charset="0"/>
              <a:buChar char="•"/>
            </a:pPr>
            <a:r>
              <a:rPr lang="en-US" smtClean="0"/>
              <a:t>Don’t Panic!</a:t>
            </a:r>
          </a:p>
          <a:p>
            <a:pPr marL="269875" indent="-269875">
              <a:buFont typeface="Arial" charset="0"/>
              <a:buChar char="•"/>
            </a:pPr>
            <a:r>
              <a:rPr lang="en-US" smtClean="0"/>
              <a:t>No single ‘correct’ answer - different modelling choices possible</a:t>
            </a:r>
          </a:p>
          <a:p>
            <a:pPr marL="269875" indent="-269875">
              <a:buFont typeface="Arial" charset="0"/>
              <a:buChar char="•"/>
            </a:pPr>
            <a:r>
              <a:rPr lang="en-US" smtClean="0"/>
              <a:t>Break sentence down into pieces</a:t>
            </a:r>
          </a:p>
          <a:p>
            <a:pPr marL="539750" lvl="1" indent="-269875">
              <a:buFont typeface="Arial" charset="0"/>
              <a:buChar char="•"/>
            </a:pPr>
            <a:r>
              <a:rPr lang="en-US" smtClean="0"/>
              <a:t>e.g. “successful man”, “spicy ingredient” etc</a:t>
            </a:r>
          </a:p>
          <a:p>
            <a:pPr marL="269875" indent="-269875">
              <a:buFont typeface="Arial" charset="0"/>
              <a:buChar char="•"/>
            </a:pPr>
            <a:r>
              <a:rPr lang="en-US" smtClean="0"/>
              <a:t>Look for indicators of axiom type:</a:t>
            </a:r>
          </a:p>
          <a:p>
            <a:pPr marL="539750" lvl="1" indent="-269875">
              <a:buFont typeface="Arial" charset="0"/>
              <a:buChar char="•"/>
            </a:pPr>
            <a:r>
              <a:rPr lang="en-US" smtClean="0"/>
              <a:t>“Every X is Y” - inclusion axiom</a:t>
            </a:r>
          </a:p>
          <a:p>
            <a:pPr marL="539750" lvl="1" indent="-269875">
              <a:buFont typeface="Arial" charset="0"/>
              <a:buChar char="•"/>
            </a:pPr>
            <a:r>
              <a:rPr lang="en-US" smtClean="0"/>
              <a:t>“X is Y” - equivalence axiom</a:t>
            </a:r>
          </a:p>
          <a:p>
            <a:pPr marL="269875" indent="-269875">
              <a:buFont typeface="Arial" charset="0"/>
              <a:buChar char="•"/>
            </a:pPr>
            <a:r>
              <a:rPr lang="en-US" smtClean="0"/>
              <a:t>Remember that ∀R.C is satisfied by instances which have no value for 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6123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 Logics and Predicate Logic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Description Logics are a subset of first order Predicate Logic with a simplified syntax</a:t>
            </a:r>
          </a:p>
          <a:p>
            <a:pPr marL="0" indent="0">
              <a:buNone/>
            </a:pPr>
            <a:r>
              <a:rPr lang="en-US" dirty="0" smtClean="0"/>
              <a:t>Every DL expression can be converted into an equivalent FOPL expression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3516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 Logics and Predicate logic</a:t>
            </a:r>
            <a:endParaRPr lang="en-US" dirty="0"/>
          </a:p>
        </p:txBody>
      </p:sp>
      <p:sp>
        <p:nvSpPr>
          <p:cNvPr id="942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Every concept       is translated to a formula </a:t>
            </a:r>
          </a:p>
          <a:p>
            <a:r>
              <a:rPr lang="en-US" dirty="0" smtClean="0"/>
              <a:t>Boolean class constructors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Restrictions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94212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39752" y="170080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3" name="Picture 5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00192" y="1700808"/>
            <a:ext cx="968375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4" name="Picture 6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95400" y="3564558"/>
            <a:ext cx="4267200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5" name="Picture 7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95400" y="4097958"/>
            <a:ext cx="4267200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6" name="Picture 8" descr="latex-image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24000" y="3031158"/>
            <a:ext cx="2868613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7" name="Picture 9" descr="latex-image-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36663" y="5754141"/>
            <a:ext cx="5164137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8" name="Picture 10" descr="latex-image-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263650" y="5144541"/>
            <a:ext cx="49847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Description Logics and </a:t>
            </a:r>
            <a:r>
              <a:rPr lang="en-US" dirty="0"/>
              <a:t>Predicate logic</a:t>
            </a:r>
          </a:p>
        </p:txBody>
      </p:sp>
      <p:sp>
        <p:nvSpPr>
          <p:cNvPr id="1003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 typeface="Arial" charset="0"/>
              <a:buChar char="•"/>
            </a:pPr>
            <a:r>
              <a:rPr lang="en-US" dirty="0"/>
              <a:t>Concept </a:t>
            </a:r>
            <a:r>
              <a:rPr lang="en-US" dirty="0" smtClean="0"/>
              <a:t>inclusion</a:t>
            </a:r>
            <a:endParaRPr lang="en-US" dirty="0"/>
          </a:p>
          <a:p>
            <a:pPr marL="269875" indent="-269875" eaLnBrk="1" hangingPunct="1">
              <a:buFont typeface="Arial" charset="0"/>
              <a:buChar char="•"/>
            </a:pPr>
            <a:endParaRPr lang="en-US" dirty="0"/>
          </a:p>
          <a:p>
            <a:pPr marL="269875" indent="-269875" eaLnBrk="1" hangingPunct="1">
              <a:buFont typeface="Arial" charset="0"/>
              <a:buChar char="•"/>
            </a:pPr>
            <a:endParaRPr lang="en-US" dirty="0"/>
          </a:p>
          <a:p>
            <a:pPr marL="269875" indent="-269875" eaLnBrk="1" hangingPunct="1">
              <a:buFont typeface="Arial" charset="0"/>
              <a:buChar char="•"/>
            </a:pPr>
            <a:endParaRPr lang="en-US" dirty="0"/>
          </a:p>
          <a:p>
            <a:pPr marL="269875" indent="-269875" eaLnBrk="1" hangingPunct="1">
              <a:buFont typeface="Arial" charset="0"/>
              <a:buChar char="•"/>
            </a:pPr>
            <a:r>
              <a:rPr lang="en-US" dirty="0"/>
              <a:t>Concept equivalence</a:t>
            </a:r>
          </a:p>
          <a:p>
            <a:pPr marL="269875" indent="-269875" eaLnBrk="1" hangingPunct="1">
              <a:buFont typeface="Arial" charset="0"/>
              <a:buChar char="•"/>
            </a:pPr>
            <a:endParaRPr lang="en-US" dirty="0"/>
          </a:p>
        </p:txBody>
      </p:sp>
      <p:pic>
        <p:nvPicPr>
          <p:cNvPr id="100356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8119" y="1772816"/>
            <a:ext cx="11477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57" name="Picture 5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2441774"/>
            <a:ext cx="3084513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58" name="Picture 6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1560" y="4797152"/>
            <a:ext cx="3084513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59" name="Picture 7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98119" y="4149080"/>
            <a:ext cx="1147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Description Logic Semantics</a:t>
            </a:r>
          </a:p>
        </p:txBody>
      </p:sp>
      <p:sp>
        <p:nvSpPr>
          <p:cNvPr id="10854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>
              <a:buFont typeface="Arial" charset="0"/>
              <a:buChar char="•"/>
            </a:pPr>
            <a:r>
              <a:rPr lang="en-US" dirty="0" smtClean="0"/>
              <a:t>       is the domain (non-empty set of individuals)</a:t>
            </a:r>
            <a:endParaRPr lang="en-GB" dirty="0" smtClean="0"/>
          </a:p>
          <a:p>
            <a:pPr marL="269875" indent="-269875">
              <a:buFont typeface="Arial" charset="0"/>
              <a:buChar char="•"/>
            </a:pPr>
            <a:r>
              <a:rPr lang="en-GB" dirty="0" smtClean="0"/>
              <a:t>Interpretation function         (or </a:t>
            </a:r>
            <a:r>
              <a:rPr lang="en-GB" dirty="0" err="1" smtClean="0"/>
              <a:t>ext</a:t>
            </a:r>
            <a:r>
              <a:rPr lang="en-GB" dirty="0" smtClean="0"/>
              <a:t>() ) maps:</a:t>
            </a:r>
          </a:p>
          <a:p>
            <a:pPr marL="539750" lvl="1" indent="-269875">
              <a:buFont typeface="Arial" charset="0"/>
              <a:buChar char="•"/>
            </a:pPr>
            <a:r>
              <a:rPr lang="en-GB" dirty="0" smtClean="0"/>
              <a:t>Concept expressions to their extensions </a:t>
            </a:r>
            <a:br>
              <a:rPr lang="en-GB" dirty="0" smtClean="0"/>
            </a:br>
            <a:r>
              <a:rPr lang="en-GB" dirty="0" smtClean="0"/>
              <a:t>(set of instances of that concept, subset of       )</a:t>
            </a:r>
          </a:p>
          <a:p>
            <a:pPr marL="539750" lvl="1" indent="-269875">
              <a:buFont typeface="Arial" charset="0"/>
              <a:buChar char="•"/>
            </a:pPr>
            <a:r>
              <a:rPr lang="en-GB" dirty="0" smtClean="0"/>
              <a:t>Roles to subset of </a:t>
            </a:r>
          </a:p>
          <a:p>
            <a:pPr marL="539750" lvl="1" indent="-269875">
              <a:buFont typeface="Arial" charset="0"/>
              <a:buChar char="•"/>
            </a:pPr>
            <a:r>
              <a:rPr lang="en-GB" dirty="0" smtClean="0"/>
              <a:t>Individuals to elements of </a:t>
            </a:r>
          </a:p>
          <a:p>
            <a:pPr marL="269875" indent="-269875">
              <a:buFont typeface="Arial" charset="0"/>
              <a:buChar char="•"/>
            </a:pPr>
            <a:r>
              <a:rPr lang="en-GB" dirty="0" smtClean="0"/>
              <a:t>Examples:</a:t>
            </a:r>
          </a:p>
          <a:p>
            <a:pPr marL="539750" lvl="1" indent="-269875">
              <a:buFont typeface="Arial" charset="0"/>
              <a:buChar char="•"/>
            </a:pPr>
            <a:r>
              <a:rPr lang="en-GB" dirty="0" smtClean="0"/>
              <a:t>          is the set of instances of</a:t>
            </a:r>
            <a:endParaRPr lang="en-US" dirty="0" smtClean="0"/>
          </a:p>
          <a:p>
            <a:pPr marL="539750" lvl="1" indent="-269875">
              <a:buFont typeface="Arial" charset="0"/>
              <a:buChar char="•"/>
            </a:pPr>
            <a:r>
              <a:rPr lang="en-US" dirty="0" smtClean="0"/>
              <a:t>                       is the set of instances of either        or</a:t>
            </a:r>
            <a:endParaRPr lang="en-GB" dirty="0" smtClean="0"/>
          </a:p>
        </p:txBody>
      </p:sp>
      <p:pic>
        <p:nvPicPr>
          <p:cNvPr id="108548" name="Picture 3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560" y="1756048"/>
            <a:ext cx="3222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49" name="Picture 4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3928" y="2204864"/>
            <a:ext cx="3048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0" name="Picture 5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3928" y="4149080"/>
            <a:ext cx="3222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1" name="Picture 7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15816" y="3645024"/>
            <a:ext cx="1111250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2" name="Picture 8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0112" y="3212976"/>
            <a:ext cx="3222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3" name="Picture 9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14400" y="5088037"/>
            <a:ext cx="484188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4" name="Picture 10" descr="latex-image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343400" y="5157192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5" name="Picture 11" descr="latex-image-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5576" y="5517232"/>
            <a:ext cx="154146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6" name="Picture 12" descr="latex-image-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553200" y="5661248"/>
            <a:ext cx="3222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7" name="Picture 13" descr="latex-image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24128" y="564448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Description Logic Semantics</a:t>
            </a:r>
          </a:p>
        </p:txBody>
      </p:sp>
      <p:pic>
        <p:nvPicPr>
          <p:cNvPr id="110595" name="Picture 3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8138" y="1752600"/>
            <a:ext cx="8501062" cy="463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68313" y="1752600"/>
            <a:ext cx="4679950" cy="4845050"/>
          </a:xfrm>
        </p:spPr>
        <p:txBody>
          <a:bodyPr/>
          <a:lstStyle/>
          <a:p>
            <a:pPr>
              <a:buNone/>
            </a:pPr>
            <a:r>
              <a:rPr lang="pl-PL" dirty="0" smtClean="0">
                <a:latin typeface="Symbol" charset="2"/>
              </a:rPr>
              <a:t> </a:t>
            </a:r>
            <a:r>
              <a:rPr lang="el-GR" dirty="0" smtClean="0">
                <a:latin typeface="Symbol" charset="2"/>
              </a:rPr>
              <a:t>Δ</a:t>
            </a:r>
            <a:r>
              <a:rPr lang="en-GB" dirty="0" smtClean="0">
                <a:latin typeface="Symbol" charset="2"/>
              </a:rPr>
              <a:t> </a:t>
            </a:r>
            <a:r>
              <a:rPr lang="pl-PL" dirty="0" smtClean="0"/>
              <a:t>= </a:t>
            </a:r>
            <a:r>
              <a:rPr lang="pl-PL" dirty="0"/>
              <a:t>{v, w, x, y, z}</a:t>
            </a:r>
            <a:endParaRPr lang="en-GB" dirty="0"/>
          </a:p>
          <a:p>
            <a:pPr eaLnBrk="1" hangingPunct="1">
              <a:buFontTx/>
              <a:buNone/>
            </a:pPr>
            <a:r>
              <a:rPr lang="en-US" dirty="0" smtClean="0"/>
              <a:t>A</a:t>
            </a:r>
            <a:r>
              <a:rPr lang="en-US" i="1" baseline="30000" dirty="0" smtClean="0">
                <a:cs typeface="Apple Chancery"/>
              </a:rPr>
              <a:t>I</a:t>
            </a:r>
            <a:r>
              <a:rPr lang="en-US" dirty="0" smtClean="0">
                <a:latin typeface="Apple Chancery"/>
                <a:cs typeface="Apple Chancery"/>
              </a:rPr>
              <a:t> </a:t>
            </a:r>
            <a:r>
              <a:rPr lang="en-US" dirty="0" smtClean="0"/>
              <a:t>= </a:t>
            </a:r>
            <a:r>
              <a:rPr lang="en-US" dirty="0"/>
              <a:t>{v, w, x}</a:t>
            </a:r>
          </a:p>
          <a:p>
            <a:pPr eaLnBrk="1" hangingPunct="1">
              <a:buFontTx/>
              <a:buNone/>
            </a:pPr>
            <a:r>
              <a:rPr lang="en-US" dirty="0"/>
              <a:t>B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dirty="0"/>
              <a:t> = {x, y}</a:t>
            </a:r>
          </a:p>
          <a:p>
            <a:pPr eaLnBrk="1" hangingPunct="1">
              <a:buFontTx/>
              <a:buNone/>
            </a:pPr>
            <a:r>
              <a:rPr lang="en-US" dirty="0"/>
              <a:t>R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dirty="0"/>
              <a:t> = {(v, w), (v, x), (y, x), (x, z)</a:t>
            </a:r>
            <a:r>
              <a:rPr lang="en-US" dirty="0" smtClean="0"/>
              <a:t>}</a:t>
            </a:r>
            <a:endParaRPr lang="en-GB" dirty="0"/>
          </a:p>
        </p:txBody>
      </p:sp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Interpretation Example</a:t>
            </a:r>
            <a:endParaRPr lang="en-US"/>
          </a:p>
        </p:txBody>
      </p:sp>
      <p:sp>
        <p:nvSpPr>
          <p:cNvPr id="112644" name="Oval 4"/>
          <p:cNvSpPr>
            <a:spLocks noChangeArrowheads="1"/>
          </p:cNvSpPr>
          <p:nvPr/>
        </p:nvSpPr>
        <p:spPr bwMode="auto">
          <a:xfrm>
            <a:off x="4572000" y="1773238"/>
            <a:ext cx="3960813" cy="43926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8172450" y="1844675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US" sz="2000" dirty="0">
                <a:latin typeface="Georgia"/>
                <a:ea typeface="Arial" charset="0"/>
                <a:cs typeface="Georgia"/>
              </a:rPr>
              <a:t>A</a:t>
            </a:r>
            <a:r>
              <a:rPr lang="en-US" sz="2000" i="1" baseline="30000" dirty="0">
                <a:latin typeface="Georgia"/>
                <a:ea typeface="Arial" charset="0"/>
                <a:cs typeface="Georgia"/>
              </a:rPr>
              <a:t>I</a:t>
            </a:r>
            <a:endParaRPr lang="en-US" sz="2000" i="1" dirty="0">
              <a:latin typeface="Georgia"/>
              <a:ea typeface="Arial" charset="0"/>
              <a:cs typeface="Georgia"/>
              <a:sym typeface="Symbol" charset="2"/>
            </a:endParaRPr>
          </a:p>
        </p:txBody>
      </p:sp>
      <p:sp>
        <p:nvSpPr>
          <p:cNvPr id="112646" name="Oval 6"/>
          <p:cNvSpPr>
            <a:spLocks noChangeArrowheads="1"/>
          </p:cNvSpPr>
          <p:nvPr/>
        </p:nvSpPr>
        <p:spPr bwMode="auto">
          <a:xfrm>
            <a:off x="5867400" y="2636838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47" name="Oval 7"/>
          <p:cNvSpPr>
            <a:spLocks noChangeArrowheads="1"/>
          </p:cNvSpPr>
          <p:nvPr/>
        </p:nvSpPr>
        <p:spPr bwMode="auto">
          <a:xfrm>
            <a:off x="7308850" y="278130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48" name="Oval 8"/>
          <p:cNvSpPr>
            <a:spLocks noChangeArrowheads="1"/>
          </p:cNvSpPr>
          <p:nvPr/>
        </p:nvSpPr>
        <p:spPr bwMode="auto">
          <a:xfrm>
            <a:off x="5724525" y="4652963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49" name="Oval 9"/>
          <p:cNvSpPr>
            <a:spLocks noChangeArrowheads="1"/>
          </p:cNvSpPr>
          <p:nvPr/>
        </p:nvSpPr>
        <p:spPr bwMode="auto">
          <a:xfrm>
            <a:off x="7380288" y="4797425"/>
            <a:ext cx="71437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50" name="Oval 10"/>
          <p:cNvSpPr>
            <a:spLocks noChangeArrowheads="1"/>
          </p:cNvSpPr>
          <p:nvPr/>
        </p:nvSpPr>
        <p:spPr bwMode="auto">
          <a:xfrm>
            <a:off x="6588125" y="364490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51" name="Text Box 11"/>
          <p:cNvSpPr txBox="1">
            <a:spLocks noChangeArrowheads="1"/>
          </p:cNvSpPr>
          <p:nvPr/>
        </p:nvSpPr>
        <p:spPr bwMode="auto">
          <a:xfrm>
            <a:off x="5940425" y="2349500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v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2" name="Text Box 12"/>
          <p:cNvSpPr txBox="1">
            <a:spLocks noChangeArrowheads="1"/>
          </p:cNvSpPr>
          <p:nvPr/>
        </p:nvSpPr>
        <p:spPr bwMode="auto">
          <a:xfrm>
            <a:off x="6659563" y="3500438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x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3" name="Text Box 13"/>
          <p:cNvSpPr txBox="1">
            <a:spLocks noChangeArrowheads="1"/>
          </p:cNvSpPr>
          <p:nvPr/>
        </p:nvSpPr>
        <p:spPr bwMode="auto">
          <a:xfrm>
            <a:off x="5724525" y="4652963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y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4" name="Text Box 14"/>
          <p:cNvSpPr txBox="1">
            <a:spLocks noChangeArrowheads="1"/>
          </p:cNvSpPr>
          <p:nvPr/>
        </p:nvSpPr>
        <p:spPr bwMode="auto">
          <a:xfrm>
            <a:off x="7380288" y="4797425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z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5" name="Text Box 15"/>
          <p:cNvSpPr txBox="1">
            <a:spLocks noChangeArrowheads="1"/>
          </p:cNvSpPr>
          <p:nvPr/>
        </p:nvSpPr>
        <p:spPr bwMode="auto">
          <a:xfrm>
            <a:off x="7308850" y="2781300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w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6" name="Oval 16"/>
          <p:cNvSpPr>
            <a:spLocks noChangeArrowheads="1"/>
          </p:cNvSpPr>
          <p:nvPr/>
        </p:nvSpPr>
        <p:spPr bwMode="auto">
          <a:xfrm>
            <a:off x="5435600" y="2133600"/>
            <a:ext cx="2376488" cy="223202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57" name="Oval 17"/>
          <p:cNvSpPr>
            <a:spLocks noChangeArrowheads="1"/>
          </p:cNvSpPr>
          <p:nvPr/>
        </p:nvSpPr>
        <p:spPr bwMode="auto">
          <a:xfrm>
            <a:off x="5219700" y="3284538"/>
            <a:ext cx="2089150" cy="1944687"/>
          </a:xfrm>
          <a:prstGeom prst="ellips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58" name="Text Box 18"/>
          <p:cNvSpPr txBox="1">
            <a:spLocks noChangeArrowheads="1"/>
          </p:cNvSpPr>
          <p:nvPr/>
        </p:nvSpPr>
        <p:spPr bwMode="auto">
          <a:xfrm>
            <a:off x="8172450" y="5805488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US" sz="2000" dirty="0">
                <a:latin typeface="Georgia"/>
                <a:ea typeface="Arial" charset="0"/>
                <a:cs typeface="Georgia"/>
              </a:rPr>
              <a:t>B</a:t>
            </a:r>
            <a:r>
              <a:rPr lang="en-US" sz="2000" i="1" baseline="30000" dirty="0">
                <a:latin typeface="Georgia"/>
                <a:ea typeface="Arial" charset="0"/>
                <a:cs typeface="Georgia"/>
              </a:rPr>
              <a:t>I</a:t>
            </a:r>
            <a:endParaRPr lang="en-US" sz="2000" i="1" dirty="0">
              <a:latin typeface="Georgia"/>
              <a:ea typeface="Arial" charset="0"/>
              <a:cs typeface="Georgia"/>
              <a:sym typeface="Symbol" charset="2"/>
            </a:endParaRPr>
          </a:p>
        </p:txBody>
      </p:sp>
      <p:sp>
        <p:nvSpPr>
          <p:cNvPr id="112659" name="Line 19"/>
          <p:cNvSpPr>
            <a:spLocks noChangeShapeType="1"/>
          </p:cNvSpPr>
          <p:nvPr/>
        </p:nvSpPr>
        <p:spPr bwMode="auto">
          <a:xfrm>
            <a:off x="6011863" y="2708275"/>
            <a:ext cx="1223962" cy="73025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2660" name="Line 20"/>
          <p:cNvSpPr>
            <a:spLocks noChangeShapeType="1"/>
          </p:cNvSpPr>
          <p:nvPr/>
        </p:nvSpPr>
        <p:spPr bwMode="auto">
          <a:xfrm>
            <a:off x="5940425" y="2781300"/>
            <a:ext cx="647700" cy="792163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2661" name="Line 21"/>
          <p:cNvSpPr>
            <a:spLocks noChangeShapeType="1"/>
          </p:cNvSpPr>
          <p:nvPr/>
        </p:nvSpPr>
        <p:spPr bwMode="auto">
          <a:xfrm flipV="1">
            <a:off x="5867400" y="3789363"/>
            <a:ext cx="649288" cy="8636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2662" name="Line 22"/>
          <p:cNvSpPr>
            <a:spLocks noChangeShapeType="1"/>
          </p:cNvSpPr>
          <p:nvPr/>
        </p:nvSpPr>
        <p:spPr bwMode="auto">
          <a:xfrm>
            <a:off x="6659563" y="3789363"/>
            <a:ext cx="649287" cy="1008062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2663" name="Line 23"/>
          <p:cNvSpPr>
            <a:spLocks noChangeShapeType="1"/>
          </p:cNvSpPr>
          <p:nvPr/>
        </p:nvSpPr>
        <p:spPr bwMode="auto">
          <a:xfrm flipH="1" flipV="1">
            <a:off x="6732588" y="5157788"/>
            <a:ext cx="1439862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64" name="Line 24"/>
          <p:cNvSpPr>
            <a:spLocks noChangeShapeType="1"/>
          </p:cNvSpPr>
          <p:nvPr/>
        </p:nvSpPr>
        <p:spPr bwMode="auto">
          <a:xfrm flipH="1">
            <a:off x="7667625" y="2205038"/>
            <a:ext cx="576263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66" name="Line 26"/>
          <p:cNvSpPr>
            <a:spLocks noChangeShapeType="1"/>
          </p:cNvSpPr>
          <p:nvPr/>
        </p:nvSpPr>
        <p:spPr bwMode="auto">
          <a:xfrm>
            <a:off x="6877050" y="1412875"/>
            <a:ext cx="714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660232" y="981075"/>
            <a:ext cx="404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l-GR" sz="2800" dirty="0">
                <a:latin typeface="Symbol" charset="2"/>
              </a:rPr>
              <a:t>Δ</a:t>
            </a:r>
            <a:endParaRPr lang="en-GB" sz="2800" dirty="0">
              <a:solidFill>
                <a:schemeClr val="tx2"/>
              </a:solidFill>
              <a:ea typeface="Arial" charset="0"/>
              <a:cs typeface="Arial" charset="0"/>
              <a:sym typeface="Symbol" charset="2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68313" y="1752600"/>
            <a:ext cx="4679950" cy="484505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Arial Narrow" charset="0"/>
              </a:rPr>
              <a:t>(</a:t>
            </a:r>
            <a:r>
              <a:rPr lang="en-US" dirty="0"/>
              <a:t>¬B)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dirty="0"/>
              <a:t> =</a:t>
            </a:r>
          </a:p>
          <a:p>
            <a:pPr eaLnBrk="1" hangingPunct="1">
              <a:buFontTx/>
              <a:buNone/>
            </a:pPr>
            <a:r>
              <a:rPr lang="en-GB" dirty="0"/>
              <a:t>(A </a:t>
            </a:r>
            <a:r>
              <a:rPr lang="en-US" dirty="0">
                <a:ea typeface="Apple Symbols" charset="2"/>
                <a:cs typeface="Apple Symbols" charset="2"/>
              </a:rPr>
              <a:t>⊔</a:t>
            </a:r>
            <a:r>
              <a:rPr lang="en-US" dirty="0"/>
              <a:t> </a:t>
            </a:r>
            <a:r>
              <a:rPr lang="en-GB" dirty="0"/>
              <a:t>B)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GB" dirty="0"/>
              <a:t> =</a:t>
            </a:r>
            <a:endParaRPr lang="en-US" dirty="0"/>
          </a:p>
          <a:p>
            <a:pPr eaLnBrk="1" hangingPunct="1">
              <a:buFontTx/>
              <a:buNone/>
            </a:pPr>
            <a:r>
              <a:rPr lang="en-US" dirty="0">
                <a:latin typeface="Arial Narrow" charset="0"/>
              </a:rPr>
              <a:t>(</a:t>
            </a:r>
            <a:r>
              <a:rPr lang="en-US" dirty="0"/>
              <a:t>¬A </a:t>
            </a:r>
            <a:r>
              <a:rPr lang="en-US" dirty="0">
                <a:ea typeface="Apple Symbols" charset="2"/>
                <a:cs typeface="Apple Symbols" charset="2"/>
              </a:rPr>
              <a:t>⊓</a:t>
            </a:r>
            <a:r>
              <a:rPr lang="en-US" dirty="0"/>
              <a:t> B</a:t>
            </a:r>
            <a:r>
              <a:rPr lang="en-US" dirty="0" smtClean="0"/>
              <a:t>)</a:t>
            </a:r>
            <a:r>
              <a:rPr lang="en-US" i="1" baseline="30000" dirty="0" smtClean="0">
                <a:latin typeface="Georgia"/>
                <a:cs typeface="Georgia"/>
              </a:rPr>
              <a:t>I</a:t>
            </a:r>
            <a:r>
              <a:rPr lang="en-US" dirty="0" smtClean="0"/>
              <a:t> </a:t>
            </a:r>
            <a:r>
              <a:rPr lang="en-US" dirty="0"/>
              <a:t>=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Arial Narrow" charset="0"/>
              </a:rPr>
              <a:t>(</a:t>
            </a:r>
            <a:r>
              <a:rPr lang="en-US" dirty="0">
                <a:ea typeface="Apple Symbols" charset="2"/>
                <a:cs typeface="Apple Symbols" charset="2"/>
              </a:rPr>
              <a:t>∃</a:t>
            </a:r>
            <a:r>
              <a:rPr lang="en-US" dirty="0"/>
              <a:t>R.B)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baseline="30000" dirty="0">
                <a:latin typeface="cmsy10" charset="0"/>
              </a:rPr>
              <a:t> </a:t>
            </a:r>
            <a:r>
              <a:rPr lang="en-US" dirty="0"/>
              <a:t>=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Arial Narrow" charset="0"/>
              </a:rPr>
              <a:t>(</a:t>
            </a:r>
            <a:r>
              <a:rPr lang="en-US" dirty="0">
                <a:ea typeface="Apple Symbols" charset="2"/>
                <a:cs typeface="Apple Symbols" charset="2"/>
              </a:rPr>
              <a:t>∀</a:t>
            </a:r>
            <a:r>
              <a:rPr lang="en-US" dirty="0">
                <a:latin typeface="Arial Narrow" charset="0"/>
              </a:rPr>
              <a:t> </a:t>
            </a:r>
            <a:r>
              <a:rPr lang="en-US" dirty="0"/>
              <a:t>R.B)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baseline="30000" dirty="0">
                <a:latin typeface="cmsy10" charset="0"/>
              </a:rPr>
              <a:t>  </a:t>
            </a:r>
            <a:r>
              <a:rPr lang="en-US" dirty="0"/>
              <a:t>=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Arial Narrow" charset="0"/>
              </a:rPr>
              <a:t>(</a:t>
            </a:r>
            <a:r>
              <a:rPr lang="en-US" dirty="0">
                <a:ea typeface="Apple Symbols" charset="2"/>
                <a:cs typeface="Apple Symbols" charset="2"/>
              </a:rPr>
              <a:t>∃</a:t>
            </a:r>
            <a:r>
              <a:rPr lang="en-US" dirty="0">
                <a:latin typeface="Arial Narrow" charset="0"/>
              </a:rPr>
              <a:t> </a:t>
            </a:r>
            <a:r>
              <a:rPr lang="en-US" dirty="0"/>
              <a:t>R. (</a:t>
            </a:r>
            <a:r>
              <a:rPr lang="en-US" dirty="0">
                <a:ea typeface="Apple Symbols" charset="2"/>
                <a:cs typeface="Apple Symbols" charset="2"/>
              </a:rPr>
              <a:t>∃</a:t>
            </a:r>
            <a:r>
              <a:rPr lang="en-US" dirty="0"/>
              <a:t> R.A))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baseline="30000" dirty="0">
                <a:latin typeface="cmsy10" charset="0"/>
              </a:rPr>
              <a:t>  </a:t>
            </a:r>
            <a:r>
              <a:rPr lang="en-US" dirty="0"/>
              <a:t>= 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Arial Narrow" charset="0"/>
              </a:rPr>
              <a:t>(</a:t>
            </a:r>
            <a:r>
              <a:rPr lang="en-US" dirty="0">
                <a:ea typeface="Apple Symbols" charset="2"/>
                <a:cs typeface="Apple Symbols" charset="2"/>
              </a:rPr>
              <a:t>∃</a:t>
            </a:r>
            <a:r>
              <a:rPr lang="en-GB" dirty="0">
                <a:latin typeface="Arial Narrow" charset="0"/>
              </a:rPr>
              <a:t> </a:t>
            </a:r>
            <a:r>
              <a:rPr lang="en-GB" dirty="0"/>
              <a:t>R.</a:t>
            </a:r>
            <a:r>
              <a:rPr lang="en-US" dirty="0">
                <a:latin typeface="cmsy10" charset="0"/>
              </a:rPr>
              <a:t> </a:t>
            </a:r>
            <a:r>
              <a:rPr lang="en-US" dirty="0"/>
              <a:t>¬</a:t>
            </a:r>
            <a:r>
              <a:rPr lang="en-GB" dirty="0"/>
              <a:t>(A </a:t>
            </a:r>
            <a:r>
              <a:rPr lang="en-US" dirty="0">
                <a:ea typeface="Apple Symbols" charset="2"/>
                <a:cs typeface="Apple Symbols" charset="2"/>
              </a:rPr>
              <a:t>⊓</a:t>
            </a:r>
            <a:r>
              <a:rPr lang="en-GB" dirty="0"/>
              <a:t> B))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baseline="30000" dirty="0">
                <a:latin typeface="cmsy10" charset="0"/>
              </a:rPr>
              <a:t>  </a:t>
            </a:r>
            <a:r>
              <a:rPr lang="en-GB" dirty="0"/>
              <a:t>=</a:t>
            </a:r>
            <a:endParaRPr lang="en-US" dirty="0"/>
          </a:p>
        </p:txBody>
      </p:sp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Interpretation Example</a:t>
            </a:r>
            <a:endParaRPr lang="en-US"/>
          </a:p>
        </p:txBody>
      </p:sp>
      <p:sp>
        <p:nvSpPr>
          <p:cNvPr id="112644" name="Oval 4"/>
          <p:cNvSpPr>
            <a:spLocks noChangeArrowheads="1"/>
          </p:cNvSpPr>
          <p:nvPr/>
        </p:nvSpPr>
        <p:spPr bwMode="auto">
          <a:xfrm>
            <a:off x="4572000" y="1773238"/>
            <a:ext cx="3960813" cy="43926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2646" name="Oval 6"/>
          <p:cNvSpPr>
            <a:spLocks noChangeArrowheads="1"/>
          </p:cNvSpPr>
          <p:nvPr/>
        </p:nvSpPr>
        <p:spPr bwMode="auto">
          <a:xfrm>
            <a:off x="5867400" y="2636838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47" name="Oval 7"/>
          <p:cNvSpPr>
            <a:spLocks noChangeArrowheads="1"/>
          </p:cNvSpPr>
          <p:nvPr/>
        </p:nvSpPr>
        <p:spPr bwMode="auto">
          <a:xfrm>
            <a:off x="7308850" y="278130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48" name="Oval 8"/>
          <p:cNvSpPr>
            <a:spLocks noChangeArrowheads="1"/>
          </p:cNvSpPr>
          <p:nvPr/>
        </p:nvSpPr>
        <p:spPr bwMode="auto">
          <a:xfrm>
            <a:off x="5724525" y="4652963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49" name="Oval 9"/>
          <p:cNvSpPr>
            <a:spLocks noChangeArrowheads="1"/>
          </p:cNvSpPr>
          <p:nvPr/>
        </p:nvSpPr>
        <p:spPr bwMode="auto">
          <a:xfrm>
            <a:off x="7380288" y="4797425"/>
            <a:ext cx="71437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50" name="Oval 10"/>
          <p:cNvSpPr>
            <a:spLocks noChangeArrowheads="1"/>
          </p:cNvSpPr>
          <p:nvPr/>
        </p:nvSpPr>
        <p:spPr bwMode="auto">
          <a:xfrm>
            <a:off x="6588125" y="364490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51" name="Text Box 11"/>
          <p:cNvSpPr txBox="1">
            <a:spLocks noChangeArrowheads="1"/>
          </p:cNvSpPr>
          <p:nvPr/>
        </p:nvSpPr>
        <p:spPr bwMode="auto">
          <a:xfrm>
            <a:off x="5940425" y="2349500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v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2" name="Text Box 12"/>
          <p:cNvSpPr txBox="1">
            <a:spLocks noChangeArrowheads="1"/>
          </p:cNvSpPr>
          <p:nvPr/>
        </p:nvSpPr>
        <p:spPr bwMode="auto">
          <a:xfrm>
            <a:off x="6659563" y="3500438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x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3" name="Text Box 13"/>
          <p:cNvSpPr txBox="1">
            <a:spLocks noChangeArrowheads="1"/>
          </p:cNvSpPr>
          <p:nvPr/>
        </p:nvSpPr>
        <p:spPr bwMode="auto">
          <a:xfrm>
            <a:off x="5724525" y="4652963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y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4" name="Text Box 14"/>
          <p:cNvSpPr txBox="1">
            <a:spLocks noChangeArrowheads="1"/>
          </p:cNvSpPr>
          <p:nvPr/>
        </p:nvSpPr>
        <p:spPr bwMode="auto">
          <a:xfrm>
            <a:off x="7380288" y="4797425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z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5" name="Text Box 15"/>
          <p:cNvSpPr txBox="1">
            <a:spLocks noChangeArrowheads="1"/>
          </p:cNvSpPr>
          <p:nvPr/>
        </p:nvSpPr>
        <p:spPr bwMode="auto">
          <a:xfrm>
            <a:off x="7308850" y="2781300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w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6" name="Oval 16"/>
          <p:cNvSpPr>
            <a:spLocks noChangeArrowheads="1"/>
          </p:cNvSpPr>
          <p:nvPr/>
        </p:nvSpPr>
        <p:spPr bwMode="auto">
          <a:xfrm>
            <a:off x="5435600" y="2133600"/>
            <a:ext cx="2376488" cy="223202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57" name="Oval 17"/>
          <p:cNvSpPr>
            <a:spLocks noChangeArrowheads="1"/>
          </p:cNvSpPr>
          <p:nvPr/>
        </p:nvSpPr>
        <p:spPr bwMode="auto">
          <a:xfrm>
            <a:off x="5219700" y="3284538"/>
            <a:ext cx="2089150" cy="1944687"/>
          </a:xfrm>
          <a:prstGeom prst="ellips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59" name="Line 19"/>
          <p:cNvSpPr>
            <a:spLocks noChangeShapeType="1"/>
          </p:cNvSpPr>
          <p:nvPr/>
        </p:nvSpPr>
        <p:spPr bwMode="auto">
          <a:xfrm>
            <a:off x="6011863" y="2708275"/>
            <a:ext cx="1223962" cy="73025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2660" name="Line 20"/>
          <p:cNvSpPr>
            <a:spLocks noChangeShapeType="1"/>
          </p:cNvSpPr>
          <p:nvPr/>
        </p:nvSpPr>
        <p:spPr bwMode="auto">
          <a:xfrm>
            <a:off x="5940425" y="2781300"/>
            <a:ext cx="647700" cy="792163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2661" name="Line 21"/>
          <p:cNvSpPr>
            <a:spLocks noChangeShapeType="1"/>
          </p:cNvSpPr>
          <p:nvPr/>
        </p:nvSpPr>
        <p:spPr bwMode="auto">
          <a:xfrm flipV="1">
            <a:off x="5867400" y="3789363"/>
            <a:ext cx="649288" cy="8636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2662" name="Line 22"/>
          <p:cNvSpPr>
            <a:spLocks noChangeShapeType="1"/>
          </p:cNvSpPr>
          <p:nvPr/>
        </p:nvSpPr>
        <p:spPr bwMode="auto">
          <a:xfrm>
            <a:off x="6659563" y="3789363"/>
            <a:ext cx="649287" cy="1008062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2663" name="Line 23"/>
          <p:cNvSpPr>
            <a:spLocks noChangeShapeType="1"/>
          </p:cNvSpPr>
          <p:nvPr/>
        </p:nvSpPr>
        <p:spPr bwMode="auto">
          <a:xfrm flipH="1" flipV="1">
            <a:off x="6732588" y="5157788"/>
            <a:ext cx="1439862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64" name="Line 24"/>
          <p:cNvSpPr>
            <a:spLocks noChangeShapeType="1"/>
          </p:cNvSpPr>
          <p:nvPr/>
        </p:nvSpPr>
        <p:spPr bwMode="auto">
          <a:xfrm flipH="1">
            <a:off x="7667625" y="2205038"/>
            <a:ext cx="576263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66" name="Line 26"/>
          <p:cNvSpPr>
            <a:spLocks noChangeShapeType="1"/>
          </p:cNvSpPr>
          <p:nvPr/>
        </p:nvSpPr>
        <p:spPr bwMode="auto">
          <a:xfrm>
            <a:off x="6877050" y="1412875"/>
            <a:ext cx="714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660232" y="981075"/>
            <a:ext cx="404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l-GR" sz="2800" dirty="0">
                <a:latin typeface="Symbol" charset="2"/>
              </a:rPr>
              <a:t>Δ</a:t>
            </a:r>
            <a:endParaRPr lang="en-GB" sz="2800" dirty="0">
              <a:solidFill>
                <a:schemeClr val="tx2"/>
              </a:solidFill>
              <a:ea typeface="Arial" charset="0"/>
              <a:cs typeface="Arial" charset="0"/>
              <a:sym typeface="Symbol" charset="2"/>
            </a:endParaRP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8172450" y="1844675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US" sz="2000" dirty="0">
                <a:latin typeface="Georgia"/>
                <a:ea typeface="Arial" charset="0"/>
                <a:cs typeface="Georgia"/>
              </a:rPr>
              <a:t>A</a:t>
            </a:r>
            <a:r>
              <a:rPr lang="en-US" sz="2000" i="1" baseline="30000" dirty="0">
                <a:latin typeface="Georgia"/>
                <a:ea typeface="Arial" charset="0"/>
                <a:cs typeface="Georgia"/>
              </a:rPr>
              <a:t>I</a:t>
            </a:r>
            <a:endParaRPr lang="en-US" sz="2000" i="1" dirty="0">
              <a:latin typeface="Georgia"/>
              <a:ea typeface="Arial" charset="0"/>
              <a:cs typeface="Georgia"/>
              <a:sym typeface="Symbol" charset="2"/>
            </a:endParaRPr>
          </a:p>
        </p:txBody>
      </p:sp>
      <p:sp>
        <p:nvSpPr>
          <p:cNvPr id="30" name="Text Box 18"/>
          <p:cNvSpPr txBox="1">
            <a:spLocks noChangeArrowheads="1"/>
          </p:cNvSpPr>
          <p:nvPr/>
        </p:nvSpPr>
        <p:spPr bwMode="auto">
          <a:xfrm>
            <a:off x="8172450" y="5805488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US" sz="2000" dirty="0">
                <a:latin typeface="Georgia"/>
                <a:ea typeface="Arial" charset="0"/>
                <a:cs typeface="Georgia"/>
              </a:rPr>
              <a:t>B</a:t>
            </a:r>
            <a:r>
              <a:rPr lang="en-US" sz="2000" i="1" baseline="30000" dirty="0">
                <a:latin typeface="Georgia"/>
                <a:ea typeface="Arial" charset="0"/>
                <a:cs typeface="Georgia"/>
              </a:rPr>
              <a:t>I</a:t>
            </a:r>
            <a:endParaRPr lang="en-US" sz="2000" i="1" dirty="0">
              <a:latin typeface="Georgia"/>
              <a:ea typeface="Arial" charset="0"/>
              <a:cs typeface="Georgia"/>
              <a:sym typeface="Symbol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0734238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68313" y="1752600"/>
            <a:ext cx="4679950" cy="48450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>
                <a:latin typeface="Arial Narrow" charset="0"/>
              </a:rPr>
              <a:t>(</a:t>
            </a:r>
            <a:r>
              <a:rPr lang="en-US" dirty="0"/>
              <a:t>¬B)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dirty="0"/>
              <a:t> = {v, w, z}</a:t>
            </a:r>
          </a:p>
          <a:p>
            <a:pPr eaLnBrk="1" hangingPunct="1">
              <a:buFontTx/>
              <a:buNone/>
            </a:pPr>
            <a:r>
              <a:rPr lang="en-GB" dirty="0"/>
              <a:t>(A </a:t>
            </a:r>
            <a:r>
              <a:rPr lang="en-US" dirty="0">
                <a:ea typeface="Apple Symbols" charset="2"/>
                <a:cs typeface="Apple Symbols" charset="2"/>
              </a:rPr>
              <a:t>⊔</a:t>
            </a:r>
            <a:r>
              <a:rPr lang="en-US" dirty="0"/>
              <a:t> </a:t>
            </a:r>
            <a:r>
              <a:rPr lang="en-GB" dirty="0"/>
              <a:t>B)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GB" dirty="0"/>
              <a:t> = {v, w, x, y}</a:t>
            </a:r>
            <a:endParaRPr lang="en-US" dirty="0"/>
          </a:p>
          <a:p>
            <a:pPr eaLnBrk="1" hangingPunct="1">
              <a:buFontTx/>
              <a:buNone/>
            </a:pPr>
            <a:r>
              <a:rPr lang="en-US" dirty="0">
                <a:latin typeface="Arial Narrow" charset="0"/>
              </a:rPr>
              <a:t>(</a:t>
            </a:r>
            <a:r>
              <a:rPr lang="en-US" dirty="0"/>
              <a:t>¬A </a:t>
            </a:r>
            <a:r>
              <a:rPr lang="en-US" dirty="0">
                <a:ea typeface="Apple Symbols" charset="2"/>
                <a:cs typeface="Apple Symbols" charset="2"/>
              </a:rPr>
              <a:t>⊓</a:t>
            </a:r>
            <a:r>
              <a:rPr lang="en-US" dirty="0"/>
              <a:t> B</a:t>
            </a:r>
            <a:r>
              <a:rPr lang="en-US" dirty="0" smtClean="0"/>
              <a:t>)</a:t>
            </a:r>
            <a:r>
              <a:rPr lang="en-US" i="1" baseline="30000" dirty="0" smtClean="0">
                <a:latin typeface="Georgia"/>
                <a:cs typeface="Georgia"/>
              </a:rPr>
              <a:t>I</a:t>
            </a:r>
            <a:r>
              <a:rPr lang="en-US" dirty="0" smtClean="0"/>
              <a:t> </a:t>
            </a:r>
            <a:r>
              <a:rPr lang="en-US" dirty="0"/>
              <a:t>= {y}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Arial Narrow" charset="0"/>
              </a:rPr>
              <a:t>(</a:t>
            </a:r>
            <a:r>
              <a:rPr lang="en-US" dirty="0">
                <a:ea typeface="Apple Symbols" charset="2"/>
                <a:cs typeface="Apple Symbols" charset="2"/>
              </a:rPr>
              <a:t>∃</a:t>
            </a:r>
            <a:r>
              <a:rPr lang="en-US" dirty="0"/>
              <a:t>R.B)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baseline="30000" dirty="0">
                <a:latin typeface="cmsy10" charset="0"/>
              </a:rPr>
              <a:t> </a:t>
            </a:r>
            <a:r>
              <a:rPr lang="en-US" dirty="0"/>
              <a:t>= {v, y}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Arial Narrow" charset="0"/>
              </a:rPr>
              <a:t>(</a:t>
            </a:r>
            <a:r>
              <a:rPr lang="en-US" dirty="0">
                <a:ea typeface="Apple Symbols" charset="2"/>
                <a:cs typeface="Apple Symbols" charset="2"/>
              </a:rPr>
              <a:t>∀</a:t>
            </a:r>
            <a:r>
              <a:rPr lang="en-US" dirty="0">
                <a:latin typeface="Arial Narrow" charset="0"/>
              </a:rPr>
              <a:t> </a:t>
            </a:r>
            <a:r>
              <a:rPr lang="en-US" dirty="0"/>
              <a:t>R.B)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baseline="30000" dirty="0">
                <a:latin typeface="cmsy10" charset="0"/>
              </a:rPr>
              <a:t>  </a:t>
            </a:r>
            <a:r>
              <a:rPr lang="en-US" dirty="0"/>
              <a:t>= {y, w, z}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Arial Narrow" charset="0"/>
              </a:rPr>
              <a:t>(</a:t>
            </a:r>
            <a:r>
              <a:rPr lang="en-US" dirty="0">
                <a:ea typeface="Apple Symbols" charset="2"/>
                <a:cs typeface="Apple Symbols" charset="2"/>
              </a:rPr>
              <a:t>∃</a:t>
            </a:r>
            <a:r>
              <a:rPr lang="en-US" dirty="0">
                <a:latin typeface="Arial Narrow" charset="0"/>
              </a:rPr>
              <a:t> </a:t>
            </a:r>
            <a:r>
              <a:rPr lang="en-US" dirty="0"/>
              <a:t>R. (</a:t>
            </a:r>
            <a:r>
              <a:rPr lang="en-US" dirty="0">
                <a:ea typeface="Apple Symbols" charset="2"/>
                <a:cs typeface="Apple Symbols" charset="2"/>
              </a:rPr>
              <a:t>∃</a:t>
            </a:r>
            <a:r>
              <a:rPr lang="en-US" dirty="0"/>
              <a:t> R.A))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baseline="30000" dirty="0">
                <a:latin typeface="cmsy10" charset="0"/>
              </a:rPr>
              <a:t>  </a:t>
            </a:r>
            <a:r>
              <a:rPr lang="en-US" dirty="0"/>
              <a:t>= {}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Arial Narrow" charset="0"/>
              </a:rPr>
              <a:t>(</a:t>
            </a:r>
            <a:r>
              <a:rPr lang="en-US" dirty="0">
                <a:ea typeface="Apple Symbols" charset="2"/>
                <a:cs typeface="Apple Symbols" charset="2"/>
              </a:rPr>
              <a:t>∃</a:t>
            </a:r>
            <a:r>
              <a:rPr lang="en-GB" dirty="0">
                <a:latin typeface="Arial Narrow" charset="0"/>
              </a:rPr>
              <a:t> </a:t>
            </a:r>
            <a:r>
              <a:rPr lang="en-GB" dirty="0"/>
              <a:t>R.</a:t>
            </a:r>
            <a:r>
              <a:rPr lang="en-US" dirty="0">
                <a:latin typeface="cmsy10" charset="0"/>
              </a:rPr>
              <a:t> </a:t>
            </a:r>
            <a:r>
              <a:rPr lang="en-US" dirty="0"/>
              <a:t>¬</a:t>
            </a:r>
            <a:r>
              <a:rPr lang="en-GB" dirty="0"/>
              <a:t>(A </a:t>
            </a:r>
            <a:r>
              <a:rPr lang="en-US" dirty="0">
                <a:ea typeface="Apple Symbols" charset="2"/>
                <a:cs typeface="Apple Symbols" charset="2"/>
              </a:rPr>
              <a:t>⊓</a:t>
            </a:r>
            <a:r>
              <a:rPr lang="en-GB" dirty="0"/>
              <a:t> B))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baseline="30000" dirty="0">
                <a:latin typeface="cmsy10" charset="0"/>
              </a:rPr>
              <a:t>  </a:t>
            </a:r>
            <a:r>
              <a:rPr lang="en-GB" dirty="0"/>
              <a:t>= {v, x}</a:t>
            </a:r>
            <a:endParaRPr lang="en-US" dirty="0"/>
          </a:p>
        </p:txBody>
      </p:sp>
      <p:sp>
        <p:nvSpPr>
          <p:cNvPr id="1146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Answers</a:t>
            </a:r>
            <a:endParaRPr lang="en-US" dirty="0"/>
          </a:p>
        </p:txBody>
      </p:sp>
      <p:sp>
        <p:nvSpPr>
          <p:cNvPr id="114692" name="Oval 4"/>
          <p:cNvSpPr>
            <a:spLocks noChangeArrowheads="1"/>
          </p:cNvSpPr>
          <p:nvPr/>
        </p:nvSpPr>
        <p:spPr bwMode="auto">
          <a:xfrm>
            <a:off x="4572000" y="1773238"/>
            <a:ext cx="3960813" cy="43926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4694" name="Oval 6"/>
          <p:cNvSpPr>
            <a:spLocks noChangeArrowheads="1"/>
          </p:cNvSpPr>
          <p:nvPr/>
        </p:nvSpPr>
        <p:spPr bwMode="auto">
          <a:xfrm>
            <a:off x="5867400" y="2636838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4695" name="Oval 7"/>
          <p:cNvSpPr>
            <a:spLocks noChangeArrowheads="1"/>
          </p:cNvSpPr>
          <p:nvPr/>
        </p:nvSpPr>
        <p:spPr bwMode="auto">
          <a:xfrm>
            <a:off x="7308850" y="278130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4696" name="Oval 8"/>
          <p:cNvSpPr>
            <a:spLocks noChangeArrowheads="1"/>
          </p:cNvSpPr>
          <p:nvPr/>
        </p:nvSpPr>
        <p:spPr bwMode="auto">
          <a:xfrm>
            <a:off x="5724525" y="4652963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4697" name="Oval 9"/>
          <p:cNvSpPr>
            <a:spLocks noChangeArrowheads="1"/>
          </p:cNvSpPr>
          <p:nvPr/>
        </p:nvSpPr>
        <p:spPr bwMode="auto">
          <a:xfrm>
            <a:off x="7380288" y="4797425"/>
            <a:ext cx="71437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4698" name="Oval 10"/>
          <p:cNvSpPr>
            <a:spLocks noChangeArrowheads="1"/>
          </p:cNvSpPr>
          <p:nvPr/>
        </p:nvSpPr>
        <p:spPr bwMode="auto">
          <a:xfrm>
            <a:off x="6588125" y="364490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4699" name="Text Box 11"/>
          <p:cNvSpPr txBox="1">
            <a:spLocks noChangeArrowheads="1"/>
          </p:cNvSpPr>
          <p:nvPr/>
        </p:nvSpPr>
        <p:spPr bwMode="auto">
          <a:xfrm>
            <a:off x="5940425" y="2349500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v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4700" name="Text Box 12"/>
          <p:cNvSpPr txBox="1">
            <a:spLocks noChangeArrowheads="1"/>
          </p:cNvSpPr>
          <p:nvPr/>
        </p:nvSpPr>
        <p:spPr bwMode="auto">
          <a:xfrm>
            <a:off x="6659563" y="3500438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x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4701" name="Text Box 13"/>
          <p:cNvSpPr txBox="1">
            <a:spLocks noChangeArrowheads="1"/>
          </p:cNvSpPr>
          <p:nvPr/>
        </p:nvSpPr>
        <p:spPr bwMode="auto">
          <a:xfrm>
            <a:off x="5724525" y="4652963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y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4702" name="Text Box 14"/>
          <p:cNvSpPr txBox="1">
            <a:spLocks noChangeArrowheads="1"/>
          </p:cNvSpPr>
          <p:nvPr/>
        </p:nvSpPr>
        <p:spPr bwMode="auto">
          <a:xfrm>
            <a:off x="7380288" y="4797425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z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4703" name="Text Box 15"/>
          <p:cNvSpPr txBox="1">
            <a:spLocks noChangeArrowheads="1"/>
          </p:cNvSpPr>
          <p:nvPr/>
        </p:nvSpPr>
        <p:spPr bwMode="auto">
          <a:xfrm>
            <a:off x="7308850" y="2781300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w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4704" name="Oval 16"/>
          <p:cNvSpPr>
            <a:spLocks noChangeArrowheads="1"/>
          </p:cNvSpPr>
          <p:nvPr/>
        </p:nvSpPr>
        <p:spPr bwMode="auto">
          <a:xfrm>
            <a:off x="5435600" y="2133600"/>
            <a:ext cx="2376488" cy="223202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4705" name="Oval 17"/>
          <p:cNvSpPr>
            <a:spLocks noChangeArrowheads="1"/>
          </p:cNvSpPr>
          <p:nvPr/>
        </p:nvSpPr>
        <p:spPr bwMode="auto">
          <a:xfrm>
            <a:off x="5219700" y="3284538"/>
            <a:ext cx="2089150" cy="1944687"/>
          </a:xfrm>
          <a:prstGeom prst="ellips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4707" name="Line 19"/>
          <p:cNvSpPr>
            <a:spLocks noChangeShapeType="1"/>
          </p:cNvSpPr>
          <p:nvPr/>
        </p:nvSpPr>
        <p:spPr bwMode="auto">
          <a:xfrm>
            <a:off x="6011863" y="2708275"/>
            <a:ext cx="1223962" cy="73025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4708" name="Line 20"/>
          <p:cNvSpPr>
            <a:spLocks noChangeShapeType="1"/>
          </p:cNvSpPr>
          <p:nvPr/>
        </p:nvSpPr>
        <p:spPr bwMode="auto">
          <a:xfrm>
            <a:off x="5940425" y="2781300"/>
            <a:ext cx="647700" cy="792163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4709" name="Line 21"/>
          <p:cNvSpPr>
            <a:spLocks noChangeShapeType="1"/>
          </p:cNvSpPr>
          <p:nvPr/>
        </p:nvSpPr>
        <p:spPr bwMode="auto">
          <a:xfrm flipV="1">
            <a:off x="5867400" y="3789363"/>
            <a:ext cx="649288" cy="8636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4710" name="Line 22"/>
          <p:cNvSpPr>
            <a:spLocks noChangeShapeType="1"/>
          </p:cNvSpPr>
          <p:nvPr/>
        </p:nvSpPr>
        <p:spPr bwMode="auto">
          <a:xfrm>
            <a:off x="6659563" y="3789363"/>
            <a:ext cx="649287" cy="1008062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4711" name="Line 23"/>
          <p:cNvSpPr>
            <a:spLocks noChangeShapeType="1"/>
          </p:cNvSpPr>
          <p:nvPr/>
        </p:nvSpPr>
        <p:spPr bwMode="auto">
          <a:xfrm flipH="1" flipV="1">
            <a:off x="6732588" y="5157788"/>
            <a:ext cx="1439862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712" name="Line 24"/>
          <p:cNvSpPr>
            <a:spLocks noChangeShapeType="1"/>
          </p:cNvSpPr>
          <p:nvPr/>
        </p:nvSpPr>
        <p:spPr bwMode="auto">
          <a:xfrm flipH="1">
            <a:off x="7667625" y="2205038"/>
            <a:ext cx="576263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714" name="Line 26"/>
          <p:cNvSpPr>
            <a:spLocks noChangeShapeType="1"/>
          </p:cNvSpPr>
          <p:nvPr/>
        </p:nvSpPr>
        <p:spPr bwMode="auto">
          <a:xfrm>
            <a:off x="6877050" y="1412875"/>
            <a:ext cx="714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660232" y="981075"/>
            <a:ext cx="404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l-GR" sz="2800" dirty="0">
                <a:latin typeface="Symbol" charset="2"/>
              </a:rPr>
              <a:t>Δ</a:t>
            </a:r>
            <a:endParaRPr lang="en-GB" sz="2800" dirty="0">
              <a:solidFill>
                <a:schemeClr val="tx2"/>
              </a:solidFill>
              <a:ea typeface="Arial" charset="0"/>
              <a:cs typeface="Arial" charset="0"/>
              <a:sym typeface="Symbol" charset="2"/>
            </a:endParaRP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8172450" y="1844675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US" sz="2000" dirty="0">
                <a:latin typeface="Georgia"/>
                <a:ea typeface="Arial" charset="0"/>
                <a:cs typeface="Georgia"/>
              </a:rPr>
              <a:t>A</a:t>
            </a:r>
            <a:r>
              <a:rPr lang="en-US" sz="2000" i="1" baseline="30000" dirty="0">
                <a:latin typeface="Georgia"/>
                <a:ea typeface="Arial" charset="0"/>
                <a:cs typeface="Georgia"/>
              </a:rPr>
              <a:t>I</a:t>
            </a:r>
            <a:endParaRPr lang="en-US" sz="2000" i="1" dirty="0">
              <a:latin typeface="Georgia"/>
              <a:ea typeface="Arial" charset="0"/>
              <a:cs typeface="Georgia"/>
              <a:sym typeface="Symbol" charset="2"/>
            </a:endParaRPr>
          </a:p>
        </p:txBody>
      </p:sp>
      <p:sp>
        <p:nvSpPr>
          <p:cNvPr id="30" name="Text Box 18"/>
          <p:cNvSpPr txBox="1">
            <a:spLocks noChangeArrowheads="1"/>
          </p:cNvSpPr>
          <p:nvPr/>
        </p:nvSpPr>
        <p:spPr bwMode="auto">
          <a:xfrm>
            <a:off x="8172450" y="5805488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US" sz="2000" dirty="0">
                <a:latin typeface="Georgia"/>
                <a:ea typeface="Arial" charset="0"/>
                <a:cs typeface="Georgia"/>
              </a:rPr>
              <a:t>B</a:t>
            </a:r>
            <a:r>
              <a:rPr lang="en-US" sz="2000" i="1" baseline="30000" dirty="0">
                <a:latin typeface="Georgia"/>
                <a:ea typeface="Arial" charset="0"/>
                <a:cs typeface="Georgia"/>
              </a:rPr>
              <a:t>I</a:t>
            </a:r>
            <a:endParaRPr lang="en-US" sz="2000" i="1" dirty="0">
              <a:latin typeface="Georgia"/>
              <a:ea typeface="Arial" charset="0"/>
              <a:cs typeface="Georgia"/>
              <a:sym typeface="Symbol" charset="2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 Logics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family of knowledge representation formalisms</a:t>
            </a:r>
          </a:p>
          <a:p>
            <a:pPr lvl="1"/>
            <a:r>
              <a:rPr lang="en-US" dirty="0" smtClean="0"/>
              <a:t>A subset of first order predicate logic (FOPL)</a:t>
            </a:r>
          </a:p>
          <a:p>
            <a:pPr lvl="1"/>
            <a:r>
              <a:rPr lang="en-US" dirty="0" smtClean="0"/>
              <a:t>Decidable – trade-off of expressivity against algorithmic complexity</a:t>
            </a:r>
          </a:p>
          <a:p>
            <a:pPr lvl="1"/>
            <a:r>
              <a:rPr lang="en-US" dirty="0" smtClean="0"/>
              <a:t>Well understood – derived from work in the mid-80s to early 90s</a:t>
            </a:r>
          </a:p>
          <a:p>
            <a:pPr lvl="1"/>
            <a:r>
              <a:rPr lang="en-US" dirty="0" smtClean="0"/>
              <a:t>Model-theoretic formal semantics </a:t>
            </a:r>
          </a:p>
          <a:p>
            <a:pPr lvl="1"/>
            <a:r>
              <a:rPr lang="en-US" dirty="0" smtClean="0"/>
              <a:t>Simpler syntax than FOPL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707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DL Reasoning Revisited: Satisfaction</a:t>
            </a:r>
            <a:endParaRPr lang="en-US" dirty="0" smtClean="0"/>
          </a:p>
        </p:txBody>
      </p:sp>
      <p:sp>
        <p:nvSpPr>
          <p:cNvPr id="1167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“Can this class have any instances?”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 is </a:t>
            </a:r>
            <a:r>
              <a:rPr lang="en-GB" dirty="0" err="1" smtClean="0"/>
              <a:t>satisfiable</a:t>
            </a:r>
            <a:r>
              <a:rPr lang="en-GB" dirty="0" smtClean="0"/>
              <a:t> </a:t>
            </a:r>
            <a:r>
              <a:rPr lang="en-GB" dirty="0" err="1" smtClean="0"/>
              <a:t>w.r.t</a:t>
            </a:r>
            <a:r>
              <a:rPr lang="en-GB" dirty="0" smtClean="0"/>
              <a:t>. K </a:t>
            </a:r>
            <a:r>
              <a:rPr lang="en-GB" dirty="0" err="1" smtClean="0"/>
              <a:t>iff</a:t>
            </a:r>
            <a:r>
              <a:rPr lang="en-GB" dirty="0" smtClean="0"/>
              <a:t> 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there exists some model I of K, C</a:t>
            </a:r>
            <a:r>
              <a:rPr lang="en-GB" i="1" baseline="30000" dirty="0" smtClean="0"/>
              <a:t>I</a:t>
            </a:r>
            <a:r>
              <a:rPr lang="en-GB" dirty="0" smtClean="0"/>
              <a:t> ≠ </a:t>
            </a:r>
            <a:r>
              <a:rPr lang="en-US" dirty="0" smtClean="0">
                <a:solidFill>
                  <a:prstClr val="black"/>
                </a:solidFill>
                <a:latin typeface="ArialUnicodeMS"/>
              </a:rPr>
              <a:t>∅</a:t>
            </a:r>
            <a:endParaRPr lang="en-GB" dirty="0" smtClean="0"/>
          </a:p>
          <a:p>
            <a:pPr marL="0" indent="0">
              <a:buNone/>
            </a:pPr>
            <a:r>
              <a:rPr lang="en-US" dirty="0" smtClean="0"/>
              <a:t>where K is a knowledge base, I is an interpretation of K</a:t>
            </a:r>
          </a:p>
        </p:txBody>
      </p:sp>
    </p:spTree>
    <p:extLst>
      <p:ext uri="{BB962C8B-B14F-4D97-AF65-F5344CB8AC3E}">
        <p14:creationId xmlns:p14="http://schemas.microsoft.com/office/powerpoint/2010/main" val="2027050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DL Reasoning Revisited: </a:t>
            </a:r>
            <a:r>
              <a:rPr lang="en-GB" dirty="0" err="1" smtClean="0"/>
              <a:t>Subsumption</a:t>
            </a:r>
            <a:endParaRPr lang="en-US" dirty="0" smtClean="0"/>
          </a:p>
        </p:txBody>
      </p:sp>
      <p:sp>
        <p:nvSpPr>
          <p:cNvPr id="1167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“Is every instance of this class necessarily an instance of this other class?”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 subsumes D </a:t>
            </a:r>
            <a:r>
              <a:rPr lang="en-GB" dirty="0" err="1" smtClean="0"/>
              <a:t>w.r.t</a:t>
            </a:r>
            <a:r>
              <a:rPr lang="en-GB" dirty="0" smtClean="0"/>
              <a:t>. K </a:t>
            </a:r>
            <a:r>
              <a:rPr lang="en-GB" dirty="0" err="1" smtClean="0"/>
              <a:t>iff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for every model I of K, C</a:t>
            </a:r>
            <a:r>
              <a:rPr lang="en-GB" i="1" baseline="30000" dirty="0" smtClean="0"/>
              <a:t>I</a:t>
            </a:r>
            <a:r>
              <a:rPr lang="en-GB" dirty="0" smtClean="0"/>
              <a:t> </a:t>
            </a:r>
            <a:r>
              <a:rPr lang="en-US" dirty="0" smtClean="0"/>
              <a:t>⊇ </a:t>
            </a:r>
            <a:r>
              <a:rPr lang="en-GB" dirty="0" smtClean="0"/>
              <a:t>D</a:t>
            </a:r>
            <a:r>
              <a:rPr lang="en-GB" i="1" baseline="30000" dirty="0" smtClean="0"/>
              <a:t>I</a:t>
            </a:r>
          </a:p>
          <a:p>
            <a:pPr marL="0" indent="0">
              <a:buNone/>
            </a:pPr>
            <a:r>
              <a:rPr lang="en-US" dirty="0" smtClean="0"/>
              <a:t>where K is a knowledge base, I is an interpretation of 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DL Reasoning Revisited: Equivalence</a:t>
            </a:r>
            <a:endParaRPr lang="en-US" dirty="0" smtClean="0"/>
          </a:p>
        </p:txBody>
      </p:sp>
      <p:sp>
        <p:nvSpPr>
          <p:cNvPr id="1167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“Is every instance of this class necessarily an instance of this other class, and vice versa?”</a:t>
            </a:r>
          </a:p>
          <a:p>
            <a:pPr marL="539750" lvl="1" indent="-269875">
              <a:buFont typeface="Arial" charset="0"/>
              <a:buChar char="•"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 is equivalent to D </a:t>
            </a:r>
            <a:r>
              <a:rPr lang="en-GB" dirty="0" err="1" smtClean="0"/>
              <a:t>w.r.t</a:t>
            </a:r>
            <a:r>
              <a:rPr lang="en-GB" dirty="0" smtClean="0"/>
              <a:t>. K </a:t>
            </a:r>
            <a:r>
              <a:rPr lang="en-GB" dirty="0" err="1" smtClean="0"/>
              <a:t>iff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for every model I of K, C</a:t>
            </a:r>
            <a:r>
              <a:rPr lang="en-GB" i="1" baseline="30000" dirty="0" smtClean="0"/>
              <a:t>I</a:t>
            </a:r>
            <a:r>
              <a:rPr lang="en-GB" dirty="0" smtClean="0"/>
              <a:t> = D</a:t>
            </a:r>
            <a:r>
              <a:rPr lang="en-GB" i="1" baseline="30000" dirty="0" smtClean="0"/>
              <a:t>I</a:t>
            </a:r>
          </a:p>
          <a:p>
            <a:pPr marL="0" indent="0">
              <a:buNone/>
            </a:pPr>
            <a:r>
              <a:rPr lang="en-US" dirty="0" smtClean="0"/>
              <a:t>where K is a knowledge base, I is an interpretation of K</a:t>
            </a:r>
          </a:p>
        </p:txBody>
      </p:sp>
    </p:spTree>
    <p:extLst>
      <p:ext uri="{BB962C8B-B14F-4D97-AF65-F5344CB8AC3E}">
        <p14:creationId xmlns:p14="http://schemas.microsoft.com/office/powerpoint/2010/main" val="2027050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DL Reasoning Revisited: Classification</a:t>
            </a:r>
            <a:endParaRPr lang="en-US" dirty="0" smtClean="0"/>
          </a:p>
        </p:txBody>
      </p:sp>
      <p:sp>
        <p:nvSpPr>
          <p:cNvPr id="1167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“Is this individual necessarily an instance of this class?”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x is an instance of C </a:t>
            </a:r>
            <a:r>
              <a:rPr lang="en-GB" dirty="0" err="1" smtClean="0"/>
              <a:t>w.r.t</a:t>
            </a:r>
            <a:r>
              <a:rPr lang="en-GB" dirty="0" smtClean="0"/>
              <a:t>. K </a:t>
            </a:r>
            <a:r>
              <a:rPr lang="en-GB" dirty="0" err="1" smtClean="0"/>
              <a:t>iff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for every model I of K, </a:t>
            </a:r>
            <a:r>
              <a:rPr lang="en-GB" dirty="0" err="1" smtClean="0"/>
              <a:t>x</a:t>
            </a:r>
            <a:r>
              <a:rPr lang="en-GB" i="1" baseline="30000" dirty="0" err="1" smtClean="0"/>
              <a:t>I</a:t>
            </a:r>
            <a:r>
              <a:rPr lang="en-GB" dirty="0" smtClean="0"/>
              <a:t> </a:t>
            </a:r>
            <a:r>
              <a:rPr lang="en-US" dirty="0" smtClean="0"/>
              <a:t>∈</a:t>
            </a:r>
            <a:r>
              <a:rPr lang="en-GB" dirty="0" smtClean="0"/>
              <a:t> C</a:t>
            </a:r>
            <a:r>
              <a:rPr lang="en-GB" i="1" baseline="30000" dirty="0" smtClean="0"/>
              <a:t>I</a:t>
            </a:r>
          </a:p>
          <a:p>
            <a:pPr marL="0" indent="0">
              <a:buNone/>
            </a:pPr>
            <a:r>
              <a:rPr lang="en-US" dirty="0" smtClean="0"/>
              <a:t>where K is a knowledge base, I is an interpretation of K</a:t>
            </a:r>
          </a:p>
        </p:txBody>
      </p:sp>
    </p:spTree>
    <p:extLst>
      <p:ext uri="{BB962C8B-B14F-4D97-AF65-F5344CB8AC3E}">
        <p14:creationId xmlns:p14="http://schemas.microsoft.com/office/powerpoint/2010/main" val="2027050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Description Logics</a:t>
            </a:r>
          </a:p>
        </p:txBody>
      </p:sp>
      <p:sp>
        <p:nvSpPr>
          <p:cNvPr id="737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Description logics restrict the predicate types that can be used</a:t>
            </a:r>
          </a:p>
          <a:p>
            <a:pPr lvl="1"/>
            <a:r>
              <a:rPr lang="en-GB" dirty="0" smtClean="0"/>
              <a:t>Unary predicates denote class membership</a:t>
            </a:r>
            <a:endParaRPr lang="en-GB" dirty="0"/>
          </a:p>
          <a:p>
            <a:pPr lvl="1"/>
            <a:endParaRPr lang="en-GB" dirty="0" smtClean="0"/>
          </a:p>
          <a:p>
            <a:pPr lvl="1"/>
            <a:endParaRPr lang="en-GB" dirty="0"/>
          </a:p>
          <a:p>
            <a:pPr lvl="1"/>
            <a:r>
              <a:rPr lang="en-GB" dirty="0" smtClean="0"/>
              <a:t>Binary predicates denote relations (roles) between instances</a:t>
            </a:r>
            <a:br>
              <a:rPr lang="en-GB" dirty="0" smtClean="0"/>
            </a:br>
            <a:endParaRPr lang="en-GB" dirty="0" smtClean="0"/>
          </a:p>
        </p:txBody>
      </p:sp>
      <p:pic>
        <p:nvPicPr>
          <p:cNvPr id="73732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576" y="2945829"/>
            <a:ext cx="166687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3" name="Picture 5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7584" y="4365104"/>
            <a:ext cx="2295525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Defining ontologies with Description Logics</a:t>
            </a:r>
          </a:p>
        </p:txBody>
      </p:sp>
      <p:sp>
        <p:nvSpPr>
          <p:cNvPr id="757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GB" dirty="0" smtClean="0"/>
              <a:t>Describe classes (concepts) in terms of their necessary and sufficient attributes </a:t>
            </a:r>
            <a:r>
              <a:rPr lang="en-GB" smtClean="0"/>
              <a:t>(roles)</a:t>
            </a:r>
            <a:endParaRPr lang="en-GB" dirty="0" smtClean="0"/>
          </a:p>
          <a:p>
            <a:pPr marL="269875" indent="-269875" eaLnBrk="1" hangingPunct="1">
              <a:buFont typeface="Arial" charset="0"/>
              <a:buChar char="•"/>
            </a:pPr>
            <a:endParaRPr lang="en-GB" dirty="0" smtClean="0"/>
          </a:p>
          <a:p>
            <a:pPr marL="0" indent="0" eaLnBrk="1" hangingPunct="1">
              <a:buNone/>
            </a:pPr>
            <a:r>
              <a:rPr lang="en-GB" dirty="0" smtClean="0"/>
              <a:t>Consider an attribute A of a class C: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GB" dirty="0" smtClean="0"/>
              <a:t>A is a necessary attribute of C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GB" dirty="0" smtClean="0"/>
              <a:t>If an object is an instance of C, then it has A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GB" dirty="0" smtClean="0"/>
              <a:t>A is a sufficient attribute of C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If an object has A, then it is an instance of 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Description Logic Reasoning Tasks</a:t>
            </a:r>
          </a:p>
        </p:txBody>
      </p:sp>
      <p:sp>
        <p:nvSpPr>
          <p:cNvPr id="778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Satisfaction</a:t>
            </a:r>
            <a:endParaRPr lang="en-GB" dirty="0"/>
          </a:p>
          <a:p>
            <a:pPr marL="539750" lvl="1" indent="-269875">
              <a:buFont typeface="Arial" charset="0"/>
              <a:buChar char="•"/>
            </a:pPr>
            <a:r>
              <a:rPr lang="en-GB" dirty="0" smtClean="0"/>
              <a:t>“Can this class have any instances?"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Subsumption</a:t>
            </a:r>
            <a:endParaRPr lang="en-GB" dirty="0" smtClean="0"/>
          </a:p>
          <a:p>
            <a:pPr marL="539750" lvl="1" indent="-269875">
              <a:buFont typeface="Arial" charset="0"/>
              <a:buChar char="•"/>
            </a:pPr>
            <a:r>
              <a:rPr lang="en-GB" dirty="0" smtClean="0"/>
              <a:t>"Is every instance of class A necessarily an instance of class B?"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Classification</a:t>
            </a:r>
          </a:p>
          <a:p>
            <a:pPr marL="539750" lvl="1" indent="-269875">
              <a:buFont typeface="Arial" charset="0"/>
              <a:buChar char="•"/>
            </a:pPr>
            <a:r>
              <a:rPr lang="en-GB" dirty="0" smtClean="0"/>
              <a:t>"What classes is this object an instance of?"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Classes as sets</a:t>
            </a:r>
          </a:p>
        </p:txBody>
      </p:sp>
      <p:sp>
        <p:nvSpPr>
          <p:cNvPr id="79875" name="Oval 4"/>
          <p:cNvSpPr>
            <a:spLocks noChangeArrowheads="1"/>
          </p:cNvSpPr>
          <p:nvPr/>
        </p:nvSpPr>
        <p:spPr bwMode="auto">
          <a:xfrm>
            <a:off x="2255838" y="1871663"/>
            <a:ext cx="3960812" cy="43926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76" name="Text Box 5"/>
          <p:cNvSpPr txBox="1">
            <a:spLocks noChangeArrowheads="1"/>
          </p:cNvSpPr>
          <p:nvPr/>
        </p:nvSpPr>
        <p:spPr bwMode="auto">
          <a:xfrm>
            <a:off x="5856288" y="1943100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US" sz="2000">
                <a:ea typeface="Arial" charset="0"/>
                <a:cs typeface="Arial" charset="0"/>
              </a:rPr>
              <a:t>A</a:t>
            </a:r>
            <a:endParaRPr lang="en-US" sz="2000">
              <a:latin typeface="cmsy10" charset="0"/>
              <a:ea typeface="Arial" charset="0"/>
              <a:cs typeface="Arial" charset="0"/>
              <a:sym typeface="Symbol" charset="2"/>
            </a:endParaRPr>
          </a:p>
        </p:txBody>
      </p:sp>
      <p:sp>
        <p:nvSpPr>
          <p:cNvPr id="79877" name="Oval 6"/>
          <p:cNvSpPr>
            <a:spLocks noChangeArrowheads="1"/>
          </p:cNvSpPr>
          <p:nvPr/>
        </p:nvSpPr>
        <p:spPr bwMode="auto">
          <a:xfrm>
            <a:off x="3551238" y="2735263"/>
            <a:ext cx="71437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78" name="Oval 7"/>
          <p:cNvSpPr>
            <a:spLocks noChangeArrowheads="1"/>
          </p:cNvSpPr>
          <p:nvPr/>
        </p:nvSpPr>
        <p:spPr bwMode="auto">
          <a:xfrm>
            <a:off x="4992688" y="2879725"/>
            <a:ext cx="71437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79" name="Oval 8"/>
          <p:cNvSpPr>
            <a:spLocks noChangeArrowheads="1"/>
          </p:cNvSpPr>
          <p:nvPr/>
        </p:nvSpPr>
        <p:spPr bwMode="auto">
          <a:xfrm>
            <a:off x="3408363" y="4751388"/>
            <a:ext cx="71437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80" name="Oval 9"/>
          <p:cNvSpPr>
            <a:spLocks noChangeArrowheads="1"/>
          </p:cNvSpPr>
          <p:nvPr/>
        </p:nvSpPr>
        <p:spPr bwMode="auto">
          <a:xfrm>
            <a:off x="5064125" y="489585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81" name="Oval 10"/>
          <p:cNvSpPr>
            <a:spLocks noChangeArrowheads="1"/>
          </p:cNvSpPr>
          <p:nvPr/>
        </p:nvSpPr>
        <p:spPr bwMode="auto">
          <a:xfrm>
            <a:off x="4271963" y="3743325"/>
            <a:ext cx="71437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82" name="Text Box 11"/>
          <p:cNvSpPr txBox="1">
            <a:spLocks noChangeArrowheads="1"/>
          </p:cNvSpPr>
          <p:nvPr/>
        </p:nvSpPr>
        <p:spPr bwMode="auto">
          <a:xfrm>
            <a:off x="3624263" y="2447925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ea typeface="Arial" charset="0"/>
                <a:cs typeface="Arial" charset="0"/>
              </a:rPr>
              <a:t>v</a:t>
            </a:r>
            <a:endParaRPr lang="en-US" sz="2000" baseline="30000">
              <a:latin typeface="cmmi12" pitchFamily="34" charset="0"/>
              <a:ea typeface="Arial" charset="0"/>
              <a:cs typeface="Arial" charset="0"/>
            </a:endParaRPr>
          </a:p>
        </p:txBody>
      </p:sp>
      <p:sp>
        <p:nvSpPr>
          <p:cNvPr id="79883" name="Text Box 12"/>
          <p:cNvSpPr txBox="1">
            <a:spLocks noChangeArrowheads="1"/>
          </p:cNvSpPr>
          <p:nvPr/>
        </p:nvSpPr>
        <p:spPr bwMode="auto">
          <a:xfrm>
            <a:off x="4343400" y="3598863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ea typeface="Arial" charset="0"/>
                <a:cs typeface="Arial" charset="0"/>
              </a:rPr>
              <a:t>x</a:t>
            </a:r>
            <a:endParaRPr lang="en-US" sz="2000" baseline="30000">
              <a:latin typeface="cmmi12" pitchFamily="34" charset="0"/>
              <a:ea typeface="Arial" charset="0"/>
              <a:cs typeface="Arial" charset="0"/>
            </a:endParaRPr>
          </a:p>
        </p:txBody>
      </p:sp>
      <p:sp>
        <p:nvSpPr>
          <p:cNvPr id="79884" name="Text Box 13"/>
          <p:cNvSpPr txBox="1">
            <a:spLocks noChangeArrowheads="1"/>
          </p:cNvSpPr>
          <p:nvPr/>
        </p:nvSpPr>
        <p:spPr bwMode="auto">
          <a:xfrm>
            <a:off x="3408363" y="4751388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ea typeface="Arial" charset="0"/>
                <a:cs typeface="Arial" charset="0"/>
              </a:rPr>
              <a:t>y</a:t>
            </a:r>
            <a:endParaRPr lang="en-US" sz="2000" baseline="30000">
              <a:latin typeface="cmmi12" pitchFamily="34" charset="0"/>
              <a:ea typeface="Arial" charset="0"/>
              <a:cs typeface="Arial" charset="0"/>
            </a:endParaRPr>
          </a:p>
        </p:txBody>
      </p:sp>
      <p:sp>
        <p:nvSpPr>
          <p:cNvPr id="79885" name="Text Box 14"/>
          <p:cNvSpPr txBox="1">
            <a:spLocks noChangeArrowheads="1"/>
          </p:cNvSpPr>
          <p:nvPr/>
        </p:nvSpPr>
        <p:spPr bwMode="auto">
          <a:xfrm>
            <a:off x="5064125" y="4895850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ea typeface="Arial" charset="0"/>
                <a:cs typeface="Arial" charset="0"/>
              </a:rPr>
              <a:t>z</a:t>
            </a:r>
            <a:endParaRPr lang="en-US" sz="2000" baseline="30000">
              <a:latin typeface="cmmi12" pitchFamily="34" charset="0"/>
              <a:ea typeface="Arial" charset="0"/>
              <a:cs typeface="Arial" charset="0"/>
            </a:endParaRPr>
          </a:p>
        </p:txBody>
      </p:sp>
      <p:sp>
        <p:nvSpPr>
          <p:cNvPr id="79886" name="Text Box 15"/>
          <p:cNvSpPr txBox="1">
            <a:spLocks noChangeArrowheads="1"/>
          </p:cNvSpPr>
          <p:nvPr/>
        </p:nvSpPr>
        <p:spPr bwMode="auto">
          <a:xfrm>
            <a:off x="4992688" y="2879725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ea typeface="Arial" charset="0"/>
                <a:cs typeface="Arial" charset="0"/>
              </a:rPr>
              <a:t>w</a:t>
            </a:r>
            <a:endParaRPr lang="en-US" sz="2000" baseline="30000">
              <a:latin typeface="cmmi12" pitchFamily="34" charset="0"/>
              <a:ea typeface="Arial" charset="0"/>
              <a:cs typeface="Arial" charset="0"/>
            </a:endParaRPr>
          </a:p>
        </p:txBody>
      </p:sp>
      <p:sp>
        <p:nvSpPr>
          <p:cNvPr id="79887" name="Oval 16"/>
          <p:cNvSpPr>
            <a:spLocks noChangeArrowheads="1"/>
          </p:cNvSpPr>
          <p:nvPr/>
        </p:nvSpPr>
        <p:spPr bwMode="auto">
          <a:xfrm>
            <a:off x="3119438" y="2232025"/>
            <a:ext cx="2376487" cy="223202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88" name="Oval 17"/>
          <p:cNvSpPr>
            <a:spLocks noChangeArrowheads="1"/>
          </p:cNvSpPr>
          <p:nvPr/>
        </p:nvSpPr>
        <p:spPr bwMode="auto">
          <a:xfrm>
            <a:off x="2903538" y="3382963"/>
            <a:ext cx="2089150" cy="1944687"/>
          </a:xfrm>
          <a:prstGeom prst="ellips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89" name="Text Box 18"/>
          <p:cNvSpPr txBox="1">
            <a:spLocks noChangeArrowheads="1"/>
          </p:cNvSpPr>
          <p:nvPr/>
        </p:nvSpPr>
        <p:spPr bwMode="auto">
          <a:xfrm>
            <a:off x="5856288" y="5903913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US" sz="2000">
                <a:ea typeface="Arial" charset="0"/>
                <a:cs typeface="Arial" charset="0"/>
              </a:rPr>
              <a:t>B</a:t>
            </a:r>
            <a:endParaRPr lang="en-US" sz="2000">
              <a:latin typeface="cmsy10" charset="0"/>
              <a:ea typeface="Arial" charset="0"/>
              <a:cs typeface="Arial" charset="0"/>
              <a:sym typeface="Symbol" charset="2"/>
            </a:endParaRPr>
          </a:p>
        </p:txBody>
      </p:sp>
      <p:sp>
        <p:nvSpPr>
          <p:cNvPr id="79890" name="Line 19"/>
          <p:cNvSpPr>
            <a:spLocks noChangeShapeType="1"/>
          </p:cNvSpPr>
          <p:nvPr/>
        </p:nvSpPr>
        <p:spPr bwMode="auto">
          <a:xfrm>
            <a:off x="3695700" y="2806700"/>
            <a:ext cx="1223963" cy="73025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91" name="Line 20"/>
          <p:cNvSpPr>
            <a:spLocks noChangeShapeType="1"/>
          </p:cNvSpPr>
          <p:nvPr/>
        </p:nvSpPr>
        <p:spPr bwMode="auto">
          <a:xfrm>
            <a:off x="3624263" y="2879725"/>
            <a:ext cx="647700" cy="792163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92" name="Line 21"/>
          <p:cNvSpPr>
            <a:spLocks noChangeShapeType="1"/>
          </p:cNvSpPr>
          <p:nvPr/>
        </p:nvSpPr>
        <p:spPr bwMode="auto">
          <a:xfrm flipV="1">
            <a:off x="3551238" y="3887788"/>
            <a:ext cx="649287" cy="8636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93" name="Line 22"/>
          <p:cNvSpPr>
            <a:spLocks noChangeShapeType="1"/>
          </p:cNvSpPr>
          <p:nvPr/>
        </p:nvSpPr>
        <p:spPr bwMode="auto">
          <a:xfrm>
            <a:off x="4343400" y="3887788"/>
            <a:ext cx="649288" cy="1008062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94" name="Line 23"/>
          <p:cNvSpPr>
            <a:spLocks noChangeShapeType="1"/>
          </p:cNvSpPr>
          <p:nvPr/>
        </p:nvSpPr>
        <p:spPr bwMode="auto">
          <a:xfrm flipH="1" flipV="1">
            <a:off x="4416425" y="5256213"/>
            <a:ext cx="1439863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95" name="Line 24"/>
          <p:cNvSpPr>
            <a:spLocks noChangeShapeType="1"/>
          </p:cNvSpPr>
          <p:nvPr/>
        </p:nvSpPr>
        <p:spPr bwMode="auto">
          <a:xfrm flipH="1">
            <a:off x="5351463" y="2303463"/>
            <a:ext cx="576262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96" name="Text Box 25"/>
          <p:cNvSpPr txBox="1">
            <a:spLocks noChangeArrowheads="1"/>
          </p:cNvSpPr>
          <p:nvPr/>
        </p:nvSpPr>
        <p:spPr bwMode="auto">
          <a:xfrm>
            <a:off x="4324350" y="1143000"/>
            <a:ext cx="404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l-GR" sz="2800" dirty="0">
                <a:latin typeface="Symbol" charset="2"/>
              </a:rPr>
              <a:t>Δ</a:t>
            </a:r>
            <a:endParaRPr lang="en-GB" sz="2800" dirty="0">
              <a:solidFill>
                <a:schemeClr val="tx2"/>
              </a:solidFill>
              <a:ea typeface="Arial" charset="0"/>
              <a:cs typeface="Arial" charset="0"/>
              <a:sym typeface="Symbol" charset="2"/>
            </a:endParaRPr>
          </a:p>
        </p:txBody>
      </p:sp>
      <p:sp>
        <p:nvSpPr>
          <p:cNvPr id="79897" name="Line 26"/>
          <p:cNvSpPr>
            <a:spLocks noChangeShapeType="1"/>
          </p:cNvSpPr>
          <p:nvPr/>
        </p:nvSpPr>
        <p:spPr bwMode="auto">
          <a:xfrm>
            <a:off x="4560888" y="1511300"/>
            <a:ext cx="714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Syntax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043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Concept Constructors</a:t>
            </a:r>
            <a:endParaRPr lang="en-US" smtClean="0"/>
          </a:p>
        </p:txBody>
      </p:sp>
      <p:sp>
        <p:nvSpPr>
          <p:cNvPr id="808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 typeface="Arial" charset="0"/>
              <a:buChar char="•"/>
            </a:pPr>
            <a:r>
              <a:rPr lang="en-GB" dirty="0" smtClean="0"/>
              <a:t>Boolean class constructors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GB" dirty="0" smtClean="0"/>
              <a:t>Restrictions on role successors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GB" dirty="0" smtClean="0"/>
              <a:t>Number restrictions (cardinality constraints) on roles </a:t>
            </a:r>
          </a:p>
          <a:p>
            <a:pPr marL="269875" indent="-269875" eaLnBrk="1" hangingPunct="1">
              <a:buFont typeface="Arial" charset="0"/>
              <a:buChar char="•"/>
            </a:pPr>
            <a:endParaRPr lang="en-GB" dirty="0" smtClean="0"/>
          </a:p>
          <a:p>
            <a:pPr marL="269875" indent="-269875" eaLnBrk="1" hangingPunct="1">
              <a:buFont typeface="Arial" charset="0"/>
              <a:buChar char="•"/>
            </a:pPr>
            <a:r>
              <a:rPr lang="en-GB" dirty="0" err="1" smtClean="0"/>
              <a:t>Nominals</a:t>
            </a:r>
            <a:r>
              <a:rPr lang="en-GB" dirty="0" smtClean="0"/>
              <a:t> (singleton concepts)</a:t>
            </a:r>
            <a:endParaRPr lang="en-US" dirty="0" smtClean="0"/>
          </a:p>
          <a:p>
            <a:pPr marL="269875" indent="-269875" eaLnBrk="1" hangingPunct="1">
              <a:buFont typeface="Arial" charset="0"/>
              <a:buChar char="•"/>
            </a:pPr>
            <a:r>
              <a:rPr lang="en-US" dirty="0" smtClean="0"/>
              <a:t>Universal class, top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US" dirty="0" smtClean="0"/>
              <a:t>Contradiction, bottom</a:t>
            </a:r>
          </a:p>
        </p:txBody>
      </p:sp>
      <p:pic>
        <p:nvPicPr>
          <p:cNvPr id="80900" name="Picture 4" descr="}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4191000"/>
            <a:ext cx="60960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1" name="Picture 5" descr=" 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429000"/>
            <a:ext cx="3497263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2" name="Picture 6" descr="exi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3200" y="2332682"/>
            <a:ext cx="1971675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3" name="Picture 7" descr="sqcu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57838" y="1700808"/>
            <a:ext cx="2976562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4" name="Picture 8" descr="top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077200" y="4780384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5" name="Picture 9" descr="bot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077200" y="530120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4224</TotalTime>
  <Words>1112</Words>
  <Application>Microsoft Macintosh PowerPoint</Application>
  <PresentationFormat>On-screen Show (4:3)</PresentationFormat>
  <Paragraphs>268</Paragraphs>
  <Slides>33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ECS</vt:lpstr>
      <vt:lpstr>1_ECS</vt:lpstr>
      <vt:lpstr>2_ECS</vt:lpstr>
      <vt:lpstr>A Description  Logic Primer</vt:lpstr>
      <vt:lpstr>Why do we need Description Logics?</vt:lpstr>
      <vt:lpstr>Description Logics</vt:lpstr>
      <vt:lpstr>Description Logics</vt:lpstr>
      <vt:lpstr>Defining ontologies with Description Logics</vt:lpstr>
      <vt:lpstr>Description Logic Reasoning Tasks</vt:lpstr>
      <vt:lpstr>Classes as sets</vt:lpstr>
      <vt:lpstr>Syntax</vt:lpstr>
      <vt:lpstr>Concept Constructors</vt:lpstr>
      <vt:lpstr>Role Constructors</vt:lpstr>
      <vt:lpstr>OWL and Description Logics</vt:lpstr>
      <vt:lpstr>Boolean Class Operations</vt:lpstr>
      <vt:lpstr>Universal Restriction</vt:lpstr>
      <vt:lpstr>Existential Restriction</vt:lpstr>
      <vt:lpstr>Cardinality Restrictions</vt:lpstr>
      <vt:lpstr>Knowledge Bases</vt:lpstr>
      <vt:lpstr>TBox Axioms</vt:lpstr>
      <vt:lpstr>ABox Axioms</vt:lpstr>
      <vt:lpstr>Axiom Exercises</vt:lpstr>
      <vt:lpstr>Tips for Creating Class Expressions</vt:lpstr>
      <vt:lpstr>Semantics</vt:lpstr>
      <vt:lpstr>Description Logics and Predicate Logic</vt:lpstr>
      <vt:lpstr>Description Logics and Predicate logic</vt:lpstr>
      <vt:lpstr>Description Logics and Predicate logic</vt:lpstr>
      <vt:lpstr>Description Logic Semantics</vt:lpstr>
      <vt:lpstr>Description Logic Semantics</vt:lpstr>
      <vt:lpstr>Interpretation Example</vt:lpstr>
      <vt:lpstr>Interpretation Example</vt:lpstr>
      <vt:lpstr>Answers</vt:lpstr>
      <vt:lpstr>DL Reasoning Revisited: Satisfaction</vt:lpstr>
      <vt:lpstr>DL Reasoning Revisited: Subsumption</vt:lpstr>
      <vt:lpstr>DL Reasoning Revisited: Equivalence</vt:lpstr>
      <vt:lpstr>DL Reasoning Revisited: Classification</vt:lpstr>
    </vt:vector>
  </TitlesOfParts>
  <Company>Nicholas Gibbins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Representation</dc:title>
  <dc:creator>Nicholas Gibbins</dc:creator>
  <cp:lastModifiedBy>Nicholas Gibbins</cp:lastModifiedBy>
  <cp:revision>41</cp:revision>
  <dcterms:created xsi:type="dcterms:W3CDTF">2010-03-04T11:52:24Z</dcterms:created>
  <dcterms:modified xsi:type="dcterms:W3CDTF">2015-03-03T14:22:20Z</dcterms:modified>
</cp:coreProperties>
</file>