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88" r:id="rId2"/>
    <p:sldMasterId id="2147483815" r:id="rId3"/>
  </p:sldMasterIdLst>
  <p:notesMasterIdLst>
    <p:notesMasterId r:id="rId37"/>
  </p:notesMasterIdLst>
  <p:sldIdLst>
    <p:sldId id="305" r:id="rId4"/>
    <p:sldId id="330" r:id="rId5"/>
    <p:sldId id="331" r:id="rId6"/>
    <p:sldId id="307" r:id="rId7"/>
    <p:sldId id="308" r:id="rId8"/>
    <p:sldId id="309" r:id="rId9"/>
    <p:sldId id="329" r:id="rId10"/>
    <p:sldId id="338" r:id="rId11"/>
    <p:sldId id="310" r:id="rId12"/>
    <p:sldId id="311" r:id="rId13"/>
    <p:sldId id="328" r:id="rId14"/>
    <p:sldId id="312" r:id="rId15"/>
    <p:sldId id="313" r:id="rId16"/>
    <p:sldId id="314" r:id="rId17"/>
    <p:sldId id="315" r:id="rId18"/>
    <p:sldId id="317" r:id="rId19"/>
    <p:sldId id="318" r:id="rId20"/>
    <p:sldId id="320" r:id="rId21"/>
    <p:sldId id="321" r:id="rId22"/>
    <p:sldId id="322" r:id="rId23"/>
    <p:sldId id="336" r:id="rId24"/>
    <p:sldId id="337" r:id="rId25"/>
    <p:sldId id="316" r:id="rId26"/>
    <p:sldId id="319" r:id="rId27"/>
    <p:sldId id="323" r:id="rId28"/>
    <p:sldId id="324" r:id="rId29"/>
    <p:sldId id="325" r:id="rId30"/>
    <p:sldId id="335" r:id="rId31"/>
    <p:sldId id="326" r:id="rId32"/>
    <p:sldId id="332" r:id="rId33"/>
    <p:sldId id="327" r:id="rId34"/>
    <p:sldId id="333" r:id="rId35"/>
    <p:sldId id="334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-448" y="-112"/>
      </p:cViewPr>
      <p:guideLst>
        <p:guide orient="horz" pos="618"/>
        <p:guide pos="3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CA11CF-85C7-754B-83BB-EB830B4A8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08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E9521-8B47-5244-BFB6-623E5C32C897}" type="slidenum">
              <a:rPr lang="en-US"/>
              <a:pPr/>
              <a:t>14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18D75-26B0-F740-8277-07DB81C64F85}" type="slidenum">
              <a:rPr lang="en-US"/>
              <a:pPr/>
              <a:t>15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9A960-F092-3844-8CFA-6DB94CB5E0FA}" type="slidenum">
              <a:rPr lang="en-US"/>
              <a:pPr/>
              <a:t>16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090B2-5D1A-4F44-9DD4-7EDFE23A1B06}" type="slidenum">
              <a:rPr lang="en-US"/>
              <a:pPr/>
              <a:t>17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8532B-3A25-664B-A196-EA90B55876CF}" type="slidenum">
              <a:rPr lang="en-US"/>
              <a:pPr/>
              <a:t>18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B3F6A-AEB0-1E42-BB9A-A264B5E35F07}" type="slidenum">
              <a:rPr lang="en-US"/>
              <a:pPr/>
              <a:t>19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54C14-93AA-D54D-A550-8469C761536A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853CF-5A4E-514B-BE8A-54D321307C48}" type="slidenum">
              <a:rPr lang="en-US"/>
              <a:pPr/>
              <a:t>23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A6AC7-AD5C-6F47-8342-D23582BC32FC}" type="slidenum">
              <a:rPr lang="en-US"/>
              <a:pPr/>
              <a:t>24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charset="-128"/>
                <a:cs typeface="ＭＳ Ｐゴシック" charset="-128"/>
              </a:rPr>
              <a:t>EXAMPLE: Every person</a:t>
            </a:r>
            <a:r>
              <a:rPr lang="en-GB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is male or female</a:t>
            </a:r>
            <a:endParaRPr lang="en-GB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A4C09-2A30-2648-9858-9D4E0FECED92}" type="slidenum">
              <a:rPr lang="en-US"/>
              <a:pPr/>
              <a:t>25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KL-ONE – 1985</a:t>
            </a:r>
          </a:p>
          <a:p>
            <a:r>
              <a:rPr lang="en-US" dirty="0" smtClean="0"/>
              <a:t>LOOM – 1987</a:t>
            </a:r>
          </a:p>
          <a:p>
            <a:r>
              <a:rPr lang="en-US" dirty="0" smtClean="0"/>
              <a:t>CLASSIC – 1991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11CF-85C7-754B-83BB-EB830B4A823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94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2487-C06B-464C-B9BB-D26A6F0EE2FC}" type="slidenum">
              <a:rPr lang="en-US"/>
              <a:pPr/>
              <a:t>26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61AF1-60F2-2647-9414-7B30549DD369}" type="slidenum">
              <a:rPr lang="en-US"/>
              <a:pPr/>
              <a:t>27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61AF1-60F2-2647-9414-7B30549DD369}" type="slidenum">
              <a:rPr lang="en-US"/>
              <a:pPr/>
              <a:t>28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A3EA9-8CA3-1344-A0E8-C93853740885}" type="slidenum">
              <a:rPr lang="en-US"/>
              <a:pPr/>
              <a:t>29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30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31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32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33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E106E-9968-B84D-9113-2D64C0585B46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993E3-0801-1744-B4CA-0364649F43F7}" type="slidenum">
              <a:rPr lang="en-US"/>
              <a:pPr/>
              <a:t>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AD4A6-A621-3740-8700-850332982541}" type="slidenum">
              <a:rPr lang="en-US"/>
              <a:pPr/>
              <a:t>6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46988-9C40-9E4D-8CCD-FE0D42352867}" type="slidenum">
              <a:rPr lang="en-US"/>
              <a:pPr/>
              <a:t>9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4F073-678E-6341-8E58-DE06A9D55C89}" type="slidenum">
              <a:rPr lang="en-US"/>
              <a:pPr/>
              <a:t>10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E3DB3-3D7D-B64A-8723-D4C1FDC36B24}" type="slidenum">
              <a:rPr lang="en-US"/>
              <a:pPr/>
              <a:t>12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B2AB4-41E9-7445-A9C0-F9DF1D5F89EE}" type="slidenum">
              <a:rPr lang="en-US"/>
              <a:pPr/>
              <a:t>13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93F-6E99-C549-A8A0-A3747F9D9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78BE-079A-7647-BE3D-7B7D88126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1217-BEAF-3644-BE3E-7A69C2DDF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6B2C3A-D0B7-6A40-BDA5-82462C54E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0FB4-641A-4745-9E27-DD556507E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ED3F7E-6097-2B48-B28D-132BF00DD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83B0-72B2-8041-9E37-A5973DAED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90-DB5B-5F46-9100-68E99FFEF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6554-6BDE-FA4C-82B3-25666E1E5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40D1-DB33-9B4E-B7A3-0EE655FAA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8E28-0B53-B74A-B318-796C0A8E4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7615-6D46-1542-B801-7277B2B6D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E7D-8ACB-1B49-89E7-04DA75E63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F852-3AC7-944D-879A-2AFEE5FF9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A5D9-292B-3F44-8DAB-4AEF7533A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39FD-30E5-624E-9675-7EDE54BE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EAABB-7BF1-ED42-8394-87DB1AC3E6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34B6D-2119-BB4B-862F-5A734C0CE9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1217-BEAF-3644-BE3E-7A69C2DDFE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C538E-D856-A046-A0AA-4FF466A278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AABB-7BF1-ED42-8394-87DB1AC3E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4B6D-2119-BB4B-862F-5A734C0CE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538E-D856-A046-A0AA-4FF466A27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2CFD-58B5-7443-8214-3C2FC8642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1C9-90FF-064F-8ECC-706660B04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250D-40B5-784F-8E72-C568FA777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34D46A73-0497-9E47-AE41-23B798FD5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42AA4A54-50A2-704F-8F26-28C1D51B0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fld id="{34D46A73-0497-9E47-AE41-23B798FD5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emf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36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Description </a:t>
            </a:r>
            <a:br>
              <a:rPr lang="en-US" dirty="0" smtClean="0"/>
            </a:br>
            <a:r>
              <a:rPr lang="en-US" dirty="0" smtClean="0"/>
              <a:t>Logic Primer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COMP6215 Semantic 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</a:t>
            </a:r>
            <a:r>
              <a:rPr lang="en-US" dirty="0" smtClean="0"/>
              <a:t>Gibbins - </a:t>
            </a:r>
            <a:r>
              <a:rPr lang="en-US" dirty="0" err="1" smtClean="0"/>
              <a:t>nmg</a:t>
            </a:r>
            <a:r>
              <a:rPr lang="en-US" dirty="0" err="1"/>
              <a:t>@ecs.soton.ac.uk</a:t>
            </a:r>
            <a:endParaRPr lang="en-US" dirty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Role Constructors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Concrete domains (datatypes)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Inverse roles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Transitive roles 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Role composition</a:t>
            </a:r>
            <a:endParaRPr lang="en-US"/>
          </a:p>
        </p:txBody>
      </p:sp>
      <p:pic>
        <p:nvPicPr>
          <p:cNvPr id="82948" name="Picture 4" descr="R^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9088" y="2945259"/>
            <a:ext cx="5191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5" descr="R^+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9088" y="4077072"/>
            <a:ext cx="5191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6" descr="circ 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528444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OWL and Description Logics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Not every description logic supports all constructors 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More constructors = more expressive = higher complexity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OWL DL is equivalent to the logic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Atomic concepts and roles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Boolean operators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Universal, existential restrictions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Role hierarchies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err="1" smtClean="0"/>
              <a:t>Nominals</a:t>
            </a:r>
            <a:endParaRPr lang="en-US" dirty="0" smtClean="0"/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Inverse and transitive roles (but not role composition)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Number restrictions</a:t>
            </a:r>
          </a:p>
        </p:txBody>
      </p:sp>
      <p:pic>
        <p:nvPicPr>
          <p:cNvPr id="84996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2738" y="2974404"/>
            <a:ext cx="199866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Class Operations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class of things which are both children and happy</a:t>
            </a:r>
          </a:p>
          <a:p>
            <a:pPr marL="269875" indent="-269875" eaLnBrk="1" hangingPunct="1">
              <a:buFont typeface="Arial" charset="0"/>
              <a:buNone/>
            </a:pPr>
            <a:endParaRPr lang="en-GB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r>
              <a:rPr lang="en-US" dirty="0" smtClean="0"/>
              <a:t>The class of things which are rich or famous (or both)</a:t>
            </a:r>
          </a:p>
          <a:p>
            <a:pPr marL="269875" indent="-269875" eaLnBrk="1" hangingPunct="1">
              <a:buFont typeface="Arial" charset="0"/>
              <a:buNone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r>
              <a:rPr lang="en-US" dirty="0" smtClean="0"/>
              <a:t>The class of things which are not happy</a:t>
            </a:r>
          </a:p>
        </p:txBody>
      </p:sp>
      <p:pic>
        <p:nvPicPr>
          <p:cNvPr id="8602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00634"/>
            <a:ext cx="24209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1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700264"/>
            <a:ext cx="2455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2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501034"/>
            <a:ext cx="134461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The class of things all of whose pets are cats 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Or, which only have pets that are cats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Note: includes those things which have no pets</a:t>
            </a:r>
          </a:p>
        </p:txBody>
      </p:sp>
      <p:pic>
        <p:nvPicPr>
          <p:cNvPr id="88066" name="Picture 2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2044080"/>
            <a:ext cx="2043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Universal Restriction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Existential Restriction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Tx/>
              <a:buNone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class of things which have some pet that is a cat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/>
              <a:t>Note: must have at least one pet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</p:txBody>
      </p:sp>
      <p:pic>
        <p:nvPicPr>
          <p:cNvPr id="90116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44080"/>
            <a:ext cx="2043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Cardinality Restrictions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endParaRPr lang="en-US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/>
              <a:t>The class of things with more than one country of origin </a:t>
            </a:r>
          </a:p>
          <a:p>
            <a:pPr marL="539750" lvl="1" indent="-269875" eaLnBrk="1" hangingPunct="1">
              <a:buFont typeface="Arial" charset="0"/>
              <a:buChar char="•"/>
            </a:pPr>
            <a:endParaRPr lang="en-US"/>
          </a:p>
          <a:p>
            <a:pPr marL="269875" indent="-269875" eaLnBrk="1" hangingPunct="1">
              <a:buFont typeface="Arial" charset="0"/>
              <a:buChar char="•"/>
            </a:pPr>
            <a:endParaRPr lang="en-US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/>
              <a:t>The class of quadrapeds</a:t>
            </a:r>
          </a:p>
        </p:txBody>
      </p:sp>
      <p:pic>
        <p:nvPicPr>
          <p:cNvPr id="9216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16832"/>
            <a:ext cx="30305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075" y="3556818"/>
            <a:ext cx="18637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Knowledge Bases</a:t>
            </a:r>
            <a:endParaRPr lang="en-US"/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A description logic knowledge base (KB) has two parts: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err="1"/>
              <a:t>TBox</a:t>
            </a:r>
            <a:r>
              <a:rPr lang="en-GB" dirty="0"/>
              <a:t>: terminology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/>
              <a:t>A set of axioms describing the structure of the domain (i.e., a conceptual schema)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/>
              <a:t>Concepts, roles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err="1">
                <a:sym typeface="Zed" pitchFamily="2" charset="2"/>
              </a:rPr>
              <a:t>ABox</a:t>
            </a:r>
            <a:r>
              <a:rPr lang="en-GB" dirty="0">
                <a:sym typeface="Zed" pitchFamily="2" charset="2"/>
              </a:rPr>
              <a:t>: assertions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>
                <a:sym typeface="Zed" pitchFamily="2" charset="2"/>
              </a:rPr>
              <a:t>A set of axioms describing a concrete situation (data)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>
                <a:sym typeface="Zed" pitchFamily="2" charset="2"/>
              </a:rPr>
              <a:t>Instances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TBox Axioms</a:t>
            </a:r>
          </a:p>
        </p:txBody>
      </p:sp>
      <p:sp>
        <p:nvSpPr>
          <p:cNvPr id="98306" name="Rectangle 10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Concept inclusion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(C is a subclass of D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Concept equivalence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(C is equivalent to D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Role inclusion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(R is a </a:t>
            </a:r>
            <a:r>
              <a:rPr lang="en-GB" dirty="0" err="1"/>
              <a:t>subproperty</a:t>
            </a:r>
            <a:r>
              <a:rPr lang="en-GB" dirty="0"/>
              <a:t> of S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Role equivalence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(R is equivalent to S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Role transitivity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(R composed with itself is a </a:t>
            </a:r>
            <a:r>
              <a:rPr lang="en-GB" dirty="0" err="1"/>
              <a:t>subproperty</a:t>
            </a:r>
            <a:r>
              <a:rPr lang="en-GB" dirty="0"/>
              <a:t> of R)</a:t>
            </a:r>
          </a:p>
        </p:txBody>
      </p:sp>
      <p:pic>
        <p:nvPicPr>
          <p:cNvPr id="9830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132856"/>
            <a:ext cx="1147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3124200"/>
            <a:ext cx="1147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0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927475"/>
            <a:ext cx="1057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1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800600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2" name="Picture 8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5715000"/>
            <a:ext cx="13271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ABox Axioms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Concept instantiation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/>
              <a:t>x</a:t>
            </a:r>
            <a:r>
              <a:rPr lang="en-US"/>
              <a:t>:</a:t>
            </a:r>
            <a:r>
              <a:rPr lang="en-GB"/>
              <a:t>D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/>
              <a:t>x is of type D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/>
              <a:t>Role instantiation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/>
              <a:t>&lt;</a:t>
            </a:r>
            <a:r>
              <a:rPr lang="en-GB"/>
              <a:t>x,y</a:t>
            </a:r>
            <a:r>
              <a:rPr lang="en-US"/>
              <a:t>&gt;:</a:t>
            </a:r>
            <a:r>
              <a:rPr lang="en-GB"/>
              <a:t>R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/>
              <a:t>x has R of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4191000" cy="5029200"/>
          </a:xfrm>
        </p:spPr>
        <p:txBody>
          <a:bodyPr/>
          <a:lstStyle/>
          <a:p>
            <a:pPr eaLnBrk="1" hangingPunct="1"/>
            <a:r>
              <a:rPr lang="en-US"/>
              <a:t>Every person is either living or dead</a:t>
            </a:r>
          </a:p>
          <a:p>
            <a:pPr eaLnBrk="1" hangingPunct="1"/>
            <a:r>
              <a:rPr lang="en-US"/>
              <a:t>Every successful man has a beautiful wife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 elephants can fly</a:t>
            </a:r>
          </a:p>
          <a:p>
            <a:pPr eaLnBrk="1" hangingPunct="1"/>
            <a:r>
              <a:rPr lang="en-US"/>
              <a:t>A curry is an Indian stew with a spicy ingredient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Englishmen are mad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Axiom Exercises</a:t>
            </a:r>
          </a:p>
        </p:txBody>
      </p:sp>
      <p:pic>
        <p:nvPicPr>
          <p:cNvPr id="17818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752600"/>
            <a:ext cx="2635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1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587625"/>
            <a:ext cx="43402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3" name="Picture 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3940175"/>
            <a:ext cx="31908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4" name="Picture 8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13338" y="5791200"/>
            <a:ext cx="3802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5" name="Picture 9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48438" y="4419600"/>
            <a:ext cx="236696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584" y="2988955"/>
            <a:ext cx="3707904" cy="656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Description Logics?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RDF Schema isn’t sufficient for all tasks</a:t>
            </a:r>
          </a:p>
          <a:p>
            <a:pPr lvl="1"/>
            <a:r>
              <a:rPr lang="en-US" dirty="0" smtClean="0"/>
              <a:t>There are things you can’t express</a:t>
            </a:r>
          </a:p>
          <a:p>
            <a:pPr lvl="1"/>
            <a:r>
              <a:rPr lang="en-US" dirty="0" smtClean="0"/>
              <a:t>There are things you can’t infer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0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for Creating Class Expressions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>
              <a:buFont typeface="Arial" charset="0"/>
              <a:buChar char="•"/>
            </a:pPr>
            <a:r>
              <a:rPr lang="en-US" smtClean="0"/>
              <a:t>Don’t Panic!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No single ‘correct’ answer - different modelling choices possible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Break sentence down into pieces</a:t>
            </a:r>
          </a:p>
          <a:p>
            <a:pPr marL="539750" lvl="1" indent="-269875">
              <a:buFont typeface="Arial" charset="0"/>
              <a:buChar char="•"/>
            </a:pPr>
            <a:r>
              <a:rPr lang="en-US" smtClean="0"/>
              <a:t>e.g. “successful man”, “spicy ingredient” etc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Look for indicators of axiom type:</a:t>
            </a:r>
          </a:p>
          <a:p>
            <a:pPr marL="539750" lvl="1" indent="-269875">
              <a:buFont typeface="Arial" charset="0"/>
              <a:buChar char="•"/>
            </a:pPr>
            <a:r>
              <a:rPr lang="en-US" smtClean="0"/>
              <a:t>“Every X is Y” - inclusion axiom</a:t>
            </a:r>
          </a:p>
          <a:p>
            <a:pPr marL="539750" lvl="1" indent="-269875">
              <a:buFont typeface="Arial" charset="0"/>
              <a:buChar char="•"/>
            </a:pPr>
            <a:r>
              <a:rPr lang="en-US" smtClean="0"/>
              <a:t>“X is Y” - equivalence axiom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Remember that ∀R.C is satisfied by instances which have no value for 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12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Logics and Predicate 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Description Logics are a subset of first order Predicate Logic with a simplified syntax</a:t>
            </a:r>
          </a:p>
          <a:p>
            <a:pPr marL="0" indent="0">
              <a:buNone/>
            </a:pPr>
            <a:r>
              <a:rPr lang="en-US" dirty="0" smtClean="0"/>
              <a:t>Every DL expression can be converted into an equivalent FOPL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51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Logics and Predicate logic</a:t>
            </a:r>
            <a:endParaRPr lang="en-US" dirty="0"/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 concept       is translated to a formula </a:t>
            </a:r>
          </a:p>
          <a:p>
            <a:r>
              <a:rPr lang="en-US" dirty="0" smtClean="0"/>
              <a:t>Boolean class constructors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Restrictions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421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752" y="17008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1700808"/>
            <a:ext cx="9683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4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564558"/>
            <a:ext cx="426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5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4097958"/>
            <a:ext cx="426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6" name="Picture 8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3031158"/>
            <a:ext cx="286861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9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6663" y="5754141"/>
            <a:ext cx="516413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0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63650" y="5144541"/>
            <a:ext cx="49847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Description Logics and </a:t>
            </a:r>
            <a:r>
              <a:rPr lang="en-US" dirty="0"/>
              <a:t>Predicate logic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US" dirty="0"/>
              <a:t>Concept </a:t>
            </a:r>
            <a:r>
              <a:rPr lang="en-US" dirty="0" smtClean="0"/>
              <a:t>inclusion</a:t>
            </a: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/>
              <a:t>Concept equivalence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</p:txBody>
      </p:sp>
      <p:pic>
        <p:nvPicPr>
          <p:cNvPr id="100356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8119" y="1772816"/>
            <a:ext cx="11477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7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441774"/>
            <a:ext cx="308451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560" y="4797152"/>
            <a:ext cx="308451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8119" y="4149080"/>
            <a:ext cx="1147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Description Logic Semantics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>
              <a:buFont typeface="Arial" charset="0"/>
              <a:buChar char="•"/>
            </a:pPr>
            <a:r>
              <a:rPr lang="en-US" dirty="0" smtClean="0"/>
              <a:t>       is the domain (non-empty set of individuals)</a:t>
            </a:r>
            <a:endParaRPr lang="en-GB" dirty="0" smtClean="0"/>
          </a:p>
          <a:p>
            <a:pPr marL="269875" indent="-269875">
              <a:buFont typeface="Arial" charset="0"/>
              <a:buChar char="•"/>
            </a:pPr>
            <a:r>
              <a:rPr lang="en-GB" dirty="0" smtClean="0"/>
              <a:t>Interpretation function         (or </a:t>
            </a:r>
            <a:r>
              <a:rPr lang="en-GB" dirty="0" err="1" smtClean="0"/>
              <a:t>ext</a:t>
            </a:r>
            <a:r>
              <a:rPr lang="en-GB" dirty="0" smtClean="0"/>
              <a:t>() ) maps: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Concept expressions to their extensions </a:t>
            </a:r>
            <a:br>
              <a:rPr lang="en-GB" dirty="0" smtClean="0"/>
            </a:br>
            <a:r>
              <a:rPr lang="en-GB" dirty="0" smtClean="0"/>
              <a:t>(set of instances of that concept, subset of       )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Roles to subset of 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Individuals to elements of </a:t>
            </a:r>
          </a:p>
          <a:p>
            <a:pPr marL="269875" indent="-269875">
              <a:buFont typeface="Arial" charset="0"/>
              <a:buChar char="•"/>
            </a:pPr>
            <a:r>
              <a:rPr lang="en-GB" dirty="0" smtClean="0"/>
              <a:t>Examples: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          is the set of instances of</a:t>
            </a:r>
            <a:endParaRPr lang="en-US" dirty="0" smtClean="0"/>
          </a:p>
          <a:p>
            <a:pPr marL="539750" lvl="1" indent="-269875">
              <a:buFont typeface="Arial" charset="0"/>
              <a:buChar char="•"/>
            </a:pPr>
            <a:r>
              <a:rPr lang="en-US" dirty="0" smtClean="0"/>
              <a:t>                       is the set of instances of either        or</a:t>
            </a:r>
            <a:endParaRPr lang="en-GB" dirty="0" smtClean="0"/>
          </a:p>
        </p:txBody>
      </p:sp>
      <p:pic>
        <p:nvPicPr>
          <p:cNvPr id="108548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75604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9" name="Picture 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2204864"/>
            <a:ext cx="3048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0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414908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1" name="Picture 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15816" y="3645024"/>
            <a:ext cx="11112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2" name="Picture 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3212976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3" name="Picture 9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088037"/>
            <a:ext cx="4841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4" name="Picture 10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515719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5" name="Picture 11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576" y="5517232"/>
            <a:ext cx="15414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6" name="Picture 12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566124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7" name="Picture 13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128" y="564448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Description Logic Semantics</a:t>
            </a:r>
          </a:p>
        </p:txBody>
      </p:sp>
      <p:pic>
        <p:nvPicPr>
          <p:cNvPr id="110595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8" y="1752600"/>
            <a:ext cx="8501062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752600"/>
            <a:ext cx="4679950" cy="484505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Symbol" charset="2"/>
              </a:rPr>
              <a:t> </a:t>
            </a:r>
            <a:r>
              <a:rPr lang="el-GR" dirty="0" smtClean="0">
                <a:latin typeface="Symbol" charset="2"/>
              </a:rPr>
              <a:t>Δ</a:t>
            </a:r>
            <a:r>
              <a:rPr lang="en-GB" dirty="0" smtClean="0">
                <a:latin typeface="Symbol" charset="2"/>
              </a:rPr>
              <a:t> </a:t>
            </a:r>
            <a:r>
              <a:rPr lang="pl-PL" dirty="0" smtClean="0"/>
              <a:t>= </a:t>
            </a:r>
            <a:r>
              <a:rPr lang="pl-PL" dirty="0"/>
              <a:t>{v, w, x, y, z}</a:t>
            </a:r>
            <a:endParaRPr lang="en-GB" dirty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en-US" i="1" baseline="30000" dirty="0" smtClean="0">
                <a:cs typeface="Apple Chancery"/>
              </a:rPr>
              <a:t>I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smtClean="0"/>
              <a:t>= </a:t>
            </a:r>
            <a:r>
              <a:rPr lang="en-US" dirty="0"/>
              <a:t>{v, w, x}</a:t>
            </a:r>
          </a:p>
          <a:p>
            <a:pPr eaLnBrk="1" hangingPunct="1">
              <a:buFontTx/>
              <a:buNone/>
            </a:pPr>
            <a:r>
              <a:rPr lang="en-US" dirty="0"/>
              <a:t>B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 {x, y}</a:t>
            </a:r>
          </a:p>
          <a:p>
            <a:pPr eaLnBrk="1" hangingPunct="1">
              <a:buFontTx/>
              <a:buNone/>
            </a:pPr>
            <a:r>
              <a:rPr lang="en-US" dirty="0"/>
              <a:t>R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 {(v, w), (v, x), (y, x), (x, z)</a:t>
            </a:r>
            <a:r>
              <a:rPr lang="en-US" dirty="0" smtClean="0"/>
              <a:t>}</a:t>
            </a:r>
            <a:endParaRPr lang="en-GB" dirty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Interpretation Example</a:t>
            </a:r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4572000" y="1773238"/>
            <a:ext cx="3960813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172450" y="18446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A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867400" y="263683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7308850" y="27813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5724525" y="46529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7380288" y="47974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6588125" y="36449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2349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v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6659563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x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724525" y="4652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y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38028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z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w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5435600" y="2133600"/>
            <a:ext cx="2376488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5219700" y="3284538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8172450" y="58054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B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6011863" y="2708275"/>
            <a:ext cx="1223962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940425" y="27813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V="1">
            <a:off x="5867400" y="3789363"/>
            <a:ext cx="649288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6659563" y="3789363"/>
            <a:ext cx="649287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 flipV="1">
            <a:off x="6732588" y="5157788"/>
            <a:ext cx="1439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7667625" y="220503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6877050" y="141287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60232" y="981075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752600"/>
            <a:ext cx="4679950" cy="48450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(</a:t>
            </a:r>
            <a:r>
              <a:rPr lang="en-US" dirty="0"/>
              <a:t>¬B)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</a:t>
            </a:r>
          </a:p>
          <a:p>
            <a:pPr eaLnBrk="1" hangingPunct="1">
              <a:buFontTx/>
              <a:buNone/>
            </a:pP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⊔</a:t>
            </a:r>
            <a:r>
              <a:rPr lang="en-US" dirty="0"/>
              <a:t> </a:t>
            </a:r>
            <a:r>
              <a:rPr lang="en-GB" dirty="0"/>
              <a:t>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GB" dirty="0"/>
              <a:t> =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/>
              <a:t>¬A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US" dirty="0"/>
              <a:t> B</a:t>
            </a:r>
            <a:r>
              <a:rPr lang="en-US" dirty="0" smtClean="0"/>
              <a:t>)</a:t>
            </a:r>
            <a:r>
              <a:rPr lang="en-US" i="1" baseline="30000" dirty="0" smtClean="0">
                <a:latin typeface="Georgia"/>
                <a:cs typeface="Georgia"/>
              </a:rPr>
              <a:t>I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</a:t>
            </a:r>
            <a:r>
              <a:rPr lang="en-US" dirty="0"/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∀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 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 R.A))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 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GB" dirty="0">
                <a:latin typeface="Arial Narrow" charset="0"/>
              </a:rPr>
              <a:t> </a:t>
            </a:r>
            <a:r>
              <a:rPr lang="en-GB" dirty="0"/>
              <a:t>R.</a:t>
            </a:r>
            <a:r>
              <a:rPr lang="en-US" dirty="0">
                <a:latin typeface="cmsy10" charset="0"/>
              </a:rPr>
              <a:t> </a:t>
            </a:r>
            <a:r>
              <a:rPr lang="en-US" dirty="0"/>
              <a:t>¬</a:t>
            </a: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GB" dirty="0"/>
              <a:t> B))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GB" dirty="0"/>
              <a:t>=</a:t>
            </a:r>
            <a:endParaRPr lang="en-US" dirty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Interpretation Example</a:t>
            </a:r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4572000" y="1773238"/>
            <a:ext cx="3960813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867400" y="263683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7308850" y="27813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5724525" y="46529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7380288" y="47974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6588125" y="36449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2349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v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6659563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x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724525" y="4652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y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38028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z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w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5435600" y="2133600"/>
            <a:ext cx="2376488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5219700" y="3284538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6011863" y="2708275"/>
            <a:ext cx="1223962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940425" y="27813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V="1">
            <a:off x="5867400" y="3789363"/>
            <a:ext cx="649288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6659563" y="3789363"/>
            <a:ext cx="649287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 flipV="1">
            <a:off x="6732588" y="5157788"/>
            <a:ext cx="1439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7667625" y="220503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6877050" y="141287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60232" y="981075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172450" y="18446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A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8172450" y="58054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B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07342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752600"/>
            <a:ext cx="4679950" cy="4845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(</a:t>
            </a:r>
            <a:r>
              <a:rPr lang="en-US" dirty="0"/>
              <a:t>¬B)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 {v, w, z}</a:t>
            </a:r>
          </a:p>
          <a:p>
            <a:pPr eaLnBrk="1" hangingPunct="1">
              <a:buFontTx/>
              <a:buNone/>
            </a:pP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⊔</a:t>
            </a:r>
            <a:r>
              <a:rPr lang="en-US" dirty="0"/>
              <a:t> </a:t>
            </a:r>
            <a:r>
              <a:rPr lang="en-GB" dirty="0"/>
              <a:t>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GB" dirty="0"/>
              <a:t> = {v, w, x, y}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/>
              <a:t>¬A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US" dirty="0"/>
              <a:t> B</a:t>
            </a:r>
            <a:r>
              <a:rPr lang="en-US" dirty="0" smtClean="0"/>
              <a:t>)</a:t>
            </a:r>
            <a:r>
              <a:rPr lang="en-US" i="1" baseline="30000" dirty="0" smtClean="0">
                <a:latin typeface="Georgia"/>
                <a:cs typeface="Georgia"/>
              </a:rPr>
              <a:t>I</a:t>
            </a:r>
            <a:r>
              <a:rPr lang="en-US" dirty="0" smtClean="0"/>
              <a:t> </a:t>
            </a:r>
            <a:r>
              <a:rPr lang="en-US" dirty="0"/>
              <a:t>= {y}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</a:t>
            </a:r>
            <a:r>
              <a:rPr lang="en-US" dirty="0"/>
              <a:t>= {v, y}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∀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 {y, w, z}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 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 R.A))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 {}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GB" dirty="0">
                <a:latin typeface="Arial Narrow" charset="0"/>
              </a:rPr>
              <a:t> </a:t>
            </a:r>
            <a:r>
              <a:rPr lang="en-GB" dirty="0"/>
              <a:t>R.</a:t>
            </a:r>
            <a:r>
              <a:rPr lang="en-US" dirty="0">
                <a:latin typeface="cmsy10" charset="0"/>
              </a:rPr>
              <a:t> </a:t>
            </a:r>
            <a:r>
              <a:rPr lang="en-US" dirty="0"/>
              <a:t>¬</a:t>
            </a: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GB" dirty="0"/>
              <a:t> B))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GB" dirty="0"/>
              <a:t>= {v, x}</a:t>
            </a:r>
            <a:endParaRPr lang="en-US" dirty="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Answers</a:t>
            </a:r>
            <a:endParaRPr lang="en-US" dirty="0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4572000" y="1773238"/>
            <a:ext cx="3960813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5867400" y="263683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7308850" y="27813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5724525" y="46529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7380288" y="47974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6588125" y="36449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5940425" y="2349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v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6659563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x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5724525" y="4652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y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738028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z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w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5435600" y="2133600"/>
            <a:ext cx="2376488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219700" y="3284538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6011863" y="2708275"/>
            <a:ext cx="1223962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>
            <a:off x="5940425" y="27813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 flipV="1">
            <a:off x="5867400" y="3789363"/>
            <a:ext cx="649288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6659563" y="3789363"/>
            <a:ext cx="649287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 flipH="1" flipV="1">
            <a:off x="6732588" y="5157788"/>
            <a:ext cx="1439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 flipH="1">
            <a:off x="7667625" y="220503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6877050" y="141287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60232" y="981075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172450" y="18446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A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8172450" y="58054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B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family of knowledge representation formalisms</a:t>
            </a:r>
          </a:p>
          <a:p>
            <a:pPr lvl="1"/>
            <a:r>
              <a:rPr lang="en-US" dirty="0" smtClean="0"/>
              <a:t>A subset of first order predicate logic (FOPL)</a:t>
            </a:r>
          </a:p>
          <a:p>
            <a:pPr lvl="1"/>
            <a:r>
              <a:rPr lang="en-US" dirty="0" smtClean="0"/>
              <a:t>Decidable – trade-off of expressivity against algorithmic complexity</a:t>
            </a:r>
          </a:p>
          <a:p>
            <a:pPr lvl="1"/>
            <a:r>
              <a:rPr lang="en-US" dirty="0" smtClean="0"/>
              <a:t>Well understood – derived from work in the mid-80s to early 90s</a:t>
            </a:r>
          </a:p>
          <a:p>
            <a:pPr lvl="1"/>
            <a:r>
              <a:rPr lang="en-US" dirty="0" smtClean="0"/>
              <a:t>Model-theoretic formal semantics </a:t>
            </a:r>
          </a:p>
          <a:p>
            <a:pPr lvl="1"/>
            <a:r>
              <a:rPr lang="en-US" dirty="0" smtClean="0"/>
              <a:t>Simpler syntax than FOPL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Reasoning Revisited: Satisfaction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“Can this class have any instances?”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 is </a:t>
            </a:r>
            <a:r>
              <a:rPr lang="en-GB" dirty="0" err="1" smtClean="0"/>
              <a:t>satisfiable</a:t>
            </a:r>
            <a:r>
              <a:rPr lang="en-GB" dirty="0" smtClean="0"/>
              <a:t>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there exists some model I of K, C</a:t>
            </a:r>
            <a:r>
              <a:rPr lang="en-GB" i="1" baseline="30000" dirty="0" smtClean="0"/>
              <a:t>I</a:t>
            </a:r>
            <a:r>
              <a:rPr lang="en-GB" dirty="0" smtClean="0"/>
              <a:t> ≠ </a:t>
            </a:r>
            <a:r>
              <a:rPr lang="en-US" dirty="0" smtClean="0">
                <a:solidFill>
                  <a:prstClr val="black"/>
                </a:solidFill>
                <a:latin typeface="ArialUnicodeMS"/>
              </a:rPr>
              <a:t>∅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  <p:extLst>
      <p:ext uri="{BB962C8B-B14F-4D97-AF65-F5344CB8AC3E}">
        <p14:creationId xmlns:p14="http://schemas.microsoft.com/office/powerpoint/2010/main" val="20270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Reasoning Revisited: </a:t>
            </a:r>
            <a:r>
              <a:rPr lang="en-GB" dirty="0" err="1" smtClean="0"/>
              <a:t>Subsumption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“Is every instance of this class necessarily an instance of this other class?”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 subsumes D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every model I of K, C</a:t>
            </a:r>
            <a:r>
              <a:rPr lang="en-GB" i="1" baseline="30000" dirty="0" smtClean="0"/>
              <a:t>I</a:t>
            </a:r>
            <a:r>
              <a:rPr lang="en-GB" dirty="0" smtClean="0"/>
              <a:t> </a:t>
            </a:r>
            <a:r>
              <a:rPr lang="en-US" dirty="0" smtClean="0"/>
              <a:t>⊇ </a:t>
            </a:r>
            <a:r>
              <a:rPr lang="en-GB" dirty="0" smtClean="0"/>
              <a:t>D</a:t>
            </a:r>
            <a:r>
              <a:rPr lang="en-GB" i="1" baseline="30000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Reasoning Revisited: Equivalence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“Is every instance of this class necessarily an instance of this other class, and vice versa?”</a:t>
            </a:r>
          </a:p>
          <a:p>
            <a:pPr marL="539750" lvl="1" indent="-269875">
              <a:buFont typeface="Arial" charset="0"/>
              <a:buChar char="•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 is equivalent to D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every model I of K, C</a:t>
            </a:r>
            <a:r>
              <a:rPr lang="en-GB" i="1" baseline="30000" dirty="0" smtClean="0"/>
              <a:t>I</a:t>
            </a:r>
            <a:r>
              <a:rPr lang="en-GB" dirty="0" smtClean="0"/>
              <a:t> = D</a:t>
            </a:r>
            <a:r>
              <a:rPr lang="en-GB" i="1" baseline="30000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  <p:extLst>
      <p:ext uri="{BB962C8B-B14F-4D97-AF65-F5344CB8AC3E}">
        <p14:creationId xmlns:p14="http://schemas.microsoft.com/office/powerpoint/2010/main" val="20270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DL Reasoning Revisited: Classification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“Is this individual necessarily an instance of this class?”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x is an instance of C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every model I of K, </a:t>
            </a:r>
            <a:r>
              <a:rPr lang="en-GB" dirty="0" err="1" smtClean="0"/>
              <a:t>x</a:t>
            </a:r>
            <a:r>
              <a:rPr lang="en-GB" i="1" baseline="30000" dirty="0" err="1" smtClean="0"/>
              <a:t>I</a:t>
            </a:r>
            <a:r>
              <a:rPr lang="en-GB" dirty="0" smtClean="0"/>
              <a:t> </a:t>
            </a:r>
            <a:r>
              <a:rPr lang="en-US" dirty="0" smtClean="0"/>
              <a:t>∈</a:t>
            </a:r>
            <a:r>
              <a:rPr lang="en-GB" dirty="0" smtClean="0"/>
              <a:t> C</a:t>
            </a:r>
            <a:r>
              <a:rPr lang="en-GB" i="1" baseline="30000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  <p:extLst>
      <p:ext uri="{BB962C8B-B14F-4D97-AF65-F5344CB8AC3E}">
        <p14:creationId xmlns:p14="http://schemas.microsoft.com/office/powerpoint/2010/main" val="20270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Description Logics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Description logics restrict the predicate types that can be used</a:t>
            </a:r>
          </a:p>
          <a:p>
            <a:pPr lvl="1"/>
            <a:r>
              <a:rPr lang="en-GB" dirty="0" smtClean="0"/>
              <a:t>Unary predicates denote class membership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Binary predicates denote relations (roles) between instances</a:t>
            </a:r>
            <a:br>
              <a:rPr lang="en-GB" dirty="0" smtClean="0"/>
            </a:br>
            <a:endParaRPr lang="en-GB" dirty="0" smtClean="0"/>
          </a:p>
        </p:txBody>
      </p:sp>
      <p:pic>
        <p:nvPicPr>
          <p:cNvPr id="7373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945829"/>
            <a:ext cx="16668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4365104"/>
            <a:ext cx="22955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Defining ontologies with Description Logics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Describe classes (concepts) in terms of their necessary and sufficient attributes </a:t>
            </a:r>
            <a:r>
              <a:rPr lang="en-GB" smtClean="0"/>
              <a:t>(roles)</a:t>
            </a:r>
            <a:endParaRPr lang="en-GB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GB" dirty="0" smtClean="0"/>
          </a:p>
          <a:p>
            <a:pPr marL="0" indent="0" eaLnBrk="1" hangingPunct="1">
              <a:buNone/>
            </a:pPr>
            <a:r>
              <a:rPr lang="en-GB" dirty="0" smtClean="0"/>
              <a:t>Consider an attribute A of a class C: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A is a necessary attribute of C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 smtClean="0"/>
              <a:t>If an object is an instance of C, then it has A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A is a sufficient attribute of C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If an object has A, then it is an instance of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Description Logic Reasoning Tasks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Satisfaction</a:t>
            </a:r>
            <a:endParaRPr lang="en-GB" dirty="0"/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“Can this class have any instances?"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Subsumption</a:t>
            </a:r>
            <a:endParaRPr lang="en-GB" dirty="0" smtClean="0"/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"Is every instance of class A necessarily an instance of class B?"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Classification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"What classes is this object an instance of?"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Classes as sets</a:t>
            </a:r>
          </a:p>
        </p:txBody>
      </p:sp>
      <p:sp>
        <p:nvSpPr>
          <p:cNvPr id="79875" name="Oval 4"/>
          <p:cNvSpPr>
            <a:spLocks noChangeArrowheads="1"/>
          </p:cNvSpPr>
          <p:nvPr/>
        </p:nvSpPr>
        <p:spPr bwMode="auto">
          <a:xfrm>
            <a:off x="2255838" y="1871663"/>
            <a:ext cx="3960812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5856288" y="19431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>
                <a:ea typeface="Arial" charset="0"/>
                <a:cs typeface="Arial" charset="0"/>
              </a:rPr>
              <a:t>A</a:t>
            </a:r>
            <a:endParaRPr lang="en-US" sz="2000">
              <a:latin typeface="cmsy10" charset="0"/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79877" name="Oval 6"/>
          <p:cNvSpPr>
            <a:spLocks noChangeArrowheads="1"/>
          </p:cNvSpPr>
          <p:nvPr/>
        </p:nvSpPr>
        <p:spPr bwMode="auto">
          <a:xfrm>
            <a:off x="3551238" y="273526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8" name="Oval 7"/>
          <p:cNvSpPr>
            <a:spLocks noChangeArrowheads="1"/>
          </p:cNvSpPr>
          <p:nvPr/>
        </p:nvSpPr>
        <p:spPr bwMode="auto">
          <a:xfrm>
            <a:off x="4992688" y="28797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9" name="Oval 8"/>
          <p:cNvSpPr>
            <a:spLocks noChangeArrowheads="1"/>
          </p:cNvSpPr>
          <p:nvPr/>
        </p:nvSpPr>
        <p:spPr bwMode="auto">
          <a:xfrm>
            <a:off x="3408363" y="475138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0" name="Oval 9"/>
          <p:cNvSpPr>
            <a:spLocks noChangeArrowheads="1"/>
          </p:cNvSpPr>
          <p:nvPr/>
        </p:nvSpPr>
        <p:spPr bwMode="auto">
          <a:xfrm>
            <a:off x="5064125" y="489585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1" name="Oval 10"/>
          <p:cNvSpPr>
            <a:spLocks noChangeArrowheads="1"/>
          </p:cNvSpPr>
          <p:nvPr/>
        </p:nvSpPr>
        <p:spPr bwMode="auto">
          <a:xfrm>
            <a:off x="4271963" y="37433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2" name="Text Box 11"/>
          <p:cNvSpPr txBox="1">
            <a:spLocks noChangeArrowheads="1"/>
          </p:cNvSpPr>
          <p:nvPr/>
        </p:nvSpPr>
        <p:spPr bwMode="auto">
          <a:xfrm>
            <a:off x="3624263" y="24479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v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3" name="Text Box 12"/>
          <p:cNvSpPr txBox="1">
            <a:spLocks noChangeArrowheads="1"/>
          </p:cNvSpPr>
          <p:nvPr/>
        </p:nvSpPr>
        <p:spPr bwMode="auto">
          <a:xfrm>
            <a:off x="4343400" y="35988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x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4" name="Text Box 13"/>
          <p:cNvSpPr txBox="1">
            <a:spLocks noChangeArrowheads="1"/>
          </p:cNvSpPr>
          <p:nvPr/>
        </p:nvSpPr>
        <p:spPr bwMode="auto">
          <a:xfrm>
            <a:off x="3408363" y="475138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y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5" name="Text Box 14"/>
          <p:cNvSpPr txBox="1">
            <a:spLocks noChangeArrowheads="1"/>
          </p:cNvSpPr>
          <p:nvPr/>
        </p:nvSpPr>
        <p:spPr bwMode="auto">
          <a:xfrm>
            <a:off x="5064125" y="489585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z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6" name="Text Box 15"/>
          <p:cNvSpPr txBox="1">
            <a:spLocks noChangeArrowheads="1"/>
          </p:cNvSpPr>
          <p:nvPr/>
        </p:nvSpPr>
        <p:spPr bwMode="auto">
          <a:xfrm>
            <a:off x="4992688" y="28797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w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7" name="Oval 16"/>
          <p:cNvSpPr>
            <a:spLocks noChangeArrowheads="1"/>
          </p:cNvSpPr>
          <p:nvPr/>
        </p:nvSpPr>
        <p:spPr bwMode="auto">
          <a:xfrm>
            <a:off x="3119438" y="2232025"/>
            <a:ext cx="2376487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8" name="Oval 17"/>
          <p:cNvSpPr>
            <a:spLocks noChangeArrowheads="1"/>
          </p:cNvSpPr>
          <p:nvPr/>
        </p:nvSpPr>
        <p:spPr bwMode="auto">
          <a:xfrm>
            <a:off x="2903538" y="3382963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9" name="Text Box 18"/>
          <p:cNvSpPr txBox="1">
            <a:spLocks noChangeArrowheads="1"/>
          </p:cNvSpPr>
          <p:nvPr/>
        </p:nvSpPr>
        <p:spPr bwMode="auto">
          <a:xfrm>
            <a:off x="5856288" y="590391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>
                <a:ea typeface="Arial" charset="0"/>
                <a:cs typeface="Arial" charset="0"/>
              </a:rPr>
              <a:t>B</a:t>
            </a:r>
            <a:endParaRPr lang="en-US" sz="2000">
              <a:latin typeface="cmsy10" charset="0"/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79890" name="Line 19"/>
          <p:cNvSpPr>
            <a:spLocks noChangeShapeType="1"/>
          </p:cNvSpPr>
          <p:nvPr/>
        </p:nvSpPr>
        <p:spPr bwMode="auto">
          <a:xfrm>
            <a:off x="3695700" y="2806700"/>
            <a:ext cx="1223963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1" name="Line 20"/>
          <p:cNvSpPr>
            <a:spLocks noChangeShapeType="1"/>
          </p:cNvSpPr>
          <p:nvPr/>
        </p:nvSpPr>
        <p:spPr bwMode="auto">
          <a:xfrm>
            <a:off x="3624263" y="2879725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2" name="Line 21"/>
          <p:cNvSpPr>
            <a:spLocks noChangeShapeType="1"/>
          </p:cNvSpPr>
          <p:nvPr/>
        </p:nvSpPr>
        <p:spPr bwMode="auto">
          <a:xfrm flipV="1">
            <a:off x="3551238" y="3887788"/>
            <a:ext cx="649287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3" name="Line 22"/>
          <p:cNvSpPr>
            <a:spLocks noChangeShapeType="1"/>
          </p:cNvSpPr>
          <p:nvPr/>
        </p:nvSpPr>
        <p:spPr bwMode="auto">
          <a:xfrm>
            <a:off x="4343400" y="3887788"/>
            <a:ext cx="649288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 flipH="1" flipV="1">
            <a:off x="4416425" y="5256213"/>
            <a:ext cx="14398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 flipH="1">
            <a:off x="5351463" y="23034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6" name="Text Box 25"/>
          <p:cNvSpPr txBox="1">
            <a:spLocks noChangeArrowheads="1"/>
          </p:cNvSpPr>
          <p:nvPr/>
        </p:nvSpPr>
        <p:spPr bwMode="auto">
          <a:xfrm>
            <a:off x="4324350" y="1143000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79897" name="Line 26"/>
          <p:cNvSpPr>
            <a:spLocks noChangeShapeType="1"/>
          </p:cNvSpPr>
          <p:nvPr/>
        </p:nvSpPr>
        <p:spPr bwMode="auto">
          <a:xfrm>
            <a:off x="4560888" y="1511300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4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 Constructors</a:t>
            </a:r>
            <a:endParaRPr lang="en-US" smtClean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Boolean class constructors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Restrictions on role successors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Number restrictions (cardinality constraints) on roles 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err="1" smtClean="0"/>
              <a:t>Nominals</a:t>
            </a:r>
            <a:r>
              <a:rPr lang="en-GB" dirty="0" smtClean="0"/>
              <a:t> (singleton concepts)</a:t>
            </a: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Universal class, top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Contradiction, bottom</a:t>
            </a:r>
          </a:p>
        </p:txBody>
      </p:sp>
      <p:pic>
        <p:nvPicPr>
          <p:cNvPr id="80900" name="Picture 4" descr="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191000"/>
            <a:ext cx="609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349726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2" name="Picture 6" descr="ex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2332682"/>
            <a:ext cx="19716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7" descr="sqcu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57838" y="1700808"/>
            <a:ext cx="2976562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8" descr="to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478038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5" name="Picture 9" descr="bo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7200" y="53012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4224</TotalTime>
  <Words>1112</Words>
  <Application>Microsoft Macintosh PowerPoint</Application>
  <PresentationFormat>On-screen Show (4:3)</PresentationFormat>
  <Paragraphs>268</Paragraphs>
  <Slides>33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ECS</vt:lpstr>
      <vt:lpstr>1_ECS</vt:lpstr>
      <vt:lpstr>2_ECS</vt:lpstr>
      <vt:lpstr>A Description  Logic Primer</vt:lpstr>
      <vt:lpstr>Why do we need Description Logics?</vt:lpstr>
      <vt:lpstr>Description Logics</vt:lpstr>
      <vt:lpstr>Description Logics</vt:lpstr>
      <vt:lpstr>Defining ontologies with Description Logics</vt:lpstr>
      <vt:lpstr>Description Logic Reasoning Tasks</vt:lpstr>
      <vt:lpstr>Classes as sets</vt:lpstr>
      <vt:lpstr>Syntax</vt:lpstr>
      <vt:lpstr>Concept Constructors</vt:lpstr>
      <vt:lpstr>Role Constructors</vt:lpstr>
      <vt:lpstr>OWL and Description Logics</vt:lpstr>
      <vt:lpstr>Boolean Class Operations</vt:lpstr>
      <vt:lpstr>Universal Restriction</vt:lpstr>
      <vt:lpstr>Existential Restriction</vt:lpstr>
      <vt:lpstr>Cardinality Restrictions</vt:lpstr>
      <vt:lpstr>Knowledge Bases</vt:lpstr>
      <vt:lpstr>TBox Axioms</vt:lpstr>
      <vt:lpstr>ABox Axioms</vt:lpstr>
      <vt:lpstr>Axiom Exercises</vt:lpstr>
      <vt:lpstr>Tips for Creating Class Expressions</vt:lpstr>
      <vt:lpstr>Semantics</vt:lpstr>
      <vt:lpstr>Description Logics and Predicate Logic</vt:lpstr>
      <vt:lpstr>Description Logics and Predicate logic</vt:lpstr>
      <vt:lpstr>Description Logics and Predicate logic</vt:lpstr>
      <vt:lpstr>Description Logic Semantics</vt:lpstr>
      <vt:lpstr>Description Logic Semantics</vt:lpstr>
      <vt:lpstr>Interpretation Example</vt:lpstr>
      <vt:lpstr>Interpretation Example</vt:lpstr>
      <vt:lpstr>Answers</vt:lpstr>
      <vt:lpstr>DL Reasoning Revisited: Satisfaction</vt:lpstr>
      <vt:lpstr>DL Reasoning Revisited: Subsumption</vt:lpstr>
      <vt:lpstr>DL Reasoning Revisited: Equivalence</vt:lpstr>
      <vt:lpstr>DL Reasoning Revisited: Classification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Nicholas Gibbins</dc:creator>
  <cp:lastModifiedBy>Nicholas Gibbins</cp:lastModifiedBy>
  <cp:revision>41</cp:revision>
  <dcterms:created xsi:type="dcterms:W3CDTF">2010-03-04T11:52:24Z</dcterms:created>
  <dcterms:modified xsi:type="dcterms:W3CDTF">2015-03-03T14:22:20Z</dcterms:modified>
</cp:coreProperties>
</file>