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81" r:id="rId2"/>
    <p:sldId id="313" r:id="rId3"/>
    <p:sldId id="319" r:id="rId4"/>
    <p:sldId id="286" r:id="rId5"/>
    <p:sldId id="287" r:id="rId6"/>
    <p:sldId id="312" r:id="rId7"/>
    <p:sldId id="257" r:id="rId8"/>
    <p:sldId id="258" r:id="rId9"/>
    <p:sldId id="265" r:id="rId10"/>
    <p:sldId id="266" r:id="rId11"/>
    <p:sldId id="318" r:id="rId12"/>
    <p:sldId id="320" r:id="rId13"/>
    <p:sldId id="321" r:id="rId14"/>
    <p:sldId id="322" r:id="rId15"/>
    <p:sldId id="32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654" autoAdjust="0"/>
    <p:restoredTop sz="90614" autoAdjust="0"/>
  </p:normalViewPr>
  <p:slideViewPr>
    <p:cSldViewPr snapToGrid="0" snapToObjects="1">
      <p:cViewPr>
        <p:scale>
          <a:sx n="75" d="100"/>
          <a:sy n="75" d="100"/>
        </p:scale>
        <p:origin x="-344" y="-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A7C8BD-3B0D-2D4D-9604-798823770111}" type="doc">
      <dgm:prSet loTypeId="urn:microsoft.com/office/officeart/2005/8/layout/default#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AE93C8-0415-CF45-8FDA-2F2E2DFF28A5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800" dirty="0" smtClean="0"/>
            <a:t>learning</a:t>
          </a:r>
          <a:endParaRPr lang="en-US" sz="1800" dirty="0"/>
        </a:p>
      </dgm:t>
    </dgm:pt>
    <dgm:pt modelId="{84E65067-1F60-7944-9CE9-EEE0F1677BD8}" type="parTrans" cxnId="{3176CD0C-4053-1C44-A2CB-D70EAA4FC638}">
      <dgm:prSet/>
      <dgm:spPr/>
      <dgm:t>
        <a:bodyPr/>
        <a:lstStyle/>
        <a:p>
          <a:endParaRPr lang="en-US"/>
        </a:p>
      </dgm:t>
    </dgm:pt>
    <dgm:pt modelId="{09DB9F9B-9F8D-D744-937C-A96FF31C4FEB}" type="sibTrans" cxnId="{3176CD0C-4053-1C44-A2CB-D70EAA4FC638}">
      <dgm:prSet/>
      <dgm:spPr/>
      <dgm:t>
        <a:bodyPr/>
        <a:lstStyle/>
        <a:p>
          <a:endParaRPr lang="en-US"/>
        </a:p>
      </dgm:t>
    </dgm:pt>
    <dgm:pt modelId="{2F5A17D0-1351-984A-B733-B6C70E5E453F}">
      <dgm:prSet phldrT="[Text]" custT="1"/>
      <dgm:spPr/>
      <dgm:t>
        <a:bodyPr/>
        <a:lstStyle/>
        <a:p>
          <a:r>
            <a:rPr lang="en-US" sz="1800" dirty="0" smtClean="0"/>
            <a:t>reflection</a:t>
          </a:r>
          <a:endParaRPr lang="en-US" sz="1800" dirty="0"/>
        </a:p>
      </dgm:t>
    </dgm:pt>
    <dgm:pt modelId="{E48F384E-6C35-D34B-B66E-950FD98F8E56}" type="parTrans" cxnId="{149F1B46-6A62-D34A-886B-5DA75626383E}">
      <dgm:prSet/>
      <dgm:spPr/>
      <dgm:t>
        <a:bodyPr/>
        <a:lstStyle/>
        <a:p>
          <a:endParaRPr lang="en-US"/>
        </a:p>
      </dgm:t>
    </dgm:pt>
    <dgm:pt modelId="{51A17476-2256-E242-8F89-0EA389FEA676}" type="sibTrans" cxnId="{149F1B46-6A62-D34A-886B-5DA75626383E}">
      <dgm:prSet/>
      <dgm:spPr/>
      <dgm:t>
        <a:bodyPr/>
        <a:lstStyle/>
        <a:p>
          <a:endParaRPr lang="en-US"/>
        </a:p>
      </dgm:t>
    </dgm:pt>
    <dgm:pt modelId="{3815383A-C37C-CF4C-9B22-55CEA63D4872}">
      <dgm:prSet phldrT="[Text]" custT="1"/>
      <dgm:spPr/>
      <dgm:t>
        <a:bodyPr/>
        <a:lstStyle/>
        <a:p>
          <a:r>
            <a:rPr lang="en-US" sz="1800" dirty="0" smtClean="0"/>
            <a:t>Using feedback</a:t>
          </a:r>
        </a:p>
      </dgm:t>
    </dgm:pt>
    <dgm:pt modelId="{394FF69F-4F75-B348-9F03-84027B05EAAE}" type="parTrans" cxnId="{94432CE2-A044-7C44-8121-6225BF5BF60B}">
      <dgm:prSet/>
      <dgm:spPr/>
      <dgm:t>
        <a:bodyPr/>
        <a:lstStyle/>
        <a:p>
          <a:endParaRPr lang="en-US"/>
        </a:p>
      </dgm:t>
    </dgm:pt>
    <dgm:pt modelId="{38E584CB-93B1-2C48-9349-4E18CEDD5CA3}" type="sibTrans" cxnId="{94432CE2-A044-7C44-8121-6225BF5BF60B}">
      <dgm:prSet/>
      <dgm:spPr/>
      <dgm:t>
        <a:bodyPr/>
        <a:lstStyle/>
        <a:p>
          <a:endParaRPr lang="en-US"/>
        </a:p>
      </dgm:t>
    </dgm:pt>
    <dgm:pt modelId="{9B5D8D0F-536D-8B44-837D-5825DEC264B3}">
      <dgm:prSet phldrT="[Text]" custT="1"/>
      <dgm:spPr/>
      <dgm:t>
        <a:bodyPr/>
        <a:lstStyle/>
        <a:p>
          <a:endParaRPr lang="en-US" sz="1800" dirty="0"/>
        </a:p>
      </dgm:t>
    </dgm:pt>
    <dgm:pt modelId="{761DBEF7-D3DC-D941-AB29-C9A52BB5245E}" type="parTrans" cxnId="{BF74D97D-205D-334F-8DAC-BA958FB6F501}">
      <dgm:prSet/>
      <dgm:spPr/>
      <dgm:t>
        <a:bodyPr/>
        <a:lstStyle/>
        <a:p>
          <a:endParaRPr lang="en-US"/>
        </a:p>
      </dgm:t>
    </dgm:pt>
    <dgm:pt modelId="{FA5F1BC6-5AFA-8F48-88A3-0A0B5C405BC9}" type="sibTrans" cxnId="{BF74D97D-205D-334F-8DAC-BA958FB6F501}">
      <dgm:prSet/>
      <dgm:spPr/>
      <dgm:t>
        <a:bodyPr/>
        <a:lstStyle/>
        <a:p>
          <a:endParaRPr lang="en-US"/>
        </a:p>
      </dgm:t>
    </dgm:pt>
    <dgm:pt modelId="{C8332D5A-8EFC-A54B-B13C-E20524D63F64}">
      <dgm:prSet phldrT="[Text]" custT="1"/>
      <dgm:spPr/>
      <dgm:t>
        <a:bodyPr/>
        <a:lstStyle/>
        <a:p>
          <a:r>
            <a:rPr lang="en-US" sz="1800" dirty="0" smtClean="0"/>
            <a:t>Future planning</a:t>
          </a:r>
        </a:p>
      </dgm:t>
    </dgm:pt>
    <dgm:pt modelId="{1B4D3C10-5AEA-C644-813B-82A27BB8CAFC}" type="parTrans" cxnId="{31FCFCA4-1F96-C947-8471-A95DB5D4A475}">
      <dgm:prSet/>
      <dgm:spPr/>
      <dgm:t>
        <a:bodyPr/>
        <a:lstStyle/>
        <a:p>
          <a:endParaRPr lang="en-US"/>
        </a:p>
      </dgm:t>
    </dgm:pt>
    <dgm:pt modelId="{2B529327-6FF8-294B-B344-DBCDB06E6D1D}" type="sibTrans" cxnId="{31FCFCA4-1F96-C947-8471-A95DB5D4A475}">
      <dgm:prSet/>
      <dgm:spPr/>
      <dgm:t>
        <a:bodyPr/>
        <a:lstStyle/>
        <a:p>
          <a:endParaRPr lang="en-US"/>
        </a:p>
      </dgm:t>
    </dgm:pt>
    <dgm:pt modelId="{B69C22BC-2F34-6F4B-B406-118DFC2CD3BD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800" dirty="0" smtClean="0"/>
            <a:t>self knowledge</a:t>
          </a:r>
        </a:p>
      </dgm:t>
    </dgm:pt>
    <dgm:pt modelId="{CDE9F64D-2222-4A4F-A6D2-C8E5E1454E07}" type="sibTrans" cxnId="{86F71376-6C7F-AA40-9ADC-FFAAD0863764}">
      <dgm:prSet/>
      <dgm:spPr/>
      <dgm:t>
        <a:bodyPr/>
        <a:lstStyle/>
        <a:p>
          <a:endParaRPr lang="en-US"/>
        </a:p>
      </dgm:t>
    </dgm:pt>
    <dgm:pt modelId="{D5DB75DD-0162-0245-A2B4-0768F2FAFC5C}" type="parTrans" cxnId="{86F71376-6C7F-AA40-9ADC-FFAAD0863764}">
      <dgm:prSet/>
      <dgm:spPr/>
      <dgm:t>
        <a:bodyPr/>
        <a:lstStyle/>
        <a:p>
          <a:endParaRPr lang="en-US"/>
        </a:p>
      </dgm:t>
    </dgm:pt>
    <dgm:pt modelId="{F0D79CEE-23D7-7249-9847-49BED1ED480D}">
      <dgm:prSet/>
      <dgm:spPr/>
      <dgm:t>
        <a:bodyPr/>
        <a:lstStyle/>
        <a:p>
          <a:r>
            <a:rPr lang="en-US" b="1" u="sng" dirty="0" smtClean="0"/>
            <a:t>Assessment</a:t>
          </a:r>
          <a:r>
            <a:rPr lang="en-US" dirty="0" smtClean="0"/>
            <a:t> </a:t>
          </a:r>
          <a:br>
            <a:rPr lang="en-US" dirty="0" smtClean="0"/>
          </a:br>
          <a:r>
            <a:rPr lang="en-US" dirty="0" smtClean="0"/>
            <a:t>Interviews</a:t>
          </a:r>
          <a:br>
            <a:rPr lang="en-US" dirty="0" smtClean="0"/>
          </a:br>
          <a:r>
            <a:rPr lang="en-US" dirty="0" smtClean="0"/>
            <a:t>Engineering FY</a:t>
          </a:r>
          <a:br>
            <a:rPr lang="en-US" dirty="0" smtClean="0"/>
          </a:br>
          <a:r>
            <a:rPr lang="en-US" dirty="0" err="1" smtClean="0"/>
            <a:t>tbc</a:t>
          </a:r>
          <a:endParaRPr lang="en-GB" dirty="0"/>
        </a:p>
      </dgm:t>
    </dgm:pt>
    <dgm:pt modelId="{19FFECB0-6772-874A-AF16-B09AD2DE67CD}" type="parTrans" cxnId="{BDB87A42-C1C3-954F-BEDA-55D9AF4BE75F}">
      <dgm:prSet/>
      <dgm:spPr/>
      <dgm:t>
        <a:bodyPr/>
        <a:lstStyle/>
        <a:p>
          <a:endParaRPr lang="en-GB"/>
        </a:p>
      </dgm:t>
    </dgm:pt>
    <dgm:pt modelId="{30B5B12F-7811-ED4E-935F-B36AF4DE03A9}" type="sibTrans" cxnId="{BDB87A42-C1C3-954F-BEDA-55D9AF4BE75F}">
      <dgm:prSet/>
      <dgm:spPr/>
      <dgm:t>
        <a:bodyPr/>
        <a:lstStyle/>
        <a:p>
          <a:endParaRPr lang="en-GB"/>
        </a:p>
      </dgm:t>
    </dgm:pt>
    <dgm:pt modelId="{CAE30B03-2546-7544-8A4D-8844346ABD4B}">
      <dgm:prSet/>
      <dgm:spPr/>
      <dgm:t>
        <a:bodyPr/>
        <a:lstStyle/>
        <a:p>
          <a:r>
            <a:rPr lang="en-US" b="1" u="sng" dirty="0" smtClean="0"/>
            <a:t>Assessment</a:t>
          </a:r>
          <a:r>
            <a:rPr lang="en-US" dirty="0" smtClean="0"/>
            <a:t> </a:t>
          </a:r>
          <a:br>
            <a:rPr lang="en-US" dirty="0" smtClean="0"/>
          </a:br>
          <a:r>
            <a:rPr lang="en-US" dirty="0" smtClean="0"/>
            <a:t>Interviews</a:t>
          </a:r>
          <a:br>
            <a:rPr lang="en-US" dirty="0" smtClean="0"/>
          </a:br>
          <a:r>
            <a:rPr lang="en-GB" dirty="0" smtClean="0"/>
            <a:t>Science FY</a:t>
          </a:r>
          <a:br>
            <a:rPr lang="en-GB" dirty="0" smtClean="0"/>
          </a:br>
          <a:r>
            <a:rPr lang="en-GB" dirty="0" err="1" smtClean="0"/>
            <a:t>tbc</a:t>
          </a:r>
          <a:endParaRPr lang="en-GB" dirty="0"/>
        </a:p>
      </dgm:t>
    </dgm:pt>
    <dgm:pt modelId="{5DC3251E-FDCD-CC46-AF83-8B31D4C5179E}" type="parTrans" cxnId="{D6C81D5A-FE4C-1F46-9B6C-F7DA90C187D7}">
      <dgm:prSet/>
      <dgm:spPr/>
      <dgm:t>
        <a:bodyPr/>
        <a:lstStyle/>
        <a:p>
          <a:endParaRPr lang="en-GB"/>
        </a:p>
      </dgm:t>
    </dgm:pt>
    <dgm:pt modelId="{0DF1B59B-944C-2440-B02B-542C04889FE7}" type="sibTrans" cxnId="{D6C81D5A-FE4C-1F46-9B6C-F7DA90C187D7}">
      <dgm:prSet/>
      <dgm:spPr/>
      <dgm:t>
        <a:bodyPr/>
        <a:lstStyle/>
        <a:p>
          <a:endParaRPr lang="en-GB"/>
        </a:p>
      </dgm:t>
    </dgm:pt>
    <dgm:pt modelId="{348C5F23-42BD-0141-B793-B7D1C5EFA383}">
      <dgm:prSet/>
      <dgm:spPr/>
      <dgm:t>
        <a:bodyPr/>
        <a:lstStyle/>
        <a:p>
          <a:r>
            <a:rPr lang="en-GB" dirty="0" smtClean="0"/>
            <a:t>Handin</a:t>
          </a:r>
          <a:br>
            <a:rPr lang="en-GB" dirty="0" smtClean="0"/>
          </a:br>
          <a:r>
            <a:rPr lang="en-GB" dirty="0" smtClean="0"/>
            <a:t>w/c 2nd March</a:t>
          </a:r>
          <a:br>
            <a:rPr lang="en-GB" dirty="0" smtClean="0"/>
          </a:br>
          <a:r>
            <a:rPr lang="en-GB" dirty="0" smtClean="0"/>
            <a:t>Wed 4</a:t>
          </a:r>
          <a:r>
            <a:rPr lang="en-GB" baseline="30000" dirty="0" smtClean="0"/>
            <a:t>th</a:t>
          </a:r>
          <a:r>
            <a:rPr lang="en-GB" dirty="0" smtClean="0"/>
            <a:t> March</a:t>
          </a:r>
          <a:endParaRPr lang="en-GB" dirty="0"/>
        </a:p>
      </dgm:t>
    </dgm:pt>
    <dgm:pt modelId="{CFE8DA3C-9587-DF40-9A07-01B94F591DF8}" type="parTrans" cxnId="{BAB4A9BA-0159-0048-8BE3-959557827C75}">
      <dgm:prSet/>
      <dgm:spPr/>
      <dgm:t>
        <a:bodyPr/>
        <a:lstStyle/>
        <a:p>
          <a:endParaRPr lang="en-GB"/>
        </a:p>
      </dgm:t>
    </dgm:pt>
    <dgm:pt modelId="{84FB19F0-B1D7-7340-A62D-F64C74F20E84}" type="sibTrans" cxnId="{BAB4A9BA-0159-0048-8BE3-959557827C75}">
      <dgm:prSet/>
      <dgm:spPr/>
      <dgm:t>
        <a:bodyPr/>
        <a:lstStyle/>
        <a:p>
          <a:endParaRPr lang="en-GB"/>
        </a:p>
      </dgm:t>
    </dgm:pt>
    <dgm:pt modelId="{A596A51D-2391-054C-A104-46EDFF99ED62}" type="pres">
      <dgm:prSet presAssocID="{DEA7C8BD-3B0D-2D4D-9604-79882377011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F48C6C-695F-5A43-8E71-0460BB6209A2}" type="pres">
      <dgm:prSet presAssocID="{56AE93C8-0415-CF45-8FDA-2F2E2DFF28A5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A775D2-484D-B04B-8B56-CC6694945D02}" type="pres">
      <dgm:prSet presAssocID="{09DB9F9B-9F8D-D744-937C-A96FF31C4FEB}" presName="sibTrans" presStyleCnt="0"/>
      <dgm:spPr/>
    </dgm:pt>
    <dgm:pt modelId="{FE80601B-B02A-9F4F-ABCC-F3BAD7CBF9CB}" type="pres">
      <dgm:prSet presAssocID="{2F5A17D0-1351-984A-B733-B6C70E5E453F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DDBF6D-ED8C-324A-ACF8-3DA91AE467B7}" type="pres">
      <dgm:prSet presAssocID="{51A17476-2256-E242-8F89-0EA389FEA676}" presName="sibTrans" presStyleCnt="0"/>
      <dgm:spPr/>
    </dgm:pt>
    <dgm:pt modelId="{6EB3564A-8DD1-8547-A151-7F8475309EF7}" type="pres">
      <dgm:prSet presAssocID="{B69C22BC-2F34-6F4B-B406-118DFC2CD3B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6D1AE2-7358-A348-BD1D-F224690A9EE1}" type="pres">
      <dgm:prSet presAssocID="{CDE9F64D-2222-4A4F-A6D2-C8E5E1454E07}" presName="sibTrans" presStyleCnt="0"/>
      <dgm:spPr/>
    </dgm:pt>
    <dgm:pt modelId="{D5B111DD-B791-EA46-99EC-6745CA2F2E84}" type="pres">
      <dgm:prSet presAssocID="{3815383A-C37C-CF4C-9B22-55CEA63D4872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F24E17-D0E2-EE42-8B19-08BA258FB154}" type="pres">
      <dgm:prSet presAssocID="{38E584CB-93B1-2C48-9349-4E18CEDD5CA3}" presName="sibTrans" presStyleCnt="0"/>
      <dgm:spPr/>
    </dgm:pt>
    <dgm:pt modelId="{6523677D-BA14-7D4E-ACED-82EAD86A7952}" type="pres">
      <dgm:prSet presAssocID="{9B5D8D0F-536D-8B44-837D-5825DEC264B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ABC859-9A4A-E543-8AD2-78215B7F9B9C}" type="pres">
      <dgm:prSet presAssocID="{FA5F1BC6-5AFA-8F48-88A3-0A0B5C405BC9}" presName="sibTrans" presStyleCnt="0"/>
      <dgm:spPr/>
    </dgm:pt>
    <dgm:pt modelId="{5DEFDD4B-1B4C-2048-9438-F35E5D9EBE2F}" type="pres">
      <dgm:prSet presAssocID="{C8332D5A-8EFC-A54B-B13C-E20524D63F6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F5905-08E7-BF41-84A2-E2FC8E863AB8}" type="pres">
      <dgm:prSet presAssocID="{2B529327-6FF8-294B-B344-DBCDB06E6D1D}" presName="sibTrans" presStyleCnt="0"/>
      <dgm:spPr/>
    </dgm:pt>
    <dgm:pt modelId="{75FC4039-B904-1143-A391-B15B02CE608B}" type="pres">
      <dgm:prSet presAssocID="{348C5F23-42BD-0141-B793-B7D1C5EFA383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31FA85-E73C-8941-AF2C-6DC8897D5D24}" type="pres">
      <dgm:prSet presAssocID="{84FB19F0-B1D7-7340-A62D-F64C74F20E84}" presName="sibTrans" presStyleCnt="0"/>
      <dgm:spPr/>
    </dgm:pt>
    <dgm:pt modelId="{EA52EEE8-303B-1C4B-A533-721040FAA289}" type="pres">
      <dgm:prSet presAssocID="{F0D79CEE-23D7-7249-9847-49BED1ED480D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DDB15C-E6CB-4342-81C9-66223D948B81}" type="pres">
      <dgm:prSet presAssocID="{30B5B12F-7811-ED4E-935F-B36AF4DE03A9}" presName="sibTrans" presStyleCnt="0"/>
      <dgm:spPr/>
    </dgm:pt>
    <dgm:pt modelId="{DD40B33C-EEA4-AE44-A1FC-06FF86F417BC}" type="pres">
      <dgm:prSet presAssocID="{CAE30B03-2546-7544-8A4D-8844346ABD4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327E65E-0A78-EF42-8AFB-F9344EF44CAC}" type="presOf" srcId="{348C5F23-42BD-0141-B793-B7D1C5EFA383}" destId="{75FC4039-B904-1143-A391-B15B02CE608B}" srcOrd="0" destOrd="0" presId="urn:microsoft.com/office/officeart/2005/8/layout/default#1"/>
    <dgm:cxn modelId="{BDB87A42-C1C3-954F-BEDA-55D9AF4BE75F}" srcId="{DEA7C8BD-3B0D-2D4D-9604-798823770111}" destId="{F0D79CEE-23D7-7249-9847-49BED1ED480D}" srcOrd="7" destOrd="0" parTransId="{19FFECB0-6772-874A-AF16-B09AD2DE67CD}" sibTransId="{30B5B12F-7811-ED4E-935F-B36AF4DE03A9}"/>
    <dgm:cxn modelId="{CA591C7A-189B-5B42-B390-1B1639569A8A}" type="presOf" srcId="{2F5A17D0-1351-984A-B733-B6C70E5E453F}" destId="{FE80601B-B02A-9F4F-ABCC-F3BAD7CBF9CB}" srcOrd="0" destOrd="0" presId="urn:microsoft.com/office/officeart/2005/8/layout/default#1"/>
    <dgm:cxn modelId="{5096DA79-61B6-EF4C-A0C1-5D3D811AE97D}" type="presOf" srcId="{9B5D8D0F-536D-8B44-837D-5825DEC264B3}" destId="{6523677D-BA14-7D4E-ACED-82EAD86A7952}" srcOrd="0" destOrd="0" presId="urn:microsoft.com/office/officeart/2005/8/layout/default#1"/>
    <dgm:cxn modelId="{A928F1BB-75C0-2A40-A35F-12D089B20372}" type="presOf" srcId="{DEA7C8BD-3B0D-2D4D-9604-798823770111}" destId="{A596A51D-2391-054C-A104-46EDFF99ED62}" srcOrd="0" destOrd="0" presId="urn:microsoft.com/office/officeart/2005/8/layout/default#1"/>
    <dgm:cxn modelId="{A8CCA96A-612A-7242-90D3-CBFE3074EEF3}" type="presOf" srcId="{C8332D5A-8EFC-A54B-B13C-E20524D63F64}" destId="{5DEFDD4B-1B4C-2048-9438-F35E5D9EBE2F}" srcOrd="0" destOrd="0" presId="urn:microsoft.com/office/officeart/2005/8/layout/default#1"/>
    <dgm:cxn modelId="{86F71376-6C7F-AA40-9ADC-FFAAD0863764}" srcId="{DEA7C8BD-3B0D-2D4D-9604-798823770111}" destId="{B69C22BC-2F34-6F4B-B406-118DFC2CD3BD}" srcOrd="2" destOrd="0" parTransId="{D5DB75DD-0162-0245-A2B4-0768F2FAFC5C}" sibTransId="{CDE9F64D-2222-4A4F-A6D2-C8E5E1454E07}"/>
    <dgm:cxn modelId="{31FCFCA4-1F96-C947-8471-A95DB5D4A475}" srcId="{DEA7C8BD-3B0D-2D4D-9604-798823770111}" destId="{C8332D5A-8EFC-A54B-B13C-E20524D63F64}" srcOrd="5" destOrd="0" parTransId="{1B4D3C10-5AEA-C644-813B-82A27BB8CAFC}" sibTransId="{2B529327-6FF8-294B-B344-DBCDB06E6D1D}"/>
    <dgm:cxn modelId="{94432CE2-A044-7C44-8121-6225BF5BF60B}" srcId="{DEA7C8BD-3B0D-2D4D-9604-798823770111}" destId="{3815383A-C37C-CF4C-9B22-55CEA63D4872}" srcOrd="3" destOrd="0" parTransId="{394FF69F-4F75-B348-9F03-84027B05EAAE}" sibTransId="{38E584CB-93B1-2C48-9349-4E18CEDD5CA3}"/>
    <dgm:cxn modelId="{BAB4A9BA-0159-0048-8BE3-959557827C75}" srcId="{DEA7C8BD-3B0D-2D4D-9604-798823770111}" destId="{348C5F23-42BD-0141-B793-B7D1C5EFA383}" srcOrd="6" destOrd="0" parTransId="{CFE8DA3C-9587-DF40-9A07-01B94F591DF8}" sibTransId="{84FB19F0-B1D7-7340-A62D-F64C74F20E84}"/>
    <dgm:cxn modelId="{8C6CF3EA-A3E8-CE40-B321-3A8C27828C1E}" type="presOf" srcId="{56AE93C8-0415-CF45-8FDA-2F2E2DFF28A5}" destId="{BBF48C6C-695F-5A43-8E71-0460BB6209A2}" srcOrd="0" destOrd="0" presId="urn:microsoft.com/office/officeart/2005/8/layout/default#1"/>
    <dgm:cxn modelId="{BF74D97D-205D-334F-8DAC-BA958FB6F501}" srcId="{DEA7C8BD-3B0D-2D4D-9604-798823770111}" destId="{9B5D8D0F-536D-8B44-837D-5825DEC264B3}" srcOrd="4" destOrd="0" parTransId="{761DBEF7-D3DC-D941-AB29-C9A52BB5245E}" sibTransId="{FA5F1BC6-5AFA-8F48-88A3-0A0B5C405BC9}"/>
    <dgm:cxn modelId="{149F1B46-6A62-D34A-886B-5DA75626383E}" srcId="{DEA7C8BD-3B0D-2D4D-9604-798823770111}" destId="{2F5A17D0-1351-984A-B733-B6C70E5E453F}" srcOrd="1" destOrd="0" parTransId="{E48F384E-6C35-D34B-B66E-950FD98F8E56}" sibTransId="{51A17476-2256-E242-8F89-0EA389FEA676}"/>
    <dgm:cxn modelId="{567ADB7A-57FC-294D-9CA1-E8A16276DD05}" type="presOf" srcId="{CAE30B03-2546-7544-8A4D-8844346ABD4B}" destId="{DD40B33C-EEA4-AE44-A1FC-06FF86F417BC}" srcOrd="0" destOrd="0" presId="urn:microsoft.com/office/officeart/2005/8/layout/default#1"/>
    <dgm:cxn modelId="{3176CD0C-4053-1C44-A2CB-D70EAA4FC638}" srcId="{DEA7C8BD-3B0D-2D4D-9604-798823770111}" destId="{56AE93C8-0415-CF45-8FDA-2F2E2DFF28A5}" srcOrd="0" destOrd="0" parTransId="{84E65067-1F60-7944-9CE9-EEE0F1677BD8}" sibTransId="{09DB9F9B-9F8D-D744-937C-A96FF31C4FEB}"/>
    <dgm:cxn modelId="{1EB08327-E9E3-D54E-9A57-ABE33447BD31}" type="presOf" srcId="{3815383A-C37C-CF4C-9B22-55CEA63D4872}" destId="{D5B111DD-B791-EA46-99EC-6745CA2F2E84}" srcOrd="0" destOrd="0" presId="urn:microsoft.com/office/officeart/2005/8/layout/default#1"/>
    <dgm:cxn modelId="{824C2044-28BA-6348-B58D-35B24B671F8D}" type="presOf" srcId="{B69C22BC-2F34-6F4B-B406-118DFC2CD3BD}" destId="{6EB3564A-8DD1-8547-A151-7F8475309EF7}" srcOrd="0" destOrd="0" presId="urn:microsoft.com/office/officeart/2005/8/layout/default#1"/>
    <dgm:cxn modelId="{D6C81D5A-FE4C-1F46-9B6C-F7DA90C187D7}" srcId="{DEA7C8BD-3B0D-2D4D-9604-798823770111}" destId="{CAE30B03-2546-7544-8A4D-8844346ABD4B}" srcOrd="8" destOrd="0" parTransId="{5DC3251E-FDCD-CC46-AF83-8B31D4C5179E}" sibTransId="{0DF1B59B-944C-2440-B02B-542C04889FE7}"/>
    <dgm:cxn modelId="{1F9C041F-0F71-684E-8648-AC678C29ACEF}" type="presOf" srcId="{F0D79CEE-23D7-7249-9847-49BED1ED480D}" destId="{EA52EEE8-303B-1C4B-A533-721040FAA289}" srcOrd="0" destOrd="0" presId="urn:microsoft.com/office/officeart/2005/8/layout/default#1"/>
    <dgm:cxn modelId="{A9FC3B04-207C-B04D-A359-92DE189BB541}" type="presParOf" srcId="{A596A51D-2391-054C-A104-46EDFF99ED62}" destId="{BBF48C6C-695F-5A43-8E71-0460BB6209A2}" srcOrd="0" destOrd="0" presId="urn:microsoft.com/office/officeart/2005/8/layout/default#1"/>
    <dgm:cxn modelId="{D17B1015-BEFC-DC40-9823-186359546622}" type="presParOf" srcId="{A596A51D-2391-054C-A104-46EDFF99ED62}" destId="{42A775D2-484D-B04B-8B56-CC6694945D02}" srcOrd="1" destOrd="0" presId="urn:microsoft.com/office/officeart/2005/8/layout/default#1"/>
    <dgm:cxn modelId="{D6717196-F53D-B84E-B259-C47F31E21670}" type="presParOf" srcId="{A596A51D-2391-054C-A104-46EDFF99ED62}" destId="{FE80601B-B02A-9F4F-ABCC-F3BAD7CBF9CB}" srcOrd="2" destOrd="0" presId="urn:microsoft.com/office/officeart/2005/8/layout/default#1"/>
    <dgm:cxn modelId="{2C44CE22-B0E0-FF40-8AF3-68AAB0FA2159}" type="presParOf" srcId="{A596A51D-2391-054C-A104-46EDFF99ED62}" destId="{7CDDBF6D-ED8C-324A-ACF8-3DA91AE467B7}" srcOrd="3" destOrd="0" presId="urn:microsoft.com/office/officeart/2005/8/layout/default#1"/>
    <dgm:cxn modelId="{3EDEC10C-91F6-9B4C-AA07-2D78E2E375A3}" type="presParOf" srcId="{A596A51D-2391-054C-A104-46EDFF99ED62}" destId="{6EB3564A-8DD1-8547-A151-7F8475309EF7}" srcOrd="4" destOrd="0" presId="urn:microsoft.com/office/officeart/2005/8/layout/default#1"/>
    <dgm:cxn modelId="{3ABEDE5E-65D9-3748-AF69-1DDBA00B15B6}" type="presParOf" srcId="{A596A51D-2391-054C-A104-46EDFF99ED62}" destId="{096D1AE2-7358-A348-BD1D-F224690A9EE1}" srcOrd="5" destOrd="0" presId="urn:microsoft.com/office/officeart/2005/8/layout/default#1"/>
    <dgm:cxn modelId="{BDB225F5-2C48-2E42-AEC3-9755B6321E80}" type="presParOf" srcId="{A596A51D-2391-054C-A104-46EDFF99ED62}" destId="{D5B111DD-B791-EA46-99EC-6745CA2F2E84}" srcOrd="6" destOrd="0" presId="urn:microsoft.com/office/officeart/2005/8/layout/default#1"/>
    <dgm:cxn modelId="{DF4A2475-1D5A-AB4C-93D9-0F3C25D1E1B4}" type="presParOf" srcId="{A596A51D-2391-054C-A104-46EDFF99ED62}" destId="{F3F24E17-D0E2-EE42-8B19-08BA258FB154}" srcOrd="7" destOrd="0" presId="urn:microsoft.com/office/officeart/2005/8/layout/default#1"/>
    <dgm:cxn modelId="{E631EBBC-DB50-2943-B91B-9E9EAD8D94AF}" type="presParOf" srcId="{A596A51D-2391-054C-A104-46EDFF99ED62}" destId="{6523677D-BA14-7D4E-ACED-82EAD86A7952}" srcOrd="8" destOrd="0" presId="urn:microsoft.com/office/officeart/2005/8/layout/default#1"/>
    <dgm:cxn modelId="{9CDAB80C-001E-6C43-8C10-667AB4A7ADEE}" type="presParOf" srcId="{A596A51D-2391-054C-A104-46EDFF99ED62}" destId="{E2ABC859-9A4A-E543-8AD2-78215B7F9B9C}" srcOrd="9" destOrd="0" presId="urn:microsoft.com/office/officeart/2005/8/layout/default#1"/>
    <dgm:cxn modelId="{B9118F9A-DC75-3B4A-B82D-583381BAB8F9}" type="presParOf" srcId="{A596A51D-2391-054C-A104-46EDFF99ED62}" destId="{5DEFDD4B-1B4C-2048-9438-F35E5D9EBE2F}" srcOrd="10" destOrd="0" presId="urn:microsoft.com/office/officeart/2005/8/layout/default#1"/>
    <dgm:cxn modelId="{7440DF9F-D46C-AC4D-9BDC-74E95AC54AA9}" type="presParOf" srcId="{A596A51D-2391-054C-A104-46EDFF99ED62}" destId="{766F5905-08E7-BF41-84A2-E2FC8E863AB8}" srcOrd="11" destOrd="0" presId="urn:microsoft.com/office/officeart/2005/8/layout/default#1"/>
    <dgm:cxn modelId="{521621E8-3A7D-8441-831D-6D66DD02E569}" type="presParOf" srcId="{A596A51D-2391-054C-A104-46EDFF99ED62}" destId="{75FC4039-B904-1143-A391-B15B02CE608B}" srcOrd="12" destOrd="0" presId="urn:microsoft.com/office/officeart/2005/8/layout/default#1"/>
    <dgm:cxn modelId="{778896EB-FA9A-0043-A4D9-CC6777DBDDC7}" type="presParOf" srcId="{A596A51D-2391-054C-A104-46EDFF99ED62}" destId="{1631FA85-E73C-8941-AF2C-6DC8897D5D24}" srcOrd="13" destOrd="0" presId="urn:microsoft.com/office/officeart/2005/8/layout/default#1"/>
    <dgm:cxn modelId="{4D017942-F0BC-4F4C-A1AE-3A665D2A2033}" type="presParOf" srcId="{A596A51D-2391-054C-A104-46EDFF99ED62}" destId="{EA52EEE8-303B-1C4B-A533-721040FAA289}" srcOrd="14" destOrd="0" presId="urn:microsoft.com/office/officeart/2005/8/layout/default#1"/>
    <dgm:cxn modelId="{01559E16-2154-8140-A316-AC47F86A121A}" type="presParOf" srcId="{A596A51D-2391-054C-A104-46EDFF99ED62}" destId="{1DDDB15C-E6CB-4342-81C9-66223D948B81}" srcOrd="15" destOrd="0" presId="urn:microsoft.com/office/officeart/2005/8/layout/default#1"/>
    <dgm:cxn modelId="{9B76AA5A-F849-824F-B7F9-79371684A6FB}" type="presParOf" srcId="{A596A51D-2391-054C-A104-46EDFF99ED62}" destId="{DD40B33C-EEA4-AE44-A1FC-06FF86F417BC}" srcOrd="1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48C6C-695F-5A43-8E71-0460BB6209A2}">
      <dsp:nvSpPr>
        <dsp:cNvPr id="0" name=""/>
        <dsp:cNvSpPr/>
      </dsp:nvSpPr>
      <dsp:spPr>
        <a:xfrm>
          <a:off x="0" y="126999"/>
          <a:ext cx="1904999" cy="1143000"/>
        </a:xfrm>
        <a:prstGeom prst="rect">
          <a:avLst/>
        </a:prstGeom>
        <a:solidFill>
          <a:schemeClr val="accent4"/>
        </a:soli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learning</a:t>
          </a:r>
          <a:endParaRPr lang="en-US" sz="1800" kern="1200" dirty="0"/>
        </a:p>
      </dsp:txBody>
      <dsp:txXfrm>
        <a:off x="0" y="126999"/>
        <a:ext cx="1904999" cy="1143000"/>
      </dsp:txXfrm>
    </dsp:sp>
    <dsp:sp modelId="{FE80601B-B02A-9F4F-ABCC-F3BAD7CBF9CB}">
      <dsp:nvSpPr>
        <dsp:cNvPr id="0" name=""/>
        <dsp:cNvSpPr/>
      </dsp:nvSpPr>
      <dsp:spPr>
        <a:xfrm>
          <a:off x="2095500" y="126999"/>
          <a:ext cx="1904999" cy="1143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reflection</a:t>
          </a:r>
          <a:endParaRPr lang="en-US" sz="1800" kern="1200" dirty="0"/>
        </a:p>
      </dsp:txBody>
      <dsp:txXfrm>
        <a:off x="2095500" y="126999"/>
        <a:ext cx="1904999" cy="1143000"/>
      </dsp:txXfrm>
    </dsp:sp>
    <dsp:sp modelId="{6EB3564A-8DD1-8547-A151-7F8475309EF7}">
      <dsp:nvSpPr>
        <dsp:cNvPr id="0" name=""/>
        <dsp:cNvSpPr/>
      </dsp:nvSpPr>
      <dsp:spPr>
        <a:xfrm>
          <a:off x="4191000" y="126999"/>
          <a:ext cx="1904999" cy="1143000"/>
        </a:xfrm>
        <a:prstGeom prst="rect">
          <a:avLst/>
        </a:prstGeom>
        <a:solidFill>
          <a:schemeClr val="accent4"/>
        </a:soli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knowledge</a:t>
          </a:r>
        </a:p>
      </dsp:txBody>
      <dsp:txXfrm>
        <a:off x="4191000" y="126999"/>
        <a:ext cx="1904999" cy="1143000"/>
      </dsp:txXfrm>
    </dsp:sp>
    <dsp:sp modelId="{D5B111DD-B791-EA46-99EC-6745CA2F2E84}">
      <dsp:nvSpPr>
        <dsp:cNvPr id="0" name=""/>
        <dsp:cNvSpPr/>
      </dsp:nvSpPr>
      <dsp:spPr>
        <a:xfrm>
          <a:off x="0" y="1460500"/>
          <a:ext cx="1904999" cy="1143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Using feedback</a:t>
          </a:r>
        </a:p>
      </dsp:txBody>
      <dsp:txXfrm>
        <a:off x="0" y="1460500"/>
        <a:ext cx="1904999" cy="1143000"/>
      </dsp:txXfrm>
    </dsp:sp>
    <dsp:sp modelId="{6523677D-BA14-7D4E-ACED-82EAD86A7952}">
      <dsp:nvSpPr>
        <dsp:cNvPr id="0" name=""/>
        <dsp:cNvSpPr/>
      </dsp:nvSpPr>
      <dsp:spPr>
        <a:xfrm>
          <a:off x="2095500" y="1460499"/>
          <a:ext cx="1904999" cy="1143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2095500" y="1460499"/>
        <a:ext cx="1904999" cy="1143000"/>
      </dsp:txXfrm>
    </dsp:sp>
    <dsp:sp modelId="{5DEFDD4B-1B4C-2048-9438-F35E5D9EBE2F}">
      <dsp:nvSpPr>
        <dsp:cNvPr id="0" name=""/>
        <dsp:cNvSpPr/>
      </dsp:nvSpPr>
      <dsp:spPr>
        <a:xfrm>
          <a:off x="4191000" y="1460499"/>
          <a:ext cx="1904999" cy="1143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Future planning</a:t>
          </a:r>
        </a:p>
      </dsp:txBody>
      <dsp:txXfrm>
        <a:off x="4191000" y="1460499"/>
        <a:ext cx="1904999" cy="1143000"/>
      </dsp:txXfrm>
    </dsp:sp>
    <dsp:sp modelId="{75FC4039-B904-1143-A391-B15B02CE608B}">
      <dsp:nvSpPr>
        <dsp:cNvPr id="0" name=""/>
        <dsp:cNvSpPr/>
      </dsp:nvSpPr>
      <dsp:spPr>
        <a:xfrm>
          <a:off x="0" y="2793999"/>
          <a:ext cx="1904999" cy="1143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Handin</a:t>
          </a:r>
          <a:br>
            <a:rPr lang="en-GB" sz="1800" kern="1200" dirty="0" smtClean="0"/>
          </a:br>
          <a:r>
            <a:rPr lang="en-GB" sz="1800" kern="1200" dirty="0" smtClean="0"/>
            <a:t>w/c 2nd March</a:t>
          </a:r>
          <a:br>
            <a:rPr lang="en-GB" sz="1800" kern="1200" dirty="0" smtClean="0"/>
          </a:br>
          <a:r>
            <a:rPr lang="en-GB" sz="1800" kern="1200" dirty="0" smtClean="0"/>
            <a:t>Wed 4</a:t>
          </a:r>
          <a:r>
            <a:rPr lang="en-GB" sz="1800" kern="1200" baseline="30000" dirty="0" smtClean="0"/>
            <a:t>th</a:t>
          </a:r>
          <a:r>
            <a:rPr lang="en-GB" sz="1800" kern="1200" dirty="0" smtClean="0"/>
            <a:t> March</a:t>
          </a:r>
          <a:endParaRPr lang="en-GB" sz="1800" kern="1200" dirty="0"/>
        </a:p>
      </dsp:txBody>
      <dsp:txXfrm>
        <a:off x="0" y="2793999"/>
        <a:ext cx="1904999" cy="1143000"/>
      </dsp:txXfrm>
    </dsp:sp>
    <dsp:sp modelId="{EA52EEE8-303B-1C4B-A533-721040FAA289}">
      <dsp:nvSpPr>
        <dsp:cNvPr id="0" name=""/>
        <dsp:cNvSpPr/>
      </dsp:nvSpPr>
      <dsp:spPr>
        <a:xfrm>
          <a:off x="2095500" y="2793999"/>
          <a:ext cx="1904999" cy="1143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/>
            <a:t>Assessment</a:t>
          </a:r>
          <a:r>
            <a:rPr lang="en-US" sz="1800" kern="1200" dirty="0" smtClean="0"/>
            <a:t> </a:t>
          </a:r>
          <a:br>
            <a:rPr lang="en-US" sz="1800" kern="1200" dirty="0" smtClean="0"/>
          </a:br>
          <a:r>
            <a:rPr lang="en-US" sz="1800" kern="1200" dirty="0" smtClean="0"/>
            <a:t>Interviews</a:t>
          </a:r>
          <a:br>
            <a:rPr lang="en-US" sz="1800" kern="1200" dirty="0" smtClean="0"/>
          </a:br>
          <a:r>
            <a:rPr lang="en-US" sz="1800" kern="1200" dirty="0" smtClean="0"/>
            <a:t>Engineering FY</a:t>
          </a:r>
          <a:br>
            <a:rPr lang="en-US" sz="1800" kern="1200" dirty="0" smtClean="0"/>
          </a:br>
          <a:r>
            <a:rPr lang="en-US" sz="1800" kern="1200" dirty="0" err="1" smtClean="0"/>
            <a:t>tbc</a:t>
          </a:r>
          <a:endParaRPr lang="en-GB" sz="1800" kern="1200" dirty="0"/>
        </a:p>
      </dsp:txBody>
      <dsp:txXfrm>
        <a:off x="2095500" y="2793999"/>
        <a:ext cx="1904999" cy="1143000"/>
      </dsp:txXfrm>
    </dsp:sp>
    <dsp:sp modelId="{DD40B33C-EEA4-AE44-A1FC-06FF86F417BC}">
      <dsp:nvSpPr>
        <dsp:cNvPr id="0" name=""/>
        <dsp:cNvSpPr/>
      </dsp:nvSpPr>
      <dsp:spPr>
        <a:xfrm>
          <a:off x="4191000" y="2794000"/>
          <a:ext cx="1904999" cy="1143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/>
            <a:t>Assessment</a:t>
          </a:r>
          <a:r>
            <a:rPr lang="en-US" sz="1800" kern="1200" dirty="0" smtClean="0"/>
            <a:t> </a:t>
          </a:r>
          <a:br>
            <a:rPr lang="en-US" sz="1800" kern="1200" dirty="0" smtClean="0"/>
          </a:br>
          <a:r>
            <a:rPr lang="en-US" sz="1800" kern="1200" dirty="0" smtClean="0"/>
            <a:t>Interviews</a:t>
          </a:r>
          <a:br>
            <a:rPr lang="en-US" sz="1800" kern="1200" dirty="0" smtClean="0"/>
          </a:br>
          <a:r>
            <a:rPr lang="en-GB" sz="1800" kern="1200" dirty="0" smtClean="0"/>
            <a:t>Science FY</a:t>
          </a:r>
          <a:br>
            <a:rPr lang="en-GB" sz="1800" kern="1200" dirty="0" smtClean="0"/>
          </a:br>
          <a:r>
            <a:rPr lang="en-GB" sz="1800" kern="1200" dirty="0" err="1" smtClean="0"/>
            <a:t>tbc</a:t>
          </a:r>
          <a:endParaRPr lang="en-GB" sz="1800" kern="1200" dirty="0"/>
        </a:p>
      </dsp:txBody>
      <dsp:txXfrm>
        <a:off x="4191000" y="2794000"/>
        <a:ext cx="1904999" cy="1143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5CED4-27EF-F643-B948-507244648F95}" type="datetimeFigureOut">
              <a:rPr lang="en-US" smtClean="0"/>
              <a:t>26/02/15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B8FEE-1093-2A4E-85E4-B128F8B0F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634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034A0-8508-BA4D-847C-643573CC03F9}" type="datetimeFigureOut">
              <a:rPr lang="en-US" smtClean="0"/>
              <a:t>26/02/15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BE737-7FB0-414D-A48F-1FD18F75E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13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BCA1EF-7DEF-7241-B165-5696BA230FDA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 to get to know the each other and establish framework for future sessions</a:t>
            </a:r>
          </a:p>
          <a:p>
            <a:r>
              <a:rPr lang="en-US" dirty="0"/>
              <a:t>Introduce think pair share</a:t>
            </a:r>
          </a:p>
          <a:p>
            <a:r>
              <a:rPr lang="en-US" dirty="0"/>
              <a:t>Establish expectations for portfolio contribution for this part of the course</a:t>
            </a:r>
          </a:p>
          <a:p>
            <a:r>
              <a:rPr lang="en-US" dirty="0"/>
              <a:t>Much of the session will be run via discussion and question and answer</a:t>
            </a:r>
          </a:p>
          <a:p>
            <a:r>
              <a:rPr lang="en-US" dirty="0"/>
              <a:t>The slides will be used according to need, but can form a useful note for review and revision.</a:t>
            </a:r>
          </a:p>
          <a:p>
            <a:r>
              <a:rPr lang="en-US" dirty="0"/>
              <a:t>They can also be used as reference by students who do not attend the session.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Exam</a:t>
            </a:r>
          </a:p>
          <a:p>
            <a:r>
              <a:rPr lang="en-US" dirty="0" smtClean="0"/>
              <a:t>2) Your</a:t>
            </a:r>
            <a:r>
              <a:rPr lang="en-US" baseline="0" dirty="0" smtClean="0"/>
              <a:t> motivations</a:t>
            </a:r>
          </a:p>
          <a:p>
            <a:r>
              <a:rPr lang="en-US" baseline="0" dirty="0" smtClean="0"/>
              <a:t>3) Your progress</a:t>
            </a:r>
          </a:p>
          <a:p>
            <a:r>
              <a:rPr lang="en-US" baseline="0" dirty="0" smtClean="0"/>
              <a:t>4) Self knowledge</a:t>
            </a:r>
          </a:p>
          <a:p>
            <a:r>
              <a:rPr lang="en-US" baseline="0" dirty="0" smtClean="0"/>
              <a:t>5) Future Objectives</a:t>
            </a:r>
          </a:p>
          <a:p>
            <a:r>
              <a:rPr lang="en-US" dirty="0" smtClean="0"/>
              <a:t>Explaining how the classes</a:t>
            </a:r>
            <a:r>
              <a:rPr lang="en-US" baseline="0" dirty="0" smtClean="0"/>
              <a:t> will be used to to fill out the portfolio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E7293-365D-124B-8A72-4585EACD130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photo by    photo by Anne Roberts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BE737-7FB0-414D-A48F-1FD18F75E1D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87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dirty="0"/>
              <a:t>FY February</a:t>
            </a:r>
            <a:r>
              <a:rPr lang="en-US" dirty="0" smtClean="0"/>
              <a:t> 2010</a:t>
            </a:r>
            <a:br>
              <a:rPr lang="en-US" dirty="0" smtClean="0"/>
            </a:br>
            <a:r>
              <a:rPr lang="en-US" dirty="0"/>
              <a:t>Routes to Success</a:t>
            </a:r>
            <a:endParaRPr lang="en-US" sz="1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/>
              <a:t> saw@ecs.soton.ac.uk</a:t>
            </a:r>
            <a:endParaRPr lang="en-US" sz="1400"/>
          </a:p>
        </p:txBody>
      </p:sp>
    </p:spTree>
  </p:cSld>
  <p:clrMapOvr>
    <a:masterClrMapping/>
  </p:clrMapOvr>
  <p:transition xmlns:p14="http://schemas.microsoft.com/office/powerpoint/2010/main"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26/02/15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hyperlink" Target="http://www.edshare.soton.ac.uk/4690/" TargetMode="External"/><Relationship Id="rId5" Type="http://schemas.openxmlformats.org/officeDocument/2006/relationships/hyperlink" Target="http://www.edshare.soton.ac.uk/14075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/edshare.soton.ac.uk/13885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urvey.soton.ac.uk/14691" TargetMode="External"/><Relationship Id="rId4" Type="http://schemas.openxmlformats.org/officeDocument/2006/relationships/hyperlink" Target="https://www.isurvey.soton.ac.uk/14757" TargetMode="External"/><Relationship Id="rId5" Type="http://schemas.openxmlformats.org/officeDocument/2006/relationships/hyperlink" Target="https://www.isurvey.soton.ac.uk/14759" TargetMode="External"/><Relationship Id="rId6" Type="http://schemas.openxmlformats.org/officeDocument/2006/relationships/hyperlink" Target="https://www.isurvey.soton.ac.uk/14760" TargetMode="External"/><Relationship Id="rId7" Type="http://schemas.openxmlformats.org/officeDocument/2006/relationships/hyperlink" Target="https://www.isurvey.soton.ac.uk/1476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survey.soton.ac.uk/14313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dshare.soton.ac.uk/13885/" TargetMode="External"/><Relationship Id="rId3" Type="http://schemas.openxmlformats.org/officeDocument/2006/relationships/hyperlink" Target="http://www.edshare.soton.ac.uk/14075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dirty="0"/>
              <a:t>Foundation Year</a:t>
            </a:r>
            <a:br>
              <a:rPr kumimoji="0" lang="en-US" dirty="0"/>
            </a:br>
            <a:r>
              <a:rPr kumimoji="0" lang="en-US" dirty="0"/>
              <a:t>Routes to Success</a:t>
            </a:r>
            <a:br>
              <a:rPr kumimoji="0" lang="en-US" dirty="0"/>
            </a:br>
            <a:r>
              <a:rPr kumimoji="0" lang="en-US" sz="2400" dirty="0"/>
              <a:t>Part III - Sustaining Success</a:t>
            </a:r>
            <a:endParaRPr kumimoji="0"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0" lang="en-US" dirty="0"/>
              <a:t>Su White</a:t>
            </a:r>
            <a:br>
              <a:rPr kumimoji="0" lang="en-US" dirty="0"/>
            </a:br>
            <a:r>
              <a:rPr kumimoji="0" lang="en-US" dirty="0"/>
              <a:t>Semester </a:t>
            </a:r>
            <a:r>
              <a:rPr kumimoji="0" lang="en-US" dirty="0" smtClean="0"/>
              <a:t>2</a:t>
            </a:r>
          </a:p>
          <a:p>
            <a:r>
              <a:rPr lang="en-US" dirty="0" smtClean="0"/>
              <a:t>Before you hand in</a:t>
            </a:r>
          </a:p>
          <a:p>
            <a:endParaRPr kumimoji="0" lang="en-US" dirty="0" smtClean="0"/>
          </a:p>
        </p:txBody>
      </p:sp>
      <p:pic>
        <p:nvPicPr>
          <p:cNvPr id="4" name="Picture 3" descr="TeachingRTSPag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336" y="1528482"/>
            <a:ext cx="3143250" cy="4191000"/>
          </a:xfrm>
          <a:prstGeom prst="rect">
            <a:avLst/>
          </a:prstGeom>
          <a:noFill/>
        </p:spPr>
      </p:pic>
      <p:sp>
        <p:nvSpPr>
          <p:cNvPr id="6" name="Rectangle 5">
            <a:hlinkClick r:id="rId4"/>
          </p:cNvPr>
          <p:cNvSpPr/>
          <p:nvPr/>
        </p:nvSpPr>
        <p:spPr>
          <a:xfrm>
            <a:off x="0" y="6488668"/>
            <a:ext cx="9143999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 smtClean="0"/>
              <a:t>Resource set in </a:t>
            </a:r>
            <a:r>
              <a:rPr lang="en-US" dirty="0" err="1" smtClean="0"/>
              <a:t>Edshare</a:t>
            </a:r>
            <a:r>
              <a:rPr lang="en-US" dirty="0" smtClean="0"/>
              <a:t> </a:t>
            </a:r>
            <a:r>
              <a:rPr lang="en-US" dirty="0">
                <a:hlinkClick r:id="rId5"/>
              </a:rPr>
              <a:t>http://www.edshare.soton.ac.uk</a:t>
            </a:r>
            <a:r>
              <a:rPr lang="en-US" dirty="0" smtClean="0">
                <a:hlinkClick r:id="rId5"/>
              </a:rPr>
              <a:t>/</a:t>
            </a:r>
            <a:r>
              <a:rPr lang="en-GB" dirty="0" smtClean="0">
                <a:hlinkClick r:id="rId5"/>
              </a:rPr>
              <a:t>14075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mp="http://schemas.microsoft.com/office/mac/powerpoint/2008/main">
    <mc:Choice Requires="mp">
      <p:transition xmlns:p14="http://schemas.microsoft.com/office/powerpoint/2010/main" spd="slow">
        <p14:prism/>
      </p:transition>
    </mc:Choice>
    <mc:Fallback xmlns:mv="urn:schemas-microsoft-com:mac:vml" xmlns="">
      <p:transition spd="slow">
        <p:cov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used the resources?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videos, readings and tasks are designed to build a scaffolding for you to use </a:t>
            </a:r>
          </a:p>
          <a:p>
            <a:r>
              <a:rPr lang="en-GB" dirty="0" smtClean="0"/>
              <a:t>When you are doing the coursework</a:t>
            </a:r>
          </a:p>
          <a:p>
            <a:r>
              <a:rPr lang="en-GB" dirty="0" smtClean="0"/>
              <a:t>In the immediate future, helping you make good decisions about your study habits</a:t>
            </a:r>
          </a:p>
          <a:p>
            <a:r>
              <a:rPr lang="en-GB" dirty="0" smtClean="0"/>
              <a:t>In the longer term during your degree studies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164667" y="65193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88541" y="6117734"/>
            <a:ext cx="3495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photo by Anne Roberts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26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you watched the videos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http</a:t>
            </a:r>
            <a:r>
              <a:rPr lang="en-GB" dirty="0"/>
              <a:t>://www/</a:t>
            </a:r>
            <a:r>
              <a:rPr lang="en-GB" dirty="0" err="1"/>
              <a:t>edshare.soton.ac.uk</a:t>
            </a:r>
            <a:r>
              <a:rPr lang="en-GB" dirty="0"/>
              <a:t>/14045</a:t>
            </a:r>
          </a:p>
          <a:p>
            <a:r>
              <a:rPr lang="en-GB" dirty="0"/>
              <a:t>http://www/</a:t>
            </a:r>
            <a:r>
              <a:rPr lang="en-GB" dirty="0" err="1"/>
              <a:t>edshare.soton.ac.uk</a:t>
            </a:r>
            <a:r>
              <a:rPr lang="en-GB" dirty="0"/>
              <a:t>/14046</a:t>
            </a:r>
          </a:p>
          <a:p>
            <a:r>
              <a:rPr lang="en-GB" dirty="0"/>
              <a:t>http://www/</a:t>
            </a:r>
            <a:r>
              <a:rPr lang="en-GB" dirty="0" err="1"/>
              <a:t>edshare.soton.ac.uk</a:t>
            </a:r>
            <a:r>
              <a:rPr lang="en-GB" dirty="0"/>
              <a:t>/</a:t>
            </a:r>
            <a:r>
              <a:rPr lang="en-GB" dirty="0" smtClean="0"/>
              <a:t>14047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your read the suggested materials?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They </a:t>
            </a:r>
            <a:r>
              <a:rPr lang="en-GB" dirty="0"/>
              <a:t>are linked/referenced in the materials for week 1</a:t>
            </a:r>
          </a:p>
          <a:p>
            <a:r>
              <a:rPr lang="en-GB" dirty="0">
                <a:hlinkClick r:id="rId2"/>
              </a:rPr>
              <a:t>http://www/edshare.soton.ac.uk</a:t>
            </a:r>
            <a:r>
              <a:rPr lang="en-GB" dirty="0" smtClean="0">
                <a:hlinkClick r:id="rId2"/>
              </a:rPr>
              <a:t>/13885</a:t>
            </a:r>
            <a:endParaRPr lang="en-GB" dirty="0" smtClean="0"/>
          </a:p>
          <a:p>
            <a:r>
              <a:rPr lang="en-GB" dirty="0" smtClean="0"/>
              <a:t>Carol </a:t>
            </a:r>
            <a:r>
              <a:rPr lang="en-GB" dirty="0" err="1" smtClean="0"/>
              <a:t>Dweck</a:t>
            </a:r>
            <a:r>
              <a:rPr lang="en-GB" dirty="0" smtClean="0"/>
              <a:t>, </a:t>
            </a:r>
            <a:r>
              <a:rPr lang="en-GB" dirty="0" err="1" smtClean="0"/>
              <a:t>Mindset</a:t>
            </a:r>
            <a:endParaRPr lang="en-GB" dirty="0" smtClean="0"/>
          </a:p>
          <a:p>
            <a:r>
              <a:rPr lang="en-GB" dirty="0" smtClean="0"/>
              <a:t>Matt Syed, Bounce the myth of talent</a:t>
            </a:r>
          </a:p>
          <a:p>
            <a:r>
              <a:rPr lang="en-GB" dirty="0" smtClean="0"/>
              <a:t>Malcolm </a:t>
            </a:r>
            <a:r>
              <a:rPr lang="en-GB" dirty="0" err="1" smtClean="0"/>
              <a:t>Gladwell</a:t>
            </a:r>
            <a:r>
              <a:rPr lang="en-GB" dirty="0" smtClean="0"/>
              <a:t>, Outliers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99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completed the surveys?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 </a:t>
            </a:r>
            <a:r>
              <a:rPr lang="en-GB" dirty="0">
                <a:hlinkClick r:id="rId2"/>
              </a:rPr>
              <a:t>https://www.isurvey.soton.ac.uk/</a:t>
            </a:r>
            <a:r>
              <a:rPr lang="en-GB" dirty="0" smtClean="0">
                <a:hlinkClick r:id="rId2"/>
              </a:rPr>
              <a:t>14313</a:t>
            </a:r>
            <a:endParaRPr lang="en-GB" dirty="0" smtClean="0"/>
          </a:p>
          <a:p>
            <a:r>
              <a:rPr lang="en-GB" dirty="0" smtClean="0"/>
              <a:t>Critical thinking </a:t>
            </a: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://www.isurvey.soton.ac.uk/</a:t>
            </a:r>
            <a:r>
              <a:rPr lang="en-GB" dirty="0" smtClean="0">
                <a:hlinkClick r:id="rId3"/>
              </a:rPr>
              <a:t>14691</a:t>
            </a:r>
            <a:endParaRPr lang="en-GB" dirty="0" smtClean="0"/>
          </a:p>
          <a:p>
            <a:r>
              <a:rPr lang="en-GB" dirty="0" smtClean="0"/>
              <a:t>My skills </a:t>
            </a:r>
            <a:r>
              <a:rPr lang="en-GB" dirty="0">
                <a:hlinkClick r:id="rId4"/>
              </a:rPr>
              <a:t>https://www.isurvey.soton.ac.uk/</a:t>
            </a:r>
            <a:r>
              <a:rPr lang="en-GB" dirty="0" smtClean="0">
                <a:hlinkClick r:id="rId4"/>
              </a:rPr>
              <a:t>14757</a:t>
            </a:r>
            <a:endParaRPr lang="en-GB" dirty="0" smtClean="0"/>
          </a:p>
          <a:p>
            <a:r>
              <a:rPr lang="en-GB" dirty="0" smtClean="0"/>
              <a:t>Behaviours </a:t>
            </a:r>
            <a:r>
              <a:rPr lang="en-GB" dirty="0">
                <a:hlinkClick r:id="rId5"/>
              </a:rPr>
              <a:t>https://www.isurvey.soton.ac.uk/</a:t>
            </a:r>
            <a:r>
              <a:rPr lang="en-GB" dirty="0" smtClean="0">
                <a:hlinkClick r:id="rId5"/>
              </a:rPr>
              <a:t>14759</a:t>
            </a:r>
            <a:endParaRPr lang="en-GB" dirty="0" smtClean="0"/>
          </a:p>
          <a:p>
            <a:r>
              <a:rPr lang="en-GB" dirty="0" smtClean="0"/>
              <a:t>Progress review </a:t>
            </a:r>
            <a:r>
              <a:rPr lang="en-GB" dirty="0">
                <a:hlinkClick r:id="rId6"/>
              </a:rPr>
              <a:t>https://www.isurvey.soton.ac.uk/</a:t>
            </a:r>
            <a:r>
              <a:rPr lang="en-GB" dirty="0" smtClean="0">
                <a:hlinkClick r:id="rId6"/>
              </a:rPr>
              <a:t>14760</a:t>
            </a:r>
            <a:endParaRPr lang="en-GB" dirty="0" smtClean="0"/>
          </a:p>
          <a:p>
            <a:r>
              <a:rPr lang="en-GB" dirty="0" smtClean="0"/>
              <a:t>Before </a:t>
            </a:r>
            <a:r>
              <a:rPr lang="en-GB" dirty="0" err="1" smtClean="0"/>
              <a:t>Handin</a:t>
            </a:r>
            <a:r>
              <a:rPr lang="en-GB" dirty="0" smtClean="0"/>
              <a:t> </a:t>
            </a:r>
            <a:r>
              <a:rPr lang="en-GB" dirty="0" smtClean="0">
                <a:hlinkClick r:id="rId7"/>
              </a:rPr>
              <a:t>https</a:t>
            </a:r>
            <a:r>
              <a:rPr lang="en-GB" dirty="0">
                <a:hlinkClick r:id="rId7"/>
              </a:rPr>
              <a:t>://www.isurvey.soton.ac.uk/</a:t>
            </a:r>
            <a:r>
              <a:rPr lang="en-GB" dirty="0" smtClean="0">
                <a:hlinkClick r:id="rId7"/>
              </a:rPr>
              <a:t>14761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31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Questions before the hand in?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Over to you….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130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875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How to use these slides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 the slides are the basis for a before you hand-in lecture</a:t>
            </a:r>
          </a:p>
          <a:p>
            <a:r>
              <a:rPr lang="en-GB" dirty="0" smtClean="0"/>
              <a:t>You can refer to them remind yourself of what still have to do</a:t>
            </a:r>
          </a:p>
          <a:p>
            <a:r>
              <a:rPr lang="en-GB" dirty="0" smtClean="0"/>
              <a:t>It will help you if you read them in conjunction</a:t>
            </a:r>
          </a:p>
          <a:p>
            <a:pPr lvl="1"/>
            <a:r>
              <a:rPr lang="en-GB" dirty="0" smtClean="0"/>
              <a:t> with other materials provided to you</a:t>
            </a:r>
          </a:p>
          <a:p>
            <a:pPr lvl="1"/>
            <a:r>
              <a:rPr lang="en-GB" dirty="0" smtClean="0"/>
              <a:t>Your existing draft submission</a:t>
            </a:r>
          </a:p>
          <a:p>
            <a:pPr lvl="1"/>
            <a:r>
              <a:rPr lang="en-GB" dirty="0" smtClean="0"/>
              <a:t>Checking the links provided via Blackboard/</a:t>
            </a:r>
            <a:r>
              <a:rPr lang="en-GB" dirty="0" err="1" smtClean="0"/>
              <a:t>EdShare</a:t>
            </a:r>
            <a:endParaRPr lang="en-GB" dirty="0" smtClean="0"/>
          </a:p>
          <a:p>
            <a:r>
              <a:rPr lang="en-US" dirty="0" smtClean="0"/>
              <a:t>Resource </a:t>
            </a:r>
            <a:r>
              <a:rPr lang="en-US" dirty="0"/>
              <a:t>set </a:t>
            </a:r>
            <a:r>
              <a:rPr lang="en-US" dirty="0" smtClean="0"/>
              <a:t>for first lecture in </a:t>
            </a:r>
            <a:r>
              <a:rPr lang="en-US" dirty="0" err="1" smtClean="0"/>
              <a:t>EdShare</a:t>
            </a:r>
            <a:r>
              <a:rPr lang="en-US" dirty="0" smtClean="0"/>
              <a:t> (all basic materials)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://www.edshare.soton.ac.uk/13885/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This set of resources in </a:t>
            </a:r>
            <a:r>
              <a:rPr lang="en-GB" dirty="0" err="1" smtClean="0"/>
              <a:t>EdShare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US" dirty="0">
                <a:hlinkClick r:id="rId3"/>
              </a:rPr>
              <a:t>http://www.edshare.soton.ac.uk</a:t>
            </a:r>
            <a:r>
              <a:rPr lang="en-US" dirty="0" smtClean="0">
                <a:hlinkClick r:id="rId3"/>
              </a:rPr>
              <a:t>/14075/</a:t>
            </a:r>
            <a:r>
              <a:rPr lang="en-GB" dirty="0" smtClean="0">
                <a:hlinkClick r:id="rId3"/>
              </a:rPr>
              <a:t> </a:t>
            </a:r>
            <a:endParaRPr lang="en-GB" dirty="0"/>
          </a:p>
          <a:p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63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expect you to have done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Independently learn about techniques </a:t>
            </a:r>
            <a:r>
              <a:rPr lang="en-GB" dirty="0"/>
              <a:t>and methods </a:t>
            </a:r>
            <a:r>
              <a:rPr lang="en-GB" dirty="0" smtClean="0"/>
              <a:t>that can be used </a:t>
            </a:r>
            <a:r>
              <a:rPr lang="en-GB" dirty="0"/>
              <a:t>to </a:t>
            </a:r>
            <a:r>
              <a:rPr lang="en-GB" dirty="0" smtClean="0"/>
              <a:t>effectively gain </a:t>
            </a:r>
            <a:r>
              <a:rPr lang="en-GB" dirty="0"/>
              <a:t>new knowledge in your subject.</a:t>
            </a:r>
          </a:p>
          <a:p>
            <a:r>
              <a:rPr lang="en-GB" dirty="0" smtClean="0"/>
              <a:t>Develop </a:t>
            </a:r>
            <a:r>
              <a:rPr lang="en-GB" dirty="0"/>
              <a:t>appropriate study skills, strategies, and </a:t>
            </a:r>
            <a:r>
              <a:rPr lang="en-GB" dirty="0" smtClean="0"/>
              <a:t>habits to sustain you in your future studies.</a:t>
            </a:r>
          </a:p>
          <a:p>
            <a:pPr marL="0" indent="0">
              <a:buNone/>
            </a:pPr>
            <a:r>
              <a:rPr lang="en-GB" dirty="0" smtClean="0"/>
              <a:t>Through reflection:</a:t>
            </a:r>
            <a:endParaRPr lang="en-GB" dirty="0"/>
          </a:p>
          <a:p>
            <a:pPr marL="638175" lvl="1" indent="-342900"/>
            <a:r>
              <a:rPr lang="en-GB" dirty="0" smtClean="0"/>
              <a:t>Develop </a:t>
            </a:r>
            <a:r>
              <a:rPr lang="en-GB" dirty="0"/>
              <a:t>awareness of learning processes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and </a:t>
            </a:r>
            <a:r>
              <a:rPr lang="en-GB" dirty="0"/>
              <a:t>control over those processes  (metacognition).</a:t>
            </a:r>
          </a:p>
          <a:p>
            <a:pPr marL="638175" lvl="1" indent="-342900"/>
            <a:r>
              <a:rPr lang="en-GB" dirty="0" smtClean="0"/>
              <a:t>Develop </a:t>
            </a:r>
            <a:r>
              <a:rPr lang="en-GB" dirty="0"/>
              <a:t>a knowledge of and appreciation for your subject.</a:t>
            </a:r>
          </a:p>
        </p:txBody>
      </p:sp>
    </p:spTree>
    <p:extLst>
      <p:ext uri="{BB962C8B-B14F-4D97-AF65-F5344CB8AC3E}">
        <p14:creationId xmlns:p14="http://schemas.microsoft.com/office/powerpoint/2010/main" val="404151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process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Portfolio…</a:t>
            </a:r>
          </a:p>
          <a:p>
            <a:pPr marL="0" indent="0">
              <a:buNone/>
            </a:pPr>
            <a:r>
              <a:rPr lang="en-GB" dirty="0"/>
              <a:t>you will need to write </a:t>
            </a:r>
            <a:r>
              <a:rPr lang="en-GB" dirty="0" smtClean="0"/>
              <a:t>something</a:t>
            </a:r>
          </a:p>
          <a:p>
            <a:r>
              <a:rPr lang="en-GB" dirty="0"/>
              <a:t>My job is to help you with this task.</a:t>
            </a:r>
          </a:p>
          <a:p>
            <a:r>
              <a:rPr lang="en-GB" dirty="0"/>
              <a:t>Your job is to do the very best </a:t>
            </a:r>
            <a:r>
              <a:rPr lang="en-GB" dirty="0" smtClean="0"/>
              <a:t>you can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task to help you</a:t>
            </a:r>
          </a:p>
          <a:p>
            <a:r>
              <a:rPr lang="en-GB" dirty="0" smtClean="0"/>
              <a:t>Answer specific questions</a:t>
            </a:r>
          </a:p>
          <a:p>
            <a:r>
              <a:rPr lang="en-GB" dirty="0" smtClean="0"/>
              <a:t>Reflect on your answers</a:t>
            </a:r>
          </a:p>
          <a:p>
            <a:r>
              <a:rPr lang="en-GB" dirty="0" smtClean="0"/>
              <a:t>Evaluate your motivations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035178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Intros: The big picture themes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01388143"/>
              </p:ext>
            </p:extLst>
          </p:nvPr>
        </p:nvGraphicFramePr>
        <p:xfrm>
          <a:off x="1802513" y="191163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mp="http://schemas.microsoft.com/office/mac/powerpoint/2008/main">
    <mc:Choice Requires="mp">
      <p:transition xmlns:p14="http://schemas.microsoft.com/office/powerpoint/2010/main" spd="slow">
        <p14:prism/>
      </p:transition>
    </mc:Choice>
    <mc:Fallback xmlns:mv="urn:schemas-microsoft-com:mac:vml" xmlns="">
      <p:transition spd="slow">
        <p:cov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I will help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Supporting tasks</a:t>
            </a:r>
          </a:p>
          <a:p>
            <a:r>
              <a:rPr lang="en-GB" dirty="0" smtClean="0"/>
              <a:t>Videos to watch</a:t>
            </a:r>
          </a:p>
          <a:p>
            <a:r>
              <a:rPr lang="en-GB" dirty="0"/>
              <a:t> </a:t>
            </a:r>
            <a:r>
              <a:rPr lang="en-GB" dirty="0" smtClean="0"/>
              <a:t>surveys to complete</a:t>
            </a:r>
          </a:p>
          <a:p>
            <a:r>
              <a:rPr lang="en-GB" dirty="0"/>
              <a:t> </a:t>
            </a:r>
            <a:r>
              <a:rPr lang="en-GB" dirty="0" smtClean="0"/>
              <a:t>drafts before the final version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Videos are designed to get you to see the bigger picture</a:t>
            </a:r>
          </a:p>
          <a:p>
            <a:r>
              <a:rPr lang="en-GB" dirty="0" smtClean="0"/>
              <a:t>Surveys are designed to pace you through the reflection which goes with the course</a:t>
            </a:r>
          </a:p>
          <a:p>
            <a:r>
              <a:rPr lang="en-GB" dirty="0" smtClean="0"/>
              <a:t>Drafts are designed to help you produce an excellent final version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86268" y="5535767"/>
            <a:ext cx="875453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Student work improved after we introduced the surveys and videos</a:t>
            </a:r>
          </a:p>
          <a:p>
            <a:pPr algn="ctr"/>
            <a:r>
              <a:rPr lang="en-GB" dirty="0" smtClean="0"/>
              <a:t> Complete the tasks:  they can help you get better marks!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85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Reassurance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We ask you to trust us</a:t>
            </a:r>
          </a:p>
          <a:p>
            <a:r>
              <a:rPr lang="en-GB" dirty="0" smtClean="0"/>
              <a:t>We will respect your confidence</a:t>
            </a:r>
          </a:p>
          <a:p>
            <a:r>
              <a:rPr lang="en-GB" dirty="0" smtClean="0"/>
              <a:t>Be honest in what you write in the portfolio</a:t>
            </a:r>
          </a:p>
          <a:p>
            <a:r>
              <a:rPr lang="en-GB" dirty="0" smtClean="0"/>
              <a:t>However</a:t>
            </a:r>
          </a:p>
          <a:p>
            <a:pPr lvl="1"/>
            <a:r>
              <a:rPr lang="en-GB" dirty="0" smtClean="0"/>
              <a:t>You can have insights and reflections which you can choose to keep private</a:t>
            </a:r>
          </a:p>
          <a:p>
            <a:pPr lvl="1"/>
            <a:r>
              <a:rPr lang="en-GB" dirty="0" smtClean="0"/>
              <a:t>You can learn from private reflections as well as ‘public’ reflections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Always do your best but…</a:t>
            </a:r>
          </a:p>
          <a:p>
            <a:r>
              <a:rPr lang="en-GB" dirty="0" smtClean="0"/>
              <a:t>You will not be marked down if your writing is not perfect</a:t>
            </a:r>
          </a:p>
          <a:p>
            <a:r>
              <a:rPr lang="en-GB" dirty="0" smtClean="0"/>
              <a:t>It is OK to make points via bullets – does not have to be lots of prose</a:t>
            </a:r>
          </a:p>
          <a:p>
            <a:r>
              <a:rPr lang="en-GB" dirty="0" smtClean="0"/>
              <a:t>We are looking for evidence of reflection</a:t>
            </a:r>
          </a:p>
          <a:p>
            <a:pPr lvl="1"/>
            <a:r>
              <a:rPr lang="en-GB" dirty="0" smtClean="0"/>
              <a:t>Be realistic in your reflections</a:t>
            </a:r>
          </a:p>
          <a:p>
            <a:r>
              <a:rPr lang="en-GB" dirty="0" smtClean="0"/>
              <a:t>we want you to help yourself to make changes that work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Studying is not simply about transferring a set of facts from lecturer to </a:t>
            </a:r>
            <a:r>
              <a:rPr lang="en-GB" dirty="0" smtClean="0"/>
              <a:t>students</a:t>
            </a:r>
          </a:p>
          <a:p>
            <a:r>
              <a:rPr lang="en-GB" dirty="0" smtClean="0"/>
              <a:t>This module is designed to assist you in the process of:</a:t>
            </a:r>
          </a:p>
          <a:p>
            <a:pPr lvl="1"/>
            <a:r>
              <a:rPr lang="en-GB" dirty="0" smtClean="0"/>
              <a:t>Developing yourself as an individual</a:t>
            </a:r>
          </a:p>
          <a:p>
            <a:pPr lvl="1"/>
            <a:r>
              <a:rPr lang="en-GB" dirty="0" smtClean="0"/>
              <a:t>Recognising how you can be responsible for your own learning</a:t>
            </a:r>
          </a:p>
          <a:p>
            <a:pPr lvl="1"/>
            <a:r>
              <a:rPr lang="en-GB" dirty="0" smtClean="0"/>
              <a:t>Learning how to become a resilient learner</a:t>
            </a:r>
          </a:p>
          <a:p>
            <a:pPr lvl="1"/>
            <a:r>
              <a:rPr lang="en-GB" dirty="0" smtClean="0"/>
              <a:t>Developing skills so you</a:t>
            </a:r>
          </a:p>
          <a:p>
            <a:pPr lvl="2"/>
            <a:r>
              <a:rPr lang="en-GB" dirty="0" smtClean="0"/>
              <a:t>Understand how you best learn</a:t>
            </a:r>
          </a:p>
          <a:p>
            <a:pPr lvl="2"/>
            <a:r>
              <a:rPr lang="en-GB" dirty="0" smtClean="0"/>
              <a:t>Reflect on how you can improve</a:t>
            </a:r>
          </a:p>
        </p:txBody>
      </p:sp>
      <p:sp>
        <p:nvSpPr>
          <p:cNvPr id="5" name="Rectangle 4"/>
          <p:cNvSpPr/>
          <p:nvPr/>
        </p:nvSpPr>
        <p:spPr>
          <a:xfrm>
            <a:off x="215280" y="5714564"/>
            <a:ext cx="8697294" cy="40011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sz="2000" dirty="0"/>
              <a:t>This module </a:t>
            </a:r>
            <a:r>
              <a:rPr lang="en-GB" sz="2000" dirty="0" smtClean="0"/>
              <a:t>aims to actively </a:t>
            </a:r>
            <a:r>
              <a:rPr lang="en-GB" sz="2000" dirty="0"/>
              <a:t>engage </a:t>
            </a:r>
            <a:r>
              <a:rPr lang="en-GB" sz="2000" dirty="0" smtClean="0"/>
              <a:t>you with </a:t>
            </a:r>
            <a:r>
              <a:rPr lang="en-GB" sz="2000" dirty="0"/>
              <a:t>this </a:t>
            </a:r>
            <a:r>
              <a:rPr lang="en-GB" sz="2000" dirty="0" smtClean="0"/>
              <a:t>process </a:t>
            </a:r>
            <a:r>
              <a:rPr lang="en-GB" sz="2000" dirty="0" smtClean="0">
                <a:sym typeface="Wingdings"/>
              </a:rPr>
              <a:t>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8087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expect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Work independently and study independently</a:t>
            </a:r>
          </a:p>
          <a:p>
            <a:r>
              <a:rPr lang="en-GB" dirty="0" smtClean="0"/>
              <a:t>Discuss the task with your fellow students</a:t>
            </a:r>
          </a:p>
          <a:p>
            <a:pPr lvl="1"/>
            <a:r>
              <a:rPr lang="en-GB" dirty="0" smtClean="0"/>
              <a:t>Face-to-face is often better than online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find time over a coffee or in a social context</a:t>
            </a:r>
          </a:p>
          <a:p>
            <a:r>
              <a:rPr lang="en-GB" dirty="0" smtClean="0"/>
              <a:t> complete the surveys regularly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you will get email invitations</a:t>
            </a:r>
          </a:p>
          <a:p>
            <a:pPr lvl="1"/>
            <a:r>
              <a:rPr lang="en-GB" dirty="0" smtClean="0"/>
              <a:t>… And reminders</a:t>
            </a:r>
          </a:p>
          <a:p>
            <a:r>
              <a:rPr lang="en-GB" dirty="0" smtClean="0"/>
              <a:t> write your reflective portfolio</a:t>
            </a:r>
          </a:p>
          <a:p>
            <a:r>
              <a:rPr lang="en-GB" dirty="0" smtClean="0"/>
              <a:t>Reflective Portfolio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 remember why it will be useful:</a:t>
            </a:r>
          </a:p>
          <a:p>
            <a:r>
              <a:rPr lang="en-GB" dirty="0" smtClean="0"/>
              <a:t>Mastering independent study is a skill which will </a:t>
            </a:r>
          </a:p>
          <a:p>
            <a:pPr lvl="1"/>
            <a:r>
              <a:rPr lang="en-GB" dirty="0" smtClean="0"/>
              <a:t>Persist</a:t>
            </a:r>
          </a:p>
          <a:p>
            <a:pPr lvl="1"/>
            <a:r>
              <a:rPr lang="en-GB" dirty="0" smtClean="0"/>
              <a:t>And be useful throughout your degree</a:t>
            </a:r>
          </a:p>
          <a:p>
            <a:r>
              <a:rPr lang="en-GB" dirty="0" smtClean="0"/>
              <a:t>Surveys act as a prompt to help you reflect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they will help you manage </a:t>
            </a:r>
          </a:p>
          <a:p>
            <a:pPr lvl="2"/>
            <a:r>
              <a:rPr lang="en-GB" dirty="0" smtClean="0"/>
              <a:t>your time </a:t>
            </a:r>
          </a:p>
          <a:p>
            <a:pPr lvl="2"/>
            <a:r>
              <a:rPr lang="en-GB" dirty="0" smtClean="0"/>
              <a:t>and the workload</a:t>
            </a:r>
          </a:p>
          <a:p>
            <a:r>
              <a:rPr lang="en-GB" dirty="0" smtClean="0"/>
              <a:t>The portfolio provides a framework for you to reflect and learn from your progress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0133" y="5959101"/>
            <a:ext cx="868472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the best students always manage to  right excellent portfolios</a:t>
            </a:r>
            <a:br>
              <a:rPr lang="en-GB" dirty="0" smtClean="0"/>
            </a:br>
            <a:r>
              <a:rPr lang="en-GB" dirty="0" smtClean="0"/>
              <a:t> but you don’t have to be a great author just write the answers to the questions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2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13440</TotalTime>
  <Words>921</Words>
  <Application>Microsoft Macintosh PowerPoint</Application>
  <PresentationFormat>On-screen Show (4:3)</PresentationFormat>
  <Paragraphs>131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Revolution</vt:lpstr>
      <vt:lpstr>Foundation Year Routes to Success Part III - Sustaining Success</vt:lpstr>
      <vt:lpstr> How to use these slides</vt:lpstr>
      <vt:lpstr>What we expect you to have done</vt:lpstr>
      <vt:lpstr>The process</vt:lpstr>
      <vt:lpstr>Intros: The big picture themes</vt:lpstr>
      <vt:lpstr> I will help you</vt:lpstr>
      <vt:lpstr>Reassurance</vt:lpstr>
      <vt:lpstr> Remember</vt:lpstr>
      <vt:lpstr>What we expect</vt:lpstr>
      <vt:lpstr>Have you used the resources?</vt:lpstr>
      <vt:lpstr>Have you watched the videos?</vt:lpstr>
      <vt:lpstr>Have your read the suggested materials? </vt:lpstr>
      <vt:lpstr>Have you completed the surveys?</vt:lpstr>
      <vt:lpstr>Any Questions before the hand in?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Routes to Success</dc:title>
  <dc:creator>Su White</dc:creator>
  <cp:lastModifiedBy>Su White</cp:lastModifiedBy>
  <cp:revision>60</cp:revision>
  <cp:lastPrinted>2015-01-27T18:36:50Z</cp:lastPrinted>
  <dcterms:created xsi:type="dcterms:W3CDTF">2014-01-13T09:49:14Z</dcterms:created>
  <dcterms:modified xsi:type="dcterms:W3CDTF">2015-02-26T14:45:49Z</dcterms:modified>
</cp:coreProperties>
</file>