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5" r:id="rId3"/>
    <p:sldId id="257" r:id="rId4"/>
    <p:sldId id="260" r:id="rId5"/>
    <p:sldId id="274" r:id="rId6"/>
    <p:sldId id="276" r:id="rId7"/>
    <p:sldId id="277" r:id="rId8"/>
    <p:sldId id="280" r:id="rId9"/>
    <p:sldId id="278" r:id="rId10"/>
    <p:sldId id="279" r:id="rId11"/>
  </p:sldIdLst>
  <p:sldSz cx="9144000" cy="6858000" type="screen4x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86" autoAdjust="0"/>
  </p:normalViewPr>
  <p:slideViewPr>
    <p:cSldViewPr>
      <p:cViewPr varScale="1">
        <p:scale>
          <a:sx n="108" d="100"/>
          <a:sy n="108" d="100"/>
        </p:scale>
        <p:origin x="-17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72ED0-0EB2-734F-B271-8E75E4BEC444}" type="datetimeFigureOut">
              <a:rPr lang="en-US" smtClean="0"/>
              <a:t>12/2/2014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DFA82-E1A1-974F-9164-8C3A5C263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844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F6DDF-A0E0-4347-8502-897BE8D35CE2}" type="datetimeFigureOut">
              <a:rPr lang="en-US" smtClean="0"/>
              <a:t>12/2/2014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5891D-CBC0-4A44-BE8E-22047F69E8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8337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Rita </a:t>
            </a:r>
            <a:r>
              <a:rPr lang="en-GB" dirty="0" err="1" smtClean="0"/>
              <a:t>Compagno</a:t>
            </a:r>
            <a:r>
              <a:rPr lang="en-GB" dirty="0" smtClean="0"/>
              <a:t> </a:t>
            </a:r>
            <a:r>
              <a:rPr lang="en-GB" dirty="0" err="1" smtClean="0"/>
              <a:t>ritacompagno@yahoo.it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5891D-CBC0-4A44-BE8E-22047F69E8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236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9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E021A0-62D0-724D-B5DD-1371E88DAD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05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5891D-CBC0-4A44-BE8E-22047F69E86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20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A472-C019-5648-AB49-D9FFC9A959E9}" type="datetime1">
              <a:rPr lang="en-GB" smtClean="0"/>
              <a:t>02/12/2014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632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F3BD0-07B1-D345-9D9E-EE35FC92867A}" type="datetime1">
              <a:rPr lang="en-GB" smtClean="0"/>
              <a:t>02/12/2014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52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809CE-2392-9D43-A321-7140DB0F25EF}" type="datetime1">
              <a:rPr lang="en-GB" smtClean="0"/>
              <a:t>02/12/2014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956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120FD-BF7B-CB41-9F6C-C7ECF2B804ED}" type="datetime1">
              <a:rPr lang="en-GB" smtClean="0"/>
              <a:t>02/12/2014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4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3B53-3603-414C-959E-146049BA0B41}" type="datetime1">
              <a:rPr lang="en-GB" smtClean="0"/>
              <a:t>02/12/2014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878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AE50-8465-0441-9A92-19A2BF9E4038}" type="datetime1">
              <a:rPr lang="en-GB" smtClean="0"/>
              <a:t>02/12/2014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895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0CA82-3314-1445-8D46-F26CB3B50A25}" type="datetime1">
              <a:rPr lang="en-GB" smtClean="0"/>
              <a:t>02/12/2014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54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FFF12-423F-AA42-BF1B-091CC45CD364}" type="datetime1">
              <a:rPr lang="en-GB" smtClean="0"/>
              <a:t>02/12/2014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928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0626-D705-7A40-A7A8-BA1BC858D995}" type="datetime1">
              <a:rPr lang="en-GB" smtClean="0"/>
              <a:t>02/12/2014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28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A2825-C0A3-5F42-995D-7029A0A5E5A2}" type="datetime1">
              <a:rPr lang="en-GB" smtClean="0"/>
              <a:t>02/12/2014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438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1457-AAF7-F24C-A06D-2F3A429FB26C}" type="datetime1">
              <a:rPr lang="en-GB" smtClean="0"/>
              <a:t>02/12/2014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90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4766-0F68-7049-A4D8-3D4A6D9FDBEA}" type="datetime1">
              <a:rPr lang="en-GB" smtClean="0"/>
              <a:t>02/12/2014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BF8C9-D598-422B-8879-CEC52CEAF94B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325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92000">
              <a:schemeClr val="accent1">
                <a:lumMod val="20000"/>
                <a:lumOff val="80000"/>
              </a:schemeClr>
            </a:gs>
            <a:gs pos="13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CFB861E4-7FE4-A243-A402-66EFC42CE995}" type="datetime1">
              <a:rPr lang="en-GB" smtClean="0"/>
              <a:t>02/12/2014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s-ES" dirty="0" err="1" smtClean="0"/>
              <a:t>saw@ecs.soton.ac.uk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F5EBF8C9-D598-422B-8879-CEC52CEAF94B}" type="slidenum">
              <a:rPr lang="es-ES" smtClean="0"/>
              <a:pPr/>
              <a:t>‹#›</a:t>
            </a:fld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1027" name="Picture 3" descr="C:\Users\quelo\Documents\Universidad\Cargos\Innovación\Proyectos Internos\Objetos de Aprendizaje\UbiCamp\Z-Plantillas\eu_flag_llp_en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22642"/>
            <a:ext cx="2232248" cy="935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04581" y="5929330"/>
            <a:ext cx="2710823" cy="780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uos_blue_small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052" y="116632"/>
            <a:ext cx="2260352" cy="49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35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ln>
            <a:solidFill>
              <a:schemeClr val="tx2">
                <a:lumMod val="50000"/>
              </a:schemeClr>
            </a:solidFill>
          </a:ln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60000"/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di.nardo-raffaele@alice.it" TargetMode="External"/><Relationship Id="rId3" Type="http://schemas.openxmlformats.org/officeDocument/2006/relationships/hyperlink" Target="mailto:omercanozbay@gmail.com" TargetMode="External"/><Relationship Id="rId7" Type="http://schemas.openxmlformats.org/officeDocument/2006/relationships/hyperlink" Target="mailto:tagadajlo@libero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alessio.n2o@gmail.com" TargetMode="External"/><Relationship Id="rId5" Type="http://schemas.openxmlformats.org/officeDocument/2006/relationships/hyperlink" Target="mailto:bahar.timac@gmail.com" TargetMode="External"/><Relationship Id="rId4" Type="http://schemas.openxmlformats.org/officeDocument/2006/relationships/hyperlink" Target="mailto:cancm91@gmail.com" TargetMode="External"/><Relationship Id="rId9" Type="http://schemas.openxmlformats.org/officeDocument/2006/relationships/hyperlink" Target="mailto:rgazzaneo@email.i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ethink.wikia.com/wiki/Main_Page" TargetMode="External"/><Relationship Id="rId2" Type="http://schemas.openxmlformats.org/officeDocument/2006/relationships/hyperlink" Target="https://www.youtube.com/watch?v=qiP79vYsfbo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ethink.wikia.com/wiki/Why_the_Next_Big_Thing_Will_Be_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Online Supervision 2</a:t>
            </a:r>
            <a:endParaRPr lang="en-GB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Planning and thinking about the course</a:t>
            </a:r>
            <a:endParaRPr lang="en-GB" dirty="0"/>
          </a:p>
        </p:txBody>
      </p:sp>
      <p:sp>
        <p:nvSpPr>
          <p:cNvPr id="4" name="3 Rectángulo"/>
          <p:cNvSpPr/>
          <p:nvPr/>
        </p:nvSpPr>
        <p:spPr>
          <a:xfrm>
            <a:off x="1691680" y="754509"/>
            <a:ext cx="576064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Lifelong Learning Programme</a:t>
            </a:r>
          </a:p>
          <a:p>
            <a:pPr algn="ctr"/>
            <a:r>
              <a:rPr lang="en-GB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Erasmus Multilateral Projects</a:t>
            </a:r>
          </a:p>
          <a:p>
            <a:pPr algn="ctr"/>
            <a:r>
              <a:rPr lang="en-GB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UbiCamp</a:t>
            </a:r>
            <a:r>
              <a:rPr lang="en-GB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: Integrated Solution to Virtual Mobility Barriers</a:t>
            </a:r>
          </a:p>
          <a:p>
            <a:pPr algn="ctr"/>
            <a:r>
              <a:rPr lang="en-GB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phemia" pitchFamily="34" charset="0"/>
              </a:rPr>
              <a:t>Project ID: 526843-LLP-1-2012-ES-ERASMUS-ESMO</a:t>
            </a:r>
            <a:endParaRPr lang="en-GB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phemi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65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 </a:t>
            </a:r>
            <a:r>
              <a:rPr lang="en-GB" dirty="0" smtClean="0">
                <a:sym typeface="Wingdings"/>
              </a:rPr>
              <a:t>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Until next week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568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We are: </a:t>
            </a:r>
            <a:r>
              <a:rPr lang="en-GB" dirty="0" err="1"/>
              <a:t>S</a:t>
            </a:r>
            <a:r>
              <a:rPr lang="en-GB" dirty="0" err="1" smtClean="0"/>
              <a:t>oton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Professor Hugh Davis - director</a:t>
            </a:r>
          </a:p>
          <a:p>
            <a:r>
              <a:rPr lang="en-GB" dirty="0" smtClean="0"/>
              <a:t>Dr Su White – course tutor</a:t>
            </a:r>
          </a:p>
          <a:p>
            <a:r>
              <a:rPr lang="en-GB" dirty="0" smtClean="0"/>
              <a:t>Jian Shi – teaching fellow</a:t>
            </a:r>
          </a:p>
          <a:p>
            <a:r>
              <a:rPr lang="en-GB" dirty="0" smtClean="0"/>
              <a:t>Carol Harrison – course administrator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358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We are – class lists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Web Science</a:t>
            </a:r>
          </a:p>
          <a:p>
            <a:r>
              <a:rPr lang="en-GB" dirty="0" err="1"/>
              <a:t>Ömercan</a:t>
            </a:r>
            <a:r>
              <a:rPr lang="en-GB" dirty="0"/>
              <a:t> </a:t>
            </a:r>
            <a:r>
              <a:rPr lang="en-GB" dirty="0" err="1"/>
              <a:t>Özbay</a:t>
            </a:r>
            <a:r>
              <a:rPr lang="en-GB" dirty="0"/>
              <a:t> </a:t>
            </a:r>
            <a:r>
              <a:rPr lang="en-GB" dirty="0">
                <a:hlinkClick r:id="rId3"/>
              </a:rPr>
              <a:t>omercanozbay@</a:t>
            </a:r>
            <a:r>
              <a:rPr lang="en-GB" dirty="0" smtClean="0">
                <a:hlinkClick r:id="rId3"/>
              </a:rPr>
              <a:t>gmail.com</a:t>
            </a:r>
            <a:endParaRPr lang="en-GB" dirty="0"/>
          </a:p>
          <a:p>
            <a:r>
              <a:rPr lang="en-GB" dirty="0" smtClean="0"/>
              <a:t>Can </a:t>
            </a:r>
            <a:r>
              <a:rPr lang="en-GB" dirty="0" err="1"/>
              <a:t>Cömert</a:t>
            </a:r>
            <a:r>
              <a:rPr lang="en-GB" dirty="0"/>
              <a:t> </a:t>
            </a:r>
            <a:r>
              <a:rPr lang="en-GB" dirty="0">
                <a:hlinkClick r:id="rId4"/>
              </a:rPr>
              <a:t>cancm91@</a:t>
            </a:r>
            <a:r>
              <a:rPr lang="en-GB" dirty="0" smtClean="0">
                <a:hlinkClick r:id="rId4"/>
              </a:rPr>
              <a:t>gmail.com</a:t>
            </a:r>
            <a:endParaRPr lang="en-GB" dirty="0"/>
          </a:p>
          <a:p>
            <a:r>
              <a:rPr lang="en-GB" dirty="0" err="1"/>
              <a:t>Bahar</a:t>
            </a:r>
            <a:r>
              <a:rPr lang="en-GB" dirty="0"/>
              <a:t> </a:t>
            </a:r>
            <a:r>
              <a:rPr lang="en-GB" dirty="0" err="1"/>
              <a:t>Timaç</a:t>
            </a:r>
            <a:r>
              <a:rPr lang="en-GB" dirty="0"/>
              <a:t> </a:t>
            </a:r>
            <a:r>
              <a:rPr lang="en-GB" dirty="0">
                <a:hlinkClick r:id="rId5"/>
              </a:rPr>
              <a:t>bahar.timac@</a:t>
            </a:r>
            <a:r>
              <a:rPr lang="en-GB" dirty="0" smtClean="0">
                <a:hlinkClick r:id="rId5"/>
              </a:rPr>
              <a:t>gmail.com</a:t>
            </a:r>
            <a:endParaRPr lang="en-GB" dirty="0"/>
          </a:p>
          <a:p>
            <a:r>
              <a:rPr lang="en-GB" dirty="0" err="1" smtClean="0"/>
              <a:t>Alessio</a:t>
            </a:r>
            <a:r>
              <a:rPr lang="en-GB" dirty="0" smtClean="0"/>
              <a:t> </a:t>
            </a:r>
            <a:r>
              <a:rPr lang="en-GB" dirty="0" err="1"/>
              <a:t>Neri</a:t>
            </a:r>
            <a:r>
              <a:rPr lang="en-GB" dirty="0"/>
              <a:t> </a:t>
            </a:r>
            <a:r>
              <a:rPr lang="en-GB" dirty="0">
                <a:hlinkClick r:id="rId6"/>
              </a:rPr>
              <a:t>alessio.n2o@gmail.com</a:t>
            </a:r>
            <a:endParaRPr lang="en-GB" dirty="0"/>
          </a:p>
          <a:p>
            <a:r>
              <a:rPr lang="en-GB" dirty="0" smtClean="0"/>
              <a:t>Elvira </a:t>
            </a:r>
            <a:r>
              <a:rPr lang="en-GB" dirty="0" err="1"/>
              <a:t>Di_Marco</a:t>
            </a:r>
            <a:r>
              <a:rPr lang="en-GB" dirty="0"/>
              <a:t> </a:t>
            </a:r>
            <a:r>
              <a:rPr lang="en-GB" dirty="0">
                <a:hlinkClick r:id="rId7"/>
              </a:rPr>
              <a:t>tagadajlo@</a:t>
            </a:r>
            <a:r>
              <a:rPr lang="en-GB" dirty="0" smtClean="0">
                <a:hlinkClick r:id="rId7"/>
              </a:rPr>
              <a:t>libero.it</a:t>
            </a:r>
            <a:endParaRPr lang="en-GB" dirty="0" smtClean="0"/>
          </a:p>
          <a:p>
            <a:r>
              <a:rPr lang="en-GB" dirty="0" err="1" smtClean="0"/>
              <a:t>Raffaele</a:t>
            </a:r>
            <a:r>
              <a:rPr lang="en-GB" dirty="0" smtClean="0"/>
              <a:t> </a:t>
            </a:r>
            <a:r>
              <a:rPr lang="en-GB" dirty="0" err="1"/>
              <a:t>Di_Nardo</a:t>
            </a:r>
            <a:r>
              <a:rPr lang="en-GB" dirty="0"/>
              <a:t> </a:t>
            </a:r>
            <a:r>
              <a:rPr lang="en-GB" dirty="0">
                <a:hlinkClick r:id="rId8"/>
              </a:rPr>
              <a:t>di.nardo-raffaele@</a:t>
            </a:r>
            <a:r>
              <a:rPr lang="en-GB" dirty="0" smtClean="0">
                <a:hlinkClick r:id="rId8"/>
              </a:rPr>
              <a:t>alice.it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Living and learning on the web</a:t>
            </a:r>
          </a:p>
          <a:p>
            <a:r>
              <a:rPr lang="en-GB" dirty="0"/>
              <a:t>Rosanna </a:t>
            </a:r>
            <a:r>
              <a:rPr lang="en-GB" dirty="0" err="1"/>
              <a:t>Gazzaneo</a:t>
            </a:r>
            <a:r>
              <a:rPr lang="en-GB" dirty="0"/>
              <a:t> </a:t>
            </a:r>
            <a:r>
              <a:rPr lang="en-GB" dirty="0">
                <a:hlinkClick r:id="rId9"/>
              </a:rPr>
              <a:t>rgazzaneo@</a:t>
            </a:r>
            <a:r>
              <a:rPr lang="en-GB" dirty="0" smtClean="0">
                <a:hlinkClick r:id="rId9"/>
              </a:rPr>
              <a:t>email.it</a:t>
            </a:r>
            <a:endParaRPr lang="en-GB" dirty="0"/>
          </a:p>
          <a:p>
            <a:r>
              <a:rPr lang="en-GB" dirty="0" err="1"/>
              <a:t>Alessio</a:t>
            </a:r>
            <a:r>
              <a:rPr lang="en-GB" dirty="0"/>
              <a:t> </a:t>
            </a:r>
            <a:r>
              <a:rPr lang="en-GB" dirty="0" err="1"/>
              <a:t>Neri</a:t>
            </a:r>
            <a:r>
              <a:rPr lang="en-GB" dirty="0"/>
              <a:t> </a:t>
            </a:r>
            <a:r>
              <a:rPr lang="en-GB" dirty="0">
                <a:hlinkClick r:id="rId6"/>
              </a:rPr>
              <a:t>alessio.n2o@</a:t>
            </a:r>
            <a:r>
              <a:rPr lang="en-GB" dirty="0" smtClean="0">
                <a:hlinkClick r:id="rId6"/>
              </a:rPr>
              <a:t>gmail.com</a:t>
            </a:r>
            <a:endParaRPr lang="en-GB" dirty="0"/>
          </a:p>
          <a:p>
            <a:r>
              <a:rPr lang="en-GB" dirty="0" smtClean="0"/>
              <a:t>Elvira </a:t>
            </a:r>
            <a:r>
              <a:rPr lang="en-GB" dirty="0" err="1"/>
              <a:t>Di_Marco</a:t>
            </a:r>
            <a:r>
              <a:rPr lang="en-GB" dirty="0"/>
              <a:t> </a:t>
            </a:r>
            <a:r>
              <a:rPr lang="en-GB" dirty="0">
                <a:hlinkClick r:id="rId7"/>
              </a:rPr>
              <a:t>tagadajlo@</a:t>
            </a:r>
            <a:r>
              <a:rPr lang="en-GB" dirty="0" smtClean="0">
                <a:hlinkClick r:id="rId7"/>
              </a:rPr>
              <a:t>libero.it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err="1" smtClean="0"/>
              <a:t>saw@ecs.soton.ac.uk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7" name="Explosion 1 6"/>
          <p:cNvSpPr/>
          <p:nvPr/>
        </p:nvSpPr>
        <p:spPr>
          <a:xfrm>
            <a:off x="6012160" y="4509120"/>
            <a:ext cx="2448272" cy="1728192"/>
          </a:xfrm>
          <a:prstGeom prst="irregularSeal1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Is this correct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069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the virtual your 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these modules we will be encouraging you to work online in many different visible and findable ways</a:t>
            </a:r>
          </a:p>
          <a:p>
            <a:r>
              <a:rPr lang="en-US" dirty="0" smtClean="0"/>
              <a:t>Understanding the how the web works at a functional level web is core to Web Science</a:t>
            </a:r>
          </a:p>
          <a:p>
            <a:r>
              <a:rPr lang="en-US" dirty="0" smtClean="0"/>
              <a:t>Understanding how the web works at a functional level is core to Living and Learning on the Web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How easy is it to find me on the web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I build and guard my online reputation</a:t>
            </a:r>
            <a:endParaRPr lang="en-US" dirty="0"/>
          </a:p>
          <a:p>
            <a:r>
              <a:rPr lang="en-US" dirty="0"/>
              <a:t>How can I increase hits on my name?</a:t>
            </a:r>
          </a:p>
          <a:p>
            <a:r>
              <a:rPr lang="en-US" dirty="0"/>
              <a:t>How do employers use the web to find out about applicants?</a:t>
            </a:r>
          </a:p>
          <a:p>
            <a:r>
              <a:rPr lang="en-US" dirty="0"/>
              <a:t>Can my digital tattoo affect my chances of getting a job?</a:t>
            </a:r>
          </a:p>
          <a:p>
            <a:r>
              <a:rPr lang="en-US" dirty="0"/>
              <a:t>If someone </a:t>
            </a:r>
            <a:r>
              <a:rPr lang="en-US" dirty="0" err="1"/>
              <a:t>Googles</a:t>
            </a:r>
            <a:r>
              <a:rPr lang="en-US" dirty="0"/>
              <a:t> my name, what will they find?</a:t>
            </a:r>
          </a:p>
          <a:p>
            <a:r>
              <a:rPr lang="en-US" dirty="0"/>
              <a:t>How can I market myself on the web?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14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tools we will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‘Wild’ Web</a:t>
            </a:r>
          </a:p>
          <a:p>
            <a:r>
              <a:rPr lang="en-GB" dirty="0" smtClean="0"/>
              <a:t>What has sometimes been called ‘</a:t>
            </a:r>
            <a:r>
              <a:rPr lang="en-GB" dirty="0" err="1" smtClean="0"/>
              <a:t>worldware</a:t>
            </a:r>
            <a:r>
              <a:rPr lang="en-GB" dirty="0" smtClean="0"/>
              <a:t>’</a:t>
            </a:r>
          </a:p>
          <a:p>
            <a:r>
              <a:rPr lang="en-GB" dirty="0" smtClean="0"/>
              <a:t>Everyday tools to help you keep in contact online</a:t>
            </a:r>
          </a:p>
          <a:p>
            <a:r>
              <a:rPr lang="en-GB" dirty="0" smtClean="0"/>
              <a:t>Archive and curate materials</a:t>
            </a:r>
          </a:p>
          <a:p>
            <a:r>
              <a:rPr lang="en-GB" dirty="0" smtClean="0"/>
              <a:t>Co-create resources with your fellow students</a:t>
            </a:r>
          </a:p>
          <a:p>
            <a:r>
              <a:rPr lang="en-GB" dirty="0" smtClean="0"/>
              <a:t>Support online communication</a:t>
            </a:r>
          </a:p>
          <a:p>
            <a:r>
              <a:rPr lang="en-GB" dirty="0" smtClean="0"/>
              <a:t>Build online community across our student groups 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Tools we will use</a:t>
            </a:r>
          </a:p>
          <a:p>
            <a:r>
              <a:rPr lang="en-GB" dirty="0" smtClean="0"/>
              <a:t>Google groups</a:t>
            </a:r>
          </a:p>
          <a:p>
            <a:pPr lvl="1"/>
            <a:r>
              <a:rPr lang="en-GB" dirty="0" smtClean="0"/>
              <a:t>For sending messages, and archiving our conversations</a:t>
            </a:r>
          </a:p>
          <a:p>
            <a:r>
              <a:rPr lang="en-GB" dirty="0" err="1" smtClean="0"/>
              <a:t>Eventbrite</a:t>
            </a:r>
            <a:endParaRPr lang="en-GB" dirty="0"/>
          </a:p>
          <a:p>
            <a:pPr lvl="1"/>
            <a:r>
              <a:rPr lang="en-GB" dirty="0" smtClean="0"/>
              <a:t>for announcing meetings and collecting the register</a:t>
            </a:r>
          </a:p>
          <a:p>
            <a:r>
              <a:rPr lang="en-GB" dirty="0" smtClean="0"/>
              <a:t>Doodle polls</a:t>
            </a:r>
          </a:p>
          <a:p>
            <a:pPr lvl="1"/>
            <a:r>
              <a:rPr lang="en-GB" dirty="0" smtClean="0"/>
              <a:t> for checking availability </a:t>
            </a:r>
          </a:p>
          <a:p>
            <a:r>
              <a:rPr lang="en-GB" dirty="0" smtClean="0"/>
              <a:t>Google docs </a:t>
            </a:r>
          </a:p>
          <a:p>
            <a:pPr lvl="1"/>
            <a:r>
              <a:rPr lang="en-GB" dirty="0" smtClean="0"/>
              <a:t>for co-creating writing</a:t>
            </a:r>
          </a:p>
          <a:p>
            <a:r>
              <a:rPr lang="en-GB" dirty="0" smtClean="0"/>
              <a:t>A personal blog of your choice</a:t>
            </a:r>
          </a:p>
          <a:p>
            <a:pPr lvl="1"/>
            <a:r>
              <a:rPr lang="en-GB" dirty="0" smtClean="0"/>
              <a:t> for reflecting and discussing issues in private</a:t>
            </a:r>
          </a:p>
          <a:p>
            <a:r>
              <a:rPr lang="en-GB" dirty="0" smtClean="0"/>
              <a:t>The UbiCamp blog</a:t>
            </a:r>
          </a:p>
          <a:p>
            <a:pPr lvl="2"/>
            <a:r>
              <a:rPr lang="en-GB" dirty="0" smtClean="0"/>
              <a:t> for visible reflections and discussions</a:t>
            </a:r>
          </a:p>
          <a:p>
            <a:r>
              <a:rPr lang="en-GB" dirty="0" smtClean="0"/>
              <a:t>++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555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use the Web Science MOOC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UbiCamp: Web Science</a:t>
            </a:r>
          </a:p>
          <a:p>
            <a:pPr lvl="1"/>
            <a:r>
              <a:rPr lang="en-GB" dirty="0" smtClean="0"/>
              <a:t>All of the sections are essential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UbiCamp: Living and Learning on the web</a:t>
            </a:r>
          </a:p>
          <a:p>
            <a:pPr lvl="1"/>
            <a:r>
              <a:rPr lang="en-GB" dirty="0" smtClean="0"/>
              <a:t>All sections are of interest</a:t>
            </a:r>
          </a:p>
          <a:p>
            <a:pPr lvl="1"/>
            <a:r>
              <a:rPr lang="en-GB" dirty="0" smtClean="0"/>
              <a:t>The section on online presence will be essential </a:t>
            </a:r>
            <a:br>
              <a:rPr lang="en-GB" dirty="0" smtClean="0"/>
            </a:br>
            <a:r>
              <a:rPr lang="en-GB" dirty="0" smtClean="0"/>
              <a:t>(but not this week)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142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Science: Before next meeting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lnSpc>
                <a:spcPct val="120000"/>
              </a:lnSpc>
            </a:pPr>
            <a:r>
              <a:rPr lang="en-GB" sz="2100" dirty="0" smtClean="0"/>
              <a:t>Work through the introduction to the MOOC</a:t>
            </a:r>
          </a:p>
          <a:p>
            <a:pPr lvl="1">
              <a:lnSpc>
                <a:spcPct val="120000"/>
              </a:lnSpc>
            </a:pPr>
            <a:r>
              <a:rPr lang="en-GB" sz="2100" dirty="0" smtClean="0"/>
              <a:t>Complete the exercises in Week 1 of the </a:t>
            </a:r>
            <a:r>
              <a:rPr lang="en-GB" sz="2100" dirty="0" err="1" smtClean="0"/>
              <a:t>FutureLearn</a:t>
            </a:r>
            <a:r>
              <a:rPr lang="en-GB" sz="2100" dirty="0" smtClean="0"/>
              <a:t> MOOC</a:t>
            </a:r>
          </a:p>
          <a:p>
            <a:pPr lvl="1">
              <a:lnSpc>
                <a:spcPct val="120000"/>
              </a:lnSpc>
            </a:pPr>
            <a:r>
              <a:rPr lang="en-GB" sz="2100" dirty="0" smtClean="0"/>
              <a:t>Read all sections</a:t>
            </a:r>
          </a:p>
          <a:p>
            <a:pPr lvl="1">
              <a:lnSpc>
                <a:spcPct val="120000"/>
              </a:lnSpc>
            </a:pPr>
            <a:r>
              <a:rPr lang="en-GB" sz="2100" dirty="0" smtClean="0"/>
              <a:t>Complete all activities including the task and the quiz</a:t>
            </a:r>
          </a:p>
          <a:p>
            <a:pPr lvl="1">
              <a:lnSpc>
                <a:spcPct val="120000"/>
              </a:lnSpc>
            </a:pPr>
            <a:r>
              <a:rPr lang="en-GB" sz="2100" dirty="0" smtClean="0"/>
              <a:t>You can take part in discussions online with the MOOC community, but we will cover them in next week’s class activities</a:t>
            </a:r>
          </a:p>
          <a:p>
            <a:pPr marL="457200" lvl="1" indent="0">
              <a:buNone/>
            </a:pPr>
            <a:endParaRPr lang="en-GB" sz="2200" dirty="0" smtClean="0"/>
          </a:p>
        </p:txBody>
      </p:sp>
      <p:pic>
        <p:nvPicPr>
          <p:cNvPr id="6" name="Content Placeholder 5" descr="Screenshot 2014-12-02 19.47.43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1182" b="-211182"/>
          <a:stretch>
            <a:fillRect/>
          </a:stretch>
        </p:blipFill>
        <p:spPr/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7" name="TextBox 6"/>
          <p:cNvSpPr txBox="1"/>
          <p:nvPr/>
        </p:nvSpPr>
        <p:spPr>
          <a:xfrm>
            <a:off x="4932040" y="2852936"/>
            <a:ext cx="1737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Focus on week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83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Living and learning: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30000"/>
              </a:lnSpc>
            </a:pPr>
            <a:r>
              <a:rPr lang="en-GB" sz="2400" dirty="0" smtClean="0"/>
              <a:t>Watch </a:t>
            </a:r>
            <a:r>
              <a:rPr lang="en-GB" sz="2400" dirty="0"/>
              <a:t>the introduction section</a:t>
            </a:r>
          </a:p>
          <a:p>
            <a:pPr lvl="1">
              <a:lnSpc>
                <a:spcPct val="130000"/>
              </a:lnSpc>
            </a:pPr>
            <a:r>
              <a:rPr lang="en-GB" sz="2100" dirty="0"/>
              <a:t>you do not have to complete the exercises, but you might find it </a:t>
            </a:r>
            <a:r>
              <a:rPr lang="en-GB" sz="2100" dirty="0" smtClean="0"/>
              <a:t>useful</a:t>
            </a:r>
          </a:p>
          <a:p>
            <a:pPr lvl="1">
              <a:lnSpc>
                <a:spcPct val="130000"/>
              </a:lnSpc>
            </a:pPr>
            <a:r>
              <a:rPr lang="en-GB" sz="2100" dirty="0" smtClean="0"/>
              <a:t>Look at the discussion sessions. Which discussions are most relevant to living and learning on the web?</a:t>
            </a:r>
          </a:p>
          <a:p>
            <a:pPr lvl="1">
              <a:lnSpc>
                <a:spcPct val="130000"/>
              </a:lnSpc>
            </a:pPr>
            <a:r>
              <a:rPr lang="en-GB" sz="2100" dirty="0" smtClean="0"/>
              <a:t>Skim through the content headings and identify other week’s you think might be useful</a:t>
            </a:r>
          </a:p>
          <a:p>
            <a:pPr lvl="1">
              <a:lnSpc>
                <a:spcPct val="130000"/>
              </a:lnSpc>
            </a:pPr>
            <a:r>
              <a:rPr lang="en-GB" sz="2100" dirty="0" smtClean="0"/>
              <a:t>Reflect on your own approaches to learning on the web</a:t>
            </a:r>
            <a:endParaRPr lang="en-GB" sz="2100" dirty="0"/>
          </a:p>
          <a:p>
            <a:endParaRPr lang="en-GB" dirty="0"/>
          </a:p>
        </p:txBody>
      </p:sp>
      <p:pic>
        <p:nvPicPr>
          <p:cNvPr id="6" name="Content Placeholder 5" descr="Screenshot 2014-12-02 19.47.43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1182" b="-211182"/>
          <a:stretch>
            <a:fillRect/>
          </a:stretch>
        </p:blipFill>
        <p:spPr/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  <p:sp>
        <p:nvSpPr>
          <p:cNvPr id="7" name="Right Brace 6"/>
          <p:cNvSpPr/>
          <p:nvPr/>
        </p:nvSpPr>
        <p:spPr>
          <a:xfrm rot="16200000">
            <a:off x="6804247" y="1916833"/>
            <a:ext cx="432050" cy="273630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724128" y="2492896"/>
            <a:ext cx="2676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Skim through the contents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12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All: Before our next meeting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Complete the doodle poll</a:t>
            </a:r>
          </a:p>
          <a:p>
            <a:pPr lvl="1"/>
            <a:r>
              <a:rPr lang="en-GB" dirty="0" smtClean="0"/>
              <a:t>Indicate your availability in principle</a:t>
            </a:r>
          </a:p>
          <a:p>
            <a:pPr lvl="1"/>
            <a:r>
              <a:rPr lang="en-GB" dirty="0" smtClean="0"/>
              <a:t>We will discuss the availability at the next meeting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Watching</a:t>
            </a:r>
          </a:p>
          <a:p>
            <a:pPr lvl="1"/>
            <a:r>
              <a:rPr lang="en-GB" dirty="0" smtClean="0"/>
              <a:t>We Think: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://www.youtube.com/watch?v=</a:t>
            </a:r>
            <a:r>
              <a:rPr lang="en-GB" dirty="0" smtClean="0">
                <a:hlinkClick r:id="rId2"/>
              </a:rPr>
              <a:t>qiP79vYsfbo</a:t>
            </a:r>
            <a:endParaRPr lang="en-GB" dirty="0"/>
          </a:p>
          <a:p>
            <a:r>
              <a:rPr lang="en-GB" dirty="0" smtClean="0"/>
              <a:t>Reading</a:t>
            </a:r>
          </a:p>
          <a:p>
            <a:pPr lvl="1"/>
            <a:r>
              <a:rPr lang="en-GB" dirty="0" smtClean="0"/>
              <a:t>We think wiki</a:t>
            </a:r>
          </a:p>
          <a:p>
            <a:pPr lvl="1"/>
            <a:r>
              <a:rPr lang="en-GB" dirty="0" smtClean="0"/>
              <a:t>Look at the wiki</a:t>
            </a:r>
          </a:p>
          <a:p>
            <a:pPr lvl="1"/>
            <a:r>
              <a:rPr lang="en-GB" dirty="0">
                <a:hlinkClick r:id="rId3"/>
              </a:rPr>
              <a:t>http://wethink.wikia.com/wiki/</a:t>
            </a:r>
            <a:r>
              <a:rPr lang="en-GB" dirty="0" smtClean="0">
                <a:hlinkClick r:id="rId3"/>
              </a:rPr>
              <a:t>Main_Page</a:t>
            </a:r>
            <a:endParaRPr lang="en-GB" dirty="0" smtClean="0"/>
          </a:p>
          <a:p>
            <a:pPr lvl="1"/>
            <a:r>
              <a:rPr lang="en-GB" dirty="0" smtClean="0"/>
              <a:t>Read the introduction section</a:t>
            </a:r>
            <a:br>
              <a:rPr lang="en-GB" dirty="0" smtClean="0"/>
            </a:br>
            <a:r>
              <a:rPr lang="en-GB" dirty="0" smtClean="0"/>
              <a:t>“Why the next big thing will be us”</a:t>
            </a:r>
          </a:p>
          <a:p>
            <a:pPr lvl="1"/>
            <a:r>
              <a:rPr lang="en-GB" dirty="0">
                <a:hlinkClick r:id="rId4"/>
              </a:rPr>
              <a:t>http://wethink.wikia.com/wiki/</a:t>
            </a:r>
            <a:r>
              <a:rPr lang="en-GB" dirty="0" smtClean="0">
                <a:hlinkClick r:id="rId4"/>
              </a:rPr>
              <a:t>Why_the_Next_Big_Thing_Will_Be_Us</a:t>
            </a:r>
            <a:endParaRPr lang="en-GB" dirty="0" smtClean="0"/>
          </a:p>
          <a:p>
            <a:pPr lvl="1"/>
            <a:r>
              <a:rPr lang="en-GB" dirty="0" smtClean="0"/>
              <a:t>How does this relate to your own experience?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saw@ecs.soton.ac.uk 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426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iCamp.WP0.001.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</TotalTime>
  <Words>566</Words>
  <Application>Microsoft Office PowerPoint</Application>
  <PresentationFormat>全屏显示(4:3)</PresentationFormat>
  <Paragraphs>106</Paragraphs>
  <Slides>10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UbiCamp.WP0.001.Presentation Template</vt:lpstr>
      <vt:lpstr>Online Supervision 2</vt:lpstr>
      <vt:lpstr>Who We are: Soton</vt:lpstr>
      <vt:lpstr>Who We are – class lists</vt:lpstr>
      <vt:lpstr>Making the virtual your own</vt:lpstr>
      <vt:lpstr>The tools we will use</vt:lpstr>
      <vt:lpstr>How to use the Web Science MOOC</vt:lpstr>
      <vt:lpstr>Web Science: Before next meeting</vt:lpstr>
      <vt:lpstr>Living and learning: </vt:lpstr>
      <vt:lpstr>All: Before our next meeting </vt:lpstr>
      <vt:lpstr>Thank you </vt:lpstr>
    </vt:vector>
  </TitlesOfParts>
  <Manager>Institution acronym</Manager>
  <Company>UbiCamp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subject>General description</dc:subject>
  <dc:creator>Author</dc:creator>
  <cp:lastModifiedBy>js9g09</cp:lastModifiedBy>
  <cp:revision>36</cp:revision>
  <cp:lastPrinted>2014-12-02T20:56:23Z</cp:lastPrinted>
  <dcterms:created xsi:type="dcterms:W3CDTF">2012-10-30T21:00:26Z</dcterms:created>
  <dcterms:modified xsi:type="dcterms:W3CDTF">2014-12-02T21:16:26Z</dcterms:modified>
  <cp:category>526843-LLP-1-2012-ES-ERASMUS-ESMO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1.0</vt:lpwstr>
  </property>
  <property fmtid="{D5CDD505-2E9C-101B-9397-08002B2CF9AE}" pid="3" name="DocCode">
    <vt:lpwstr>UBICAMP-WP?-000</vt:lpwstr>
  </property>
</Properties>
</file>