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15"/>
  </p:notesMasterIdLst>
  <p:handoutMasterIdLst>
    <p:handoutMasterId r:id="rId16"/>
  </p:handoutMasterIdLst>
  <p:sldIdLst>
    <p:sldId id="318" r:id="rId4"/>
    <p:sldId id="339" r:id="rId5"/>
    <p:sldId id="326" r:id="rId6"/>
    <p:sldId id="332" r:id="rId7"/>
    <p:sldId id="304" r:id="rId8"/>
    <p:sldId id="333" r:id="rId9"/>
    <p:sldId id="337" r:id="rId10"/>
    <p:sldId id="338" r:id="rId11"/>
    <p:sldId id="334" r:id="rId12"/>
    <p:sldId id="335" r:id="rId13"/>
    <p:sldId id="336" r:id="rId14"/>
  </p:sldIdLst>
  <p:sldSz cx="9144000" cy="6858000" type="screen4x3"/>
  <p:notesSz cx="6797675" cy="9926638"/>
  <p:defaultTextStyle>
    <a:defPPr>
      <a:defRPr lang="en-GB"/>
    </a:defPPr>
    <a:lvl1pPr algn="l" rtl="0" fontAlgn="base">
      <a:spcBef>
        <a:spcPct val="0"/>
      </a:spcBef>
      <a:spcAft>
        <a:spcPct val="0"/>
      </a:spcAft>
      <a:defRPr sz="1200" kern="1200">
        <a:solidFill>
          <a:schemeClr val="tx1"/>
        </a:solidFill>
        <a:latin typeface="Lucida Sans"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Lucida Sans"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tx1"/>
        </a:solidFill>
        <a:latin typeface="Lucida Sans"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tx1"/>
        </a:solidFill>
        <a:latin typeface="Lucida Sans"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tx1"/>
        </a:solidFill>
        <a:latin typeface="Lucida Sans" pitchFamily="34" charset="0"/>
        <a:ea typeface="ＭＳ Ｐゴシック" pitchFamily="34" charset="-128"/>
        <a:cs typeface="Arial" pitchFamily="34" charset="0"/>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Arial" pitchFamily="34" charset="0"/>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Arial" pitchFamily="34" charset="0"/>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Arial" pitchFamily="34" charset="0"/>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Carr" initials="LA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0F2C"/>
    <a:srgbClr val="FFB300"/>
    <a:srgbClr val="A6D85F"/>
    <a:srgbClr val="615A20"/>
    <a:srgbClr val="FE3E14"/>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82435" autoAdjust="0"/>
  </p:normalViewPr>
  <p:slideViewPr>
    <p:cSldViewPr>
      <p:cViewPr varScale="1">
        <p:scale>
          <a:sx n="98" d="100"/>
          <a:sy n="98" d="100"/>
        </p:scale>
        <p:origin x="-10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a:latin typeface="Arial" charset="0"/>
                <a:ea typeface="ＭＳ Ｐゴシック" pitchFamily="16" charset="-128"/>
                <a:cs typeface="+mn-cs"/>
              </a:defRPr>
            </a:lvl1pPr>
          </a:lstStyle>
          <a:p>
            <a:pPr>
              <a:defRPr/>
            </a:pPr>
            <a:endParaRPr lang="en-GB"/>
          </a:p>
        </p:txBody>
      </p:sp>
      <p:sp>
        <p:nvSpPr>
          <p:cNvPr id="2048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atin typeface="Arial" charset="0"/>
                <a:ea typeface="ＭＳ Ｐゴシック" pitchFamily="16" charset="-128"/>
                <a:cs typeface="+mn-cs"/>
              </a:defRPr>
            </a:lvl1pPr>
          </a:lstStyle>
          <a:p>
            <a:pPr>
              <a:defRPr/>
            </a:pPr>
            <a:endParaRPr lang="en-GB"/>
          </a:p>
        </p:txBody>
      </p:sp>
      <p:sp>
        <p:nvSpPr>
          <p:cNvPr id="2048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a:latin typeface="Arial" charset="0"/>
                <a:ea typeface="ＭＳ Ｐゴシック" pitchFamily="16" charset="-128"/>
                <a:cs typeface="+mn-cs"/>
              </a:defRPr>
            </a:lvl1pPr>
          </a:lstStyle>
          <a:p>
            <a:pPr>
              <a:defRPr/>
            </a:pPr>
            <a:endParaRPr lang="en-GB"/>
          </a:p>
        </p:txBody>
      </p:sp>
      <p:sp>
        <p:nvSpPr>
          <p:cNvPr id="2048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atin typeface="Arial" charset="0"/>
                <a:ea typeface="ＭＳ Ｐゴシック" pitchFamily="16" charset="-128"/>
                <a:cs typeface="+mn-cs"/>
              </a:defRPr>
            </a:lvl1pPr>
          </a:lstStyle>
          <a:p>
            <a:pPr>
              <a:defRPr/>
            </a:pPr>
            <a:fld id="{6D8B1A55-B7EE-4744-BA18-417015AF40B9}" type="slidenum">
              <a:rPr lang="en-GB"/>
              <a:pPr>
                <a:defRPr/>
              </a:pPr>
              <a:t>‹#›</a:t>
            </a:fld>
            <a:endParaRPr lang="en-GB"/>
          </a:p>
        </p:txBody>
      </p:sp>
    </p:spTree>
    <p:extLst>
      <p:ext uri="{BB962C8B-B14F-4D97-AF65-F5344CB8AC3E}">
        <p14:creationId xmlns:p14="http://schemas.microsoft.com/office/powerpoint/2010/main" val="162499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a:latin typeface="Arial" charset="0"/>
                <a:ea typeface="ＭＳ Ｐゴシック" pitchFamily="16" charset="-128"/>
                <a:cs typeface="+mn-cs"/>
              </a:defRPr>
            </a:lvl1pPr>
          </a:lstStyle>
          <a:p>
            <a:pPr>
              <a:defRPr/>
            </a:pPr>
            <a:endParaRPr lang="en-GB"/>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a:latin typeface="Arial" charset="0"/>
                <a:ea typeface="ＭＳ Ｐゴシック" pitchFamily="16" charset="-128"/>
                <a:cs typeface="+mn-cs"/>
              </a:defRPr>
            </a:lvl1pPr>
          </a:lstStyle>
          <a:p>
            <a:pPr>
              <a:defRPr/>
            </a:pPr>
            <a:endParaRPr lang="en-GB"/>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a:latin typeface="Arial" charset="0"/>
                <a:ea typeface="ＭＳ Ｐゴシック" pitchFamily="16" charset="-128"/>
                <a:cs typeface="+mn-cs"/>
              </a:defRPr>
            </a:lvl1pPr>
          </a:lstStyle>
          <a:p>
            <a:pPr>
              <a:defRPr/>
            </a:pPr>
            <a:endParaRPr lang="en-GB"/>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a:latin typeface="Arial" charset="0"/>
                <a:ea typeface="ＭＳ Ｐゴシック" pitchFamily="16" charset="-128"/>
                <a:cs typeface="+mn-cs"/>
              </a:defRPr>
            </a:lvl1pPr>
          </a:lstStyle>
          <a:p>
            <a:pPr>
              <a:defRPr/>
            </a:pPr>
            <a:fld id="{B3C84071-DF58-4F16-9AE9-EF02BB0C12F1}" type="slidenum">
              <a:rPr lang="en-GB"/>
              <a:pPr>
                <a:defRPr/>
              </a:pPr>
              <a:t>‹#›</a:t>
            </a:fld>
            <a:endParaRPr lang="en-GB"/>
          </a:p>
        </p:txBody>
      </p:sp>
    </p:spTree>
    <p:extLst>
      <p:ext uri="{BB962C8B-B14F-4D97-AF65-F5344CB8AC3E}">
        <p14:creationId xmlns:p14="http://schemas.microsoft.com/office/powerpoint/2010/main" val="4264952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C84071-DF58-4F16-9AE9-EF02BB0C12F1}" type="slidenum">
              <a:rPr lang="en-GB" smtClean="0"/>
              <a:pPr>
                <a:defRPr/>
              </a:pPr>
              <a:t>1</a:t>
            </a:fld>
            <a:endParaRPr lang="en-GB"/>
          </a:p>
        </p:txBody>
      </p:sp>
    </p:spTree>
    <p:extLst>
      <p:ext uri="{BB962C8B-B14F-4D97-AF65-F5344CB8AC3E}">
        <p14:creationId xmlns:p14="http://schemas.microsoft.com/office/powerpoint/2010/main" val="154288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4000" dirty="0"/>
          </a:p>
        </p:txBody>
      </p:sp>
      <p:sp>
        <p:nvSpPr>
          <p:cNvPr id="4" name="Slide Number Placeholder 3"/>
          <p:cNvSpPr>
            <a:spLocks noGrp="1"/>
          </p:cNvSpPr>
          <p:nvPr>
            <p:ph type="sldNum" sz="quarter" idx="10"/>
          </p:nvPr>
        </p:nvSpPr>
        <p:spPr/>
        <p:txBody>
          <a:bodyPr/>
          <a:lstStyle/>
          <a:p>
            <a:fld id="{7F278709-6BD3-3E43-BE87-57FF291BFD4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Internally</a:t>
            </a:r>
            <a:r>
              <a:rPr lang="en-GB" baseline="0" dirty="0" smtClean="0"/>
              <a:t> – they are constructed from Humans and Technologies</a:t>
            </a:r>
          </a:p>
          <a:p>
            <a:r>
              <a:rPr lang="en-GB" baseline="0" dirty="0" smtClean="0"/>
              <a:t>Externally – networks of social machines interact and co-evolve with each other.</a:t>
            </a:r>
          </a:p>
          <a:p>
            <a:r>
              <a:rPr lang="en-GB" baseline="0" dirty="0" smtClean="0"/>
              <a:t>	i.e. new social networking, meaning new comments tech on Website</a:t>
            </a:r>
          </a:p>
          <a:p>
            <a:r>
              <a:rPr lang="en-GB" baseline="0" dirty="0" smtClean="0"/>
              <a:t>	new social policies mean new open data, meaning new Web activities emerging</a:t>
            </a:r>
            <a:endParaRPr lang="en-GB" dirty="0"/>
          </a:p>
        </p:txBody>
      </p:sp>
      <p:sp>
        <p:nvSpPr>
          <p:cNvPr id="4" name="Slide Number Placeholder 3"/>
          <p:cNvSpPr>
            <a:spLocks noGrp="1"/>
          </p:cNvSpPr>
          <p:nvPr>
            <p:ph type="sldNum" sz="quarter" idx="10"/>
          </p:nvPr>
        </p:nvSpPr>
        <p:spPr/>
        <p:txBody>
          <a:bodyPr/>
          <a:lstStyle/>
          <a:p>
            <a:pPr>
              <a:defRPr/>
            </a:pPr>
            <a:fld id="{B3C84071-DF58-4F16-9AE9-EF02BB0C12F1}" type="slidenum">
              <a:rPr lang="en-GB" smtClean="0"/>
              <a:pPr>
                <a:defRPr/>
              </a:pPr>
              <a:t>5</a:t>
            </a:fld>
            <a:endParaRPr lang="en-GB"/>
          </a:p>
        </p:txBody>
      </p:sp>
    </p:spTree>
    <p:extLst>
      <p:ext uri="{BB962C8B-B14F-4D97-AF65-F5344CB8AC3E}">
        <p14:creationId xmlns:p14="http://schemas.microsoft.com/office/powerpoint/2010/main" val="25307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038"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r>
              <a:rPr lang="en-GB"/>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A41263ED-2F4D-4670-B2B3-4295F2C89E1E}" type="slidenum">
              <a:rPr lang="en-GB"/>
              <a:pPr>
                <a:defRPr/>
              </a:pPr>
              <a:t>‹#›</a:t>
            </a:fld>
            <a:endParaRPr lang="en-GB"/>
          </a:p>
        </p:txBody>
      </p:sp>
    </p:spTree>
    <p:extLst>
      <p:ext uri="{BB962C8B-B14F-4D97-AF65-F5344CB8AC3E}">
        <p14:creationId xmlns:p14="http://schemas.microsoft.com/office/powerpoint/2010/main" val="33344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248B78-D4B6-41A0-96A4-9074C0E2F5F2}" type="slidenum">
              <a:rPr lang="en-GB"/>
              <a:pPr>
                <a:defRPr/>
              </a:pPr>
              <a:t>‹#›</a:t>
            </a:fld>
            <a:endParaRPr lang="en-GB"/>
          </a:p>
        </p:txBody>
      </p:sp>
    </p:spTree>
    <p:extLst>
      <p:ext uri="{BB962C8B-B14F-4D97-AF65-F5344CB8AC3E}">
        <p14:creationId xmlns:p14="http://schemas.microsoft.com/office/powerpoint/2010/main" val="255159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44E2D9-6410-4594-875E-E25F2C3D54EE}" type="slidenum">
              <a:rPr lang="en-GB"/>
              <a:pPr>
                <a:defRPr/>
              </a:pPr>
              <a:t>‹#›</a:t>
            </a:fld>
            <a:endParaRPr lang="en-GB"/>
          </a:p>
        </p:txBody>
      </p:sp>
    </p:spTree>
    <p:extLst>
      <p:ext uri="{BB962C8B-B14F-4D97-AF65-F5344CB8AC3E}">
        <p14:creationId xmlns:p14="http://schemas.microsoft.com/office/powerpoint/2010/main" val="34540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AF69452-E2D1-4745-9DCE-1934F5CF0829}" type="slidenum">
              <a:rPr lang="en-GB"/>
              <a:pPr>
                <a:defRPr/>
              </a:pPr>
              <a:t>‹#›</a:t>
            </a:fld>
            <a:endParaRPr lang="en-GB"/>
          </a:p>
        </p:txBody>
      </p:sp>
    </p:spTree>
    <p:extLst>
      <p:ext uri="{BB962C8B-B14F-4D97-AF65-F5344CB8AC3E}">
        <p14:creationId xmlns:p14="http://schemas.microsoft.com/office/powerpoint/2010/main" val="221458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F40214-5941-476B-BC69-C8E7C464F93D}" type="slidenum">
              <a:rPr lang="en-GB"/>
              <a:pPr>
                <a:defRPr/>
              </a:pPr>
              <a:t>‹#›</a:t>
            </a:fld>
            <a:endParaRPr lang="en-GB"/>
          </a:p>
        </p:txBody>
      </p:sp>
    </p:spTree>
    <p:extLst>
      <p:ext uri="{BB962C8B-B14F-4D97-AF65-F5344CB8AC3E}">
        <p14:creationId xmlns:p14="http://schemas.microsoft.com/office/powerpoint/2010/main" val="279025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latin typeface="Arial" pitchFamily="34" charset="0"/>
            </a:endParaRPr>
          </a:p>
        </p:txBody>
      </p:sp>
      <p:pic>
        <p:nvPicPr>
          <p:cNvPr id="6" name="Picture 1036"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r>
              <a:rPr lang="en-GB"/>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288435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FCDC6F-0DCF-439E-88FD-937AFDEFBC7B}" type="slidenum">
              <a:rPr lang="en-GB"/>
              <a:pPr>
                <a:defRPr/>
              </a:pPr>
              <a:t>‹#›</a:t>
            </a:fld>
            <a:endParaRPr lang="en-GB"/>
          </a:p>
        </p:txBody>
      </p:sp>
    </p:spTree>
    <p:extLst>
      <p:ext uri="{BB962C8B-B14F-4D97-AF65-F5344CB8AC3E}">
        <p14:creationId xmlns:p14="http://schemas.microsoft.com/office/powerpoint/2010/main" val="143207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CC1C90-ACF4-42B2-8BAA-C8E8A48DADDA}" type="slidenum">
              <a:rPr lang="en-GB"/>
              <a:pPr>
                <a:defRPr/>
              </a:pPr>
              <a:t>‹#›</a:t>
            </a:fld>
            <a:endParaRPr lang="en-GB"/>
          </a:p>
        </p:txBody>
      </p:sp>
    </p:spTree>
    <p:extLst>
      <p:ext uri="{BB962C8B-B14F-4D97-AF65-F5344CB8AC3E}">
        <p14:creationId xmlns:p14="http://schemas.microsoft.com/office/powerpoint/2010/main" val="2119724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6A85CC-3F95-4538-AE7F-BAD0943D6A6B}" type="slidenum">
              <a:rPr lang="en-GB"/>
              <a:pPr>
                <a:defRPr/>
              </a:pPr>
              <a:t>‹#›</a:t>
            </a:fld>
            <a:endParaRPr lang="en-GB"/>
          </a:p>
        </p:txBody>
      </p:sp>
    </p:spTree>
    <p:extLst>
      <p:ext uri="{BB962C8B-B14F-4D97-AF65-F5344CB8AC3E}">
        <p14:creationId xmlns:p14="http://schemas.microsoft.com/office/powerpoint/2010/main" val="12072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64DAAC4-5271-447D-8AAA-145B33F9128B}" type="slidenum">
              <a:rPr lang="en-GB"/>
              <a:pPr>
                <a:defRPr/>
              </a:pPr>
              <a:t>‹#›</a:t>
            </a:fld>
            <a:endParaRPr lang="en-GB"/>
          </a:p>
        </p:txBody>
      </p:sp>
    </p:spTree>
    <p:extLst>
      <p:ext uri="{BB962C8B-B14F-4D97-AF65-F5344CB8AC3E}">
        <p14:creationId xmlns:p14="http://schemas.microsoft.com/office/powerpoint/2010/main" val="2413302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061D42A-89E9-4089-93A0-631351B0BE3B}" type="slidenum">
              <a:rPr lang="en-GB"/>
              <a:pPr>
                <a:defRPr/>
              </a:pPr>
              <a:t>‹#›</a:t>
            </a:fld>
            <a:endParaRPr lang="en-GB"/>
          </a:p>
        </p:txBody>
      </p:sp>
    </p:spTree>
    <p:extLst>
      <p:ext uri="{BB962C8B-B14F-4D97-AF65-F5344CB8AC3E}">
        <p14:creationId xmlns:p14="http://schemas.microsoft.com/office/powerpoint/2010/main" val="39927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1250C3-CEFB-4584-8B22-17FBDF46EFDB}" type="slidenum">
              <a:rPr lang="en-GB"/>
              <a:pPr>
                <a:defRPr/>
              </a:pPr>
              <a:t>‹#›</a:t>
            </a:fld>
            <a:endParaRPr lang="en-GB"/>
          </a:p>
        </p:txBody>
      </p:sp>
    </p:spTree>
    <p:extLst>
      <p:ext uri="{BB962C8B-B14F-4D97-AF65-F5344CB8AC3E}">
        <p14:creationId xmlns:p14="http://schemas.microsoft.com/office/powerpoint/2010/main" val="2821742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DBCCEA9-7C70-463A-9BA4-0E0EF7C9596E}" type="slidenum">
              <a:rPr lang="en-GB"/>
              <a:pPr>
                <a:defRPr/>
              </a:pPr>
              <a:t>‹#›</a:t>
            </a:fld>
            <a:endParaRPr lang="en-GB"/>
          </a:p>
        </p:txBody>
      </p:sp>
    </p:spTree>
    <p:extLst>
      <p:ext uri="{BB962C8B-B14F-4D97-AF65-F5344CB8AC3E}">
        <p14:creationId xmlns:p14="http://schemas.microsoft.com/office/powerpoint/2010/main" val="322906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CAC965-1731-4DD0-B1F8-2DAE3463A431}" type="slidenum">
              <a:rPr lang="en-GB"/>
              <a:pPr>
                <a:defRPr/>
              </a:pPr>
              <a:t>‹#›</a:t>
            </a:fld>
            <a:endParaRPr lang="en-GB"/>
          </a:p>
        </p:txBody>
      </p:sp>
    </p:spTree>
    <p:extLst>
      <p:ext uri="{BB962C8B-B14F-4D97-AF65-F5344CB8AC3E}">
        <p14:creationId xmlns:p14="http://schemas.microsoft.com/office/powerpoint/2010/main" val="380992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A560CB-E20D-400D-9760-C166D3BD5BE7}" type="slidenum">
              <a:rPr lang="en-GB"/>
              <a:pPr>
                <a:defRPr/>
              </a:pPr>
              <a:t>‹#›</a:t>
            </a:fld>
            <a:endParaRPr lang="en-GB"/>
          </a:p>
        </p:txBody>
      </p:sp>
    </p:spTree>
    <p:extLst>
      <p:ext uri="{BB962C8B-B14F-4D97-AF65-F5344CB8AC3E}">
        <p14:creationId xmlns:p14="http://schemas.microsoft.com/office/powerpoint/2010/main" val="3482530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7E25A9-0D29-4C80-A17F-66DFF210E5D8}" type="slidenum">
              <a:rPr lang="en-GB"/>
              <a:pPr>
                <a:defRPr/>
              </a:pPr>
              <a:t>‹#›</a:t>
            </a:fld>
            <a:endParaRPr lang="en-GB"/>
          </a:p>
        </p:txBody>
      </p:sp>
    </p:spTree>
    <p:extLst>
      <p:ext uri="{BB962C8B-B14F-4D97-AF65-F5344CB8AC3E}">
        <p14:creationId xmlns:p14="http://schemas.microsoft.com/office/powerpoint/2010/main" val="2102631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AF5587-2A95-401C-A35A-7A2238296FE1}" type="slidenum">
              <a:rPr lang="en-GB"/>
              <a:pPr>
                <a:defRPr/>
              </a:pPr>
              <a:t>‹#›</a:t>
            </a:fld>
            <a:endParaRPr lang="en-GB"/>
          </a:p>
        </p:txBody>
      </p:sp>
    </p:spTree>
    <p:extLst>
      <p:ext uri="{BB962C8B-B14F-4D97-AF65-F5344CB8AC3E}">
        <p14:creationId xmlns:p14="http://schemas.microsoft.com/office/powerpoint/2010/main" val="2401295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2291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779389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91280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348857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7535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3439CD-4F24-4332-9295-7AD35CCE1C62}" type="slidenum">
              <a:rPr lang="en-GB"/>
              <a:pPr>
                <a:defRPr/>
              </a:pPr>
              <a:t>‹#›</a:t>
            </a:fld>
            <a:endParaRPr lang="en-GB"/>
          </a:p>
        </p:txBody>
      </p:sp>
    </p:spTree>
    <p:extLst>
      <p:ext uri="{BB962C8B-B14F-4D97-AF65-F5344CB8AC3E}">
        <p14:creationId xmlns:p14="http://schemas.microsoft.com/office/powerpoint/2010/main" val="500782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10680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29168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80260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587829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961599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17659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149E96C-260C-463B-927A-75D8195BF8E6}" type="slidenum">
              <a:rPr lang="en-GB"/>
              <a:pPr>
                <a:defRPr/>
              </a:pPr>
              <a:t>‹#›</a:t>
            </a:fld>
            <a:endParaRPr lang="en-GB"/>
          </a:p>
        </p:txBody>
      </p:sp>
    </p:spTree>
    <p:extLst>
      <p:ext uri="{BB962C8B-B14F-4D97-AF65-F5344CB8AC3E}">
        <p14:creationId xmlns:p14="http://schemas.microsoft.com/office/powerpoint/2010/main" val="396620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B34D0C6-7800-4BAC-A692-43D984784884}" type="slidenum">
              <a:rPr lang="en-GB"/>
              <a:pPr>
                <a:defRPr/>
              </a:pPr>
              <a:t>‹#›</a:t>
            </a:fld>
            <a:endParaRPr lang="en-GB"/>
          </a:p>
        </p:txBody>
      </p:sp>
    </p:spTree>
    <p:extLst>
      <p:ext uri="{BB962C8B-B14F-4D97-AF65-F5344CB8AC3E}">
        <p14:creationId xmlns:p14="http://schemas.microsoft.com/office/powerpoint/2010/main" val="332845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F5A93D-A3D3-4954-8390-ED317474386D}" type="slidenum">
              <a:rPr lang="en-GB"/>
              <a:pPr>
                <a:defRPr/>
              </a:pPr>
              <a:t>‹#›</a:t>
            </a:fld>
            <a:endParaRPr lang="en-GB"/>
          </a:p>
        </p:txBody>
      </p:sp>
    </p:spTree>
    <p:extLst>
      <p:ext uri="{BB962C8B-B14F-4D97-AF65-F5344CB8AC3E}">
        <p14:creationId xmlns:p14="http://schemas.microsoft.com/office/powerpoint/2010/main" val="192580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CFB0091-2395-4DA9-A484-7A7A9D84995E}" type="slidenum">
              <a:rPr lang="en-GB"/>
              <a:pPr>
                <a:defRPr/>
              </a:pPr>
              <a:t>‹#›</a:t>
            </a:fld>
            <a:endParaRPr lang="en-GB"/>
          </a:p>
        </p:txBody>
      </p:sp>
    </p:spTree>
    <p:extLst>
      <p:ext uri="{BB962C8B-B14F-4D97-AF65-F5344CB8AC3E}">
        <p14:creationId xmlns:p14="http://schemas.microsoft.com/office/powerpoint/2010/main" val="3652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EED07D0-BE9A-4632-859A-57493ECEB2EA}" type="slidenum">
              <a:rPr lang="en-GB"/>
              <a:pPr>
                <a:defRPr/>
              </a:pPr>
              <a:t>‹#›</a:t>
            </a:fld>
            <a:endParaRPr lang="en-GB"/>
          </a:p>
        </p:txBody>
      </p:sp>
    </p:spTree>
    <p:extLst>
      <p:ext uri="{BB962C8B-B14F-4D97-AF65-F5344CB8AC3E}">
        <p14:creationId xmlns:p14="http://schemas.microsoft.com/office/powerpoint/2010/main" val="160739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1DA699F-B4DF-4CB2-B089-B178E65CFE01}" type="slidenum">
              <a:rPr lang="en-GB"/>
              <a:pPr>
                <a:defRPr/>
              </a:pPr>
              <a:t>‹#›</a:t>
            </a:fld>
            <a:endParaRPr lang="en-GB"/>
          </a:p>
        </p:txBody>
      </p:sp>
    </p:spTree>
    <p:extLst>
      <p:ext uri="{BB962C8B-B14F-4D97-AF65-F5344CB8AC3E}">
        <p14:creationId xmlns:p14="http://schemas.microsoft.com/office/powerpoint/2010/main" val="519441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atin typeface="Arial" charset="0"/>
                <a:ea typeface="ＭＳ Ｐゴシック" pitchFamily="16" charset="-128"/>
                <a:cs typeface="+mn-cs"/>
              </a:defRPr>
            </a:lvl1pPr>
          </a:lstStyle>
          <a:p>
            <a:pPr>
              <a:defRPr/>
            </a:pPr>
            <a:endParaRPr lang="en-GB"/>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6" charset="-128"/>
                <a:cs typeface="+mn-cs"/>
              </a:defRPr>
            </a:lvl1pPr>
          </a:lstStyle>
          <a:p>
            <a:pPr>
              <a:defRPr/>
            </a:pPr>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eaLnBrk="0" hangingPunct="0">
              <a:defRPr sz="1400">
                <a:latin typeface="+mn-lt"/>
                <a:ea typeface="ＭＳ Ｐゴシック" pitchFamily="16" charset="-128"/>
                <a:cs typeface="+mn-cs"/>
              </a:defRPr>
            </a:lvl1pPr>
          </a:lstStyle>
          <a:p>
            <a:pPr>
              <a:defRPr/>
            </a:pPr>
            <a:fld id="{42C53585-E07F-4C75-A977-341B9F2F9372}" type="slidenum">
              <a:rPr lang="en-GB"/>
              <a:pPr>
                <a:defRPr/>
              </a:pPr>
              <a:t>‹#›</a:t>
            </a:fld>
            <a:endParaRPr lang="en-GB"/>
          </a:p>
        </p:txBody>
      </p:sp>
      <p:pic>
        <p:nvPicPr>
          <p:cNvPr id="1033" name="Picture 11" descr="electronic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3"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ea typeface="ＭＳ Ｐゴシック" pitchFamily="16" charset="-128"/>
                <a:cs typeface="+mn-cs"/>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6" charset="-128"/>
                <a:cs typeface="+mn-cs"/>
              </a:defRPr>
            </a:lvl1pPr>
          </a:lstStyle>
          <a:p>
            <a:pPr>
              <a:defRPr/>
            </a:pPr>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eaLnBrk="0" hangingPunct="0">
              <a:defRPr sz="1400">
                <a:latin typeface="+mn-lt"/>
                <a:ea typeface="ＭＳ Ｐゴシック" pitchFamily="16" charset="-128"/>
                <a:cs typeface="+mn-cs"/>
              </a:defRPr>
            </a:lvl1pPr>
          </a:lstStyle>
          <a:p>
            <a:pPr>
              <a:defRPr/>
            </a:pPr>
            <a:fld id="{6217B727-9D64-4348-A150-E4C9A043C511}" type="slidenum">
              <a:rPr lang="en-GB"/>
              <a:pPr>
                <a:defRPr/>
              </a:pPr>
              <a:t>‹#›</a:t>
            </a:fld>
            <a:endParaRPr lang="en-GB"/>
          </a:p>
        </p:txBody>
      </p:sp>
      <p:pic>
        <p:nvPicPr>
          <p:cNvPr id="2055" name="Picture 12" descr="electronic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defRPr>
      </a:lvl2pPr>
      <a:lvl3pPr algn="l" rtl="0" eaLnBrk="0" fontAlgn="base" hangingPunct="0">
        <a:spcBef>
          <a:spcPct val="0"/>
        </a:spcBef>
        <a:spcAft>
          <a:spcPct val="0"/>
        </a:spcAft>
        <a:defRPr sz="3500">
          <a:solidFill>
            <a:schemeClr val="tx2"/>
          </a:solidFill>
          <a:latin typeface="Georgia" pitchFamily="16" charset="0"/>
        </a:defRPr>
      </a:lvl3pPr>
      <a:lvl4pPr algn="l" rtl="0" eaLnBrk="0" fontAlgn="base" hangingPunct="0">
        <a:spcBef>
          <a:spcPct val="0"/>
        </a:spcBef>
        <a:spcAft>
          <a:spcPct val="0"/>
        </a:spcAft>
        <a:defRPr sz="3500">
          <a:solidFill>
            <a:schemeClr val="tx2"/>
          </a:solidFill>
          <a:latin typeface="Georgia" pitchFamily="16" charset="0"/>
        </a:defRPr>
      </a:lvl4pPr>
      <a:lvl5pPr algn="l" rtl="0" eaLnBrk="0" fontAlgn="base" hangingPunct="0">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ea typeface="ＭＳ Ｐゴシック" pitchFamily="16" charset="-128"/>
                <a:cs typeface="+mn-cs"/>
              </a:defRPr>
            </a:lvl1pPr>
          </a:lstStyle>
          <a:p>
            <a:pPr>
              <a:defRPr/>
            </a:pPr>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6"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defRPr>
      </a:lvl2pPr>
      <a:lvl3pPr algn="l" rtl="0" eaLnBrk="0" fontAlgn="base" hangingPunct="0">
        <a:spcBef>
          <a:spcPct val="0"/>
        </a:spcBef>
        <a:spcAft>
          <a:spcPct val="0"/>
        </a:spcAft>
        <a:defRPr sz="3500">
          <a:solidFill>
            <a:schemeClr val="tx2"/>
          </a:solidFill>
          <a:latin typeface="Georgia" pitchFamily="16" charset="0"/>
        </a:defRPr>
      </a:lvl3pPr>
      <a:lvl4pPr algn="l" rtl="0" eaLnBrk="0" fontAlgn="base" hangingPunct="0">
        <a:spcBef>
          <a:spcPct val="0"/>
        </a:spcBef>
        <a:spcAft>
          <a:spcPct val="0"/>
        </a:spcAft>
        <a:defRPr sz="3500">
          <a:solidFill>
            <a:schemeClr val="tx2"/>
          </a:solidFill>
          <a:latin typeface="Georgia" pitchFamily="16" charset="0"/>
        </a:defRPr>
      </a:lvl4pPr>
      <a:lvl5pPr algn="l" rtl="0" eaLnBrk="0" fontAlgn="base" hangingPunct="0">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0"/>
            <a:ext cx="9264442" cy="6858000"/>
          </a:xfrm>
          <a:prstGeom prst="rect">
            <a:avLst/>
          </a:prstGeom>
        </p:spPr>
      </p:pic>
      <p:sp>
        <p:nvSpPr>
          <p:cNvPr id="9" name="TextBox 8"/>
          <p:cNvSpPr txBox="1"/>
          <p:nvPr/>
        </p:nvSpPr>
        <p:spPr>
          <a:xfrm>
            <a:off x="0" y="188640"/>
            <a:ext cx="5688632" cy="3180301"/>
          </a:xfrm>
          <a:prstGeom prst="rect">
            <a:avLst/>
          </a:prstGeom>
          <a:noFill/>
        </p:spPr>
        <p:txBody>
          <a:bodyPr wrap="square" lIns="91379" tIns="45692" rIns="91379" bIns="45692" rtlCol="0">
            <a:spAutoFit/>
          </a:bodyPr>
          <a:lstStyle/>
          <a:p>
            <a:pPr>
              <a:lnSpc>
                <a:spcPct val="120000"/>
              </a:lnSpc>
            </a:pPr>
            <a:r>
              <a:rPr lang="en-US" sz="2800" b="1" dirty="0" smtClean="0">
                <a:solidFill>
                  <a:schemeClr val="bg1">
                    <a:lumMod val="85000"/>
                  </a:schemeClr>
                </a:solidFill>
                <a:latin typeface="Gill Sans"/>
                <a:cs typeface="Gill Sans"/>
              </a:rPr>
              <a:t>The </a:t>
            </a:r>
            <a:r>
              <a:rPr lang="en-US" sz="2800" b="1" dirty="0" smtClean="0">
                <a:solidFill>
                  <a:schemeClr val="bg1">
                    <a:lumMod val="85000"/>
                  </a:schemeClr>
                </a:solidFill>
                <a:latin typeface="Gill Sans"/>
                <a:cs typeface="Gill Sans"/>
              </a:rPr>
              <a:t>Web Economy, Politics and Data Futures</a:t>
            </a:r>
            <a:endParaRPr lang="en-US" sz="2800" b="1" dirty="0" smtClean="0">
              <a:solidFill>
                <a:schemeClr val="bg1">
                  <a:lumMod val="85000"/>
                </a:schemeClr>
              </a:solidFill>
              <a:latin typeface="Gill Sans"/>
              <a:cs typeface="Gill Sans"/>
            </a:endParaRPr>
          </a:p>
          <a:p>
            <a:pPr>
              <a:lnSpc>
                <a:spcPct val="120000"/>
              </a:lnSpc>
            </a:pPr>
            <a:endParaRPr lang="en-US" sz="2800" dirty="0">
              <a:solidFill>
                <a:schemeClr val="bg1">
                  <a:lumMod val="85000"/>
                </a:schemeClr>
              </a:solidFill>
              <a:latin typeface="Gill Sans"/>
              <a:cs typeface="Gill Sans"/>
            </a:endParaRPr>
          </a:p>
          <a:p>
            <a:pPr>
              <a:lnSpc>
                <a:spcPct val="120000"/>
              </a:lnSpc>
            </a:pPr>
            <a:r>
              <a:rPr lang="en-US" sz="2800" dirty="0" smtClean="0">
                <a:solidFill>
                  <a:schemeClr val="bg1">
                    <a:lumMod val="85000"/>
                  </a:schemeClr>
                </a:solidFill>
                <a:latin typeface="Gill Sans"/>
                <a:cs typeface="Gill Sans"/>
              </a:rPr>
              <a:t>by Prof Leslie Carr, Prof Hugh Davis</a:t>
            </a:r>
          </a:p>
          <a:p>
            <a:pPr>
              <a:lnSpc>
                <a:spcPct val="120000"/>
              </a:lnSpc>
            </a:pPr>
            <a:r>
              <a:rPr lang="en-US" sz="2800" i="1" dirty="0" smtClean="0">
                <a:solidFill>
                  <a:schemeClr val="bg1">
                    <a:lumMod val="85000"/>
                  </a:schemeClr>
                </a:solidFill>
                <a:latin typeface="Gill Sans"/>
                <a:cs typeface="Gill Sans"/>
              </a:rPr>
              <a:t>for MOOC Students from</a:t>
            </a:r>
            <a:br>
              <a:rPr lang="en-US" sz="2800" i="1" dirty="0" smtClean="0">
                <a:solidFill>
                  <a:schemeClr val="bg1">
                    <a:lumMod val="85000"/>
                  </a:schemeClr>
                </a:solidFill>
                <a:latin typeface="Gill Sans"/>
                <a:cs typeface="Gill Sans"/>
              </a:rPr>
            </a:br>
            <a:r>
              <a:rPr lang="en-US" sz="2800" i="1" dirty="0" smtClean="0">
                <a:solidFill>
                  <a:schemeClr val="bg1">
                    <a:lumMod val="85000"/>
                  </a:schemeClr>
                </a:solidFill>
                <a:latin typeface="Gill Sans"/>
                <a:cs typeface="Gill Sans"/>
              </a:rPr>
              <a:t>Beijing Normal University, China.</a:t>
            </a:r>
            <a:endParaRPr lang="en-US" sz="2800" i="1" dirty="0">
              <a:solidFill>
                <a:schemeClr val="bg1">
                  <a:lumMod val="85000"/>
                </a:schemeClr>
              </a:solidFill>
              <a:latin typeface="Gill Sans"/>
              <a:cs typeface="Gill Sans"/>
            </a:endParaRPr>
          </a:p>
        </p:txBody>
      </p:sp>
      <p:pic>
        <p:nvPicPr>
          <p:cNvPr id="4" name="Picture 3"/>
          <p:cNvPicPr>
            <a:picLocks noChangeAspect="1"/>
          </p:cNvPicPr>
          <p:nvPr/>
        </p:nvPicPr>
        <p:blipFill>
          <a:blip r:embed="rId4"/>
          <a:stretch>
            <a:fillRect/>
          </a:stretch>
        </p:blipFill>
        <p:spPr>
          <a:xfrm>
            <a:off x="5746350" y="110972"/>
            <a:ext cx="3397650" cy="1733852"/>
          </a:xfrm>
          <a:prstGeom prst="rect">
            <a:avLst/>
          </a:prstGeom>
        </p:spPr>
      </p:pic>
      <p:pic>
        <p:nvPicPr>
          <p:cNvPr id="5" name="Picture 4"/>
          <p:cNvPicPr>
            <a:picLocks noChangeAspect="1"/>
          </p:cNvPicPr>
          <p:nvPr/>
        </p:nvPicPr>
        <p:blipFill>
          <a:blip r:embed="rId5"/>
          <a:stretch>
            <a:fillRect/>
          </a:stretch>
        </p:blipFill>
        <p:spPr>
          <a:xfrm>
            <a:off x="6204072" y="5877272"/>
            <a:ext cx="2939928" cy="709041"/>
          </a:xfrm>
          <a:prstGeom prst="rect">
            <a:avLst/>
          </a:prstGeom>
        </p:spPr>
      </p:pic>
    </p:spTree>
    <p:extLst>
      <p:ext uri="{BB962C8B-B14F-4D97-AF65-F5344CB8AC3E}">
        <p14:creationId xmlns:p14="http://schemas.microsoft.com/office/powerpoint/2010/main" val="2670936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Web</a:t>
            </a:r>
            <a:endParaRPr lang="en-US" dirty="0"/>
          </a:p>
        </p:txBody>
      </p:sp>
      <p:sp>
        <p:nvSpPr>
          <p:cNvPr id="3" name="Content Placeholder 2"/>
          <p:cNvSpPr>
            <a:spLocks noGrp="1"/>
          </p:cNvSpPr>
          <p:nvPr>
            <p:ph idx="1"/>
          </p:nvPr>
        </p:nvSpPr>
        <p:spPr/>
        <p:txBody>
          <a:bodyPr/>
          <a:lstStyle/>
          <a:p>
            <a:pPr lvl="0"/>
            <a:r>
              <a:rPr lang="en-US" dirty="0"/>
              <a:t>Could you explain the relationship among AI(Artificial Intelligence), semantic web and web3.0 for us</a:t>
            </a:r>
            <a:r>
              <a:rPr lang="zh-CN" altLang="en-US" dirty="0" smtClean="0"/>
              <a:t>？</a:t>
            </a:r>
            <a:endParaRPr lang="en-US" altLang="zh-CN" dirty="0"/>
          </a:p>
          <a:p>
            <a:pPr lvl="1"/>
            <a:r>
              <a:rPr lang="en-US" dirty="0" smtClean="0"/>
              <a:t>Human-like knowledge, knowledge representation, global data</a:t>
            </a:r>
            <a:endParaRPr lang="en-GB" dirty="0"/>
          </a:p>
          <a:p>
            <a:pPr lvl="0"/>
            <a:r>
              <a:rPr lang="en-US" dirty="0"/>
              <a:t>As the computer becomes more and more intelligent, we will operate the computer even with our words. What do you think about the development of intelligent network</a:t>
            </a:r>
            <a:r>
              <a:rPr lang="en-US" dirty="0" smtClean="0"/>
              <a:t>?</a:t>
            </a:r>
          </a:p>
          <a:p>
            <a:pPr lvl="1"/>
            <a:r>
              <a:rPr lang="en-US" dirty="0" smtClean="0"/>
              <a:t>I welcome our new robot masters!</a:t>
            </a:r>
            <a:endParaRPr lang="en-GB" dirty="0"/>
          </a:p>
          <a:p>
            <a:endParaRPr lang="en-US" dirty="0"/>
          </a:p>
        </p:txBody>
      </p:sp>
      <p:sp>
        <p:nvSpPr>
          <p:cNvPr id="4" name="Slide Number Placeholder 3"/>
          <p:cNvSpPr>
            <a:spLocks noGrp="1"/>
          </p:cNvSpPr>
          <p:nvPr>
            <p:ph type="sldNum" sz="quarter" idx="12"/>
          </p:nvPr>
        </p:nvSpPr>
        <p:spPr/>
        <p:txBody>
          <a:bodyPr/>
          <a:lstStyle/>
          <a:p>
            <a:pPr>
              <a:defRPr/>
            </a:pPr>
            <a:fld id="{C31250C3-CEFB-4584-8B22-17FBDF46EFDB}" type="slidenum">
              <a:rPr lang="en-GB" smtClean="0"/>
              <a:pPr>
                <a:defRPr/>
              </a:pPr>
              <a:t>10</a:t>
            </a:fld>
            <a:endParaRPr lang="en-GB"/>
          </a:p>
        </p:txBody>
      </p:sp>
    </p:spTree>
    <p:extLst>
      <p:ext uri="{BB962C8B-B14F-4D97-AF65-F5344CB8AC3E}">
        <p14:creationId xmlns:p14="http://schemas.microsoft.com/office/powerpoint/2010/main" val="6850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Web</a:t>
            </a:r>
            <a:endParaRPr lang="en-US" dirty="0"/>
          </a:p>
        </p:txBody>
      </p:sp>
      <p:sp>
        <p:nvSpPr>
          <p:cNvPr id="3" name="Content Placeholder 2"/>
          <p:cNvSpPr>
            <a:spLocks noGrp="1"/>
          </p:cNvSpPr>
          <p:nvPr>
            <p:ph idx="1"/>
          </p:nvPr>
        </p:nvSpPr>
        <p:spPr/>
        <p:txBody>
          <a:bodyPr/>
          <a:lstStyle/>
          <a:p>
            <a:pPr lvl="0"/>
            <a:r>
              <a:rPr lang="en-US" dirty="0"/>
              <a:t>How can we get information from so many data efficiently</a:t>
            </a:r>
            <a:r>
              <a:rPr lang="en-US" dirty="0" smtClean="0"/>
              <a:t>?</a:t>
            </a:r>
          </a:p>
          <a:p>
            <a:pPr lvl="1"/>
            <a:r>
              <a:rPr lang="en-US" dirty="0" smtClean="0"/>
              <a:t>Data, information, knowledge. </a:t>
            </a:r>
            <a:endParaRPr lang="en-GB" dirty="0"/>
          </a:p>
          <a:p>
            <a:pPr lvl="0"/>
            <a:r>
              <a:rPr lang="en-US" dirty="0"/>
              <a:t>What influence will the Logistics network have to china? </a:t>
            </a:r>
            <a:r>
              <a:rPr lang="en-GB" dirty="0"/>
              <a:t> </a:t>
            </a:r>
            <a:r>
              <a:rPr lang="en-US" dirty="0" smtClean="0"/>
              <a:t>As </a:t>
            </a:r>
            <a:r>
              <a:rPr lang="en-US" dirty="0"/>
              <a:t>the big data is being hot! Big data-data which is difficult to deal with due to its size, structure and the speed of updates</a:t>
            </a:r>
            <a:r>
              <a:rPr lang="en-US" dirty="0" smtClean="0"/>
              <a:t>.</a:t>
            </a:r>
          </a:p>
          <a:p>
            <a:pPr lvl="1"/>
            <a:r>
              <a:rPr lang="en-US" dirty="0" smtClean="0"/>
              <a:t>Government data</a:t>
            </a:r>
          </a:p>
          <a:p>
            <a:pPr lvl="1"/>
            <a:r>
              <a:rPr lang="en-US" dirty="0" smtClean="0"/>
              <a:t>Transactional data</a:t>
            </a:r>
          </a:p>
          <a:p>
            <a:pPr lvl="1"/>
            <a:r>
              <a:rPr lang="en-US" dirty="0" smtClean="0"/>
              <a:t>Supply chain data</a:t>
            </a:r>
            <a:endParaRPr lang="en-GB" dirty="0"/>
          </a:p>
          <a:p>
            <a:endParaRPr lang="en-US" dirty="0"/>
          </a:p>
        </p:txBody>
      </p:sp>
      <p:sp>
        <p:nvSpPr>
          <p:cNvPr id="4" name="Slide Number Placeholder 3"/>
          <p:cNvSpPr>
            <a:spLocks noGrp="1"/>
          </p:cNvSpPr>
          <p:nvPr>
            <p:ph type="sldNum" sz="quarter" idx="12"/>
          </p:nvPr>
        </p:nvSpPr>
        <p:spPr/>
        <p:txBody>
          <a:bodyPr/>
          <a:lstStyle/>
          <a:p>
            <a:pPr>
              <a:defRPr/>
            </a:pPr>
            <a:fld id="{C31250C3-CEFB-4584-8B22-17FBDF46EFDB}" type="slidenum">
              <a:rPr lang="en-GB" smtClean="0"/>
              <a:pPr>
                <a:defRPr/>
              </a:pPr>
              <a:t>11</a:t>
            </a:fld>
            <a:endParaRPr lang="en-GB"/>
          </a:p>
        </p:txBody>
      </p:sp>
    </p:spTree>
    <p:extLst>
      <p:ext uri="{BB962C8B-B14F-4D97-AF65-F5344CB8AC3E}">
        <p14:creationId xmlns:p14="http://schemas.microsoft.com/office/powerpoint/2010/main" val="29650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59832" y="3717032"/>
            <a:ext cx="2473367" cy="2473367"/>
          </a:xfrm>
          <a:prstGeom prst="rect">
            <a:avLst/>
          </a:prstGeom>
        </p:spPr>
      </p:pic>
      <p:sp>
        <p:nvSpPr>
          <p:cNvPr id="2" name="Title 1"/>
          <p:cNvSpPr>
            <a:spLocks noGrp="1"/>
          </p:cNvSpPr>
          <p:nvPr>
            <p:ph type="title"/>
          </p:nvPr>
        </p:nvSpPr>
        <p:spPr/>
        <p:txBody>
          <a:bodyPr/>
          <a:lstStyle/>
          <a:p>
            <a:r>
              <a:rPr lang="en-US" dirty="0" smtClean="0"/>
              <a:t>Beginning of the Web</a:t>
            </a:r>
            <a:endParaRPr lang="en-US" dirty="0"/>
          </a:p>
        </p:txBody>
      </p:sp>
      <p:sp>
        <p:nvSpPr>
          <p:cNvPr id="3" name="Content Placeholder 2"/>
          <p:cNvSpPr>
            <a:spLocks noGrp="1"/>
          </p:cNvSpPr>
          <p:nvPr>
            <p:ph idx="1"/>
          </p:nvPr>
        </p:nvSpPr>
        <p:spPr>
          <a:xfrm>
            <a:off x="107504" y="1628800"/>
            <a:ext cx="5616624" cy="4572000"/>
          </a:xfrm>
        </p:spPr>
        <p:txBody>
          <a:bodyPr>
            <a:normAutofit/>
          </a:bodyPr>
          <a:lstStyle/>
          <a:p>
            <a:r>
              <a:rPr lang="en-US" dirty="0" smtClean="0"/>
              <a:t>Developed at Central European Nuclear Research facility</a:t>
            </a:r>
          </a:p>
          <a:p>
            <a:r>
              <a:rPr lang="en-US" dirty="0" smtClean="0"/>
              <a:t>In 1989 the Web established itself in CERN, then international academia, industry and the rest of the world</a:t>
            </a:r>
          </a:p>
        </p:txBody>
      </p:sp>
      <p:pic>
        <p:nvPicPr>
          <p:cNvPr id="4" name="Picture 3"/>
          <p:cNvPicPr>
            <a:picLocks noChangeAspect="1"/>
          </p:cNvPicPr>
          <p:nvPr/>
        </p:nvPicPr>
        <p:blipFill>
          <a:blip r:embed="rId3">
            <a:clrChange>
              <a:clrFrom>
                <a:srgbClr val="FFFFFF"/>
              </a:clrFrom>
              <a:clrTo>
                <a:srgbClr val="FFFFFF">
                  <a:alpha val="0"/>
                </a:srgbClr>
              </a:clrTo>
            </a:clrChange>
            <a:alphaModFix amt="93000"/>
          </a:blip>
          <a:stretch>
            <a:fillRect/>
          </a:stretch>
        </p:blipFill>
        <p:spPr>
          <a:xfrm>
            <a:off x="1907704" y="4380078"/>
            <a:ext cx="3888432" cy="2477922"/>
          </a:xfrm>
          <a:prstGeom prst="rect">
            <a:avLst/>
          </a:prstGeom>
        </p:spPr>
      </p:pic>
      <p:pic>
        <p:nvPicPr>
          <p:cNvPr id="6" name="Picture 5"/>
          <p:cNvPicPr>
            <a:picLocks noChangeAspect="1"/>
          </p:cNvPicPr>
          <p:nvPr/>
        </p:nvPicPr>
        <p:blipFill>
          <a:blip r:embed="rId4"/>
          <a:stretch>
            <a:fillRect/>
          </a:stretch>
        </p:blipFill>
        <p:spPr>
          <a:xfrm>
            <a:off x="5796136" y="1196752"/>
            <a:ext cx="3168352" cy="2376264"/>
          </a:xfrm>
          <a:prstGeom prst="rect">
            <a:avLst/>
          </a:prstGeom>
        </p:spPr>
      </p:pic>
    </p:spTree>
    <p:extLst>
      <p:ext uri="{BB962C8B-B14F-4D97-AF65-F5344CB8AC3E}">
        <p14:creationId xmlns:p14="http://schemas.microsoft.com/office/powerpoint/2010/main" val="3692698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36" y="116632"/>
            <a:ext cx="8869560" cy="854968"/>
          </a:xfrm>
        </p:spPr>
        <p:txBody>
          <a:bodyPr>
            <a:normAutofit fontScale="90000"/>
          </a:bodyPr>
          <a:lstStyle/>
          <a:p>
            <a:r>
              <a:rPr lang="en-US" dirty="0" smtClean="0"/>
              <a:t>Society is Diverse.</a:t>
            </a:r>
            <a:br>
              <a:rPr lang="en-US" dirty="0" smtClean="0"/>
            </a:br>
            <a:r>
              <a:rPr lang="en-US" dirty="0" smtClean="0"/>
              <a:t>One Web Fits All?</a:t>
            </a:r>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928662740"/>
              </p:ext>
            </p:extLst>
          </p:nvPr>
        </p:nvGraphicFramePr>
        <p:xfrm>
          <a:off x="4211960" y="764707"/>
          <a:ext cx="4765104" cy="4624450"/>
        </p:xfrm>
        <a:graphic>
          <a:graphicData uri="http://schemas.openxmlformats.org/drawingml/2006/table">
            <a:tbl>
              <a:tblPr firstRow="1" bandRow="1">
                <a:tableStyleId>{5C22544A-7EE6-4342-B048-85BDC9FD1C3A}</a:tableStyleId>
              </a:tblPr>
              <a:tblGrid>
                <a:gridCol w="1446295"/>
                <a:gridCol w="3318809"/>
              </a:tblGrid>
              <a:tr h="368051">
                <a:tc>
                  <a:txBody>
                    <a:bodyPr/>
                    <a:lstStyle/>
                    <a:p>
                      <a:r>
                        <a:rPr lang="en-US" dirty="0" smtClean="0"/>
                        <a:t>Institution</a:t>
                      </a:r>
                      <a:endParaRPr lang="en-US" dirty="0"/>
                    </a:p>
                  </a:txBody>
                  <a:tcPr/>
                </a:tc>
                <a:tc>
                  <a:txBody>
                    <a:bodyPr/>
                    <a:lstStyle/>
                    <a:p>
                      <a:r>
                        <a:rPr lang="en-US" dirty="0" smtClean="0"/>
                        <a:t>Objective</a:t>
                      </a:r>
                      <a:endParaRPr lang="en-US" dirty="0"/>
                    </a:p>
                  </a:txBody>
                  <a:tcPr/>
                </a:tc>
              </a:tr>
              <a:tr h="644089">
                <a:tc>
                  <a:txBody>
                    <a:bodyPr/>
                    <a:lstStyle/>
                    <a:p>
                      <a:r>
                        <a:rPr lang="en-US" dirty="0" smtClean="0"/>
                        <a:t>Academy</a:t>
                      </a:r>
                      <a:endParaRPr lang="en-US" dirty="0"/>
                    </a:p>
                  </a:txBody>
                  <a:tcPr/>
                </a:tc>
                <a:tc>
                  <a:txBody>
                    <a:bodyPr/>
                    <a:lstStyle/>
                    <a:p>
                      <a:r>
                        <a:rPr lang="en-US" dirty="0" smtClean="0"/>
                        <a:t>Create and transmit knowledge</a:t>
                      </a:r>
                      <a:endParaRPr lang="en-US" dirty="0"/>
                    </a:p>
                  </a:txBody>
                  <a:tcPr/>
                </a:tc>
              </a:tr>
              <a:tr h="517977">
                <a:tc>
                  <a:txBody>
                    <a:bodyPr/>
                    <a:lstStyle/>
                    <a:p>
                      <a:r>
                        <a:rPr lang="en-US" dirty="0" smtClean="0"/>
                        <a:t>Commerce</a:t>
                      </a:r>
                      <a:endParaRPr lang="en-US" dirty="0"/>
                    </a:p>
                  </a:txBody>
                  <a:tcPr/>
                </a:tc>
                <a:tc>
                  <a:txBody>
                    <a:bodyPr/>
                    <a:lstStyle/>
                    <a:p>
                      <a:r>
                        <a:rPr lang="en-US" dirty="0" smtClean="0"/>
                        <a:t>Make and trade goods</a:t>
                      </a:r>
                      <a:endParaRPr lang="en-US" dirty="0"/>
                    </a:p>
                  </a:txBody>
                  <a:tcPr/>
                </a:tc>
              </a:tr>
              <a:tr h="517977">
                <a:tc>
                  <a:txBody>
                    <a:bodyPr/>
                    <a:lstStyle/>
                    <a:p>
                      <a:r>
                        <a:rPr lang="en-US" dirty="0" smtClean="0"/>
                        <a:t>Press</a:t>
                      </a:r>
                      <a:endParaRPr lang="en-US" dirty="0"/>
                    </a:p>
                  </a:txBody>
                  <a:tcPr/>
                </a:tc>
                <a:tc>
                  <a:txBody>
                    <a:bodyPr/>
                    <a:lstStyle/>
                    <a:p>
                      <a:r>
                        <a:rPr lang="en-US" dirty="0" smtClean="0"/>
                        <a:t>Investigate and report news</a:t>
                      </a:r>
                      <a:endParaRPr lang="en-US" dirty="0"/>
                    </a:p>
                  </a:txBody>
                  <a:tcPr/>
                </a:tc>
              </a:tr>
              <a:tr h="644089">
                <a:tc>
                  <a:txBody>
                    <a:bodyPr/>
                    <a:lstStyle/>
                    <a:p>
                      <a:r>
                        <a:rPr lang="en-US" dirty="0" smtClean="0"/>
                        <a:t>Media</a:t>
                      </a:r>
                      <a:endParaRPr lang="en-US" dirty="0"/>
                    </a:p>
                  </a:txBody>
                  <a:tcPr/>
                </a:tc>
                <a:tc>
                  <a:txBody>
                    <a:bodyPr/>
                    <a:lstStyle/>
                    <a:p>
                      <a:r>
                        <a:rPr lang="en-US" dirty="0" smtClean="0"/>
                        <a:t>Create and broadcast content</a:t>
                      </a:r>
                      <a:endParaRPr lang="en-US" dirty="0"/>
                    </a:p>
                  </a:txBody>
                  <a:tcPr/>
                </a:tc>
              </a:tr>
              <a:tr h="644089">
                <a:tc>
                  <a:txBody>
                    <a:bodyPr/>
                    <a:lstStyle/>
                    <a:p>
                      <a:r>
                        <a:rPr lang="en-US" dirty="0" smtClean="0"/>
                        <a:t>Police</a:t>
                      </a:r>
                      <a:endParaRPr lang="en-US" dirty="0"/>
                    </a:p>
                  </a:txBody>
                  <a:tcPr/>
                </a:tc>
                <a:tc>
                  <a:txBody>
                    <a:bodyPr/>
                    <a:lstStyle/>
                    <a:p>
                      <a:r>
                        <a:rPr lang="en-US" dirty="0" smtClean="0"/>
                        <a:t>Maintain order and public surveillance</a:t>
                      </a:r>
                    </a:p>
                  </a:txBody>
                  <a:tcPr/>
                </a:tc>
              </a:tr>
              <a:tr h="644089">
                <a:tc>
                  <a:txBody>
                    <a:bodyPr/>
                    <a:lstStyle/>
                    <a:p>
                      <a:r>
                        <a:rPr lang="en-US" dirty="0" smtClean="0"/>
                        <a:t>Judiciary</a:t>
                      </a:r>
                      <a:endParaRPr lang="en-US" dirty="0"/>
                    </a:p>
                  </a:txBody>
                  <a:tcPr/>
                </a:tc>
                <a:tc>
                  <a:txBody>
                    <a:bodyPr/>
                    <a:lstStyle/>
                    <a:p>
                      <a:r>
                        <a:rPr lang="en-US" dirty="0" smtClean="0"/>
                        <a:t>Apply law</a:t>
                      </a:r>
                      <a:r>
                        <a:rPr lang="en-US" baseline="0" dirty="0" smtClean="0"/>
                        <a:t> and resolve disputes</a:t>
                      </a:r>
                      <a:endParaRPr lang="en-US" dirty="0" smtClean="0"/>
                    </a:p>
                  </a:txBody>
                  <a:tcPr/>
                </a:tc>
              </a:tr>
              <a:tr h="644089">
                <a:tc>
                  <a:txBody>
                    <a:bodyPr/>
                    <a:lstStyle/>
                    <a:p>
                      <a:r>
                        <a:rPr lang="en-US" dirty="0" smtClean="0"/>
                        <a:t>Government</a:t>
                      </a:r>
                      <a:endParaRPr lang="en-US" dirty="0"/>
                    </a:p>
                  </a:txBody>
                  <a:tcPr/>
                </a:tc>
                <a:tc>
                  <a:txBody>
                    <a:bodyPr/>
                    <a:lstStyle/>
                    <a:p>
                      <a:r>
                        <a:rPr lang="en-US" dirty="0" smtClean="0"/>
                        <a:t>Control society</a:t>
                      </a:r>
                      <a:r>
                        <a:rPr lang="en-US" baseline="0" dirty="0" smtClean="0"/>
                        <a:t> and</a:t>
                      </a:r>
                      <a:r>
                        <a:rPr lang="en-US" dirty="0" smtClean="0"/>
                        <a:t> share resources</a:t>
                      </a:r>
                    </a:p>
                  </a:txBody>
                  <a:tcPr/>
                </a:tc>
              </a:tr>
            </a:tbl>
          </a:graphicData>
        </a:graphic>
      </p:graphicFrame>
      <p:sp>
        <p:nvSpPr>
          <p:cNvPr id="28" name="TextBox 27"/>
          <p:cNvSpPr txBox="1"/>
          <p:nvPr/>
        </p:nvSpPr>
        <p:spPr>
          <a:xfrm>
            <a:off x="467544" y="5694347"/>
            <a:ext cx="8206931" cy="830997"/>
          </a:xfrm>
          <a:prstGeom prst="rect">
            <a:avLst/>
          </a:prstGeom>
          <a:noFill/>
        </p:spPr>
        <p:txBody>
          <a:bodyPr wrap="square" rtlCol="0">
            <a:spAutoFit/>
          </a:bodyPr>
          <a:lstStyle/>
          <a:p>
            <a:r>
              <a:rPr lang="en-US" dirty="0"/>
              <a:t>The development of society as a whole (nuanced and structured and refined) is inextricably related to the technology of information provision, consumption and dissemination (e.g. writing, reading, printing, education). </a:t>
            </a:r>
            <a:r>
              <a:rPr lang="en-US" i="1" dirty="0"/>
              <a:t>Different parts of society have different objectives and hence incompatible Web requirements, e.g. openness, security, transparency, privacy</a:t>
            </a:r>
            <a:r>
              <a:rPr lang="en-US" i="1" dirty="0" smtClean="0"/>
              <a:t>.</a:t>
            </a:r>
            <a:endParaRPr lang="en-US" dirty="0"/>
          </a:p>
        </p:txBody>
      </p:sp>
      <p:pic>
        <p:nvPicPr>
          <p:cNvPr id="3" name="Picture 2" descr="di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24744"/>
            <a:ext cx="3816424" cy="3866452"/>
          </a:xfrm>
          <a:prstGeom prst="rect">
            <a:avLst/>
          </a:prstGeom>
        </p:spPr>
      </p:pic>
    </p:spTree>
    <p:extLst>
      <p:ext uri="{BB962C8B-B14F-4D97-AF65-F5344CB8AC3E}">
        <p14:creationId xmlns:p14="http://schemas.microsoft.com/office/powerpoint/2010/main" val="1254381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Web Development</a:t>
            </a:r>
            <a:endParaRPr lang="en-US" b="1" dirty="0"/>
          </a:p>
        </p:txBody>
      </p:sp>
      <p:sp>
        <p:nvSpPr>
          <p:cNvPr id="3" name="Content Placeholder 2"/>
          <p:cNvSpPr>
            <a:spLocks noGrp="1"/>
          </p:cNvSpPr>
          <p:nvPr>
            <p:ph idx="1"/>
          </p:nvPr>
        </p:nvSpPr>
        <p:spPr>
          <a:xfrm>
            <a:off x="457200" y="1600201"/>
            <a:ext cx="8229600" cy="3150870"/>
          </a:xfrm>
        </p:spPr>
        <p:txBody>
          <a:bodyPr>
            <a:noAutofit/>
          </a:bodyPr>
          <a:lstStyle/>
          <a:p>
            <a:pPr>
              <a:lnSpc>
                <a:spcPct val="110000"/>
              </a:lnSpc>
              <a:spcAft>
                <a:spcPts val="0"/>
              </a:spcAft>
            </a:pPr>
            <a:r>
              <a:rPr lang="en-US" dirty="0" smtClean="0"/>
              <a:t>The Web isn't a thing but an activity</a:t>
            </a:r>
          </a:p>
          <a:p>
            <a:pPr lvl="1">
              <a:lnSpc>
                <a:spcPct val="110000"/>
              </a:lnSpc>
              <a:spcAft>
                <a:spcPts val="0"/>
              </a:spcAft>
            </a:pPr>
            <a:r>
              <a:rPr lang="en-US" dirty="0" smtClean="0"/>
              <a:t>the active and ongoing creation of a</a:t>
            </a:r>
            <a:br>
              <a:rPr lang="en-US" dirty="0" smtClean="0"/>
            </a:br>
            <a:r>
              <a:rPr lang="en-US" i="1" dirty="0" smtClean="0"/>
              <a:t>network of information </a:t>
            </a:r>
            <a:r>
              <a:rPr lang="en-US" dirty="0" smtClean="0"/>
              <a:t>by a </a:t>
            </a:r>
            <a:r>
              <a:rPr lang="en-US" i="1" dirty="0" smtClean="0"/>
              <a:t>network of individuals</a:t>
            </a:r>
            <a:r>
              <a:rPr lang="en-US" dirty="0" smtClean="0"/>
              <a:t>.</a:t>
            </a:r>
          </a:p>
          <a:p>
            <a:pPr>
              <a:lnSpc>
                <a:spcPct val="110000"/>
              </a:lnSpc>
              <a:spcAft>
                <a:spcPts val="0"/>
              </a:spcAft>
            </a:pPr>
            <a:r>
              <a:rPr lang="en-US" dirty="0" smtClean="0"/>
              <a:t>The Web wasn't invented by Tim Berners-Lee,</a:t>
            </a:r>
          </a:p>
          <a:p>
            <a:pPr lvl="1">
              <a:lnSpc>
                <a:spcPct val="110000"/>
              </a:lnSpc>
              <a:spcAft>
                <a:spcPts val="0"/>
              </a:spcAft>
            </a:pPr>
            <a:r>
              <a:rPr lang="en-US" dirty="0" smtClean="0"/>
              <a:t>it is being invented by all of us as we gradually adapt our tools and change our practice.</a:t>
            </a:r>
          </a:p>
          <a:p>
            <a:pPr lvl="1">
              <a:lnSpc>
                <a:spcPct val="110000"/>
              </a:lnSpc>
              <a:spcAft>
                <a:spcPts val="0"/>
              </a:spcAft>
            </a:pPr>
            <a:r>
              <a:rPr lang="en-US" dirty="0" smtClean="0"/>
              <a:t>co-opting existing networks and existing practices</a:t>
            </a:r>
          </a:p>
        </p:txBody>
      </p:sp>
      <p:pic>
        <p:nvPicPr>
          <p:cNvPr id="4" name="Picture 5" descr="136743967_ff08d08095_o"/>
          <p:cNvPicPr>
            <a:picLocks noChangeAspect="1" noChangeArrowheads="1"/>
          </p:cNvPicPr>
          <p:nvPr/>
        </p:nvPicPr>
        <p:blipFill>
          <a:blip r:embed="rId3"/>
          <a:srcRect/>
          <a:stretch>
            <a:fillRect/>
          </a:stretch>
        </p:blipFill>
        <p:spPr>
          <a:xfrm>
            <a:off x="6858000" y="4751071"/>
            <a:ext cx="2039471" cy="1981200"/>
          </a:xfrm>
          <a:prstGeom prst="rect">
            <a:avLst/>
          </a:prstGeom>
          <a:noFill/>
          <a:ln/>
        </p:spPr>
      </p:pic>
      <p:sp>
        <p:nvSpPr>
          <p:cNvPr id="5" name="Rectangle 3"/>
          <p:cNvSpPr txBox="1">
            <a:spLocks noChangeArrowheads="1"/>
          </p:cNvSpPr>
          <p:nvPr/>
        </p:nvSpPr>
        <p:spPr>
          <a:xfrm>
            <a:off x="179512" y="5301208"/>
            <a:ext cx="6445250" cy="98218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GB" altLang="zh-CN" sz="2400" b="1" i="0" u="none" strike="noStrike" kern="1200" cap="none" spc="0" normalizeH="0" baseline="0" noProof="0" dirty="0" smtClean="0">
                <a:ln>
                  <a:noFill/>
                </a:ln>
                <a:solidFill>
                  <a:schemeClr val="tx1"/>
                </a:solidFill>
                <a:effectLst/>
                <a:uLnTx/>
                <a:uFillTx/>
                <a:latin typeface="+mn-lt"/>
                <a:ea typeface="+mn-ea"/>
                <a:cs typeface="+mn-cs"/>
              </a:rPr>
              <a:t>The web both </a:t>
            </a:r>
            <a:r>
              <a:rPr kumimoji="0" lang="en-GB" altLang="zh-CN" sz="2400" b="1" i="1" u="none" strike="noStrike" kern="1200" cap="none" spc="0" normalizeH="0" baseline="0" noProof="0" dirty="0" smtClean="0">
                <a:ln>
                  <a:noFill/>
                </a:ln>
                <a:solidFill>
                  <a:schemeClr val="tx1"/>
                </a:solidFill>
                <a:effectLst/>
                <a:uLnTx/>
                <a:uFillTx/>
                <a:latin typeface="+mn-lt"/>
                <a:ea typeface="+mn-ea"/>
                <a:cs typeface="+mn-cs"/>
              </a:rPr>
              <a:t>shapes </a:t>
            </a:r>
            <a:r>
              <a:rPr kumimoji="0" lang="en-GB" altLang="zh-CN" sz="2400" b="1" i="0" u="none" strike="noStrike" kern="1200" cap="none" spc="0" normalizeH="0" baseline="0" noProof="0" dirty="0" smtClean="0">
                <a:ln>
                  <a:noFill/>
                </a:ln>
                <a:solidFill>
                  <a:schemeClr val="tx1"/>
                </a:solidFill>
                <a:effectLst/>
                <a:uLnTx/>
                <a:uFillTx/>
                <a:latin typeface="+mn-lt"/>
                <a:ea typeface="+mn-ea"/>
                <a:cs typeface="+mn-cs"/>
              </a:rPr>
              <a:t>and </a:t>
            </a:r>
            <a:r>
              <a:rPr kumimoji="0" lang="en-GB" altLang="zh-CN" sz="2400" b="1" i="1" u="none" strike="noStrike" kern="1200" cap="none" spc="0" normalizeH="0" baseline="0" noProof="0" dirty="0" smtClean="0">
                <a:ln>
                  <a:noFill/>
                </a:ln>
                <a:solidFill>
                  <a:schemeClr val="tx1"/>
                </a:solidFill>
                <a:effectLst/>
                <a:uLnTx/>
                <a:uFillTx/>
                <a:latin typeface="+mn-lt"/>
                <a:ea typeface="+mn-ea"/>
                <a:cs typeface="+mn-cs"/>
              </a:rPr>
              <a:t>is shaped by</a:t>
            </a:r>
            <a:r>
              <a:rPr kumimoji="0" lang="en-GB" altLang="zh-CN" sz="2400" b="1" i="0" u="none" strike="noStrike" kern="1200" cap="none" spc="0" normalizeH="0" baseline="0" noProof="0" dirty="0" smtClean="0">
                <a:ln>
                  <a:noFill/>
                </a:ln>
                <a:solidFill>
                  <a:schemeClr val="tx1"/>
                </a:solidFill>
                <a:effectLst/>
                <a:uLnTx/>
                <a:uFillTx/>
                <a:latin typeface="+mn-lt"/>
                <a:ea typeface="+mn-ea"/>
                <a:cs typeface="+mn-cs"/>
              </a:rPr>
              <a:t> society.</a:t>
            </a:r>
            <a:endParaRPr kumimoji="0" lang="en-GB"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rot="20864067">
            <a:off x="7037459" y="5515533"/>
            <a:ext cx="2057400" cy="369332"/>
          </a:xfrm>
          <a:prstGeom prst="rect">
            <a:avLst/>
          </a:prstGeom>
          <a:noFill/>
        </p:spPr>
        <p:txBody>
          <a:bodyPr wrap="square" rtlCol="0">
            <a:spAutoFit/>
          </a:bodyPr>
          <a:lstStyle/>
          <a:p>
            <a:pPr algn="ctr"/>
            <a:r>
              <a:rPr lang="en-US" b="1" dirty="0" smtClean="0"/>
              <a:t>Co</a:t>
            </a:r>
            <a:r>
              <a:rPr lang="en-US" dirty="0" smtClean="0"/>
              <a:t>-</a:t>
            </a:r>
            <a:r>
              <a:rPr lang="en-US" b="1" dirty="0" smtClean="0"/>
              <a:t>constitution</a:t>
            </a:r>
            <a:endParaRPr lang="en-US" b="1" dirty="0"/>
          </a:p>
        </p:txBody>
      </p:sp>
    </p:spTree>
    <p:extLst>
      <p:ext uri="{BB962C8B-B14F-4D97-AF65-F5344CB8AC3E}">
        <p14:creationId xmlns:p14="http://schemas.microsoft.com/office/powerpoint/2010/main" val="421550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Understanding the Web</a:t>
            </a:r>
            <a:endParaRPr lang="en-GB" sz="2800" b="1" dirty="0"/>
          </a:p>
        </p:txBody>
      </p:sp>
      <p:sp>
        <p:nvSpPr>
          <p:cNvPr id="3" name="Content Placeholder 2"/>
          <p:cNvSpPr>
            <a:spLocks noGrp="1"/>
          </p:cNvSpPr>
          <p:nvPr>
            <p:ph idx="1"/>
          </p:nvPr>
        </p:nvSpPr>
        <p:spPr>
          <a:xfrm>
            <a:off x="179512" y="1700212"/>
            <a:ext cx="8856984" cy="4825132"/>
          </a:xfrm>
        </p:spPr>
        <p:txBody>
          <a:bodyPr/>
          <a:lstStyle/>
          <a:p>
            <a:r>
              <a:rPr lang="en-GB" sz="2000" dirty="0"/>
              <a:t>It’s not just a </a:t>
            </a:r>
            <a:r>
              <a:rPr lang="en-GB" sz="2000" dirty="0" smtClean="0"/>
              <a:t>technology </a:t>
            </a:r>
            <a:r>
              <a:rPr lang="en-GB" sz="2000" dirty="0"/>
              <a:t>but a socio-technical hybrid</a:t>
            </a:r>
          </a:p>
          <a:p>
            <a:r>
              <a:rPr lang="en-GB" sz="2000" b="1" dirty="0" smtClean="0"/>
              <a:t>The Web is a collection of Web Activities</a:t>
            </a:r>
          </a:p>
          <a:p>
            <a:pPr lvl="1"/>
            <a:r>
              <a:rPr lang="en-GB" sz="2000" dirty="0" smtClean="0"/>
              <a:t>Online Shopping, Online Banking, E-Government, Social Networking, etc.</a:t>
            </a:r>
          </a:p>
          <a:p>
            <a:pPr lvl="1"/>
            <a:r>
              <a:rPr lang="en-GB" sz="2000" dirty="0" smtClean="0"/>
              <a:t>These activities reflect </a:t>
            </a:r>
            <a:r>
              <a:rPr lang="en-GB" sz="2000" i="1" dirty="0" smtClean="0"/>
              <a:t>human interaction</a:t>
            </a:r>
            <a:r>
              <a:rPr lang="en-GB" sz="2000" dirty="0" smtClean="0"/>
              <a:t> and </a:t>
            </a:r>
            <a:r>
              <a:rPr lang="en-GB" sz="2000" i="1" dirty="0" smtClean="0"/>
              <a:t>technological development</a:t>
            </a:r>
          </a:p>
          <a:p>
            <a:r>
              <a:rPr lang="en-GB" sz="2000" b="1" dirty="0" smtClean="0"/>
              <a:t>Web Activities are not exclusive</a:t>
            </a:r>
          </a:p>
          <a:p>
            <a:pPr lvl="1"/>
            <a:r>
              <a:rPr lang="en-GB" sz="2000" dirty="0" smtClean="0"/>
              <a:t>They develop together with other activities</a:t>
            </a:r>
          </a:p>
          <a:p>
            <a:pPr lvl="1">
              <a:lnSpc>
                <a:spcPct val="110000"/>
              </a:lnSpc>
            </a:pPr>
            <a:r>
              <a:rPr lang="en-GB" sz="2000" dirty="0" smtClean="0"/>
              <a:t>Their development are </a:t>
            </a:r>
            <a:r>
              <a:rPr lang="en-GB" sz="2000" i="1" dirty="0" smtClean="0"/>
              <a:t>internally</a:t>
            </a:r>
            <a:r>
              <a:rPr lang="en-GB" sz="2000" dirty="0" smtClean="0"/>
              <a:t> and </a:t>
            </a:r>
            <a:r>
              <a:rPr lang="en-GB" sz="2000" i="1" dirty="0" smtClean="0"/>
              <a:t>externally</a:t>
            </a:r>
            <a:r>
              <a:rPr lang="en-GB" sz="2000" dirty="0" smtClean="0"/>
              <a:t> co-constructive</a:t>
            </a:r>
            <a:endParaRPr lang="en-GB" sz="2000" dirty="0"/>
          </a:p>
          <a:p>
            <a:endParaRPr lang="en-GB" sz="2000" dirty="0" smtClean="0"/>
          </a:p>
          <a:p>
            <a:pPr lvl="1"/>
            <a:endParaRPr lang="en-GB" sz="2000" dirty="0"/>
          </a:p>
          <a:p>
            <a:pPr lvl="1"/>
            <a:endParaRPr lang="en-GB" sz="2000" dirty="0" smtClean="0"/>
          </a:p>
          <a:p>
            <a:pPr lvl="1"/>
            <a:endParaRPr lang="en-GB" sz="2000" dirty="0" smtClean="0"/>
          </a:p>
          <a:p>
            <a:endParaRPr lang="en-GB" sz="2000" dirty="0" smtClean="0"/>
          </a:p>
        </p:txBody>
      </p:sp>
      <p:sp>
        <p:nvSpPr>
          <p:cNvPr id="4" name="Slide Number Placeholder 3"/>
          <p:cNvSpPr>
            <a:spLocks noGrp="1"/>
          </p:cNvSpPr>
          <p:nvPr>
            <p:ph type="sldNum" sz="quarter" idx="12"/>
          </p:nvPr>
        </p:nvSpPr>
        <p:spPr/>
        <p:txBody>
          <a:bodyPr/>
          <a:lstStyle/>
          <a:p>
            <a:pPr>
              <a:defRPr/>
            </a:pPr>
            <a:fld id="{C31250C3-CEFB-4584-8B22-17FBDF46EFDB}" type="slidenum">
              <a:rPr lang="en-GB" smtClean="0"/>
              <a:pPr>
                <a:defRPr/>
              </a:pPr>
              <a:t>5</a:t>
            </a:fld>
            <a:endParaRPr lang="en-GB"/>
          </a:p>
        </p:txBody>
      </p:sp>
    </p:spTree>
    <p:extLst>
      <p:ext uri="{BB962C8B-B14F-4D97-AF65-F5344CB8AC3E}">
        <p14:creationId xmlns:p14="http://schemas.microsoft.com/office/powerpoint/2010/main" val="1213629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a:t>
            </a:r>
            <a:endParaRPr lang="en-US" dirty="0"/>
          </a:p>
        </p:txBody>
      </p:sp>
      <p:sp>
        <p:nvSpPr>
          <p:cNvPr id="3" name="Content Placeholder 2"/>
          <p:cNvSpPr>
            <a:spLocks noGrp="1"/>
          </p:cNvSpPr>
          <p:nvPr>
            <p:ph idx="1"/>
          </p:nvPr>
        </p:nvSpPr>
        <p:spPr/>
        <p:txBody>
          <a:bodyPr/>
          <a:lstStyle/>
          <a:p>
            <a:pPr lvl="0"/>
            <a:r>
              <a:rPr lang="en-US" dirty="0"/>
              <a:t>In your opinion, what is the influence on the digital business to the shops offline</a:t>
            </a:r>
            <a:r>
              <a:rPr lang="en-US" dirty="0" smtClean="0"/>
              <a:t>?</a:t>
            </a:r>
          </a:p>
          <a:p>
            <a:pPr lvl="1"/>
            <a:r>
              <a:rPr lang="en-US" dirty="0" smtClean="0"/>
              <a:t>Multichannel</a:t>
            </a:r>
          </a:p>
          <a:p>
            <a:pPr lvl="1"/>
            <a:r>
              <a:rPr lang="en-US" dirty="0" smtClean="0"/>
              <a:t>customer journey</a:t>
            </a:r>
          </a:p>
          <a:p>
            <a:pPr lvl="1"/>
            <a:r>
              <a:rPr lang="en-US" dirty="0" smtClean="0"/>
              <a:t>Fish were the fish were</a:t>
            </a:r>
          </a:p>
          <a:p>
            <a:pPr lvl="0"/>
            <a:r>
              <a:rPr lang="en-US" dirty="0" smtClean="0"/>
              <a:t>Does </a:t>
            </a:r>
            <a:r>
              <a:rPr lang="en-US" dirty="0"/>
              <a:t>the e-books impact the books in store? Why</a:t>
            </a:r>
            <a:r>
              <a:rPr lang="en-US" dirty="0" smtClean="0"/>
              <a:t>?</a:t>
            </a:r>
          </a:p>
          <a:p>
            <a:pPr lvl="1"/>
            <a:r>
              <a:rPr lang="en-US" dirty="0" smtClean="0"/>
              <a:t>In the UK, </a:t>
            </a:r>
            <a:r>
              <a:rPr lang="en-US" dirty="0" err="1" smtClean="0"/>
              <a:t>ebooks</a:t>
            </a:r>
            <a:r>
              <a:rPr lang="en-US" dirty="0" smtClean="0"/>
              <a:t> </a:t>
            </a:r>
            <a:r>
              <a:rPr lang="en-US" dirty="0"/>
              <a:t>have outsold other categories since 2011</a:t>
            </a:r>
            <a:r>
              <a:rPr lang="en-GB" dirty="0"/>
              <a:t> </a:t>
            </a:r>
            <a:endParaRPr lang="en-GB" dirty="0"/>
          </a:p>
        </p:txBody>
      </p:sp>
      <p:sp>
        <p:nvSpPr>
          <p:cNvPr id="4" name="Slide Number Placeholder 3"/>
          <p:cNvSpPr>
            <a:spLocks noGrp="1"/>
          </p:cNvSpPr>
          <p:nvPr>
            <p:ph type="sldNum" sz="quarter" idx="12"/>
          </p:nvPr>
        </p:nvSpPr>
        <p:spPr/>
        <p:txBody>
          <a:bodyPr/>
          <a:lstStyle/>
          <a:p>
            <a:pPr>
              <a:defRPr/>
            </a:pPr>
            <a:fld id="{C31250C3-CEFB-4584-8B22-17FBDF46EFDB}" type="slidenum">
              <a:rPr lang="en-GB" smtClean="0"/>
              <a:pPr>
                <a:defRPr/>
              </a:pPr>
              <a:t>6</a:t>
            </a:fld>
            <a:endParaRPr lang="en-GB"/>
          </a:p>
        </p:txBody>
      </p:sp>
    </p:spTree>
    <p:extLst>
      <p:ext uri="{BB962C8B-B14F-4D97-AF65-F5344CB8AC3E}">
        <p14:creationId xmlns:p14="http://schemas.microsoft.com/office/powerpoint/2010/main" val="143530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a:t>
            </a:r>
            <a:endParaRPr lang="en-US" dirty="0"/>
          </a:p>
        </p:txBody>
      </p:sp>
      <p:sp>
        <p:nvSpPr>
          <p:cNvPr id="3" name="Content Placeholder 2"/>
          <p:cNvSpPr>
            <a:spLocks noGrp="1"/>
          </p:cNvSpPr>
          <p:nvPr>
            <p:ph idx="1"/>
          </p:nvPr>
        </p:nvSpPr>
        <p:spPr/>
        <p:txBody>
          <a:bodyPr/>
          <a:lstStyle/>
          <a:p>
            <a:pPr lvl="0"/>
            <a:r>
              <a:rPr lang="en-US" dirty="0" smtClean="0"/>
              <a:t>What </a:t>
            </a:r>
            <a:r>
              <a:rPr lang="en-US" dirty="0"/>
              <a:t>is you opinion about nowadays more and more crazy shopping online? Is this phenomenon good or bad? And why? </a:t>
            </a:r>
            <a:endParaRPr lang="en-US" dirty="0" smtClean="0"/>
          </a:p>
          <a:p>
            <a:pPr lvl="1"/>
            <a:r>
              <a:rPr lang="en-US" dirty="0" smtClean="0"/>
              <a:t>Does </a:t>
            </a:r>
            <a:r>
              <a:rPr lang="en-US" dirty="0"/>
              <a:t>this mean people buying things they don’t need? In which case is it any different from over spending in stores? Or maybe it is just quicker and easier to do so online. Some people would say that business thrives by selling as much stuff to as many people as possible, but this is usually only a short term benefit and damages the brand very quickly (</a:t>
            </a:r>
            <a:r>
              <a:rPr lang="en-US" dirty="0" err="1"/>
              <a:t>Ryanair</a:t>
            </a:r>
            <a:r>
              <a:rPr lang="en-US" dirty="0"/>
              <a:t> for example). A more measured approach of selling useful things to the right people is what builds long term business relationships. </a:t>
            </a:r>
            <a:endParaRPr lang="en-GB" dirty="0"/>
          </a:p>
        </p:txBody>
      </p:sp>
      <p:sp>
        <p:nvSpPr>
          <p:cNvPr id="4" name="Slide Number Placeholder 3"/>
          <p:cNvSpPr>
            <a:spLocks noGrp="1"/>
          </p:cNvSpPr>
          <p:nvPr>
            <p:ph type="sldNum" sz="quarter" idx="12"/>
          </p:nvPr>
        </p:nvSpPr>
        <p:spPr/>
        <p:txBody>
          <a:bodyPr/>
          <a:lstStyle/>
          <a:p>
            <a:pPr>
              <a:defRPr/>
            </a:pPr>
            <a:fld id="{C31250C3-CEFB-4584-8B22-17FBDF46EFDB}" type="slidenum">
              <a:rPr lang="en-GB" smtClean="0"/>
              <a:pPr>
                <a:defRPr/>
              </a:pPr>
              <a:t>7</a:t>
            </a:fld>
            <a:endParaRPr lang="en-GB"/>
          </a:p>
        </p:txBody>
      </p:sp>
    </p:spTree>
    <p:extLst>
      <p:ext uri="{BB962C8B-B14F-4D97-AF65-F5344CB8AC3E}">
        <p14:creationId xmlns:p14="http://schemas.microsoft.com/office/powerpoint/2010/main" val="54146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a:t>
            </a:r>
            <a:endParaRPr lang="en-US" dirty="0"/>
          </a:p>
        </p:txBody>
      </p:sp>
      <p:sp>
        <p:nvSpPr>
          <p:cNvPr id="3" name="Content Placeholder 2"/>
          <p:cNvSpPr>
            <a:spLocks noGrp="1"/>
          </p:cNvSpPr>
          <p:nvPr>
            <p:ph idx="1"/>
          </p:nvPr>
        </p:nvSpPr>
        <p:spPr/>
        <p:txBody>
          <a:bodyPr/>
          <a:lstStyle/>
          <a:p>
            <a:pPr lvl="0"/>
            <a:r>
              <a:rPr lang="en-US" dirty="0" smtClean="0"/>
              <a:t>Do </a:t>
            </a:r>
            <a:r>
              <a:rPr lang="en-US" dirty="0"/>
              <a:t>you think that web economy will become the main form of the economy in the future? Why</a:t>
            </a:r>
            <a:r>
              <a:rPr lang="en-US" dirty="0" smtClean="0"/>
              <a:t>?</a:t>
            </a:r>
          </a:p>
          <a:p>
            <a:pPr lvl="1"/>
            <a:r>
              <a:rPr lang="en-US" dirty="0"/>
              <a:t>The economy is the </a:t>
            </a:r>
            <a:r>
              <a:rPr lang="en-US" dirty="0" smtClean="0"/>
              <a:t>economy. “Web</a:t>
            </a:r>
            <a:r>
              <a:rPr lang="en-US" dirty="0"/>
              <a:t>” as a distinct category will disappear as digital increasingly integrates and mainstreams </a:t>
            </a:r>
            <a:endParaRPr lang="en-GB" dirty="0"/>
          </a:p>
        </p:txBody>
      </p:sp>
      <p:sp>
        <p:nvSpPr>
          <p:cNvPr id="4" name="Slide Number Placeholder 3"/>
          <p:cNvSpPr>
            <a:spLocks noGrp="1"/>
          </p:cNvSpPr>
          <p:nvPr>
            <p:ph type="sldNum" sz="quarter" idx="12"/>
          </p:nvPr>
        </p:nvSpPr>
        <p:spPr/>
        <p:txBody>
          <a:bodyPr/>
          <a:lstStyle/>
          <a:p>
            <a:pPr>
              <a:defRPr/>
            </a:pPr>
            <a:fld id="{C31250C3-CEFB-4584-8B22-17FBDF46EFDB}" type="slidenum">
              <a:rPr lang="en-GB" smtClean="0"/>
              <a:pPr>
                <a:defRPr/>
              </a:pPr>
              <a:t>8</a:t>
            </a:fld>
            <a:endParaRPr lang="en-GB"/>
          </a:p>
        </p:txBody>
      </p:sp>
    </p:spTree>
    <p:extLst>
      <p:ext uri="{BB962C8B-B14F-4D97-AF65-F5344CB8AC3E}">
        <p14:creationId xmlns:p14="http://schemas.microsoft.com/office/powerpoint/2010/main" val="114130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p:txBody>
          <a:bodyPr/>
          <a:lstStyle/>
          <a:p>
            <a:r>
              <a:rPr lang="en-US" dirty="0"/>
              <a:t>Can the internet be a truly democratic platform? If so, is that the ideal form?</a:t>
            </a:r>
            <a:r>
              <a:rPr lang="en-GB" dirty="0"/>
              <a:t> </a:t>
            </a:r>
            <a:endParaRPr lang="en-GB" dirty="0" smtClean="0"/>
          </a:p>
          <a:p>
            <a:pPr lvl="1"/>
            <a:r>
              <a:rPr lang="en-GB" dirty="0" smtClean="0"/>
              <a:t>What is needed for TRUE democracy?</a:t>
            </a:r>
            <a:endParaRPr lang="en-US" dirty="0"/>
          </a:p>
        </p:txBody>
      </p:sp>
      <p:sp>
        <p:nvSpPr>
          <p:cNvPr id="4" name="Slide Number Placeholder 3"/>
          <p:cNvSpPr>
            <a:spLocks noGrp="1"/>
          </p:cNvSpPr>
          <p:nvPr>
            <p:ph type="sldNum" sz="quarter" idx="12"/>
          </p:nvPr>
        </p:nvSpPr>
        <p:spPr/>
        <p:txBody>
          <a:bodyPr/>
          <a:lstStyle/>
          <a:p>
            <a:pPr>
              <a:defRPr/>
            </a:pPr>
            <a:fld id="{C31250C3-CEFB-4584-8B22-17FBDF46EFDB}" type="slidenum">
              <a:rPr lang="en-GB" smtClean="0"/>
              <a:pPr>
                <a:defRPr/>
              </a:pPr>
              <a:t>9</a:t>
            </a:fld>
            <a:endParaRPr lang="en-GB"/>
          </a:p>
        </p:txBody>
      </p:sp>
    </p:spTree>
    <p:extLst>
      <p:ext uri="{BB962C8B-B14F-4D97-AF65-F5344CB8AC3E}">
        <p14:creationId xmlns:p14="http://schemas.microsoft.com/office/powerpoint/2010/main" val="3269029024"/>
      </p:ext>
    </p:extLst>
  </p:cSld>
  <p:clrMapOvr>
    <a:masterClrMapping/>
  </p:clrMapOvr>
</p:sld>
</file>

<file path=ppt/theme/theme1.xml><?xml version="1.0" encoding="utf-8"?>
<a:theme xmlns:a="http://schemas.openxmlformats.org/drawingml/2006/main" name="uos_ppt__template_electroni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ni1">
      <a:majorFont>
        <a:latin typeface="Georgia"/>
        <a:ea typeface="ＭＳ Ｐゴシック"/>
        <a:cs typeface=""/>
      </a:majorFont>
      <a:minorFont>
        <a:latin typeface="FreightDisp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uos_ppt__template_electronics</Template>
  <TotalTime>13744</TotalTime>
  <Words>659</Words>
  <Application>Microsoft Macintosh PowerPoint</Application>
  <PresentationFormat>On-screen Show (4:3)</PresentationFormat>
  <Paragraphs>86</Paragraphs>
  <Slides>11</Slides>
  <Notes>3</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uos_ppt__template_electronics</vt:lpstr>
      <vt:lpstr>UOS divider slide design</vt:lpstr>
      <vt:lpstr>UOS full bleed image</vt:lpstr>
      <vt:lpstr>PowerPoint Presentation</vt:lpstr>
      <vt:lpstr>Beginning of the Web</vt:lpstr>
      <vt:lpstr>Society is Diverse. One Web Fits All?</vt:lpstr>
      <vt:lpstr>Web Development</vt:lpstr>
      <vt:lpstr>Understanding the Web</vt:lpstr>
      <vt:lpstr>Retail</vt:lpstr>
      <vt:lpstr>Retail</vt:lpstr>
      <vt:lpstr>Retail</vt:lpstr>
      <vt:lpstr>Politics</vt:lpstr>
      <vt:lpstr>Intelligent Web</vt:lpstr>
      <vt:lpstr>Big Data Web</vt:lpstr>
    </vt:vector>
  </TitlesOfParts>
  <Manager/>
  <Company>University of Southampton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Impact on Society</dc:title>
  <dc:subject/>
  <dc:creator>Leslie Carr</dc:creator>
  <cp:keywords/>
  <dc:description/>
  <cp:lastModifiedBy>Leslie Carr</cp:lastModifiedBy>
  <cp:revision>367</cp:revision>
  <dcterms:created xsi:type="dcterms:W3CDTF">2008-01-25T10:32:18Z</dcterms:created>
  <dcterms:modified xsi:type="dcterms:W3CDTF">2014-11-19T09:52:09Z</dcterms:modified>
  <cp:category/>
</cp:coreProperties>
</file>