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comments/comment1.xml" ContentType="application/vnd.openxmlformats-officedocument.presentationml.comment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1"/>
    <p:sldMasterId id="2147483650" r:id="rId2"/>
    <p:sldMasterId id="2147483653" r:id="rId3"/>
  </p:sldMasterIdLst>
  <p:notesMasterIdLst>
    <p:notesMasterId r:id="rId20"/>
  </p:notesMasterIdLst>
  <p:handoutMasterIdLst>
    <p:handoutMasterId r:id="rId21"/>
  </p:handoutMasterIdLst>
  <p:sldIdLst>
    <p:sldId id="318" r:id="rId4"/>
    <p:sldId id="324" r:id="rId5"/>
    <p:sldId id="325" r:id="rId6"/>
    <p:sldId id="326" r:id="rId7"/>
    <p:sldId id="327" r:id="rId8"/>
    <p:sldId id="338" r:id="rId9"/>
    <p:sldId id="339" r:id="rId10"/>
    <p:sldId id="340" r:id="rId11"/>
    <p:sldId id="341" r:id="rId12"/>
    <p:sldId id="342" r:id="rId13"/>
    <p:sldId id="343" r:id="rId14"/>
    <p:sldId id="334" r:id="rId15"/>
    <p:sldId id="335" r:id="rId16"/>
    <p:sldId id="332" r:id="rId17"/>
    <p:sldId id="346" r:id="rId18"/>
    <p:sldId id="304" r:id="rId19"/>
  </p:sldIdLst>
  <p:sldSz cx="9144000" cy="6858000" type="screen4x3"/>
  <p:notesSz cx="6797675" cy="9926638"/>
  <p:defaultTextStyle>
    <a:defPPr>
      <a:defRPr lang="en-GB"/>
    </a:defPPr>
    <a:lvl1pPr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Lucida Sans" pitchFamily="34" charset="0"/>
        <a:ea typeface="ＭＳ Ｐゴシック" pitchFamily="34" charset="-128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Lucida Sans" pitchFamily="34" charset="0"/>
        <a:ea typeface="ＭＳ Ｐゴシック" pitchFamily="34" charset="-128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Lucida Sans" pitchFamily="34" charset="0"/>
        <a:ea typeface="ＭＳ Ｐゴシック" pitchFamily="34" charset="-128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Lucida Sans" pitchFamily="34" charset="0"/>
        <a:ea typeface="ＭＳ Ｐゴシック" pitchFamily="34" charset="-128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sz="1200" kern="1200">
        <a:solidFill>
          <a:schemeClr val="tx1"/>
        </a:solidFill>
        <a:latin typeface="Lucida Sans" pitchFamily="34" charset="0"/>
        <a:ea typeface="ＭＳ Ｐゴシック" pitchFamily="34" charset="-128"/>
        <a:cs typeface="Arial" pitchFamily="34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Lucida Sans" pitchFamily="34" charset="0"/>
        <a:ea typeface="ＭＳ Ｐゴシック" pitchFamily="34" charset="-128"/>
        <a:cs typeface="Arial" pitchFamily="34" charset="0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Lucida Sans" pitchFamily="34" charset="0"/>
        <a:ea typeface="ＭＳ Ｐゴシック" pitchFamily="34" charset="-128"/>
        <a:cs typeface="Arial" pitchFamily="34" charset="0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Lucida Sans" pitchFamily="34" charset="0"/>
        <a:ea typeface="ＭＳ Ｐゴシック" pitchFamily="34" charset="-128"/>
        <a:cs typeface="Arial" pitchFamily="34" charset="0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Lucida Sans" pitchFamily="34" charset="0"/>
        <a:ea typeface="ＭＳ Ｐゴシック" pitchFamily="34" charset="-128"/>
        <a:cs typeface="Arial" pitchFamily="34" charset="0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Leslie Carr" initials="LAC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00F2C"/>
    <a:srgbClr val="FFB300"/>
    <a:srgbClr val="A6D85F"/>
    <a:srgbClr val="615A20"/>
    <a:srgbClr val="FE3E14"/>
    <a:srgbClr val="8A412B"/>
    <a:srgbClr val="CCDA86"/>
    <a:srgbClr val="531F4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809" autoAdjust="0"/>
    <p:restoredTop sz="82435" autoAdjust="0"/>
  </p:normalViewPr>
  <p:slideViewPr>
    <p:cSldViewPr>
      <p:cViewPr varScale="1">
        <p:scale>
          <a:sx n="132" d="100"/>
          <a:sy n="132" d="100"/>
        </p:scale>
        <p:origin x="-1784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notesViewPr>
    <p:cSldViewPr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20" Type="http://schemas.openxmlformats.org/officeDocument/2006/relationships/notesMaster" Target="notesMasters/notesMaster1.xml"/><Relationship Id="rId21" Type="http://schemas.openxmlformats.org/officeDocument/2006/relationships/handoutMaster" Target="handoutMasters/handoutMaster1.xml"/><Relationship Id="rId22" Type="http://schemas.openxmlformats.org/officeDocument/2006/relationships/printerSettings" Target="printerSettings/printerSettings1.bin"/><Relationship Id="rId23" Type="http://schemas.openxmlformats.org/officeDocument/2006/relationships/commentAuthors" Target="commentAuthors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7.xml"/><Relationship Id="rId11" Type="http://schemas.openxmlformats.org/officeDocument/2006/relationships/slide" Target="slides/slide8.xml"/><Relationship Id="rId12" Type="http://schemas.openxmlformats.org/officeDocument/2006/relationships/slide" Target="slides/slide9.xml"/><Relationship Id="rId13" Type="http://schemas.openxmlformats.org/officeDocument/2006/relationships/slide" Target="slides/slide10.xml"/><Relationship Id="rId14" Type="http://schemas.openxmlformats.org/officeDocument/2006/relationships/slide" Target="slides/slide11.xml"/><Relationship Id="rId15" Type="http://schemas.openxmlformats.org/officeDocument/2006/relationships/slide" Target="slides/slide12.xml"/><Relationship Id="rId16" Type="http://schemas.openxmlformats.org/officeDocument/2006/relationships/slide" Target="slides/slide13.xml"/><Relationship Id="rId17" Type="http://schemas.openxmlformats.org/officeDocument/2006/relationships/slide" Target="slides/slide14.xml"/><Relationship Id="rId18" Type="http://schemas.openxmlformats.org/officeDocument/2006/relationships/slide" Target="slides/slide15.xml"/><Relationship Id="rId19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" Target="slides/slide1.xml"/><Relationship Id="rId5" Type="http://schemas.openxmlformats.org/officeDocument/2006/relationships/slide" Target="slides/slide2.xml"/><Relationship Id="rId6" Type="http://schemas.openxmlformats.org/officeDocument/2006/relationships/slide" Target="slides/slide3.xml"/><Relationship Id="rId7" Type="http://schemas.openxmlformats.org/officeDocument/2006/relationships/slide" Target="slides/slide4.xml"/><Relationship Id="rId8" Type="http://schemas.openxmlformats.org/officeDocument/2006/relationships/slide" Target="slides/slide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0" dt="2012-04-19T13:21:11.397" idx="1">
    <p:pos x="10" y="10"/>
    <p:text>Make a timeline!
</p:tex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>
                <a:latin typeface="Arial" charset="0"/>
                <a:ea typeface="ＭＳ Ｐゴシック" pitchFamily="16" charset="-128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49688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>
                <a:latin typeface="Arial" charset="0"/>
                <a:ea typeface="ＭＳ Ｐゴシック" pitchFamily="16" charset="-128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>
                <a:latin typeface="Arial" charset="0"/>
                <a:ea typeface="ＭＳ Ｐゴシック" pitchFamily="16" charset="-128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2048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49688" y="9428163"/>
            <a:ext cx="2946400" cy="49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>
                <a:latin typeface="Arial" charset="0"/>
                <a:ea typeface="ＭＳ Ｐゴシック" pitchFamily="16" charset="-128"/>
                <a:cs typeface="+mn-cs"/>
              </a:defRPr>
            </a:lvl1pPr>
          </a:lstStyle>
          <a:p>
            <a:pPr>
              <a:defRPr/>
            </a:pPr>
            <a:fld id="{6D8B1A55-B7EE-4744-BA18-417015AF40B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2499466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>
                <a:latin typeface="Arial" charset="0"/>
                <a:ea typeface="ＭＳ Ｐゴシック" pitchFamily="16" charset="-128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1275" y="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>
                <a:latin typeface="Arial" charset="0"/>
                <a:ea typeface="ＭＳ Ｐゴシック" pitchFamily="16" charset="-128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24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06463" y="4714875"/>
            <a:ext cx="498475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  <a:p>
            <a:pPr lvl="4"/>
            <a:r>
              <a:rPr lang="en-GB" noProof="0" smtClean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 eaLnBrk="0" hangingPunct="0">
              <a:defRPr>
                <a:latin typeface="Arial" charset="0"/>
                <a:ea typeface="ＭＳ Ｐゴシック" pitchFamily="16" charset="-128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1275" y="9429750"/>
            <a:ext cx="2946400" cy="496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>
                <a:latin typeface="Arial" charset="0"/>
                <a:ea typeface="ＭＳ Ｐゴシック" pitchFamily="16" charset="-128"/>
                <a:cs typeface="+mn-cs"/>
              </a:defRPr>
            </a:lvl1pPr>
          </a:lstStyle>
          <a:p>
            <a:pPr>
              <a:defRPr/>
            </a:pPr>
            <a:fld id="{B3C84071-DF58-4F16-9AE9-EF02BB0C12F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6495275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6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13EF59-54D7-5D40-B243-BB240CFC5A06}" type="slidenum">
              <a:rPr lang="en-US"/>
              <a:pPr/>
              <a:t>6</a:t>
            </a:fld>
            <a:endParaRPr lang="en-US"/>
          </a:p>
        </p:txBody>
      </p:sp>
      <p:sp>
        <p:nvSpPr>
          <p:cNvPr id="2048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32946" y="744498"/>
            <a:ext cx="4531783" cy="3722489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1713EF59-54D7-5D40-B243-BB240CFC5A06}" type="slidenum">
              <a:rPr lang="en-US"/>
              <a:pPr/>
              <a:t>8</a:t>
            </a:fld>
            <a:endParaRPr lang="en-US"/>
          </a:p>
        </p:txBody>
      </p:sp>
      <p:sp>
        <p:nvSpPr>
          <p:cNvPr id="20482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9768" y="4715153"/>
            <a:ext cx="5438140" cy="446698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85000" lnSpcReduction="20000"/>
          </a:bodyPr>
          <a:lstStyle/>
          <a:p>
            <a:endParaRPr lang="en-US" sz="4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278709-6BD3-3E43-BE87-57FF291BFD48}" type="slidenum">
              <a:rPr lang="en-US" smtClean="0"/>
              <a:pPr/>
              <a:t>14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Internally</a:t>
            </a:r>
            <a:r>
              <a:rPr lang="en-GB" baseline="0" dirty="0" smtClean="0"/>
              <a:t> – they are constructed from Humans and Technologies</a:t>
            </a:r>
          </a:p>
          <a:p>
            <a:r>
              <a:rPr lang="en-GB" baseline="0" dirty="0" smtClean="0"/>
              <a:t>Externally – networks of social machines interact and co-evolve with each other.</a:t>
            </a:r>
          </a:p>
          <a:p>
            <a:r>
              <a:rPr lang="en-GB" baseline="0" dirty="0" smtClean="0"/>
              <a:t>	i.e. new social networking, meaning new comments tech on Website</a:t>
            </a:r>
          </a:p>
          <a:p>
            <a:r>
              <a:rPr lang="en-GB" baseline="0" dirty="0" smtClean="0"/>
              <a:t>	new social policies mean new open data, meaning new Web activities emerging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3C84071-DF58-4F16-9AE9-EF02BB0C12F1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30752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1038" descr="electronic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81000"/>
            <a:ext cx="2771775" cy="110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2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323850" y="1700213"/>
            <a:ext cx="8496300" cy="2160587"/>
          </a:xfrm>
        </p:spPr>
        <p:txBody>
          <a:bodyPr lIns="91440"/>
          <a:lstStyle>
            <a:lvl1pPr>
              <a:defRPr sz="75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0243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323850" y="3933825"/>
            <a:ext cx="8496300" cy="1752600"/>
          </a:xfrm>
        </p:spPr>
        <p:txBody>
          <a:bodyPr lIns="91440"/>
          <a:lstStyle>
            <a:lvl1pPr marL="0" indent="0">
              <a:buFontTx/>
              <a:buNone/>
              <a:defRPr sz="3500">
                <a:solidFill>
                  <a:schemeClr val="accent1"/>
                </a:solidFill>
              </a:defRPr>
            </a:lvl1pPr>
          </a:lstStyle>
          <a:p>
            <a:r>
              <a:rPr lang="en-GB"/>
              <a:t>Click to edit Master subtitle style</a:t>
            </a:r>
          </a:p>
        </p:txBody>
      </p:sp>
      <p:sp>
        <p:nvSpPr>
          <p:cNvPr id="7" name="Rectangle 103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6553200" y="6245225"/>
            <a:ext cx="2133600" cy="476250"/>
          </a:xfrm>
        </p:spPr>
        <p:txBody>
          <a:bodyPr rIns="91440"/>
          <a:lstStyle>
            <a:lvl1pPr>
              <a:defRPr>
                <a:latin typeface="Arial" charset="0"/>
              </a:defRPr>
            </a:lvl1pPr>
          </a:lstStyle>
          <a:p>
            <a:pPr>
              <a:defRPr/>
            </a:pPr>
            <a:fld id="{A41263ED-2F4D-4670-B2B3-4295F2C89E1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344369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D248B78-D4B6-41A0-96A4-9074C0E2F5F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515959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075" y="908050"/>
            <a:ext cx="2124075" cy="49069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908050"/>
            <a:ext cx="6219825" cy="4906963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544E2D9-6410-4594-875E-E25F2C3D54E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40725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 preserve="1">
  <p:cSld name="Title, Text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908050"/>
            <a:ext cx="8496300" cy="6492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323850" y="1700213"/>
            <a:ext cx="417195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hart Placeholder 3"/>
          <p:cNvSpPr>
            <a:spLocks noGrp="1"/>
          </p:cNvSpPr>
          <p:nvPr>
            <p:ph type="chart" sz="half" idx="2"/>
          </p:nvPr>
        </p:nvSpPr>
        <p:spPr>
          <a:xfrm>
            <a:off x="4648200" y="1700213"/>
            <a:ext cx="4171950" cy="4114800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AF69452-E2D1-4745-9DCE-1934F5CF082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2145898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850" y="908050"/>
            <a:ext cx="8496300" cy="649288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323850" y="1700213"/>
            <a:ext cx="8496300" cy="4114800"/>
          </a:xfrm>
        </p:spPr>
        <p:txBody>
          <a:bodyPr/>
          <a:lstStyle/>
          <a:p>
            <a:pPr lvl="0"/>
            <a:endParaRPr lang="en-GB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F40214-5941-476B-BC69-C8E7C464F93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902583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31"/>
          <p:cNvSpPr>
            <a:spLocks noChangeArrowheads="1"/>
          </p:cNvSpPr>
          <p:nvPr/>
        </p:nvSpPr>
        <p:spPr bwMode="auto">
          <a:xfrm>
            <a:off x="-90488" y="3200400"/>
            <a:ext cx="9234488" cy="3657600"/>
          </a:xfrm>
          <a:prstGeom prst="rect">
            <a:avLst/>
          </a:prstGeom>
          <a:gradFill rotWithShape="0">
            <a:gsLst>
              <a:gs pos="0">
                <a:srgbClr val="007275"/>
              </a:gs>
              <a:gs pos="100000">
                <a:srgbClr val="008CAC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5" name="Rectangle 1032"/>
          <p:cNvSpPr>
            <a:spLocks noChangeArrowheads="1"/>
          </p:cNvSpPr>
          <p:nvPr/>
        </p:nvSpPr>
        <p:spPr bwMode="auto">
          <a:xfrm>
            <a:off x="-90488" y="0"/>
            <a:ext cx="9234488" cy="3276600"/>
          </a:xfrm>
          <a:prstGeom prst="rect">
            <a:avLst/>
          </a:prstGeom>
          <a:solidFill>
            <a:srgbClr val="007275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latin typeface="Arial" pitchFamily="34" charset="0"/>
            </a:endParaRPr>
          </a:p>
        </p:txBody>
      </p:sp>
      <p:pic>
        <p:nvPicPr>
          <p:cNvPr id="6" name="Picture 1036" descr="electronics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1863" y="381000"/>
            <a:ext cx="2771775" cy="1103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0" name="Rectangle 1026"/>
          <p:cNvSpPr>
            <a:spLocks noGrp="1" noChangeArrowheads="1"/>
          </p:cNvSpPr>
          <p:nvPr>
            <p:ph type="ctrTitle"/>
          </p:nvPr>
        </p:nvSpPr>
        <p:spPr>
          <a:xfrm>
            <a:off x="323850" y="1700213"/>
            <a:ext cx="8496300" cy="4105275"/>
          </a:xfrm>
        </p:spPr>
        <p:txBody>
          <a:bodyPr lIns="91440"/>
          <a:lstStyle>
            <a:lvl1pPr algn="r">
              <a:defRPr sz="7500">
                <a:solidFill>
                  <a:schemeClr val="bg1"/>
                </a:solidFill>
              </a:defRPr>
            </a:lvl1pPr>
          </a:lstStyle>
          <a:p>
            <a:r>
              <a:rPr lang="en-GB"/>
              <a:t>Click to edit Master title style</a:t>
            </a:r>
          </a:p>
        </p:txBody>
      </p:sp>
      <p:sp>
        <p:nvSpPr>
          <p:cNvPr id="12291" name="Rectangle 1027"/>
          <p:cNvSpPr>
            <a:spLocks noGrp="1" noChangeArrowheads="1"/>
          </p:cNvSpPr>
          <p:nvPr>
            <p:ph type="subTitle" idx="1"/>
          </p:nvPr>
        </p:nvSpPr>
        <p:spPr>
          <a:xfrm>
            <a:off x="-69850" y="7461250"/>
            <a:ext cx="69850" cy="69850"/>
          </a:xfrm>
        </p:spPr>
        <p:txBody>
          <a:bodyPr lIns="91440"/>
          <a:lstStyle>
            <a:lvl1pPr marL="0" indent="0" algn="ctr">
              <a:buFontTx/>
              <a:buNone/>
              <a:defRPr/>
            </a:lvl1pPr>
          </a:lstStyle>
          <a:p>
            <a:r>
              <a:rPr lang="en-GB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88435810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FFCDC6F-0DCF-439E-88FD-937AFDEFBC7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3207973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CC1C90-ACF4-42B2-8BAA-C8E8A48DADD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1972499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700213"/>
            <a:ext cx="417195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00213"/>
            <a:ext cx="417195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6A85CC-3F95-4538-AE7F-BAD0943D6A6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072286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4DAAC4-5271-447D-8AAA-145B33F9128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33026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61D42A-89E9-4089-93A0-631351B0BE3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92781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31250C3-CEFB-4584-8B22-17FBDF46EFD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2174244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BCCEA9-7C70-463A-9BA4-0E0EF7C9596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90625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CAC965-1731-4DD0-B1F8-2DAE3463A43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99221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4A560CB-E20D-400D-9760-C166D3BD5BE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8253051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B7E25A9-0D29-4C80-A17F-66DFF210E5D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26313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075" y="908050"/>
            <a:ext cx="2124075" cy="53181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908050"/>
            <a:ext cx="6219825" cy="5318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5AF5587-2A95-401C-A35A-7A2238296FE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012959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291480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7938951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128045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700213"/>
            <a:ext cx="417195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00213"/>
            <a:ext cx="4171950" cy="452596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885704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753519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43439CD-4F24-4332-9295-7AD35CCE1C6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0078231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068067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2916879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026089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78295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159922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075" y="908050"/>
            <a:ext cx="2124075" cy="53181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23850" y="908050"/>
            <a:ext cx="6219825" cy="53181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765943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23850" y="1700213"/>
            <a:ext cx="41719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00213"/>
            <a:ext cx="417195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49E96C-260C-463B-927A-75D8195BF8E6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62085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34D0C6-7800-4BAC-A692-43D98478488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2845542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F5A93D-A3D3-4954-8390-ED317474386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58065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CFB0091-2395-4DA9-A484-7A7A9D84995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52694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ED07D0-BE9A-4632-859A-57493ECEB2E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73946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DA699F-B4DF-4CB2-B089-B178E65CFE0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1944191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13" Type="http://schemas.openxmlformats.org/officeDocument/2006/relationships/image" Target="../media/image3.png"/><Relationship Id="rId1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5.xml"/><Relationship Id="rId3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8.xml"/><Relationship Id="rId6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0.xml"/><Relationship Id="rId8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6.xml"/><Relationship Id="rId3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1.xml"/><Relationship Id="rId8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8"/>
          <p:cNvSpPr>
            <a:spLocks noChangeArrowheads="1"/>
          </p:cNvSpPr>
          <p:nvPr/>
        </p:nvSpPr>
        <p:spPr bwMode="auto">
          <a:xfrm>
            <a:off x="-79375" y="0"/>
            <a:ext cx="9223375" cy="38100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 sz="2400">
              <a:latin typeface="Arial" pitchFamily="34" charset="0"/>
            </a:endParaRPr>
          </a:p>
        </p:txBody>
      </p:sp>
      <p:sp>
        <p:nvSpPr>
          <p:cNvPr id="1027" name="Rectangle 9"/>
          <p:cNvSpPr>
            <a:spLocks noChangeArrowheads="1"/>
          </p:cNvSpPr>
          <p:nvPr/>
        </p:nvSpPr>
        <p:spPr bwMode="auto">
          <a:xfrm>
            <a:off x="-79375" y="3048000"/>
            <a:ext cx="9223375" cy="3810000"/>
          </a:xfrm>
          <a:prstGeom prst="rect">
            <a:avLst/>
          </a:prstGeom>
          <a:gradFill rotWithShape="0">
            <a:gsLst>
              <a:gs pos="0">
                <a:schemeClr val="bg1"/>
              </a:gs>
              <a:gs pos="100000">
                <a:srgbClr val="DCDEDE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 eaLnBrk="0" hangingPunct="0"/>
            <a:endParaRPr lang="en-US"/>
          </a:p>
        </p:txBody>
      </p:sp>
      <p:sp>
        <p:nvSpPr>
          <p:cNvPr id="102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908050"/>
            <a:ext cx="84963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102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700213"/>
            <a:ext cx="84963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2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latin typeface="Arial" charset="0"/>
                <a:ea typeface="ＭＳ Ｐゴシック" pitchFamily="16" charset="-128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charset="0"/>
                <a:ea typeface="ＭＳ Ｐゴシック" pitchFamily="16" charset="-128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877050" y="6308725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  <a:ea typeface="ＭＳ Ｐゴシック" pitchFamily="16" charset="-128"/>
                <a:cs typeface="+mn-cs"/>
              </a:defRPr>
            </a:lvl1pPr>
          </a:lstStyle>
          <a:p>
            <a:pPr>
              <a:defRPr/>
            </a:pPr>
            <a:fld id="{42C53585-E07F-4C75-A977-341B9F2F937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1033" name="Picture 11" descr="electronics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60350"/>
            <a:ext cx="21669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03" r:id="rId1"/>
    <p:sldLayoutId id="2147484170" r:id="rId2"/>
    <p:sldLayoutId id="2147484171" r:id="rId3"/>
    <p:sldLayoutId id="2147484172" r:id="rId4"/>
    <p:sldLayoutId id="2147484173" r:id="rId5"/>
    <p:sldLayoutId id="2147484174" r:id="rId6"/>
    <p:sldLayoutId id="2147484175" r:id="rId7"/>
    <p:sldLayoutId id="2147484176" r:id="rId8"/>
    <p:sldLayoutId id="2147484177" r:id="rId9"/>
    <p:sldLayoutId id="2147484178" r:id="rId10"/>
    <p:sldLayoutId id="2147484179" r:id="rId11"/>
    <p:sldLayoutId id="2147484180" r:id="rId12"/>
    <p:sldLayoutId id="2147484181" r:id="rId13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  <a:ea typeface="ＭＳ Ｐゴシック" pitchFamily="16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  <a:ea typeface="ＭＳ Ｐゴシック" pitchFamily="16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  <a:ea typeface="ＭＳ Ｐゴシック" pitchFamily="16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  <a:ea typeface="ＭＳ Ｐゴシック" pitchFamily="16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  <a:ea typeface="ＭＳ Ｐゴシック" pitchFamily="16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  <a:ea typeface="ＭＳ Ｐゴシック" pitchFamily="16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  <a:ea typeface="ＭＳ Ｐゴシック" pitchFamily="16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  <a:ea typeface="ＭＳ Ｐゴシック" pitchFamily="16" charset="-128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7000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811213" indent="-288925" algn="l" rtl="0" eaLnBrk="0" fontAlgn="base" hangingPunct="0">
        <a:lnSpc>
          <a:spcPct val="90000"/>
        </a:lnSpc>
        <a:spcBef>
          <a:spcPct val="0"/>
        </a:spcBef>
        <a:spcAft>
          <a:spcPct val="50000"/>
        </a:spcAft>
        <a:buChar char="–"/>
        <a:defRPr sz="2400">
          <a:solidFill>
            <a:schemeClr val="tx1"/>
          </a:solidFill>
          <a:latin typeface="+mn-lt"/>
          <a:ea typeface="+mn-ea"/>
        </a:defRPr>
      </a:lvl2pPr>
      <a:lvl3pPr marL="12192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27188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har char="–"/>
        <a:defRPr sz="24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lnSpc>
          <a:spcPct val="90000"/>
        </a:lnSpc>
        <a:spcBef>
          <a:spcPct val="20000"/>
        </a:spcBef>
        <a:spcAft>
          <a:spcPct val="0"/>
        </a:spcAft>
        <a:buChar char="»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908050"/>
            <a:ext cx="84963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700213"/>
            <a:ext cx="84963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1126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latin typeface="Arial" charset="0"/>
                <a:ea typeface="ＭＳ Ｐゴシック" pitchFamily="16" charset="-128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26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charset="0"/>
                <a:ea typeface="ＭＳ Ｐゴシック" pitchFamily="16" charset="-128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27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642100" y="63087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latin typeface="+mn-lt"/>
                <a:ea typeface="ＭＳ Ｐゴシック" pitchFamily="16" charset="-128"/>
                <a:cs typeface="+mn-cs"/>
              </a:defRPr>
            </a:lvl1pPr>
          </a:lstStyle>
          <a:p>
            <a:pPr>
              <a:defRPr/>
            </a:pPr>
            <a:fld id="{6217B727-9D64-4348-A150-E4C9A043C51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  <p:pic>
        <p:nvPicPr>
          <p:cNvPr id="2055" name="Picture 12" descr="electronics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125" y="260350"/>
            <a:ext cx="216693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204" r:id="rId1"/>
    <p:sldLayoutId id="2147484182" r:id="rId2"/>
    <p:sldLayoutId id="2147484183" r:id="rId3"/>
    <p:sldLayoutId id="2147484184" r:id="rId4"/>
    <p:sldLayoutId id="2147484185" r:id="rId5"/>
    <p:sldLayoutId id="2147484186" r:id="rId6"/>
    <p:sldLayoutId id="2147484187" r:id="rId7"/>
    <p:sldLayoutId id="2147484188" r:id="rId8"/>
    <p:sldLayoutId id="2147484189" r:id="rId9"/>
    <p:sldLayoutId id="2147484190" r:id="rId10"/>
    <p:sldLayoutId id="2147484191" r:id="rId11"/>
  </p:sldLayoutIdLst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7000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0000"/>
        </a:lnSpc>
        <a:spcBef>
          <a:spcPct val="0"/>
        </a:spcBef>
        <a:spcAft>
          <a:spcPct val="5000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5000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50000"/>
        </a:spcAft>
        <a:buChar char="–"/>
        <a:defRPr sz="2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50000"/>
        </a:spcAft>
        <a:buChar char="»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5000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5000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5000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5000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23850" y="908050"/>
            <a:ext cx="8496300" cy="649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title style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23850" y="1700213"/>
            <a:ext cx="8496300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 smtClean="0"/>
              <a:t>Click to edit Master text styles</a:t>
            </a:r>
          </a:p>
          <a:p>
            <a:pPr lvl="1"/>
            <a:r>
              <a:rPr lang="en-GB" smtClean="0"/>
              <a:t>Second level</a:t>
            </a:r>
          </a:p>
          <a:p>
            <a:pPr lvl="2"/>
            <a:r>
              <a:rPr lang="en-GB" smtClean="0"/>
              <a:t>Third level</a:t>
            </a:r>
          </a:p>
          <a:p>
            <a:pPr lvl="3"/>
            <a:r>
              <a:rPr lang="en-GB" smtClean="0"/>
              <a:t>Fourth level</a:t>
            </a:r>
          </a:p>
          <a:p>
            <a:pPr lvl="4"/>
            <a:r>
              <a:rPr lang="en-GB" smtClean="0"/>
              <a:t>Fifth level</a:t>
            </a:r>
          </a:p>
        </p:txBody>
      </p:sp>
      <p:sp>
        <p:nvSpPr>
          <p:cNvPr id="952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400">
                <a:latin typeface="Arial" charset="0"/>
                <a:ea typeface="ＭＳ Ｐゴシック" pitchFamily="16" charset="-128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52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charset="0"/>
                <a:ea typeface="ＭＳ Ｐゴシック" pitchFamily="16" charset="-128"/>
                <a:cs typeface="+mn-cs"/>
              </a:defRPr>
            </a:lvl1pPr>
          </a:lstStyle>
          <a:p>
            <a:pPr>
              <a:defRPr/>
            </a:pPr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2" r:id="rId1"/>
    <p:sldLayoutId id="2147484193" r:id="rId2"/>
    <p:sldLayoutId id="2147484194" r:id="rId3"/>
    <p:sldLayoutId id="2147484195" r:id="rId4"/>
    <p:sldLayoutId id="2147484196" r:id="rId5"/>
    <p:sldLayoutId id="2147484197" r:id="rId6"/>
    <p:sldLayoutId id="2147484198" r:id="rId7"/>
    <p:sldLayoutId id="2147484199" r:id="rId8"/>
    <p:sldLayoutId id="2147484200" r:id="rId9"/>
    <p:sldLayoutId id="2147484201" r:id="rId10"/>
    <p:sldLayoutId id="214748420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500">
          <a:solidFill>
            <a:schemeClr val="tx2"/>
          </a:solidFill>
          <a:latin typeface="Georgia" pitchFamily="16" charset="0"/>
        </a:defRPr>
      </a:lvl9pPr>
    </p:titleStyle>
    <p:bodyStyle>
      <a:lvl1pPr marL="342900" indent="-342900" algn="l" rtl="0" eaLnBrk="0" fontAlgn="base" hangingPunct="0">
        <a:spcBef>
          <a:spcPct val="0"/>
        </a:spcBef>
        <a:spcAft>
          <a:spcPct val="7000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lnSpc>
          <a:spcPct val="90000"/>
        </a:lnSpc>
        <a:spcBef>
          <a:spcPct val="0"/>
        </a:spcBef>
        <a:spcAft>
          <a:spcPct val="50000"/>
        </a:spcAft>
        <a:buChar char="–"/>
        <a:defRPr sz="24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5000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50000"/>
        </a:spcAft>
        <a:buChar char="–"/>
        <a:defRPr sz="24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50000"/>
        </a:spcAft>
        <a:buChar char="»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50000"/>
        </a:spcAft>
        <a:buChar char="»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50000"/>
        </a:spcAft>
        <a:buChar char="»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50000"/>
        </a:spcAft>
        <a:buChar char="»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50000"/>
        </a:spcAft>
        <a:buChar char="»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4" Type="http://schemas.openxmlformats.org/officeDocument/2006/relationships/image" Target="../media/image6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jp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3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omments" Target="../comments/commen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youtube.com/watch?v=hSyfZkVgasI" TargetMode="External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B3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0"/>
            <a:ext cx="9264442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0" y="188640"/>
            <a:ext cx="5688632" cy="3180301"/>
          </a:xfrm>
          <a:prstGeom prst="rect">
            <a:avLst/>
          </a:prstGeom>
          <a:noFill/>
        </p:spPr>
        <p:txBody>
          <a:bodyPr wrap="square" lIns="91379" tIns="45692" rIns="91379" bIns="45692" rtlCol="0">
            <a:spAutoFit/>
          </a:bodyPr>
          <a:lstStyle/>
          <a:p>
            <a:pPr>
              <a:lnSpc>
                <a:spcPct val="120000"/>
              </a:lnSpc>
            </a:pPr>
            <a:r>
              <a:rPr lang="en-US" sz="2800" b="1" dirty="0" smtClean="0">
                <a:solidFill>
                  <a:schemeClr val="bg1">
                    <a:lumMod val="85000"/>
                  </a:schemeClr>
                </a:solidFill>
                <a:latin typeface="Gill Sans"/>
                <a:cs typeface="Gill Sans"/>
              </a:rPr>
              <a:t>The Development of the Web, Security and Privacy</a:t>
            </a:r>
          </a:p>
          <a:p>
            <a:pPr>
              <a:lnSpc>
                <a:spcPct val="120000"/>
              </a:lnSpc>
            </a:pPr>
            <a:endParaRPr lang="en-US" sz="2800" dirty="0">
              <a:solidFill>
                <a:schemeClr val="bg1">
                  <a:lumMod val="85000"/>
                </a:schemeClr>
              </a:solidFill>
              <a:latin typeface="Gill Sans"/>
              <a:cs typeface="Gill Sans"/>
            </a:endParaRPr>
          </a:p>
          <a:p>
            <a:pPr>
              <a:lnSpc>
                <a:spcPct val="120000"/>
              </a:lnSpc>
            </a:pPr>
            <a:r>
              <a:rPr lang="en-US" sz="2800" dirty="0" smtClean="0">
                <a:solidFill>
                  <a:schemeClr val="bg1">
                    <a:lumMod val="85000"/>
                  </a:schemeClr>
                </a:solidFill>
                <a:latin typeface="Gill Sans"/>
                <a:cs typeface="Gill Sans"/>
              </a:rPr>
              <a:t>by Prof Leslie Carr, Prof Hugh Davis</a:t>
            </a:r>
          </a:p>
          <a:p>
            <a:pPr>
              <a:lnSpc>
                <a:spcPct val="120000"/>
              </a:lnSpc>
            </a:pPr>
            <a:r>
              <a:rPr lang="en-US" sz="2800" i="1" dirty="0" smtClean="0">
                <a:solidFill>
                  <a:schemeClr val="bg1">
                    <a:lumMod val="85000"/>
                  </a:schemeClr>
                </a:solidFill>
                <a:latin typeface="Gill Sans"/>
                <a:cs typeface="Gill Sans"/>
              </a:rPr>
              <a:t>for MOOC Students from</a:t>
            </a:r>
            <a:br>
              <a:rPr lang="en-US" sz="2800" i="1" dirty="0" smtClean="0">
                <a:solidFill>
                  <a:schemeClr val="bg1">
                    <a:lumMod val="85000"/>
                  </a:schemeClr>
                </a:solidFill>
                <a:latin typeface="Gill Sans"/>
                <a:cs typeface="Gill Sans"/>
              </a:rPr>
            </a:br>
            <a:r>
              <a:rPr lang="en-US" sz="2800" i="1" dirty="0" smtClean="0">
                <a:solidFill>
                  <a:schemeClr val="bg1">
                    <a:lumMod val="85000"/>
                  </a:schemeClr>
                </a:solidFill>
                <a:latin typeface="Gill Sans"/>
                <a:cs typeface="Gill Sans"/>
              </a:rPr>
              <a:t>Beijing Normal University, China.</a:t>
            </a:r>
            <a:endParaRPr lang="en-US" sz="2800" i="1" dirty="0">
              <a:solidFill>
                <a:schemeClr val="bg1">
                  <a:lumMod val="85000"/>
                </a:schemeClr>
              </a:solidFill>
              <a:latin typeface="Gill Sans"/>
              <a:cs typeface="Gill San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6350" y="110972"/>
            <a:ext cx="3397650" cy="17338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04072" y="5877272"/>
            <a:ext cx="2939928" cy="709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93638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Tim Berners-Lee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916832"/>
            <a:ext cx="4981375" cy="3878808"/>
          </a:xfrm>
        </p:spPr>
        <p:txBody>
          <a:bodyPr>
            <a:normAutofit/>
          </a:bodyPr>
          <a:lstStyle/>
          <a:p>
            <a:r>
              <a:rPr lang="en-US" dirty="0" smtClean="0"/>
              <a:t>The “inventor of</a:t>
            </a:r>
            <a:r>
              <a:rPr lang="en-US" dirty="0" smtClean="0"/>
              <a:t>” the </a:t>
            </a:r>
            <a:r>
              <a:rPr lang="en-US" dirty="0" smtClean="0"/>
              <a:t>Web</a:t>
            </a:r>
          </a:p>
          <a:p>
            <a:pPr lvl="1"/>
            <a:r>
              <a:rPr lang="en-US" dirty="0"/>
              <a:t>Browsing</a:t>
            </a:r>
            <a:endParaRPr lang="en-US" dirty="0" smtClean="0"/>
          </a:p>
          <a:p>
            <a:pPr lvl="1"/>
            <a:r>
              <a:rPr lang="en-US" dirty="0" smtClean="0"/>
              <a:t>HTTP, HTML, URL</a:t>
            </a:r>
            <a:endParaRPr lang="en-US" dirty="0" smtClean="0"/>
          </a:p>
          <a:p>
            <a:r>
              <a:rPr lang="en-US" dirty="0" smtClean="0"/>
              <a:t>A </a:t>
            </a:r>
            <a:r>
              <a:rPr lang="en-US" dirty="0"/>
              <a:t>network of </a:t>
            </a:r>
            <a:r>
              <a:rPr lang="en-US" dirty="0" smtClean="0"/>
              <a:t>interconnected documents built on a network of interconnected servers by a network of interconnected people.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27984" y="908720"/>
            <a:ext cx="2019300" cy="27686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2040" y="4293095"/>
            <a:ext cx="3816424" cy="236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16563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Available Technology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357188" y="6223000"/>
            <a:ext cx="85328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Internet – the interconnected networks of wires and computers that exchange messages with each other.</a:t>
            </a:r>
            <a:endParaRPr lang="en-US" dirty="0"/>
          </a:p>
        </p:txBody>
      </p:sp>
      <p:pic>
        <p:nvPicPr>
          <p:cNvPr id="6" name="Content Placeholder 5" descr="internet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376" b="2937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262400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Web is Evolving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Pretty much </a:t>
            </a:r>
            <a:r>
              <a:rPr lang="en-US" b="1" dirty="0" smtClean="0"/>
              <a:t>none of the things </a:t>
            </a:r>
            <a:r>
              <a:rPr lang="en-US" dirty="0" smtClean="0"/>
              <a:t>that we do on the Web were invented by Tim or available to Tim</a:t>
            </a:r>
          </a:p>
          <a:p>
            <a:pPr lvl="1"/>
            <a:r>
              <a:rPr lang="en-US" dirty="0" smtClean="0"/>
              <a:t>Searching for things on Google</a:t>
            </a:r>
          </a:p>
          <a:p>
            <a:pPr lvl="1"/>
            <a:r>
              <a:rPr lang="en-US" dirty="0" smtClean="0"/>
              <a:t>Looking up facts in Wikipedia</a:t>
            </a:r>
          </a:p>
          <a:p>
            <a:pPr lvl="1"/>
            <a:r>
              <a:rPr lang="en-US" dirty="0" smtClean="0"/>
              <a:t>Sharing photos on Flickr</a:t>
            </a:r>
          </a:p>
          <a:p>
            <a:pPr lvl="1"/>
            <a:r>
              <a:rPr lang="en-US" dirty="0" smtClean="0"/>
              <a:t>Blogging about professional issues</a:t>
            </a:r>
          </a:p>
          <a:p>
            <a:pPr lvl="1"/>
            <a:r>
              <a:rPr lang="en-US" dirty="0" smtClean="0"/>
              <a:t>Watching </a:t>
            </a:r>
            <a:r>
              <a:rPr lang="en-US" dirty="0" err="1" smtClean="0"/>
              <a:t>catchup</a:t>
            </a:r>
            <a:r>
              <a:rPr lang="en-US" dirty="0" smtClean="0"/>
              <a:t> TV on Netflix</a:t>
            </a:r>
          </a:p>
          <a:p>
            <a:pPr lvl="1"/>
            <a:r>
              <a:rPr lang="en-US" dirty="0" smtClean="0"/>
              <a:t>Updating your Facebook status on your smartphone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1250C3-CEFB-4584-8B22-17FBDF46EFDB}" type="slidenum">
              <a:rPr lang="en-GB" smtClean="0"/>
              <a:pPr>
                <a:defRPr/>
              </a:pPr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33187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Was Tim’s Web Missing?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Digital Cameras (1994)</a:t>
            </a:r>
          </a:p>
          <a:p>
            <a:r>
              <a:rPr lang="en-US" dirty="0" smtClean="0"/>
              <a:t>Search </a:t>
            </a:r>
            <a:r>
              <a:rPr lang="en-US" dirty="0"/>
              <a:t>engine (1996)</a:t>
            </a:r>
          </a:p>
          <a:p>
            <a:r>
              <a:rPr lang="en-US" dirty="0" err="1"/>
              <a:t>Wifi</a:t>
            </a:r>
            <a:r>
              <a:rPr lang="en-US" dirty="0"/>
              <a:t> (2000, first campus coverage in US)</a:t>
            </a:r>
          </a:p>
          <a:p>
            <a:r>
              <a:rPr lang="en-US" dirty="0" smtClean="0"/>
              <a:t>Broadband </a:t>
            </a:r>
            <a:r>
              <a:rPr lang="en-US" dirty="0"/>
              <a:t>(2000, UK BT)</a:t>
            </a:r>
          </a:p>
          <a:p>
            <a:r>
              <a:rPr lang="en-US" dirty="0"/>
              <a:t>Smartphone (</a:t>
            </a:r>
            <a:r>
              <a:rPr lang="en-US" dirty="0" smtClean="0"/>
              <a:t>2007)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1250C3-CEFB-4584-8B22-17FBDF46EFDB}" type="slidenum">
              <a:rPr lang="en-GB" smtClean="0"/>
              <a:pPr>
                <a:defRPr/>
              </a:pPr>
              <a:t>13</a:t>
            </a:fld>
            <a:endParaRPr lang="en-GB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4248" y="1628800"/>
            <a:ext cx="1894947" cy="158417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216" y="3933056"/>
            <a:ext cx="1866404" cy="113720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/>
          <a:srcRect r="72173"/>
          <a:stretch/>
        </p:blipFill>
        <p:spPr>
          <a:xfrm>
            <a:off x="4860032" y="3573016"/>
            <a:ext cx="1103489" cy="297263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4797152"/>
            <a:ext cx="1865784" cy="15548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1994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 dirty="0" smtClean="0"/>
              <a:t>Web Development</a:t>
            </a:r>
            <a:endParaRPr lang="en-US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3150870"/>
          </a:xfrm>
        </p:spPr>
        <p:txBody>
          <a:bodyPr>
            <a:noAutofit/>
          </a:bodyPr>
          <a:lstStyle/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dirty="0" smtClean="0"/>
              <a:t>The Web isn't a thing but an activity</a:t>
            </a:r>
          </a:p>
          <a:p>
            <a:pPr lvl="1">
              <a:lnSpc>
                <a:spcPct val="110000"/>
              </a:lnSpc>
              <a:spcAft>
                <a:spcPts val="0"/>
              </a:spcAft>
            </a:pPr>
            <a:r>
              <a:rPr lang="en-US" dirty="0" smtClean="0"/>
              <a:t>the active and ongoing creation of a</a:t>
            </a:r>
            <a:br>
              <a:rPr lang="en-US" dirty="0" smtClean="0"/>
            </a:br>
            <a:r>
              <a:rPr lang="en-US" i="1" dirty="0" smtClean="0"/>
              <a:t>network of information </a:t>
            </a:r>
            <a:r>
              <a:rPr lang="en-US" dirty="0" smtClean="0"/>
              <a:t>by a </a:t>
            </a:r>
            <a:r>
              <a:rPr lang="en-US" i="1" dirty="0" smtClean="0"/>
              <a:t>network of individuals</a:t>
            </a:r>
            <a:r>
              <a:rPr lang="en-US" dirty="0" smtClean="0"/>
              <a:t>.</a:t>
            </a:r>
          </a:p>
          <a:p>
            <a:pPr>
              <a:lnSpc>
                <a:spcPct val="110000"/>
              </a:lnSpc>
              <a:spcAft>
                <a:spcPts val="0"/>
              </a:spcAft>
            </a:pPr>
            <a:r>
              <a:rPr lang="en-US" dirty="0" smtClean="0"/>
              <a:t>The Web wasn't invented by Tim Berners-Lee,</a:t>
            </a:r>
          </a:p>
          <a:p>
            <a:pPr lvl="1">
              <a:lnSpc>
                <a:spcPct val="110000"/>
              </a:lnSpc>
              <a:spcAft>
                <a:spcPts val="0"/>
              </a:spcAft>
            </a:pPr>
            <a:r>
              <a:rPr lang="en-US" dirty="0" smtClean="0"/>
              <a:t>it is being invented by all of us as we gradually adapt our tools and change our practice.</a:t>
            </a:r>
          </a:p>
          <a:p>
            <a:pPr lvl="1">
              <a:lnSpc>
                <a:spcPct val="110000"/>
              </a:lnSpc>
              <a:spcAft>
                <a:spcPts val="0"/>
              </a:spcAft>
            </a:pPr>
            <a:r>
              <a:rPr lang="en-US" dirty="0" smtClean="0"/>
              <a:t>co-opting existing networks and existing practices</a:t>
            </a:r>
          </a:p>
        </p:txBody>
      </p:sp>
      <p:pic>
        <p:nvPicPr>
          <p:cNvPr id="4" name="Picture 5" descr="136743967_ff08d08095_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6858000" y="4751071"/>
            <a:ext cx="2039471" cy="1981200"/>
          </a:xfrm>
          <a:prstGeom prst="rect">
            <a:avLst/>
          </a:prstGeom>
          <a:noFill/>
          <a:ln/>
        </p:spPr>
      </p:pic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79512" y="5301208"/>
            <a:ext cx="6445250" cy="98218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GB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The web both </a:t>
            </a:r>
            <a:r>
              <a:rPr kumimoji="0" lang="en-GB" altLang="zh-CN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shapes </a:t>
            </a:r>
            <a:r>
              <a:rPr kumimoji="0" lang="en-GB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and </a:t>
            </a:r>
            <a:r>
              <a:rPr kumimoji="0" lang="en-GB" altLang="zh-CN" sz="2400" b="1" i="1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is shaped by</a:t>
            </a:r>
            <a:r>
              <a:rPr kumimoji="0" lang="en-GB" altLang="zh-CN" sz="24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society.</a:t>
            </a:r>
            <a:endParaRPr kumimoji="0" lang="en-GB" altLang="zh-CN" sz="24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 rot="20864067">
            <a:off x="7037459" y="5515533"/>
            <a:ext cx="2057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/>
              <a:t>Co</a:t>
            </a:r>
            <a:r>
              <a:rPr lang="en-US" dirty="0" smtClean="0"/>
              <a:t>-</a:t>
            </a:r>
            <a:r>
              <a:rPr lang="en-US" b="1" dirty="0" smtClean="0"/>
              <a:t>constitution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1550202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“Magic” of Web Science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5984155"/>
            <a:ext cx="8496300" cy="873845"/>
          </a:xfrm>
        </p:spPr>
        <p:txBody>
          <a:bodyPr/>
          <a:lstStyle/>
          <a:p>
            <a:r>
              <a:rPr lang="en-US" dirty="0" smtClean="0"/>
              <a:t>People design web systems in the lab (the micro) and release them into the wild (the macro).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1250C3-CEFB-4584-8B22-17FBDF46EFDB}" type="slidenum">
              <a:rPr lang="en-GB" smtClean="0"/>
              <a:pPr>
                <a:defRPr/>
              </a:pPr>
              <a:t>15</a:t>
            </a:fld>
            <a:endParaRPr lang="en-GB"/>
          </a:p>
        </p:txBody>
      </p:sp>
      <p:pic>
        <p:nvPicPr>
          <p:cNvPr id="5" name="Picture 4" descr="Screen Shot 2014-07-08 at 17.18.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1556792"/>
            <a:ext cx="5087645" cy="43651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248683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2800" b="1" dirty="0" smtClean="0"/>
              <a:t>Understanding the Web</a:t>
            </a:r>
            <a:endParaRPr lang="en-GB" sz="2800" b="1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700212"/>
            <a:ext cx="8856984" cy="4825132"/>
          </a:xfrm>
        </p:spPr>
        <p:txBody>
          <a:bodyPr/>
          <a:lstStyle/>
          <a:p>
            <a:r>
              <a:rPr lang="en-GB" sz="2000" dirty="0"/>
              <a:t>It’s not just a </a:t>
            </a:r>
            <a:r>
              <a:rPr lang="en-GB" sz="2000" dirty="0" smtClean="0"/>
              <a:t>technology </a:t>
            </a:r>
            <a:r>
              <a:rPr lang="en-GB" sz="2000" dirty="0"/>
              <a:t>but a socio-technical hybrid</a:t>
            </a:r>
          </a:p>
          <a:p>
            <a:r>
              <a:rPr lang="en-GB" sz="2000" b="1" dirty="0" smtClean="0"/>
              <a:t>The Web is a collection of Web Activities</a:t>
            </a:r>
          </a:p>
          <a:p>
            <a:pPr lvl="1"/>
            <a:r>
              <a:rPr lang="en-GB" sz="2000" dirty="0" smtClean="0"/>
              <a:t>Online Shopping, Online Banking, E-Government, Social Networking, etc.</a:t>
            </a:r>
          </a:p>
          <a:p>
            <a:pPr lvl="1"/>
            <a:r>
              <a:rPr lang="en-GB" sz="2000" dirty="0" smtClean="0"/>
              <a:t>These activities reflect </a:t>
            </a:r>
            <a:r>
              <a:rPr lang="en-GB" sz="2000" i="1" dirty="0" smtClean="0"/>
              <a:t>human interaction</a:t>
            </a:r>
            <a:r>
              <a:rPr lang="en-GB" sz="2000" dirty="0" smtClean="0"/>
              <a:t> and </a:t>
            </a:r>
            <a:r>
              <a:rPr lang="en-GB" sz="2000" i="1" dirty="0" smtClean="0"/>
              <a:t>technological development</a:t>
            </a:r>
          </a:p>
          <a:p>
            <a:r>
              <a:rPr lang="en-GB" sz="2000" b="1" dirty="0" smtClean="0"/>
              <a:t>Web Activities are not exclusive</a:t>
            </a:r>
          </a:p>
          <a:p>
            <a:pPr lvl="1"/>
            <a:r>
              <a:rPr lang="en-GB" sz="2000" dirty="0" smtClean="0"/>
              <a:t>They develop together with other activities</a:t>
            </a:r>
          </a:p>
          <a:p>
            <a:pPr lvl="1">
              <a:lnSpc>
                <a:spcPct val="110000"/>
              </a:lnSpc>
            </a:pPr>
            <a:r>
              <a:rPr lang="en-GB" sz="2000" dirty="0" smtClean="0"/>
              <a:t>Their development are </a:t>
            </a:r>
            <a:r>
              <a:rPr lang="en-GB" sz="2000" i="1" dirty="0" smtClean="0"/>
              <a:t>internally</a:t>
            </a:r>
            <a:r>
              <a:rPr lang="en-GB" sz="2000" dirty="0" smtClean="0"/>
              <a:t> and </a:t>
            </a:r>
            <a:r>
              <a:rPr lang="en-GB" sz="2000" i="1" dirty="0" smtClean="0"/>
              <a:t>externally</a:t>
            </a:r>
            <a:r>
              <a:rPr lang="en-GB" sz="2000" dirty="0" smtClean="0"/>
              <a:t> co-constructive</a:t>
            </a:r>
            <a:endParaRPr lang="en-GB" sz="2000" dirty="0"/>
          </a:p>
          <a:p>
            <a:endParaRPr lang="en-GB" sz="2000" dirty="0" smtClean="0"/>
          </a:p>
          <a:p>
            <a:pPr lvl="1"/>
            <a:endParaRPr lang="en-GB" sz="2000" dirty="0"/>
          </a:p>
          <a:p>
            <a:pPr lvl="1"/>
            <a:endParaRPr lang="en-GB" sz="2000" dirty="0" smtClean="0"/>
          </a:p>
          <a:p>
            <a:pPr lvl="1"/>
            <a:endParaRPr lang="en-GB" sz="2000" dirty="0" smtClean="0"/>
          </a:p>
          <a:p>
            <a:endParaRPr lang="en-GB" sz="20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31250C3-CEFB-4584-8B22-17FBDF46EFDB}" type="slidenum">
              <a:rPr lang="en-GB" smtClean="0"/>
              <a:pPr>
                <a:defRPr/>
              </a:pPr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36295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9832" y="3717032"/>
            <a:ext cx="2473367" cy="247336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Beginning of the Web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628800"/>
            <a:ext cx="5616624" cy="4572000"/>
          </a:xfrm>
        </p:spPr>
        <p:txBody>
          <a:bodyPr>
            <a:normAutofit/>
          </a:bodyPr>
          <a:lstStyle/>
          <a:p>
            <a:r>
              <a:rPr lang="en-US" dirty="0" smtClean="0"/>
              <a:t>Developed at Central European Nuclear Research facility</a:t>
            </a:r>
            <a:endParaRPr lang="en-US" dirty="0" smtClean="0"/>
          </a:p>
          <a:p>
            <a:r>
              <a:rPr lang="en-US" dirty="0" smtClean="0"/>
              <a:t>In 1989 the Web </a:t>
            </a:r>
            <a:r>
              <a:rPr lang="en-US" dirty="0" smtClean="0"/>
              <a:t>established itself in CERN, </a:t>
            </a:r>
            <a:r>
              <a:rPr lang="en-US" dirty="0" smtClean="0"/>
              <a:t>then international academia</a:t>
            </a:r>
            <a:r>
              <a:rPr lang="en-US" dirty="0" smtClean="0"/>
              <a:t>, industry and the rest of the world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93000"/>
          </a:blip>
          <a:stretch>
            <a:fillRect/>
          </a:stretch>
        </p:blipFill>
        <p:spPr>
          <a:xfrm>
            <a:off x="1907704" y="4380078"/>
            <a:ext cx="3888432" cy="247792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796136" y="1196752"/>
            <a:ext cx="3168352" cy="2376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6016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rcRect l="2777" r="1594"/>
          <a:stretch>
            <a:fillRect/>
          </a:stretch>
        </p:blipFill>
        <p:spPr>
          <a:xfrm>
            <a:off x="4644008" y="1556792"/>
            <a:ext cx="4444663" cy="333349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Expansion of the Web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0664" y="1600200"/>
            <a:ext cx="4568805" cy="5020733"/>
          </a:xfrm>
        </p:spPr>
        <p:txBody>
          <a:bodyPr>
            <a:normAutofit/>
          </a:bodyPr>
          <a:lstStyle/>
          <a:p>
            <a:r>
              <a:rPr lang="en-US" dirty="0" smtClean="0"/>
              <a:t>The </a:t>
            </a:r>
            <a:r>
              <a:rPr lang="en-US" dirty="0"/>
              <a:t>Web spread the conditions of its initial creation throughout the whole of society as it underwent an </a:t>
            </a:r>
            <a:r>
              <a:rPr lang="en-US" dirty="0" smtClean="0"/>
              <a:t>initial inflationary </a:t>
            </a:r>
            <a:r>
              <a:rPr lang="en-US" dirty="0"/>
              <a:t>phase</a:t>
            </a:r>
            <a:r>
              <a:rPr lang="en-US" dirty="0" smtClean="0"/>
              <a:t>.</a:t>
            </a:r>
          </a:p>
          <a:p>
            <a:r>
              <a:rPr lang="en-US" dirty="0" smtClean="0"/>
              <a:t>The academy has</a:t>
            </a:r>
          </a:p>
          <a:p>
            <a:pPr lvl="1"/>
            <a:r>
              <a:rPr lang="en-US" dirty="0" smtClean="0"/>
              <a:t>government patronage</a:t>
            </a:r>
          </a:p>
          <a:p>
            <a:pPr lvl="1"/>
            <a:r>
              <a:rPr lang="en-US" dirty="0" smtClean="0"/>
              <a:t>large-scale co-operation</a:t>
            </a:r>
          </a:p>
          <a:p>
            <a:pPr lvl="1"/>
            <a:r>
              <a:rPr lang="en-US" dirty="0" smtClean="0"/>
              <a:t>sharing of intellectual property with others</a:t>
            </a:r>
          </a:p>
          <a:p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4660688" y="5013176"/>
            <a:ext cx="4427984" cy="83099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i="1" dirty="0" smtClean="0"/>
              <a:t>Diagram: Big Bang Expansion (NASA).</a:t>
            </a:r>
          </a:p>
          <a:p>
            <a:endParaRPr lang="en-US" i="1" dirty="0"/>
          </a:p>
          <a:p>
            <a:r>
              <a:rPr lang="en-US" i="1" dirty="0" smtClean="0"/>
              <a:t>This is not like other areas of society – e.g. media, industry, commerce.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8626048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6936" y="116632"/>
            <a:ext cx="8869560" cy="854968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Society is Diverse.</a:t>
            </a:r>
            <a:br>
              <a:rPr lang="en-US" dirty="0" smtClean="0"/>
            </a:br>
            <a:r>
              <a:rPr lang="en-US" dirty="0" smtClean="0"/>
              <a:t>One Web Fits All?</a:t>
            </a:r>
            <a:endParaRPr lang="en-US" dirty="0"/>
          </a:p>
        </p:txBody>
      </p:sp>
      <p:graphicFrame>
        <p:nvGraphicFramePr>
          <p:cNvPr id="27" name="Table 2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8662740"/>
              </p:ext>
            </p:extLst>
          </p:nvPr>
        </p:nvGraphicFramePr>
        <p:xfrm>
          <a:off x="4211960" y="764707"/>
          <a:ext cx="4765104" cy="462445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46295"/>
                <a:gridCol w="3318809"/>
              </a:tblGrid>
              <a:tr h="368051">
                <a:tc>
                  <a:txBody>
                    <a:bodyPr/>
                    <a:lstStyle/>
                    <a:p>
                      <a:r>
                        <a:rPr lang="en-US" dirty="0" smtClean="0"/>
                        <a:t>Institution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Objective</a:t>
                      </a:r>
                      <a:endParaRPr lang="en-US" dirty="0"/>
                    </a:p>
                  </a:txBody>
                  <a:tcPr/>
                </a:tc>
              </a:tr>
              <a:tr h="644089">
                <a:tc>
                  <a:txBody>
                    <a:bodyPr/>
                    <a:lstStyle/>
                    <a:p>
                      <a:r>
                        <a:rPr lang="en-US" dirty="0" smtClean="0"/>
                        <a:t>Academy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Create and transmit knowledge</a:t>
                      </a:r>
                      <a:endParaRPr lang="en-US" dirty="0"/>
                    </a:p>
                  </a:txBody>
                  <a:tcPr/>
                </a:tc>
              </a:tr>
              <a:tr h="517977">
                <a:tc>
                  <a:txBody>
                    <a:bodyPr/>
                    <a:lstStyle/>
                    <a:p>
                      <a:r>
                        <a:rPr lang="en-US" dirty="0" smtClean="0"/>
                        <a:t>Commerce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Make and trade goods</a:t>
                      </a:r>
                      <a:endParaRPr lang="en-US" dirty="0"/>
                    </a:p>
                  </a:txBody>
                  <a:tcPr/>
                </a:tc>
              </a:tr>
              <a:tr h="517977">
                <a:tc>
                  <a:txBody>
                    <a:bodyPr/>
                    <a:lstStyle/>
                    <a:p>
                      <a:r>
                        <a:rPr lang="en-US" dirty="0" smtClean="0"/>
                        <a:t>Press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Investigate and report news</a:t>
                      </a:r>
                      <a:endParaRPr lang="en-US" dirty="0"/>
                    </a:p>
                  </a:txBody>
                  <a:tcPr/>
                </a:tc>
              </a:tr>
              <a:tr h="644089">
                <a:tc>
                  <a:txBody>
                    <a:bodyPr/>
                    <a:lstStyle/>
                    <a:p>
                      <a:r>
                        <a:rPr lang="en-US" dirty="0" smtClean="0"/>
                        <a:t>Media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Create and broadcast content</a:t>
                      </a:r>
                      <a:endParaRPr lang="en-US" dirty="0"/>
                    </a:p>
                  </a:txBody>
                  <a:tcPr/>
                </a:tc>
              </a:tr>
              <a:tr h="644089">
                <a:tc>
                  <a:txBody>
                    <a:bodyPr/>
                    <a:lstStyle/>
                    <a:p>
                      <a:r>
                        <a:rPr lang="en-US" dirty="0" smtClean="0"/>
                        <a:t>Police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Maintain order and public surveillance</a:t>
                      </a:r>
                    </a:p>
                  </a:txBody>
                  <a:tcPr/>
                </a:tc>
              </a:tr>
              <a:tr h="644089">
                <a:tc>
                  <a:txBody>
                    <a:bodyPr/>
                    <a:lstStyle/>
                    <a:p>
                      <a:r>
                        <a:rPr lang="en-US" dirty="0" smtClean="0"/>
                        <a:t>Judiciary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Apply law</a:t>
                      </a:r>
                      <a:r>
                        <a:rPr lang="en-US" baseline="0" dirty="0" smtClean="0"/>
                        <a:t> and resolve disputes</a:t>
                      </a:r>
                      <a:endParaRPr lang="en-US" dirty="0" smtClean="0"/>
                    </a:p>
                  </a:txBody>
                  <a:tcPr/>
                </a:tc>
              </a:tr>
              <a:tr h="644089">
                <a:tc>
                  <a:txBody>
                    <a:bodyPr/>
                    <a:lstStyle/>
                    <a:p>
                      <a:r>
                        <a:rPr lang="en-US" dirty="0" smtClean="0"/>
                        <a:t>Government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Control society</a:t>
                      </a:r>
                      <a:r>
                        <a:rPr lang="en-US" baseline="0" dirty="0" smtClean="0"/>
                        <a:t> and</a:t>
                      </a:r>
                      <a:r>
                        <a:rPr lang="en-US" dirty="0" smtClean="0"/>
                        <a:t> share resources</a:t>
                      </a:r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8" name="TextBox 27"/>
          <p:cNvSpPr txBox="1"/>
          <p:nvPr/>
        </p:nvSpPr>
        <p:spPr>
          <a:xfrm>
            <a:off x="467544" y="5694347"/>
            <a:ext cx="820693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development of society as a whole (nuanced and structured and refined) is inextricably related to the technology of information provision, consumption and dissemination (e.g. writing, reading, printing, education). </a:t>
            </a:r>
            <a:r>
              <a:rPr lang="en-US" i="1" dirty="0"/>
              <a:t>Different parts of society have different objectives and hence incompatible Web requirements, e.g. openness, security, transparency, privacy</a:t>
            </a:r>
            <a:r>
              <a:rPr lang="en-US" i="1" dirty="0" smtClean="0"/>
              <a:t>.</a:t>
            </a:r>
            <a:endParaRPr lang="en-US" dirty="0"/>
          </a:p>
        </p:txBody>
      </p:sp>
      <p:pic>
        <p:nvPicPr>
          <p:cNvPr id="3" name="Picture 2" descr="dia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124744"/>
            <a:ext cx="3816424" cy="38664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381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5496" y="44624"/>
            <a:ext cx="9001000" cy="639762"/>
          </a:xfrm>
        </p:spPr>
        <p:txBody>
          <a:bodyPr>
            <a:normAutofit/>
          </a:bodyPr>
          <a:lstStyle/>
          <a:p>
            <a:r>
              <a:rPr lang="en-US" dirty="0" smtClean="0"/>
              <a:t>Historic Attempts at Webs</a:t>
            </a:r>
            <a:endParaRPr lang="en-US" dirty="0"/>
          </a:p>
        </p:txBody>
      </p:sp>
      <p:graphicFrame>
        <p:nvGraphicFramePr>
          <p:cNvPr id="6" name="Content Placeholder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997034391"/>
              </p:ext>
            </p:extLst>
          </p:nvPr>
        </p:nvGraphicFramePr>
        <p:xfrm>
          <a:off x="107504" y="692699"/>
          <a:ext cx="8807896" cy="6048670"/>
        </p:xfrm>
        <a:graphic>
          <a:graphicData uri="http://schemas.openxmlformats.org/drawingml/2006/table">
            <a:tbl>
              <a:tblPr firstRow="1" bandRow="1">
                <a:tableStyleId>{B301B821-A1FF-4177-AEE7-76D212191A09}</a:tableStyleId>
              </a:tblPr>
              <a:tblGrid>
                <a:gridCol w="1248363"/>
                <a:gridCol w="1185945"/>
                <a:gridCol w="1498036"/>
                <a:gridCol w="568699"/>
                <a:gridCol w="568699"/>
                <a:gridCol w="3738154"/>
              </a:tblGrid>
              <a:tr h="388691"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 dirty="0"/>
                        <a:t>Sponsor</a:t>
                      </a:r>
                      <a:endParaRPr lang="en-GB" sz="12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 dirty="0"/>
                        <a:t>System</a:t>
                      </a:r>
                      <a:endParaRPr lang="en-GB" sz="12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 dirty="0"/>
                        <a:t>Scope</a:t>
                      </a:r>
                      <a:endParaRPr lang="en-GB" sz="12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 dirty="0"/>
                        <a:t>Real</a:t>
                      </a:r>
                      <a:endParaRPr lang="en-GB" sz="12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/>
                        <a:t>Date</a:t>
                      </a:r>
                      <a:endParaRPr lang="en-GB" sz="12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200" dirty="0"/>
                        <a:t>Important Properties</a:t>
                      </a:r>
                      <a:endParaRPr lang="en-GB" sz="12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</a:tr>
              <a:tr h="479208"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 dirty="0" smtClean="0"/>
                        <a:t>Finance / Press</a:t>
                      </a:r>
                      <a:endParaRPr lang="en-GB" sz="11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 b="1" dirty="0"/>
                        <a:t>Reuters</a:t>
                      </a:r>
                      <a:endParaRPr lang="en-GB" sz="1100" b="1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 dirty="0"/>
                        <a:t>Professional, centralised</a:t>
                      </a:r>
                      <a:endParaRPr lang="en-GB" sz="11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/>
                        <a:t>✔</a:t>
                      </a:r>
                      <a:endParaRPr lang="en-GB" sz="11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/>
                        <a:t>1850</a:t>
                      </a:r>
                      <a:endParaRPr lang="en-GB" sz="11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 dirty="0"/>
                        <a:t>News &amp; stock</a:t>
                      </a:r>
                      <a:r>
                        <a:rPr lang="en-GB" sz="1100" dirty="0" smtClean="0"/>
                        <a:t> information (originally carrier pigeon </a:t>
                      </a:r>
                      <a:r>
                        <a:rPr lang="en-GB" sz="1100" dirty="0"/>
                        <a:t>and</a:t>
                      </a:r>
                      <a:r>
                        <a:rPr lang="en-GB" sz="1100" dirty="0" smtClean="0"/>
                        <a:t> subsequently telegraph</a:t>
                      </a:r>
                      <a:r>
                        <a:rPr lang="en-GB" sz="1100" dirty="0"/>
                        <a:t>)</a:t>
                      </a:r>
                      <a:endParaRPr lang="en-GB" sz="11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</a:tr>
              <a:tr h="479208"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/>
                        <a:t>Private Institution</a:t>
                      </a:r>
                      <a:endParaRPr lang="en-GB" sz="11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 b="1" dirty="0" err="1"/>
                        <a:t>Mundaneum</a:t>
                      </a:r>
                      <a:endParaRPr lang="en-GB" sz="1100" b="1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 dirty="0"/>
                        <a:t>Public, centralised </a:t>
                      </a:r>
                      <a:endParaRPr lang="en-GB" sz="11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 dirty="0"/>
                        <a:t>✔</a:t>
                      </a:r>
                      <a:endParaRPr lang="en-GB" sz="11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/>
                        <a:t>1920</a:t>
                      </a:r>
                      <a:endParaRPr lang="en-GB" sz="11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 dirty="0" smtClean="0"/>
                        <a:t>Based on indexing technology (the library card)</a:t>
                      </a:r>
                      <a:endParaRPr lang="en-GB" sz="11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</a:tr>
              <a:tr h="479208"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/>
                        <a:t>Military</a:t>
                      </a:r>
                      <a:endParaRPr lang="en-GB" sz="11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 b="1" dirty="0" err="1"/>
                        <a:t>Memex</a:t>
                      </a:r>
                      <a:endParaRPr lang="en-GB" sz="1100" b="1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 dirty="0" smtClean="0"/>
                        <a:t>Scholarly, </a:t>
                      </a:r>
                      <a:r>
                        <a:rPr lang="en-GB" sz="1100" dirty="0"/>
                        <a:t>individual, centralised</a:t>
                      </a:r>
                      <a:endParaRPr lang="en-GB" sz="11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/>
                        <a:t>✗</a:t>
                      </a:r>
                      <a:endParaRPr lang="en-GB" sz="11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/>
                        <a:t>1945</a:t>
                      </a:r>
                      <a:endParaRPr lang="en-GB" sz="11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 dirty="0" smtClean="0"/>
                        <a:t>Aimed at Scientists and Technologists in WWII</a:t>
                      </a:r>
                      <a:endParaRPr lang="en-GB" sz="11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</a:tr>
              <a:tr h="388691"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/>
                        <a:t>Media</a:t>
                      </a:r>
                      <a:endParaRPr lang="en-GB" sz="11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 b="1"/>
                        <a:t>Xanadu</a:t>
                      </a:r>
                      <a:endParaRPr lang="en-GB" sz="1100" b="1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/>
                        <a:t>Public, decentralised</a:t>
                      </a:r>
                      <a:endParaRPr lang="en-GB" sz="11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/>
                        <a:t>✗</a:t>
                      </a:r>
                      <a:endParaRPr lang="en-GB" sz="11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/>
                        <a:t>1960</a:t>
                      </a:r>
                      <a:endParaRPr lang="en-GB" sz="11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 dirty="0" smtClean="0"/>
                        <a:t>Focused on DRM, </a:t>
                      </a:r>
                      <a:r>
                        <a:rPr lang="en-GB" sz="1100" dirty="0"/>
                        <a:t>reuse and </a:t>
                      </a:r>
                      <a:r>
                        <a:rPr lang="en-GB" sz="1100" dirty="0" smtClean="0"/>
                        <a:t>writing for “</a:t>
                      </a:r>
                      <a:r>
                        <a:rPr lang="en-GB" sz="1100" dirty="0" err="1" smtClean="0"/>
                        <a:t>creatives</a:t>
                      </a:r>
                      <a:r>
                        <a:rPr lang="en-GB" sz="1100" dirty="0" smtClean="0"/>
                        <a:t>”</a:t>
                      </a:r>
                      <a:endParaRPr lang="en-GB" sz="11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</a:tr>
              <a:tr h="479208"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 dirty="0"/>
                        <a:t>Media</a:t>
                      </a:r>
                      <a:endParaRPr lang="en-GB" sz="11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 b="1" dirty="0"/>
                        <a:t>CEEFAX</a:t>
                      </a:r>
                      <a:endParaRPr lang="en-GB" sz="1100" b="1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/>
                        <a:t>Public, national, centralised</a:t>
                      </a:r>
                      <a:endParaRPr lang="en-GB" sz="11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/>
                        <a:t>✔</a:t>
                      </a:r>
                      <a:endParaRPr lang="en-GB" sz="11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/>
                        <a:t>1970</a:t>
                      </a:r>
                      <a:endParaRPr lang="en-GB" sz="11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 dirty="0"/>
                        <a:t>Broadcast, linked, not participatory </a:t>
                      </a:r>
                      <a:endParaRPr lang="en-GB" sz="11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</a:tr>
              <a:tr h="479208"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/>
                        <a:t>Government</a:t>
                      </a:r>
                      <a:endParaRPr lang="en-GB" sz="11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 b="1"/>
                        <a:t>Minitel</a:t>
                      </a:r>
                      <a:endParaRPr lang="en-GB" sz="1100" b="1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/>
                        <a:t>Public, national, centralised</a:t>
                      </a:r>
                      <a:endParaRPr lang="en-GB" sz="11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/>
                        <a:t>✔</a:t>
                      </a:r>
                      <a:endParaRPr lang="en-GB" sz="11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/>
                        <a:t>1980</a:t>
                      </a:r>
                      <a:endParaRPr lang="en-GB" sz="11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 dirty="0"/>
                        <a:t>Commercial services and information</a:t>
                      </a:r>
                      <a:endParaRPr lang="en-GB" sz="11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</a:tr>
              <a:tr h="479208"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 dirty="0" smtClean="0"/>
                        <a:t>Academy</a:t>
                      </a:r>
                      <a:br>
                        <a:rPr lang="en-GB" sz="1100" dirty="0" smtClean="0"/>
                      </a:br>
                      <a:r>
                        <a:rPr lang="en-GB" sz="1100" dirty="0" smtClean="0"/>
                        <a:t>(</a:t>
                      </a:r>
                      <a:r>
                        <a:rPr lang="en-GB" sz="1100" dirty="0"/>
                        <a:t>CS &amp; HEP)</a:t>
                      </a:r>
                      <a:endParaRPr lang="en-GB" sz="11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 b="1" dirty="0"/>
                        <a:t>FTP / Archie / </a:t>
                      </a:r>
                      <a:r>
                        <a:rPr lang="en-GB" sz="1100" b="1" dirty="0" err="1"/>
                        <a:t>Anarchie</a:t>
                      </a:r>
                      <a:endParaRPr lang="en-GB" sz="1100" b="1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/>
                        <a:t>Public, decentralised</a:t>
                      </a:r>
                      <a:endParaRPr lang="en-GB" sz="11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/>
                        <a:t>✔</a:t>
                      </a:r>
                      <a:endParaRPr lang="en-GB" sz="11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/>
                        <a:t>1985</a:t>
                      </a:r>
                      <a:endParaRPr lang="en-GB" sz="11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 dirty="0" smtClean="0"/>
                        <a:t>Download resources (papers, reports) to hard </a:t>
                      </a:r>
                      <a:r>
                        <a:rPr lang="en-GB" sz="1100" dirty="0"/>
                        <a:t>drives and </a:t>
                      </a:r>
                      <a:r>
                        <a:rPr lang="en-GB" sz="1100" dirty="0" smtClean="0"/>
                        <a:t>print them on </a:t>
                      </a:r>
                      <a:r>
                        <a:rPr lang="en-GB" sz="1100" dirty="0" err="1" smtClean="0"/>
                        <a:t>LaserWriters</a:t>
                      </a:r>
                      <a:r>
                        <a:rPr lang="en-GB" sz="1100" dirty="0" smtClean="0"/>
                        <a:t>.</a:t>
                      </a:r>
                      <a:endParaRPr lang="en-GB" sz="11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</a:tr>
              <a:tr h="479208"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/>
                        <a:t>Commerce</a:t>
                      </a:r>
                      <a:endParaRPr lang="en-GB" sz="11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 b="1" dirty="0" err="1"/>
                        <a:t>Hypercard</a:t>
                      </a:r>
                      <a:r>
                        <a:rPr lang="en-GB" sz="1100" b="1" dirty="0"/>
                        <a:t>, </a:t>
                      </a:r>
                      <a:r>
                        <a:rPr lang="en-GB" sz="1100" b="1" dirty="0" err="1"/>
                        <a:t>HyperTIES</a:t>
                      </a:r>
                      <a:endParaRPr lang="en-GB" sz="1100" b="1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/>
                        <a:t>Private, centralised</a:t>
                      </a:r>
                      <a:endParaRPr lang="en-GB" sz="11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/>
                        <a:t>✔</a:t>
                      </a:r>
                      <a:endParaRPr lang="en-GB" sz="11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/>
                        <a:t>1988</a:t>
                      </a:r>
                      <a:endParaRPr lang="en-GB" sz="11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 dirty="0"/>
                        <a:t>Personal </a:t>
                      </a:r>
                      <a:r>
                        <a:rPr lang="en-GB" sz="1100" dirty="0" smtClean="0"/>
                        <a:t>applications, sometimes tied to multimedia resources on </a:t>
                      </a:r>
                      <a:r>
                        <a:rPr lang="en-GB" sz="1100" dirty="0" err="1" smtClean="0"/>
                        <a:t>CDROMs</a:t>
                      </a:r>
                      <a:r>
                        <a:rPr lang="en-GB" sz="1100" dirty="0" smtClean="0"/>
                        <a:t> / video disks</a:t>
                      </a:r>
                      <a:endParaRPr lang="en-GB" sz="11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</a:tr>
              <a:tr h="479208"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/>
                        <a:t>Academy (HEP)</a:t>
                      </a:r>
                      <a:endParaRPr lang="en-GB" sz="11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 b="1" dirty="0"/>
                        <a:t>WWW</a:t>
                      </a:r>
                      <a:endParaRPr lang="en-GB" sz="1100" b="1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/>
                        <a:t>Public, global, decentralised</a:t>
                      </a:r>
                      <a:endParaRPr lang="en-GB" sz="11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/>
                        <a:t>✔</a:t>
                      </a:r>
                      <a:endParaRPr lang="en-GB" sz="11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/>
                        <a:t>1990</a:t>
                      </a:r>
                      <a:endParaRPr lang="en-GB" sz="11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 dirty="0"/>
                        <a:t>Universal naming, linking, interoperability, participative. However no writing, no </a:t>
                      </a:r>
                      <a:r>
                        <a:rPr lang="en-GB" sz="1100" dirty="0" smtClean="0"/>
                        <a:t>indexing in public version.</a:t>
                      </a:r>
                      <a:endParaRPr lang="en-GB" sz="11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</a:tr>
              <a:tr h="479208"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/>
                        <a:t>Academy (CS)</a:t>
                      </a:r>
                      <a:endParaRPr lang="en-GB" sz="11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 b="1" dirty="0"/>
                        <a:t>Microcosm</a:t>
                      </a:r>
                      <a:endParaRPr lang="en-GB" sz="1100" b="1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/>
                        <a:t>Private, centralised</a:t>
                      </a:r>
                      <a:endParaRPr lang="en-GB" sz="11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/>
                        <a:t>✔</a:t>
                      </a:r>
                      <a:endParaRPr lang="en-GB" sz="11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/>
                        <a:t>1990</a:t>
                      </a:r>
                      <a:endParaRPr lang="en-GB" sz="11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 dirty="0"/>
                        <a:t>Sophisticated linking and </a:t>
                      </a:r>
                      <a:r>
                        <a:rPr lang="en-GB" sz="1100" dirty="0" smtClean="0"/>
                        <a:t>openness</a:t>
                      </a:r>
                      <a:r>
                        <a:rPr lang="en-GB" sz="1100" baseline="0" dirty="0" smtClean="0"/>
                        <a:t> for personal information stores</a:t>
                      </a:r>
                      <a:endParaRPr lang="en-GB" sz="11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</a:tr>
              <a:tr h="479208"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/>
                        <a:t>Academy (CS)</a:t>
                      </a:r>
                      <a:endParaRPr lang="en-GB" sz="11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 b="1" dirty="0" err="1"/>
                        <a:t>HyperG</a:t>
                      </a:r>
                      <a:endParaRPr lang="en-GB" sz="1100" b="1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/>
                        <a:t>Public, centralised</a:t>
                      </a:r>
                      <a:endParaRPr lang="en-GB" sz="11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/>
                        <a:t>✔</a:t>
                      </a:r>
                      <a:endParaRPr lang="en-GB" sz="11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/>
                        <a:t>1990</a:t>
                      </a:r>
                      <a:endParaRPr lang="en-GB" sz="11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 dirty="0" smtClean="0"/>
                        <a:t>Extension of Web for</a:t>
                      </a:r>
                      <a:r>
                        <a:rPr lang="en-GB" sz="1100" baseline="0" dirty="0" smtClean="0"/>
                        <a:t> </a:t>
                      </a:r>
                      <a:r>
                        <a:rPr lang="en-GB" sz="1100" dirty="0" smtClean="0"/>
                        <a:t>with </a:t>
                      </a:r>
                      <a:r>
                        <a:rPr lang="en-GB" sz="1100" dirty="0"/>
                        <a:t>support for writing, indexing and consistency management.</a:t>
                      </a:r>
                      <a:endParaRPr lang="en-GB" sz="11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</a:tr>
              <a:tr h="479208"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/>
                        <a:t>Commerce</a:t>
                      </a:r>
                      <a:endParaRPr lang="en-GB" sz="11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 b="1" dirty="0"/>
                        <a:t>AOL, </a:t>
                      </a:r>
                      <a:r>
                        <a:rPr lang="en-GB" sz="1100" b="1" dirty="0" err="1"/>
                        <a:t>CompuServ</a:t>
                      </a:r>
                      <a:endParaRPr lang="en-GB" sz="1100" b="1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/>
                        <a:t>Public, centralised</a:t>
                      </a:r>
                      <a:endParaRPr lang="en-GB" sz="11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/>
                        <a:t>✔</a:t>
                      </a:r>
                      <a:endParaRPr lang="en-GB" sz="11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/>
                        <a:t>1990</a:t>
                      </a:r>
                      <a:endParaRPr lang="en-GB" sz="110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Bef>
                          <a:spcPts val="10"/>
                        </a:spcBef>
                        <a:spcAft>
                          <a:spcPts val="10"/>
                        </a:spcAft>
                      </a:pPr>
                      <a:r>
                        <a:rPr lang="en-GB" sz="1100" dirty="0" smtClean="0"/>
                        <a:t>Dialup</a:t>
                      </a:r>
                      <a:r>
                        <a:rPr lang="en-GB" sz="1100" baseline="0" dirty="0" smtClean="0"/>
                        <a:t> walled garden access to</a:t>
                      </a:r>
                      <a:r>
                        <a:rPr lang="en-GB" sz="1100" dirty="0" smtClean="0"/>
                        <a:t> </a:t>
                      </a:r>
                      <a:r>
                        <a:rPr lang="en-GB" sz="1100" dirty="0"/>
                        <a:t>email, forums, chat </a:t>
                      </a:r>
                      <a:r>
                        <a:rPr lang="en-GB" sz="1100" dirty="0" smtClean="0"/>
                        <a:t>rooms</a:t>
                      </a:r>
                      <a:r>
                        <a:rPr lang="en-GB" sz="1100" baseline="0" dirty="0" smtClean="0"/>
                        <a:t> and</a:t>
                      </a:r>
                      <a:r>
                        <a:rPr lang="en-GB" sz="1100" dirty="0" smtClean="0"/>
                        <a:t> </a:t>
                      </a:r>
                      <a:r>
                        <a:rPr lang="en-GB" sz="1100" dirty="0"/>
                        <a:t>information resources</a:t>
                      </a:r>
                      <a:endParaRPr lang="en-GB" sz="1100" dirty="0">
                        <a:latin typeface="+mn-lt"/>
                        <a:ea typeface="Cambria"/>
                        <a:cs typeface="Times New Roman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8428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762000" y="304800"/>
            <a:ext cx="7467600" cy="1052513"/>
          </a:xfrm>
        </p:spPr>
        <p:txBody>
          <a:bodyPr/>
          <a:lstStyle/>
          <a:p>
            <a:r>
              <a:rPr lang="en-US" sz="3200" dirty="0" smtClean="0"/>
              <a:t>Paul </a:t>
            </a:r>
            <a:r>
              <a:rPr lang="en-US" sz="3200" dirty="0" err="1" smtClean="0"/>
              <a:t>Otlet</a:t>
            </a:r>
            <a:r>
              <a:rPr lang="en-US" sz="3200" dirty="0" smtClean="0"/>
              <a:t>, 1868-1944</a:t>
            </a:r>
            <a:endParaRPr lang="en-US" sz="4800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371600"/>
            <a:ext cx="3733800" cy="5334000"/>
          </a:xfrm>
        </p:spPr>
        <p:txBody>
          <a:bodyPr>
            <a:normAutofit/>
          </a:bodyPr>
          <a:lstStyle/>
          <a:p>
            <a:r>
              <a:rPr lang="en-US" dirty="0" smtClean="0"/>
              <a:t>Belgian lawyer</a:t>
            </a:r>
          </a:p>
          <a:p>
            <a:r>
              <a:rPr lang="en-US" dirty="0" smtClean="0"/>
              <a:t>Introduced US 3"x5" library card to Europe</a:t>
            </a:r>
          </a:p>
          <a:p>
            <a:r>
              <a:rPr lang="en-US" dirty="0" err="1" smtClean="0"/>
              <a:t>Traité</a:t>
            </a:r>
            <a:r>
              <a:rPr lang="en-US" dirty="0" smtClean="0"/>
              <a:t> de Documentation (1934)</a:t>
            </a:r>
          </a:p>
          <a:p>
            <a:pPr lvl="1"/>
            <a:r>
              <a:rPr lang="en-US" dirty="0" smtClean="0"/>
              <a:t>the systematic </a:t>
            </a:r>
            <a:r>
              <a:rPr lang="en-US" dirty="0" err="1" smtClean="0"/>
              <a:t>organisation</a:t>
            </a:r>
            <a:r>
              <a:rPr lang="en-US" dirty="0" smtClean="0"/>
              <a:t> of all knowledge and thought</a:t>
            </a:r>
          </a:p>
          <a:p>
            <a:endParaRPr lang="en-US" dirty="0"/>
          </a:p>
        </p:txBody>
      </p:sp>
      <p:pic>
        <p:nvPicPr>
          <p:cNvPr id="5" name="Picture 4" descr="Picture 2.png">
            <a:hlinkClick r:id="rId3" tooltip="YouTube Video of Paul Otlet's work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69936" y="1295400"/>
            <a:ext cx="4793064" cy="3657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35375" y="5105400"/>
            <a:ext cx="528002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 err="1" smtClean="0"/>
              <a:t>Mundanaeum</a:t>
            </a:r>
            <a:r>
              <a:rPr lang="en-US" sz="2000" dirty="0" smtClean="0"/>
              <a:t>: 15 million index card bibliographic index, 1 million documents and images, classified and searchable. </a:t>
            </a:r>
            <a:r>
              <a:rPr lang="en-US" sz="2000" i="1" dirty="0" smtClean="0"/>
              <a:t>Query became part of the bibliographic record. Content was interlinked.</a:t>
            </a:r>
            <a:endParaRPr lang="en-US" sz="2000" i="1" dirty="0"/>
          </a:p>
        </p:txBody>
      </p:sp>
    </p:spTree>
    <p:extLst>
      <p:ext uri="{BB962C8B-B14F-4D97-AF65-F5344CB8AC3E}">
        <p14:creationId xmlns:p14="http://schemas.microsoft.com/office/powerpoint/2010/main" val="1472898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Available Technology</a:t>
            </a:r>
            <a:endParaRPr lang="en-US" dirty="0"/>
          </a:p>
        </p:txBody>
      </p:sp>
      <p:pic>
        <p:nvPicPr>
          <p:cNvPr id="5" name="Content Placeholder 4" descr="library-card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336" b="13336"/>
          <a:stretch>
            <a:fillRect/>
          </a:stretch>
        </p:blipFill>
        <p:spPr/>
      </p:pic>
      <p:sp>
        <p:nvSpPr>
          <p:cNvPr id="6" name="TextBox 5"/>
          <p:cNvSpPr txBox="1"/>
          <p:nvPr/>
        </p:nvSpPr>
        <p:spPr>
          <a:xfrm>
            <a:off x="357188" y="6223000"/>
            <a:ext cx="8532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library card, used for the </a:t>
            </a:r>
            <a:r>
              <a:rPr lang="en-US" dirty="0" err="1" smtClean="0"/>
              <a:t>mundaneum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73166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1447800" y="547687"/>
            <a:ext cx="7467600" cy="1052513"/>
          </a:xfrm>
        </p:spPr>
        <p:txBody>
          <a:bodyPr>
            <a:normAutofit fontScale="90000"/>
          </a:bodyPr>
          <a:lstStyle/>
          <a:p>
            <a:r>
              <a:rPr lang="en-US" sz="3200" dirty="0"/>
              <a:t>H. G. Wells, </a:t>
            </a:r>
            <a:r>
              <a:rPr lang="en-US" sz="3200" i="1" dirty="0"/>
              <a:t>World Brain: </a:t>
            </a:r>
            <a:r>
              <a:rPr lang="en-US" sz="3200" i="1" dirty="0" smtClean="0"/>
              <a:t>The</a:t>
            </a:r>
            <a:br>
              <a:rPr lang="en-US" sz="3200" i="1" dirty="0" smtClean="0"/>
            </a:br>
            <a:r>
              <a:rPr lang="en-US" sz="3200" i="1" dirty="0" smtClean="0"/>
              <a:t>Idea </a:t>
            </a:r>
            <a:r>
              <a:rPr lang="en-US" sz="3200" i="1" dirty="0"/>
              <a:t>of a Permanent World </a:t>
            </a:r>
            <a:r>
              <a:rPr lang="en-US" sz="3200" i="1" dirty="0" err="1"/>
              <a:t>Encyclopaedia</a:t>
            </a:r>
            <a:r>
              <a:rPr lang="en-US" sz="3200" dirty="0"/>
              <a:t>, </a:t>
            </a:r>
            <a:r>
              <a:rPr lang="en-US" sz="3200" dirty="0" err="1"/>
              <a:t>Encyclopédie</a:t>
            </a:r>
            <a:r>
              <a:rPr lang="en-US" sz="3200" dirty="0"/>
              <a:t> </a:t>
            </a:r>
            <a:r>
              <a:rPr lang="en-US" sz="3200" dirty="0" err="1"/>
              <a:t>Française</a:t>
            </a:r>
            <a:r>
              <a:rPr lang="en-US" sz="3200" dirty="0"/>
              <a:t>, August, 1937</a:t>
            </a:r>
            <a:endParaRPr lang="en-US" sz="4800" dirty="0"/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1978767"/>
            <a:ext cx="7772400" cy="4117234"/>
          </a:xfrm>
        </p:spPr>
        <p:txBody>
          <a:bodyPr>
            <a:normAutofit fontScale="77500" lnSpcReduction="20000"/>
          </a:bodyPr>
          <a:lstStyle/>
          <a:p>
            <a:r>
              <a:rPr lang="en-US" dirty="0" err="1"/>
              <a:t>Encyclopaedias</a:t>
            </a:r>
            <a:r>
              <a:rPr lang="en-US" dirty="0"/>
              <a:t> of the past sufficed for the needs of a cultivated minority</a:t>
            </a:r>
          </a:p>
          <a:p>
            <a:pPr lvl="1"/>
            <a:r>
              <a:rPr lang="en-US" dirty="0"/>
              <a:t>universal education was </a:t>
            </a:r>
            <a:r>
              <a:rPr lang="en-US" dirty="0" err="1"/>
              <a:t>unthought</a:t>
            </a:r>
            <a:r>
              <a:rPr lang="en-US" dirty="0"/>
              <a:t> of</a:t>
            </a:r>
          </a:p>
          <a:p>
            <a:pPr lvl="1"/>
            <a:r>
              <a:rPr lang="en-US" dirty="0"/>
              <a:t>gigantic increase in recorded knowledge</a:t>
            </a:r>
          </a:p>
          <a:p>
            <a:pPr lvl="1"/>
            <a:r>
              <a:rPr lang="en-US" dirty="0"/>
              <a:t>more gigantic growth in the numbers of human beings requiring accurate and easily accessible </a:t>
            </a:r>
            <a:r>
              <a:rPr lang="en-US" dirty="0" smtClean="0"/>
              <a:t>information</a:t>
            </a:r>
          </a:p>
          <a:p>
            <a:pPr marL="358775" indent="-358775">
              <a:lnSpc>
                <a:spcPct val="90000"/>
              </a:lnSpc>
            </a:pPr>
            <a:r>
              <a:rPr lang="en-US" sz="2800" dirty="0"/>
              <a:t>Discontent with the role of universities and libraries in the intellectual life of mankind</a:t>
            </a:r>
          </a:p>
          <a:p>
            <a:pPr marL="358775" indent="-358775">
              <a:lnSpc>
                <a:spcPct val="90000"/>
              </a:lnSpc>
            </a:pPr>
            <a:r>
              <a:rPr lang="en-US" sz="2800" dirty="0"/>
              <a:t>Universities multiply but do not enlarge their scope</a:t>
            </a:r>
          </a:p>
          <a:p>
            <a:pPr marL="835025" lvl="1" indent="-296863">
              <a:lnSpc>
                <a:spcPct val="90000"/>
              </a:lnSpc>
            </a:pPr>
            <a:r>
              <a:rPr lang="en-US" sz="2400" dirty="0"/>
              <a:t>thought &amp; knowledge organization of the world</a:t>
            </a:r>
          </a:p>
          <a:p>
            <a:pPr marL="358775" indent="-358775">
              <a:lnSpc>
                <a:spcPct val="90000"/>
              </a:lnSpc>
            </a:pPr>
            <a:r>
              <a:rPr lang="en-US" sz="2800" b="1" dirty="0"/>
              <a:t>No obstacle</a:t>
            </a:r>
            <a:r>
              <a:rPr lang="en-US" sz="2800" dirty="0"/>
              <a:t> to the creation of an efficient index to </a:t>
            </a:r>
            <a:r>
              <a:rPr lang="en-US" sz="2800" i="1" dirty="0"/>
              <a:t>all</a:t>
            </a:r>
            <a:r>
              <a:rPr lang="en-US" sz="2800" dirty="0"/>
              <a:t> human knowledge, ideas and </a:t>
            </a:r>
            <a:r>
              <a:rPr lang="en-US" sz="2800" dirty="0" smtClean="0"/>
              <a:t>achievement</a:t>
            </a:r>
            <a:endParaRPr lang="en-US" sz="2800" dirty="0"/>
          </a:p>
        </p:txBody>
      </p:sp>
      <p:pic>
        <p:nvPicPr>
          <p:cNvPr id="19460" name="Picture 4" descr="well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79512" y="260648"/>
            <a:ext cx="1181100" cy="153352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7790311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Available Technology</a:t>
            </a:r>
            <a:endParaRPr lang="en-US" dirty="0"/>
          </a:p>
        </p:txBody>
      </p:sp>
      <p:pic>
        <p:nvPicPr>
          <p:cNvPr id="4" name="Content Placeholder 3" descr="microfilm - Flickr - ccby.jp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8187" r="-18187"/>
          <a:stretch>
            <a:fillRect/>
          </a:stretch>
        </p:blipFill>
        <p:spPr/>
      </p:pic>
      <p:sp>
        <p:nvSpPr>
          <p:cNvPr id="5" name="TextBox 4"/>
          <p:cNvSpPr txBox="1"/>
          <p:nvPr/>
        </p:nvSpPr>
        <p:spPr>
          <a:xfrm>
            <a:off x="357188" y="6223000"/>
            <a:ext cx="85328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microfilm (modern example), proposed for the World Brain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796532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uos_ppt__template_electronics">
  <a:themeElements>
    <a:clrScheme name="uos_ppt__template_electronics 1">
      <a:dk1>
        <a:srgbClr val="323D43"/>
      </a:dk1>
      <a:lt1>
        <a:srgbClr val="FFFFFF"/>
      </a:lt1>
      <a:dk2>
        <a:srgbClr val="014359"/>
      </a:dk2>
      <a:lt2>
        <a:srgbClr val="77ADD3"/>
      </a:lt2>
      <a:accent1>
        <a:srgbClr val="979E45"/>
      </a:accent1>
      <a:accent2>
        <a:srgbClr val="4F5A20"/>
      </a:accent2>
      <a:accent3>
        <a:srgbClr val="FFFFFF"/>
      </a:accent3>
      <a:accent4>
        <a:srgbClr val="293338"/>
      </a:accent4>
      <a:accent5>
        <a:srgbClr val="C9CCB0"/>
      </a:accent5>
      <a:accent6>
        <a:srgbClr val="47511C"/>
      </a:accent6>
      <a:hlink>
        <a:srgbClr val="A67891"/>
      </a:hlink>
      <a:folHlink>
        <a:srgbClr val="8F9E94"/>
      </a:folHlink>
    </a:clrScheme>
    <a:fontScheme name="Uni1">
      <a:majorFont>
        <a:latin typeface="Georgia"/>
        <a:ea typeface="ＭＳ Ｐゴシック"/>
        <a:cs typeface=""/>
      </a:majorFont>
      <a:minorFont>
        <a:latin typeface="FreightDispBook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" pitchFamily="16" charset="0"/>
            <a:ea typeface="ＭＳ Ｐゴシック" pitchFamily="1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" pitchFamily="16" charset="0"/>
            <a:ea typeface="ＭＳ Ｐゴシック" pitchFamily="16" charset="-128"/>
          </a:defRPr>
        </a:defPPr>
      </a:lstStyle>
    </a:lnDef>
  </a:objectDefaults>
  <a:extraClrSchemeLst>
    <a:extraClrScheme>
      <a:clrScheme name="uos_ppt__template_electronics 1">
        <a:dk1>
          <a:srgbClr val="323D43"/>
        </a:dk1>
        <a:lt1>
          <a:srgbClr val="FFFFFF"/>
        </a:lt1>
        <a:dk2>
          <a:srgbClr val="014359"/>
        </a:dk2>
        <a:lt2>
          <a:srgbClr val="77ADD3"/>
        </a:lt2>
        <a:accent1>
          <a:srgbClr val="979E45"/>
        </a:accent1>
        <a:accent2>
          <a:srgbClr val="4F5A20"/>
        </a:accent2>
        <a:accent3>
          <a:srgbClr val="FFFFFF"/>
        </a:accent3>
        <a:accent4>
          <a:srgbClr val="293338"/>
        </a:accent4>
        <a:accent5>
          <a:srgbClr val="C9CCB0"/>
        </a:accent5>
        <a:accent6>
          <a:srgbClr val="47511C"/>
        </a:accent6>
        <a:hlink>
          <a:srgbClr val="A67891"/>
        </a:hlink>
        <a:folHlink>
          <a:srgbClr val="8F9E9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UOS divider slide design">
  <a:themeElements>
    <a:clrScheme name="UOS divider slide design 1">
      <a:dk1>
        <a:srgbClr val="323D43"/>
      </a:dk1>
      <a:lt1>
        <a:srgbClr val="FFFFFF"/>
      </a:lt1>
      <a:dk2>
        <a:srgbClr val="014359"/>
      </a:dk2>
      <a:lt2>
        <a:srgbClr val="77ADD3"/>
      </a:lt2>
      <a:accent1>
        <a:srgbClr val="979E45"/>
      </a:accent1>
      <a:accent2>
        <a:srgbClr val="4F5A20"/>
      </a:accent2>
      <a:accent3>
        <a:srgbClr val="FFFFFF"/>
      </a:accent3>
      <a:accent4>
        <a:srgbClr val="293338"/>
      </a:accent4>
      <a:accent5>
        <a:srgbClr val="C9CCB0"/>
      </a:accent5>
      <a:accent6>
        <a:srgbClr val="47511C"/>
      </a:accent6>
      <a:hlink>
        <a:srgbClr val="A67891"/>
      </a:hlink>
      <a:folHlink>
        <a:srgbClr val="8F9E94"/>
      </a:folHlink>
    </a:clrScheme>
    <a:fontScheme name="UOS divider slide design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" pitchFamily="16" charset="0"/>
            <a:ea typeface="ＭＳ Ｐゴシック" pitchFamily="1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" pitchFamily="16" charset="0"/>
            <a:ea typeface="ＭＳ Ｐゴシック" pitchFamily="16" charset="-128"/>
          </a:defRPr>
        </a:defPPr>
      </a:lstStyle>
    </a:lnDef>
  </a:objectDefaults>
  <a:extraClrSchemeLst>
    <a:extraClrScheme>
      <a:clrScheme name="UOS divider slide design 1">
        <a:dk1>
          <a:srgbClr val="323D43"/>
        </a:dk1>
        <a:lt1>
          <a:srgbClr val="FFFFFF"/>
        </a:lt1>
        <a:dk2>
          <a:srgbClr val="014359"/>
        </a:dk2>
        <a:lt2>
          <a:srgbClr val="77ADD3"/>
        </a:lt2>
        <a:accent1>
          <a:srgbClr val="979E45"/>
        </a:accent1>
        <a:accent2>
          <a:srgbClr val="4F5A20"/>
        </a:accent2>
        <a:accent3>
          <a:srgbClr val="FFFFFF"/>
        </a:accent3>
        <a:accent4>
          <a:srgbClr val="293338"/>
        </a:accent4>
        <a:accent5>
          <a:srgbClr val="C9CCB0"/>
        </a:accent5>
        <a:accent6>
          <a:srgbClr val="47511C"/>
        </a:accent6>
        <a:hlink>
          <a:srgbClr val="A67891"/>
        </a:hlink>
        <a:folHlink>
          <a:srgbClr val="8F9E9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UOS full bleed image">
  <a:themeElements>
    <a:clrScheme name="UOS full bleed image 1">
      <a:dk1>
        <a:srgbClr val="323D43"/>
      </a:dk1>
      <a:lt1>
        <a:srgbClr val="FFFFFF"/>
      </a:lt1>
      <a:dk2>
        <a:srgbClr val="014359"/>
      </a:dk2>
      <a:lt2>
        <a:srgbClr val="77ADD3"/>
      </a:lt2>
      <a:accent1>
        <a:srgbClr val="979E45"/>
      </a:accent1>
      <a:accent2>
        <a:srgbClr val="4F5A20"/>
      </a:accent2>
      <a:accent3>
        <a:srgbClr val="FFFFFF"/>
      </a:accent3>
      <a:accent4>
        <a:srgbClr val="293338"/>
      </a:accent4>
      <a:accent5>
        <a:srgbClr val="C9CCB0"/>
      </a:accent5>
      <a:accent6>
        <a:srgbClr val="47511C"/>
      </a:accent6>
      <a:hlink>
        <a:srgbClr val="A67891"/>
      </a:hlink>
      <a:folHlink>
        <a:srgbClr val="8F9E94"/>
      </a:folHlink>
    </a:clrScheme>
    <a:fontScheme name="UOS full bleed image">
      <a:majorFont>
        <a:latin typeface="Georgia"/>
        <a:ea typeface=""/>
        <a:cs typeface=""/>
      </a:majorFont>
      <a:minorFont>
        <a:latin typeface="Georg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" pitchFamily="16" charset="0"/>
            <a:ea typeface="ＭＳ Ｐゴシック" pitchFamily="16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2700" cap="flat" cmpd="sng" algn="ctr">
          <a:solidFill>
            <a:schemeClr val="accent2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0" numCol="1" anchor="t" anchorCtr="0" compatLnSpc="1">
        <a:prstTxWarp prst="textNoShape">
          <a:avLst/>
        </a:prstTxWarp>
        <a:spAutoFit/>
      </a:bodyPr>
      <a:lstStyle>
        <a:defPPr marL="0" marR="0" indent="0" algn="ct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GB" sz="12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Lucida Sans" pitchFamily="16" charset="0"/>
            <a:ea typeface="ＭＳ Ｐゴシック" pitchFamily="16" charset="-128"/>
          </a:defRPr>
        </a:defPPr>
      </a:lstStyle>
    </a:lnDef>
  </a:objectDefaults>
  <a:extraClrSchemeLst>
    <a:extraClrScheme>
      <a:clrScheme name="UOS full bleed image 1">
        <a:dk1>
          <a:srgbClr val="323D43"/>
        </a:dk1>
        <a:lt1>
          <a:srgbClr val="FFFFFF"/>
        </a:lt1>
        <a:dk2>
          <a:srgbClr val="014359"/>
        </a:dk2>
        <a:lt2>
          <a:srgbClr val="77ADD3"/>
        </a:lt2>
        <a:accent1>
          <a:srgbClr val="979E45"/>
        </a:accent1>
        <a:accent2>
          <a:srgbClr val="4F5A20"/>
        </a:accent2>
        <a:accent3>
          <a:srgbClr val="FFFFFF"/>
        </a:accent3>
        <a:accent4>
          <a:srgbClr val="293338"/>
        </a:accent4>
        <a:accent5>
          <a:srgbClr val="C9CCB0"/>
        </a:accent5>
        <a:accent6>
          <a:srgbClr val="47511C"/>
        </a:accent6>
        <a:hlink>
          <a:srgbClr val="A67891"/>
        </a:hlink>
        <a:folHlink>
          <a:srgbClr val="8F9E9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uos_ppt__template_electronics</Template>
  <TotalTime>13727</TotalTime>
  <Words>965</Words>
  <Application>Microsoft Macintosh PowerPoint</Application>
  <PresentationFormat>On-screen Show (4:3)</PresentationFormat>
  <Paragraphs>186</Paragraphs>
  <Slides>16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16</vt:i4>
      </vt:variant>
    </vt:vector>
  </HeadingPairs>
  <TitlesOfParts>
    <vt:vector size="19" baseType="lpstr">
      <vt:lpstr>uos_ppt__template_electronics</vt:lpstr>
      <vt:lpstr>UOS divider slide design</vt:lpstr>
      <vt:lpstr>UOS full bleed image</vt:lpstr>
      <vt:lpstr>PowerPoint Presentation</vt:lpstr>
      <vt:lpstr>Beginning of the Web</vt:lpstr>
      <vt:lpstr>Expansion of the Web</vt:lpstr>
      <vt:lpstr>Society is Diverse. One Web Fits All?</vt:lpstr>
      <vt:lpstr>Historic Attempts at Webs</vt:lpstr>
      <vt:lpstr>Paul Otlet, 1868-1944</vt:lpstr>
      <vt:lpstr>Available Technology</vt:lpstr>
      <vt:lpstr>H. G. Wells, World Brain: The Idea of a Permanent World Encyclopaedia, Encyclopédie Française, August, 1937</vt:lpstr>
      <vt:lpstr>Available Technology</vt:lpstr>
      <vt:lpstr>Tim Berners-Lee</vt:lpstr>
      <vt:lpstr>Available Technology</vt:lpstr>
      <vt:lpstr>The Web is Evolving</vt:lpstr>
      <vt:lpstr>What Was Tim’s Web Missing?</vt:lpstr>
      <vt:lpstr>Web Development</vt:lpstr>
      <vt:lpstr>The “Magic” of Web Science</vt:lpstr>
      <vt:lpstr>Understanding the Web</vt:lpstr>
    </vt:vector>
  </TitlesOfParts>
  <Manager/>
  <Company>University of Southampton</Company>
  <LinksUpToDate>false</LinksUpToDate>
  <SharedDoc>false</SharedDoc>
  <HyperlinkBase/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Web Impact on Society</dc:title>
  <dc:subject/>
  <dc:creator>Leslie Carr</dc:creator>
  <cp:keywords/>
  <dc:description/>
  <cp:lastModifiedBy>Leslie Carr</cp:lastModifiedBy>
  <cp:revision>364</cp:revision>
  <dcterms:created xsi:type="dcterms:W3CDTF">2008-01-25T10:32:18Z</dcterms:created>
  <dcterms:modified xsi:type="dcterms:W3CDTF">2014-11-05T09:14:33Z</dcterms:modified>
  <cp:category/>
</cp:coreProperties>
</file>