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tags/tag4.xml" ContentType="application/vnd.openxmlformats-officedocument.presentationml.tags+xml"/>
  <Override PartName="/ppt/notesSlides/notesSlide7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87"/>
  </p:notesMasterIdLst>
  <p:handoutMasterIdLst>
    <p:handoutMasterId r:id="rId88"/>
  </p:handoutMasterIdLst>
  <p:sldIdLst>
    <p:sldId id="256" r:id="rId2"/>
    <p:sldId id="457" r:id="rId3"/>
    <p:sldId id="257" r:id="rId4"/>
    <p:sldId id="550" r:id="rId5"/>
    <p:sldId id="551" r:id="rId6"/>
    <p:sldId id="452" r:id="rId7"/>
    <p:sldId id="453" r:id="rId8"/>
    <p:sldId id="454" r:id="rId9"/>
    <p:sldId id="456" r:id="rId10"/>
    <p:sldId id="473" r:id="rId11"/>
    <p:sldId id="458" r:id="rId12"/>
    <p:sldId id="459" r:id="rId13"/>
    <p:sldId id="475" r:id="rId14"/>
    <p:sldId id="476" r:id="rId15"/>
    <p:sldId id="477" r:id="rId16"/>
    <p:sldId id="478" r:id="rId17"/>
    <p:sldId id="479" r:id="rId18"/>
    <p:sldId id="480" r:id="rId19"/>
    <p:sldId id="481" r:id="rId20"/>
    <p:sldId id="483" r:id="rId21"/>
    <p:sldId id="500" r:id="rId22"/>
    <p:sldId id="484" r:id="rId23"/>
    <p:sldId id="552" r:id="rId24"/>
    <p:sldId id="553" r:id="rId25"/>
    <p:sldId id="485" r:id="rId26"/>
    <p:sldId id="486" r:id="rId27"/>
    <p:sldId id="460" r:id="rId28"/>
    <p:sldId id="490" r:id="rId29"/>
    <p:sldId id="491" r:id="rId30"/>
    <p:sldId id="492" r:id="rId31"/>
    <p:sldId id="493" r:id="rId32"/>
    <p:sldId id="474" r:id="rId33"/>
    <p:sldId id="494" r:id="rId34"/>
    <p:sldId id="495" r:id="rId35"/>
    <p:sldId id="496" r:id="rId36"/>
    <p:sldId id="497" r:id="rId37"/>
    <p:sldId id="498" r:id="rId38"/>
    <p:sldId id="461" r:id="rId39"/>
    <p:sldId id="462" r:id="rId40"/>
    <p:sldId id="501" r:id="rId41"/>
    <p:sldId id="502" r:id="rId42"/>
    <p:sldId id="503" r:id="rId43"/>
    <p:sldId id="504" r:id="rId44"/>
    <p:sldId id="463" r:id="rId45"/>
    <p:sldId id="549" r:id="rId46"/>
    <p:sldId id="506" r:id="rId47"/>
    <p:sldId id="507" r:id="rId48"/>
    <p:sldId id="508" r:id="rId49"/>
    <p:sldId id="464" r:id="rId50"/>
    <p:sldId id="520" r:id="rId51"/>
    <p:sldId id="465" r:id="rId52"/>
    <p:sldId id="513" r:id="rId53"/>
    <p:sldId id="466" r:id="rId54"/>
    <p:sldId id="514" r:id="rId55"/>
    <p:sldId id="554" r:id="rId56"/>
    <p:sldId id="555" r:id="rId57"/>
    <p:sldId id="516" r:id="rId58"/>
    <p:sldId id="467" r:id="rId59"/>
    <p:sldId id="468" r:id="rId60"/>
    <p:sldId id="521" r:id="rId61"/>
    <p:sldId id="522" r:id="rId62"/>
    <p:sldId id="556" r:id="rId63"/>
    <p:sldId id="523" r:id="rId64"/>
    <p:sldId id="524" r:id="rId65"/>
    <p:sldId id="469" r:id="rId66"/>
    <p:sldId id="557" r:id="rId67"/>
    <p:sldId id="527" r:id="rId68"/>
    <p:sldId id="558" r:id="rId69"/>
    <p:sldId id="559" r:id="rId70"/>
    <p:sldId id="548" r:id="rId71"/>
    <p:sldId id="529" r:id="rId72"/>
    <p:sldId id="530" r:id="rId73"/>
    <p:sldId id="531" r:id="rId74"/>
    <p:sldId id="471" r:id="rId75"/>
    <p:sldId id="538" r:id="rId76"/>
    <p:sldId id="539" r:id="rId77"/>
    <p:sldId id="540" r:id="rId78"/>
    <p:sldId id="541" r:id="rId79"/>
    <p:sldId id="542" r:id="rId80"/>
    <p:sldId id="470" r:id="rId81"/>
    <p:sldId id="543" r:id="rId82"/>
    <p:sldId id="544" r:id="rId83"/>
    <p:sldId id="545" r:id="rId84"/>
    <p:sldId id="546" r:id="rId85"/>
    <p:sldId id="291" r:id="rId86"/>
  </p:sldIdLst>
  <p:sldSz cx="9144000" cy="6858000" type="screen4x3"/>
  <p:notesSz cx="6797675" cy="9928225"/>
  <p:custDataLst>
    <p:tags r:id="rId89"/>
  </p:custDataLst>
  <p:defaultTextStyle>
    <a:defPPr>
      <a:defRPr lang="en-GB"/>
    </a:defPPr>
    <a:lvl1pPr algn="ctr"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ctr"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ctr"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ctr"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ctr"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224568"/>
    <a:srgbClr val="FF0066"/>
    <a:srgbClr val="FF3399"/>
    <a:srgbClr val="000000"/>
    <a:srgbClr val="333333"/>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58" autoAdjust="0"/>
    <p:restoredTop sz="74964" autoAdjust="0"/>
  </p:normalViewPr>
  <p:slideViewPr>
    <p:cSldViewPr>
      <p:cViewPr varScale="1">
        <p:scale>
          <a:sx n="65" d="100"/>
          <a:sy n="65" d="100"/>
        </p:scale>
        <p:origin x="996"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7482"/>
    </p:cViewPr>
  </p:sorterViewPr>
  <p:notesViewPr>
    <p:cSldViewPr>
      <p:cViewPr>
        <p:scale>
          <a:sx n="75" d="100"/>
          <a:sy n="75" d="100"/>
        </p:scale>
        <p:origin x="-1158" y="87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ags" Target="tags/tag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handoutMaster" Target="handoutMasters/handoutMaster1.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42"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smtClean="0">
                <a:ea typeface="+mn-ea"/>
                <a:cs typeface="Arial" charset="0"/>
              </a:defRPr>
            </a:lvl1pPr>
          </a:lstStyle>
          <a:p>
            <a:pPr>
              <a:defRPr/>
            </a:pPr>
            <a:endParaRPr lang="en-GB"/>
          </a:p>
        </p:txBody>
      </p:sp>
      <p:sp>
        <p:nvSpPr>
          <p:cNvPr id="419843" name="Rectangle 3"/>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ea typeface="+mn-ea"/>
                <a:cs typeface="Arial" charset="0"/>
              </a:defRPr>
            </a:lvl1pPr>
          </a:lstStyle>
          <a:p>
            <a:pPr>
              <a:defRPr/>
            </a:pPr>
            <a:endParaRPr lang="en-GB"/>
          </a:p>
        </p:txBody>
      </p:sp>
      <p:sp>
        <p:nvSpPr>
          <p:cNvPr id="419844" name="Rectangle 4"/>
          <p:cNvSpPr>
            <a:spLocks noGrp="1" noChangeArrowheads="1"/>
          </p:cNvSpPr>
          <p:nvPr>
            <p:ph type="ftr" sz="quarter" idx="2"/>
          </p:nvPr>
        </p:nvSpPr>
        <p:spPr bwMode="auto">
          <a:xfrm>
            <a:off x="0"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ea typeface="+mn-ea"/>
                <a:cs typeface="Arial" charset="0"/>
              </a:defRPr>
            </a:lvl1pPr>
          </a:lstStyle>
          <a:p>
            <a:pPr>
              <a:defRPr/>
            </a:pPr>
            <a:endParaRPr lang="en-GB"/>
          </a:p>
        </p:txBody>
      </p:sp>
      <p:sp>
        <p:nvSpPr>
          <p:cNvPr id="419845" name="Rectangle 5"/>
          <p:cNvSpPr>
            <a:spLocks noGrp="1" noChangeArrowheads="1"/>
          </p:cNvSpPr>
          <p:nvPr>
            <p:ph type="sldNum" sz="quarter" idx="3"/>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ea typeface="+mn-ea"/>
                <a:cs typeface="Arial" charset="0"/>
              </a:defRPr>
            </a:lvl1pPr>
          </a:lstStyle>
          <a:p>
            <a:pPr>
              <a:defRPr/>
            </a:pPr>
            <a:fld id="{4BD80BB5-D560-4674-90E1-F2C8C87F473C}" type="slidenum">
              <a:rPr lang="en-GB"/>
              <a:pPr>
                <a:defRPr/>
              </a:pPr>
              <a:t>‹#›</a:t>
            </a:fld>
            <a:endParaRPr lang="en-GB"/>
          </a:p>
        </p:txBody>
      </p:sp>
    </p:spTree>
    <p:extLst>
      <p:ext uri="{BB962C8B-B14F-4D97-AF65-F5344CB8AC3E}">
        <p14:creationId xmlns:p14="http://schemas.microsoft.com/office/powerpoint/2010/main" val="36804647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smtClean="0">
                <a:ea typeface="+mn-ea"/>
                <a:cs typeface="Arial" charset="0"/>
              </a:defRPr>
            </a:lvl1pPr>
          </a:lstStyle>
          <a:p>
            <a:pPr>
              <a:defRPr/>
            </a:pPr>
            <a:endParaRPr lang="en-GB"/>
          </a:p>
        </p:txBody>
      </p:sp>
      <p:sp>
        <p:nvSpPr>
          <p:cNvPr id="49155" name="Rectangle 3"/>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ea typeface="+mn-ea"/>
                <a:cs typeface="Arial" charset="0"/>
              </a:defRPr>
            </a:lvl1pPr>
          </a:lstStyle>
          <a:p>
            <a:pPr>
              <a:defRPr/>
            </a:pPr>
            <a:endParaRPr lang="en-GB"/>
          </a:p>
        </p:txBody>
      </p:sp>
      <p:sp>
        <p:nvSpPr>
          <p:cNvPr id="125956" name="Rectangle 4"/>
          <p:cNvSpPr>
            <a:spLocks noGrp="1" noRot="1" noChangeAspect="1" noChangeArrowheads="1" noTextEdit="1"/>
          </p:cNvSpPr>
          <p:nvPr>
            <p:ph type="sldImg" idx="2"/>
          </p:nvPr>
        </p:nvSpPr>
        <p:spPr bwMode="auto">
          <a:xfrm>
            <a:off x="919163" y="746125"/>
            <a:ext cx="4960937" cy="37211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9157" name="Rectangle 5"/>
          <p:cNvSpPr>
            <a:spLocks noGrp="1" noChangeArrowheads="1"/>
          </p:cNvSpPr>
          <p:nvPr>
            <p:ph type="body" sz="quarter" idx="3"/>
          </p:nvPr>
        </p:nvSpPr>
        <p:spPr bwMode="auto">
          <a:xfrm>
            <a:off x="679450" y="4716463"/>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49158" name="Rectangle 6"/>
          <p:cNvSpPr>
            <a:spLocks noGrp="1" noChangeArrowheads="1"/>
          </p:cNvSpPr>
          <p:nvPr>
            <p:ph type="ftr" sz="quarter" idx="4"/>
          </p:nvPr>
        </p:nvSpPr>
        <p:spPr bwMode="auto">
          <a:xfrm>
            <a:off x="0"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smtClean="0">
                <a:ea typeface="+mn-ea"/>
                <a:cs typeface="Arial" charset="0"/>
              </a:defRPr>
            </a:lvl1pPr>
          </a:lstStyle>
          <a:p>
            <a:pPr>
              <a:defRPr/>
            </a:pPr>
            <a:endParaRPr lang="en-GB"/>
          </a:p>
        </p:txBody>
      </p:sp>
      <p:sp>
        <p:nvSpPr>
          <p:cNvPr id="49159" name="Rectangle 7"/>
          <p:cNvSpPr>
            <a:spLocks noGrp="1" noChangeArrowheads="1"/>
          </p:cNvSpPr>
          <p:nvPr>
            <p:ph type="sldNum" sz="quarter" idx="5"/>
          </p:nvPr>
        </p:nvSpPr>
        <p:spPr bwMode="auto">
          <a:xfrm>
            <a:off x="3849688" y="942975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ea typeface="+mn-ea"/>
                <a:cs typeface="Arial" charset="0"/>
              </a:defRPr>
            </a:lvl1pPr>
          </a:lstStyle>
          <a:p>
            <a:pPr>
              <a:defRPr/>
            </a:pPr>
            <a:fld id="{DC080E20-7BE3-4208-AE28-8E3DC07DD04F}" type="slidenum">
              <a:rPr lang="en-GB"/>
              <a:pPr>
                <a:defRPr/>
              </a:pPr>
              <a:t>‹#›</a:t>
            </a:fld>
            <a:endParaRPr lang="en-GB"/>
          </a:p>
        </p:txBody>
      </p:sp>
    </p:spTree>
    <p:extLst>
      <p:ext uri="{BB962C8B-B14F-4D97-AF65-F5344CB8AC3E}">
        <p14:creationId xmlns:p14="http://schemas.microsoft.com/office/powerpoint/2010/main" val="388338550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A032C0C7-5026-4EF3-A73E-7E692F4607DD}" type="slidenum">
              <a:rPr lang="en-GB"/>
              <a:pPr eaLnBrk="1" hangingPunct="1"/>
              <a:t>1</a:t>
            </a:fld>
            <a:endParaRPr lang="en-GB"/>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p:spPr>
        <p:txBody>
          <a:bodyPr/>
          <a:lstStyle/>
          <a:p>
            <a:pPr eaLnBrk="1" hangingPunct="1"/>
            <a:r>
              <a:rPr lang="en-GB" dirty="0" smtClean="0"/>
              <a:t>This guide introduces the main features of EndNote Online - sometimes</a:t>
            </a:r>
            <a:r>
              <a:rPr lang="en-GB" baseline="0" dirty="0" smtClean="0"/>
              <a:t> called EndNote Web, my.endnote.com or just EndNote.</a:t>
            </a:r>
            <a:endParaRPr lang="en-GB" dirty="0" smtClean="0"/>
          </a:p>
        </p:txBody>
      </p:sp>
    </p:spTree>
    <p:extLst>
      <p:ext uri="{BB962C8B-B14F-4D97-AF65-F5344CB8AC3E}">
        <p14:creationId xmlns:p14="http://schemas.microsoft.com/office/powerpoint/2010/main" val="13375267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Use the tabs and headings on the EndNote Online home</a:t>
            </a:r>
            <a:r>
              <a:rPr lang="en-GB" baseline="0" dirty="0" smtClean="0"/>
              <a:t> page to access the various bibliographic tools.</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10</a:t>
            </a:fld>
            <a:endParaRPr lang="en-GB"/>
          </a:p>
        </p:txBody>
      </p:sp>
    </p:spTree>
    <p:extLst>
      <p:ext uri="{BB962C8B-B14F-4D97-AF65-F5344CB8AC3E}">
        <p14:creationId xmlns:p14="http://schemas.microsoft.com/office/powerpoint/2010/main" val="872557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is for Web</a:t>
            </a:r>
            <a:r>
              <a:rPr lang="en-GB" baseline="0" dirty="0" smtClean="0"/>
              <a:t> of Science</a:t>
            </a:r>
          </a:p>
          <a:p>
            <a:r>
              <a:rPr lang="en-GB" baseline="0" dirty="0" smtClean="0"/>
              <a:t>For Ovid Medline, use </a:t>
            </a:r>
            <a:r>
              <a:rPr lang="en-GB" baseline="0" dirty="0" err="1" smtClean="0"/>
              <a:t>Medlars</a:t>
            </a:r>
            <a:r>
              <a:rPr lang="en-GB" baseline="0" dirty="0" smtClean="0"/>
              <a:t> export option, and Medline OVID filter. Results saved as .txt automatically in downloads</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12</a:t>
            </a:fld>
            <a:endParaRPr lang="en-GB"/>
          </a:p>
        </p:txBody>
      </p:sp>
    </p:spTree>
    <p:extLst>
      <p:ext uri="{BB962C8B-B14F-4D97-AF65-F5344CB8AC3E}">
        <p14:creationId xmlns:p14="http://schemas.microsoft.com/office/powerpoint/2010/main" val="35415788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It is possible to carry out an online search from within EndNote Online.</a:t>
            </a:r>
            <a:r>
              <a:rPr lang="en-GB" baseline="0" dirty="0" smtClean="0"/>
              <a:t> Go to the </a:t>
            </a:r>
            <a:r>
              <a:rPr lang="en-GB" b="1" baseline="0" dirty="0" smtClean="0"/>
              <a:t>Online Search </a:t>
            </a:r>
            <a:r>
              <a:rPr lang="en-GB" baseline="0" dirty="0" smtClean="0"/>
              <a:t>tab and select the required database from the drop down menu.</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13</a:t>
            </a:fld>
            <a:endParaRPr lang="en-GB"/>
          </a:p>
        </p:txBody>
      </p:sp>
    </p:spTree>
    <p:extLst>
      <p:ext uri="{BB962C8B-B14F-4D97-AF65-F5344CB8AC3E}">
        <p14:creationId xmlns:p14="http://schemas.microsoft.com/office/powerpoint/2010/main" val="39584065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However using this method gives you little control over the records downloaded - individual selection is not possible.</a:t>
            </a:r>
          </a:p>
          <a:p>
            <a:r>
              <a:rPr lang="en-GB" dirty="0" smtClean="0"/>
              <a:t>The dropdown menus allow you to search in various fields,</a:t>
            </a:r>
            <a:r>
              <a:rPr lang="en-GB" baseline="0" dirty="0" smtClean="0"/>
              <a:t> but only four lines are available and it is not possible to include additional limits. This method only works for very specific search terms which return a small number of records.</a:t>
            </a:r>
          </a:p>
          <a:p>
            <a:r>
              <a:rPr lang="en-GB" baseline="0" dirty="0" smtClean="0"/>
              <a:t> It is always preferable to carry out the search from the external database and then export to EndNote or EndNote Online.</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14</a:t>
            </a:fld>
            <a:endParaRPr lang="en-GB"/>
          </a:p>
        </p:txBody>
      </p:sp>
    </p:spTree>
    <p:extLst>
      <p:ext uri="{BB962C8B-B14F-4D97-AF65-F5344CB8AC3E}">
        <p14:creationId xmlns:p14="http://schemas.microsoft.com/office/powerpoint/2010/main" val="9517011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It is preferable to use the external</a:t>
            </a:r>
            <a:r>
              <a:rPr lang="en-GB" baseline="0" dirty="0" smtClean="0"/>
              <a:t> database which allows maximum flexibility in search terms, the opportunity to apply limits, and the ability to select specific records of interest from results retrieved.</a:t>
            </a:r>
          </a:p>
          <a:p>
            <a:r>
              <a:rPr lang="en-GB" baseline="0" dirty="0" smtClean="0"/>
              <a:t>This is a very simple search, in this case for a single term. Enter the search term(s) and click the </a:t>
            </a:r>
            <a:r>
              <a:rPr lang="en-GB" b="1" baseline="0" dirty="0" smtClean="0"/>
              <a:t>Search</a:t>
            </a:r>
            <a:r>
              <a:rPr lang="en-GB" baseline="0" dirty="0" smtClean="0"/>
              <a:t> button.</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15</a:t>
            </a:fld>
            <a:endParaRPr lang="en-GB"/>
          </a:p>
        </p:txBody>
      </p:sp>
    </p:spTree>
    <p:extLst>
      <p:ext uri="{BB962C8B-B14F-4D97-AF65-F5344CB8AC3E}">
        <p14:creationId xmlns:p14="http://schemas.microsoft.com/office/powerpoint/2010/main" val="9030594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Work through the results that have been retrieved,</a:t>
            </a:r>
            <a:r>
              <a:rPr lang="en-GB" baseline="0" dirty="0" smtClean="0"/>
              <a:t> identifying just those that are relevant to you. It is generally better to select an individual database, rather than using the </a:t>
            </a:r>
            <a:r>
              <a:rPr lang="en-GB" b="1" baseline="0" dirty="0" smtClean="0"/>
              <a:t>All databases </a:t>
            </a:r>
            <a:r>
              <a:rPr lang="en-GB" baseline="0" dirty="0" smtClean="0"/>
              <a:t>tab. Cross database searches do not always export bibliographic data fully.</a:t>
            </a:r>
          </a:p>
          <a:p>
            <a:r>
              <a:rPr lang="en-GB" baseline="0" dirty="0" smtClean="0"/>
              <a:t>When all required results have been identified, click the </a:t>
            </a:r>
            <a:r>
              <a:rPr lang="en-GB" b="1" baseline="0" dirty="0" smtClean="0"/>
              <a:t>Save to EndNote online </a:t>
            </a:r>
            <a:r>
              <a:rPr lang="en-GB" baseline="0" dirty="0" smtClean="0"/>
              <a:t>link.</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16</a:t>
            </a:fld>
            <a:endParaRPr lang="en-GB"/>
          </a:p>
        </p:txBody>
      </p:sp>
    </p:spTree>
    <p:extLst>
      <p:ext uri="{BB962C8B-B14F-4D97-AF65-F5344CB8AC3E}">
        <p14:creationId xmlns:p14="http://schemas.microsoft.com/office/powerpoint/2010/main" val="14006074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If</a:t>
            </a:r>
            <a:r>
              <a:rPr lang="en-GB" baseline="0" dirty="0" smtClean="0"/>
              <a:t> a large number of results is involved it is better to select records on each page and then use the </a:t>
            </a:r>
            <a:r>
              <a:rPr lang="en-GB" b="1" baseline="0" dirty="0" smtClean="0"/>
              <a:t>Marked List </a:t>
            </a:r>
            <a:r>
              <a:rPr lang="en-GB" baseline="0" dirty="0" smtClean="0"/>
              <a:t>that has been created to export the records</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17</a:t>
            </a:fld>
            <a:endParaRPr lang="en-GB"/>
          </a:p>
        </p:txBody>
      </p:sp>
    </p:spTree>
    <p:extLst>
      <p:ext uri="{BB962C8B-B14F-4D97-AF65-F5344CB8AC3E}">
        <p14:creationId xmlns:p14="http://schemas.microsoft.com/office/powerpoint/2010/main" val="35764367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Records</a:t>
            </a:r>
            <a:r>
              <a:rPr lang="en-GB" baseline="0" dirty="0" smtClean="0"/>
              <a:t> added to the Marked List are identified by a tick underneath the check box. All selected records can be viewed at any time by clicking </a:t>
            </a:r>
            <a:r>
              <a:rPr lang="en-GB" b="1" baseline="0" dirty="0" smtClean="0"/>
              <a:t>Marked List.</a:t>
            </a:r>
            <a:endParaRPr lang="en-GB" b="1"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18</a:t>
            </a:fld>
            <a:endParaRPr lang="en-GB"/>
          </a:p>
        </p:txBody>
      </p:sp>
    </p:spTree>
    <p:extLst>
      <p:ext uri="{BB962C8B-B14F-4D97-AF65-F5344CB8AC3E}">
        <p14:creationId xmlns:p14="http://schemas.microsoft.com/office/powerpoint/2010/main" val="42139657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When you are ready to export the records, go to </a:t>
            </a:r>
            <a:r>
              <a:rPr lang="en-GB" b="1" dirty="0" smtClean="0"/>
              <a:t>Marked List</a:t>
            </a:r>
            <a:r>
              <a:rPr lang="en-GB" dirty="0" smtClean="0"/>
              <a:t>, and select the fields to be exported. It is helpful to include the abstract. Choose </a:t>
            </a:r>
            <a:r>
              <a:rPr lang="en-GB" b="1" dirty="0" smtClean="0"/>
              <a:t>Save</a:t>
            </a:r>
            <a:r>
              <a:rPr lang="en-GB" b="1" baseline="0" dirty="0" smtClean="0"/>
              <a:t> to EndNote online</a:t>
            </a:r>
            <a:endParaRPr lang="en-GB" b="1"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19</a:t>
            </a:fld>
            <a:endParaRPr lang="en-GB"/>
          </a:p>
        </p:txBody>
      </p:sp>
    </p:spTree>
    <p:extLst>
      <p:ext uri="{BB962C8B-B14F-4D97-AF65-F5344CB8AC3E}">
        <p14:creationId xmlns:p14="http://schemas.microsoft.com/office/powerpoint/2010/main" val="19026560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 the EndNote online library, the new records will be added to </a:t>
            </a:r>
            <a:r>
              <a:rPr lang="en-GB" b="1" dirty="0" smtClean="0"/>
              <a:t>Unfiled</a:t>
            </a:r>
            <a:r>
              <a:rPr lang="en-GB" dirty="0" smtClean="0"/>
              <a:t> and also to </a:t>
            </a:r>
            <a:r>
              <a:rPr lang="en-GB" b="1" dirty="0" smtClean="0"/>
              <a:t>All My References</a:t>
            </a:r>
            <a:r>
              <a:rPr lang="en-GB" dirty="0" smtClean="0"/>
              <a:t>. Note that this does not overwrite existing Unfiled records.</a:t>
            </a:r>
          </a:p>
          <a:p>
            <a:r>
              <a:rPr lang="en-GB" dirty="0" smtClean="0"/>
              <a:t>Click on the article title to view the full EndNote</a:t>
            </a:r>
            <a:r>
              <a:rPr lang="en-GB" baseline="0" dirty="0" smtClean="0"/>
              <a:t> Online record.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20</a:t>
            </a:fld>
            <a:endParaRPr lang="en-GB"/>
          </a:p>
        </p:txBody>
      </p:sp>
    </p:spTree>
    <p:extLst>
      <p:ext uri="{BB962C8B-B14F-4D97-AF65-F5344CB8AC3E}">
        <p14:creationId xmlns:p14="http://schemas.microsoft.com/office/powerpoint/2010/main" val="17151804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full EndNote software is available on all university workstations - but if you want to work elsewhere and not purchase the software</a:t>
            </a:r>
            <a:r>
              <a:rPr lang="en-GB" baseline="0" dirty="0" smtClean="0"/>
              <a:t> yourself, then EndNote Online provides basic bibliographic management tools and enables you to work from anywhere, so long as you have access to Web of Science. Note that you must log in to Web of Science through a University of Southampton workstation at least once per year to retain full access</a:t>
            </a:r>
          </a:p>
          <a:p>
            <a:r>
              <a:rPr lang="en-GB" baseline="0" dirty="0" smtClean="0"/>
              <a:t>EndNote Online is also useful if you are working with others as you can share references and whole libraries if you choose.</a:t>
            </a:r>
          </a:p>
          <a:p>
            <a:r>
              <a:rPr lang="en-GB" baseline="0" dirty="0" smtClean="0"/>
              <a:t>However, be aware that there is automatic synchronisation between EndNote Online and EndNote X7 if you set up this option in your preferences.</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a:t>
            </a:fld>
            <a:endParaRPr lang="en-GB"/>
          </a:p>
        </p:txBody>
      </p:sp>
    </p:spTree>
    <p:extLst>
      <p:ext uri="{BB962C8B-B14F-4D97-AF65-F5344CB8AC3E}">
        <p14:creationId xmlns:p14="http://schemas.microsoft.com/office/powerpoint/2010/main" val="17706611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a:t>
            </a:r>
            <a:r>
              <a:rPr lang="en-GB" b="1" dirty="0" smtClean="0"/>
              <a:t>Source Record </a:t>
            </a:r>
            <a:r>
              <a:rPr lang="en-GB" dirty="0" smtClean="0"/>
              <a:t>link </a:t>
            </a:r>
            <a:r>
              <a:rPr lang="en-GB" baseline="0" dirty="0" smtClean="0"/>
              <a:t>on the individual EndNote record links to the Web of Science database record.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21</a:t>
            </a:fld>
            <a:endParaRPr lang="en-GB"/>
          </a:p>
        </p:txBody>
      </p:sp>
    </p:spTree>
    <p:extLst>
      <p:ext uri="{BB962C8B-B14F-4D97-AF65-F5344CB8AC3E}">
        <p14:creationId xmlns:p14="http://schemas.microsoft.com/office/powerpoint/2010/main" val="6973775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Expand the </a:t>
            </a:r>
            <a:r>
              <a:rPr lang="en-GB" b="1" dirty="0" smtClean="0"/>
              <a:t>Full text</a:t>
            </a:r>
            <a:r>
              <a:rPr lang="en-GB" b="1" baseline="0" dirty="0" smtClean="0"/>
              <a:t> </a:t>
            </a:r>
            <a:r>
              <a:rPr lang="en-GB" b="0" baseline="0" dirty="0" smtClean="0"/>
              <a:t>option to follow the </a:t>
            </a:r>
            <a:r>
              <a:rPr lang="en-GB" b="0" baseline="0" dirty="0" err="1" smtClean="0"/>
              <a:t>TDNet</a:t>
            </a:r>
            <a:r>
              <a:rPr lang="en-GB" b="0" baseline="0" dirty="0" smtClean="0"/>
              <a:t> link</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22</a:t>
            </a:fld>
            <a:endParaRPr lang="en-GB"/>
          </a:p>
        </p:txBody>
      </p:sp>
    </p:spTree>
    <p:extLst>
      <p:ext uri="{BB962C8B-B14F-4D97-AF65-F5344CB8AC3E}">
        <p14:creationId xmlns:p14="http://schemas.microsoft.com/office/powerpoint/2010/main" val="18502026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Follow the Full</a:t>
            </a:r>
            <a:r>
              <a:rPr lang="en-GB" baseline="0" dirty="0" smtClean="0"/>
              <a:t> Text options hyperlink.</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23</a:t>
            </a:fld>
            <a:endParaRPr lang="en-GB"/>
          </a:p>
        </p:txBody>
      </p:sp>
    </p:spTree>
    <p:extLst>
      <p:ext uri="{BB962C8B-B14F-4D97-AF65-F5344CB8AC3E}">
        <p14:creationId xmlns:p14="http://schemas.microsoft.com/office/powerpoint/2010/main" val="33908267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Download the </a:t>
            </a:r>
            <a:r>
              <a:rPr lang="en-GB" dirty="0" err="1" smtClean="0"/>
              <a:t>pdf</a:t>
            </a:r>
            <a:r>
              <a:rPr lang="en-GB" dirty="0" smtClean="0"/>
              <a:t>, to attach to the EndNote</a:t>
            </a:r>
            <a:r>
              <a:rPr lang="en-GB" baseline="0" dirty="0" smtClean="0"/>
              <a:t> record later.</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24</a:t>
            </a:fld>
            <a:endParaRPr lang="en-GB"/>
          </a:p>
        </p:txBody>
      </p:sp>
    </p:spTree>
    <p:extLst>
      <p:ext uri="{BB962C8B-B14F-4D97-AF65-F5344CB8AC3E}">
        <p14:creationId xmlns:p14="http://schemas.microsoft.com/office/powerpoint/2010/main" val="25742319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It is possible to identify important records and add to a </a:t>
            </a:r>
            <a:r>
              <a:rPr lang="en-GB" b="1" dirty="0" smtClean="0"/>
              <a:t>Quick List</a:t>
            </a:r>
            <a:r>
              <a:rPr lang="en-GB" b="1" baseline="0" dirty="0" smtClean="0"/>
              <a:t> </a:t>
            </a:r>
            <a:r>
              <a:rPr lang="en-GB" baseline="0" dirty="0" smtClean="0"/>
              <a:t>at any time. Check the required boxes and click </a:t>
            </a:r>
            <a:r>
              <a:rPr lang="en-GB" b="1" baseline="0" dirty="0" smtClean="0"/>
              <a:t>Copy to Quick List</a:t>
            </a:r>
            <a:endParaRPr lang="en-GB" b="1"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25</a:t>
            </a:fld>
            <a:endParaRPr lang="en-GB"/>
          </a:p>
        </p:txBody>
      </p:sp>
    </p:spTree>
    <p:extLst>
      <p:ext uri="{BB962C8B-B14F-4D97-AF65-F5344CB8AC3E}">
        <p14:creationId xmlns:p14="http://schemas.microsoft.com/office/powerpoint/2010/main" val="7693256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Selected records are added to the Quick List. These are copies of the entries in </a:t>
            </a:r>
            <a:r>
              <a:rPr lang="en-GB" b="1" dirty="0" smtClean="0"/>
              <a:t>All My References.</a:t>
            </a:r>
            <a:endParaRPr lang="en-GB" b="1"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26</a:t>
            </a:fld>
            <a:endParaRPr lang="en-GB"/>
          </a:p>
        </p:txBody>
      </p:sp>
    </p:spTree>
    <p:extLst>
      <p:ext uri="{BB962C8B-B14F-4D97-AF65-F5344CB8AC3E}">
        <p14:creationId xmlns:p14="http://schemas.microsoft.com/office/powerpoint/2010/main" val="13391105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Some records may need to be added manually</a:t>
            </a:r>
            <a:r>
              <a:rPr lang="en-GB" baseline="0" dirty="0" smtClean="0"/>
              <a:t> to the EndNote Online library. Go to </a:t>
            </a:r>
            <a:r>
              <a:rPr lang="en-GB" b="1" baseline="0" dirty="0" smtClean="0"/>
              <a:t>Collect, New Reference.</a:t>
            </a:r>
          </a:p>
          <a:p>
            <a:r>
              <a:rPr lang="en-GB" b="0" baseline="0" dirty="0" smtClean="0"/>
              <a:t>Choose the reference type from the dropdown menu.</a:t>
            </a:r>
            <a:endParaRPr lang="en-GB" b="0"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28</a:t>
            </a:fld>
            <a:endParaRPr lang="en-GB"/>
          </a:p>
        </p:txBody>
      </p:sp>
    </p:spTree>
    <p:extLst>
      <p:ext uri="{BB962C8B-B14F-4D97-AF65-F5344CB8AC3E}">
        <p14:creationId xmlns:p14="http://schemas.microsoft.com/office/powerpoint/2010/main" val="16174195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Complete all necessary fields. Note that</a:t>
            </a:r>
            <a:r>
              <a:rPr lang="en-GB" baseline="0" dirty="0" smtClean="0"/>
              <a:t> the reference is saved as each field is completed.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29</a:t>
            </a:fld>
            <a:endParaRPr lang="en-GB"/>
          </a:p>
        </p:txBody>
      </p:sp>
    </p:spTree>
    <p:extLst>
      <p:ext uri="{BB962C8B-B14F-4D97-AF65-F5344CB8AC3E}">
        <p14:creationId xmlns:p14="http://schemas.microsoft.com/office/powerpoint/2010/main" val="16576671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 full set of record fields is available, matching those available with EndNote X7.</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30</a:t>
            </a:fld>
            <a:endParaRPr lang="en-GB"/>
          </a:p>
        </p:txBody>
      </p:sp>
    </p:spTree>
    <p:extLst>
      <p:ext uri="{BB962C8B-B14F-4D97-AF65-F5344CB8AC3E}">
        <p14:creationId xmlns:p14="http://schemas.microsoft.com/office/powerpoint/2010/main" val="25574514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structure of the Author</a:t>
            </a:r>
            <a:r>
              <a:rPr lang="en-GB" baseline="0" dirty="0" smtClean="0"/>
              <a:t> field is particularly important.</a:t>
            </a:r>
          </a:p>
          <a:p>
            <a:r>
              <a:rPr lang="en-GB" baseline="0" dirty="0" smtClean="0"/>
              <a:t>Enter the surname, or name of an organisation, followed by a comma and then first names or initials.</a:t>
            </a:r>
          </a:p>
          <a:p>
            <a:r>
              <a:rPr lang="en-GB" baseline="0" dirty="0" smtClean="0"/>
              <a:t>If the comma is omitted, the author name will not display correctly in citations or bibliographies.</a:t>
            </a:r>
          </a:p>
          <a:p>
            <a:r>
              <a:rPr lang="en-GB" baseline="0" dirty="0" smtClean="0"/>
              <a:t>If there is more than one author, enter one author per line.</a:t>
            </a:r>
          </a:p>
          <a:p>
            <a:r>
              <a:rPr lang="en-GB" baseline="0" dirty="0" smtClean="0"/>
              <a:t>Click to Save and exit the record.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31</a:t>
            </a:fld>
            <a:endParaRPr lang="en-GB"/>
          </a:p>
        </p:txBody>
      </p:sp>
    </p:spTree>
    <p:extLst>
      <p:ext uri="{BB962C8B-B14F-4D97-AF65-F5344CB8AC3E}">
        <p14:creationId xmlns:p14="http://schemas.microsoft.com/office/powerpoint/2010/main" val="5165500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2DFCEF0D-06DF-42E7-ABC0-B028335E7733}" type="slidenum">
              <a:rPr lang="en-GB"/>
              <a:pPr eaLnBrk="1" hangingPunct="1"/>
              <a:t>3</a:t>
            </a:fld>
            <a:endParaRPr lang="en-GB"/>
          </a:p>
        </p:txBody>
      </p:sp>
      <p:sp>
        <p:nvSpPr>
          <p:cNvPr id="128003" name="Rectangle 2"/>
          <p:cNvSpPr>
            <a:spLocks noGrp="1" noRot="1" noChangeAspect="1" noChangeArrowheads="1" noTextEdit="1"/>
          </p:cNvSpPr>
          <p:nvPr>
            <p:ph type="sldImg"/>
          </p:nvPr>
        </p:nvSpPr>
        <p:spPr>
          <a:ln/>
        </p:spPr>
      </p:sp>
      <p:sp>
        <p:nvSpPr>
          <p:cNvPr id="128004" name="Rectangle 3"/>
          <p:cNvSpPr>
            <a:spLocks noGrp="1" noChangeArrowheads="1"/>
          </p:cNvSpPr>
          <p:nvPr>
            <p:ph type="body" idx="1"/>
          </p:nvPr>
        </p:nvSpPr>
        <p:spPr>
          <a:noFill/>
        </p:spPr>
        <p:txBody>
          <a:bodyPr/>
          <a:lstStyle/>
          <a:p>
            <a:pPr eaLnBrk="1" hangingPunct="1"/>
            <a:r>
              <a:rPr lang="en-GB" dirty="0" smtClean="0"/>
              <a:t>EndNote is bibliographic management software that allows you to collect all the references from a range of resource types in a single location. </a:t>
            </a:r>
          </a:p>
          <a:p>
            <a:pPr eaLnBrk="1" hangingPunct="1"/>
            <a:r>
              <a:rPr lang="en-GB" dirty="0" smtClean="0"/>
              <a:t>The results of a database search can be automatically exported to EndNote, and other notes, files and graphics can be added to individual records, allowing all information to be stored in a single location.</a:t>
            </a:r>
          </a:p>
          <a:p>
            <a:pPr eaLnBrk="1" hangingPunct="1"/>
            <a:r>
              <a:rPr lang="en-GB" dirty="0" smtClean="0"/>
              <a:t>EndNote works alongside Word, inserts short citations within the text and generates full bibliographic references at the end of the current document. The appearance and management of citations and references is controlled through the EndNote Library.</a:t>
            </a:r>
          </a:p>
          <a:p>
            <a:pPr eaLnBrk="1" hangingPunct="1"/>
            <a:r>
              <a:rPr lang="en-GB" dirty="0" smtClean="0"/>
              <a:t>Using EndNote, a document created with references in one referencing style can be automatically converted to a different referencing style if required.</a:t>
            </a:r>
          </a:p>
          <a:p>
            <a:pPr eaLnBrk="1" hangingPunct="1"/>
            <a:r>
              <a:rPr lang="en-GB" dirty="0" smtClean="0"/>
              <a:t>All features of EndNote can be edited to suit personal preferences.</a:t>
            </a:r>
          </a:p>
          <a:p>
            <a:pPr eaLnBrk="1" hangingPunct="1"/>
            <a:r>
              <a:rPr lang="en-GB" dirty="0" smtClean="0"/>
              <a:t>You will continue</a:t>
            </a:r>
            <a:r>
              <a:rPr lang="en-GB" baseline="0" dirty="0" smtClean="0"/>
              <a:t> to have access to your references in EndNote Online even when you leave University of Southampton, although the tools to which you have access may be more limited.</a:t>
            </a:r>
            <a:endParaRPr lang="en-GB" dirty="0" smtClean="0"/>
          </a:p>
        </p:txBody>
      </p:sp>
    </p:spTree>
    <p:extLst>
      <p:ext uri="{BB962C8B-B14F-4D97-AF65-F5344CB8AC3E}">
        <p14:creationId xmlns:p14="http://schemas.microsoft.com/office/powerpoint/2010/main" val="32697919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EndNote Online has</a:t>
            </a:r>
            <a:r>
              <a:rPr lang="en-GB" baseline="0" dirty="0" smtClean="0"/>
              <a:t> a simple search facility: enter text in the search box, and choose to search all references or a single group.</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33</a:t>
            </a:fld>
            <a:endParaRPr lang="en-GB"/>
          </a:p>
        </p:txBody>
      </p:sp>
    </p:spTree>
    <p:extLst>
      <p:ext uri="{BB962C8B-B14F-4D97-AF65-F5344CB8AC3E}">
        <p14:creationId xmlns:p14="http://schemas.microsoft.com/office/powerpoint/2010/main" val="42804079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Records matching</a:t>
            </a:r>
            <a:r>
              <a:rPr lang="en-GB" baseline="0" dirty="0" smtClean="0"/>
              <a:t> the search term are displayed.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34</a:t>
            </a:fld>
            <a:endParaRPr lang="en-GB"/>
          </a:p>
        </p:txBody>
      </p:sp>
    </p:spTree>
    <p:extLst>
      <p:ext uri="{BB962C8B-B14F-4D97-AF65-F5344CB8AC3E}">
        <p14:creationId xmlns:p14="http://schemas.microsoft.com/office/powerpoint/2010/main" val="10403268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Any or all of these records can be</a:t>
            </a:r>
            <a:r>
              <a:rPr lang="en-GB" baseline="0" dirty="0" smtClean="0"/>
              <a:t> added to an existing group, or a new group can be created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35</a:t>
            </a:fld>
            <a:endParaRPr lang="en-GB"/>
          </a:p>
        </p:txBody>
      </p:sp>
    </p:spTree>
    <p:extLst>
      <p:ext uri="{BB962C8B-B14F-4D97-AF65-F5344CB8AC3E}">
        <p14:creationId xmlns:p14="http://schemas.microsoft.com/office/powerpoint/2010/main" val="227848029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Enter the name of the new group and c</a:t>
            </a:r>
            <a:r>
              <a:rPr lang="en-GB" baseline="0" dirty="0" smtClean="0"/>
              <a:t>lick </a:t>
            </a:r>
            <a:r>
              <a:rPr lang="en-GB" b="1" baseline="0" dirty="0" smtClean="0"/>
              <a:t>OK. </a:t>
            </a:r>
            <a:r>
              <a:rPr lang="en-GB" b="0" baseline="0" dirty="0" smtClean="0"/>
              <a:t>Mode of operation varies between browsers</a:t>
            </a:r>
            <a:endParaRPr lang="en-GB" b="0"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36</a:t>
            </a:fld>
            <a:endParaRPr lang="en-GB"/>
          </a:p>
        </p:txBody>
      </p:sp>
    </p:spTree>
    <p:extLst>
      <p:ext uri="{BB962C8B-B14F-4D97-AF65-F5344CB8AC3E}">
        <p14:creationId xmlns:p14="http://schemas.microsoft.com/office/powerpoint/2010/main" val="29752140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new group appears</a:t>
            </a:r>
            <a:r>
              <a:rPr lang="en-GB" baseline="0" dirty="0" smtClean="0"/>
              <a:t> in </a:t>
            </a:r>
            <a:r>
              <a:rPr lang="en-GB" b="1" baseline="0" dirty="0" smtClean="0"/>
              <a:t>My Groups.</a:t>
            </a:r>
          </a:p>
          <a:p>
            <a:r>
              <a:rPr lang="en-GB" b="0" baseline="0" dirty="0" smtClean="0"/>
              <a:t>References in this group are copies and remain in </a:t>
            </a:r>
            <a:r>
              <a:rPr lang="en-GB" b="1" baseline="0" dirty="0" smtClean="0"/>
              <a:t>All My References.</a:t>
            </a:r>
            <a:endParaRPr lang="en-GB" b="1"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37</a:t>
            </a:fld>
            <a:endParaRPr lang="en-GB"/>
          </a:p>
        </p:txBody>
      </p:sp>
    </p:spTree>
    <p:extLst>
      <p:ext uri="{BB962C8B-B14F-4D97-AF65-F5344CB8AC3E}">
        <p14:creationId xmlns:p14="http://schemas.microsoft.com/office/powerpoint/2010/main" val="15690176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When you have collected a significant number of references, it may be easier to arrange them in groups. The</a:t>
            </a:r>
            <a:r>
              <a:rPr lang="en-GB" baseline="0" dirty="0" smtClean="0"/>
              <a:t> references will remain in </a:t>
            </a:r>
            <a:r>
              <a:rPr lang="en-GB" b="1" baseline="0" dirty="0" smtClean="0"/>
              <a:t>All My References</a:t>
            </a:r>
            <a:r>
              <a:rPr lang="en-GB" baseline="0" dirty="0" smtClean="0"/>
              <a:t>, but can be copied into as many groups as required</a:t>
            </a:r>
          </a:p>
          <a:p>
            <a:r>
              <a:rPr lang="en-GB" baseline="0" dirty="0" smtClean="0"/>
              <a:t>On the </a:t>
            </a:r>
            <a:r>
              <a:rPr lang="en-GB" b="1" baseline="0" dirty="0" smtClean="0"/>
              <a:t>Organize</a:t>
            </a:r>
            <a:r>
              <a:rPr lang="en-GB" baseline="0" dirty="0" smtClean="0"/>
              <a:t> tab, go to </a:t>
            </a:r>
            <a:r>
              <a:rPr lang="en-GB" b="1" baseline="0" dirty="0" smtClean="0"/>
              <a:t>Manage My Groups</a:t>
            </a:r>
            <a:r>
              <a:rPr lang="en-GB" baseline="0" dirty="0" smtClean="0"/>
              <a:t>, and click </a:t>
            </a:r>
            <a:r>
              <a:rPr lang="en-GB" b="1" baseline="0" dirty="0" smtClean="0"/>
              <a:t>New Group.</a:t>
            </a:r>
            <a:endParaRPr lang="en-GB" b="1"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40</a:t>
            </a:fld>
            <a:endParaRPr lang="en-GB"/>
          </a:p>
        </p:txBody>
      </p:sp>
    </p:spTree>
    <p:extLst>
      <p:ext uri="{BB962C8B-B14F-4D97-AF65-F5344CB8AC3E}">
        <p14:creationId xmlns:p14="http://schemas.microsoft.com/office/powerpoint/2010/main" val="11925619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According to the browser used, you may need to allow scripted windows (IE).</a:t>
            </a:r>
          </a:p>
          <a:p>
            <a:r>
              <a:rPr lang="en-GB" dirty="0" smtClean="0"/>
              <a:t>Type the name of the new group in the </a:t>
            </a:r>
            <a:r>
              <a:rPr lang="en-GB" baseline="0" dirty="0" smtClean="0"/>
              <a:t>box and click </a:t>
            </a:r>
            <a:r>
              <a:rPr lang="en-GB" b="1" baseline="0" dirty="0" smtClean="0"/>
              <a:t>OK</a:t>
            </a:r>
            <a:endParaRPr lang="en-GB" b="1"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41</a:t>
            </a:fld>
            <a:endParaRPr lang="en-GB"/>
          </a:p>
        </p:txBody>
      </p:sp>
    </p:spTree>
    <p:extLst>
      <p:ext uri="{BB962C8B-B14F-4D97-AF65-F5344CB8AC3E}">
        <p14:creationId xmlns:p14="http://schemas.microsoft.com/office/powerpoint/2010/main" val="14493045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new group appears in the list of </a:t>
            </a:r>
            <a:r>
              <a:rPr lang="en-GB" b="1" dirty="0" smtClean="0"/>
              <a:t>My Groups.</a:t>
            </a:r>
            <a:endParaRPr lang="en-GB" b="1"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42</a:t>
            </a:fld>
            <a:endParaRPr lang="en-GB"/>
          </a:p>
        </p:txBody>
      </p:sp>
    </p:spTree>
    <p:extLst>
      <p:ext uri="{BB962C8B-B14F-4D97-AF65-F5344CB8AC3E}">
        <p14:creationId xmlns:p14="http://schemas.microsoft.com/office/powerpoint/2010/main" val="12141188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Select references to be added to this group, and choose the required</a:t>
            </a:r>
            <a:r>
              <a:rPr lang="en-GB" baseline="0" dirty="0" smtClean="0"/>
              <a:t> group from the </a:t>
            </a:r>
            <a:r>
              <a:rPr lang="en-GB" b="1" baseline="0" dirty="0" smtClean="0"/>
              <a:t>Add to group … </a:t>
            </a:r>
            <a:r>
              <a:rPr lang="en-GB" baseline="0" dirty="0" smtClean="0"/>
              <a:t>dropdown menu.</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43</a:t>
            </a:fld>
            <a:endParaRPr lang="en-GB"/>
          </a:p>
        </p:txBody>
      </p:sp>
    </p:spTree>
    <p:extLst>
      <p:ext uri="{BB962C8B-B14F-4D97-AF65-F5344CB8AC3E}">
        <p14:creationId xmlns:p14="http://schemas.microsoft.com/office/powerpoint/2010/main" val="39202855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44</a:t>
            </a:fld>
            <a:endParaRPr lang="en-GB"/>
          </a:p>
        </p:txBody>
      </p:sp>
    </p:spTree>
    <p:extLst>
      <p:ext uri="{BB962C8B-B14F-4D97-AF65-F5344CB8AC3E}">
        <p14:creationId xmlns:p14="http://schemas.microsoft.com/office/powerpoint/2010/main" val="27413099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To start you must create a Web of Science id. Find this on the library guides, under the </a:t>
            </a:r>
            <a:r>
              <a:rPr lang="en-GB" b="1" dirty="0" smtClean="0"/>
              <a:t>Resources</a:t>
            </a:r>
            <a:r>
              <a:rPr lang="en-GB" b="1" baseline="0" dirty="0" smtClean="0"/>
              <a:t> </a:t>
            </a:r>
            <a:r>
              <a:rPr lang="en-GB" baseline="0" dirty="0" smtClean="0"/>
              <a:t>tab.</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4</a:t>
            </a:fld>
            <a:endParaRPr lang="en-GB"/>
          </a:p>
        </p:txBody>
      </p:sp>
    </p:spTree>
    <p:extLst>
      <p:ext uri="{BB962C8B-B14F-4D97-AF65-F5344CB8AC3E}">
        <p14:creationId xmlns:p14="http://schemas.microsoft.com/office/powerpoint/2010/main" val="218461075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Any group within the library can be shared with colleagues. This</a:t>
            </a:r>
            <a:r>
              <a:rPr lang="en-GB" baseline="0" dirty="0" smtClean="0"/>
              <a:t> is really useful when collaborating on a project. On the Organize tab go to </a:t>
            </a:r>
            <a:r>
              <a:rPr lang="en-GB" b="1" baseline="0" dirty="0" smtClean="0"/>
              <a:t>Manage My Groups </a:t>
            </a:r>
            <a:r>
              <a:rPr lang="en-GB" baseline="0" dirty="0" smtClean="0"/>
              <a:t>and select the </a:t>
            </a:r>
            <a:r>
              <a:rPr lang="en-GB" b="1" baseline="0" dirty="0" smtClean="0"/>
              <a:t>Manage Sharing </a:t>
            </a:r>
            <a:r>
              <a:rPr lang="en-GB" baseline="0" dirty="0" smtClean="0"/>
              <a:t>option.</a:t>
            </a:r>
            <a:endParaRPr lang="en-GB" dirty="0" smtClean="0"/>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45</a:t>
            </a:fld>
            <a:endParaRPr lang="en-GB"/>
          </a:p>
        </p:txBody>
      </p:sp>
    </p:spTree>
    <p:extLst>
      <p:ext uri="{BB962C8B-B14F-4D97-AF65-F5344CB8AC3E}">
        <p14:creationId xmlns:p14="http://schemas.microsoft.com/office/powerpoint/2010/main" val="90213500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Click on </a:t>
            </a:r>
            <a:r>
              <a:rPr lang="en-GB" b="1" dirty="0" smtClean="0"/>
              <a:t>Start sharing this group.</a:t>
            </a:r>
            <a:endParaRPr lang="en-GB" b="1"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46</a:t>
            </a:fld>
            <a:endParaRPr lang="en-GB"/>
          </a:p>
        </p:txBody>
      </p:sp>
    </p:spTree>
    <p:extLst>
      <p:ext uri="{BB962C8B-B14F-4D97-AF65-F5344CB8AC3E}">
        <p14:creationId xmlns:p14="http://schemas.microsoft.com/office/powerpoint/2010/main" val="409341263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Add the email addresses for all people you wish</a:t>
            </a:r>
            <a:r>
              <a:rPr lang="en-GB" baseline="0" dirty="0" smtClean="0"/>
              <a:t> to share this group. Choose access privileges on this screen for the whole group - individual privileges can be modified on the main screen. Click </a:t>
            </a:r>
            <a:r>
              <a:rPr lang="en-GB" b="1" baseline="0" dirty="0" smtClean="0"/>
              <a:t>Apply.</a:t>
            </a:r>
            <a:endParaRPr lang="en-GB" b="1"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47</a:t>
            </a:fld>
            <a:endParaRPr lang="en-GB"/>
          </a:p>
        </p:txBody>
      </p:sp>
    </p:spTree>
    <p:extLst>
      <p:ext uri="{BB962C8B-B14F-4D97-AF65-F5344CB8AC3E}">
        <p14:creationId xmlns:p14="http://schemas.microsoft.com/office/powerpoint/2010/main" val="20759656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Different privileges can be set for various members of the group - note that copyright restrictions prevent attachments being shared.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48</a:t>
            </a:fld>
            <a:endParaRPr lang="en-GB"/>
          </a:p>
        </p:txBody>
      </p:sp>
    </p:spTree>
    <p:extLst>
      <p:ext uri="{BB962C8B-B14F-4D97-AF65-F5344CB8AC3E}">
        <p14:creationId xmlns:p14="http://schemas.microsoft.com/office/powerpoint/2010/main" val="389146876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To access groups where other users have given you sharing privileges,</a:t>
            </a:r>
            <a:r>
              <a:rPr lang="en-GB" baseline="0" dirty="0" smtClean="0"/>
              <a:t> go to </a:t>
            </a:r>
            <a:r>
              <a:rPr lang="en-GB" b="1" baseline="0" dirty="0" smtClean="0"/>
              <a:t>Others' Groups </a:t>
            </a:r>
            <a:r>
              <a:rPr lang="en-GB" baseline="0" dirty="0" smtClean="0"/>
              <a:t>on the </a:t>
            </a:r>
            <a:r>
              <a:rPr lang="en-GB" b="1" baseline="0" dirty="0" smtClean="0"/>
              <a:t>Organize</a:t>
            </a:r>
            <a:r>
              <a:rPr lang="en-GB" baseline="0" dirty="0" smtClean="0"/>
              <a:t> tab. These references can also be used when writing documents if the </a:t>
            </a:r>
            <a:r>
              <a:rPr lang="en-GB" b="1" baseline="0" dirty="0" smtClean="0"/>
              <a:t>Use for Cite While You Write </a:t>
            </a:r>
            <a:r>
              <a:rPr lang="en-GB" baseline="0" dirty="0" smtClean="0"/>
              <a:t>box is checked.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50</a:t>
            </a:fld>
            <a:endParaRPr lang="en-GB"/>
          </a:p>
        </p:txBody>
      </p:sp>
    </p:spTree>
    <p:extLst>
      <p:ext uri="{BB962C8B-B14F-4D97-AF65-F5344CB8AC3E}">
        <p14:creationId xmlns:p14="http://schemas.microsoft.com/office/powerpoint/2010/main" val="113857564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If carrying out a number of database searches, it is likely that some duplicates will</a:t>
            </a:r>
            <a:r>
              <a:rPr lang="en-GB" baseline="0" dirty="0" smtClean="0"/>
              <a:t> appear. To identify these, go to </a:t>
            </a:r>
            <a:r>
              <a:rPr lang="en-GB" b="1" baseline="0" dirty="0" smtClean="0"/>
              <a:t>Organise, Find Duplicates.</a:t>
            </a:r>
            <a:endParaRPr lang="en-GB" dirty="0" smtClean="0"/>
          </a:p>
          <a:p>
            <a:r>
              <a:rPr lang="en-GB" dirty="0" smtClean="0"/>
              <a:t>Duplicate records are</a:t>
            </a:r>
            <a:r>
              <a:rPr lang="en-GB" baseline="0" dirty="0" smtClean="0"/>
              <a:t> displayed. Inspect the full record to decide which to discard. It is generally best to retain the record that was downloaded first, as this is the one likely to have been cited if any documents using the library have been created.</a:t>
            </a:r>
          </a:p>
          <a:p>
            <a:r>
              <a:rPr lang="en-GB" baseline="0" dirty="0" smtClean="0"/>
              <a:t>Check the boxes for records to discard and click </a:t>
            </a:r>
            <a:r>
              <a:rPr lang="en-GB" b="1" baseline="0" dirty="0" smtClean="0"/>
              <a:t>Delete. </a:t>
            </a:r>
            <a:r>
              <a:rPr lang="en-GB" b="0" baseline="0" dirty="0" smtClean="0"/>
              <a:t>These records are then deleted from </a:t>
            </a:r>
            <a:r>
              <a:rPr lang="en-GB" b="1" baseline="0" dirty="0" smtClean="0"/>
              <a:t>All My References </a:t>
            </a:r>
            <a:r>
              <a:rPr lang="en-GB" b="0" baseline="0" dirty="0" smtClean="0"/>
              <a:t>and any Groups to which they have been added.</a:t>
            </a:r>
            <a:endParaRPr lang="en-GB" b="1"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52</a:t>
            </a:fld>
            <a:endParaRPr lang="en-GB"/>
          </a:p>
        </p:txBody>
      </p:sp>
    </p:spTree>
    <p:extLst>
      <p:ext uri="{BB962C8B-B14F-4D97-AF65-F5344CB8AC3E}">
        <p14:creationId xmlns:p14="http://schemas.microsoft.com/office/powerpoint/2010/main" val="177241302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There is a 5GB limit on attachments within an Endnote Online</a:t>
            </a:r>
            <a:r>
              <a:rPr lang="en-GB" baseline="0" dirty="0" smtClean="0"/>
              <a:t> library - you may need to be selective.</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53</a:t>
            </a:fld>
            <a:endParaRPr lang="en-GB"/>
          </a:p>
        </p:txBody>
      </p:sp>
    </p:spTree>
    <p:extLst>
      <p:ext uri="{BB962C8B-B14F-4D97-AF65-F5344CB8AC3E}">
        <p14:creationId xmlns:p14="http://schemas.microsoft.com/office/powerpoint/2010/main" val="5605179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Files and figures can be attached to EndNote Online records. Note that if library</a:t>
            </a:r>
            <a:r>
              <a:rPr lang="en-GB" baseline="0" dirty="0" smtClean="0"/>
              <a:t> items are shared with others, these attachments will not be visible. </a:t>
            </a:r>
            <a:r>
              <a:rPr lang="en-GB" dirty="0" smtClean="0"/>
              <a:t>More than one file may be attached to a record, but only a single Figure.</a:t>
            </a:r>
          </a:p>
          <a:p>
            <a:r>
              <a:rPr lang="en-GB" baseline="0" dirty="0" smtClean="0"/>
              <a:t> Click to expand the </a:t>
            </a:r>
            <a:r>
              <a:rPr lang="en-GB" b="1" baseline="0" dirty="0" smtClean="0"/>
              <a:t>Attachments</a:t>
            </a:r>
            <a:r>
              <a:rPr lang="en-GB" baseline="0" dirty="0" smtClean="0"/>
              <a:t> section.</a:t>
            </a:r>
          </a:p>
          <a:p>
            <a:r>
              <a:rPr lang="en-GB" baseline="0" dirty="0" smtClean="0"/>
              <a:t>Click the </a:t>
            </a:r>
            <a:r>
              <a:rPr lang="en-GB" b="1" baseline="0" dirty="0" smtClean="0"/>
              <a:t>Attach Files </a:t>
            </a:r>
            <a:r>
              <a:rPr lang="en-GB" baseline="0" dirty="0" smtClean="0"/>
              <a:t>link and browse to find the required file.</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54</a:t>
            </a:fld>
            <a:endParaRPr lang="en-GB"/>
          </a:p>
        </p:txBody>
      </p:sp>
    </p:spTree>
    <p:extLst>
      <p:ext uri="{BB962C8B-B14F-4D97-AF65-F5344CB8AC3E}">
        <p14:creationId xmlns:p14="http://schemas.microsoft.com/office/powerpoint/2010/main" val="390556482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Browse to locate the required file(s)</a:t>
            </a:r>
            <a:r>
              <a:rPr lang="en-GB" baseline="0" dirty="0" smtClean="0"/>
              <a:t> and then click </a:t>
            </a:r>
            <a:r>
              <a:rPr lang="en-GB" b="1" baseline="0" dirty="0" smtClean="0"/>
              <a:t>Upload.</a:t>
            </a:r>
            <a:endParaRPr lang="en-GB" b="1"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55</a:t>
            </a:fld>
            <a:endParaRPr lang="en-GB"/>
          </a:p>
        </p:txBody>
      </p:sp>
    </p:spTree>
    <p:extLst>
      <p:ext uri="{BB962C8B-B14F-4D97-AF65-F5344CB8AC3E}">
        <p14:creationId xmlns:p14="http://schemas.microsoft.com/office/powerpoint/2010/main" val="287373786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Other files of any type </a:t>
            </a:r>
            <a:r>
              <a:rPr lang="en-GB" dirty="0" err="1" smtClean="0"/>
              <a:t>eg</a:t>
            </a:r>
            <a:r>
              <a:rPr lang="en-GB" dirty="0" smtClean="0"/>
              <a:t> </a:t>
            </a:r>
            <a:r>
              <a:rPr lang="en-GB" dirty="0" err="1" smtClean="0"/>
              <a:t>docx</a:t>
            </a:r>
            <a:r>
              <a:rPr lang="en-GB" dirty="0" smtClean="0"/>
              <a:t>, </a:t>
            </a:r>
            <a:r>
              <a:rPr lang="en-GB" dirty="0" err="1" smtClean="0"/>
              <a:t>pptx</a:t>
            </a:r>
            <a:r>
              <a:rPr lang="en-GB" dirty="0" smtClean="0"/>
              <a:t>, jpg, may be added.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56</a:t>
            </a:fld>
            <a:endParaRPr lang="en-GB"/>
          </a:p>
        </p:txBody>
      </p:sp>
    </p:spTree>
    <p:extLst>
      <p:ext uri="{BB962C8B-B14F-4D97-AF65-F5344CB8AC3E}">
        <p14:creationId xmlns:p14="http://schemas.microsoft.com/office/powerpoint/2010/main" val="42589009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Go to the </a:t>
            </a:r>
            <a:r>
              <a:rPr lang="en-GB" b="1" dirty="0" smtClean="0"/>
              <a:t>A - Z list of E-Resources</a:t>
            </a:r>
            <a:endParaRPr lang="en-GB" b="1"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5</a:t>
            </a:fld>
            <a:endParaRPr lang="en-GB"/>
          </a:p>
        </p:txBody>
      </p:sp>
    </p:spTree>
    <p:extLst>
      <p:ext uri="{BB962C8B-B14F-4D97-AF65-F5344CB8AC3E}">
        <p14:creationId xmlns:p14="http://schemas.microsoft.com/office/powerpoint/2010/main" val="357008214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Go to Organize, Manage Attachments</a:t>
            </a:r>
            <a:r>
              <a:rPr lang="en-GB" baseline="0" dirty="0" smtClean="0"/>
              <a:t> to view all records with file attachments. There is a 5GB limit on file attachments in EndNote Online, so as the library grows, it may be necessary to be selective.</a:t>
            </a:r>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Individual attachments can be deleted</a:t>
            </a:r>
            <a:r>
              <a:rPr lang="en-GB" baseline="0" dirty="0" smtClean="0"/>
              <a:t> if necessary. To delete an individual attachment check the record box and click </a:t>
            </a:r>
            <a:r>
              <a:rPr lang="en-GB" b="1" baseline="0" dirty="0" smtClean="0"/>
              <a:t>Delete Attachments</a:t>
            </a:r>
            <a:r>
              <a:rPr lang="en-GB" baseline="0" dirty="0" smtClean="0"/>
              <a:t>. This does not delete the associated record.</a:t>
            </a:r>
            <a:endParaRPr lang="en-GB" dirty="0" smtClean="0"/>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57</a:t>
            </a:fld>
            <a:endParaRPr lang="en-GB"/>
          </a:p>
        </p:txBody>
      </p:sp>
    </p:spTree>
    <p:extLst>
      <p:ext uri="{BB962C8B-B14F-4D97-AF65-F5344CB8AC3E}">
        <p14:creationId xmlns:p14="http://schemas.microsoft.com/office/powerpoint/2010/main" val="343811793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It is possible to create a simple list of all or a group of your references. </a:t>
            </a:r>
          </a:p>
          <a:p>
            <a:r>
              <a:rPr lang="en-GB" dirty="0" smtClean="0"/>
              <a:t>Go to the </a:t>
            </a:r>
            <a:r>
              <a:rPr lang="en-GB" b="1" dirty="0" smtClean="0"/>
              <a:t>Format, Bibliography </a:t>
            </a:r>
            <a:r>
              <a:rPr lang="en-GB" dirty="0" smtClean="0"/>
              <a:t>tab. Identify the reference group you require from the dropdown list</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60</a:t>
            </a:fld>
            <a:endParaRPr lang="en-GB"/>
          </a:p>
        </p:txBody>
      </p:sp>
    </p:spTree>
    <p:extLst>
      <p:ext uri="{BB962C8B-B14F-4D97-AF65-F5344CB8AC3E}">
        <p14:creationId xmlns:p14="http://schemas.microsoft.com/office/powerpoint/2010/main" val="45374595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Next choose the referencing style from the dropdown</a:t>
            </a:r>
            <a:r>
              <a:rPr lang="en-GB" baseline="0" dirty="0" smtClean="0"/>
              <a:t> menu. Over 3000 styles are available, including custom styles used by various faculties in the University of Southampton.</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61</a:t>
            </a:fld>
            <a:endParaRPr lang="en-GB"/>
          </a:p>
        </p:txBody>
      </p:sp>
    </p:spTree>
    <p:extLst>
      <p:ext uri="{BB962C8B-B14F-4D97-AF65-F5344CB8AC3E}">
        <p14:creationId xmlns:p14="http://schemas.microsoft.com/office/powerpoint/2010/main" val="6144956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Create a favourites list of regularly used styles - these will then be the only styles listed in the Bibliographic style dropdown menu.</a:t>
            </a:r>
          </a:p>
          <a:p>
            <a:r>
              <a:rPr lang="en-GB" dirty="0" smtClean="0"/>
              <a:t>To add a favourite, select in the list </a:t>
            </a:r>
            <a:r>
              <a:rPr lang="en-GB" b="1" dirty="0" smtClean="0"/>
              <a:t>All: </a:t>
            </a:r>
            <a:r>
              <a:rPr lang="en-GB" dirty="0" smtClean="0"/>
              <a:t>and click </a:t>
            </a:r>
            <a:r>
              <a:rPr lang="en-GB" b="1" dirty="0" smtClean="0"/>
              <a:t>Copy to </a:t>
            </a:r>
            <a:r>
              <a:rPr lang="en-GB" b="1" dirty="0" err="1" smtClean="0"/>
              <a:t>Favorites</a:t>
            </a:r>
            <a:r>
              <a:rPr lang="en-GB" b="1" dirty="0" smtClean="0"/>
              <a:t>. </a:t>
            </a:r>
            <a:r>
              <a:rPr lang="en-GB" dirty="0" smtClean="0"/>
              <a:t>Hide the panel when finished.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62</a:t>
            </a:fld>
            <a:endParaRPr lang="en-GB"/>
          </a:p>
        </p:txBody>
      </p:sp>
    </p:spTree>
    <p:extLst>
      <p:ext uri="{BB962C8B-B14F-4D97-AF65-F5344CB8AC3E}">
        <p14:creationId xmlns:p14="http://schemas.microsoft.com/office/powerpoint/2010/main" val="357176052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And finally select the output</a:t>
            </a:r>
            <a:r>
              <a:rPr lang="en-GB" baseline="0" dirty="0" smtClean="0"/>
              <a:t> format. For Word documents it is usually best to use rich text format (.rtf)</a:t>
            </a:r>
          </a:p>
          <a:p>
            <a:r>
              <a:rPr lang="en-GB" baseline="0" dirty="0" smtClean="0"/>
              <a:t>Click </a:t>
            </a:r>
            <a:r>
              <a:rPr lang="en-GB" b="1" baseline="0" dirty="0" smtClean="0"/>
              <a:t>Preview &amp; Print.</a:t>
            </a:r>
            <a:endParaRPr lang="en-GB" b="1"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63</a:t>
            </a:fld>
            <a:endParaRPr lang="en-GB"/>
          </a:p>
        </p:txBody>
      </p:sp>
    </p:spTree>
    <p:extLst>
      <p:ext uri="{BB962C8B-B14F-4D97-AF65-F5344CB8AC3E}">
        <p14:creationId xmlns:p14="http://schemas.microsoft.com/office/powerpoint/2010/main" val="123668285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bibliography is then displayed in the required format and can be printed.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64</a:t>
            </a:fld>
            <a:endParaRPr lang="en-GB"/>
          </a:p>
        </p:txBody>
      </p:sp>
    </p:spTree>
    <p:extLst>
      <p:ext uri="{BB962C8B-B14F-4D97-AF65-F5344CB8AC3E}">
        <p14:creationId xmlns:p14="http://schemas.microsoft.com/office/powerpoint/2010/main" val="71003074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If you are using EndNote</a:t>
            </a:r>
            <a:r>
              <a:rPr lang="en-GB" baseline="0" dirty="0" smtClean="0"/>
              <a:t> Online on your own computer, you will need to install the correct version of the Cite While You Write plug in. Follow the on-screen instructions.</a:t>
            </a:r>
            <a:endParaRPr lang="en-GB" dirty="0" smtClean="0"/>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66</a:t>
            </a:fld>
            <a:endParaRPr lang="en-GB"/>
          </a:p>
        </p:txBody>
      </p:sp>
    </p:spTree>
    <p:extLst>
      <p:ext uri="{BB962C8B-B14F-4D97-AF65-F5344CB8AC3E}">
        <p14:creationId xmlns:p14="http://schemas.microsoft.com/office/powerpoint/2010/main" val="178332384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Choose the correct version according to platform and follow the hyperlink.</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67</a:t>
            </a:fld>
            <a:endParaRPr lang="en-GB"/>
          </a:p>
        </p:txBody>
      </p:sp>
    </p:spTree>
    <p:extLst>
      <p:ext uri="{BB962C8B-B14F-4D97-AF65-F5344CB8AC3E}">
        <p14:creationId xmlns:p14="http://schemas.microsoft.com/office/powerpoint/2010/main" val="69349359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If using EndNote</a:t>
            </a:r>
            <a:r>
              <a:rPr lang="en-GB" baseline="0" dirty="0" smtClean="0"/>
              <a:t> online from a computer that has EndNote X7 installed, change the preferences on the EndNote X7 tab.</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68</a:t>
            </a:fld>
            <a:endParaRPr lang="en-GB"/>
          </a:p>
        </p:txBody>
      </p:sp>
    </p:spTree>
    <p:extLst>
      <p:ext uri="{BB962C8B-B14F-4D97-AF65-F5344CB8AC3E}">
        <p14:creationId xmlns:p14="http://schemas.microsoft.com/office/powerpoint/2010/main" val="242622039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Go to</a:t>
            </a:r>
            <a:r>
              <a:rPr lang="en-GB" baseline="0" dirty="0" smtClean="0"/>
              <a:t> the Application tab and choose EndNote Web. At this point you will be asked for your Web of Knowledge email and password.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69</a:t>
            </a:fld>
            <a:endParaRPr lang="en-GB"/>
          </a:p>
        </p:txBody>
      </p:sp>
    </p:spTree>
    <p:extLst>
      <p:ext uri="{BB962C8B-B14F-4D97-AF65-F5344CB8AC3E}">
        <p14:creationId xmlns:p14="http://schemas.microsoft.com/office/powerpoint/2010/main" val="28978152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50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B164AE77-916A-4E66-9586-FB813E35F332}" type="slidenum">
              <a:rPr lang="en-GB" smtClean="0"/>
              <a:pPr eaLnBrk="1" hangingPunct="1"/>
              <a:t>6</a:t>
            </a:fld>
            <a:endParaRPr lang="en-GB" smtClean="0"/>
          </a:p>
        </p:txBody>
      </p:sp>
      <p:sp>
        <p:nvSpPr>
          <p:cNvPr id="555011" name="Rectangle 2"/>
          <p:cNvSpPr>
            <a:spLocks noGrp="1" noRot="1" noChangeAspect="1" noChangeArrowheads="1" noTextEdit="1"/>
          </p:cNvSpPr>
          <p:nvPr>
            <p:ph type="sldImg"/>
          </p:nvPr>
        </p:nvSpPr>
        <p:spPr>
          <a:xfrm>
            <a:off x="917575" y="744538"/>
            <a:ext cx="4962525" cy="3722687"/>
          </a:xfrm>
          <a:ln/>
        </p:spPr>
      </p:sp>
      <p:sp>
        <p:nvSpPr>
          <p:cNvPr id="555012" name="Rectangle 3"/>
          <p:cNvSpPr>
            <a:spLocks noGrp="1" noChangeArrowheads="1"/>
          </p:cNvSpPr>
          <p:nvPr>
            <p:ph type="body" idx="1"/>
          </p:nvPr>
        </p:nvSpPr>
        <p:spPr>
          <a:noFill/>
        </p:spPr>
        <p:txBody>
          <a:bodyPr/>
          <a:lstStyle/>
          <a:p>
            <a:pPr eaLnBrk="1" hangingPunct="1"/>
            <a:r>
              <a:rPr lang="en-GB" dirty="0" smtClean="0"/>
              <a:t>Follow the </a:t>
            </a:r>
            <a:r>
              <a:rPr lang="en-GB" b="1" dirty="0" smtClean="0"/>
              <a:t>Web of Science</a:t>
            </a:r>
            <a:r>
              <a:rPr lang="en-GB" b="1" baseline="0" dirty="0" smtClean="0"/>
              <a:t> </a:t>
            </a:r>
            <a:r>
              <a:rPr lang="en-GB" baseline="0" dirty="0" smtClean="0"/>
              <a:t>link.</a:t>
            </a:r>
            <a:endParaRPr lang="en-GB" dirty="0" smtClean="0"/>
          </a:p>
        </p:txBody>
      </p:sp>
    </p:spTree>
    <p:extLst>
      <p:ext uri="{BB962C8B-B14F-4D97-AF65-F5344CB8AC3E}">
        <p14:creationId xmlns:p14="http://schemas.microsoft.com/office/powerpoint/2010/main" val="350010827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dirty="0" smtClean="0"/>
              <a:t>EndNote inserts citations and creates a simultaneous bibliography at the end of the text. It is helpful to insert a page break.</a:t>
            </a:r>
          </a:p>
          <a:p>
            <a:pPr eaLnBrk="1" hangingPunct="1"/>
            <a:r>
              <a:rPr lang="en-GB" dirty="0" smtClean="0"/>
              <a:t>In the Word document, select the point in the text to insert the reference.</a:t>
            </a:r>
          </a:p>
          <a:p>
            <a:pPr eaLnBrk="1" hangingPunct="1"/>
            <a:r>
              <a:rPr lang="en-GB" dirty="0" smtClean="0"/>
              <a:t>Go to </a:t>
            </a:r>
            <a:r>
              <a:rPr lang="en-GB" b="1" dirty="0" smtClean="0"/>
              <a:t>Find Citation </a:t>
            </a:r>
            <a:r>
              <a:rPr lang="en-GB" dirty="0" smtClean="0"/>
              <a:t>to select the required reference. </a:t>
            </a:r>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70</a:t>
            </a:fld>
            <a:endParaRPr lang="en-GB"/>
          </a:p>
        </p:txBody>
      </p:sp>
    </p:spTree>
    <p:extLst>
      <p:ext uri="{BB962C8B-B14F-4D97-AF65-F5344CB8AC3E}">
        <p14:creationId xmlns:p14="http://schemas.microsoft.com/office/powerpoint/2010/main" val="59538965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Use</a:t>
            </a:r>
            <a:r>
              <a:rPr lang="en-GB" baseline="0" dirty="0" smtClean="0"/>
              <a:t> Author or Title keywords in the search box and click </a:t>
            </a:r>
            <a:r>
              <a:rPr lang="en-GB" b="1" baseline="0" dirty="0" smtClean="0"/>
              <a:t>Find</a:t>
            </a:r>
            <a:r>
              <a:rPr lang="en-GB" baseline="0" dirty="0" smtClean="0"/>
              <a:t> to show the required reference. All matching references are retrieved. Highlight the reference needed and click </a:t>
            </a:r>
            <a:r>
              <a:rPr lang="en-GB" b="1" baseline="0" dirty="0" smtClean="0"/>
              <a:t>Insert.</a:t>
            </a:r>
            <a:endParaRPr lang="en-GB" b="1"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71</a:t>
            </a:fld>
            <a:endParaRPr lang="en-GB"/>
          </a:p>
        </p:txBody>
      </p:sp>
    </p:spTree>
    <p:extLst>
      <p:ext uri="{BB962C8B-B14F-4D97-AF65-F5344CB8AC3E}">
        <p14:creationId xmlns:p14="http://schemas.microsoft.com/office/powerpoint/2010/main" val="225383877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The citation is inserted at the selected point in the text, and a full bibliographic record created at the end of the document.</a:t>
            </a:r>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72</a:t>
            </a:fld>
            <a:endParaRPr lang="en-GB"/>
          </a:p>
        </p:txBody>
      </p:sp>
    </p:spTree>
    <p:extLst>
      <p:ext uri="{BB962C8B-B14F-4D97-AF65-F5344CB8AC3E}">
        <p14:creationId xmlns:p14="http://schemas.microsoft.com/office/powerpoint/2010/main" val="116657613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dirty="0" smtClean="0"/>
              <a:t>Multiple references can be inserted at a single point in the text: locate the cursor immediately to the right of the close bracket then find the reference from the EndNote Web library as before. </a:t>
            </a:r>
          </a:p>
          <a:p>
            <a:pPr eaLnBrk="1" hangingPunct="1"/>
            <a:r>
              <a:rPr lang="en-GB" dirty="0" smtClean="0"/>
              <a:t>The citation will be included within the brackets and the full reference at the appropriate location in the end of document bibliography. Note that the sort order for citations and bibliography is set within the referencing style.</a:t>
            </a:r>
          </a:p>
          <a:p>
            <a:pPr eaLnBrk="1" hangingPunct="1"/>
            <a:r>
              <a:rPr lang="en-GB" dirty="0" smtClean="0"/>
              <a:t>The Reference style for the document can be changed within Word, or by using the Format tab in the Bibliography window.</a:t>
            </a:r>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73</a:t>
            </a:fld>
            <a:endParaRPr lang="en-GB"/>
          </a:p>
        </p:txBody>
      </p:sp>
    </p:spTree>
    <p:extLst>
      <p:ext uri="{BB962C8B-B14F-4D97-AF65-F5344CB8AC3E}">
        <p14:creationId xmlns:p14="http://schemas.microsoft.com/office/powerpoint/2010/main" val="26956774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dirty="0" smtClean="0"/>
              <a:t>The common forms of editing are to add page numbers to a citation, to remove author and/or year from a citation, or to remove a citation altogether.</a:t>
            </a:r>
          </a:p>
          <a:p>
            <a:pPr eaLnBrk="1" hangingPunct="1"/>
            <a:r>
              <a:rPr lang="en-GB" dirty="0" smtClean="0"/>
              <a:t>It is essential that all these changes are made using the relevant EndNote tools, so that linked field codes are also amended. Click in the citation to highlight it, then go to </a:t>
            </a:r>
            <a:r>
              <a:rPr lang="en-GB" b="1" dirty="0" smtClean="0"/>
              <a:t>Edit Citations</a:t>
            </a:r>
            <a:r>
              <a:rPr lang="en-GB" dirty="0" smtClean="0"/>
              <a:t>.</a:t>
            </a:r>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75</a:t>
            </a:fld>
            <a:endParaRPr lang="en-GB"/>
          </a:p>
        </p:txBody>
      </p:sp>
    </p:spTree>
    <p:extLst>
      <p:ext uri="{BB962C8B-B14F-4D97-AF65-F5344CB8AC3E}">
        <p14:creationId xmlns:p14="http://schemas.microsoft.com/office/powerpoint/2010/main" val="92036484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To add page numbers to a citation, select the required citation, then type the exact letter string, including any required leading/following spaces in the </a:t>
            </a:r>
            <a:r>
              <a:rPr lang="en-GB" b="1" dirty="0" smtClean="0"/>
              <a:t>Suffix</a:t>
            </a:r>
            <a:r>
              <a:rPr lang="en-GB" dirty="0" smtClean="0"/>
              <a:t> box, note, not in the </a:t>
            </a:r>
            <a:r>
              <a:rPr lang="en-GB" b="1" dirty="0" smtClean="0"/>
              <a:t>Pages</a:t>
            </a:r>
            <a:r>
              <a:rPr lang="en-GB" dirty="0" smtClean="0"/>
              <a:t> box. Then click </a:t>
            </a:r>
            <a:r>
              <a:rPr lang="en-GB" b="1" dirty="0" smtClean="0"/>
              <a:t>OK</a:t>
            </a:r>
            <a:r>
              <a:rPr lang="en-GB" dirty="0" smtClean="0"/>
              <a:t>.</a:t>
            </a:r>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76</a:t>
            </a:fld>
            <a:endParaRPr lang="en-GB"/>
          </a:p>
        </p:txBody>
      </p:sp>
    </p:spTree>
    <p:extLst>
      <p:ext uri="{BB962C8B-B14F-4D97-AF65-F5344CB8AC3E}">
        <p14:creationId xmlns:p14="http://schemas.microsoft.com/office/powerpoint/2010/main" val="62974454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The suffix text is added to the citation.</a:t>
            </a:r>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77</a:t>
            </a:fld>
            <a:endParaRPr lang="en-GB"/>
          </a:p>
        </p:txBody>
      </p:sp>
    </p:spTree>
    <p:extLst>
      <p:ext uri="{BB962C8B-B14F-4D97-AF65-F5344CB8AC3E}">
        <p14:creationId xmlns:p14="http://schemas.microsoft.com/office/powerpoint/2010/main" val="113534565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dirty="0" smtClean="0"/>
              <a:t>To remove a record completely, go to </a:t>
            </a:r>
            <a:r>
              <a:rPr lang="en-GB" b="1" dirty="0" smtClean="0"/>
              <a:t>Edit Citation(s)</a:t>
            </a:r>
            <a:r>
              <a:rPr lang="en-GB" b="0" dirty="0" smtClean="0"/>
              <a:t>,</a:t>
            </a:r>
            <a:r>
              <a:rPr lang="en-GB" dirty="0" smtClean="0"/>
              <a:t> select the reference to be removed, click </a:t>
            </a:r>
            <a:r>
              <a:rPr lang="en-GB" b="1" dirty="0" smtClean="0"/>
              <a:t>Remove Citation</a:t>
            </a:r>
            <a:r>
              <a:rPr lang="en-GB" b="1" baseline="0" dirty="0" smtClean="0"/>
              <a:t> </a:t>
            </a:r>
            <a:r>
              <a:rPr lang="en-GB" dirty="0" smtClean="0"/>
              <a:t>and then </a:t>
            </a:r>
            <a:r>
              <a:rPr lang="en-GB" b="1" dirty="0" smtClean="0"/>
              <a:t>OK</a:t>
            </a:r>
            <a:r>
              <a:rPr lang="en-GB" dirty="0" smtClean="0"/>
              <a:t>.</a:t>
            </a:r>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78</a:t>
            </a:fld>
            <a:endParaRPr lang="en-GB"/>
          </a:p>
        </p:txBody>
      </p:sp>
    </p:spTree>
    <p:extLst>
      <p:ext uri="{BB962C8B-B14F-4D97-AF65-F5344CB8AC3E}">
        <p14:creationId xmlns:p14="http://schemas.microsoft.com/office/powerpoint/2010/main" val="289095018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Both the citation and the full reference are removed from the document. Note that if the same source is cited elsewhere in the document, it will not be removed from the bibliography.</a:t>
            </a:r>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79</a:t>
            </a:fld>
            <a:endParaRPr lang="en-GB"/>
          </a:p>
        </p:txBody>
      </p:sp>
    </p:spTree>
    <p:extLst>
      <p:ext uri="{BB962C8B-B14F-4D97-AF65-F5344CB8AC3E}">
        <p14:creationId xmlns:p14="http://schemas.microsoft.com/office/powerpoint/2010/main" val="176154935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To make changes to the bibliography layout, go to the Bibliography tab and click to expand.</a:t>
            </a:r>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81</a:t>
            </a:fld>
            <a:endParaRPr lang="en-GB"/>
          </a:p>
        </p:txBody>
      </p:sp>
    </p:spTree>
    <p:extLst>
      <p:ext uri="{BB962C8B-B14F-4D97-AF65-F5344CB8AC3E}">
        <p14:creationId xmlns:p14="http://schemas.microsoft.com/office/powerpoint/2010/main" val="7495329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60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78BFB36-27E7-4535-A521-1667A28B4B03}" type="slidenum">
              <a:rPr lang="en-GB" smtClean="0"/>
              <a:pPr eaLnBrk="1" hangingPunct="1"/>
              <a:t>7</a:t>
            </a:fld>
            <a:endParaRPr lang="en-GB" smtClean="0"/>
          </a:p>
        </p:txBody>
      </p:sp>
      <p:sp>
        <p:nvSpPr>
          <p:cNvPr id="556035" name="Rectangle 2"/>
          <p:cNvSpPr>
            <a:spLocks noGrp="1" noRot="1" noChangeAspect="1" noChangeArrowheads="1" noTextEdit="1"/>
          </p:cNvSpPr>
          <p:nvPr>
            <p:ph type="sldImg"/>
          </p:nvPr>
        </p:nvSpPr>
        <p:spPr>
          <a:xfrm>
            <a:off x="917575" y="744538"/>
            <a:ext cx="4962525" cy="3722687"/>
          </a:xfrm>
          <a:ln/>
        </p:spPr>
      </p:sp>
      <p:sp>
        <p:nvSpPr>
          <p:cNvPr id="556036" name="Rectangle 3"/>
          <p:cNvSpPr>
            <a:spLocks noGrp="1" noChangeArrowheads="1"/>
          </p:cNvSpPr>
          <p:nvPr>
            <p:ph type="body" idx="1"/>
          </p:nvPr>
        </p:nvSpPr>
        <p:spPr>
          <a:noFill/>
        </p:spPr>
        <p:txBody>
          <a:bodyPr/>
          <a:lstStyle/>
          <a:p>
            <a:pPr eaLnBrk="1" hangingPunct="1"/>
            <a:r>
              <a:rPr lang="en-GB" dirty="0" smtClean="0"/>
              <a:t>Open the</a:t>
            </a:r>
            <a:r>
              <a:rPr lang="en-GB" b="1" dirty="0" smtClean="0"/>
              <a:t> Web of Science</a:t>
            </a:r>
            <a:r>
              <a:rPr lang="en-GB" dirty="0" smtClean="0"/>
              <a:t> link.</a:t>
            </a:r>
          </a:p>
        </p:txBody>
      </p:sp>
    </p:spTree>
    <p:extLst>
      <p:ext uri="{BB962C8B-B14F-4D97-AF65-F5344CB8AC3E}">
        <p14:creationId xmlns:p14="http://schemas.microsoft.com/office/powerpoint/2010/main" val="257082451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dirty="0" smtClean="0"/>
              <a:t>To make changes to the physical layout of the bibliography, click the </a:t>
            </a:r>
            <a:r>
              <a:rPr lang="en-GB" b="1" dirty="0" smtClean="0"/>
              <a:t>Layout </a:t>
            </a:r>
            <a:r>
              <a:rPr lang="en-GB" dirty="0" smtClean="0"/>
              <a:t>tab.</a:t>
            </a:r>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82</a:t>
            </a:fld>
            <a:endParaRPr lang="en-GB"/>
          </a:p>
        </p:txBody>
      </p:sp>
    </p:spTree>
    <p:extLst>
      <p:ext uri="{BB962C8B-B14F-4D97-AF65-F5344CB8AC3E}">
        <p14:creationId xmlns:p14="http://schemas.microsoft.com/office/powerpoint/2010/main" val="348539804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GB" dirty="0" smtClean="0"/>
              <a:t>This window lets you manage indents, the line spacing within a reference, and the line spacing between references. </a:t>
            </a:r>
          </a:p>
          <a:p>
            <a:pPr eaLnBrk="1" hangingPunct="1"/>
            <a:r>
              <a:rPr lang="en-GB" dirty="0" smtClean="0"/>
              <a:t>To insert a single space between references, go to the</a:t>
            </a:r>
            <a:r>
              <a:rPr lang="en-GB" b="1" dirty="0" smtClean="0"/>
              <a:t> Space after</a:t>
            </a:r>
            <a:r>
              <a:rPr lang="en-GB" b="1" baseline="0" dirty="0" smtClean="0"/>
              <a:t> </a:t>
            </a:r>
            <a:r>
              <a:rPr lang="en-GB" dirty="0" smtClean="0"/>
              <a:t>drop down list and choose </a:t>
            </a:r>
            <a:r>
              <a:rPr lang="en-GB" b="1" dirty="0" smtClean="0"/>
              <a:t>Single.</a:t>
            </a:r>
          </a:p>
          <a:p>
            <a:pPr eaLnBrk="1" hangingPunct="1"/>
            <a:r>
              <a:rPr lang="en-GB" dirty="0" smtClean="0"/>
              <a:t>Remove the hanging indent by changing to 0cm. Click </a:t>
            </a:r>
            <a:r>
              <a:rPr lang="en-GB" b="1" dirty="0" smtClean="0"/>
              <a:t>OK</a:t>
            </a:r>
            <a:r>
              <a:rPr lang="en-GB" dirty="0" smtClean="0"/>
              <a:t> when all choices have been made.</a:t>
            </a:r>
          </a:p>
          <a:p>
            <a:endParaRPr lang="en-GB" dirty="0"/>
          </a:p>
        </p:txBody>
      </p:sp>
      <p:sp>
        <p:nvSpPr>
          <p:cNvPr id="4" name="Slide Number Placeholder 3"/>
          <p:cNvSpPr>
            <a:spLocks noGrp="1"/>
          </p:cNvSpPr>
          <p:nvPr>
            <p:ph type="sldNum" sz="quarter" idx="10"/>
          </p:nvPr>
        </p:nvSpPr>
        <p:spPr/>
        <p:txBody>
          <a:bodyPr/>
          <a:lstStyle/>
          <a:p>
            <a:pPr>
              <a:defRPr/>
            </a:pPr>
            <a:fld id="{DC080E20-7BE3-4208-AE28-8E3DC07DD04F}" type="slidenum">
              <a:rPr lang="en-GB" smtClean="0"/>
              <a:pPr>
                <a:defRPr/>
              </a:pPr>
              <a:t>83</a:t>
            </a:fld>
            <a:endParaRPr lang="en-GB"/>
          </a:p>
        </p:txBody>
      </p:sp>
    </p:spTree>
    <p:extLst>
      <p:ext uri="{BB962C8B-B14F-4D97-AF65-F5344CB8AC3E}">
        <p14:creationId xmlns:p14="http://schemas.microsoft.com/office/powerpoint/2010/main" val="61990702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1F2C672C-8A6C-45D1-9BC1-189365D1E263}" type="slidenum">
              <a:rPr lang="en-GB"/>
              <a:pPr eaLnBrk="1" hangingPunct="1"/>
              <a:t>85</a:t>
            </a:fld>
            <a:endParaRPr lang="en-GB"/>
          </a:p>
        </p:txBody>
      </p:sp>
      <p:sp>
        <p:nvSpPr>
          <p:cNvPr id="229379" name="Rectangle 2"/>
          <p:cNvSpPr>
            <a:spLocks noGrp="1" noRot="1" noChangeAspect="1" noChangeArrowheads="1" noTextEdit="1"/>
          </p:cNvSpPr>
          <p:nvPr>
            <p:ph type="sldImg"/>
          </p:nvPr>
        </p:nvSpPr>
        <p:spPr>
          <a:ln/>
        </p:spPr>
      </p:sp>
      <p:sp>
        <p:nvSpPr>
          <p:cNvPr id="229380" name="Rectangle 3"/>
          <p:cNvSpPr>
            <a:spLocks noGrp="1" noChangeArrowheads="1"/>
          </p:cNvSpPr>
          <p:nvPr>
            <p:ph type="body" idx="1"/>
          </p:nvPr>
        </p:nvSpPr>
        <p:spPr>
          <a:noFill/>
        </p:spPr>
        <p:txBody>
          <a:bodyPr/>
          <a:lstStyle/>
          <a:p>
            <a:pPr eaLnBrk="1" hangingPunct="1"/>
            <a:endParaRPr lang="en-US" smtClean="0"/>
          </a:p>
        </p:txBody>
      </p:sp>
    </p:spTree>
    <p:extLst>
      <p:ext uri="{BB962C8B-B14F-4D97-AF65-F5344CB8AC3E}">
        <p14:creationId xmlns:p14="http://schemas.microsoft.com/office/powerpoint/2010/main" val="19624196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70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F5368835-6BA9-4E61-BA26-0ECF9DCB662B}" type="slidenum">
              <a:rPr lang="en-GB" smtClean="0"/>
              <a:pPr eaLnBrk="1" hangingPunct="1"/>
              <a:t>8</a:t>
            </a:fld>
            <a:endParaRPr lang="en-GB" smtClean="0"/>
          </a:p>
        </p:txBody>
      </p:sp>
      <p:sp>
        <p:nvSpPr>
          <p:cNvPr id="557059" name="Rectangle 2"/>
          <p:cNvSpPr>
            <a:spLocks noGrp="1" noRot="1" noChangeAspect="1" noChangeArrowheads="1" noTextEdit="1"/>
          </p:cNvSpPr>
          <p:nvPr>
            <p:ph type="sldImg"/>
          </p:nvPr>
        </p:nvSpPr>
        <p:spPr>
          <a:xfrm>
            <a:off x="917575" y="744538"/>
            <a:ext cx="4962525" cy="3722687"/>
          </a:xfrm>
          <a:ln/>
        </p:spPr>
      </p:sp>
      <p:sp>
        <p:nvSpPr>
          <p:cNvPr id="557060" name="Rectangle 3"/>
          <p:cNvSpPr>
            <a:spLocks noGrp="1" noChangeArrowheads="1"/>
          </p:cNvSpPr>
          <p:nvPr>
            <p:ph type="body" idx="1"/>
          </p:nvPr>
        </p:nvSpPr>
        <p:spPr>
          <a:noFill/>
        </p:spPr>
        <p:txBody>
          <a:bodyPr/>
          <a:lstStyle/>
          <a:p>
            <a:pPr eaLnBrk="1" hangingPunct="1"/>
            <a:r>
              <a:rPr lang="en-GB" dirty="0" smtClean="0"/>
              <a:t>If you have not previously created a user id on Web of Science, follow the </a:t>
            </a:r>
            <a:r>
              <a:rPr lang="en-GB" b="1" dirty="0" smtClean="0"/>
              <a:t>Register</a:t>
            </a:r>
            <a:r>
              <a:rPr lang="en-GB" dirty="0" smtClean="0"/>
              <a:t> link, otherwise, go to </a:t>
            </a:r>
            <a:r>
              <a:rPr lang="en-GB" b="1" dirty="0" smtClean="0"/>
              <a:t>Sign In</a:t>
            </a:r>
            <a:r>
              <a:rPr lang="en-GB" b="0" dirty="0" smtClean="0"/>
              <a:t>.</a:t>
            </a:r>
            <a:endParaRPr lang="en-GB" dirty="0" smtClean="0"/>
          </a:p>
        </p:txBody>
      </p:sp>
    </p:spTree>
    <p:extLst>
      <p:ext uri="{BB962C8B-B14F-4D97-AF65-F5344CB8AC3E}">
        <p14:creationId xmlns:p14="http://schemas.microsoft.com/office/powerpoint/2010/main" val="31013779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91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888D2C59-239E-48F6-8B79-BAA51B58F549}" type="slidenum">
              <a:rPr lang="en-GB" smtClean="0"/>
              <a:pPr eaLnBrk="1" hangingPunct="1"/>
              <a:t>9</a:t>
            </a:fld>
            <a:endParaRPr lang="en-GB" smtClean="0"/>
          </a:p>
        </p:txBody>
      </p:sp>
      <p:sp>
        <p:nvSpPr>
          <p:cNvPr id="559107" name="Rectangle 2"/>
          <p:cNvSpPr>
            <a:spLocks noGrp="1" noRot="1" noChangeAspect="1" noChangeArrowheads="1" noTextEdit="1"/>
          </p:cNvSpPr>
          <p:nvPr>
            <p:ph type="sldImg"/>
          </p:nvPr>
        </p:nvSpPr>
        <p:spPr>
          <a:xfrm>
            <a:off x="917575" y="744538"/>
            <a:ext cx="4962525" cy="3722687"/>
          </a:xfrm>
          <a:ln/>
        </p:spPr>
      </p:sp>
      <p:sp>
        <p:nvSpPr>
          <p:cNvPr id="559108" name="Rectangle 3"/>
          <p:cNvSpPr>
            <a:spLocks noGrp="1" noChangeArrowheads="1"/>
          </p:cNvSpPr>
          <p:nvPr>
            <p:ph type="body" idx="1"/>
          </p:nvPr>
        </p:nvSpPr>
        <p:spPr>
          <a:noFill/>
        </p:spPr>
        <p:txBody>
          <a:bodyPr/>
          <a:lstStyle/>
          <a:p>
            <a:pPr eaLnBrk="1" hangingPunct="1"/>
            <a:r>
              <a:rPr lang="en-GB" dirty="0" smtClean="0"/>
              <a:t>Select the</a:t>
            </a:r>
            <a:r>
              <a:rPr lang="en-GB" b="1" dirty="0" smtClean="0"/>
              <a:t> EndNote</a:t>
            </a:r>
            <a:r>
              <a:rPr lang="en-GB" dirty="0" smtClean="0"/>
              <a:t> link.</a:t>
            </a:r>
          </a:p>
          <a:p>
            <a:pPr eaLnBrk="1" hangingPunct="1"/>
            <a:endParaRPr lang="en-GB" dirty="0" smtClean="0"/>
          </a:p>
        </p:txBody>
      </p:sp>
    </p:spTree>
    <p:extLst>
      <p:ext uri="{BB962C8B-B14F-4D97-AF65-F5344CB8AC3E}">
        <p14:creationId xmlns:p14="http://schemas.microsoft.com/office/powerpoint/2010/main" val="7649956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3" name="Group 3"/>
          <p:cNvGrpSpPr>
            <a:grpSpLocks/>
          </p:cNvGrpSpPr>
          <p:nvPr/>
        </p:nvGrpSpPr>
        <p:grpSpPr bwMode="auto">
          <a:xfrm>
            <a:off x="6051550" y="368300"/>
            <a:ext cx="2697163" cy="585788"/>
            <a:chOff x="1610" y="2863"/>
            <a:chExt cx="3221" cy="699"/>
          </a:xfrm>
        </p:grpSpPr>
        <p:sp>
          <p:nvSpPr>
            <p:cNvPr id="4" name="Freeform 4"/>
            <p:cNvSpPr>
              <a:spLocks/>
            </p:cNvSpPr>
            <p:nvPr/>
          </p:nvSpPr>
          <p:spPr bwMode="auto">
            <a:xfrm>
              <a:off x="1610" y="2971"/>
              <a:ext cx="264" cy="449"/>
            </a:xfrm>
            <a:custGeom>
              <a:avLst/>
              <a:gdLst>
                <a:gd name="T0" fmla="*/ 142 w 264"/>
                <a:gd name="T1" fmla="*/ 179 h 449"/>
                <a:gd name="T2" fmla="*/ 210 w 264"/>
                <a:gd name="T3" fmla="*/ 216 h 449"/>
                <a:gd name="T4" fmla="*/ 247 w 264"/>
                <a:gd name="T5" fmla="*/ 253 h 449"/>
                <a:gd name="T6" fmla="*/ 256 w 264"/>
                <a:gd name="T7" fmla="*/ 267 h 449"/>
                <a:gd name="T8" fmla="*/ 264 w 264"/>
                <a:gd name="T9" fmla="*/ 298 h 449"/>
                <a:gd name="T10" fmla="*/ 264 w 264"/>
                <a:gd name="T11" fmla="*/ 318 h 449"/>
                <a:gd name="T12" fmla="*/ 253 w 264"/>
                <a:gd name="T13" fmla="*/ 369 h 449"/>
                <a:gd name="T14" fmla="*/ 222 w 264"/>
                <a:gd name="T15" fmla="*/ 412 h 449"/>
                <a:gd name="T16" fmla="*/ 199 w 264"/>
                <a:gd name="T17" fmla="*/ 429 h 449"/>
                <a:gd name="T18" fmla="*/ 148 w 264"/>
                <a:gd name="T19" fmla="*/ 446 h 449"/>
                <a:gd name="T20" fmla="*/ 122 w 264"/>
                <a:gd name="T21" fmla="*/ 449 h 449"/>
                <a:gd name="T22" fmla="*/ 60 w 264"/>
                <a:gd name="T23" fmla="*/ 440 h 449"/>
                <a:gd name="T24" fmla="*/ 34 w 264"/>
                <a:gd name="T25" fmla="*/ 429 h 449"/>
                <a:gd name="T26" fmla="*/ 0 w 264"/>
                <a:gd name="T27" fmla="*/ 318 h 449"/>
                <a:gd name="T28" fmla="*/ 9 w 264"/>
                <a:gd name="T29" fmla="*/ 338 h 449"/>
                <a:gd name="T30" fmla="*/ 28 w 264"/>
                <a:gd name="T31" fmla="*/ 375 h 449"/>
                <a:gd name="T32" fmla="*/ 43 w 264"/>
                <a:gd name="T33" fmla="*/ 392 h 449"/>
                <a:gd name="T34" fmla="*/ 74 w 264"/>
                <a:gd name="T35" fmla="*/ 415 h 449"/>
                <a:gd name="T36" fmla="*/ 116 w 264"/>
                <a:gd name="T37" fmla="*/ 423 h 449"/>
                <a:gd name="T38" fmla="*/ 139 w 264"/>
                <a:gd name="T39" fmla="*/ 421 h 449"/>
                <a:gd name="T40" fmla="*/ 173 w 264"/>
                <a:gd name="T41" fmla="*/ 406 h 449"/>
                <a:gd name="T42" fmla="*/ 185 w 264"/>
                <a:gd name="T43" fmla="*/ 395 h 449"/>
                <a:gd name="T44" fmla="*/ 199 w 264"/>
                <a:gd name="T45" fmla="*/ 367 h 449"/>
                <a:gd name="T46" fmla="*/ 205 w 264"/>
                <a:gd name="T47" fmla="*/ 335 h 449"/>
                <a:gd name="T48" fmla="*/ 205 w 264"/>
                <a:gd name="T49" fmla="*/ 318 h 449"/>
                <a:gd name="T50" fmla="*/ 193 w 264"/>
                <a:gd name="T51" fmla="*/ 290 h 449"/>
                <a:gd name="T52" fmla="*/ 185 w 264"/>
                <a:gd name="T53" fmla="*/ 278 h 449"/>
                <a:gd name="T54" fmla="*/ 97 w 264"/>
                <a:gd name="T55" fmla="*/ 230 h 449"/>
                <a:gd name="T56" fmla="*/ 74 w 264"/>
                <a:gd name="T57" fmla="*/ 219 h 449"/>
                <a:gd name="T58" fmla="*/ 37 w 264"/>
                <a:gd name="T59" fmla="*/ 193 h 449"/>
                <a:gd name="T60" fmla="*/ 26 w 264"/>
                <a:gd name="T61" fmla="*/ 179 h 449"/>
                <a:gd name="T62" fmla="*/ 9 w 264"/>
                <a:gd name="T63" fmla="*/ 148 h 449"/>
                <a:gd name="T64" fmla="*/ 3 w 264"/>
                <a:gd name="T65" fmla="*/ 114 h 449"/>
                <a:gd name="T66" fmla="*/ 6 w 264"/>
                <a:gd name="T67" fmla="*/ 88 h 449"/>
                <a:gd name="T68" fmla="*/ 26 w 264"/>
                <a:gd name="T69" fmla="*/ 45 h 449"/>
                <a:gd name="T70" fmla="*/ 43 w 264"/>
                <a:gd name="T71" fmla="*/ 28 h 449"/>
                <a:gd name="T72" fmla="*/ 85 w 264"/>
                <a:gd name="T73" fmla="*/ 6 h 449"/>
                <a:gd name="T74" fmla="*/ 136 w 264"/>
                <a:gd name="T75" fmla="*/ 0 h 449"/>
                <a:gd name="T76" fmla="*/ 162 w 264"/>
                <a:gd name="T77" fmla="*/ 0 h 449"/>
                <a:gd name="T78" fmla="*/ 207 w 264"/>
                <a:gd name="T79" fmla="*/ 14 h 449"/>
                <a:gd name="T80" fmla="*/ 230 w 264"/>
                <a:gd name="T81" fmla="*/ 108 h 449"/>
                <a:gd name="T82" fmla="*/ 227 w 264"/>
                <a:gd name="T83" fmla="*/ 94 h 449"/>
                <a:gd name="T84" fmla="*/ 207 w 264"/>
                <a:gd name="T85" fmla="*/ 65 h 449"/>
                <a:gd name="T86" fmla="*/ 196 w 264"/>
                <a:gd name="T87" fmla="*/ 51 h 449"/>
                <a:gd name="T88" fmla="*/ 165 w 264"/>
                <a:gd name="T89" fmla="*/ 31 h 449"/>
                <a:gd name="T90" fmla="*/ 128 w 264"/>
                <a:gd name="T91" fmla="*/ 26 h 449"/>
                <a:gd name="T92" fmla="*/ 108 w 264"/>
                <a:gd name="T93" fmla="*/ 26 h 449"/>
                <a:gd name="T94" fmla="*/ 82 w 264"/>
                <a:gd name="T95" fmla="*/ 37 h 449"/>
                <a:gd name="T96" fmla="*/ 71 w 264"/>
                <a:gd name="T97" fmla="*/ 48 h 449"/>
                <a:gd name="T98" fmla="*/ 60 w 264"/>
                <a:gd name="T99" fmla="*/ 68 h 449"/>
                <a:gd name="T100" fmla="*/ 54 w 264"/>
                <a:gd name="T101" fmla="*/ 94 h 449"/>
                <a:gd name="T102" fmla="*/ 57 w 264"/>
                <a:gd name="T103" fmla="*/ 108 h 449"/>
                <a:gd name="T104" fmla="*/ 65 w 264"/>
                <a:gd name="T105" fmla="*/ 128 h 449"/>
                <a:gd name="T106" fmla="*/ 71 w 264"/>
                <a:gd name="T107" fmla="*/ 139 h 449"/>
                <a:gd name="T108" fmla="*/ 142 w 264"/>
                <a:gd name="T109" fmla="*/ 179 h 4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64" h="449">
                  <a:moveTo>
                    <a:pt x="142" y="179"/>
                  </a:moveTo>
                  <a:lnTo>
                    <a:pt x="142" y="179"/>
                  </a:lnTo>
                  <a:lnTo>
                    <a:pt x="210" y="216"/>
                  </a:lnTo>
                  <a:lnTo>
                    <a:pt x="230" y="233"/>
                  </a:lnTo>
                  <a:lnTo>
                    <a:pt x="247" y="253"/>
                  </a:lnTo>
                  <a:lnTo>
                    <a:pt x="256" y="267"/>
                  </a:lnTo>
                  <a:lnTo>
                    <a:pt x="261" y="281"/>
                  </a:lnTo>
                  <a:lnTo>
                    <a:pt x="264" y="298"/>
                  </a:lnTo>
                  <a:lnTo>
                    <a:pt x="264" y="318"/>
                  </a:lnTo>
                  <a:lnTo>
                    <a:pt x="261" y="347"/>
                  </a:lnTo>
                  <a:lnTo>
                    <a:pt x="253" y="369"/>
                  </a:lnTo>
                  <a:lnTo>
                    <a:pt x="239" y="392"/>
                  </a:lnTo>
                  <a:lnTo>
                    <a:pt x="222" y="412"/>
                  </a:lnTo>
                  <a:lnTo>
                    <a:pt x="199" y="429"/>
                  </a:lnTo>
                  <a:lnTo>
                    <a:pt x="173" y="440"/>
                  </a:lnTo>
                  <a:lnTo>
                    <a:pt x="148" y="446"/>
                  </a:lnTo>
                  <a:lnTo>
                    <a:pt x="122" y="449"/>
                  </a:lnTo>
                  <a:lnTo>
                    <a:pt x="88" y="446"/>
                  </a:lnTo>
                  <a:lnTo>
                    <a:pt x="60" y="440"/>
                  </a:lnTo>
                  <a:lnTo>
                    <a:pt x="34" y="429"/>
                  </a:lnTo>
                  <a:lnTo>
                    <a:pt x="3" y="415"/>
                  </a:lnTo>
                  <a:lnTo>
                    <a:pt x="0" y="318"/>
                  </a:lnTo>
                  <a:lnTo>
                    <a:pt x="9" y="338"/>
                  </a:lnTo>
                  <a:lnTo>
                    <a:pt x="17" y="358"/>
                  </a:lnTo>
                  <a:lnTo>
                    <a:pt x="28" y="375"/>
                  </a:lnTo>
                  <a:lnTo>
                    <a:pt x="43" y="392"/>
                  </a:lnTo>
                  <a:lnTo>
                    <a:pt x="57" y="406"/>
                  </a:lnTo>
                  <a:lnTo>
                    <a:pt x="74" y="415"/>
                  </a:lnTo>
                  <a:lnTo>
                    <a:pt x="94" y="421"/>
                  </a:lnTo>
                  <a:lnTo>
                    <a:pt x="116" y="423"/>
                  </a:lnTo>
                  <a:lnTo>
                    <a:pt x="139" y="421"/>
                  </a:lnTo>
                  <a:lnTo>
                    <a:pt x="156" y="415"/>
                  </a:lnTo>
                  <a:lnTo>
                    <a:pt x="173" y="406"/>
                  </a:lnTo>
                  <a:lnTo>
                    <a:pt x="185" y="395"/>
                  </a:lnTo>
                  <a:lnTo>
                    <a:pt x="193" y="381"/>
                  </a:lnTo>
                  <a:lnTo>
                    <a:pt x="199" y="367"/>
                  </a:lnTo>
                  <a:lnTo>
                    <a:pt x="205" y="352"/>
                  </a:lnTo>
                  <a:lnTo>
                    <a:pt x="205" y="335"/>
                  </a:lnTo>
                  <a:lnTo>
                    <a:pt x="205" y="318"/>
                  </a:lnTo>
                  <a:lnTo>
                    <a:pt x="199" y="301"/>
                  </a:lnTo>
                  <a:lnTo>
                    <a:pt x="193" y="290"/>
                  </a:lnTo>
                  <a:lnTo>
                    <a:pt x="185" y="278"/>
                  </a:lnTo>
                  <a:lnTo>
                    <a:pt x="153" y="259"/>
                  </a:lnTo>
                  <a:lnTo>
                    <a:pt x="97" y="230"/>
                  </a:lnTo>
                  <a:lnTo>
                    <a:pt x="74" y="219"/>
                  </a:lnTo>
                  <a:lnTo>
                    <a:pt x="54" y="205"/>
                  </a:lnTo>
                  <a:lnTo>
                    <a:pt x="37" y="193"/>
                  </a:lnTo>
                  <a:lnTo>
                    <a:pt x="26" y="179"/>
                  </a:lnTo>
                  <a:lnTo>
                    <a:pt x="14" y="165"/>
                  </a:lnTo>
                  <a:lnTo>
                    <a:pt x="9" y="148"/>
                  </a:lnTo>
                  <a:lnTo>
                    <a:pt x="3" y="131"/>
                  </a:lnTo>
                  <a:lnTo>
                    <a:pt x="3" y="114"/>
                  </a:lnTo>
                  <a:lnTo>
                    <a:pt x="6" y="88"/>
                  </a:lnTo>
                  <a:lnTo>
                    <a:pt x="11" y="65"/>
                  </a:lnTo>
                  <a:lnTo>
                    <a:pt x="26" y="45"/>
                  </a:lnTo>
                  <a:lnTo>
                    <a:pt x="43" y="28"/>
                  </a:lnTo>
                  <a:lnTo>
                    <a:pt x="65" y="17"/>
                  </a:lnTo>
                  <a:lnTo>
                    <a:pt x="85" y="6"/>
                  </a:lnTo>
                  <a:lnTo>
                    <a:pt x="111" y="0"/>
                  </a:lnTo>
                  <a:lnTo>
                    <a:pt x="136" y="0"/>
                  </a:lnTo>
                  <a:lnTo>
                    <a:pt x="162" y="0"/>
                  </a:lnTo>
                  <a:lnTo>
                    <a:pt x="185" y="6"/>
                  </a:lnTo>
                  <a:lnTo>
                    <a:pt x="207" y="14"/>
                  </a:lnTo>
                  <a:lnTo>
                    <a:pt x="227" y="23"/>
                  </a:lnTo>
                  <a:lnTo>
                    <a:pt x="230" y="108"/>
                  </a:lnTo>
                  <a:lnTo>
                    <a:pt x="227" y="94"/>
                  </a:lnTo>
                  <a:lnTo>
                    <a:pt x="219" y="80"/>
                  </a:lnTo>
                  <a:lnTo>
                    <a:pt x="207" y="65"/>
                  </a:lnTo>
                  <a:lnTo>
                    <a:pt x="196" y="51"/>
                  </a:lnTo>
                  <a:lnTo>
                    <a:pt x="182" y="40"/>
                  </a:lnTo>
                  <a:lnTo>
                    <a:pt x="165" y="31"/>
                  </a:lnTo>
                  <a:lnTo>
                    <a:pt x="148" y="28"/>
                  </a:lnTo>
                  <a:lnTo>
                    <a:pt x="128" y="26"/>
                  </a:lnTo>
                  <a:lnTo>
                    <a:pt x="108" y="26"/>
                  </a:lnTo>
                  <a:lnTo>
                    <a:pt x="94" y="31"/>
                  </a:lnTo>
                  <a:lnTo>
                    <a:pt x="82" y="37"/>
                  </a:lnTo>
                  <a:lnTo>
                    <a:pt x="71" y="48"/>
                  </a:lnTo>
                  <a:lnTo>
                    <a:pt x="65" y="57"/>
                  </a:lnTo>
                  <a:lnTo>
                    <a:pt x="60" y="68"/>
                  </a:lnTo>
                  <a:lnTo>
                    <a:pt x="57" y="82"/>
                  </a:lnTo>
                  <a:lnTo>
                    <a:pt x="54" y="94"/>
                  </a:lnTo>
                  <a:lnTo>
                    <a:pt x="57" y="108"/>
                  </a:lnTo>
                  <a:lnTo>
                    <a:pt x="60" y="119"/>
                  </a:lnTo>
                  <a:lnTo>
                    <a:pt x="65" y="128"/>
                  </a:lnTo>
                  <a:lnTo>
                    <a:pt x="71" y="139"/>
                  </a:lnTo>
                  <a:lnTo>
                    <a:pt x="99" y="156"/>
                  </a:lnTo>
                  <a:lnTo>
                    <a:pt x="142" y="1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5" name="Freeform 5"/>
            <p:cNvSpPr>
              <a:spLocks noEditPoints="1"/>
            </p:cNvSpPr>
            <p:nvPr/>
          </p:nvSpPr>
          <p:spPr bwMode="auto">
            <a:xfrm>
              <a:off x="1900" y="3110"/>
              <a:ext cx="281" cy="310"/>
            </a:xfrm>
            <a:custGeom>
              <a:avLst/>
              <a:gdLst>
                <a:gd name="T0" fmla="*/ 142 w 281"/>
                <a:gd name="T1" fmla="*/ 0 h 310"/>
                <a:gd name="T2" fmla="*/ 184 w 281"/>
                <a:gd name="T3" fmla="*/ 6 h 310"/>
                <a:gd name="T4" fmla="*/ 218 w 281"/>
                <a:gd name="T5" fmla="*/ 23 h 310"/>
                <a:gd name="T6" fmla="*/ 235 w 281"/>
                <a:gd name="T7" fmla="*/ 34 h 310"/>
                <a:gd name="T8" fmla="*/ 258 w 281"/>
                <a:gd name="T9" fmla="*/ 63 h 310"/>
                <a:gd name="T10" fmla="*/ 267 w 281"/>
                <a:gd name="T11" fmla="*/ 80 h 310"/>
                <a:gd name="T12" fmla="*/ 278 w 281"/>
                <a:gd name="T13" fmla="*/ 117 h 310"/>
                <a:gd name="T14" fmla="*/ 281 w 281"/>
                <a:gd name="T15" fmla="*/ 156 h 310"/>
                <a:gd name="T16" fmla="*/ 281 w 281"/>
                <a:gd name="T17" fmla="*/ 174 h 310"/>
                <a:gd name="T18" fmla="*/ 272 w 281"/>
                <a:gd name="T19" fmla="*/ 210 h 310"/>
                <a:gd name="T20" fmla="*/ 264 w 281"/>
                <a:gd name="T21" fmla="*/ 230 h 310"/>
                <a:gd name="T22" fmla="*/ 241 w 281"/>
                <a:gd name="T23" fmla="*/ 262 h 310"/>
                <a:gd name="T24" fmla="*/ 213 w 281"/>
                <a:gd name="T25" fmla="*/ 290 h 310"/>
                <a:gd name="T26" fmla="*/ 196 w 281"/>
                <a:gd name="T27" fmla="*/ 299 h 310"/>
                <a:gd name="T28" fmla="*/ 159 w 281"/>
                <a:gd name="T29" fmla="*/ 310 h 310"/>
                <a:gd name="T30" fmla="*/ 139 w 281"/>
                <a:gd name="T31" fmla="*/ 310 h 310"/>
                <a:gd name="T32" fmla="*/ 93 w 281"/>
                <a:gd name="T33" fmla="*/ 304 h 310"/>
                <a:gd name="T34" fmla="*/ 65 w 281"/>
                <a:gd name="T35" fmla="*/ 293 h 310"/>
                <a:gd name="T36" fmla="*/ 45 w 281"/>
                <a:gd name="T37" fmla="*/ 273 h 310"/>
                <a:gd name="T38" fmla="*/ 34 w 281"/>
                <a:gd name="T39" fmla="*/ 264 h 310"/>
                <a:gd name="T40" fmla="*/ 8 w 281"/>
                <a:gd name="T41" fmla="*/ 213 h 310"/>
                <a:gd name="T42" fmla="*/ 0 w 281"/>
                <a:gd name="T43" fmla="*/ 156 h 310"/>
                <a:gd name="T44" fmla="*/ 0 w 281"/>
                <a:gd name="T45" fmla="*/ 137 h 310"/>
                <a:gd name="T46" fmla="*/ 8 w 281"/>
                <a:gd name="T47" fmla="*/ 100 h 310"/>
                <a:gd name="T48" fmla="*/ 17 w 281"/>
                <a:gd name="T49" fmla="*/ 80 h 310"/>
                <a:gd name="T50" fmla="*/ 37 w 281"/>
                <a:gd name="T51" fmla="*/ 49 h 310"/>
                <a:gd name="T52" fmla="*/ 68 w 281"/>
                <a:gd name="T53" fmla="*/ 23 h 310"/>
                <a:gd name="T54" fmla="*/ 82 w 281"/>
                <a:gd name="T55" fmla="*/ 12 h 310"/>
                <a:gd name="T56" fmla="*/ 122 w 281"/>
                <a:gd name="T57" fmla="*/ 0 h 310"/>
                <a:gd name="T58" fmla="*/ 142 w 281"/>
                <a:gd name="T59" fmla="*/ 0 h 310"/>
                <a:gd name="T60" fmla="*/ 136 w 281"/>
                <a:gd name="T61" fmla="*/ 23 h 310"/>
                <a:gd name="T62" fmla="*/ 99 w 281"/>
                <a:gd name="T63" fmla="*/ 34 h 310"/>
                <a:gd name="T64" fmla="*/ 76 w 281"/>
                <a:gd name="T65" fmla="*/ 66 h 310"/>
                <a:gd name="T66" fmla="*/ 68 w 281"/>
                <a:gd name="T67" fmla="*/ 85 h 310"/>
                <a:gd name="T68" fmla="*/ 57 w 281"/>
                <a:gd name="T69" fmla="*/ 131 h 310"/>
                <a:gd name="T70" fmla="*/ 57 w 281"/>
                <a:gd name="T71" fmla="*/ 159 h 310"/>
                <a:gd name="T72" fmla="*/ 65 w 281"/>
                <a:gd name="T73" fmla="*/ 210 h 310"/>
                <a:gd name="T74" fmla="*/ 82 w 281"/>
                <a:gd name="T75" fmla="*/ 250 h 310"/>
                <a:gd name="T76" fmla="*/ 96 w 281"/>
                <a:gd name="T77" fmla="*/ 267 h 310"/>
                <a:gd name="T78" fmla="*/ 128 w 281"/>
                <a:gd name="T79" fmla="*/ 284 h 310"/>
                <a:gd name="T80" fmla="*/ 145 w 281"/>
                <a:gd name="T81" fmla="*/ 284 h 310"/>
                <a:gd name="T82" fmla="*/ 179 w 281"/>
                <a:gd name="T83" fmla="*/ 273 h 310"/>
                <a:gd name="T84" fmla="*/ 204 w 281"/>
                <a:gd name="T85" fmla="*/ 245 h 310"/>
                <a:gd name="T86" fmla="*/ 213 w 281"/>
                <a:gd name="T87" fmla="*/ 225 h 310"/>
                <a:gd name="T88" fmla="*/ 224 w 281"/>
                <a:gd name="T89" fmla="*/ 179 h 310"/>
                <a:gd name="T90" fmla="*/ 224 w 281"/>
                <a:gd name="T91" fmla="*/ 151 h 310"/>
                <a:gd name="T92" fmla="*/ 210 w 281"/>
                <a:gd name="T93" fmla="*/ 85 h 310"/>
                <a:gd name="T94" fmla="*/ 199 w 281"/>
                <a:gd name="T95" fmla="*/ 60 h 310"/>
                <a:gd name="T96" fmla="*/ 182 w 281"/>
                <a:gd name="T97" fmla="*/ 40 h 310"/>
                <a:gd name="T98" fmla="*/ 162 w 281"/>
                <a:gd name="T99" fmla="*/ 29 h 310"/>
                <a:gd name="T100" fmla="*/ 136 w 281"/>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1" h="310">
                  <a:moveTo>
                    <a:pt x="142" y="0"/>
                  </a:moveTo>
                  <a:lnTo>
                    <a:pt x="142" y="0"/>
                  </a:lnTo>
                  <a:lnTo>
                    <a:pt x="164" y="0"/>
                  </a:lnTo>
                  <a:lnTo>
                    <a:pt x="184" y="6"/>
                  </a:lnTo>
                  <a:lnTo>
                    <a:pt x="201" y="12"/>
                  </a:lnTo>
                  <a:lnTo>
                    <a:pt x="218" y="23"/>
                  </a:lnTo>
                  <a:lnTo>
                    <a:pt x="235" y="34"/>
                  </a:lnTo>
                  <a:lnTo>
                    <a:pt x="247" y="49"/>
                  </a:lnTo>
                  <a:lnTo>
                    <a:pt x="258" y="63"/>
                  </a:lnTo>
                  <a:lnTo>
                    <a:pt x="267" y="80"/>
                  </a:lnTo>
                  <a:lnTo>
                    <a:pt x="272" y="100"/>
                  </a:lnTo>
                  <a:lnTo>
                    <a:pt x="278" y="117"/>
                  </a:lnTo>
                  <a:lnTo>
                    <a:pt x="281" y="137"/>
                  </a:lnTo>
                  <a:lnTo>
                    <a:pt x="281" y="156"/>
                  </a:lnTo>
                  <a:lnTo>
                    <a:pt x="281" y="174"/>
                  </a:lnTo>
                  <a:lnTo>
                    <a:pt x="278" y="193"/>
                  </a:lnTo>
                  <a:lnTo>
                    <a:pt x="272" y="210"/>
                  </a:lnTo>
                  <a:lnTo>
                    <a:pt x="264" y="230"/>
                  </a:lnTo>
                  <a:lnTo>
                    <a:pt x="253" y="247"/>
                  </a:lnTo>
                  <a:lnTo>
                    <a:pt x="241" y="262"/>
                  </a:lnTo>
                  <a:lnTo>
                    <a:pt x="230" y="276"/>
                  </a:lnTo>
                  <a:lnTo>
                    <a:pt x="213" y="290"/>
                  </a:lnTo>
                  <a:lnTo>
                    <a:pt x="196" y="299"/>
                  </a:lnTo>
                  <a:lnTo>
                    <a:pt x="179" y="304"/>
                  </a:lnTo>
                  <a:lnTo>
                    <a:pt x="159" y="310"/>
                  </a:lnTo>
                  <a:lnTo>
                    <a:pt x="139" y="310"/>
                  </a:lnTo>
                  <a:lnTo>
                    <a:pt x="108" y="307"/>
                  </a:lnTo>
                  <a:lnTo>
                    <a:pt x="93" y="304"/>
                  </a:lnTo>
                  <a:lnTo>
                    <a:pt x="79" y="299"/>
                  </a:lnTo>
                  <a:lnTo>
                    <a:pt x="65" y="293"/>
                  </a:lnTo>
                  <a:lnTo>
                    <a:pt x="54" y="284"/>
                  </a:lnTo>
                  <a:lnTo>
                    <a:pt x="45" y="273"/>
                  </a:lnTo>
                  <a:lnTo>
                    <a:pt x="34" y="264"/>
                  </a:lnTo>
                  <a:lnTo>
                    <a:pt x="20" y="239"/>
                  </a:lnTo>
                  <a:lnTo>
                    <a:pt x="8" y="213"/>
                  </a:lnTo>
                  <a:lnTo>
                    <a:pt x="0" y="185"/>
                  </a:lnTo>
                  <a:lnTo>
                    <a:pt x="0" y="156"/>
                  </a:lnTo>
                  <a:lnTo>
                    <a:pt x="0" y="137"/>
                  </a:lnTo>
                  <a:lnTo>
                    <a:pt x="3" y="117"/>
                  </a:lnTo>
                  <a:lnTo>
                    <a:pt x="8" y="100"/>
                  </a:lnTo>
                  <a:lnTo>
                    <a:pt x="17" y="80"/>
                  </a:lnTo>
                  <a:lnTo>
                    <a:pt x="25" y="63"/>
                  </a:lnTo>
                  <a:lnTo>
                    <a:pt x="37" y="49"/>
                  </a:lnTo>
                  <a:lnTo>
                    <a:pt x="51" y="34"/>
                  </a:lnTo>
                  <a:lnTo>
                    <a:pt x="68" y="23"/>
                  </a:lnTo>
                  <a:lnTo>
                    <a:pt x="82" y="12"/>
                  </a:lnTo>
                  <a:lnTo>
                    <a:pt x="102" y="6"/>
                  </a:lnTo>
                  <a:lnTo>
                    <a:pt x="122" y="0"/>
                  </a:lnTo>
                  <a:lnTo>
                    <a:pt x="142" y="0"/>
                  </a:lnTo>
                  <a:close/>
                  <a:moveTo>
                    <a:pt x="136" y="23"/>
                  </a:moveTo>
                  <a:lnTo>
                    <a:pt x="136" y="23"/>
                  </a:lnTo>
                  <a:lnTo>
                    <a:pt x="116" y="26"/>
                  </a:lnTo>
                  <a:lnTo>
                    <a:pt x="99" y="34"/>
                  </a:lnTo>
                  <a:lnTo>
                    <a:pt x="88" y="49"/>
                  </a:lnTo>
                  <a:lnTo>
                    <a:pt x="76" y="66"/>
                  </a:lnTo>
                  <a:lnTo>
                    <a:pt x="68" y="85"/>
                  </a:lnTo>
                  <a:lnTo>
                    <a:pt x="62" y="108"/>
                  </a:lnTo>
                  <a:lnTo>
                    <a:pt x="57" y="131"/>
                  </a:lnTo>
                  <a:lnTo>
                    <a:pt x="57" y="159"/>
                  </a:lnTo>
                  <a:lnTo>
                    <a:pt x="59" y="185"/>
                  </a:lnTo>
                  <a:lnTo>
                    <a:pt x="65" y="210"/>
                  </a:lnTo>
                  <a:lnTo>
                    <a:pt x="74" y="230"/>
                  </a:lnTo>
                  <a:lnTo>
                    <a:pt x="82" y="250"/>
                  </a:lnTo>
                  <a:lnTo>
                    <a:pt x="96" y="267"/>
                  </a:lnTo>
                  <a:lnTo>
                    <a:pt x="110" y="279"/>
                  </a:lnTo>
                  <a:lnTo>
                    <a:pt x="128" y="284"/>
                  </a:lnTo>
                  <a:lnTo>
                    <a:pt x="145" y="284"/>
                  </a:lnTo>
                  <a:lnTo>
                    <a:pt x="164" y="282"/>
                  </a:lnTo>
                  <a:lnTo>
                    <a:pt x="179" y="273"/>
                  </a:lnTo>
                  <a:lnTo>
                    <a:pt x="193" y="262"/>
                  </a:lnTo>
                  <a:lnTo>
                    <a:pt x="204" y="245"/>
                  </a:lnTo>
                  <a:lnTo>
                    <a:pt x="213" y="225"/>
                  </a:lnTo>
                  <a:lnTo>
                    <a:pt x="218" y="202"/>
                  </a:lnTo>
                  <a:lnTo>
                    <a:pt x="224" y="179"/>
                  </a:lnTo>
                  <a:lnTo>
                    <a:pt x="224" y="151"/>
                  </a:lnTo>
                  <a:lnTo>
                    <a:pt x="218" y="117"/>
                  </a:lnTo>
                  <a:lnTo>
                    <a:pt x="210" y="85"/>
                  </a:lnTo>
                  <a:lnTo>
                    <a:pt x="199" y="60"/>
                  </a:lnTo>
                  <a:lnTo>
                    <a:pt x="182" y="40"/>
                  </a:lnTo>
                  <a:lnTo>
                    <a:pt x="173" y="31"/>
                  </a:lnTo>
                  <a:lnTo>
                    <a:pt x="162" y="29"/>
                  </a:lnTo>
                  <a:lnTo>
                    <a:pt x="150" y="23"/>
                  </a:lnTo>
                  <a:lnTo>
                    <a:pt x="136"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6" name="Freeform 6"/>
            <p:cNvSpPr>
              <a:spLocks/>
            </p:cNvSpPr>
            <p:nvPr/>
          </p:nvSpPr>
          <p:spPr bwMode="auto">
            <a:xfrm>
              <a:off x="2493" y="3059"/>
              <a:ext cx="182" cy="361"/>
            </a:xfrm>
            <a:custGeom>
              <a:avLst/>
              <a:gdLst>
                <a:gd name="T0" fmla="*/ 86 w 182"/>
                <a:gd name="T1" fmla="*/ 0 h 361"/>
                <a:gd name="T2" fmla="*/ 86 w 182"/>
                <a:gd name="T3" fmla="*/ 60 h 361"/>
                <a:gd name="T4" fmla="*/ 174 w 182"/>
                <a:gd name="T5" fmla="*/ 60 h 361"/>
                <a:gd name="T6" fmla="*/ 151 w 182"/>
                <a:gd name="T7" fmla="*/ 85 h 361"/>
                <a:gd name="T8" fmla="*/ 83 w 182"/>
                <a:gd name="T9" fmla="*/ 85 h 361"/>
                <a:gd name="T10" fmla="*/ 83 w 182"/>
                <a:gd name="T11" fmla="*/ 267 h 361"/>
                <a:gd name="T12" fmla="*/ 83 w 182"/>
                <a:gd name="T13" fmla="*/ 267 h 361"/>
                <a:gd name="T14" fmla="*/ 83 w 182"/>
                <a:gd name="T15" fmla="*/ 284 h 361"/>
                <a:gd name="T16" fmla="*/ 86 w 182"/>
                <a:gd name="T17" fmla="*/ 296 h 361"/>
                <a:gd name="T18" fmla="*/ 91 w 182"/>
                <a:gd name="T19" fmla="*/ 307 h 361"/>
                <a:gd name="T20" fmla="*/ 97 w 182"/>
                <a:gd name="T21" fmla="*/ 318 h 361"/>
                <a:gd name="T22" fmla="*/ 105 w 182"/>
                <a:gd name="T23" fmla="*/ 324 h 361"/>
                <a:gd name="T24" fmla="*/ 117 w 182"/>
                <a:gd name="T25" fmla="*/ 330 h 361"/>
                <a:gd name="T26" fmla="*/ 128 w 182"/>
                <a:gd name="T27" fmla="*/ 333 h 361"/>
                <a:gd name="T28" fmla="*/ 142 w 182"/>
                <a:gd name="T29" fmla="*/ 335 h 361"/>
                <a:gd name="T30" fmla="*/ 142 w 182"/>
                <a:gd name="T31" fmla="*/ 335 h 361"/>
                <a:gd name="T32" fmla="*/ 157 w 182"/>
                <a:gd name="T33" fmla="*/ 333 h 361"/>
                <a:gd name="T34" fmla="*/ 165 w 182"/>
                <a:gd name="T35" fmla="*/ 330 h 361"/>
                <a:gd name="T36" fmla="*/ 165 w 182"/>
                <a:gd name="T37" fmla="*/ 330 h 361"/>
                <a:gd name="T38" fmla="*/ 182 w 182"/>
                <a:gd name="T39" fmla="*/ 318 h 361"/>
                <a:gd name="T40" fmla="*/ 182 w 182"/>
                <a:gd name="T41" fmla="*/ 318 h 361"/>
                <a:gd name="T42" fmla="*/ 182 w 182"/>
                <a:gd name="T43" fmla="*/ 324 h 361"/>
                <a:gd name="T44" fmla="*/ 179 w 182"/>
                <a:gd name="T45" fmla="*/ 333 h 361"/>
                <a:gd name="T46" fmla="*/ 162 w 182"/>
                <a:gd name="T47" fmla="*/ 347 h 361"/>
                <a:gd name="T48" fmla="*/ 162 w 182"/>
                <a:gd name="T49" fmla="*/ 347 h 361"/>
                <a:gd name="T50" fmla="*/ 154 w 182"/>
                <a:gd name="T51" fmla="*/ 352 h 361"/>
                <a:gd name="T52" fmla="*/ 142 w 182"/>
                <a:gd name="T53" fmla="*/ 358 h 361"/>
                <a:gd name="T54" fmla="*/ 131 w 182"/>
                <a:gd name="T55" fmla="*/ 361 h 361"/>
                <a:gd name="T56" fmla="*/ 117 w 182"/>
                <a:gd name="T57" fmla="*/ 361 h 361"/>
                <a:gd name="T58" fmla="*/ 117 w 182"/>
                <a:gd name="T59" fmla="*/ 361 h 361"/>
                <a:gd name="T60" fmla="*/ 100 w 182"/>
                <a:gd name="T61" fmla="*/ 361 h 361"/>
                <a:gd name="T62" fmla="*/ 83 w 182"/>
                <a:gd name="T63" fmla="*/ 355 h 361"/>
                <a:gd name="T64" fmla="*/ 66 w 182"/>
                <a:gd name="T65" fmla="*/ 347 h 361"/>
                <a:gd name="T66" fmla="*/ 54 w 182"/>
                <a:gd name="T67" fmla="*/ 335 h 361"/>
                <a:gd name="T68" fmla="*/ 54 w 182"/>
                <a:gd name="T69" fmla="*/ 335 h 361"/>
                <a:gd name="T70" fmla="*/ 43 w 182"/>
                <a:gd name="T71" fmla="*/ 324 h 361"/>
                <a:gd name="T72" fmla="*/ 34 w 182"/>
                <a:gd name="T73" fmla="*/ 307 h 361"/>
                <a:gd name="T74" fmla="*/ 29 w 182"/>
                <a:gd name="T75" fmla="*/ 290 h 361"/>
                <a:gd name="T76" fmla="*/ 29 w 182"/>
                <a:gd name="T77" fmla="*/ 267 h 361"/>
                <a:gd name="T78" fmla="*/ 29 w 182"/>
                <a:gd name="T79" fmla="*/ 85 h 361"/>
                <a:gd name="T80" fmla="*/ 0 w 182"/>
                <a:gd name="T81" fmla="*/ 85 h 361"/>
                <a:gd name="T82" fmla="*/ 86 w 182"/>
                <a:gd name="T83" fmla="*/ 0 h 361"/>
                <a:gd name="T84" fmla="*/ 86 w 182"/>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2" h="361">
                  <a:moveTo>
                    <a:pt x="86" y="0"/>
                  </a:moveTo>
                  <a:lnTo>
                    <a:pt x="86" y="60"/>
                  </a:lnTo>
                  <a:lnTo>
                    <a:pt x="174" y="60"/>
                  </a:lnTo>
                  <a:lnTo>
                    <a:pt x="151" y="85"/>
                  </a:lnTo>
                  <a:lnTo>
                    <a:pt x="83" y="85"/>
                  </a:lnTo>
                  <a:lnTo>
                    <a:pt x="83" y="267"/>
                  </a:lnTo>
                  <a:lnTo>
                    <a:pt x="83" y="284"/>
                  </a:lnTo>
                  <a:lnTo>
                    <a:pt x="86" y="296"/>
                  </a:lnTo>
                  <a:lnTo>
                    <a:pt x="91" y="307"/>
                  </a:lnTo>
                  <a:lnTo>
                    <a:pt x="97" y="318"/>
                  </a:lnTo>
                  <a:lnTo>
                    <a:pt x="105" y="324"/>
                  </a:lnTo>
                  <a:lnTo>
                    <a:pt x="117" y="330"/>
                  </a:lnTo>
                  <a:lnTo>
                    <a:pt x="128" y="333"/>
                  </a:lnTo>
                  <a:lnTo>
                    <a:pt x="142" y="335"/>
                  </a:lnTo>
                  <a:lnTo>
                    <a:pt x="157" y="333"/>
                  </a:lnTo>
                  <a:lnTo>
                    <a:pt x="165" y="330"/>
                  </a:lnTo>
                  <a:lnTo>
                    <a:pt x="182" y="318"/>
                  </a:lnTo>
                  <a:lnTo>
                    <a:pt x="182" y="324"/>
                  </a:lnTo>
                  <a:lnTo>
                    <a:pt x="179" y="333"/>
                  </a:lnTo>
                  <a:lnTo>
                    <a:pt x="162" y="347"/>
                  </a:lnTo>
                  <a:lnTo>
                    <a:pt x="154" y="352"/>
                  </a:lnTo>
                  <a:lnTo>
                    <a:pt x="142" y="358"/>
                  </a:lnTo>
                  <a:lnTo>
                    <a:pt x="131" y="361"/>
                  </a:lnTo>
                  <a:lnTo>
                    <a:pt x="117" y="361"/>
                  </a:lnTo>
                  <a:lnTo>
                    <a:pt x="100" y="361"/>
                  </a:lnTo>
                  <a:lnTo>
                    <a:pt x="83" y="355"/>
                  </a:lnTo>
                  <a:lnTo>
                    <a:pt x="66" y="347"/>
                  </a:lnTo>
                  <a:lnTo>
                    <a:pt x="54" y="335"/>
                  </a:lnTo>
                  <a:lnTo>
                    <a:pt x="43" y="324"/>
                  </a:lnTo>
                  <a:lnTo>
                    <a:pt x="34" y="307"/>
                  </a:lnTo>
                  <a:lnTo>
                    <a:pt x="29" y="290"/>
                  </a:lnTo>
                  <a:lnTo>
                    <a:pt x="29" y="267"/>
                  </a:lnTo>
                  <a:lnTo>
                    <a:pt x="29" y="85"/>
                  </a:lnTo>
                  <a:lnTo>
                    <a:pt x="0" y="85"/>
                  </a:lnTo>
                  <a:lnTo>
                    <a:pt x="86"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7" name="Freeform 7"/>
            <p:cNvSpPr>
              <a:spLocks/>
            </p:cNvSpPr>
            <p:nvPr/>
          </p:nvSpPr>
          <p:spPr bwMode="auto">
            <a:xfrm>
              <a:off x="2695" y="2971"/>
              <a:ext cx="290" cy="443"/>
            </a:xfrm>
            <a:custGeom>
              <a:avLst/>
              <a:gdLst>
                <a:gd name="T0" fmla="*/ 176 w 290"/>
                <a:gd name="T1" fmla="*/ 139 h 443"/>
                <a:gd name="T2" fmla="*/ 213 w 290"/>
                <a:gd name="T3" fmla="*/ 145 h 443"/>
                <a:gd name="T4" fmla="*/ 244 w 290"/>
                <a:gd name="T5" fmla="*/ 162 h 443"/>
                <a:gd name="T6" fmla="*/ 256 w 290"/>
                <a:gd name="T7" fmla="*/ 176 h 443"/>
                <a:gd name="T8" fmla="*/ 270 w 290"/>
                <a:gd name="T9" fmla="*/ 207 h 443"/>
                <a:gd name="T10" fmla="*/ 273 w 290"/>
                <a:gd name="T11" fmla="*/ 421 h 443"/>
                <a:gd name="T12" fmla="*/ 273 w 290"/>
                <a:gd name="T13" fmla="*/ 429 h 443"/>
                <a:gd name="T14" fmla="*/ 276 w 290"/>
                <a:gd name="T15" fmla="*/ 435 h 443"/>
                <a:gd name="T16" fmla="*/ 199 w 290"/>
                <a:gd name="T17" fmla="*/ 443 h 443"/>
                <a:gd name="T18" fmla="*/ 207 w 290"/>
                <a:gd name="T19" fmla="*/ 438 h 443"/>
                <a:gd name="T20" fmla="*/ 216 w 290"/>
                <a:gd name="T21" fmla="*/ 426 h 443"/>
                <a:gd name="T22" fmla="*/ 216 w 290"/>
                <a:gd name="T23" fmla="*/ 250 h 443"/>
                <a:gd name="T24" fmla="*/ 216 w 290"/>
                <a:gd name="T25" fmla="*/ 233 h 443"/>
                <a:gd name="T26" fmla="*/ 207 w 290"/>
                <a:gd name="T27" fmla="*/ 207 h 443"/>
                <a:gd name="T28" fmla="*/ 202 w 290"/>
                <a:gd name="T29" fmla="*/ 196 h 443"/>
                <a:gd name="T30" fmla="*/ 179 w 290"/>
                <a:gd name="T31" fmla="*/ 182 h 443"/>
                <a:gd name="T32" fmla="*/ 148 w 290"/>
                <a:gd name="T33" fmla="*/ 176 h 443"/>
                <a:gd name="T34" fmla="*/ 128 w 290"/>
                <a:gd name="T35" fmla="*/ 179 h 443"/>
                <a:gd name="T36" fmla="*/ 108 w 290"/>
                <a:gd name="T37" fmla="*/ 188 h 443"/>
                <a:gd name="T38" fmla="*/ 77 w 290"/>
                <a:gd name="T39" fmla="*/ 210 h 443"/>
                <a:gd name="T40" fmla="*/ 77 w 290"/>
                <a:gd name="T41" fmla="*/ 421 h 443"/>
                <a:gd name="T42" fmla="*/ 82 w 290"/>
                <a:gd name="T43" fmla="*/ 432 h 443"/>
                <a:gd name="T44" fmla="*/ 88 w 290"/>
                <a:gd name="T45" fmla="*/ 438 h 443"/>
                <a:gd name="T46" fmla="*/ 6 w 290"/>
                <a:gd name="T47" fmla="*/ 443 h 443"/>
                <a:gd name="T48" fmla="*/ 11 w 290"/>
                <a:gd name="T49" fmla="*/ 438 h 443"/>
                <a:gd name="T50" fmla="*/ 20 w 290"/>
                <a:gd name="T51" fmla="*/ 426 h 443"/>
                <a:gd name="T52" fmla="*/ 20 w 290"/>
                <a:gd name="T53" fmla="*/ 40 h 443"/>
                <a:gd name="T54" fmla="*/ 20 w 290"/>
                <a:gd name="T55" fmla="*/ 31 h 443"/>
                <a:gd name="T56" fmla="*/ 17 w 290"/>
                <a:gd name="T57" fmla="*/ 23 h 443"/>
                <a:gd name="T58" fmla="*/ 77 w 290"/>
                <a:gd name="T59" fmla="*/ 0 h 443"/>
                <a:gd name="T60" fmla="*/ 77 w 290"/>
                <a:gd name="T61" fmla="*/ 185 h 443"/>
                <a:gd name="T62" fmla="*/ 128 w 290"/>
                <a:gd name="T63" fmla="*/ 151 h 443"/>
                <a:gd name="T64" fmla="*/ 176 w 290"/>
                <a:gd name="T65" fmla="*/ 139 h 4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90" h="443">
                  <a:moveTo>
                    <a:pt x="176" y="139"/>
                  </a:moveTo>
                  <a:lnTo>
                    <a:pt x="176" y="139"/>
                  </a:lnTo>
                  <a:lnTo>
                    <a:pt x="193" y="139"/>
                  </a:lnTo>
                  <a:lnTo>
                    <a:pt x="213" y="145"/>
                  </a:lnTo>
                  <a:lnTo>
                    <a:pt x="230" y="153"/>
                  </a:lnTo>
                  <a:lnTo>
                    <a:pt x="244" y="162"/>
                  </a:lnTo>
                  <a:lnTo>
                    <a:pt x="256" y="176"/>
                  </a:lnTo>
                  <a:lnTo>
                    <a:pt x="264" y="190"/>
                  </a:lnTo>
                  <a:lnTo>
                    <a:pt x="270" y="207"/>
                  </a:lnTo>
                  <a:lnTo>
                    <a:pt x="273" y="227"/>
                  </a:lnTo>
                  <a:lnTo>
                    <a:pt x="273" y="421"/>
                  </a:lnTo>
                  <a:lnTo>
                    <a:pt x="273" y="429"/>
                  </a:lnTo>
                  <a:lnTo>
                    <a:pt x="276" y="435"/>
                  </a:lnTo>
                  <a:lnTo>
                    <a:pt x="290" y="443"/>
                  </a:lnTo>
                  <a:lnTo>
                    <a:pt x="199" y="443"/>
                  </a:lnTo>
                  <a:lnTo>
                    <a:pt x="207" y="438"/>
                  </a:lnTo>
                  <a:lnTo>
                    <a:pt x="213" y="432"/>
                  </a:lnTo>
                  <a:lnTo>
                    <a:pt x="216" y="426"/>
                  </a:lnTo>
                  <a:lnTo>
                    <a:pt x="216" y="421"/>
                  </a:lnTo>
                  <a:lnTo>
                    <a:pt x="216" y="250"/>
                  </a:lnTo>
                  <a:lnTo>
                    <a:pt x="216" y="233"/>
                  </a:lnTo>
                  <a:lnTo>
                    <a:pt x="213" y="219"/>
                  </a:lnTo>
                  <a:lnTo>
                    <a:pt x="207" y="207"/>
                  </a:lnTo>
                  <a:lnTo>
                    <a:pt x="202" y="196"/>
                  </a:lnTo>
                  <a:lnTo>
                    <a:pt x="190" y="188"/>
                  </a:lnTo>
                  <a:lnTo>
                    <a:pt x="179" y="182"/>
                  </a:lnTo>
                  <a:lnTo>
                    <a:pt x="165" y="179"/>
                  </a:lnTo>
                  <a:lnTo>
                    <a:pt x="148" y="176"/>
                  </a:lnTo>
                  <a:lnTo>
                    <a:pt x="128" y="179"/>
                  </a:lnTo>
                  <a:lnTo>
                    <a:pt x="108" y="188"/>
                  </a:lnTo>
                  <a:lnTo>
                    <a:pt x="91" y="196"/>
                  </a:lnTo>
                  <a:lnTo>
                    <a:pt x="77" y="210"/>
                  </a:lnTo>
                  <a:lnTo>
                    <a:pt x="77" y="421"/>
                  </a:lnTo>
                  <a:lnTo>
                    <a:pt x="80" y="426"/>
                  </a:lnTo>
                  <a:lnTo>
                    <a:pt x="82" y="432"/>
                  </a:lnTo>
                  <a:lnTo>
                    <a:pt x="88" y="438"/>
                  </a:lnTo>
                  <a:lnTo>
                    <a:pt x="97" y="443"/>
                  </a:lnTo>
                  <a:lnTo>
                    <a:pt x="6" y="443"/>
                  </a:lnTo>
                  <a:lnTo>
                    <a:pt x="11" y="438"/>
                  </a:lnTo>
                  <a:lnTo>
                    <a:pt x="17" y="432"/>
                  </a:lnTo>
                  <a:lnTo>
                    <a:pt x="20" y="426"/>
                  </a:lnTo>
                  <a:lnTo>
                    <a:pt x="20" y="421"/>
                  </a:lnTo>
                  <a:lnTo>
                    <a:pt x="20" y="40"/>
                  </a:lnTo>
                  <a:lnTo>
                    <a:pt x="20" y="31"/>
                  </a:lnTo>
                  <a:lnTo>
                    <a:pt x="17" y="23"/>
                  </a:lnTo>
                  <a:lnTo>
                    <a:pt x="0" y="14"/>
                  </a:lnTo>
                  <a:lnTo>
                    <a:pt x="77" y="0"/>
                  </a:lnTo>
                  <a:lnTo>
                    <a:pt x="77" y="185"/>
                  </a:lnTo>
                  <a:lnTo>
                    <a:pt x="102" y="165"/>
                  </a:lnTo>
                  <a:lnTo>
                    <a:pt x="128" y="151"/>
                  </a:lnTo>
                  <a:lnTo>
                    <a:pt x="153" y="142"/>
                  </a:lnTo>
                  <a:lnTo>
                    <a:pt x="176" y="13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8" name="Freeform 8"/>
            <p:cNvSpPr>
              <a:spLocks/>
            </p:cNvSpPr>
            <p:nvPr/>
          </p:nvSpPr>
          <p:spPr bwMode="auto">
            <a:xfrm>
              <a:off x="3274" y="3110"/>
              <a:ext cx="475" cy="304"/>
            </a:xfrm>
            <a:custGeom>
              <a:avLst/>
              <a:gdLst>
                <a:gd name="T0" fmla="*/ 364 w 475"/>
                <a:gd name="T1" fmla="*/ 0 h 304"/>
                <a:gd name="T2" fmla="*/ 398 w 475"/>
                <a:gd name="T3" fmla="*/ 6 h 304"/>
                <a:gd name="T4" fmla="*/ 429 w 475"/>
                <a:gd name="T5" fmla="*/ 23 h 304"/>
                <a:gd name="T6" fmla="*/ 444 w 475"/>
                <a:gd name="T7" fmla="*/ 37 h 304"/>
                <a:gd name="T8" fmla="*/ 458 w 475"/>
                <a:gd name="T9" fmla="*/ 68 h 304"/>
                <a:gd name="T10" fmla="*/ 458 w 475"/>
                <a:gd name="T11" fmla="*/ 282 h 304"/>
                <a:gd name="T12" fmla="*/ 461 w 475"/>
                <a:gd name="T13" fmla="*/ 287 h 304"/>
                <a:gd name="T14" fmla="*/ 463 w 475"/>
                <a:gd name="T15" fmla="*/ 293 h 304"/>
                <a:gd name="T16" fmla="*/ 387 w 475"/>
                <a:gd name="T17" fmla="*/ 304 h 304"/>
                <a:gd name="T18" fmla="*/ 392 w 475"/>
                <a:gd name="T19" fmla="*/ 299 h 304"/>
                <a:gd name="T20" fmla="*/ 404 w 475"/>
                <a:gd name="T21" fmla="*/ 287 h 304"/>
                <a:gd name="T22" fmla="*/ 404 w 475"/>
                <a:gd name="T23" fmla="*/ 108 h 304"/>
                <a:gd name="T24" fmla="*/ 404 w 475"/>
                <a:gd name="T25" fmla="*/ 91 h 304"/>
                <a:gd name="T26" fmla="*/ 395 w 475"/>
                <a:gd name="T27" fmla="*/ 66 h 304"/>
                <a:gd name="T28" fmla="*/ 387 w 475"/>
                <a:gd name="T29" fmla="*/ 57 h 304"/>
                <a:gd name="T30" fmla="*/ 367 w 475"/>
                <a:gd name="T31" fmla="*/ 43 h 304"/>
                <a:gd name="T32" fmla="*/ 336 w 475"/>
                <a:gd name="T33" fmla="*/ 37 h 304"/>
                <a:gd name="T34" fmla="*/ 316 w 475"/>
                <a:gd name="T35" fmla="*/ 40 h 304"/>
                <a:gd name="T36" fmla="*/ 282 w 475"/>
                <a:gd name="T37" fmla="*/ 60 h 304"/>
                <a:gd name="T38" fmla="*/ 267 w 475"/>
                <a:gd name="T39" fmla="*/ 77 h 304"/>
                <a:gd name="T40" fmla="*/ 267 w 475"/>
                <a:gd name="T41" fmla="*/ 282 h 304"/>
                <a:gd name="T42" fmla="*/ 270 w 475"/>
                <a:gd name="T43" fmla="*/ 287 h 304"/>
                <a:gd name="T44" fmla="*/ 273 w 475"/>
                <a:gd name="T45" fmla="*/ 293 h 304"/>
                <a:gd name="T46" fmla="*/ 194 w 475"/>
                <a:gd name="T47" fmla="*/ 304 h 304"/>
                <a:gd name="T48" fmla="*/ 202 w 475"/>
                <a:gd name="T49" fmla="*/ 299 h 304"/>
                <a:gd name="T50" fmla="*/ 211 w 475"/>
                <a:gd name="T51" fmla="*/ 287 h 304"/>
                <a:gd name="T52" fmla="*/ 211 w 475"/>
                <a:gd name="T53" fmla="*/ 105 h 304"/>
                <a:gd name="T54" fmla="*/ 211 w 475"/>
                <a:gd name="T55" fmla="*/ 88 h 304"/>
                <a:gd name="T56" fmla="*/ 202 w 475"/>
                <a:gd name="T57" fmla="*/ 63 h 304"/>
                <a:gd name="T58" fmla="*/ 185 w 475"/>
                <a:gd name="T59" fmla="*/ 46 h 304"/>
                <a:gd name="T60" fmla="*/ 160 w 475"/>
                <a:gd name="T61" fmla="*/ 37 h 304"/>
                <a:gd name="T62" fmla="*/ 145 w 475"/>
                <a:gd name="T63" fmla="*/ 37 h 304"/>
                <a:gd name="T64" fmla="*/ 108 w 475"/>
                <a:gd name="T65" fmla="*/ 46 h 304"/>
                <a:gd name="T66" fmla="*/ 80 w 475"/>
                <a:gd name="T67" fmla="*/ 68 h 304"/>
                <a:gd name="T68" fmla="*/ 80 w 475"/>
                <a:gd name="T69" fmla="*/ 282 h 304"/>
                <a:gd name="T70" fmla="*/ 83 w 475"/>
                <a:gd name="T71" fmla="*/ 293 h 304"/>
                <a:gd name="T72" fmla="*/ 97 w 475"/>
                <a:gd name="T73" fmla="*/ 304 h 304"/>
                <a:gd name="T74" fmla="*/ 6 w 475"/>
                <a:gd name="T75" fmla="*/ 304 h 304"/>
                <a:gd name="T76" fmla="*/ 20 w 475"/>
                <a:gd name="T77" fmla="*/ 293 h 304"/>
                <a:gd name="T78" fmla="*/ 23 w 475"/>
                <a:gd name="T79" fmla="*/ 282 h 304"/>
                <a:gd name="T80" fmla="*/ 23 w 475"/>
                <a:gd name="T81" fmla="*/ 40 h 304"/>
                <a:gd name="T82" fmla="*/ 18 w 475"/>
                <a:gd name="T83" fmla="*/ 23 h 304"/>
                <a:gd name="T84" fmla="*/ 9 w 475"/>
                <a:gd name="T85" fmla="*/ 17 h 304"/>
                <a:gd name="T86" fmla="*/ 80 w 475"/>
                <a:gd name="T87" fmla="*/ 0 h 304"/>
                <a:gd name="T88" fmla="*/ 80 w 475"/>
                <a:gd name="T89" fmla="*/ 43 h 304"/>
                <a:gd name="T90" fmla="*/ 123 w 475"/>
                <a:gd name="T91" fmla="*/ 14 h 304"/>
                <a:gd name="T92" fmla="*/ 134 w 475"/>
                <a:gd name="T93" fmla="*/ 9 h 304"/>
                <a:gd name="T94" fmla="*/ 160 w 475"/>
                <a:gd name="T95" fmla="*/ 0 h 304"/>
                <a:gd name="T96" fmla="*/ 174 w 475"/>
                <a:gd name="T97" fmla="*/ 0 h 304"/>
                <a:gd name="T98" fmla="*/ 202 w 475"/>
                <a:gd name="T99" fmla="*/ 3 h 304"/>
                <a:gd name="T100" fmla="*/ 228 w 475"/>
                <a:gd name="T101" fmla="*/ 14 h 304"/>
                <a:gd name="T102" fmla="*/ 239 w 475"/>
                <a:gd name="T103" fmla="*/ 23 h 304"/>
                <a:gd name="T104" fmla="*/ 256 w 475"/>
                <a:gd name="T105" fmla="*/ 43 h 304"/>
                <a:gd name="T106" fmla="*/ 262 w 475"/>
                <a:gd name="T107" fmla="*/ 57 h 304"/>
                <a:gd name="T108" fmla="*/ 307 w 475"/>
                <a:gd name="T109" fmla="*/ 17 h 304"/>
                <a:gd name="T110" fmla="*/ 321 w 475"/>
                <a:gd name="T111" fmla="*/ 9 h 304"/>
                <a:gd name="T112" fmla="*/ 350 w 475"/>
                <a:gd name="T113" fmla="*/ 0 h 304"/>
                <a:gd name="T114" fmla="*/ 364 w 475"/>
                <a:gd name="T115" fmla="*/ 0 h 3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75" h="304">
                  <a:moveTo>
                    <a:pt x="364" y="0"/>
                  </a:moveTo>
                  <a:lnTo>
                    <a:pt x="364" y="0"/>
                  </a:lnTo>
                  <a:lnTo>
                    <a:pt x="381" y="0"/>
                  </a:lnTo>
                  <a:lnTo>
                    <a:pt x="398" y="6"/>
                  </a:lnTo>
                  <a:lnTo>
                    <a:pt x="415" y="14"/>
                  </a:lnTo>
                  <a:lnTo>
                    <a:pt x="429" y="23"/>
                  </a:lnTo>
                  <a:lnTo>
                    <a:pt x="444" y="37"/>
                  </a:lnTo>
                  <a:lnTo>
                    <a:pt x="452" y="51"/>
                  </a:lnTo>
                  <a:lnTo>
                    <a:pt x="458" y="68"/>
                  </a:lnTo>
                  <a:lnTo>
                    <a:pt x="458" y="88"/>
                  </a:lnTo>
                  <a:lnTo>
                    <a:pt x="458" y="282"/>
                  </a:lnTo>
                  <a:lnTo>
                    <a:pt x="461" y="287"/>
                  </a:lnTo>
                  <a:lnTo>
                    <a:pt x="463" y="293"/>
                  </a:lnTo>
                  <a:lnTo>
                    <a:pt x="475" y="304"/>
                  </a:lnTo>
                  <a:lnTo>
                    <a:pt x="387" y="304"/>
                  </a:lnTo>
                  <a:lnTo>
                    <a:pt x="392" y="299"/>
                  </a:lnTo>
                  <a:lnTo>
                    <a:pt x="398" y="293"/>
                  </a:lnTo>
                  <a:lnTo>
                    <a:pt x="404" y="287"/>
                  </a:lnTo>
                  <a:lnTo>
                    <a:pt x="404" y="282"/>
                  </a:lnTo>
                  <a:lnTo>
                    <a:pt x="404" y="108"/>
                  </a:lnTo>
                  <a:lnTo>
                    <a:pt x="404" y="91"/>
                  </a:lnTo>
                  <a:lnTo>
                    <a:pt x="401" y="80"/>
                  </a:lnTo>
                  <a:lnTo>
                    <a:pt x="395" y="66"/>
                  </a:lnTo>
                  <a:lnTo>
                    <a:pt x="387" y="57"/>
                  </a:lnTo>
                  <a:lnTo>
                    <a:pt x="378" y="49"/>
                  </a:lnTo>
                  <a:lnTo>
                    <a:pt x="367" y="43"/>
                  </a:lnTo>
                  <a:lnTo>
                    <a:pt x="353" y="37"/>
                  </a:lnTo>
                  <a:lnTo>
                    <a:pt x="336" y="37"/>
                  </a:lnTo>
                  <a:lnTo>
                    <a:pt x="316" y="40"/>
                  </a:lnTo>
                  <a:lnTo>
                    <a:pt x="299" y="46"/>
                  </a:lnTo>
                  <a:lnTo>
                    <a:pt x="282" y="60"/>
                  </a:lnTo>
                  <a:lnTo>
                    <a:pt x="267" y="77"/>
                  </a:lnTo>
                  <a:lnTo>
                    <a:pt x="267" y="85"/>
                  </a:lnTo>
                  <a:lnTo>
                    <a:pt x="267" y="282"/>
                  </a:lnTo>
                  <a:lnTo>
                    <a:pt x="270" y="287"/>
                  </a:lnTo>
                  <a:lnTo>
                    <a:pt x="273" y="293"/>
                  </a:lnTo>
                  <a:lnTo>
                    <a:pt x="285" y="304"/>
                  </a:lnTo>
                  <a:lnTo>
                    <a:pt x="194" y="304"/>
                  </a:lnTo>
                  <a:lnTo>
                    <a:pt x="202" y="299"/>
                  </a:lnTo>
                  <a:lnTo>
                    <a:pt x="208" y="293"/>
                  </a:lnTo>
                  <a:lnTo>
                    <a:pt x="211" y="287"/>
                  </a:lnTo>
                  <a:lnTo>
                    <a:pt x="211" y="282"/>
                  </a:lnTo>
                  <a:lnTo>
                    <a:pt x="211" y="105"/>
                  </a:lnTo>
                  <a:lnTo>
                    <a:pt x="211" y="88"/>
                  </a:lnTo>
                  <a:lnTo>
                    <a:pt x="208" y="74"/>
                  </a:lnTo>
                  <a:lnTo>
                    <a:pt x="202" y="63"/>
                  </a:lnTo>
                  <a:lnTo>
                    <a:pt x="194" y="54"/>
                  </a:lnTo>
                  <a:lnTo>
                    <a:pt x="185" y="46"/>
                  </a:lnTo>
                  <a:lnTo>
                    <a:pt x="174" y="40"/>
                  </a:lnTo>
                  <a:lnTo>
                    <a:pt x="160" y="37"/>
                  </a:lnTo>
                  <a:lnTo>
                    <a:pt x="145" y="37"/>
                  </a:lnTo>
                  <a:lnTo>
                    <a:pt x="125" y="40"/>
                  </a:lnTo>
                  <a:lnTo>
                    <a:pt x="108" y="46"/>
                  </a:lnTo>
                  <a:lnTo>
                    <a:pt x="94" y="54"/>
                  </a:lnTo>
                  <a:lnTo>
                    <a:pt x="80" y="68"/>
                  </a:lnTo>
                  <a:lnTo>
                    <a:pt x="80" y="282"/>
                  </a:lnTo>
                  <a:lnTo>
                    <a:pt x="80" y="287"/>
                  </a:lnTo>
                  <a:lnTo>
                    <a:pt x="83" y="293"/>
                  </a:lnTo>
                  <a:lnTo>
                    <a:pt x="97" y="304"/>
                  </a:lnTo>
                  <a:lnTo>
                    <a:pt x="6" y="304"/>
                  </a:lnTo>
                  <a:lnTo>
                    <a:pt x="15" y="299"/>
                  </a:lnTo>
                  <a:lnTo>
                    <a:pt x="20" y="293"/>
                  </a:lnTo>
                  <a:lnTo>
                    <a:pt x="23" y="287"/>
                  </a:lnTo>
                  <a:lnTo>
                    <a:pt x="23" y="282"/>
                  </a:lnTo>
                  <a:lnTo>
                    <a:pt x="23" y="40"/>
                  </a:lnTo>
                  <a:lnTo>
                    <a:pt x="23" y="31"/>
                  </a:lnTo>
                  <a:lnTo>
                    <a:pt x="18" y="23"/>
                  </a:lnTo>
                  <a:lnTo>
                    <a:pt x="9" y="17"/>
                  </a:lnTo>
                  <a:lnTo>
                    <a:pt x="0" y="14"/>
                  </a:lnTo>
                  <a:lnTo>
                    <a:pt x="80" y="0"/>
                  </a:lnTo>
                  <a:lnTo>
                    <a:pt x="80" y="43"/>
                  </a:lnTo>
                  <a:lnTo>
                    <a:pt x="100" y="29"/>
                  </a:lnTo>
                  <a:lnTo>
                    <a:pt x="123" y="14"/>
                  </a:lnTo>
                  <a:lnTo>
                    <a:pt x="134" y="9"/>
                  </a:lnTo>
                  <a:lnTo>
                    <a:pt x="145" y="3"/>
                  </a:lnTo>
                  <a:lnTo>
                    <a:pt x="160" y="0"/>
                  </a:lnTo>
                  <a:lnTo>
                    <a:pt x="174" y="0"/>
                  </a:lnTo>
                  <a:lnTo>
                    <a:pt x="188" y="0"/>
                  </a:lnTo>
                  <a:lnTo>
                    <a:pt x="202" y="3"/>
                  </a:lnTo>
                  <a:lnTo>
                    <a:pt x="213" y="9"/>
                  </a:lnTo>
                  <a:lnTo>
                    <a:pt x="228" y="14"/>
                  </a:lnTo>
                  <a:lnTo>
                    <a:pt x="239" y="23"/>
                  </a:lnTo>
                  <a:lnTo>
                    <a:pt x="248" y="31"/>
                  </a:lnTo>
                  <a:lnTo>
                    <a:pt x="256" y="43"/>
                  </a:lnTo>
                  <a:lnTo>
                    <a:pt x="262" y="57"/>
                  </a:lnTo>
                  <a:lnTo>
                    <a:pt x="282" y="34"/>
                  </a:lnTo>
                  <a:lnTo>
                    <a:pt x="307" y="17"/>
                  </a:lnTo>
                  <a:lnTo>
                    <a:pt x="321" y="9"/>
                  </a:lnTo>
                  <a:lnTo>
                    <a:pt x="336" y="3"/>
                  </a:lnTo>
                  <a:lnTo>
                    <a:pt x="350" y="0"/>
                  </a:lnTo>
                  <a:lnTo>
                    <a:pt x="364"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9" name="Freeform 9"/>
            <p:cNvSpPr>
              <a:spLocks/>
            </p:cNvSpPr>
            <p:nvPr/>
          </p:nvSpPr>
          <p:spPr bwMode="auto">
            <a:xfrm>
              <a:off x="4070" y="3059"/>
              <a:ext cx="184" cy="361"/>
            </a:xfrm>
            <a:custGeom>
              <a:avLst/>
              <a:gdLst>
                <a:gd name="T0" fmla="*/ 85 w 184"/>
                <a:gd name="T1" fmla="*/ 0 h 361"/>
                <a:gd name="T2" fmla="*/ 85 w 184"/>
                <a:gd name="T3" fmla="*/ 60 h 361"/>
                <a:gd name="T4" fmla="*/ 173 w 184"/>
                <a:gd name="T5" fmla="*/ 60 h 361"/>
                <a:gd name="T6" fmla="*/ 150 w 184"/>
                <a:gd name="T7" fmla="*/ 85 h 361"/>
                <a:gd name="T8" fmla="*/ 82 w 184"/>
                <a:gd name="T9" fmla="*/ 85 h 361"/>
                <a:gd name="T10" fmla="*/ 82 w 184"/>
                <a:gd name="T11" fmla="*/ 267 h 361"/>
                <a:gd name="T12" fmla="*/ 82 w 184"/>
                <a:gd name="T13" fmla="*/ 267 h 361"/>
                <a:gd name="T14" fmla="*/ 85 w 184"/>
                <a:gd name="T15" fmla="*/ 284 h 361"/>
                <a:gd name="T16" fmla="*/ 88 w 184"/>
                <a:gd name="T17" fmla="*/ 296 h 361"/>
                <a:gd name="T18" fmla="*/ 91 w 184"/>
                <a:gd name="T19" fmla="*/ 307 h 361"/>
                <a:gd name="T20" fmla="*/ 99 w 184"/>
                <a:gd name="T21" fmla="*/ 318 h 361"/>
                <a:gd name="T22" fmla="*/ 105 w 184"/>
                <a:gd name="T23" fmla="*/ 324 h 361"/>
                <a:gd name="T24" fmla="*/ 116 w 184"/>
                <a:gd name="T25" fmla="*/ 330 h 361"/>
                <a:gd name="T26" fmla="*/ 128 w 184"/>
                <a:gd name="T27" fmla="*/ 333 h 361"/>
                <a:gd name="T28" fmla="*/ 142 w 184"/>
                <a:gd name="T29" fmla="*/ 335 h 361"/>
                <a:gd name="T30" fmla="*/ 142 w 184"/>
                <a:gd name="T31" fmla="*/ 335 h 361"/>
                <a:gd name="T32" fmla="*/ 156 w 184"/>
                <a:gd name="T33" fmla="*/ 333 h 361"/>
                <a:gd name="T34" fmla="*/ 165 w 184"/>
                <a:gd name="T35" fmla="*/ 330 h 361"/>
                <a:gd name="T36" fmla="*/ 165 w 184"/>
                <a:gd name="T37" fmla="*/ 330 h 361"/>
                <a:gd name="T38" fmla="*/ 184 w 184"/>
                <a:gd name="T39" fmla="*/ 318 h 361"/>
                <a:gd name="T40" fmla="*/ 184 w 184"/>
                <a:gd name="T41" fmla="*/ 318 h 361"/>
                <a:gd name="T42" fmla="*/ 182 w 184"/>
                <a:gd name="T43" fmla="*/ 324 h 361"/>
                <a:gd name="T44" fmla="*/ 179 w 184"/>
                <a:gd name="T45" fmla="*/ 333 h 361"/>
                <a:gd name="T46" fmla="*/ 162 w 184"/>
                <a:gd name="T47" fmla="*/ 347 h 361"/>
                <a:gd name="T48" fmla="*/ 162 w 184"/>
                <a:gd name="T49" fmla="*/ 347 h 361"/>
                <a:gd name="T50" fmla="*/ 153 w 184"/>
                <a:gd name="T51" fmla="*/ 352 h 361"/>
                <a:gd name="T52" fmla="*/ 142 w 184"/>
                <a:gd name="T53" fmla="*/ 358 h 361"/>
                <a:gd name="T54" fmla="*/ 130 w 184"/>
                <a:gd name="T55" fmla="*/ 361 h 361"/>
                <a:gd name="T56" fmla="*/ 119 w 184"/>
                <a:gd name="T57" fmla="*/ 361 h 361"/>
                <a:gd name="T58" fmla="*/ 119 w 184"/>
                <a:gd name="T59" fmla="*/ 361 h 361"/>
                <a:gd name="T60" fmla="*/ 99 w 184"/>
                <a:gd name="T61" fmla="*/ 361 h 361"/>
                <a:gd name="T62" fmla="*/ 82 w 184"/>
                <a:gd name="T63" fmla="*/ 355 h 361"/>
                <a:gd name="T64" fmla="*/ 65 w 184"/>
                <a:gd name="T65" fmla="*/ 347 h 361"/>
                <a:gd name="T66" fmla="*/ 54 w 184"/>
                <a:gd name="T67" fmla="*/ 335 h 361"/>
                <a:gd name="T68" fmla="*/ 54 w 184"/>
                <a:gd name="T69" fmla="*/ 335 h 361"/>
                <a:gd name="T70" fmla="*/ 42 w 184"/>
                <a:gd name="T71" fmla="*/ 324 h 361"/>
                <a:gd name="T72" fmla="*/ 34 w 184"/>
                <a:gd name="T73" fmla="*/ 307 h 361"/>
                <a:gd name="T74" fmla="*/ 31 w 184"/>
                <a:gd name="T75" fmla="*/ 290 h 361"/>
                <a:gd name="T76" fmla="*/ 28 w 184"/>
                <a:gd name="T77" fmla="*/ 267 h 361"/>
                <a:gd name="T78" fmla="*/ 28 w 184"/>
                <a:gd name="T79" fmla="*/ 85 h 361"/>
                <a:gd name="T80" fmla="*/ 0 w 184"/>
                <a:gd name="T81" fmla="*/ 85 h 361"/>
                <a:gd name="T82" fmla="*/ 85 w 184"/>
                <a:gd name="T83" fmla="*/ 0 h 361"/>
                <a:gd name="T84" fmla="*/ 85 w 184"/>
                <a:gd name="T85" fmla="*/ 0 h 36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84" h="361">
                  <a:moveTo>
                    <a:pt x="85" y="0"/>
                  </a:moveTo>
                  <a:lnTo>
                    <a:pt x="85" y="60"/>
                  </a:lnTo>
                  <a:lnTo>
                    <a:pt x="173" y="60"/>
                  </a:lnTo>
                  <a:lnTo>
                    <a:pt x="150" y="85"/>
                  </a:lnTo>
                  <a:lnTo>
                    <a:pt x="82" y="85"/>
                  </a:lnTo>
                  <a:lnTo>
                    <a:pt x="82" y="267"/>
                  </a:lnTo>
                  <a:lnTo>
                    <a:pt x="85" y="284"/>
                  </a:lnTo>
                  <a:lnTo>
                    <a:pt x="88" y="296"/>
                  </a:lnTo>
                  <a:lnTo>
                    <a:pt x="91" y="307"/>
                  </a:lnTo>
                  <a:lnTo>
                    <a:pt x="99" y="318"/>
                  </a:lnTo>
                  <a:lnTo>
                    <a:pt x="105" y="324"/>
                  </a:lnTo>
                  <a:lnTo>
                    <a:pt x="116" y="330"/>
                  </a:lnTo>
                  <a:lnTo>
                    <a:pt x="128" y="333"/>
                  </a:lnTo>
                  <a:lnTo>
                    <a:pt x="142" y="335"/>
                  </a:lnTo>
                  <a:lnTo>
                    <a:pt x="156" y="333"/>
                  </a:lnTo>
                  <a:lnTo>
                    <a:pt x="165" y="330"/>
                  </a:lnTo>
                  <a:lnTo>
                    <a:pt x="184" y="318"/>
                  </a:lnTo>
                  <a:lnTo>
                    <a:pt x="182" y="324"/>
                  </a:lnTo>
                  <a:lnTo>
                    <a:pt x="179" y="333"/>
                  </a:lnTo>
                  <a:lnTo>
                    <a:pt x="162" y="347"/>
                  </a:lnTo>
                  <a:lnTo>
                    <a:pt x="153" y="352"/>
                  </a:lnTo>
                  <a:lnTo>
                    <a:pt x="142" y="358"/>
                  </a:lnTo>
                  <a:lnTo>
                    <a:pt x="130" y="361"/>
                  </a:lnTo>
                  <a:lnTo>
                    <a:pt x="119" y="361"/>
                  </a:lnTo>
                  <a:lnTo>
                    <a:pt x="99" y="361"/>
                  </a:lnTo>
                  <a:lnTo>
                    <a:pt x="82" y="355"/>
                  </a:lnTo>
                  <a:lnTo>
                    <a:pt x="65" y="347"/>
                  </a:lnTo>
                  <a:lnTo>
                    <a:pt x="54" y="335"/>
                  </a:lnTo>
                  <a:lnTo>
                    <a:pt x="42" y="324"/>
                  </a:lnTo>
                  <a:lnTo>
                    <a:pt x="34" y="307"/>
                  </a:lnTo>
                  <a:lnTo>
                    <a:pt x="31" y="290"/>
                  </a:lnTo>
                  <a:lnTo>
                    <a:pt x="28" y="267"/>
                  </a:lnTo>
                  <a:lnTo>
                    <a:pt x="28" y="85"/>
                  </a:lnTo>
                  <a:lnTo>
                    <a:pt x="0" y="85"/>
                  </a:lnTo>
                  <a:lnTo>
                    <a:pt x="85"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 name="Freeform 10"/>
            <p:cNvSpPr>
              <a:spLocks noEditPoints="1"/>
            </p:cNvSpPr>
            <p:nvPr/>
          </p:nvSpPr>
          <p:spPr bwMode="auto">
            <a:xfrm>
              <a:off x="4252" y="3110"/>
              <a:ext cx="284" cy="310"/>
            </a:xfrm>
            <a:custGeom>
              <a:avLst/>
              <a:gdLst>
                <a:gd name="T0" fmla="*/ 144 w 284"/>
                <a:gd name="T1" fmla="*/ 0 h 310"/>
                <a:gd name="T2" fmla="*/ 184 w 284"/>
                <a:gd name="T3" fmla="*/ 6 h 310"/>
                <a:gd name="T4" fmla="*/ 221 w 284"/>
                <a:gd name="T5" fmla="*/ 23 h 310"/>
                <a:gd name="T6" fmla="*/ 235 w 284"/>
                <a:gd name="T7" fmla="*/ 34 h 310"/>
                <a:gd name="T8" fmla="*/ 261 w 284"/>
                <a:gd name="T9" fmla="*/ 63 h 310"/>
                <a:gd name="T10" fmla="*/ 269 w 284"/>
                <a:gd name="T11" fmla="*/ 80 h 310"/>
                <a:gd name="T12" fmla="*/ 281 w 284"/>
                <a:gd name="T13" fmla="*/ 117 h 310"/>
                <a:gd name="T14" fmla="*/ 284 w 284"/>
                <a:gd name="T15" fmla="*/ 156 h 310"/>
                <a:gd name="T16" fmla="*/ 284 w 284"/>
                <a:gd name="T17" fmla="*/ 174 h 310"/>
                <a:gd name="T18" fmla="*/ 272 w 284"/>
                <a:gd name="T19" fmla="*/ 210 h 310"/>
                <a:gd name="T20" fmla="*/ 267 w 284"/>
                <a:gd name="T21" fmla="*/ 230 h 310"/>
                <a:gd name="T22" fmla="*/ 244 w 284"/>
                <a:gd name="T23" fmla="*/ 262 h 310"/>
                <a:gd name="T24" fmla="*/ 215 w 284"/>
                <a:gd name="T25" fmla="*/ 290 h 310"/>
                <a:gd name="T26" fmla="*/ 198 w 284"/>
                <a:gd name="T27" fmla="*/ 299 h 310"/>
                <a:gd name="T28" fmla="*/ 161 w 284"/>
                <a:gd name="T29" fmla="*/ 310 h 310"/>
                <a:gd name="T30" fmla="*/ 142 w 284"/>
                <a:gd name="T31" fmla="*/ 310 h 310"/>
                <a:gd name="T32" fmla="*/ 93 w 284"/>
                <a:gd name="T33" fmla="*/ 304 h 310"/>
                <a:gd name="T34" fmla="*/ 68 w 284"/>
                <a:gd name="T35" fmla="*/ 293 h 310"/>
                <a:gd name="T36" fmla="*/ 45 w 284"/>
                <a:gd name="T37" fmla="*/ 273 h 310"/>
                <a:gd name="T38" fmla="*/ 36 w 284"/>
                <a:gd name="T39" fmla="*/ 264 h 310"/>
                <a:gd name="T40" fmla="*/ 11 w 284"/>
                <a:gd name="T41" fmla="*/ 213 h 310"/>
                <a:gd name="T42" fmla="*/ 0 w 284"/>
                <a:gd name="T43" fmla="*/ 156 h 310"/>
                <a:gd name="T44" fmla="*/ 2 w 284"/>
                <a:gd name="T45" fmla="*/ 137 h 310"/>
                <a:gd name="T46" fmla="*/ 11 w 284"/>
                <a:gd name="T47" fmla="*/ 100 h 310"/>
                <a:gd name="T48" fmla="*/ 19 w 284"/>
                <a:gd name="T49" fmla="*/ 80 h 310"/>
                <a:gd name="T50" fmla="*/ 39 w 284"/>
                <a:gd name="T51" fmla="*/ 49 h 310"/>
                <a:gd name="T52" fmla="*/ 68 w 284"/>
                <a:gd name="T53" fmla="*/ 23 h 310"/>
                <a:gd name="T54" fmla="*/ 85 w 284"/>
                <a:gd name="T55" fmla="*/ 12 h 310"/>
                <a:gd name="T56" fmla="*/ 122 w 284"/>
                <a:gd name="T57" fmla="*/ 0 h 310"/>
                <a:gd name="T58" fmla="*/ 144 w 284"/>
                <a:gd name="T59" fmla="*/ 0 h 310"/>
                <a:gd name="T60" fmla="*/ 139 w 284"/>
                <a:gd name="T61" fmla="*/ 23 h 310"/>
                <a:gd name="T62" fmla="*/ 102 w 284"/>
                <a:gd name="T63" fmla="*/ 34 h 310"/>
                <a:gd name="T64" fmla="*/ 76 w 284"/>
                <a:gd name="T65" fmla="*/ 66 h 310"/>
                <a:gd name="T66" fmla="*/ 68 w 284"/>
                <a:gd name="T67" fmla="*/ 85 h 310"/>
                <a:gd name="T68" fmla="*/ 59 w 284"/>
                <a:gd name="T69" fmla="*/ 131 h 310"/>
                <a:gd name="T70" fmla="*/ 59 w 284"/>
                <a:gd name="T71" fmla="*/ 159 h 310"/>
                <a:gd name="T72" fmla="*/ 68 w 284"/>
                <a:gd name="T73" fmla="*/ 210 h 310"/>
                <a:gd name="T74" fmla="*/ 85 w 284"/>
                <a:gd name="T75" fmla="*/ 250 h 310"/>
                <a:gd name="T76" fmla="*/ 96 w 284"/>
                <a:gd name="T77" fmla="*/ 267 h 310"/>
                <a:gd name="T78" fmla="*/ 127 w 284"/>
                <a:gd name="T79" fmla="*/ 284 h 310"/>
                <a:gd name="T80" fmla="*/ 147 w 284"/>
                <a:gd name="T81" fmla="*/ 284 h 310"/>
                <a:gd name="T82" fmla="*/ 181 w 284"/>
                <a:gd name="T83" fmla="*/ 273 h 310"/>
                <a:gd name="T84" fmla="*/ 207 w 284"/>
                <a:gd name="T85" fmla="*/ 245 h 310"/>
                <a:gd name="T86" fmla="*/ 215 w 284"/>
                <a:gd name="T87" fmla="*/ 225 h 310"/>
                <a:gd name="T88" fmla="*/ 224 w 284"/>
                <a:gd name="T89" fmla="*/ 179 h 310"/>
                <a:gd name="T90" fmla="*/ 224 w 284"/>
                <a:gd name="T91" fmla="*/ 151 h 310"/>
                <a:gd name="T92" fmla="*/ 213 w 284"/>
                <a:gd name="T93" fmla="*/ 85 h 310"/>
                <a:gd name="T94" fmla="*/ 201 w 284"/>
                <a:gd name="T95" fmla="*/ 60 h 310"/>
                <a:gd name="T96" fmla="*/ 184 w 284"/>
                <a:gd name="T97" fmla="*/ 40 h 310"/>
                <a:gd name="T98" fmla="*/ 164 w 284"/>
                <a:gd name="T99" fmla="*/ 29 h 310"/>
                <a:gd name="T100" fmla="*/ 139 w 284"/>
                <a:gd name="T101" fmla="*/ 23 h 31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4" h="310">
                  <a:moveTo>
                    <a:pt x="144" y="0"/>
                  </a:moveTo>
                  <a:lnTo>
                    <a:pt x="144" y="0"/>
                  </a:lnTo>
                  <a:lnTo>
                    <a:pt x="164" y="0"/>
                  </a:lnTo>
                  <a:lnTo>
                    <a:pt x="184" y="6"/>
                  </a:lnTo>
                  <a:lnTo>
                    <a:pt x="204" y="12"/>
                  </a:lnTo>
                  <a:lnTo>
                    <a:pt x="221" y="23"/>
                  </a:lnTo>
                  <a:lnTo>
                    <a:pt x="235" y="34"/>
                  </a:lnTo>
                  <a:lnTo>
                    <a:pt x="250" y="49"/>
                  </a:lnTo>
                  <a:lnTo>
                    <a:pt x="261" y="63"/>
                  </a:lnTo>
                  <a:lnTo>
                    <a:pt x="269" y="80"/>
                  </a:lnTo>
                  <a:lnTo>
                    <a:pt x="275" y="100"/>
                  </a:lnTo>
                  <a:lnTo>
                    <a:pt x="281" y="117"/>
                  </a:lnTo>
                  <a:lnTo>
                    <a:pt x="284" y="137"/>
                  </a:lnTo>
                  <a:lnTo>
                    <a:pt x="284" y="156"/>
                  </a:lnTo>
                  <a:lnTo>
                    <a:pt x="284" y="174"/>
                  </a:lnTo>
                  <a:lnTo>
                    <a:pt x="278" y="193"/>
                  </a:lnTo>
                  <a:lnTo>
                    <a:pt x="272" y="210"/>
                  </a:lnTo>
                  <a:lnTo>
                    <a:pt x="267" y="230"/>
                  </a:lnTo>
                  <a:lnTo>
                    <a:pt x="255" y="247"/>
                  </a:lnTo>
                  <a:lnTo>
                    <a:pt x="244" y="262"/>
                  </a:lnTo>
                  <a:lnTo>
                    <a:pt x="230" y="276"/>
                  </a:lnTo>
                  <a:lnTo>
                    <a:pt x="215" y="290"/>
                  </a:lnTo>
                  <a:lnTo>
                    <a:pt x="198" y="299"/>
                  </a:lnTo>
                  <a:lnTo>
                    <a:pt x="181" y="304"/>
                  </a:lnTo>
                  <a:lnTo>
                    <a:pt x="161" y="310"/>
                  </a:lnTo>
                  <a:lnTo>
                    <a:pt x="142" y="310"/>
                  </a:lnTo>
                  <a:lnTo>
                    <a:pt x="110" y="307"/>
                  </a:lnTo>
                  <a:lnTo>
                    <a:pt x="93" y="304"/>
                  </a:lnTo>
                  <a:lnTo>
                    <a:pt x="82" y="299"/>
                  </a:lnTo>
                  <a:lnTo>
                    <a:pt x="68" y="293"/>
                  </a:lnTo>
                  <a:lnTo>
                    <a:pt x="56" y="284"/>
                  </a:lnTo>
                  <a:lnTo>
                    <a:pt x="45" y="273"/>
                  </a:lnTo>
                  <a:lnTo>
                    <a:pt x="36" y="264"/>
                  </a:lnTo>
                  <a:lnTo>
                    <a:pt x="19" y="239"/>
                  </a:lnTo>
                  <a:lnTo>
                    <a:pt x="11" y="213"/>
                  </a:lnTo>
                  <a:lnTo>
                    <a:pt x="2" y="185"/>
                  </a:lnTo>
                  <a:lnTo>
                    <a:pt x="0" y="156"/>
                  </a:lnTo>
                  <a:lnTo>
                    <a:pt x="2" y="137"/>
                  </a:lnTo>
                  <a:lnTo>
                    <a:pt x="5" y="117"/>
                  </a:lnTo>
                  <a:lnTo>
                    <a:pt x="11" y="100"/>
                  </a:lnTo>
                  <a:lnTo>
                    <a:pt x="19" y="80"/>
                  </a:lnTo>
                  <a:lnTo>
                    <a:pt x="28" y="63"/>
                  </a:lnTo>
                  <a:lnTo>
                    <a:pt x="39" y="49"/>
                  </a:lnTo>
                  <a:lnTo>
                    <a:pt x="54" y="34"/>
                  </a:lnTo>
                  <a:lnTo>
                    <a:pt x="68" y="23"/>
                  </a:lnTo>
                  <a:lnTo>
                    <a:pt x="85" y="12"/>
                  </a:lnTo>
                  <a:lnTo>
                    <a:pt x="105" y="6"/>
                  </a:lnTo>
                  <a:lnTo>
                    <a:pt x="122" y="0"/>
                  </a:lnTo>
                  <a:lnTo>
                    <a:pt x="144" y="0"/>
                  </a:lnTo>
                  <a:close/>
                  <a:moveTo>
                    <a:pt x="139" y="23"/>
                  </a:moveTo>
                  <a:lnTo>
                    <a:pt x="139" y="23"/>
                  </a:lnTo>
                  <a:lnTo>
                    <a:pt x="119" y="26"/>
                  </a:lnTo>
                  <a:lnTo>
                    <a:pt x="102" y="34"/>
                  </a:lnTo>
                  <a:lnTo>
                    <a:pt x="88" y="49"/>
                  </a:lnTo>
                  <a:lnTo>
                    <a:pt x="76" y="66"/>
                  </a:lnTo>
                  <a:lnTo>
                    <a:pt x="68" y="85"/>
                  </a:lnTo>
                  <a:lnTo>
                    <a:pt x="62" y="108"/>
                  </a:lnTo>
                  <a:lnTo>
                    <a:pt x="59" y="131"/>
                  </a:lnTo>
                  <a:lnTo>
                    <a:pt x="59" y="159"/>
                  </a:lnTo>
                  <a:lnTo>
                    <a:pt x="62" y="185"/>
                  </a:lnTo>
                  <a:lnTo>
                    <a:pt x="68" y="210"/>
                  </a:lnTo>
                  <a:lnTo>
                    <a:pt x="73" y="230"/>
                  </a:lnTo>
                  <a:lnTo>
                    <a:pt x="85" y="250"/>
                  </a:lnTo>
                  <a:lnTo>
                    <a:pt x="96" y="267"/>
                  </a:lnTo>
                  <a:lnTo>
                    <a:pt x="113" y="279"/>
                  </a:lnTo>
                  <a:lnTo>
                    <a:pt x="127" y="284"/>
                  </a:lnTo>
                  <a:lnTo>
                    <a:pt x="147" y="284"/>
                  </a:lnTo>
                  <a:lnTo>
                    <a:pt x="164" y="282"/>
                  </a:lnTo>
                  <a:lnTo>
                    <a:pt x="181" y="273"/>
                  </a:lnTo>
                  <a:lnTo>
                    <a:pt x="196" y="262"/>
                  </a:lnTo>
                  <a:lnTo>
                    <a:pt x="207" y="245"/>
                  </a:lnTo>
                  <a:lnTo>
                    <a:pt x="215" y="225"/>
                  </a:lnTo>
                  <a:lnTo>
                    <a:pt x="221" y="202"/>
                  </a:lnTo>
                  <a:lnTo>
                    <a:pt x="224" y="179"/>
                  </a:lnTo>
                  <a:lnTo>
                    <a:pt x="224" y="151"/>
                  </a:lnTo>
                  <a:lnTo>
                    <a:pt x="221" y="117"/>
                  </a:lnTo>
                  <a:lnTo>
                    <a:pt x="213" y="85"/>
                  </a:lnTo>
                  <a:lnTo>
                    <a:pt x="201" y="60"/>
                  </a:lnTo>
                  <a:lnTo>
                    <a:pt x="184" y="40"/>
                  </a:lnTo>
                  <a:lnTo>
                    <a:pt x="176" y="31"/>
                  </a:lnTo>
                  <a:lnTo>
                    <a:pt x="164" y="29"/>
                  </a:lnTo>
                  <a:lnTo>
                    <a:pt x="150" y="23"/>
                  </a:lnTo>
                  <a:lnTo>
                    <a:pt x="139"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 name="Freeform 11"/>
            <p:cNvSpPr>
              <a:spLocks/>
            </p:cNvSpPr>
            <p:nvPr/>
          </p:nvSpPr>
          <p:spPr bwMode="auto">
            <a:xfrm>
              <a:off x="4547" y="3110"/>
              <a:ext cx="284" cy="304"/>
            </a:xfrm>
            <a:custGeom>
              <a:avLst/>
              <a:gdLst>
                <a:gd name="T0" fmla="*/ 170 w 284"/>
                <a:gd name="T1" fmla="*/ 0 h 304"/>
                <a:gd name="T2" fmla="*/ 219 w 284"/>
                <a:gd name="T3" fmla="*/ 12 h 304"/>
                <a:gd name="T4" fmla="*/ 239 w 284"/>
                <a:gd name="T5" fmla="*/ 23 h 304"/>
                <a:gd name="T6" fmla="*/ 253 w 284"/>
                <a:gd name="T7" fmla="*/ 43 h 304"/>
                <a:gd name="T8" fmla="*/ 264 w 284"/>
                <a:gd name="T9" fmla="*/ 63 h 304"/>
                <a:gd name="T10" fmla="*/ 267 w 284"/>
                <a:gd name="T11" fmla="*/ 88 h 304"/>
                <a:gd name="T12" fmla="*/ 267 w 284"/>
                <a:gd name="T13" fmla="*/ 282 h 304"/>
                <a:gd name="T14" fmla="*/ 270 w 284"/>
                <a:gd name="T15" fmla="*/ 293 h 304"/>
                <a:gd name="T16" fmla="*/ 284 w 284"/>
                <a:gd name="T17" fmla="*/ 304 h 304"/>
                <a:gd name="T18" fmla="*/ 196 w 284"/>
                <a:gd name="T19" fmla="*/ 304 h 304"/>
                <a:gd name="T20" fmla="*/ 207 w 284"/>
                <a:gd name="T21" fmla="*/ 293 h 304"/>
                <a:gd name="T22" fmla="*/ 213 w 284"/>
                <a:gd name="T23" fmla="*/ 282 h 304"/>
                <a:gd name="T24" fmla="*/ 213 w 284"/>
                <a:gd name="T25" fmla="*/ 111 h 304"/>
                <a:gd name="T26" fmla="*/ 207 w 284"/>
                <a:gd name="T27" fmla="*/ 80 h 304"/>
                <a:gd name="T28" fmla="*/ 196 w 284"/>
                <a:gd name="T29" fmla="*/ 57 h 304"/>
                <a:gd name="T30" fmla="*/ 173 w 284"/>
                <a:gd name="T31" fmla="*/ 43 h 304"/>
                <a:gd name="T32" fmla="*/ 145 w 284"/>
                <a:gd name="T33" fmla="*/ 37 h 304"/>
                <a:gd name="T34" fmla="*/ 125 w 284"/>
                <a:gd name="T35" fmla="*/ 40 h 304"/>
                <a:gd name="T36" fmla="*/ 108 w 284"/>
                <a:gd name="T37" fmla="*/ 49 h 304"/>
                <a:gd name="T38" fmla="*/ 79 w 284"/>
                <a:gd name="T39" fmla="*/ 71 h 304"/>
                <a:gd name="T40" fmla="*/ 79 w 284"/>
                <a:gd name="T41" fmla="*/ 282 h 304"/>
                <a:gd name="T42" fmla="*/ 82 w 284"/>
                <a:gd name="T43" fmla="*/ 293 h 304"/>
                <a:gd name="T44" fmla="*/ 97 w 284"/>
                <a:gd name="T45" fmla="*/ 304 h 304"/>
                <a:gd name="T46" fmla="*/ 6 w 284"/>
                <a:gd name="T47" fmla="*/ 304 h 304"/>
                <a:gd name="T48" fmla="*/ 17 w 284"/>
                <a:gd name="T49" fmla="*/ 293 h 304"/>
                <a:gd name="T50" fmla="*/ 23 w 284"/>
                <a:gd name="T51" fmla="*/ 282 h 304"/>
                <a:gd name="T52" fmla="*/ 23 w 284"/>
                <a:gd name="T53" fmla="*/ 40 h 304"/>
                <a:gd name="T54" fmla="*/ 17 w 284"/>
                <a:gd name="T55" fmla="*/ 26 h 304"/>
                <a:gd name="T56" fmla="*/ 0 w 284"/>
                <a:gd name="T57" fmla="*/ 14 h 304"/>
                <a:gd name="T58" fmla="*/ 79 w 284"/>
                <a:gd name="T59" fmla="*/ 46 h 304"/>
                <a:gd name="T60" fmla="*/ 97 w 284"/>
                <a:gd name="T61" fmla="*/ 29 h 304"/>
                <a:gd name="T62" fmla="*/ 119 w 284"/>
                <a:gd name="T63" fmla="*/ 14 h 304"/>
                <a:gd name="T64" fmla="*/ 145 w 284"/>
                <a:gd name="T65" fmla="*/ 3 h 304"/>
                <a:gd name="T66" fmla="*/ 170 w 284"/>
                <a:gd name="T67" fmla="*/ 0 h 30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84" h="304">
                  <a:moveTo>
                    <a:pt x="170" y="0"/>
                  </a:moveTo>
                  <a:lnTo>
                    <a:pt x="170" y="0"/>
                  </a:lnTo>
                  <a:lnTo>
                    <a:pt x="196" y="3"/>
                  </a:lnTo>
                  <a:lnTo>
                    <a:pt x="219" y="12"/>
                  </a:lnTo>
                  <a:lnTo>
                    <a:pt x="239" y="23"/>
                  </a:lnTo>
                  <a:lnTo>
                    <a:pt x="253" y="43"/>
                  </a:lnTo>
                  <a:lnTo>
                    <a:pt x="258" y="51"/>
                  </a:lnTo>
                  <a:lnTo>
                    <a:pt x="264" y="63"/>
                  </a:lnTo>
                  <a:lnTo>
                    <a:pt x="267" y="77"/>
                  </a:lnTo>
                  <a:lnTo>
                    <a:pt x="267" y="88"/>
                  </a:lnTo>
                  <a:lnTo>
                    <a:pt x="267" y="282"/>
                  </a:lnTo>
                  <a:lnTo>
                    <a:pt x="267" y="287"/>
                  </a:lnTo>
                  <a:lnTo>
                    <a:pt x="270" y="293"/>
                  </a:lnTo>
                  <a:lnTo>
                    <a:pt x="284" y="304"/>
                  </a:lnTo>
                  <a:lnTo>
                    <a:pt x="196" y="304"/>
                  </a:lnTo>
                  <a:lnTo>
                    <a:pt x="202" y="301"/>
                  </a:lnTo>
                  <a:lnTo>
                    <a:pt x="207" y="293"/>
                  </a:lnTo>
                  <a:lnTo>
                    <a:pt x="210" y="287"/>
                  </a:lnTo>
                  <a:lnTo>
                    <a:pt x="213" y="282"/>
                  </a:lnTo>
                  <a:lnTo>
                    <a:pt x="213" y="111"/>
                  </a:lnTo>
                  <a:lnTo>
                    <a:pt x="210" y="94"/>
                  </a:lnTo>
                  <a:lnTo>
                    <a:pt x="207" y="80"/>
                  </a:lnTo>
                  <a:lnTo>
                    <a:pt x="202" y="66"/>
                  </a:lnTo>
                  <a:lnTo>
                    <a:pt x="196" y="57"/>
                  </a:lnTo>
                  <a:lnTo>
                    <a:pt x="185" y="49"/>
                  </a:lnTo>
                  <a:lnTo>
                    <a:pt x="173" y="43"/>
                  </a:lnTo>
                  <a:lnTo>
                    <a:pt x="159" y="40"/>
                  </a:lnTo>
                  <a:lnTo>
                    <a:pt x="145" y="37"/>
                  </a:lnTo>
                  <a:lnTo>
                    <a:pt x="125" y="40"/>
                  </a:lnTo>
                  <a:lnTo>
                    <a:pt x="108" y="49"/>
                  </a:lnTo>
                  <a:lnTo>
                    <a:pt x="91" y="57"/>
                  </a:lnTo>
                  <a:lnTo>
                    <a:pt x="79" y="71"/>
                  </a:lnTo>
                  <a:lnTo>
                    <a:pt x="79" y="282"/>
                  </a:lnTo>
                  <a:lnTo>
                    <a:pt x="79" y="287"/>
                  </a:lnTo>
                  <a:lnTo>
                    <a:pt x="82" y="293"/>
                  </a:lnTo>
                  <a:lnTo>
                    <a:pt x="97" y="304"/>
                  </a:lnTo>
                  <a:lnTo>
                    <a:pt x="6" y="304"/>
                  </a:lnTo>
                  <a:lnTo>
                    <a:pt x="14" y="301"/>
                  </a:lnTo>
                  <a:lnTo>
                    <a:pt x="17" y="293"/>
                  </a:lnTo>
                  <a:lnTo>
                    <a:pt x="20" y="287"/>
                  </a:lnTo>
                  <a:lnTo>
                    <a:pt x="23" y="282"/>
                  </a:lnTo>
                  <a:lnTo>
                    <a:pt x="23" y="40"/>
                  </a:lnTo>
                  <a:lnTo>
                    <a:pt x="20" y="31"/>
                  </a:lnTo>
                  <a:lnTo>
                    <a:pt x="17" y="26"/>
                  </a:lnTo>
                  <a:lnTo>
                    <a:pt x="11" y="20"/>
                  </a:lnTo>
                  <a:lnTo>
                    <a:pt x="0" y="14"/>
                  </a:lnTo>
                  <a:lnTo>
                    <a:pt x="79" y="0"/>
                  </a:lnTo>
                  <a:lnTo>
                    <a:pt x="79" y="46"/>
                  </a:lnTo>
                  <a:lnTo>
                    <a:pt x="97" y="29"/>
                  </a:lnTo>
                  <a:lnTo>
                    <a:pt x="119" y="14"/>
                  </a:lnTo>
                  <a:lnTo>
                    <a:pt x="133" y="9"/>
                  </a:lnTo>
                  <a:lnTo>
                    <a:pt x="145" y="3"/>
                  </a:lnTo>
                  <a:lnTo>
                    <a:pt x="159" y="0"/>
                  </a:lnTo>
                  <a:lnTo>
                    <a:pt x="17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2" name="Freeform 12"/>
            <p:cNvSpPr>
              <a:spLocks/>
            </p:cNvSpPr>
            <p:nvPr/>
          </p:nvSpPr>
          <p:spPr bwMode="auto">
            <a:xfrm>
              <a:off x="3763" y="3110"/>
              <a:ext cx="293" cy="452"/>
            </a:xfrm>
            <a:custGeom>
              <a:avLst/>
              <a:gdLst>
                <a:gd name="T0" fmla="*/ 281 w 293"/>
                <a:gd name="T1" fmla="*/ 85 h 452"/>
                <a:gd name="T2" fmla="*/ 250 w 293"/>
                <a:gd name="T3" fmla="*/ 37 h 452"/>
                <a:gd name="T4" fmla="*/ 230 w 293"/>
                <a:gd name="T5" fmla="*/ 20 h 452"/>
                <a:gd name="T6" fmla="*/ 210 w 293"/>
                <a:gd name="T7" fmla="*/ 9 h 452"/>
                <a:gd name="T8" fmla="*/ 165 w 293"/>
                <a:gd name="T9" fmla="*/ 0 h 452"/>
                <a:gd name="T10" fmla="*/ 139 w 293"/>
                <a:gd name="T11" fmla="*/ 3 h 452"/>
                <a:gd name="T12" fmla="*/ 114 w 293"/>
                <a:gd name="T13" fmla="*/ 12 h 452"/>
                <a:gd name="T14" fmla="*/ 77 w 293"/>
                <a:gd name="T15" fmla="*/ 40 h 452"/>
                <a:gd name="T16" fmla="*/ 0 w 293"/>
                <a:gd name="T17" fmla="*/ 17 h 452"/>
                <a:gd name="T18" fmla="*/ 9 w 293"/>
                <a:gd name="T19" fmla="*/ 20 h 452"/>
                <a:gd name="T20" fmla="*/ 20 w 293"/>
                <a:gd name="T21" fmla="*/ 34 h 452"/>
                <a:gd name="T22" fmla="*/ 23 w 293"/>
                <a:gd name="T23" fmla="*/ 426 h 452"/>
                <a:gd name="T24" fmla="*/ 20 w 293"/>
                <a:gd name="T25" fmla="*/ 435 h 452"/>
                <a:gd name="T26" fmla="*/ 11 w 293"/>
                <a:gd name="T27" fmla="*/ 449 h 452"/>
                <a:gd name="T28" fmla="*/ 94 w 293"/>
                <a:gd name="T29" fmla="*/ 452 h 452"/>
                <a:gd name="T30" fmla="*/ 88 w 293"/>
                <a:gd name="T31" fmla="*/ 449 h 452"/>
                <a:gd name="T32" fmla="*/ 80 w 293"/>
                <a:gd name="T33" fmla="*/ 435 h 452"/>
                <a:gd name="T34" fmla="*/ 77 w 293"/>
                <a:gd name="T35" fmla="*/ 68 h 452"/>
                <a:gd name="T36" fmla="*/ 91 w 293"/>
                <a:gd name="T37" fmla="*/ 54 h 452"/>
                <a:gd name="T38" fmla="*/ 105 w 293"/>
                <a:gd name="T39" fmla="*/ 46 h 452"/>
                <a:gd name="T40" fmla="*/ 142 w 293"/>
                <a:gd name="T41" fmla="*/ 34 h 452"/>
                <a:gd name="T42" fmla="*/ 159 w 293"/>
                <a:gd name="T43" fmla="*/ 37 h 452"/>
                <a:gd name="T44" fmla="*/ 190 w 293"/>
                <a:gd name="T45" fmla="*/ 51 h 452"/>
                <a:gd name="T46" fmla="*/ 205 w 293"/>
                <a:gd name="T47" fmla="*/ 63 h 452"/>
                <a:gd name="T48" fmla="*/ 224 w 293"/>
                <a:gd name="T49" fmla="*/ 100 h 452"/>
                <a:gd name="T50" fmla="*/ 230 w 293"/>
                <a:gd name="T51" fmla="*/ 156 h 452"/>
                <a:gd name="T52" fmla="*/ 230 w 293"/>
                <a:gd name="T53" fmla="*/ 185 h 452"/>
                <a:gd name="T54" fmla="*/ 216 w 293"/>
                <a:gd name="T55" fmla="*/ 233 h 452"/>
                <a:gd name="T56" fmla="*/ 205 w 293"/>
                <a:gd name="T57" fmla="*/ 250 h 452"/>
                <a:gd name="T58" fmla="*/ 176 w 293"/>
                <a:gd name="T59" fmla="*/ 276 h 452"/>
                <a:gd name="T60" fmla="*/ 136 w 293"/>
                <a:gd name="T61" fmla="*/ 284 h 452"/>
                <a:gd name="T62" fmla="*/ 122 w 293"/>
                <a:gd name="T63" fmla="*/ 284 h 452"/>
                <a:gd name="T64" fmla="*/ 99 w 293"/>
                <a:gd name="T65" fmla="*/ 276 h 452"/>
                <a:gd name="T66" fmla="*/ 102 w 293"/>
                <a:gd name="T67" fmla="*/ 304 h 452"/>
                <a:gd name="T68" fmla="*/ 122 w 293"/>
                <a:gd name="T69" fmla="*/ 310 h 452"/>
                <a:gd name="T70" fmla="*/ 145 w 293"/>
                <a:gd name="T71" fmla="*/ 310 h 452"/>
                <a:gd name="T72" fmla="*/ 190 w 293"/>
                <a:gd name="T73" fmla="*/ 304 h 452"/>
                <a:gd name="T74" fmla="*/ 219 w 293"/>
                <a:gd name="T75" fmla="*/ 290 h 452"/>
                <a:gd name="T76" fmla="*/ 241 w 293"/>
                <a:gd name="T77" fmla="*/ 273 h 452"/>
                <a:gd name="T78" fmla="*/ 253 w 293"/>
                <a:gd name="T79" fmla="*/ 262 h 452"/>
                <a:gd name="T80" fmla="*/ 281 w 293"/>
                <a:gd name="T81" fmla="*/ 210 h 452"/>
                <a:gd name="T82" fmla="*/ 293 w 293"/>
                <a:gd name="T83" fmla="*/ 154 h 452"/>
                <a:gd name="T84" fmla="*/ 290 w 293"/>
                <a:gd name="T85" fmla="*/ 117 h 452"/>
                <a:gd name="T86" fmla="*/ 281 w 293"/>
                <a:gd name="T87" fmla="*/ 85 h 45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93" h="452">
                  <a:moveTo>
                    <a:pt x="281" y="85"/>
                  </a:moveTo>
                  <a:lnTo>
                    <a:pt x="281" y="85"/>
                  </a:lnTo>
                  <a:lnTo>
                    <a:pt x="267" y="57"/>
                  </a:lnTo>
                  <a:lnTo>
                    <a:pt x="250" y="37"/>
                  </a:lnTo>
                  <a:lnTo>
                    <a:pt x="230" y="20"/>
                  </a:lnTo>
                  <a:lnTo>
                    <a:pt x="210" y="9"/>
                  </a:lnTo>
                  <a:lnTo>
                    <a:pt x="187" y="3"/>
                  </a:lnTo>
                  <a:lnTo>
                    <a:pt x="165" y="0"/>
                  </a:lnTo>
                  <a:lnTo>
                    <a:pt x="139" y="3"/>
                  </a:lnTo>
                  <a:lnTo>
                    <a:pt x="114" y="12"/>
                  </a:lnTo>
                  <a:lnTo>
                    <a:pt x="94" y="26"/>
                  </a:lnTo>
                  <a:lnTo>
                    <a:pt x="77" y="40"/>
                  </a:lnTo>
                  <a:lnTo>
                    <a:pt x="77" y="0"/>
                  </a:lnTo>
                  <a:lnTo>
                    <a:pt x="0" y="17"/>
                  </a:lnTo>
                  <a:lnTo>
                    <a:pt x="9" y="20"/>
                  </a:lnTo>
                  <a:lnTo>
                    <a:pt x="17" y="26"/>
                  </a:lnTo>
                  <a:lnTo>
                    <a:pt x="20" y="34"/>
                  </a:lnTo>
                  <a:lnTo>
                    <a:pt x="23" y="43"/>
                  </a:lnTo>
                  <a:lnTo>
                    <a:pt x="23" y="426"/>
                  </a:lnTo>
                  <a:lnTo>
                    <a:pt x="20" y="435"/>
                  </a:lnTo>
                  <a:lnTo>
                    <a:pt x="17" y="443"/>
                  </a:lnTo>
                  <a:lnTo>
                    <a:pt x="11" y="449"/>
                  </a:lnTo>
                  <a:lnTo>
                    <a:pt x="6" y="452"/>
                  </a:lnTo>
                  <a:lnTo>
                    <a:pt x="94" y="452"/>
                  </a:lnTo>
                  <a:lnTo>
                    <a:pt x="88" y="449"/>
                  </a:lnTo>
                  <a:lnTo>
                    <a:pt x="82" y="443"/>
                  </a:lnTo>
                  <a:lnTo>
                    <a:pt x="80" y="435"/>
                  </a:lnTo>
                  <a:lnTo>
                    <a:pt x="77" y="426"/>
                  </a:lnTo>
                  <a:lnTo>
                    <a:pt x="77" y="68"/>
                  </a:lnTo>
                  <a:lnTo>
                    <a:pt x="91" y="54"/>
                  </a:lnTo>
                  <a:lnTo>
                    <a:pt x="105" y="46"/>
                  </a:lnTo>
                  <a:lnTo>
                    <a:pt x="122" y="37"/>
                  </a:lnTo>
                  <a:lnTo>
                    <a:pt x="142" y="34"/>
                  </a:lnTo>
                  <a:lnTo>
                    <a:pt x="159" y="37"/>
                  </a:lnTo>
                  <a:lnTo>
                    <a:pt x="173" y="43"/>
                  </a:lnTo>
                  <a:lnTo>
                    <a:pt x="190" y="51"/>
                  </a:lnTo>
                  <a:lnTo>
                    <a:pt x="205" y="63"/>
                  </a:lnTo>
                  <a:lnTo>
                    <a:pt x="216" y="80"/>
                  </a:lnTo>
                  <a:lnTo>
                    <a:pt x="224" y="100"/>
                  </a:lnTo>
                  <a:lnTo>
                    <a:pt x="230" y="125"/>
                  </a:lnTo>
                  <a:lnTo>
                    <a:pt x="230" y="156"/>
                  </a:lnTo>
                  <a:lnTo>
                    <a:pt x="230" y="185"/>
                  </a:lnTo>
                  <a:lnTo>
                    <a:pt x="224" y="210"/>
                  </a:lnTo>
                  <a:lnTo>
                    <a:pt x="216" y="233"/>
                  </a:lnTo>
                  <a:lnTo>
                    <a:pt x="205" y="250"/>
                  </a:lnTo>
                  <a:lnTo>
                    <a:pt x="190" y="267"/>
                  </a:lnTo>
                  <a:lnTo>
                    <a:pt x="176" y="276"/>
                  </a:lnTo>
                  <a:lnTo>
                    <a:pt x="156" y="284"/>
                  </a:lnTo>
                  <a:lnTo>
                    <a:pt x="136" y="284"/>
                  </a:lnTo>
                  <a:lnTo>
                    <a:pt x="122" y="284"/>
                  </a:lnTo>
                  <a:lnTo>
                    <a:pt x="111" y="282"/>
                  </a:lnTo>
                  <a:lnTo>
                    <a:pt x="99" y="276"/>
                  </a:lnTo>
                  <a:lnTo>
                    <a:pt x="88" y="264"/>
                  </a:lnTo>
                  <a:lnTo>
                    <a:pt x="102" y="304"/>
                  </a:lnTo>
                  <a:lnTo>
                    <a:pt x="122" y="310"/>
                  </a:lnTo>
                  <a:lnTo>
                    <a:pt x="145" y="310"/>
                  </a:lnTo>
                  <a:lnTo>
                    <a:pt x="176" y="307"/>
                  </a:lnTo>
                  <a:lnTo>
                    <a:pt x="190" y="304"/>
                  </a:lnTo>
                  <a:lnTo>
                    <a:pt x="205" y="299"/>
                  </a:lnTo>
                  <a:lnTo>
                    <a:pt x="219" y="290"/>
                  </a:lnTo>
                  <a:lnTo>
                    <a:pt x="230" y="284"/>
                  </a:lnTo>
                  <a:lnTo>
                    <a:pt x="241" y="273"/>
                  </a:lnTo>
                  <a:lnTo>
                    <a:pt x="253" y="262"/>
                  </a:lnTo>
                  <a:lnTo>
                    <a:pt x="270" y="236"/>
                  </a:lnTo>
                  <a:lnTo>
                    <a:pt x="281" y="210"/>
                  </a:lnTo>
                  <a:lnTo>
                    <a:pt x="290" y="182"/>
                  </a:lnTo>
                  <a:lnTo>
                    <a:pt x="293" y="154"/>
                  </a:lnTo>
                  <a:lnTo>
                    <a:pt x="290" y="117"/>
                  </a:lnTo>
                  <a:lnTo>
                    <a:pt x="281" y="8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3" name="Freeform 13"/>
            <p:cNvSpPr>
              <a:spLocks/>
            </p:cNvSpPr>
            <p:nvPr/>
          </p:nvSpPr>
          <p:spPr bwMode="auto">
            <a:xfrm>
              <a:off x="2192" y="3110"/>
              <a:ext cx="208" cy="310"/>
            </a:xfrm>
            <a:custGeom>
              <a:avLst/>
              <a:gdLst>
                <a:gd name="T0" fmla="*/ 182 w 208"/>
                <a:gd name="T1" fmla="*/ 264 h 310"/>
                <a:gd name="T2" fmla="*/ 182 w 208"/>
                <a:gd name="T3" fmla="*/ 264 h 310"/>
                <a:gd name="T4" fmla="*/ 165 w 208"/>
                <a:gd name="T5" fmla="*/ 270 h 310"/>
                <a:gd name="T6" fmla="*/ 145 w 208"/>
                <a:gd name="T7" fmla="*/ 273 h 310"/>
                <a:gd name="T8" fmla="*/ 145 w 208"/>
                <a:gd name="T9" fmla="*/ 273 h 310"/>
                <a:gd name="T10" fmla="*/ 131 w 208"/>
                <a:gd name="T11" fmla="*/ 273 h 310"/>
                <a:gd name="T12" fmla="*/ 120 w 208"/>
                <a:gd name="T13" fmla="*/ 267 h 310"/>
                <a:gd name="T14" fmla="*/ 108 w 208"/>
                <a:gd name="T15" fmla="*/ 262 h 310"/>
                <a:gd name="T16" fmla="*/ 100 w 208"/>
                <a:gd name="T17" fmla="*/ 250 h 310"/>
                <a:gd name="T18" fmla="*/ 100 w 208"/>
                <a:gd name="T19" fmla="*/ 250 h 310"/>
                <a:gd name="T20" fmla="*/ 91 w 208"/>
                <a:gd name="T21" fmla="*/ 239 h 310"/>
                <a:gd name="T22" fmla="*/ 83 w 208"/>
                <a:gd name="T23" fmla="*/ 225 h 310"/>
                <a:gd name="T24" fmla="*/ 80 w 208"/>
                <a:gd name="T25" fmla="*/ 208 h 310"/>
                <a:gd name="T26" fmla="*/ 80 w 208"/>
                <a:gd name="T27" fmla="*/ 191 h 310"/>
                <a:gd name="T28" fmla="*/ 80 w 208"/>
                <a:gd name="T29" fmla="*/ 0 h 310"/>
                <a:gd name="T30" fmla="*/ 0 w 208"/>
                <a:gd name="T31" fmla="*/ 14 h 310"/>
                <a:gd name="T32" fmla="*/ 0 w 208"/>
                <a:gd name="T33" fmla="*/ 14 h 310"/>
                <a:gd name="T34" fmla="*/ 12 w 208"/>
                <a:gd name="T35" fmla="*/ 20 h 310"/>
                <a:gd name="T36" fmla="*/ 17 w 208"/>
                <a:gd name="T37" fmla="*/ 26 h 310"/>
                <a:gd name="T38" fmla="*/ 23 w 208"/>
                <a:gd name="T39" fmla="*/ 31 h 310"/>
                <a:gd name="T40" fmla="*/ 23 w 208"/>
                <a:gd name="T41" fmla="*/ 40 h 310"/>
                <a:gd name="T42" fmla="*/ 23 w 208"/>
                <a:gd name="T43" fmla="*/ 191 h 310"/>
                <a:gd name="T44" fmla="*/ 23 w 208"/>
                <a:gd name="T45" fmla="*/ 191 h 310"/>
                <a:gd name="T46" fmla="*/ 26 w 208"/>
                <a:gd name="T47" fmla="*/ 219 h 310"/>
                <a:gd name="T48" fmla="*/ 32 w 208"/>
                <a:gd name="T49" fmla="*/ 245 h 310"/>
                <a:gd name="T50" fmla="*/ 40 w 208"/>
                <a:gd name="T51" fmla="*/ 264 h 310"/>
                <a:gd name="T52" fmla="*/ 54 w 208"/>
                <a:gd name="T53" fmla="*/ 282 h 310"/>
                <a:gd name="T54" fmla="*/ 54 w 208"/>
                <a:gd name="T55" fmla="*/ 282 h 310"/>
                <a:gd name="T56" fmla="*/ 71 w 208"/>
                <a:gd name="T57" fmla="*/ 296 h 310"/>
                <a:gd name="T58" fmla="*/ 85 w 208"/>
                <a:gd name="T59" fmla="*/ 304 h 310"/>
                <a:gd name="T60" fmla="*/ 103 w 208"/>
                <a:gd name="T61" fmla="*/ 310 h 310"/>
                <a:gd name="T62" fmla="*/ 122 w 208"/>
                <a:gd name="T63" fmla="*/ 310 h 310"/>
                <a:gd name="T64" fmla="*/ 122 w 208"/>
                <a:gd name="T65" fmla="*/ 310 h 310"/>
                <a:gd name="T66" fmla="*/ 142 w 208"/>
                <a:gd name="T67" fmla="*/ 310 h 310"/>
                <a:gd name="T68" fmla="*/ 162 w 208"/>
                <a:gd name="T69" fmla="*/ 304 h 310"/>
                <a:gd name="T70" fmla="*/ 179 w 208"/>
                <a:gd name="T71" fmla="*/ 296 h 310"/>
                <a:gd name="T72" fmla="*/ 196 w 208"/>
                <a:gd name="T73" fmla="*/ 282 h 310"/>
                <a:gd name="T74" fmla="*/ 208 w 208"/>
                <a:gd name="T75" fmla="*/ 245 h 310"/>
                <a:gd name="T76" fmla="*/ 208 w 208"/>
                <a:gd name="T77" fmla="*/ 245 h 310"/>
                <a:gd name="T78" fmla="*/ 196 w 208"/>
                <a:gd name="T79" fmla="*/ 256 h 310"/>
                <a:gd name="T80" fmla="*/ 182 w 208"/>
                <a:gd name="T81" fmla="*/ 264 h 310"/>
                <a:gd name="T82" fmla="*/ 182 w 208"/>
                <a:gd name="T83" fmla="*/ 264 h 3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08" h="310">
                  <a:moveTo>
                    <a:pt x="182" y="264"/>
                  </a:moveTo>
                  <a:lnTo>
                    <a:pt x="182" y="264"/>
                  </a:lnTo>
                  <a:lnTo>
                    <a:pt x="165" y="270"/>
                  </a:lnTo>
                  <a:lnTo>
                    <a:pt x="145" y="273"/>
                  </a:lnTo>
                  <a:lnTo>
                    <a:pt x="131" y="273"/>
                  </a:lnTo>
                  <a:lnTo>
                    <a:pt x="120" y="267"/>
                  </a:lnTo>
                  <a:lnTo>
                    <a:pt x="108" y="262"/>
                  </a:lnTo>
                  <a:lnTo>
                    <a:pt x="100" y="250"/>
                  </a:lnTo>
                  <a:lnTo>
                    <a:pt x="91" y="239"/>
                  </a:lnTo>
                  <a:lnTo>
                    <a:pt x="83" y="225"/>
                  </a:lnTo>
                  <a:lnTo>
                    <a:pt x="80" y="208"/>
                  </a:lnTo>
                  <a:lnTo>
                    <a:pt x="80" y="191"/>
                  </a:lnTo>
                  <a:lnTo>
                    <a:pt x="80" y="0"/>
                  </a:lnTo>
                  <a:lnTo>
                    <a:pt x="0" y="14"/>
                  </a:lnTo>
                  <a:lnTo>
                    <a:pt x="12" y="20"/>
                  </a:lnTo>
                  <a:lnTo>
                    <a:pt x="17" y="26"/>
                  </a:lnTo>
                  <a:lnTo>
                    <a:pt x="23" y="31"/>
                  </a:lnTo>
                  <a:lnTo>
                    <a:pt x="23" y="40"/>
                  </a:lnTo>
                  <a:lnTo>
                    <a:pt x="23" y="191"/>
                  </a:lnTo>
                  <a:lnTo>
                    <a:pt x="26" y="219"/>
                  </a:lnTo>
                  <a:lnTo>
                    <a:pt x="32" y="245"/>
                  </a:lnTo>
                  <a:lnTo>
                    <a:pt x="40" y="264"/>
                  </a:lnTo>
                  <a:lnTo>
                    <a:pt x="54" y="282"/>
                  </a:lnTo>
                  <a:lnTo>
                    <a:pt x="71" y="296"/>
                  </a:lnTo>
                  <a:lnTo>
                    <a:pt x="85" y="304"/>
                  </a:lnTo>
                  <a:lnTo>
                    <a:pt x="103" y="310"/>
                  </a:lnTo>
                  <a:lnTo>
                    <a:pt x="122" y="310"/>
                  </a:lnTo>
                  <a:lnTo>
                    <a:pt x="142" y="310"/>
                  </a:lnTo>
                  <a:lnTo>
                    <a:pt x="162" y="304"/>
                  </a:lnTo>
                  <a:lnTo>
                    <a:pt x="179" y="296"/>
                  </a:lnTo>
                  <a:lnTo>
                    <a:pt x="196" y="282"/>
                  </a:lnTo>
                  <a:lnTo>
                    <a:pt x="208" y="245"/>
                  </a:lnTo>
                  <a:lnTo>
                    <a:pt x="196" y="256"/>
                  </a:lnTo>
                  <a:lnTo>
                    <a:pt x="182" y="264"/>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4" name="Freeform 14"/>
            <p:cNvSpPr>
              <a:spLocks/>
            </p:cNvSpPr>
            <p:nvPr/>
          </p:nvSpPr>
          <p:spPr bwMode="auto">
            <a:xfrm>
              <a:off x="2383" y="3110"/>
              <a:ext cx="105" cy="310"/>
            </a:xfrm>
            <a:custGeom>
              <a:avLst/>
              <a:gdLst>
                <a:gd name="T0" fmla="*/ 79 w 105"/>
                <a:gd name="T1" fmla="*/ 253 h 310"/>
                <a:gd name="T2" fmla="*/ 79 w 105"/>
                <a:gd name="T3" fmla="*/ 0 h 310"/>
                <a:gd name="T4" fmla="*/ 0 w 105"/>
                <a:gd name="T5" fmla="*/ 14 h 310"/>
                <a:gd name="T6" fmla="*/ 0 w 105"/>
                <a:gd name="T7" fmla="*/ 14 h 310"/>
                <a:gd name="T8" fmla="*/ 11 w 105"/>
                <a:gd name="T9" fmla="*/ 17 h 310"/>
                <a:gd name="T10" fmla="*/ 17 w 105"/>
                <a:gd name="T11" fmla="*/ 23 h 310"/>
                <a:gd name="T12" fmla="*/ 17 w 105"/>
                <a:gd name="T13" fmla="*/ 23 h 310"/>
                <a:gd name="T14" fmla="*/ 22 w 105"/>
                <a:gd name="T15" fmla="*/ 31 h 310"/>
                <a:gd name="T16" fmla="*/ 22 w 105"/>
                <a:gd name="T17" fmla="*/ 40 h 310"/>
                <a:gd name="T18" fmla="*/ 22 w 105"/>
                <a:gd name="T19" fmla="*/ 239 h 310"/>
                <a:gd name="T20" fmla="*/ 25 w 105"/>
                <a:gd name="T21" fmla="*/ 264 h 310"/>
                <a:gd name="T22" fmla="*/ 25 w 105"/>
                <a:gd name="T23" fmla="*/ 264 h 310"/>
                <a:gd name="T24" fmla="*/ 25 w 105"/>
                <a:gd name="T25" fmla="*/ 264 h 310"/>
                <a:gd name="T26" fmla="*/ 25 w 105"/>
                <a:gd name="T27" fmla="*/ 264 h 310"/>
                <a:gd name="T28" fmla="*/ 25 w 105"/>
                <a:gd name="T29" fmla="*/ 282 h 310"/>
                <a:gd name="T30" fmla="*/ 31 w 105"/>
                <a:gd name="T31" fmla="*/ 293 h 310"/>
                <a:gd name="T32" fmla="*/ 31 w 105"/>
                <a:gd name="T33" fmla="*/ 293 h 310"/>
                <a:gd name="T34" fmla="*/ 37 w 105"/>
                <a:gd name="T35" fmla="*/ 301 h 310"/>
                <a:gd name="T36" fmla="*/ 48 w 105"/>
                <a:gd name="T37" fmla="*/ 310 h 310"/>
                <a:gd name="T38" fmla="*/ 105 w 105"/>
                <a:gd name="T39" fmla="*/ 290 h 310"/>
                <a:gd name="T40" fmla="*/ 105 w 105"/>
                <a:gd name="T41" fmla="*/ 290 h 310"/>
                <a:gd name="T42" fmla="*/ 93 w 105"/>
                <a:gd name="T43" fmla="*/ 287 h 310"/>
                <a:gd name="T44" fmla="*/ 85 w 105"/>
                <a:gd name="T45" fmla="*/ 279 h 310"/>
                <a:gd name="T46" fmla="*/ 79 w 105"/>
                <a:gd name="T47" fmla="*/ 267 h 310"/>
                <a:gd name="T48" fmla="*/ 79 w 105"/>
                <a:gd name="T49" fmla="*/ 253 h 310"/>
                <a:gd name="T50" fmla="*/ 79 w 105"/>
                <a:gd name="T51" fmla="*/ 253 h 31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5" h="310">
                  <a:moveTo>
                    <a:pt x="79" y="253"/>
                  </a:moveTo>
                  <a:lnTo>
                    <a:pt x="79" y="0"/>
                  </a:lnTo>
                  <a:lnTo>
                    <a:pt x="0" y="14"/>
                  </a:lnTo>
                  <a:lnTo>
                    <a:pt x="11" y="17"/>
                  </a:lnTo>
                  <a:lnTo>
                    <a:pt x="17" y="23"/>
                  </a:lnTo>
                  <a:lnTo>
                    <a:pt x="22" y="31"/>
                  </a:lnTo>
                  <a:lnTo>
                    <a:pt x="22" y="40"/>
                  </a:lnTo>
                  <a:lnTo>
                    <a:pt x="22" y="239"/>
                  </a:lnTo>
                  <a:lnTo>
                    <a:pt x="25" y="264"/>
                  </a:lnTo>
                  <a:lnTo>
                    <a:pt x="25" y="282"/>
                  </a:lnTo>
                  <a:lnTo>
                    <a:pt x="31" y="293"/>
                  </a:lnTo>
                  <a:lnTo>
                    <a:pt x="37" y="301"/>
                  </a:lnTo>
                  <a:lnTo>
                    <a:pt x="48" y="310"/>
                  </a:lnTo>
                  <a:lnTo>
                    <a:pt x="105" y="290"/>
                  </a:lnTo>
                  <a:lnTo>
                    <a:pt x="93" y="287"/>
                  </a:lnTo>
                  <a:lnTo>
                    <a:pt x="85" y="279"/>
                  </a:lnTo>
                  <a:lnTo>
                    <a:pt x="79" y="267"/>
                  </a:lnTo>
                  <a:lnTo>
                    <a:pt x="79" y="25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5" name="Freeform 15"/>
            <p:cNvSpPr>
              <a:spLocks/>
            </p:cNvSpPr>
            <p:nvPr/>
          </p:nvSpPr>
          <p:spPr bwMode="auto">
            <a:xfrm>
              <a:off x="3010" y="3110"/>
              <a:ext cx="250" cy="310"/>
            </a:xfrm>
            <a:custGeom>
              <a:avLst/>
              <a:gdLst>
                <a:gd name="T0" fmla="*/ 233 w 250"/>
                <a:gd name="T1" fmla="*/ 279 h 310"/>
                <a:gd name="T2" fmla="*/ 230 w 250"/>
                <a:gd name="T3" fmla="*/ 259 h 310"/>
                <a:gd name="T4" fmla="*/ 230 w 250"/>
                <a:gd name="T5" fmla="*/ 85 h 310"/>
                <a:gd name="T6" fmla="*/ 222 w 250"/>
                <a:gd name="T7" fmla="*/ 46 h 310"/>
                <a:gd name="T8" fmla="*/ 199 w 250"/>
                <a:gd name="T9" fmla="*/ 17 h 310"/>
                <a:gd name="T10" fmla="*/ 185 w 250"/>
                <a:gd name="T11" fmla="*/ 12 h 310"/>
                <a:gd name="T12" fmla="*/ 148 w 250"/>
                <a:gd name="T13" fmla="*/ 0 h 310"/>
                <a:gd name="T14" fmla="*/ 128 w 250"/>
                <a:gd name="T15" fmla="*/ 0 h 310"/>
                <a:gd name="T16" fmla="*/ 77 w 250"/>
                <a:gd name="T17" fmla="*/ 9 h 310"/>
                <a:gd name="T18" fmla="*/ 29 w 250"/>
                <a:gd name="T19" fmla="*/ 31 h 310"/>
                <a:gd name="T20" fmla="*/ 29 w 250"/>
                <a:gd name="T21" fmla="*/ 111 h 310"/>
                <a:gd name="T22" fmla="*/ 43 w 250"/>
                <a:gd name="T23" fmla="*/ 74 h 310"/>
                <a:gd name="T24" fmla="*/ 63 w 250"/>
                <a:gd name="T25" fmla="*/ 49 h 310"/>
                <a:gd name="T26" fmla="*/ 74 w 250"/>
                <a:gd name="T27" fmla="*/ 37 h 310"/>
                <a:gd name="T28" fmla="*/ 105 w 250"/>
                <a:gd name="T29" fmla="*/ 26 h 310"/>
                <a:gd name="T30" fmla="*/ 122 w 250"/>
                <a:gd name="T31" fmla="*/ 23 h 310"/>
                <a:gd name="T32" fmla="*/ 145 w 250"/>
                <a:gd name="T33" fmla="*/ 29 h 310"/>
                <a:gd name="T34" fmla="*/ 162 w 250"/>
                <a:gd name="T35" fmla="*/ 40 h 310"/>
                <a:gd name="T36" fmla="*/ 171 w 250"/>
                <a:gd name="T37" fmla="*/ 49 h 310"/>
                <a:gd name="T38" fmla="*/ 176 w 250"/>
                <a:gd name="T39" fmla="*/ 68 h 310"/>
                <a:gd name="T40" fmla="*/ 176 w 250"/>
                <a:gd name="T41" fmla="*/ 80 h 310"/>
                <a:gd name="T42" fmla="*/ 174 w 250"/>
                <a:gd name="T43" fmla="*/ 108 h 310"/>
                <a:gd name="T44" fmla="*/ 165 w 250"/>
                <a:gd name="T45" fmla="*/ 117 h 310"/>
                <a:gd name="T46" fmla="*/ 151 w 250"/>
                <a:gd name="T47" fmla="*/ 122 h 310"/>
                <a:gd name="T48" fmla="*/ 97 w 250"/>
                <a:gd name="T49" fmla="*/ 139 h 310"/>
                <a:gd name="T50" fmla="*/ 43 w 250"/>
                <a:gd name="T51" fmla="*/ 159 h 310"/>
                <a:gd name="T52" fmla="*/ 23 w 250"/>
                <a:gd name="T53" fmla="*/ 174 h 310"/>
                <a:gd name="T54" fmla="*/ 3 w 250"/>
                <a:gd name="T55" fmla="*/ 210 h 310"/>
                <a:gd name="T56" fmla="*/ 0 w 250"/>
                <a:gd name="T57" fmla="*/ 233 h 310"/>
                <a:gd name="T58" fmla="*/ 6 w 250"/>
                <a:gd name="T59" fmla="*/ 259 h 310"/>
                <a:gd name="T60" fmla="*/ 20 w 250"/>
                <a:gd name="T61" fmla="*/ 284 h 310"/>
                <a:gd name="T62" fmla="*/ 32 w 250"/>
                <a:gd name="T63" fmla="*/ 296 h 310"/>
                <a:gd name="T64" fmla="*/ 60 w 250"/>
                <a:gd name="T65" fmla="*/ 310 h 310"/>
                <a:gd name="T66" fmla="*/ 77 w 250"/>
                <a:gd name="T67" fmla="*/ 310 h 310"/>
                <a:gd name="T68" fmla="*/ 120 w 250"/>
                <a:gd name="T69" fmla="*/ 304 h 310"/>
                <a:gd name="T70" fmla="*/ 159 w 250"/>
                <a:gd name="T71" fmla="*/ 279 h 310"/>
                <a:gd name="T72" fmla="*/ 171 w 250"/>
                <a:gd name="T73" fmla="*/ 247 h 310"/>
                <a:gd name="T74" fmla="*/ 139 w 250"/>
                <a:gd name="T75" fmla="*/ 267 h 310"/>
                <a:gd name="T76" fmla="*/ 103 w 250"/>
                <a:gd name="T77" fmla="*/ 273 h 310"/>
                <a:gd name="T78" fmla="*/ 94 w 250"/>
                <a:gd name="T79" fmla="*/ 273 h 310"/>
                <a:gd name="T80" fmla="*/ 74 w 250"/>
                <a:gd name="T81" fmla="*/ 267 h 310"/>
                <a:gd name="T82" fmla="*/ 68 w 250"/>
                <a:gd name="T83" fmla="*/ 259 h 310"/>
                <a:gd name="T84" fmla="*/ 57 w 250"/>
                <a:gd name="T85" fmla="*/ 242 h 310"/>
                <a:gd name="T86" fmla="*/ 54 w 250"/>
                <a:gd name="T87" fmla="*/ 222 h 310"/>
                <a:gd name="T88" fmla="*/ 54 w 250"/>
                <a:gd name="T89" fmla="*/ 210 h 310"/>
                <a:gd name="T90" fmla="*/ 63 w 250"/>
                <a:gd name="T91" fmla="*/ 193 h 310"/>
                <a:gd name="T92" fmla="*/ 68 w 250"/>
                <a:gd name="T93" fmla="*/ 185 h 310"/>
                <a:gd name="T94" fmla="*/ 108 w 250"/>
                <a:gd name="T95" fmla="*/ 162 h 310"/>
                <a:gd name="T96" fmla="*/ 154 w 250"/>
                <a:gd name="T97" fmla="*/ 148 h 310"/>
                <a:gd name="T98" fmla="*/ 176 w 250"/>
                <a:gd name="T99" fmla="*/ 242 h 310"/>
                <a:gd name="T100" fmla="*/ 176 w 250"/>
                <a:gd name="T101" fmla="*/ 262 h 310"/>
                <a:gd name="T102" fmla="*/ 179 w 250"/>
                <a:gd name="T103" fmla="*/ 282 h 310"/>
                <a:gd name="T104" fmla="*/ 182 w 250"/>
                <a:gd name="T105" fmla="*/ 293 h 310"/>
                <a:gd name="T106" fmla="*/ 199 w 250"/>
                <a:gd name="T107" fmla="*/ 310 h 310"/>
                <a:gd name="T108" fmla="*/ 250 w 250"/>
                <a:gd name="T109" fmla="*/ 290 h 310"/>
                <a:gd name="T110" fmla="*/ 233 w 250"/>
                <a:gd name="T111" fmla="*/ 279 h 310"/>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50" h="310">
                  <a:moveTo>
                    <a:pt x="233" y="279"/>
                  </a:moveTo>
                  <a:lnTo>
                    <a:pt x="233" y="279"/>
                  </a:lnTo>
                  <a:lnTo>
                    <a:pt x="230" y="273"/>
                  </a:lnTo>
                  <a:lnTo>
                    <a:pt x="230" y="259"/>
                  </a:lnTo>
                  <a:lnTo>
                    <a:pt x="230" y="85"/>
                  </a:lnTo>
                  <a:lnTo>
                    <a:pt x="228" y="63"/>
                  </a:lnTo>
                  <a:lnTo>
                    <a:pt x="222" y="46"/>
                  </a:lnTo>
                  <a:lnTo>
                    <a:pt x="213" y="29"/>
                  </a:lnTo>
                  <a:lnTo>
                    <a:pt x="199" y="17"/>
                  </a:lnTo>
                  <a:lnTo>
                    <a:pt x="185" y="12"/>
                  </a:lnTo>
                  <a:lnTo>
                    <a:pt x="168" y="6"/>
                  </a:lnTo>
                  <a:lnTo>
                    <a:pt x="148" y="0"/>
                  </a:lnTo>
                  <a:lnTo>
                    <a:pt x="128" y="0"/>
                  </a:lnTo>
                  <a:lnTo>
                    <a:pt x="103" y="3"/>
                  </a:lnTo>
                  <a:lnTo>
                    <a:pt x="77" y="9"/>
                  </a:lnTo>
                  <a:lnTo>
                    <a:pt x="51" y="17"/>
                  </a:lnTo>
                  <a:lnTo>
                    <a:pt x="29" y="31"/>
                  </a:lnTo>
                  <a:lnTo>
                    <a:pt x="29" y="111"/>
                  </a:lnTo>
                  <a:lnTo>
                    <a:pt x="37" y="91"/>
                  </a:lnTo>
                  <a:lnTo>
                    <a:pt x="43" y="74"/>
                  </a:lnTo>
                  <a:lnTo>
                    <a:pt x="54" y="60"/>
                  </a:lnTo>
                  <a:lnTo>
                    <a:pt x="63" y="49"/>
                  </a:lnTo>
                  <a:lnTo>
                    <a:pt x="74" y="37"/>
                  </a:lnTo>
                  <a:lnTo>
                    <a:pt x="88" y="31"/>
                  </a:lnTo>
                  <a:lnTo>
                    <a:pt x="105" y="26"/>
                  </a:lnTo>
                  <a:lnTo>
                    <a:pt x="122" y="23"/>
                  </a:lnTo>
                  <a:lnTo>
                    <a:pt x="134" y="26"/>
                  </a:lnTo>
                  <a:lnTo>
                    <a:pt x="145" y="29"/>
                  </a:lnTo>
                  <a:lnTo>
                    <a:pt x="157" y="34"/>
                  </a:lnTo>
                  <a:lnTo>
                    <a:pt x="162" y="40"/>
                  </a:lnTo>
                  <a:lnTo>
                    <a:pt x="171" y="49"/>
                  </a:lnTo>
                  <a:lnTo>
                    <a:pt x="174" y="60"/>
                  </a:lnTo>
                  <a:lnTo>
                    <a:pt x="176" y="68"/>
                  </a:lnTo>
                  <a:lnTo>
                    <a:pt x="176" y="80"/>
                  </a:lnTo>
                  <a:lnTo>
                    <a:pt x="176" y="100"/>
                  </a:lnTo>
                  <a:lnTo>
                    <a:pt x="174" y="108"/>
                  </a:lnTo>
                  <a:lnTo>
                    <a:pt x="165" y="117"/>
                  </a:lnTo>
                  <a:lnTo>
                    <a:pt x="151" y="122"/>
                  </a:lnTo>
                  <a:lnTo>
                    <a:pt x="97" y="139"/>
                  </a:lnTo>
                  <a:lnTo>
                    <a:pt x="63" y="151"/>
                  </a:lnTo>
                  <a:lnTo>
                    <a:pt x="43" y="159"/>
                  </a:lnTo>
                  <a:lnTo>
                    <a:pt x="23" y="174"/>
                  </a:lnTo>
                  <a:lnTo>
                    <a:pt x="12" y="191"/>
                  </a:lnTo>
                  <a:lnTo>
                    <a:pt x="3" y="210"/>
                  </a:lnTo>
                  <a:lnTo>
                    <a:pt x="0" y="233"/>
                  </a:lnTo>
                  <a:lnTo>
                    <a:pt x="0" y="245"/>
                  </a:lnTo>
                  <a:lnTo>
                    <a:pt x="6" y="259"/>
                  </a:lnTo>
                  <a:lnTo>
                    <a:pt x="12" y="270"/>
                  </a:lnTo>
                  <a:lnTo>
                    <a:pt x="20" y="284"/>
                  </a:lnTo>
                  <a:lnTo>
                    <a:pt x="32" y="296"/>
                  </a:lnTo>
                  <a:lnTo>
                    <a:pt x="43" y="304"/>
                  </a:lnTo>
                  <a:lnTo>
                    <a:pt x="60" y="310"/>
                  </a:lnTo>
                  <a:lnTo>
                    <a:pt x="77" y="310"/>
                  </a:lnTo>
                  <a:lnTo>
                    <a:pt x="100" y="310"/>
                  </a:lnTo>
                  <a:lnTo>
                    <a:pt x="120" y="304"/>
                  </a:lnTo>
                  <a:lnTo>
                    <a:pt x="139" y="293"/>
                  </a:lnTo>
                  <a:lnTo>
                    <a:pt x="159" y="279"/>
                  </a:lnTo>
                  <a:lnTo>
                    <a:pt x="171" y="247"/>
                  </a:lnTo>
                  <a:lnTo>
                    <a:pt x="157" y="259"/>
                  </a:lnTo>
                  <a:lnTo>
                    <a:pt x="139" y="267"/>
                  </a:lnTo>
                  <a:lnTo>
                    <a:pt x="122" y="273"/>
                  </a:lnTo>
                  <a:lnTo>
                    <a:pt x="103" y="273"/>
                  </a:lnTo>
                  <a:lnTo>
                    <a:pt x="94" y="273"/>
                  </a:lnTo>
                  <a:lnTo>
                    <a:pt x="83" y="270"/>
                  </a:lnTo>
                  <a:lnTo>
                    <a:pt x="74" y="267"/>
                  </a:lnTo>
                  <a:lnTo>
                    <a:pt x="68" y="259"/>
                  </a:lnTo>
                  <a:lnTo>
                    <a:pt x="63" y="253"/>
                  </a:lnTo>
                  <a:lnTo>
                    <a:pt x="57" y="242"/>
                  </a:lnTo>
                  <a:lnTo>
                    <a:pt x="54" y="233"/>
                  </a:lnTo>
                  <a:lnTo>
                    <a:pt x="54" y="222"/>
                  </a:lnTo>
                  <a:lnTo>
                    <a:pt x="54" y="210"/>
                  </a:lnTo>
                  <a:lnTo>
                    <a:pt x="57" y="202"/>
                  </a:lnTo>
                  <a:lnTo>
                    <a:pt x="63" y="193"/>
                  </a:lnTo>
                  <a:lnTo>
                    <a:pt x="68" y="185"/>
                  </a:lnTo>
                  <a:lnTo>
                    <a:pt x="86" y="174"/>
                  </a:lnTo>
                  <a:lnTo>
                    <a:pt x="108" y="162"/>
                  </a:lnTo>
                  <a:lnTo>
                    <a:pt x="154" y="148"/>
                  </a:lnTo>
                  <a:lnTo>
                    <a:pt x="176" y="137"/>
                  </a:lnTo>
                  <a:lnTo>
                    <a:pt x="176" y="242"/>
                  </a:lnTo>
                  <a:lnTo>
                    <a:pt x="176" y="262"/>
                  </a:lnTo>
                  <a:lnTo>
                    <a:pt x="179" y="282"/>
                  </a:lnTo>
                  <a:lnTo>
                    <a:pt x="182" y="293"/>
                  </a:lnTo>
                  <a:lnTo>
                    <a:pt x="191" y="301"/>
                  </a:lnTo>
                  <a:lnTo>
                    <a:pt x="199" y="310"/>
                  </a:lnTo>
                  <a:lnTo>
                    <a:pt x="250" y="290"/>
                  </a:lnTo>
                  <a:lnTo>
                    <a:pt x="239" y="284"/>
                  </a:lnTo>
                  <a:lnTo>
                    <a:pt x="233" y="279"/>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6" name="Freeform 16"/>
            <p:cNvSpPr>
              <a:spLocks/>
            </p:cNvSpPr>
            <p:nvPr/>
          </p:nvSpPr>
          <p:spPr bwMode="auto">
            <a:xfrm>
              <a:off x="2871" y="2866"/>
              <a:ext cx="136" cy="170"/>
            </a:xfrm>
            <a:custGeom>
              <a:avLst/>
              <a:gdLst>
                <a:gd name="T0" fmla="*/ 31 w 136"/>
                <a:gd name="T1" fmla="*/ 11 h 170"/>
                <a:gd name="T2" fmla="*/ 31 w 136"/>
                <a:gd name="T3" fmla="*/ 116 h 170"/>
                <a:gd name="T4" fmla="*/ 31 w 136"/>
                <a:gd name="T5" fmla="*/ 116 h 170"/>
                <a:gd name="T6" fmla="*/ 34 w 136"/>
                <a:gd name="T7" fmla="*/ 131 h 170"/>
                <a:gd name="T8" fmla="*/ 40 w 136"/>
                <a:gd name="T9" fmla="*/ 142 h 170"/>
                <a:gd name="T10" fmla="*/ 46 w 136"/>
                <a:gd name="T11" fmla="*/ 150 h 170"/>
                <a:gd name="T12" fmla="*/ 51 w 136"/>
                <a:gd name="T13" fmla="*/ 153 h 170"/>
                <a:gd name="T14" fmla="*/ 63 w 136"/>
                <a:gd name="T15" fmla="*/ 156 h 170"/>
                <a:gd name="T16" fmla="*/ 74 w 136"/>
                <a:gd name="T17" fmla="*/ 159 h 170"/>
                <a:gd name="T18" fmla="*/ 74 w 136"/>
                <a:gd name="T19" fmla="*/ 159 h 170"/>
                <a:gd name="T20" fmla="*/ 85 w 136"/>
                <a:gd name="T21" fmla="*/ 159 h 170"/>
                <a:gd name="T22" fmla="*/ 94 w 136"/>
                <a:gd name="T23" fmla="*/ 156 h 170"/>
                <a:gd name="T24" fmla="*/ 102 w 136"/>
                <a:gd name="T25" fmla="*/ 150 h 170"/>
                <a:gd name="T26" fmla="*/ 108 w 136"/>
                <a:gd name="T27" fmla="*/ 145 h 170"/>
                <a:gd name="T28" fmla="*/ 111 w 136"/>
                <a:gd name="T29" fmla="*/ 139 h 170"/>
                <a:gd name="T30" fmla="*/ 114 w 136"/>
                <a:gd name="T31" fmla="*/ 131 h 170"/>
                <a:gd name="T32" fmla="*/ 117 w 136"/>
                <a:gd name="T33" fmla="*/ 116 h 170"/>
                <a:gd name="T34" fmla="*/ 117 w 136"/>
                <a:gd name="T35" fmla="*/ 11 h 170"/>
                <a:gd name="T36" fmla="*/ 117 w 136"/>
                <a:gd name="T37" fmla="*/ 11 h 170"/>
                <a:gd name="T38" fmla="*/ 114 w 136"/>
                <a:gd name="T39" fmla="*/ 3 h 170"/>
                <a:gd name="T40" fmla="*/ 108 w 136"/>
                <a:gd name="T41" fmla="*/ 0 h 170"/>
                <a:gd name="T42" fmla="*/ 136 w 136"/>
                <a:gd name="T43" fmla="*/ 0 h 170"/>
                <a:gd name="T44" fmla="*/ 136 w 136"/>
                <a:gd name="T45" fmla="*/ 0 h 170"/>
                <a:gd name="T46" fmla="*/ 131 w 136"/>
                <a:gd name="T47" fmla="*/ 3 h 170"/>
                <a:gd name="T48" fmla="*/ 131 w 136"/>
                <a:gd name="T49" fmla="*/ 11 h 170"/>
                <a:gd name="T50" fmla="*/ 128 w 136"/>
                <a:gd name="T51" fmla="*/ 114 h 170"/>
                <a:gd name="T52" fmla="*/ 128 w 136"/>
                <a:gd name="T53" fmla="*/ 114 h 170"/>
                <a:gd name="T54" fmla="*/ 128 w 136"/>
                <a:gd name="T55" fmla="*/ 128 h 170"/>
                <a:gd name="T56" fmla="*/ 125 w 136"/>
                <a:gd name="T57" fmla="*/ 139 h 170"/>
                <a:gd name="T58" fmla="*/ 119 w 136"/>
                <a:gd name="T59" fmla="*/ 150 h 170"/>
                <a:gd name="T60" fmla="*/ 111 w 136"/>
                <a:gd name="T61" fmla="*/ 156 h 170"/>
                <a:gd name="T62" fmla="*/ 102 w 136"/>
                <a:gd name="T63" fmla="*/ 162 h 170"/>
                <a:gd name="T64" fmla="*/ 94 w 136"/>
                <a:gd name="T65" fmla="*/ 167 h 170"/>
                <a:gd name="T66" fmla="*/ 71 w 136"/>
                <a:gd name="T67" fmla="*/ 170 h 170"/>
                <a:gd name="T68" fmla="*/ 71 w 136"/>
                <a:gd name="T69" fmla="*/ 170 h 170"/>
                <a:gd name="T70" fmla="*/ 51 w 136"/>
                <a:gd name="T71" fmla="*/ 167 h 170"/>
                <a:gd name="T72" fmla="*/ 40 w 136"/>
                <a:gd name="T73" fmla="*/ 165 h 170"/>
                <a:gd name="T74" fmla="*/ 31 w 136"/>
                <a:gd name="T75" fmla="*/ 159 h 170"/>
                <a:gd name="T76" fmla="*/ 20 w 136"/>
                <a:gd name="T77" fmla="*/ 150 h 170"/>
                <a:gd name="T78" fmla="*/ 14 w 136"/>
                <a:gd name="T79" fmla="*/ 142 h 170"/>
                <a:gd name="T80" fmla="*/ 9 w 136"/>
                <a:gd name="T81" fmla="*/ 128 h 170"/>
                <a:gd name="T82" fmla="*/ 9 w 136"/>
                <a:gd name="T83" fmla="*/ 114 h 170"/>
                <a:gd name="T84" fmla="*/ 9 w 136"/>
                <a:gd name="T85" fmla="*/ 11 h 170"/>
                <a:gd name="T86" fmla="*/ 9 w 136"/>
                <a:gd name="T87" fmla="*/ 11 h 170"/>
                <a:gd name="T88" fmla="*/ 6 w 136"/>
                <a:gd name="T89" fmla="*/ 3 h 170"/>
                <a:gd name="T90" fmla="*/ 0 w 136"/>
                <a:gd name="T91" fmla="*/ 0 h 170"/>
                <a:gd name="T92" fmla="*/ 40 w 136"/>
                <a:gd name="T93" fmla="*/ 0 h 170"/>
                <a:gd name="T94" fmla="*/ 40 w 136"/>
                <a:gd name="T95" fmla="*/ 0 h 170"/>
                <a:gd name="T96" fmla="*/ 34 w 136"/>
                <a:gd name="T97" fmla="*/ 3 h 170"/>
                <a:gd name="T98" fmla="*/ 31 w 136"/>
                <a:gd name="T99" fmla="*/ 11 h 170"/>
                <a:gd name="T100" fmla="*/ 31 w 136"/>
                <a:gd name="T101" fmla="*/ 11 h 17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36" h="170">
                  <a:moveTo>
                    <a:pt x="31" y="11"/>
                  </a:moveTo>
                  <a:lnTo>
                    <a:pt x="31" y="116"/>
                  </a:lnTo>
                  <a:lnTo>
                    <a:pt x="34" y="131"/>
                  </a:lnTo>
                  <a:lnTo>
                    <a:pt x="40" y="142"/>
                  </a:lnTo>
                  <a:lnTo>
                    <a:pt x="46" y="150"/>
                  </a:lnTo>
                  <a:lnTo>
                    <a:pt x="51" y="153"/>
                  </a:lnTo>
                  <a:lnTo>
                    <a:pt x="63" y="156"/>
                  </a:lnTo>
                  <a:lnTo>
                    <a:pt x="74" y="159"/>
                  </a:lnTo>
                  <a:lnTo>
                    <a:pt x="85" y="159"/>
                  </a:lnTo>
                  <a:lnTo>
                    <a:pt x="94" y="156"/>
                  </a:lnTo>
                  <a:lnTo>
                    <a:pt x="102" y="150"/>
                  </a:lnTo>
                  <a:lnTo>
                    <a:pt x="108" y="145"/>
                  </a:lnTo>
                  <a:lnTo>
                    <a:pt x="111" y="139"/>
                  </a:lnTo>
                  <a:lnTo>
                    <a:pt x="114" y="131"/>
                  </a:lnTo>
                  <a:lnTo>
                    <a:pt x="117" y="116"/>
                  </a:lnTo>
                  <a:lnTo>
                    <a:pt x="117" y="11"/>
                  </a:lnTo>
                  <a:lnTo>
                    <a:pt x="114" y="3"/>
                  </a:lnTo>
                  <a:lnTo>
                    <a:pt x="108" y="0"/>
                  </a:lnTo>
                  <a:lnTo>
                    <a:pt x="136" y="0"/>
                  </a:lnTo>
                  <a:lnTo>
                    <a:pt x="131" y="3"/>
                  </a:lnTo>
                  <a:lnTo>
                    <a:pt x="131" y="11"/>
                  </a:lnTo>
                  <a:lnTo>
                    <a:pt x="128" y="114"/>
                  </a:lnTo>
                  <a:lnTo>
                    <a:pt x="128" y="128"/>
                  </a:lnTo>
                  <a:lnTo>
                    <a:pt x="125" y="139"/>
                  </a:lnTo>
                  <a:lnTo>
                    <a:pt x="119" y="150"/>
                  </a:lnTo>
                  <a:lnTo>
                    <a:pt x="111" y="156"/>
                  </a:lnTo>
                  <a:lnTo>
                    <a:pt x="102" y="162"/>
                  </a:lnTo>
                  <a:lnTo>
                    <a:pt x="94" y="167"/>
                  </a:lnTo>
                  <a:lnTo>
                    <a:pt x="71" y="170"/>
                  </a:lnTo>
                  <a:lnTo>
                    <a:pt x="51" y="167"/>
                  </a:lnTo>
                  <a:lnTo>
                    <a:pt x="40" y="165"/>
                  </a:lnTo>
                  <a:lnTo>
                    <a:pt x="31" y="159"/>
                  </a:lnTo>
                  <a:lnTo>
                    <a:pt x="20" y="150"/>
                  </a:lnTo>
                  <a:lnTo>
                    <a:pt x="14" y="142"/>
                  </a:lnTo>
                  <a:lnTo>
                    <a:pt x="9" y="128"/>
                  </a:lnTo>
                  <a:lnTo>
                    <a:pt x="9" y="114"/>
                  </a:lnTo>
                  <a:lnTo>
                    <a:pt x="9" y="11"/>
                  </a:lnTo>
                  <a:lnTo>
                    <a:pt x="6" y="3"/>
                  </a:lnTo>
                  <a:lnTo>
                    <a:pt x="0" y="0"/>
                  </a:lnTo>
                  <a:lnTo>
                    <a:pt x="40" y="0"/>
                  </a:lnTo>
                  <a:lnTo>
                    <a:pt x="34" y="3"/>
                  </a:lnTo>
                  <a:lnTo>
                    <a:pt x="31"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7" name="Freeform 17"/>
            <p:cNvSpPr>
              <a:spLocks/>
            </p:cNvSpPr>
            <p:nvPr/>
          </p:nvSpPr>
          <p:spPr bwMode="auto">
            <a:xfrm>
              <a:off x="3022" y="2866"/>
              <a:ext cx="153" cy="173"/>
            </a:xfrm>
            <a:custGeom>
              <a:avLst/>
              <a:gdLst>
                <a:gd name="T0" fmla="*/ 133 w 153"/>
                <a:gd name="T1" fmla="*/ 11 h 173"/>
                <a:gd name="T2" fmla="*/ 133 w 153"/>
                <a:gd name="T3" fmla="*/ 11 h 173"/>
                <a:gd name="T4" fmla="*/ 133 w 153"/>
                <a:gd name="T5" fmla="*/ 3 h 173"/>
                <a:gd name="T6" fmla="*/ 127 w 153"/>
                <a:gd name="T7" fmla="*/ 0 h 173"/>
                <a:gd name="T8" fmla="*/ 153 w 153"/>
                <a:gd name="T9" fmla="*/ 0 h 173"/>
                <a:gd name="T10" fmla="*/ 153 w 153"/>
                <a:gd name="T11" fmla="*/ 0 h 173"/>
                <a:gd name="T12" fmla="*/ 147 w 153"/>
                <a:gd name="T13" fmla="*/ 3 h 173"/>
                <a:gd name="T14" fmla="*/ 147 w 153"/>
                <a:gd name="T15" fmla="*/ 11 h 173"/>
                <a:gd name="T16" fmla="*/ 147 w 153"/>
                <a:gd name="T17" fmla="*/ 173 h 173"/>
                <a:gd name="T18" fmla="*/ 147 w 153"/>
                <a:gd name="T19" fmla="*/ 173 h 173"/>
                <a:gd name="T20" fmla="*/ 88 w 153"/>
                <a:gd name="T21" fmla="*/ 99 h 173"/>
                <a:gd name="T22" fmla="*/ 28 w 153"/>
                <a:gd name="T23" fmla="*/ 25 h 173"/>
                <a:gd name="T24" fmla="*/ 28 w 153"/>
                <a:gd name="T25" fmla="*/ 156 h 173"/>
                <a:gd name="T26" fmla="*/ 28 w 153"/>
                <a:gd name="T27" fmla="*/ 156 h 173"/>
                <a:gd name="T28" fmla="*/ 31 w 153"/>
                <a:gd name="T29" fmla="*/ 165 h 173"/>
                <a:gd name="T30" fmla="*/ 34 w 153"/>
                <a:gd name="T31" fmla="*/ 167 h 173"/>
                <a:gd name="T32" fmla="*/ 8 w 153"/>
                <a:gd name="T33" fmla="*/ 167 h 173"/>
                <a:gd name="T34" fmla="*/ 8 w 153"/>
                <a:gd name="T35" fmla="*/ 167 h 173"/>
                <a:gd name="T36" fmla="*/ 14 w 153"/>
                <a:gd name="T37" fmla="*/ 165 h 173"/>
                <a:gd name="T38" fmla="*/ 14 w 153"/>
                <a:gd name="T39" fmla="*/ 156 h 173"/>
                <a:gd name="T40" fmla="*/ 14 w 153"/>
                <a:gd name="T41" fmla="*/ 20 h 173"/>
                <a:gd name="T42" fmla="*/ 14 w 153"/>
                <a:gd name="T43" fmla="*/ 20 h 173"/>
                <a:gd name="T44" fmla="*/ 14 w 153"/>
                <a:gd name="T45" fmla="*/ 14 h 173"/>
                <a:gd name="T46" fmla="*/ 11 w 153"/>
                <a:gd name="T47" fmla="*/ 8 h 173"/>
                <a:gd name="T48" fmla="*/ 11 w 153"/>
                <a:gd name="T49" fmla="*/ 8 h 173"/>
                <a:gd name="T50" fmla="*/ 8 w 153"/>
                <a:gd name="T51" fmla="*/ 3 h 173"/>
                <a:gd name="T52" fmla="*/ 0 w 153"/>
                <a:gd name="T53" fmla="*/ 0 h 173"/>
                <a:gd name="T54" fmla="*/ 37 w 153"/>
                <a:gd name="T55" fmla="*/ 0 h 173"/>
                <a:gd name="T56" fmla="*/ 133 w 153"/>
                <a:gd name="T57" fmla="*/ 119 h 173"/>
                <a:gd name="T58" fmla="*/ 133 w 153"/>
                <a:gd name="T59" fmla="*/ 11 h 173"/>
                <a:gd name="T60" fmla="*/ 133 w 153"/>
                <a:gd name="T61" fmla="*/ 11 h 173"/>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3" h="173">
                  <a:moveTo>
                    <a:pt x="133" y="11"/>
                  </a:moveTo>
                  <a:lnTo>
                    <a:pt x="133" y="11"/>
                  </a:lnTo>
                  <a:lnTo>
                    <a:pt x="133" y="3"/>
                  </a:lnTo>
                  <a:lnTo>
                    <a:pt x="127" y="0"/>
                  </a:lnTo>
                  <a:lnTo>
                    <a:pt x="153" y="0"/>
                  </a:lnTo>
                  <a:lnTo>
                    <a:pt x="147" y="3"/>
                  </a:lnTo>
                  <a:lnTo>
                    <a:pt x="147" y="11"/>
                  </a:lnTo>
                  <a:lnTo>
                    <a:pt x="147" y="173"/>
                  </a:lnTo>
                  <a:lnTo>
                    <a:pt x="88" y="99"/>
                  </a:lnTo>
                  <a:lnTo>
                    <a:pt x="28" y="25"/>
                  </a:lnTo>
                  <a:lnTo>
                    <a:pt x="28" y="156"/>
                  </a:lnTo>
                  <a:lnTo>
                    <a:pt x="31" y="165"/>
                  </a:lnTo>
                  <a:lnTo>
                    <a:pt x="34" y="167"/>
                  </a:lnTo>
                  <a:lnTo>
                    <a:pt x="8" y="167"/>
                  </a:lnTo>
                  <a:lnTo>
                    <a:pt x="14" y="165"/>
                  </a:lnTo>
                  <a:lnTo>
                    <a:pt x="14" y="156"/>
                  </a:lnTo>
                  <a:lnTo>
                    <a:pt x="14" y="20"/>
                  </a:lnTo>
                  <a:lnTo>
                    <a:pt x="14" y="14"/>
                  </a:lnTo>
                  <a:lnTo>
                    <a:pt x="11" y="8"/>
                  </a:lnTo>
                  <a:lnTo>
                    <a:pt x="8" y="3"/>
                  </a:lnTo>
                  <a:lnTo>
                    <a:pt x="0" y="0"/>
                  </a:lnTo>
                  <a:lnTo>
                    <a:pt x="37" y="0"/>
                  </a:lnTo>
                  <a:lnTo>
                    <a:pt x="133" y="119"/>
                  </a:lnTo>
                  <a:lnTo>
                    <a:pt x="133"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8" name="Freeform 18"/>
            <p:cNvSpPr>
              <a:spLocks/>
            </p:cNvSpPr>
            <p:nvPr/>
          </p:nvSpPr>
          <p:spPr bwMode="auto">
            <a:xfrm>
              <a:off x="3201" y="2866"/>
              <a:ext cx="37" cy="167"/>
            </a:xfrm>
            <a:custGeom>
              <a:avLst/>
              <a:gdLst>
                <a:gd name="T0" fmla="*/ 37 w 37"/>
                <a:gd name="T1" fmla="*/ 0 h 167"/>
                <a:gd name="T2" fmla="*/ 37 w 37"/>
                <a:gd name="T3" fmla="*/ 0 h 167"/>
                <a:gd name="T4" fmla="*/ 31 w 37"/>
                <a:gd name="T5" fmla="*/ 3 h 167"/>
                <a:gd name="T6" fmla="*/ 28 w 37"/>
                <a:gd name="T7" fmla="*/ 11 h 167"/>
                <a:gd name="T8" fmla="*/ 28 w 37"/>
                <a:gd name="T9" fmla="*/ 156 h 167"/>
                <a:gd name="T10" fmla="*/ 28 w 37"/>
                <a:gd name="T11" fmla="*/ 156 h 167"/>
                <a:gd name="T12" fmla="*/ 31 w 37"/>
                <a:gd name="T13" fmla="*/ 165 h 167"/>
                <a:gd name="T14" fmla="*/ 37 w 37"/>
                <a:gd name="T15" fmla="*/ 167 h 167"/>
                <a:gd name="T16" fmla="*/ 0 w 37"/>
                <a:gd name="T17" fmla="*/ 167 h 167"/>
                <a:gd name="T18" fmla="*/ 0 w 37"/>
                <a:gd name="T19" fmla="*/ 167 h 167"/>
                <a:gd name="T20" fmla="*/ 2 w 37"/>
                <a:gd name="T21" fmla="*/ 165 h 167"/>
                <a:gd name="T22" fmla="*/ 5 w 37"/>
                <a:gd name="T23" fmla="*/ 156 h 167"/>
                <a:gd name="T24" fmla="*/ 5 w 37"/>
                <a:gd name="T25" fmla="*/ 11 h 167"/>
                <a:gd name="T26" fmla="*/ 5 w 37"/>
                <a:gd name="T27" fmla="*/ 11 h 167"/>
                <a:gd name="T28" fmla="*/ 2 w 37"/>
                <a:gd name="T29" fmla="*/ 3 h 167"/>
                <a:gd name="T30" fmla="*/ 0 w 37"/>
                <a:gd name="T31" fmla="*/ 0 h 167"/>
                <a:gd name="T32" fmla="*/ 37 w 37"/>
                <a:gd name="T33" fmla="*/ 0 h 167"/>
                <a:gd name="T34" fmla="*/ 37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1" y="3"/>
                  </a:lnTo>
                  <a:lnTo>
                    <a:pt x="28" y="11"/>
                  </a:lnTo>
                  <a:lnTo>
                    <a:pt x="28" y="156"/>
                  </a:lnTo>
                  <a:lnTo>
                    <a:pt x="31" y="165"/>
                  </a:lnTo>
                  <a:lnTo>
                    <a:pt x="37" y="167"/>
                  </a:lnTo>
                  <a:lnTo>
                    <a:pt x="0" y="167"/>
                  </a:lnTo>
                  <a:lnTo>
                    <a:pt x="2" y="165"/>
                  </a:lnTo>
                  <a:lnTo>
                    <a:pt x="5" y="156"/>
                  </a:lnTo>
                  <a:lnTo>
                    <a:pt x="5" y="11"/>
                  </a:lnTo>
                  <a:lnTo>
                    <a:pt x="2" y="3"/>
                  </a:lnTo>
                  <a:lnTo>
                    <a:pt x="0" y="0"/>
                  </a:lnTo>
                  <a:lnTo>
                    <a:pt x="3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9" name="Freeform 19"/>
            <p:cNvSpPr>
              <a:spLocks/>
            </p:cNvSpPr>
            <p:nvPr/>
          </p:nvSpPr>
          <p:spPr bwMode="auto">
            <a:xfrm>
              <a:off x="3249" y="2866"/>
              <a:ext cx="153" cy="173"/>
            </a:xfrm>
            <a:custGeom>
              <a:avLst/>
              <a:gdLst>
                <a:gd name="T0" fmla="*/ 131 w 153"/>
                <a:gd name="T1" fmla="*/ 11 h 173"/>
                <a:gd name="T2" fmla="*/ 131 w 153"/>
                <a:gd name="T3" fmla="*/ 11 h 173"/>
                <a:gd name="T4" fmla="*/ 131 w 153"/>
                <a:gd name="T5" fmla="*/ 3 h 173"/>
                <a:gd name="T6" fmla="*/ 125 w 153"/>
                <a:gd name="T7" fmla="*/ 0 h 173"/>
                <a:gd name="T8" fmla="*/ 153 w 153"/>
                <a:gd name="T9" fmla="*/ 0 h 173"/>
                <a:gd name="T10" fmla="*/ 153 w 153"/>
                <a:gd name="T11" fmla="*/ 0 h 173"/>
                <a:gd name="T12" fmla="*/ 148 w 153"/>
                <a:gd name="T13" fmla="*/ 6 h 173"/>
                <a:gd name="T14" fmla="*/ 142 w 153"/>
                <a:gd name="T15" fmla="*/ 11 h 173"/>
                <a:gd name="T16" fmla="*/ 142 w 153"/>
                <a:gd name="T17" fmla="*/ 11 h 173"/>
                <a:gd name="T18" fmla="*/ 82 w 153"/>
                <a:gd name="T19" fmla="*/ 173 h 173"/>
                <a:gd name="T20" fmla="*/ 82 w 153"/>
                <a:gd name="T21" fmla="*/ 173 h 173"/>
                <a:gd name="T22" fmla="*/ 14 w 153"/>
                <a:gd name="T23" fmla="*/ 11 h 173"/>
                <a:gd name="T24" fmla="*/ 14 w 153"/>
                <a:gd name="T25" fmla="*/ 11 h 173"/>
                <a:gd name="T26" fmla="*/ 8 w 153"/>
                <a:gd name="T27" fmla="*/ 6 h 173"/>
                <a:gd name="T28" fmla="*/ 0 w 153"/>
                <a:gd name="T29" fmla="*/ 0 h 173"/>
                <a:gd name="T30" fmla="*/ 45 w 153"/>
                <a:gd name="T31" fmla="*/ 0 h 173"/>
                <a:gd name="T32" fmla="*/ 45 w 153"/>
                <a:gd name="T33" fmla="*/ 0 h 173"/>
                <a:gd name="T34" fmla="*/ 43 w 153"/>
                <a:gd name="T35" fmla="*/ 3 h 173"/>
                <a:gd name="T36" fmla="*/ 40 w 153"/>
                <a:gd name="T37" fmla="*/ 6 h 173"/>
                <a:gd name="T38" fmla="*/ 43 w 153"/>
                <a:gd name="T39" fmla="*/ 14 h 173"/>
                <a:gd name="T40" fmla="*/ 43 w 153"/>
                <a:gd name="T41" fmla="*/ 14 h 173"/>
                <a:gd name="T42" fmla="*/ 85 w 153"/>
                <a:gd name="T43" fmla="*/ 128 h 173"/>
                <a:gd name="T44" fmla="*/ 85 w 153"/>
                <a:gd name="T45" fmla="*/ 128 h 173"/>
                <a:gd name="T46" fmla="*/ 131 w 153"/>
                <a:gd name="T47" fmla="*/ 11 h 173"/>
                <a:gd name="T48" fmla="*/ 131 w 153"/>
                <a:gd name="T49" fmla="*/ 11 h 17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53" h="173">
                  <a:moveTo>
                    <a:pt x="131" y="11"/>
                  </a:moveTo>
                  <a:lnTo>
                    <a:pt x="131" y="11"/>
                  </a:lnTo>
                  <a:lnTo>
                    <a:pt x="131" y="3"/>
                  </a:lnTo>
                  <a:lnTo>
                    <a:pt x="125" y="0"/>
                  </a:lnTo>
                  <a:lnTo>
                    <a:pt x="153" y="0"/>
                  </a:lnTo>
                  <a:lnTo>
                    <a:pt x="148" y="6"/>
                  </a:lnTo>
                  <a:lnTo>
                    <a:pt x="142" y="11"/>
                  </a:lnTo>
                  <a:lnTo>
                    <a:pt x="82" y="173"/>
                  </a:lnTo>
                  <a:lnTo>
                    <a:pt x="14" y="11"/>
                  </a:lnTo>
                  <a:lnTo>
                    <a:pt x="8" y="6"/>
                  </a:lnTo>
                  <a:lnTo>
                    <a:pt x="0" y="0"/>
                  </a:lnTo>
                  <a:lnTo>
                    <a:pt x="45" y="0"/>
                  </a:lnTo>
                  <a:lnTo>
                    <a:pt x="43" y="3"/>
                  </a:lnTo>
                  <a:lnTo>
                    <a:pt x="40" y="6"/>
                  </a:lnTo>
                  <a:lnTo>
                    <a:pt x="43" y="14"/>
                  </a:lnTo>
                  <a:lnTo>
                    <a:pt x="85" y="128"/>
                  </a:lnTo>
                  <a:lnTo>
                    <a:pt x="131"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0" name="Freeform 20"/>
            <p:cNvSpPr>
              <a:spLocks/>
            </p:cNvSpPr>
            <p:nvPr/>
          </p:nvSpPr>
          <p:spPr bwMode="auto">
            <a:xfrm>
              <a:off x="3411" y="2866"/>
              <a:ext cx="105" cy="167"/>
            </a:xfrm>
            <a:custGeom>
              <a:avLst/>
              <a:gdLst>
                <a:gd name="T0" fmla="*/ 94 w 105"/>
                <a:gd name="T1" fmla="*/ 23 h 167"/>
                <a:gd name="T2" fmla="*/ 94 w 105"/>
                <a:gd name="T3" fmla="*/ 23 h 167"/>
                <a:gd name="T4" fmla="*/ 85 w 105"/>
                <a:gd name="T5" fmla="*/ 14 h 167"/>
                <a:gd name="T6" fmla="*/ 74 w 105"/>
                <a:gd name="T7" fmla="*/ 11 h 167"/>
                <a:gd name="T8" fmla="*/ 74 w 105"/>
                <a:gd name="T9" fmla="*/ 11 h 167"/>
                <a:gd name="T10" fmla="*/ 31 w 105"/>
                <a:gd name="T11" fmla="*/ 11 h 167"/>
                <a:gd name="T12" fmla="*/ 31 w 105"/>
                <a:gd name="T13" fmla="*/ 68 h 167"/>
                <a:gd name="T14" fmla="*/ 71 w 105"/>
                <a:gd name="T15" fmla="*/ 68 h 167"/>
                <a:gd name="T16" fmla="*/ 71 w 105"/>
                <a:gd name="T17" fmla="*/ 68 h 167"/>
                <a:gd name="T18" fmla="*/ 76 w 105"/>
                <a:gd name="T19" fmla="*/ 65 h 167"/>
                <a:gd name="T20" fmla="*/ 79 w 105"/>
                <a:gd name="T21" fmla="*/ 62 h 167"/>
                <a:gd name="T22" fmla="*/ 79 w 105"/>
                <a:gd name="T23" fmla="*/ 88 h 167"/>
                <a:gd name="T24" fmla="*/ 79 w 105"/>
                <a:gd name="T25" fmla="*/ 88 h 167"/>
                <a:gd name="T26" fmla="*/ 76 w 105"/>
                <a:gd name="T27" fmla="*/ 82 h 167"/>
                <a:gd name="T28" fmla="*/ 71 w 105"/>
                <a:gd name="T29" fmla="*/ 82 h 167"/>
                <a:gd name="T30" fmla="*/ 31 w 105"/>
                <a:gd name="T31" fmla="*/ 82 h 167"/>
                <a:gd name="T32" fmla="*/ 31 w 105"/>
                <a:gd name="T33" fmla="*/ 153 h 167"/>
                <a:gd name="T34" fmla="*/ 31 w 105"/>
                <a:gd name="T35" fmla="*/ 153 h 167"/>
                <a:gd name="T36" fmla="*/ 59 w 105"/>
                <a:gd name="T37" fmla="*/ 156 h 167"/>
                <a:gd name="T38" fmla="*/ 59 w 105"/>
                <a:gd name="T39" fmla="*/ 156 h 167"/>
                <a:gd name="T40" fmla="*/ 76 w 105"/>
                <a:gd name="T41" fmla="*/ 156 h 167"/>
                <a:gd name="T42" fmla="*/ 88 w 105"/>
                <a:gd name="T43" fmla="*/ 153 h 167"/>
                <a:gd name="T44" fmla="*/ 96 w 105"/>
                <a:gd name="T45" fmla="*/ 148 h 167"/>
                <a:gd name="T46" fmla="*/ 105 w 105"/>
                <a:gd name="T47" fmla="*/ 139 h 167"/>
                <a:gd name="T48" fmla="*/ 99 w 105"/>
                <a:gd name="T49" fmla="*/ 167 h 167"/>
                <a:gd name="T50" fmla="*/ 0 w 105"/>
                <a:gd name="T51" fmla="*/ 167 h 167"/>
                <a:gd name="T52" fmla="*/ 0 w 105"/>
                <a:gd name="T53" fmla="*/ 167 h 167"/>
                <a:gd name="T54" fmla="*/ 5 w 105"/>
                <a:gd name="T55" fmla="*/ 165 h 167"/>
                <a:gd name="T56" fmla="*/ 8 w 105"/>
                <a:gd name="T57" fmla="*/ 156 h 167"/>
                <a:gd name="T58" fmla="*/ 8 w 105"/>
                <a:gd name="T59" fmla="*/ 11 h 167"/>
                <a:gd name="T60" fmla="*/ 8 w 105"/>
                <a:gd name="T61" fmla="*/ 11 h 167"/>
                <a:gd name="T62" fmla="*/ 5 w 105"/>
                <a:gd name="T63" fmla="*/ 3 h 167"/>
                <a:gd name="T64" fmla="*/ 0 w 105"/>
                <a:gd name="T65" fmla="*/ 0 h 167"/>
                <a:gd name="T66" fmla="*/ 94 w 105"/>
                <a:gd name="T67" fmla="*/ 0 h 167"/>
                <a:gd name="T68" fmla="*/ 94 w 105"/>
                <a:gd name="T69" fmla="*/ 23 h 167"/>
                <a:gd name="T70" fmla="*/ 94 w 105"/>
                <a:gd name="T71" fmla="*/ 23 h 16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5" h="167">
                  <a:moveTo>
                    <a:pt x="94" y="23"/>
                  </a:moveTo>
                  <a:lnTo>
                    <a:pt x="94" y="23"/>
                  </a:lnTo>
                  <a:lnTo>
                    <a:pt x="85" y="14"/>
                  </a:lnTo>
                  <a:lnTo>
                    <a:pt x="74" y="11"/>
                  </a:lnTo>
                  <a:lnTo>
                    <a:pt x="31" y="11"/>
                  </a:lnTo>
                  <a:lnTo>
                    <a:pt x="31" y="68"/>
                  </a:lnTo>
                  <a:lnTo>
                    <a:pt x="71" y="68"/>
                  </a:lnTo>
                  <a:lnTo>
                    <a:pt x="76" y="65"/>
                  </a:lnTo>
                  <a:lnTo>
                    <a:pt x="79" y="62"/>
                  </a:lnTo>
                  <a:lnTo>
                    <a:pt x="79" y="88"/>
                  </a:lnTo>
                  <a:lnTo>
                    <a:pt x="76" y="82"/>
                  </a:lnTo>
                  <a:lnTo>
                    <a:pt x="71" y="82"/>
                  </a:lnTo>
                  <a:lnTo>
                    <a:pt x="31" y="82"/>
                  </a:lnTo>
                  <a:lnTo>
                    <a:pt x="31" y="153"/>
                  </a:lnTo>
                  <a:lnTo>
                    <a:pt x="59" y="156"/>
                  </a:lnTo>
                  <a:lnTo>
                    <a:pt x="76" y="156"/>
                  </a:lnTo>
                  <a:lnTo>
                    <a:pt x="88" y="153"/>
                  </a:lnTo>
                  <a:lnTo>
                    <a:pt x="96" y="148"/>
                  </a:lnTo>
                  <a:lnTo>
                    <a:pt x="105" y="139"/>
                  </a:lnTo>
                  <a:lnTo>
                    <a:pt x="99" y="167"/>
                  </a:lnTo>
                  <a:lnTo>
                    <a:pt x="0" y="167"/>
                  </a:lnTo>
                  <a:lnTo>
                    <a:pt x="5" y="165"/>
                  </a:lnTo>
                  <a:lnTo>
                    <a:pt x="8" y="156"/>
                  </a:lnTo>
                  <a:lnTo>
                    <a:pt x="8" y="11"/>
                  </a:lnTo>
                  <a:lnTo>
                    <a:pt x="5" y="3"/>
                  </a:lnTo>
                  <a:lnTo>
                    <a:pt x="0" y="0"/>
                  </a:lnTo>
                  <a:lnTo>
                    <a:pt x="94" y="0"/>
                  </a:lnTo>
                  <a:lnTo>
                    <a:pt x="94" y="23"/>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1" name="Freeform 21"/>
            <p:cNvSpPr>
              <a:spLocks noEditPoints="1"/>
            </p:cNvSpPr>
            <p:nvPr/>
          </p:nvSpPr>
          <p:spPr bwMode="auto">
            <a:xfrm>
              <a:off x="3527" y="2866"/>
              <a:ext cx="145" cy="167"/>
            </a:xfrm>
            <a:custGeom>
              <a:avLst/>
              <a:gdLst>
                <a:gd name="T0" fmla="*/ 68 w 145"/>
                <a:gd name="T1" fmla="*/ 82 h 167"/>
                <a:gd name="T2" fmla="*/ 85 w 145"/>
                <a:gd name="T3" fmla="*/ 91 h 167"/>
                <a:gd name="T4" fmla="*/ 94 w 145"/>
                <a:gd name="T5" fmla="*/ 102 h 167"/>
                <a:gd name="T6" fmla="*/ 120 w 145"/>
                <a:gd name="T7" fmla="*/ 145 h 167"/>
                <a:gd name="T8" fmla="*/ 131 w 145"/>
                <a:gd name="T9" fmla="*/ 159 h 167"/>
                <a:gd name="T10" fmla="*/ 145 w 145"/>
                <a:gd name="T11" fmla="*/ 167 h 167"/>
                <a:gd name="T12" fmla="*/ 120 w 145"/>
                <a:gd name="T13" fmla="*/ 167 h 167"/>
                <a:gd name="T14" fmla="*/ 108 w 145"/>
                <a:gd name="T15" fmla="*/ 165 h 167"/>
                <a:gd name="T16" fmla="*/ 100 w 145"/>
                <a:gd name="T17" fmla="*/ 156 h 167"/>
                <a:gd name="T18" fmla="*/ 71 w 145"/>
                <a:gd name="T19" fmla="*/ 111 h 167"/>
                <a:gd name="T20" fmla="*/ 54 w 145"/>
                <a:gd name="T21" fmla="*/ 91 h 167"/>
                <a:gd name="T22" fmla="*/ 46 w 145"/>
                <a:gd name="T23" fmla="*/ 91 h 167"/>
                <a:gd name="T24" fmla="*/ 32 w 145"/>
                <a:gd name="T25" fmla="*/ 156 h 167"/>
                <a:gd name="T26" fmla="*/ 34 w 145"/>
                <a:gd name="T27" fmla="*/ 165 h 167"/>
                <a:gd name="T28" fmla="*/ 0 w 145"/>
                <a:gd name="T29" fmla="*/ 167 h 167"/>
                <a:gd name="T30" fmla="*/ 6 w 145"/>
                <a:gd name="T31" fmla="*/ 165 h 167"/>
                <a:gd name="T32" fmla="*/ 9 w 145"/>
                <a:gd name="T33" fmla="*/ 11 h 167"/>
                <a:gd name="T34" fmla="*/ 6 w 145"/>
                <a:gd name="T35" fmla="*/ 3 h 167"/>
                <a:gd name="T36" fmla="*/ 49 w 145"/>
                <a:gd name="T37" fmla="*/ 0 h 167"/>
                <a:gd name="T38" fmla="*/ 66 w 145"/>
                <a:gd name="T39" fmla="*/ 0 h 167"/>
                <a:gd name="T40" fmla="*/ 88 w 145"/>
                <a:gd name="T41" fmla="*/ 8 h 167"/>
                <a:gd name="T42" fmla="*/ 103 w 145"/>
                <a:gd name="T43" fmla="*/ 20 h 167"/>
                <a:gd name="T44" fmla="*/ 108 w 145"/>
                <a:gd name="T45" fmla="*/ 40 h 167"/>
                <a:gd name="T46" fmla="*/ 108 w 145"/>
                <a:gd name="T47" fmla="*/ 51 h 167"/>
                <a:gd name="T48" fmla="*/ 100 w 145"/>
                <a:gd name="T49" fmla="*/ 65 h 167"/>
                <a:gd name="T50" fmla="*/ 83 w 145"/>
                <a:gd name="T51" fmla="*/ 79 h 167"/>
                <a:gd name="T52" fmla="*/ 68 w 145"/>
                <a:gd name="T53" fmla="*/ 82 h 167"/>
                <a:gd name="T54" fmla="*/ 32 w 145"/>
                <a:gd name="T55" fmla="*/ 77 h 167"/>
                <a:gd name="T56" fmla="*/ 46 w 145"/>
                <a:gd name="T57" fmla="*/ 77 h 167"/>
                <a:gd name="T58" fmla="*/ 60 w 145"/>
                <a:gd name="T59" fmla="*/ 77 h 167"/>
                <a:gd name="T60" fmla="*/ 77 w 145"/>
                <a:gd name="T61" fmla="*/ 65 h 167"/>
                <a:gd name="T62" fmla="*/ 83 w 145"/>
                <a:gd name="T63" fmla="*/ 51 h 167"/>
                <a:gd name="T64" fmla="*/ 83 w 145"/>
                <a:gd name="T65" fmla="*/ 42 h 167"/>
                <a:gd name="T66" fmla="*/ 77 w 145"/>
                <a:gd name="T67" fmla="*/ 20 h 167"/>
                <a:gd name="T68" fmla="*/ 60 w 145"/>
                <a:gd name="T69" fmla="*/ 11 h 167"/>
                <a:gd name="T70" fmla="*/ 49 w 145"/>
                <a:gd name="T71" fmla="*/ 8 h 167"/>
                <a:gd name="T72" fmla="*/ 32 w 145"/>
                <a:gd name="T73" fmla="*/ 11 h 16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45" h="167">
                  <a:moveTo>
                    <a:pt x="68" y="82"/>
                  </a:moveTo>
                  <a:lnTo>
                    <a:pt x="68" y="82"/>
                  </a:lnTo>
                  <a:lnTo>
                    <a:pt x="77" y="85"/>
                  </a:lnTo>
                  <a:lnTo>
                    <a:pt x="85" y="91"/>
                  </a:lnTo>
                  <a:lnTo>
                    <a:pt x="94" y="102"/>
                  </a:lnTo>
                  <a:lnTo>
                    <a:pt x="108" y="125"/>
                  </a:lnTo>
                  <a:lnTo>
                    <a:pt x="120" y="145"/>
                  </a:lnTo>
                  <a:lnTo>
                    <a:pt x="131" y="159"/>
                  </a:lnTo>
                  <a:lnTo>
                    <a:pt x="139" y="165"/>
                  </a:lnTo>
                  <a:lnTo>
                    <a:pt x="145" y="167"/>
                  </a:lnTo>
                  <a:lnTo>
                    <a:pt x="120" y="167"/>
                  </a:lnTo>
                  <a:lnTo>
                    <a:pt x="114" y="167"/>
                  </a:lnTo>
                  <a:lnTo>
                    <a:pt x="108" y="165"/>
                  </a:lnTo>
                  <a:lnTo>
                    <a:pt x="100" y="156"/>
                  </a:lnTo>
                  <a:lnTo>
                    <a:pt x="71" y="111"/>
                  </a:lnTo>
                  <a:lnTo>
                    <a:pt x="60" y="96"/>
                  </a:lnTo>
                  <a:lnTo>
                    <a:pt x="54" y="91"/>
                  </a:lnTo>
                  <a:lnTo>
                    <a:pt x="46" y="91"/>
                  </a:lnTo>
                  <a:lnTo>
                    <a:pt x="32" y="91"/>
                  </a:lnTo>
                  <a:lnTo>
                    <a:pt x="32" y="156"/>
                  </a:lnTo>
                  <a:lnTo>
                    <a:pt x="34" y="165"/>
                  </a:lnTo>
                  <a:lnTo>
                    <a:pt x="37" y="167"/>
                  </a:lnTo>
                  <a:lnTo>
                    <a:pt x="0" y="167"/>
                  </a:lnTo>
                  <a:lnTo>
                    <a:pt x="6" y="165"/>
                  </a:lnTo>
                  <a:lnTo>
                    <a:pt x="9" y="156"/>
                  </a:lnTo>
                  <a:lnTo>
                    <a:pt x="9" y="11"/>
                  </a:lnTo>
                  <a:lnTo>
                    <a:pt x="6" y="3"/>
                  </a:lnTo>
                  <a:lnTo>
                    <a:pt x="0" y="0"/>
                  </a:lnTo>
                  <a:lnTo>
                    <a:pt x="49" y="0"/>
                  </a:lnTo>
                  <a:lnTo>
                    <a:pt x="66" y="0"/>
                  </a:lnTo>
                  <a:lnTo>
                    <a:pt x="77" y="3"/>
                  </a:lnTo>
                  <a:lnTo>
                    <a:pt x="88" y="8"/>
                  </a:lnTo>
                  <a:lnTo>
                    <a:pt x="97" y="14"/>
                  </a:lnTo>
                  <a:lnTo>
                    <a:pt x="103" y="20"/>
                  </a:lnTo>
                  <a:lnTo>
                    <a:pt x="105" y="28"/>
                  </a:lnTo>
                  <a:lnTo>
                    <a:pt x="108" y="40"/>
                  </a:lnTo>
                  <a:lnTo>
                    <a:pt x="108" y="51"/>
                  </a:lnTo>
                  <a:lnTo>
                    <a:pt x="105" y="60"/>
                  </a:lnTo>
                  <a:lnTo>
                    <a:pt x="100" y="65"/>
                  </a:lnTo>
                  <a:lnTo>
                    <a:pt x="94" y="71"/>
                  </a:lnTo>
                  <a:lnTo>
                    <a:pt x="83" y="79"/>
                  </a:lnTo>
                  <a:lnTo>
                    <a:pt x="68" y="82"/>
                  </a:lnTo>
                  <a:close/>
                  <a:moveTo>
                    <a:pt x="32" y="11"/>
                  </a:moveTo>
                  <a:lnTo>
                    <a:pt x="32" y="77"/>
                  </a:lnTo>
                  <a:lnTo>
                    <a:pt x="46" y="77"/>
                  </a:lnTo>
                  <a:lnTo>
                    <a:pt x="60" y="77"/>
                  </a:lnTo>
                  <a:lnTo>
                    <a:pt x="71" y="68"/>
                  </a:lnTo>
                  <a:lnTo>
                    <a:pt x="77" y="65"/>
                  </a:lnTo>
                  <a:lnTo>
                    <a:pt x="80" y="57"/>
                  </a:lnTo>
                  <a:lnTo>
                    <a:pt x="83" y="51"/>
                  </a:lnTo>
                  <a:lnTo>
                    <a:pt x="83" y="42"/>
                  </a:lnTo>
                  <a:lnTo>
                    <a:pt x="83" y="31"/>
                  </a:lnTo>
                  <a:lnTo>
                    <a:pt x="77" y="20"/>
                  </a:lnTo>
                  <a:lnTo>
                    <a:pt x="66" y="11"/>
                  </a:lnTo>
                  <a:lnTo>
                    <a:pt x="60" y="11"/>
                  </a:lnTo>
                  <a:lnTo>
                    <a:pt x="49" y="8"/>
                  </a:lnTo>
                  <a:lnTo>
                    <a:pt x="32"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2" name="Freeform 22"/>
            <p:cNvSpPr>
              <a:spLocks/>
            </p:cNvSpPr>
            <p:nvPr/>
          </p:nvSpPr>
          <p:spPr bwMode="auto">
            <a:xfrm>
              <a:off x="3672" y="2863"/>
              <a:ext cx="102" cy="173"/>
            </a:xfrm>
            <a:custGeom>
              <a:avLst/>
              <a:gdLst>
                <a:gd name="T0" fmla="*/ 102 w 102"/>
                <a:gd name="T1" fmla="*/ 122 h 173"/>
                <a:gd name="T2" fmla="*/ 97 w 102"/>
                <a:gd name="T3" fmla="*/ 142 h 173"/>
                <a:gd name="T4" fmla="*/ 85 w 102"/>
                <a:gd name="T5" fmla="*/ 159 h 173"/>
                <a:gd name="T6" fmla="*/ 68 w 102"/>
                <a:gd name="T7" fmla="*/ 170 h 173"/>
                <a:gd name="T8" fmla="*/ 48 w 102"/>
                <a:gd name="T9" fmla="*/ 173 h 173"/>
                <a:gd name="T10" fmla="*/ 34 w 102"/>
                <a:gd name="T11" fmla="*/ 170 h 173"/>
                <a:gd name="T12" fmla="*/ 3 w 102"/>
                <a:gd name="T13" fmla="*/ 159 h 173"/>
                <a:gd name="T14" fmla="*/ 0 w 102"/>
                <a:gd name="T15" fmla="*/ 122 h 173"/>
                <a:gd name="T16" fmla="*/ 14 w 102"/>
                <a:gd name="T17" fmla="*/ 148 h 173"/>
                <a:gd name="T18" fmla="*/ 37 w 102"/>
                <a:gd name="T19" fmla="*/ 162 h 173"/>
                <a:gd name="T20" fmla="*/ 46 w 102"/>
                <a:gd name="T21" fmla="*/ 162 h 173"/>
                <a:gd name="T22" fmla="*/ 63 w 102"/>
                <a:gd name="T23" fmla="*/ 159 h 173"/>
                <a:gd name="T24" fmla="*/ 74 w 102"/>
                <a:gd name="T25" fmla="*/ 151 h 173"/>
                <a:gd name="T26" fmla="*/ 80 w 102"/>
                <a:gd name="T27" fmla="*/ 131 h 173"/>
                <a:gd name="T28" fmla="*/ 80 w 102"/>
                <a:gd name="T29" fmla="*/ 122 h 173"/>
                <a:gd name="T30" fmla="*/ 68 w 102"/>
                <a:gd name="T31" fmla="*/ 105 h 173"/>
                <a:gd name="T32" fmla="*/ 37 w 102"/>
                <a:gd name="T33" fmla="*/ 88 h 173"/>
                <a:gd name="T34" fmla="*/ 23 w 102"/>
                <a:gd name="T35" fmla="*/ 80 h 173"/>
                <a:gd name="T36" fmla="*/ 3 w 102"/>
                <a:gd name="T37" fmla="*/ 57 h 173"/>
                <a:gd name="T38" fmla="*/ 3 w 102"/>
                <a:gd name="T39" fmla="*/ 43 h 173"/>
                <a:gd name="T40" fmla="*/ 6 w 102"/>
                <a:gd name="T41" fmla="*/ 26 h 173"/>
                <a:gd name="T42" fmla="*/ 20 w 102"/>
                <a:gd name="T43" fmla="*/ 11 h 173"/>
                <a:gd name="T44" fmla="*/ 54 w 102"/>
                <a:gd name="T45" fmla="*/ 0 h 173"/>
                <a:gd name="T46" fmla="*/ 71 w 102"/>
                <a:gd name="T47" fmla="*/ 3 h 173"/>
                <a:gd name="T48" fmla="*/ 88 w 102"/>
                <a:gd name="T49" fmla="*/ 9 h 173"/>
                <a:gd name="T50" fmla="*/ 91 w 102"/>
                <a:gd name="T51" fmla="*/ 43 h 173"/>
                <a:gd name="T52" fmla="*/ 77 w 102"/>
                <a:gd name="T53" fmla="*/ 23 h 173"/>
                <a:gd name="T54" fmla="*/ 57 w 102"/>
                <a:gd name="T55" fmla="*/ 11 h 173"/>
                <a:gd name="T56" fmla="*/ 48 w 102"/>
                <a:gd name="T57" fmla="*/ 11 h 173"/>
                <a:gd name="T58" fmla="*/ 29 w 102"/>
                <a:gd name="T59" fmla="*/ 20 h 173"/>
                <a:gd name="T60" fmla="*/ 23 w 102"/>
                <a:gd name="T61" fmla="*/ 37 h 173"/>
                <a:gd name="T62" fmla="*/ 23 w 102"/>
                <a:gd name="T63" fmla="*/ 45 h 173"/>
                <a:gd name="T64" fmla="*/ 40 w 102"/>
                <a:gd name="T65" fmla="*/ 63 h 173"/>
                <a:gd name="T66" fmla="*/ 57 w 102"/>
                <a:gd name="T67" fmla="*/ 68 h 173"/>
                <a:gd name="T68" fmla="*/ 88 w 102"/>
                <a:gd name="T69" fmla="*/ 88 h 173"/>
                <a:gd name="T70" fmla="*/ 100 w 102"/>
                <a:gd name="T71" fmla="*/ 102 h 173"/>
                <a:gd name="T72" fmla="*/ 102 w 102"/>
                <a:gd name="T73" fmla="*/ 122 h 1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02" h="173">
                  <a:moveTo>
                    <a:pt x="102" y="122"/>
                  </a:moveTo>
                  <a:lnTo>
                    <a:pt x="102" y="122"/>
                  </a:lnTo>
                  <a:lnTo>
                    <a:pt x="102" y="134"/>
                  </a:lnTo>
                  <a:lnTo>
                    <a:pt x="97" y="142"/>
                  </a:lnTo>
                  <a:lnTo>
                    <a:pt x="91" y="151"/>
                  </a:lnTo>
                  <a:lnTo>
                    <a:pt x="85" y="159"/>
                  </a:lnTo>
                  <a:lnTo>
                    <a:pt x="77" y="165"/>
                  </a:lnTo>
                  <a:lnTo>
                    <a:pt x="68" y="170"/>
                  </a:lnTo>
                  <a:lnTo>
                    <a:pt x="57" y="173"/>
                  </a:lnTo>
                  <a:lnTo>
                    <a:pt x="48" y="173"/>
                  </a:lnTo>
                  <a:lnTo>
                    <a:pt x="34" y="170"/>
                  </a:lnTo>
                  <a:lnTo>
                    <a:pt x="20" y="168"/>
                  </a:lnTo>
                  <a:lnTo>
                    <a:pt x="3" y="159"/>
                  </a:lnTo>
                  <a:lnTo>
                    <a:pt x="0" y="122"/>
                  </a:lnTo>
                  <a:lnTo>
                    <a:pt x="6" y="136"/>
                  </a:lnTo>
                  <a:lnTo>
                    <a:pt x="14" y="148"/>
                  </a:lnTo>
                  <a:lnTo>
                    <a:pt x="29" y="159"/>
                  </a:lnTo>
                  <a:lnTo>
                    <a:pt x="37" y="162"/>
                  </a:lnTo>
                  <a:lnTo>
                    <a:pt x="46" y="162"/>
                  </a:lnTo>
                  <a:lnTo>
                    <a:pt x="54" y="162"/>
                  </a:lnTo>
                  <a:lnTo>
                    <a:pt x="63" y="159"/>
                  </a:lnTo>
                  <a:lnTo>
                    <a:pt x="68" y="156"/>
                  </a:lnTo>
                  <a:lnTo>
                    <a:pt x="74" y="151"/>
                  </a:lnTo>
                  <a:lnTo>
                    <a:pt x="80" y="139"/>
                  </a:lnTo>
                  <a:lnTo>
                    <a:pt x="80" y="131"/>
                  </a:lnTo>
                  <a:lnTo>
                    <a:pt x="80" y="122"/>
                  </a:lnTo>
                  <a:lnTo>
                    <a:pt x="77" y="114"/>
                  </a:lnTo>
                  <a:lnTo>
                    <a:pt x="68" y="105"/>
                  </a:lnTo>
                  <a:lnTo>
                    <a:pt x="54" y="97"/>
                  </a:lnTo>
                  <a:lnTo>
                    <a:pt x="37" y="88"/>
                  </a:lnTo>
                  <a:lnTo>
                    <a:pt x="23" y="80"/>
                  </a:lnTo>
                  <a:lnTo>
                    <a:pt x="11" y="68"/>
                  </a:lnTo>
                  <a:lnTo>
                    <a:pt x="3" y="57"/>
                  </a:lnTo>
                  <a:lnTo>
                    <a:pt x="3" y="43"/>
                  </a:lnTo>
                  <a:lnTo>
                    <a:pt x="3" y="34"/>
                  </a:lnTo>
                  <a:lnTo>
                    <a:pt x="6" y="26"/>
                  </a:lnTo>
                  <a:lnTo>
                    <a:pt x="11" y="17"/>
                  </a:lnTo>
                  <a:lnTo>
                    <a:pt x="20" y="11"/>
                  </a:lnTo>
                  <a:lnTo>
                    <a:pt x="34" y="3"/>
                  </a:lnTo>
                  <a:lnTo>
                    <a:pt x="54" y="0"/>
                  </a:lnTo>
                  <a:lnTo>
                    <a:pt x="71" y="3"/>
                  </a:lnTo>
                  <a:lnTo>
                    <a:pt x="80" y="6"/>
                  </a:lnTo>
                  <a:lnTo>
                    <a:pt x="88" y="9"/>
                  </a:lnTo>
                  <a:lnTo>
                    <a:pt x="91" y="43"/>
                  </a:lnTo>
                  <a:lnTo>
                    <a:pt x="85" y="31"/>
                  </a:lnTo>
                  <a:lnTo>
                    <a:pt x="77" y="23"/>
                  </a:lnTo>
                  <a:lnTo>
                    <a:pt x="65" y="14"/>
                  </a:lnTo>
                  <a:lnTo>
                    <a:pt x="57" y="11"/>
                  </a:lnTo>
                  <a:lnTo>
                    <a:pt x="48" y="11"/>
                  </a:lnTo>
                  <a:lnTo>
                    <a:pt x="37" y="11"/>
                  </a:lnTo>
                  <a:lnTo>
                    <a:pt x="29" y="20"/>
                  </a:lnTo>
                  <a:lnTo>
                    <a:pt x="23" y="28"/>
                  </a:lnTo>
                  <a:lnTo>
                    <a:pt x="23" y="37"/>
                  </a:lnTo>
                  <a:lnTo>
                    <a:pt x="23" y="45"/>
                  </a:lnTo>
                  <a:lnTo>
                    <a:pt x="31" y="54"/>
                  </a:lnTo>
                  <a:lnTo>
                    <a:pt x="40" y="63"/>
                  </a:lnTo>
                  <a:lnTo>
                    <a:pt x="57" y="68"/>
                  </a:lnTo>
                  <a:lnTo>
                    <a:pt x="74" y="77"/>
                  </a:lnTo>
                  <a:lnTo>
                    <a:pt x="88" y="88"/>
                  </a:lnTo>
                  <a:lnTo>
                    <a:pt x="94" y="94"/>
                  </a:lnTo>
                  <a:lnTo>
                    <a:pt x="100" y="102"/>
                  </a:lnTo>
                  <a:lnTo>
                    <a:pt x="102" y="111"/>
                  </a:lnTo>
                  <a:lnTo>
                    <a:pt x="102" y="12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3" name="Freeform 23"/>
            <p:cNvSpPr>
              <a:spLocks/>
            </p:cNvSpPr>
            <p:nvPr/>
          </p:nvSpPr>
          <p:spPr bwMode="auto">
            <a:xfrm>
              <a:off x="3791" y="2866"/>
              <a:ext cx="37" cy="167"/>
            </a:xfrm>
            <a:custGeom>
              <a:avLst/>
              <a:gdLst>
                <a:gd name="T0" fmla="*/ 37 w 37"/>
                <a:gd name="T1" fmla="*/ 0 h 167"/>
                <a:gd name="T2" fmla="*/ 37 w 37"/>
                <a:gd name="T3" fmla="*/ 0 h 167"/>
                <a:gd name="T4" fmla="*/ 32 w 37"/>
                <a:gd name="T5" fmla="*/ 3 h 167"/>
                <a:gd name="T6" fmla="*/ 29 w 37"/>
                <a:gd name="T7" fmla="*/ 11 h 167"/>
                <a:gd name="T8" fmla="*/ 29 w 37"/>
                <a:gd name="T9" fmla="*/ 156 h 167"/>
                <a:gd name="T10" fmla="*/ 29 w 37"/>
                <a:gd name="T11" fmla="*/ 156 h 167"/>
                <a:gd name="T12" fmla="*/ 32 w 37"/>
                <a:gd name="T13" fmla="*/ 165 h 167"/>
                <a:gd name="T14" fmla="*/ 37 w 37"/>
                <a:gd name="T15" fmla="*/ 167 h 167"/>
                <a:gd name="T16" fmla="*/ 0 w 37"/>
                <a:gd name="T17" fmla="*/ 167 h 167"/>
                <a:gd name="T18" fmla="*/ 0 w 37"/>
                <a:gd name="T19" fmla="*/ 167 h 167"/>
                <a:gd name="T20" fmla="*/ 3 w 37"/>
                <a:gd name="T21" fmla="*/ 165 h 167"/>
                <a:gd name="T22" fmla="*/ 6 w 37"/>
                <a:gd name="T23" fmla="*/ 156 h 167"/>
                <a:gd name="T24" fmla="*/ 6 w 37"/>
                <a:gd name="T25" fmla="*/ 11 h 167"/>
                <a:gd name="T26" fmla="*/ 6 w 37"/>
                <a:gd name="T27" fmla="*/ 11 h 167"/>
                <a:gd name="T28" fmla="*/ 3 w 37"/>
                <a:gd name="T29" fmla="*/ 3 h 167"/>
                <a:gd name="T30" fmla="*/ 0 w 37"/>
                <a:gd name="T31" fmla="*/ 0 h 167"/>
                <a:gd name="T32" fmla="*/ 37 w 37"/>
                <a:gd name="T33" fmla="*/ 0 h 167"/>
                <a:gd name="T34" fmla="*/ 37 w 37"/>
                <a:gd name="T35" fmla="*/ 0 h 16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67">
                  <a:moveTo>
                    <a:pt x="37" y="0"/>
                  </a:moveTo>
                  <a:lnTo>
                    <a:pt x="37" y="0"/>
                  </a:lnTo>
                  <a:lnTo>
                    <a:pt x="32" y="3"/>
                  </a:lnTo>
                  <a:lnTo>
                    <a:pt x="29" y="11"/>
                  </a:lnTo>
                  <a:lnTo>
                    <a:pt x="29" y="156"/>
                  </a:lnTo>
                  <a:lnTo>
                    <a:pt x="32" y="165"/>
                  </a:lnTo>
                  <a:lnTo>
                    <a:pt x="37" y="167"/>
                  </a:lnTo>
                  <a:lnTo>
                    <a:pt x="0" y="167"/>
                  </a:lnTo>
                  <a:lnTo>
                    <a:pt x="3" y="165"/>
                  </a:lnTo>
                  <a:lnTo>
                    <a:pt x="6" y="156"/>
                  </a:lnTo>
                  <a:lnTo>
                    <a:pt x="6" y="11"/>
                  </a:lnTo>
                  <a:lnTo>
                    <a:pt x="3" y="3"/>
                  </a:lnTo>
                  <a:lnTo>
                    <a:pt x="0" y="0"/>
                  </a:lnTo>
                  <a:lnTo>
                    <a:pt x="37"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4" name="Freeform 24"/>
            <p:cNvSpPr>
              <a:spLocks/>
            </p:cNvSpPr>
            <p:nvPr/>
          </p:nvSpPr>
          <p:spPr bwMode="auto">
            <a:xfrm>
              <a:off x="3840" y="2866"/>
              <a:ext cx="130" cy="167"/>
            </a:xfrm>
            <a:custGeom>
              <a:avLst/>
              <a:gdLst>
                <a:gd name="T0" fmla="*/ 79 w 130"/>
                <a:gd name="T1" fmla="*/ 11 h 167"/>
                <a:gd name="T2" fmla="*/ 79 w 130"/>
                <a:gd name="T3" fmla="*/ 156 h 167"/>
                <a:gd name="T4" fmla="*/ 79 w 130"/>
                <a:gd name="T5" fmla="*/ 156 h 167"/>
                <a:gd name="T6" fmla="*/ 79 w 130"/>
                <a:gd name="T7" fmla="*/ 165 h 167"/>
                <a:gd name="T8" fmla="*/ 85 w 130"/>
                <a:gd name="T9" fmla="*/ 167 h 167"/>
                <a:gd name="T10" fmla="*/ 48 w 130"/>
                <a:gd name="T11" fmla="*/ 167 h 167"/>
                <a:gd name="T12" fmla="*/ 48 w 130"/>
                <a:gd name="T13" fmla="*/ 167 h 167"/>
                <a:gd name="T14" fmla="*/ 54 w 130"/>
                <a:gd name="T15" fmla="*/ 165 h 167"/>
                <a:gd name="T16" fmla="*/ 54 w 130"/>
                <a:gd name="T17" fmla="*/ 156 h 167"/>
                <a:gd name="T18" fmla="*/ 54 w 130"/>
                <a:gd name="T19" fmla="*/ 11 h 167"/>
                <a:gd name="T20" fmla="*/ 54 w 130"/>
                <a:gd name="T21" fmla="*/ 11 h 167"/>
                <a:gd name="T22" fmla="*/ 14 w 130"/>
                <a:gd name="T23" fmla="*/ 14 h 167"/>
                <a:gd name="T24" fmla="*/ 14 w 130"/>
                <a:gd name="T25" fmla="*/ 14 h 167"/>
                <a:gd name="T26" fmla="*/ 11 w 130"/>
                <a:gd name="T27" fmla="*/ 14 h 167"/>
                <a:gd name="T28" fmla="*/ 5 w 130"/>
                <a:gd name="T29" fmla="*/ 17 h 167"/>
                <a:gd name="T30" fmla="*/ 0 w 130"/>
                <a:gd name="T31" fmla="*/ 23 h 167"/>
                <a:gd name="T32" fmla="*/ 0 w 130"/>
                <a:gd name="T33" fmla="*/ 0 h 167"/>
                <a:gd name="T34" fmla="*/ 130 w 130"/>
                <a:gd name="T35" fmla="*/ 0 h 167"/>
                <a:gd name="T36" fmla="*/ 130 w 130"/>
                <a:gd name="T37" fmla="*/ 23 h 167"/>
                <a:gd name="T38" fmla="*/ 130 w 130"/>
                <a:gd name="T39" fmla="*/ 23 h 167"/>
                <a:gd name="T40" fmla="*/ 128 w 130"/>
                <a:gd name="T41" fmla="*/ 17 h 167"/>
                <a:gd name="T42" fmla="*/ 119 w 130"/>
                <a:gd name="T43" fmla="*/ 14 h 167"/>
                <a:gd name="T44" fmla="*/ 119 w 130"/>
                <a:gd name="T45" fmla="*/ 14 h 167"/>
                <a:gd name="T46" fmla="*/ 79 w 130"/>
                <a:gd name="T47" fmla="*/ 11 h 167"/>
                <a:gd name="T48" fmla="*/ 79 w 130"/>
                <a:gd name="T49" fmla="*/ 11 h 16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30" h="167">
                  <a:moveTo>
                    <a:pt x="79" y="11"/>
                  </a:moveTo>
                  <a:lnTo>
                    <a:pt x="79" y="156"/>
                  </a:lnTo>
                  <a:lnTo>
                    <a:pt x="79" y="165"/>
                  </a:lnTo>
                  <a:lnTo>
                    <a:pt x="85" y="167"/>
                  </a:lnTo>
                  <a:lnTo>
                    <a:pt x="48" y="167"/>
                  </a:lnTo>
                  <a:lnTo>
                    <a:pt x="54" y="165"/>
                  </a:lnTo>
                  <a:lnTo>
                    <a:pt x="54" y="156"/>
                  </a:lnTo>
                  <a:lnTo>
                    <a:pt x="54" y="11"/>
                  </a:lnTo>
                  <a:lnTo>
                    <a:pt x="14" y="14"/>
                  </a:lnTo>
                  <a:lnTo>
                    <a:pt x="11" y="14"/>
                  </a:lnTo>
                  <a:lnTo>
                    <a:pt x="5" y="17"/>
                  </a:lnTo>
                  <a:lnTo>
                    <a:pt x="0" y="23"/>
                  </a:lnTo>
                  <a:lnTo>
                    <a:pt x="0" y="0"/>
                  </a:lnTo>
                  <a:lnTo>
                    <a:pt x="130" y="0"/>
                  </a:lnTo>
                  <a:lnTo>
                    <a:pt x="130" y="23"/>
                  </a:lnTo>
                  <a:lnTo>
                    <a:pt x="128" y="17"/>
                  </a:lnTo>
                  <a:lnTo>
                    <a:pt x="119" y="14"/>
                  </a:lnTo>
                  <a:lnTo>
                    <a:pt x="79" y="1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5" name="Freeform 25"/>
            <p:cNvSpPr>
              <a:spLocks/>
            </p:cNvSpPr>
            <p:nvPr/>
          </p:nvSpPr>
          <p:spPr bwMode="auto">
            <a:xfrm>
              <a:off x="3976" y="2866"/>
              <a:ext cx="142" cy="167"/>
            </a:xfrm>
            <a:custGeom>
              <a:avLst/>
              <a:gdLst>
                <a:gd name="T0" fmla="*/ 142 w 142"/>
                <a:gd name="T1" fmla="*/ 0 h 167"/>
                <a:gd name="T2" fmla="*/ 142 w 142"/>
                <a:gd name="T3" fmla="*/ 0 h 167"/>
                <a:gd name="T4" fmla="*/ 131 w 142"/>
                <a:gd name="T5" fmla="*/ 6 h 167"/>
                <a:gd name="T6" fmla="*/ 125 w 142"/>
                <a:gd name="T7" fmla="*/ 14 h 167"/>
                <a:gd name="T8" fmla="*/ 85 w 142"/>
                <a:gd name="T9" fmla="*/ 88 h 167"/>
                <a:gd name="T10" fmla="*/ 85 w 142"/>
                <a:gd name="T11" fmla="*/ 156 h 167"/>
                <a:gd name="T12" fmla="*/ 85 w 142"/>
                <a:gd name="T13" fmla="*/ 156 h 167"/>
                <a:gd name="T14" fmla="*/ 88 w 142"/>
                <a:gd name="T15" fmla="*/ 165 h 167"/>
                <a:gd name="T16" fmla="*/ 97 w 142"/>
                <a:gd name="T17" fmla="*/ 167 h 167"/>
                <a:gd name="T18" fmla="*/ 54 w 142"/>
                <a:gd name="T19" fmla="*/ 167 h 167"/>
                <a:gd name="T20" fmla="*/ 54 w 142"/>
                <a:gd name="T21" fmla="*/ 167 h 167"/>
                <a:gd name="T22" fmla="*/ 60 w 142"/>
                <a:gd name="T23" fmla="*/ 165 h 167"/>
                <a:gd name="T24" fmla="*/ 63 w 142"/>
                <a:gd name="T25" fmla="*/ 162 h 167"/>
                <a:gd name="T26" fmla="*/ 63 w 142"/>
                <a:gd name="T27" fmla="*/ 156 h 167"/>
                <a:gd name="T28" fmla="*/ 63 w 142"/>
                <a:gd name="T29" fmla="*/ 88 h 167"/>
                <a:gd name="T30" fmla="*/ 14 w 142"/>
                <a:gd name="T31" fmla="*/ 11 h 167"/>
                <a:gd name="T32" fmla="*/ 14 w 142"/>
                <a:gd name="T33" fmla="*/ 11 h 167"/>
                <a:gd name="T34" fmla="*/ 9 w 142"/>
                <a:gd name="T35" fmla="*/ 6 h 167"/>
                <a:gd name="T36" fmla="*/ 0 w 142"/>
                <a:gd name="T37" fmla="*/ 0 h 167"/>
                <a:gd name="T38" fmla="*/ 48 w 142"/>
                <a:gd name="T39" fmla="*/ 0 h 167"/>
                <a:gd name="T40" fmla="*/ 48 w 142"/>
                <a:gd name="T41" fmla="*/ 0 h 167"/>
                <a:gd name="T42" fmla="*/ 45 w 142"/>
                <a:gd name="T43" fmla="*/ 0 h 167"/>
                <a:gd name="T44" fmla="*/ 43 w 142"/>
                <a:gd name="T45" fmla="*/ 3 h 167"/>
                <a:gd name="T46" fmla="*/ 43 w 142"/>
                <a:gd name="T47" fmla="*/ 8 h 167"/>
                <a:gd name="T48" fmla="*/ 45 w 142"/>
                <a:gd name="T49" fmla="*/ 14 h 167"/>
                <a:gd name="T50" fmla="*/ 80 w 142"/>
                <a:gd name="T51" fmla="*/ 77 h 167"/>
                <a:gd name="T52" fmla="*/ 114 w 142"/>
                <a:gd name="T53" fmla="*/ 11 h 167"/>
                <a:gd name="T54" fmla="*/ 114 w 142"/>
                <a:gd name="T55" fmla="*/ 11 h 167"/>
                <a:gd name="T56" fmla="*/ 114 w 142"/>
                <a:gd name="T57" fmla="*/ 6 h 167"/>
                <a:gd name="T58" fmla="*/ 114 w 142"/>
                <a:gd name="T59" fmla="*/ 3 h 167"/>
                <a:gd name="T60" fmla="*/ 108 w 142"/>
                <a:gd name="T61" fmla="*/ 0 h 167"/>
                <a:gd name="T62" fmla="*/ 142 w 142"/>
                <a:gd name="T63" fmla="*/ 0 h 167"/>
                <a:gd name="T64" fmla="*/ 142 w 142"/>
                <a:gd name="T65" fmla="*/ 0 h 16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42" h="167">
                  <a:moveTo>
                    <a:pt x="142" y="0"/>
                  </a:moveTo>
                  <a:lnTo>
                    <a:pt x="142" y="0"/>
                  </a:lnTo>
                  <a:lnTo>
                    <a:pt x="131" y="6"/>
                  </a:lnTo>
                  <a:lnTo>
                    <a:pt x="125" y="14"/>
                  </a:lnTo>
                  <a:lnTo>
                    <a:pt x="85" y="88"/>
                  </a:lnTo>
                  <a:lnTo>
                    <a:pt x="85" y="156"/>
                  </a:lnTo>
                  <a:lnTo>
                    <a:pt x="88" y="165"/>
                  </a:lnTo>
                  <a:lnTo>
                    <a:pt x="97" y="167"/>
                  </a:lnTo>
                  <a:lnTo>
                    <a:pt x="54" y="167"/>
                  </a:lnTo>
                  <a:lnTo>
                    <a:pt x="60" y="165"/>
                  </a:lnTo>
                  <a:lnTo>
                    <a:pt x="63" y="162"/>
                  </a:lnTo>
                  <a:lnTo>
                    <a:pt x="63" y="156"/>
                  </a:lnTo>
                  <a:lnTo>
                    <a:pt x="63" y="88"/>
                  </a:lnTo>
                  <a:lnTo>
                    <a:pt x="14" y="11"/>
                  </a:lnTo>
                  <a:lnTo>
                    <a:pt x="9" y="6"/>
                  </a:lnTo>
                  <a:lnTo>
                    <a:pt x="0" y="0"/>
                  </a:lnTo>
                  <a:lnTo>
                    <a:pt x="48" y="0"/>
                  </a:lnTo>
                  <a:lnTo>
                    <a:pt x="45" y="0"/>
                  </a:lnTo>
                  <a:lnTo>
                    <a:pt x="43" y="3"/>
                  </a:lnTo>
                  <a:lnTo>
                    <a:pt x="43" y="8"/>
                  </a:lnTo>
                  <a:lnTo>
                    <a:pt x="45" y="14"/>
                  </a:lnTo>
                  <a:lnTo>
                    <a:pt x="80" y="77"/>
                  </a:lnTo>
                  <a:lnTo>
                    <a:pt x="114" y="11"/>
                  </a:lnTo>
                  <a:lnTo>
                    <a:pt x="114" y="6"/>
                  </a:lnTo>
                  <a:lnTo>
                    <a:pt x="114" y="3"/>
                  </a:lnTo>
                  <a:lnTo>
                    <a:pt x="108" y="0"/>
                  </a:lnTo>
                  <a:lnTo>
                    <a:pt x="142"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6" name="Freeform 26"/>
            <p:cNvSpPr>
              <a:spLocks noEditPoints="1"/>
            </p:cNvSpPr>
            <p:nvPr/>
          </p:nvSpPr>
          <p:spPr bwMode="auto">
            <a:xfrm>
              <a:off x="4192" y="2863"/>
              <a:ext cx="156" cy="173"/>
            </a:xfrm>
            <a:custGeom>
              <a:avLst/>
              <a:gdLst>
                <a:gd name="T0" fmla="*/ 77 w 156"/>
                <a:gd name="T1" fmla="*/ 173 h 173"/>
                <a:gd name="T2" fmla="*/ 48 w 156"/>
                <a:gd name="T3" fmla="*/ 165 h 173"/>
                <a:gd name="T4" fmla="*/ 23 w 156"/>
                <a:gd name="T5" fmla="*/ 148 h 173"/>
                <a:gd name="T6" fmla="*/ 6 w 156"/>
                <a:gd name="T7" fmla="*/ 119 h 173"/>
                <a:gd name="T8" fmla="*/ 0 w 156"/>
                <a:gd name="T9" fmla="*/ 85 h 173"/>
                <a:gd name="T10" fmla="*/ 3 w 156"/>
                <a:gd name="T11" fmla="*/ 68 h 173"/>
                <a:gd name="T12" fmla="*/ 14 w 156"/>
                <a:gd name="T13" fmla="*/ 40 h 173"/>
                <a:gd name="T14" fmla="*/ 34 w 156"/>
                <a:gd name="T15" fmla="*/ 14 h 173"/>
                <a:gd name="T16" fmla="*/ 62 w 156"/>
                <a:gd name="T17" fmla="*/ 3 h 173"/>
                <a:gd name="T18" fmla="*/ 82 w 156"/>
                <a:gd name="T19" fmla="*/ 0 h 173"/>
                <a:gd name="T20" fmla="*/ 108 w 156"/>
                <a:gd name="T21" fmla="*/ 6 h 173"/>
                <a:gd name="T22" fmla="*/ 133 w 156"/>
                <a:gd name="T23" fmla="*/ 23 h 173"/>
                <a:gd name="T24" fmla="*/ 150 w 156"/>
                <a:gd name="T25" fmla="*/ 51 h 173"/>
                <a:gd name="T26" fmla="*/ 156 w 156"/>
                <a:gd name="T27" fmla="*/ 88 h 173"/>
                <a:gd name="T28" fmla="*/ 156 w 156"/>
                <a:gd name="T29" fmla="*/ 108 h 173"/>
                <a:gd name="T30" fmla="*/ 142 w 156"/>
                <a:gd name="T31" fmla="*/ 139 h 173"/>
                <a:gd name="T32" fmla="*/ 119 w 156"/>
                <a:gd name="T33" fmla="*/ 162 h 173"/>
                <a:gd name="T34" fmla="*/ 91 w 156"/>
                <a:gd name="T35" fmla="*/ 173 h 173"/>
                <a:gd name="T36" fmla="*/ 77 w 156"/>
                <a:gd name="T37" fmla="*/ 173 h 173"/>
                <a:gd name="T38" fmla="*/ 25 w 156"/>
                <a:gd name="T39" fmla="*/ 82 h 173"/>
                <a:gd name="T40" fmla="*/ 31 w 156"/>
                <a:gd name="T41" fmla="*/ 119 h 173"/>
                <a:gd name="T42" fmla="*/ 43 w 156"/>
                <a:gd name="T43" fmla="*/ 142 h 173"/>
                <a:gd name="T44" fmla="*/ 60 w 156"/>
                <a:gd name="T45" fmla="*/ 156 h 173"/>
                <a:gd name="T46" fmla="*/ 79 w 156"/>
                <a:gd name="T47" fmla="*/ 162 h 173"/>
                <a:gd name="T48" fmla="*/ 91 w 156"/>
                <a:gd name="T49" fmla="*/ 159 h 173"/>
                <a:gd name="T50" fmla="*/ 111 w 156"/>
                <a:gd name="T51" fmla="*/ 151 h 173"/>
                <a:gd name="T52" fmla="*/ 122 w 156"/>
                <a:gd name="T53" fmla="*/ 131 h 173"/>
                <a:gd name="T54" fmla="*/ 131 w 156"/>
                <a:gd name="T55" fmla="*/ 105 h 173"/>
                <a:gd name="T56" fmla="*/ 131 w 156"/>
                <a:gd name="T57" fmla="*/ 88 h 173"/>
                <a:gd name="T58" fmla="*/ 128 w 156"/>
                <a:gd name="T59" fmla="*/ 57 h 173"/>
                <a:gd name="T60" fmla="*/ 116 w 156"/>
                <a:gd name="T61" fmla="*/ 31 h 173"/>
                <a:gd name="T62" fmla="*/ 102 w 156"/>
                <a:gd name="T63" fmla="*/ 17 h 173"/>
                <a:gd name="T64" fmla="*/ 79 w 156"/>
                <a:gd name="T65" fmla="*/ 11 h 173"/>
                <a:gd name="T66" fmla="*/ 68 w 156"/>
                <a:gd name="T67" fmla="*/ 11 h 173"/>
                <a:gd name="T68" fmla="*/ 48 w 156"/>
                <a:gd name="T69" fmla="*/ 23 h 173"/>
                <a:gd name="T70" fmla="*/ 34 w 156"/>
                <a:gd name="T71" fmla="*/ 40 h 173"/>
                <a:gd name="T72" fmla="*/ 28 w 156"/>
                <a:gd name="T73" fmla="*/ 65 h 173"/>
                <a:gd name="T74" fmla="*/ 25 w 156"/>
                <a:gd name="T75" fmla="*/ 82 h 17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56" h="173">
                  <a:moveTo>
                    <a:pt x="77" y="173"/>
                  </a:moveTo>
                  <a:lnTo>
                    <a:pt x="77" y="173"/>
                  </a:lnTo>
                  <a:lnTo>
                    <a:pt x="62" y="170"/>
                  </a:lnTo>
                  <a:lnTo>
                    <a:pt x="48" y="165"/>
                  </a:lnTo>
                  <a:lnTo>
                    <a:pt x="34" y="159"/>
                  </a:lnTo>
                  <a:lnTo>
                    <a:pt x="23" y="148"/>
                  </a:lnTo>
                  <a:lnTo>
                    <a:pt x="14" y="134"/>
                  </a:lnTo>
                  <a:lnTo>
                    <a:pt x="6" y="119"/>
                  </a:lnTo>
                  <a:lnTo>
                    <a:pt x="3" y="102"/>
                  </a:lnTo>
                  <a:lnTo>
                    <a:pt x="0" y="85"/>
                  </a:lnTo>
                  <a:lnTo>
                    <a:pt x="3" y="68"/>
                  </a:lnTo>
                  <a:lnTo>
                    <a:pt x="6" y="54"/>
                  </a:lnTo>
                  <a:lnTo>
                    <a:pt x="14" y="40"/>
                  </a:lnTo>
                  <a:lnTo>
                    <a:pt x="23" y="26"/>
                  </a:lnTo>
                  <a:lnTo>
                    <a:pt x="34" y="14"/>
                  </a:lnTo>
                  <a:lnTo>
                    <a:pt x="48" y="6"/>
                  </a:lnTo>
                  <a:lnTo>
                    <a:pt x="62" y="3"/>
                  </a:lnTo>
                  <a:lnTo>
                    <a:pt x="82" y="0"/>
                  </a:lnTo>
                  <a:lnTo>
                    <a:pt x="94" y="3"/>
                  </a:lnTo>
                  <a:lnTo>
                    <a:pt x="108" y="6"/>
                  </a:lnTo>
                  <a:lnTo>
                    <a:pt x="122" y="14"/>
                  </a:lnTo>
                  <a:lnTo>
                    <a:pt x="133" y="23"/>
                  </a:lnTo>
                  <a:lnTo>
                    <a:pt x="142" y="37"/>
                  </a:lnTo>
                  <a:lnTo>
                    <a:pt x="150" y="51"/>
                  </a:lnTo>
                  <a:lnTo>
                    <a:pt x="156" y="68"/>
                  </a:lnTo>
                  <a:lnTo>
                    <a:pt x="156" y="88"/>
                  </a:lnTo>
                  <a:lnTo>
                    <a:pt x="156" y="108"/>
                  </a:lnTo>
                  <a:lnTo>
                    <a:pt x="150" y="125"/>
                  </a:lnTo>
                  <a:lnTo>
                    <a:pt x="142" y="139"/>
                  </a:lnTo>
                  <a:lnTo>
                    <a:pt x="131" y="153"/>
                  </a:lnTo>
                  <a:lnTo>
                    <a:pt x="119" y="162"/>
                  </a:lnTo>
                  <a:lnTo>
                    <a:pt x="105" y="168"/>
                  </a:lnTo>
                  <a:lnTo>
                    <a:pt x="91" y="173"/>
                  </a:lnTo>
                  <a:lnTo>
                    <a:pt x="77" y="173"/>
                  </a:lnTo>
                  <a:close/>
                  <a:moveTo>
                    <a:pt x="25" y="82"/>
                  </a:moveTo>
                  <a:lnTo>
                    <a:pt x="25" y="82"/>
                  </a:lnTo>
                  <a:lnTo>
                    <a:pt x="28" y="102"/>
                  </a:lnTo>
                  <a:lnTo>
                    <a:pt x="31" y="119"/>
                  </a:lnTo>
                  <a:lnTo>
                    <a:pt x="37" y="131"/>
                  </a:lnTo>
                  <a:lnTo>
                    <a:pt x="43" y="142"/>
                  </a:lnTo>
                  <a:lnTo>
                    <a:pt x="51" y="151"/>
                  </a:lnTo>
                  <a:lnTo>
                    <a:pt x="60" y="156"/>
                  </a:lnTo>
                  <a:lnTo>
                    <a:pt x="71" y="159"/>
                  </a:lnTo>
                  <a:lnTo>
                    <a:pt x="79" y="162"/>
                  </a:lnTo>
                  <a:lnTo>
                    <a:pt x="91" y="159"/>
                  </a:lnTo>
                  <a:lnTo>
                    <a:pt x="102" y="156"/>
                  </a:lnTo>
                  <a:lnTo>
                    <a:pt x="111" y="151"/>
                  </a:lnTo>
                  <a:lnTo>
                    <a:pt x="116" y="142"/>
                  </a:lnTo>
                  <a:lnTo>
                    <a:pt x="122" y="131"/>
                  </a:lnTo>
                  <a:lnTo>
                    <a:pt x="128" y="119"/>
                  </a:lnTo>
                  <a:lnTo>
                    <a:pt x="131" y="105"/>
                  </a:lnTo>
                  <a:lnTo>
                    <a:pt x="131" y="88"/>
                  </a:lnTo>
                  <a:lnTo>
                    <a:pt x="131" y="71"/>
                  </a:lnTo>
                  <a:lnTo>
                    <a:pt x="128" y="57"/>
                  </a:lnTo>
                  <a:lnTo>
                    <a:pt x="122" y="43"/>
                  </a:lnTo>
                  <a:lnTo>
                    <a:pt x="116" y="31"/>
                  </a:lnTo>
                  <a:lnTo>
                    <a:pt x="111" y="23"/>
                  </a:lnTo>
                  <a:lnTo>
                    <a:pt x="102" y="17"/>
                  </a:lnTo>
                  <a:lnTo>
                    <a:pt x="91" y="11"/>
                  </a:lnTo>
                  <a:lnTo>
                    <a:pt x="79" y="11"/>
                  </a:lnTo>
                  <a:lnTo>
                    <a:pt x="68" y="11"/>
                  </a:lnTo>
                  <a:lnTo>
                    <a:pt x="57" y="14"/>
                  </a:lnTo>
                  <a:lnTo>
                    <a:pt x="48" y="23"/>
                  </a:lnTo>
                  <a:lnTo>
                    <a:pt x="40" y="28"/>
                  </a:lnTo>
                  <a:lnTo>
                    <a:pt x="34" y="40"/>
                  </a:lnTo>
                  <a:lnTo>
                    <a:pt x="31" y="51"/>
                  </a:lnTo>
                  <a:lnTo>
                    <a:pt x="28" y="65"/>
                  </a:lnTo>
                  <a:lnTo>
                    <a:pt x="25" y="82"/>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7" name="Freeform 27"/>
            <p:cNvSpPr>
              <a:spLocks/>
            </p:cNvSpPr>
            <p:nvPr/>
          </p:nvSpPr>
          <p:spPr bwMode="auto">
            <a:xfrm>
              <a:off x="4365" y="2866"/>
              <a:ext cx="100" cy="167"/>
            </a:xfrm>
            <a:custGeom>
              <a:avLst/>
              <a:gdLst>
                <a:gd name="T0" fmla="*/ 37 w 100"/>
                <a:gd name="T1" fmla="*/ 167 h 167"/>
                <a:gd name="T2" fmla="*/ 0 w 100"/>
                <a:gd name="T3" fmla="*/ 167 h 167"/>
                <a:gd name="T4" fmla="*/ 0 w 100"/>
                <a:gd name="T5" fmla="*/ 167 h 167"/>
                <a:gd name="T6" fmla="*/ 6 w 100"/>
                <a:gd name="T7" fmla="*/ 165 h 167"/>
                <a:gd name="T8" fmla="*/ 6 w 100"/>
                <a:gd name="T9" fmla="*/ 156 h 167"/>
                <a:gd name="T10" fmla="*/ 6 w 100"/>
                <a:gd name="T11" fmla="*/ 11 h 167"/>
                <a:gd name="T12" fmla="*/ 6 w 100"/>
                <a:gd name="T13" fmla="*/ 11 h 167"/>
                <a:gd name="T14" fmla="*/ 6 w 100"/>
                <a:gd name="T15" fmla="*/ 3 h 167"/>
                <a:gd name="T16" fmla="*/ 0 w 100"/>
                <a:gd name="T17" fmla="*/ 0 h 167"/>
                <a:gd name="T18" fmla="*/ 100 w 100"/>
                <a:gd name="T19" fmla="*/ 0 h 167"/>
                <a:gd name="T20" fmla="*/ 100 w 100"/>
                <a:gd name="T21" fmla="*/ 23 h 167"/>
                <a:gd name="T22" fmla="*/ 100 w 100"/>
                <a:gd name="T23" fmla="*/ 23 h 167"/>
                <a:gd name="T24" fmla="*/ 91 w 100"/>
                <a:gd name="T25" fmla="*/ 14 h 167"/>
                <a:gd name="T26" fmla="*/ 77 w 100"/>
                <a:gd name="T27" fmla="*/ 11 h 167"/>
                <a:gd name="T28" fmla="*/ 77 w 100"/>
                <a:gd name="T29" fmla="*/ 11 h 167"/>
                <a:gd name="T30" fmla="*/ 31 w 100"/>
                <a:gd name="T31" fmla="*/ 11 h 167"/>
                <a:gd name="T32" fmla="*/ 31 w 100"/>
                <a:gd name="T33" fmla="*/ 68 h 167"/>
                <a:gd name="T34" fmla="*/ 71 w 100"/>
                <a:gd name="T35" fmla="*/ 68 h 167"/>
                <a:gd name="T36" fmla="*/ 71 w 100"/>
                <a:gd name="T37" fmla="*/ 68 h 167"/>
                <a:gd name="T38" fmla="*/ 77 w 100"/>
                <a:gd name="T39" fmla="*/ 65 h 167"/>
                <a:gd name="T40" fmla="*/ 80 w 100"/>
                <a:gd name="T41" fmla="*/ 62 h 167"/>
                <a:gd name="T42" fmla="*/ 80 w 100"/>
                <a:gd name="T43" fmla="*/ 88 h 167"/>
                <a:gd name="T44" fmla="*/ 80 w 100"/>
                <a:gd name="T45" fmla="*/ 88 h 167"/>
                <a:gd name="T46" fmla="*/ 77 w 100"/>
                <a:gd name="T47" fmla="*/ 82 h 167"/>
                <a:gd name="T48" fmla="*/ 71 w 100"/>
                <a:gd name="T49" fmla="*/ 82 h 167"/>
                <a:gd name="T50" fmla="*/ 31 w 100"/>
                <a:gd name="T51" fmla="*/ 82 h 167"/>
                <a:gd name="T52" fmla="*/ 31 w 100"/>
                <a:gd name="T53" fmla="*/ 156 h 167"/>
                <a:gd name="T54" fmla="*/ 31 w 100"/>
                <a:gd name="T55" fmla="*/ 156 h 167"/>
                <a:gd name="T56" fmla="*/ 31 w 100"/>
                <a:gd name="T57" fmla="*/ 165 h 167"/>
                <a:gd name="T58" fmla="*/ 37 w 100"/>
                <a:gd name="T59" fmla="*/ 167 h 167"/>
                <a:gd name="T60" fmla="*/ 37 w 100"/>
                <a:gd name="T61" fmla="*/ 167 h 16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00" h="167">
                  <a:moveTo>
                    <a:pt x="37" y="167"/>
                  </a:moveTo>
                  <a:lnTo>
                    <a:pt x="0" y="167"/>
                  </a:lnTo>
                  <a:lnTo>
                    <a:pt x="6" y="165"/>
                  </a:lnTo>
                  <a:lnTo>
                    <a:pt x="6" y="156"/>
                  </a:lnTo>
                  <a:lnTo>
                    <a:pt x="6" y="11"/>
                  </a:lnTo>
                  <a:lnTo>
                    <a:pt x="6" y="3"/>
                  </a:lnTo>
                  <a:lnTo>
                    <a:pt x="0" y="0"/>
                  </a:lnTo>
                  <a:lnTo>
                    <a:pt x="100" y="0"/>
                  </a:lnTo>
                  <a:lnTo>
                    <a:pt x="100" y="23"/>
                  </a:lnTo>
                  <a:lnTo>
                    <a:pt x="91" y="14"/>
                  </a:lnTo>
                  <a:lnTo>
                    <a:pt x="77" y="11"/>
                  </a:lnTo>
                  <a:lnTo>
                    <a:pt x="31" y="11"/>
                  </a:lnTo>
                  <a:lnTo>
                    <a:pt x="31" y="68"/>
                  </a:lnTo>
                  <a:lnTo>
                    <a:pt x="71" y="68"/>
                  </a:lnTo>
                  <a:lnTo>
                    <a:pt x="77" y="65"/>
                  </a:lnTo>
                  <a:lnTo>
                    <a:pt x="80" y="62"/>
                  </a:lnTo>
                  <a:lnTo>
                    <a:pt x="80" y="88"/>
                  </a:lnTo>
                  <a:lnTo>
                    <a:pt x="77" y="82"/>
                  </a:lnTo>
                  <a:lnTo>
                    <a:pt x="71" y="82"/>
                  </a:lnTo>
                  <a:lnTo>
                    <a:pt x="31" y="82"/>
                  </a:lnTo>
                  <a:lnTo>
                    <a:pt x="31" y="156"/>
                  </a:lnTo>
                  <a:lnTo>
                    <a:pt x="31" y="165"/>
                  </a:lnTo>
                  <a:lnTo>
                    <a:pt x="37" y="167"/>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sp>
        <p:nvSpPr>
          <p:cNvPr id="28" name="Text Box 29"/>
          <p:cNvSpPr txBox="1">
            <a:spLocks noChangeArrowheads="1"/>
          </p:cNvSpPr>
          <p:nvPr/>
        </p:nvSpPr>
        <p:spPr bwMode="auto">
          <a:xfrm>
            <a:off x="323850" y="4941888"/>
            <a:ext cx="8351838"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3200" b="1" dirty="0" err="1">
                <a:solidFill>
                  <a:schemeClr val="tx2"/>
                </a:solidFill>
                <a:latin typeface="Lucida Sans" pitchFamily="34" charset="0"/>
              </a:rPr>
              <a:t>UoS</a:t>
            </a:r>
            <a:r>
              <a:rPr lang="en-GB" sz="3200" b="1" dirty="0">
                <a:solidFill>
                  <a:schemeClr val="tx2"/>
                </a:solidFill>
                <a:latin typeface="Lucida Sans" pitchFamily="34" charset="0"/>
              </a:rPr>
              <a:t> Libraries</a:t>
            </a:r>
          </a:p>
          <a:p>
            <a:pPr algn="l" eaLnBrk="1" hangingPunct="1"/>
            <a:r>
              <a:rPr lang="en-GB" sz="3200" b="1" dirty="0" smtClean="0">
                <a:solidFill>
                  <a:schemeClr val="tx2"/>
                </a:solidFill>
                <a:latin typeface="Lucida Sans" pitchFamily="34" charset="0"/>
              </a:rPr>
              <a:t>2014</a:t>
            </a:r>
            <a:endParaRPr lang="en-GB" sz="3200" b="1" dirty="0">
              <a:latin typeface="Lucida Sans" pitchFamily="34" charset="0"/>
            </a:endParaRPr>
          </a:p>
        </p:txBody>
      </p:sp>
      <p:sp>
        <p:nvSpPr>
          <p:cNvPr id="5122" name="Rectangle 2"/>
          <p:cNvSpPr>
            <a:spLocks noGrp="1" noChangeArrowheads="1"/>
          </p:cNvSpPr>
          <p:nvPr>
            <p:ph type="ctrTitle"/>
          </p:nvPr>
        </p:nvSpPr>
        <p:spPr>
          <a:xfrm>
            <a:off x="358775" y="1700213"/>
            <a:ext cx="8426450" cy="1873250"/>
          </a:xfrm>
        </p:spPr>
        <p:txBody>
          <a:bodyPr anchor="t"/>
          <a:lstStyle>
            <a:lvl1pPr>
              <a:lnSpc>
                <a:spcPct val="90000"/>
              </a:lnSpc>
              <a:defRPr sz="6000" b="0">
                <a:solidFill>
                  <a:schemeClr val="tx1"/>
                </a:solidFill>
              </a:defRPr>
            </a:lvl1pPr>
          </a:lstStyle>
          <a:p>
            <a:pPr lvl="0"/>
            <a:r>
              <a:rPr lang="en-GB" noProof="0" smtClean="0"/>
              <a:t>Click to edit Master title style</a:t>
            </a:r>
          </a:p>
        </p:txBody>
      </p:sp>
    </p:spTree>
    <p:extLst>
      <p:ext uri="{BB962C8B-B14F-4D97-AF65-F5344CB8AC3E}">
        <p14:creationId xmlns:p14="http://schemas.microsoft.com/office/powerpoint/2010/main" val="2933425370"/>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5A5322E-1030-4016-9E27-5054C441CEF1}" type="slidenum">
              <a:rPr lang="en-GB"/>
              <a:pPr>
                <a:defRPr/>
              </a:pPr>
              <a:t>‹#›</a:t>
            </a:fld>
            <a:endParaRPr lang="en-GB"/>
          </a:p>
        </p:txBody>
      </p:sp>
    </p:spTree>
    <p:extLst>
      <p:ext uri="{BB962C8B-B14F-4D97-AF65-F5344CB8AC3E}">
        <p14:creationId xmlns:p14="http://schemas.microsoft.com/office/powerpoint/2010/main" val="1466206685"/>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78613" y="0"/>
            <a:ext cx="2106612" cy="620236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58775" y="0"/>
            <a:ext cx="6167438" cy="62023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DB106E4-E4FD-43A4-B2E8-F09690725153}" type="slidenum">
              <a:rPr lang="en-GB"/>
              <a:pPr>
                <a:defRPr/>
              </a:pPr>
              <a:t>‹#›</a:t>
            </a:fld>
            <a:endParaRPr lang="en-GB"/>
          </a:p>
        </p:txBody>
      </p:sp>
    </p:spTree>
    <p:extLst>
      <p:ext uri="{BB962C8B-B14F-4D97-AF65-F5344CB8AC3E}">
        <p14:creationId xmlns:p14="http://schemas.microsoft.com/office/powerpoint/2010/main" val="1541919446"/>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F67F4B6-871E-4C77-B175-DE993B74D00D}" type="slidenum">
              <a:rPr lang="en-GB"/>
              <a:pPr>
                <a:defRPr/>
              </a:pPr>
              <a:t>‹#›</a:t>
            </a:fld>
            <a:endParaRPr lang="en-GB"/>
          </a:p>
        </p:txBody>
      </p:sp>
    </p:spTree>
    <p:extLst>
      <p:ext uri="{BB962C8B-B14F-4D97-AF65-F5344CB8AC3E}">
        <p14:creationId xmlns:p14="http://schemas.microsoft.com/office/powerpoint/2010/main" val="87427390"/>
      </p:ext>
    </p:extLst>
  </p:cSld>
  <p:clrMapOvr>
    <a:masterClrMapping/>
  </p:clrMapOvr>
  <p:transition spd="med">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1717D17-95F8-48EF-ADCB-15697ED7ADB8}" type="slidenum">
              <a:rPr lang="en-GB"/>
              <a:pPr>
                <a:defRPr/>
              </a:pPr>
              <a:t>‹#›</a:t>
            </a:fld>
            <a:endParaRPr lang="en-GB"/>
          </a:p>
        </p:txBody>
      </p:sp>
    </p:spTree>
    <p:extLst>
      <p:ext uri="{BB962C8B-B14F-4D97-AF65-F5344CB8AC3E}">
        <p14:creationId xmlns:p14="http://schemas.microsoft.com/office/powerpoint/2010/main" val="3931464324"/>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58775" y="1700213"/>
            <a:ext cx="4137025" cy="4502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700213"/>
            <a:ext cx="4137025" cy="45021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9D7C8834-DD93-4E8C-BC4A-0E0490ACA6EE}" type="slidenum">
              <a:rPr lang="en-GB"/>
              <a:pPr>
                <a:defRPr/>
              </a:pPr>
              <a:t>‹#›</a:t>
            </a:fld>
            <a:endParaRPr lang="en-GB"/>
          </a:p>
        </p:txBody>
      </p:sp>
    </p:spTree>
    <p:extLst>
      <p:ext uri="{BB962C8B-B14F-4D97-AF65-F5344CB8AC3E}">
        <p14:creationId xmlns:p14="http://schemas.microsoft.com/office/powerpoint/2010/main" val="1748324302"/>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6A427D82-9651-46D3-B3A4-25BBB08BF2BA}" type="slidenum">
              <a:rPr lang="en-GB"/>
              <a:pPr>
                <a:defRPr/>
              </a:pPr>
              <a:t>‹#›</a:t>
            </a:fld>
            <a:endParaRPr lang="en-GB"/>
          </a:p>
        </p:txBody>
      </p:sp>
    </p:spTree>
    <p:extLst>
      <p:ext uri="{BB962C8B-B14F-4D97-AF65-F5344CB8AC3E}">
        <p14:creationId xmlns:p14="http://schemas.microsoft.com/office/powerpoint/2010/main" val="818552062"/>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FAC4024C-E8CB-4A36-A0F9-7DCC4A757B5E}" type="slidenum">
              <a:rPr lang="en-GB"/>
              <a:pPr>
                <a:defRPr/>
              </a:pPr>
              <a:t>‹#›</a:t>
            </a:fld>
            <a:endParaRPr lang="en-GB"/>
          </a:p>
        </p:txBody>
      </p:sp>
    </p:spTree>
    <p:extLst>
      <p:ext uri="{BB962C8B-B14F-4D97-AF65-F5344CB8AC3E}">
        <p14:creationId xmlns:p14="http://schemas.microsoft.com/office/powerpoint/2010/main" val="115230996"/>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57E42E9-B338-4384-82FA-00A65C816292}" type="slidenum">
              <a:rPr lang="en-GB"/>
              <a:pPr>
                <a:defRPr/>
              </a:pPr>
              <a:t>‹#›</a:t>
            </a:fld>
            <a:endParaRPr lang="en-GB"/>
          </a:p>
        </p:txBody>
      </p:sp>
    </p:spTree>
    <p:extLst>
      <p:ext uri="{BB962C8B-B14F-4D97-AF65-F5344CB8AC3E}">
        <p14:creationId xmlns:p14="http://schemas.microsoft.com/office/powerpoint/2010/main" val="2127180510"/>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1B8066EB-35C6-4AFB-9172-34A46BFA3624}" type="slidenum">
              <a:rPr lang="en-GB"/>
              <a:pPr>
                <a:defRPr/>
              </a:pPr>
              <a:t>‹#›</a:t>
            </a:fld>
            <a:endParaRPr lang="en-GB"/>
          </a:p>
        </p:txBody>
      </p:sp>
    </p:spTree>
    <p:extLst>
      <p:ext uri="{BB962C8B-B14F-4D97-AF65-F5344CB8AC3E}">
        <p14:creationId xmlns:p14="http://schemas.microsoft.com/office/powerpoint/2010/main" val="4095533389"/>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216494E2-7A72-4142-B8CD-03BACF1EA159}" type="slidenum">
              <a:rPr lang="en-GB"/>
              <a:pPr>
                <a:defRPr/>
              </a:pPr>
              <a:t>‹#›</a:t>
            </a:fld>
            <a:endParaRPr lang="en-GB"/>
          </a:p>
        </p:txBody>
      </p:sp>
    </p:spTree>
    <p:extLst>
      <p:ext uri="{BB962C8B-B14F-4D97-AF65-F5344CB8AC3E}">
        <p14:creationId xmlns:p14="http://schemas.microsoft.com/office/powerpoint/2010/main" val="649163721"/>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s>
            <a:gs pos="100000">
              <a:srgbClr val="337D9D"/>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58775" y="0"/>
            <a:ext cx="8426450" cy="1341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358775" y="1700213"/>
            <a:ext cx="8426450" cy="4502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4100" name="Rectangle 4"/>
          <p:cNvSpPr>
            <a:spLocks noGrp="1" noChangeArrowheads="1"/>
          </p:cNvSpPr>
          <p:nvPr>
            <p:ph type="dt" sz="half" idx="2"/>
          </p:nvPr>
        </p:nvSpPr>
        <p:spPr bwMode="auto">
          <a:xfrm>
            <a:off x="358775" y="6308725"/>
            <a:ext cx="1905000"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eaLnBrk="0" hangingPunct="0">
              <a:defRPr sz="1400" smtClean="0">
                <a:latin typeface="+mn-lt"/>
                <a:ea typeface="+mn-ea"/>
              </a:defRPr>
            </a:lvl1pPr>
          </a:lstStyle>
          <a:p>
            <a:pPr>
              <a:defRPr/>
            </a:pPr>
            <a:endParaRPr lang="en-GB"/>
          </a:p>
        </p:txBody>
      </p:sp>
      <p:sp>
        <p:nvSpPr>
          <p:cNvPr id="4101" name="Rectangle 5"/>
          <p:cNvSpPr>
            <a:spLocks noGrp="1" noChangeArrowheads="1"/>
          </p:cNvSpPr>
          <p:nvPr>
            <p:ph type="ftr" sz="quarter" idx="3"/>
          </p:nvPr>
        </p:nvSpPr>
        <p:spPr bwMode="auto">
          <a:xfrm>
            <a:off x="2268538" y="6308725"/>
            <a:ext cx="4608512"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eaLnBrk="0" hangingPunct="0">
              <a:defRPr sz="1400" smtClean="0">
                <a:latin typeface="+mn-lt"/>
                <a:ea typeface="+mn-ea"/>
              </a:defRPr>
            </a:lvl1pPr>
          </a:lstStyle>
          <a:p>
            <a:pPr>
              <a:defRPr/>
            </a:pPr>
            <a:endParaRPr lang="en-GB"/>
          </a:p>
        </p:txBody>
      </p:sp>
      <p:sp>
        <p:nvSpPr>
          <p:cNvPr id="4102" name="Rectangle 6"/>
          <p:cNvSpPr>
            <a:spLocks noGrp="1" noChangeArrowheads="1"/>
          </p:cNvSpPr>
          <p:nvPr>
            <p:ph type="sldNum" sz="quarter" idx="4"/>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r" eaLnBrk="0" hangingPunct="0">
              <a:defRPr sz="1400" smtClean="0">
                <a:latin typeface="+mn-lt"/>
                <a:ea typeface="+mn-ea"/>
              </a:defRPr>
            </a:lvl1pPr>
          </a:lstStyle>
          <a:p>
            <a:pPr>
              <a:defRPr/>
            </a:pPr>
            <a:fld id="{0BD8513D-59E5-4338-9335-6F9A227D6BF4}" type="slidenum">
              <a:rPr lang="en-GB"/>
              <a:pPr>
                <a:defRPr/>
              </a:pPr>
              <a:t>‹#›</a:t>
            </a:fld>
            <a:endParaRPr lang="en-GB"/>
          </a:p>
        </p:txBody>
      </p:sp>
    </p:spTree>
  </p:cSld>
  <p:clrMap bg1="dk2" tx1="lt1" bg2="dk1" tx2="lt2" accent1="accent1" accent2="accent2" accent3="accent3" accent4="accent4" accent5="accent5" accent6="accent6" hlink="hlink" folHlink="folHlink"/>
  <p:sldLayoutIdLst>
    <p:sldLayoutId id="2147483672"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p:fade/>
  </p:transition>
  <p:timing>
    <p:tnLst>
      <p:par>
        <p:cTn id="1" dur="indefinite" restart="never" nodeType="tmRoot"/>
      </p:par>
    </p:tnLst>
  </p:timing>
  <p:hf hdr="0" ftr="0" dt="0"/>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2pPr>
      <a:lvl3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3pPr>
      <a:lvl4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4pPr>
      <a:lvl5pPr algn="l" rtl="0" eaLnBrk="0" fontAlgn="base" hangingPunct="0">
        <a:spcBef>
          <a:spcPct val="0"/>
        </a:spcBef>
        <a:spcAft>
          <a:spcPct val="0"/>
        </a:spcAft>
        <a:defRPr sz="3600" b="1">
          <a:solidFill>
            <a:schemeClr val="tx2"/>
          </a:solidFill>
          <a:latin typeface="Lucida Sans" pitchFamily="34" charset="0"/>
          <a:ea typeface="ＭＳ Ｐゴシック" pitchFamily="34" charset="-128"/>
          <a:cs typeface="Arial" charset="0"/>
        </a:defRPr>
      </a:lvl5pPr>
      <a:lvl6pPr marL="4572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6pPr>
      <a:lvl7pPr marL="9144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7pPr>
      <a:lvl8pPr marL="13716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8pPr>
      <a:lvl9pPr marL="1828800" algn="l" rtl="0" fontAlgn="base">
        <a:spcBef>
          <a:spcPct val="0"/>
        </a:spcBef>
        <a:spcAft>
          <a:spcPct val="0"/>
        </a:spcAft>
        <a:defRPr sz="3600" b="1">
          <a:solidFill>
            <a:schemeClr val="tx2"/>
          </a:solidFill>
          <a:latin typeface="Lucida Sans" pitchFamily="34" charset="0"/>
          <a:ea typeface="ＭＳ Ｐゴシック" pitchFamily="34" charset="-128"/>
          <a:cs typeface="Arial" charset="0"/>
        </a:defRPr>
      </a:lvl9pPr>
    </p:titleStyle>
    <p:bodyStyle>
      <a:lvl1pPr marL="271463" indent="-271463" algn="l" rtl="0" eaLnBrk="0" fontAlgn="base" hangingPunct="0">
        <a:spcBef>
          <a:spcPct val="70000"/>
        </a:spcBef>
        <a:spcAft>
          <a:spcPct val="0"/>
        </a:spcAft>
        <a:buClr>
          <a:schemeClr val="tx2"/>
        </a:buClr>
        <a:buFont typeface="Wingdings" pitchFamily="2" charset="2"/>
        <a:buChar char="§"/>
        <a:defRPr sz="3000" b="1">
          <a:solidFill>
            <a:schemeClr val="tx1"/>
          </a:solidFill>
          <a:latin typeface="+mn-lt"/>
          <a:ea typeface="+mn-ea"/>
          <a:cs typeface="+mn-cs"/>
        </a:defRPr>
      </a:lvl1pPr>
      <a:lvl2pPr marL="809625" indent="-358775" algn="l" rtl="0" eaLnBrk="0" fontAlgn="base" hangingPunct="0">
        <a:lnSpc>
          <a:spcPct val="90000"/>
        </a:lnSpc>
        <a:spcBef>
          <a:spcPct val="30000"/>
        </a:spcBef>
        <a:spcAft>
          <a:spcPct val="0"/>
        </a:spcAft>
        <a:buClr>
          <a:schemeClr val="tx2"/>
        </a:buClr>
        <a:buFont typeface="Arial" charset="0"/>
        <a:buChar char="–"/>
        <a:defRPr sz="2800" b="1">
          <a:solidFill>
            <a:schemeClr val="tx1"/>
          </a:solidFill>
          <a:latin typeface="+mn-lt"/>
          <a:ea typeface="+mn-ea"/>
          <a:cs typeface="+mn-cs"/>
        </a:defRPr>
      </a:lvl2pPr>
      <a:lvl3pPr marL="1257300" indent="-268288" algn="l" rtl="0" eaLnBrk="0" fontAlgn="base" hangingPunct="0">
        <a:lnSpc>
          <a:spcPct val="90000"/>
        </a:lnSpc>
        <a:spcBef>
          <a:spcPct val="30000"/>
        </a:spcBef>
        <a:spcAft>
          <a:spcPct val="0"/>
        </a:spcAft>
        <a:buClr>
          <a:schemeClr val="tx2"/>
        </a:buClr>
        <a:buFont typeface="Symbol" pitchFamily="18" charset="2"/>
        <a:buChar char="·"/>
        <a:defRPr sz="2400" b="1">
          <a:solidFill>
            <a:schemeClr val="tx1"/>
          </a:solidFill>
          <a:latin typeface="+mn-lt"/>
          <a:ea typeface="+mn-ea"/>
          <a:cs typeface="+mn-cs"/>
        </a:defRPr>
      </a:lvl3pPr>
      <a:lvl4pPr marL="1704975"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4pPr>
      <a:lvl5pPr marL="2152650" indent="-268288" algn="l" rtl="0" eaLnBrk="0" fontAlgn="base" hangingPunct="0">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5pPr>
      <a:lvl6pPr marL="26098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6pPr>
      <a:lvl7pPr marL="30670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7pPr>
      <a:lvl8pPr marL="35242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8pPr>
      <a:lvl9pPr marL="3981450" indent="-268288" algn="l" rtl="0" fontAlgn="base">
        <a:lnSpc>
          <a:spcPct val="90000"/>
        </a:lnSpc>
        <a:spcBef>
          <a:spcPct val="30000"/>
        </a:spcBef>
        <a:spcAft>
          <a:spcPct val="0"/>
        </a:spcAft>
        <a:buClr>
          <a:schemeClr val="tx2"/>
        </a:buClr>
        <a:buFont typeface="Arial" charset="0"/>
        <a:buChar char="»"/>
        <a:defRPr sz="2000" b="1">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9.xml"/><Relationship Id="rId1" Type="http://schemas.openxmlformats.org/officeDocument/2006/relationships/slideLayout" Target="../slideLayouts/slideLayout7.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hyperlink" Target="http://www.edshare.soton.ac.uk/" TargetMode="External"/><Relationship Id="rId4" Type="http://schemas.openxmlformats.org/officeDocument/2006/relationships/hyperlink" Target="http://library.soton.ac.uk/endnote"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23850" y="2349500"/>
            <a:ext cx="8426450" cy="1873250"/>
          </a:xfrm>
        </p:spPr>
        <p:txBody>
          <a:bodyPr/>
          <a:lstStyle/>
          <a:p>
            <a:pPr eaLnBrk="1" hangingPunct="1"/>
            <a:r>
              <a:rPr lang="en-GB" b="1" dirty="0" smtClean="0"/>
              <a:t>EndNote Online - getting started</a:t>
            </a:r>
          </a:p>
        </p:txBody>
      </p:sp>
    </p:spTree>
    <p:custDataLst>
      <p:tags r:id="rId1"/>
    </p:custDataLst>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t="2625"/>
          <a:stretch/>
        </p:blipFill>
        <p:spPr>
          <a:xfrm>
            <a:off x="-12545" y="116632"/>
            <a:ext cx="9132197" cy="6669360"/>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10</a:t>
            </a:fld>
            <a:endParaRPr lang="en-GB"/>
          </a:p>
        </p:txBody>
      </p:sp>
      <p:sp>
        <p:nvSpPr>
          <p:cNvPr id="3" name="TextBox 2"/>
          <p:cNvSpPr txBox="1"/>
          <p:nvPr/>
        </p:nvSpPr>
        <p:spPr bwMode="auto">
          <a:xfrm>
            <a:off x="4968801" y="5477728"/>
            <a:ext cx="3816424"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This is the EndNote Online home page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8315857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Collect references</a:t>
            </a:r>
            <a:endParaRPr lang="en-GB" dirty="0"/>
          </a:p>
        </p:txBody>
      </p:sp>
      <p:sp>
        <p:nvSpPr>
          <p:cNvPr id="3" name="Slide Number Placeholder 2"/>
          <p:cNvSpPr>
            <a:spLocks noGrp="1"/>
          </p:cNvSpPr>
          <p:nvPr>
            <p:ph type="sldNum" sz="quarter" idx="12"/>
          </p:nvPr>
        </p:nvSpPr>
        <p:spPr/>
        <p:txBody>
          <a:bodyPr/>
          <a:lstStyle/>
          <a:p>
            <a:pPr>
              <a:defRPr/>
            </a:pPr>
            <a:fld id="{FAC4024C-E8CB-4A36-A0F9-7DCC4A757B5E}" type="slidenum">
              <a:rPr lang="en-GB" smtClean="0"/>
              <a:pPr>
                <a:defRPr/>
              </a:pPr>
              <a:t>11</a:t>
            </a:fld>
            <a:endParaRPr lang="en-GB"/>
          </a:p>
        </p:txBody>
      </p:sp>
    </p:spTree>
    <p:extLst>
      <p:ext uri="{BB962C8B-B14F-4D97-AF65-F5344CB8AC3E}">
        <p14:creationId xmlns:p14="http://schemas.microsoft.com/office/powerpoint/2010/main" val="2604419918"/>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Search online databases</a:t>
            </a:r>
            <a:endParaRPr lang="en-GB" dirty="0"/>
          </a:p>
        </p:txBody>
      </p:sp>
      <p:sp>
        <p:nvSpPr>
          <p:cNvPr id="3" name="Slide Number Placeholder 2"/>
          <p:cNvSpPr>
            <a:spLocks noGrp="1"/>
          </p:cNvSpPr>
          <p:nvPr>
            <p:ph type="sldNum" sz="quarter" idx="12"/>
          </p:nvPr>
        </p:nvSpPr>
        <p:spPr/>
        <p:txBody>
          <a:bodyPr/>
          <a:lstStyle/>
          <a:p>
            <a:pPr>
              <a:defRPr/>
            </a:pPr>
            <a:fld id="{FAC4024C-E8CB-4A36-A0F9-7DCC4A757B5E}" type="slidenum">
              <a:rPr lang="en-GB" smtClean="0"/>
              <a:pPr>
                <a:defRPr/>
              </a:pPr>
              <a:t>12</a:t>
            </a:fld>
            <a:endParaRPr lang="en-GB"/>
          </a:p>
        </p:txBody>
      </p:sp>
    </p:spTree>
    <p:extLst>
      <p:ext uri="{BB962C8B-B14F-4D97-AF65-F5344CB8AC3E}">
        <p14:creationId xmlns:p14="http://schemas.microsoft.com/office/powerpoint/2010/main" val="3144441723"/>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2731"/>
          <a:stretch/>
        </p:blipFill>
        <p:spPr bwMode="auto">
          <a:xfrm>
            <a:off x="-9178" y="260648"/>
            <a:ext cx="9144000" cy="598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13</a:t>
            </a:fld>
            <a:endParaRPr lang="en-GB"/>
          </a:p>
        </p:txBody>
      </p:sp>
      <p:sp>
        <p:nvSpPr>
          <p:cNvPr id="3" name="TextBox 2"/>
          <p:cNvSpPr txBox="1"/>
          <p:nvPr/>
        </p:nvSpPr>
        <p:spPr bwMode="auto">
          <a:xfrm>
            <a:off x="3419872" y="2348880"/>
            <a:ext cx="4824536"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Use the 'Online Search' tab and select the required database…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00218863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3167"/>
          <a:stretch/>
        </p:blipFill>
        <p:spPr bwMode="auto">
          <a:xfrm>
            <a:off x="0" y="404664"/>
            <a:ext cx="9144000" cy="59550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14</a:t>
            </a:fld>
            <a:endParaRPr lang="en-GB"/>
          </a:p>
        </p:txBody>
      </p:sp>
      <p:sp>
        <p:nvSpPr>
          <p:cNvPr id="3" name="TextBox 2"/>
          <p:cNvSpPr txBox="1"/>
          <p:nvPr/>
        </p:nvSpPr>
        <p:spPr bwMode="auto">
          <a:xfrm>
            <a:off x="4067944" y="3717032"/>
            <a:ext cx="4104456"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This method is only useful for very specific searches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2321601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srcRect t="4500"/>
          <a:stretch/>
        </p:blipFill>
        <p:spPr>
          <a:xfrm>
            <a:off x="0" y="251956"/>
            <a:ext cx="9223159" cy="6606044"/>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15</a:t>
            </a:fld>
            <a:endParaRPr lang="en-GB"/>
          </a:p>
        </p:txBody>
      </p:sp>
      <p:sp>
        <p:nvSpPr>
          <p:cNvPr id="3" name="TextBox 2"/>
          <p:cNvSpPr txBox="1"/>
          <p:nvPr/>
        </p:nvSpPr>
        <p:spPr bwMode="auto">
          <a:xfrm>
            <a:off x="4427984" y="548680"/>
            <a:ext cx="3960440"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This is the Web of Science home page</a:t>
            </a:r>
            <a:endParaRPr lang="en-GB" sz="2400" b="1" dirty="0">
              <a:solidFill>
                <a:srgbClr val="000000"/>
              </a:solidFill>
              <a:latin typeface="Lucida Sans" pitchFamily="34" charset="0"/>
            </a:endParaRPr>
          </a:p>
        </p:txBody>
      </p:sp>
      <p:cxnSp>
        <p:nvCxnSpPr>
          <p:cNvPr id="6" name="Straight Arrow Connector 5"/>
          <p:cNvCxnSpPr/>
          <p:nvPr/>
        </p:nvCxnSpPr>
        <p:spPr bwMode="auto">
          <a:xfrm flipH="1" flipV="1">
            <a:off x="1619672" y="2996952"/>
            <a:ext cx="3096344" cy="1032212"/>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9" name="Straight Arrow Connector 8"/>
          <p:cNvCxnSpPr/>
          <p:nvPr/>
        </p:nvCxnSpPr>
        <p:spPr bwMode="auto">
          <a:xfrm flipV="1">
            <a:off x="5580112" y="2996952"/>
            <a:ext cx="1296938" cy="1032212"/>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TextBox 3"/>
          <p:cNvSpPr txBox="1"/>
          <p:nvPr/>
        </p:nvSpPr>
        <p:spPr bwMode="auto">
          <a:xfrm>
            <a:off x="4427984" y="3848553"/>
            <a:ext cx="3960440"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Enter search terms - in this case 'diabetes' and click 'Search'</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66378783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250"/>
                                        <p:tgtEl>
                                          <p:spTgt spid="4"/>
                                        </p:tgtEl>
                                      </p:cBhvr>
                                    </p:animEffect>
                                  </p:childTnLst>
                                </p:cTn>
                              </p:par>
                              <p:par>
                                <p:cTn id="12" presetID="10" presetClass="entr" presetSubtype="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250"/>
                                        <p:tgtEl>
                                          <p:spTgt spid="6"/>
                                        </p:tgtEl>
                                      </p:cBhvr>
                                    </p:animEffect>
                                  </p:childTnLst>
                                </p:cTn>
                              </p:par>
                              <p:par>
                                <p:cTn id="15" presetID="10"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2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t="3874"/>
          <a:stretch/>
        </p:blipFill>
        <p:spPr>
          <a:xfrm>
            <a:off x="0" y="85680"/>
            <a:ext cx="9144000" cy="6592314"/>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16</a:t>
            </a:fld>
            <a:endParaRPr lang="en-GB"/>
          </a:p>
        </p:txBody>
      </p:sp>
      <p:cxnSp>
        <p:nvCxnSpPr>
          <p:cNvPr id="5" name="Straight Arrow Connector 4"/>
          <p:cNvCxnSpPr/>
          <p:nvPr/>
        </p:nvCxnSpPr>
        <p:spPr bwMode="auto">
          <a:xfrm flipH="1" flipV="1">
            <a:off x="2771800" y="4365104"/>
            <a:ext cx="1944216" cy="1080120"/>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7" name="Straight Arrow Connector 6"/>
          <p:cNvCxnSpPr/>
          <p:nvPr/>
        </p:nvCxnSpPr>
        <p:spPr bwMode="auto">
          <a:xfrm flipV="1">
            <a:off x="4860032" y="2708920"/>
            <a:ext cx="648072" cy="2736304"/>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3743908" y="5157192"/>
            <a:ext cx="4932548"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On the Results page, check required items and then click 'Save to EndNote online'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43747734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25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srcRect t="3626"/>
          <a:stretch/>
        </p:blipFill>
        <p:spPr>
          <a:xfrm>
            <a:off x="0" y="116632"/>
            <a:ext cx="9234174" cy="6674532"/>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17</a:t>
            </a:fld>
            <a:endParaRPr lang="en-GB"/>
          </a:p>
        </p:txBody>
      </p:sp>
      <p:cxnSp>
        <p:nvCxnSpPr>
          <p:cNvPr id="5" name="Straight Arrow Connector 4"/>
          <p:cNvCxnSpPr/>
          <p:nvPr/>
        </p:nvCxnSpPr>
        <p:spPr bwMode="auto">
          <a:xfrm flipV="1">
            <a:off x="6877050" y="1651876"/>
            <a:ext cx="1402258" cy="1830345"/>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4617087" y="3068960"/>
            <a:ext cx="4322595"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Then export the marked list</a:t>
            </a:r>
            <a:endParaRPr lang="en-GB" sz="2400" b="1" dirty="0">
              <a:solidFill>
                <a:srgbClr val="000000"/>
              </a:solidFill>
              <a:latin typeface="Lucida Sans" pitchFamily="34" charset="0"/>
            </a:endParaRPr>
          </a:p>
        </p:txBody>
      </p:sp>
      <p:cxnSp>
        <p:nvCxnSpPr>
          <p:cNvPr id="11" name="Straight Arrow Connector 10"/>
          <p:cNvCxnSpPr/>
          <p:nvPr/>
        </p:nvCxnSpPr>
        <p:spPr bwMode="auto">
          <a:xfrm>
            <a:off x="3673798" y="1347640"/>
            <a:ext cx="2780188" cy="890323"/>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9" name="TextBox 8"/>
          <p:cNvSpPr txBox="1"/>
          <p:nvPr/>
        </p:nvSpPr>
        <p:spPr bwMode="auto">
          <a:xfrm>
            <a:off x="467544" y="873851"/>
            <a:ext cx="4320480"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Select records and click the Marked List link</a:t>
            </a:r>
            <a:endParaRPr lang="en-GB" sz="2400" b="1" dirty="0">
              <a:solidFill>
                <a:srgbClr val="000000"/>
              </a:solidFill>
              <a:latin typeface="Lucida Sans" pitchFamily="34" charset="0"/>
            </a:endParaRPr>
          </a:p>
        </p:txBody>
      </p:sp>
      <p:sp>
        <p:nvSpPr>
          <p:cNvPr id="10" name="Oval 9"/>
          <p:cNvSpPr/>
          <p:nvPr/>
        </p:nvSpPr>
        <p:spPr bwMode="auto">
          <a:xfrm>
            <a:off x="2339752" y="3068960"/>
            <a:ext cx="576064" cy="504056"/>
          </a:xfrm>
          <a:prstGeom prst="ellipse">
            <a:avLst/>
          </a:prstGeom>
          <a:noFill/>
          <a:ln w="38100">
            <a:solidFill>
              <a:srgbClr val="FF3399"/>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algn="ctr"/>
            <a:endParaRPr lang="en-GB"/>
          </a:p>
        </p:txBody>
      </p:sp>
    </p:spTree>
    <p:extLst>
      <p:ext uri="{BB962C8B-B14F-4D97-AF65-F5344CB8AC3E}">
        <p14:creationId xmlns:p14="http://schemas.microsoft.com/office/powerpoint/2010/main" val="361957668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250"/>
                                        <p:tgtEl>
                                          <p:spTgt spid="5"/>
                                        </p:tgtEl>
                                      </p:cBhvr>
                                    </p:animEffect>
                                  </p:childTnLst>
                                </p:cTn>
                              </p:par>
                            </p:childTnLst>
                          </p:cTn>
                        </p:par>
                        <p:par>
                          <p:cTn id="11" fill="hold">
                            <p:stCondLst>
                              <p:cond delay="1250"/>
                            </p:stCondLst>
                            <p:childTnLst>
                              <p:par>
                                <p:cTn id="12" presetID="10" presetClass="entr" presetSubtype="0"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250"/>
                                        <p:tgtEl>
                                          <p:spTgt spid="9"/>
                                        </p:tgtEl>
                                      </p:cBhvr>
                                    </p:animEffect>
                                  </p:childTnLst>
                                </p:cTn>
                              </p:par>
                            </p:childTnLst>
                          </p:cTn>
                        </p:par>
                        <p:par>
                          <p:cTn id="15" fill="hold">
                            <p:stCondLst>
                              <p:cond delay="2500"/>
                            </p:stCondLst>
                            <p:childTnLst>
                              <p:par>
                                <p:cTn id="16" presetID="10" presetClass="entr" presetSubtype="0"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1250"/>
                                        <p:tgtEl>
                                          <p:spTgt spid="10"/>
                                        </p:tgtEl>
                                      </p:cBhvr>
                                    </p:animEffect>
                                  </p:childTnLst>
                                </p:cTn>
                              </p:par>
                              <p:par>
                                <p:cTn id="19" presetID="10"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animBg="1"/>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t="3500"/>
          <a:stretch/>
        </p:blipFill>
        <p:spPr>
          <a:xfrm>
            <a:off x="0" y="116632"/>
            <a:ext cx="9144000" cy="6617973"/>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18</a:t>
            </a:fld>
            <a:endParaRPr lang="en-GB"/>
          </a:p>
        </p:txBody>
      </p:sp>
      <p:sp>
        <p:nvSpPr>
          <p:cNvPr id="3" name="TextBox 2"/>
          <p:cNvSpPr txBox="1"/>
          <p:nvPr/>
        </p:nvSpPr>
        <p:spPr bwMode="auto">
          <a:xfrm>
            <a:off x="4604371" y="5085184"/>
            <a:ext cx="2775941"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Marked records are identified</a:t>
            </a:r>
            <a:endParaRPr lang="en-GB" sz="2400" b="1" dirty="0">
              <a:solidFill>
                <a:srgbClr val="000000"/>
              </a:solidFill>
              <a:latin typeface="Lucida Sans" pitchFamily="34" charset="0"/>
            </a:endParaRPr>
          </a:p>
        </p:txBody>
      </p:sp>
      <p:cxnSp>
        <p:nvCxnSpPr>
          <p:cNvPr id="6" name="Straight Arrow Connector 5"/>
          <p:cNvCxnSpPr/>
          <p:nvPr/>
        </p:nvCxnSpPr>
        <p:spPr bwMode="auto">
          <a:xfrm flipV="1">
            <a:off x="6444208" y="1602464"/>
            <a:ext cx="1512168" cy="1106456"/>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TextBox 3"/>
          <p:cNvSpPr txBox="1"/>
          <p:nvPr/>
        </p:nvSpPr>
        <p:spPr bwMode="auto">
          <a:xfrm>
            <a:off x="4604370" y="2420888"/>
            <a:ext cx="3352006"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Click at any time to view Marked List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69505607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250"/>
                                        <p:tgtEl>
                                          <p:spTgt spid="4"/>
                                        </p:tgtEl>
                                      </p:cBhvr>
                                    </p:animEffect>
                                  </p:childTnLst>
                                </p:cTn>
                              </p:par>
                              <p:par>
                                <p:cTn id="12" presetID="10" presetClass="entr" presetSubtype="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t="3579"/>
          <a:stretch/>
        </p:blipFill>
        <p:spPr>
          <a:xfrm>
            <a:off x="1" y="155293"/>
            <a:ext cx="9144000" cy="6612543"/>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19</a:t>
            </a:fld>
            <a:endParaRPr lang="en-GB"/>
          </a:p>
        </p:txBody>
      </p:sp>
      <p:cxnSp>
        <p:nvCxnSpPr>
          <p:cNvPr id="6" name="Straight Arrow Connector 5"/>
          <p:cNvCxnSpPr/>
          <p:nvPr/>
        </p:nvCxnSpPr>
        <p:spPr bwMode="auto">
          <a:xfrm flipH="1">
            <a:off x="1098772" y="1700808"/>
            <a:ext cx="592908" cy="3096344"/>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8" name="Straight Arrow Connector 7"/>
          <p:cNvCxnSpPr/>
          <p:nvPr/>
        </p:nvCxnSpPr>
        <p:spPr bwMode="auto">
          <a:xfrm flipH="1" flipV="1">
            <a:off x="5652120" y="3946495"/>
            <a:ext cx="180020" cy="1296144"/>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1098772" y="731853"/>
            <a:ext cx="3450456"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It is helpful to include the abstract in exported records</a:t>
            </a:r>
            <a:endParaRPr lang="en-GB" sz="2400" b="1" dirty="0">
              <a:solidFill>
                <a:srgbClr val="000000"/>
              </a:solidFill>
              <a:latin typeface="Lucida Sans" pitchFamily="34" charset="0"/>
            </a:endParaRPr>
          </a:p>
        </p:txBody>
      </p:sp>
      <p:sp>
        <p:nvSpPr>
          <p:cNvPr id="4" name="TextBox 3"/>
          <p:cNvSpPr txBox="1"/>
          <p:nvPr/>
        </p:nvSpPr>
        <p:spPr bwMode="auto">
          <a:xfrm>
            <a:off x="4034904" y="5081037"/>
            <a:ext cx="4536504"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Select fields to be included in output and then choose 'Save to EndNote online'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87417499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250"/>
                                        <p:tgtEl>
                                          <p:spTgt spid="6"/>
                                        </p:tgtEl>
                                      </p:cBhvr>
                                    </p:animEffect>
                                  </p:childTnLst>
                                </p:cTn>
                              </p:par>
                            </p:childTnLst>
                          </p:cTn>
                        </p:par>
                        <p:par>
                          <p:cTn id="11" fill="hold">
                            <p:stCondLst>
                              <p:cond delay="1250"/>
                            </p:stCondLst>
                            <p:childTnLst>
                              <p:par>
                                <p:cTn id="12" presetID="10" presetClass="entr" presetSubtype="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250"/>
                                        <p:tgtEl>
                                          <p:spTgt spid="4"/>
                                        </p:tgtEl>
                                      </p:cBhvr>
                                    </p:animEffect>
                                  </p:childTnLst>
                                </p:cTn>
                              </p:par>
                              <p:par>
                                <p:cTn id="15" presetID="10"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2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 use EndNote Online?</a:t>
            </a:r>
            <a:endParaRPr lang="en-GB" dirty="0"/>
          </a:p>
        </p:txBody>
      </p:sp>
      <p:sp>
        <p:nvSpPr>
          <p:cNvPr id="3" name="Content Placeholder 2"/>
          <p:cNvSpPr>
            <a:spLocks noGrp="1"/>
          </p:cNvSpPr>
          <p:nvPr>
            <p:ph idx="1"/>
          </p:nvPr>
        </p:nvSpPr>
        <p:spPr/>
        <p:txBody>
          <a:bodyPr/>
          <a:lstStyle/>
          <a:p>
            <a:r>
              <a:rPr lang="en-GB" dirty="0" smtClean="0"/>
              <a:t>Available with Web of Science</a:t>
            </a:r>
          </a:p>
          <a:p>
            <a:r>
              <a:rPr lang="en-GB" dirty="0" smtClean="0"/>
              <a:t>No need for EndNote software</a:t>
            </a:r>
          </a:p>
          <a:p>
            <a:r>
              <a:rPr lang="en-GB" dirty="0" smtClean="0"/>
              <a:t>Basic tools available</a:t>
            </a:r>
          </a:p>
          <a:p>
            <a:r>
              <a:rPr lang="en-GB" dirty="0" smtClean="0"/>
              <a:t>Opportunity to share libraries</a:t>
            </a:r>
          </a:p>
          <a:p>
            <a:pPr marL="0" indent="0">
              <a:buNone/>
            </a:pPr>
            <a:r>
              <a:rPr lang="en-GB" dirty="0" smtClean="0"/>
              <a:t>BUT - if you have EndNote X7 installed these libraries will be automatically synchronised with EndNote Online</a:t>
            </a:r>
            <a:endParaRPr lang="en-GB" dirty="0"/>
          </a:p>
        </p:txBody>
      </p:sp>
      <p:sp>
        <p:nvSpPr>
          <p:cNvPr id="4" name="Slide Number Placeholder 3"/>
          <p:cNvSpPr>
            <a:spLocks noGrp="1"/>
          </p:cNvSpPr>
          <p:nvPr>
            <p:ph type="sldNum" sz="quarter" idx="12"/>
          </p:nvPr>
        </p:nvSpPr>
        <p:spPr/>
        <p:txBody>
          <a:bodyPr/>
          <a:lstStyle/>
          <a:p>
            <a:pPr>
              <a:defRPr/>
            </a:pPr>
            <a:fld id="{1F67F4B6-871E-4C77-B175-DE993B74D00D}" type="slidenum">
              <a:rPr lang="en-GB" smtClean="0"/>
              <a:pPr>
                <a:defRPr/>
              </a:pPr>
              <a:t>2</a:t>
            </a:fld>
            <a:endParaRPr lang="en-GB"/>
          </a:p>
        </p:txBody>
      </p:sp>
    </p:spTree>
    <p:extLst>
      <p:ext uri="{BB962C8B-B14F-4D97-AF65-F5344CB8AC3E}">
        <p14:creationId xmlns:p14="http://schemas.microsoft.com/office/powerpoint/2010/main" val="177053697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1500"/>
                                        <p:tgtEl>
                                          <p:spTgt spid="3">
                                            <p:txEl>
                                              <p:pRg st="1" end="1"/>
                                            </p:txEl>
                                          </p:spTgt>
                                        </p:tgtEl>
                                      </p:cBhvr>
                                    </p:animEffect>
                                  </p:childTnLst>
                                </p:cTn>
                              </p:par>
                            </p:childTnLst>
                          </p:cTn>
                        </p:par>
                        <p:par>
                          <p:cTn id="12" fill="hold">
                            <p:stCondLst>
                              <p:cond delay="20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500"/>
                                        <p:tgtEl>
                                          <p:spTgt spid="3">
                                            <p:txEl>
                                              <p:pRg st="2" end="2"/>
                                            </p:txEl>
                                          </p:spTgt>
                                        </p:tgtEl>
                                      </p:cBhvr>
                                    </p:animEffect>
                                  </p:childTnLst>
                                </p:cTn>
                              </p:par>
                            </p:childTnLst>
                          </p:cTn>
                        </p:par>
                        <p:par>
                          <p:cTn id="16" fill="hold">
                            <p:stCondLst>
                              <p:cond delay="3500"/>
                            </p:stCondLst>
                            <p:childTnLst>
                              <p:par>
                                <p:cTn id="17" presetID="10" presetClass="entr" presetSubtype="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500"/>
                                        <p:tgtEl>
                                          <p:spTgt spid="3">
                                            <p:txEl>
                                              <p:pRg st="3" end="3"/>
                                            </p:txEl>
                                          </p:spTgt>
                                        </p:tgtEl>
                                      </p:cBhvr>
                                    </p:animEffect>
                                  </p:childTnLst>
                                </p:cTn>
                              </p:par>
                            </p:childTnLst>
                          </p:cTn>
                        </p:par>
                        <p:par>
                          <p:cTn id="20" fill="hold">
                            <p:stCondLst>
                              <p:cond delay="5000"/>
                            </p:stCondLst>
                            <p:childTnLst>
                              <p:par>
                                <p:cTn id="21" presetID="10" presetClass="entr" presetSubtype="0"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1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t="4022"/>
          <a:stretch/>
        </p:blipFill>
        <p:spPr>
          <a:xfrm>
            <a:off x="0" y="116632"/>
            <a:ext cx="9144000" cy="6582148"/>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20</a:t>
            </a:fld>
            <a:endParaRPr lang="en-GB"/>
          </a:p>
        </p:txBody>
      </p:sp>
      <p:cxnSp>
        <p:nvCxnSpPr>
          <p:cNvPr id="6" name="Straight Arrow Connector 5"/>
          <p:cNvCxnSpPr/>
          <p:nvPr/>
        </p:nvCxnSpPr>
        <p:spPr bwMode="auto">
          <a:xfrm flipH="1">
            <a:off x="5364088" y="2132856"/>
            <a:ext cx="1319414" cy="1424136"/>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TextBox 3"/>
          <p:cNvSpPr txBox="1"/>
          <p:nvPr/>
        </p:nvSpPr>
        <p:spPr bwMode="auto">
          <a:xfrm>
            <a:off x="4595269" y="1268760"/>
            <a:ext cx="4176464"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Click on the article title to view the full EndNote  record</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74802688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25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t="3642"/>
          <a:stretch/>
        </p:blipFill>
        <p:spPr>
          <a:xfrm>
            <a:off x="0" y="175891"/>
            <a:ext cx="9144000" cy="6608219"/>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21</a:t>
            </a:fld>
            <a:endParaRPr lang="en-GB"/>
          </a:p>
        </p:txBody>
      </p:sp>
      <p:sp>
        <p:nvSpPr>
          <p:cNvPr id="3" name="TextBox 2"/>
          <p:cNvSpPr txBox="1"/>
          <p:nvPr/>
        </p:nvSpPr>
        <p:spPr bwMode="auto">
          <a:xfrm>
            <a:off x="3203848" y="937205"/>
            <a:ext cx="4392488"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Follow the 'Source Record' link to view the Web of Science entry</a:t>
            </a:r>
            <a:endParaRPr lang="en-GB" sz="2400" b="1" dirty="0">
              <a:solidFill>
                <a:srgbClr val="000000"/>
              </a:solidFill>
              <a:latin typeface="Lucida Sans" pitchFamily="34" charset="0"/>
            </a:endParaRPr>
          </a:p>
        </p:txBody>
      </p:sp>
      <p:sp>
        <p:nvSpPr>
          <p:cNvPr id="4" name="Oval 3"/>
          <p:cNvSpPr/>
          <p:nvPr/>
        </p:nvSpPr>
        <p:spPr bwMode="auto">
          <a:xfrm>
            <a:off x="5580112" y="3789040"/>
            <a:ext cx="1368152" cy="576064"/>
          </a:xfrm>
          <a:prstGeom prst="ellipse">
            <a:avLst/>
          </a:prstGeom>
          <a:noFill/>
          <a:ln w="38100">
            <a:solidFill>
              <a:srgbClr val="FF3399"/>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algn="ctr"/>
            <a:endParaRPr lang="en-GB"/>
          </a:p>
        </p:txBody>
      </p:sp>
    </p:spTree>
    <p:extLst>
      <p:ext uri="{BB962C8B-B14F-4D97-AF65-F5344CB8AC3E}">
        <p14:creationId xmlns:p14="http://schemas.microsoft.com/office/powerpoint/2010/main" val="254915510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srcRect t="3860"/>
          <a:stretch/>
        </p:blipFill>
        <p:spPr>
          <a:xfrm>
            <a:off x="26774" y="176553"/>
            <a:ext cx="9117226" cy="6573989"/>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22</a:t>
            </a:fld>
            <a:endParaRPr lang="en-GB"/>
          </a:p>
        </p:txBody>
      </p:sp>
      <p:cxnSp>
        <p:nvCxnSpPr>
          <p:cNvPr id="5" name="Straight Arrow Connector 4"/>
          <p:cNvCxnSpPr/>
          <p:nvPr/>
        </p:nvCxnSpPr>
        <p:spPr bwMode="auto">
          <a:xfrm flipH="1" flipV="1">
            <a:off x="1475656" y="2492896"/>
            <a:ext cx="2304256" cy="1639634"/>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3131840" y="3861048"/>
            <a:ext cx="3168352"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Check here for full text access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96909907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33673" y="0"/>
            <a:ext cx="9144000" cy="6858000"/>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23</a:t>
            </a:fld>
            <a:endParaRPr lang="en-GB"/>
          </a:p>
        </p:txBody>
      </p:sp>
    </p:spTree>
    <p:extLst>
      <p:ext uri="{BB962C8B-B14F-4D97-AF65-F5344CB8AC3E}">
        <p14:creationId xmlns:p14="http://schemas.microsoft.com/office/powerpoint/2010/main" val="2275428165"/>
      </p:ext>
    </p:extLst>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0" y="0"/>
            <a:ext cx="9144000" cy="6858000"/>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24</a:t>
            </a:fld>
            <a:endParaRPr lang="en-GB"/>
          </a:p>
        </p:txBody>
      </p:sp>
    </p:spTree>
    <p:extLst>
      <p:ext uri="{BB962C8B-B14F-4D97-AF65-F5344CB8AC3E}">
        <p14:creationId xmlns:p14="http://schemas.microsoft.com/office/powerpoint/2010/main" val="2775001329"/>
      </p:ext>
    </p:extLst>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t="4348"/>
          <a:stretch/>
        </p:blipFill>
        <p:spPr>
          <a:xfrm>
            <a:off x="-4665" y="188641"/>
            <a:ext cx="9134106" cy="6552728"/>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25</a:t>
            </a:fld>
            <a:endParaRPr lang="en-GB"/>
          </a:p>
        </p:txBody>
      </p:sp>
      <p:cxnSp>
        <p:nvCxnSpPr>
          <p:cNvPr id="5" name="Straight Arrow Connector 4"/>
          <p:cNvCxnSpPr/>
          <p:nvPr/>
        </p:nvCxnSpPr>
        <p:spPr bwMode="auto">
          <a:xfrm flipH="1">
            <a:off x="2555776" y="1828274"/>
            <a:ext cx="1800200" cy="2680846"/>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7" name="Straight Arrow Connector 6"/>
          <p:cNvCxnSpPr/>
          <p:nvPr/>
        </p:nvCxnSpPr>
        <p:spPr bwMode="auto">
          <a:xfrm>
            <a:off x="4572000" y="1828274"/>
            <a:ext cx="504056" cy="1340423"/>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3491880" y="1412776"/>
            <a:ext cx="5256584"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Check boxes for key references and click 'Copy to Quick List'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32126420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25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t="4396"/>
          <a:stretch/>
        </p:blipFill>
        <p:spPr>
          <a:xfrm>
            <a:off x="1" y="184839"/>
            <a:ext cx="9143999" cy="6556529"/>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26</a:t>
            </a:fld>
            <a:endParaRPr lang="en-GB"/>
          </a:p>
        </p:txBody>
      </p:sp>
      <p:sp>
        <p:nvSpPr>
          <p:cNvPr id="3" name="Oval 2"/>
          <p:cNvSpPr/>
          <p:nvPr/>
        </p:nvSpPr>
        <p:spPr bwMode="auto">
          <a:xfrm>
            <a:off x="323528" y="3212976"/>
            <a:ext cx="1152128" cy="360040"/>
          </a:xfrm>
          <a:prstGeom prst="ellipse">
            <a:avLst/>
          </a:prstGeom>
          <a:noFill/>
          <a:ln w="38100">
            <a:solidFill>
              <a:srgbClr val="FF3399"/>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algn="ctr"/>
            <a:endParaRPr lang="en-GB"/>
          </a:p>
        </p:txBody>
      </p:sp>
      <p:sp>
        <p:nvSpPr>
          <p:cNvPr id="4" name="TextBox 3"/>
          <p:cNvSpPr txBox="1"/>
          <p:nvPr/>
        </p:nvSpPr>
        <p:spPr bwMode="auto">
          <a:xfrm>
            <a:off x="5004048" y="1621662"/>
            <a:ext cx="3816424"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Selected references are added to the Quick List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406351844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250"/>
                                        <p:tgtEl>
                                          <p:spTgt spid="4"/>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Add references manually</a:t>
            </a:r>
            <a:endParaRPr lang="en-GB" dirty="0"/>
          </a:p>
        </p:txBody>
      </p:sp>
      <p:sp>
        <p:nvSpPr>
          <p:cNvPr id="3" name="Slide Number Placeholder 2"/>
          <p:cNvSpPr>
            <a:spLocks noGrp="1"/>
          </p:cNvSpPr>
          <p:nvPr>
            <p:ph type="sldNum" sz="quarter" idx="12"/>
          </p:nvPr>
        </p:nvSpPr>
        <p:spPr/>
        <p:txBody>
          <a:bodyPr/>
          <a:lstStyle/>
          <a:p>
            <a:pPr>
              <a:defRPr/>
            </a:pPr>
            <a:fld id="{FAC4024C-E8CB-4A36-A0F9-7DCC4A757B5E}" type="slidenum">
              <a:rPr lang="en-GB" smtClean="0"/>
              <a:pPr>
                <a:defRPr/>
              </a:pPr>
              <a:t>27</a:t>
            </a:fld>
            <a:endParaRPr lang="en-GB"/>
          </a:p>
        </p:txBody>
      </p:sp>
    </p:spTree>
    <p:extLst>
      <p:ext uri="{BB962C8B-B14F-4D97-AF65-F5344CB8AC3E}">
        <p14:creationId xmlns:p14="http://schemas.microsoft.com/office/powerpoint/2010/main" val="954659072"/>
      </p:ext>
    </p:extLst>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1806"/>
          <a:stretch/>
        </p:blipFill>
        <p:spPr bwMode="auto">
          <a:xfrm>
            <a:off x="0" y="404664"/>
            <a:ext cx="9144449" cy="60486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28</a:t>
            </a:fld>
            <a:endParaRPr lang="en-GB"/>
          </a:p>
        </p:txBody>
      </p:sp>
      <p:sp>
        <p:nvSpPr>
          <p:cNvPr id="3" name="TextBox 2"/>
          <p:cNvSpPr txBox="1"/>
          <p:nvPr/>
        </p:nvSpPr>
        <p:spPr bwMode="auto">
          <a:xfrm>
            <a:off x="5436096" y="692696"/>
            <a:ext cx="3456384"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Go to 'Collect </a:t>
            </a:r>
            <a:r>
              <a:rPr lang="en-GB" sz="2400" b="1" dirty="0" smtClean="0">
                <a:solidFill>
                  <a:srgbClr val="000000"/>
                </a:solidFill>
                <a:latin typeface="Lucida Sans" pitchFamily="34" charset="0"/>
                <a:sym typeface="Wingdings"/>
              </a:rPr>
              <a:t> New Reference'</a:t>
            </a:r>
            <a:endParaRPr lang="en-GB" sz="2400" b="1" dirty="0">
              <a:solidFill>
                <a:srgbClr val="000000"/>
              </a:solidFill>
              <a:latin typeface="Lucida Sans" pitchFamily="34" charset="0"/>
            </a:endParaRPr>
          </a:p>
        </p:txBody>
      </p:sp>
      <p:sp>
        <p:nvSpPr>
          <p:cNvPr id="4" name="TextBox 3"/>
          <p:cNvSpPr txBox="1"/>
          <p:nvPr/>
        </p:nvSpPr>
        <p:spPr bwMode="auto">
          <a:xfrm>
            <a:off x="5292080" y="3933056"/>
            <a:ext cx="3600400"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Choose the reference type from the dropdown menu</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396859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2500"/>
          <a:stretch/>
        </p:blipFill>
        <p:spPr bwMode="auto">
          <a:xfrm>
            <a:off x="0" y="332656"/>
            <a:ext cx="9144000" cy="6000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29</a:t>
            </a:fld>
            <a:endParaRPr lang="en-GB"/>
          </a:p>
        </p:txBody>
      </p:sp>
      <p:sp>
        <p:nvSpPr>
          <p:cNvPr id="3" name="TextBox 2"/>
          <p:cNvSpPr txBox="1"/>
          <p:nvPr/>
        </p:nvSpPr>
        <p:spPr bwMode="auto">
          <a:xfrm>
            <a:off x="5364088" y="4077072"/>
            <a:ext cx="3168352" cy="1569660"/>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The reference is automatically saved as each field is completed</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85477871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GB" dirty="0" smtClean="0"/>
              <a:t>What is EndNote Online for?</a:t>
            </a:r>
          </a:p>
        </p:txBody>
      </p:sp>
      <p:sp>
        <p:nvSpPr>
          <p:cNvPr id="3075" name="Rectangle 3"/>
          <p:cNvSpPr>
            <a:spLocks noGrp="1" noChangeArrowheads="1"/>
          </p:cNvSpPr>
          <p:nvPr>
            <p:ph type="body" idx="1"/>
          </p:nvPr>
        </p:nvSpPr>
        <p:spPr>
          <a:xfrm>
            <a:off x="251520" y="1700808"/>
            <a:ext cx="8426450" cy="3744912"/>
          </a:xfrm>
        </p:spPr>
        <p:txBody>
          <a:bodyPr/>
          <a:lstStyle/>
          <a:p>
            <a:pPr eaLnBrk="1" hangingPunct="1">
              <a:spcBef>
                <a:spcPct val="0"/>
              </a:spcBef>
            </a:pPr>
            <a:r>
              <a:rPr lang="en-GB" dirty="0" smtClean="0"/>
              <a:t>Build a personal reference library</a:t>
            </a:r>
          </a:p>
          <a:p>
            <a:pPr eaLnBrk="1" hangingPunct="1">
              <a:spcBef>
                <a:spcPct val="0"/>
              </a:spcBef>
              <a:buFont typeface="Wingdings" pitchFamily="2" charset="2"/>
              <a:buNone/>
            </a:pPr>
            <a:endParaRPr lang="en-GB" dirty="0" smtClean="0"/>
          </a:p>
          <a:p>
            <a:pPr eaLnBrk="1" hangingPunct="1">
              <a:spcBef>
                <a:spcPct val="0"/>
              </a:spcBef>
            </a:pPr>
            <a:r>
              <a:rPr lang="en-GB" dirty="0" smtClean="0"/>
              <a:t>Search databases and export references</a:t>
            </a:r>
          </a:p>
          <a:p>
            <a:pPr marL="0" indent="0" eaLnBrk="1" hangingPunct="1">
              <a:spcBef>
                <a:spcPct val="0"/>
              </a:spcBef>
              <a:buNone/>
            </a:pPr>
            <a:endParaRPr lang="en-GB" dirty="0" smtClean="0"/>
          </a:p>
          <a:p>
            <a:pPr eaLnBrk="1" hangingPunct="1">
              <a:spcBef>
                <a:spcPct val="0"/>
              </a:spcBef>
            </a:pPr>
            <a:r>
              <a:rPr lang="en-GB" dirty="0" smtClean="0"/>
              <a:t>Insert citations and build bibliography</a:t>
            </a:r>
          </a:p>
          <a:p>
            <a:pPr marL="0" indent="0" eaLnBrk="1" hangingPunct="1">
              <a:spcBef>
                <a:spcPct val="0"/>
              </a:spcBef>
              <a:buNone/>
            </a:pPr>
            <a:endParaRPr lang="en-GB" dirty="0" smtClean="0"/>
          </a:p>
          <a:p>
            <a:pPr eaLnBrk="1" hangingPunct="1">
              <a:spcBef>
                <a:spcPct val="0"/>
              </a:spcBef>
            </a:pPr>
            <a:r>
              <a:rPr lang="en-GB" dirty="0" smtClean="0"/>
              <a:t>Synchronise with your desktop library</a:t>
            </a:r>
          </a:p>
          <a:p>
            <a:pPr marL="0" indent="0" eaLnBrk="1" hangingPunct="1">
              <a:spcBef>
                <a:spcPct val="0"/>
              </a:spcBef>
              <a:buNone/>
            </a:pPr>
            <a:endParaRPr lang="en-GB" dirty="0" smtClean="0"/>
          </a:p>
          <a:p>
            <a:pPr eaLnBrk="1" hangingPunct="1">
              <a:spcBef>
                <a:spcPct val="0"/>
              </a:spcBef>
            </a:pPr>
            <a:r>
              <a:rPr lang="en-GB" dirty="0" smtClean="0"/>
              <a:t>Share references with others</a:t>
            </a:r>
          </a:p>
          <a:p>
            <a:pPr eaLnBrk="1" hangingPunct="1">
              <a:spcBef>
                <a:spcPct val="0"/>
              </a:spcBef>
              <a:buFont typeface="Wingdings" pitchFamily="2" charset="2"/>
              <a:buNone/>
            </a:pPr>
            <a:endParaRPr lang="en-GB" dirty="0" smtClean="0"/>
          </a:p>
          <a:p>
            <a:pPr eaLnBrk="1" hangingPunct="1">
              <a:spcBef>
                <a:spcPct val="0"/>
              </a:spcBef>
            </a:pPr>
            <a:endParaRPr lang="en-GB" dirty="0" smtClean="0"/>
          </a:p>
          <a:p>
            <a:pPr eaLnBrk="1" hangingPunct="1">
              <a:spcBef>
                <a:spcPct val="0"/>
              </a:spcBef>
              <a:buFont typeface="Wingdings" pitchFamily="2" charset="2"/>
              <a:buNone/>
            </a:pPr>
            <a:endParaRPr lang="en-GB" dirty="0" smtClean="0"/>
          </a:p>
          <a:p>
            <a:pPr eaLnBrk="1" hangingPunct="1">
              <a:spcBef>
                <a:spcPct val="0"/>
              </a:spcBef>
            </a:pPr>
            <a:endParaRPr lang="en-GB" dirty="0" smtClean="0"/>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3</a:t>
            </a:fld>
            <a:endParaRPr lang="en-GB"/>
          </a:p>
        </p:txBody>
      </p:sp>
    </p:spTree>
    <p:custDataLst>
      <p:tags r:id="rId1"/>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2000"/>
                                        <p:tgtEl>
                                          <p:spTgt spid="3075">
                                            <p:txEl>
                                              <p:pRg st="0" end="0"/>
                                            </p:txEl>
                                          </p:spTgt>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075">
                                            <p:txEl>
                                              <p:pRg st="2" end="2"/>
                                            </p:txEl>
                                          </p:spTgt>
                                        </p:tgtEl>
                                        <p:attrNameLst>
                                          <p:attrName>style.visibility</p:attrName>
                                        </p:attrNameLst>
                                      </p:cBhvr>
                                      <p:to>
                                        <p:strVal val="visible"/>
                                      </p:to>
                                    </p:set>
                                    <p:animEffect transition="in" filter="fade">
                                      <p:cBhvr>
                                        <p:cTn id="11" dur="2000"/>
                                        <p:tgtEl>
                                          <p:spTgt spid="3075">
                                            <p:txEl>
                                              <p:pRg st="2" end="2"/>
                                            </p:txEl>
                                          </p:spTgt>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3075">
                                            <p:txEl>
                                              <p:pRg st="4" end="4"/>
                                            </p:txEl>
                                          </p:spTgt>
                                        </p:tgtEl>
                                        <p:attrNameLst>
                                          <p:attrName>style.visibility</p:attrName>
                                        </p:attrNameLst>
                                      </p:cBhvr>
                                      <p:to>
                                        <p:strVal val="visible"/>
                                      </p:to>
                                    </p:set>
                                    <p:animEffect transition="in" filter="fade">
                                      <p:cBhvr>
                                        <p:cTn id="15" dur="2000"/>
                                        <p:tgtEl>
                                          <p:spTgt spid="3075">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075">
                                            <p:txEl>
                                              <p:pRg st="6" end="6"/>
                                            </p:txEl>
                                          </p:spTgt>
                                        </p:tgtEl>
                                        <p:attrNameLst>
                                          <p:attrName>style.visibility</p:attrName>
                                        </p:attrNameLst>
                                      </p:cBhvr>
                                      <p:to>
                                        <p:strVal val="visible"/>
                                      </p:to>
                                    </p:set>
                                    <p:animEffect transition="in" filter="fade">
                                      <p:cBhvr>
                                        <p:cTn id="20" dur="2000"/>
                                        <p:tgtEl>
                                          <p:spTgt spid="3075">
                                            <p:txEl>
                                              <p:pRg st="6" end="6"/>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3075">
                                            <p:txEl>
                                              <p:pRg st="8" end="8"/>
                                            </p:txEl>
                                          </p:spTgt>
                                        </p:tgtEl>
                                        <p:attrNameLst>
                                          <p:attrName>style.visibility</p:attrName>
                                        </p:attrNameLst>
                                      </p:cBhvr>
                                      <p:to>
                                        <p:strVal val="visible"/>
                                      </p:to>
                                    </p:set>
                                    <p:animEffect transition="in" filter="fade">
                                      <p:cBhvr>
                                        <p:cTn id="25" dur="2000"/>
                                        <p:tgtEl>
                                          <p:spTgt spid="307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2731"/>
          <a:stretch/>
        </p:blipFill>
        <p:spPr bwMode="auto">
          <a:xfrm>
            <a:off x="0" y="476672"/>
            <a:ext cx="9144000" cy="598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30</a:t>
            </a:fld>
            <a:endParaRPr lang="en-GB"/>
          </a:p>
        </p:txBody>
      </p:sp>
      <p:sp>
        <p:nvSpPr>
          <p:cNvPr id="3" name="TextBox 2"/>
          <p:cNvSpPr txBox="1"/>
          <p:nvPr/>
        </p:nvSpPr>
        <p:spPr bwMode="auto">
          <a:xfrm>
            <a:off x="5076056" y="1844824"/>
            <a:ext cx="3312368"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Scroll down to see more fields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97071060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2500"/>
          <a:stretch/>
        </p:blipFill>
        <p:spPr bwMode="auto">
          <a:xfrm>
            <a:off x="0" y="404664"/>
            <a:ext cx="9144000" cy="6000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31</a:t>
            </a:fld>
            <a:endParaRPr lang="en-GB"/>
          </a:p>
        </p:txBody>
      </p:sp>
      <p:sp>
        <p:nvSpPr>
          <p:cNvPr id="3" name="TextBox 2"/>
          <p:cNvSpPr txBox="1"/>
          <p:nvPr/>
        </p:nvSpPr>
        <p:spPr bwMode="auto">
          <a:xfrm>
            <a:off x="3779912" y="2804874"/>
            <a:ext cx="5040560"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In the Author field, enter last name followed by a comma, then the first name(s) </a:t>
            </a:r>
            <a:endParaRPr lang="en-GB" sz="2400" b="1" dirty="0">
              <a:solidFill>
                <a:srgbClr val="000000"/>
              </a:solidFill>
              <a:latin typeface="Lucida Sans" pitchFamily="34" charset="0"/>
            </a:endParaRPr>
          </a:p>
        </p:txBody>
      </p:sp>
      <p:sp>
        <p:nvSpPr>
          <p:cNvPr id="4" name="TextBox 3"/>
          <p:cNvSpPr txBox="1"/>
          <p:nvPr/>
        </p:nvSpPr>
        <p:spPr bwMode="auto">
          <a:xfrm>
            <a:off x="3779912" y="4221088"/>
            <a:ext cx="4320480" cy="461665"/>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Enter one author per line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7330846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Search references</a:t>
            </a:r>
            <a:endParaRPr lang="en-GB" dirty="0"/>
          </a:p>
        </p:txBody>
      </p:sp>
      <p:sp>
        <p:nvSpPr>
          <p:cNvPr id="3" name="Slide Number Placeholder 2"/>
          <p:cNvSpPr>
            <a:spLocks noGrp="1"/>
          </p:cNvSpPr>
          <p:nvPr>
            <p:ph type="sldNum" sz="quarter" idx="12"/>
          </p:nvPr>
        </p:nvSpPr>
        <p:spPr/>
        <p:txBody>
          <a:bodyPr/>
          <a:lstStyle/>
          <a:p>
            <a:pPr>
              <a:defRPr/>
            </a:pPr>
            <a:fld id="{FAC4024C-E8CB-4A36-A0F9-7DCC4A757B5E}" type="slidenum">
              <a:rPr lang="en-GB" smtClean="0"/>
              <a:pPr>
                <a:defRPr/>
              </a:pPr>
              <a:t>32</a:t>
            </a:fld>
            <a:endParaRPr lang="en-GB"/>
          </a:p>
        </p:txBody>
      </p:sp>
    </p:spTree>
    <p:extLst>
      <p:ext uri="{BB962C8B-B14F-4D97-AF65-F5344CB8AC3E}">
        <p14:creationId xmlns:p14="http://schemas.microsoft.com/office/powerpoint/2010/main" val="3501054579"/>
      </p:ext>
    </p:extLst>
  </p:cSld>
  <p:clrMapOvr>
    <a:masterClrMapping/>
  </p:clrMapOvr>
  <p:transition spd="med">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t="3020"/>
          <a:stretch/>
        </p:blipFill>
        <p:spPr>
          <a:xfrm>
            <a:off x="0" y="74543"/>
            <a:ext cx="9144000" cy="6650935"/>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33</a:t>
            </a:fld>
            <a:endParaRPr lang="en-GB"/>
          </a:p>
        </p:txBody>
      </p:sp>
      <p:cxnSp>
        <p:nvCxnSpPr>
          <p:cNvPr id="5" name="Straight Arrow Connector 4"/>
          <p:cNvCxnSpPr/>
          <p:nvPr/>
        </p:nvCxnSpPr>
        <p:spPr bwMode="auto">
          <a:xfrm flipH="1" flipV="1">
            <a:off x="1979712" y="2340605"/>
            <a:ext cx="2619404" cy="238384"/>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4139952" y="2163490"/>
            <a:ext cx="2664296"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Use the 'Quick Search' box</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34375762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t="2805"/>
          <a:stretch/>
        </p:blipFill>
        <p:spPr>
          <a:xfrm>
            <a:off x="55121" y="116632"/>
            <a:ext cx="9053383" cy="6599584"/>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34</a:t>
            </a:fld>
            <a:endParaRPr lang="en-GB"/>
          </a:p>
        </p:txBody>
      </p:sp>
      <p:sp>
        <p:nvSpPr>
          <p:cNvPr id="3" name="TextBox 2"/>
          <p:cNvSpPr txBox="1"/>
          <p:nvPr/>
        </p:nvSpPr>
        <p:spPr bwMode="auto">
          <a:xfrm>
            <a:off x="4427984" y="4509120"/>
            <a:ext cx="3816424" cy="461665"/>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Results are displayed</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52716098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35</a:t>
            </a:fld>
            <a:endParaRPr lang="en-GB"/>
          </a:p>
        </p:txBody>
      </p:sp>
      <p:cxnSp>
        <p:nvCxnSpPr>
          <p:cNvPr id="5" name="Straight Arrow Connector 4"/>
          <p:cNvCxnSpPr/>
          <p:nvPr/>
        </p:nvCxnSpPr>
        <p:spPr bwMode="auto">
          <a:xfrm flipH="1" flipV="1">
            <a:off x="4139952" y="3448859"/>
            <a:ext cx="1512168" cy="1372394"/>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4581460" y="4509120"/>
            <a:ext cx="4184909"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Some or all of these can be added to a separate group if required</a:t>
            </a:r>
            <a:endParaRPr lang="en-GB" sz="2400" b="1" dirty="0">
              <a:solidFill>
                <a:srgbClr val="000000"/>
              </a:solidFill>
              <a:latin typeface="Lucida Sans" pitchFamily="34" charset="0"/>
            </a:endParaRPr>
          </a:p>
        </p:txBody>
      </p:sp>
      <p:pic>
        <p:nvPicPr>
          <p:cNvPr id="4" name="Picture 3"/>
          <p:cNvPicPr>
            <a:picLocks noChangeAspect="1"/>
          </p:cNvPicPr>
          <p:nvPr/>
        </p:nvPicPr>
        <p:blipFill rotWithShape="1">
          <a:blip r:embed="rId3"/>
          <a:srcRect t="3626"/>
          <a:stretch/>
        </p:blipFill>
        <p:spPr>
          <a:xfrm>
            <a:off x="0" y="131992"/>
            <a:ext cx="9144000" cy="6609376"/>
          </a:xfrm>
          <a:prstGeom prst="rect">
            <a:avLst/>
          </a:prstGeom>
        </p:spPr>
      </p:pic>
    </p:spTree>
    <p:extLst>
      <p:ext uri="{BB962C8B-B14F-4D97-AF65-F5344CB8AC3E}">
        <p14:creationId xmlns:p14="http://schemas.microsoft.com/office/powerpoint/2010/main" val="177745815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t="12735"/>
          <a:stretch/>
        </p:blipFill>
        <p:spPr bwMode="auto">
          <a:xfrm>
            <a:off x="21704" y="228600"/>
            <a:ext cx="9122296" cy="59704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36</a:t>
            </a:fld>
            <a:endParaRPr lang="en-GB"/>
          </a:p>
        </p:txBody>
      </p:sp>
      <p:cxnSp>
        <p:nvCxnSpPr>
          <p:cNvPr id="6" name="Straight Arrow Connector 5"/>
          <p:cNvCxnSpPr/>
          <p:nvPr/>
        </p:nvCxnSpPr>
        <p:spPr bwMode="auto">
          <a:xfrm flipH="1">
            <a:off x="4139952" y="3717032"/>
            <a:ext cx="1368152" cy="1296144"/>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9" name="Straight Arrow Connector 8"/>
          <p:cNvCxnSpPr/>
          <p:nvPr/>
        </p:nvCxnSpPr>
        <p:spPr bwMode="auto">
          <a:xfrm flipH="1">
            <a:off x="2718520" y="3484458"/>
            <a:ext cx="2105508" cy="0"/>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4139952" y="3068960"/>
            <a:ext cx="4248472"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Enter a name for the new group and click 'OK'</a:t>
            </a:r>
            <a:endParaRPr lang="en-GB" sz="2400" b="1" dirty="0">
              <a:solidFill>
                <a:srgbClr val="000000"/>
              </a:solidFill>
              <a:latin typeface="Lucida Sans" pitchFamily="34" charset="0"/>
            </a:endParaRPr>
          </a:p>
        </p:txBody>
      </p:sp>
      <p:sp>
        <p:nvSpPr>
          <p:cNvPr id="4" name="Rectangle 3"/>
          <p:cNvSpPr/>
          <p:nvPr/>
        </p:nvSpPr>
        <p:spPr bwMode="auto">
          <a:xfrm>
            <a:off x="261070" y="4869160"/>
            <a:ext cx="4032448" cy="1224136"/>
          </a:xfrm>
          <a:prstGeom prst="rect">
            <a:avLst/>
          </a:prstGeom>
          <a:noFill/>
          <a:ln w="38100">
            <a:solidFill>
              <a:srgbClr val="FF3399"/>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algn="ctr"/>
            <a:endParaRPr lang="en-GB"/>
          </a:p>
        </p:txBody>
      </p:sp>
      <p:pic>
        <p:nvPicPr>
          <p:cNvPr id="7" name="Picture 6"/>
          <p:cNvPicPr>
            <a:picLocks noChangeAspect="1"/>
          </p:cNvPicPr>
          <p:nvPr/>
        </p:nvPicPr>
        <p:blipFill>
          <a:blip r:embed="rId4"/>
          <a:stretch>
            <a:fillRect/>
          </a:stretch>
        </p:blipFill>
        <p:spPr>
          <a:xfrm>
            <a:off x="261070" y="2983979"/>
            <a:ext cx="2457450" cy="1381125"/>
          </a:xfrm>
          <a:prstGeom prst="rect">
            <a:avLst/>
          </a:prstGeom>
        </p:spPr>
      </p:pic>
      <p:sp>
        <p:nvSpPr>
          <p:cNvPr id="5" name="Rectangle 4"/>
          <p:cNvSpPr/>
          <p:nvPr/>
        </p:nvSpPr>
        <p:spPr bwMode="auto">
          <a:xfrm>
            <a:off x="261070" y="2983979"/>
            <a:ext cx="2457450" cy="1381125"/>
          </a:xfrm>
          <a:prstGeom prst="rect">
            <a:avLst/>
          </a:prstGeom>
          <a:noFill/>
          <a:ln w="47625">
            <a:solidFill>
              <a:srgbClr val="FF3399"/>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algn="ctr"/>
            <a:endParaRPr lang="en-GB"/>
          </a:p>
        </p:txBody>
      </p:sp>
    </p:spTree>
    <p:extLst>
      <p:ext uri="{BB962C8B-B14F-4D97-AF65-F5344CB8AC3E}">
        <p14:creationId xmlns:p14="http://schemas.microsoft.com/office/powerpoint/2010/main" val="60451605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250"/>
                                        <p:tgtEl>
                                          <p:spTgt spid="6"/>
                                        </p:tgtEl>
                                      </p:cBhvr>
                                    </p:animEffect>
                                  </p:childTnLst>
                                </p:cTn>
                              </p:par>
                            </p:childTnLst>
                          </p:cTn>
                        </p:par>
                        <p:par>
                          <p:cTn id="11" fill="hold">
                            <p:stCondLst>
                              <p:cond delay="1250"/>
                            </p:stCondLst>
                            <p:childTnLst>
                              <p:par>
                                <p:cTn id="12" presetID="10" presetClass="entr" presetSubtype="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t="3409"/>
          <a:stretch/>
        </p:blipFill>
        <p:spPr>
          <a:xfrm>
            <a:off x="18663" y="188640"/>
            <a:ext cx="9125338" cy="6610708"/>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37</a:t>
            </a:fld>
            <a:endParaRPr lang="en-GB"/>
          </a:p>
        </p:txBody>
      </p:sp>
      <p:cxnSp>
        <p:nvCxnSpPr>
          <p:cNvPr id="5" name="Straight Arrow Connector 4"/>
          <p:cNvCxnSpPr/>
          <p:nvPr/>
        </p:nvCxnSpPr>
        <p:spPr bwMode="auto">
          <a:xfrm flipH="1">
            <a:off x="1403648" y="5661248"/>
            <a:ext cx="2736304" cy="0"/>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2889144" y="4701043"/>
            <a:ext cx="3384376"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Selected references are copied to the new group</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8398480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Organise references</a:t>
            </a:r>
            <a:endParaRPr lang="en-GB" dirty="0"/>
          </a:p>
        </p:txBody>
      </p:sp>
      <p:sp>
        <p:nvSpPr>
          <p:cNvPr id="3" name="Slide Number Placeholder 2"/>
          <p:cNvSpPr>
            <a:spLocks noGrp="1"/>
          </p:cNvSpPr>
          <p:nvPr>
            <p:ph type="sldNum" sz="quarter" idx="12"/>
          </p:nvPr>
        </p:nvSpPr>
        <p:spPr/>
        <p:txBody>
          <a:bodyPr/>
          <a:lstStyle/>
          <a:p>
            <a:pPr>
              <a:defRPr/>
            </a:pPr>
            <a:fld id="{FAC4024C-E8CB-4A36-A0F9-7DCC4A757B5E}" type="slidenum">
              <a:rPr lang="en-GB" smtClean="0"/>
              <a:pPr>
                <a:defRPr/>
              </a:pPr>
              <a:t>38</a:t>
            </a:fld>
            <a:endParaRPr lang="en-GB"/>
          </a:p>
        </p:txBody>
      </p:sp>
    </p:spTree>
    <p:extLst>
      <p:ext uri="{BB962C8B-B14F-4D97-AF65-F5344CB8AC3E}">
        <p14:creationId xmlns:p14="http://schemas.microsoft.com/office/powerpoint/2010/main" val="1533477654"/>
      </p:ext>
    </p:extLst>
  </p:cSld>
  <p:clrMapOvr>
    <a:masterClrMapping/>
  </p:clrMapOvr>
  <p:transition spd="med">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Create a new group</a:t>
            </a:r>
            <a:endParaRPr lang="en-GB" dirty="0"/>
          </a:p>
        </p:txBody>
      </p:sp>
      <p:sp>
        <p:nvSpPr>
          <p:cNvPr id="3" name="Slide Number Placeholder 2"/>
          <p:cNvSpPr>
            <a:spLocks noGrp="1"/>
          </p:cNvSpPr>
          <p:nvPr>
            <p:ph type="sldNum" sz="quarter" idx="12"/>
          </p:nvPr>
        </p:nvSpPr>
        <p:spPr/>
        <p:txBody>
          <a:bodyPr/>
          <a:lstStyle/>
          <a:p>
            <a:pPr>
              <a:defRPr/>
            </a:pPr>
            <a:fld id="{FAC4024C-E8CB-4A36-A0F9-7DCC4A757B5E}" type="slidenum">
              <a:rPr lang="en-GB" smtClean="0"/>
              <a:pPr>
                <a:defRPr/>
              </a:pPr>
              <a:t>39</a:t>
            </a:fld>
            <a:endParaRPr lang="en-GB"/>
          </a:p>
        </p:txBody>
      </p:sp>
    </p:spTree>
    <p:extLst>
      <p:ext uri="{BB962C8B-B14F-4D97-AF65-F5344CB8AC3E}">
        <p14:creationId xmlns:p14="http://schemas.microsoft.com/office/powerpoint/2010/main" val="2431088677"/>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t="3500"/>
          <a:stretch/>
        </p:blipFill>
        <p:spPr>
          <a:xfrm>
            <a:off x="0" y="153550"/>
            <a:ext cx="9144000" cy="6617973"/>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4</a:t>
            </a:fld>
            <a:endParaRPr lang="en-GB"/>
          </a:p>
        </p:txBody>
      </p:sp>
      <p:sp>
        <p:nvSpPr>
          <p:cNvPr id="3" name="TextBox 2"/>
          <p:cNvSpPr txBox="1"/>
          <p:nvPr/>
        </p:nvSpPr>
        <p:spPr bwMode="auto">
          <a:xfrm>
            <a:off x="4752777" y="954700"/>
            <a:ext cx="4032448" cy="461665"/>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Go to library.soton.ac.uk</a:t>
            </a:r>
            <a:endParaRPr lang="en-GB" sz="2400" b="1" dirty="0">
              <a:solidFill>
                <a:srgbClr val="000000"/>
              </a:solidFill>
              <a:latin typeface="Lucida Sans" pitchFamily="34" charset="0"/>
            </a:endParaRPr>
          </a:p>
        </p:txBody>
      </p:sp>
      <p:sp>
        <p:nvSpPr>
          <p:cNvPr id="4" name="TextBox 3"/>
          <p:cNvSpPr txBox="1"/>
          <p:nvPr/>
        </p:nvSpPr>
        <p:spPr bwMode="auto">
          <a:xfrm>
            <a:off x="4320729" y="3631712"/>
            <a:ext cx="4464496" cy="461665"/>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Choose the 'Resources' tab</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581118454"/>
      </p:ext>
    </p:extLst>
  </p:cSld>
  <p:clrMapOvr>
    <a:masterClrMapping/>
  </p:clrMapOvr>
  <p:transition spd="med">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2268"/>
          <a:stretch/>
        </p:blipFill>
        <p:spPr bwMode="auto">
          <a:xfrm>
            <a:off x="-9500" y="404664"/>
            <a:ext cx="9153500" cy="60228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40</a:t>
            </a:fld>
            <a:endParaRPr lang="en-GB"/>
          </a:p>
        </p:txBody>
      </p:sp>
      <p:sp>
        <p:nvSpPr>
          <p:cNvPr id="3" name="TextBox 2"/>
          <p:cNvSpPr txBox="1"/>
          <p:nvPr/>
        </p:nvSpPr>
        <p:spPr bwMode="auto">
          <a:xfrm>
            <a:off x="5436096" y="836712"/>
            <a:ext cx="3384376"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Go to 'Organize </a:t>
            </a:r>
            <a:r>
              <a:rPr lang="en-GB" sz="2400" b="1" dirty="0" smtClean="0">
                <a:solidFill>
                  <a:srgbClr val="000000"/>
                </a:solidFill>
                <a:latin typeface="Lucida Sans" pitchFamily="34" charset="0"/>
                <a:sym typeface="Wingdings"/>
              </a:rPr>
              <a:t> Manage My Groups'</a:t>
            </a:r>
            <a:endParaRPr lang="en-GB" sz="2400" b="1" dirty="0">
              <a:solidFill>
                <a:srgbClr val="000000"/>
              </a:solidFill>
              <a:latin typeface="Lucida Sans" pitchFamily="34" charset="0"/>
            </a:endParaRPr>
          </a:p>
        </p:txBody>
      </p:sp>
      <p:cxnSp>
        <p:nvCxnSpPr>
          <p:cNvPr id="6" name="Straight Arrow Connector 5"/>
          <p:cNvCxnSpPr/>
          <p:nvPr/>
        </p:nvCxnSpPr>
        <p:spPr bwMode="auto">
          <a:xfrm flipH="1" flipV="1">
            <a:off x="1187624" y="3443809"/>
            <a:ext cx="648072" cy="1257761"/>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TextBox 3"/>
          <p:cNvSpPr txBox="1"/>
          <p:nvPr/>
        </p:nvSpPr>
        <p:spPr bwMode="auto">
          <a:xfrm>
            <a:off x="843752" y="4470738"/>
            <a:ext cx="3096344" cy="461665"/>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Click 'New Group'</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05255805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250"/>
                                        <p:tgtEl>
                                          <p:spTgt spid="4"/>
                                        </p:tgtEl>
                                      </p:cBhvr>
                                    </p:animEffect>
                                  </p:childTnLst>
                                </p:cTn>
                              </p:par>
                              <p:par>
                                <p:cTn id="12" presetID="10" presetClass="entr" presetSubtype="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t="12296"/>
          <a:stretch/>
        </p:blipFill>
        <p:spPr bwMode="auto">
          <a:xfrm>
            <a:off x="0" y="324197"/>
            <a:ext cx="9144000" cy="60147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41</a:t>
            </a:fld>
            <a:endParaRPr lang="en-GB"/>
          </a:p>
        </p:txBody>
      </p:sp>
      <p:cxnSp>
        <p:nvCxnSpPr>
          <p:cNvPr id="5" name="Straight Arrow Connector 4"/>
          <p:cNvCxnSpPr/>
          <p:nvPr/>
        </p:nvCxnSpPr>
        <p:spPr bwMode="auto">
          <a:xfrm flipH="1" flipV="1">
            <a:off x="4788024" y="3933056"/>
            <a:ext cx="1512168" cy="919554"/>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5544108" y="4385116"/>
            <a:ext cx="3312368"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Give the group a name and click 'OK'</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48468605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2500"/>
          <a:stretch/>
        </p:blipFill>
        <p:spPr bwMode="auto">
          <a:xfrm>
            <a:off x="0" y="404664"/>
            <a:ext cx="9107298" cy="59766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42</a:t>
            </a:fld>
            <a:endParaRPr lang="en-GB"/>
          </a:p>
        </p:txBody>
      </p:sp>
      <p:sp>
        <p:nvSpPr>
          <p:cNvPr id="3" name="TextBox 2"/>
          <p:cNvSpPr txBox="1"/>
          <p:nvPr/>
        </p:nvSpPr>
        <p:spPr bwMode="auto">
          <a:xfrm>
            <a:off x="5004048" y="3861048"/>
            <a:ext cx="3096344"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The new group appears in the list of My Groups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26940212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2500"/>
          <a:stretch/>
        </p:blipFill>
        <p:spPr bwMode="auto">
          <a:xfrm>
            <a:off x="0" y="404664"/>
            <a:ext cx="9144000" cy="6000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43</a:t>
            </a:fld>
            <a:endParaRPr lang="en-GB"/>
          </a:p>
        </p:txBody>
      </p:sp>
      <p:cxnSp>
        <p:nvCxnSpPr>
          <p:cNvPr id="5" name="Straight Arrow Connector 4"/>
          <p:cNvCxnSpPr/>
          <p:nvPr/>
        </p:nvCxnSpPr>
        <p:spPr bwMode="auto">
          <a:xfrm flipH="1">
            <a:off x="4572000" y="1900282"/>
            <a:ext cx="504056" cy="1816750"/>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3563888" y="1484784"/>
            <a:ext cx="4392488"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References can now be added to this new group</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75323466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Share a group</a:t>
            </a:r>
            <a:endParaRPr lang="en-GB" dirty="0"/>
          </a:p>
        </p:txBody>
      </p:sp>
      <p:sp>
        <p:nvSpPr>
          <p:cNvPr id="3" name="Slide Number Placeholder 2"/>
          <p:cNvSpPr>
            <a:spLocks noGrp="1"/>
          </p:cNvSpPr>
          <p:nvPr>
            <p:ph type="sldNum" sz="quarter" idx="12"/>
          </p:nvPr>
        </p:nvSpPr>
        <p:spPr/>
        <p:txBody>
          <a:bodyPr/>
          <a:lstStyle/>
          <a:p>
            <a:pPr>
              <a:defRPr/>
            </a:pPr>
            <a:fld id="{FAC4024C-E8CB-4A36-A0F9-7DCC4A757B5E}" type="slidenum">
              <a:rPr lang="en-GB" smtClean="0"/>
              <a:pPr>
                <a:defRPr/>
              </a:pPr>
              <a:t>44</a:t>
            </a:fld>
            <a:endParaRPr lang="en-GB"/>
          </a:p>
        </p:txBody>
      </p:sp>
    </p:spTree>
    <p:extLst>
      <p:ext uri="{BB962C8B-B14F-4D97-AF65-F5344CB8AC3E}">
        <p14:creationId xmlns:p14="http://schemas.microsoft.com/office/powerpoint/2010/main" val="990130254"/>
      </p:ext>
    </p:extLst>
  </p:cSld>
  <p:clrMapOvr>
    <a:masterClrMapping/>
  </p:clrMapOvr>
  <p:transition spd="med">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2268"/>
          <a:stretch/>
        </p:blipFill>
        <p:spPr bwMode="auto">
          <a:xfrm>
            <a:off x="9178" y="282719"/>
            <a:ext cx="9134822" cy="60105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45</a:t>
            </a:fld>
            <a:endParaRPr lang="en-GB"/>
          </a:p>
        </p:txBody>
      </p:sp>
      <p:cxnSp>
        <p:nvCxnSpPr>
          <p:cNvPr id="4" name="Straight Arrow Connector 3"/>
          <p:cNvCxnSpPr/>
          <p:nvPr/>
        </p:nvCxnSpPr>
        <p:spPr bwMode="auto">
          <a:xfrm flipH="1" flipV="1">
            <a:off x="3635896" y="3212976"/>
            <a:ext cx="720080" cy="768276"/>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5" name="TextBox 4"/>
          <p:cNvSpPr txBox="1"/>
          <p:nvPr/>
        </p:nvSpPr>
        <p:spPr bwMode="auto">
          <a:xfrm>
            <a:off x="3635896" y="3892694"/>
            <a:ext cx="5184576"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Go to 'Organize </a:t>
            </a:r>
            <a:r>
              <a:rPr lang="en-GB" sz="2400" b="1" dirty="0" smtClean="0">
                <a:solidFill>
                  <a:srgbClr val="000000"/>
                </a:solidFill>
                <a:latin typeface="Lucida Sans" pitchFamily="34" charset="0"/>
                <a:sym typeface="Wingdings"/>
              </a:rPr>
              <a:t> Manage My Groups  Manage Sharing' </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19941120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25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1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2500"/>
          <a:stretch/>
        </p:blipFill>
        <p:spPr bwMode="auto">
          <a:xfrm>
            <a:off x="0" y="380802"/>
            <a:ext cx="9144000" cy="6000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46</a:t>
            </a:fld>
            <a:endParaRPr lang="en-GB"/>
          </a:p>
        </p:txBody>
      </p:sp>
      <p:cxnSp>
        <p:nvCxnSpPr>
          <p:cNvPr id="9" name="Straight Arrow Connector 8"/>
          <p:cNvCxnSpPr/>
          <p:nvPr/>
        </p:nvCxnSpPr>
        <p:spPr bwMode="auto">
          <a:xfrm flipH="1" flipV="1">
            <a:off x="2123728" y="2444700"/>
            <a:ext cx="720080" cy="768276"/>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0" name="TextBox 9"/>
          <p:cNvSpPr txBox="1"/>
          <p:nvPr/>
        </p:nvSpPr>
        <p:spPr bwMode="auto">
          <a:xfrm>
            <a:off x="2123728" y="3124418"/>
            <a:ext cx="5184576" cy="461665"/>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Click 'Start sharing this group'</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74924521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25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12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172026"/>
            <a:ext cx="5905500" cy="6610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47</a:t>
            </a:fld>
            <a:endParaRPr lang="en-GB"/>
          </a:p>
        </p:txBody>
      </p:sp>
      <p:cxnSp>
        <p:nvCxnSpPr>
          <p:cNvPr id="5" name="Straight Arrow Connector 4"/>
          <p:cNvCxnSpPr/>
          <p:nvPr/>
        </p:nvCxnSpPr>
        <p:spPr bwMode="auto">
          <a:xfrm flipH="1" flipV="1">
            <a:off x="3347864" y="2204864"/>
            <a:ext cx="1872208" cy="1008112"/>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7" name="Straight Arrow Connector 6"/>
          <p:cNvCxnSpPr/>
          <p:nvPr/>
        </p:nvCxnSpPr>
        <p:spPr bwMode="auto">
          <a:xfrm flipH="1">
            <a:off x="2987824" y="2708920"/>
            <a:ext cx="2016224" cy="1800200"/>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4716016" y="2276872"/>
            <a:ext cx="4248472"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Add the email addresses of people who will share, and click 'Apply'</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8705822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25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6"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t="12732"/>
          <a:stretch/>
        </p:blipFill>
        <p:spPr bwMode="auto">
          <a:xfrm>
            <a:off x="0" y="361950"/>
            <a:ext cx="9144000" cy="598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48</a:t>
            </a:fld>
            <a:endParaRPr lang="en-GB"/>
          </a:p>
        </p:txBody>
      </p:sp>
      <p:sp>
        <p:nvSpPr>
          <p:cNvPr id="3" name="TextBox 2"/>
          <p:cNvSpPr txBox="1"/>
          <p:nvPr/>
        </p:nvSpPr>
        <p:spPr bwMode="auto">
          <a:xfrm>
            <a:off x="5076056" y="2564904"/>
            <a:ext cx="3672408"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Modify individual privileges if required</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73032616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Share someone else's group</a:t>
            </a:r>
            <a:endParaRPr lang="en-GB" dirty="0"/>
          </a:p>
        </p:txBody>
      </p:sp>
      <p:sp>
        <p:nvSpPr>
          <p:cNvPr id="3" name="Slide Number Placeholder 2"/>
          <p:cNvSpPr>
            <a:spLocks noGrp="1"/>
          </p:cNvSpPr>
          <p:nvPr>
            <p:ph type="sldNum" sz="quarter" idx="12"/>
          </p:nvPr>
        </p:nvSpPr>
        <p:spPr/>
        <p:txBody>
          <a:bodyPr/>
          <a:lstStyle/>
          <a:p>
            <a:pPr>
              <a:defRPr/>
            </a:pPr>
            <a:fld id="{FAC4024C-E8CB-4A36-A0F9-7DCC4A757B5E}" type="slidenum">
              <a:rPr lang="en-GB" smtClean="0"/>
              <a:pPr>
                <a:defRPr/>
              </a:pPr>
              <a:t>49</a:t>
            </a:fld>
            <a:endParaRPr lang="en-GB"/>
          </a:p>
        </p:txBody>
      </p:sp>
    </p:spTree>
    <p:extLst>
      <p:ext uri="{BB962C8B-B14F-4D97-AF65-F5344CB8AC3E}">
        <p14:creationId xmlns:p14="http://schemas.microsoft.com/office/powerpoint/2010/main" val="3676546182"/>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l="-388" t="6300" r="388" b="-2100"/>
          <a:stretch/>
        </p:blipFill>
        <p:spPr>
          <a:xfrm>
            <a:off x="0" y="308814"/>
            <a:ext cx="9144000" cy="6569968"/>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5</a:t>
            </a:fld>
            <a:endParaRPr lang="en-GB"/>
          </a:p>
        </p:txBody>
      </p:sp>
      <p:cxnSp>
        <p:nvCxnSpPr>
          <p:cNvPr id="5" name="Straight Arrow Connector 4"/>
          <p:cNvCxnSpPr/>
          <p:nvPr/>
        </p:nvCxnSpPr>
        <p:spPr bwMode="auto">
          <a:xfrm flipH="1">
            <a:off x="2195736" y="1067544"/>
            <a:ext cx="2664296" cy="1353344"/>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4572000" y="836712"/>
            <a:ext cx="3096344" cy="461665"/>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Go to the A-Z list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743036106"/>
      </p:ext>
    </p:extLst>
  </p:cSld>
  <p:clrMapOvr>
    <a:masterClrMapping/>
  </p:clrMapOvr>
  <p:transition spd="med">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50</a:t>
            </a:fld>
            <a:endParaRPr lang="en-GB"/>
          </a:p>
        </p:txBody>
      </p:sp>
      <p:pic>
        <p:nvPicPr>
          <p:cNvPr id="4096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3706" b="-9"/>
          <a:stretch/>
        </p:blipFill>
        <p:spPr bwMode="auto">
          <a:xfrm>
            <a:off x="20344" y="813120"/>
            <a:ext cx="9143147" cy="523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bwMode="auto">
          <a:xfrm>
            <a:off x="1999629" y="3918540"/>
            <a:ext cx="5184576" cy="1569660"/>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Access groups where others have given sharing permissions on the 'Others' Groups' tab</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94140164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Find duplicate references</a:t>
            </a:r>
            <a:endParaRPr lang="en-GB" dirty="0"/>
          </a:p>
        </p:txBody>
      </p:sp>
      <p:sp>
        <p:nvSpPr>
          <p:cNvPr id="3" name="Slide Number Placeholder 2"/>
          <p:cNvSpPr>
            <a:spLocks noGrp="1"/>
          </p:cNvSpPr>
          <p:nvPr>
            <p:ph type="sldNum" sz="quarter" idx="12"/>
          </p:nvPr>
        </p:nvSpPr>
        <p:spPr/>
        <p:txBody>
          <a:bodyPr/>
          <a:lstStyle/>
          <a:p>
            <a:pPr>
              <a:defRPr/>
            </a:pPr>
            <a:fld id="{FAC4024C-E8CB-4A36-A0F9-7DCC4A757B5E}" type="slidenum">
              <a:rPr lang="en-GB" smtClean="0"/>
              <a:pPr>
                <a:defRPr/>
              </a:pPr>
              <a:t>51</a:t>
            </a:fld>
            <a:endParaRPr lang="en-GB"/>
          </a:p>
        </p:txBody>
      </p:sp>
    </p:spTree>
    <p:extLst>
      <p:ext uri="{BB962C8B-B14F-4D97-AF65-F5344CB8AC3E}">
        <p14:creationId xmlns:p14="http://schemas.microsoft.com/office/powerpoint/2010/main" val="1516780057"/>
      </p:ext>
    </p:extLst>
  </p:cSld>
  <p:clrMapOvr>
    <a:masterClrMapping/>
  </p:clrMapOvr>
  <p:transition spd="med">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52</a:t>
            </a:fld>
            <a:endParaRPr lang="en-GB"/>
          </a:p>
        </p:txBody>
      </p:sp>
      <p:sp>
        <p:nvSpPr>
          <p:cNvPr id="3" name="TextBox 2"/>
          <p:cNvSpPr txBox="1"/>
          <p:nvPr/>
        </p:nvSpPr>
        <p:spPr bwMode="auto">
          <a:xfrm>
            <a:off x="3851920" y="4581128"/>
            <a:ext cx="4752528"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Look at individual records to decide which to discard</a:t>
            </a:r>
            <a:endParaRPr lang="en-GB" sz="2400" b="1" dirty="0">
              <a:solidFill>
                <a:srgbClr val="000000"/>
              </a:solidFill>
              <a:latin typeface="Lucida Sans" pitchFamily="34" charset="0"/>
            </a:endParaRPr>
          </a:p>
        </p:txBody>
      </p:sp>
      <p:pic>
        <p:nvPicPr>
          <p:cNvPr id="3993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1806"/>
          <a:stretch/>
        </p:blipFill>
        <p:spPr bwMode="auto">
          <a:xfrm>
            <a:off x="107504" y="332656"/>
            <a:ext cx="8964488" cy="59296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7" name="Straight Arrow Connector 6"/>
          <p:cNvCxnSpPr/>
          <p:nvPr/>
        </p:nvCxnSpPr>
        <p:spPr bwMode="auto">
          <a:xfrm flipH="1">
            <a:off x="3203848" y="964178"/>
            <a:ext cx="1368152" cy="584339"/>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8" name="TextBox 7"/>
          <p:cNvSpPr txBox="1"/>
          <p:nvPr/>
        </p:nvSpPr>
        <p:spPr bwMode="auto">
          <a:xfrm>
            <a:off x="4139952" y="425350"/>
            <a:ext cx="4608512"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Go to 'Organize </a:t>
            </a:r>
            <a:r>
              <a:rPr lang="en-GB" sz="2400" b="1" dirty="0" smtClean="0">
                <a:solidFill>
                  <a:srgbClr val="000000"/>
                </a:solidFill>
                <a:latin typeface="Lucida Sans" pitchFamily="34" charset="0"/>
                <a:sym typeface="Wingdings"/>
              </a:rPr>
              <a:t> Find Duplicates'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63296778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2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Manage attachments</a:t>
            </a:r>
            <a:endParaRPr lang="en-GB" dirty="0"/>
          </a:p>
        </p:txBody>
      </p:sp>
      <p:sp>
        <p:nvSpPr>
          <p:cNvPr id="3" name="Slide Number Placeholder 2"/>
          <p:cNvSpPr>
            <a:spLocks noGrp="1"/>
          </p:cNvSpPr>
          <p:nvPr>
            <p:ph type="sldNum" sz="quarter" idx="12"/>
          </p:nvPr>
        </p:nvSpPr>
        <p:spPr/>
        <p:txBody>
          <a:bodyPr/>
          <a:lstStyle/>
          <a:p>
            <a:pPr>
              <a:defRPr/>
            </a:pPr>
            <a:fld id="{FAC4024C-E8CB-4A36-A0F9-7DCC4A757B5E}" type="slidenum">
              <a:rPr lang="en-GB" smtClean="0"/>
              <a:pPr>
                <a:defRPr/>
              </a:pPr>
              <a:t>53</a:t>
            </a:fld>
            <a:endParaRPr lang="en-GB"/>
          </a:p>
        </p:txBody>
      </p:sp>
    </p:spTree>
    <p:extLst>
      <p:ext uri="{BB962C8B-B14F-4D97-AF65-F5344CB8AC3E}">
        <p14:creationId xmlns:p14="http://schemas.microsoft.com/office/powerpoint/2010/main" val="2305803747"/>
      </p:ext>
    </p:extLst>
  </p:cSld>
  <p:clrMapOvr>
    <a:masterClrMapping/>
  </p:clrMapOvr>
  <p:transition spd="med">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3"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12268"/>
          <a:stretch/>
        </p:blipFill>
        <p:spPr bwMode="auto">
          <a:xfrm>
            <a:off x="0" y="329580"/>
            <a:ext cx="9144000" cy="6016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54</a:t>
            </a:fld>
            <a:endParaRPr lang="en-GB"/>
          </a:p>
        </p:txBody>
      </p:sp>
      <p:sp>
        <p:nvSpPr>
          <p:cNvPr id="3" name="TextBox 2"/>
          <p:cNvSpPr txBox="1"/>
          <p:nvPr/>
        </p:nvSpPr>
        <p:spPr bwMode="auto">
          <a:xfrm>
            <a:off x="4572000" y="620688"/>
            <a:ext cx="4176464"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Attach Files or Figures to individual records</a:t>
            </a:r>
            <a:endParaRPr lang="en-GB" sz="2400" b="1" dirty="0">
              <a:solidFill>
                <a:srgbClr val="000000"/>
              </a:solidFill>
              <a:latin typeface="Lucida Sans" pitchFamily="34" charset="0"/>
            </a:endParaRPr>
          </a:p>
        </p:txBody>
      </p:sp>
      <p:cxnSp>
        <p:nvCxnSpPr>
          <p:cNvPr id="6" name="Straight Arrow Connector 5"/>
          <p:cNvCxnSpPr/>
          <p:nvPr/>
        </p:nvCxnSpPr>
        <p:spPr bwMode="auto">
          <a:xfrm flipH="1">
            <a:off x="4355976" y="3537366"/>
            <a:ext cx="936104" cy="792088"/>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TextBox 3"/>
          <p:cNvSpPr txBox="1"/>
          <p:nvPr/>
        </p:nvSpPr>
        <p:spPr bwMode="auto">
          <a:xfrm>
            <a:off x="4499992" y="2922393"/>
            <a:ext cx="4248472"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Click 'Attach Files' and browse for required item</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55495116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250"/>
                                        <p:tgtEl>
                                          <p:spTgt spid="4"/>
                                        </p:tgtEl>
                                      </p:cBhvr>
                                    </p:animEffect>
                                  </p:childTnLst>
                                </p:cTn>
                              </p:par>
                              <p:par>
                                <p:cTn id="12" presetID="10" presetClass="entr" presetSubtype="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55</a:t>
            </a:fld>
            <a:endParaRPr lang="en-GB"/>
          </a:p>
        </p:txBody>
      </p:sp>
      <p:pic>
        <p:nvPicPr>
          <p:cNvPr id="4198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2396" t="29663" r="24132" b="13162"/>
          <a:stretch/>
        </p:blipFill>
        <p:spPr bwMode="auto">
          <a:xfrm>
            <a:off x="1691680" y="1179612"/>
            <a:ext cx="5867400" cy="4705350"/>
          </a:xfrm>
          <a:prstGeom prst="rect">
            <a:avLst/>
          </a:prstGeom>
          <a:noFill/>
          <a:ln w="9525">
            <a:solidFill>
              <a:srgbClr val="224568"/>
            </a:solidFill>
            <a:miter lim="800000"/>
            <a:headEnd/>
            <a:tailEnd/>
          </a:ln>
          <a:extLst>
            <a:ext uri="{909E8E84-426E-40DD-AFC4-6F175D3DCCD1}">
              <a14:hiddenFill xmlns:a14="http://schemas.microsoft.com/office/drawing/2010/main">
                <a:solidFill>
                  <a:schemeClr val="accent1"/>
                </a:solidFill>
              </a14:hiddenFill>
            </a:ext>
          </a:extLst>
        </p:spPr>
      </p:pic>
      <p:sp>
        <p:nvSpPr>
          <p:cNvPr id="3" name="TextBox 2"/>
          <p:cNvSpPr txBox="1"/>
          <p:nvPr/>
        </p:nvSpPr>
        <p:spPr bwMode="auto">
          <a:xfrm>
            <a:off x="5076056" y="2708920"/>
            <a:ext cx="3312368"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Browse to locate the required file</a:t>
            </a:r>
            <a:endParaRPr lang="en-GB" sz="2400" b="1" dirty="0">
              <a:solidFill>
                <a:srgbClr val="000000"/>
              </a:solidFill>
              <a:latin typeface="Lucida Sans" pitchFamily="34" charset="0"/>
            </a:endParaRPr>
          </a:p>
        </p:txBody>
      </p:sp>
      <p:cxnSp>
        <p:nvCxnSpPr>
          <p:cNvPr id="6" name="Straight Arrow Connector 5"/>
          <p:cNvCxnSpPr/>
          <p:nvPr/>
        </p:nvCxnSpPr>
        <p:spPr bwMode="auto">
          <a:xfrm flipV="1">
            <a:off x="4427984" y="4653136"/>
            <a:ext cx="1800200" cy="374848"/>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TextBox 3"/>
          <p:cNvSpPr txBox="1"/>
          <p:nvPr/>
        </p:nvSpPr>
        <p:spPr bwMode="auto">
          <a:xfrm>
            <a:off x="2051720" y="4797152"/>
            <a:ext cx="2573660" cy="461665"/>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Click 'Upload'</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4096279690"/>
      </p:ext>
    </p:extLst>
  </p:cSld>
  <p:clrMapOvr>
    <a:masterClrMapping/>
  </p:clrMapOvr>
  <p:transition spd="med">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2731"/>
          <a:stretch/>
        </p:blipFill>
        <p:spPr bwMode="auto">
          <a:xfrm>
            <a:off x="0" y="548680"/>
            <a:ext cx="9144000" cy="598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56</a:t>
            </a:fld>
            <a:endParaRPr lang="en-GB"/>
          </a:p>
        </p:txBody>
      </p:sp>
      <p:sp>
        <p:nvSpPr>
          <p:cNvPr id="4" name="TextBox 3"/>
          <p:cNvSpPr txBox="1"/>
          <p:nvPr/>
        </p:nvSpPr>
        <p:spPr bwMode="auto">
          <a:xfrm>
            <a:off x="4716016" y="3933056"/>
            <a:ext cx="3482696"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Further attachments may be made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32146627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25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2268"/>
          <a:stretch/>
        </p:blipFill>
        <p:spPr bwMode="auto">
          <a:xfrm>
            <a:off x="0" y="332656"/>
            <a:ext cx="9083268" cy="59766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57</a:t>
            </a:fld>
            <a:endParaRPr lang="en-GB"/>
          </a:p>
        </p:txBody>
      </p:sp>
      <p:cxnSp>
        <p:nvCxnSpPr>
          <p:cNvPr id="5" name="Straight Arrow Connector 4"/>
          <p:cNvCxnSpPr/>
          <p:nvPr/>
        </p:nvCxnSpPr>
        <p:spPr bwMode="auto">
          <a:xfrm flipH="1" flipV="1">
            <a:off x="4139952" y="1772816"/>
            <a:ext cx="1368152" cy="903004"/>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3535287" y="2260322"/>
            <a:ext cx="5328592"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Click 'Manage Attachments' to view records with attached files</a:t>
            </a:r>
            <a:endParaRPr lang="en-GB" sz="2400" b="1" dirty="0">
              <a:solidFill>
                <a:srgbClr val="000000"/>
              </a:solidFill>
              <a:latin typeface="Lucida Sans" pitchFamily="34" charset="0"/>
            </a:endParaRPr>
          </a:p>
        </p:txBody>
      </p:sp>
      <p:sp>
        <p:nvSpPr>
          <p:cNvPr id="7" name="TextBox 6"/>
          <p:cNvSpPr txBox="1"/>
          <p:nvPr/>
        </p:nvSpPr>
        <p:spPr bwMode="auto">
          <a:xfrm>
            <a:off x="5405585" y="4941168"/>
            <a:ext cx="3456384"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Check the required box(</a:t>
            </a:r>
            <a:r>
              <a:rPr lang="en-GB" sz="2400" b="1" dirty="0" err="1" smtClean="0">
                <a:solidFill>
                  <a:srgbClr val="000000"/>
                </a:solidFill>
                <a:latin typeface="Lucida Sans" pitchFamily="34" charset="0"/>
              </a:rPr>
              <a:t>es</a:t>
            </a:r>
            <a:r>
              <a:rPr lang="en-GB" sz="2400" b="1" dirty="0" smtClean="0">
                <a:solidFill>
                  <a:srgbClr val="000000"/>
                </a:solidFill>
                <a:latin typeface="Lucida Sans" pitchFamily="34" charset="0"/>
              </a:rPr>
              <a:t>) then click 'Delete Attachment'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47955023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250"/>
                                        <p:tgtEl>
                                          <p:spTgt spid="5"/>
                                        </p:tgtEl>
                                      </p:cBhvr>
                                    </p:animEffect>
                                  </p:childTnLst>
                                </p:cTn>
                              </p:par>
                            </p:childTnLst>
                          </p:cTn>
                        </p:par>
                        <p:par>
                          <p:cTn id="11" fill="hold">
                            <p:stCondLst>
                              <p:cond delay="1250"/>
                            </p:stCondLst>
                            <p:childTnLst>
                              <p:par>
                                <p:cTn id="12" presetID="10" presetClass="entr" presetSubtype="0"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Use references in your writing</a:t>
            </a:r>
            <a:endParaRPr lang="en-GB" dirty="0"/>
          </a:p>
        </p:txBody>
      </p:sp>
      <p:sp>
        <p:nvSpPr>
          <p:cNvPr id="3" name="Slide Number Placeholder 2"/>
          <p:cNvSpPr>
            <a:spLocks noGrp="1"/>
          </p:cNvSpPr>
          <p:nvPr>
            <p:ph type="sldNum" sz="quarter" idx="12"/>
          </p:nvPr>
        </p:nvSpPr>
        <p:spPr/>
        <p:txBody>
          <a:bodyPr/>
          <a:lstStyle/>
          <a:p>
            <a:pPr>
              <a:defRPr/>
            </a:pPr>
            <a:fld id="{FAC4024C-E8CB-4A36-A0F9-7DCC4A757B5E}" type="slidenum">
              <a:rPr lang="en-GB" smtClean="0"/>
              <a:pPr>
                <a:defRPr/>
              </a:pPr>
              <a:t>58</a:t>
            </a:fld>
            <a:endParaRPr lang="en-GB"/>
          </a:p>
        </p:txBody>
      </p:sp>
    </p:spTree>
    <p:extLst>
      <p:ext uri="{BB962C8B-B14F-4D97-AF65-F5344CB8AC3E}">
        <p14:creationId xmlns:p14="http://schemas.microsoft.com/office/powerpoint/2010/main" val="766061112"/>
      </p:ext>
    </p:extLst>
  </p:cSld>
  <p:clrMapOvr>
    <a:masterClrMapping/>
  </p:clrMapOvr>
  <p:transition spd="med">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Create a formatted bibliography</a:t>
            </a:r>
            <a:endParaRPr lang="en-GB" dirty="0"/>
          </a:p>
        </p:txBody>
      </p:sp>
      <p:sp>
        <p:nvSpPr>
          <p:cNvPr id="3" name="Slide Number Placeholder 2"/>
          <p:cNvSpPr>
            <a:spLocks noGrp="1"/>
          </p:cNvSpPr>
          <p:nvPr>
            <p:ph type="sldNum" sz="quarter" idx="12"/>
          </p:nvPr>
        </p:nvSpPr>
        <p:spPr/>
        <p:txBody>
          <a:bodyPr/>
          <a:lstStyle/>
          <a:p>
            <a:pPr>
              <a:defRPr/>
            </a:pPr>
            <a:fld id="{FAC4024C-E8CB-4A36-A0F9-7DCC4A757B5E}" type="slidenum">
              <a:rPr lang="en-GB" smtClean="0"/>
              <a:pPr>
                <a:defRPr/>
              </a:pPr>
              <a:t>59</a:t>
            </a:fld>
            <a:endParaRPr lang="en-GB"/>
          </a:p>
        </p:txBody>
      </p:sp>
    </p:spTree>
    <p:extLst>
      <p:ext uri="{BB962C8B-B14F-4D97-AF65-F5344CB8AC3E}">
        <p14:creationId xmlns:p14="http://schemas.microsoft.com/office/powerpoint/2010/main" val="4101233640"/>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t="2625"/>
          <a:stretch/>
        </p:blipFill>
        <p:spPr>
          <a:xfrm>
            <a:off x="29586" y="116632"/>
            <a:ext cx="9132197" cy="6669360"/>
          </a:xfrm>
          <a:prstGeom prst="rect">
            <a:avLst/>
          </a:prstGeom>
        </p:spPr>
      </p:pic>
      <p:sp>
        <p:nvSpPr>
          <p:cNvPr id="917507" name="Line 6"/>
          <p:cNvSpPr>
            <a:spLocks noChangeShapeType="1"/>
          </p:cNvSpPr>
          <p:nvPr/>
        </p:nvSpPr>
        <p:spPr bwMode="auto">
          <a:xfrm flipH="1">
            <a:off x="2123727" y="1304925"/>
            <a:ext cx="2016471" cy="1836043"/>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17508" name="Text Box 10"/>
          <p:cNvSpPr txBox="1">
            <a:spLocks noChangeArrowheads="1"/>
          </p:cNvSpPr>
          <p:nvPr/>
        </p:nvSpPr>
        <p:spPr bwMode="auto">
          <a:xfrm>
            <a:off x="2735263" y="765175"/>
            <a:ext cx="3168650" cy="788988"/>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Choose the Web of </a:t>
            </a:r>
            <a:r>
              <a:rPr lang="en-GB" sz="2400" b="1" dirty="0" smtClean="0">
                <a:solidFill>
                  <a:srgbClr val="000000"/>
                </a:solidFill>
                <a:latin typeface="Lucida Sans" pitchFamily="34" charset="0"/>
              </a:rPr>
              <a:t>Science</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6</a:t>
            </a:fld>
            <a:endParaRPr lang="en-GB"/>
          </a:p>
        </p:txBody>
      </p:sp>
    </p:spTree>
    <p:extLst>
      <p:ext uri="{BB962C8B-B14F-4D97-AF65-F5344CB8AC3E}">
        <p14:creationId xmlns:p14="http://schemas.microsoft.com/office/powerpoint/2010/main" val="287164866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17508"/>
                                        </p:tgtEl>
                                        <p:attrNameLst>
                                          <p:attrName>style.visibility</p:attrName>
                                        </p:attrNameLst>
                                      </p:cBhvr>
                                      <p:to>
                                        <p:strVal val="visible"/>
                                      </p:to>
                                    </p:set>
                                    <p:animEffect transition="in" filter="fade">
                                      <p:cBhvr>
                                        <p:cTn id="7" dur="2000"/>
                                        <p:tgtEl>
                                          <p:spTgt spid="917508"/>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17507"/>
                                        </p:tgtEl>
                                        <p:attrNameLst>
                                          <p:attrName>style.visibility</p:attrName>
                                        </p:attrNameLst>
                                      </p:cBhvr>
                                      <p:to>
                                        <p:strVal val="visible"/>
                                      </p:to>
                                    </p:set>
                                    <p:animEffect transition="in" filter="fade">
                                      <p:cBhvr>
                                        <p:cTn id="11" dur="2000"/>
                                        <p:tgtEl>
                                          <p:spTgt spid="9175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7507" grpId="0" animBg="1"/>
      <p:bldP spid="917508"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2963"/>
          <a:stretch/>
        </p:blipFill>
        <p:spPr bwMode="auto">
          <a:xfrm>
            <a:off x="0" y="260648"/>
            <a:ext cx="9144000" cy="5969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60</a:t>
            </a:fld>
            <a:endParaRPr lang="en-GB"/>
          </a:p>
        </p:txBody>
      </p:sp>
      <p:sp>
        <p:nvSpPr>
          <p:cNvPr id="3" name="TextBox 2"/>
          <p:cNvSpPr txBox="1"/>
          <p:nvPr/>
        </p:nvSpPr>
        <p:spPr bwMode="auto">
          <a:xfrm>
            <a:off x="5508104" y="464518"/>
            <a:ext cx="2952328"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Go to 'Format </a:t>
            </a:r>
            <a:r>
              <a:rPr lang="en-GB" sz="2400" b="1" dirty="0" smtClean="0">
                <a:solidFill>
                  <a:srgbClr val="000000"/>
                </a:solidFill>
                <a:latin typeface="Lucida Sans" pitchFamily="34" charset="0"/>
                <a:sym typeface="Wingdings"/>
              </a:rPr>
              <a:t> Bibliography</a:t>
            </a:r>
            <a:endParaRPr lang="en-GB" sz="2400" b="1" dirty="0">
              <a:solidFill>
                <a:srgbClr val="000000"/>
              </a:solidFill>
              <a:latin typeface="Lucida Sans" pitchFamily="34" charset="0"/>
            </a:endParaRPr>
          </a:p>
        </p:txBody>
      </p:sp>
      <p:cxnSp>
        <p:nvCxnSpPr>
          <p:cNvPr id="6" name="Straight Arrow Connector 5"/>
          <p:cNvCxnSpPr/>
          <p:nvPr/>
        </p:nvCxnSpPr>
        <p:spPr bwMode="auto">
          <a:xfrm flipH="1">
            <a:off x="3275856" y="2619408"/>
            <a:ext cx="1512168" cy="233528"/>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TextBox 3"/>
          <p:cNvSpPr txBox="1"/>
          <p:nvPr/>
        </p:nvSpPr>
        <p:spPr bwMode="auto">
          <a:xfrm>
            <a:off x="4283968" y="2203910"/>
            <a:ext cx="4176464"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Choose the group of references required</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35380499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250"/>
                                        <p:tgtEl>
                                          <p:spTgt spid="4"/>
                                        </p:tgtEl>
                                      </p:cBhvr>
                                    </p:animEffect>
                                  </p:childTnLst>
                                </p:cTn>
                              </p:par>
                              <p:par>
                                <p:cTn id="12" presetID="10" presetClass="entr" presetSubtype="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2963"/>
          <a:stretch/>
        </p:blipFill>
        <p:spPr bwMode="auto">
          <a:xfrm>
            <a:off x="0" y="404664"/>
            <a:ext cx="9144000" cy="5969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61</a:t>
            </a:fld>
            <a:endParaRPr lang="en-GB"/>
          </a:p>
        </p:txBody>
      </p:sp>
      <p:cxnSp>
        <p:nvCxnSpPr>
          <p:cNvPr id="5" name="Straight Arrow Connector 4"/>
          <p:cNvCxnSpPr/>
          <p:nvPr/>
        </p:nvCxnSpPr>
        <p:spPr bwMode="auto">
          <a:xfrm flipH="1">
            <a:off x="3635896" y="2276872"/>
            <a:ext cx="1152128" cy="720080"/>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4578877" y="1628800"/>
            <a:ext cx="3449507"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Choose the referencing style …</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93859421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12500"/>
          <a:stretch/>
        </p:blipFill>
        <p:spPr bwMode="auto">
          <a:xfrm>
            <a:off x="3076" y="358924"/>
            <a:ext cx="9140924" cy="59987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62</a:t>
            </a:fld>
            <a:endParaRPr lang="en-GB"/>
          </a:p>
        </p:txBody>
      </p:sp>
      <p:sp>
        <p:nvSpPr>
          <p:cNvPr id="3" name="TextBox 2"/>
          <p:cNvSpPr txBox="1"/>
          <p:nvPr/>
        </p:nvSpPr>
        <p:spPr bwMode="auto">
          <a:xfrm>
            <a:off x="683568" y="3789040"/>
            <a:ext cx="2808312"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Create a list of favourite styles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4145383492"/>
      </p:ext>
    </p:extLst>
  </p:cSld>
  <p:clrMapOvr>
    <a:masterClrMapping/>
  </p:clrMapOvr>
  <p:transition spd="med">
    <p:fad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2963"/>
          <a:stretch/>
        </p:blipFill>
        <p:spPr bwMode="auto">
          <a:xfrm>
            <a:off x="0" y="307377"/>
            <a:ext cx="9194466" cy="60019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63</a:t>
            </a:fld>
            <a:endParaRPr lang="en-GB"/>
          </a:p>
        </p:txBody>
      </p:sp>
      <p:cxnSp>
        <p:nvCxnSpPr>
          <p:cNvPr id="6" name="Straight Arrow Connector 5"/>
          <p:cNvCxnSpPr/>
          <p:nvPr/>
        </p:nvCxnSpPr>
        <p:spPr bwMode="auto">
          <a:xfrm flipH="1">
            <a:off x="3023828" y="1684258"/>
            <a:ext cx="2196244" cy="952654"/>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5004048" y="1268760"/>
            <a:ext cx="3600400"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 and finally choose the output format</a:t>
            </a:r>
            <a:endParaRPr lang="en-GB" sz="2400" b="1" dirty="0">
              <a:solidFill>
                <a:srgbClr val="000000"/>
              </a:solidFill>
              <a:latin typeface="Lucida Sans" pitchFamily="34" charset="0"/>
            </a:endParaRPr>
          </a:p>
        </p:txBody>
      </p:sp>
      <p:cxnSp>
        <p:nvCxnSpPr>
          <p:cNvPr id="8" name="Straight Arrow Connector 7"/>
          <p:cNvCxnSpPr/>
          <p:nvPr/>
        </p:nvCxnSpPr>
        <p:spPr bwMode="auto">
          <a:xfrm flipV="1">
            <a:off x="2627784" y="2996952"/>
            <a:ext cx="792088" cy="1495618"/>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TextBox 3"/>
          <p:cNvSpPr txBox="1"/>
          <p:nvPr/>
        </p:nvSpPr>
        <p:spPr bwMode="auto">
          <a:xfrm>
            <a:off x="1187624" y="4077072"/>
            <a:ext cx="3168352"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Then click 'Preview &amp; Print'</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12843982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250"/>
                                        <p:tgtEl>
                                          <p:spTgt spid="6"/>
                                        </p:tgtEl>
                                      </p:cBhvr>
                                    </p:animEffect>
                                  </p:childTnLst>
                                </p:cTn>
                              </p:par>
                            </p:childTnLst>
                          </p:cTn>
                        </p:par>
                        <p:par>
                          <p:cTn id="11" fill="hold">
                            <p:stCondLst>
                              <p:cond delay="1250"/>
                            </p:stCondLst>
                            <p:childTnLst>
                              <p:par>
                                <p:cTn id="12" presetID="10" presetClass="entr" presetSubtype="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250"/>
                                        <p:tgtEl>
                                          <p:spTgt spid="4"/>
                                        </p:tgtEl>
                                      </p:cBhvr>
                                    </p:animEffect>
                                  </p:childTnLst>
                                </p:cTn>
                              </p:par>
                              <p:par>
                                <p:cTn id="15" presetID="10"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2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64</a:t>
            </a:fld>
            <a:endParaRPr lang="en-GB"/>
          </a:p>
        </p:txBody>
      </p:sp>
      <p:sp>
        <p:nvSpPr>
          <p:cNvPr id="3" name="TextBox 2"/>
          <p:cNvSpPr txBox="1"/>
          <p:nvPr/>
        </p:nvSpPr>
        <p:spPr bwMode="auto">
          <a:xfrm>
            <a:off x="2915816" y="3933056"/>
            <a:ext cx="4896544"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The bibliography is displayed in the required style</a:t>
            </a:r>
            <a:endParaRPr lang="en-GB" sz="2400" b="1" dirty="0">
              <a:solidFill>
                <a:srgbClr val="000000"/>
              </a:solidFill>
              <a:latin typeface="Lucida Sans" pitchFamily="34" charset="0"/>
            </a:endParaRPr>
          </a:p>
        </p:txBody>
      </p:sp>
      <p:pic>
        <p:nvPicPr>
          <p:cNvPr id="4915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71450"/>
            <a:ext cx="7810500" cy="6515100"/>
          </a:xfrm>
          <a:prstGeom prst="rect">
            <a:avLst/>
          </a:prstGeom>
          <a:noFill/>
          <a:ln w="9525">
            <a:solidFill>
              <a:srgbClr val="224568"/>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5936286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Use Cite While You Write</a:t>
            </a:r>
            <a:endParaRPr lang="en-GB" dirty="0"/>
          </a:p>
        </p:txBody>
      </p:sp>
      <p:sp>
        <p:nvSpPr>
          <p:cNvPr id="3" name="Slide Number Placeholder 2"/>
          <p:cNvSpPr>
            <a:spLocks noGrp="1"/>
          </p:cNvSpPr>
          <p:nvPr>
            <p:ph type="sldNum" sz="quarter" idx="12"/>
          </p:nvPr>
        </p:nvSpPr>
        <p:spPr/>
        <p:txBody>
          <a:bodyPr/>
          <a:lstStyle/>
          <a:p>
            <a:pPr>
              <a:defRPr/>
            </a:pPr>
            <a:fld id="{FAC4024C-E8CB-4A36-A0F9-7DCC4A757B5E}" type="slidenum">
              <a:rPr lang="en-GB" smtClean="0"/>
              <a:pPr>
                <a:defRPr/>
              </a:pPr>
              <a:t>65</a:t>
            </a:fld>
            <a:endParaRPr lang="en-GB"/>
          </a:p>
        </p:txBody>
      </p:sp>
    </p:spTree>
    <p:extLst>
      <p:ext uri="{BB962C8B-B14F-4D97-AF65-F5344CB8AC3E}">
        <p14:creationId xmlns:p14="http://schemas.microsoft.com/office/powerpoint/2010/main" val="2778395244"/>
      </p:ext>
    </p:extLst>
  </p:cSld>
  <p:clrMapOvr>
    <a:masterClrMapping/>
  </p:clrMapOvr>
  <p:transition spd="med">
    <p:fad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t="3981"/>
          <a:stretch/>
        </p:blipFill>
        <p:spPr>
          <a:xfrm>
            <a:off x="0" y="188641"/>
            <a:ext cx="9099232" cy="6552728"/>
          </a:xfrm>
          <a:prstGeom prst="rect">
            <a:avLst/>
          </a:prstGeom>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66</a:t>
            </a:fld>
            <a:endParaRPr lang="en-GB"/>
          </a:p>
        </p:txBody>
      </p:sp>
      <p:cxnSp>
        <p:nvCxnSpPr>
          <p:cNvPr id="5" name="Straight Arrow Connector 4"/>
          <p:cNvCxnSpPr/>
          <p:nvPr/>
        </p:nvCxnSpPr>
        <p:spPr bwMode="auto">
          <a:xfrm flipH="1">
            <a:off x="4211960" y="3465005"/>
            <a:ext cx="1656184" cy="1980219"/>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4549616" y="3102059"/>
            <a:ext cx="4320480"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Install the Cite While You Write plugin from here</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247503145"/>
      </p:ext>
    </p:extLst>
  </p:cSld>
  <p:clrMapOvr>
    <a:masterClrMapping/>
  </p:clrMapOvr>
  <p:transition spd="med">
    <p:fad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2268"/>
          <a:stretch/>
        </p:blipFill>
        <p:spPr bwMode="auto">
          <a:xfrm>
            <a:off x="-10294" y="404664"/>
            <a:ext cx="9083268" cy="59766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67</a:t>
            </a:fld>
            <a:endParaRPr lang="en-GB"/>
          </a:p>
        </p:txBody>
      </p:sp>
      <p:sp>
        <p:nvSpPr>
          <p:cNvPr id="3" name="TextBox 2"/>
          <p:cNvSpPr txBox="1"/>
          <p:nvPr/>
        </p:nvSpPr>
        <p:spPr bwMode="auto">
          <a:xfrm>
            <a:off x="4283968" y="2977497"/>
            <a:ext cx="4464496"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Choose the correct version and follow the link</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401338275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68</a:t>
            </a:fld>
            <a:endParaRPr lang="en-GB"/>
          </a:p>
        </p:txBody>
      </p:sp>
      <p:pic>
        <p:nvPicPr>
          <p:cNvPr id="522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730"/>
            <a:ext cx="9151640" cy="68637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bwMode="auto">
          <a:xfrm>
            <a:off x="4283968" y="2132856"/>
            <a:ext cx="4536504"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Change Preferences to work with EndNote Online</a:t>
            </a:r>
            <a:endParaRPr lang="en-GB" sz="2400" b="1" dirty="0">
              <a:solidFill>
                <a:srgbClr val="000000"/>
              </a:solidFill>
              <a:latin typeface="Lucida Sans" pitchFamily="34" charset="0"/>
            </a:endParaRPr>
          </a:p>
        </p:txBody>
      </p:sp>
      <p:sp>
        <p:nvSpPr>
          <p:cNvPr id="4" name="Oval 3"/>
          <p:cNvSpPr/>
          <p:nvPr/>
        </p:nvSpPr>
        <p:spPr bwMode="auto">
          <a:xfrm>
            <a:off x="4716016" y="404664"/>
            <a:ext cx="1152128" cy="504056"/>
          </a:xfrm>
          <a:prstGeom prst="ellipse">
            <a:avLst/>
          </a:prstGeom>
          <a:noFill/>
          <a:ln w="38100">
            <a:solidFill>
              <a:srgbClr val="FF3399"/>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algn="ctr"/>
            <a:endParaRPr lang="en-GB"/>
          </a:p>
        </p:txBody>
      </p:sp>
    </p:spTree>
    <p:extLst>
      <p:ext uri="{BB962C8B-B14F-4D97-AF65-F5344CB8AC3E}">
        <p14:creationId xmlns:p14="http://schemas.microsoft.com/office/powerpoint/2010/main" val="643533124"/>
      </p:ext>
    </p:extLst>
  </p:cSld>
  <p:clrMapOvr>
    <a:masterClrMapping/>
  </p:clrMapOvr>
  <p:transition spd="med">
    <p:fade/>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69</a:t>
            </a:fld>
            <a:endParaRPr lang="en-GB"/>
          </a:p>
        </p:txBody>
      </p:sp>
      <p:pic>
        <p:nvPicPr>
          <p:cNvPr id="532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260648"/>
            <a:ext cx="3857625" cy="3819525"/>
          </a:xfrm>
          <a:prstGeom prst="rect">
            <a:avLst/>
          </a:prstGeom>
          <a:noFill/>
          <a:ln w="9525">
            <a:solidFill>
              <a:srgbClr val="224568"/>
            </a:solidFill>
            <a:miter lim="800000"/>
            <a:headEnd/>
            <a:tailEnd/>
          </a:ln>
          <a:extLst>
            <a:ext uri="{909E8E84-426E-40DD-AFC4-6F175D3DCCD1}">
              <a14:hiddenFill xmlns:a14="http://schemas.microsoft.com/office/drawing/2010/main">
                <a:solidFill>
                  <a:schemeClr val="accent1"/>
                </a:solidFill>
              </a14:hiddenFill>
            </a:ext>
          </a:extLst>
        </p:spPr>
      </p:pic>
      <p:pic>
        <p:nvPicPr>
          <p:cNvPr id="532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4048" y="2170410"/>
            <a:ext cx="3857625" cy="3819525"/>
          </a:xfrm>
          <a:prstGeom prst="rect">
            <a:avLst/>
          </a:prstGeom>
          <a:noFill/>
          <a:ln w="9525">
            <a:solidFill>
              <a:srgbClr val="224568"/>
            </a:solidFill>
            <a:miter lim="800000"/>
            <a:headEnd/>
            <a:tailEnd/>
          </a:ln>
          <a:extLst>
            <a:ext uri="{909E8E84-426E-40DD-AFC4-6F175D3DCCD1}">
              <a14:hiddenFill xmlns:a14="http://schemas.microsoft.com/office/drawing/2010/main">
                <a:solidFill>
                  <a:schemeClr val="accent1"/>
                </a:solidFill>
              </a14:hiddenFill>
            </a:ext>
          </a:extLst>
        </p:spPr>
      </p:pic>
      <p:sp>
        <p:nvSpPr>
          <p:cNvPr id="3" name="TextBox 2"/>
          <p:cNvSpPr txBox="1"/>
          <p:nvPr/>
        </p:nvSpPr>
        <p:spPr bwMode="auto">
          <a:xfrm>
            <a:off x="4427985" y="293747"/>
            <a:ext cx="4433688"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Go to the 'Application' tab and choose 'EndNote online'</a:t>
            </a:r>
            <a:endParaRPr lang="en-GB" sz="2400" b="1" dirty="0">
              <a:solidFill>
                <a:srgbClr val="000000"/>
              </a:solidFill>
              <a:latin typeface="Lucida Sans" pitchFamily="34" charset="0"/>
            </a:endParaRPr>
          </a:p>
        </p:txBody>
      </p:sp>
      <p:sp>
        <p:nvSpPr>
          <p:cNvPr id="4" name="TextBox 3"/>
          <p:cNvSpPr txBox="1"/>
          <p:nvPr/>
        </p:nvSpPr>
        <p:spPr bwMode="auto">
          <a:xfrm>
            <a:off x="323527" y="4406161"/>
            <a:ext cx="4104457" cy="1569660"/>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You will need to log in with your Web of Knowledge email and password</a:t>
            </a:r>
            <a:endParaRPr lang="en-GB" sz="2400" b="1" dirty="0">
              <a:solidFill>
                <a:srgbClr val="000000"/>
              </a:solidFill>
              <a:latin typeface="Lucida Sans" pitchFamily="34" charset="0"/>
            </a:endParaRPr>
          </a:p>
        </p:txBody>
      </p:sp>
      <p:sp>
        <p:nvSpPr>
          <p:cNvPr id="5" name="Oval 4"/>
          <p:cNvSpPr/>
          <p:nvPr/>
        </p:nvSpPr>
        <p:spPr bwMode="auto">
          <a:xfrm>
            <a:off x="1259632" y="1340768"/>
            <a:ext cx="2664296" cy="648072"/>
          </a:xfrm>
          <a:prstGeom prst="ellipse">
            <a:avLst/>
          </a:prstGeom>
          <a:noFill/>
          <a:ln w="38100">
            <a:solidFill>
              <a:srgbClr val="FF3399"/>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algn="ctr"/>
            <a:endParaRPr lang="en-GB"/>
          </a:p>
        </p:txBody>
      </p:sp>
      <p:sp>
        <p:nvSpPr>
          <p:cNvPr id="6" name="Oval 5"/>
          <p:cNvSpPr/>
          <p:nvPr/>
        </p:nvSpPr>
        <p:spPr bwMode="auto">
          <a:xfrm>
            <a:off x="5364088" y="4080173"/>
            <a:ext cx="2736304" cy="860995"/>
          </a:xfrm>
          <a:prstGeom prst="ellipse">
            <a:avLst/>
          </a:prstGeom>
          <a:noFill/>
          <a:ln w="38100">
            <a:solidFill>
              <a:srgbClr val="FF3399"/>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algn="ctr"/>
            <a:endParaRPr lang="en-GB"/>
          </a:p>
        </p:txBody>
      </p:sp>
      <p:pic>
        <p:nvPicPr>
          <p:cNvPr id="7" name="Picture 6"/>
          <p:cNvPicPr>
            <a:picLocks noChangeAspect="1"/>
          </p:cNvPicPr>
          <p:nvPr/>
        </p:nvPicPr>
        <p:blipFill>
          <a:blip r:embed="rId5"/>
          <a:stretch>
            <a:fillRect/>
          </a:stretch>
        </p:blipFill>
        <p:spPr>
          <a:xfrm>
            <a:off x="5016023" y="2803901"/>
            <a:ext cx="3886200" cy="3829050"/>
          </a:xfrm>
          <a:prstGeom prst="rect">
            <a:avLst/>
          </a:prstGeom>
        </p:spPr>
      </p:pic>
      <p:pic>
        <p:nvPicPr>
          <p:cNvPr id="8" name="Picture 7"/>
          <p:cNvPicPr>
            <a:picLocks noChangeAspect="1"/>
          </p:cNvPicPr>
          <p:nvPr/>
        </p:nvPicPr>
        <p:blipFill>
          <a:blip r:embed="rId6"/>
          <a:stretch>
            <a:fillRect/>
          </a:stretch>
        </p:blipFill>
        <p:spPr>
          <a:xfrm>
            <a:off x="76696" y="622145"/>
            <a:ext cx="3857625" cy="3819525"/>
          </a:xfrm>
          <a:prstGeom prst="rect">
            <a:avLst/>
          </a:prstGeom>
        </p:spPr>
      </p:pic>
    </p:spTree>
    <p:extLst>
      <p:ext uri="{BB962C8B-B14F-4D97-AF65-F5344CB8AC3E}">
        <p14:creationId xmlns:p14="http://schemas.microsoft.com/office/powerpoint/2010/main" val="1127876671"/>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t="3500"/>
          <a:stretch/>
        </p:blipFill>
        <p:spPr>
          <a:xfrm>
            <a:off x="0" y="113174"/>
            <a:ext cx="9144000" cy="6617973"/>
          </a:xfrm>
          <a:prstGeom prst="rect">
            <a:avLst/>
          </a:prstGeom>
        </p:spPr>
      </p:pic>
      <p:sp>
        <p:nvSpPr>
          <p:cNvPr id="919555" name="Line 6"/>
          <p:cNvSpPr>
            <a:spLocks noChangeShapeType="1"/>
          </p:cNvSpPr>
          <p:nvPr/>
        </p:nvSpPr>
        <p:spPr bwMode="auto">
          <a:xfrm flipH="1">
            <a:off x="5148064" y="3216592"/>
            <a:ext cx="359296" cy="1580560"/>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19556" name="Text Box 10"/>
          <p:cNvSpPr txBox="1">
            <a:spLocks noChangeArrowheads="1"/>
          </p:cNvSpPr>
          <p:nvPr/>
        </p:nvSpPr>
        <p:spPr bwMode="auto">
          <a:xfrm>
            <a:off x="4211960" y="2532380"/>
            <a:ext cx="3168650" cy="784830"/>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Open the Web of </a:t>
            </a:r>
            <a:r>
              <a:rPr lang="en-GB" sz="2400" b="1" dirty="0" smtClean="0">
                <a:solidFill>
                  <a:srgbClr val="000000"/>
                </a:solidFill>
                <a:latin typeface="Lucida Sans" pitchFamily="34" charset="0"/>
              </a:rPr>
              <a:t>Science</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7</a:t>
            </a:fld>
            <a:endParaRPr lang="en-GB"/>
          </a:p>
        </p:txBody>
      </p:sp>
    </p:spTree>
    <p:extLst>
      <p:ext uri="{BB962C8B-B14F-4D97-AF65-F5344CB8AC3E}">
        <p14:creationId xmlns:p14="http://schemas.microsoft.com/office/powerpoint/2010/main" val="213727823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19556"/>
                                        </p:tgtEl>
                                        <p:attrNameLst>
                                          <p:attrName>style.visibility</p:attrName>
                                        </p:attrNameLst>
                                      </p:cBhvr>
                                      <p:to>
                                        <p:strVal val="visible"/>
                                      </p:to>
                                    </p:set>
                                    <p:animEffect transition="in" filter="fade">
                                      <p:cBhvr>
                                        <p:cTn id="7" dur="2000"/>
                                        <p:tgtEl>
                                          <p:spTgt spid="91955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19555"/>
                                        </p:tgtEl>
                                        <p:attrNameLst>
                                          <p:attrName>style.visibility</p:attrName>
                                        </p:attrNameLst>
                                      </p:cBhvr>
                                      <p:to>
                                        <p:strVal val="visible"/>
                                      </p:to>
                                    </p:set>
                                    <p:animEffect transition="in" filter="fade">
                                      <p:cBhvr>
                                        <p:cTn id="11" dur="2000"/>
                                        <p:tgtEl>
                                          <p:spTgt spid="9195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9555" grpId="0" animBg="1"/>
      <p:bldP spid="919556"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60" y="0"/>
            <a:ext cx="9123040" cy="6842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70</a:t>
            </a:fld>
            <a:endParaRPr lang="en-GB"/>
          </a:p>
        </p:txBody>
      </p:sp>
      <p:cxnSp>
        <p:nvCxnSpPr>
          <p:cNvPr id="7" name="Straight Arrow Connector 6"/>
          <p:cNvCxnSpPr/>
          <p:nvPr/>
        </p:nvCxnSpPr>
        <p:spPr bwMode="auto">
          <a:xfrm flipH="1" flipV="1">
            <a:off x="4860032" y="2204864"/>
            <a:ext cx="1512168" cy="1495618"/>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9" name="Straight Arrow Connector 8"/>
          <p:cNvCxnSpPr/>
          <p:nvPr/>
        </p:nvCxnSpPr>
        <p:spPr bwMode="auto">
          <a:xfrm flipH="1" flipV="1">
            <a:off x="323528" y="980728"/>
            <a:ext cx="1296144" cy="2255746"/>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TextBox 3"/>
          <p:cNvSpPr txBox="1"/>
          <p:nvPr/>
        </p:nvSpPr>
        <p:spPr bwMode="auto">
          <a:xfrm>
            <a:off x="5436096" y="2820975"/>
            <a:ext cx="3024336"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Identify the point in the text to insert a citation</a:t>
            </a:r>
            <a:endParaRPr lang="en-GB" sz="2400" b="1" dirty="0">
              <a:solidFill>
                <a:srgbClr val="000000"/>
              </a:solidFill>
              <a:latin typeface="Lucida Sans" pitchFamily="34" charset="0"/>
            </a:endParaRPr>
          </a:p>
        </p:txBody>
      </p:sp>
      <p:sp>
        <p:nvSpPr>
          <p:cNvPr id="5" name="TextBox 4"/>
          <p:cNvSpPr txBox="1"/>
          <p:nvPr/>
        </p:nvSpPr>
        <p:spPr bwMode="auto">
          <a:xfrm>
            <a:off x="631032" y="2820975"/>
            <a:ext cx="2664296"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Click the 'Find Citation' icon</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87722311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25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250"/>
                                        <p:tgtEl>
                                          <p:spTgt spid="7"/>
                                        </p:tgtEl>
                                      </p:cBhvr>
                                    </p:animEffect>
                                  </p:childTnLst>
                                </p:cTn>
                              </p:par>
                            </p:childTnLst>
                          </p:cTn>
                        </p:par>
                        <p:par>
                          <p:cTn id="11" fill="hold">
                            <p:stCondLst>
                              <p:cond delay="1250"/>
                            </p:stCondLst>
                            <p:childTnLst>
                              <p:par>
                                <p:cTn id="12" presetID="10" presetClass="entr" presetSubtype="0" fill="hold" nodeType="after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fade">
                                      <p:cBhvr>
                                        <p:cTn id="14" dur="1250"/>
                                        <p:tgtEl>
                                          <p:spTgt spid="5">
                                            <p:txEl>
                                              <p:pRg st="0" end="0"/>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2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469354"/>
            <a:ext cx="7239000" cy="5334000"/>
          </a:xfrm>
          <a:prstGeom prst="rect">
            <a:avLst/>
          </a:prstGeom>
          <a:noFill/>
          <a:ln w="9525">
            <a:solidFill>
              <a:srgbClr val="224568"/>
            </a:solidFill>
            <a:miter lim="800000"/>
            <a:headEnd/>
            <a:tailEnd/>
          </a:ln>
          <a:extLst>
            <a:ext uri="{909E8E84-426E-40DD-AFC4-6F175D3DCCD1}">
              <a14:hiddenFill xmlns:a14="http://schemas.microsoft.com/office/drawing/2010/main">
                <a:solidFill>
                  <a:schemeClr val="accent1"/>
                </a:solidFill>
              </a14:hiddenFill>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71</a:t>
            </a:fld>
            <a:endParaRPr lang="en-GB"/>
          </a:p>
        </p:txBody>
      </p:sp>
      <p:sp>
        <p:nvSpPr>
          <p:cNvPr id="3" name="TextBox 2"/>
          <p:cNvSpPr txBox="1"/>
          <p:nvPr/>
        </p:nvSpPr>
        <p:spPr bwMode="auto">
          <a:xfrm>
            <a:off x="3775720" y="2132856"/>
            <a:ext cx="3888432"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Insert Author or keyword in the search box and click 'Find'</a:t>
            </a:r>
            <a:endParaRPr lang="en-GB" sz="2400" b="1" dirty="0">
              <a:solidFill>
                <a:srgbClr val="000000"/>
              </a:solidFill>
              <a:latin typeface="Lucida Sans" pitchFamily="34" charset="0"/>
            </a:endParaRPr>
          </a:p>
        </p:txBody>
      </p:sp>
      <p:sp>
        <p:nvSpPr>
          <p:cNvPr id="4" name="TextBox 3"/>
          <p:cNvSpPr txBox="1"/>
          <p:nvPr/>
        </p:nvSpPr>
        <p:spPr bwMode="auto">
          <a:xfrm>
            <a:off x="791580" y="3861047"/>
            <a:ext cx="3960440"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Select the required reference from those listed and click 'Insert'</a:t>
            </a:r>
            <a:endParaRPr lang="en-GB" sz="2400" b="1" dirty="0">
              <a:solidFill>
                <a:srgbClr val="000000"/>
              </a:solidFill>
              <a:latin typeface="Lucida Sans" pitchFamily="34" charset="0"/>
            </a:endParaRPr>
          </a:p>
        </p:txBody>
      </p:sp>
      <p:sp>
        <p:nvSpPr>
          <p:cNvPr id="5" name="Oval 4"/>
          <p:cNvSpPr/>
          <p:nvPr/>
        </p:nvSpPr>
        <p:spPr bwMode="auto">
          <a:xfrm>
            <a:off x="5071864" y="5017918"/>
            <a:ext cx="1296144" cy="576064"/>
          </a:xfrm>
          <a:prstGeom prst="ellipse">
            <a:avLst/>
          </a:prstGeom>
          <a:noFill/>
          <a:ln w="38100">
            <a:solidFill>
              <a:srgbClr val="FF3399"/>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algn="ctr"/>
            <a:endParaRPr lang="en-GB"/>
          </a:p>
        </p:txBody>
      </p:sp>
      <p:sp>
        <p:nvSpPr>
          <p:cNvPr id="6" name="Oval 5"/>
          <p:cNvSpPr/>
          <p:nvPr/>
        </p:nvSpPr>
        <p:spPr bwMode="auto">
          <a:xfrm>
            <a:off x="2771800" y="710258"/>
            <a:ext cx="1080120" cy="576064"/>
          </a:xfrm>
          <a:prstGeom prst="ellipse">
            <a:avLst/>
          </a:prstGeom>
          <a:noFill/>
          <a:ln w="38100">
            <a:solidFill>
              <a:srgbClr val="FF3399"/>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algn="ctr"/>
            <a:endParaRPr lang="en-GB"/>
          </a:p>
        </p:txBody>
      </p:sp>
    </p:spTree>
    <p:extLst>
      <p:ext uri="{BB962C8B-B14F-4D97-AF65-F5344CB8AC3E}">
        <p14:creationId xmlns:p14="http://schemas.microsoft.com/office/powerpoint/2010/main" val="222708823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250"/>
                                        <p:tgtEl>
                                          <p:spTgt spid="6"/>
                                        </p:tgtEl>
                                      </p:cBhvr>
                                    </p:animEffect>
                                  </p:child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25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72</a:t>
            </a:fld>
            <a:endParaRPr lang="en-GB"/>
          </a:p>
        </p:txBody>
      </p:sp>
      <p:sp>
        <p:nvSpPr>
          <p:cNvPr id="3" name="TextBox 2"/>
          <p:cNvSpPr txBox="1"/>
          <p:nvPr/>
        </p:nvSpPr>
        <p:spPr bwMode="auto">
          <a:xfrm>
            <a:off x="2843808" y="3717032"/>
            <a:ext cx="4176464"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The citation is displayed in the text, with the full reference at the end</a:t>
            </a:r>
            <a:endParaRPr lang="en-GB" sz="2400" b="1" dirty="0">
              <a:solidFill>
                <a:srgbClr val="000000"/>
              </a:solidFill>
              <a:latin typeface="Lucida Sans" pitchFamily="34" charset="0"/>
            </a:endParaRPr>
          </a:p>
        </p:txBody>
      </p:sp>
      <p:pic>
        <p:nvPicPr>
          <p:cNvPr id="563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 y="19422"/>
            <a:ext cx="9118848" cy="68391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9783157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510"/>
            <a:ext cx="9184680" cy="68885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73</a:t>
            </a:fld>
            <a:endParaRPr lang="en-GB"/>
          </a:p>
        </p:txBody>
      </p:sp>
      <p:sp>
        <p:nvSpPr>
          <p:cNvPr id="3" name="TextBox 2"/>
          <p:cNvSpPr txBox="1"/>
          <p:nvPr/>
        </p:nvSpPr>
        <p:spPr bwMode="auto">
          <a:xfrm>
            <a:off x="3995936" y="4802977"/>
            <a:ext cx="4104456"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The bibliography is sorted as more citations are added</a:t>
            </a:r>
            <a:endParaRPr lang="en-GB" sz="2400" b="1" dirty="0">
              <a:solidFill>
                <a:srgbClr val="000000"/>
              </a:solidFill>
              <a:latin typeface="Lucida Sans" pitchFamily="34" charset="0"/>
            </a:endParaRPr>
          </a:p>
        </p:txBody>
      </p:sp>
      <p:cxnSp>
        <p:nvCxnSpPr>
          <p:cNvPr id="6" name="Straight Arrow Connector 5"/>
          <p:cNvCxnSpPr/>
          <p:nvPr/>
        </p:nvCxnSpPr>
        <p:spPr bwMode="auto">
          <a:xfrm flipH="1" flipV="1">
            <a:off x="3059832" y="548680"/>
            <a:ext cx="1872208" cy="862270"/>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TextBox 3"/>
          <p:cNvSpPr txBox="1"/>
          <p:nvPr/>
        </p:nvSpPr>
        <p:spPr bwMode="auto">
          <a:xfrm>
            <a:off x="3995936" y="979815"/>
            <a:ext cx="4104456"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Change the reference style here if required</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55560960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250"/>
                                        <p:tgtEl>
                                          <p:spTgt spid="4"/>
                                        </p:tgtEl>
                                      </p:cBhvr>
                                    </p:animEffect>
                                  </p:childTnLst>
                                </p:cTn>
                              </p:par>
                              <p:par>
                                <p:cTn id="12" presetID="10" presetClass="entr" presetSubtype="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Edit citations</a:t>
            </a:r>
            <a:endParaRPr lang="en-GB" dirty="0"/>
          </a:p>
        </p:txBody>
      </p:sp>
      <p:sp>
        <p:nvSpPr>
          <p:cNvPr id="3" name="Slide Number Placeholder 2"/>
          <p:cNvSpPr>
            <a:spLocks noGrp="1"/>
          </p:cNvSpPr>
          <p:nvPr>
            <p:ph type="sldNum" sz="quarter" idx="12"/>
          </p:nvPr>
        </p:nvSpPr>
        <p:spPr/>
        <p:txBody>
          <a:bodyPr/>
          <a:lstStyle/>
          <a:p>
            <a:pPr>
              <a:defRPr/>
            </a:pPr>
            <a:fld id="{FAC4024C-E8CB-4A36-A0F9-7DCC4A757B5E}" type="slidenum">
              <a:rPr lang="en-GB" smtClean="0"/>
              <a:pPr>
                <a:defRPr/>
              </a:pPr>
              <a:t>74</a:t>
            </a:fld>
            <a:endParaRPr lang="en-GB"/>
          </a:p>
        </p:txBody>
      </p:sp>
    </p:spTree>
    <p:extLst>
      <p:ext uri="{BB962C8B-B14F-4D97-AF65-F5344CB8AC3E}">
        <p14:creationId xmlns:p14="http://schemas.microsoft.com/office/powerpoint/2010/main" val="1992923473"/>
      </p:ext>
    </p:extLst>
  </p:cSld>
  <p:clrMapOvr>
    <a:masterClrMapping/>
  </p:clrMapOvr>
  <p:transition spd="med">
    <p:fade/>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75</a:t>
            </a:fld>
            <a:endParaRPr lang="en-GB"/>
          </a:p>
        </p:txBody>
      </p:sp>
      <p:cxnSp>
        <p:nvCxnSpPr>
          <p:cNvPr id="6" name="Straight Arrow Connector 5"/>
          <p:cNvCxnSpPr/>
          <p:nvPr/>
        </p:nvCxnSpPr>
        <p:spPr bwMode="auto">
          <a:xfrm flipV="1">
            <a:off x="4573035" y="2492896"/>
            <a:ext cx="431013" cy="2215698"/>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2483768" y="4293096"/>
            <a:ext cx="4392488"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Click in the citation, then go to 'Edit Citations'</a:t>
            </a:r>
            <a:endParaRPr lang="en-GB" sz="2400" b="1" dirty="0">
              <a:solidFill>
                <a:srgbClr val="000000"/>
              </a:solidFill>
              <a:latin typeface="Lucida Sans" pitchFamily="34" charset="0"/>
            </a:endParaRPr>
          </a:p>
        </p:txBody>
      </p:sp>
      <p:sp>
        <p:nvSpPr>
          <p:cNvPr id="4" name="Oval 3"/>
          <p:cNvSpPr/>
          <p:nvPr/>
        </p:nvSpPr>
        <p:spPr bwMode="auto">
          <a:xfrm>
            <a:off x="819250" y="116632"/>
            <a:ext cx="1008112" cy="1008112"/>
          </a:xfrm>
          <a:prstGeom prst="ellipse">
            <a:avLst/>
          </a:prstGeom>
          <a:noFill/>
          <a:ln w="38100">
            <a:solidFill>
              <a:srgbClr val="FF3399"/>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tlCol="0" anchor="ctr"/>
          <a:lstStyle/>
          <a:p>
            <a:pPr algn="ctr"/>
            <a:endParaRPr lang="en-GB"/>
          </a:p>
        </p:txBody>
      </p:sp>
    </p:spTree>
    <p:extLst>
      <p:ext uri="{BB962C8B-B14F-4D97-AF65-F5344CB8AC3E}">
        <p14:creationId xmlns:p14="http://schemas.microsoft.com/office/powerpoint/2010/main" val="409891764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250"/>
                                        <p:tgtEl>
                                          <p:spTgt spid="6"/>
                                        </p:tgtEl>
                                      </p:cBhvr>
                                    </p:animEffect>
                                  </p:childTnLst>
                                </p:cTn>
                              </p:par>
                            </p:childTnLst>
                          </p:cTn>
                        </p:par>
                        <p:par>
                          <p:cTn id="11" fill="hold">
                            <p:stCondLst>
                              <p:cond delay="1250"/>
                            </p:stCondLst>
                            <p:childTnLst>
                              <p:par>
                                <p:cTn id="12" presetID="10" presetClass="entr" presetSubtype="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407930"/>
            <a:ext cx="5715000" cy="5715000"/>
          </a:xfrm>
          <a:prstGeom prst="rect">
            <a:avLst/>
          </a:prstGeom>
          <a:noFill/>
          <a:ln w="9525">
            <a:solidFill>
              <a:srgbClr val="224568"/>
            </a:solidFill>
            <a:miter lim="800000"/>
            <a:headEnd/>
            <a:tailEnd/>
          </a:ln>
          <a:extLst>
            <a:ext uri="{909E8E84-426E-40DD-AFC4-6F175D3DCCD1}">
              <a14:hiddenFill xmlns:a14="http://schemas.microsoft.com/office/drawing/2010/main">
                <a:solidFill>
                  <a:schemeClr val="accent1"/>
                </a:solidFill>
              </a14:hiddenFill>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76</a:t>
            </a:fld>
            <a:endParaRPr lang="en-GB"/>
          </a:p>
        </p:txBody>
      </p:sp>
      <p:cxnSp>
        <p:nvCxnSpPr>
          <p:cNvPr id="5" name="Straight Arrow Connector 4"/>
          <p:cNvCxnSpPr/>
          <p:nvPr/>
        </p:nvCxnSpPr>
        <p:spPr bwMode="auto">
          <a:xfrm flipH="1">
            <a:off x="2627784" y="3174360"/>
            <a:ext cx="3024336" cy="830704"/>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7" name="Straight Arrow Connector 6"/>
          <p:cNvCxnSpPr/>
          <p:nvPr/>
        </p:nvCxnSpPr>
        <p:spPr bwMode="auto">
          <a:xfrm flipH="1">
            <a:off x="5076056" y="3265430"/>
            <a:ext cx="576064" cy="2179794"/>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4860032" y="2204864"/>
            <a:ext cx="4032448" cy="1938992"/>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To add page numbers to a citation, type the exact letter string required in the SUFFIX box, then click OK</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43298121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250"/>
                                        <p:tgtEl>
                                          <p:spTgt spid="5"/>
                                        </p:tgtEl>
                                      </p:cBhvr>
                                    </p:animEffect>
                                  </p:childTnLst>
                                </p:cTn>
                              </p:par>
                            </p:childTnLst>
                          </p:cTn>
                        </p:par>
                        <p:par>
                          <p:cTn id="11" fill="hold">
                            <p:stCondLst>
                              <p:cond delay="1250"/>
                            </p:stCondLst>
                            <p:childTnLst>
                              <p:par>
                                <p:cTn id="12" presetID="10"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77</a:t>
            </a:fld>
            <a:endParaRPr lang="en-GB"/>
          </a:p>
        </p:txBody>
      </p:sp>
      <p:cxnSp>
        <p:nvCxnSpPr>
          <p:cNvPr id="5" name="Straight Arrow Connector 4"/>
          <p:cNvCxnSpPr/>
          <p:nvPr/>
        </p:nvCxnSpPr>
        <p:spPr bwMode="auto">
          <a:xfrm flipH="1" flipV="1">
            <a:off x="3923928" y="2492896"/>
            <a:ext cx="648072" cy="2376264"/>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Text Box 5"/>
          <p:cNvSpPr txBox="1">
            <a:spLocks noChangeArrowheads="1"/>
          </p:cNvSpPr>
          <p:nvPr/>
        </p:nvSpPr>
        <p:spPr bwMode="auto">
          <a:xfrm>
            <a:off x="2532172" y="4692045"/>
            <a:ext cx="4535488" cy="830997"/>
          </a:xfrm>
          <a:prstGeom prst="rect">
            <a:avLst/>
          </a:prstGeom>
          <a:solidFill>
            <a:srgbClr val="FFFF99"/>
          </a:solidFill>
          <a:ln w="28575" cap="sq">
            <a:solidFill>
              <a:srgbClr val="000000"/>
            </a:solidFill>
            <a:miter lim="800000"/>
            <a:headEnd type="none" w="sm" len="sm"/>
            <a:tailEnd type="none" w="sm" len="sm"/>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algn="ctr"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algn="ctr"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algn="ctr"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algn="ctr" eaLnBrk="0" fontAlgn="base" hangingPunct="0">
              <a:spcBef>
                <a:spcPct val="0"/>
              </a:spcBef>
              <a:spcAft>
                <a:spcPct val="0"/>
              </a:spcAft>
              <a:defRPr>
                <a:solidFill>
                  <a:schemeClr val="tx1"/>
                </a:solidFill>
                <a:latin typeface="Arial" charset="0"/>
                <a:ea typeface="ＭＳ Ｐゴシック" pitchFamily="34" charset="-128"/>
              </a:defRPr>
            </a:lvl9pPr>
          </a:lstStyle>
          <a:p>
            <a:pPr algn="l" eaLnBrk="1" hangingPunct="1"/>
            <a:r>
              <a:rPr lang="en-GB" sz="2400" b="1" dirty="0" smtClean="0">
                <a:solidFill>
                  <a:srgbClr val="000000"/>
                </a:solidFill>
                <a:latin typeface="Lucida Sans" pitchFamily="34" charset="0"/>
              </a:rPr>
              <a:t>The suffix text is attached to the citation </a:t>
            </a:r>
            <a:endParaRPr lang="en-GB" dirty="0"/>
          </a:p>
        </p:txBody>
      </p:sp>
    </p:spTree>
    <p:extLst>
      <p:ext uri="{BB962C8B-B14F-4D97-AF65-F5344CB8AC3E}">
        <p14:creationId xmlns:p14="http://schemas.microsoft.com/office/powerpoint/2010/main" val="106095171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10566" y="0"/>
            <a:ext cx="9133434" cy="68500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78</a:t>
            </a:fld>
            <a:endParaRPr lang="en-GB"/>
          </a:p>
        </p:txBody>
      </p:sp>
      <p:sp>
        <p:nvSpPr>
          <p:cNvPr id="3" name="TextBox 2"/>
          <p:cNvSpPr txBox="1"/>
          <p:nvPr/>
        </p:nvSpPr>
        <p:spPr bwMode="auto">
          <a:xfrm>
            <a:off x="179512" y="404664"/>
            <a:ext cx="3758453"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To remove a citation completely, go to 'Edit Citation(s)'</a:t>
            </a:r>
            <a:endParaRPr lang="en-GB" sz="2400" b="1" dirty="0">
              <a:solidFill>
                <a:srgbClr val="000000"/>
              </a:solidFill>
              <a:latin typeface="Lucida Sans" pitchFamily="34" charset="0"/>
            </a:endParaRPr>
          </a:p>
        </p:txBody>
      </p:sp>
      <p:cxnSp>
        <p:nvCxnSpPr>
          <p:cNvPr id="6" name="Straight Arrow Connector 5"/>
          <p:cNvCxnSpPr/>
          <p:nvPr/>
        </p:nvCxnSpPr>
        <p:spPr bwMode="auto">
          <a:xfrm flipV="1">
            <a:off x="5076056" y="2420888"/>
            <a:ext cx="792088" cy="1944216"/>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TextBox 3"/>
          <p:cNvSpPr txBox="1"/>
          <p:nvPr/>
        </p:nvSpPr>
        <p:spPr bwMode="auto">
          <a:xfrm>
            <a:off x="3419872" y="4077072"/>
            <a:ext cx="5544616"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Highlight the required reference, and choose 'Remove Citation' from the dropdown menu</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75192241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par>
                          <p:cTn id="8" fill="hold">
                            <p:stCondLst>
                              <p:cond delay="125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250"/>
                                        <p:tgtEl>
                                          <p:spTgt spid="4"/>
                                        </p:tgtEl>
                                      </p:cBhvr>
                                    </p:animEffect>
                                  </p:childTnLst>
                                </p:cTn>
                              </p:par>
                              <p:par>
                                <p:cTn id="12" presetID="10" presetClass="entr" presetSubtype="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25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56"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79</a:t>
            </a:fld>
            <a:endParaRPr lang="en-GB"/>
          </a:p>
        </p:txBody>
      </p:sp>
      <p:sp>
        <p:nvSpPr>
          <p:cNvPr id="3" name="TextBox 2"/>
          <p:cNvSpPr txBox="1"/>
          <p:nvPr/>
        </p:nvSpPr>
        <p:spPr bwMode="auto">
          <a:xfrm>
            <a:off x="2627784" y="3861048"/>
            <a:ext cx="4464496" cy="1200329"/>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The reference is deleted from both the citations and bibliography</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56079641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t="3500"/>
          <a:stretch/>
        </p:blipFill>
        <p:spPr>
          <a:xfrm>
            <a:off x="0" y="25474"/>
            <a:ext cx="9144000" cy="6617973"/>
          </a:xfrm>
          <a:prstGeom prst="rect">
            <a:avLst/>
          </a:prstGeom>
        </p:spPr>
      </p:pic>
      <p:sp>
        <p:nvSpPr>
          <p:cNvPr id="921603" name="Line 6"/>
          <p:cNvSpPr>
            <a:spLocks noChangeShapeType="1"/>
          </p:cNvSpPr>
          <p:nvPr/>
        </p:nvSpPr>
        <p:spPr bwMode="auto">
          <a:xfrm flipV="1">
            <a:off x="4788024" y="548681"/>
            <a:ext cx="1728192" cy="314791"/>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21604" name="Text Box 10"/>
          <p:cNvSpPr txBox="1">
            <a:spLocks noChangeArrowheads="1"/>
          </p:cNvSpPr>
          <p:nvPr/>
        </p:nvSpPr>
        <p:spPr bwMode="auto">
          <a:xfrm>
            <a:off x="2915816" y="742823"/>
            <a:ext cx="2339975" cy="423863"/>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 or 'Sign In'</a:t>
            </a:r>
          </a:p>
        </p:txBody>
      </p:sp>
      <p:sp>
        <p:nvSpPr>
          <p:cNvPr id="921605" name="Line 6"/>
          <p:cNvSpPr>
            <a:spLocks noChangeShapeType="1"/>
          </p:cNvSpPr>
          <p:nvPr/>
        </p:nvSpPr>
        <p:spPr bwMode="auto">
          <a:xfrm flipV="1">
            <a:off x="4788024" y="1143790"/>
            <a:ext cx="1854064" cy="1565129"/>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21606" name="Text Box 10"/>
          <p:cNvSpPr txBox="1">
            <a:spLocks noChangeArrowheads="1"/>
          </p:cNvSpPr>
          <p:nvPr/>
        </p:nvSpPr>
        <p:spPr bwMode="auto">
          <a:xfrm>
            <a:off x="1294978" y="2352563"/>
            <a:ext cx="3960813" cy="788987"/>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Register on the Web of </a:t>
            </a:r>
            <a:r>
              <a:rPr lang="en-GB" sz="2400" b="1" dirty="0" smtClean="0">
                <a:solidFill>
                  <a:srgbClr val="000000"/>
                </a:solidFill>
                <a:latin typeface="Lucida Sans" pitchFamily="34" charset="0"/>
              </a:rPr>
              <a:t>Science </a:t>
            </a:r>
            <a:r>
              <a:rPr lang="en-GB" sz="2400" b="1" dirty="0">
                <a:solidFill>
                  <a:srgbClr val="000000"/>
                </a:solidFill>
                <a:latin typeface="Lucida Sans" pitchFamily="34" charset="0"/>
              </a:rPr>
              <a:t>database…</a:t>
            </a: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8</a:t>
            </a:fld>
            <a:endParaRPr lang="en-GB"/>
          </a:p>
        </p:txBody>
      </p:sp>
    </p:spTree>
    <p:extLst>
      <p:ext uri="{BB962C8B-B14F-4D97-AF65-F5344CB8AC3E}">
        <p14:creationId xmlns:p14="http://schemas.microsoft.com/office/powerpoint/2010/main" val="150481190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21606"/>
                                        </p:tgtEl>
                                        <p:attrNameLst>
                                          <p:attrName>style.visibility</p:attrName>
                                        </p:attrNameLst>
                                      </p:cBhvr>
                                      <p:to>
                                        <p:strVal val="visible"/>
                                      </p:to>
                                    </p:set>
                                    <p:animEffect transition="in" filter="fade">
                                      <p:cBhvr>
                                        <p:cTn id="7" dur="2000"/>
                                        <p:tgtEl>
                                          <p:spTgt spid="921606"/>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21605"/>
                                        </p:tgtEl>
                                        <p:attrNameLst>
                                          <p:attrName>style.visibility</p:attrName>
                                        </p:attrNameLst>
                                      </p:cBhvr>
                                      <p:to>
                                        <p:strVal val="visible"/>
                                      </p:to>
                                    </p:set>
                                    <p:animEffect transition="in" filter="fade">
                                      <p:cBhvr>
                                        <p:cTn id="11" dur="2000"/>
                                        <p:tgtEl>
                                          <p:spTgt spid="921605"/>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921604"/>
                                        </p:tgtEl>
                                        <p:attrNameLst>
                                          <p:attrName>style.visibility</p:attrName>
                                        </p:attrNameLst>
                                      </p:cBhvr>
                                      <p:to>
                                        <p:strVal val="visible"/>
                                      </p:to>
                                    </p:set>
                                    <p:animEffect transition="in" filter="fade">
                                      <p:cBhvr>
                                        <p:cTn id="15" dur="2000"/>
                                        <p:tgtEl>
                                          <p:spTgt spid="921604"/>
                                        </p:tgtEl>
                                      </p:cBhvr>
                                    </p:animEffect>
                                  </p:childTnLst>
                                </p:cTn>
                              </p:par>
                            </p:childTnLst>
                          </p:cTn>
                        </p:par>
                        <p:par>
                          <p:cTn id="16" fill="hold" nodeType="afterGroup">
                            <p:stCondLst>
                              <p:cond delay="6000"/>
                            </p:stCondLst>
                            <p:childTnLst>
                              <p:par>
                                <p:cTn id="17" presetID="10" presetClass="entr" presetSubtype="0" fill="hold" grpId="0" nodeType="afterEffect">
                                  <p:stCondLst>
                                    <p:cond delay="0"/>
                                  </p:stCondLst>
                                  <p:childTnLst>
                                    <p:set>
                                      <p:cBhvr>
                                        <p:cTn id="18" dur="1" fill="hold">
                                          <p:stCondLst>
                                            <p:cond delay="0"/>
                                          </p:stCondLst>
                                        </p:cTn>
                                        <p:tgtEl>
                                          <p:spTgt spid="921603"/>
                                        </p:tgtEl>
                                        <p:attrNameLst>
                                          <p:attrName>style.visibility</p:attrName>
                                        </p:attrNameLst>
                                      </p:cBhvr>
                                      <p:to>
                                        <p:strVal val="visible"/>
                                      </p:to>
                                    </p:set>
                                    <p:animEffect transition="in" filter="fade">
                                      <p:cBhvr>
                                        <p:cTn id="19" dur="2000"/>
                                        <p:tgtEl>
                                          <p:spTgt spid="9216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03" grpId="0" animBg="1"/>
      <p:bldP spid="921604" grpId="0" animBg="1"/>
      <p:bldP spid="921605" grpId="0" animBg="1"/>
      <p:bldP spid="921606"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Manage the bibliography layout</a:t>
            </a:r>
            <a:endParaRPr lang="en-GB" dirty="0"/>
          </a:p>
        </p:txBody>
      </p:sp>
      <p:sp>
        <p:nvSpPr>
          <p:cNvPr id="3" name="Slide Number Placeholder 2"/>
          <p:cNvSpPr>
            <a:spLocks noGrp="1"/>
          </p:cNvSpPr>
          <p:nvPr>
            <p:ph type="sldNum" sz="quarter" idx="12"/>
          </p:nvPr>
        </p:nvSpPr>
        <p:spPr/>
        <p:txBody>
          <a:bodyPr/>
          <a:lstStyle/>
          <a:p>
            <a:pPr>
              <a:defRPr/>
            </a:pPr>
            <a:fld id="{FAC4024C-E8CB-4A36-A0F9-7DCC4A757B5E}" type="slidenum">
              <a:rPr lang="en-GB" smtClean="0"/>
              <a:pPr>
                <a:defRPr/>
              </a:pPr>
              <a:t>80</a:t>
            </a:fld>
            <a:endParaRPr lang="en-GB"/>
          </a:p>
        </p:txBody>
      </p:sp>
    </p:spTree>
    <p:extLst>
      <p:ext uri="{BB962C8B-B14F-4D97-AF65-F5344CB8AC3E}">
        <p14:creationId xmlns:p14="http://schemas.microsoft.com/office/powerpoint/2010/main" val="1074482639"/>
      </p:ext>
    </p:extLst>
  </p:cSld>
  <p:clrMapOvr>
    <a:masterClrMapping/>
  </p:clrMapOvr>
  <p:transition spd="med">
    <p:fade/>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94" y="34279"/>
            <a:ext cx="9154294" cy="68657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81</a:t>
            </a:fld>
            <a:endParaRPr lang="en-GB"/>
          </a:p>
        </p:txBody>
      </p:sp>
      <p:cxnSp>
        <p:nvCxnSpPr>
          <p:cNvPr id="5" name="Straight Arrow Connector 4"/>
          <p:cNvCxnSpPr/>
          <p:nvPr/>
        </p:nvCxnSpPr>
        <p:spPr bwMode="auto">
          <a:xfrm flipH="1" flipV="1">
            <a:off x="3315494" y="1052736"/>
            <a:ext cx="1584176" cy="3096344"/>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3963566" y="3861048"/>
            <a:ext cx="4320480"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Click to go to the 'Format Bibliography' tab </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134428782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02197" y="548680"/>
            <a:ext cx="5164981" cy="4793209"/>
          </a:xfrm>
          <a:prstGeom prst="rect">
            <a:avLst/>
          </a:prstGeom>
          <a:noFill/>
          <a:ln w="9525">
            <a:solidFill>
              <a:srgbClr val="224568"/>
            </a:solidFill>
            <a:miter lim="800000"/>
            <a:headEnd/>
            <a:tailEnd/>
          </a:ln>
          <a:extLst>
            <a:ext uri="{909E8E84-426E-40DD-AFC4-6F175D3DCCD1}">
              <a14:hiddenFill xmlns:a14="http://schemas.microsoft.com/office/drawing/2010/main">
                <a:solidFill>
                  <a:schemeClr val="accent1"/>
                </a:solidFill>
              </a14:hiddenFill>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82</a:t>
            </a:fld>
            <a:endParaRPr lang="en-GB"/>
          </a:p>
        </p:txBody>
      </p:sp>
      <p:sp>
        <p:nvSpPr>
          <p:cNvPr id="3" name="TextBox 2"/>
          <p:cNvSpPr txBox="1"/>
          <p:nvPr/>
        </p:nvSpPr>
        <p:spPr bwMode="auto">
          <a:xfrm>
            <a:off x="480876" y="5733256"/>
            <a:ext cx="3600400" cy="461665"/>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Use the 'Layout' tab</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254444090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824525"/>
            <a:ext cx="4901498" cy="4548691"/>
          </a:xfrm>
          <a:prstGeom prst="rect">
            <a:avLst/>
          </a:prstGeom>
          <a:noFill/>
          <a:ln w="9525">
            <a:solidFill>
              <a:srgbClr val="224568"/>
            </a:solidFill>
            <a:miter lim="800000"/>
            <a:headEnd/>
            <a:tailEnd/>
          </a:ln>
          <a:extLst>
            <a:ext uri="{909E8E84-426E-40DD-AFC4-6F175D3DCCD1}">
              <a14:hiddenFill xmlns:a14="http://schemas.microsoft.com/office/drawing/2010/main">
                <a:solidFill>
                  <a:schemeClr val="accent1"/>
                </a:solidFill>
              </a14:hiddenFill>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83</a:t>
            </a:fld>
            <a:endParaRPr lang="en-GB"/>
          </a:p>
        </p:txBody>
      </p:sp>
      <p:cxnSp>
        <p:nvCxnSpPr>
          <p:cNvPr id="6" name="Straight Arrow Connector 5"/>
          <p:cNvCxnSpPr/>
          <p:nvPr/>
        </p:nvCxnSpPr>
        <p:spPr bwMode="auto">
          <a:xfrm>
            <a:off x="2015716" y="3068960"/>
            <a:ext cx="1692188" cy="1080120"/>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 name="TextBox 2"/>
          <p:cNvSpPr txBox="1"/>
          <p:nvPr/>
        </p:nvSpPr>
        <p:spPr bwMode="auto">
          <a:xfrm>
            <a:off x="323528" y="2543788"/>
            <a:ext cx="3384376"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Reduce the hanging indent…</a:t>
            </a:r>
            <a:endParaRPr lang="en-GB" sz="2400" b="1" dirty="0">
              <a:solidFill>
                <a:srgbClr val="000000"/>
              </a:solidFill>
              <a:latin typeface="Lucida Sans" pitchFamily="34" charset="0"/>
            </a:endParaRPr>
          </a:p>
        </p:txBody>
      </p:sp>
      <p:cxnSp>
        <p:nvCxnSpPr>
          <p:cNvPr id="8" name="Straight Arrow Connector 7"/>
          <p:cNvCxnSpPr/>
          <p:nvPr/>
        </p:nvCxnSpPr>
        <p:spPr bwMode="auto">
          <a:xfrm flipH="1" flipV="1">
            <a:off x="6660232" y="4797152"/>
            <a:ext cx="1728192" cy="1152128"/>
          </a:xfrm>
          <a:prstGeom prst="straightConnector1">
            <a:avLst/>
          </a:prstGeom>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4" name="TextBox 3"/>
          <p:cNvSpPr txBox="1"/>
          <p:nvPr/>
        </p:nvSpPr>
        <p:spPr bwMode="auto">
          <a:xfrm>
            <a:off x="4355976" y="5733256"/>
            <a:ext cx="4407085" cy="830997"/>
          </a:xfrm>
          <a:prstGeom prst="rect">
            <a:avLst/>
          </a:prstGeom>
          <a:solidFill>
            <a:srgbClr val="FFFF99"/>
          </a:solidFill>
          <a:ln w="28575" cap="sq">
            <a:solidFill>
              <a:srgbClr val="000000"/>
            </a:solidFill>
            <a:miter lim="800000"/>
            <a:headEnd type="none" w="sm" len="sm"/>
            <a:tailEnd type="none" w="sm" len="sm"/>
          </a:ln>
          <a:effectLst/>
          <a:extLst/>
        </p:spPr>
        <p:txBody>
          <a:bodyPr wrap="square" rtlCol="0">
            <a:spAutoFit/>
          </a:bodyPr>
          <a:lstStyle/>
          <a:p>
            <a:pPr algn="l" eaLnBrk="1" hangingPunct="1"/>
            <a:r>
              <a:rPr lang="en-GB" sz="2400" b="1" dirty="0" smtClean="0">
                <a:solidFill>
                  <a:srgbClr val="000000"/>
                </a:solidFill>
                <a:latin typeface="Lucida Sans" pitchFamily="34" charset="0"/>
              </a:rPr>
              <a:t>… and insert line spaces between references</a:t>
            </a:r>
            <a:endParaRPr lang="en-GB" sz="2400" b="1" dirty="0">
              <a:solidFill>
                <a:srgbClr val="000000"/>
              </a:solidFill>
              <a:latin typeface="Lucida Sans" pitchFamily="34" charset="0"/>
            </a:endParaRPr>
          </a:p>
        </p:txBody>
      </p:sp>
    </p:spTree>
    <p:extLst>
      <p:ext uri="{BB962C8B-B14F-4D97-AF65-F5344CB8AC3E}">
        <p14:creationId xmlns:p14="http://schemas.microsoft.com/office/powerpoint/2010/main" val="301982127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250"/>
                                        <p:tgtEl>
                                          <p:spTgt spid="6"/>
                                        </p:tgtEl>
                                      </p:cBhvr>
                                    </p:animEffect>
                                  </p:childTnLst>
                                </p:cTn>
                              </p:par>
                            </p:childTnLst>
                          </p:cTn>
                        </p:par>
                        <p:par>
                          <p:cTn id="11" fill="hold">
                            <p:stCondLst>
                              <p:cond delay="1250"/>
                            </p:stCondLst>
                            <p:childTnLst>
                              <p:par>
                                <p:cTn id="12" presetID="10" presetClass="entr" presetSubtype="0"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250"/>
                                        <p:tgtEl>
                                          <p:spTgt spid="4"/>
                                        </p:tgtEl>
                                      </p:cBhvr>
                                    </p:animEffect>
                                  </p:childTnLst>
                                </p:cTn>
                              </p:par>
                              <p:par>
                                <p:cTn id="15" presetID="10"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25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pPr>
              <a:defRPr/>
            </a:pPr>
            <a:fld id="{D57E42E9-B338-4384-82FA-00A65C816292}" type="slidenum">
              <a:rPr lang="en-GB" smtClean="0"/>
              <a:pPr>
                <a:defRPr/>
              </a:pPr>
              <a:t>84</a:t>
            </a:fld>
            <a:endParaRPr lang="en-GB"/>
          </a:p>
        </p:txBody>
      </p:sp>
    </p:spTree>
    <p:extLst>
      <p:ext uri="{BB962C8B-B14F-4D97-AF65-F5344CB8AC3E}">
        <p14:creationId xmlns:p14="http://schemas.microsoft.com/office/powerpoint/2010/main" val="3300048717"/>
      </p:ext>
    </p:extLst>
  </p:cSld>
  <p:clrMapOvr>
    <a:masterClrMapping/>
  </p:clrMapOvr>
  <p:transition spd="med">
    <p:fade/>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p:txBody>
          <a:bodyPr/>
          <a:lstStyle/>
          <a:p>
            <a:pPr eaLnBrk="1" hangingPunct="1"/>
            <a:r>
              <a:rPr lang="en-GB" smtClean="0"/>
              <a:t>Get more help</a:t>
            </a:r>
          </a:p>
        </p:txBody>
      </p:sp>
      <p:sp>
        <p:nvSpPr>
          <p:cNvPr id="124931" name="Rectangle 3"/>
          <p:cNvSpPr>
            <a:spLocks noGrp="1" noChangeArrowheads="1"/>
          </p:cNvSpPr>
          <p:nvPr>
            <p:ph type="body" idx="1"/>
          </p:nvPr>
        </p:nvSpPr>
        <p:spPr>
          <a:xfrm>
            <a:off x="323850" y="2060575"/>
            <a:ext cx="8426450" cy="3313113"/>
          </a:xfrm>
        </p:spPr>
        <p:txBody>
          <a:bodyPr/>
          <a:lstStyle/>
          <a:p>
            <a:pPr eaLnBrk="1" hangingPunct="1"/>
            <a:r>
              <a:rPr lang="en-GB" sz="2600" dirty="0" smtClean="0"/>
              <a:t>Find library guides at</a:t>
            </a:r>
          </a:p>
          <a:p>
            <a:pPr eaLnBrk="1" hangingPunct="1">
              <a:buFont typeface="Wingdings" pitchFamily="2" charset="2"/>
              <a:buNone/>
            </a:pPr>
            <a:r>
              <a:rPr lang="en-GB" sz="2600" dirty="0" smtClean="0">
                <a:hlinkClick r:id="rId4"/>
              </a:rPr>
              <a:t>http://library.soton.ac.uk/endnote</a:t>
            </a:r>
            <a:r>
              <a:rPr lang="en-GB" sz="2600" dirty="0" smtClean="0"/>
              <a:t> </a:t>
            </a:r>
          </a:p>
          <a:p>
            <a:pPr eaLnBrk="1" hangingPunct="1"/>
            <a:r>
              <a:rPr lang="en-GB" sz="2600" dirty="0" smtClean="0">
                <a:hlinkClick r:id="rId5"/>
              </a:rPr>
              <a:t>www.edshare.soton.ac.uk</a:t>
            </a:r>
            <a:endParaRPr lang="en-GB" sz="2600" dirty="0" smtClean="0"/>
          </a:p>
          <a:p>
            <a:pPr eaLnBrk="1" hangingPunct="1"/>
            <a:r>
              <a:rPr lang="en-GB" sz="2600" dirty="0" smtClean="0"/>
              <a:t>EndNote Help pages</a:t>
            </a:r>
          </a:p>
          <a:p>
            <a:pPr eaLnBrk="1" hangingPunct="1"/>
            <a:r>
              <a:rPr lang="en-GB" sz="2600" dirty="0" smtClean="0"/>
              <a:t>Contact libenqs@soton.ac.uk</a:t>
            </a:r>
          </a:p>
        </p:txBody>
      </p:sp>
      <p:sp>
        <p:nvSpPr>
          <p:cNvPr id="2" name="Slide Number Placeholder 1"/>
          <p:cNvSpPr>
            <a:spLocks noGrp="1"/>
          </p:cNvSpPr>
          <p:nvPr>
            <p:ph type="sldNum" sz="quarter" idx="12"/>
          </p:nvPr>
        </p:nvSpPr>
        <p:spPr/>
        <p:txBody>
          <a:bodyPr/>
          <a:lstStyle/>
          <a:p>
            <a:pPr>
              <a:defRPr/>
            </a:pPr>
            <a:fld id="{1F67F4B6-871E-4C77-B175-DE993B74D00D}" type="slidenum">
              <a:rPr lang="en-GB" smtClean="0"/>
              <a:pPr>
                <a:defRPr/>
              </a:pPr>
              <a:t>85</a:t>
            </a:fld>
            <a:endParaRPr lang="en-GB"/>
          </a:p>
        </p:txBody>
      </p:sp>
    </p:spTree>
    <p:custDataLst>
      <p:tags r:id="rId1"/>
    </p:custDataLst>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t="3981"/>
          <a:stretch/>
        </p:blipFill>
        <p:spPr>
          <a:xfrm>
            <a:off x="0" y="188640"/>
            <a:ext cx="9144000" cy="6585031"/>
          </a:xfrm>
          <a:prstGeom prst="rect">
            <a:avLst/>
          </a:prstGeom>
        </p:spPr>
      </p:pic>
      <p:sp>
        <p:nvSpPr>
          <p:cNvPr id="310274" name="Slide Number Placeholder 2"/>
          <p:cNvSpPr txBox="1">
            <a:spLocks noGrp="1"/>
          </p:cNvSpPr>
          <p:nvPr/>
        </p:nvSpPr>
        <p:spPr bwMode="auto">
          <a:xfrm>
            <a:off x="6877050" y="6308725"/>
            <a:ext cx="1908175" cy="180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a:fld id="{840DE548-2917-478A-95D6-AF54AD48763D}" type="slidenum">
              <a:rPr lang="en-GB" sz="1400">
                <a:latin typeface="Lucida Sans" pitchFamily="34" charset="0"/>
              </a:rPr>
              <a:pPr algn="r"/>
              <a:t>9</a:t>
            </a:fld>
            <a:endParaRPr lang="en-GB" sz="1400">
              <a:latin typeface="Lucida Sans" pitchFamily="34" charset="0"/>
            </a:endParaRPr>
          </a:p>
        </p:txBody>
      </p:sp>
      <p:sp>
        <p:nvSpPr>
          <p:cNvPr id="925700" name="Line 6"/>
          <p:cNvSpPr>
            <a:spLocks noChangeShapeType="1"/>
          </p:cNvSpPr>
          <p:nvPr/>
        </p:nvSpPr>
        <p:spPr bwMode="auto">
          <a:xfrm flipV="1">
            <a:off x="4788619" y="692696"/>
            <a:ext cx="0" cy="1296144"/>
          </a:xfrm>
          <a:prstGeom prst="line">
            <a:avLst/>
          </a:prstGeom>
          <a:noFill/>
          <a:ln w="57150">
            <a:solidFill>
              <a:srgbClr val="FF0066"/>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bIns="0" anchor="ctr"/>
          <a:lstStyle/>
          <a:p>
            <a:endParaRPr lang="en-GB"/>
          </a:p>
        </p:txBody>
      </p:sp>
      <p:sp>
        <p:nvSpPr>
          <p:cNvPr id="925701" name="Text Box 10"/>
          <p:cNvSpPr txBox="1">
            <a:spLocks noChangeArrowheads="1"/>
          </p:cNvSpPr>
          <p:nvPr/>
        </p:nvSpPr>
        <p:spPr bwMode="auto">
          <a:xfrm>
            <a:off x="3059832" y="1988840"/>
            <a:ext cx="4068762" cy="423863"/>
          </a:xfrm>
          <a:prstGeom prst="rect">
            <a:avLst/>
          </a:prstGeom>
          <a:solidFill>
            <a:srgbClr val="FFFF99"/>
          </a:solidFill>
          <a:ln w="12700" algn="ctr">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bIns="0">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en-GB" sz="2400" b="1" dirty="0">
                <a:solidFill>
                  <a:srgbClr val="000000"/>
                </a:solidFill>
                <a:latin typeface="Lucida Sans" pitchFamily="34" charset="0"/>
              </a:rPr>
              <a:t>Select </a:t>
            </a:r>
            <a:r>
              <a:rPr lang="en-GB" sz="2400" b="1" dirty="0" smtClean="0">
                <a:solidFill>
                  <a:srgbClr val="000000"/>
                </a:solidFill>
                <a:latin typeface="Lucida Sans" pitchFamily="34" charset="0"/>
              </a:rPr>
              <a:t>'EndNote'</a:t>
            </a:r>
            <a:endParaRPr lang="en-GB" sz="2400" b="1" dirty="0">
              <a:solidFill>
                <a:srgbClr val="000000"/>
              </a:solidFill>
              <a:latin typeface="Lucida Sans" pitchFamily="34" charset="0"/>
            </a:endParaRPr>
          </a:p>
        </p:txBody>
      </p:sp>
      <p:sp>
        <p:nvSpPr>
          <p:cNvPr id="2" name="Slide Number Placeholder 1"/>
          <p:cNvSpPr>
            <a:spLocks noGrp="1"/>
          </p:cNvSpPr>
          <p:nvPr>
            <p:ph type="sldNum" sz="quarter" idx="12"/>
          </p:nvPr>
        </p:nvSpPr>
        <p:spPr/>
        <p:txBody>
          <a:bodyPr/>
          <a:lstStyle/>
          <a:p>
            <a:pPr>
              <a:defRPr/>
            </a:pPr>
            <a:fld id="{FC4F85A5-0503-43E3-A158-C4C7E54C0F27}" type="slidenum">
              <a:rPr lang="en-GB" smtClean="0"/>
              <a:pPr>
                <a:defRPr/>
              </a:pPr>
              <a:t>9</a:t>
            </a:fld>
            <a:endParaRPr lang="en-GB"/>
          </a:p>
        </p:txBody>
      </p:sp>
    </p:spTree>
    <p:extLst>
      <p:ext uri="{BB962C8B-B14F-4D97-AF65-F5344CB8AC3E}">
        <p14:creationId xmlns:p14="http://schemas.microsoft.com/office/powerpoint/2010/main" val="185313019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25701"/>
                                        </p:tgtEl>
                                        <p:attrNameLst>
                                          <p:attrName>style.visibility</p:attrName>
                                        </p:attrNameLst>
                                      </p:cBhvr>
                                      <p:to>
                                        <p:strVal val="visible"/>
                                      </p:to>
                                    </p:set>
                                    <p:animEffect transition="in" filter="fade">
                                      <p:cBhvr>
                                        <p:cTn id="7" dur="2000"/>
                                        <p:tgtEl>
                                          <p:spTgt spid="925701"/>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925700"/>
                                        </p:tgtEl>
                                        <p:attrNameLst>
                                          <p:attrName>style.visibility</p:attrName>
                                        </p:attrNameLst>
                                      </p:cBhvr>
                                      <p:to>
                                        <p:strVal val="visible"/>
                                      </p:to>
                                    </p:set>
                                    <p:animEffect transition="in" filter="fade">
                                      <p:cBhvr>
                                        <p:cTn id="11" dur="2000"/>
                                        <p:tgtEl>
                                          <p:spTgt spid="9257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5700" grpId="0" animBg="1"/>
      <p:bldP spid="925701"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THEME_BG_IMAGE" val=""/>
  <p:tag name="MMPROD_TAG_VCONFIG" val="PD94bWwgdmVyc2lvbj0iMS4wIiBlbmNvZGluZz0iVVRGLTgiPz4NCjxjb25maWd1cmF0aW9uPg0KCTxicmFuZGluZz4NCgkJPHVpZm9udCBuYW1lPSJGT05UX05PVEVTX1RFWFQiIHZhbHVlPSJWZXJkYW5hLDEwLGZhbHNlLGZhbHNlLGZhbHNlIi8+DQoJPC9icmFuZGluZz4NCgk8Y29sb3JzPg0KCQk8dWljb2xvciBuYW1lPSJwcmltYXJ5IiB2YWx1ZT0iMHg2Rjg0ODgiLz4NCgkJPHVpY29sb3IgbmFtZT0iZ2xvdyIgdmFsdWU9IjB4MzVEMzM0Ii8+DQoJCTx1aWNvbG9yIG5hbWU9InRleHQiIHZhbHVlPSIweEZGRkZGRiIvPg0KCQk8dWljb2xvciBuYW1lPSJsaWdodCIgdmFsdWU9IjB4NEU1RDYwIi8+DQoJCTx1aWNvbG9yIG5hbWU9InNoYWRvdyIgdmFsdWU9IjB4MDAwMDAwIi8+DQoJCTx1aWNvbG9yIG5hbWU9ImJhY2tncm91bmQiIHZhbHVlPSIweDcyNzk3MSIvPg0KCTwvY29sb3JzPg0KCTxsYXlvdXQ+DQoJCTx1aXNob3cgbmFtZT0icHJlc2VudGF0aW9udGl0bGUiIHZhbHVlPSJ0cnVlIi8+DQoJCTx1aXNob3cgbmFtZT0icHJlc2VudGVycGhvdG8iIHZhbHVlPSJ0cnVlIi8+DQoJCTx1aXNob3cgbmFtZT0icHJlc2VudGVybmFtZSIgdmFsdWU9InRydWUiLz4NCgkJPHVpc2hvdyBuYW1lPSJwcmVzZW50ZXJ0aXRsZSIgdmFsdWU9InRydWUiLz4NCgkJPHVpc2hvdyBuYW1lPSJwcmVzZW50ZXJlbWFpbCIgdmFsdWU9InRydWUiLz4NCgkJPHVpc2hvdyBuYW1lPSJwcmVzZW50ZXJiaW8iIHZhbHVlPSJ0cnVlIi8+DQoJCTx1aXNob3cgbmFtZT0iY29tcGFueWxvZ28iIHZhbHVlPSJ0cnVlIi8+DQoJCTx1aXNob3cgbmFtZT0ic2lkZWJhciIgdmFsdWU9InRydWUiLz4NCgkJPHVpc2hvdyBuYW1lPSJvdXRsaW5lIiB2YWx1ZT0idHJ1ZSIvPg0KCQk8dWlzaG93IG5hbWU9InRodW1ibmFpbCIgdmFsdWU9InRydWUiLz4NCgkJPHVpc2hvdyBuYW1lPSJub3RlcyIgdmFsdWU9InRydWUiLz4NCgkJPHVpc2hvdyBuYW1lPSJzZWFyY2giIHZhbHVlPSJ0cnVlIi8+DQoJCTx1aXNob3cgbmFtZT0icXVpeiIgdmFsdWU9InRydWUiLz4NCgkJPHVpc2hvdyBuYW1lPSJhdHRhY2htZW50cyIgdmFsdWU9InRydWUiLz4NCgkJPHVpc2hvdyBuYW1lPSJ1dGlscyIgdmFsdWU9InRydWUiLz4NCgkJPHVpc2hvdyBuYW1lPSJ2b2x1bWUiIHZhbHVlPSJ0cnVlIi8+DQoJCTx1aXNob3cgbmFtZT0icGxheWJhciIgdmFsdWU9InRydWUiLz4NCgkJPHVpc2hvdyBuYW1lPSJ0YWxraW5naGVhZCIgdmFsdWU9InRydWUiLz4NCgkJPHVpc2hvdyBuYW1lPSJzaWRlYmFyb25yaWdodCIgdmFsdWU9InRydWUiLz4NCgkJPHVpc2hvdyBuYW1lPSJ2aWV3Y2hhbmdlIiB2YWx1ZT0idHJ1ZSIvPg0KCQk8dWlzaG93IG5hbWU9ImFsd2F5c1NjcnVuY2giIHZhbHVlPSJmYWxzZSIvPg0KCQk8dWlzaG93IG5hbWU9ImluaXRpYWxkaXNwbGF5bW9kZWlzbm9ybWFsIiB2YWx1ZT0idHJ1ZSIvPg0KCQk8dWlyZXBsYWNlIG5hbWU9ImxvZ28iIHZhbHVlPSIiLz4NCgkJPHVpcmVwbGFjZSBuYW1lPSJiZ2ltYWdlIiB2YWx1ZT0iIi8+DQoJCTx1aXJlcGxhY2UgbmFtZT0iaW5pdGlhbHRhYiIgdmFsdWU9Im91dGxpbmUiLz4NCgk8L2xheW91dD4NCgk8bGFuZ3VhZ2UgaWQ9ImVu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N0b3BwZWQiLz4NCgkJPHVpdGV4dCBuYW1lPSJTQ1JVQkJBUlNUQVRVU19QTEFZSU5HIiB2YWx1ZT0iUGxheWluZyIvPg0KCQk8dWl0ZXh0IG5hbWU9IlNDUlVCQkFSU1RBVFVTX05PQVVESU8iIHZhbHVlPSJObyBBdWRpbyIvPg0KCQk8dWl0ZXh0IG5hbWU9IlNDUlVCQkFSU1RBVFVTX1ZJRFBMQVlJTkciIHZhbHVlPSJWaWRlbyBQbGF5aW5nIi8+DQoJCTx1aXRleHQgbmFtZT0iU0NSVUJCQVJTVEFUVVNfTE9BRElORyIgdmFsdWU9IkxvYWRpbmciLz4NCgkJPHVpdGV4dCBuYW1lPSJTQ1JVQkJBUlNUQVRVU19CVUZGRVJJTkciIHZhbHVlPSJCdWZmZXJpbmciLz4NCgkJPHVpdGV4dCBuYW1lPSJTQ1JVQkJBUlNUQVRVU19RVUVTVElPTiIgdmFsdWU9IkFuc3dlciBRdWVzdGlvbiIvPg0KCQk8dWl0ZXh0IG5hbWU9IlNDUlVCQkFSU1RBVFVTX1JFVklFV1FVSVoiIHZhbHVlPSJSZXZpZXdpbmcgUXVpeiIvPg0KCQk8IS0tIHN1YnN0aXR1dGlvbjogJW0gPT0gbWludXRlcyByZW1haW5pbmcgLS0+DQoJCTwhLS0gc3Vic3RpdHV0aW9uOiAlcyA9PSBzZWNvbmRzIHJlbWFpbmluZyAtLT4NCgkJPHVpdGV4dCBuYW1lPSJFTEFQU0VEIiB2YWx1ZT0iJW0gTWludXRlcyAlcyBTZWNvbmRzIFJlbWFpbmluZyIvPg0KCQk8dWl0ZXh0IG5hbWU9Ik5PVEZPVU5EIiB2YWx1ZT0iTm90aGluZyBGb3VuZCIvPg0KCQk8dWl0ZXh0IG5hbWU9IkFUVEFDSE1FTlRTIiB2YWx1ZT0iQXR0YWNobWVudH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WN0Ii8+DQoJCTx1aXRleHQgbmFtZT0iVEFCX1FVSVoiIHZhbHVlPSJRdWl6Ii8+DQoJCTx1aXRleHQgbmFtZT0iVEFCX09VVExJTkUiIHZhbHVlPSJPdXRsaW5lIi8+DQoJCTx1aXRleHQgbmFtZT0iVEFCX1RIVU1CIiB2YWx1ZT0iVGh1bWIiLz4NCgkJPHVpdGV4dCBuYW1lPSJUQUJfTk9URVMiIHZhbHVlPSJOb3RlcyIvPg0KCQk8dWl0ZXh0IG5hbWU9IlRBQl9TRUFSQ0giIHZhbHVlPSJTZWFyY2giLz4NCgkJPHVpdGV4dCBuYW1lPSJTTElERV9IRUFESU5HIiB2YWx1ZT0iU2xpZGUgVGl0bGUiLz4NCgkJPHVpdGV4dCBuYW1lPSJEVVJBVElPTl9IRUFESU5HIiB2YWx1ZT0iRHVyYXRpb24iLz4NCgkJPHVpdGV4dCBuYW1lPSJTRUFSQ0hfSEVBRElORyIgdmFsdWU9IlNlYXJjaCBmb3IgdGV4dDoiLz4NCgkJPHVpdGV4dCBuYW1lPSJUSFVNQl9IRUFESU5HIiB2YWx1ZT0iU2xpZGUiLz4NCgkJPHVpdGV4dCBuYW1lPSJUSFVNQl9JTkZPIiB2YWx1ZT0iU2xpZGUgVGl0bGUvRHVyYXRpb24iLz4NCgkJPHVpdGV4dCBuYW1lPSJBVFRBQ0hOQU1FX0hFQURJTkciIHZhbHVlPSJGaWxlIE5hbWUiLz4NCgkJPHVpdGV4dCBuYW1lPSJBVFRBQ0hTSVpFX0hFQURJTkciIHZhbHVlPSJTaXplIi8+DQoJCTx1aXRleHQgbmFtZT0iU0xJREVfTk9URVMiIHZhbHVlPSJTbGlkZSBOb3RlcyIvPg0KCQk8IS0tcXVpeiBwb2QgYW5kIG1lc3NhZ2UgYm94IHRleHRzLS0+DQoJCTx1aXRleHQgbmFtZT0iUVVJWlBPRF9RVUlaX0FUVEVNUFQiIHZhbHVlPSJRdWl6IEF0dGVtcHQ6Ii8+DQoJCTx1aXRleHQgbmFtZT0iUVVJWlBPRF9RVUlaX0FUVEVNUFRfVkFMVUUiIHZhbHVlPSIlbiBvZiAldCIvPg0KCQk8dWl0ZXh0IG5hbWU9IlFVSVpQT0RfUVVJWl9TQ09SRSIgdmFsdWU9IlNjb3JlZDoiLz4NCgkJPHVpdGV4dCBuYW1lPSJRVUlaUE9EX1FVSVpfUEFTU1NDT1JFIiB2YWx1ZT0iUGFzc2luZyBTY29yZToiLz4NCgkJPHVpdGV4dCBuYW1lPSJRVUlaUE9EX1FVSVpfTUFYU0NPUkUiIHZhbHVlPSJNYXggU2NvcmU6Ii8+DQoJCTx1aXRleHQgbmFtZT0iUVVJWlBPRF9RVUVTQVRNUFRfU1RSIiB2YWx1ZT0iQXR0ZW1wdDogJW4gb2YgJXQiLz4NCgkJPHVpdGV4dCBuYW1lPSJRVUlaUE9EX1FVRVNUWVBFX1NUUiIgdmFsdWU9IlR5cGU6ICVzIi8+DQoJCTx1aXRleHQgbmFtZT0iUVVJWlBPRF9RVUVTVFlQRV9HUkQiIHZhbHVlPSJHcmFkZWQiLz4NCgkJPHVpdGV4dCBuYW1lPSJRVUlaUE9EX1FVRVNUWVBFX1NWWSIgdmFsdWU9IlN1cnZleSIvPg0KCQk8dWl0ZXh0IG5hbWU9IlFVSVpQT0RfUVVJWkFUTVBUX0lORiIgdmFsdWU9IkluZmluaXRlIi8+DQoJCTx1aXRleHQgbmFtZT0iUVVJWlBPRF9RVUVTQVRNUFRfSU5GIiB2YWx1ZT0iSW5maW5pdGUiLz4NCgkJPHVpdGV4dCBuYW1lPSJXQVJOSU5HTVNHX1lFU1NUUklORyIgdmFsdWU9IlllcyIvPg0KCQk8dWl0ZXh0IG5hbWU9IldBUk5JTkdNU0dfTk9TVFJJTkciIHZhbHVlPSJObyIvPg0KCQk8dWl0ZXh0IG5hbWU9IldBUk5JTkdNU0dfVElUTEVTVFJJTkciIHZhbHVlPSJRdWl6IE5hdmlnYXRpb24gV2FybmluZyIvPg0KCQk8dWl0ZXh0IG5hbWU9IldBUk5JTkdNU0dfTVNHU1RSSU5HIiB2YWx1ZT0iVGhlcmUgYXJlIHVuLWF0dGVtcHRlZCBxdWVzdGlvbnMgaW4gdGhpcyBRdWl6LiYjeEE7JiN4QTtDbGlja2luZyBZZXMgd2lsbCB0YWtlIHlvdSBvdXQgb2YgdGhlIFF1aXouIENsaWNrIE5vIHRvIGNvbnRpbnVlIHRoZSBRdWl6LiIvPg0KCQk8dWl0ZXh0IG5hbWU9IklORk9STUFUSU9OX0gyNjRfRkxBU0hQTEFZRVIiIHZhbHVlPSJUaGUgY3VycmVudCB2ZXJzaW9uIG9mIEZsYXNoIFBsYXllciBpbnN0YWxsZWQgb24geW91ciBtYWNoaW5lIGRvZXMgbm90IHN1cHBvcnQgdGhpcyB2aWRlby4gQ2xpY2sgb24gdGhlIHZpZGVvIGFyZWEgdG8gZG93bmxvYWQgdGhlIGxhdGVzdC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lNob3cgc2lkZWJhciB0byBwYXJ0aWNpcGFudHMiLz4NCgkJPHVpdGV4dCBuYW1lPSJNVVRFIiB2YWx1ZT0iTXV0ZSIvPg0KCQk8dWl0ZXh0IG5hbWU9IkRPQ1dSQVBfVElUTEUiIHZhbHVlPSJQcmVzZW50ZXIgRmlsZSBBdHRhY2htZW50Ii8+DQoJCTx1aXRleHQgbmFtZT0iRE9DV1JBUF9NU0ciIHZhbHVlPSJTYXZlIHRvIE15IENvbXB1dGVyIi8+DQoJCTx1aXRleHQgbmFtZT0iRE9DV1JBUF9QUk9NUFQiIHZhbHVlPSJDbGljayB0byBEb3dubG9hZCIvPg0KCTwvbGFuZ3VhZ2U+DQoJPGxhbmd1YWdlIGlkPSJkZ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VG9uIGF1cyIvPg0KCQk8dWl0ZXh0IG5hbWU9IkRPQ1dSQVBfVElUTEUiIHZhbHVlPSJQcmVzZW50ZXItQW5oYW5nIi8+DQoJCTx1aXRleHQgbmFtZT0iRE9DV1JBUF9NU0ciIHZhbHVlPSJBdWYgbWVpbmVtIEFyYmVpdHNwbGF0eiBzcGVpY2hlcm4iLz4NCgkJPHVpdGV4dCBuYW1lPSJET0NXUkFQX1BST01QVCIgdmFsdWU9Ilp1bSBIZXJ1bnRlcmxhZGVuIGtsaWNrZW4iLz4NCgk8L2xhbmd1YWdlPg0KCTxsYW5ndWFnZSBpZD0iZn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UgJW4iLz4NCgkJPCEtLSBzdWJzdGl0dXRpb246ICVuID09IHNsaWRlIG51bWJlciAtLT4NCgkJPCEtLSBzdWJzdGl0dXRpb246ICV0ID09IHRvdGFsIHNsaWRlIGNvdW50IC0tPg0KCQk8dWl0ZXh0IG5hbWU9IlNDUlVCQkFSU1RBVFVTX1NMSURFSU5GTyIgdmFsdWU9IkRpYXBvc2l0aXZlICVuIC8gJXQgfCAiLz4NCgkJPHVpdGV4dCBuYW1lPSJTQ1JVQkJBUlNUQVRVU19TVE9QUEVEIiB2YWx1ZT0iQXJyw6p0w6llIi8+DQoJCTx1aXRleHQgbmFtZT0iU0NSVUJCQVJTVEFUVVNfUExBWUlORyIgdmFsdWU9IkxlY3R1cmUiLz4NCgkJPHVpdGV4dCBuYW1lPSJTQ1JVQkJBUlNUQVRVU19OT0FVRElPIiB2YWx1ZT0iUGFzIGRlIHNvbiIvPg0KCQk8dWl0ZXh0IG5hbWU9IlNDUlVCQkFSU1RBVFVTX1ZJRFBMQVlJTkciIHZhbHVlPSJMZWN0dXJlIHZpZMOpbyBlbiBjb3VycyIvPg0KCQk8dWl0ZXh0IG5hbWU9IlNDUlVCQkFSU1RBVFVTX0xPQURJTkciIHZhbHVlPSJDaGFyZ2VtZW50IGVuIGNvdXJzIi8+DQoJCTx1aXRleHQgbmFtZT0iU0NSVUJCQVJTVEFUVVNfQlVGRkVSSU5HIiB2YWx1ZT0iTWlzZSBlbiBtw6ltb2lyZSIvPg0KCQk8dWl0ZXh0IG5hbWU9IlNDUlVCQkFSU1RBVFVTX1FVRVNUSU9OIiB2YWx1ZT0iUsOpcG9uZHJlIMOgIGxhIHF1ZXN0aW9uIi8+DQoJCTx1aXRleHQgbmFtZT0iU0NSVUJCQVJTVEFUVVNfUkVWSUVXUVVJWiIgdmFsdWU9IlLDqXZpc2lvbiBkdSBxdWVzdGlvbm5haXJlIi8+DQoJCTwhLS0gc3Vic3RpdHV0aW9uOiAlbSA9PSBtaW51dGVzIHJlbWFpbmluZyAtLT4NCgkJPCEtLSBzdWJzdGl0dXRpb246ICVzID09IHNlY29uZHMgcmVtYWluaW5nIC0tPg0KCQk8dWl0ZXh0IG5hbWU9IkVMQVBTRUQiIHZhbHVlPSIlbSBtaW51dGVzICVzIHNlY29uZGVzIHJlc3RhbnRlcyIvPg0KCQk8dWl0ZXh0IG5hbWU9Ik5PVEZPVU5EIiB2YWx1ZT0iUmllbiB0cm91dsOpIi8+DQoJCTx1aXRleHQgbmFtZT0iQVRUQUNITUVOVFMiIHZhbHVlPSJQacOoY2VzIGpvaW50ZXMiLz4NCgkJPCEtLSBzdWJzdGl0dXRpb246ICVwID09IGN1cnJlbnQgc3BlYWtlcidzIHRpdGxlIC0tPg0KCQk8dWl0ZXh0IG5hbWU9IkJJT1dJTl9USVRMRSIgdmFsdWU9IkJpbyA6ICVwIi8+DQoJCTx1aXRleHQgbmFtZT0iQklPQlROX1RJVExFIiB2YWx1ZT0iQmlvIDoiLz4NCgkJPHVpdGV4dCBuYW1lPSJESVZJREVSQlROX1RJVExFIiB2YWx1ZT0ifCIvPg0KCQk8dWl0ZXh0IG5hbWU9IkNPTlRBQ1RCVE5fVElUTEUiIHZhbHVlPSJDb250YWN0Ii8+DQoJCTx1aXRleHQgbmFtZT0iVEFCX1FVSVoiIHZhbHVlPSJRdWl6Ii8+DQoJCTx1aXRleHQgbmFtZT0iVEFCX09VVExJTkUiIHZhbHVlPSJQbGFuIi8+DQoJCTx1aXRleHQgbmFtZT0iVEFCX1RIVU1CIiB2YWx1ZT0iRGlhcG9zIi8+DQoJCTx1aXRleHQgbmFtZT0iVEFCX05PVEVTIiB2YWx1ZT0iTm90ZXMiLz4NCgkJPHVpdGV4dCBuYW1lPSJUQUJfU0VBUkNIIiB2YWx1ZT0iUmVjaGVyY2hlIi8+DQoJCTx1aXRleHQgbmFtZT0iU0xJREVfSEVBRElORyIgdmFsdWU9IlRpdHJlIGRlIGxhIGRpYXBvc2l0aXZlIi8+DQoJCTx1aXRleHQgbmFtZT0iRFVSQVRJT05fSEVBRElORyIgdmFsdWU9IkR1csOpZSIvPg0KCQk8dWl0ZXh0IG5hbWU9IlNFQVJDSF9IRUFESU5HIiB2YWx1ZT0iUmVjaGVyY2hlIGRlIHRleHRlIDoiLz4NCgkJPHVpdGV4dCBuYW1lPSJUSFVNQl9IRUFESU5HIiB2YWx1ZT0iRGlhcG9zaXRpdmUiLz4NCgkJPHVpdGV4dCBuYW1lPSJUSFVNQl9JTkZPIiB2YWx1ZT0iVGl0cmUvZHVyw6llIi8+DQoJCTx1aXRleHQgbmFtZT0iQVRUQUNITkFNRV9IRUFESU5HIiB2YWx1ZT0iTm9tIGRlIGZpY2hpZXIiLz4NCgkJPHVpdGV4dCBuYW1lPSJBVFRBQ0hTSVpFX0hFQURJTkciIHZhbHVlPSJUYWlsbGUiLz4NCgkJPHVpdGV4dCBuYW1lPSJTTElERV9OT1RFUyIgdmFsdWU9IkNvbW1lbnRhaXJlcyBkZXMgZGlhcG9zaXRpdmVzIi8+DQoJCTwhLS1xdWl6IHBvZCBhbmQgbWVzc2FnZSBib3ggdGV4dHMtLT4NCgkJPHVpdGV4dCBuYW1lPSJRVUlaUE9EX1FVSVpfQVRURU1QVCIgdmFsdWU9IlRlbnRhdGl2ZSBkZSBxdWVzdGlvbm5haXJlIDoiLz4NCgkJPHVpdGV4dCBuYW1lPSJRVUlaUE9EX1FVSVpfQVRURU1QVF9WQUxVRSIgdmFsdWU9IiVuIHN1ciAldCIvPg0KCQk8dWl0ZXh0IG5hbWU9IlFVSVpQT0RfUVVJWl9TQ09SRSIgdmFsdWU9Ik5vdGUgb2J0ZW51ZSA6Ii8+DQoJCTx1aXRleHQgbmFtZT0iUVVJWlBPRF9RVUlaX1BBU1NTQ09SRSIgdmFsdWU9Ik5vdGUgZCdhZG1pc3NpYmlsaXTDqcKgOiIvPg0KCQk8dWl0ZXh0IG5hbWU9IlFVSVpQT0RfUVVJWl9NQVhTQ09SRSIgdmFsdWU9Ik5vdGUgbWF4aW1hbGUgOiIvPg0KCQk8dWl0ZXh0IG5hbWU9IlFVSVpQT0RfUVVFU0FUTVBUX1NUUiIgdmFsdWU9IlRlbnRhdGl2ZSA6ICVuIHN1ciAldCIvPg0KCQk8dWl0ZXh0IG5hbWU9IlFVSVpQT0RfUVVFU1RZUEVfU1RSIiB2YWx1ZT0iVHlwZTogJXMiLz4NCgkJPHVpdGV4dCBuYW1lPSJRVUlaUE9EX1FVRVNUWVBFX0dSRCIgdmFsdWU9Ik5vdMOpIi8+DQoJCTx1aXRleHQgbmFtZT0iUVVJWlBPRF9RVUVTVFlQRV9TVlkiIHZhbHVlPSJFbnF1w6p0ZSIvPg0KCQk8dWl0ZXh0IG5hbWU9IlFVSVpQT0RfUVVJWkFUTVBUX0lORiIgdmFsdWU9IklsbGltaXTDqSIvPg0KCQk8dWl0ZXh0IG5hbWU9IlFVSVpQT0RfUVVFU0FUTVBUX0lORiIgdmFsdWU9IklsbGltaXTDqSIvPg0KCQk8dWl0ZXh0IG5hbWU9IldBUk5JTkdNU0dfWUVTU1RSSU5HIiB2YWx1ZT0iT3VpIi8+DQoJCTx1aXRleHQgbmFtZT0iV0FSTklOR01TR19OT1NUUklORyIgdmFsdWU9Ik5vbiIvPg0KCQk8dWl0ZXh0IG5hbWU9IldBUk5JTkdNU0dfVElUTEVTVFJJTkciIHZhbHVlPSJBdmVydGlzc2VtZW50IGRlIG5hdmlnYXRpb24gZHUgcXVlc3Rpb25uYWlyZSIvPg0KCQk8dWl0ZXh0IG5hbWU9IldBUk5JTkdNU0dfTVNHU1RSSU5HIiB2YWx1ZT0iVm91cyBuJ2F2ZXogcGFzIHLDqXBvbmR1IMOgIGNlcnRhaW5lcyBxdWVzdGlvbnMgZGUgY2UgcXVlc3Rpb25uYWlyZS4mI3hBOyYjeEE7U2kgdm91cyBjbGlxdWV6IHN1ciBPdWksIHZvdXMgcXVpdHRlcmV6IGxlIHF1ZXN0aW9ubmFpcmUuIENsaXF1ZXogc3VyIE5vbiBwb3VyIGNvbnRpbnVlciBsZSBxdWVzdGlvbm5haXJlLiIvPg0KCQk8dWl0ZXh0IG5hbWU9IklORk9STUFUSU9OX0gyNjRfRkxBU0hQTEFZRVIiIHZhbHVlPSJMYSB2ZXJzaW9uIGRlIEZsYXNoIFBsYXllciBhY3R1ZWxsZW1lbnQgaW5zdGFsbMOpZSBzdXIgdm90cmUgbWFjaGluZSBuZSBwcmVuZCBwYXMgZW4gY2hhcmdlIGNlIHR5cGUgZGUgdmlkw6lvLiBDbGlxdWV6IHN1ciBsYSB6b25lIHZpZMOpbyBwb3VyIHTDqWzDqWNoYXJnZXIgbGEgZGVybmnDqHJlIHZlcnNpb24gZGU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250cmVyIGwnZW5jYWRyw6kgYXV4IHBhcnRpY2lwYW50cyIvPg0KCQk8dWl0ZXh0IG5hbWU9Ik1VVEUiIHZhbHVlPSJNdWV0Ii8+DQoJCTx1aXRleHQgbmFtZT0iRE9DV1JBUF9USVRMRSIgdmFsdWU9IlBpw6hjZSBqb2ludGUgUHJlc2VudGVyIi8+DQoJCTx1aXRleHQgbmFtZT0iRE9DV1JBUF9NU0ciIHZhbHVlPSJFbnJlZ2lzdHJlciBzdXIgbW9uIG9yZGluYXRldXIiLz4NCgkJPHVpdGV4dCBuYW1lPSJET0NXUkFQX1BST01QVCIgdmFsdWU9IkNsaXF1ZXIgcG91ciB0w6lsw6ljaGFyZ2VyIi8+DQoJPC9sYW5ndWFnZT4NCgk8bGFuZ3VhZ2UgaWQ9Imph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A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jgrnjg6njgqTjg4kgOiAlbiIvPg0KCQk8IS0tIHN1YnN0aXR1dGlvbjogJW4gPT0gc2xpZGUgbnVtYmVyIC0tPg0KCQk8IS0tIHN1YnN0aXR1dGlvbjogJXQgPT0gdG90YWwgc2xpZGUgY291bnQgLS0+DQoJCTx1aXRleHQgbmFtZT0iU0NSVUJCQVJTVEFUVVNfU0xJREVJTkZPIiB2YWx1ZT0i44K544Op44Kk44OJIDogJW4gLyAldCB8ICIvPg0KCQk8dWl0ZXh0IG5hbWU9IlNDUlVCQkFSU1RBVFVTX1NUT1BQRUQiIHZhbHVlPSLlgZzmraIiLz4NCgkJPHVpdGV4dCBuYW1lPSJTQ1JVQkJBUlNUQVRVU19QTEFZSU5HIiB2YWx1ZT0i5YaN55Sf5LitIi8+DQoJCTx1aXRleHQgbmFtZT0iU0NSVUJCQVJTVEFUVVNfTk9BVURJTyIgdmFsdWU9Iumfs+WjsOOBquOBlyIvPg0KCQk8dWl0ZXh0IG5hbWU9IlNDUlVCQkFSU1RBVFVTX1ZJRFBMQVlJTkciIHZhbHVlPSLjg5Pjg4fjgqrlho3nlJ/kuK0iLz4NCgkJPHVpdGV4dCBuYW1lPSJTQ1JVQkJBUlNUQVRVU19MT0FESU5HIiB2YWx1ZT0i44Ot44O844OJ5LitIi8+DQoJCTx1aXRleHQgbmFtZT0iU0NSVUJCQVJTVEFUVVNfQlVGRkVSSU5HIiB2YWx1ZT0i44OQ44OD44OV44Kh5LitIi8+DQoJCTx1aXRleHQgbmFtZT0iU0NSVUJCQVJTVEFUVVNfUVVFU1RJT04iIHZhbHVlPSLos6rllY/jgavnrZTjgYjjgabkuIvjgZXjgYQiLz4NCgkJPHVpdGV4dCBuYW1lPSJTQ1JVQkJBUlNUQVRVU19SRVZJRVdRVUlaIiB2YWx1ZT0i44Kv44Kk44K644KS44Os44OT44Ol44O844GX44Gm44GE44G+44GZIi8+DQoJCTwhLS0gc3Vic3RpdHV0aW9uOiAlbSA9PSBtaW51dGVzIHJlbWFpbmluZyAtLT4NCgkJPCEtLSBzdWJzdGl0dXRpb246ICVzID09IHNlY29uZHMgcmVtYWluaW5nIC0tPg0KCQk8dWl0ZXh0IG5hbWU9IkVMQVBTRUQiIHZhbHVlPSLmrovjgoogOiAlbSDliIYgJXMg56eSIi8+DQoJCTx1aXRleHQgbmFtZT0iTk9URk9VTkQiIHZhbHVlPSLkvZXjgoLopovjgaTjgYvjgorjgb7jgZvjgpMiLz4NCgkJPHVpdGV4dCBuYW1lPSJBVFRBQ0hNRU5UUyIgdmFsdWU9Iua3u+S7mCIvPg0KCQk8IS0tIHN1YnN0aXR1dGlvbjogJXAgPT0gY3VycmVudCBzcGVha2VyJ3MgdGl0bGUgLS0+DQoJCTx1aXRleHQgbmFtZT0iQklPV0lOX1RJVExFIiB2YWx1ZT0i57WM5q20IDogJXAiLz4NCgkJPHVpdGV4dCBuYW1lPSJCSU9CVE5fVElUTEUiIHZhbHVlPSLntYzmrbQiLz4NCgkJPHVpdGV4dCBuYW1lPSJESVZJREVSQlROX1RJVExFIiB2YWx1ZT0ifCIvPg0KCQk8dWl0ZXh0IG5hbWU9IkNPTlRBQ1RCVE5fVElUTEUiIHZhbHVlPSLjgYrllY/jgYTlkIjjgo/jgZsiLz4NCgkJPHVpdGV4dCBuYW1lPSJUQUJfUVVJWiIgdmFsdWU9IuOCr+OCpOOCuiIvPg0KCQk8dWl0ZXh0IG5hbWU9IlRBQl9PVVRMSU5FIiB2YWx1ZT0i44Ki44Km44OI44Op44Kk44OzIi8+DQoJCTx1aXRleHQgbmFtZT0iVEFCX1RIVU1CIiB2YWx1ZT0i44K144Og44ON44O844OrIi8+DQoJCTx1aXRleHQgbmFtZT0iVEFCX05PVEVTIiB2YWx1ZT0i44OO44O844OIIi8+DQoJCTx1aXRleHQgbmFtZT0iVEFCX1NFQVJDSCIgdmFsdWU9IuaknOe0oiIvPg0KCQk8dWl0ZXh0IG5hbWU9IlNMSURFX0hFQURJTkciIHZhbHVlPSLjgrnjg6njgqTjg4njgr/jgqTjg4jjg6siLz4NCgkJPHVpdGV4dCBuYW1lPSJEVVJBVElPTl9IRUFESU5HIiB2YWx1ZT0i6ZW344GVIi8+DQoJCTx1aXRleHQgbmFtZT0iU0VBUkNIX0hFQURJTkciIHZhbHVlPSLmpJzntKLjgZnjgovjg4bjgq3jgrnjg4ggOiAiLz4NCgkJPHVpdGV4dCBuYW1lPSJUSFVNQl9IRUFESU5HIiB2YWx1ZT0i44K544Op44Kk44OJIi8+DQoJCTx1aXRleHQgbmFtZT0iVEhVTUJfSU5GTyIgdmFsdWU9IuOCueODqeOCpOODieOCv+OCpOODiOODqyAvIOmVt+OBlSIvPg0KCQk8dWl0ZXh0IG5hbWU9IkFUVEFDSE5BTUVfSEVBRElORyIgdmFsdWU9IuODleOCoeOCpOODq+WQjSIvPg0KCQk8dWl0ZXh0IG5hbWU9IkFUVEFDSFNJWkVfSEVBRElORyIgdmFsdWU9IuOCteOCpOOCuiIvPg0KCQk8dWl0ZXh0IG5hbWU9IlNMSURFX05PVEVTIiB2YWx1ZT0i44K544Op44Kk44OJ44OO44O844OIIi8+DQoJCTwhLS1xdWl6IHBvZCBhbmQgbWVzc2FnZSBib3ggdGV4dHMtLT4NCgkJPHVpdGV4dCBuYW1lPSJRVUlaUE9EX1FVSVpfQVRURU1QVCIgdmFsdWU9IuOCr+OCpOOCuuippuihjOWbnuaVsCA6ICIvPg0KCQk8dWl0ZXh0IG5hbWU9IlFVSVpQT0RfUVVJWl9BVFRFTVBUX1ZBTFVFIiB2YWx1ZT0iJW4gLyAldCIvPg0KCQk8dWl0ZXh0IG5hbWU9IlFVSVpQT0RfUVVJWl9TQ09SRSIgdmFsdWU9IuOCueOCs+OCoiA6ICIvPg0KCQk8dWl0ZXh0IG5hbWU9IlFVSVpQT0RfUVVJWl9QQVNTU0NPUkUiIHZhbHVlPSLlkIjmoLzngrkgOiIvPg0KCQk8dWl0ZXh0IG5hbWU9IlFVSVpQT0RfUVVJWl9NQVhTQ09SRSIgdmFsdWU9IuacgOmrmOW+l+eCuSA6ICIvPg0KCQk8dWl0ZXh0IG5hbWU9IlFVSVpQT0RfUVVFU0FUTVBUX1NUUiIgdmFsdWU9IuippuihjOWbnuaVsCA6ICVuIC8gJXQiLz4NCgkJPHVpdGV4dCBuYW1lPSJRVUlaUE9EX1FVRVNUWVBFX1NUUiIgdmFsdWU9IuOCv+OCpOODlyA6ICVzIi8+DQoJCTx1aXRleHQgbmFtZT0iUVVJWlBPRF9RVUVTVFlQRV9HUkQiIHZhbHVlPSLoqZXkvqEiLz4NCgkJPHVpdGV4dCBuYW1lPSJRVUlaUE9EX1FVRVNUWVBFX1NWWSIgdmFsdWU9IuOCouODs+OCseODvOODiCIvPg0KCQk8dWl0ZXh0IG5hbWU9IlFVSVpQT0RfUVVJWkFUTVBUX0lORiIgdmFsdWU9IueEoeWItumZkCIvPg0KCQk8dWl0ZXh0IG5hbWU9IlFVSVpQT0RfUVVFU0FUTVBUX0lORiIgdmFsdWU9IueEoeWItumZkCIvPg0KCQk8dWl0ZXh0IG5hbWU9IldBUk5JTkdNU0dfWUVTU1RSSU5HIiB2YWx1ZT0i44Gv44GEIi8+DQoJCTx1aXRleHQgbmFtZT0iV0FSTklOR01TR19OT1NUUklORyIgdmFsdWU9IuOBhOOBhOOBiCIvPg0KCQk8dWl0ZXh0IG5hbWU9IldBUk5JTkdNU0dfVElUTEVTVFJJTkciIHZhbHVlPSLjgq/jgqTjgrrjga7jg4rjg5PjgrLjg7zjgrfjg6fjg7PjgavplqLjgZnjgovorablkYoiLz4NCgkJPHVpdGV4dCBuYW1lPSJXQVJOSU5HTVNHX01TR1NUUklORyIgdmFsdWU9IuOBk+OBruOCr+OCpOOCuuOBq+OBr+OAgeOBvuOBoOino+etlOOBl+OBpuOBhOOBquOBhOizquWVj+OBjOOBguOCiuOBvuOBmeOAgiYjeEE7JiN4QTsg44Kv44Kk44K644KS57WC5LqG44GZ44KL44Gr44Gv44CB44CM44Gv44GE44CN44KS44Kv44Oq44OD44Kv44GX44G+44GZ44CC44Kv44Kk44K644KS57aa6KGM44GZ44KL44Gr44Gv44CB44CM44GE44GE44GI44CN44KS44Kv44Oq44OD44Kv44GX44G+44GZ44CCIi8+DQoJCTx1aXRleHQgbmFtZT0iSU5GT1JNQVRJT05fSDI2NF9GTEFTSFBMQVlFUiIgdmFsdWU9IuOBiuS9v+OBhOOBruOCs+ODs+ODlOODpeODvOOCv+OBq+ePvuWcqOOCpOODs+OCueODiOODvOODq+OBleOCjOOBpuOBhOOCiyBGbGFzaCBQbGF5ZXIg44Gu44OQ44O844K444On44Oz44Gv44CB44GT44Gu44OT44OH44Kq44KS44K144Od44O844OI44GX44Gm44GE44G+44Gb44KT44CC5pyA5paw44GuIEZsYXNoIFBsYXllciDjgpLjg4Djgqbjg7Pjg63jg7zjg4njgZnjgovjgavjga/jgIHjg5Pjg4fjgqrpoJjln5/jgpLjgq/jg6rjg4Pjgq/jgZfjgabjgY/jgaDjgZXjgYT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44K144Kk44OJ44OQ44O844KS5Y+C5Yqg6ICF44Gr6KaL44Gb44KLIi8+DQoJCTx1aXRleHQgbmFtZT0iTVVURSIgdmFsdWU9IuODn+ODpeODvOODiCIvPg0KCQk8dWl0ZXh0IG5hbWU9IkRPQ1dSQVBfVElUTEUiIHZhbHVlPSJQcmVzZW50ZXIg5re75LuY44OV44Kh44Kk44OrIi8+DQoJCTx1aXRleHQgbmFtZT0iRE9DV1JBUF9NU0ciIHZhbHVlPSLjg57jgqTjgrPjg7Pjg5Tjg6Xjg7zjgr/jgavkv53lrZgiLz4NCgkJPHVpdGV4dCBuYW1lPSJET0NXUkFQX1BST01QVCIgdmFsdWU9IuOCr+ODquODg+OCr+OBl+OBpuODgOOCpuODs+ODreODvOODiSIvPg0KCTwvbGFuZ3VhZ2U+DQoJPGxhbmd1YWdlIGlkPSJrbyI+DQoJCTwhLS0gZm9ybWF0IGZvciB1aWZvbnQgdmFsdWUgaXMgImZvbnQsc2l6ZSxpc2JvbGQsaXNpdGFsaWMsaXNzaGFkb3dlZCIgLS0+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DQoJCTx1aWZvbnQgbmFtZT0iRk9OVF9FTEFQU0VEVElNRSIgdmFsdWU9IlZlcmRhbmEsMTEsdHJ1ZSxmYWxzZSxmYWxzZSIvPg0KCQk8dWlmb250IG5hbWU9IkZPTlRfVVRJTFNNRU5VIiB2YWx1ZT0iVmVyZGFuYSw5LHRydWUsZmFsc2UsZmFsc2UiLz4NCgkJPHVpZm9udCBuYW1lPSJGT05UX1RBQlMiIHZhbHVlPSJWZXJkYW5hLDExLGZhbHNlLGZhbHNlLGZhbHNlIi8+DQoJCTx1aWZvbnQgbmFtZT0iRk9OVF9QUkVTRU5UQVRJT05OQU1FIiB2YWx1ZT0iVmVyZGFuYSwxNSxmYWxzZSxmYWxzZSx0cnVlIi8+DQoJCTx1aWZvbnQgbmFtZT0iRk9OVF9QUkVTRU5URVJOQU1FIiB2YWx1ZT0iVmVyZGFuYSwxNSx0cnVlLGZhbHNlLHRydWUiLz4NCgkJPHVpZm9udCBuYW1lPSJGT05UX1BSRVNFTlRFUlRJVExFIiB2YWx1ZT0iVmVyZGFuYSwxMSxmYWxzZSxmYWxzZSx0cnVlIi8+DQoJCTx1aWZvbnQgbmFtZT0iRk9OVF9CSU9CVE4iIHZhbHVlPSJWZXJkYW5hLDEx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MTEsZmFsc2UsZmFsc2UsdHJ1ZSIvPg0KCQk8dWlmb250IG5hbWU9IkZPTlRfQklPV0lOIiB2YWx1ZT0iVmVyZGFuYSwxMSxmYWxzZSxmYWxzZSxmYWxzZSIvPg0KCQk8dWlmb250IG5hbWU9IkZPTlRfTElTVEhFQURJTkciIHZhbHVlPSJWZXJkYW5hLDExLGZhbHNlLGZhbHNlLGZhbHNlIi8+DQoJCTx1aWZvbnQgbmFtZT0iRk9OVF9XSU5USVRMRSIgdmFsdWU9IlZlcmRhbmEsMTE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7Iqs65287J2065OcICVuIi8+DQoJCTwhLS0gc3Vic3RpdHV0aW9uOiAlbiA9PSBzbGlkZSBudW1iZXIgLS0+DQoJCTwhLS0gc3Vic3RpdHV0aW9uOiAldCA9PSB0b3RhbCBzbGlkZSBjb3VudCAtLT4NCgkJPHVpdGV4dCBuYW1lPSJTQ1JVQkJBUlNUQVRVU19TTElERUlORk8iIHZhbHVlPSLsiqzrnbzsnbTrk5wgJW4gLyAldCB8ICIvPg0KCQk8dWl0ZXh0IG5hbWU9IlNDUlVCQkFSU1RBVFVTX1NUT1BQRUQiIHZhbHVlPSLspJHsp4DrkKgiLz4NCgkJPHVpdGV4dCBuYW1lPSJTQ1JVQkJBUlNUQVRVU19QTEFZSU5HIiB2YWx1ZT0i7J6s7IOdIi8+DQoJCTx1aXRleHQgbmFtZT0iU0NSVUJCQVJTVEFUVVNfTk9BVURJTyIgdmFsdWU9IuyYpOuUlOyYpCDsl4bsnYwiLz4NCgkJPHVpdGV4dCBuYW1lPSJTQ1JVQkJBUlNUQVRVU19WSURQTEFZSU5HIiB2YWx1ZT0i67mE65SU7JikIOyerOyDnSDspJEiLz4NCgkJPHVpdGV4dCBuYW1lPSJTQ1JVQkJBUlNUQVRVU19MT0FESU5HIiB2YWx1ZT0i66Gc65SpIi8+DQoJCTx1aXRleHQgbmFtZT0iU0NSVUJCQVJTVEFUVVNfQlVGRkVSSU5HIiB2YWx1ZT0i67KE7Y2866eBIi8+DQoJCTx1aXRleHQgbmFtZT0iU0NSVUJCQVJTVEFUVVNfUVVFU1RJT04iIHZhbHVlPSLsp4jrrLjsl5Ag64u17ZWY6riwIi8+DQoJCTx1aXRleHQgbmFtZT0iU0NSVUJCQVJTVEFUVVNfUkVWSUVXUVVJWiIgdmFsdWU9IuyniOusuCDri6Tsi5zrs7TquLAiLz4NCgkJPCEtLSBzdWJzdGl0dXRpb246ICVtID09IG1pbnV0ZXMgcmVtYWluaW5nIC0tPg0KCQk8IS0tIHN1YnN0aXR1dGlvbjogJXMgPT0gc2Vjb25kcyByZW1haW5pbmcgLS0+DQoJCTx1aXRleHQgbmFtZT0iRUxBUFNFRCIgdmFsdWU9IiVt67aEICVz7LSIIOuCqOydjCIvPg0KCQk8dWl0ZXh0IG5hbWU9Ik5PVEZPVU5EIiB2YWx1ZT0i7JeG7J2MIi8+DQoJCTx1aXRleHQgbmFtZT0iQVRUQUNITUVOVFMiIHZhbHVlPSLssqjrtoAg7YyM7J28Ii8+DQoJCTwhLS0gc3Vic3RpdHV0aW9uOiAlcCA9PSBjdXJyZW50IHNwZWFrZXIncyB0aXRsZSAtLT4NCgkJPHVpdGV4dCBuYW1lPSJCSU9XSU5fVElUTEUiIHZhbHVlPSLqsr3roKUg7IaM6rCcOiAlcCIvPg0KCQk8dWl0ZXh0IG5hbWU9IkJJT0JUTl9USVRMRSIgdmFsdWU9IuqyveugpSDshozqsJwiLz4NCgkJPHVpdGV4dCBuYW1lPSJESVZJREVSQlROX1RJVExFIiB2YWx1ZT0ifCIvPg0KCQk8dWl0ZXh0IG5hbWU9IkNPTlRBQ1RCVE5fVElUTEUiIHZhbHVlPSLsl7Drnb3sspgiLz4NCgkJPHVpdGV4dCBuYW1lPSJUQUJfUVVJWiIgdmFsdWU9Iu2AtOymiCIvPg0KCQk8dWl0ZXh0IG5hbWU9IlRBQl9PVVRMSU5FIiB2YWx1ZT0i6rCc7JqUIi8+DQoJCTx1aXRleHQgbmFtZT0iVEFCX1RIVU1CIiB2YWx1ZT0i7LaV7IaM7YyQIi8+DQoJCTx1aXRleHQgbmFtZT0iVEFCX05PVEVTIiB2YWx1ZT0i64W47Yq4Ii8+DQoJCTx1aXRleHQgbmFtZT0iVEFCX1NFQVJDSCIgdmFsdWU9IuqygOyDiSIvPg0KCQk8dWl0ZXh0IG5hbWU9IlNMSURFX0hFQURJTkciIHZhbHVlPSLsiqzrnbzsnbTrk5wg7KCc66qpIi8+DQoJCTx1aXRleHQgbmFtZT0iRFVSQVRJT05fSEVBRElORyIgdmFsdWU9IuyerOyDneyLnOqwhCIvPg0KCQk8dWl0ZXh0IG5hbWU9IlNFQVJDSF9IRUFESU5HIiB2YWx1ZT0i7YWN7Iqk7Yq4IOqygOyDiToiLz4NCgkJPHVpdGV4dCBuYW1lPSJUSFVNQl9IRUFESU5HIiB2YWx1ZT0i7Iqs65287J2065OcIi8+DQoJCTx1aXRleHQgbmFtZT0iVEhVTUJfSU5GTyIgdmFsdWU9IuygnOuqqS/snqzsg53si5zqsIQiLz4NCgkJPHVpdGV4dCBuYW1lPSJBVFRBQ0hOQU1FX0hFQURJTkciIHZhbHVlPSLtjIzsnbwg7J2066aEIi8+DQoJCTx1aXRleHQgbmFtZT0iQVRUQUNIU0laRV9IRUFESU5HIiB2YWx1ZT0i7YGs6riwIi8+DQoJCTx1aXRleHQgbmFtZT0iU0xJREVfTk9URVMiIHZhbHVlPSLsiqzrnbzsnbTrk5wg64W47Yq4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CEtLXF1aXogcG9kIGFuZCBtZXNzYWdlIGJveCB0ZXh0cy0tPg0KCQk8dWl0ZXh0IG5hbWU9IlFVSVpQT0RfUVVJWl9BVFRFTVBUIiB2YWx1ZT0iSW50ZW50byBkZSBwcnVlYmE6Ii8+DQoJCTx1aXRleHQgbmFtZT0iUVVJWlBPRF9RVUlaX0FUVEVNUFRfVkFMVUUiIHZhbHVlPSIlbiBkZSAldCIvPg0KCQk8dWl0ZXh0IG5hbWU9IlFVSVpQT0RfUVVJWl9TQ09SRSIgdmFsdWU9IlB1bnR1YWNpw7NuOiIvPg0KCQk8dWl0ZXh0IG5hbWU9IlFVSVpQT0RfUVVJWl9QQVNTU0NPUkUiIHZhbHVlPSJQdW50dWFjacOzbiBwYXJhIGFwcm9iYXI6Ii8+DQoJCTx1aXRleHQgbmFtZT0iUVVJWlBPRF9RVUlaX01BWFNDT1JFIiB2YWx1ZT0iUHVudHVhY2nDs24gbcOheGltYToiLz4NCgkJPHVpdGV4dCBuYW1lPSJRVUlaUE9EX1FVRVNBVE1QVF9TVFIiIHZhbHVlPSJJbnRlbnRvczogJW4gZGUgJXQiLz4NCgkJPHVpdGV4dCBuYW1lPSJRVUlaUE9EX1FVRVNUWVBFX1NUUiIgdmFsdWU9IlRpcG86ICVzIi8+DQoJCTx1aXRleHQgbmFtZT0iUVVJWlBPRF9RVUVTVFlQRV9HUkQiIHZhbHVlPSJDb24gcHVudHVhY2nDs24iLz4NCgkJPHVpdGV4dCBuYW1lPSJRVUlaUE9EX1FVRVNUWVBFX1NWWSIgdmFsdWU9IkVuY3Vlc3RhIi8+DQoJCTx1aXRleHQgbmFtZT0iUVVJWlBPRF9RVUlaQVRNUFRfSU5GIiB2YWx1ZT0iSW5maW5pdG8iLz4NCgkJPHVpdGV4dCBuYW1lPSJRVUlaUE9EX1FVRVNBVE1QVF9JTkYiIHZhbHVlPSJJbmZpbml0byIvPg0KCQk8dWl0ZXh0IG5hbWU9IldBUk5JTkdNU0dfWUVTU1RSSU5HIiB2YWx1ZT0iU8OtIi8+DQoJCTx1aXRleHQgbmFtZT0iV0FSTklOR01TR19OT1NUUklORyIgdmFsdWU9Ik5vIi8+DQoJCTx1aXRleHQgbmFtZT0iV0FSTklOR01TR19USVRMRVNUUklORyIgdmFsdWU9IkF2aXNvIGRlIG5hdmVnYWNpw7NuIGRlIHBydWViYSIvPg0KCQk8dWl0ZXh0IG5hbWU9IldBUk5JTkdNU0dfTVNHU1RSSU5HIiB2YWx1ZT0iSGF5IHByZWd1bnRhcyBzaW4gaW50ZW50b3MgZW4gZXN0YSBwcnVlYmEuJiN4QTsmI3hBO1BhcmEgc2FsaXIgZGUgbGEgcHJ1ZWJhLCBoYWdhIGNsaWMgZW4gU8OtLiBQYXJhIGNvbnRpbnVhciwgaGFnYSBjbGljIGVuIE5vLiIvPg0KCQk8dWl0ZXh0IG5hbWU9IklORk9STUFUSU9OX0gyNjRfRkxBU0hQTEFZRVIiIHZhbHVlPSJMYSB2ZXJzacOzbiBhY3R1YWwgZGUgRmxhc2ggUGxheWVyIGluc3RhbGFkYSBlbiBlbCBvcmRlbmFkb3Igbm8gZXMgY29tcGF0aWJsZSBjb24gZXN0ZSB2w61kZW8uIEhhZ2EgY2xpYyBlbiBlbCDDoXJlYSBkZSB2w61kZW8gcGFyYSBkZXNjYXJnYXIgbGEgw7psdGltYSB2ZXJzacOzbiBkZSBGbGFzaCBQbGF5ZXIuIi8+DQoJCTwhLS0gc3Vic3RpdHV0aW9uOiAlcCA9PSBwcmVzZW50YXRpb24gdGl0bGUgLS0+DQoJCTwhLS0gc3Vic3RpdHV0aW9uOiAlcyA9PSBzbGlkZSB0aXRsZSAtLT4NCgkJPCEtLSBzdWJzdGl0dXRpb246ICVuID09IHNsaWRlIG51bWJlciAtLT4NCgkJPHVpdGV4dCBuYW1lPSJCT09LTUFSSyIgdmFsdWU9IkFkb2JlIFByZXNlbnRlcjogJXAiLz4NCgkJPCEtLSBzdWJzdGl0dXRpb246ICVwID09IHByZXNlbnRhdGlvbiB0aXRsZSAtLT4NCgkJPCEtLSBzdWJzdGl0dXRpb246ICVzID09IHNsaWRlIHRpdGxlIC0tPg0KCQk8IS0tIHN1YnN0aXR1dGlvbjogJW4gPT0gc2xpZGUgbnVtYmVyIC0tPg0KCQk8dWl0ZXh0IG5hbWU9IkJPT0tNQVJLU0xJREUiIHZhbHVlPSJBZG9iZSBQcmVzZW50ZXI6ICVwICVzIi8+DQoJCTx1aXRleHQgbmFtZT0iU0hPV1NJREVCQVIiIHZhbHVlPSJNb3N0cmFyIGJhcnJhIGxhdGVyYWwgYSBsb3MgcGFydGljaXBhbnRlcyIvPg0KCQk8dWl0ZXh0IG5hbWU9Ik1VVEUiIHZhbHVlPSJTaWxlbmNpYXIiLz4NCgkJPHVpdGV4dCBuYW1lPSJET0NXUkFQX1RJVExFIiB2YWx1ZT0iQXJjaGl2byBhZGp1bnRvIGRlIFByZXNlbnRlciIvPg0KCQk8dWl0ZXh0IG5hbWU9IkRPQ1dSQVBfTVNHIiB2YWx1ZT0iR3VhcmRhciBlbiBNaSBQQyIvPg0KCQk8dWl0ZXh0IG5hbWU9IkRPQ1dSQVBfUFJPTVBUIiB2YWx1ZT0iSGFnYSBjbGljIGVuIERlc2NhcmdhciIvPg0KCTwvbGFuZ3VhZ2U+DQoJPGxhbmd1YWdlIGlkPSJw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TbGlkZSAlbiIvPg0KCQk8IS0tIHN1YnN0aXR1dGlvbjogJW4gPT0gc2xpZGUgbnVtYmVyIC0tPg0KCQk8IS0tIHN1YnN0aXR1dGlvbjogJXQgPT0gdG90YWwgc2xpZGUgY291bnQgLS0+DQoJCTx1aXRleHQgbmFtZT0iU0NSVUJCQVJTVEFUVVNfU0xJREVJTkZPIiB2YWx1ZT0iU2xpZGUgJW4gLyAldCB8ICIvPg0KCQk8dWl0ZXh0IG5hbWU9IlNDUlVCQkFSU1RBVFVTX1NUT1BQRUQiIHZhbHVlPSJQYXJhZG8iLz4NCgkJPHVpdGV4dCBuYW1lPSJTQ1JVQkJBUlNUQVRVU19QTEFZSU5HIiB2YWx1ZT0iUmVwcm9kdXppbmRvIi8+DQoJCTx1aXRleHQgbmFtZT0iU0NSVUJCQVJTVEFUVVNfTk9BVURJTyIgdmFsdWU9IlNlbSDDoXVkaW8iLz4NCgkJPHVpdGV4dCBuYW1lPSJTQ1JVQkJBUlNUQVRVU19WSURQTEFZSU5HIiB2YWx1ZT0iVsOtZGVvIGVtIHJlcHJvZHXDp8OjbyIvPg0KCQk8dWl0ZXh0IG5hbWU9IlNDUlVCQkFSU1RBVFVTX0xPQURJTkciIHZhbHVlPSJDYXJyZWdhbmRvIi8+DQoJCTx1aXRleHQgbmFtZT0iU0NSVUJCQVJTVEFUVVNfQlVGRkVSSU5HIiB2YWx1ZT0iQXJtYXplbmFuZG8gZW0gYnVmZmVyIi8+DQoJCTx1aXRleHQgbmFtZT0iU0NSVUJCQVJTVEFUVVNfUVVFU1RJT04iIHZhbHVlPSJSZXNwb25kZXIgcGVyZ3VudGEiLz4NCgkJPHVpdGV4dCBuYW1lPSJTQ1JVQkJBUlNUQVRVU19SRVZJRVdRVUlaIiB2YWx1ZT0iUmV2aXNhbmRvIHF1ZXN0aW9uw6FyaW8iLz4NCgkJPCEtLSBzdWJzdGl0dXRpb246ICVtID09IG1pbnV0ZXMgcmVtYWluaW5nIC0tPg0KCQk8IS0tIHN1YnN0aXR1dGlvbjogJXMgPT0gc2Vjb25kcyByZW1haW5pbmcgLS0+DQoJCTx1aXRleHQgbmFtZT0iRUxBUFNFRCIgdmFsdWU9IiVtIG1pbnV0b3MgJXMgc2VndW5kb3MgcmVzdGFudGVzIi8+DQoJCTx1aXRleHQgbmFtZT0iTk9URk9VTkQiIHZhbHVlPSJOYWRhIGVuY29udHJhZG8iLz4NCgkJPHVpdGV4dCBuYW1lPSJBVFRBQ0hNRU5UUyIgdmFsdWU9IkFuZXhv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dG8iLz4NCgkJPHVpdGV4dCBuYW1lPSJUQUJfUVVJWiIgdmFsdWU9IlF1ZXN0LiIvPg0KCQk8dWl0ZXh0IG5hbWU9IlRBQl9PVVRMSU5FIiB2YWx1ZT0iRXNxdWVtYSIvPg0KCQk8dWl0ZXh0IG5hbWU9IlRBQl9USFVNQiIgdmFsdWU9Ik1pbmkiLz4NCgkJPHVpdGV4dCBuYW1lPSJUQUJfTk9URVMiIHZhbHVlPSJOb3RhcyIvPg0KCQk8dWl0ZXh0IG5hbWU9IlRBQl9TRUFSQ0giIHZhbHVlPSJCdXNjYSIvPg0KCQk8dWl0ZXh0IG5hbWU9IlNMSURFX0hFQURJTkciIHZhbHVlPSJUw610dWxvIGRvIHNsaWRlIi8+DQoJCTx1aXRleHQgbmFtZT0iRFVSQVRJT05fSEVBRElORyIgdmFsdWU9IkR1cmHDp8OjbyIvPg0KCQk8dWl0ZXh0IG5hbWU9IlNFQVJDSF9IRUFESU5HIiB2YWx1ZT0iUHJvY3VyYXIgdGV4dG86Ii8+DQoJCTx1aXRleHQgbmFtZT0iVEhVTUJfSEVBRElORyIgdmFsdWU9IlNsaWRlIi8+DQoJCTx1aXRleHQgbmFtZT0iVEhVTUJfSU5GTyIgdmFsdWU9IlTDrXR1bG8vRHVyYcOnw6NvIGRvIHNsaWRlIi8+DQoJCTx1aXRleHQgbmFtZT0iQVRUQUNITkFNRV9IRUFESU5HIiB2YWx1ZT0iTm9tZSBkbyBhcnF1aXZvIi8+DQoJCTx1aXRleHQgbmFtZT0iQVRUQUNIU0laRV9IRUFESU5HIiB2YWx1ZT0iVGFtYW5obyIvPg0KCQk8dWl0ZXh0IG5hbWU9IlNMSURFX05PVEVTIiB2YWx1ZT0iQW5vdGHDp8O1ZXMgZG8gc2xpZGUiLz4NCgkJPCEtLXF1aXogcG9kIGFuZCBtZXNzYWdlIGJveCB0ZXh0cy0tPg0KCQk8dWl0ZXh0IG5hbWU9IlFVSVpQT0RfUVVJWl9BVFRFTVBUIiB2YWx1ZT0iVGVudGF0aXZhIG5vIHF1ZXN0aW9uw6FyaW86Ii8+DQoJCTx1aXRleHQgbmFtZT0iUVVJWlBPRF9RVUlaX0FUVEVNUFRfVkFMVUUiIHZhbHVlPSIlbiBkZSAldCIvPg0KCQk8dWl0ZXh0IG5hbWU9IlFVSVpQT0RfUVVJWl9TQ09SRSIgdmFsdWU9IlBvbnR1YcOnw6NvOiIvPg0KCQk8dWl0ZXh0IG5hbWU9IlFVSVpQT0RfUVVJWl9QQVNTU0NPUkUiIHZhbHVlPSJQb250dWHDp8OjbyBkZSBhcHJvdmHDp8OjbzoiLz4NCgkJPHVpdGV4dCBuYW1lPSJRVUlaUE9EX1FVSVpfTUFYU0NPUkUiIHZhbHVlPSJQb250dWHDp8OjbyBtw6F4aW1hOiIvPg0KCQk8dWl0ZXh0IG5hbWU9IlFVSVpQT0RfUVVFU0FUTVBUX1NUUiIgdmFsdWU9IlRlbnRhdGl2YTogJW4gZGUgJXQiLz4NCgkJPHVpdGV4dCBuYW1lPSJRVUlaUE9EX1FVRVNUWVBFX1NUUiIgdmFsdWU9IlRpcG86ICVzIi8+DQoJCTx1aXRleHQgbmFtZT0iUVVJWlBPRF9RVUVTVFlQRV9HUkQiIHZhbHVlPSJDbGFzc2lmaWNhdMOzcmlhIi8+DQoJCTx1aXRleHQgbmFtZT0iUVVJWlBPRF9RVUVTVFlQRV9TVlkiIHZhbHVlPSJQZXNxdWlzYSIvPg0KCQk8dWl0ZXh0IG5hbWU9IlFVSVpQT0RfUVVJWkFUTVBUX0lORiIgdmFsdWU9IkluZmluaXRvIi8+DQoJCTx1aXRleHQgbmFtZT0iUVVJWlBPRF9RVUVTQVRNUFRfSU5GIiB2YWx1ZT0iSW5maW5pdG8iLz4NCgkJPHVpdGV4dCBuYW1lPSJXQVJOSU5HTVNHX1lFU1NUUklORyIgdmFsdWU9IlNpbSIvPg0KCQk8dWl0ZXh0IG5hbWU9IldBUk5JTkdNU0dfTk9TVFJJTkciIHZhbHVlPSJOw6NvIi8+DQoJCTx1aXRleHQgbmFtZT0iV0FSTklOR01TR19USVRMRVNUUklORyIgdmFsdWU9IkFsZXJ0YSBkZSBuYXZlZ2HDp8OjbyBkbyBxdWVzdGlvbsOhcmlvIi8+DQoJCTx1aXRleHQgbmFtZT0iV0FSTklOR01TR19NU0dTVFJJTkciIHZhbHVlPSJFeGlzdGVtIHBlcmd1bnRhcyBxdWUgbsOjbyBmb3JhbSByZXNwb25kaWRhcyBuZXN0ZSBxdWVzdGlvbsOhcmlvLiYjeEE7JiN4QTtDbGlxdWUgZW0gU2ltIHBhcmEgc2FpciBkbyBxdWVzdGlvbsOhcmlvIG91IGVtIE7Do28gc2UgcXVpc2VyIGNvbnRpbnVhci4iLz4NCgkJPHVpdGV4dCBuYW1lPSJJTkZPUk1BVElPTl9IMjY0X0ZMQVNIUExBWUVSIiB2YWx1ZT0iQSB2ZXJzw6NvIGF0dWFsIGRvIEZsYXNoIFBsYXllciBpbnN0YWxhZGEgbm8gY29tcHV0YWRvciBuw6NvIG9mZXJlY2Ugc3Vwb3J0ZSBhIGVzc2UgdsOtZGVvLiBDbGlxdWUgbmEgw6FyZWEgZG8gdsOtZGVvIHBhcmEgYmFpeGFyIGEgdmVyc8OjbyBtYWlzIHJlY2VudGUgZG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FyIGJhcnJhIGxhdGVyYWwgYW8gcGFydGljaXBhbnRlcyIvPg0KCQk8dWl0ZXh0IG5hbWU9Ik1VVEUiIHZhbHVlPSJNdWRvIi8+DQoJCTx1aXRleHQgbmFtZT0iRE9DV1JBUF9USVRMRSIgdmFsdWU9IkFuZXhvIGRlIGFycXVpdm8gZG8gUHJlc2VudGVyIi8+DQoJCTx1aXRleHQgbmFtZT0iRE9DV1JBUF9NU0ciIHZhbHVlPSJTYWx2YXIgZW0gTWV1IGNvbXB1dGFkb3IiLz4NCgkJPHVpdGV4dCBuYW1lPSJET0NXUkFQX1BST01QVCIgdmFsdWU9IkNsaXF1ZSBwYXJhIGJhaXhhciIvPg0KCTwvbGFuZ3VhZ2U+DQoJPGxhbmd1YWdlIGlkPSJp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YSAlbiIvPg0KCQk8IS0tIHN1YnN0aXR1dGlvbjogJW4gPT0gc2xpZGUgbnVtYmVyIC0tPg0KCQk8IS0tIHN1YnN0aXR1dGlvbjogJXQgPT0gdG90YWwgc2xpZGUgY291bnQgLS0+DQoJCTx1aXRleHQgbmFtZT0iU0NSVUJCQVJTVEFUVVNfU0xJREVJTkZPIiB2YWx1ZT0iRGlhcG9zaXRpdmEgJW4gLyAldCB8ICIvPg0KCQk8dWl0ZXh0IG5hbWU9IlNDUlVCQkFSU1RBVFVTX1NUT1BQRUQiIHZhbHVlPSJJbnRlcnJvdHRvIi8+DQoJCTx1aXRleHQgbmFtZT0iU0NSVUJCQVJTVEFUVVNfUExBWUlORyIgdmFsdWU9IlJpcHJvZHV6aW9uZSIvPg0KCQk8dWl0ZXh0IG5hbWU9IlNDUlVCQkFSU1RBVFVTX05PQVVESU8iIHZhbHVlPSJBdWRpbyBpbmF0dC4iLz4NCgkJPHVpdGV4dCBuYW1lPSJTQ1JVQkJBUlNUQVRVU19WSURQTEFZSU5HIiB2YWx1ZT0iVmlkZW8gaW4gcmlwcm9kdXppb25lIi8+DQoJCTx1aXRleHQgbmFtZT0iU0NSVUJCQVJTVEFUVVNfTE9BRElORyIgdmFsdWU9IkNhcmljYW1lbnRvIi8+DQoJCTx1aXRleHQgbmFtZT0iU0NSVUJCQVJTVEFUVVNfQlVGRkVSSU5HIiB2YWx1ZT0iQnVmZmVyaW5nIi8+DQoJCTx1aXRleHQgbmFtZT0iU0NSVUJCQVJTVEFUVVNfUVVFU1RJT04iIHZhbHVlPSJSaXNwb25kaSBhIGRvbWFuZGEiLz4NCgkJPHVpdGV4dCBuYW1lPSJTQ1JVQkJBUlNUQVRVU19SRVZJRVdRVUlaIiB2YWx1ZT0iUmV2aXNpb25lIGRlbCBxdWl6Ii8+DQoJCTwhLS0gc3Vic3RpdHV0aW9uOiAlbSA9PSBtaW51dGVzIHJlbWFpbmluZyAtLT4NCgkJPCEtLSBzdWJzdGl0dXRpb246ICVzID09IHNlY29uZHMgcmVtYWluaW5nIC0tPg0KCQk8dWl0ZXh0IG5hbWU9IkVMQVBTRUQiIHZhbHVlPSIlbSBNaW51dGkgJXMgU2Vjb25kaSByaW1hbmVudGkiLz4NCgkJPHVpdGV4dCBuYW1lPSJOT1RGT1VORCIgdmFsdWU9Ik5lc3N1biBlbGVtZW50byB0cm92YXRvIi8+DQoJCTx1aXRleHQgbmFtZT0iQVRUQUNITUVOVFMiIHZhbHVlPSJBbGxlZ2F0aS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QuIi8+DQoJCTx1aXRleHQgbmFtZT0iVEFCX1FVSVoiIHZhbHVlPSJRdWl6Ii8+DQoJCTx1aXRleHQgbmFtZT0iVEFCX09VVExJTkUiIHZhbHVlPSJTdHJ1dHR1cmEiLz4NCgkJPHVpdGV4dCBuYW1lPSJUQUJfVEhVTUIiIHZhbHVlPSJNaW5pYXR1cmUiLz4NCgkJPHVpdGV4dCBuYW1lPSJUQUJfTk9URVMiIHZhbHVlPSJOb3RlIi8+DQoJCTx1aXRleHQgbmFtZT0iVEFCX1NFQVJDSCIgdmFsdWU9IkNlcmNhIi8+DQoJCTx1aXRleHQgbmFtZT0iU0xJREVfSEVBRElORyIgdmFsdWU9IlRpdG9sbyBkaWFwb3NpdGl2YSIvPg0KCQk8dWl0ZXh0IG5hbWU9IkRVUkFUSU9OX0hFQURJTkciIHZhbHVlPSJEdXJhdGEiLz4NCgkJPHVpdGV4dCBuYW1lPSJTRUFSQ0hfSEVBRElORyIgdmFsdWU9IkNlcmNhIHRlc3RvOiIvPg0KCQk8dWl0ZXh0IG5hbWU9IlRIVU1CX0hFQURJTkciIHZhbHVlPSJEaWFwb3NpdGl2YSIvPg0KCQk8dWl0ZXh0IG5hbWU9IlRIVU1CX0lORk8iIHZhbHVlPSJUaXRvbG8vVGVtcG8iLz4NCgkJPHVpdGV4dCBuYW1lPSJBVFRBQ0hOQU1FX0hFQURJTkciIHZhbHVlPSJOb21lIGZpbGUiLz4NCgkJPHVpdGV4dCBuYW1lPSJBVFRBQ0hTSVpFX0hFQURJTkciIHZhbHVlPSJEaW1lbnNpb25lIi8+DQoJCTx1aXRleHQgbmFtZT0iU0xJREVfTk9URVMiIHZhbHVlPSJOb3RlIGRpYXBvc2l0aXZhIi8+DQoJCTwhLS1xdWl6IHBvZCBhbmQgbWVzc2FnZSBib3ggdGV4dHMtLT4NCgkJPHVpdGV4dCBuYW1lPSJRVUlaUE9EX1FVSVpfQVRURU1QVCIgdmFsdWU9IlRlbnRhdGl2byBxdWl6OiIvPg0KCQk8dWl0ZXh0IG5hbWU9IlFVSVpQT0RfUVVJWl9BVFRFTVBUX1ZBTFVFIiB2YWx1ZT0iJW4gZGkgJXQiLz4NCgkJPHVpdGV4dCBuYW1lPSJRVUlaUE9EX1FVSVpfU0NPUkUiIHZhbHVlPSJQdW50ZWdnaW86Ii8+DQoJCTx1aXRleHQgbmFtZT0iUVVJWlBPRF9RVUlaX1BBU1NTQ09SRSIgdmFsdWU9IlB1bnRlZ2dpbyBtaW5pbW86Ii8+DQoJCTx1aXRleHQgbmFtZT0iUVVJWlBPRF9RVUlaX01BWFNDT1JFIiB2YWx1ZT0iUHVudGVnZ2lvIG1hc3NpbW86Ii8+DQoJCTx1aXRleHQgbmFtZT0iUVVJWlBPRF9RVUVTQVRNUFRfU1RSIiB2YWx1ZT0iVGVudGF0aXZvOiAlbiBkaSAldCIvPg0KCQk8dWl0ZXh0IG5hbWU9IlFVSVpQT0RfUVVFU1RZUEVfU1RSIiB2YWx1ZT0iVGlwbzogJXMiLz4NCgkJPHVpdGV4dCBuYW1lPSJRVUlaUE9EX1FVRVNUWVBFX0dSRCIgdmFsdWU9IkNvbiB2YWx1dGF6aW9uZSIvPg0KCQk8dWl0ZXh0IG5hbWU9IlFVSVpQT0RfUVVFU1RZUEVfU1ZZIiB2YWx1ZT0iSW5kYWdpbmUiLz4NCgkJPHVpdGV4dCBuYW1lPSJRVUlaUE9EX1FVSVpBVE1QVF9JTkYiIHZhbHVlPSJJbmZpbml0aSIvPg0KCQk8dWl0ZXh0IG5hbWU9IlFVSVpQT0RfUVVFU0FUTVBUX0lORiIgdmFsdWU9IkluZmluaXRpIi8+DQoJCTx1aXRleHQgbmFtZT0iV0FSTklOR01TR19ZRVNTVFJJTkciIHZhbHVlPSJTw6wiLz4NCgkJPHVpdGV4dCBuYW1lPSJXQVJOSU5HTVNHX05PU1RSSU5HIiB2YWx1ZT0iTm8iLz4NCgkJPHVpdGV4dCBuYW1lPSJXQVJOSU5HTVNHX1RJVExFU1RSSU5HIiB2YWx1ZT0iQXZ2ZXJ0ZW56YSBuYXZpZ2F6aW9uZSBxdWl6Ii8+DQoJCTx1aXRleHQgbmFtZT0iV0FSTklOR01TR19NU0dTVFJJTkciIHZhbHVlPSJPY2NvcnJlIGFuY29yYSByaXNwb25kZXJlIGFkIGFsY3VuZSBkb21hbmRlIGRlbCBxdWl6LiYjeEE7JiN4QTtTZSBmYXRlIGNsaWMgc3UgU8OsLCB1c2NpcmV0ZSBkYWwgcXVpei4gRmF0ZSBjbGljIHN1IE5vIHBlciBjb250aW51YXJlIGlsIHF1aXouIi8+DQoJCTx1aXRleHQgbmFtZT0iSU5GT1JNQVRJT05fSDI2NF9GTEFTSFBMQVlFUiIgdmFsdWU9IkxhIHZlcnNpb25lIGRpIEZsYXNoIFBsYXllciBhdHR1YWxtZW50ZSBpbnN0YWxsYXRhIG5vbiBzdXBwb3J0YSBxdWVzdG8gdmlkZW8uIEZhdGUgY2xpYyBzdWxsJ2FyZWEgZGVsIHZpZGVvIHBlciBzY2FyaWNhcmUgbCd1bHRpbWEgdmVyc2lvbmUgZGk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EgYmFycmEgbGF0ZXJhbGUgYWkgcGFydGVjaXBhbnRpIi8+DQoJCTx1aXRleHQgbmFtZT0iTVVURSIgdmFsdWU9IkRpc2F0dGl2YSBhdWRpbyIvPg0KCQk8dWl0ZXh0IG5hbWU9IkRPQ1dSQVBfVElUTEUiIHZhbHVlPSJBbGxlZ2F0byBmaWxlIFByZXNlbnRlciIvPg0KCQk8dWl0ZXh0IG5hbWU9IkRPQ1dSQVBfTVNHIiB2YWx1ZT0iU2FsdmEgaW4gUmlzb3JzZSBkZWwgY29tcHV0ZXIiLz4NCgkJPHVpdGV4dCBuYW1lPSJET0NXUkFQX1BST01QVCIgdmFsdWU9IkNsaWMgcGVyIHNjYXJpY2FyZSIvPg0KCTwvbGFuZ3VhZ2U+DQoJPGxhbmd1YWdlIGlkPSJub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EgJW4iLz4NCgkJPCEtLSBzdWJzdGl0dXRpb246ICVuID09IHNsaWRlIG51bWJlciAtLT4NCgkJPCEtLSBzdWJzdGl0dXRpb246ICV0ID09IHRvdGFsIHNsaWRlIGNvdW50IC0tPg0KCQk8dWl0ZXh0IG5hbWU9IlNDUlVCQkFSU1RBVFVTX1NMSURFSU5GTyIgdmFsdWU9IkRpYSAlbiAvICV0IHwgIi8+DQoJCTx1aXRleHQgbmFtZT0iU0NSVUJCQVJTVEFUVVNfU1RPUFBFRCIgdmFsdWU9Ikdlc3RvcHQiLz4NCgkJPHVpdGV4dCBuYW1lPSJTQ1JVQkJBUlNUQVRVU19QTEFZSU5HIiB2YWx1ZT0iQWZzcGVsZW4iLz4NCgkJPHVpdGV4dCBuYW1lPSJTQ1JVQkJBUlNUQVRVU19OT0FVRElPIiB2YWx1ZT0iR2VlbiBhdWRpbyIvPg0KCQk8dWl0ZXh0IG5hbWU9IlNDUlVCQkFSU1RBVFVTX1ZJRFBMQVlJTkciIHZhbHVlPSJWaWRlbyBhZnNwZWxlbiIvPg0KCQk8dWl0ZXh0IG5hbWU9IlNDUlVCQkFSU1RBVFVTX0xPQURJTkciIHZhbHVlPSJMYWRlbiIvPg0KCQk8dWl0ZXh0IG5hbWU9IlNDUlVCQkFSU1RBVFVTX0JVRkZFUklORyIgdmFsdWU9IkJ1ZmZlcmVuIi8+DQoJCTx1aXRleHQgbmFtZT0iU0NSVUJCQVJTVEFUVVNfUVVFU1RJT04iIHZhbHVlPSJWcmFhZyBtZXQgYW50d29vcmQiLz4NCgkJPHVpdGV4dCBuYW1lPSJTQ1JVQkJBUlNUQVRVU19SRVZJRVdRVUlaIiB2YWx1ZT0iUXVpeiBjb250cm9sZXJlbiIvPg0KCQk8IS0tIHN1YnN0aXR1dGlvbjogJW0gPT0gbWludXRlcyByZW1haW5pbmcgLS0+DQoJCTwhLS0gc3Vic3RpdHV0aW9uOiAlcyA9PSBzZWNvbmRzIHJlbWFpbmluZyAtLT4NCgkJPHVpdGV4dCBuYW1lPSJFTEFQU0VEIiB2YWx1ZT0iRXIgcmVzdGVyZW4gJW0gbWludXRlbiAlcyBzZWNvbmRlbiIvPg0KCQk8dWl0ZXh0IG5hbWU9Ik5PVEZPVU5EIiB2YWx1ZT0iTmlldHMgZ2V2b25kZW4iLz4NCgkJPHVpdGV4dCBuYW1lPSJBVFRBQ0hNRU5UUyIgdmFsdWU9IkJpamxhZ2VuIi8+DQoJCTwhLS0gc3Vic3RpdHV0aW9uOiAlcCA9PSBjdXJyZW50IHNwZWFrZXIncyB0aXRsZSAtLT4NCgkJPHVpdGV4dCBuYW1lPSJCSU9XSU5fVElUTEUiIHZhbHVlPSJCaW9ncmFmaWU6ICVwIi8+DQoJCTx1aXRleHQgbmFtZT0iQklPQlROX1RJVExFIiB2YWx1ZT0iQmlvZ3JhZmllIi8+DQoJCTx1aXRleHQgbmFtZT0iRElWSURFUkJUTl9USVRMRSIgdmFsdWU9InwiLz4NCgkJPHVpdGV4dCBuYW1lPSJDT05UQUNUQlROX1RJVExFIiB2YWx1ZT0iQ29udGFjdCIvPg0KCQk8dWl0ZXh0IG5hbWU9IlRBQl9RVUlaIiB2YWx1ZT0iUXVpeiIvPg0KCQk8dWl0ZXh0IG5hbWU9IlRBQl9PVVRMSU5FIiB2YWx1ZT0iT3ZlcnppY2h0Ii8+DQoJCTx1aXRleHQgbmFtZT0iVEFCX1RIVU1CIiB2YWx1ZT0iTWluaWF0dXVyIi8+DQoJCTx1aXRleHQgbmFtZT0iVEFCX05PVEVTIiB2YWx1ZT0iTm90aXRpZXMiLz4NCgkJPHVpdGV4dCBuYW1lPSJUQUJfU0VBUkNIIiB2YWx1ZT0iWm9la2VuIi8+DQoJCTx1aXRleHQgbmFtZT0iU0xJREVfSEVBRElORyIgdmFsdWU9IlRpdGVsIHZhbiBkaWEiLz4NCgkJPHVpdGV4dCBuYW1lPSJEVVJBVElPTl9IRUFESU5HIiB2YWx1ZT0iRHV1ciIvPg0KCQk8dWl0ZXh0IG5hbWU9IlNFQVJDSF9IRUFESU5HIiB2YWx1ZT0iWm9la2VuIG5hYXIgdGVrc3Q6Ii8+DQoJCTx1aXRleHQgbmFtZT0iVEhVTUJfSEVBRElORyIgdmFsdWU9IkRpYSIvPg0KCQk8dWl0ZXh0IG5hbWU9IlRIVU1CX0lORk8iIHZhbHVlPSJUaXRlbC9kdXVyIHZhbiBkaWEiLz4NCgkJPHVpdGV4dCBuYW1lPSJBVFRBQ0hOQU1FX0hFQURJTkciIHZhbHVlPSJCZXN0YW5kc25hYW0iLz4NCgkJPHVpdGV4dCBuYW1lPSJBVFRBQ0hTSVpFX0hFQURJTkciIHZhbHVlPSJHcm9vdHRlIi8+DQoJCTx1aXRleHQgbmFtZT0iU0xJREVfTk9URVMiIHZhbHVlPSJEaWFub3RpdGllcyIvPg0KCQk8IS0tcXVpeiBwb2QgYW5kIG1lc3NhZ2UgYm94IHRleHRzLS0+DQoJCTx1aXRleHQgbmFtZT0iUVVJWlBPRF9RVUlaX0FUVEVNUFQiIHZhbHVlPSJRdWl6cG9naW5nOiIvPg0KCQk8dWl0ZXh0IG5hbWU9IlFVSVpQT0RfUVVJWl9BVFRFTVBUX1ZBTFVFIiB2YWx1ZT0iJW4gdmFuICV0Ii8+DQoJCTx1aXRleHQgbmFtZT0iUVVJWlBPRF9RVUlaX1NDT1JFIiB2YWx1ZT0iQmVoYWFsZGUgc2NvcmU6Ii8+DQoJCTx1aXRleHQgbmFtZT0iUVVJWlBPRF9RVUlaX1BBU1NTQ09SRSIgdmFsdWU9IlZvbGRvZW5kZSBzY29yZToiLz4NCgkJPHVpdGV4dCBuYW1lPSJRVUlaUE9EX1FVSVpfTUFYU0NPUkUiIHZhbHVlPSJNYXhpbWFhbCBoYWFsYmFyZSBzY29yZToiLz4NCgkJPHVpdGV4dCBuYW1lPSJRVUlaUE9EX1FVRVNBVE1QVF9TVFIiIHZhbHVlPSJQb2dpbmc6ICVuIHZhbiAldCIvPg0KCQk8dWl0ZXh0IG5hbWU9IlFVSVpQT0RfUVVFU1RZUEVfU1RSIiB2YWx1ZT0iVHlwZTogJXMiLz4NCgkJPHVpdGV4dCBuYW1lPSJRVUlaUE9EX1FVRVNUWVBFX0dSRCIgdmFsdWU9IlRlbHQgdm9vciBzY29yZSIvPg0KCQk8dWl0ZXh0IG5hbWU9IlFVSVpQT0RfUVVFU1RZUEVfU1ZZIiB2YWx1ZT0iRW5xdcOqdGUiLz4NCgkJPHVpdGV4dCBuYW1lPSJRVUlaUE9EX1FVSVpBVE1QVF9JTkYiIHZhbHVlPSJPbmJlcGVya3QiLz4NCgkJPHVpdGV4dCBuYW1lPSJRVUlaUE9EX1FVRVNBVE1QVF9JTkYiIHZhbHVlPSJPbmJlcGVya3QiLz4NCgkJPHVpdGV4dCBuYW1lPSJXQVJOSU5HTVNHX1lFU1NUUklORyIgdmFsdWU9IkphIi8+DQoJCTx1aXRleHQgbmFtZT0iV0FSTklOR01TR19OT1NUUklORyIgdmFsdWU9Ik5lZSIvPg0KCQk8dWl0ZXh0IG5hbWU9IldBUk5JTkdNU0dfVElUTEVTVFJJTkciIHZhbHVlPSJXYWFyc2NodXdpbmcgbWV0IGJldHJla2tpbmcgdG90IHF1aXpuYXZpZ2F0aWUiLz4NCgkJPHVpdGV4dCBuYW1lPSJXQVJOSU5HTVNHX01TR1NUUklORyIgdmFsdWU9IlUgaGVidCBuaWV0IGFsbGUgdnJhZ2VuIGluIGRlemUgcXVpeiBiZWFudHdvb3JkLiYjeEE7JiN4QTtLbGlrIG9wIEphIG9tIGRlIHF1aXogYWYgdGUgc2x1aXRlbi4gS2xpayBvcCBOZWUgb20gZGUgcXVpeiB2b29ydCB0ZSB6ZXR0ZW4uIi8+DQoJCTx1aXRleHQgbmFtZT0iSU5GT1JNQVRJT05fSDI2NF9GTEFTSFBMQVlFUiIgdmFsdWU9IkRlemUgdmlkZW8gd29yZHQgbmlldCBvbmRlcnN0ZXVuZCBkb29yIGRlIHZlcnNpZSB2YW4gRmxhc2ggUGxheWVyIGRpZSBtb21lbnRlZWwgb3AgdXcgY29tcHV0ZXIgaXMgZ2XDr25zdGFsbGVlcmQuIEtsaWsgaW4gZGUgdmlkZW8gb20gZGUgbmlldXdzdGUgRmxhc2ggUGxheWVyIHRlIGRvd25sb2FkZW4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lppanBhbmVlbCBhYW4gZGVlbG5lbWVycyB3ZWVyZ2V2ZW4iLz4NCgkJPHVpdGV4dCBuYW1lPSJNVVRFIiB2YWx1ZT0iRGVtcGVuIi8+DQoJCTx1aXRleHQgbmFtZT0iRE9DV1JBUF9USVRMRSIgdmFsdWU9IlByZXNlbnRlci1iZXN0YW5kc2JpamxhZ2UiLz4NCgkJPHVpdGV4dCBuYW1lPSJET0NXUkFQX01TRyIgdmFsdWU9Ik9wc2xhYW4gaW4gRGV6ZSBjb21wdXRlciIvPg0KCQk8dWl0ZXh0IG5hbWU9IkRPQ1dSQVBfUFJPTVBUIiB2YWx1ZT0iS2xpayBvbSB0ZSBkb3dubG9hZGVuIi8+DQoJPC9sYW5ndWFnZT4NCgk8bGFuZ3VhZ2UgaWQ9ImNuIj4NCgkJPCEtLSBmb3JtYXQgZm9yIHVpZm9udCB2YWx1ZSBpcyAiZm9udCxzaXplLGlzYm9sZCxpc2l0YWxpYyxpc3NoYWRvd2VkIiAtLT4NCgkJPHVpZm9udCBuYW1lPSJGT05UX1FVSVpaSU5HIiB2YWx1ZT0i5a6L5L2TLTE4MDMwLDEwLGZhbHNlLGZhbHNlLGZhbHNlIi8+DQoJCTx1aWZvbnQgbmFtZT0iRk9OVF9TQ1JVQlNUQVRVUyIgdmFsdWU9IuWui+S9ky0xODAzMCwxMCx0cnVlLGZhbHNlLHRydWUiLz4NCgkJPHVpZm9udCBuYW1lPSJGT05UX1NDUlVCVElNRSIgdmFsdWU9IuWui+S9ky0xODAzMCwxMCxmYWxzZSxmYWxzZSx0cnVlIi8+DQoJCTx1aWZvbnQgbmFtZT0iRk9OVF9FTEFQU0VEVElNRSIgdmFsdWU9IuWui+S9ky0xODAzMCwxMCx0cnVlLGZhbHNlLHRydWUiLz4NCgkJPHVpZm9udCBuYW1lPSJGT05UX1VUSUxTTUVOVSIgdmFsdWU9IuWui+S9ky0xODAzMCwxMCx0cnVlLGZhbHNlLGZhbHNlIi8+DQoJCTx1aWZvbnQgbmFtZT0iRk9OVF9UQUJTIiB2YWx1ZT0i5a6L5L2TLTE4MDMwLDE0LHRydWUsZmFsc2UsdHJ1ZSIvPg0KCQk8dWlmb250IG5hbWU9IkZPTlRfUFJFU0VOVEFUSU9OTkFNRSIgdmFsdWU9IuWui+S9ky0xODAzMCwxNCxmYWxzZSxmYWxzZSx0cnVlIi8+DQoJCTx1aWZvbnQgbmFtZT0iRk9OVF9QUkVTRU5URVJOQU1FIiB2YWx1ZT0i5a6L5L2TLTE4MDMwLDE0LHRydWUsZmFsc2UsdHJ1ZSIvPg0KCQk8dWlmb250IG5hbWU9IkZPTlRfUFJFU0VOVEVSVElUTEUiIHZhbHVlPSLlrovkvZMtMTgwMzAsMTMsZmFsc2UsZmFsc2UsdHJ1ZSIvPg0KCQk8dWlmb250IG5hbWU9IkZPTlRfQklPQlROIiB2YWx1ZT0i5a6L5L2TLTE4MDMwLDEwLGZhbHNlLGZhbHNlLHRydWUiLz4NCgkJPHVpZm9udCBuYW1lPSJGT05UX05PVEVTIiB2YWx1ZT0i5a6L5L2TLTE4MDMwLDEyLGZhbHNlLGZhbHNlLGZhbHNlIi8+DQoJCTx1aWZvbnQgbmFtZT0iRk9OVF9PVVRMSU5FIiB2YWx1ZT0i5a6L5L2TLTE4MDMwLDEyLGZhbHNlLGZhbHNlLHRydWUiLz4NCgkJPHVpZm9udCBuYW1lPSJGT05UX1NFQVJDSCIgdmFsdWU9IuWui+S9ky0xODAzMCwxMixmYWxzZSxmYWxzZSx0cnVlIi8+DQoJCTx1aWZvbnQgbmFtZT0iRk9OVF9USFVNQiIgdmFsdWU9IuWui+S9ky0xODAzMCwxMCxmYWxzZSxmYWxzZSx0cnVlIi8+DQoJCTx1aWZvbnQgbmFtZT0iRk9OVF9CSU9XSU4iIHZhbHVlPSLlrovkvZMtMTgwMzAsMTIsZmFsc2UsZmFsc2UsZmFsc2UiLz4NCgkJPHVpZm9udCBuYW1lPSJGT05UX0xJU1RIRUFESU5HIiB2YWx1ZT0i5a6L5L2TLTE4MDMwLDEwLGZhbHNlLGZhbHNlLGZhbHNlIi8+DQoJCTx1aWZvbnQgbmFtZT0iRk9OVF9XSU5USVRMRSIgdmFsdWU9IuWui+S9ky0xODAzMCwxMCxmYWxzZSxmYWxzZSx0cnVlIi8+DQoJCTx1aWZvbnQgbmFtZT0iRk9OVF9BVFRBQ0hNRU5UUyIgdmFsdWU9IuWui+S9ky0xODAzMCwxMixmYWxzZSxmYWxzZSx0cnVlIi8+DQoJCTwhLS1xdWl6IHBvZCBhbmQgbWVzc2FnZSBib3ggdGV4dCBmb250cy0tPg0KCQk8dWlmb250IG5hbWU9IkZPTlRfTVNHQk9YX1dJTlRJVExFIiB2YWx1ZT0i5a6L5L2TLTE4MDMwLDEyLHRydWUsZmFsc2UsdHJ1ZSIvPg0KCQk8dWlmb250IG5hbWU9IkZPTlRfTVNHQk9YX01TRyIgdmFsdWU9IuWui+S9ky0xODAzMCwxMixmYWxzZSxmYWxzZSx0cnVlIi8+DQoJCTx1aWZvbnQgbmFtZT0iRk9OVF9NU0dCT1hfT1BUSU9OUyIgdmFsdWU9IuWui+S9ky0xODAzMCwxMCx0cnVlLGZhbHNlLHRydWUiLz4NCgkJPHVpZm9udCBuYW1lPSJGT05UX1FVSVpQT0RfUVVJWl9USVRMRSIgdmFsdWU9IuWui+S9ky0xODAzMCwxMix0cnVlLGZhbHNlLHRydWUiLz4NCgkJPHVpZm9udCBuYW1lPSJGT05UX1FVSVpQT0RfUVVJWl9BVFRFTVBUIiB2YWx1ZT0i5a6L5L2TLTE4MDMwLDEwLGZhbHNlLGZhbHNlLHRydWUiLz4NCgkJPHVpZm9udCBuYW1lPSJGT05UX1FVSVpQT0RfUVVJWl9BVFRFTVBUX1ZBTFVFIiB2YWx1ZT0i5a6L5L2TLTE4MDMwLDEwLHRydWUsZmFsc2UsdHJ1ZSIvPg0KCQk8dWlmb250IG5hbWU9IkZPTlRfUVVJWlBPRF9RVUVTVElPTl9TQ09SRSIgdmFsdWU9IuWui+S9ky0xODAzMCwxMCxmYWxzZSxmYWxzZSx0cnVlIi8+DQoJCTx1aWZvbnQgbmFtZT0iRk9OVF9RVUlaUE9EX1FVRVNUSU9OX1NDT1JFX1ZBTFVFIiB2YWx1ZT0i5a6L5L2TLTE4MDMwLDEwLHRydWUsZmFsc2UsdHJ1ZSIvPg0KCQk8dWlmb250IG5hbWU9IkZPTlRfUVVJWlBPRF9RVUVTVElPTl9BVFRFTVBUIiB2YWx1ZT0i5a6L5L2TLTE4MDMwLDEwLGZhbHNlLGZhbHNlLHRydWUiLz4NCgkJPHVpZm9udCBuYW1lPSJGT05UX1FVSVpQT0RfUVVFU1RJT05fQVRURU1QVF9WQUxVRSIgdmFsdWU9IuWui+S9ky0xODAzMCwxMCx0cnVlLGZhbHNlLHRydWUiLz4NCgkJPHVpZm9udCBuYW1lPSJGT05UX1FVSVpQT0RfUVVFU1RJT05fVEFHIiB2YWx1ZT0i5a6L5L2TLTE4MDMwLDEyLHRydWUsZmFsc2UsdHJ1ZSIvPg0KCQk8dWlmb250IG5hbWU9IkZPTlRfUVVJWlBPRF9RVUlaX1FVRVNUSU9OX0NPVU5UIiB2YWx1ZT0i5a6L5L2TLTE4MDMwLDEwLGZhbHNlLGZhbHNlLHRydWUiLz4NCgkJPHVpZm9udCBuYW1lPSJGT05UX1FVSVpQT0RfUVVJWl9RVUVTVElPTl9DT1VOVF9WQUxVRSIgdmFsdWU9IuWui+S9ky0xODAzMCwxMCx0cnVlLGZhbHNlLHRydWUiLz4NCgkJPHVpZm9udCBuYW1lPSJGT05UX1FVSVpQT0RfUVVJWl9RVUVTVElPTl9BVFRFTVBURUQiIHZhbHVlPSLlrovkvZMtMTgwMzAsMTAsZmFsc2UsZmFsc2UsdHJ1ZSIvPg0KCQk8dWlmb250IG5hbWU9IkZPTlRfUVVJWlBPRF9RVUlaX1FVRVNUSU9OX0FUVEVNUFRFRF9WQUxVRSIgdmFsdWU9IuWui+S9ky0xODAzMCwxMCx0cnVlLGZhbHNlLHRydWUiLz4NCgkJPHVpZm9udCBuYW1lPSJGT05UX1FVSVpQT0RfUVVJWl9TQ09SRV9UQUciIHZhbHVlPSLlrovkvZMtMTgwMzAsMTIsdHJ1ZSxmYWxzZSx0cnVlIi8+DQoJCTx1aWZvbnQgbmFtZT0iRk9OVF9RVUlaUE9EX1FVSVpfU0NPUkUiIHZhbHVlPSLlrovkvZMtMTgwMzAsMTAsZmFsc2UsZmFsc2UsdHJ1ZSIvPg0KCQk8dWlmb250IG5hbWU9IkZPTlRfUVVJWlBPRF9RVUlaX1NDT1JFX1ZBTFVFIiB2YWx1ZT0i5a6L5L2TLTE4MDMwLDEwLHRydWUsZmFsc2UsdHJ1ZSIvPg0KCQk8dWlmb250IG5hbWU9IkZPTlRfUVVJWlBPRF9RVUlaX01BWFNDT1JFIiB2YWx1ZT0i5a6L5L2TLTE4MDMwLDEwLGZhbHNlLGZhbHNlLHRydWUiLz4NCgkJPHVpZm9udCBuYW1lPSJGT05UX1FVSVpQT0RfUVVJWl9NQVhTQ09SRV9WQUxVRSIgdmFsdWU9IuWui+S9ky0xODAzMCwxMCx0cnVlLGZhbHNlLHRydWUiLz4NCgkJPHVpZm9udCBuYW1lPSJGT05UX1FVSVpQT0RfUVVJWl9QQVNTU0NPUkUiIHZhbHVlPSLlrovkvZMtMTgwMzAsMTAsZmFsc2UsZmFsc2UsdHJ1ZSIvPg0KCQk8dWlmb250IG5hbWU9IkZPTlRfUVVJWlBPRF9RVUlaX1BBU1NTQ09SRV9WQUxVRSIgdmFsdWU9IuWui+S9ky0xODAzMCwxMCx0cnVlLGZhbHNlLHRydWUiLz4NCgkJPCEtLSB1aXRleHQgLS0+DQoJCTwhLS0gc3Vic3RpdHV0aW9uOiAlbiA9PSBzbGlkZSBudW1iZXIgLS0+DQoJCTx1aXRleHQgbmFtZT0iVU5OQU1FRFNMSURFVElUTEUiIHZhbHVlPSLlubvnga/niYcgJW4iLz4NCgkJPCEtLSBzdWJzdGl0dXRpb246ICVuID09IHNsaWRlIG51bWJlciAtLT4NCgkJPCEtLSBzdWJzdGl0dXRpb246ICV0ID09IHRvdGFsIHNsaWRlIGNvdW50IC0tPg0KCQk8dWl0ZXh0IG5hbWU9IlNDUlVCQkFSU1RBVFVTX1NMSURFSU5GTyIgdmFsdWU9IuW5u+eBr+eJhyAlbiAvICV0IHwgIi8+DQoJCTx1aXRleHQgbmFtZT0iU0NSVUJCQVJTVEFUVVNfU1RPUFBFRCIgdmFsdWU9IuW3suWBnOatoiIvPg0KCQk8dWl0ZXh0IG5hbWU9IlNDUlVCQkFSU1RBVFVTX1BMQVlJTkciIHZhbHVlPSLmraPlnKjmkq3mlL4iLz4NCgkJPHVpdGV4dCBuYW1lPSJTQ1JVQkJBUlNUQVRVU19OT0FVRElPIiB2YWx1ZT0i5peg6Z+z6aKRIi8+DQoJCTx1aXRleHQgbmFtZT0iU0NSVUJCQVJTVEFUVVNfVklEUExBWUlORyIgdmFsdWU9IuinhumikeaSreaUviIvPg0KCQk8dWl0ZXh0IG5hbWU9IlNDUlVCQkFSU1RBVFVTX0xPQURJTkciIHZhbHVlPSLmraPlnKjovb3lhaUiLz4NCgkJPHVpdGV4dCBuYW1lPSJTQ1JVQkJBUlNUQVRVU19CVUZGRVJJTkciIHZhbHVlPSLmraPlnKjov5vooYznvJPlhrLlpITnkIYiLz4NCgkJPHVpdGV4dCBuYW1lPSJTQ1JVQkJBUlNUQVRVU19RVUVTVElPTiIgdmFsdWU9IuWbnuetlOmXrumimCIvPg0KCQk8dWl0ZXh0IG5hbWU9IlNDUlVCQkFSU1RBVFVTX1JFVklFV1FVSVoiIHZhbHVlPSLmraPlnKjlrqHpmIXmtYvpqowiLz4NCgkJPCEtLSBzdWJzdGl0dXRpb246ICVtID09IG1pbnV0ZXMgcmVtYWluaW5nIC0tPg0KCQk8IS0tIHN1YnN0aXR1dGlvbjogJXMgPT0gc2Vjb25kcyByZW1haW5pbmcgLS0+DQoJCTx1aXRleHQgbmFtZT0iRUxBUFNFRCIgdmFsdWU9IuWJqeS9mSAlbSDliIbpkp8gJXMg56eSIi8+DQoJCTx1aXRleHQgbmFtZT0iTk9URk9VTkQiIHZhbHVlPSLmnKrmib7liLDku7vkvZXlhoXlrrkiLz4NCgkJPHVpdGV4dCBuYW1lPSJBVFRBQ0hNRU5UUyIgdmFsdWU9IumZhOS7tiIvPg0KCQk8IS0tIHN1YnN0aXR1dGlvbjogJXAgPT0gY3VycmVudCBzcGVha2VyJ3MgdGl0bGUgLS0+DQoJCTx1aXRleHQgbmFtZT0iQklPV0lOX1RJVExFIiB2YWx1ZT0i5Liq5Lq6566A5LuLOiAlcCIvPg0KCQk8dWl0ZXh0IG5hbWU9IkJJT0JUTl9USVRMRSIgdmFsdWU9IuS4quS6uueugOS7iyIvPg0KCQk8dWl0ZXh0IG5hbWU9IkRJVklERVJCVE5fVElUTEUiIHZhbHVlPSJ8Ii8+DQoJCTx1aXRleHQgbmFtZT0iQ09OVEFDVEJUTl9USVRMRSIgdmFsdWU9IuiBlOezu+aWueW8jyIvPg0KCQk8dWl0ZXh0IG5hbWU9IlRBQl9RVUlaIiB2YWx1ZT0i5rWL6aqMIi8+DQoJCTx1aXRleHQgbmFtZT0iVEFCX09VVExJTkUiIHZhbHVlPSLlpKfnurIiLz4NCgkJPHVpdGV4dCBuYW1lPSJUQUJfVEhVTUIiIHZhbHVlPSLnvKnnlaXlm74iLz4NCgkJPHVpdGV4dCBuYW1lPSJUQUJfTk9URVMiIHZhbHVlPSLlpIfms6giLz4NCgkJPHVpdGV4dCBuYW1lPSJUQUJfU0VBUkNIIiB2YWx1ZT0i5pCc57SiIi8+DQoJCTx1aXRleHQgbmFtZT0iU0xJREVfSEVBRElORyIgdmFsdWU9IuW5u+eBr+eJh+agh+mimCIvPg0KCQk8dWl0ZXh0IG5hbWU9IkRVUkFUSU9OX0hFQURJTkciIHZhbHVlPSLmjIHnu63ml7bpl7QiLz4NCgkJPHVpdGV4dCBuYW1lPSJTRUFSQ0hfSEVBRElORyIgdmFsdWU9IuaQnOe0ouaWh+acrDoiLz4NCgkJPHVpdGV4dCBuYW1lPSJUSFVNQl9IRUFESU5HIiB2YWx1ZT0i5bm754Gv54mHIi8+DQoJCTx1aXRleHQgbmFtZT0iVEhVTUJfSU5GTyIgdmFsdWU9IuW5u+eBr+eJh+agh+mimC/mjIHnu63ml7bpl7QiLz4NCgkJPHVpdGV4dCBuYW1lPSJBVFRBQ0hOQU1FX0hFQURJTkciIHZhbHVlPSLmlofku7blkI0iLz4NCgkJPHVpdGV4dCBuYW1lPSJBVFRBQ0hTSVpFX0hFQURJTkciIHZhbHVlPSLlpKflsI8iLz4NCgkJPHVpdGV4dCBuYW1lPSJTTElERV9OT1RFUyIgdmFsdWU9IuW5u+eBr+eJh+Wkh+azqCIvPg0KCQk8IS0tcXVpeiBwb2QgYW5kIG1lc3NhZ2UgYm94IHRleHRzLS0+DQoJCTx1aXRleHQgbmFtZT0iUVVJWlBPRF9RVUlaX0FUVEVNUFQiIHZhbHVlPSLmtYvpqozlsJ3or5XmrKHmlbA6Ii8+DQoJCTx1aXRleHQgbmFtZT0iUVVJWlBPRF9RVUlaX0FUVEVNUFRfVkFMVUUiIHZhbHVlPSLnrKwgJW4g5qyh77yM5YWxICV0IOasoSIvPg0KCQk8dWl0ZXh0IG5hbWU9IlFVSVpQT0RfUVVJWl9TQ09SRSIgdmFsdWU9IuW+l+WIhjoiLz4NCgkJPHVpdGV4dCBuYW1lPSJRVUlaUE9EX1FVSVpfUEFTU1NDT1JFIiB2YWx1ZT0i5Y+K5qC85YiG5pWwOiIvPg0KCQk8dWl0ZXh0IG5hbWU9IlFVSVpQT0RfUVVJWl9NQVhTQ09SRSIgdmFsdWU9IuacgOmrmOWIhuaVsDoiLz4NCgkJPHVpdGV4dCBuYW1lPSJRVUlaUE9EX1FVRVNBVE1QVF9TVFIiIHZhbHVlPSLlsJ3or5XmrKHmlbA6IOesrCAlbiDmrKHvvIzlhbEgJXQg5qyhIi8+DQoJCTx1aXRleHQgbmFtZT0iUVVJWlBPRF9RVUVTVFlQRV9TVFIiIHZhbHVlPSLnsbvlnos6ICVzIi8+DQoJCTx1aXRleHQgbmFtZT0iUVVJWlBPRF9RVUVTVFlQRV9HUkQiIHZhbHVlPSLor4TnuqciLz4NCgkJPHVpdGV4dCBuYW1lPSJRVUlaUE9EX1FVRVNUWVBFX1NWWSIgdmFsdWU9Iuiwg+afpSIvPg0KCQk8dWl0ZXh0IG5hbWU9IlFVSVpQT0RfUVVJWkFUTVBUX0lORiIgdmFsdWU9IuaXoOmZkCIvPg0KCQk8dWl0ZXh0IG5hbWU9IlFVSVpQT0RfUVVFU0FUTVBUX0lORiIgdmFsdWU9IuaXoOmZkCIvPg0KCQk8dWl0ZXh0IG5hbWU9IldBUk5JTkdNU0dfWUVTU1RSSU5HIiB2YWx1ZT0i5pivIi8+DQoJCTx1aXRleHQgbmFtZT0iV0FSTklOR01TR19OT1NUUklORyIgdmFsdWU9IuWQpiIvPg0KCQk8dWl0ZXh0IG5hbWU9IldBUk5JTkdNU0dfVElUTEVTVFJJTkciIHZhbHVlPSLmtYvpqozlr7zoiKrorablkYoiLz4NCgkJPHVpdGV4dCBuYW1lPSJXQVJOSU5HTVNHX01TR1NUUklORyIgdmFsdWU9IuatpOa1i+mqjOS4reacieacquWwneivleS9nOetlOeahOmXrumimOOAgiYjeEE7JiN4QTvljZXlh7vigJzmmK/igJ3pgIDlh7rmraTmtYvpqozjgILljZXlh7vigJzlkKbigJ3nu6fnu63mtYvpqozjgIIiLz4NCgkJPHVpdGV4dCBuYW1lPSJJTkZPUk1BVElPTl9IMjY0X0ZMQVNIUExBWUVSIiB2YWx1ZT0i5b2T5YmN5a6J6KOF5Zyo5oKo55qE6K6h566X5py65LiK55qEIEZsYXNoIFBsYXllciDniYjmnKzkuI3mlK/mjIHor6Xop4bpopHjgILljZXlh7vop4bpopHljLrln5/kuIvovb3mnIDmlrDniYjmnKznmoQgRmxhc2ggUGxheWVy44CC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WQkeWPguWKoOiAheaYvuekuuaPkOimgeagjyIvPg0KCQk8dWl0ZXh0IG5hbWU9Ik1VVEUiIHZhbHVlPSLpnZnpn7MiLz4NCgkJPHVpdGV4dCBuYW1lPSJET0NXUkFQX1RJVExFIiB2YWx1ZT0iUHJlc2VudGVyIOaWh+S7tumZhOS7tiIvPg0KCQk8dWl0ZXh0IG5hbWU9IkRPQ1dSQVBfTVNHIiB2YWx1ZT0i5L+d5a2Y5Yiw5oiR55qE6K6h566X5py6Ii8+DQoJCTx1aXRleHQgbmFtZT0iRE9DV1JBUF9QUk9NUFQiIHZhbHVlPSLljZXlh7vku6XkuIvovb0iLz4NCgk8L2xhbmd1YWdlPg0KPC9jb25maWd1cmF0aW9uPg0K"/>
  <p:tag name="ARTICULATE_PROJECT_OPEN" val="0"/>
  <p:tag name="MMPROD_UIDATA" val="&lt;database version=&quot;8.0&quot;&gt;&lt;object type=&quot;1&quot; unique_id=&quot;10001&quot;&gt;&lt;property id=&quot;20141&quot; value=&quot;EndNote X3&quot;/&gt;&lt;property id=&quot;20144&quot; value=&quot;1&quot;/&gt;&lt;property id=&quot;20146&quot; value=&quot;0&quot;/&gt;&lt;property id=&quot;20147&quot; value=&quot;0&quot;/&gt;&lt;property id=&quot;20148&quot; value=&quot;5&quot;/&gt;&lt;property id=&quot;20184&quot; value=&quot;7&quot;/&gt;&lt;object type=&quot;8&quot; unique_id=&quot;10287&quot;&gt;&lt;/object&gt;&lt;object type=&quot;2&quot; unique_id=&quot;10288&quot;&gt;&lt;object type=&quot;3&quot; unique_id=&quot;10289&quot;&gt;&lt;property id=&quot;20148&quot; value=&quot;5&quot;/&gt;&lt;property id=&quot;20300&quot; value=&quot;Slide 1 - &amp;quot;EndNote Online - getting started&amp;quot;&quot;/&gt;&lt;property id=&quot;20303&quot; value=&quot;-1&quot;/&gt;&lt;property id=&quot;20307&quot; value=&quot;256&quot;/&gt;&lt;/object&gt;&lt;object type=&quot;3&quot; unique_id=&quot;10290&quot;&gt;&lt;property id=&quot;20148&quot; value=&quot;5&quot;/&gt;&lt;property id=&quot;20300&quot; value=&quot;Slide 3 - &amp;quot;What is EndNote Online for?&amp;quot;&quot;/&gt;&lt;property id=&quot;20303&quot; value=&quot;-1&quot;/&gt;&lt;property id=&quot;20307&quot; value=&quot;257&quot;/&gt;&lt;/object&gt;&lt;object type=&quot;3&quot; unique_id=&quot;10502&quot;&gt;&lt;property id=&quot;20148&quot; value=&quot;5&quot;/&gt;&lt;property id=&quot;20300&quot; value=&quot;Slide 85 - &amp;quot;Get more help&amp;quot;&quot;/&gt;&lt;property id=&quot;20303&quot; value=&quot;-1&quot;/&gt;&lt;property id=&quot;20307&quot; value=&quot;291&quot;/&gt;&lt;/object&gt;&lt;object type=&quot;3&quot; unique_id=&quot;38868&quot;&gt;&lt;property id=&quot;20148&quot; value=&quot;5&quot;/&gt;&lt;property id=&quot;20300&quot; value=&quot;Slide 2 - &amp;quot;Why use EndNote Online?&amp;quot;&quot;/&gt;&lt;property id=&quot;20307&quot; value=&quot;457&quot;/&gt;&lt;/object&gt;&lt;object type=&quot;3&quot; unique_id=&quot;38869&quot;&gt;&lt;property id=&quot;20148&quot; value=&quot;5&quot;/&gt;&lt;property id=&quot;20300&quot; value=&quot;Slide 6&quot;/&gt;&lt;property id=&quot;20307&quot; value=&quot;452&quot;/&gt;&lt;/object&gt;&lt;object type=&quot;3&quot; unique_id=&quot;38870&quot;&gt;&lt;property id=&quot;20148&quot; value=&quot;5&quot;/&gt;&lt;property id=&quot;20300&quot; value=&quot;Slide 7&quot;/&gt;&lt;property id=&quot;20307&quot; value=&quot;453&quot;/&gt;&lt;/object&gt;&lt;object type=&quot;3&quot; unique_id=&quot;38871&quot;&gt;&lt;property id=&quot;20148&quot; value=&quot;5&quot;/&gt;&lt;property id=&quot;20300&quot; value=&quot;Slide 8&quot;/&gt;&lt;property id=&quot;20307&quot; value=&quot;454&quot;/&gt;&lt;/object&gt;&lt;object type=&quot;3&quot; unique_id=&quot;38872&quot;&gt;&lt;property id=&quot;20148&quot; value=&quot;5&quot;/&gt;&lt;property id=&quot;20300&quot; value=&quot;Slide 9&quot;/&gt;&lt;property id=&quot;20307&quot; value=&quot;456&quot;/&gt;&lt;/object&gt;&lt;object type=&quot;3&quot; unique_id=&quot;38873&quot;&gt;&lt;property id=&quot;20148&quot; value=&quot;5&quot;/&gt;&lt;property id=&quot;20300&quot; value=&quot;Slide 10&quot;/&gt;&lt;property id=&quot;20307&quot; value=&quot;473&quot;/&gt;&lt;/object&gt;&lt;object type=&quot;3&quot; unique_id=&quot;38874&quot;&gt;&lt;property id=&quot;20148&quot; value=&quot;5&quot;/&gt;&lt;property id=&quot;20300&quot; value=&quot;Slide 11 - &amp;quot;Collect references&amp;quot;&quot;/&gt;&lt;property id=&quot;20307&quot; value=&quot;458&quot;/&gt;&lt;/object&gt;&lt;object type=&quot;3&quot; unique_id=&quot;38875&quot;&gt;&lt;property id=&quot;20148&quot; value=&quot;5&quot;/&gt;&lt;property id=&quot;20300&quot; value=&quot;Slide 12 - &amp;quot;Search online databases&amp;quot;&quot;/&gt;&lt;property id=&quot;20307&quot; value=&quot;459&quot;/&gt;&lt;/object&gt;&lt;object type=&quot;3&quot; unique_id=&quot;38876&quot;&gt;&lt;property id=&quot;20148&quot; value=&quot;5&quot;/&gt;&lt;property id=&quot;20300&quot; value=&quot;Slide 13&quot;/&gt;&lt;property id=&quot;20307&quot; value=&quot;475&quot;/&gt;&lt;/object&gt;&lt;object type=&quot;3&quot; unique_id=&quot;38877&quot;&gt;&lt;property id=&quot;20148&quot; value=&quot;5&quot;/&gt;&lt;property id=&quot;20300&quot; value=&quot;Slide 14&quot;/&gt;&lt;property id=&quot;20307&quot; value=&quot;476&quot;/&gt;&lt;/object&gt;&lt;object type=&quot;3&quot; unique_id=&quot;38878&quot;&gt;&lt;property id=&quot;20148&quot; value=&quot;5&quot;/&gt;&lt;property id=&quot;20300&quot; value=&quot;Slide 15&quot;/&gt;&lt;property id=&quot;20307&quot; value=&quot;477&quot;/&gt;&lt;/object&gt;&lt;object type=&quot;3&quot; unique_id=&quot;38879&quot;&gt;&lt;property id=&quot;20148&quot; value=&quot;5&quot;/&gt;&lt;property id=&quot;20300&quot; value=&quot;Slide 16&quot;/&gt;&lt;property id=&quot;20307&quot; value=&quot;478&quot;/&gt;&lt;/object&gt;&lt;object type=&quot;3&quot; unique_id=&quot;38880&quot;&gt;&lt;property id=&quot;20148&quot; value=&quot;5&quot;/&gt;&lt;property id=&quot;20300&quot; value=&quot;Slide 17&quot;/&gt;&lt;property id=&quot;20307&quot; value=&quot;479&quot;/&gt;&lt;/object&gt;&lt;object type=&quot;3&quot; unique_id=&quot;38881&quot;&gt;&lt;property id=&quot;20148&quot; value=&quot;5&quot;/&gt;&lt;property id=&quot;20300&quot; value=&quot;Slide 18&quot;/&gt;&lt;property id=&quot;20307&quot; value=&quot;480&quot;/&gt;&lt;/object&gt;&lt;object type=&quot;3&quot; unique_id=&quot;38882&quot;&gt;&lt;property id=&quot;20148&quot; value=&quot;5&quot;/&gt;&lt;property id=&quot;20300&quot; value=&quot;Slide 19&quot;/&gt;&lt;property id=&quot;20307&quot; value=&quot;481&quot;/&gt;&lt;/object&gt;&lt;object type=&quot;3&quot; unique_id=&quot;38884&quot;&gt;&lt;property id=&quot;20148&quot; value=&quot;5&quot;/&gt;&lt;property id=&quot;20300&quot; value=&quot;Slide 20&quot;/&gt;&lt;property id=&quot;20307&quot; value=&quot;483&quot;/&gt;&lt;/object&gt;&lt;object type=&quot;3&quot; unique_id=&quot;38885&quot;&gt;&lt;property id=&quot;20148&quot; value=&quot;5&quot;/&gt;&lt;property id=&quot;20300&quot; value=&quot;Slide 22&quot;/&gt;&lt;property id=&quot;20307&quot; value=&quot;484&quot;/&gt;&lt;/object&gt;&lt;object type=&quot;3&quot; unique_id=&quot;38886&quot;&gt;&lt;property id=&quot;20148&quot; value=&quot;5&quot;/&gt;&lt;property id=&quot;20300&quot; value=&quot;Slide 25&quot;/&gt;&lt;property id=&quot;20307&quot; value=&quot;485&quot;/&gt;&lt;/object&gt;&lt;object type=&quot;3&quot; unique_id=&quot;38887&quot;&gt;&lt;property id=&quot;20148&quot; value=&quot;5&quot;/&gt;&lt;property id=&quot;20300&quot; value=&quot;Slide 26&quot;/&gt;&lt;property id=&quot;20307&quot; value=&quot;486&quot;/&gt;&lt;/object&gt;&lt;object type=&quot;3&quot; unique_id=&quot;38891&quot;&gt;&lt;property id=&quot;20148&quot; value=&quot;5&quot;/&gt;&lt;property id=&quot;20300&quot; value=&quot;Slide 27 - &amp;quot;Add references manually&amp;quot;&quot;/&gt;&lt;property id=&quot;20307&quot; value=&quot;460&quot;/&gt;&lt;/object&gt;&lt;object type=&quot;3&quot; unique_id=&quot;38892&quot;&gt;&lt;property id=&quot;20148&quot; value=&quot;5&quot;/&gt;&lt;property id=&quot;20300&quot; value=&quot;Slide 28&quot;/&gt;&lt;property id=&quot;20307&quot; value=&quot;490&quot;/&gt;&lt;/object&gt;&lt;object type=&quot;3&quot; unique_id=&quot;38893&quot;&gt;&lt;property id=&quot;20148&quot; value=&quot;5&quot;/&gt;&lt;property id=&quot;20300&quot; value=&quot;Slide 29&quot;/&gt;&lt;property id=&quot;20307&quot; value=&quot;491&quot;/&gt;&lt;/object&gt;&lt;object type=&quot;3&quot; unique_id=&quot;38894&quot;&gt;&lt;property id=&quot;20148&quot; value=&quot;5&quot;/&gt;&lt;property id=&quot;20300&quot; value=&quot;Slide 30&quot;/&gt;&lt;property id=&quot;20307&quot; value=&quot;492&quot;/&gt;&lt;/object&gt;&lt;object type=&quot;3&quot; unique_id=&quot;38895&quot;&gt;&lt;property id=&quot;20148&quot; value=&quot;5&quot;/&gt;&lt;property id=&quot;20300&quot; value=&quot;Slide 31&quot;/&gt;&lt;property id=&quot;20307&quot; value=&quot;493&quot;/&gt;&lt;/object&gt;&lt;object type=&quot;3&quot; unique_id=&quot;38896&quot;&gt;&lt;property id=&quot;20148&quot; value=&quot;5&quot;/&gt;&lt;property id=&quot;20300&quot; value=&quot;Slide 32 - &amp;quot;Search references&amp;quot;&quot;/&gt;&lt;property id=&quot;20307&quot; value=&quot;474&quot;/&gt;&lt;/object&gt;&lt;object type=&quot;3&quot; unique_id=&quot;38897&quot;&gt;&lt;property id=&quot;20148&quot; value=&quot;5&quot;/&gt;&lt;property id=&quot;20300&quot; value=&quot;Slide 33&quot;/&gt;&lt;property id=&quot;20307&quot; value=&quot;494&quot;/&gt;&lt;/object&gt;&lt;object type=&quot;3&quot; unique_id=&quot;38898&quot;&gt;&lt;property id=&quot;20148&quot; value=&quot;5&quot;/&gt;&lt;property id=&quot;20300&quot; value=&quot;Slide 34&quot;/&gt;&lt;property id=&quot;20307&quot; value=&quot;495&quot;/&gt;&lt;/object&gt;&lt;object type=&quot;3&quot; unique_id=&quot;38899&quot;&gt;&lt;property id=&quot;20148&quot; value=&quot;5&quot;/&gt;&lt;property id=&quot;20300&quot; value=&quot;Slide 35&quot;/&gt;&lt;property id=&quot;20307&quot; value=&quot;496&quot;/&gt;&lt;/object&gt;&lt;object type=&quot;3&quot; unique_id=&quot;38900&quot;&gt;&lt;property id=&quot;20148&quot; value=&quot;5&quot;/&gt;&lt;property id=&quot;20300&quot; value=&quot;Slide 36&quot;/&gt;&lt;property id=&quot;20307&quot; value=&quot;497&quot;/&gt;&lt;/object&gt;&lt;object type=&quot;3&quot; unique_id=&quot;38901&quot;&gt;&lt;property id=&quot;20148&quot; value=&quot;5&quot;/&gt;&lt;property id=&quot;20300&quot; value=&quot;Slide 37&quot;/&gt;&lt;property id=&quot;20307&quot; value=&quot;498&quot;/&gt;&lt;/object&gt;&lt;object type=&quot;3&quot; unique_id=&quot;38903&quot;&gt;&lt;property id=&quot;20148&quot; value=&quot;5&quot;/&gt;&lt;property id=&quot;20300&quot; value=&quot;Slide 38 - &amp;quot;Organise references&amp;quot;&quot;/&gt;&lt;property id=&quot;20307&quot; value=&quot;461&quot;/&gt;&lt;/object&gt;&lt;object type=&quot;3&quot; unique_id=&quot;38904&quot;&gt;&lt;property id=&quot;20148&quot; value=&quot;5&quot;/&gt;&lt;property id=&quot;20300&quot; value=&quot;Slide 39 - &amp;quot;Create a new group&amp;quot;&quot;/&gt;&lt;property id=&quot;20307&quot; value=&quot;462&quot;/&gt;&lt;/object&gt;&lt;object type=&quot;3&quot; unique_id=&quot;38905&quot;&gt;&lt;property id=&quot;20148&quot; value=&quot;5&quot;/&gt;&lt;property id=&quot;20300&quot; value=&quot;Slide 44 - &amp;quot;Share a group&amp;quot;&quot;/&gt;&lt;property id=&quot;20307&quot; value=&quot;463&quot;/&gt;&lt;/object&gt;&lt;object type=&quot;3&quot; unique_id=&quot;38906&quot;&gt;&lt;property id=&quot;20148&quot; value=&quot;5&quot;/&gt;&lt;property id=&quot;20300&quot; value=&quot;Slide 49 - &amp;quot;Share someone else's group&amp;quot;&quot;/&gt;&lt;property id=&quot;20307&quot; value=&quot;464&quot;/&gt;&lt;/object&gt;&lt;object type=&quot;3&quot; unique_id=&quot;38907&quot;&gt;&lt;property id=&quot;20148&quot; value=&quot;5&quot;/&gt;&lt;property id=&quot;20300&quot; value=&quot;Slide 51 - &amp;quot;Find duplicate references&amp;quot;&quot;/&gt;&lt;property id=&quot;20307&quot; value=&quot;465&quot;/&gt;&lt;/object&gt;&lt;object type=&quot;3&quot; unique_id=&quot;38908&quot;&gt;&lt;property id=&quot;20148&quot; value=&quot;5&quot;/&gt;&lt;property id=&quot;20300&quot; value=&quot;Slide 53 - &amp;quot;Manage attachments&amp;quot;&quot;/&gt;&lt;property id=&quot;20307&quot; value=&quot;466&quot;/&gt;&lt;/object&gt;&lt;object type=&quot;3&quot; unique_id=&quot;38909&quot;&gt;&lt;property id=&quot;20148&quot; value=&quot;5&quot;/&gt;&lt;property id=&quot;20300&quot; value=&quot;Slide 58 - &amp;quot;Use references in your writing&amp;quot;&quot;/&gt;&lt;property id=&quot;20307&quot; value=&quot;467&quot;/&gt;&lt;/object&gt;&lt;object type=&quot;3&quot; unique_id=&quot;38910&quot;&gt;&lt;property id=&quot;20148&quot; value=&quot;5&quot;/&gt;&lt;property id=&quot;20300&quot; value=&quot;Slide 59 - &amp;quot;Create a formatted bibliography&amp;quot;&quot;/&gt;&lt;property id=&quot;20307&quot; value=&quot;468&quot;/&gt;&lt;/object&gt;&lt;object type=&quot;3&quot; unique_id=&quot;38911&quot;&gt;&lt;property id=&quot;20148&quot; value=&quot;5&quot;/&gt;&lt;property id=&quot;20300&quot; value=&quot;Slide 65 - &amp;quot;Use Cite While You Write&amp;quot;&quot;/&gt;&lt;property id=&quot;20307&quot; value=&quot;469&quot;/&gt;&lt;/object&gt;&lt;object type=&quot;3&quot; unique_id=&quot;38912&quot;&gt;&lt;property id=&quot;20148&quot; value=&quot;5&quot;/&gt;&lt;property id=&quot;20300&quot; value=&quot;Slide 74 - &amp;quot;Edit citations&amp;quot;&quot;/&gt;&lt;property id=&quot;20307&quot; value=&quot;471&quot;/&gt;&lt;/object&gt;&lt;object type=&quot;3&quot; unique_id=&quot;38914&quot;&gt;&lt;property id=&quot;20148&quot; value=&quot;5&quot;/&gt;&lt;property id=&quot;20300&quot; value=&quot;Slide 80 - &amp;quot;Manage the bibliography layout&amp;quot;&quot;/&gt;&lt;property id=&quot;20307&quot; value=&quot;470&quot;/&gt;&lt;/object&gt;&lt;object type=&quot;3&quot; unique_id=&quot;39399&quot;&gt;&lt;property id=&quot;20148&quot; value=&quot;5&quot;/&gt;&lt;property id=&quot;20300&quot; value=&quot;Slide 21&quot;/&gt;&lt;property id=&quot;20307&quot; value=&quot;500&quot;/&gt;&lt;/object&gt;&lt;object type=&quot;3&quot; unique_id=&quot;40729&quot;&gt;&lt;property id=&quot;20148&quot; value=&quot;5&quot;/&gt;&lt;property id=&quot;20300&quot; value=&quot;Slide 40&quot;/&gt;&lt;property id=&quot;20307&quot; value=&quot;501&quot;/&gt;&lt;/object&gt;&lt;object type=&quot;3&quot; unique_id=&quot;40730&quot;&gt;&lt;property id=&quot;20148&quot; value=&quot;5&quot;/&gt;&lt;property id=&quot;20300&quot; value=&quot;Slide 41&quot;/&gt;&lt;property id=&quot;20307&quot; value=&quot;502&quot;/&gt;&lt;/object&gt;&lt;object type=&quot;3&quot; unique_id=&quot;40731&quot;&gt;&lt;property id=&quot;20148&quot; value=&quot;5&quot;/&gt;&lt;property id=&quot;20300&quot; value=&quot;Slide 42&quot;/&gt;&lt;property id=&quot;20307&quot; value=&quot;503&quot;/&gt;&lt;/object&gt;&lt;object type=&quot;3&quot; unique_id=&quot;40732&quot;&gt;&lt;property id=&quot;20148&quot; value=&quot;5&quot;/&gt;&lt;property id=&quot;20300&quot; value=&quot;Slide 43&quot;/&gt;&lt;property id=&quot;20307&quot; value=&quot;504&quot;/&gt;&lt;/object&gt;&lt;object type=&quot;3&quot; unique_id=&quot;40734&quot;&gt;&lt;property id=&quot;20148&quot; value=&quot;5&quot;/&gt;&lt;property id=&quot;20300&quot; value=&quot;Slide 46&quot;/&gt;&lt;property id=&quot;20307&quot; value=&quot;506&quot;/&gt;&lt;/object&gt;&lt;object type=&quot;3&quot; unique_id=&quot;40735&quot;&gt;&lt;property id=&quot;20148&quot; value=&quot;5&quot;/&gt;&lt;property id=&quot;20300&quot; value=&quot;Slide 47&quot;/&gt;&lt;property id=&quot;20307&quot; value=&quot;507&quot;/&gt;&lt;/object&gt;&lt;object type=&quot;3&quot; unique_id=&quot;40736&quot;&gt;&lt;property id=&quot;20148&quot; value=&quot;5&quot;/&gt;&lt;property id=&quot;20300&quot; value=&quot;Slide 48&quot;/&gt;&lt;property id=&quot;20307&quot; value=&quot;508&quot;/&gt;&lt;/object&gt;&lt;object type=&quot;3&quot; unique_id=&quot;40737&quot;&gt;&lt;property id=&quot;20148&quot; value=&quot;5&quot;/&gt;&lt;property id=&quot;20300&quot; value=&quot;Slide 50&quot;/&gt;&lt;property id=&quot;20307&quot; value=&quot;520&quot;/&gt;&lt;/object&gt;&lt;object type=&quot;3&quot; unique_id=&quot;40739&quot;&gt;&lt;property id=&quot;20148&quot; value=&quot;5&quot;/&gt;&lt;property id=&quot;20300&quot; value=&quot;Slide 52&quot;/&gt;&lt;property id=&quot;20307&quot; value=&quot;513&quot;/&gt;&lt;/object&gt;&lt;object type=&quot;3&quot; unique_id=&quot;40740&quot;&gt;&lt;property id=&quot;20148&quot; value=&quot;5&quot;/&gt;&lt;property id=&quot;20300&quot; value=&quot;Slide 54&quot;/&gt;&lt;property id=&quot;20307&quot; value=&quot;514&quot;/&gt;&lt;/object&gt;&lt;object type=&quot;3&quot; unique_id=&quot;40742&quot;&gt;&lt;property id=&quot;20148&quot; value=&quot;5&quot;/&gt;&lt;property id=&quot;20300&quot; value=&quot;Slide 57&quot;/&gt;&lt;property id=&quot;20307&quot; value=&quot;516&quot;/&gt;&lt;/object&gt;&lt;object type=&quot;3&quot; unique_id=&quot;43126&quot;&gt;&lt;property id=&quot;20148&quot; value=&quot;5&quot;/&gt;&lt;property id=&quot;20300&quot; value=&quot;Slide 60&quot;/&gt;&lt;property id=&quot;20307&quot; value=&quot;521&quot;/&gt;&lt;/object&gt;&lt;object type=&quot;3&quot; unique_id=&quot;43127&quot;&gt;&lt;property id=&quot;20148&quot; value=&quot;5&quot;/&gt;&lt;property id=&quot;20300&quot; value=&quot;Slide 61&quot;/&gt;&lt;property id=&quot;20307&quot; value=&quot;522&quot;/&gt;&lt;/object&gt;&lt;object type=&quot;3&quot; unique_id=&quot;43128&quot;&gt;&lt;property id=&quot;20148&quot; value=&quot;5&quot;/&gt;&lt;property id=&quot;20300&quot; value=&quot;Slide 63&quot;/&gt;&lt;property id=&quot;20307&quot; value=&quot;523&quot;/&gt;&lt;/object&gt;&lt;object type=&quot;3&quot; unique_id=&quot;43129&quot;&gt;&lt;property id=&quot;20148&quot; value=&quot;5&quot;/&gt;&lt;property id=&quot;20300&quot; value=&quot;Slide 64&quot;/&gt;&lt;property id=&quot;20307&quot; value=&quot;524&quot;/&gt;&lt;/object&gt;&lt;object type=&quot;3&quot; unique_id=&quot;43130&quot;&gt;&lt;property id=&quot;20148&quot; value=&quot;5&quot;/&gt;&lt;property id=&quot;20300&quot; value=&quot;Slide 67&quot;/&gt;&lt;property id=&quot;20307&quot; value=&quot;527&quot;/&gt;&lt;/object&gt;&lt;object type=&quot;3&quot; unique_id=&quot;43131&quot;&gt;&lt;property id=&quot;20148&quot; value=&quot;5&quot;/&gt;&lt;property id=&quot;20300&quot; value=&quot;Slide 70&quot;/&gt;&lt;property id=&quot;20307&quot; value=&quot;548&quot;/&gt;&lt;/object&gt;&lt;object type=&quot;3&quot; unique_id=&quot;43132&quot;&gt;&lt;property id=&quot;20148&quot; value=&quot;5&quot;/&gt;&lt;property id=&quot;20300&quot; value=&quot;Slide 71&quot;/&gt;&lt;property id=&quot;20307&quot; value=&quot;529&quot;/&gt;&lt;/object&gt;&lt;object type=&quot;3&quot; unique_id=&quot;43133&quot;&gt;&lt;property id=&quot;20148&quot; value=&quot;5&quot;/&gt;&lt;property id=&quot;20300&quot; value=&quot;Slide 72&quot;/&gt;&lt;property id=&quot;20307&quot; value=&quot;530&quot;/&gt;&lt;/object&gt;&lt;object type=&quot;3&quot; unique_id=&quot;43134&quot;&gt;&lt;property id=&quot;20148&quot; value=&quot;5&quot;/&gt;&lt;property id=&quot;20300&quot; value=&quot;Slide 73&quot;/&gt;&lt;property id=&quot;20307&quot; value=&quot;531&quot;/&gt;&lt;/object&gt;&lt;object type=&quot;3&quot; unique_id=&quot;43135&quot;&gt;&lt;property id=&quot;20148&quot; value=&quot;5&quot;/&gt;&lt;property id=&quot;20300&quot; value=&quot;Slide 75&quot;/&gt;&lt;property id=&quot;20307&quot; value=&quot;538&quot;/&gt;&lt;/object&gt;&lt;object type=&quot;3&quot; unique_id=&quot;43136&quot;&gt;&lt;property id=&quot;20148&quot; value=&quot;5&quot;/&gt;&lt;property id=&quot;20300&quot; value=&quot;Slide 76&quot;/&gt;&lt;property id=&quot;20307&quot; value=&quot;539&quot;/&gt;&lt;/object&gt;&lt;object type=&quot;3&quot; unique_id=&quot;43137&quot;&gt;&lt;property id=&quot;20148&quot; value=&quot;5&quot;/&gt;&lt;property id=&quot;20300&quot; value=&quot;Slide 77&quot;/&gt;&lt;property id=&quot;20307&quot; value=&quot;540&quot;/&gt;&lt;/object&gt;&lt;object type=&quot;3&quot; unique_id=&quot;43138&quot;&gt;&lt;property id=&quot;20148&quot; value=&quot;5&quot;/&gt;&lt;property id=&quot;20300&quot; value=&quot;Slide 78&quot;/&gt;&lt;property id=&quot;20307&quot; value=&quot;541&quot;/&gt;&lt;/object&gt;&lt;object type=&quot;3&quot; unique_id=&quot;43139&quot;&gt;&lt;property id=&quot;20148&quot; value=&quot;5&quot;/&gt;&lt;property id=&quot;20300&quot; value=&quot;Slide 79&quot;/&gt;&lt;property id=&quot;20307&quot; value=&quot;542&quot;/&gt;&lt;/object&gt;&lt;object type=&quot;3&quot; unique_id=&quot;43140&quot;&gt;&lt;property id=&quot;20148&quot; value=&quot;5&quot;/&gt;&lt;property id=&quot;20300&quot; value=&quot;Slide 81&quot;/&gt;&lt;property id=&quot;20307&quot; value=&quot;543&quot;/&gt;&lt;/object&gt;&lt;object type=&quot;3&quot; unique_id=&quot;43141&quot;&gt;&lt;property id=&quot;20148&quot; value=&quot;5&quot;/&gt;&lt;property id=&quot;20300&quot; value=&quot;Slide 82&quot;/&gt;&lt;property id=&quot;20307&quot; value=&quot;544&quot;/&gt;&lt;/object&gt;&lt;object type=&quot;3&quot; unique_id=&quot;43142&quot;&gt;&lt;property id=&quot;20148&quot; value=&quot;5&quot;/&gt;&lt;property id=&quot;20300&quot; value=&quot;Slide 83&quot;/&gt;&lt;property id=&quot;20307&quot; value=&quot;545&quot;/&gt;&lt;/object&gt;&lt;object type=&quot;3&quot; unique_id=&quot;43143&quot;&gt;&lt;property id=&quot;20148&quot; value=&quot;5&quot;/&gt;&lt;property id=&quot;20300&quot; value=&quot;Slide 84&quot;/&gt;&lt;property id=&quot;20307&quot; value=&quot;546&quot;/&gt;&lt;/object&gt;&lt;object type=&quot;3&quot; unique_id=&quot;43742&quot;&gt;&lt;property id=&quot;20148&quot; value=&quot;5&quot;/&gt;&lt;property id=&quot;20300&quot; value=&quot;Slide 45&quot;/&gt;&lt;property id=&quot;20307&quot; value=&quot;549&quot;/&gt;&lt;/object&gt;&lt;object type=&quot;3&quot; unique_id=&quot;44767&quot;&gt;&lt;property id=&quot;20148&quot; value=&quot;5&quot;/&gt;&lt;property id=&quot;20300&quot; value=&quot;Slide 4&quot;/&gt;&lt;property id=&quot;20307&quot; value=&quot;550&quot;/&gt;&lt;/object&gt;&lt;object type=&quot;3&quot; unique_id=&quot;44768&quot;&gt;&lt;property id=&quot;20148&quot; value=&quot;5&quot;/&gt;&lt;property id=&quot;20300&quot; value=&quot;Slide 5&quot;/&gt;&lt;property id=&quot;20307&quot; value=&quot;551&quot;/&gt;&lt;/object&gt;&lt;object type=&quot;3&quot; unique_id=&quot;44769&quot;&gt;&lt;property id=&quot;20148&quot; value=&quot;5&quot;/&gt;&lt;property id=&quot;20300&quot; value=&quot;Slide 23&quot;/&gt;&lt;property id=&quot;20307&quot; value=&quot;552&quot;/&gt;&lt;/object&gt;&lt;object type=&quot;3&quot; unique_id=&quot;44770&quot;&gt;&lt;property id=&quot;20148&quot; value=&quot;5&quot;/&gt;&lt;property id=&quot;20300&quot; value=&quot;Slide 24&quot;/&gt;&lt;property id=&quot;20307&quot; value=&quot;553&quot;/&gt;&lt;/object&gt;&lt;object type=&quot;3&quot; unique_id=&quot;177649&quot;&gt;&lt;property id=&quot;20148&quot; value=&quot;5&quot;/&gt;&lt;property id=&quot;20300&quot; value=&quot;Slide 55&quot;/&gt;&lt;property id=&quot;20307&quot; value=&quot;554&quot;/&gt;&lt;/object&gt;&lt;object type=&quot;3&quot; unique_id=&quot;177650&quot;&gt;&lt;property id=&quot;20148&quot; value=&quot;5&quot;/&gt;&lt;property id=&quot;20300&quot; value=&quot;Slide 56&quot;/&gt;&lt;property id=&quot;20307&quot; value=&quot;555&quot;/&gt;&lt;/object&gt;&lt;object type=&quot;3&quot; unique_id=&quot;177651&quot;&gt;&lt;property id=&quot;20148&quot; value=&quot;5&quot;/&gt;&lt;property id=&quot;20300&quot; value=&quot;Slide 62&quot;/&gt;&lt;property id=&quot;20307&quot; value=&quot;556&quot;/&gt;&lt;/object&gt;&lt;object type=&quot;3&quot; unique_id=&quot;177652&quot;&gt;&lt;property id=&quot;20148&quot; value=&quot;5&quot;/&gt;&lt;property id=&quot;20300&quot; value=&quot;Slide 66&quot;/&gt;&lt;property id=&quot;20307&quot; value=&quot;557&quot;/&gt;&lt;/object&gt;&lt;object type=&quot;3&quot; unique_id=&quot;177653&quot;&gt;&lt;property id=&quot;20148&quot; value=&quot;5&quot;/&gt;&lt;property id=&quot;20300&quot; value=&quot;Slide 68&quot;/&gt;&lt;property id=&quot;20307&quot; value=&quot;558&quot;/&gt;&lt;/object&gt;&lt;object type=&quot;3&quot; unique_id=&quot;177654&quot;&gt;&lt;property id=&quot;20148&quot; value=&quot;5&quot;/&gt;&lt;property id=&quot;20300&quot; value=&quot;Slide 69&quot;/&gt;&lt;property id=&quot;20307&quot; value=&quot;559&quot;/&gt;&lt;/object&gt;&lt;/object&gt;&lt;object type=&quot;4&quot; unique_id=&quot;11065&quot;&gt;&lt;/object&gt;&lt;object type=&quot;10&quot; unique_id=&quot;11698&quot;&gt;&lt;object type=&quot;11&quot; unique_id=&quot;11699&quot;&gt;&lt;property id=&quot;20180&quot; value=&quot;1&quot;/&gt;&lt;property id=&quot;20181&quot; value=&quot;1&quot;/&gt;&lt;property id=&quot;20182&quot; value=&quot;0&quot;/&gt;&lt;property id=&quot;20183&quot; value=&quot;1&quot;/&gt;&lt;/object&gt;&lt;object type=&quot;12&quot; unique_id=&quot;27447&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PSNARRATION" val="1,1975477843,\\userfiles.soton.ac.uk\Users\lmr\mydocuments\GradSchool_2013\EndNote_Web\EndNote_Web_basic2013_pptx\Media.ppcx"/>
</p:tagLst>
</file>

<file path=ppt/tags/tag3.xml><?xml version="1.0" encoding="utf-8"?>
<p:tagLst xmlns:a="http://schemas.openxmlformats.org/drawingml/2006/main" xmlns:r="http://schemas.openxmlformats.org/officeDocument/2006/relationships" xmlns:p="http://schemas.openxmlformats.org/presentationml/2006/main">
  <p:tag name="PPSNARRATION" val="2,1975477843,\\userfiles.soton.ac.uk\Users\lmr\mydocuments\GradSchool_2013\EndNote_Web\EndNote_Web_basic2013_pptx\Media.ppcx"/>
</p:tagLst>
</file>

<file path=ppt/tags/tag4.xml><?xml version="1.0" encoding="utf-8"?>
<p:tagLst xmlns:a="http://schemas.openxmlformats.org/drawingml/2006/main" xmlns:r="http://schemas.openxmlformats.org/officeDocument/2006/relationships" xmlns:p="http://schemas.openxmlformats.org/presentationml/2006/main">
  <p:tag name="PPSNARRATION" val="3,1975477843,\\userfiles.soton.ac.uk\Users\lmr\mydocuments\GradSchool_2013\EndNote_Web\EndNote_Web_basic2013_pptx\Media.ppcx"/>
</p:tagLst>
</file>

<file path=ppt/theme/theme1.xml><?xml version="1.0" encoding="utf-8"?>
<a:theme xmlns:a="http://schemas.openxmlformats.org/drawingml/2006/main" name="Presentation master linda new brand">
  <a:themeElements>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fontScheme name="Presentation master linda new brand">
      <a:majorFont>
        <a:latin typeface="Lucida Sans"/>
        <a:ea typeface="ＭＳ Ｐゴシック"/>
        <a:cs typeface="Arial"/>
      </a:majorFont>
      <a:minorFont>
        <a:latin typeface="Lucida Sans"/>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38100">
          <a:solidFill>
            <a:srgbClr val="FF3399"/>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wrap="none" anchor="ctr"/>
      <a:lstStyle>
        <a:defPPr>
          <a:defRPr/>
        </a:defPPr>
      </a:lstStyle>
    </a:spDef>
    <a:lnDef>
      <a:spPr bwMode="auto">
        <a:noFill/>
        <a:ln w="57150" cap="flat" cmpd="sng" algn="ctr">
          <a:solidFill>
            <a:srgbClr val="FF0066"/>
          </a:solidFill>
          <a:prstDash val="solid"/>
          <a:round/>
          <a:headEnd type="none" w="med" len="med"/>
          <a:tailEnd type="triangle" w="lg" len="lg"/>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a:spPr>
      <a:bodyPr/>
      <a:lstStyle/>
    </a:lnDef>
    <a:txDef>
      <a:spPr bwMode="auto">
        <a:solidFill>
          <a:srgbClr val="FFFF99"/>
        </a:solidFill>
        <a:ln w="28575" cap="sq">
          <a:solidFill>
            <a:srgbClr val="000000"/>
          </a:solidFill>
          <a:miter lim="800000"/>
          <a:headEnd type="none" w="sm" len="sm"/>
          <a:tailEnd type="none" w="sm" len="sm"/>
        </a:ln>
        <a:effectLst/>
        <a:extLst/>
      </a:spPr>
      <a:bodyPr>
        <a:spAutoFit/>
      </a:bodyPr>
      <a:lstStyle>
        <a:defPPr algn="l" eaLnBrk="1" hangingPunct="1">
          <a:defRPr sz="2400" b="1" dirty="0">
            <a:solidFill>
              <a:srgbClr val="000000"/>
            </a:solidFill>
            <a:latin typeface="Lucida Sans" pitchFamily="34" charset="0"/>
          </a:defRPr>
        </a:defPPr>
      </a:lstStyle>
    </a:txDef>
  </a:objectDefaults>
  <a:extraClrSchemeLst>
    <a:extraClrScheme>
      <a:clrScheme name="Presentation master linda new brand 1">
        <a:dk1>
          <a:srgbClr val="A4AEB5"/>
        </a:dk1>
        <a:lt1>
          <a:srgbClr val="FFFFFF"/>
        </a:lt1>
        <a:dk2>
          <a:srgbClr val="005C84"/>
        </a:dk2>
        <a:lt2>
          <a:srgbClr val="CCE5E9"/>
        </a:lt2>
        <a:accent1>
          <a:srgbClr val="FCEECC"/>
        </a:accent1>
        <a:accent2>
          <a:srgbClr val="F8DAD0"/>
        </a:accent2>
        <a:accent3>
          <a:srgbClr val="AAB5C2"/>
        </a:accent3>
        <a:accent4>
          <a:srgbClr val="DADADA"/>
        </a:accent4>
        <a:accent5>
          <a:srgbClr val="FDF5E2"/>
        </a:accent5>
        <a:accent6>
          <a:srgbClr val="E1C5BC"/>
        </a:accent6>
        <a:hlink>
          <a:srgbClr val="CCE5E9"/>
        </a:hlink>
        <a:folHlink>
          <a:srgbClr val="E1D9DF"/>
        </a:folHlink>
      </a:clrScheme>
      <a:clrMap bg1="dk2" tx1="lt1" bg2="dk1" tx2="lt2" accent1="accent1" accent2="accent2" accent3="accent3" accent4="accent4" accent5="accent5" accent6="accent6" hlink="hlink" folHlink="folHlink"/>
    </a:extraClrScheme>
    <a:extraClrScheme>
      <a:clrScheme name="Presentation master linda new brand 2">
        <a:dk1>
          <a:srgbClr val="A4AEB5"/>
        </a:dk1>
        <a:lt1>
          <a:srgbClr val="FFFFFF"/>
        </a:lt1>
        <a:dk2>
          <a:srgbClr val="005C84"/>
        </a:dk2>
        <a:lt2>
          <a:srgbClr val="CCE5E9"/>
        </a:lt2>
        <a:accent1>
          <a:srgbClr val="F0AB00"/>
        </a:accent1>
        <a:accent2>
          <a:srgbClr val="0098C3"/>
        </a:accent2>
        <a:accent3>
          <a:srgbClr val="AAB5C2"/>
        </a:accent3>
        <a:accent4>
          <a:srgbClr val="DADADA"/>
        </a:accent4>
        <a:accent5>
          <a:srgbClr val="F6D2AA"/>
        </a:accent5>
        <a:accent6>
          <a:srgbClr val="0089B0"/>
        </a:accent6>
        <a:hlink>
          <a:srgbClr val="CCE5E9"/>
        </a:hlink>
        <a:folHlink>
          <a:srgbClr val="E1D9D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19004</TotalTime>
  <Words>3433</Words>
  <Application>Microsoft Office PowerPoint</Application>
  <PresentationFormat>On-screen Show (4:3)</PresentationFormat>
  <Paragraphs>387</Paragraphs>
  <Slides>85</Slides>
  <Notes>72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85</vt:i4>
      </vt:variant>
    </vt:vector>
  </HeadingPairs>
  <TitlesOfParts>
    <vt:vector size="91" baseType="lpstr">
      <vt:lpstr>ＭＳ Ｐゴシック</vt:lpstr>
      <vt:lpstr>Arial</vt:lpstr>
      <vt:lpstr>Lucida Sans</vt:lpstr>
      <vt:lpstr>Symbol</vt:lpstr>
      <vt:lpstr>Wingdings</vt:lpstr>
      <vt:lpstr>Presentation master linda new brand</vt:lpstr>
      <vt:lpstr>EndNote Online - getting started</vt:lpstr>
      <vt:lpstr>Why use EndNote Online?</vt:lpstr>
      <vt:lpstr>What is EndNote Online for?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Collect references</vt:lpstr>
      <vt:lpstr>Search online databases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 references manually</vt:lpstr>
      <vt:lpstr>PowerPoint Presentation</vt:lpstr>
      <vt:lpstr>PowerPoint Presentation</vt:lpstr>
      <vt:lpstr>PowerPoint Presentation</vt:lpstr>
      <vt:lpstr>PowerPoint Presentation</vt:lpstr>
      <vt:lpstr>Search references</vt:lpstr>
      <vt:lpstr>PowerPoint Presentation</vt:lpstr>
      <vt:lpstr>PowerPoint Presentation</vt:lpstr>
      <vt:lpstr>PowerPoint Presentation</vt:lpstr>
      <vt:lpstr>PowerPoint Presentation</vt:lpstr>
      <vt:lpstr>PowerPoint Presentation</vt:lpstr>
      <vt:lpstr>Organise references</vt:lpstr>
      <vt:lpstr>Create a new group</vt:lpstr>
      <vt:lpstr>PowerPoint Presentation</vt:lpstr>
      <vt:lpstr>PowerPoint Presentation</vt:lpstr>
      <vt:lpstr>PowerPoint Presentation</vt:lpstr>
      <vt:lpstr>PowerPoint Presentation</vt:lpstr>
      <vt:lpstr>Share a group</vt:lpstr>
      <vt:lpstr>PowerPoint Presentation</vt:lpstr>
      <vt:lpstr>PowerPoint Presentation</vt:lpstr>
      <vt:lpstr>PowerPoint Presentation</vt:lpstr>
      <vt:lpstr>PowerPoint Presentation</vt:lpstr>
      <vt:lpstr>Share someone else's group</vt:lpstr>
      <vt:lpstr>PowerPoint Presentation</vt:lpstr>
      <vt:lpstr>Find duplicate references</vt:lpstr>
      <vt:lpstr>PowerPoint Presentation</vt:lpstr>
      <vt:lpstr>Manage attachments</vt:lpstr>
      <vt:lpstr>PowerPoint Presentation</vt:lpstr>
      <vt:lpstr>PowerPoint Presentation</vt:lpstr>
      <vt:lpstr>PowerPoint Presentation</vt:lpstr>
      <vt:lpstr>PowerPoint Presentation</vt:lpstr>
      <vt:lpstr>Use references in your writing</vt:lpstr>
      <vt:lpstr>Create a formatted bibliography</vt:lpstr>
      <vt:lpstr>PowerPoint Presentation</vt:lpstr>
      <vt:lpstr>PowerPoint Presentation</vt:lpstr>
      <vt:lpstr>PowerPoint Presentation</vt:lpstr>
      <vt:lpstr>PowerPoint Presentation</vt:lpstr>
      <vt:lpstr>PowerPoint Presentation</vt:lpstr>
      <vt:lpstr>Use Cite While You Write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Edit citations</vt:lpstr>
      <vt:lpstr>PowerPoint Presentation</vt:lpstr>
      <vt:lpstr>PowerPoint Presentation</vt:lpstr>
      <vt:lpstr>PowerPoint Presentation</vt:lpstr>
      <vt:lpstr>PowerPoint Presentation</vt:lpstr>
      <vt:lpstr>PowerPoint Presentation</vt:lpstr>
      <vt:lpstr>Manage the bibliography layout</vt:lpstr>
      <vt:lpstr>PowerPoint Presentation</vt:lpstr>
      <vt:lpstr>PowerPoint Presentation</vt:lpstr>
      <vt:lpstr>PowerPoint Presentation</vt:lpstr>
      <vt:lpstr>PowerPoint Presentation</vt:lpstr>
      <vt:lpstr>Get more help</vt:lpstr>
    </vt:vector>
  </TitlesOfParts>
  <Company>University of Southampton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lmr</dc:creator>
  <cp:lastModifiedBy>Robertson L.M.</cp:lastModifiedBy>
  <cp:revision>424</cp:revision>
  <dcterms:created xsi:type="dcterms:W3CDTF">2010-02-10T12:51:35Z</dcterms:created>
  <dcterms:modified xsi:type="dcterms:W3CDTF">2014-10-03T13:23:50Z</dcterms:modified>
</cp:coreProperties>
</file>