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50" r:id="rId6"/>
  </p:sldMasterIdLst>
  <p:notesMasterIdLst>
    <p:notesMasterId r:id="rId32"/>
  </p:notesMasterIdLst>
  <p:handoutMasterIdLst>
    <p:handoutMasterId r:id="rId33"/>
  </p:handoutMasterIdLst>
  <p:sldIdLst>
    <p:sldId id="256" r:id="rId7"/>
    <p:sldId id="257" r:id="rId8"/>
    <p:sldId id="273" r:id="rId9"/>
    <p:sldId id="275" r:id="rId10"/>
    <p:sldId id="276" r:id="rId11"/>
    <p:sldId id="274" r:id="rId12"/>
    <p:sldId id="277" r:id="rId13"/>
    <p:sldId id="281" r:id="rId14"/>
    <p:sldId id="278" r:id="rId15"/>
    <p:sldId id="279" r:id="rId16"/>
    <p:sldId id="280" r:id="rId17"/>
    <p:sldId id="283" r:id="rId18"/>
    <p:sldId id="259" r:id="rId19"/>
    <p:sldId id="260" r:id="rId20"/>
    <p:sldId id="261" r:id="rId21"/>
    <p:sldId id="262" r:id="rId22"/>
    <p:sldId id="263" r:id="rId23"/>
    <p:sldId id="270" r:id="rId24"/>
    <p:sldId id="264" r:id="rId25"/>
    <p:sldId id="265" r:id="rId26"/>
    <p:sldId id="266" r:id="rId27"/>
    <p:sldId id="267" r:id="rId28"/>
    <p:sldId id="268" r:id="rId29"/>
    <p:sldId id="272" r:id="rId30"/>
    <p:sldId id="282" r:id="rId31"/>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anose="020B0602030504020204" pitchFamily="34" charset="0"/>
        <a:ea typeface="MS PGothic" panose="020B0600070205080204" pitchFamily="34" charset="-128"/>
        <a:cs typeface="+mn-cs"/>
      </a:defRPr>
    </a:lvl1pPr>
    <a:lvl2pPr marL="457200" algn="ctr" rtl="0" eaLnBrk="0" fontAlgn="base" hangingPunct="0">
      <a:spcBef>
        <a:spcPct val="0"/>
      </a:spcBef>
      <a:spcAft>
        <a:spcPct val="0"/>
      </a:spcAft>
      <a:defRPr sz="1200" kern="1200">
        <a:solidFill>
          <a:schemeClr val="tx1"/>
        </a:solidFill>
        <a:latin typeface="Lucida Sans" panose="020B0602030504020204" pitchFamily="34" charset="0"/>
        <a:ea typeface="MS PGothic" panose="020B0600070205080204" pitchFamily="34" charset="-128"/>
        <a:cs typeface="+mn-cs"/>
      </a:defRPr>
    </a:lvl2pPr>
    <a:lvl3pPr marL="914400" algn="ctr" rtl="0" eaLnBrk="0" fontAlgn="base" hangingPunct="0">
      <a:spcBef>
        <a:spcPct val="0"/>
      </a:spcBef>
      <a:spcAft>
        <a:spcPct val="0"/>
      </a:spcAft>
      <a:defRPr sz="1200" kern="1200">
        <a:solidFill>
          <a:schemeClr val="tx1"/>
        </a:solidFill>
        <a:latin typeface="Lucida Sans" panose="020B0602030504020204" pitchFamily="34" charset="0"/>
        <a:ea typeface="MS PGothic" panose="020B0600070205080204"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anose="020B0602030504020204" pitchFamily="34" charset="0"/>
        <a:ea typeface="MS PGothic" panose="020B0600070205080204"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anose="020B0602030504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Lucida Sans" panose="020B0602030504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Lucida Sans" panose="020B0602030504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Lucida Sans" panose="020B0602030504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Lucida Sans" panose="020B0602030504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154544F1-B40B-4C08-A86F-9CF687E4A9CE}">
          <p14:sldIdLst>
            <p14:sldId id="256"/>
            <p14:sldId id="257"/>
            <p14:sldId id="273"/>
            <p14:sldId id="275"/>
            <p14:sldId id="276"/>
            <p14:sldId id="274"/>
            <p14:sldId id="277"/>
            <p14:sldId id="281"/>
            <p14:sldId id="278"/>
            <p14:sldId id="279"/>
            <p14:sldId id="280"/>
            <p14:sldId id="283"/>
            <p14:sldId id="259"/>
          </p14:sldIdLst>
        </p14:section>
        <p14:section name="Building up" id="{83A2DBF5-8BFE-4BDF-BEA0-7BE42C786601}">
          <p14:sldIdLst>
            <p14:sldId id="260"/>
            <p14:sldId id="261"/>
            <p14:sldId id="262"/>
            <p14:sldId id="263"/>
            <p14:sldId id="270"/>
            <p14:sldId id="264"/>
            <p14:sldId id="265"/>
            <p14:sldId id="266"/>
            <p14:sldId id="267"/>
            <p14:sldId id="268"/>
            <p14:sldId id="272"/>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0"/>
    <a:srgbClr val="FFFFCC"/>
    <a:srgbClr val="ECBA26"/>
    <a:srgbClr val="A6D85F"/>
    <a:srgbClr val="615A20"/>
    <a:srgbClr val="FFB300"/>
    <a:srgbClr val="FE3E14"/>
    <a:srgbClr val="F00F2C"/>
    <a:srgbClr val="8A412B"/>
    <a:srgbClr val="1CB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90" autoAdjust="0"/>
  </p:normalViewPr>
  <p:slideViewPr>
    <p:cSldViewPr>
      <p:cViewPr varScale="1">
        <p:scale>
          <a:sx n="85" d="100"/>
          <a:sy n="85" d="100"/>
        </p:scale>
        <p:origin x="96" y="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panose="020B0604020202020204" pitchFamily="34" charset="0"/>
              </a:defRPr>
            </a:lvl1pPr>
          </a:lstStyle>
          <a:p>
            <a:endParaRPr lang="en-US" altLang="en-US"/>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panose="020B0604020202020204" pitchFamily="34" charset="0"/>
              </a:defRPr>
            </a:lvl1pPr>
          </a:lstStyle>
          <a:p>
            <a:endParaRPr lang="en-US" altLang="en-US"/>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Arial" panose="020B0604020202020204" pitchFamily="34" charset="0"/>
              </a:defRPr>
            </a:lvl1pPr>
          </a:lstStyle>
          <a:p>
            <a:endParaRPr lang="en-US" altLang="en-US"/>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panose="020B0604020202020204" pitchFamily="34" charset="0"/>
              </a:defRPr>
            </a:lvl1pPr>
          </a:lstStyle>
          <a:p>
            <a:fld id="{9EB6F8B5-9164-44D1-81DA-E19F086A2B88}" type="slidenum">
              <a:rPr lang="en-GB" altLang="en-US"/>
              <a:pPr/>
              <a:t>‹#›</a:t>
            </a:fld>
            <a:endParaRPr lang="en-GB" altLang="en-US"/>
          </a:p>
        </p:txBody>
      </p:sp>
    </p:spTree>
    <p:extLst>
      <p:ext uri="{BB962C8B-B14F-4D97-AF65-F5344CB8AC3E}">
        <p14:creationId xmlns:p14="http://schemas.microsoft.com/office/powerpoint/2010/main" val="256684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latin typeface="Arial" panose="020B0604020202020204" pitchFamily="34" charset="0"/>
              </a:defRPr>
            </a:lvl1pPr>
          </a:lstStyle>
          <a:p>
            <a:endParaRPr lang="en-US" alt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atin typeface="Arial" panose="020B0604020202020204" pitchFamily="34" charset="0"/>
              </a:defRPr>
            </a:lvl1pPr>
          </a:lstStyle>
          <a:p>
            <a:endParaRPr lang="en-US"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latin typeface="Arial" panose="020B0604020202020204" pitchFamily="34" charset="0"/>
              </a:defRPr>
            </a:lvl1pPr>
          </a:lstStyle>
          <a:p>
            <a:endParaRPr lang="en-US" alt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atin typeface="Arial" panose="020B0604020202020204" pitchFamily="34" charset="0"/>
              </a:defRPr>
            </a:lvl1pPr>
          </a:lstStyle>
          <a:p>
            <a:fld id="{5FB5A292-FDDC-4266-B97A-E05ABD665B8A}" type="slidenum">
              <a:rPr lang="en-GB" altLang="en-US"/>
              <a:pPr/>
              <a:t>‹#›</a:t>
            </a:fld>
            <a:endParaRPr lang="en-GB" altLang="en-US"/>
          </a:p>
        </p:txBody>
      </p:sp>
    </p:spTree>
    <p:extLst>
      <p:ext uri="{BB962C8B-B14F-4D97-AF65-F5344CB8AC3E}">
        <p14:creationId xmlns:p14="http://schemas.microsoft.com/office/powerpoint/2010/main" val="352028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fld id="{5444A84A-8598-491D-82E8-7590B9A87048}" type="slidenum">
              <a:rPr lang="en-GB" altLang="en-US">
                <a:latin typeface="Arial" panose="020B0604020202020204" pitchFamily="34" charset="0"/>
              </a:rPr>
              <a:pPr/>
              <a:t>1</a:t>
            </a:fld>
            <a:endParaRPr lang="en-GB"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321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TV to display</a:t>
            </a:r>
            <a:r>
              <a:rPr lang="en-GB" baseline="0" dirty="0" smtClean="0"/>
              <a:t> the power point / Auto Cue notes!  This is important as it has no loud fan in it.</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14</a:t>
            </a:fld>
            <a:endParaRPr lang="en-GB" altLang="en-US"/>
          </a:p>
        </p:txBody>
      </p:sp>
    </p:spTree>
    <p:extLst>
      <p:ext uri="{BB962C8B-B14F-4D97-AF65-F5344CB8AC3E}">
        <p14:creationId xmlns:p14="http://schemas.microsoft.com/office/powerpoint/2010/main" val="38817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camera between the screen and the speaker, this means when they are looking at their</a:t>
            </a:r>
            <a:r>
              <a:rPr lang="en-GB" baseline="0" dirty="0"/>
              <a:t> notes they are looking at the viewer.</a:t>
            </a:r>
          </a:p>
          <a:p>
            <a:r>
              <a:rPr lang="en-GB" dirty="0">
                <a:cs typeface="Arial"/>
              </a:rPr>
              <a:t/>
            </a:r>
            <a:br>
              <a:rPr lang="en-GB" dirty="0">
                <a:cs typeface="Arial"/>
              </a:rPr>
            </a:br>
            <a:endParaRPr lang="en-GB" baseline="0" dirty="0"/>
          </a:p>
          <a:p>
            <a:r>
              <a:rPr lang="en-GB" baseline="0" dirty="0"/>
              <a:t>Point of note, the background here should be blank or at least tidy. We have used portable projection screens or white walls in the past.</a:t>
            </a:r>
          </a:p>
          <a:p>
            <a:endParaRPr lang="en-GB" dirty="0">
              <a:cs typeface="Arial"/>
            </a:endParaRPr>
          </a:p>
          <a:p>
            <a:r>
              <a:rPr lang="en-US" dirty="0">
                <a:cs typeface="Arial"/>
              </a:rPr>
              <a:t>The important thing here is that the webcam is placed in a way that it looks like the speaker is looking directly at the camera. That connection of having the speaker look at the camera is really important in helping to engage the viewer</a:t>
            </a:r>
            <a:r>
              <a:rPr lang="en-US" dirty="0" smtClean="0">
                <a:cs typeface="Arial"/>
              </a:rPr>
              <a:t>.</a:t>
            </a:r>
          </a:p>
          <a:p>
            <a:endParaRPr lang="en-US" dirty="0" smtClean="0">
              <a:cs typeface="Arial"/>
            </a:endParaRPr>
          </a:p>
          <a:p>
            <a:r>
              <a:rPr lang="en-US" sz="1200" kern="1200" dirty="0" smtClean="0">
                <a:solidFill>
                  <a:schemeClr val="tx1"/>
                </a:solidFill>
                <a:latin typeface="Arial" charset="0"/>
                <a:ea typeface="MS PGothic" pitchFamily="34" charset="-128"/>
                <a:cs typeface="ＭＳ Ｐゴシック" charset="-128"/>
              </a:rPr>
              <a:t>acknowledging that this isn’t necessarily a natural skill and that is the benefit of having someone to help the academic prepare for the experience. A little bit of time spent ‘training’ an academic can save a lot of time on the shoot (and of course gives them the confidence to continue doing this kind of presentation in the future on their own).</a:t>
            </a:r>
            <a:endParaRPr lang="en-GB" dirty="0">
              <a:cs typeface="Arial"/>
            </a:endParaRPr>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15</a:t>
            </a:fld>
            <a:endParaRPr lang="en-GB" altLang="en-US"/>
          </a:p>
        </p:txBody>
      </p:sp>
    </p:spTree>
    <p:extLst>
      <p:ext uri="{BB962C8B-B14F-4D97-AF65-F5344CB8AC3E}">
        <p14:creationId xmlns:p14="http://schemas.microsoft.com/office/powerpoint/2010/main" val="187644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software's that do this now, Camtasia, </a:t>
            </a:r>
            <a:r>
              <a:rPr lang="en-GB" dirty="0" err="1" smtClean="0"/>
              <a:t>Panopto</a:t>
            </a:r>
            <a:r>
              <a:rPr lang="en-GB" dirty="0" smtClean="0"/>
              <a:t>,</a:t>
            </a:r>
            <a:r>
              <a:rPr lang="en-GB" baseline="0" dirty="0" smtClean="0"/>
              <a:t> etc. Even better, if the prompts are the same as the visual aids you want the audience to see.</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16</a:t>
            </a:fld>
            <a:endParaRPr lang="en-GB" altLang="en-US"/>
          </a:p>
        </p:txBody>
      </p:sp>
    </p:spTree>
    <p:extLst>
      <p:ext uri="{BB962C8B-B14F-4D97-AF65-F5344CB8AC3E}">
        <p14:creationId xmlns:p14="http://schemas.microsoft.com/office/powerpoint/2010/main" val="153921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academics like to stand, this is a natural for their lecture performance,</a:t>
            </a:r>
            <a:r>
              <a:rPr lang="en-GB" baseline="0" dirty="0"/>
              <a:t> using a chair allows you </a:t>
            </a:r>
            <a:r>
              <a:rPr lang="en-GB" baseline="0"/>
              <a:t>to </a:t>
            </a:r>
            <a:r>
              <a:rPr lang="en-GB"/>
              <a:t>anchor </a:t>
            </a:r>
            <a:r>
              <a:rPr lang="en-GB" baseline="0" smtClean="0"/>
              <a:t>them </a:t>
            </a:r>
            <a:r>
              <a:rPr lang="en-GB" baseline="0" dirty="0"/>
              <a:t>so that they are in </a:t>
            </a:r>
            <a:r>
              <a:rPr lang="en-GB" baseline="0"/>
              <a:t>shot.</a:t>
            </a:r>
            <a:r>
              <a:rPr lang="en-GB" dirty="0"/>
              <a:t> </a:t>
            </a:r>
            <a:r>
              <a:rPr lang="en-GB" baseline="0"/>
              <a:t> </a:t>
            </a:r>
            <a:r>
              <a:rPr lang="en-GB" baseline="0" smtClean="0"/>
              <a:t>They </a:t>
            </a:r>
            <a:r>
              <a:rPr lang="en-GB" baseline="0" dirty="0"/>
              <a:t>can still move their hands around as well.</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17</a:t>
            </a:fld>
            <a:endParaRPr lang="en-GB" altLang="en-US"/>
          </a:p>
        </p:txBody>
      </p:sp>
    </p:spTree>
    <p:extLst>
      <p:ext uri="{BB962C8B-B14F-4D97-AF65-F5344CB8AC3E}">
        <p14:creationId xmlns:p14="http://schemas.microsoft.com/office/powerpoint/2010/main" val="327791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want something here that bring</a:t>
            </a:r>
            <a:r>
              <a:rPr lang="en-GB" baseline="0" dirty="0" smtClean="0"/>
              <a:t> the laptop up to the chair and have a stylus so people are writing on the screen.</a:t>
            </a:r>
          </a:p>
          <a:p>
            <a:r>
              <a:rPr lang="en-GB" baseline="0" dirty="0" smtClean="0"/>
              <a:t>It is </a:t>
            </a:r>
            <a:r>
              <a:rPr lang="en-GB" dirty="0" smtClean="0"/>
              <a:t>a digression, and then goes back to the other slides.</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18</a:t>
            </a:fld>
            <a:endParaRPr lang="en-GB" altLang="en-US"/>
          </a:p>
        </p:txBody>
      </p:sp>
    </p:spTree>
    <p:extLst>
      <p:ext uri="{BB962C8B-B14F-4D97-AF65-F5344CB8AC3E}">
        <p14:creationId xmlns:p14="http://schemas.microsoft.com/office/powerpoint/2010/main" val="32779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a:t>
            </a:r>
            <a:r>
              <a:rPr lang="en-GB" baseline="0" dirty="0" smtClean="0"/>
              <a:t> add consumer handy cams or professional cameras, this gives a lot more scope in post production with 1080 HD footage.</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19</a:t>
            </a:fld>
            <a:endParaRPr lang="en-GB" altLang="en-US"/>
          </a:p>
        </p:txBody>
      </p:sp>
    </p:spTree>
    <p:extLst>
      <p:ext uri="{BB962C8B-B14F-4D97-AF65-F5344CB8AC3E}">
        <p14:creationId xmlns:p14="http://schemas.microsoft.com/office/powerpoint/2010/main" val="237508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Having boundary mics or tie clip mics positioned</a:t>
            </a:r>
            <a:r>
              <a:rPr lang="en-GB" baseline="0" dirty="0" smtClean="0"/>
              <a:t> to for the presenter will improve the audio, which can become distracting for the audience if it is poor.</a:t>
            </a:r>
          </a:p>
          <a:p>
            <a:r>
              <a:rPr lang="en-GB" baseline="0" dirty="0" smtClean="0"/>
              <a:t>Also we have found that having a few separate audio recordings is very helpful if one of them has a problem you can switch source.</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20</a:t>
            </a:fld>
            <a:endParaRPr lang="en-GB" altLang="en-US"/>
          </a:p>
        </p:txBody>
      </p:sp>
    </p:spTree>
    <p:extLst>
      <p:ext uri="{BB962C8B-B14F-4D97-AF65-F5344CB8AC3E}">
        <p14:creationId xmlns:p14="http://schemas.microsoft.com/office/powerpoint/2010/main" val="88843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Adding suitable</a:t>
            </a:r>
            <a:r>
              <a:rPr lang="en-GB" baseline="0" dirty="0" smtClean="0"/>
              <a:t> lighting will improve the look of the speaker, getting rid of harsh shadows and giving them a bit more colour.</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21</a:t>
            </a:fld>
            <a:endParaRPr lang="en-GB" altLang="en-US"/>
          </a:p>
        </p:txBody>
      </p:sp>
    </p:spTree>
    <p:extLst>
      <p:ext uri="{BB962C8B-B14F-4D97-AF65-F5344CB8AC3E}">
        <p14:creationId xmlns:p14="http://schemas.microsoft.com/office/powerpoint/2010/main" val="398547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Greenscreen</a:t>
            </a:r>
            <a:r>
              <a:rPr lang="en-GB"/>
              <a:t> can be used to bring the speaker out of the background. This is a reasonably advanced technique, but allows you to move the person around more in post production.</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22</a:t>
            </a:fld>
            <a:endParaRPr lang="en-GB" altLang="en-US"/>
          </a:p>
        </p:txBody>
      </p:sp>
    </p:spTree>
    <p:extLst>
      <p:ext uri="{BB962C8B-B14F-4D97-AF65-F5344CB8AC3E}">
        <p14:creationId xmlns:p14="http://schemas.microsoft.com/office/powerpoint/2010/main" val="266804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autocue will allow the speaker to look directly at the lens without any obstructions. This helps to maximise viewer engagement. The autocue can allow for scripts to be used by allowing the speaker to scroll through the text and read it as it is scrolling.</a:t>
            </a:r>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23</a:t>
            </a:fld>
            <a:endParaRPr lang="en-GB" altLang="en-US"/>
          </a:p>
        </p:txBody>
      </p:sp>
    </p:spTree>
    <p:extLst>
      <p:ext uri="{BB962C8B-B14F-4D97-AF65-F5344CB8AC3E}">
        <p14:creationId xmlns:p14="http://schemas.microsoft.com/office/powerpoint/2010/main" val="100119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5</a:t>
            </a:fld>
            <a:endParaRPr lang="en-GB" altLang="en-US"/>
          </a:p>
        </p:txBody>
      </p:sp>
    </p:spTree>
    <p:extLst>
      <p:ext uri="{BB962C8B-B14F-4D97-AF65-F5344CB8AC3E}">
        <p14:creationId xmlns:p14="http://schemas.microsoft.com/office/powerpoint/2010/main" val="111649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what the top end configuration looks like.</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24</a:t>
            </a:fld>
            <a:endParaRPr lang="en-GB" altLang="en-US"/>
          </a:p>
        </p:txBody>
      </p:sp>
    </p:spTree>
    <p:extLst>
      <p:ext uri="{BB962C8B-B14F-4D97-AF65-F5344CB8AC3E}">
        <p14:creationId xmlns:p14="http://schemas.microsoft.com/office/powerpoint/2010/main" val="211994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25</a:t>
            </a:fld>
            <a:endParaRPr lang="en-GB" altLang="en-US"/>
          </a:p>
        </p:txBody>
      </p:sp>
    </p:spTree>
    <p:extLst>
      <p:ext uri="{BB962C8B-B14F-4D97-AF65-F5344CB8AC3E}">
        <p14:creationId xmlns:p14="http://schemas.microsoft.com/office/powerpoint/2010/main" val="320674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7</a:t>
            </a:fld>
            <a:endParaRPr lang="en-GB" altLang="en-US"/>
          </a:p>
        </p:txBody>
      </p:sp>
    </p:spTree>
    <p:extLst>
      <p:ext uri="{BB962C8B-B14F-4D97-AF65-F5344CB8AC3E}">
        <p14:creationId xmlns:p14="http://schemas.microsoft.com/office/powerpoint/2010/main" val="253379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the team have drawn up</a:t>
            </a:r>
            <a:r>
              <a:rPr lang="en-GB" baseline="0" dirty="0" smtClean="0"/>
              <a:t> to support what they do and allow them to communicate to each other what their roles will be on shoot.</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8</a:t>
            </a:fld>
            <a:endParaRPr lang="en-GB" altLang="en-US"/>
          </a:p>
        </p:txBody>
      </p:sp>
    </p:spTree>
    <p:extLst>
      <p:ext uri="{BB962C8B-B14F-4D97-AF65-F5344CB8AC3E}">
        <p14:creationId xmlns:p14="http://schemas.microsoft.com/office/powerpoint/2010/main" val="279667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example that academics and post grads could cope with. It is a tool they are familiar with.</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9</a:t>
            </a:fld>
            <a:endParaRPr lang="en-GB" altLang="en-US"/>
          </a:p>
        </p:txBody>
      </p:sp>
    </p:spTree>
    <p:extLst>
      <p:ext uri="{BB962C8B-B14F-4D97-AF65-F5344CB8AC3E}">
        <p14:creationId xmlns:p14="http://schemas.microsoft.com/office/powerpoint/2010/main" val="8750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10</a:t>
            </a:fld>
            <a:endParaRPr lang="en-GB" altLang="en-US"/>
          </a:p>
        </p:txBody>
      </p:sp>
    </p:spTree>
    <p:extLst>
      <p:ext uri="{BB962C8B-B14F-4D97-AF65-F5344CB8AC3E}">
        <p14:creationId xmlns:p14="http://schemas.microsoft.com/office/powerpoint/2010/main" val="397709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use the prompt as a visual aid, either directly like here or with photos / information for the editor this can speed up post production.</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11</a:t>
            </a:fld>
            <a:endParaRPr lang="en-GB" altLang="en-US"/>
          </a:p>
        </p:txBody>
      </p:sp>
    </p:spTree>
    <p:extLst>
      <p:ext uri="{BB962C8B-B14F-4D97-AF65-F5344CB8AC3E}">
        <p14:creationId xmlns:p14="http://schemas.microsoft.com/office/powerpoint/2010/main" val="314630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 Practice, Practice!</a:t>
            </a:r>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12</a:t>
            </a:fld>
            <a:endParaRPr lang="en-GB" altLang="en-US"/>
          </a:p>
        </p:txBody>
      </p:sp>
    </p:spTree>
    <p:extLst>
      <p:ext uri="{BB962C8B-B14F-4D97-AF65-F5344CB8AC3E}">
        <p14:creationId xmlns:p14="http://schemas.microsoft.com/office/powerpoint/2010/main" val="407833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5A292-FDDC-4266-B97A-E05ABD665B8A}" type="slidenum">
              <a:rPr lang="en-GB" altLang="en-US" smtClean="0"/>
              <a:pPr/>
              <a:t>13</a:t>
            </a:fld>
            <a:endParaRPr lang="en-GB" altLang="en-US"/>
          </a:p>
        </p:txBody>
      </p:sp>
    </p:spTree>
    <p:extLst>
      <p:ext uri="{BB962C8B-B14F-4D97-AF65-F5344CB8AC3E}">
        <p14:creationId xmlns:p14="http://schemas.microsoft.com/office/powerpoint/2010/main" val="324164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sz="2400">
              <a:latin typeface="Arial" panose="020B0604020202020204" pitchFamily="34" charset="0"/>
            </a:endParaRPr>
          </a:p>
        </p:txBody>
      </p:sp>
      <p:pic>
        <p:nvPicPr>
          <p:cNvPr id="6" name="Picture 103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0000" y="108000"/>
            <a:ext cx="2461217"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panose="020B0604020202020204" pitchFamily="34" charset="0"/>
              </a:defRPr>
            </a:lvl1pPr>
          </a:lstStyle>
          <a:p>
            <a:fld id="{CBFC46F2-76D5-431D-BB4A-7B5B8C915BB2}" type="slidenum">
              <a:rPr lang="en-GB" altLang="en-US"/>
              <a:pPr/>
              <a:t>‹#›</a:t>
            </a:fld>
            <a:endParaRPr lang="en-GB" altLang="en-US"/>
          </a:p>
        </p:txBody>
      </p:sp>
    </p:spTree>
    <p:extLst>
      <p:ext uri="{BB962C8B-B14F-4D97-AF65-F5344CB8AC3E}">
        <p14:creationId xmlns:p14="http://schemas.microsoft.com/office/powerpoint/2010/main" val="69553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5976342" cy="649288"/>
          </a:xfrm>
        </p:spPr>
        <p:txBody>
          <a:body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2B99F9A-FC2B-44EA-AF6A-AFA3B544D268}" type="slidenum">
              <a:rPr lang="en-GB" altLang="en-US"/>
              <a:pPr/>
              <a:t>‹#›</a:t>
            </a:fld>
            <a:endParaRPr lang="en-GB" altLang="en-US"/>
          </a:p>
        </p:txBody>
      </p:sp>
    </p:spTree>
    <p:extLst>
      <p:ext uri="{BB962C8B-B14F-4D97-AF65-F5344CB8AC3E}">
        <p14:creationId xmlns:p14="http://schemas.microsoft.com/office/powerpoint/2010/main" val="364336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412776"/>
            <a:ext cx="2124075" cy="44022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BE13440-A6A5-4683-BFA8-9569721C12C1}" type="slidenum">
              <a:rPr lang="en-GB" altLang="en-US"/>
              <a:pPr/>
              <a:t>‹#›</a:t>
            </a:fld>
            <a:endParaRPr lang="en-GB" altLang="en-US"/>
          </a:p>
        </p:txBody>
      </p:sp>
    </p:spTree>
    <p:extLst>
      <p:ext uri="{BB962C8B-B14F-4D97-AF65-F5344CB8AC3E}">
        <p14:creationId xmlns:p14="http://schemas.microsoft.com/office/powerpoint/2010/main" val="351415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sz="2400">
              <a:latin typeface="Arial" panose="020B0604020202020204" pitchFamily="34" charset="0"/>
            </a:endParaRPr>
          </a:p>
        </p:txBody>
      </p:sp>
      <p:pic>
        <p:nvPicPr>
          <p:cNvPr id="6" name="Picture 103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0000" y="108000"/>
            <a:ext cx="2461216"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93907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62064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585004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5032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39971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709268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89014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428639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120358" cy="649288"/>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3C5D65-EAB4-4070-ACA7-EF1BFCAF32E3}" type="slidenum">
              <a:rPr lang="en-GB" altLang="en-US"/>
              <a:pPr/>
              <a:t>‹#›</a:t>
            </a:fld>
            <a:endParaRPr lang="en-GB" altLang="en-US"/>
          </a:p>
        </p:txBody>
      </p:sp>
    </p:spTree>
    <p:extLst>
      <p:ext uri="{BB962C8B-B14F-4D97-AF65-F5344CB8AC3E}">
        <p14:creationId xmlns:p14="http://schemas.microsoft.com/office/powerpoint/2010/main" val="413461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03367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767089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21455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56D233-FBF7-43EE-B7CD-335675822B01}" type="slidenum">
              <a:rPr lang="en-GB" altLang="en-US"/>
              <a:pPr/>
              <a:t>‹#›</a:t>
            </a:fld>
            <a:endParaRPr lang="en-GB" altLang="en-US"/>
          </a:p>
        </p:txBody>
      </p:sp>
    </p:spTree>
    <p:extLst>
      <p:ext uri="{BB962C8B-B14F-4D97-AF65-F5344CB8AC3E}">
        <p14:creationId xmlns:p14="http://schemas.microsoft.com/office/powerpoint/2010/main" val="32332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5904334" cy="649288"/>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7D143AE-D0DD-4327-B4E2-E482FDEFA3D7}" type="slidenum">
              <a:rPr lang="en-GB" altLang="en-US"/>
              <a:pPr/>
              <a:t>‹#›</a:t>
            </a:fld>
            <a:endParaRPr lang="en-GB" altLang="en-US"/>
          </a:p>
        </p:txBody>
      </p:sp>
    </p:spTree>
    <p:extLst>
      <p:ext uri="{BB962C8B-B14F-4D97-AF65-F5344CB8AC3E}">
        <p14:creationId xmlns:p14="http://schemas.microsoft.com/office/powerpoint/2010/main" val="62610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692FAC8-278B-4C09-86A9-E8C3CB306CBC}" type="slidenum">
              <a:rPr lang="en-GB" altLang="en-US"/>
              <a:pPr/>
              <a:t>‹#›</a:t>
            </a:fld>
            <a:endParaRPr lang="en-GB" altLang="en-US"/>
          </a:p>
        </p:txBody>
      </p:sp>
    </p:spTree>
    <p:extLst>
      <p:ext uri="{BB962C8B-B14F-4D97-AF65-F5344CB8AC3E}">
        <p14:creationId xmlns:p14="http://schemas.microsoft.com/office/powerpoint/2010/main" val="263197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048350" cy="649288"/>
          </a:xfrm>
        </p:spPr>
        <p:txBody>
          <a:bodyPr/>
          <a:lstStyle/>
          <a:p>
            <a:r>
              <a:rPr lang="en-GB"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6318317-B9E2-4EEF-969E-4B0CF0E68DBA}" type="slidenum">
              <a:rPr lang="en-GB" altLang="en-US"/>
              <a:pPr/>
              <a:t>‹#›</a:t>
            </a:fld>
            <a:endParaRPr lang="en-GB" altLang="en-US"/>
          </a:p>
        </p:txBody>
      </p:sp>
    </p:spTree>
    <p:extLst>
      <p:ext uri="{BB962C8B-B14F-4D97-AF65-F5344CB8AC3E}">
        <p14:creationId xmlns:p14="http://schemas.microsoft.com/office/powerpoint/2010/main" val="290683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BBD9AAC-4A70-4A62-92D0-35D3A1EC9706}" type="slidenum">
              <a:rPr lang="en-GB" altLang="en-US"/>
              <a:pPr/>
              <a:t>‹#›</a:t>
            </a:fld>
            <a:endParaRPr lang="en-GB" altLang="en-US"/>
          </a:p>
        </p:txBody>
      </p:sp>
    </p:spTree>
    <p:extLst>
      <p:ext uri="{BB962C8B-B14F-4D97-AF65-F5344CB8AC3E}">
        <p14:creationId xmlns:p14="http://schemas.microsoft.com/office/powerpoint/2010/main" val="194098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28F25DB-60D0-4DCD-AFAA-B0E422E6516C}" type="slidenum">
              <a:rPr lang="en-GB" altLang="en-US"/>
              <a:pPr/>
              <a:t>‹#›</a:t>
            </a:fld>
            <a:endParaRPr lang="en-GB" altLang="en-US"/>
          </a:p>
        </p:txBody>
      </p:sp>
    </p:spTree>
    <p:extLst>
      <p:ext uri="{BB962C8B-B14F-4D97-AF65-F5344CB8AC3E}">
        <p14:creationId xmlns:p14="http://schemas.microsoft.com/office/powerpoint/2010/main" val="408642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5CD0547-0406-442C-8E47-B99010BFB27B}" type="slidenum">
              <a:rPr lang="en-GB" altLang="en-US"/>
              <a:pPr/>
              <a:t>‹#›</a:t>
            </a:fld>
            <a:endParaRPr lang="en-GB" altLang="en-US"/>
          </a:p>
        </p:txBody>
      </p:sp>
    </p:spTree>
    <p:extLst>
      <p:ext uri="{BB962C8B-B14F-4D97-AF65-F5344CB8AC3E}">
        <p14:creationId xmlns:p14="http://schemas.microsoft.com/office/powerpoint/2010/main" val="210225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sz="2400">
              <a:latin typeface="Arial" panose="020B0604020202020204"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panose="020B0604020202020204" pitchFamily="34" charset="0"/>
              </a:defRPr>
            </a:lvl1pPr>
          </a:lstStyle>
          <a:p>
            <a:endParaRPr lang="en-US" alt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endParaRPr lang="en-US" alt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panose="02040502050405020303" pitchFamily="18" charset="0"/>
              </a:defRPr>
            </a:lvl1pPr>
          </a:lstStyle>
          <a:p>
            <a:fld id="{47EF37DC-138A-47ED-ADB2-5A9EB6DF9477}" type="slidenum">
              <a:rPr lang="en-GB" altLang="en-US"/>
              <a:pPr/>
              <a:t>‹#›</a:t>
            </a:fld>
            <a:endParaRPr lang="en-GB" altLang="en-US"/>
          </a:p>
        </p:txBody>
      </p:sp>
      <p:pic>
        <p:nvPicPr>
          <p:cNvPr id="1033" name="Picture 7"/>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480000" y="108000"/>
            <a:ext cx="238125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3"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l" rtl="0" eaLnBrk="0" fontAlgn="base" hangingPunct="0">
        <a:spcBef>
          <a:spcPct val="0"/>
        </a:spcBef>
        <a:spcAft>
          <a:spcPct val="0"/>
        </a:spcAft>
        <a:defRPr sz="3500">
          <a:solidFill>
            <a:schemeClr val="tx2"/>
          </a:solidFill>
          <a:latin typeface="+mj-lt"/>
          <a:ea typeface="MS PGothic" pitchFamily="34" charset="-128"/>
          <a:cs typeface="+mj-cs"/>
        </a:defRPr>
      </a:lvl1pPr>
      <a:lvl2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2pPr>
      <a:lvl3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3pPr>
      <a:lvl4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4pPr>
      <a:lvl5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5pPr>
      <a:lvl6pPr marL="457200" algn="l" rtl="0" fontAlgn="base">
        <a:spcBef>
          <a:spcPct val="0"/>
        </a:spcBef>
        <a:spcAft>
          <a:spcPct val="0"/>
        </a:spcAft>
        <a:defRPr sz="3500">
          <a:solidFill>
            <a:schemeClr val="tx2"/>
          </a:solidFill>
          <a:latin typeface="Georgia" charset="0"/>
          <a:ea typeface="ＭＳ Ｐゴシック" charset="-128"/>
          <a:cs typeface="ＭＳ Ｐゴシック" charset="-128"/>
        </a:defRPr>
      </a:lvl6pPr>
      <a:lvl7pPr marL="914400" algn="l" rtl="0" fontAlgn="base">
        <a:spcBef>
          <a:spcPct val="0"/>
        </a:spcBef>
        <a:spcAft>
          <a:spcPct val="0"/>
        </a:spcAft>
        <a:defRPr sz="3500">
          <a:solidFill>
            <a:schemeClr val="tx2"/>
          </a:solidFill>
          <a:latin typeface="Georgia" charset="0"/>
          <a:ea typeface="ＭＳ Ｐゴシック" charset="-128"/>
          <a:cs typeface="ＭＳ Ｐゴシック" charset="-128"/>
        </a:defRPr>
      </a:lvl7pPr>
      <a:lvl8pPr marL="1371600" algn="l" rtl="0" fontAlgn="base">
        <a:spcBef>
          <a:spcPct val="0"/>
        </a:spcBef>
        <a:spcAft>
          <a:spcPct val="0"/>
        </a:spcAft>
        <a:defRPr sz="3500">
          <a:solidFill>
            <a:schemeClr val="tx2"/>
          </a:solidFill>
          <a:latin typeface="Georgia" charset="0"/>
          <a:ea typeface="ＭＳ Ｐゴシック" charset="-128"/>
          <a:cs typeface="ＭＳ Ｐゴシック" charset="-128"/>
        </a:defRPr>
      </a:lvl8pPr>
      <a:lvl9pPr marL="1828800" algn="l" rtl="0" fontAlgn="base">
        <a:spcBef>
          <a:spcPct val="0"/>
        </a:spcBef>
        <a:spcAft>
          <a:spcPct val="0"/>
        </a:spcAft>
        <a:defRPr sz="3500">
          <a:solidFill>
            <a:schemeClr val="tx2"/>
          </a:solidFill>
          <a:latin typeface="Georgia" charset="0"/>
          <a:ea typeface="ＭＳ Ｐゴシック" charset="-128"/>
          <a:cs typeface="ＭＳ Ｐゴシック"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anose="020B0604020202020204" pitchFamily="34" charset="0"/>
              </a:defRPr>
            </a:lvl1pPr>
          </a:lstStyle>
          <a:p>
            <a:endParaRPr lang="en-US" alt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endParaRPr lang="en-US" altLang="en-US"/>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latin typeface="Georgia" panose="02040502050405020303" pitchFamily="18" charset="0"/>
              </a:defRPr>
            </a:lvl1pPr>
          </a:lstStyle>
          <a:p>
            <a:endParaRPr lang="en-US" altLang="en-US"/>
          </a:p>
        </p:txBody>
      </p:sp>
      <p:pic>
        <p:nvPicPr>
          <p:cNvPr id="2055" name="Picture 7"/>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480000" y="108000"/>
            <a:ext cx="238125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4"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rtl="0" eaLnBrk="0" fontAlgn="base" hangingPunct="0">
        <a:spcBef>
          <a:spcPct val="0"/>
        </a:spcBef>
        <a:spcAft>
          <a:spcPct val="0"/>
        </a:spcAft>
        <a:defRPr sz="35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2pPr>
      <a:lvl3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3pPr>
      <a:lvl4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4pPr>
      <a:lvl5pPr algn="l" rtl="0" eaLnBrk="0" fontAlgn="base" hangingPunct="0">
        <a:spcBef>
          <a:spcPct val="0"/>
        </a:spcBef>
        <a:spcAft>
          <a:spcPct val="0"/>
        </a:spcAft>
        <a:defRPr sz="3500">
          <a:solidFill>
            <a:schemeClr val="tx2"/>
          </a:solidFill>
          <a:latin typeface="Georgia" charset="0"/>
          <a:ea typeface="MS PGothic" pitchFamily="34" charset="-128"/>
          <a:cs typeface="ＭＳ Ｐゴシック" charset="-128"/>
        </a:defRPr>
      </a:lvl5pPr>
      <a:lvl6pPr marL="457200" algn="l" rtl="0" fontAlgn="base">
        <a:spcBef>
          <a:spcPct val="0"/>
        </a:spcBef>
        <a:spcAft>
          <a:spcPct val="0"/>
        </a:spcAft>
        <a:defRPr sz="3500">
          <a:solidFill>
            <a:schemeClr val="tx2"/>
          </a:solidFill>
          <a:latin typeface="Georgia" charset="0"/>
        </a:defRPr>
      </a:lvl6pPr>
      <a:lvl7pPr marL="914400" algn="l" rtl="0" fontAlgn="base">
        <a:spcBef>
          <a:spcPct val="0"/>
        </a:spcBef>
        <a:spcAft>
          <a:spcPct val="0"/>
        </a:spcAft>
        <a:defRPr sz="3500">
          <a:solidFill>
            <a:schemeClr val="tx2"/>
          </a:solidFill>
          <a:latin typeface="Georgia" charset="0"/>
        </a:defRPr>
      </a:lvl7pPr>
      <a:lvl8pPr marL="1371600" algn="l" rtl="0" fontAlgn="base">
        <a:spcBef>
          <a:spcPct val="0"/>
        </a:spcBef>
        <a:spcAft>
          <a:spcPct val="0"/>
        </a:spcAft>
        <a:defRPr sz="3500">
          <a:solidFill>
            <a:schemeClr val="tx2"/>
          </a:solidFill>
          <a:latin typeface="Georgia" charset="0"/>
        </a:defRPr>
      </a:lvl8pPr>
      <a:lvl9pPr marL="1828800" algn="l" rtl="0" fontAlgn="base">
        <a:spcBef>
          <a:spcPct val="0"/>
        </a:spcBef>
        <a:spcAft>
          <a:spcPct val="0"/>
        </a:spcAft>
        <a:defRPr sz="3500">
          <a:solidFill>
            <a:schemeClr val="tx2"/>
          </a:solidFill>
          <a:latin typeface="Georgia"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ＭＳ Ｐゴシック" charset="-128"/>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5000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50000"/>
        </a:spcAft>
        <a:buChar char="–"/>
        <a:defRPr sz="2400">
          <a:solidFill>
            <a:schemeClr val="tx1"/>
          </a:solidFill>
          <a:latin typeface="+mn-lt"/>
          <a:ea typeface="MS PGothic" pitchFamily="34" charset="-128"/>
        </a:defRPr>
      </a:lvl4pPr>
      <a:lvl5pPr marL="2057400" indent="-228600" algn="l" rtl="0" eaLnBrk="0" fontAlgn="base" hangingPunct="0">
        <a:spcBef>
          <a:spcPct val="20000"/>
        </a:spcBef>
        <a:spcAft>
          <a:spcPct val="50000"/>
        </a:spcAft>
        <a:buChar char="»"/>
        <a:defRPr sz="2400">
          <a:solidFill>
            <a:schemeClr val="tx1"/>
          </a:solidFill>
          <a:latin typeface="+mn-lt"/>
          <a:ea typeface="MS PGothic" pitchFamily="34" charset="-128"/>
        </a:defRPr>
      </a:lvl5pPr>
      <a:lvl6pPr marL="2514600" indent="-228600" algn="l" rtl="0" fontAlgn="base">
        <a:spcBef>
          <a:spcPct val="20000"/>
        </a:spcBef>
        <a:spcAft>
          <a:spcPct val="50000"/>
        </a:spcAft>
        <a:buChar char="»"/>
        <a:defRPr sz="2400">
          <a:solidFill>
            <a:schemeClr val="tx1"/>
          </a:solidFill>
          <a:latin typeface="+mn-lt"/>
          <a:ea typeface="ＭＳ Ｐゴシック" charset="-128"/>
        </a:defRPr>
      </a:lvl6pPr>
      <a:lvl7pPr marL="2971800" indent="-228600" algn="l" rtl="0" fontAlgn="base">
        <a:spcBef>
          <a:spcPct val="20000"/>
        </a:spcBef>
        <a:spcAft>
          <a:spcPct val="50000"/>
        </a:spcAft>
        <a:buChar char="»"/>
        <a:defRPr sz="2400">
          <a:solidFill>
            <a:schemeClr val="tx1"/>
          </a:solidFill>
          <a:latin typeface="+mn-lt"/>
          <a:ea typeface="ＭＳ Ｐゴシック" charset="-128"/>
        </a:defRPr>
      </a:lvl7pPr>
      <a:lvl8pPr marL="3429000" indent="-228600" algn="l" rtl="0" fontAlgn="base">
        <a:spcBef>
          <a:spcPct val="20000"/>
        </a:spcBef>
        <a:spcAft>
          <a:spcPct val="50000"/>
        </a:spcAft>
        <a:buChar char="»"/>
        <a:defRPr sz="2400">
          <a:solidFill>
            <a:schemeClr val="tx1"/>
          </a:solidFill>
          <a:latin typeface="+mn-lt"/>
          <a:ea typeface="ＭＳ Ｐゴシック" charset="-128"/>
        </a:defRPr>
      </a:lvl8pPr>
      <a:lvl9pPr marL="3886200" indent="-228600" algn="l" rtl="0" fontAlgn="base">
        <a:spcBef>
          <a:spcPct val="20000"/>
        </a:spcBef>
        <a:spcAft>
          <a:spcPct val="5000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wgX85GjTUL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Word_Document3.docx"/></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3"/>
          <p:cNvSpPr>
            <a:spLocks noGrp="1" noChangeArrowheads="1"/>
          </p:cNvSpPr>
          <p:nvPr>
            <p:ph type="ctrTitle"/>
          </p:nvPr>
        </p:nvSpPr>
        <p:spPr>
          <a:xfrm>
            <a:off x="323850" y="1916113"/>
            <a:ext cx="8496300" cy="2160587"/>
          </a:xfrm>
        </p:spPr>
        <p:txBody>
          <a:bodyPr/>
          <a:lstStyle/>
          <a:p>
            <a:pPr algn="ctr" eaLnBrk="1" hangingPunct="1"/>
            <a:r>
              <a:rPr lang="en-GB" altLang="en-US" sz="4400" dirty="0"/>
              <a:t>A helping hand for academics capturing their content on </a:t>
            </a:r>
            <a:r>
              <a:rPr lang="en-GB" altLang="en-US" sz="4400" dirty="0" smtClean="0"/>
              <a:t>video</a:t>
            </a:r>
            <a:br>
              <a:rPr lang="en-GB" altLang="en-US" sz="4400" dirty="0" smtClean="0"/>
            </a:br>
            <a:r>
              <a:rPr lang="en-GB" altLang="en-US" sz="4400" dirty="0" smtClean="0"/>
              <a:t/>
            </a:r>
            <a:br>
              <a:rPr lang="en-GB" altLang="en-US" sz="4400" dirty="0" smtClean="0"/>
            </a:br>
            <a:r>
              <a:rPr lang="en-GB" altLang="en-US" sz="4400" dirty="0" smtClean="0"/>
              <a:t>ALT-C</a:t>
            </a:r>
          </a:p>
        </p:txBody>
      </p:sp>
      <p:sp>
        <p:nvSpPr>
          <p:cNvPr id="6147"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l">
              <a:lnSpc>
                <a:spcPts val="2400"/>
              </a:lnSpc>
            </a:pPr>
            <a:r>
              <a:rPr lang="en-GB" altLang="en-US" sz="2000" dirty="0" smtClean="0">
                <a:solidFill>
                  <a:srgbClr val="B2D5D5"/>
                </a:solidFill>
                <a:latin typeface="Georgia" panose="02040502050405020303" pitchFamily="18" charset="0"/>
              </a:rPr>
              <a:t>Justin Steele-Davies, Joe Brett</a:t>
            </a:r>
            <a:r>
              <a:rPr lang="en-GB" altLang="en-US" sz="2000" dirty="0">
                <a:solidFill>
                  <a:srgbClr val="B2D5D5"/>
                </a:solidFill>
                <a:latin typeface="Georgia" panose="02040502050405020303" pitchFamily="18" charset="0"/>
              </a:rPr>
              <a:t/>
            </a:r>
            <a:br>
              <a:rPr lang="en-GB" altLang="en-US" sz="2000" dirty="0">
                <a:solidFill>
                  <a:srgbClr val="B2D5D5"/>
                </a:solidFill>
                <a:latin typeface="Georgia" panose="02040502050405020303" pitchFamily="18" charset="0"/>
              </a:rPr>
            </a:br>
            <a:r>
              <a:rPr lang="en-GB" altLang="en-US" sz="2000" dirty="0" smtClean="0">
                <a:solidFill>
                  <a:srgbClr val="B2D5D5"/>
                </a:solidFill>
                <a:latin typeface="Georgia" panose="02040502050405020303" pitchFamily="18" charset="0"/>
              </a:rPr>
              <a:t>Sep 2014 </a:t>
            </a:r>
            <a:endParaRPr lang="en-GB" altLang="en-US" sz="2000" dirty="0">
              <a:solidFill>
                <a:srgbClr val="B2D5D5"/>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filming</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Pre-meeting scope document</a:t>
            </a:r>
          </a:p>
          <a:p>
            <a:r>
              <a:rPr lang="en-US" dirty="0" smtClean="0">
                <a:solidFill>
                  <a:schemeClr val="tx1">
                    <a:lumMod val="40000"/>
                    <a:lumOff val="60000"/>
                  </a:schemeClr>
                </a:solidFill>
              </a:rPr>
              <a:t>One page of advice for filming</a:t>
            </a:r>
          </a:p>
          <a:p>
            <a:r>
              <a:rPr lang="en-US" dirty="0" smtClean="0">
                <a:solidFill>
                  <a:schemeClr val="tx1">
                    <a:lumMod val="40000"/>
                    <a:lumOff val="60000"/>
                  </a:schemeClr>
                </a:solidFill>
              </a:rPr>
              <a:t>Storyboard (word or PowerPoint)</a:t>
            </a:r>
          </a:p>
          <a:p>
            <a:r>
              <a:rPr lang="en-US" dirty="0" smtClean="0"/>
              <a:t>Prompts / Visual aids</a:t>
            </a:r>
          </a:p>
          <a:p>
            <a:endParaRPr lang="en-US"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10</a:t>
            </a:fld>
            <a:endParaRPr lang="en-GB" altLang="en-US"/>
          </a:p>
        </p:txBody>
      </p:sp>
    </p:spTree>
    <p:extLst>
      <p:ext uri="{BB962C8B-B14F-4D97-AF65-F5344CB8AC3E}">
        <p14:creationId xmlns:p14="http://schemas.microsoft.com/office/powerpoint/2010/main" val="399046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Prompts </a:t>
            </a:r>
            <a:r>
              <a:rPr lang="en-US" dirty="0"/>
              <a:t>/ Visual aids</a:t>
            </a:r>
            <a:br>
              <a:rPr lang="en-US" dirty="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00808"/>
            <a:ext cx="6534730" cy="494593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11</a:t>
            </a:fld>
            <a:endParaRPr lang="en-GB" altLang="en-US"/>
          </a:p>
        </p:txBody>
      </p:sp>
    </p:spTree>
    <p:extLst>
      <p:ext uri="{BB962C8B-B14F-4D97-AF65-F5344CB8AC3E}">
        <p14:creationId xmlns:p14="http://schemas.microsoft.com/office/powerpoint/2010/main" val="307159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filming</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Pre-meeting scope document</a:t>
            </a:r>
          </a:p>
          <a:p>
            <a:r>
              <a:rPr lang="en-US" dirty="0" smtClean="0">
                <a:solidFill>
                  <a:schemeClr val="tx1">
                    <a:lumMod val="40000"/>
                    <a:lumOff val="60000"/>
                  </a:schemeClr>
                </a:solidFill>
              </a:rPr>
              <a:t>One page of advice for filming</a:t>
            </a:r>
          </a:p>
          <a:p>
            <a:r>
              <a:rPr lang="en-US" dirty="0" smtClean="0">
                <a:solidFill>
                  <a:schemeClr val="tx1">
                    <a:lumMod val="40000"/>
                    <a:lumOff val="60000"/>
                  </a:schemeClr>
                </a:solidFill>
              </a:rPr>
              <a:t>Storyboard (word or PowerPoint)</a:t>
            </a:r>
          </a:p>
          <a:p>
            <a:r>
              <a:rPr lang="en-US" dirty="0" smtClean="0">
                <a:solidFill>
                  <a:schemeClr val="tx1">
                    <a:lumMod val="40000"/>
                    <a:lumOff val="60000"/>
                  </a:schemeClr>
                </a:solidFill>
              </a:rPr>
              <a:t>Prompts / Visual aids</a:t>
            </a:r>
          </a:p>
          <a:p>
            <a:pPr marL="0" indent="0">
              <a:buNone/>
            </a:pPr>
            <a:r>
              <a:rPr lang="en-US" dirty="0" smtClean="0"/>
              <a:t>Finally!</a:t>
            </a:r>
            <a:endParaRPr lang="en-US" dirty="0"/>
          </a:p>
          <a:p>
            <a:r>
              <a:rPr lang="en-US" dirty="0" smtClean="0"/>
              <a:t>Presentation is a skill!</a:t>
            </a:r>
          </a:p>
          <a:p>
            <a:endParaRPr lang="en-US"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12</a:t>
            </a:fld>
            <a:endParaRPr lang="en-GB" altLang="en-US"/>
          </a:p>
        </p:txBody>
      </p:sp>
    </p:spTree>
    <p:extLst>
      <p:ext uri="{BB962C8B-B14F-4D97-AF65-F5344CB8AC3E}">
        <p14:creationId xmlns:p14="http://schemas.microsoft.com/office/powerpoint/2010/main" val="346905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finished product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75" y="1700807"/>
            <a:ext cx="8040541" cy="4992995"/>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13</a:t>
            </a:fld>
            <a:endParaRPr lang="en-GB" altLang="en-US"/>
          </a:p>
        </p:txBody>
      </p:sp>
    </p:spTree>
    <p:extLst>
      <p:ext uri="{BB962C8B-B14F-4D97-AF65-F5344CB8AC3E}">
        <p14:creationId xmlns:p14="http://schemas.microsoft.com/office/powerpoint/2010/main" val="2867080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up from the basics</a:t>
            </a:r>
            <a:endParaRPr lang="en-GB"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14</a:t>
            </a:fld>
            <a:endParaRPr lang="en-GB" altLang="en-US"/>
          </a:p>
        </p:txBody>
      </p:sp>
    </p:spTree>
    <p:extLst>
      <p:ext uri="{BB962C8B-B14F-4D97-AF65-F5344CB8AC3E}">
        <p14:creationId xmlns:p14="http://schemas.microsoft.com/office/powerpoint/2010/main" val="3392987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a:t>
            </a:r>
            <a:r>
              <a:rPr lang="en-GB" dirty="0" err="1" smtClean="0"/>
              <a:t>placment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15</a:t>
            </a:fld>
            <a:endParaRPr lang="en-GB" altLang="en-US"/>
          </a:p>
        </p:txBody>
      </p:sp>
    </p:spTree>
    <p:extLst>
      <p:ext uri="{BB962C8B-B14F-4D97-AF65-F5344CB8AC3E}">
        <p14:creationId xmlns:p14="http://schemas.microsoft.com/office/powerpoint/2010/main" val="61066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 prompts to recording</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16</a:t>
            </a:fld>
            <a:endParaRPr lang="en-GB" altLang="en-US"/>
          </a:p>
        </p:txBody>
      </p:sp>
    </p:spTree>
    <p:extLst>
      <p:ext uri="{BB962C8B-B14F-4D97-AF65-F5344CB8AC3E}">
        <p14:creationId xmlns:p14="http://schemas.microsoft.com/office/powerpoint/2010/main" val="784631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Anchor the </a:t>
            </a:r>
            <a:r>
              <a:rPr lang="en-GB" dirty="0" smtClean="0"/>
              <a:t>presenter</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17</a:t>
            </a:fld>
            <a:endParaRPr lang="en-GB" altLang="en-US"/>
          </a:p>
        </p:txBody>
      </p:sp>
    </p:spTree>
    <p:extLst>
      <p:ext uri="{BB962C8B-B14F-4D97-AF65-F5344CB8AC3E}">
        <p14:creationId xmlns:p14="http://schemas.microsoft.com/office/powerpoint/2010/main" val="3729005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Slid interaction</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799"/>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18</a:t>
            </a:fld>
            <a:endParaRPr lang="en-GB" altLang="en-US"/>
          </a:p>
        </p:txBody>
      </p:sp>
    </p:spTree>
    <p:extLst>
      <p:ext uri="{BB962C8B-B14F-4D97-AF65-F5344CB8AC3E}">
        <p14:creationId xmlns:p14="http://schemas.microsoft.com/office/powerpoint/2010/main" val="3482225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 the video quality</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19</a:t>
            </a:fld>
            <a:endParaRPr lang="en-GB" altLang="en-US"/>
          </a:p>
        </p:txBody>
      </p:sp>
    </p:spTree>
    <p:extLst>
      <p:ext uri="{BB962C8B-B14F-4D97-AF65-F5344CB8AC3E}">
        <p14:creationId xmlns:p14="http://schemas.microsoft.com/office/powerpoint/2010/main" val="70301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Preparation for filming</a:t>
            </a:r>
          </a:p>
          <a:p>
            <a:r>
              <a:rPr lang="en-GB" dirty="0" smtClean="0"/>
              <a:t>Story boarding</a:t>
            </a:r>
          </a:p>
          <a:p>
            <a:r>
              <a:rPr lang="en-GB" dirty="0" smtClean="0"/>
              <a:t>Making filming less intimidating</a:t>
            </a:r>
          </a:p>
          <a:p>
            <a:endParaRPr lang="en-GB"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2</a:t>
            </a:fld>
            <a:endParaRPr lang="en-GB" altLang="en-US"/>
          </a:p>
        </p:txBody>
      </p:sp>
    </p:spTree>
    <p:extLst>
      <p:ext uri="{BB962C8B-B14F-4D97-AF65-F5344CB8AC3E}">
        <p14:creationId xmlns:p14="http://schemas.microsoft.com/office/powerpoint/2010/main" val="78666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 more mics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20</a:t>
            </a:fld>
            <a:endParaRPr lang="en-GB" altLang="en-US"/>
          </a:p>
        </p:txBody>
      </p:sp>
    </p:spTree>
    <p:extLst>
      <p:ext uri="{BB962C8B-B14F-4D97-AF65-F5344CB8AC3E}">
        <p14:creationId xmlns:p14="http://schemas.microsoft.com/office/powerpoint/2010/main" val="2606545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21</a:t>
            </a:fld>
            <a:endParaRPr lang="en-GB" altLang="en-US"/>
          </a:p>
        </p:txBody>
      </p:sp>
    </p:spTree>
    <p:extLst>
      <p:ext uri="{BB962C8B-B14F-4D97-AF65-F5344CB8AC3E}">
        <p14:creationId xmlns:p14="http://schemas.microsoft.com/office/powerpoint/2010/main" val="2006143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effects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22</a:t>
            </a:fld>
            <a:endParaRPr lang="en-GB" altLang="en-US"/>
          </a:p>
        </p:txBody>
      </p:sp>
    </p:spTree>
    <p:extLst>
      <p:ext uri="{BB962C8B-B14F-4D97-AF65-F5344CB8AC3E}">
        <p14:creationId xmlns:p14="http://schemas.microsoft.com/office/powerpoint/2010/main" val="1932056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Autocue like the news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213"/>
            <a:ext cx="7543800" cy="4114800"/>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23</a:t>
            </a:fld>
            <a:endParaRPr lang="en-GB" altLang="en-US"/>
          </a:p>
        </p:txBody>
      </p:sp>
    </p:spTree>
    <p:extLst>
      <p:ext uri="{BB962C8B-B14F-4D97-AF65-F5344CB8AC3E}">
        <p14:creationId xmlns:p14="http://schemas.microsoft.com/office/powerpoint/2010/main" val="4192376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78" y="-1204620"/>
            <a:ext cx="6048672" cy="8062620"/>
          </a:xfrm>
          <a:prstGeom prst="rect">
            <a:avLst/>
          </a:prstGeom>
        </p:spPr>
      </p:pic>
    </p:spTree>
    <p:extLst>
      <p:ext uri="{BB962C8B-B14F-4D97-AF65-F5344CB8AC3E}">
        <p14:creationId xmlns:p14="http://schemas.microsoft.com/office/powerpoint/2010/main" val="1058003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finished product</a:t>
            </a:r>
            <a:endParaRPr lang="en-GB"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1801" y="1772816"/>
            <a:ext cx="8177415" cy="4535909"/>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25</a:t>
            </a:fld>
            <a:endParaRPr lang="en-GB" altLang="en-US"/>
          </a:p>
        </p:txBody>
      </p:sp>
    </p:spTree>
    <p:extLst>
      <p:ext uri="{BB962C8B-B14F-4D97-AF65-F5344CB8AC3E}">
        <p14:creationId xmlns:p14="http://schemas.microsoft.com/office/powerpoint/2010/main" val="115386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filming</a:t>
            </a:r>
            <a:endParaRPr lang="en-US" dirty="0"/>
          </a:p>
        </p:txBody>
      </p:sp>
      <p:sp>
        <p:nvSpPr>
          <p:cNvPr id="3" name="Content Placeholder 2"/>
          <p:cNvSpPr>
            <a:spLocks noGrp="1"/>
          </p:cNvSpPr>
          <p:nvPr>
            <p:ph idx="1"/>
          </p:nvPr>
        </p:nvSpPr>
        <p:spPr/>
        <p:txBody>
          <a:bodyPr/>
          <a:lstStyle/>
          <a:p>
            <a:r>
              <a:rPr lang="en-US" dirty="0" smtClean="0"/>
              <a:t>Pre-meeting scope document</a:t>
            </a:r>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3</a:t>
            </a:fld>
            <a:endParaRPr lang="en-GB" altLang="en-US"/>
          </a:p>
        </p:txBody>
      </p:sp>
    </p:spTree>
    <p:extLst>
      <p:ext uri="{BB962C8B-B14F-4D97-AF65-F5344CB8AC3E}">
        <p14:creationId xmlns:p14="http://schemas.microsoft.com/office/powerpoint/2010/main" val="182899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4</a:t>
            </a:fld>
            <a:endParaRPr lang="en-GB"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2133755865"/>
              </p:ext>
            </p:extLst>
          </p:nvPr>
        </p:nvGraphicFramePr>
        <p:xfrm>
          <a:off x="285106" y="188640"/>
          <a:ext cx="8496944" cy="11527384"/>
        </p:xfrm>
        <a:graphic>
          <a:graphicData uri="http://schemas.openxmlformats.org/presentationml/2006/ole">
            <mc:AlternateContent xmlns:mc="http://schemas.openxmlformats.org/markup-compatibility/2006">
              <mc:Choice xmlns:v="urn:schemas-microsoft-com:vml" Requires="v">
                <p:oleObj spid="_x0000_s1031" name="Document" r:id="rId3" imgW="6520135" imgH="8844524" progId="Word.Document.12">
                  <p:embed/>
                </p:oleObj>
              </mc:Choice>
              <mc:Fallback>
                <p:oleObj name="Document" r:id="rId3" imgW="6520135" imgH="8844524" progId="Word.Document.12">
                  <p:embed/>
                  <p:pic>
                    <p:nvPicPr>
                      <p:cNvPr id="0" name=""/>
                      <p:cNvPicPr/>
                      <p:nvPr/>
                    </p:nvPicPr>
                    <p:blipFill>
                      <a:blip r:embed="rId4"/>
                      <a:stretch>
                        <a:fillRect/>
                      </a:stretch>
                    </p:blipFill>
                    <p:spPr>
                      <a:xfrm>
                        <a:off x="285106" y="188640"/>
                        <a:ext cx="8496944" cy="11527384"/>
                      </a:xfrm>
                      <a:prstGeom prst="rect">
                        <a:avLst/>
                      </a:prstGeom>
                      <a:solidFill>
                        <a:srgbClr val="FFFFF0"/>
                      </a:solidFill>
                    </p:spPr>
                  </p:pic>
                </p:oleObj>
              </mc:Fallback>
            </mc:AlternateContent>
          </a:graphicData>
        </a:graphic>
      </p:graphicFrame>
    </p:spTree>
    <p:extLst>
      <p:ext uri="{BB962C8B-B14F-4D97-AF65-F5344CB8AC3E}">
        <p14:creationId xmlns:p14="http://schemas.microsoft.com/office/powerpoint/2010/main" val="198444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filming</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Pre-meeting scope document</a:t>
            </a:r>
          </a:p>
          <a:p>
            <a:r>
              <a:rPr lang="en-US" dirty="0" smtClean="0"/>
              <a:t>One page of advice for filming</a:t>
            </a:r>
          </a:p>
          <a:p>
            <a:endParaRPr lang="en-US"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5</a:t>
            </a:fld>
            <a:endParaRPr lang="en-GB" altLang="en-US"/>
          </a:p>
        </p:txBody>
      </p:sp>
    </p:spTree>
    <p:extLst>
      <p:ext uri="{BB962C8B-B14F-4D97-AF65-F5344CB8AC3E}">
        <p14:creationId xmlns:p14="http://schemas.microsoft.com/office/powerpoint/2010/main" val="16835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6</a:t>
            </a:fld>
            <a:endParaRPr lang="en-GB"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1637761906"/>
              </p:ext>
            </p:extLst>
          </p:nvPr>
        </p:nvGraphicFramePr>
        <p:xfrm>
          <a:off x="323850" y="188640"/>
          <a:ext cx="8458200" cy="11053085"/>
        </p:xfrm>
        <a:graphic>
          <a:graphicData uri="http://schemas.openxmlformats.org/presentationml/2006/ole">
            <mc:AlternateContent xmlns:mc="http://schemas.openxmlformats.org/markup-compatibility/2006">
              <mc:Choice xmlns:v="urn:schemas-microsoft-com:vml" Requires="v">
                <p:oleObj spid="_x0000_s2055" name="Document" r:id="rId3" imgW="5730132" imgH="7489486" progId="Word.Document.12">
                  <p:embed/>
                </p:oleObj>
              </mc:Choice>
              <mc:Fallback>
                <p:oleObj name="Document" r:id="rId3" imgW="5730132" imgH="7489486" progId="Word.Document.12">
                  <p:embed/>
                  <p:pic>
                    <p:nvPicPr>
                      <p:cNvPr id="0" name=""/>
                      <p:cNvPicPr/>
                      <p:nvPr/>
                    </p:nvPicPr>
                    <p:blipFill>
                      <a:blip r:embed="rId4"/>
                      <a:stretch>
                        <a:fillRect/>
                      </a:stretch>
                    </p:blipFill>
                    <p:spPr>
                      <a:xfrm>
                        <a:off x="323850" y="188640"/>
                        <a:ext cx="8458200" cy="11053085"/>
                      </a:xfrm>
                      <a:prstGeom prst="rect">
                        <a:avLst/>
                      </a:prstGeom>
                      <a:solidFill>
                        <a:srgbClr val="FFFFF0"/>
                      </a:solidFill>
                    </p:spPr>
                  </p:pic>
                </p:oleObj>
              </mc:Fallback>
            </mc:AlternateContent>
          </a:graphicData>
        </a:graphic>
      </p:graphicFrame>
    </p:spTree>
    <p:extLst>
      <p:ext uri="{BB962C8B-B14F-4D97-AF65-F5344CB8AC3E}">
        <p14:creationId xmlns:p14="http://schemas.microsoft.com/office/powerpoint/2010/main" val="70131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filming</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Pre-meeting scope document</a:t>
            </a:r>
          </a:p>
          <a:p>
            <a:r>
              <a:rPr lang="en-US" dirty="0" smtClean="0">
                <a:solidFill>
                  <a:schemeClr val="tx1">
                    <a:lumMod val="40000"/>
                    <a:lumOff val="60000"/>
                  </a:schemeClr>
                </a:solidFill>
              </a:rPr>
              <a:t>One page of advice for filming</a:t>
            </a:r>
          </a:p>
          <a:p>
            <a:r>
              <a:rPr lang="en-US" dirty="0" smtClean="0"/>
              <a:t>Storyboard (word or PowerPoint)</a:t>
            </a:r>
          </a:p>
          <a:p>
            <a:endParaRPr lang="en-US"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7</a:t>
            </a:fld>
            <a:endParaRPr lang="en-GB" altLang="en-US"/>
          </a:p>
        </p:txBody>
      </p:sp>
    </p:spTree>
    <p:extLst>
      <p:ext uri="{BB962C8B-B14F-4D97-AF65-F5344CB8AC3E}">
        <p14:creationId xmlns:p14="http://schemas.microsoft.com/office/powerpoint/2010/main" val="51473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E03C5D65-EAB4-4070-ACA7-EF1BFCAF32E3}" type="slidenum">
              <a:rPr lang="en-GB" altLang="en-US" smtClean="0"/>
              <a:pPr/>
              <a:t>8</a:t>
            </a:fld>
            <a:endParaRPr lang="en-GB"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2363085322"/>
              </p:ext>
            </p:extLst>
          </p:nvPr>
        </p:nvGraphicFramePr>
        <p:xfrm>
          <a:off x="575008" y="116632"/>
          <a:ext cx="8207042" cy="10412290"/>
        </p:xfrm>
        <a:graphic>
          <a:graphicData uri="http://schemas.openxmlformats.org/presentationml/2006/ole">
            <mc:AlternateContent xmlns:mc="http://schemas.openxmlformats.org/markup-compatibility/2006">
              <mc:Choice xmlns:v="urn:schemas-microsoft-com:vml" Requires="v">
                <p:oleObj spid="_x0000_s3078" name="Document" r:id="rId4" imgW="6196576" imgH="7879627" progId="Word.Document.12">
                  <p:embed/>
                </p:oleObj>
              </mc:Choice>
              <mc:Fallback>
                <p:oleObj name="Document" r:id="rId4" imgW="6196576" imgH="7879627" progId="Word.Document.12">
                  <p:embed/>
                  <p:pic>
                    <p:nvPicPr>
                      <p:cNvPr id="0" name=""/>
                      <p:cNvPicPr/>
                      <p:nvPr/>
                    </p:nvPicPr>
                    <p:blipFill>
                      <a:blip r:embed="rId5"/>
                      <a:stretch>
                        <a:fillRect/>
                      </a:stretch>
                    </p:blipFill>
                    <p:spPr>
                      <a:xfrm>
                        <a:off x="575008" y="116632"/>
                        <a:ext cx="8207042" cy="10412290"/>
                      </a:xfrm>
                      <a:prstGeom prst="rect">
                        <a:avLst/>
                      </a:prstGeom>
                      <a:solidFill>
                        <a:srgbClr val="FFFFF0"/>
                      </a:solidFill>
                    </p:spPr>
                  </p:pic>
                </p:oleObj>
              </mc:Fallback>
            </mc:AlternateContent>
          </a:graphicData>
        </a:graphic>
      </p:graphicFrame>
    </p:spTree>
    <p:extLst>
      <p:ext uri="{BB962C8B-B14F-4D97-AF65-F5344CB8AC3E}">
        <p14:creationId xmlns:p14="http://schemas.microsoft.com/office/powerpoint/2010/main" val="418786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219" y="29686"/>
            <a:ext cx="8465079" cy="6741368"/>
          </a:xfrm>
        </p:spPr>
      </p:pic>
      <p:sp>
        <p:nvSpPr>
          <p:cNvPr id="4" name="Slide Number Placeholder 3"/>
          <p:cNvSpPr>
            <a:spLocks noGrp="1"/>
          </p:cNvSpPr>
          <p:nvPr>
            <p:ph type="sldNum" sz="quarter" idx="12"/>
          </p:nvPr>
        </p:nvSpPr>
        <p:spPr/>
        <p:txBody>
          <a:bodyPr/>
          <a:lstStyle/>
          <a:p>
            <a:fld id="{E03C5D65-EAB4-4070-ACA7-EF1BFCAF32E3}" type="slidenum">
              <a:rPr lang="en-GB" altLang="en-US" smtClean="0"/>
              <a:pPr/>
              <a:t>9</a:t>
            </a:fld>
            <a:endParaRPr lang="en-GB" altLang="en-US"/>
          </a:p>
        </p:txBody>
      </p:sp>
    </p:spTree>
    <p:extLst>
      <p:ext uri="{BB962C8B-B14F-4D97-AF65-F5344CB8AC3E}">
        <p14:creationId xmlns:p14="http://schemas.microsoft.com/office/powerpoint/2010/main" val="406624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
  <a:themeElements>
    <a:clrScheme name="uos_ppt__templat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64999"/>
          </a:srgbClr>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99CCFF">
            <a:alpha val="64999"/>
          </a:srgbClr>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lnDef>
  </a:objectDefaults>
  <a:extraClrSchemeLst>
    <a:extraClrScheme>
      <a:clrScheme name="uos_ppt__templat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64999"/>
          </a:srgbClr>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99CCFF">
            <a:alpha val="64999"/>
          </a:srgbClr>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128"/>
            <a:cs typeface="ＭＳ Ｐゴシック"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165598E0ADCD64AAB5533516F8B27DB" ma:contentTypeVersion="1" ma:contentTypeDescription="Create a new document." ma:contentTypeScope="" ma:versionID="248f157e13727ccd2d3682909870734a">
  <xsd:schema xmlns:xsd="http://www.w3.org/2001/XMLSchema" xmlns:xs="http://www.w3.org/2001/XMLSchema" xmlns:p="http://schemas.microsoft.com/office/2006/metadata/properties" xmlns:ns3="e73a3a05-1cc8-46ab-9197-241439df288a" targetNamespace="http://schemas.microsoft.com/office/2006/metadata/properties" ma:root="true" ma:fieldsID="7f471552f0ad08be8c74e27eeeb39b65" ns3:_="">
    <xsd:import namespace="e73a3a05-1cc8-46ab-9197-241439df288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a3a05-1cc8-46ab-9197-241439df28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35429-DCFF-42A2-9F57-76F05141BB71}">
  <ds:schemaRefs>
    <ds:schemaRef ds:uri="http://schemas.microsoft.com/sharepoint/v3/contenttype/forms"/>
  </ds:schemaRefs>
</ds:datastoreItem>
</file>

<file path=customXml/itemProps2.xml><?xml version="1.0" encoding="utf-8"?>
<ds:datastoreItem xmlns:ds="http://schemas.openxmlformats.org/officeDocument/2006/customXml" ds:itemID="{56FCC828-0CD2-4D1C-B071-E40EF25118FF}">
  <ds:schemaRefs>
    <ds:schemaRef ds:uri="http://schemas.microsoft.com/office/2006/metadata/longProperties"/>
  </ds:schemaRefs>
</ds:datastoreItem>
</file>

<file path=customXml/itemProps3.xml><?xml version="1.0" encoding="utf-8"?>
<ds:datastoreItem xmlns:ds="http://schemas.openxmlformats.org/officeDocument/2006/customXml" ds:itemID="{6C8C14DC-59A5-4F65-8C10-EFB56E70BF22}">
  <ds:schemaRefs>
    <ds:schemaRef ds:uri="http://schemas.microsoft.com/office/2006/documentManagement/types"/>
    <ds:schemaRef ds:uri="e73a3a05-1cc8-46ab-9197-241439df288a"/>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3E8D7133-7620-4F3E-8BFE-E65BACB31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a3a05-1cc8-46ab-9197-241439df28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uos_ppt__template</Template>
  <TotalTime>3035</TotalTime>
  <Words>634</Words>
  <Application>Microsoft Office PowerPoint</Application>
  <PresentationFormat>On-screen Show (4:3)</PresentationFormat>
  <Paragraphs>107</Paragraphs>
  <Slides>25</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MS PGothic</vt:lpstr>
      <vt:lpstr>MS PGothic</vt:lpstr>
      <vt:lpstr>Arial</vt:lpstr>
      <vt:lpstr>Georgia</vt:lpstr>
      <vt:lpstr>Lucida Sans</vt:lpstr>
      <vt:lpstr>uos_ppt__template</vt:lpstr>
      <vt:lpstr>UOS divider slide design</vt:lpstr>
      <vt:lpstr>Document</vt:lpstr>
      <vt:lpstr>A helping hand for academics capturing their content on video  ALT-C</vt:lpstr>
      <vt:lpstr>Overview</vt:lpstr>
      <vt:lpstr>Preparation for filming</vt:lpstr>
      <vt:lpstr>PowerPoint Presentation</vt:lpstr>
      <vt:lpstr>Preparation for filming</vt:lpstr>
      <vt:lpstr>PowerPoint Presentation</vt:lpstr>
      <vt:lpstr>Preparation for filming</vt:lpstr>
      <vt:lpstr>PowerPoint Presentation</vt:lpstr>
      <vt:lpstr>PowerPoint Presentation</vt:lpstr>
      <vt:lpstr>Preparation for filming</vt:lpstr>
      <vt:lpstr>Prompts / Visual aids </vt:lpstr>
      <vt:lpstr>Preparation for filming</vt:lpstr>
      <vt:lpstr>Example of finished product</vt:lpstr>
      <vt:lpstr>Building up from the basics</vt:lpstr>
      <vt:lpstr>Camera placment</vt:lpstr>
      <vt:lpstr>Sync prompts to recording</vt:lpstr>
      <vt:lpstr>Anchor the presenter</vt:lpstr>
      <vt:lpstr>Slid interaction</vt:lpstr>
      <vt:lpstr>Improve the video quality</vt:lpstr>
      <vt:lpstr>Add more mics</vt:lpstr>
      <vt:lpstr>Let there be light</vt:lpstr>
      <vt:lpstr>Special effects</vt:lpstr>
      <vt:lpstr>Autocue like the news</vt:lpstr>
      <vt:lpstr>PowerPoint Presentation</vt:lpstr>
      <vt:lpstr>Example of finished product</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Provisioning of an underpinning technology Framework supporting SBE, SRE and SLE</dc:title>
  <dc:creator>Peter J Hancock</dc:creator>
  <cp:lastModifiedBy>The DeveR Steele-Davies</cp:lastModifiedBy>
  <cp:revision>88</cp:revision>
  <cp:lastPrinted>2013-07-16T14:00:48Z</cp:lastPrinted>
  <dcterms:created xsi:type="dcterms:W3CDTF">2010-10-26T11:53:00Z</dcterms:created>
  <dcterms:modified xsi:type="dcterms:W3CDTF">2014-09-19T12:21:45Z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0x0101004165598E0ADCD64AAB5533516F8B27DB</vt:lpwstr>
  </property>
</Properties>
</file>