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s/slide46.xml" ContentType="application/vnd.openxmlformats-officedocument.presentationml.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47.xml" ContentType="application/vnd.openxmlformats-officedocument.presentationml.slide+xml"/>
  <Override PartName="/ppt/slideLayouts/slideLayout29.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diagrams/colors1.xml" ContentType="application/vnd.openxmlformats-officedocument.drawingml.diagramColor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27.xml" ContentType="application/vnd.openxmlformats-officedocument.presentationml.slideLayout+xml"/>
  <Default Extension="pdf" ContentType="application/pdf"/>
  <Override PartName="/ppt/slideLayouts/slideLayout32.xml" ContentType="application/vnd.openxmlformats-officedocument.presentationml.slideLayout+xml"/>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 id="2147483650" r:id="rId2"/>
    <p:sldMasterId id="2147483653" r:id="rId3"/>
  </p:sldMasterIdLst>
  <p:notesMasterIdLst>
    <p:notesMasterId r:id="rId53"/>
  </p:notesMasterIdLst>
  <p:handoutMasterIdLst>
    <p:handoutMasterId r:id="rId54"/>
  </p:handoutMasterIdLst>
  <p:sldIdLst>
    <p:sldId id="336" r:id="rId4"/>
    <p:sldId id="355" r:id="rId5"/>
    <p:sldId id="365" r:id="rId6"/>
    <p:sldId id="366" r:id="rId7"/>
    <p:sldId id="369" r:id="rId8"/>
    <p:sldId id="414" r:id="rId9"/>
    <p:sldId id="415" r:id="rId10"/>
    <p:sldId id="416" r:id="rId11"/>
    <p:sldId id="356" r:id="rId12"/>
    <p:sldId id="368" r:id="rId13"/>
    <p:sldId id="361" r:id="rId14"/>
    <p:sldId id="362" r:id="rId15"/>
    <p:sldId id="401" r:id="rId16"/>
    <p:sldId id="363" r:id="rId17"/>
    <p:sldId id="408" r:id="rId18"/>
    <p:sldId id="367" r:id="rId19"/>
    <p:sldId id="364" r:id="rId20"/>
    <p:sldId id="392" r:id="rId21"/>
    <p:sldId id="393" r:id="rId22"/>
    <p:sldId id="370" r:id="rId23"/>
    <p:sldId id="371" r:id="rId24"/>
    <p:sldId id="374" r:id="rId25"/>
    <p:sldId id="375" r:id="rId26"/>
    <p:sldId id="376" r:id="rId27"/>
    <p:sldId id="373" r:id="rId28"/>
    <p:sldId id="402" r:id="rId29"/>
    <p:sldId id="372" r:id="rId30"/>
    <p:sldId id="377" r:id="rId31"/>
    <p:sldId id="379" r:id="rId32"/>
    <p:sldId id="395" r:id="rId33"/>
    <p:sldId id="378" r:id="rId34"/>
    <p:sldId id="380" r:id="rId35"/>
    <p:sldId id="396" r:id="rId36"/>
    <p:sldId id="385" r:id="rId37"/>
    <p:sldId id="397" r:id="rId38"/>
    <p:sldId id="398" r:id="rId39"/>
    <p:sldId id="399" r:id="rId40"/>
    <p:sldId id="400" r:id="rId41"/>
    <p:sldId id="394" r:id="rId42"/>
    <p:sldId id="387" r:id="rId43"/>
    <p:sldId id="388" r:id="rId44"/>
    <p:sldId id="389" r:id="rId45"/>
    <p:sldId id="390" r:id="rId46"/>
    <p:sldId id="409" r:id="rId47"/>
    <p:sldId id="411" r:id="rId48"/>
    <p:sldId id="412" r:id="rId49"/>
    <p:sldId id="413" r:id="rId50"/>
    <p:sldId id="410" r:id="rId51"/>
    <p:sldId id="403" r:id="rId52"/>
  </p:sldIdLst>
  <p:sldSz cx="9144000" cy="6858000" type="screen4x3"/>
  <p:notesSz cx="6797675" cy="9926638"/>
  <p:defaultTextStyle>
    <a:defPPr>
      <a:defRPr lang="en-GB"/>
    </a:defPPr>
    <a:lvl1pPr algn="ctr" rtl="0" eaLnBrk="0" fontAlgn="base" hangingPunct="0">
      <a:spcBef>
        <a:spcPct val="0"/>
      </a:spcBef>
      <a:spcAft>
        <a:spcPct val="0"/>
      </a:spcAft>
      <a:defRPr sz="1400" kern="1200">
        <a:solidFill>
          <a:schemeClr val="tx1"/>
        </a:solidFill>
        <a:latin typeface="Tahoma" pitchFamily="34" charset="0"/>
        <a:ea typeface="ＭＳ Ｐゴシック" pitchFamily="34" charset="-128"/>
        <a:cs typeface="+mn-cs"/>
      </a:defRPr>
    </a:lvl1pPr>
    <a:lvl2pPr marL="457200" algn="ctr" rtl="0" eaLnBrk="0" fontAlgn="base" hangingPunct="0">
      <a:spcBef>
        <a:spcPct val="0"/>
      </a:spcBef>
      <a:spcAft>
        <a:spcPct val="0"/>
      </a:spcAft>
      <a:defRPr sz="1400" kern="1200">
        <a:solidFill>
          <a:schemeClr val="tx1"/>
        </a:solidFill>
        <a:latin typeface="Tahoma" pitchFamily="34" charset="0"/>
        <a:ea typeface="ＭＳ Ｐゴシック" pitchFamily="34" charset="-128"/>
        <a:cs typeface="+mn-cs"/>
      </a:defRPr>
    </a:lvl2pPr>
    <a:lvl3pPr marL="914400" algn="ctr" rtl="0" eaLnBrk="0" fontAlgn="base" hangingPunct="0">
      <a:spcBef>
        <a:spcPct val="0"/>
      </a:spcBef>
      <a:spcAft>
        <a:spcPct val="0"/>
      </a:spcAft>
      <a:defRPr sz="1400" kern="1200">
        <a:solidFill>
          <a:schemeClr val="tx1"/>
        </a:solidFill>
        <a:latin typeface="Tahoma" pitchFamily="34" charset="0"/>
        <a:ea typeface="ＭＳ Ｐゴシック" pitchFamily="34" charset="-128"/>
        <a:cs typeface="+mn-cs"/>
      </a:defRPr>
    </a:lvl3pPr>
    <a:lvl4pPr marL="1371600" algn="ctr" rtl="0" eaLnBrk="0" fontAlgn="base" hangingPunct="0">
      <a:spcBef>
        <a:spcPct val="0"/>
      </a:spcBef>
      <a:spcAft>
        <a:spcPct val="0"/>
      </a:spcAft>
      <a:defRPr sz="1400" kern="1200">
        <a:solidFill>
          <a:schemeClr val="tx1"/>
        </a:solidFill>
        <a:latin typeface="Tahoma" pitchFamily="34" charset="0"/>
        <a:ea typeface="ＭＳ Ｐゴシック" pitchFamily="34" charset="-128"/>
        <a:cs typeface="+mn-cs"/>
      </a:defRPr>
    </a:lvl4pPr>
    <a:lvl5pPr marL="1828800" algn="ctr" rtl="0" eaLnBrk="0" fontAlgn="base" hangingPunct="0">
      <a:spcBef>
        <a:spcPct val="0"/>
      </a:spcBef>
      <a:spcAft>
        <a:spcPct val="0"/>
      </a:spcAft>
      <a:defRPr sz="1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1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1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1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1400"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A6D85F"/>
    <a:srgbClr val="615A20"/>
    <a:srgbClr val="FFB300"/>
    <a:srgbClr val="FE3E14"/>
    <a:srgbClr val="F00F2C"/>
    <a:srgbClr val="8A412B"/>
    <a:srgbClr val="C0C0C0"/>
    <a:srgbClr val="FFCC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885" autoAdjust="0"/>
    <p:restoredTop sz="95719" autoAdjust="0"/>
  </p:normalViewPr>
  <p:slideViewPr>
    <p:cSldViewPr>
      <p:cViewPr>
        <p:scale>
          <a:sx n="75" d="100"/>
          <a:sy n="75" d="100"/>
        </p:scale>
        <p:origin x="-10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28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F88AC-E47A-C548-97EE-A751598D4980}" type="doc">
      <dgm:prSet loTypeId="urn:microsoft.com/office/officeart/2005/8/layout/chevron1" loCatId="" qsTypeId="urn:microsoft.com/office/officeart/2005/8/quickstyle/simple4" qsCatId="simple" csTypeId="urn:microsoft.com/office/officeart/2005/8/colors/accent1_2" csCatId="accent1" phldr="1"/>
      <dgm:spPr/>
    </dgm:pt>
    <dgm:pt modelId="{A71BF9BF-9B1B-3E43-BA3E-AB8518A2085E}">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List of Websites</a:t>
          </a:r>
          <a:endParaRPr lang="en-US" dirty="0"/>
        </a:p>
      </dgm:t>
    </dgm:pt>
    <dgm:pt modelId="{BE128E0C-79AC-5041-B8FC-5263E81D783E}" type="parTrans" cxnId="{CDCA4AD2-127A-4A4F-961E-934EEDECDEF6}">
      <dgm:prSet/>
      <dgm:spPr/>
      <dgm:t>
        <a:bodyPr/>
        <a:lstStyle/>
        <a:p>
          <a:endParaRPr lang="en-US"/>
        </a:p>
      </dgm:t>
    </dgm:pt>
    <dgm:pt modelId="{A74A4450-9DD2-A84C-8FE2-057AD61FC373}" type="sibTrans" cxnId="{CDCA4AD2-127A-4A4F-961E-934EEDECDEF6}">
      <dgm:prSet/>
      <dgm:spPr/>
      <dgm:t>
        <a:bodyPr/>
        <a:lstStyle/>
        <a:p>
          <a:endParaRPr lang="en-US"/>
        </a:p>
      </dgm:t>
    </dgm:pt>
    <dgm:pt modelId="{8557D33C-34BB-C444-ACA1-38EE4195568C}">
      <dgm:prSet phldrT="[Text]">
        <dgm:style>
          <a:lnRef idx="2">
            <a:schemeClr val="dk1">
              <a:shade val="50000"/>
            </a:schemeClr>
          </a:lnRef>
          <a:fillRef idx="1">
            <a:schemeClr val="dk1"/>
          </a:fillRef>
          <a:effectRef idx="0">
            <a:schemeClr val="dk1"/>
          </a:effectRef>
          <a:fontRef idx="minor">
            <a:schemeClr val="lt1"/>
          </a:fontRef>
        </dgm:style>
      </dgm:prSet>
      <dgm:spPr/>
      <dgm:t>
        <a:bodyPr/>
        <a:lstStyle/>
        <a:p>
          <a:r>
            <a:rPr lang="en-US" dirty="0" smtClean="0"/>
            <a:t>Observe (Profiler)</a:t>
          </a:r>
          <a:endParaRPr lang="en-US" dirty="0"/>
        </a:p>
      </dgm:t>
    </dgm:pt>
    <dgm:pt modelId="{3F910DD1-DC0D-0947-B806-E63A427CA163}" type="parTrans" cxnId="{4AE1196D-DF3F-934A-863A-93FE611576F6}">
      <dgm:prSet/>
      <dgm:spPr/>
      <dgm:t>
        <a:bodyPr/>
        <a:lstStyle/>
        <a:p>
          <a:endParaRPr lang="en-US"/>
        </a:p>
      </dgm:t>
    </dgm:pt>
    <dgm:pt modelId="{5EACB8EE-280B-4840-8B0E-DF968F46BC65}" type="sibTrans" cxnId="{4AE1196D-DF3F-934A-863A-93FE611576F6}">
      <dgm:prSet/>
      <dgm:spPr/>
      <dgm:t>
        <a:bodyPr/>
        <a:lstStyle/>
        <a:p>
          <a:endParaRPr lang="en-US"/>
        </a:p>
      </dgm:t>
    </dgm:pt>
    <dgm:pt modelId="{4B707178-E46B-A54F-A2AF-26B99E7ED69B}">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Aggregates data</a:t>
          </a:r>
          <a:endParaRPr lang="en-US" dirty="0"/>
        </a:p>
      </dgm:t>
    </dgm:pt>
    <dgm:pt modelId="{A7EF9B47-3A55-2C46-973A-69D9CC79A7A3}" type="parTrans" cxnId="{91A8D55A-551B-CA4C-9D67-19F243E2497C}">
      <dgm:prSet/>
      <dgm:spPr/>
      <dgm:t>
        <a:bodyPr/>
        <a:lstStyle/>
        <a:p>
          <a:endParaRPr lang="en-US"/>
        </a:p>
      </dgm:t>
    </dgm:pt>
    <dgm:pt modelId="{68798106-71FA-994E-A560-019564147F85}" type="sibTrans" cxnId="{91A8D55A-551B-CA4C-9D67-19F243E2497C}">
      <dgm:prSet/>
      <dgm:spPr/>
      <dgm:t>
        <a:bodyPr/>
        <a:lstStyle/>
        <a:p>
          <a:endParaRPr lang="en-US"/>
        </a:p>
      </dgm:t>
    </dgm:pt>
    <dgm:pt modelId="{0BBF744D-0C69-6E45-93CC-710B876F4732}">
      <dgm:prSet>
        <dgm:style>
          <a:lnRef idx="2">
            <a:schemeClr val="dk1"/>
          </a:lnRef>
          <a:fillRef idx="1">
            <a:schemeClr val="lt1"/>
          </a:fillRef>
          <a:effectRef idx="0">
            <a:schemeClr val="dk1"/>
          </a:effectRef>
          <a:fontRef idx="minor">
            <a:schemeClr val="dk1"/>
          </a:fontRef>
        </dgm:style>
      </dgm:prSet>
      <dgm:spPr/>
      <dgm:t>
        <a:bodyPr/>
        <a:lstStyle/>
        <a:p>
          <a:r>
            <a:rPr lang="en-US" dirty="0" smtClean="0"/>
            <a:t>Crawler</a:t>
          </a:r>
          <a:endParaRPr lang="en-US" dirty="0"/>
        </a:p>
      </dgm:t>
    </dgm:pt>
    <dgm:pt modelId="{78ADF8B9-C0CE-9141-A9C7-0BE2F225D8BF}" type="parTrans" cxnId="{2A047CBC-3171-0045-A032-773CE571A4CA}">
      <dgm:prSet/>
      <dgm:spPr/>
      <dgm:t>
        <a:bodyPr/>
        <a:lstStyle/>
        <a:p>
          <a:endParaRPr lang="en-US"/>
        </a:p>
      </dgm:t>
    </dgm:pt>
    <dgm:pt modelId="{B52A43D0-5096-2545-B1DD-2C81C30092F9}" type="sibTrans" cxnId="{2A047CBC-3171-0045-A032-773CE571A4CA}">
      <dgm:prSet/>
      <dgm:spPr/>
      <dgm:t>
        <a:bodyPr/>
        <a:lstStyle/>
        <a:p>
          <a:endParaRPr lang="en-US"/>
        </a:p>
      </dgm:t>
    </dgm:pt>
    <dgm:pt modelId="{DBB8F017-6744-4E48-BBDE-E7FE0CE943D6}" type="pres">
      <dgm:prSet presAssocID="{42AF88AC-E47A-C548-97EE-A751598D4980}" presName="Name0" presStyleCnt="0">
        <dgm:presLayoutVars>
          <dgm:dir/>
          <dgm:animLvl val="lvl"/>
          <dgm:resizeHandles val="exact"/>
        </dgm:presLayoutVars>
      </dgm:prSet>
      <dgm:spPr/>
    </dgm:pt>
    <dgm:pt modelId="{3E1B23BA-123C-1646-9266-52B32EE5EC70}" type="pres">
      <dgm:prSet presAssocID="{A71BF9BF-9B1B-3E43-BA3E-AB8518A2085E}" presName="parTxOnly" presStyleLbl="node1" presStyleIdx="0" presStyleCnt="4">
        <dgm:presLayoutVars>
          <dgm:chMax val="0"/>
          <dgm:chPref val="0"/>
          <dgm:bulletEnabled val="1"/>
        </dgm:presLayoutVars>
      </dgm:prSet>
      <dgm:spPr/>
      <dgm:t>
        <a:bodyPr/>
        <a:lstStyle/>
        <a:p>
          <a:endParaRPr lang="en-US"/>
        </a:p>
      </dgm:t>
    </dgm:pt>
    <dgm:pt modelId="{64DA9683-1165-564E-809F-1303ADC1C67A}" type="pres">
      <dgm:prSet presAssocID="{A74A4450-9DD2-A84C-8FE2-057AD61FC373}" presName="parTxOnlySpace" presStyleCnt="0"/>
      <dgm:spPr/>
    </dgm:pt>
    <dgm:pt modelId="{BB464BFB-FC4B-2F4A-AB96-8480383B376F}" type="pres">
      <dgm:prSet presAssocID="{0BBF744D-0C69-6E45-93CC-710B876F4732}" presName="parTxOnly" presStyleLbl="node1" presStyleIdx="1" presStyleCnt="4">
        <dgm:presLayoutVars>
          <dgm:chMax val="0"/>
          <dgm:chPref val="0"/>
          <dgm:bulletEnabled val="1"/>
        </dgm:presLayoutVars>
      </dgm:prSet>
      <dgm:spPr/>
      <dgm:t>
        <a:bodyPr/>
        <a:lstStyle/>
        <a:p>
          <a:endParaRPr lang="en-US"/>
        </a:p>
      </dgm:t>
    </dgm:pt>
    <dgm:pt modelId="{217679D3-4308-C64B-9DE5-9E201779D3C4}" type="pres">
      <dgm:prSet presAssocID="{B52A43D0-5096-2545-B1DD-2C81C30092F9}" presName="parTxOnlySpace" presStyleCnt="0"/>
      <dgm:spPr/>
    </dgm:pt>
    <dgm:pt modelId="{72FB4098-3353-3B4C-A3AD-C52CD7DC586B}" type="pres">
      <dgm:prSet presAssocID="{8557D33C-34BB-C444-ACA1-38EE4195568C}" presName="parTxOnly" presStyleLbl="node1" presStyleIdx="2" presStyleCnt="4">
        <dgm:presLayoutVars>
          <dgm:chMax val="0"/>
          <dgm:chPref val="0"/>
          <dgm:bulletEnabled val="1"/>
        </dgm:presLayoutVars>
      </dgm:prSet>
      <dgm:spPr/>
      <dgm:t>
        <a:bodyPr/>
        <a:lstStyle/>
        <a:p>
          <a:endParaRPr lang="en-US"/>
        </a:p>
      </dgm:t>
    </dgm:pt>
    <dgm:pt modelId="{272C3059-2760-AE41-B63C-72103C1BED3A}" type="pres">
      <dgm:prSet presAssocID="{5EACB8EE-280B-4840-8B0E-DF968F46BC65}" presName="parTxOnlySpace" presStyleCnt="0"/>
      <dgm:spPr/>
    </dgm:pt>
    <dgm:pt modelId="{E9F77DA7-BF5A-8C42-BAD8-6AFDFB2B3B63}" type="pres">
      <dgm:prSet presAssocID="{4B707178-E46B-A54F-A2AF-26B99E7ED69B}" presName="parTxOnly" presStyleLbl="node1" presStyleIdx="3" presStyleCnt="4">
        <dgm:presLayoutVars>
          <dgm:chMax val="0"/>
          <dgm:chPref val="0"/>
          <dgm:bulletEnabled val="1"/>
        </dgm:presLayoutVars>
      </dgm:prSet>
      <dgm:spPr/>
      <dgm:t>
        <a:bodyPr/>
        <a:lstStyle/>
        <a:p>
          <a:endParaRPr lang="en-US"/>
        </a:p>
      </dgm:t>
    </dgm:pt>
  </dgm:ptLst>
  <dgm:cxnLst>
    <dgm:cxn modelId="{2A047CBC-3171-0045-A032-773CE571A4CA}" srcId="{42AF88AC-E47A-C548-97EE-A751598D4980}" destId="{0BBF744D-0C69-6E45-93CC-710B876F4732}" srcOrd="1" destOrd="0" parTransId="{78ADF8B9-C0CE-9141-A9C7-0BE2F225D8BF}" sibTransId="{B52A43D0-5096-2545-B1DD-2C81C30092F9}"/>
    <dgm:cxn modelId="{091F6D09-0E0E-774C-86EE-05A446D953AA}" type="presOf" srcId="{42AF88AC-E47A-C548-97EE-A751598D4980}" destId="{DBB8F017-6744-4E48-BBDE-E7FE0CE943D6}" srcOrd="0" destOrd="0" presId="urn:microsoft.com/office/officeart/2005/8/layout/chevron1"/>
    <dgm:cxn modelId="{0068E2A7-7460-F947-8F53-EFADF5327382}" type="presOf" srcId="{0BBF744D-0C69-6E45-93CC-710B876F4732}" destId="{BB464BFB-FC4B-2F4A-AB96-8480383B376F}" srcOrd="0" destOrd="0" presId="urn:microsoft.com/office/officeart/2005/8/layout/chevron1"/>
    <dgm:cxn modelId="{CDCA4AD2-127A-4A4F-961E-934EEDECDEF6}" srcId="{42AF88AC-E47A-C548-97EE-A751598D4980}" destId="{A71BF9BF-9B1B-3E43-BA3E-AB8518A2085E}" srcOrd="0" destOrd="0" parTransId="{BE128E0C-79AC-5041-B8FC-5263E81D783E}" sibTransId="{A74A4450-9DD2-A84C-8FE2-057AD61FC373}"/>
    <dgm:cxn modelId="{1A9CD4BE-E643-D04A-951C-01EAC0000FD1}" type="presOf" srcId="{4B707178-E46B-A54F-A2AF-26B99E7ED69B}" destId="{E9F77DA7-BF5A-8C42-BAD8-6AFDFB2B3B63}" srcOrd="0" destOrd="0" presId="urn:microsoft.com/office/officeart/2005/8/layout/chevron1"/>
    <dgm:cxn modelId="{91A8D55A-551B-CA4C-9D67-19F243E2497C}" srcId="{42AF88AC-E47A-C548-97EE-A751598D4980}" destId="{4B707178-E46B-A54F-A2AF-26B99E7ED69B}" srcOrd="3" destOrd="0" parTransId="{A7EF9B47-3A55-2C46-973A-69D9CC79A7A3}" sibTransId="{68798106-71FA-994E-A560-019564147F85}"/>
    <dgm:cxn modelId="{E175D6F9-896A-D84C-B58A-3C2EE016E576}" type="presOf" srcId="{8557D33C-34BB-C444-ACA1-38EE4195568C}" destId="{72FB4098-3353-3B4C-A3AD-C52CD7DC586B}" srcOrd="0" destOrd="0" presId="urn:microsoft.com/office/officeart/2005/8/layout/chevron1"/>
    <dgm:cxn modelId="{500A0D33-591B-7440-9EAA-A28B6DB94831}" type="presOf" srcId="{A71BF9BF-9B1B-3E43-BA3E-AB8518A2085E}" destId="{3E1B23BA-123C-1646-9266-52B32EE5EC70}" srcOrd="0" destOrd="0" presId="urn:microsoft.com/office/officeart/2005/8/layout/chevron1"/>
    <dgm:cxn modelId="{4AE1196D-DF3F-934A-863A-93FE611576F6}" srcId="{42AF88AC-E47A-C548-97EE-A751598D4980}" destId="{8557D33C-34BB-C444-ACA1-38EE4195568C}" srcOrd="2" destOrd="0" parTransId="{3F910DD1-DC0D-0947-B806-E63A427CA163}" sibTransId="{5EACB8EE-280B-4840-8B0E-DF968F46BC65}"/>
    <dgm:cxn modelId="{BEC44793-7E52-D249-88E1-66FBE05AD705}" type="presParOf" srcId="{DBB8F017-6744-4E48-BBDE-E7FE0CE943D6}" destId="{3E1B23BA-123C-1646-9266-52B32EE5EC70}" srcOrd="0" destOrd="0" presId="urn:microsoft.com/office/officeart/2005/8/layout/chevron1"/>
    <dgm:cxn modelId="{36BE9758-5977-8A4A-9D88-ADA2607495A5}" type="presParOf" srcId="{DBB8F017-6744-4E48-BBDE-E7FE0CE943D6}" destId="{64DA9683-1165-564E-809F-1303ADC1C67A}" srcOrd="1" destOrd="0" presId="urn:microsoft.com/office/officeart/2005/8/layout/chevron1"/>
    <dgm:cxn modelId="{DCF53BA3-27B4-C849-90C3-495DDA9A41BF}" type="presParOf" srcId="{DBB8F017-6744-4E48-BBDE-E7FE0CE943D6}" destId="{BB464BFB-FC4B-2F4A-AB96-8480383B376F}" srcOrd="2" destOrd="0" presId="urn:microsoft.com/office/officeart/2005/8/layout/chevron1"/>
    <dgm:cxn modelId="{9BF05996-B129-094C-AAF7-BF27ABA446B4}" type="presParOf" srcId="{DBB8F017-6744-4E48-BBDE-E7FE0CE943D6}" destId="{217679D3-4308-C64B-9DE5-9E201779D3C4}" srcOrd="3" destOrd="0" presId="urn:microsoft.com/office/officeart/2005/8/layout/chevron1"/>
    <dgm:cxn modelId="{5DB55D9A-B0E6-C345-A7A6-E693716E583F}" type="presParOf" srcId="{DBB8F017-6744-4E48-BBDE-E7FE0CE943D6}" destId="{72FB4098-3353-3B4C-A3AD-C52CD7DC586B}" srcOrd="4" destOrd="0" presId="urn:microsoft.com/office/officeart/2005/8/layout/chevron1"/>
    <dgm:cxn modelId="{C25ABFA8-10AF-7C4C-800C-50BE543376B6}" type="presParOf" srcId="{DBB8F017-6744-4E48-BBDE-E7FE0CE943D6}" destId="{272C3059-2760-AE41-B63C-72103C1BED3A}" srcOrd="5" destOrd="0" presId="urn:microsoft.com/office/officeart/2005/8/layout/chevron1"/>
    <dgm:cxn modelId="{4C1DDE43-ADDA-8348-B234-F15CC8C755CA}" type="presParOf" srcId="{DBB8F017-6744-4E48-BBDE-E7FE0CE943D6}" destId="{E9F77DA7-BF5A-8C42-BAD8-6AFDFB2B3B63}"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1B23BA-123C-1646-9266-52B32EE5EC70}">
      <dsp:nvSpPr>
        <dsp:cNvPr id="0" name=""/>
        <dsp:cNvSpPr/>
      </dsp:nvSpPr>
      <dsp:spPr>
        <a:xfrm>
          <a:off x="3885" y="539628"/>
          <a:ext cx="2261843" cy="904737"/>
        </a:xfrm>
        <a:prstGeom prst="chevron">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List of Websites</a:t>
          </a:r>
          <a:endParaRPr lang="en-US" sz="2000" kern="1200" dirty="0"/>
        </a:p>
      </dsp:txBody>
      <dsp:txXfrm>
        <a:off x="3885" y="539628"/>
        <a:ext cx="2261843" cy="904737"/>
      </dsp:txXfrm>
    </dsp:sp>
    <dsp:sp modelId="{BB464BFB-FC4B-2F4A-AB96-8480383B376F}">
      <dsp:nvSpPr>
        <dsp:cNvPr id="0" name=""/>
        <dsp:cNvSpPr/>
      </dsp:nvSpPr>
      <dsp:spPr>
        <a:xfrm>
          <a:off x="2039544" y="539628"/>
          <a:ext cx="2261843" cy="904737"/>
        </a:xfrm>
        <a:prstGeom prst="chevron">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Crawler</a:t>
          </a:r>
          <a:endParaRPr lang="en-US" sz="2000" kern="1200" dirty="0"/>
        </a:p>
      </dsp:txBody>
      <dsp:txXfrm>
        <a:off x="2039544" y="539628"/>
        <a:ext cx="2261843" cy="904737"/>
      </dsp:txXfrm>
    </dsp:sp>
    <dsp:sp modelId="{72FB4098-3353-3B4C-A3AD-C52CD7DC586B}">
      <dsp:nvSpPr>
        <dsp:cNvPr id="0" name=""/>
        <dsp:cNvSpPr/>
      </dsp:nvSpPr>
      <dsp:spPr>
        <a:xfrm>
          <a:off x="4075203" y="539628"/>
          <a:ext cx="2261843" cy="904737"/>
        </a:xfrm>
        <a:prstGeom prst="chevron">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Observe (Profiler)</a:t>
          </a:r>
          <a:endParaRPr lang="en-US" sz="2000" kern="1200" dirty="0"/>
        </a:p>
      </dsp:txBody>
      <dsp:txXfrm>
        <a:off x="4075203" y="539628"/>
        <a:ext cx="2261843" cy="904737"/>
      </dsp:txXfrm>
    </dsp:sp>
    <dsp:sp modelId="{E9F77DA7-BF5A-8C42-BAD8-6AFDFB2B3B63}">
      <dsp:nvSpPr>
        <dsp:cNvPr id="0" name=""/>
        <dsp:cNvSpPr/>
      </dsp:nvSpPr>
      <dsp:spPr>
        <a:xfrm>
          <a:off x="6110862" y="539628"/>
          <a:ext cx="2261843" cy="904737"/>
        </a:xfrm>
        <a:prstGeom prst="chevron">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Aggregates data</a:t>
          </a:r>
          <a:endParaRPr lang="en-US" sz="2000" kern="1200" dirty="0"/>
        </a:p>
      </dsp:txBody>
      <dsp:txXfrm>
        <a:off x="6110862" y="539628"/>
        <a:ext cx="2261843" cy="9047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a:defRPr sz="1200">
                <a:latin typeface="Arial" charset="0"/>
              </a:defRPr>
            </a:lvl1pPr>
          </a:lstStyle>
          <a:p>
            <a:pPr>
              <a:defRPr/>
            </a:pPr>
            <a:endParaRPr lang="en-GB"/>
          </a:p>
        </p:txBody>
      </p:sp>
      <p:sp>
        <p:nvSpPr>
          <p:cNvPr id="20483" name="Rectangle 3"/>
          <p:cNvSpPr>
            <a:spLocks noGrp="1" noChangeArrowheads="1"/>
          </p:cNvSpPr>
          <p:nvPr>
            <p:ph type="dt" sz="quarter" idx="1"/>
          </p:nvPr>
        </p:nvSpPr>
        <p:spPr bwMode="auto">
          <a:xfrm>
            <a:off x="3849689" y="0"/>
            <a:ext cx="2946400" cy="4968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Arial" charset="0"/>
              </a:defRPr>
            </a:lvl1pPr>
          </a:lstStyle>
          <a:p>
            <a:pPr>
              <a:defRPr/>
            </a:pPr>
            <a:endParaRPr lang="en-GB"/>
          </a:p>
        </p:txBody>
      </p:sp>
      <p:sp>
        <p:nvSpPr>
          <p:cNvPr id="20484" name="Rectangle 4"/>
          <p:cNvSpPr>
            <a:spLocks noGrp="1" noChangeArrowheads="1"/>
          </p:cNvSpPr>
          <p:nvPr>
            <p:ph type="ftr" sz="quarter" idx="2"/>
          </p:nvPr>
        </p:nvSpPr>
        <p:spPr bwMode="auto">
          <a:xfrm>
            <a:off x="0" y="9428164"/>
            <a:ext cx="2946400" cy="4968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a:defRPr sz="1200">
                <a:latin typeface="Arial" charset="0"/>
              </a:defRPr>
            </a:lvl1pPr>
          </a:lstStyle>
          <a:p>
            <a:pPr>
              <a:defRPr/>
            </a:pPr>
            <a:endParaRPr lang="en-GB"/>
          </a:p>
        </p:txBody>
      </p:sp>
      <p:sp>
        <p:nvSpPr>
          <p:cNvPr id="20485" name="Rectangle 5"/>
          <p:cNvSpPr>
            <a:spLocks noGrp="1" noChangeArrowheads="1"/>
          </p:cNvSpPr>
          <p:nvPr>
            <p:ph type="sldNum" sz="quarter" idx="3"/>
          </p:nvPr>
        </p:nvSpPr>
        <p:spPr bwMode="auto">
          <a:xfrm>
            <a:off x="3849689" y="9428164"/>
            <a:ext cx="2946400" cy="4968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Arial" charset="0"/>
              </a:defRPr>
            </a:lvl1pPr>
          </a:lstStyle>
          <a:p>
            <a:pPr>
              <a:defRPr/>
            </a:pPr>
            <a:fld id="{3EEB6A44-709C-44B3-89F6-2A613CA6655C}"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787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32" tIns="45716" rIns="91432" bIns="45716" numCol="1" anchor="t" anchorCtr="0" compatLnSpc="1">
            <a:prstTxWarp prst="textNoShape">
              <a:avLst/>
            </a:prstTxWarp>
          </a:bodyPr>
          <a:lstStyle>
            <a:lvl1pPr algn="l">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32" tIns="45716" rIns="91432" bIns="45716" numCol="1" anchor="t" anchorCtr="0" compatLnSpc="1">
            <a:prstTxWarp prst="textNoShape">
              <a:avLst/>
            </a:prstTxWarp>
          </a:bodyPr>
          <a:lstStyle>
            <a:lvl1pPr algn="r">
              <a:defRPr sz="1200">
                <a:latin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6149" name="Rectangle 5"/>
          <p:cNvSpPr>
            <a:spLocks noGrp="1" noChangeArrowheads="1"/>
          </p:cNvSpPr>
          <p:nvPr>
            <p:ph type="body" sz="quarter" idx="3"/>
          </p:nvPr>
        </p:nvSpPr>
        <p:spPr bwMode="auto">
          <a:xfrm>
            <a:off x="906463" y="4714876"/>
            <a:ext cx="4984750" cy="4467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32" tIns="45716" rIns="91432" bIns="45716" numCol="1" anchor="b" anchorCtr="0" compatLnSpc="1">
            <a:prstTxWarp prst="textNoShape">
              <a:avLst/>
            </a:prstTxWarp>
          </a:bodyPr>
          <a:lstStyle>
            <a:lvl1pPr algn="l">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32" tIns="45716" rIns="91432" bIns="45716" numCol="1" anchor="b" anchorCtr="0" compatLnSpc="1">
            <a:prstTxWarp prst="textNoShape">
              <a:avLst/>
            </a:prstTxWarp>
          </a:bodyPr>
          <a:lstStyle>
            <a:lvl1pPr algn="r">
              <a:defRPr sz="1200">
                <a:latin typeface="Arial" charset="0"/>
              </a:defRPr>
            </a:lvl1pPr>
          </a:lstStyle>
          <a:p>
            <a:pPr>
              <a:defRPr/>
            </a:pPr>
            <a:fld id="{7889864C-BF9B-4648-90F5-36166183EB1F}"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4459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11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58912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12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58912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14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58912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baseline="0" dirty="0" err="1" smtClean="0"/>
              <a:t>equipment.data</a:t>
            </a:r>
            <a:r>
              <a:rPr lang="en-GB" baseline="0" dirty="0" smtClean="0"/>
              <a:t> website has a keyword search feature and allows browsers to drill down to the institutional webpages for more detail.</a:t>
            </a:r>
          </a:p>
          <a:p>
            <a:endParaRPr lang="en-GB" baseline="0" dirty="0" smtClean="0"/>
          </a:p>
          <a:p>
            <a:r>
              <a:rPr lang="en-GB" baseline="0" dirty="0" smtClean="0"/>
              <a:t>This status page provides browsers with the opportunity to download datasets as well as institutions to check the data quality of the last ingest.</a:t>
            </a:r>
          </a:p>
          <a:p>
            <a:endParaRPr lang="en-GB" baseline="0" dirty="0" smtClean="0"/>
          </a:p>
          <a:p>
            <a:r>
              <a:rPr lang="en-GB" baseline="0" dirty="0" smtClean="0"/>
              <a:t>The “Compliance” page provides information on how to make your data fully auto-discoverable (the “Gold” standard)  </a:t>
            </a:r>
            <a:endParaRPr lang="en-GB" dirty="0"/>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16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05989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20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39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45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49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00556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from</a:t>
            </a:r>
            <a:r>
              <a:rPr lang="en-GB" baseline="0" dirty="0" smtClean="0"/>
              <a:t> the </a:t>
            </a:r>
            <a:r>
              <a:rPr lang="en-GB" baseline="0" dirty="0" err="1" smtClean="0"/>
              <a:t>Sharepoint</a:t>
            </a:r>
            <a:r>
              <a:rPr lang="en-GB" baseline="0" dirty="0" smtClean="0"/>
              <a:t> system currently drives Southampton’s feed to </a:t>
            </a:r>
            <a:r>
              <a:rPr lang="en-GB" baseline="0" dirty="0" err="1" smtClean="0"/>
              <a:t>equipment.data</a:t>
            </a:r>
            <a:r>
              <a:rPr lang="en-GB" baseline="0" dirty="0" smtClean="0"/>
              <a:t>.  Once the new </a:t>
            </a:r>
            <a:r>
              <a:rPr lang="en-GB" baseline="0" dirty="0" err="1" smtClean="0"/>
              <a:t>Agresso</a:t>
            </a:r>
            <a:r>
              <a:rPr lang="en-GB" baseline="0" dirty="0" smtClean="0"/>
              <a:t> module goes live it will be a direct feed of items flagged “publish” from </a:t>
            </a:r>
            <a:r>
              <a:rPr lang="en-GB" baseline="0" dirty="0" err="1" smtClean="0"/>
              <a:t>Agresso</a:t>
            </a:r>
            <a:r>
              <a:rPr lang="en-GB" baseline="0" dirty="0" smtClean="0"/>
              <a:t>.</a:t>
            </a:r>
            <a:endParaRPr lang="en-GB" dirty="0" smtClean="0"/>
          </a:p>
          <a:p>
            <a:endParaRPr lang="en-GB" dirty="0" smtClean="0"/>
          </a:p>
          <a:p>
            <a:r>
              <a:rPr lang="en-GB" dirty="0" smtClean="0"/>
              <a:t>Data</a:t>
            </a:r>
            <a:r>
              <a:rPr lang="en-GB" baseline="0" dirty="0" smtClean="0"/>
              <a:t> is aggregated from across HE from those institutions publishing UNIQUIP compliant datasets and making them discoverable.  This data is then augmented and to enable it to be searched and displayed as shown.</a:t>
            </a:r>
            <a:endParaRPr lang="en-GB" dirty="0"/>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418549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from</a:t>
            </a:r>
            <a:r>
              <a:rPr lang="en-GB" baseline="0" dirty="0" smtClean="0"/>
              <a:t> the </a:t>
            </a:r>
            <a:r>
              <a:rPr lang="en-GB" baseline="0" dirty="0" err="1" smtClean="0"/>
              <a:t>Sharepoint</a:t>
            </a:r>
            <a:r>
              <a:rPr lang="en-GB" baseline="0" dirty="0" smtClean="0"/>
              <a:t> system currently drives Southampton’s feed to </a:t>
            </a:r>
            <a:r>
              <a:rPr lang="en-GB" baseline="0" dirty="0" err="1" smtClean="0"/>
              <a:t>equipment.data</a:t>
            </a:r>
            <a:r>
              <a:rPr lang="en-GB" baseline="0" dirty="0" smtClean="0"/>
              <a:t>.  Once the new </a:t>
            </a:r>
            <a:r>
              <a:rPr lang="en-GB" baseline="0" dirty="0" err="1" smtClean="0"/>
              <a:t>Agresso</a:t>
            </a:r>
            <a:r>
              <a:rPr lang="en-GB" baseline="0" dirty="0" smtClean="0"/>
              <a:t> module goes live it will be a direct feed of items flagged “publish” from </a:t>
            </a:r>
            <a:r>
              <a:rPr lang="en-GB" baseline="0" dirty="0" err="1" smtClean="0"/>
              <a:t>Agresso</a:t>
            </a:r>
            <a:r>
              <a:rPr lang="en-GB" baseline="0" dirty="0" smtClean="0"/>
              <a:t>.</a:t>
            </a:r>
            <a:endParaRPr lang="en-GB" dirty="0" smtClean="0"/>
          </a:p>
          <a:p>
            <a:endParaRPr lang="en-GB" dirty="0" smtClean="0"/>
          </a:p>
          <a:p>
            <a:r>
              <a:rPr lang="en-GB" dirty="0" smtClean="0"/>
              <a:t>Data</a:t>
            </a:r>
            <a:r>
              <a:rPr lang="en-GB" baseline="0" dirty="0" smtClean="0"/>
              <a:t> is aggregated from across HE from those institutions publishing UNIQUIP compliant datasets and making them discoverable.  This data is then augmented and to enable it to be searched and displayed as shown.</a:t>
            </a:r>
            <a:endParaRPr lang="en-GB" dirty="0"/>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418549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from</a:t>
            </a:r>
            <a:r>
              <a:rPr lang="en-GB" baseline="0" dirty="0" smtClean="0"/>
              <a:t> the </a:t>
            </a:r>
            <a:r>
              <a:rPr lang="en-GB" baseline="0" dirty="0" err="1" smtClean="0"/>
              <a:t>Sharepoint</a:t>
            </a:r>
            <a:r>
              <a:rPr lang="en-GB" baseline="0" dirty="0" smtClean="0"/>
              <a:t> system currently drives Southampton’s feed to </a:t>
            </a:r>
            <a:r>
              <a:rPr lang="en-GB" baseline="0" dirty="0" err="1" smtClean="0"/>
              <a:t>equipment.data</a:t>
            </a:r>
            <a:r>
              <a:rPr lang="en-GB" baseline="0" dirty="0" smtClean="0"/>
              <a:t>.  Once the new </a:t>
            </a:r>
            <a:r>
              <a:rPr lang="en-GB" baseline="0" dirty="0" err="1" smtClean="0"/>
              <a:t>Agresso</a:t>
            </a:r>
            <a:r>
              <a:rPr lang="en-GB" baseline="0" dirty="0" smtClean="0"/>
              <a:t> module goes live it will be a direct feed of items flagged “publish” from </a:t>
            </a:r>
            <a:r>
              <a:rPr lang="en-GB" baseline="0" dirty="0" err="1" smtClean="0"/>
              <a:t>Agresso</a:t>
            </a:r>
            <a:r>
              <a:rPr lang="en-GB" baseline="0" dirty="0" smtClean="0"/>
              <a:t>.</a:t>
            </a:r>
            <a:endParaRPr lang="en-GB" dirty="0" smtClean="0"/>
          </a:p>
          <a:p>
            <a:endParaRPr lang="en-GB" dirty="0" smtClean="0"/>
          </a:p>
          <a:p>
            <a:r>
              <a:rPr lang="en-GB" dirty="0" smtClean="0"/>
              <a:t>Data</a:t>
            </a:r>
            <a:r>
              <a:rPr lang="en-GB" baseline="0" dirty="0" smtClean="0"/>
              <a:t> is aggregated from across HE from those institutions publishing UNIQUIP compliant datasets and making them discoverable.  This data is then augmented and to enable it to be searched and displayed as shown.</a:t>
            </a:r>
            <a:endParaRPr lang="en-GB" dirty="0"/>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418549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280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58912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89864C-BF9B-4648-90F5-36166183EB1F}" type="slidenum">
              <a:rPr lang="en-GB" smtClean="0"/>
              <a:pPr>
                <a:defRPr/>
              </a:pPr>
              <a:t>10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58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293096" y="0"/>
            <a:ext cx="21242360" cy="7029400"/>
          </a:xfrm>
          <a:prstGeom prst="rect">
            <a:avLst/>
          </a:prstGeom>
        </p:spPr>
      </p:pic>
      <p:sp>
        <p:nvSpPr>
          <p:cNvPr id="10242" name="Rectangle 1026"/>
          <p:cNvSpPr>
            <a:spLocks noGrp="1" noChangeArrowheads="1"/>
          </p:cNvSpPr>
          <p:nvPr>
            <p:ph type="ctrTitle"/>
          </p:nvPr>
        </p:nvSpPr>
        <p:spPr>
          <a:xfrm>
            <a:off x="323528" y="3933056"/>
            <a:ext cx="8496300" cy="1008459"/>
          </a:xfrm>
        </p:spPr>
        <p:txBody>
          <a:bodyPr lIns="91440"/>
          <a:lstStyle>
            <a:lvl1pPr>
              <a:defRPr sz="2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528" y="4941168"/>
            <a:ext cx="8496300" cy="1249313"/>
          </a:xfrm>
        </p:spPr>
        <p:txBody>
          <a:bodyPr lIns="91440"/>
          <a:lstStyle>
            <a:lvl1pPr marL="0" indent="0">
              <a:defRPr>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3A98896B-35BA-44AD-B3B2-8101904BAAA5}" type="slidenum">
              <a:rPr lang="en-GB"/>
              <a:pPr>
                <a:defRPr/>
              </a:pPr>
              <a:t>‹#›</a:t>
            </a:fld>
            <a:endParaRPr lang="en-GB"/>
          </a:p>
        </p:txBody>
      </p:sp>
      <p:pic>
        <p:nvPicPr>
          <p:cNvPr id="9" name="Picture 8" descr="data.png"/>
          <p:cNvPicPr>
            <a:picLocks noChangeAspect="1"/>
          </p:cNvPicPr>
          <p:nvPr userDrawn="1"/>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230935"/>
            <a:ext cx="2664296" cy="6057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196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636C9A0-0F80-4D5E-B60D-3EB3ED47C33F}"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18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60350"/>
            <a:ext cx="2159000" cy="5554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260350"/>
            <a:ext cx="6329362"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B77D31-E274-457C-BCC4-0B643E28E5C1}"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602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260350"/>
            <a:ext cx="6192837"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196975"/>
            <a:ext cx="4171950" cy="4618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171950" cy="4618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DFC1553-3302-4972-AB47-09352029CEFF}"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879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260350"/>
            <a:ext cx="6192837" cy="5746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196975"/>
            <a:ext cx="8496300" cy="4618038"/>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0E8F76-035A-49AB-9B51-ED1AF670F6C5}"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201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nchor="ctr"/>
          <a:lstStyle/>
          <a:p>
            <a:endParaRPr lang="en-US"/>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38925" y="381000"/>
            <a:ext cx="2139950" cy="465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623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A795CD-35ED-4F94-B351-708414F99173}"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2084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2F5905-1C5D-4FE1-A69B-AB255AD14EE7}"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332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815F7F-9B3C-412F-B035-6ADCDCFD72BF}"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7684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F5CEEE4-4E8E-472A-8113-0D5C396D5FB8}"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161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98B02BB-2717-40BA-9C9D-CCAAA1BE741E}"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133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9ECBF1-95E2-4395-9638-2AA66092C506}"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29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FF1D445-4F70-4C44-BD0A-CDA686DE7446}"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8668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38C2ABE-F7B8-4A56-A111-21807122C623}"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779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F449E5-DFD4-46A3-9DED-9F33AB7C365F}"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414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BC2BE0-A9DD-4E84-8BAD-90FAB4BACED1}"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3571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361AC3-B34E-4552-B22A-2D972ADA8C12}"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7708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6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3189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5223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3954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984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527511-2DD7-46BF-8CA1-9956F0A1B730}"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1235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942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003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97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593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12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038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196975"/>
            <a:ext cx="417195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17195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FFA640-CD3E-4BB2-BD8E-9EC32F9BE05F}"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32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7F256FD-3A2D-49A1-ABDF-FB3D414BF89D}"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227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428D917-EACE-4EB3-A0FD-46A56D43F02C}"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291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360475C-24CF-4177-818E-FD927453FCF0}"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167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7FD765-772A-44ED-8077-8E29C575B72B}"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926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1B84D7-C6E9-427A-A548-E94505B46D5E}"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575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nchor="ctr"/>
          <a:lstStyle/>
          <a:p>
            <a:endParaRPr lang="en-US" sz="240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nchor="ctr"/>
          <a:lstStyle/>
          <a:p>
            <a:endParaRPr lang="en-US"/>
          </a:p>
        </p:txBody>
      </p:sp>
      <p:sp>
        <p:nvSpPr>
          <p:cNvPr id="1028" name="Rectangle 2"/>
          <p:cNvSpPr>
            <a:spLocks noGrp="1" noChangeArrowheads="1"/>
          </p:cNvSpPr>
          <p:nvPr>
            <p:ph type="title"/>
          </p:nvPr>
        </p:nvSpPr>
        <p:spPr bwMode="auto">
          <a:xfrm>
            <a:off x="179388" y="260350"/>
            <a:ext cx="6192837"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2" name="Rectangle 3"/>
          <p:cNvSpPr>
            <a:spLocks noGrp="1" noChangeArrowheads="1"/>
          </p:cNvSpPr>
          <p:nvPr>
            <p:ph type="body" idx="1"/>
          </p:nvPr>
        </p:nvSpPr>
        <p:spPr bwMode="auto">
          <a:xfrm>
            <a:off x="323850" y="1196975"/>
            <a:ext cx="8496300" cy="4618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a:latin typeface="+mn-lt"/>
              </a:defRPr>
            </a:lvl1pPr>
          </a:lstStyle>
          <a:p>
            <a:pPr>
              <a:defRPr/>
            </a:pPr>
            <a:fld id="{DB1F70AF-291C-44F6-A374-E2273CC5D132}" type="slidenum">
              <a:rPr lang="en-GB"/>
              <a:pPr>
                <a:defRPr/>
              </a:pPr>
              <a:t>‹#›</a:t>
            </a:fld>
            <a:endParaRPr lang="en-GB"/>
          </a:p>
        </p:txBody>
      </p:sp>
      <p:pic>
        <p:nvPicPr>
          <p:cNvPr id="11" name="Picture 10" descr="data-ac-uk.jpg"/>
          <p:cNvPicPr>
            <a:picLocks noChangeAspect="1"/>
          </p:cNvPicPr>
          <p:nvPr userDrawn="1"/>
        </p:nvPicPr>
        <p:blipFill>
          <a:blip r:embed="rId15"/>
          <a:stretch>
            <a:fillRect/>
          </a:stretch>
        </p:blipFill>
        <p:spPr>
          <a:xfrm>
            <a:off x="7543800" y="228600"/>
            <a:ext cx="1371600" cy="709924"/>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a:latin typeface="+mn-lt"/>
              </a:defRPr>
            </a:lvl1pPr>
          </a:lstStyle>
          <a:p>
            <a:pPr>
              <a:defRPr/>
            </a:pPr>
            <a:fld id="{80E1D801-915C-40FA-8030-E20C9B3AFAFB}" type="slidenum">
              <a:rPr lang="en-GB"/>
              <a:pPr>
                <a:defRPr/>
              </a:pPr>
              <a:t>‹#›</a:t>
            </a:fld>
            <a:endParaRPr lang="en-GB"/>
          </a:p>
        </p:txBody>
      </p:sp>
      <p:pic>
        <p:nvPicPr>
          <p:cNvPr id="2055" name="Picture 7" descr="marine_blue _logo"/>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df"/><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df"/><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df"/><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df"/><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df"/><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df"/><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3933056"/>
            <a:ext cx="9430072" cy="1008459"/>
          </a:xfrm>
        </p:spPr>
        <p:txBody>
          <a:bodyPr/>
          <a:lstStyle/>
          <a:p>
            <a:r>
              <a:rPr lang="en-GB" sz="4000" dirty="0" err="1"/>
              <a:t>data.ac.uk</a:t>
            </a:r>
            <a:r>
              <a:rPr lang="en-GB" sz="4000" dirty="0"/>
              <a:t>: </a:t>
            </a:r>
            <a:r>
              <a:rPr lang="en-GB" sz="4000" dirty="0" smtClean="0"/>
              <a:t>Equipment &amp; </a:t>
            </a:r>
            <a:r>
              <a:rPr lang="en-GB" sz="4000" dirty="0" smtClean="0"/>
              <a:t>Observatory</a:t>
            </a:r>
            <a:endParaRPr lang="en-GB" sz="4000" dirty="0"/>
          </a:p>
        </p:txBody>
      </p:sp>
      <p:sp>
        <p:nvSpPr>
          <p:cNvPr id="6" name="Subtitle 5"/>
          <p:cNvSpPr>
            <a:spLocks noGrp="1"/>
          </p:cNvSpPr>
          <p:nvPr>
            <p:ph type="subTitle" idx="1"/>
          </p:nvPr>
        </p:nvSpPr>
        <p:spPr>
          <a:xfrm>
            <a:off x="251520" y="4725144"/>
            <a:ext cx="8496300" cy="1824608"/>
          </a:xfrm>
        </p:spPr>
        <p:txBody>
          <a:bodyPr/>
          <a:lstStyle/>
          <a:p>
            <a:r>
              <a:rPr lang="en-GB" sz="2400" dirty="0">
                <a:solidFill>
                  <a:schemeClr val="accent5">
                    <a:lumMod val="40000"/>
                    <a:lumOff val="60000"/>
                  </a:schemeClr>
                </a:solidFill>
              </a:rPr>
              <a:t>Christopher </a:t>
            </a:r>
            <a:r>
              <a:rPr lang="en-GB" sz="2400" dirty="0" smtClean="0">
                <a:solidFill>
                  <a:schemeClr val="accent5">
                    <a:lumMod val="40000"/>
                    <a:lumOff val="60000"/>
                  </a:schemeClr>
                </a:solidFill>
              </a:rPr>
              <a:t>Gutteridge</a:t>
            </a:r>
            <a:r>
              <a:rPr lang="en-GB" sz="2400" dirty="0">
                <a:solidFill>
                  <a:schemeClr val="accent5">
                    <a:lumMod val="40000"/>
                    <a:lumOff val="60000"/>
                  </a:schemeClr>
                </a:solidFill>
              </a:rPr>
              <a:t> </a:t>
            </a:r>
            <a:r>
              <a:rPr lang="en-GB" sz="2400" dirty="0" smtClean="0">
                <a:solidFill>
                  <a:schemeClr val="accent5">
                    <a:lumMod val="40000"/>
                    <a:lumOff val="60000"/>
                  </a:schemeClr>
                </a:solidFill>
              </a:rPr>
              <a:t>&amp; Andy </a:t>
            </a:r>
            <a:r>
              <a:rPr lang="en-GB" sz="2400" dirty="0" err="1" smtClean="0">
                <a:solidFill>
                  <a:schemeClr val="accent5">
                    <a:lumMod val="40000"/>
                    <a:lumOff val="60000"/>
                  </a:schemeClr>
                </a:solidFill>
              </a:rPr>
              <a:t>Milsted</a:t>
            </a:r>
            <a:endParaRPr lang="en-GB" sz="2400" dirty="0" smtClean="0">
              <a:solidFill>
                <a:schemeClr val="accent5">
                  <a:lumMod val="40000"/>
                  <a:lumOff val="60000"/>
                </a:schemeClr>
              </a:solidFill>
            </a:endParaRPr>
          </a:p>
          <a:p>
            <a:r>
              <a:rPr lang="en-GB" sz="2400" dirty="0" smtClean="0">
                <a:solidFill>
                  <a:schemeClr val="accent5">
                    <a:lumMod val="40000"/>
                    <a:lumOff val="60000"/>
                  </a:schemeClr>
                </a:solidFill>
              </a:rPr>
              <a:t>Innovation and Development Team, </a:t>
            </a:r>
          </a:p>
          <a:p>
            <a:r>
              <a:rPr lang="en-GB" sz="2400" dirty="0" smtClean="0">
                <a:solidFill>
                  <a:schemeClr val="accent5">
                    <a:lumMod val="40000"/>
                    <a:lumOff val="60000"/>
                  </a:schemeClr>
                </a:solidFill>
              </a:rPr>
              <a:t>University of Southampton</a:t>
            </a:r>
          </a:p>
          <a:p>
            <a:endParaRPr lang="en-GB" sz="2400" dirty="0" smtClean="0">
              <a:solidFill>
                <a:schemeClr val="accent5">
                  <a:lumMod val="40000"/>
                  <a:lumOff val="60000"/>
                </a:schemeClr>
              </a:solidFill>
            </a:endParaRPr>
          </a:p>
          <a:p>
            <a:r>
              <a:rPr lang="en-GB" sz="2400" dirty="0" smtClean="0">
                <a:solidFill>
                  <a:schemeClr val="accent5">
                    <a:lumMod val="40000"/>
                    <a:lumOff val="60000"/>
                  </a:schemeClr>
                </a:solidFill>
              </a:rPr>
              <a:t>17</a:t>
            </a:r>
            <a:r>
              <a:rPr lang="en-GB" sz="2400" baseline="30000" dirty="0" smtClean="0">
                <a:solidFill>
                  <a:schemeClr val="accent5">
                    <a:lumMod val="40000"/>
                    <a:lumOff val="60000"/>
                  </a:schemeClr>
                </a:solidFill>
              </a:rPr>
              <a:t>th</a:t>
            </a:r>
            <a:r>
              <a:rPr lang="en-GB" sz="2400" dirty="0" smtClean="0">
                <a:solidFill>
                  <a:schemeClr val="accent5">
                    <a:lumMod val="40000"/>
                    <a:lumOff val="60000"/>
                  </a:schemeClr>
                </a:solidFill>
              </a:rPr>
              <a:t> July 2014</a:t>
            </a:r>
            <a:endParaRPr lang="en-GB" sz="2400" dirty="0">
              <a:solidFill>
                <a:schemeClr val="accent5">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482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Organisation Profile Document, </a:t>
            </a:r>
            <a:endParaRPr lang="en-GB"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10</a:t>
            </a:fld>
            <a:endParaRPr lang="en-GB"/>
          </a:p>
        </p:txBody>
      </p:sp>
      <p:sp>
        <p:nvSpPr>
          <p:cNvPr id="8" name="Content Placeholder 2"/>
          <p:cNvSpPr txBox="1">
            <a:spLocks/>
          </p:cNvSpPr>
          <p:nvPr/>
        </p:nvSpPr>
        <p:spPr bwMode="auto">
          <a:xfrm>
            <a:off x="251520" y="764704"/>
            <a:ext cx="7416824" cy="11521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a:lstStyle>
          <a:p>
            <a:pPr>
              <a:spcBef>
                <a:spcPts val="1200"/>
              </a:spcBef>
              <a:buFont typeface="Arial" panose="020B0604020202020204" pitchFamily="34" charset="0"/>
              <a:buChar char="•"/>
            </a:pPr>
            <a:endParaRPr lang="en-GB" dirty="0" smtClean="0"/>
          </a:p>
        </p:txBody>
      </p:sp>
      <p:sp>
        <p:nvSpPr>
          <p:cNvPr id="9" name="Content Placeholder 8"/>
          <p:cNvSpPr>
            <a:spLocks noGrp="1"/>
          </p:cNvSpPr>
          <p:nvPr>
            <p:ph idx="1"/>
          </p:nvPr>
        </p:nvSpPr>
        <p:spPr>
          <a:xfrm>
            <a:off x="323850" y="1124967"/>
            <a:ext cx="8496300" cy="5040337"/>
          </a:xfrm>
        </p:spPr>
        <p:txBody>
          <a:bodyPr/>
          <a:lstStyle/>
          <a:p>
            <a:pPr>
              <a:lnSpc>
                <a:spcPct val="130000"/>
              </a:lnSpc>
              <a:buFont typeface="Arial"/>
              <a:buChar char="•"/>
            </a:pPr>
            <a:r>
              <a:rPr lang="en-GB" sz="2000" dirty="0"/>
              <a:t>A RDF Document that describes the organisation, </a:t>
            </a:r>
          </a:p>
          <a:p>
            <a:pPr lvl="1">
              <a:lnSpc>
                <a:spcPct val="130000"/>
              </a:lnSpc>
              <a:buFont typeface="Arial"/>
              <a:buChar char="•"/>
            </a:pPr>
            <a:r>
              <a:rPr lang="en-US" sz="2000" dirty="0" smtClean="0"/>
              <a:t>General information provided:</a:t>
            </a:r>
          </a:p>
          <a:p>
            <a:pPr lvl="2">
              <a:lnSpc>
                <a:spcPct val="130000"/>
              </a:lnSpc>
              <a:buFont typeface="Arial"/>
              <a:buChar char="•"/>
            </a:pPr>
            <a:r>
              <a:rPr lang="en-US" sz="2000" dirty="0" smtClean="0"/>
              <a:t>Official name</a:t>
            </a:r>
          </a:p>
          <a:p>
            <a:pPr lvl="2">
              <a:lnSpc>
                <a:spcPct val="130000"/>
              </a:lnSpc>
              <a:buFont typeface="Arial"/>
              <a:buChar char="•"/>
            </a:pPr>
            <a:r>
              <a:rPr lang="en-US" sz="2000" dirty="0" smtClean="0"/>
              <a:t>Postal address</a:t>
            </a:r>
          </a:p>
          <a:p>
            <a:pPr lvl="2">
              <a:lnSpc>
                <a:spcPct val="130000"/>
              </a:lnSpc>
              <a:buFont typeface="Arial"/>
              <a:buChar char="•"/>
            </a:pPr>
            <a:r>
              <a:rPr lang="en-US" sz="2000" dirty="0" smtClean="0"/>
              <a:t>Contact phone number</a:t>
            </a:r>
          </a:p>
          <a:p>
            <a:pPr lvl="2">
              <a:lnSpc>
                <a:spcPct val="130000"/>
              </a:lnSpc>
              <a:buFont typeface="Arial"/>
              <a:buChar char="•"/>
            </a:pPr>
            <a:r>
              <a:rPr lang="en-US" sz="2000" dirty="0" smtClean="0"/>
              <a:t>The correct logo</a:t>
            </a:r>
          </a:p>
          <a:p>
            <a:pPr lvl="2">
              <a:lnSpc>
                <a:spcPct val="130000"/>
              </a:lnSpc>
              <a:buFont typeface="Arial"/>
              <a:buChar char="•"/>
            </a:pPr>
            <a:r>
              <a:rPr lang="en-US" sz="2000" dirty="0" smtClean="0"/>
              <a:t>Website</a:t>
            </a:r>
          </a:p>
          <a:p>
            <a:pPr lvl="2">
              <a:lnSpc>
                <a:spcPct val="130000"/>
              </a:lnSpc>
              <a:buFont typeface="Arial"/>
              <a:buChar char="•"/>
            </a:pPr>
            <a:r>
              <a:rPr lang="en-US" sz="2000" dirty="0" smtClean="0"/>
              <a:t>Physical location</a:t>
            </a:r>
            <a:endParaRPr lang="en-US" sz="2000" dirty="0"/>
          </a:p>
          <a:p>
            <a:pPr lvl="1">
              <a:lnSpc>
                <a:spcPct val="130000"/>
              </a:lnSpc>
              <a:buFont typeface="Arial"/>
              <a:buChar char="•"/>
            </a:pPr>
            <a:r>
              <a:rPr lang="en-US" sz="2000" dirty="0"/>
              <a:t>Links to the </a:t>
            </a:r>
            <a:r>
              <a:rPr lang="en-US" sz="2000" dirty="0" smtClean="0"/>
              <a:t>parts of the organisation,</a:t>
            </a:r>
          </a:p>
          <a:p>
            <a:pPr lvl="2">
              <a:lnSpc>
                <a:spcPct val="130000"/>
              </a:lnSpc>
              <a:buFont typeface="Arial"/>
              <a:buChar char="•"/>
            </a:pPr>
            <a:r>
              <a:rPr lang="en-US" sz="2000" dirty="0" smtClean="0"/>
              <a:t>Admissions, Alumni,  Freedom</a:t>
            </a:r>
            <a:r>
              <a:rPr lang="en-US" sz="2000" dirty="0"/>
              <a:t> </a:t>
            </a:r>
            <a:r>
              <a:rPr lang="en-US" sz="2000" dirty="0" smtClean="0"/>
              <a:t>of Information, Complaints</a:t>
            </a:r>
            <a:endParaRPr lang="en-US" sz="2000" dirty="0"/>
          </a:p>
          <a:p>
            <a:pPr lvl="1">
              <a:lnSpc>
                <a:spcPct val="130000"/>
              </a:lnSpc>
              <a:buFont typeface="Arial"/>
              <a:buChar char="•"/>
            </a:pPr>
            <a:r>
              <a:rPr lang="en-US" sz="2000" dirty="0"/>
              <a:t>Links to the organisation’s Open Data Service</a:t>
            </a:r>
          </a:p>
          <a:p>
            <a:pPr lvl="2">
              <a:lnSpc>
                <a:spcPct val="130000"/>
              </a:lnSpc>
              <a:buFont typeface="Arial"/>
              <a:buChar char="•"/>
            </a:pPr>
            <a:r>
              <a:rPr lang="en-US" sz="2000" b="1" dirty="0" smtClean="0"/>
              <a:t>The equipment dataset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761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Organisation Profile Document, </a:t>
            </a:r>
            <a:endParaRPr lang="en-GB"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11</a:t>
            </a:fld>
            <a:endParaRPr lang="en-GB"/>
          </a:p>
        </p:txBody>
      </p:sp>
      <p:sp>
        <p:nvSpPr>
          <p:cNvPr id="8" name="Content Placeholder 2"/>
          <p:cNvSpPr txBox="1">
            <a:spLocks/>
          </p:cNvSpPr>
          <p:nvPr/>
        </p:nvSpPr>
        <p:spPr bwMode="auto">
          <a:xfrm>
            <a:off x="251520" y="764704"/>
            <a:ext cx="7416824" cy="11521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a:lstStyle>
          <a:p>
            <a:pPr>
              <a:spcBef>
                <a:spcPts val="1200"/>
              </a:spcBef>
              <a:buFont typeface="Arial" panose="020B0604020202020204" pitchFamily="34" charset="0"/>
              <a:buChar char="•"/>
            </a:pPr>
            <a:endParaRPr lang="en-GB" dirty="0" smtClean="0"/>
          </a:p>
        </p:txBody>
      </p:sp>
      <p:pic>
        <p:nvPicPr>
          <p:cNvPr id="5" name="Content Placeholder 4" descr="Screen Shot 2014-04-29 at 09.39.55.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52" b="29833"/>
          <a:stretch/>
        </p:blipFill>
        <p:spPr>
          <a:xfrm>
            <a:off x="323850" y="1269081"/>
            <a:ext cx="8496300" cy="5112247"/>
          </a:xfrm>
        </p:spPr>
      </p:pic>
      <p:sp>
        <p:nvSpPr>
          <p:cNvPr id="10" name="Title 1"/>
          <p:cNvSpPr txBox="1">
            <a:spLocks/>
          </p:cNvSpPr>
          <p:nvPr/>
        </p:nvSpPr>
        <p:spPr bwMode="auto">
          <a:xfrm>
            <a:off x="1475656" y="838101"/>
            <a:ext cx="6192837"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a:lstStyle>
          <a:p>
            <a:pPr algn="ctr"/>
            <a:r>
              <a:rPr lang="en-GB" b="1" dirty="0" smtClean="0"/>
              <a:t>Machine Readable Version!</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57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Organisation Profile Document, </a:t>
            </a:r>
            <a:endParaRPr lang="en-GB"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12</a:t>
            </a:fld>
            <a:endParaRPr lang="en-GB"/>
          </a:p>
        </p:txBody>
      </p:sp>
      <p:sp>
        <p:nvSpPr>
          <p:cNvPr id="8" name="Content Placeholder 2"/>
          <p:cNvSpPr txBox="1">
            <a:spLocks/>
          </p:cNvSpPr>
          <p:nvPr/>
        </p:nvSpPr>
        <p:spPr bwMode="auto">
          <a:xfrm>
            <a:off x="251520" y="764704"/>
            <a:ext cx="7416824" cy="11521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a:lstStyle>
          <a:p>
            <a:pPr>
              <a:spcBef>
                <a:spcPts val="1200"/>
              </a:spcBef>
              <a:buFont typeface="Arial" panose="020B0604020202020204" pitchFamily="34" charset="0"/>
              <a:buChar char="•"/>
            </a:pPr>
            <a:endParaRPr lang="en-GB" dirty="0" smtClean="0"/>
          </a:p>
        </p:txBody>
      </p:sp>
      <p:pic>
        <p:nvPicPr>
          <p:cNvPr id="7" name="Content Placeholder 6" descr="Screen Shot 2014-04-29 at 09.54.17.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494" r="24028" b="46198"/>
          <a:stretch/>
        </p:blipFill>
        <p:spPr>
          <a:xfrm>
            <a:off x="-1828800" y="914400"/>
            <a:ext cx="10439400" cy="5530219"/>
          </a:xfrm>
        </p:spPr>
      </p:pic>
      <p:sp>
        <p:nvSpPr>
          <p:cNvPr id="10" name="Title 1"/>
          <p:cNvSpPr txBox="1">
            <a:spLocks/>
          </p:cNvSpPr>
          <p:nvPr/>
        </p:nvSpPr>
        <p:spPr bwMode="auto">
          <a:xfrm>
            <a:off x="3347864" y="838101"/>
            <a:ext cx="6192837"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a:lstStyle>
          <a:p>
            <a:pPr algn="ctr"/>
            <a:r>
              <a:rPr lang="en-GB" b="1" dirty="0" smtClean="0"/>
              <a:t>Human Readable Version!</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154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Autodiscovery</a:t>
            </a:r>
            <a:r>
              <a:rPr lang="en-GB" dirty="0" smtClean="0"/>
              <a:t/>
            </a:r>
            <a:br>
              <a:rPr lang="en-GB"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Autodiscovery</a:t>
            </a:r>
            <a:r>
              <a:rPr lang="en-GB" dirty="0" smtClean="0"/>
              <a:t/>
            </a:r>
            <a:br>
              <a:rPr lang="en-GB" dirty="0" smtClean="0"/>
            </a:br>
            <a:endParaRPr lang="en-GB"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14</a:t>
            </a:fld>
            <a:endParaRPr lang="en-GB"/>
          </a:p>
        </p:txBody>
      </p:sp>
      <p:sp>
        <p:nvSpPr>
          <p:cNvPr id="9" name="Content Placeholder 8"/>
          <p:cNvSpPr>
            <a:spLocks noGrp="1"/>
          </p:cNvSpPr>
          <p:nvPr>
            <p:ph idx="1"/>
          </p:nvPr>
        </p:nvSpPr>
        <p:spPr>
          <a:xfrm>
            <a:off x="323850" y="1124967"/>
            <a:ext cx="8496300" cy="5544393"/>
          </a:xfrm>
        </p:spPr>
        <p:txBody>
          <a:bodyPr/>
          <a:lstStyle/>
          <a:p>
            <a:pPr>
              <a:lnSpc>
                <a:spcPct val="130000"/>
              </a:lnSpc>
              <a:buFont typeface="Arial"/>
              <a:buChar char="•"/>
            </a:pPr>
            <a:r>
              <a:rPr lang="en-US" sz="2000" b="1" dirty="0" smtClean="0"/>
              <a:t>Dataset publicly available on website.</a:t>
            </a:r>
          </a:p>
          <a:p>
            <a:pPr lvl="1">
              <a:lnSpc>
                <a:spcPct val="130000"/>
              </a:lnSpc>
              <a:buFont typeface="Arial"/>
              <a:buChar char="•"/>
            </a:pPr>
            <a:r>
              <a:rPr lang="en-US" sz="2000" dirty="0" smtClean="0"/>
              <a:t>Dataset has to be added manually along with all the institutions details, contacts </a:t>
            </a:r>
            <a:r>
              <a:rPr lang="en-US" sz="2000" dirty="0" err="1" smtClean="0"/>
              <a:t>etc</a:t>
            </a:r>
            <a:endParaRPr lang="en-US" sz="2000" dirty="0" smtClean="0"/>
          </a:p>
          <a:p>
            <a:pPr lvl="2">
              <a:lnSpc>
                <a:spcPct val="130000"/>
              </a:lnSpc>
              <a:buFont typeface="Arial"/>
              <a:buChar char="•"/>
            </a:pPr>
            <a:r>
              <a:rPr lang="en-US" sz="2000" dirty="0" smtClean="0">
                <a:solidFill>
                  <a:srgbClr val="FF0000"/>
                </a:solidFill>
              </a:rPr>
              <a:t>Requires staff time (especially if any dataset changes location)</a:t>
            </a:r>
            <a:endParaRPr lang="en-US" sz="2000" dirty="0">
              <a:solidFill>
                <a:srgbClr val="FF0000"/>
              </a:solidFill>
            </a:endParaRPr>
          </a:p>
          <a:p>
            <a:pPr>
              <a:lnSpc>
                <a:spcPct val="130000"/>
              </a:lnSpc>
              <a:buFont typeface="Arial"/>
              <a:buChar char="•"/>
            </a:pPr>
            <a:r>
              <a:rPr lang="en-US" sz="2000" b="1" dirty="0" smtClean="0"/>
              <a:t>Organisation has an OPD linking to dataset</a:t>
            </a:r>
          </a:p>
          <a:p>
            <a:pPr lvl="1">
              <a:lnSpc>
                <a:spcPct val="130000"/>
              </a:lnSpc>
              <a:buFont typeface="Arial"/>
              <a:buChar char="•"/>
            </a:pPr>
            <a:r>
              <a:rPr lang="en-US" sz="2000" dirty="0" smtClean="0"/>
              <a:t>The OPD has to be added manually, but the dataset location and institution info is consumed directly from the OPD.</a:t>
            </a:r>
          </a:p>
          <a:p>
            <a:pPr lvl="2">
              <a:lnSpc>
                <a:spcPct val="130000"/>
              </a:lnSpc>
              <a:buFont typeface="Arial"/>
              <a:buChar char="•"/>
            </a:pPr>
            <a:r>
              <a:rPr lang="en-US" sz="2000" dirty="0" smtClean="0">
                <a:solidFill>
                  <a:srgbClr val="FF6600"/>
                </a:solidFill>
              </a:rPr>
              <a:t>Requires less </a:t>
            </a:r>
            <a:r>
              <a:rPr lang="en-US" sz="2000" dirty="0">
                <a:solidFill>
                  <a:srgbClr val="FF6600"/>
                </a:solidFill>
              </a:rPr>
              <a:t>staff </a:t>
            </a:r>
            <a:r>
              <a:rPr lang="en-US" sz="2000" dirty="0" smtClean="0">
                <a:solidFill>
                  <a:srgbClr val="FF6600"/>
                </a:solidFill>
              </a:rPr>
              <a:t>time (as any changes made to OPD will get updated)</a:t>
            </a:r>
          </a:p>
          <a:p>
            <a:pPr>
              <a:lnSpc>
                <a:spcPct val="130000"/>
              </a:lnSpc>
              <a:buFont typeface="Arial"/>
              <a:buChar char="•"/>
            </a:pPr>
            <a:r>
              <a:rPr lang="en-US" sz="2000" b="1" dirty="0" smtClean="0"/>
              <a:t>Link to OPD from organisation’s home page</a:t>
            </a:r>
          </a:p>
          <a:p>
            <a:pPr lvl="1">
              <a:lnSpc>
                <a:spcPct val="130000"/>
              </a:lnSpc>
              <a:buFont typeface="Arial"/>
              <a:buChar char="•"/>
            </a:pPr>
            <a:r>
              <a:rPr lang="en-US" sz="2000" dirty="0" smtClean="0"/>
              <a:t>OPD </a:t>
            </a:r>
            <a:r>
              <a:rPr lang="en-US" sz="2000" dirty="0" err="1" smtClean="0"/>
              <a:t>autodiscovered</a:t>
            </a:r>
            <a:r>
              <a:rPr lang="en-US" sz="2000" dirty="0" smtClean="0"/>
              <a:t>, so the dataset is automatically added to the service.</a:t>
            </a:r>
          </a:p>
          <a:p>
            <a:pPr lvl="2">
              <a:lnSpc>
                <a:spcPct val="130000"/>
              </a:lnSpc>
              <a:buFont typeface="Arial"/>
              <a:buChar char="•"/>
            </a:pPr>
            <a:r>
              <a:rPr lang="en-US" sz="2000" dirty="0">
                <a:solidFill>
                  <a:srgbClr val="008000"/>
                </a:solidFill>
              </a:rPr>
              <a:t>Requires </a:t>
            </a:r>
            <a:r>
              <a:rPr lang="en-US" sz="2000" dirty="0" smtClean="0">
                <a:solidFill>
                  <a:srgbClr val="008000"/>
                </a:solidFill>
              </a:rPr>
              <a:t>no staff time (as data is </a:t>
            </a:r>
            <a:r>
              <a:rPr lang="en-US" sz="2000" dirty="0" err="1" smtClean="0">
                <a:solidFill>
                  <a:srgbClr val="008000"/>
                </a:solidFill>
              </a:rPr>
              <a:t>autodiscovered</a:t>
            </a:r>
            <a:r>
              <a:rPr lang="en-US" sz="2000" dirty="0" smtClean="0">
                <a:solidFill>
                  <a:srgbClr val="008000"/>
                </a:solidFill>
              </a:rPr>
              <a:t>)</a:t>
            </a:r>
            <a:endParaRPr lang="en-US" sz="2000" dirty="0">
              <a:solidFill>
                <a:srgbClr val="008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90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Quotation Slide</a:t>
            </a: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15</a:t>
            </a:fld>
            <a:endParaRPr lang="en-GB"/>
          </a:p>
        </p:txBody>
      </p:sp>
      <p:sp>
        <p:nvSpPr>
          <p:cNvPr id="7" name="Oval 6"/>
          <p:cNvSpPr/>
          <p:nvPr/>
        </p:nvSpPr>
        <p:spPr bwMode="auto">
          <a:xfrm>
            <a:off x="457200" y="838200"/>
            <a:ext cx="3276600" cy="5334000"/>
          </a:xfrm>
          <a:prstGeom prst="ellipse">
            <a:avLst/>
          </a:prstGeom>
          <a:blipFill rotWithShape="1">
            <a:blip r:embed="rId2"/>
            <a:stretch>
              <a:fillRect/>
            </a:stretch>
          </a:blipFill>
          <a:ln w="381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sp>
        <p:nvSpPr>
          <p:cNvPr id="8" name="Rounded Rectangular Callout 7"/>
          <p:cNvSpPr/>
          <p:nvPr/>
        </p:nvSpPr>
        <p:spPr bwMode="auto">
          <a:xfrm>
            <a:off x="4419600" y="533400"/>
            <a:ext cx="4267200" cy="4343400"/>
          </a:xfrm>
          <a:prstGeom prst="wedgeRoundRectCallout">
            <a:avLst>
              <a:gd name="adj1" fmla="val -83318"/>
              <a:gd name="adj2" fmla="val -17609"/>
              <a:gd name="adj3" fmla="val 16667"/>
            </a:avLst>
          </a:prstGeom>
          <a:solidFill>
            <a:schemeClr val="bg1"/>
          </a:solidFill>
          <a:ln w="38100" cap="flat" cmpd="sng" algn="ctr">
            <a:solidFill>
              <a:schemeClr val="accent4"/>
            </a:solidFill>
            <a:prstDash val="solid"/>
            <a:round/>
            <a:headEnd type="none" w="med" len="med"/>
            <a:tailEnd type="none" w="med" len="med"/>
          </a:ln>
          <a:effectLst>
            <a:outerShdw blurRad="50800" dist="38100" dir="2700000" algn="tl" rotWithShape="0">
              <a:srgbClr val="000000">
                <a:alpha val="43000"/>
              </a:srgbClr>
            </a:outerShdw>
          </a:effectLst>
          <a:extLst>
            <a:ext uri="{AF507438-7753-43e0-B8FC-AC1667EBCBE1}">
              <a14:hiddenEffects xmlns="" xmlns:a="http://schemas.openxmlformats.org/drawingml/2006/main" xmlns:a14="http://schemas.microsoft.com/office/drawing/2010/main" xmlns:lc="http://schemas.openxmlformats.org/drawingml/2006/lockedCanvas">
                <a:effectLst>
                  <a:outerShdw dist="35921" dir="2700000" algn="ctr" rotWithShape="0">
                    <a:schemeClr val="bg2"/>
                  </a:outerShdw>
                </a:effectLst>
              </a14:hiddenEffects>
            </a:ext>
          </a:extLst>
        </p:spPr>
        <p:txBody>
          <a:bodyPr/>
          <a:lstStyle/>
          <a:p>
            <a:r>
              <a:rPr lang="en-US" sz="2800" dirty="0" smtClean="0"/>
              <a:t>Never </a:t>
            </a:r>
            <a:r>
              <a:rPr lang="en-US" sz="2800" dirty="0" smtClean="0"/>
              <a:t>appeal to a man’s “better nature.” He may not have one. Invoking his</a:t>
            </a:r>
            <a:r>
              <a:rPr lang="en-US" sz="2800" dirty="0" smtClean="0"/>
              <a:t> </a:t>
            </a:r>
          </a:p>
          <a:p>
            <a:r>
              <a:rPr lang="en-US" sz="2800" dirty="0" smtClean="0"/>
              <a:t>“</a:t>
            </a:r>
            <a:r>
              <a:rPr lang="en-US" sz="2800" dirty="0" smtClean="0"/>
              <a:t>self—interest” gives you more leverage.</a:t>
            </a:r>
            <a:r>
              <a:rPr lang="en-US" sz="2800" dirty="0" smtClean="0"/>
              <a:t> </a:t>
            </a:r>
          </a:p>
          <a:p>
            <a:endParaRPr lang="en-US" sz="2800" dirty="0" smtClean="0"/>
          </a:p>
          <a:p>
            <a:pPr algn="r"/>
            <a:r>
              <a:rPr lang="en-US" sz="2800" dirty="0" smtClean="0"/>
              <a:t>- </a:t>
            </a:r>
            <a:r>
              <a:rPr lang="en-US" sz="2800" dirty="0" smtClean="0"/>
              <a:t>Lazarus Long</a:t>
            </a:r>
          </a:p>
          <a:p>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7678"/>
            <a:ext cx="6012550" cy="754748"/>
          </a:xfrm>
        </p:spPr>
        <p:txBody>
          <a:bodyPr/>
          <a:lstStyle/>
          <a:p>
            <a:r>
              <a:rPr lang="en-GB" dirty="0" smtClean="0"/>
              <a:t/>
            </a:r>
            <a:br>
              <a:rPr lang="en-GB" dirty="0" smtClean="0"/>
            </a:br>
            <a:r>
              <a:rPr lang="en-GB" sz="1800" dirty="0" smtClean="0"/>
              <a:t>Status Report – Contributors and data statistics</a:t>
            </a:r>
            <a:endParaRPr lang="en-GB" sz="1800"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16</a:t>
            </a:fld>
            <a:endParaRPr lang="en-GB"/>
          </a:p>
        </p:txBody>
      </p:sp>
      <p:pic>
        <p:nvPicPr>
          <p:cNvPr id="6" name="Picture 5"/>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9512" y="209569"/>
            <a:ext cx="2232248" cy="304404"/>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6532" y="1052736"/>
            <a:ext cx="7990027" cy="532859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6529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and Sustainability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5872299"/>
              </p:ext>
            </p:extLst>
          </p:nvPr>
        </p:nvGraphicFramePr>
        <p:xfrm>
          <a:off x="323850" y="1196975"/>
          <a:ext cx="8496300" cy="5060996"/>
        </p:xfrm>
        <a:graphic>
          <a:graphicData uri="http://schemas.openxmlformats.org/drawingml/2006/table">
            <a:tbl>
              <a:tblPr firstRow="1" bandRow="1">
                <a:tableStyleId>{00A15C55-8517-42AA-B614-E9B94910E393}</a:tableStyleId>
              </a:tblPr>
              <a:tblGrid>
                <a:gridCol w="3888110"/>
                <a:gridCol w="1512168"/>
                <a:gridCol w="1512168"/>
                <a:gridCol w="1583854"/>
              </a:tblGrid>
              <a:tr h="447981">
                <a:tc>
                  <a:txBody>
                    <a:bodyPr/>
                    <a:lstStyle/>
                    <a:p>
                      <a:endParaRPr lang="en-US" dirty="0"/>
                    </a:p>
                  </a:txBody>
                  <a:tcPr/>
                </a:tc>
                <a:tc>
                  <a:txBody>
                    <a:bodyPr/>
                    <a:lstStyle/>
                    <a:p>
                      <a:pPr algn="ctr"/>
                      <a:r>
                        <a:rPr lang="en-US" dirty="0" smtClean="0"/>
                        <a:t>Bronze</a:t>
                      </a:r>
                      <a:endParaRPr lang="en-US" dirty="0"/>
                    </a:p>
                  </a:txBody>
                  <a:tcPr/>
                </a:tc>
                <a:tc>
                  <a:txBody>
                    <a:bodyPr/>
                    <a:lstStyle/>
                    <a:p>
                      <a:pPr algn="ctr"/>
                      <a:r>
                        <a:rPr lang="en-US" dirty="0" smtClean="0"/>
                        <a:t>Silver</a:t>
                      </a:r>
                      <a:endParaRPr lang="en-US" dirty="0"/>
                    </a:p>
                  </a:txBody>
                  <a:tcPr/>
                </a:tc>
                <a:tc>
                  <a:txBody>
                    <a:bodyPr/>
                    <a:lstStyle/>
                    <a:p>
                      <a:pPr algn="ctr"/>
                      <a:r>
                        <a:rPr lang="en-US" dirty="0" smtClean="0"/>
                        <a:t>Gold</a:t>
                      </a:r>
                      <a:endParaRPr lang="en-US" dirty="0"/>
                    </a:p>
                  </a:txBody>
                  <a:tcPr/>
                </a:tc>
              </a:tr>
              <a:tr h="773228">
                <a:tc>
                  <a:txBody>
                    <a:bodyPr/>
                    <a:lstStyle/>
                    <a:p>
                      <a:r>
                        <a:rPr lang="en-US" sz="1800" kern="1200" dirty="0" smtClean="0">
                          <a:solidFill>
                            <a:schemeClr val="dk1"/>
                          </a:solidFill>
                          <a:latin typeface="+mn-lt"/>
                          <a:ea typeface="+mn-ea"/>
                          <a:cs typeface="+mn-cs"/>
                        </a:rPr>
                        <a:t>Data is on the internet and in an acceptable format.</a:t>
                      </a: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r>
              <a:tr h="773228">
                <a:tc>
                  <a:txBody>
                    <a:bodyPr/>
                    <a:lstStyle/>
                    <a:p>
                      <a:r>
                        <a:rPr lang="en-US" sz="1800" kern="1200" dirty="0" smtClean="0">
                          <a:solidFill>
                            <a:schemeClr val="dk1"/>
                          </a:solidFill>
                          <a:latin typeface="+mn-lt"/>
                          <a:ea typeface="+mn-ea"/>
                          <a:cs typeface="+mn-cs"/>
                        </a:rPr>
                        <a:t>Description of dataset is provided by a remotely hosted OPD	</a:t>
                      </a:r>
                      <a:endParaRPr lang="en-US" dirty="0"/>
                    </a:p>
                  </a:txBody>
                  <a:tcPr anchor="ctr"/>
                </a:tc>
                <a:tc>
                  <a:txBody>
                    <a:bodyPr/>
                    <a:lstStyle/>
                    <a:p>
                      <a:pPr algn="ct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r>
              <a:tr h="773228">
                <a:tc>
                  <a:txBody>
                    <a:bodyPr/>
                    <a:lstStyle/>
                    <a:p>
                      <a:r>
                        <a:rPr lang="en-US" sz="1800" kern="1200" dirty="0" smtClean="0">
                          <a:solidFill>
                            <a:schemeClr val="dk1"/>
                          </a:solidFill>
                          <a:latin typeface="+mn-lt"/>
                          <a:ea typeface="+mn-ea"/>
                          <a:cs typeface="+mn-cs"/>
                        </a:rPr>
                        <a:t>The OPD is discovered via </a:t>
                      </a:r>
                      <a:r>
                        <a:rPr lang="en-US" sz="1800" kern="1200" dirty="0" err="1" smtClean="0">
                          <a:solidFill>
                            <a:schemeClr val="dk1"/>
                          </a:solidFill>
                          <a:latin typeface="+mn-lt"/>
                          <a:ea typeface="+mn-ea"/>
                          <a:cs typeface="+mn-cs"/>
                        </a:rPr>
                        <a:t>autodiscovery</a:t>
                      </a:r>
                      <a:r>
                        <a:rPr lang="en-US" sz="1800" kern="1200" dirty="0" smtClean="0">
                          <a:solidFill>
                            <a:schemeClr val="dk1"/>
                          </a:solidFill>
                          <a:latin typeface="+mn-lt"/>
                          <a:ea typeface="+mn-ea"/>
                          <a:cs typeface="+mn-cs"/>
                        </a:rPr>
                        <a:t>.</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r>
              <a:tr h="1104611">
                <a:tc>
                  <a:txBody>
                    <a:bodyPr/>
                    <a:lstStyle/>
                    <a:p>
                      <a:r>
                        <a:rPr lang="en-US" sz="1800" kern="1200" dirty="0" smtClean="0">
                          <a:solidFill>
                            <a:schemeClr val="dk1"/>
                          </a:solidFill>
                          <a:latin typeface="+mn-lt"/>
                          <a:ea typeface="+mn-ea"/>
                          <a:cs typeface="+mn-cs"/>
                        </a:rPr>
                        <a:t>The OPD/dataset has a </a:t>
                      </a:r>
                      <a:r>
                        <a:rPr lang="en-US" sz="1800" kern="1200" dirty="0" err="1" smtClean="0">
                          <a:solidFill>
                            <a:schemeClr val="dk1"/>
                          </a:solidFill>
                          <a:latin typeface="+mn-lt"/>
                          <a:ea typeface="+mn-ea"/>
                          <a:cs typeface="+mn-cs"/>
                        </a:rPr>
                        <a:t>recognised</a:t>
                      </a:r>
                      <a:r>
                        <a:rPr lang="en-US" sz="1800" kern="1200" dirty="0" smtClean="0">
                          <a:solidFill>
                            <a:schemeClr val="dk1"/>
                          </a:solidFill>
                          <a:latin typeface="+mn-lt"/>
                          <a:ea typeface="+mn-ea"/>
                          <a:cs typeface="+mn-cs"/>
                        </a:rPr>
                        <a:t> and supported open </a:t>
                      </a:r>
                      <a:r>
                        <a:rPr lang="en-US" sz="1800" kern="1200" dirty="0" err="1" smtClean="0">
                          <a:solidFill>
                            <a:schemeClr val="dk1"/>
                          </a:solidFill>
                          <a:latin typeface="+mn-lt"/>
                          <a:ea typeface="+mn-ea"/>
                          <a:cs typeface="+mn-cs"/>
                        </a:rPr>
                        <a:t>licence</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eg</a:t>
                      </a:r>
                      <a:r>
                        <a:rPr lang="en-US" sz="1800" kern="1200" dirty="0" smtClean="0">
                          <a:solidFill>
                            <a:schemeClr val="dk1"/>
                          </a:solidFill>
                          <a:latin typeface="+mn-lt"/>
                          <a:ea typeface="+mn-ea"/>
                          <a:cs typeface="+mn-cs"/>
                        </a:rPr>
                        <a:t> CCO, ODCA or OGL)	</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sz="1800" kern="1200" dirty="0" smtClean="0">
                          <a:solidFill>
                            <a:schemeClr val="dk1"/>
                          </a:solidFill>
                          <a:latin typeface="+mn-lt"/>
                          <a:ea typeface="+mn-ea"/>
                          <a:cs typeface="+mn-cs"/>
                        </a:rPr>
                        <a:t>✔</a:t>
                      </a:r>
                      <a:endParaRPr lang="en-US" dirty="0"/>
                    </a:p>
                  </a:txBody>
                  <a:tcPr anchor="ctr"/>
                </a:tc>
              </a:tr>
              <a:tr h="447981">
                <a:tc>
                  <a:txBody>
                    <a:bodyPr/>
                    <a:lstStyle/>
                    <a:p>
                      <a:endParaRPr lang="en-US"/>
                    </a:p>
                  </a:txBody>
                  <a:tcPr anchor="ctr"/>
                </a:tc>
                <a:tc>
                  <a:txBody>
                    <a:bodyPr/>
                    <a:lstStyle/>
                    <a:p>
                      <a:pPr algn="ctr"/>
                      <a:endParaRPr lang="en-US" dirty="0" smtClean="0"/>
                    </a:p>
                    <a:p>
                      <a:pPr algn="ctr"/>
                      <a:endParaRPr lang="en-US" dirty="0" smtClean="0"/>
                    </a:p>
                    <a:p>
                      <a:pPr algn="ctr"/>
                      <a:endParaRPr lang="en-US" dirty="0" smtClean="0"/>
                    </a:p>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17</a:t>
            </a:fld>
            <a:endParaRPr lang="en-GB"/>
          </a:p>
        </p:txBody>
      </p:sp>
      <p:pic>
        <p:nvPicPr>
          <p:cNvPr id="8" name="Picture 7"/>
          <p:cNvPicPr>
            <a:picLocks noChangeAspect="1"/>
          </p:cNvPicPr>
          <p:nvPr/>
        </p:nvPicPr>
        <p:blipFill>
          <a:blip r:embed="rId2"/>
          <a:stretch>
            <a:fillRect/>
          </a:stretch>
        </p:blipFill>
        <p:spPr>
          <a:xfrm>
            <a:off x="4572000" y="5301208"/>
            <a:ext cx="762000" cy="762000"/>
          </a:xfrm>
          <a:prstGeom prst="rect">
            <a:avLst/>
          </a:prstGeom>
        </p:spPr>
      </p:pic>
      <p:pic>
        <p:nvPicPr>
          <p:cNvPr id="9" name="Picture 8"/>
          <p:cNvPicPr>
            <a:picLocks noChangeAspect="1"/>
          </p:cNvPicPr>
          <p:nvPr/>
        </p:nvPicPr>
        <p:blipFill>
          <a:blip r:embed="rId3"/>
          <a:stretch>
            <a:fillRect/>
          </a:stretch>
        </p:blipFill>
        <p:spPr>
          <a:xfrm>
            <a:off x="6114256" y="5301208"/>
            <a:ext cx="762000" cy="762000"/>
          </a:xfrm>
          <a:prstGeom prst="rect">
            <a:avLst/>
          </a:prstGeom>
        </p:spPr>
      </p:pic>
      <p:pic>
        <p:nvPicPr>
          <p:cNvPr id="10" name="Picture 9"/>
          <p:cNvPicPr>
            <a:picLocks noChangeAspect="1"/>
          </p:cNvPicPr>
          <p:nvPr/>
        </p:nvPicPr>
        <p:blipFill>
          <a:blip r:embed="rId4"/>
          <a:stretch>
            <a:fillRect/>
          </a:stretch>
        </p:blipFill>
        <p:spPr>
          <a:xfrm>
            <a:off x="7626424" y="5301208"/>
            <a:ext cx="762000" cy="762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2309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troy81.jpg"/>
          <p:cNvPicPr>
            <a:picLocks noChangeAspect="1"/>
          </p:cNvPicPr>
          <p:nvPr/>
        </p:nvPicPr>
        <p:blipFill>
          <a:blip r:embed="rId2"/>
          <a:stretch>
            <a:fillRect/>
          </a:stretch>
        </p:blipFill>
        <p:spPr>
          <a:xfrm flipH="1">
            <a:off x="-312039" y="-39689"/>
            <a:ext cx="10116612" cy="689768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troy81.jpg"/>
          <p:cNvPicPr>
            <a:picLocks noChangeAspect="1"/>
          </p:cNvPicPr>
          <p:nvPr/>
        </p:nvPicPr>
        <p:blipFill>
          <a:blip r:embed="rId2"/>
          <a:stretch>
            <a:fillRect/>
          </a:stretch>
        </p:blipFill>
        <p:spPr>
          <a:xfrm flipH="1">
            <a:off x="-312039" y="-25090"/>
            <a:ext cx="10116612" cy="6897689"/>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1393320084_cfacabdde3_b.jpg"/>
          <p:cNvPicPr>
            <a:picLocks noChangeAspect="1"/>
          </p:cNvPicPr>
          <p:nvPr/>
        </p:nvPicPr>
        <p:blipFill>
          <a:blip r:embed="rId3">
            <a:clrChange>
              <a:clrFrom>
                <a:srgbClr val="627D9A"/>
              </a:clrFrom>
              <a:clrTo>
                <a:srgbClr val="627D9A">
                  <a:alpha val="0"/>
                </a:srgbClr>
              </a:clrTo>
            </a:clrChange>
            <a:lum contrast="3000"/>
          </a:blip>
          <a:stretch>
            <a:fillRect/>
          </a:stretch>
        </p:blipFill>
        <p:spPr>
          <a:xfrm rot="20777162">
            <a:off x="2143479" y="-31749"/>
            <a:ext cx="4341168" cy="4324350"/>
          </a:xfrm>
          <a:prstGeom prst="rect">
            <a:avLst/>
          </a:prstGeom>
        </p:spPr>
      </p:pic>
      <p:sp>
        <p:nvSpPr>
          <p:cNvPr id="7" name="TextBox 6"/>
          <p:cNvSpPr txBox="1"/>
          <p:nvPr/>
        </p:nvSpPr>
        <p:spPr>
          <a:xfrm rot="20797278">
            <a:off x="4347420" y="3736219"/>
            <a:ext cx="2238601" cy="369332"/>
          </a:xfrm>
          <a:prstGeom prst="rect">
            <a:avLst/>
          </a:prstGeom>
          <a:noFill/>
        </p:spPr>
        <p:txBody>
          <a:bodyPr wrap="none" rtlCol="0">
            <a:spAutoFit/>
          </a:bodyPr>
          <a:lstStyle/>
          <a:p>
            <a:r>
              <a:rPr lang="en-US" dirty="0" smtClean="0">
                <a:solidFill>
                  <a:schemeClr val="bg1"/>
                </a:solidFill>
              </a:rPr>
              <a:t>cc-by </a:t>
            </a:r>
            <a:r>
              <a:rPr lang="en-US" dirty="0" err="1" smtClean="0">
                <a:solidFill>
                  <a:schemeClr val="bg1"/>
                </a:solidFill>
              </a:rPr>
              <a:t>peasap</a:t>
            </a:r>
            <a:r>
              <a:rPr lang="en-US" dirty="0" smtClean="0">
                <a:solidFill>
                  <a:schemeClr val="bg1"/>
                </a:solidFill>
              </a:rPr>
              <a:t> on </a:t>
            </a:r>
            <a:r>
              <a:rPr lang="en-US" dirty="0" err="1" smtClean="0">
                <a:solidFill>
                  <a:schemeClr val="bg1"/>
                </a:solidFill>
              </a:rPr>
              <a:t>Flickr</a:t>
            </a: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350"/>
            <a:ext cx="6264696" cy="720378"/>
          </a:xfrm>
        </p:spPr>
        <p:txBody>
          <a:bodyPr/>
          <a:lstStyle/>
          <a:p>
            <a:r>
              <a:rPr lang="en-GB" dirty="0" err="1"/>
              <a:t>e</a:t>
            </a:r>
            <a:r>
              <a:rPr lang="en-GB" dirty="0" err="1" smtClean="0"/>
              <a:t>quipment.data</a:t>
            </a:r>
            <a:r>
              <a:rPr lang="en-GB" dirty="0" smtClean="0"/>
              <a:t> – National Equipment Portal</a:t>
            </a:r>
            <a:br>
              <a:rPr lang="en-GB" dirty="0" smtClean="0"/>
            </a:br>
            <a:r>
              <a:rPr lang="en-GB" dirty="0" smtClean="0"/>
              <a:t>http://</a:t>
            </a:r>
            <a:r>
              <a:rPr lang="en-GB" dirty="0" err="1" smtClean="0"/>
              <a:t>equipment.data.ac.uk</a:t>
            </a:r>
            <a:endParaRPr lang="en-GB" sz="1800"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a:t>
            </a:fld>
            <a:endParaRPr lang="en-GB"/>
          </a:p>
        </p:txBody>
      </p:sp>
      <p:pic>
        <p:nvPicPr>
          <p:cNvPr id="6" name="Content Placeholder 5" descr="Screen Shot 2014-05-14 at 09.04.19.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10" t="-437" r="-1437" b="30919"/>
          <a:stretch/>
        </p:blipFill>
        <p:spPr>
          <a:xfrm>
            <a:off x="323850" y="1052736"/>
            <a:ext cx="8496300" cy="548500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1111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4000" dirty="0" smtClean="0"/>
              <a:t>The Observatory</a:t>
            </a:r>
            <a:endParaRPr lang="en-GB" sz="4000" dirty="0"/>
          </a:p>
        </p:txBody>
      </p:sp>
      <p:sp>
        <p:nvSpPr>
          <p:cNvPr id="6" name="Subtitle 5"/>
          <p:cNvSpPr>
            <a:spLocks noGrp="1"/>
          </p:cNvSpPr>
          <p:nvPr>
            <p:ph type="subTitle" idx="1"/>
          </p:nvPr>
        </p:nvSpPr>
        <p:spPr>
          <a:xfrm>
            <a:off x="251520" y="4725144"/>
            <a:ext cx="8496300" cy="1824608"/>
          </a:xfrm>
        </p:spPr>
        <p:txBody>
          <a:bodyPr/>
          <a:lstStyle/>
          <a:p>
            <a:endParaRPr lang="en-GB" sz="2400" dirty="0" smtClean="0">
              <a:solidFill>
                <a:schemeClr val="accent5">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20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3393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(Profiler) : Plugins</a:t>
            </a:r>
            <a:endParaRPr lang="en-US" dirty="0"/>
          </a:p>
        </p:txBody>
      </p:sp>
      <p:sp>
        <p:nvSpPr>
          <p:cNvPr id="8" name="Content Placeholder 7"/>
          <p:cNvSpPr>
            <a:spLocks noGrp="1"/>
          </p:cNvSpPr>
          <p:nvPr>
            <p:ph idx="1"/>
          </p:nvPr>
        </p:nvSpPr>
        <p:spPr/>
        <p:txBody>
          <a:bodyPr/>
          <a:lstStyle/>
          <a:p>
            <a:pPr>
              <a:spcAft>
                <a:spcPts val="1800"/>
              </a:spcAft>
              <a:buFont typeface="Arial"/>
              <a:buChar char="•"/>
            </a:pPr>
            <a:r>
              <a:rPr lang="en-US" sz="2400" dirty="0" smtClean="0"/>
              <a:t>CMS: </a:t>
            </a:r>
            <a:r>
              <a:rPr lang="en-US" sz="2400" dirty="0"/>
              <a:t>D</a:t>
            </a:r>
            <a:r>
              <a:rPr lang="en-US" sz="2400" dirty="0" smtClean="0"/>
              <a:t>rupal, </a:t>
            </a:r>
            <a:r>
              <a:rPr lang="en-US" sz="2400" dirty="0" err="1" smtClean="0"/>
              <a:t>Wordpress</a:t>
            </a:r>
            <a:endParaRPr lang="en-US" sz="2400" dirty="0" smtClean="0"/>
          </a:p>
          <a:p>
            <a:pPr>
              <a:spcAft>
                <a:spcPts val="1800"/>
              </a:spcAft>
              <a:buFont typeface="Arial"/>
              <a:buChar char="•"/>
            </a:pPr>
            <a:r>
              <a:rPr lang="en-US" sz="2400" dirty="0" smtClean="0"/>
              <a:t>Social Media: Twitter, </a:t>
            </a:r>
            <a:r>
              <a:rPr lang="en-US" sz="2400" dirty="0" err="1" smtClean="0"/>
              <a:t>Pinterest</a:t>
            </a:r>
            <a:r>
              <a:rPr lang="en-US" sz="2400" dirty="0" smtClean="0"/>
              <a:t>, </a:t>
            </a:r>
            <a:r>
              <a:rPr lang="en-US" sz="2400" dirty="0" err="1" smtClean="0"/>
              <a:t>Youtube</a:t>
            </a:r>
            <a:r>
              <a:rPr lang="en-US" sz="2400" dirty="0" smtClean="0"/>
              <a:t>, </a:t>
            </a:r>
            <a:r>
              <a:rPr lang="en-US" sz="2400" dirty="0" err="1" smtClean="0"/>
              <a:t>Vimeo</a:t>
            </a:r>
            <a:r>
              <a:rPr lang="en-US" sz="2400" dirty="0" smtClean="0"/>
              <a:t>, Flicker, Facebook</a:t>
            </a:r>
          </a:p>
          <a:p>
            <a:pPr>
              <a:spcAft>
                <a:spcPts val="1800"/>
              </a:spcAft>
              <a:buFont typeface="Arial"/>
              <a:buChar char="•"/>
            </a:pPr>
            <a:r>
              <a:rPr lang="en-US" sz="2400" dirty="0" smtClean="0"/>
              <a:t>Content: Reading age, Mention of the word Software</a:t>
            </a:r>
          </a:p>
          <a:p>
            <a:pPr>
              <a:spcAft>
                <a:spcPts val="1800"/>
              </a:spcAft>
              <a:buFont typeface="Arial"/>
              <a:buChar char="•"/>
            </a:pPr>
            <a:r>
              <a:rPr lang="en-US" sz="2400" dirty="0" smtClean="0"/>
              <a:t>Technologies: HTML5, </a:t>
            </a:r>
            <a:r>
              <a:rPr lang="en-US" sz="2400" dirty="0" err="1" smtClean="0"/>
              <a:t>Sharepoint</a:t>
            </a:r>
            <a:endParaRPr lang="en-US" sz="2400" dirty="0" smtClean="0"/>
          </a:p>
          <a:p>
            <a:pPr marL="0" indent="0"/>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21</a:t>
            </a:fld>
            <a:endParaRPr lang="en-GB"/>
          </a:p>
        </p:txBody>
      </p:sp>
      <p:sp>
        <p:nvSpPr>
          <p:cNvPr id="9" name="Title 1"/>
          <p:cNvSpPr txBox="1">
            <a:spLocks/>
          </p:cNvSpPr>
          <p:nvPr/>
        </p:nvSpPr>
        <p:spPr bwMode="auto">
          <a:xfrm>
            <a:off x="251520" y="5877272"/>
            <a:ext cx="7920880"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a:lstStyle>
          <a:p>
            <a:r>
              <a:rPr lang="en-US" dirty="0"/>
              <a:t>https://</a:t>
            </a:r>
            <a:r>
              <a:rPr lang="en-US" dirty="0" err="1"/>
              <a:t>github.com</a:t>
            </a:r>
            <a:r>
              <a:rPr lang="en-US" dirty="0"/>
              <a:t>/data-ac-</a:t>
            </a:r>
            <a:r>
              <a:rPr lang="en-US" dirty="0" err="1"/>
              <a:t>uk</a:t>
            </a:r>
            <a:r>
              <a:rPr lang="en-US" dirty="0"/>
              <a:t>/Observe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9252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(Profiler) : Plugin Example</a:t>
            </a:r>
            <a:endParaRPr lang="en-US" dirty="0"/>
          </a:p>
        </p:txBody>
      </p:sp>
      <p:pic>
        <p:nvPicPr>
          <p:cNvPr id="3" name="Content Placeholder 2" descr="Screen Shot 2014-05-14 at 09.41.36.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0072" b="-40072"/>
          <a:stretch>
            <a:fillRect/>
          </a:stretch>
        </p:blipFill>
        <p:spPr/>
      </p:pic>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5024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512" y="476672"/>
            <a:ext cx="8496300" cy="5410349"/>
          </a:xfrm>
        </p:spPr>
        <p:txBody>
          <a:bodyPr/>
          <a:lstStyle/>
          <a:p>
            <a:r>
              <a:rPr lang="en-US" dirty="0" smtClean="0"/>
              <a:t>{</a:t>
            </a:r>
          </a:p>
          <a:p>
            <a:r>
              <a:rPr lang="pl-PL" dirty="0" smtClean="0"/>
              <a:t>   "</a:t>
            </a:r>
            <a:r>
              <a:rPr lang="pl-PL" dirty="0" err="1" smtClean="0"/>
              <a:t>url</a:t>
            </a:r>
            <a:r>
              <a:rPr lang="pl-PL" dirty="0" smtClean="0"/>
              <a:t>":"http:\/\/</a:t>
            </a:r>
            <a:r>
              <a:rPr lang="pl-PL" dirty="0" err="1" smtClean="0"/>
              <a:t>www.olds.ac.uk</a:t>
            </a:r>
            <a:r>
              <a:rPr lang="pl-PL" dirty="0" smtClean="0"/>
              <a:t>\/",</a:t>
            </a:r>
          </a:p>
          <a:p>
            <a:r>
              <a:rPr lang="pl-PL" dirty="0" smtClean="0"/>
              <a:t>   "content_</a:t>
            </a:r>
            <a:r>
              <a:rPr lang="pl-PL" dirty="0" err="1" smtClean="0"/>
              <a:t>type</a:t>
            </a:r>
            <a:r>
              <a:rPr lang="pl-PL" dirty="0" smtClean="0"/>
              <a:t>":"</a:t>
            </a:r>
            <a:r>
              <a:rPr lang="pl-PL" dirty="0" err="1" smtClean="0"/>
              <a:t>text</a:t>
            </a:r>
            <a:r>
              <a:rPr lang="pl-PL" dirty="0" smtClean="0"/>
              <a:t>\/</a:t>
            </a:r>
            <a:r>
              <a:rPr lang="pl-PL" dirty="0" err="1" smtClean="0"/>
              <a:t>html</a:t>
            </a:r>
            <a:r>
              <a:rPr lang="pl-PL" dirty="0" smtClean="0"/>
              <a:t>; </a:t>
            </a:r>
            <a:r>
              <a:rPr lang="pl-PL" dirty="0" err="1" smtClean="0"/>
              <a:t>charset</a:t>
            </a:r>
            <a:r>
              <a:rPr lang="pl-PL" dirty="0" smtClean="0"/>
              <a:t>=utf-8",</a:t>
            </a:r>
          </a:p>
          <a:p>
            <a:r>
              <a:rPr lang="pl-PL" dirty="0" smtClean="0"/>
              <a:t>   "http_code":200,</a:t>
            </a:r>
          </a:p>
          <a:p>
            <a:r>
              <a:rPr lang="en-US" dirty="0" smtClean="0"/>
              <a:t>   "header_size":393,</a:t>
            </a:r>
          </a:p>
          <a:p>
            <a:r>
              <a:rPr lang="it-IT" dirty="0" smtClean="0"/>
              <a:t>   "request_size":78,</a:t>
            </a:r>
          </a:p>
          <a:p>
            <a:r>
              <a:rPr lang="en-US" dirty="0" smtClean="0"/>
              <a:t>   "</a:t>
            </a:r>
            <a:r>
              <a:rPr lang="en-US" dirty="0" err="1" smtClean="0"/>
              <a:t>filetime</a:t>
            </a:r>
            <a:r>
              <a:rPr lang="en-US" dirty="0" smtClean="0"/>
              <a:t>":-1,</a:t>
            </a:r>
          </a:p>
          <a:p>
            <a:r>
              <a:rPr lang="en-US" dirty="0" smtClean="0"/>
              <a:t>   "ssl_verify_result":0,</a:t>
            </a:r>
          </a:p>
          <a:p>
            <a:r>
              <a:rPr lang="en-US" dirty="0" smtClean="0"/>
              <a:t>   "redirect_count":0,</a:t>
            </a:r>
          </a:p>
          <a:p>
            <a:r>
              <a:rPr lang="en-US" dirty="0" smtClean="0"/>
              <a:t>   "total_time":0.663447,</a:t>
            </a:r>
          </a:p>
          <a:p>
            <a:r>
              <a:rPr lang="en-US" dirty="0" smtClean="0"/>
              <a:t>   "namelookup_time":1.5e-5,</a:t>
            </a:r>
          </a:p>
          <a:p>
            <a:r>
              <a:rPr lang="fr-FR" dirty="0" smtClean="0"/>
              <a:t>   "connect_time":1.7e-5,</a:t>
            </a:r>
          </a:p>
          <a:p>
            <a:r>
              <a:rPr lang="fr-FR" dirty="0" smtClean="0"/>
              <a:t>   "pretransfer_time":1.8e-5,</a:t>
            </a:r>
          </a:p>
          <a:p>
            <a:r>
              <a:rPr lang="en-US" dirty="0" smtClean="0"/>
              <a:t>   "size_upload":0,</a:t>
            </a:r>
          </a:p>
          <a:p>
            <a:r>
              <a:rPr lang="en-US" dirty="0" smtClean="0"/>
              <a:t>   "size_download":46105,</a:t>
            </a:r>
          </a:p>
          <a:p>
            <a:r>
              <a:rPr lang="en-US" dirty="0" smtClean="0"/>
              <a:t>   "speed_download":69493,</a:t>
            </a:r>
          </a:p>
          <a:p>
            <a:r>
              <a:rPr lang="en-US" dirty="0" smtClean="0"/>
              <a:t>   "speed_upload":0,</a:t>
            </a:r>
          </a:p>
          <a:p>
            <a:r>
              <a:rPr lang="en-US" dirty="0" smtClean="0"/>
              <a:t>   "download_content_length":161,</a:t>
            </a:r>
          </a:p>
          <a:p>
            <a:r>
              <a:rPr lang="en-US" dirty="0" smtClean="0"/>
              <a:t>   "upload_content_length":0,</a:t>
            </a:r>
          </a:p>
          <a:p>
            <a:r>
              <a:rPr lang="en-US" dirty="0" smtClean="0"/>
              <a:t>   "starttransfer_time":0.64051,</a:t>
            </a:r>
          </a:p>
          <a:p>
            <a:r>
              <a:rPr lang="en-US" dirty="0" smtClean="0"/>
              <a:t>   "redirect_time":0,</a:t>
            </a:r>
          </a:p>
          <a:p>
            <a:r>
              <a:rPr lang="en-US" dirty="0" smtClean="0"/>
              <a:t>   "</a:t>
            </a:r>
            <a:r>
              <a:rPr lang="en-US" dirty="0" err="1" smtClean="0"/>
              <a:t>certinfo</a:t>
            </a:r>
            <a:r>
              <a:rPr lang="en-US" dirty="0" smtClean="0"/>
              <a:t>":[</a:t>
            </a:r>
          </a:p>
          <a:p>
            <a:endParaRPr lang="en-US" dirty="0" smtClean="0"/>
          </a:p>
          <a:p>
            <a:r>
              <a:rPr lang="en-US" dirty="0" smtClean="0"/>
              <a:t>   ],</a:t>
            </a:r>
          </a:p>
          <a:p>
            <a:r>
              <a:rPr lang="en-US" dirty="0" smtClean="0"/>
              <a:t>   "primary_ip":"2a00:1450:400c:c00::79",</a:t>
            </a:r>
          </a:p>
          <a:p>
            <a:r>
              <a:rPr lang="tr-TR" dirty="0" smtClean="0"/>
              <a:t>   "</a:t>
            </a:r>
            <a:r>
              <a:rPr lang="tr-TR" dirty="0" err="1" smtClean="0"/>
              <a:t>redirect_url</a:t>
            </a:r>
            <a:r>
              <a:rPr lang="tr-TR" dirty="0" smtClean="0"/>
              <a:t>":"",</a:t>
            </a:r>
          </a:p>
          <a:p>
            <a:r>
              <a:rPr lang="en-US" dirty="0" smtClean="0"/>
              <a:t>   "header":{</a:t>
            </a:r>
          </a:p>
          <a:p>
            <a:r>
              <a:rPr lang="en-US" dirty="0" smtClean="0"/>
              <a:t>      "0":"HTTP\/1.1 200 OK",</a:t>
            </a:r>
          </a:p>
          <a:p>
            <a:r>
              <a:rPr lang="en-US" dirty="0" smtClean="0"/>
              <a:t>      "</a:t>
            </a:r>
            <a:r>
              <a:rPr lang="en-US" dirty="0" err="1" smtClean="0"/>
              <a:t>Content-Type":"text</a:t>
            </a:r>
            <a:r>
              <a:rPr lang="en-US" dirty="0" smtClean="0"/>
              <a:t>\/html; charset=utf-8",</a:t>
            </a:r>
          </a:p>
          <a:p>
            <a:r>
              <a:rPr lang="en-US" dirty="0" smtClean="0"/>
              <a:t>      "X-Robots-Tag":"</a:t>
            </a:r>
            <a:r>
              <a:rPr lang="en-US" dirty="0" err="1" smtClean="0"/>
              <a:t>noarchive</a:t>
            </a:r>
            <a:r>
              <a:rPr lang="en-US" dirty="0" smtClean="0"/>
              <a:t>",</a:t>
            </a:r>
          </a:p>
          <a:p>
            <a:r>
              <a:rPr lang="en-US" dirty="0" smtClean="0"/>
              <a:t>      "</a:t>
            </a:r>
            <a:r>
              <a:rPr lang="en-US" dirty="0" err="1" smtClean="0"/>
              <a:t>Last-Modified":"Wed</a:t>
            </a:r>
            <a:r>
              <a:rPr lang="en-US" dirty="0" smtClean="0"/>
              <a:t>, 22 Jan 2014 06:23:10 GMT",</a:t>
            </a:r>
          </a:p>
          <a:p>
            <a:r>
              <a:rPr lang="de-DE" dirty="0" smtClean="0"/>
              <a:t>      "</a:t>
            </a:r>
            <a:r>
              <a:rPr lang="de-DE" dirty="0" err="1" smtClean="0"/>
              <a:t>ETag</a:t>
            </a:r>
            <a:r>
              <a:rPr lang="de-DE" dirty="0" smtClean="0"/>
              <a:t>":"",</a:t>
            </a:r>
          </a:p>
          <a:p>
            <a:r>
              <a:rPr lang="fr-FR" dirty="0" smtClean="0"/>
              <a:t>      "</a:t>
            </a:r>
            <a:r>
              <a:rPr lang="fr-FR" dirty="0" err="1" smtClean="0"/>
              <a:t>Expires":"Mon</a:t>
            </a:r>
            <a:r>
              <a:rPr lang="fr-FR" dirty="0" smtClean="0"/>
              <a:t>, 03 </a:t>
            </a:r>
            <a:r>
              <a:rPr lang="fr-FR" dirty="0" err="1" smtClean="0"/>
              <a:t>Feb</a:t>
            </a:r>
            <a:r>
              <a:rPr lang="fr-FR" dirty="0" smtClean="0"/>
              <a:t> 2014 14:34:56 GMT",</a:t>
            </a:r>
          </a:p>
          <a:p>
            <a:r>
              <a:rPr lang="fr-FR" dirty="0" smtClean="0"/>
              <a:t>      "</a:t>
            </a:r>
            <a:r>
              <a:rPr lang="fr-FR" dirty="0" err="1" smtClean="0"/>
              <a:t>Date":"Mon</a:t>
            </a:r>
            <a:r>
              <a:rPr lang="fr-FR" dirty="0" smtClean="0"/>
              <a:t>, 03 </a:t>
            </a:r>
            <a:r>
              <a:rPr lang="fr-FR" dirty="0" err="1" smtClean="0"/>
              <a:t>Feb</a:t>
            </a:r>
            <a:r>
              <a:rPr lang="fr-FR" dirty="0" smtClean="0"/>
              <a:t> 2014 14:34:51 GMT",</a:t>
            </a:r>
          </a:p>
          <a:p>
            <a:r>
              <a:rPr lang="fr-FR" dirty="0" smtClean="0"/>
              <a:t>      "</a:t>
            </a:r>
            <a:r>
              <a:rPr lang="fr-FR" dirty="0" err="1" smtClean="0"/>
              <a:t>Cache-Control":"public</a:t>
            </a:r>
            <a:r>
              <a:rPr lang="fr-FR" dirty="0" smtClean="0"/>
              <a:t>, max-</a:t>
            </a:r>
            <a:r>
              <a:rPr lang="fr-FR" dirty="0" err="1" smtClean="0"/>
              <a:t>age</a:t>
            </a:r>
            <a:r>
              <a:rPr lang="fr-FR" dirty="0" smtClean="0"/>
              <a:t>=5",</a:t>
            </a:r>
          </a:p>
          <a:p>
            <a:r>
              <a:rPr lang="fr-FR" dirty="0" smtClean="0"/>
              <a:t>      "X-Content-Type-Options":"</a:t>
            </a:r>
            <a:r>
              <a:rPr lang="fr-FR" dirty="0" err="1" smtClean="0"/>
              <a:t>nosniff</a:t>
            </a:r>
            <a:r>
              <a:rPr lang="fr-FR" dirty="0" smtClean="0"/>
              <a:t>",</a:t>
            </a:r>
          </a:p>
          <a:p>
            <a:r>
              <a:rPr lang="fr-FR" dirty="0" smtClean="0"/>
              <a:t>      "X-XSS-Protection":"1; mode=block",</a:t>
            </a:r>
          </a:p>
          <a:p>
            <a:r>
              <a:rPr lang="fr-FR" dirty="0" smtClean="0"/>
              <a:t>      "</a:t>
            </a:r>
            <a:r>
              <a:rPr lang="fr-FR" dirty="0" err="1" smtClean="0"/>
              <a:t>Server":"GSE</a:t>
            </a:r>
            <a:r>
              <a:rPr lang="fr-FR" dirty="0" smtClean="0"/>
              <a:t>",</a:t>
            </a:r>
          </a:p>
          <a:p>
            <a:r>
              <a:rPr lang="fr-FR" dirty="0" smtClean="0"/>
              <a:t>      "Alternate-Protocol":"80:quic,80:quic",</a:t>
            </a:r>
          </a:p>
          <a:p>
            <a:r>
              <a:rPr lang="fr-FR" dirty="0" smtClean="0"/>
              <a:t>      "</a:t>
            </a:r>
            <a:r>
              <a:rPr lang="fr-FR" dirty="0" err="1" smtClean="0"/>
              <a:t>Transfer</a:t>
            </a:r>
            <a:r>
              <a:rPr lang="fr-FR" dirty="0" smtClean="0"/>
              <a:t>-</a:t>
            </a:r>
            <a:r>
              <a:rPr lang="fr-FR" dirty="0" err="1" smtClean="0"/>
              <a:t>Encoding</a:t>
            </a:r>
            <a:r>
              <a:rPr lang="fr-FR" dirty="0" smtClean="0"/>
              <a:t>":"</a:t>
            </a:r>
            <a:r>
              <a:rPr lang="fr-FR" dirty="0" err="1" smtClean="0"/>
              <a:t>chunked</a:t>
            </a:r>
            <a:r>
              <a:rPr lang="fr-FR" dirty="0" smtClean="0"/>
              <a:t>"</a:t>
            </a:r>
          </a:p>
          <a:p>
            <a:r>
              <a:rPr lang="fr-FR" dirty="0" smtClean="0"/>
              <a:t>   }</a:t>
            </a:r>
          </a:p>
          <a:p>
            <a:r>
              <a:rPr lang="fr-FR" dirty="0" smtClean="0"/>
              <a:t>}</a:t>
            </a: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2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2371E-7 1.30495E-6 L -5.52371E-7 -0.82462 " pathEditMode="relative" rAng="0" ptsTypes="AA">
                                      <p:cBhvr>
                                        <p:cTn id="6" dur="2000" fill="hold"/>
                                        <p:tgtEl>
                                          <p:spTgt spid="8"/>
                                        </p:tgtEl>
                                        <p:attrNameLst>
                                          <p:attrName>ppt_x</p:attrName>
                                          <p:attrName>ppt_y</p:attrName>
                                        </p:attrNameLst>
                                      </p:cBhvr>
                                      <p:rCtr x="0" y="-41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188640"/>
            <a:ext cx="8496300" cy="5410349"/>
          </a:xfrm>
        </p:spPr>
        <p:txBody>
          <a:bodyPr/>
          <a:lstStyle/>
          <a:p>
            <a:r>
              <a:rPr lang="en-US" dirty="0"/>
              <a:t>{</a:t>
            </a:r>
          </a:p>
          <a:p>
            <a:r>
              <a:rPr lang="en-US" dirty="0"/>
              <a:t>   "</a:t>
            </a:r>
            <a:r>
              <a:rPr lang="en-US" dirty="0" err="1"/>
              <a:t>rss</a:t>
            </a:r>
            <a:r>
              <a:rPr lang="en-US" dirty="0"/>
              <a:t>":[</a:t>
            </a:r>
          </a:p>
          <a:p>
            <a:r>
              <a:rPr lang="en-US" dirty="0"/>
              <a:t>      "\"\/</a:t>
            </a:r>
            <a:r>
              <a:rPr lang="en-US" dirty="0" err="1"/>
              <a:t>mediacentre</a:t>
            </a:r>
            <a:r>
              <a:rPr lang="en-US" dirty="0"/>
              <a:t>\/news\/feeds\/</a:t>
            </a:r>
            <a:r>
              <a:rPr lang="en-US" dirty="0" err="1"/>
              <a:t>rssfeed.xml</a:t>
            </a:r>
            <a:r>
              <a:rPr lang="en-US" dirty="0"/>
              <a:t>"</a:t>
            </a:r>
          </a:p>
          <a:p>
            <a:r>
              <a:rPr lang="en-US" dirty="0"/>
              <a:t>   ],</a:t>
            </a:r>
          </a:p>
          <a:p>
            <a:r>
              <a:rPr lang="en-US" dirty="0"/>
              <a:t>   "</a:t>
            </a:r>
            <a:r>
              <a:rPr lang="en-US" dirty="0" err="1"/>
              <a:t>vimeoAccounts</a:t>
            </a:r>
            <a:r>
              <a:rPr lang="en-US" dirty="0"/>
              <a:t>":[</a:t>
            </a:r>
          </a:p>
          <a:p>
            <a:endParaRPr lang="en-US" dirty="0"/>
          </a:p>
          <a:p>
            <a:r>
              <a:rPr lang="en-US" dirty="0"/>
              <a:t>   ],</a:t>
            </a:r>
          </a:p>
          <a:p>
            <a:r>
              <a:rPr lang="en-US" dirty="0"/>
              <a:t>   "</a:t>
            </a:r>
            <a:r>
              <a:rPr lang="en-US" dirty="0" err="1"/>
              <a:t>manifest":false</a:t>
            </a:r>
            <a:r>
              <a:rPr lang="en-US" dirty="0"/>
              <a:t>,</a:t>
            </a:r>
          </a:p>
          <a:p>
            <a:r>
              <a:rPr lang="en-US" dirty="0"/>
              <a:t>   "</a:t>
            </a:r>
            <a:r>
              <a:rPr lang="en-US" dirty="0" err="1"/>
              <a:t>jquery</a:t>
            </a:r>
            <a:r>
              <a:rPr lang="en-US" dirty="0"/>
              <a:t>":true,</a:t>
            </a:r>
          </a:p>
          <a:p>
            <a:r>
              <a:rPr lang="en-US" dirty="0"/>
              <a:t>   "</a:t>
            </a:r>
            <a:r>
              <a:rPr lang="en-US" dirty="0" err="1"/>
              <a:t>htmlelements</a:t>
            </a:r>
            <a:r>
              <a:rPr lang="en-US" dirty="0"/>
              <a:t>":[</a:t>
            </a:r>
          </a:p>
          <a:p>
            <a:endParaRPr lang="en-US" dirty="0"/>
          </a:p>
          <a:p>
            <a:r>
              <a:rPr lang="en-US" dirty="0"/>
              <a:t>   ],</a:t>
            </a:r>
          </a:p>
          <a:p>
            <a:r>
              <a:rPr lang="en-US" dirty="0"/>
              <a:t>   "</a:t>
            </a:r>
            <a:r>
              <a:rPr lang="en-US" dirty="0" err="1"/>
              <a:t>instagramAccounts</a:t>
            </a:r>
            <a:r>
              <a:rPr lang="en-US" dirty="0"/>
              <a:t>":[</a:t>
            </a:r>
          </a:p>
          <a:p>
            <a:endParaRPr lang="en-US" dirty="0"/>
          </a:p>
          <a:p>
            <a:r>
              <a:rPr lang="en-US" dirty="0"/>
              <a:t>   ],</a:t>
            </a:r>
          </a:p>
          <a:p>
            <a:r>
              <a:rPr lang="en-US" dirty="0"/>
              <a:t>   "softwareWordCount":0,</a:t>
            </a:r>
          </a:p>
          <a:p>
            <a:r>
              <a:rPr lang="en-US" dirty="0"/>
              <a:t>   "</a:t>
            </a:r>
            <a:r>
              <a:rPr lang="en-US" dirty="0" err="1"/>
              <a:t>facebookAccounts</a:t>
            </a:r>
            <a:r>
              <a:rPr lang="en-US" dirty="0"/>
              <a:t>":[</a:t>
            </a:r>
          </a:p>
          <a:p>
            <a:r>
              <a:rPr lang="en-US" dirty="0"/>
              <a:t>      "</a:t>
            </a:r>
            <a:r>
              <a:rPr lang="en-US" dirty="0" err="1"/>
              <a:t>unisouthampton</a:t>
            </a:r>
            <a:r>
              <a:rPr lang="en-US" dirty="0"/>
              <a:t>"</a:t>
            </a:r>
          </a:p>
          <a:p>
            <a:r>
              <a:rPr lang="en-US" dirty="0"/>
              <a:t>   ],</a:t>
            </a:r>
          </a:p>
          <a:p>
            <a:r>
              <a:rPr lang="en-US" dirty="0"/>
              <a:t>   "</a:t>
            </a:r>
            <a:r>
              <a:rPr lang="en-US" dirty="0" err="1"/>
              <a:t>textStats</a:t>
            </a:r>
            <a:r>
              <a:rPr lang="en-US" dirty="0"/>
              <a:t>":{</a:t>
            </a:r>
          </a:p>
          <a:p>
            <a:r>
              <a:rPr lang="en-US" dirty="0"/>
              <a:t>      "flesch_kincaid_reading_ease":32.5,</a:t>
            </a:r>
          </a:p>
          <a:p>
            <a:r>
              <a:rPr lang="en-US" dirty="0"/>
              <a:t>      "flesch_kincaid_grade":10.4,</a:t>
            </a:r>
          </a:p>
          <a:p>
            <a:r>
              <a:rPr lang="hu-HU" dirty="0"/>
              <a:t>      "gunning_fog":9.9,</a:t>
            </a:r>
          </a:p>
          <a:p>
            <a:r>
              <a:rPr lang="fi-FI" dirty="0"/>
              <a:t>      "coleman_liau":12,</a:t>
            </a:r>
          </a:p>
          <a:p>
            <a:r>
              <a:rPr lang="fi-FI" dirty="0"/>
              <a:t>      "smog":7.6,</a:t>
            </a:r>
          </a:p>
          <a:p>
            <a:r>
              <a:rPr lang="fi-FI" dirty="0"/>
              <a:t>      "automated_readability":9.5,</a:t>
            </a:r>
          </a:p>
          <a:p>
            <a:r>
              <a:rPr lang="fi-FI" dirty="0"/>
              <a:t>      "dale_chall_readability":8.3,</a:t>
            </a:r>
          </a:p>
          <a:p>
            <a:r>
              <a:rPr lang="fi-FI" dirty="0"/>
              <a:t>      "spache_readability":5,</a:t>
            </a:r>
          </a:p>
          <a:p>
            <a:r>
              <a:rPr lang="nb-NO" dirty="0"/>
              <a:t>      "letters":1483,</a:t>
            </a:r>
          </a:p>
          <a:p>
            <a:r>
              <a:rPr lang="en-US" dirty="0"/>
              <a:t>      "sentences":38,</a:t>
            </a:r>
          </a:p>
          <a:p>
            <a:r>
              <a:rPr lang="nl-NL" dirty="0"/>
              <a:t>      "words":253,</a:t>
            </a:r>
          </a:p>
          <a:p>
            <a:r>
              <a:rPr lang="fr-FR" dirty="0"/>
              <a:t>      "syllables":501,</a:t>
            </a:r>
          </a:p>
          <a:p>
            <a:r>
              <a:rPr lang="nl-NL" dirty="0"/>
              <a:t>      "words_per_sentence":6.66,</a:t>
            </a:r>
          </a:p>
          <a:p>
            <a:r>
              <a:rPr lang="en-US" dirty="0"/>
              <a:t>      "syllables_per_word":1.98</a:t>
            </a:r>
          </a:p>
          <a:p>
            <a:r>
              <a:rPr lang="en-US" dirty="0"/>
              <a:t>   },</a:t>
            </a:r>
          </a:p>
          <a:p>
            <a:r>
              <a:rPr lang="en-US" dirty="0"/>
              <a:t>   "</a:t>
            </a:r>
            <a:r>
              <a:rPr lang="en-US" dirty="0" err="1"/>
              <a:t>flickrAccounts</a:t>
            </a:r>
            <a:r>
              <a:rPr lang="en-US" dirty="0"/>
              <a:t>":[</a:t>
            </a:r>
          </a:p>
          <a:p>
            <a:endParaRPr lang="en-US" dirty="0"/>
          </a:p>
          <a:p>
            <a:r>
              <a:rPr lang="en-US" dirty="0"/>
              <a:t>   ],</a:t>
            </a:r>
          </a:p>
          <a:p>
            <a:r>
              <a:rPr lang="en-US" dirty="0"/>
              <a:t>   "</a:t>
            </a:r>
            <a:r>
              <a:rPr lang="en-US" dirty="0" err="1"/>
              <a:t>flickrGroups</a:t>
            </a:r>
            <a:r>
              <a:rPr lang="en-US" dirty="0"/>
              <a:t>":[</a:t>
            </a:r>
          </a:p>
          <a:p>
            <a:endParaRPr lang="en-US" dirty="0"/>
          </a:p>
          <a:p>
            <a:r>
              <a:rPr lang="en-US" dirty="0"/>
              <a:t>   ],</a:t>
            </a:r>
          </a:p>
          <a:p>
            <a:r>
              <a:rPr lang="en-US" dirty="0"/>
              <a:t>   "</a:t>
            </a:r>
            <a:r>
              <a:rPr lang="en-US" dirty="0" err="1"/>
              <a:t>twitterAccounts</a:t>
            </a:r>
            <a:r>
              <a:rPr lang="en-US" dirty="0"/>
              <a:t>":[</a:t>
            </a:r>
          </a:p>
          <a:p>
            <a:r>
              <a:rPr lang="en-US" dirty="0"/>
              <a:t>      "</a:t>
            </a:r>
            <a:r>
              <a:rPr lang="en-US" dirty="0" err="1"/>
              <a:t>unisouthampton</a:t>
            </a:r>
            <a:r>
              <a:rPr lang="en-US" dirty="0"/>
              <a:t>"</a:t>
            </a:r>
          </a:p>
          <a:p>
            <a:r>
              <a:rPr lang="en-US" dirty="0"/>
              <a:t>   ],</a:t>
            </a:r>
          </a:p>
          <a:p>
            <a:r>
              <a:rPr lang="en-US" dirty="0"/>
              <a:t>   "</a:t>
            </a:r>
            <a:r>
              <a:rPr lang="en-US" dirty="0" err="1"/>
              <a:t>wordpress</a:t>
            </a:r>
            <a:r>
              <a:rPr lang="en-US" dirty="0"/>
              <a:t>":false,</a:t>
            </a:r>
          </a:p>
          <a:p>
            <a:r>
              <a:rPr lang="en-US" dirty="0"/>
              <a:t>   "</a:t>
            </a:r>
            <a:r>
              <a:rPr lang="en-US" dirty="0" err="1"/>
              <a:t>pinterestAccounts</a:t>
            </a:r>
            <a:r>
              <a:rPr lang="en-US" dirty="0"/>
              <a:t>":[</a:t>
            </a:r>
          </a:p>
          <a:p>
            <a:endParaRPr lang="en-US" dirty="0"/>
          </a:p>
          <a:p>
            <a:r>
              <a:rPr lang="en-US" dirty="0"/>
              <a:t>   ],</a:t>
            </a:r>
          </a:p>
          <a:p>
            <a:r>
              <a:rPr lang="en-US" dirty="0"/>
              <a:t>   "</a:t>
            </a:r>
            <a:r>
              <a:rPr lang="en-US" dirty="0" err="1"/>
              <a:t>linkedinAccounts</a:t>
            </a:r>
            <a:r>
              <a:rPr lang="en-US" dirty="0"/>
              <a:t>":[</a:t>
            </a:r>
          </a:p>
          <a:p>
            <a:endParaRPr lang="en-US" dirty="0"/>
          </a:p>
          <a:p>
            <a:r>
              <a:rPr lang="en-US" dirty="0"/>
              <a:t>   ],</a:t>
            </a:r>
          </a:p>
          <a:p>
            <a:r>
              <a:rPr lang="en-US" dirty="0"/>
              <a:t>   "</a:t>
            </a:r>
            <a:r>
              <a:rPr lang="en-US" dirty="0" err="1"/>
              <a:t>drupal</a:t>
            </a:r>
            <a:r>
              <a:rPr lang="en-US" dirty="0"/>
              <a:t>":false,</a:t>
            </a:r>
          </a:p>
          <a:p>
            <a:r>
              <a:rPr lang="en-US" dirty="0"/>
              <a:t>   "html5microdata":false,</a:t>
            </a:r>
          </a:p>
          <a:p>
            <a:r>
              <a:rPr lang="en-US" dirty="0"/>
              <a:t>   "</a:t>
            </a:r>
            <a:r>
              <a:rPr lang="en-US" dirty="0" err="1"/>
              <a:t>youtubeAccounts</a:t>
            </a:r>
            <a:r>
              <a:rPr lang="en-US" dirty="0"/>
              <a:t>":[</a:t>
            </a:r>
          </a:p>
          <a:p>
            <a:endParaRPr lang="en-US" dirty="0"/>
          </a:p>
          <a:p>
            <a:r>
              <a:rPr lang="en-US" dirty="0"/>
              <a:t>   ],</a:t>
            </a:r>
          </a:p>
          <a:p>
            <a:r>
              <a:rPr lang="en-US" dirty="0"/>
              <a:t>   "</a:t>
            </a:r>
            <a:r>
              <a:rPr lang="en-US" dirty="0" err="1"/>
              <a:t>youtubeVideo</a:t>
            </a:r>
            <a:r>
              <a:rPr lang="en-US" dirty="0"/>
              <a:t>":false,</a:t>
            </a:r>
          </a:p>
          <a:p>
            <a:r>
              <a:rPr lang="en-US" dirty="0"/>
              <a:t>   "</a:t>
            </a:r>
            <a:r>
              <a:rPr lang="en-US" dirty="0" err="1"/>
              <a:t>sharePoint</a:t>
            </a:r>
            <a:r>
              <a:rPr lang="en-US" dirty="0"/>
              <a:t>":false,</a:t>
            </a:r>
          </a:p>
          <a:p>
            <a:r>
              <a:rPr lang="en-US" dirty="0"/>
              <a:t>   "</a:t>
            </a:r>
            <a:r>
              <a:rPr lang="en-US" dirty="0" err="1"/>
              <a:t>googleAnalytics</a:t>
            </a:r>
            <a:r>
              <a:rPr lang="en-US" dirty="0"/>
              <a:t>":true</a:t>
            </a:r>
          </a:p>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6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966E-7 1.2957E-6 L -2.7966E-7 -1.43313 " pathEditMode="relative" rAng="0" ptsTypes="AA">
                                      <p:cBhvr>
                                        <p:cTn id="6" dur="5000" fill="hold"/>
                                        <p:tgtEl>
                                          <p:spTgt spid="8"/>
                                        </p:tgtEl>
                                        <p:attrNameLst>
                                          <p:attrName>ppt_x</p:attrName>
                                          <p:attrName>ppt_y</p:attrName>
                                        </p:attrNameLst>
                                      </p:cBhvr>
                                      <p:rCtr x="0" y="-71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Observatory </a:t>
            </a: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25</a:t>
            </a:fld>
            <a:endParaRPr lang="en-GB"/>
          </a:p>
        </p:txBody>
      </p:sp>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78380449"/>
              </p:ext>
            </p:extLst>
          </p:nvPr>
        </p:nvGraphicFramePr>
        <p:xfrm>
          <a:off x="295918" y="2456933"/>
          <a:ext cx="8376592" cy="198399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827584" y="1628800"/>
            <a:ext cx="7632848" cy="3539936"/>
            <a:chOff x="827584" y="1628800"/>
            <a:chExt cx="7632848" cy="3539936"/>
          </a:xfrm>
        </p:grpSpPr>
        <p:sp>
          <p:nvSpPr>
            <p:cNvPr id="6" name="Magnetic Disk 5"/>
            <p:cNvSpPr/>
            <p:nvPr/>
          </p:nvSpPr>
          <p:spPr bwMode="auto">
            <a:xfrm>
              <a:off x="827584" y="1628800"/>
              <a:ext cx="1089361" cy="947648"/>
            </a:xfrm>
            <a:prstGeom prst="flowChartMagneticDisk">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ahoma" pitchFamily="34" charset="0"/>
                  <a:ea typeface="ＭＳ Ｐゴシック" pitchFamily="34" charset="-128"/>
                </a:rPr>
                <a:t>JANET</a:t>
              </a:r>
              <a:r>
                <a:rPr kumimoji="0" lang="en-US" sz="1400" b="0" i="0" u="none" strike="noStrike" cap="none" normalizeH="0" dirty="0" smtClean="0">
                  <a:ln>
                    <a:noFill/>
                  </a:ln>
                  <a:solidFill>
                    <a:schemeClr val="bg1"/>
                  </a:solidFill>
                  <a:effectLst/>
                  <a:latin typeface="Tahoma" pitchFamily="34" charset="0"/>
                  <a:ea typeface="ＭＳ Ｐゴシック" pitchFamily="34" charset="-128"/>
                </a:rPr>
                <a:t> DNS </a:t>
              </a:r>
              <a:br>
                <a:rPr kumimoji="0" lang="en-US" sz="1400" b="0" i="0" u="none" strike="noStrike" cap="none" normalizeH="0" dirty="0" smtClean="0">
                  <a:ln>
                    <a:noFill/>
                  </a:ln>
                  <a:solidFill>
                    <a:schemeClr val="bg1"/>
                  </a:solidFill>
                  <a:effectLst/>
                  <a:latin typeface="Tahoma" pitchFamily="34" charset="0"/>
                  <a:ea typeface="ＭＳ Ｐゴシック" pitchFamily="34" charset="-128"/>
                </a:rPr>
              </a:br>
              <a:r>
                <a:rPr kumimoji="0" lang="en-US" sz="1400" b="0" i="0" u="none" strike="noStrike" cap="none" normalizeH="0" dirty="0" smtClean="0">
                  <a:ln>
                    <a:noFill/>
                  </a:ln>
                  <a:solidFill>
                    <a:schemeClr val="bg1"/>
                  </a:solidFill>
                  <a:effectLst/>
                  <a:latin typeface="Tahoma" pitchFamily="34" charset="0"/>
                  <a:ea typeface="ＭＳ Ｐゴシック" pitchFamily="34" charset="-128"/>
                </a:rPr>
                <a:t>Dump</a:t>
              </a:r>
              <a:endParaRPr kumimoji="0" lang="en-US" sz="1400" b="0" i="0" u="none" strike="noStrike" cap="none" normalizeH="0" baseline="0" dirty="0" smtClean="0">
                <a:ln>
                  <a:noFill/>
                </a:ln>
                <a:solidFill>
                  <a:schemeClr val="bg1"/>
                </a:solidFill>
                <a:effectLst/>
                <a:latin typeface="Tahoma" pitchFamily="34" charset="0"/>
                <a:ea typeface="ＭＳ Ｐゴシック" pitchFamily="34" charset="-128"/>
              </a:endParaRPr>
            </a:p>
          </p:txBody>
        </p:sp>
        <p:sp>
          <p:nvSpPr>
            <p:cNvPr id="9" name="Magnetic Disk 8"/>
            <p:cNvSpPr/>
            <p:nvPr/>
          </p:nvSpPr>
          <p:spPr bwMode="auto">
            <a:xfrm>
              <a:off x="6570172" y="4221088"/>
              <a:ext cx="1890260" cy="947648"/>
            </a:xfrm>
            <a:prstGeom prst="flowChartMagneticDisk">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Tahoma" pitchFamily="34" charset="0"/>
                  <a:ea typeface="ＭＳ Ｐゴシック" pitchFamily="34" charset="-128"/>
                </a:rPr>
                <a:t>Observatory </a:t>
              </a:r>
              <a:br>
                <a:rPr lang="en-US" dirty="0" smtClean="0">
                  <a:solidFill>
                    <a:schemeClr val="bg1"/>
                  </a:solidFill>
                  <a:latin typeface="Tahoma" pitchFamily="34" charset="0"/>
                  <a:ea typeface="ＭＳ Ｐゴシック" pitchFamily="34" charset="-128"/>
                </a:rPr>
              </a:br>
              <a:r>
                <a:rPr lang="en-US" dirty="0" smtClean="0">
                  <a:solidFill>
                    <a:schemeClr val="bg1"/>
                  </a:solidFill>
                  <a:latin typeface="Tahoma" pitchFamily="34" charset="0"/>
                  <a:ea typeface="ＭＳ Ｐゴシック" pitchFamily="34" charset="-128"/>
                </a:rPr>
                <a:t>Website</a:t>
              </a:r>
              <a:endParaRPr kumimoji="0" lang="en-US" sz="1400" b="0" i="0" u="none" strike="noStrike" cap="none" normalizeH="0" baseline="0" dirty="0" smtClean="0">
                <a:ln>
                  <a:noFill/>
                </a:ln>
                <a:solidFill>
                  <a:schemeClr val="bg1"/>
                </a:solidFill>
                <a:effectLst/>
                <a:latin typeface="Tahoma" pitchFamily="34" charset="0"/>
                <a:ea typeface="ＭＳ Ｐゴシック" pitchFamily="34" charset="-128"/>
              </a:endParaRPr>
            </a:p>
          </p:txBody>
        </p:sp>
        <p:sp>
          <p:nvSpPr>
            <p:cNvPr id="7" name="Down Arrow 6"/>
            <p:cNvSpPr/>
            <p:nvPr/>
          </p:nvSpPr>
          <p:spPr bwMode="auto">
            <a:xfrm>
              <a:off x="827584" y="2708920"/>
              <a:ext cx="1080120" cy="144016"/>
            </a:xfrm>
            <a:prstGeom prst="down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sp>
          <p:nvSpPr>
            <p:cNvPr id="10" name="Down Arrow 9"/>
            <p:cNvSpPr/>
            <p:nvPr/>
          </p:nvSpPr>
          <p:spPr bwMode="auto">
            <a:xfrm>
              <a:off x="7002219" y="4005064"/>
              <a:ext cx="1080120" cy="144016"/>
            </a:xfrm>
            <a:prstGeom prst="down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grpSp>
      <p:sp>
        <p:nvSpPr>
          <p:cNvPr id="12" name="Title 1"/>
          <p:cNvSpPr txBox="1">
            <a:spLocks/>
          </p:cNvSpPr>
          <p:nvPr/>
        </p:nvSpPr>
        <p:spPr bwMode="auto">
          <a:xfrm>
            <a:off x="251520" y="5877272"/>
            <a:ext cx="7920880"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a:lstStyle>
          <a:p>
            <a:r>
              <a:rPr lang="en-US" dirty="0"/>
              <a:t>https://</a:t>
            </a:r>
            <a:r>
              <a:rPr lang="en-US" dirty="0" err="1"/>
              <a:t>github.com</a:t>
            </a:r>
            <a:r>
              <a:rPr lang="en-US" dirty="0"/>
              <a:t>/data-ac-</a:t>
            </a:r>
            <a:r>
              <a:rPr lang="en-US" dirty="0" err="1"/>
              <a:t>uk</a:t>
            </a:r>
            <a:r>
              <a:rPr lang="en-US" dirty="0"/>
              <a:t>/</a:t>
            </a:r>
            <a:r>
              <a:rPr lang="en-US" dirty="0" err="1"/>
              <a:t>observatoryCrawler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03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9933790456_31ae535dc1_k.jpg"/>
          <p:cNvPicPr>
            <a:picLocks noGrp="1" noChangeAspect="1"/>
          </p:cNvPicPr>
          <p:nvPr>
            <p:ph idx="1"/>
          </p:nvPr>
        </p:nvPicPr>
        <p:blipFill>
          <a:blip r:embed="rId2"/>
          <a:srcRect l="-11222" r="-11222"/>
          <a:stretch>
            <a:fillRect/>
          </a:stretch>
        </p:blipFill>
        <p:spPr>
          <a:xfrm>
            <a:off x="-1371600" y="0"/>
            <a:ext cx="13178172" cy="7162800"/>
          </a:xfrm>
        </p:spPr>
      </p:pic>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26</a:t>
            </a:fld>
            <a:endParaRPr lang="en-GB"/>
          </a:p>
        </p:txBody>
      </p:sp>
      <p:sp>
        <p:nvSpPr>
          <p:cNvPr id="6" name="TextBox 5"/>
          <p:cNvSpPr txBox="1"/>
          <p:nvPr/>
        </p:nvSpPr>
        <p:spPr>
          <a:xfrm>
            <a:off x="4191000" y="5791200"/>
            <a:ext cx="3265564" cy="523220"/>
          </a:xfrm>
          <a:prstGeom prst="rect">
            <a:avLst/>
          </a:prstGeom>
          <a:noFill/>
        </p:spPr>
        <p:txBody>
          <a:bodyPr wrap="square" rtlCol="0">
            <a:spAutoFit/>
          </a:bodyPr>
          <a:lstStyle/>
          <a:p>
            <a:r>
              <a:rPr lang="en-US" dirty="0" smtClean="0">
                <a:solidFill>
                  <a:srgbClr val="FFFFFF"/>
                </a:solidFill>
              </a:rPr>
              <a:t>cc by-</a:t>
            </a:r>
            <a:r>
              <a:rPr lang="en-US" dirty="0" err="1" smtClean="0">
                <a:solidFill>
                  <a:srgbClr val="FFFFFF"/>
                </a:solidFill>
              </a:rPr>
              <a:t>nc-sa</a:t>
            </a:r>
            <a:endParaRPr lang="en-US" dirty="0" smtClean="0">
              <a:solidFill>
                <a:srgbClr val="FFFFFF"/>
              </a:solidFill>
            </a:endParaRPr>
          </a:p>
          <a:p>
            <a:r>
              <a:rPr lang="en-US" dirty="0" err="1" smtClean="0">
                <a:solidFill>
                  <a:srgbClr val="FFFFFF"/>
                </a:solidFill>
              </a:rPr>
              <a:t>Brongaeh</a:t>
            </a:r>
            <a:r>
              <a:rPr lang="en-US" dirty="0" smtClean="0">
                <a:solidFill>
                  <a:srgbClr val="FFFFFF"/>
                </a:solidFill>
              </a:rPr>
              <a:t> on </a:t>
            </a:r>
            <a:r>
              <a:rPr lang="en-US" dirty="0" err="1" smtClean="0">
                <a:solidFill>
                  <a:srgbClr val="FFFFFF"/>
                </a:solidFill>
              </a:rPr>
              <a:t>Flickr</a:t>
            </a:r>
            <a:endParaRPr lang="en-US" dirty="0">
              <a:solidFill>
                <a:srgbClr val="FFFFFF"/>
              </a:solidFill>
            </a:endParaRPr>
          </a:p>
        </p:txBody>
      </p:sp>
      <p:sp>
        <p:nvSpPr>
          <p:cNvPr id="7" name="TextBox 6"/>
          <p:cNvSpPr txBox="1"/>
          <p:nvPr/>
        </p:nvSpPr>
        <p:spPr>
          <a:xfrm>
            <a:off x="228600" y="228600"/>
            <a:ext cx="2246115" cy="307777"/>
          </a:xfrm>
          <a:prstGeom prst="rect">
            <a:avLst/>
          </a:prstGeom>
          <a:noFill/>
        </p:spPr>
        <p:txBody>
          <a:bodyPr wrap="none" rtlCol="0">
            <a:spAutoFit/>
          </a:bodyPr>
          <a:lstStyle/>
          <a:p>
            <a:r>
              <a:rPr lang="en-US" dirty="0" smtClean="0"/>
              <a:t>Token </a:t>
            </a:r>
            <a:r>
              <a:rPr lang="en-US" dirty="0" err="1" smtClean="0"/>
              <a:t>Flickr</a:t>
            </a:r>
            <a:r>
              <a:rPr lang="en-US" dirty="0" smtClean="0"/>
              <a:t>-sourced Slide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323850" y="1124744"/>
            <a:ext cx="8496300" cy="4690269"/>
          </a:xfrm>
        </p:spPr>
        <p:txBody>
          <a:bodyPr/>
          <a:lstStyle/>
          <a:p>
            <a:r>
              <a:rPr lang="en-US" sz="2800" dirty="0" smtClean="0"/>
              <a:t>Did you know:</a:t>
            </a:r>
            <a:br>
              <a:rPr lang="en-US" sz="2800" dirty="0" smtClean="0"/>
            </a:br>
            <a:endParaRPr lang="en-US" sz="2800" dirty="0" smtClean="0"/>
          </a:p>
          <a:p>
            <a:pPr>
              <a:buFont typeface="Arial"/>
              <a:buChar char="•"/>
            </a:pPr>
            <a:r>
              <a:rPr lang="en-US" sz="2800" dirty="0" smtClean="0"/>
              <a:t>There are 4570 .</a:t>
            </a:r>
            <a:r>
              <a:rPr lang="en-US" sz="2800" dirty="0" err="1" smtClean="0"/>
              <a:t>ac.uk</a:t>
            </a:r>
            <a:r>
              <a:rPr lang="en-US" sz="2800" dirty="0" smtClean="0"/>
              <a:t> Domains</a:t>
            </a:r>
            <a:br>
              <a:rPr lang="en-US" sz="2800" dirty="0" smtClean="0"/>
            </a:br>
            <a:endParaRPr lang="en-US" sz="2800" dirty="0" smtClean="0"/>
          </a:p>
          <a:p>
            <a:pPr>
              <a:buFont typeface="Arial"/>
              <a:buChar char="•"/>
            </a:pPr>
            <a:r>
              <a:rPr lang="en-US" sz="2800" dirty="0" smtClean="0"/>
              <a:t>Of which 2936 have a working </a:t>
            </a:r>
            <a:r>
              <a:rPr lang="en-US" sz="2800" dirty="0" err="1" smtClean="0"/>
              <a:t>profileable</a:t>
            </a:r>
            <a:r>
              <a:rPr lang="en-US" sz="2800" dirty="0" smtClean="0"/>
              <a:t> website</a:t>
            </a:r>
            <a:r>
              <a:rPr lang="en-US" sz="2800" dirty="0" smtClean="0"/>
              <a:t>.</a:t>
            </a:r>
          </a:p>
          <a:p>
            <a:pPr>
              <a:buFont typeface="Arial"/>
              <a:buChar char="•"/>
            </a:pPr>
            <a:endParaRPr lang="en-US" sz="1400" dirty="0"/>
          </a:p>
          <a:p>
            <a:pPr>
              <a:buFont typeface="Arial"/>
              <a:buChar char="•"/>
            </a:pPr>
            <a:endParaRPr lang="en-US" sz="1400"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87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28</a:t>
            </a:fld>
            <a:endParaRPr lang="en-GB"/>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40787531"/>
              </p:ext>
            </p:extLst>
          </p:nvPr>
        </p:nvGraphicFramePr>
        <p:xfrm>
          <a:off x="323850" y="908715"/>
          <a:ext cx="8496300" cy="5480020"/>
        </p:xfrm>
        <a:graphic>
          <a:graphicData uri="http://schemas.openxmlformats.org/drawingml/2006/table">
            <a:tbl>
              <a:tblPr firstRow="1" bandRow="1">
                <a:tableStyleId>{073A0DAA-6AF3-43AB-8588-CEC1D06C72B9}</a:tableStyleId>
              </a:tblPr>
              <a:tblGrid>
                <a:gridCol w="4248150"/>
                <a:gridCol w="4248150"/>
              </a:tblGrid>
              <a:tr h="391430">
                <a:tc>
                  <a:txBody>
                    <a:bodyPr/>
                    <a:lstStyle/>
                    <a:p>
                      <a:pPr algn="ctr"/>
                      <a:r>
                        <a:rPr lang="en-US" dirty="0" smtClean="0"/>
                        <a:t>Result</a:t>
                      </a:r>
                      <a:endParaRPr lang="en-US" dirty="0"/>
                    </a:p>
                  </a:txBody>
                  <a:tcPr anchor="ctr"/>
                </a:tc>
                <a:tc>
                  <a:txBody>
                    <a:bodyPr/>
                    <a:lstStyle/>
                    <a:p>
                      <a:pPr algn="ctr"/>
                      <a:r>
                        <a:rPr lang="en-US" dirty="0" smtClean="0"/>
                        <a:t>Number</a:t>
                      </a:r>
                      <a:endParaRPr lang="en-US" dirty="0"/>
                    </a:p>
                  </a:txBody>
                  <a:tcPr anchor="ctr"/>
                </a:tc>
              </a:tr>
              <a:tr h="391430">
                <a:tc>
                  <a:txBody>
                    <a:bodyPr/>
                    <a:lstStyle/>
                    <a:p>
                      <a:pPr algn="ctr" fontAlgn="b"/>
                      <a:r>
                        <a:rPr lang="en-US" sz="2000" u="none" strike="noStrike" dirty="0">
                          <a:effectLst/>
                        </a:rPr>
                        <a:t>OK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2936</a:t>
                      </a:r>
                      <a:endParaRPr lang="en-US" sz="2000" b="0" i="0" u="none" strike="noStrike">
                        <a:solidFill>
                          <a:srgbClr val="000000"/>
                        </a:solidFill>
                        <a:effectLst/>
                        <a:latin typeface="Calibri"/>
                      </a:endParaRPr>
                    </a:p>
                  </a:txBody>
                  <a:tcPr marL="12700" marR="12700" marT="12700" marB="0" anchor="ctr"/>
                </a:tc>
              </a:tr>
              <a:tr h="391430">
                <a:tc>
                  <a:txBody>
                    <a:bodyPr/>
                    <a:lstStyle/>
                    <a:p>
                      <a:pPr algn="ctr" fontAlgn="b"/>
                      <a:r>
                        <a:rPr lang="en-US" sz="2000" u="none" strike="noStrike" dirty="0" err="1">
                          <a:effectLst/>
                        </a:rPr>
                        <a:t>CouldNotLoad</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420</a:t>
                      </a:r>
                      <a:endParaRPr lang="en-US" sz="2000" b="0" i="0" u="none" strike="noStrike">
                        <a:solidFill>
                          <a:srgbClr val="000000"/>
                        </a:solidFill>
                        <a:effectLst/>
                        <a:latin typeface="Calibri"/>
                      </a:endParaRPr>
                    </a:p>
                  </a:txBody>
                  <a:tcPr marL="12700" marR="12700" marT="12700" marB="0" anchor="ctr"/>
                </a:tc>
              </a:tr>
              <a:tr h="391430">
                <a:tc>
                  <a:txBody>
                    <a:bodyPr/>
                    <a:lstStyle/>
                    <a:p>
                      <a:pPr algn="ctr" fontAlgn="b"/>
                      <a:r>
                        <a:rPr lang="en-US" sz="2000" u="none" strike="noStrike" dirty="0">
                          <a:effectLst/>
                        </a:rPr>
                        <a:t>Not OK (404)</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99</a:t>
                      </a:r>
                      <a:endParaRPr lang="en-US" sz="2000" b="0" i="0" u="none" strike="noStrike">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RobotsSaidNo</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83</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dirty="0">
                          <a:effectLst/>
                        </a:rPr>
                        <a:t>Not OK (403)</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66</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(400)</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32</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(406)</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11</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(500)</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7</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(503)</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6</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(401)</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(301)</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3</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(502)</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12700" marR="12700" marT="12700" marB="0" anchor="ctr"/>
                </a:tc>
              </a:tr>
              <a:tr h="391430">
                <a:tc>
                  <a:txBody>
                    <a:bodyPr/>
                    <a:lstStyle/>
                    <a:p>
                      <a:pPr algn="ctr" fontAlgn="b"/>
                      <a:r>
                        <a:rPr lang="en-US" sz="2000" u="none" strike="noStrike">
                          <a:effectLst/>
                        </a:rPr>
                        <a:t>Not OK (409)</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12700" marR="12700" marT="12700" marB="0" anchor="ct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625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Software Word Count</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29</a:t>
            </a:fld>
            <a:endParaRPr lang="en-GB"/>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78768971"/>
              </p:ext>
            </p:extLst>
          </p:nvPr>
        </p:nvGraphicFramePr>
        <p:xfrm>
          <a:off x="323850" y="908714"/>
          <a:ext cx="8496300" cy="4896549"/>
        </p:xfrm>
        <a:graphic>
          <a:graphicData uri="http://schemas.openxmlformats.org/drawingml/2006/table">
            <a:tbl>
              <a:tblPr firstRow="1" bandRow="1">
                <a:tableStyleId>{073A0DAA-6AF3-43AB-8588-CEC1D06C72B9}</a:tableStyleId>
              </a:tblPr>
              <a:tblGrid>
                <a:gridCol w="4248150"/>
                <a:gridCol w="4248150"/>
              </a:tblGrid>
              <a:tr h="445779">
                <a:tc>
                  <a:txBody>
                    <a:bodyPr/>
                    <a:lstStyle/>
                    <a:p>
                      <a:pPr algn="ctr"/>
                      <a:r>
                        <a:rPr lang="en-US" dirty="0" smtClean="0"/>
                        <a:t>Result</a:t>
                      </a:r>
                      <a:endParaRPr lang="en-US" dirty="0"/>
                    </a:p>
                  </a:txBody>
                  <a:tcPr anchor="ctr"/>
                </a:tc>
                <a:tc>
                  <a:txBody>
                    <a:bodyPr/>
                    <a:lstStyle/>
                    <a:p>
                      <a:pPr algn="ctr"/>
                      <a:r>
                        <a:rPr lang="en-US" dirty="0" smtClean="0"/>
                        <a:t>Number</a:t>
                      </a:r>
                      <a:endParaRPr lang="en-US" dirty="0"/>
                    </a:p>
                  </a:txBody>
                  <a:tcPr anchor="ctr"/>
                </a:tc>
              </a:tr>
              <a:tr h="445077">
                <a:tc>
                  <a:txBody>
                    <a:bodyPr/>
                    <a:lstStyle/>
                    <a:p>
                      <a:pPr algn="ctr" fontAlgn="b"/>
                      <a:r>
                        <a:rPr lang="en-US" sz="2000" u="none" strike="noStrike">
                          <a:effectLst/>
                        </a:rPr>
                        <a:t>www.software.ac.uk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67</a:t>
                      </a:r>
                      <a:endParaRPr lang="en-US" sz="2000" b="0" i="0" u="none" strike="noStrike" dirty="0">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www.ccp13.ac.uk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39</a:t>
                      </a:r>
                      <a:endParaRPr lang="en-US" sz="2000" b="0" i="0" u="none" strike="noStrike">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www.ncl-coll.ac.uk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24</a:t>
                      </a:r>
                      <a:endParaRPr lang="en-US" sz="2000" b="0" i="0" u="none" strike="noStrike">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www.ledas.ac.uk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22</a:t>
                      </a:r>
                      <a:endParaRPr lang="en-US" sz="2000" b="0" i="0" u="none" strike="noStrike">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www.einfrastructureforum.ac.uk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22</a:t>
                      </a:r>
                      <a:endParaRPr lang="en-US" sz="2000" b="0" i="0" u="none" strike="noStrike" dirty="0">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www.digitalsocialresearch.ac.uk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22</a:t>
                      </a:r>
                      <a:endParaRPr lang="en-US" sz="2000" b="0" i="0" u="none" strike="noStrike">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www.asearch.ac.uk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22</a:t>
                      </a:r>
                      <a:endParaRPr lang="en-US" sz="2000" b="0" i="0" u="none" strike="noStrike">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www.soundsoftware.ac.uk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20</a:t>
                      </a:r>
                      <a:endParaRPr lang="en-US" sz="2000" b="0" i="0" u="none" strike="noStrike">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www.opensource.ac.uk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20</a:t>
                      </a:r>
                      <a:endParaRPr lang="en-US" sz="2000" b="0" i="0" u="none" strike="noStrike" dirty="0">
                        <a:solidFill>
                          <a:srgbClr val="000000"/>
                        </a:solidFill>
                        <a:effectLst/>
                        <a:latin typeface="Calibri"/>
                      </a:endParaRPr>
                    </a:p>
                  </a:txBody>
                  <a:tcPr marL="12700" marR="12700" marT="12700" marB="0" anchor="ctr"/>
                </a:tc>
              </a:tr>
              <a:tr h="445077">
                <a:tc>
                  <a:txBody>
                    <a:bodyPr/>
                    <a:lstStyle/>
                    <a:p>
                      <a:pPr algn="ctr" fontAlgn="b"/>
                      <a:r>
                        <a:rPr lang="en-US" sz="2000" u="none" strike="noStrike">
                          <a:effectLst/>
                        </a:rPr>
                        <a:t>www.oss-watch.ac.uk</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16</a:t>
                      </a:r>
                      <a:endParaRPr lang="en-US" sz="2000" b="0" i="0" u="none" strike="noStrike" dirty="0">
                        <a:solidFill>
                          <a:srgbClr val="000000"/>
                        </a:solidFill>
                        <a:effectLst/>
                        <a:latin typeface="Calibri"/>
                      </a:endParaRPr>
                    </a:p>
                  </a:txBody>
                  <a:tcPr marL="12700" marR="12700" marT="12700" marB="0" anchor="ctr"/>
                </a:tc>
              </a:tr>
            </a:tbl>
          </a:graphicData>
        </a:graphic>
      </p:graphicFrame>
      <p:sp>
        <p:nvSpPr>
          <p:cNvPr id="3" name="TextBox 2"/>
          <p:cNvSpPr txBox="1"/>
          <p:nvPr/>
        </p:nvSpPr>
        <p:spPr>
          <a:xfrm>
            <a:off x="395536" y="6093296"/>
            <a:ext cx="7632848" cy="461665"/>
          </a:xfrm>
          <a:prstGeom prst="rect">
            <a:avLst/>
          </a:prstGeom>
          <a:noFill/>
        </p:spPr>
        <p:txBody>
          <a:bodyPr wrap="square" rtlCol="0">
            <a:spAutoFit/>
          </a:bodyPr>
          <a:lstStyle/>
          <a:p>
            <a:pPr algn="l"/>
            <a:r>
              <a:rPr lang="en-US" sz="2400" dirty="0" smtClean="0"/>
              <a:t>Total count across all sites: 791</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44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350"/>
            <a:ext cx="6264696" cy="720378"/>
          </a:xfrm>
        </p:spPr>
        <p:txBody>
          <a:bodyPr/>
          <a:lstStyle/>
          <a:p>
            <a:r>
              <a:rPr lang="en-GB" dirty="0" err="1"/>
              <a:t>e</a:t>
            </a:r>
            <a:r>
              <a:rPr lang="en-GB" dirty="0" err="1" smtClean="0"/>
              <a:t>quipment.data</a:t>
            </a:r>
            <a:r>
              <a:rPr lang="en-GB" dirty="0" smtClean="0"/>
              <a:t> – National Equipment Portal</a:t>
            </a:r>
            <a:br>
              <a:rPr lang="en-GB" dirty="0" smtClean="0"/>
            </a:br>
            <a:r>
              <a:rPr lang="en-GB" sz="1800" dirty="0" smtClean="0"/>
              <a:t>Example search results </a:t>
            </a:r>
            <a:endParaRPr lang="en-GB" sz="1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426" y="1052736"/>
            <a:ext cx="8564673" cy="5184576"/>
          </a:xfrm>
        </p:spPr>
      </p:pic>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4887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9" name="Rectangle 8"/>
          <p:cNvSpPr/>
          <p:nvPr/>
        </p:nvSpPr>
        <p:spPr bwMode="auto">
          <a:xfrm>
            <a:off x="-457200" y="0"/>
            <a:ext cx="10744200" cy="7391400"/>
          </a:xfrm>
          <a:prstGeom prst="rect">
            <a:avLst/>
          </a:prstGeom>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ahoma" pitchFamily="34" charset="0"/>
              <a:ea typeface="ＭＳ Ｐゴシック" pitchFamily="34" charset="-128"/>
            </a:endParaRPr>
          </a:p>
        </p:txBody>
      </p:sp>
      <p:pic>
        <p:nvPicPr>
          <p:cNvPr id="4" name="Content Placeholder 3" descr="data.ac.uk observations.pdf"/>
          <p:cNvPicPr>
            <a:picLocks noGrp="1" noChangeAspect="1"/>
          </p:cNvPicPr>
          <p:nvPr>
            <p:ph idx="4294967295"/>
          </p:nvPr>
        </p:nvPicPr>
        <mc:AlternateContent>
          <mc:Choice xmlns:ma="http://schemas.microsoft.com/office/mac/drawingml/2008/main" Requires="ma">
            <p:blipFill>
              <a:blip r:embed="rId2"/>
              <a:srcRect l="6931" t="18587" r="16443" b="22555"/>
              <a:stretch>
                <a:fillRect/>
              </a:stretch>
            </p:blipFill>
          </mc:Choice>
          <mc:Fallback>
            <p:blipFill>
              <a:blip r:embed="rId3"/>
              <a:srcRect l="6931" t="18587" r="16443" b="22555"/>
              <a:stretch>
                <a:fillRect/>
              </a:stretch>
            </p:blipFill>
          </mc:Fallback>
        </mc:AlternateContent>
        <p:spPr>
          <a:xfrm>
            <a:off x="237587" y="1245937"/>
            <a:ext cx="8906413" cy="4655024"/>
          </a:xfrm>
        </p:spPr>
      </p:pic>
      <p:sp>
        <p:nvSpPr>
          <p:cNvPr id="5" name="Title 4"/>
          <p:cNvSpPr>
            <a:spLocks noGrp="1"/>
          </p:cNvSpPr>
          <p:nvPr>
            <p:ph type="ctrTitle"/>
          </p:nvPr>
        </p:nvSpPr>
        <p:spPr>
          <a:xfrm>
            <a:off x="237587" y="0"/>
            <a:ext cx="7772400" cy="1470025"/>
          </a:xfrm>
        </p:spPr>
        <p:txBody>
          <a:bodyPr/>
          <a:lstStyle/>
          <a:p>
            <a:r>
              <a:rPr lang="en-US" dirty="0" smtClean="0"/>
              <a:t>Readability</a:t>
            </a:r>
            <a:endParaRPr lang="en-US" dirty="0"/>
          </a:p>
        </p:txBody>
      </p:sp>
      <p:sp>
        <p:nvSpPr>
          <p:cNvPr id="6" name="Subtitle 5"/>
          <p:cNvSpPr>
            <a:spLocks noGrp="1"/>
          </p:cNvSpPr>
          <p:nvPr>
            <p:ph type="subTitle" idx="1"/>
          </p:nvPr>
        </p:nvSpPr>
        <p:spPr>
          <a:xfrm>
            <a:off x="381000" y="5608687"/>
            <a:ext cx="8496300" cy="1249313"/>
          </a:xfrm>
        </p:spPr>
        <p:txBody>
          <a:bodyPr/>
          <a:lstStyle/>
          <a:p>
            <a:endParaRPr lang="en-US" dirty="0"/>
          </a:p>
        </p:txBody>
      </p:sp>
      <p:sp>
        <p:nvSpPr>
          <p:cNvPr id="7" name="TextBox 6"/>
          <p:cNvSpPr txBox="1"/>
          <p:nvPr/>
        </p:nvSpPr>
        <p:spPr>
          <a:xfrm>
            <a:off x="7338496" y="5454134"/>
            <a:ext cx="8678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A-Level</a:t>
            </a:r>
            <a:endParaRPr lang="en-US" dirty="0"/>
          </a:p>
        </p:txBody>
      </p:sp>
      <p:sp>
        <p:nvSpPr>
          <p:cNvPr id="8" name="TextBox 7"/>
          <p:cNvSpPr txBox="1"/>
          <p:nvPr/>
        </p:nvSpPr>
        <p:spPr>
          <a:xfrm>
            <a:off x="6438822" y="5454134"/>
            <a:ext cx="67214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GCSE</a:t>
            </a:r>
            <a:endParaRPr lang="en-US" dirty="0"/>
          </a:p>
        </p:txBody>
      </p:sp>
      <p:sp>
        <p:nvSpPr>
          <p:cNvPr id="10" name="Title 1"/>
          <p:cNvSpPr txBox="1">
            <a:spLocks/>
          </p:cNvSpPr>
          <p:nvPr/>
        </p:nvSpPr>
        <p:spPr bwMode="auto">
          <a:xfrm>
            <a:off x="179388" y="260350"/>
            <a:ext cx="6192837"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Reading Age</a:t>
            </a:r>
            <a:r>
              <a:rPr kumimoji="0" lang="en-US" sz="2400" b="0" i="0" u="none" strike="noStrike" kern="0" cap="none" spc="0" normalizeH="0" noProof="0" dirty="0" smtClean="0">
                <a:ln>
                  <a:noFill/>
                </a:ln>
                <a:solidFill>
                  <a:schemeClr val="tx2"/>
                </a:solidFill>
                <a:effectLst/>
                <a:uLnTx/>
                <a:uFillTx/>
                <a:latin typeface="+mj-lt"/>
                <a:ea typeface="+mj-ea"/>
                <a:cs typeface="+mj-cs"/>
              </a:rPr>
              <a:t> (by US school grades)</a:t>
            </a:r>
            <a:endParaRPr kumimoji="0" lang="en-US" sz="2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85298559"/>
              </p:ext>
            </p:extLst>
          </p:nvPr>
        </p:nvGraphicFramePr>
        <p:xfrm>
          <a:off x="323528" y="875620"/>
          <a:ext cx="5904656" cy="5793740"/>
        </p:xfrm>
        <a:graphic>
          <a:graphicData uri="http://schemas.openxmlformats.org/drawingml/2006/table">
            <a:tbl>
              <a:tblPr firstRow="1" bandRow="1">
                <a:tableStyleId>{073A0DAA-6AF3-43AB-8588-CEC1D06C72B9}</a:tableStyleId>
              </a:tblPr>
              <a:tblGrid>
                <a:gridCol w="5904656"/>
              </a:tblGrid>
              <a:tr h="376541">
                <a:tc>
                  <a:txBody>
                    <a:bodyPr/>
                    <a:lstStyle/>
                    <a:p>
                      <a:pPr algn="ctr"/>
                      <a:r>
                        <a:rPr lang="en-US" sz="2000" dirty="0" smtClean="0"/>
                        <a:t>Site</a:t>
                      </a:r>
                      <a:endParaRPr lang="en-US" sz="2000" dirty="0"/>
                    </a:p>
                  </a:txBody>
                  <a:tcPr anchor="ctr"/>
                </a:tc>
              </a:tr>
              <a:tr h="301716">
                <a:tc>
                  <a:txBody>
                    <a:bodyPr/>
                    <a:lstStyle/>
                    <a:p>
                      <a:pPr algn="ctr" fontAlgn="b"/>
                      <a:r>
                        <a:rPr lang="en-US" sz="2000" u="none" strike="noStrike" dirty="0" err="1">
                          <a:effectLst/>
                        </a:rPr>
                        <a:t>www.ars.ac.uk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www.bournville.ac.uk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www.cadcol.ac.uk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www.clad.ac.uk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www.edgehill.ac.uk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www.edlab.ac.uk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www.esher.ac.uk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www.ic.ac.uk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www.ihgs.ac.uk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a:effectLst/>
                        </a:rPr>
                        <a:t>www.imperial.ac.uk</a:t>
                      </a:r>
                      <a:endParaRPr lang="en-US" sz="2000" b="0" i="0" u="none" strike="noStrike">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www.janet-brokerage.ac.uk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www.janetbrokerage.ac.uk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www.leeds.ac.uk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www.manlitphil.ac.uk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www.stjohns-nottm.ac.uk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www.stmarysblackburn.ac.uk</a:t>
                      </a:r>
                      <a:endParaRPr lang="en-US" sz="2000" b="0" i="0" u="none" strike="noStrike" dirty="0">
                        <a:solidFill>
                          <a:srgbClr val="000000"/>
                        </a:solidFill>
                        <a:effectLst/>
                        <a:latin typeface="Calibri"/>
                      </a:endParaRPr>
                    </a:p>
                  </a:txBody>
                  <a:tcPr marL="12700" marR="12700" marT="12700" marB="0" anchor="ctr"/>
                </a:tc>
              </a:tr>
              <a:tr h="301716">
                <a:tc>
                  <a:txBody>
                    <a:bodyPr/>
                    <a:lstStyle/>
                    <a:p>
                      <a:pPr algn="ctr" fontAlgn="b"/>
                      <a:r>
                        <a:rPr lang="en-US" sz="2000" u="none" strike="noStrike" dirty="0" err="1">
                          <a:effectLst/>
                        </a:rPr>
                        <a:t>www.uklight.ac.uk</a:t>
                      </a:r>
                      <a:endParaRPr lang="en-US" sz="2000" b="0" i="0" u="none" strike="noStrike" dirty="0">
                        <a:solidFill>
                          <a:srgbClr val="000000"/>
                        </a:solidFill>
                        <a:effectLst/>
                        <a:latin typeface="Calibri"/>
                      </a:endParaRP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31</a:t>
            </a:fld>
            <a:endParaRPr lang="en-GB"/>
          </a:p>
        </p:txBody>
      </p:sp>
      <p:sp>
        <p:nvSpPr>
          <p:cNvPr id="9" name="Title 1"/>
          <p:cNvSpPr txBox="1">
            <a:spLocks/>
          </p:cNvSpPr>
          <p:nvPr/>
        </p:nvSpPr>
        <p:spPr bwMode="auto">
          <a:xfrm>
            <a:off x="6516216" y="3068960"/>
            <a:ext cx="2412851"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a:lstStyle>
          <a:p>
            <a:pPr algn="ctr"/>
            <a:r>
              <a:rPr lang="en-US" strike="sngStrike" dirty="0" smtClean="0"/>
              <a:t>www.ipv6.ac.uk</a:t>
            </a:r>
            <a:endParaRPr lang="en-US" strike="sngStrik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0133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 On the Cloud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6248709"/>
              </p:ext>
            </p:extLst>
          </p:nvPr>
        </p:nvGraphicFramePr>
        <p:xfrm>
          <a:off x="323850" y="1196975"/>
          <a:ext cx="8496300" cy="741680"/>
        </p:xfrm>
        <a:graphic>
          <a:graphicData uri="http://schemas.openxmlformats.org/drawingml/2006/table">
            <a:tbl>
              <a:tblPr firstRow="1" bandRow="1">
                <a:tableStyleId>{073A0DAA-6AF3-43AB-8588-CEC1D06C72B9}</a:tableStyleId>
              </a:tblPr>
              <a:tblGrid>
                <a:gridCol w="4248150"/>
                <a:gridCol w="4248150"/>
              </a:tblGrid>
              <a:tr h="370840">
                <a:tc>
                  <a:txBody>
                    <a:bodyPr/>
                    <a:lstStyle/>
                    <a:p>
                      <a:pPr algn="ctr"/>
                      <a:r>
                        <a:rPr lang="en-US" dirty="0" smtClean="0"/>
                        <a:t>Amazon AWS</a:t>
                      </a:r>
                      <a:endParaRPr lang="en-US" dirty="0"/>
                    </a:p>
                  </a:txBody>
                  <a:tcPr/>
                </a:tc>
                <a:tc>
                  <a:txBody>
                    <a:bodyPr/>
                    <a:lstStyle/>
                    <a:p>
                      <a:pPr algn="ctr"/>
                      <a:r>
                        <a:rPr lang="en-US" dirty="0" smtClean="0"/>
                        <a:t>Microsoft Azure</a:t>
                      </a:r>
                      <a:endParaRPr lang="en-US" dirty="0"/>
                    </a:p>
                  </a:txBody>
                  <a:tcPr/>
                </a:tc>
              </a:tr>
              <a:tr h="370840">
                <a:tc>
                  <a:txBody>
                    <a:bodyPr/>
                    <a:lstStyle/>
                    <a:p>
                      <a:pPr algn="ctr"/>
                      <a:r>
                        <a:rPr lang="en-US" dirty="0" smtClean="0"/>
                        <a:t>39</a:t>
                      </a:r>
                      <a:endParaRPr lang="en-US" dirty="0"/>
                    </a:p>
                  </a:txBody>
                  <a:tcPr/>
                </a:tc>
                <a:tc>
                  <a:txBody>
                    <a:bodyPr/>
                    <a:lstStyle/>
                    <a:p>
                      <a:pPr algn="ctr"/>
                      <a:r>
                        <a:rPr lang="en-US" dirty="0" smtClean="0"/>
                        <a:t>6*</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32</a:t>
            </a:fld>
            <a:endParaRPr lang="en-GB"/>
          </a:p>
        </p:txBody>
      </p:sp>
      <p:sp>
        <p:nvSpPr>
          <p:cNvPr id="6" name="TextBox 5"/>
          <p:cNvSpPr txBox="1"/>
          <p:nvPr/>
        </p:nvSpPr>
        <p:spPr>
          <a:xfrm>
            <a:off x="1919569" y="3068960"/>
            <a:ext cx="5386160" cy="400110"/>
          </a:xfrm>
          <a:prstGeom prst="rect">
            <a:avLst/>
          </a:prstGeom>
          <a:noFill/>
        </p:spPr>
        <p:txBody>
          <a:bodyPr wrap="none" rtlCol="0">
            <a:spAutoFit/>
          </a:bodyPr>
          <a:lstStyle/>
          <a:p>
            <a:r>
              <a:rPr lang="en-US" sz="2000" dirty="0" smtClean="0"/>
              <a:t>* 3 of which are using *nix based Webservers</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458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6" name="Rectangle 5"/>
          <p:cNvSpPr/>
          <p:nvPr/>
        </p:nvSpPr>
        <p:spPr bwMode="auto">
          <a:xfrm>
            <a:off x="-304800" y="-228600"/>
            <a:ext cx="9906000" cy="7086600"/>
          </a:xfrm>
          <a:prstGeom prst="rect">
            <a:avLst/>
          </a:prstGeom>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pic>
        <p:nvPicPr>
          <p:cNvPr id="4" name="Content Placeholder 3" descr="bubbles.pdf"/>
          <p:cNvPicPr>
            <a:picLocks noGrp="1" noChangeAspect="1"/>
          </p:cNvPicPr>
          <p:nvPr>
            <p:ph idx="1"/>
          </p:nvPr>
        </p:nvPicPr>
        <mc:AlternateContent>
          <mc:Choice xmlns:ma="http://schemas.microsoft.com/office/mac/drawingml/2008/main" Requires="ma">
            <p:blipFill>
              <a:blip r:embed="rId2"/>
              <a:srcRect l="9900" t="6490" r="9594" b="35103"/>
              <a:stretch>
                <a:fillRect/>
              </a:stretch>
            </p:blipFill>
          </mc:Choice>
          <mc:Fallback>
            <p:blipFill>
              <a:blip r:embed="rId3"/>
              <a:srcRect l="9900" t="6490" r="9594" b="35103"/>
              <a:stretch>
                <a:fillRect/>
              </a:stretch>
            </p:blipFill>
          </mc:Fallback>
        </mc:AlternateContent>
        <p:spPr>
          <a:xfrm>
            <a:off x="-1" y="0"/>
            <a:ext cx="6627621" cy="6804474"/>
          </a:xfrm>
        </p:spPr>
      </p:pic>
      <p:sp>
        <p:nvSpPr>
          <p:cNvPr id="5" name="Title 1"/>
          <p:cNvSpPr>
            <a:spLocks noGrp="1"/>
          </p:cNvSpPr>
          <p:nvPr>
            <p:ph type="title"/>
          </p:nvPr>
        </p:nvSpPr>
        <p:spPr>
          <a:xfrm>
            <a:off x="5770975" y="802959"/>
            <a:ext cx="3373025" cy="3097791"/>
          </a:xfrm>
        </p:spPr>
        <p:txBody>
          <a:bodyPr>
            <a:normAutofit/>
          </a:bodyPr>
          <a:lstStyle/>
          <a:p>
            <a:r>
              <a:rPr lang="en-US" dirty="0" smtClean="0"/>
              <a:t>Number of </a:t>
            </a:r>
            <a:r>
              <a:rPr lang="en-US" dirty="0" err="1" smtClean="0"/>
              <a:t>ac.uk</a:t>
            </a:r>
            <a:r>
              <a:rPr lang="en-US" dirty="0" smtClean="0"/>
              <a:t> homepages with</a:t>
            </a:r>
            <a:br>
              <a:rPr lang="en-US" dirty="0" smtClean="0"/>
            </a:br>
            <a:r>
              <a:rPr lang="en-US" dirty="0" smtClean="0"/>
              <a:t>“interesting” HTML elements.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elements strongly predict use of other elements?</a:t>
            </a:r>
            <a:endParaRPr lang="en-US" dirty="0"/>
          </a:p>
        </p:txBody>
      </p:sp>
      <p:graphicFrame>
        <p:nvGraphicFramePr>
          <p:cNvPr id="4" name="Content Placeholder 3"/>
          <p:cNvGraphicFramePr>
            <a:graphicFrameLocks noGrp="1"/>
          </p:cNvGraphicFramePr>
          <p:nvPr>
            <p:ph idx="1"/>
          </p:nvPr>
        </p:nvGraphicFramePr>
        <p:xfrm>
          <a:off x="457200" y="1600200"/>
          <a:ext cx="8229600" cy="4480560"/>
        </p:xfrm>
        <a:graphic>
          <a:graphicData uri="http://schemas.openxmlformats.org/drawingml/2006/table">
            <a:tbl>
              <a:tblPr firstRow="1" bandRow="1">
                <a:tableStyleId>{5C22544A-7EE6-4342-B048-85BDC9FD1C3A}</a:tableStyleId>
              </a:tblPr>
              <a:tblGrid>
                <a:gridCol w="1599641"/>
                <a:gridCol w="6629959"/>
              </a:tblGrid>
              <a:tr h="370840">
                <a:tc>
                  <a:txBody>
                    <a:bodyPr/>
                    <a:lstStyle/>
                    <a:p>
                      <a:r>
                        <a:rPr lang="en-US" sz="2000" dirty="0"/>
                        <a:t>Element </a:t>
                      </a:r>
                    </a:p>
                  </a:txBody>
                  <a:tcPr anchor="ctr"/>
                </a:tc>
                <a:tc>
                  <a:txBody>
                    <a:bodyPr/>
                    <a:lstStyle/>
                    <a:p>
                      <a:r>
                        <a:rPr lang="en-US" sz="2000" dirty="0"/>
                        <a:t>Predicts </a:t>
                      </a:r>
                    </a:p>
                  </a:txBody>
                  <a:tcPr anchor="ctr"/>
                </a:tc>
              </a:tr>
              <a:tr h="370840">
                <a:tc>
                  <a:txBody>
                    <a:bodyPr/>
                    <a:lstStyle/>
                    <a:p>
                      <a:r>
                        <a:rPr lang="en-US" sz="2000"/>
                        <a:t>&lt;footer&gt;</a:t>
                      </a:r>
                    </a:p>
                  </a:txBody>
                  <a:tcPr anchor="ctr"/>
                </a:tc>
                <a:tc>
                  <a:txBody>
                    <a:bodyPr/>
                    <a:lstStyle/>
                    <a:p>
                      <a:r>
                        <a:rPr lang="en-US" sz="2000"/>
                        <a:t>&lt;header&gt; (88.8%), &lt;nav&gt; (83.7%), &lt;section&gt; (53.7%)</a:t>
                      </a:r>
                    </a:p>
                  </a:txBody>
                  <a:tcPr anchor="ctr"/>
                </a:tc>
              </a:tr>
              <a:tr h="370840">
                <a:tc>
                  <a:txBody>
                    <a:bodyPr/>
                    <a:lstStyle/>
                    <a:p>
                      <a:r>
                        <a:rPr lang="en-US" sz="2000"/>
                        <a:t>&lt;header&gt;</a:t>
                      </a:r>
                    </a:p>
                  </a:txBody>
                  <a:tcPr anchor="ctr"/>
                </a:tc>
                <a:tc>
                  <a:txBody>
                    <a:bodyPr/>
                    <a:lstStyle/>
                    <a:p>
                      <a:r>
                        <a:rPr lang="en-US" sz="2000"/>
                        <a:t>&lt;footer&gt; (93.7%), &lt;nav&gt; (88.7%), &lt;section&gt; (56.3%)</a:t>
                      </a:r>
                    </a:p>
                  </a:txBody>
                  <a:tcPr anchor="ctr"/>
                </a:tc>
              </a:tr>
              <a:tr h="370840">
                <a:tc>
                  <a:txBody>
                    <a:bodyPr/>
                    <a:lstStyle/>
                    <a:p>
                      <a:r>
                        <a:rPr lang="en-US" sz="2000"/>
                        <a:t>&lt;nav&gt;</a:t>
                      </a:r>
                    </a:p>
                  </a:txBody>
                  <a:tcPr anchor="ctr"/>
                </a:tc>
                <a:tc>
                  <a:txBody>
                    <a:bodyPr/>
                    <a:lstStyle/>
                    <a:p>
                      <a:r>
                        <a:rPr lang="en-US" sz="2000"/>
                        <a:t>&lt;header&gt; (89.8%), &lt;footer&gt; (89.4%), &lt;section&gt; (55.0%)</a:t>
                      </a:r>
                    </a:p>
                  </a:txBody>
                  <a:tcPr anchor="ctr"/>
                </a:tc>
              </a:tr>
              <a:tr h="370840">
                <a:tc>
                  <a:txBody>
                    <a:bodyPr/>
                    <a:lstStyle/>
                    <a:p>
                      <a:r>
                        <a:rPr lang="en-US" sz="2000"/>
                        <a:t>&lt;section&gt;</a:t>
                      </a:r>
                    </a:p>
                  </a:txBody>
                  <a:tcPr anchor="ctr"/>
                </a:tc>
                <a:tc>
                  <a:txBody>
                    <a:bodyPr/>
                    <a:lstStyle/>
                    <a:p>
                      <a:r>
                        <a:rPr lang="en-US" sz="2000"/>
                        <a:t>&lt;footer&gt; (88.9%), &lt;header&gt; (88.3%), &lt;nav&gt; (85.3%), &lt;article&gt; (56.3%)</a:t>
                      </a:r>
                    </a:p>
                  </a:txBody>
                  <a:tcPr anchor="ctr"/>
                </a:tc>
              </a:tr>
              <a:tr h="370840">
                <a:tc>
                  <a:txBody>
                    <a:bodyPr/>
                    <a:lstStyle/>
                    <a:p>
                      <a:r>
                        <a:rPr lang="en-US" sz="2000"/>
                        <a:t>&lt;article&gt;</a:t>
                      </a:r>
                    </a:p>
                  </a:txBody>
                  <a:tcPr anchor="ctr"/>
                </a:tc>
                <a:tc>
                  <a:txBody>
                    <a:bodyPr/>
                    <a:lstStyle/>
                    <a:p>
                      <a:r>
                        <a:rPr lang="en-US" sz="2000"/>
                        <a:t>&lt;footer&gt; (92.2%), &lt;header&gt; (91.8%), &lt;nav&gt; (86.5%), &lt;section&gt; (66.7%)</a:t>
                      </a:r>
                    </a:p>
                  </a:txBody>
                  <a:tcPr anchor="ctr"/>
                </a:tc>
              </a:tr>
              <a:tr h="370840">
                <a:tc>
                  <a:txBody>
                    <a:bodyPr/>
                    <a:lstStyle/>
                    <a:p>
                      <a:r>
                        <a:rPr lang="en-US" sz="2000"/>
                        <a:t>&lt;font&gt;</a:t>
                      </a:r>
                    </a:p>
                  </a:txBody>
                  <a:tcPr anchor="ctr"/>
                </a:tc>
                <a:tc>
                  <a:txBody>
                    <a:bodyPr/>
                    <a:lstStyle/>
                    <a:p>
                      <a:r>
                        <a:rPr lang="en-US" sz="2000"/>
                        <a:t>&lt;table&gt; (70.4%)</a:t>
                      </a:r>
                    </a:p>
                  </a:txBody>
                  <a:tcPr anchor="ctr"/>
                </a:tc>
              </a:tr>
              <a:tr h="370840">
                <a:tc>
                  <a:txBody>
                    <a:bodyPr/>
                    <a:lstStyle/>
                    <a:p>
                      <a:r>
                        <a:rPr lang="en-US" sz="2000"/>
                        <a:t>&lt;aside&gt;</a:t>
                      </a:r>
                    </a:p>
                  </a:txBody>
                  <a:tcPr anchor="ctr"/>
                </a:tc>
                <a:tc>
                  <a:txBody>
                    <a:bodyPr/>
                    <a:lstStyle/>
                    <a:p>
                      <a:r>
                        <a:rPr lang="en-US" sz="2000" dirty="0"/>
                        <a:t>&lt;header&gt; (98.2%), &lt;footer&gt; (95.2%), &lt;</a:t>
                      </a:r>
                      <a:r>
                        <a:rPr lang="en-US" sz="2000" dirty="0" err="1"/>
                        <a:t>nav</a:t>
                      </a:r>
                      <a:r>
                        <a:rPr lang="en-US" sz="2000" dirty="0"/>
                        <a:t>&gt; (92.7%), &lt;article&gt; (67.9%), &lt;section&gt; (66.1%)</a:t>
                      </a:r>
                    </a:p>
                  </a:txBody>
                  <a:tcPr anchor="ctr"/>
                </a:tc>
              </a:tr>
              <a:tr h="370840">
                <a:tc>
                  <a:txBody>
                    <a:bodyPr/>
                    <a:lstStyle/>
                    <a:p>
                      <a:r>
                        <a:rPr lang="en-US" sz="2000"/>
                        <a:t>&lt;object&gt;</a:t>
                      </a:r>
                    </a:p>
                  </a:txBody>
                  <a:tcPr anchor="ctr"/>
                </a:tc>
                <a:tc>
                  <a:txBody>
                    <a:bodyPr/>
                    <a:lstStyle/>
                    <a:p>
                      <a:r>
                        <a:rPr lang="en-US" sz="2000" dirty="0"/>
                        <a:t>&lt;embed&gt; (58.3%)</a:t>
                      </a:r>
                    </a:p>
                  </a:txBody>
                  <a:tcPr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35</a:t>
            </a:fld>
            <a:endParaRPr lang="en-GB"/>
          </a:p>
        </p:txBody>
      </p:sp>
      <p:pic>
        <p:nvPicPr>
          <p:cNvPr id="7" name="Content Placeholder 6" descr="obs-graph1.pdf"/>
          <p:cNvPicPr>
            <a:picLocks noGrp="1" noChangeAspect="1"/>
          </p:cNvPicPr>
          <p:nvPr>
            <p:ph idx="1"/>
          </p:nvPr>
        </p:nvPicPr>
        <mc:AlternateContent>
          <mc:Choice xmlns:ma="http://schemas.microsoft.com/office/mac/drawingml/2008/main" Requires="ma">
            <p:blipFill>
              <a:blip r:embed="rId2"/>
              <a:srcRect l="-15005" r="-15005"/>
              <a:stretch>
                <a:fillRect/>
              </a:stretch>
            </p:blipFill>
          </mc:Choice>
          <mc:Fallback>
            <p:blipFill>
              <a:blip r:embed="rId3"/>
              <a:srcRect l="-15005" r="-15005"/>
              <a:stretch>
                <a:fillRect/>
              </a:stretch>
            </p:blipFill>
          </mc:Fallback>
        </mc:AlternateContent>
        <p:spPr>
          <a:xfrm>
            <a:off x="-1981200" y="0"/>
            <a:ext cx="13680886" cy="743604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36</a:t>
            </a:fld>
            <a:endParaRPr lang="en-GB"/>
          </a:p>
        </p:txBody>
      </p:sp>
      <p:pic>
        <p:nvPicPr>
          <p:cNvPr id="7" name="Content Placeholder 6" descr="obs-graph1.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2226" y="0"/>
            <a:ext cx="10522938" cy="743604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37</a:t>
            </a:fld>
            <a:endParaRPr lang="en-GB"/>
          </a:p>
        </p:txBody>
      </p:sp>
      <p:pic>
        <p:nvPicPr>
          <p:cNvPr id="7" name="Content Placeholder 6" descr="obs-graph1.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2226" y="0"/>
            <a:ext cx="10522938" cy="743604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1066800" y="-457200"/>
            <a:ext cx="11506200" cy="7543800"/>
          </a:xfrm>
          <a:prstGeom prst="rect">
            <a:avLst/>
          </a:prstGeom>
          <a:ln>
            <a:headEnd type="none" w="med" len="med"/>
            <a:tailEnd type="none" w="med" len="med"/>
          </a:ln>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pic>
        <p:nvPicPr>
          <p:cNvPr id="5" name="Content Placeholder 4" descr="serverpie.pdf"/>
          <p:cNvPicPr>
            <a:picLocks noGrp="1" noChangeAspect="1"/>
          </p:cNvPicPr>
          <p:nvPr>
            <p:ph idx="1"/>
          </p:nvPr>
        </p:nvPicPr>
        <mc:AlternateContent>
          <mc:Choice xmlns:ma="http://schemas.microsoft.com/office/mac/drawingml/2008/main" Requires="ma">
            <p:blipFill>
              <a:blip r:embed="rId2"/>
              <a:srcRect l="-15005" r="-15005"/>
              <a:stretch>
                <a:fillRect/>
              </a:stretch>
            </p:blipFill>
          </mc:Choice>
          <mc:Fallback>
            <p:blipFill>
              <a:blip r:embed="rId3"/>
              <a:srcRect l="-15005" r="-15005"/>
              <a:stretch>
                <a:fillRect/>
              </a:stretch>
            </p:blipFill>
          </mc:Fallback>
        </mc:AlternateContent>
        <p:spPr>
          <a:xfrm>
            <a:off x="-2362200" y="-381000"/>
            <a:ext cx="15283266" cy="8306993"/>
          </a:xfrm>
        </p:spPr>
      </p:pic>
      <p:sp>
        <p:nvSpPr>
          <p:cNvPr id="2" name="Title 1"/>
          <p:cNvSpPr>
            <a:spLocks noGrp="1"/>
          </p:cNvSpPr>
          <p:nvPr>
            <p:ph type="title"/>
          </p:nvPr>
        </p:nvSpPr>
        <p:spPr/>
        <p:txBody>
          <a:bodyPr/>
          <a:lstStyle/>
          <a:p>
            <a:r>
              <a:rPr lang="en-US" dirty="0" err="1" smtClean="0"/>
              <a:t>ac.uk</a:t>
            </a:r>
            <a:r>
              <a:rPr lang="en-US" dirty="0" smtClean="0"/>
              <a:t> Web Server Breakdown</a:t>
            </a:r>
            <a:endParaRPr lang="en-US"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39</a:t>
            </a:fld>
            <a:endParaRPr lang="en-GB"/>
          </a:p>
        </p:txBody>
      </p:sp>
      <p:sp>
        <p:nvSpPr>
          <p:cNvPr id="7" name="Explosion 1 6"/>
          <p:cNvSpPr/>
          <p:nvPr/>
        </p:nvSpPr>
        <p:spPr>
          <a:xfrm>
            <a:off x="686119" y="248187"/>
            <a:ext cx="7879920" cy="6033837"/>
          </a:xfrm>
          <a:prstGeom prst="irregularSeal1">
            <a:avLst/>
          </a:prstGeom>
          <a:solidFill>
            <a:srgbClr val="000090"/>
          </a:solidFill>
          <a:ln w="5715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Explosion 1 7"/>
          <p:cNvSpPr/>
          <p:nvPr/>
        </p:nvSpPr>
        <p:spPr>
          <a:xfrm rot="2676864" flipH="1">
            <a:off x="5943254" y="4153208"/>
            <a:ext cx="2872598" cy="3032798"/>
          </a:xfrm>
          <a:prstGeom prst="irregularSeal1">
            <a:avLst/>
          </a:prstGeom>
          <a:solidFill>
            <a:srgbClr val="F00F2C"/>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5"/>
          <p:cNvSpPr txBox="1">
            <a:spLocks/>
          </p:cNvSpPr>
          <p:nvPr/>
        </p:nvSpPr>
        <p:spPr bwMode="auto">
          <a:xfrm rot="19811128">
            <a:off x="-602759" y="1497778"/>
            <a:ext cx="9455990" cy="1362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ts val="4800"/>
              </a:spcAft>
              <a:buClrTx/>
              <a:buSzTx/>
              <a:buFontTx/>
              <a:buNone/>
              <a:tabLst/>
              <a:defRPr/>
            </a:pPr>
            <a:r>
              <a:rPr kumimoji="0" lang="en-US" sz="13800" b="1" i="0" u="none" strike="noStrike" kern="0" cap="small" spc="0" normalizeH="0" baseline="0" noProof="0" dirty="0" smtClean="0">
                <a:ln>
                  <a:noFill/>
                </a:ln>
                <a:solidFill>
                  <a:srgbClr val="FFFFFF"/>
                </a:solidFill>
                <a:effectLst/>
                <a:uLnTx/>
                <a:uFillTx/>
                <a:latin typeface="Apple Casual"/>
                <a:ea typeface="+mj-ea"/>
                <a:cs typeface="Apple Casual"/>
              </a:rPr>
              <a:t>Who’s been Upgrading?</a:t>
            </a:r>
            <a:endParaRPr kumimoji="0" lang="en-US" sz="13800" b="1" i="0" u="none" strike="noStrike" kern="0" cap="small" spc="0" normalizeH="0" baseline="0" noProof="0" dirty="0">
              <a:ln>
                <a:noFill/>
              </a:ln>
              <a:solidFill>
                <a:srgbClr val="FFFFFF"/>
              </a:solidFill>
              <a:effectLst/>
              <a:uLnTx/>
              <a:uFillTx/>
              <a:latin typeface="Apple Casual"/>
              <a:ea typeface="+mj-ea"/>
              <a:cs typeface="Apple Casual"/>
            </a:endParaRPr>
          </a:p>
        </p:txBody>
      </p:sp>
      <p:sp>
        <p:nvSpPr>
          <p:cNvPr id="10" name="Title 5"/>
          <p:cNvSpPr txBox="1">
            <a:spLocks/>
          </p:cNvSpPr>
          <p:nvPr/>
        </p:nvSpPr>
        <p:spPr>
          <a:xfrm>
            <a:off x="5737126" y="4919949"/>
            <a:ext cx="3268504" cy="1362075"/>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buClrTx/>
              <a:buSzTx/>
              <a:buFontTx/>
              <a:buNone/>
              <a:tabLst/>
              <a:defRPr/>
            </a:pPr>
            <a:r>
              <a:rPr kumimoji="0" lang="en-US" sz="7200" b="1" i="0" u="none" strike="noStrike" kern="1200" cap="small" spc="0" normalizeH="0" baseline="0" noProof="0" dirty="0" smtClean="0">
                <a:ln>
                  <a:noFill/>
                </a:ln>
                <a:solidFill>
                  <a:srgbClr val="FFFFFF"/>
                </a:solidFill>
                <a:effectLst/>
                <a:uLnTx/>
                <a:uFillTx/>
                <a:latin typeface="Apple Casual"/>
                <a:ea typeface="+mj-ea"/>
                <a:cs typeface="Apple Casual"/>
              </a:rPr>
              <a:t>spring</a:t>
            </a:r>
          </a:p>
          <a:p>
            <a:pPr marL="0" marR="0" lvl="0" indent="0" algn="ctr" defTabSz="457200" rtl="0" eaLnBrk="1" fontAlgn="auto" latinLnBrk="0" hangingPunct="1">
              <a:lnSpc>
                <a:spcPct val="80000"/>
              </a:lnSpc>
              <a:spcBef>
                <a:spcPct val="0"/>
              </a:spcBef>
              <a:buClrTx/>
              <a:buSzTx/>
              <a:buFontTx/>
              <a:buNone/>
              <a:tabLst/>
              <a:defRPr/>
            </a:pPr>
            <a:r>
              <a:rPr kumimoji="0" lang="en-US" sz="7200" b="1" i="0" u="none" strike="noStrike" kern="1200" cap="small" spc="0" normalizeH="0" baseline="0" noProof="0" dirty="0" smtClean="0">
                <a:ln>
                  <a:noFill/>
                </a:ln>
                <a:solidFill>
                  <a:srgbClr val="FFFFFF"/>
                </a:solidFill>
                <a:effectLst/>
                <a:uLnTx/>
                <a:uFillTx/>
                <a:latin typeface="Apple Casual"/>
                <a:ea typeface="+mj-ea"/>
                <a:cs typeface="Apple Casual"/>
              </a:rPr>
              <a:t>2014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482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350"/>
            <a:ext cx="6264696" cy="720378"/>
          </a:xfrm>
        </p:spPr>
        <p:txBody>
          <a:bodyPr/>
          <a:lstStyle/>
          <a:p>
            <a:r>
              <a:rPr lang="en-GB" dirty="0" err="1"/>
              <a:t>e</a:t>
            </a:r>
            <a:r>
              <a:rPr lang="en-GB" dirty="0" err="1" smtClean="0"/>
              <a:t>quipment.data</a:t>
            </a:r>
            <a:r>
              <a:rPr lang="en-GB" dirty="0" smtClean="0"/>
              <a:t> – National Equipment Portal</a:t>
            </a:r>
            <a:br>
              <a:rPr lang="en-GB" dirty="0" smtClean="0"/>
            </a:br>
            <a:r>
              <a:rPr lang="en-GB" dirty="0" smtClean="0"/>
              <a:t>Providers </a:t>
            </a:r>
            <a:endParaRPr lang="en-GB" sz="1800"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4</a:t>
            </a:fld>
            <a:endParaRPr lang="en-GB"/>
          </a:p>
        </p:txBody>
      </p:sp>
      <p:pic>
        <p:nvPicPr>
          <p:cNvPr id="6" name="Content Placeholder 5" descr="Screen Shot 2014-05-14 at 09.06.54.png"/>
          <p:cNvPicPr>
            <a:picLocks noGrp="1" noChangeAspect="1"/>
          </p:cNvPicPr>
          <p:nvPr>
            <p:ph idx="1"/>
          </p:nvPr>
        </p:nvPicPr>
        <mc:AlternateContent>
          <mc:Choice xmlns:ma="http://schemas.microsoft.com/office/mac/drawingml/2008/main" Requires="ma">
            <p:blipFill>
              <a:blip r:embed="rId3"/>
              <a:srcRect l="7706" t="67982" r="29248" b="15682"/>
              <a:stretch>
                <a:fillRect/>
              </a:stretch>
            </p:blipFill>
          </mc:Choice>
          <mc:Fallback>
            <p:blipFill>
              <a:blip r:embed="rId4"/>
              <a:srcRect l="7706" t="67982" r="29248" b="15682"/>
              <a:stretch>
                <a:fillRect/>
              </a:stretch>
            </p:blipFill>
          </mc:Fallback>
        </mc:AlternateContent>
        <p:spPr>
          <a:xfrm>
            <a:off x="-187036" y="1371600"/>
            <a:ext cx="9351818" cy="3429000"/>
          </a:xfrm>
        </p:spPr>
      </p:pic>
      <p:sp>
        <p:nvSpPr>
          <p:cNvPr id="7" name="TextBox 6"/>
          <p:cNvSpPr txBox="1"/>
          <p:nvPr/>
        </p:nvSpPr>
        <p:spPr>
          <a:xfrm>
            <a:off x="1641673" y="5445224"/>
            <a:ext cx="5928313" cy="369332"/>
          </a:xfrm>
          <a:prstGeom prst="rect">
            <a:avLst/>
          </a:prstGeom>
          <a:noFill/>
        </p:spPr>
        <p:txBody>
          <a:bodyPr wrap="none" rtlCol="0">
            <a:spAutoFit/>
          </a:bodyPr>
          <a:lstStyle/>
          <a:p>
            <a:r>
              <a:rPr lang="en-US" sz="1800" dirty="0"/>
              <a:t>This archive contains</a:t>
            </a:r>
            <a:r>
              <a:rPr lang="en-US" sz="1800" dirty="0" smtClean="0"/>
              <a:t> 7,247 </a:t>
            </a:r>
            <a:r>
              <a:rPr lang="en-US" sz="1800" dirty="0"/>
              <a:t>items from</a:t>
            </a:r>
            <a:r>
              <a:rPr lang="en-US" sz="1800" dirty="0" smtClean="0"/>
              <a:t> 30 </a:t>
            </a:r>
            <a:r>
              <a:rPr lang="en-US" sz="1800" dirty="0" err="1" smtClean="0"/>
              <a:t>organisations</a:t>
            </a:r>
            <a:r>
              <a:rPr lang="en-US" sz="1800"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538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Apache/1.3.42</a:t>
            </a:r>
            <a:endParaRPr lang="en-US" dirty="0"/>
          </a:p>
        </p:txBody>
      </p:sp>
      <p:sp>
        <p:nvSpPr>
          <p:cNvPr id="3" name="Content Placeholder 2"/>
          <p:cNvSpPr>
            <a:spLocks noGrp="1"/>
          </p:cNvSpPr>
          <p:nvPr>
            <p:ph idx="1"/>
          </p:nvPr>
        </p:nvSpPr>
        <p:spPr/>
        <p:txBody>
          <a:bodyPr>
            <a:normAutofit/>
          </a:bodyPr>
          <a:lstStyle/>
          <a:p>
            <a:r>
              <a:rPr lang="en-US" sz="2400" dirty="0" smtClean="0"/>
              <a:t>Apache/? </a:t>
            </a:r>
          </a:p>
          <a:p>
            <a:pPr lvl="1"/>
            <a:r>
              <a:rPr lang="en-US" sz="2400" dirty="0" err="1" smtClean="0"/>
              <a:t>aimhigherscotland.ac.uk</a:t>
            </a:r>
            <a:r>
              <a:rPr lang="en-US" sz="2400" dirty="0" smtClean="0"/>
              <a:t>, </a:t>
            </a:r>
            <a:r>
              <a:rPr lang="en-US" sz="2400" dirty="0" err="1" smtClean="0"/>
              <a:t>citscapes.ac.uk</a:t>
            </a:r>
            <a:r>
              <a:rPr lang="en-US" sz="2400" dirty="0" smtClean="0"/>
              <a:t>, </a:t>
            </a:r>
            <a:r>
              <a:rPr lang="en-US" sz="2400" dirty="0" err="1" smtClean="0"/>
              <a:t>cppr.ac.uk</a:t>
            </a:r>
            <a:r>
              <a:rPr lang="en-US" sz="2400" dirty="0" smtClean="0"/>
              <a:t>, </a:t>
            </a:r>
            <a:r>
              <a:rPr lang="en-US" sz="2400" dirty="0" err="1" smtClean="0"/>
              <a:t>crichton.ac.uk</a:t>
            </a:r>
            <a:r>
              <a:rPr lang="en-US" sz="2400" dirty="0" smtClean="0"/>
              <a:t>, </a:t>
            </a:r>
            <a:r>
              <a:rPr lang="en-US" sz="2400" dirty="0" err="1" smtClean="0"/>
              <a:t>cvr.ac.uk</a:t>
            </a:r>
            <a:r>
              <a:rPr lang="en-US" sz="2400" dirty="0" smtClean="0"/>
              <a:t>, </a:t>
            </a:r>
            <a:r>
              <a:rPr lang="en-US" sz="2400" dirty="0" err="1" smtClean="0"/>
              <a:t>gashe.ac.uk</a:t>
            </a:r>
            <a:r>
              <a:rPr lang="en-US" sz="2400" dirty="0" smtClean="0"/>
              <a:t>, </a:t>
            </a:r>
            <a:r>
              <a:rPr lang="en-US" sz="2400" dirty="0" err="1" smtClean="0"/>
              <a:t>gla.ac.uk</a:t>
            </a:r>
            <a:r>
              <a:rPr lang="en-US" sz="2400" dirty="0" smtClean="0"/>
              <a:t>, </a:t>
            </a:r>
            <a:r>
              <a:rPr lang="en-US" sz="2400" dirty="0" err="1" smtClean="0"/>
              <a:t>glasgow.ac.uk</a:t>
            </a:r>
            <a:r>
              <a:rPr lang="en-US" sz="2400" dirty="0" smtClean="0"/>
              <a:t>, </a:t>
            </a:r>
            <a:r>
              <a:rPr lang="en-US" sz="2400" dirty="0" err="1" smtClean="0"/>
              <a:t>grpeng.ac.uk</a:t>
            </a:r>
            <a:r>
              <a:rPr lang="en-US" sz="2400" dirty="0" smtClean="0"/>
              <a:t>, </a:t>
            </a:r>
            <a:r>
              <a:rPr lang="en-US" sz="2400" dirty="0" err="1" smtClean="0"/>
              <a:t>plus.ac.uk</a:t>
            </a:r>
            <a:r>
              <a:rPr lang="en-US" sz="2400" dirty="0" smtClean="0"/>
              <a:t>, </a:t>
            </a:r>
            <a:r>
              <a:rPr lang="en-US" sz="2400" dirty="0" err="1" smtClean="0"/>
              <a:t>rsc-ne-scotland.ac.uk</a:t>
            </a:r>
            <a:r>
              <a:rPr lang="en-US" sz="2400" dirty="0" smtClean="0"/>
              <a:t>, </a:t>
            </a:r>
            <a:r>
              <a:rPr lang="en-US" sz="2400" dirty="0" err="1" smtClean="0"/>
              <a:t>rsc-scotland.ac.uk</a:t>
            </a:r>
            <a:r>
              <a:rPr lang="en-US" sz="2400" dirty="0" smtClean="0"/>
              <a:t>, </a:t>
            </a:r>
            <a:br>
              <a:rPr lang="en-US" sz="2400" dirty="0" smtClean="0"/>
            </a:br>
            <a:r>
              <a:rPr lang="en-US" sz="2400" dirty="0" err="1" smtClean="0"/>
              <a:t>rsc-sw-scotland.ac.uk</a:t>
            </a:r>
            <a:r>
              <a:rPr lang="en-US" sz="2400" dirty="0" smtClean="0"/>
              <a:t>, </a:t>
            </a:r>
            <a:r>
              <a:rPr lang="en-US" sz="2400" dirty="0" err="1" smtClean="0"/>
              <a:t>scisci.ac.uk</a:t>
            </a:r>
            <a:r>
              <a:rPr lang="en-US" sz="2400" dirty="0" smtClean="0"/>
              <a:t>, </a:t>
            </a:r>
            <a:r>
              <a:rPr lang="en-US" sz="2400" dirty="0" err="1" smtClean="0"/>
              <a:t>scre.ac.uk</a:t>
            </a:r>
            <a:r>
              <a:rPr lang="en-US" sz="2400" dirty="0" smtClean="0"/>
              <a:t>, </a:t>
            </a:r>
            <a:r>
              <a:rPr lang="en-US" sz="2400" dirty="0" err="1" smtClean="0"/>
              <a:t>scrsj.ac.uk</a:t>
            </a:r>
            <a:r>
              <a:rPr lang="en-US" sz="2400" dirty="0" smtClean="0"/>
              <a:t>, </a:t>
            </a:r>
            <a:r>
              <a:rPr lang="en-US" sz="2400" dirty="0" err="1" smtClean="0"/>
              <a:t>sgsah.ac.uk</a:t>
            </a:r>
            <a:r>
              <a:rPr lang="en-US" sz="2400" dirty="0" smtClean="0"/>
              <a:t> </a:t>
            </a:r>
          </a:p>
          <a:p>
            <a:pPr lvl="1"/>
            <a:endParaRPr lang="en-US" sz="2400" dirty="0" smtClean="0"/>
          </a:p>
          <a:p>
            <a:r>
              <a:rPr lang="en-US" sz="2400" dirty="0" smtClean="0"/>
              <a:t>Microsoft-IIS/6.0 </a:t>
            </a:r>
          </a:p>
          <a:p>
            <a:pPr lvl="1"/>
            <a:r>
              <a:rPr lang="en-US" sz="2400" dirty="0" err="1" smtClean="0"/>
              <a:t>wimbledon-school.ac.uk</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2.0</a:t>
            </a:r>
            <a:endParaRPr lang="en-US" dirty="0"/>
          </a:p>
        </p:txBody>
      </p:sp>
      <p:sp>
        <p:nvSpPr>
          <p:cNvPr id="3" name="Content Placeholder 2"/>
          <p:cNvSpPr>
            <a:spLocks noGrp="1"/>
          </p:cNvSpPr>
          <p:nvPr>
            <p:ph idx="1"/>
          </p:nvPr>
        </p:nvSpPr>
        <p:spPr/>
        <p:txBody>
          <a:bodyPr>
            <a:normAutofit/>
          </a:bodyPr>
          <a:lstStyle/>
          <a:p>
            <a:r>
              <a:rPr lang="en-US" sz="2400" dirty="0" smtClean="0"/>
              <a:t>Apache/2.2.15 </a:t>
            </a:r>
          </a:p>
          <a:p>
            <a:pPr lvl="1"/>
            <a:r>
              <a:rPr lang="en-US" sz="2400" dirty="0" err="1" smtClean="0"/>
              <a:t>cpc.ac.uk</a:t>
            </a:r>
            <a:r>
              <a:rPr lang="en-US" sz="2400" dirty="0" smtClean="0"/>
              <a:t>, </a:t>
            </a:r>
            <a:r>
              <a:rPr lang="en-US" sz="2400" dirty="0" err="1" smtClean="0"/>
              <a:t>ncaveo.ac.uk</a:t>
            </a:r>
            <a:r>
              <a:rPr lang="en-US" sz="2400" dirty="0" smtClean="0"/>
              <a:t> , </a:t>
            </a:r>
            <a:r>
              <a:rPr lang="en-US" sz="2400" dirty="0" err="1" smtClean="0"/>
              <a:t>cava.ac.uk</a:t>
            </a:r>
            <a:r>
              <a:rPr lang="en-US" sz="2400" dirty="0" smtClean="0"/>
              <a:t> </a:t>
            </a:r>
            <a:endParaRPr lang="en-US" sz="2400" dirty="0" smtClean="0"/>
          </a:p>
          <a:p>
            <a:endParaRPr lang="en-US" sz="2400" dirty="0" smtClean="0"/>
          </a:p>
          <a:p>
            <a:r>
              <a:rPr lang="en-US" sz="2400" dirty="0" smtClean="0"/>
              <a:t>Apache/2.2.27</a:t>
            </a:r>
          </a:p>
          <a:p>
            <a:pPr lvl="1"/>
            <a:r>
              <a:rPr lang="en-US" sz="2400" dirty="0" err="1" smtClean="0"/>
              <a:t>bileta.ac.uk</a:t>
            </a:r>
            <a:r>
              <a:rPr lang="en-US" sz="2400" dirty="0" smtClean="0"/>
              <a:t>, </a:t>
            </a:r>
            <a:r>
              <a:rPr lang="en-US" sz="2400" dirty="0" err="1" smtClean="0"/>
              <a:t>siva.ac.uk</a:t>
            </a:r>
            <a:r>
              <a:rPr lang="en-US" sz="2400" dirty="0" smtClean="0"/>
              <a:t>, </a:t>
            </a:r>
            <a:r>
              <a:rPr lang="en-US" sz="2400" dirty="0" err="1" smtClean="0"/>
              <a:t>ceredigion.ac.uk</a:t>
            </a:r>
            <a:r>
              <a:rPr lang="en-US" sz="2400" dirty="0" smtClean="0"/>
              <a:t>, </a:t>
            </a:r>
            <a:br>
              <a:rPr lang="en-US" sz="2400" dirty="0" smtClean="0"/>
            </a:br>
            <a:r>
              <a:rPr lang="en-US" sz="2400" dirty="0" smtClean="0"/>
              <a:t>exam-</a:t>
            </a:r>
            <a:r>
              <a:rPr lang="en-US" sz="2400" dirty="0" err="1" smtClean="0"/>
              <a:t>ta.ac.uk</a:t>
            </a:r>
            <a:r>
              <a:rPr lang="en-US" sz="2400" dirty="0" smtClean="0"/>
              <a:t>, </a:t>
            </a:r>
            <a:r>
              <a:rPr lang="en-US" sz="2400" dirty="0" err="1" smtClean="0"/>
              <a:t>patsy.ac.uk</a:t>
            </a:r>
            <a:endParaRPr lang="en-US" sz="2400" dirty="0" smtClean="0"/>
          </a:p>
          <a:p>
            <a:endParaRPr lang="en-US" sz="2400" dirty="0" smtClean="0"/>
          </a:p>
          <a:p>
            <a:r>
              <a:rPr lang="en-US" sz="2400" dirty="0" smtClean="0"/>
              <a:t>Apache/? </a:t>
            </a:r>
          </a:p>
          <a:p>
            <a:pPr lvl="1"/>
            <a:r>
              <a:rPr lang="en-US" sz="2400" dirty="0" err="1" smtClean="0"/>
              <a:t>hw.ac.uk</a:t>
            </a:r>
            <a:r>
              <a:rPr lang="en-US" sz="2400" dirty="0" smtClean="0"/>
              <a:t> </a:t>
            </a:r>
          </a:p>
          <a:p>
            <a:pPr lvl="1"/>
            <a:endParaRPr lang="en-US" sz="2400" dirty="0" smtClean="0"/>
          </a:p>
          <a:p>
            <a:r>
              <a:rPr lang="en-US" sz="2400" dirty="0" err="1" smtClean="0"/>
              <a:t>nginx</a:t>
            </a:r>
            <a:r>
              <a:rPr lang="en-US" sz="2400" dirty="0" smtClean="0"/>
              <a:t>/? </a:t>
            </a:r>
          </a:p>
          <a:p>
            <a:pPr lvl="1"/>
            <a:r>
              <a:rPr lang="en-US" sz="2400" dirty="0" err="1" smtClean="0"/>
              <a:t>oxforddrama.ac.uk</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Microsoft-IIS/6.0 </a:t>
            </a:r>
            <a:endParaRPr lang="en-US" dirty="0"/>
          </a:p>
        </p:txBody>
      </p:sp>
      <p:sp>
        <p:nvSpPr>
          <p:cNvPr id="3" name="Content Placeholder 2"/>
          <p:cNvSpPr>
            <a:spLocks noGrp="1"/>
          </p:cNvSpPr>
          <p:nvPr>
            <p:ph idx="1"/>
          </p:nvPr>
        </p:nvSpPr>
        <p:spPr/>
        <p:txBody>
          <a:bodyPr>
            <a:noAutofit/>
          </a:bodyPr>
          <a:lstStyle/>
          <a:p>
            <a:r>
              <a:rPr lang="en-US" sz="2400" dirty="0" smtClean="0"/>
              <a:t>Apache/2.2.*</a:t>
            </a:r>
          </a:p>
          <a:p>
            <a:pPr lvl="1"/>
            <a:r>
              <a:rPr lang="en-US" sz="2400" dirty="0" err="1" smtClean="0"/>
              <a:t>hepi.ac.uk</a:t>
            </a:r>
            <a:r>
              <a:rPr lang="en-US" sz="2400" dirty="0" smtClean="0"/>
              <a:t>, </a:t>
            </a:r>
            <a:r>
              <a:rPr lang="en-US" sz="2400" dirty="0" err="1" smtClean="0"/>
              <a:t>wolvcoll.ac.uk</a:t>
            </a:r>
            <a:r>
              <a:rPr lang="en-US" sz="2400" dirty="0" smtClean="0"/>
              <a:t>, </a:t>
            </a:r>
            <a:r>
              <a:rPr lang="en-US" sz="2400" dirty="0" err="1" smtClean="0"/>
              <a:t>stonyhurst.ac.uk</a:t>
            </a:r>
            <a:r>
              <a:rPr lang="en-US" sz="2400" dirty="0" smtClean="0"/>
              <a:t>, </a:t>
            </a:r>
            <a:r>
              <a:rPr lang="en-US" sz="2400" dirty="0" err="1" smtClean="0"/>
              <a:t>bruford.ac.uk</a:t>
            </a:r>
            <a:r>
              <a:rPr lang="en-US" sz="2400" dirty="0" smtClean="0"/>
              <a:t> </a:t>
            </a:r>
          </a:p>
          <a:p>
            <a:pPr lvl="1"/>
            <a:endParaRPr lang="en-US" sz="2400" dirty="0" smtClean="0"/>
          </a:p>
          <a:p>
            <a:r>
              <a:rPr lang="en-US" sz="2400" dirty="0" smtClean="0"/>
              <a:t>Apache/? </a:t>
            </a:r>
          </a:p>
          <a:p>
            <a:pPr lvl="1"/>
            <a:r>
              <a:rPr lang="en-US" sz="2400" dirty="0" err="1" smtClean="0"/>
              <a:t>dundeecoll.ac.uk</a:t>
            </a:r>
            <a:r>
              <a:rPr lang="en-US" sz="2400" dirty="0" smtClean="0"/>
              <a:t>, </a:t>
            </a:r>
            <a:r>
              <a:rPr lang="en-US" sz="2400" dirty="0" err="1" smtClean="0"/>
              <a:t>dundeecollege.ac.uk</a:t>
            </a:r>
            <a:r>
              <a:rPr lang="en-US" sz="2400" dirty="0" smtClean="0"/>
              <a:t>, </a:t>
            </a:r>
            <a:r>
              <a:rPr lang="en-US" sz="2400" dirty="0" err="1" smtClean="0"/>
              <a:t>gmcg.ac.uk</a:t>
            </a:r>
            <a:r>
              <a:rPr lang="en-US" sz="2400" dirty="0" smtClean="0"/>
              <a:t>, </a:t>
            </a:r>
            <a:r>
              <a:rPr lang="en-US" sz="2400" dirty="0" err="1" smtClean="0"/>
              <a:t>greatermanchestercolleges.ac.uk</a:t>
            </a:r>
            <a:r>
              <a:rPr lang="en-US" sz="2400" dirty="0" smtClean="0"/>
              <a:t>, </a:t>
            </a:r>
            <a:r>
              <a:rPr lang="en-US" sz="2400" dirty="0" err="1" smtClean="0"/>
              <a:t>kaes.ac.uk</a:t>
            </a:r>
            <a:r>
              <a:rPr lang="en-US" sz="2400" dirty="0" smtClean="0"/>
              <a:t>, </a:t>
            </a:r>
            <a:r>
              <a:rPr lang="en-US" sz="2400" dirty="0" err="1" smtClean="0"/>
              <a:t>plym.ac.uk</a:t>
            </a:r>
            <a:r>
              <a:rPr lang="en-US" sz="2400" dirty="0" smtClean="0"/>
              <a:t>, </a:t>
            </a:r>
            <a:r>
              <a:rPr lang="en-US" sz="2400" dirty="0" err="1" smtClean="0"/>
              <a:t>plymouth.ac.uk</a:t>
            </a:r>
            <a:r>
              <a:rPr lang="en-US" sz="2400" dirty="0" smtClean="0"/>
              <a:t> </a:t>
            </a:r>
          </a:p>
          <a:p>
            <a:pPr lvl="1"/>
            <a:endParaRPr lang="en-US" sz="2400" dirty="0" smtClean="0"/>
          </a:p>
          <a:p>
            <a:r>
              <a:rPr lang="en-US" sz="2400" dirty="0" smtClean="0"/>
              <a:t>Microsoft-IIS/7.5 </a:t>
            </a:r>
          </a:p>
          <a:p>
            <a:pPr lvl="1"/>
            <a:r>
              <a:rPr lang="en-US" sz="2400" dirty="0" err="1" smtClean="0"/>
              <a:t>aes.ac.uk</a:t>
            </a:r>
            <a:r>
              <a:rPr lang="en-US" sz="2400" dirty="0" smtClean="0"/>
              <a:t>, </a:t>
            </a:r>
            <a:r>
              <a:rPr lang="en-US" sz="2400" dirty="0" err="1" smtClean="0"/>
              <a:t>don.ac.uk</a:t>
            </a:r>
            <a:r>
              <a:rPr lang="en-US" sz="2400" dirty="0" smtClean="0"/>
              <a:t>, </a:t>
            </a:r>
            <a:r>
              <a:rPr lang="en-US" sz="2400" dirty="0" err="1" smtClean="0"/>
              <a:t>mrc.ac.uk</a:t>
            </a:r>
            <a:r>
              <a:rPr lang="en-US" sz="2400" dirty="0" smtClean="0"/>
              <a:t>, </a:t>
            </a:r>
            <a:r>
              <a:rPr lang="en-US" sz="2400" dirty="0" err="1" smtClean="0"/>
              <a:t>sjr.ac.uk</a:t>
            </a:r>
            <a:r>
              <a:rPr lang="en-US" sz="2400" dirty="0" smtClean="0"/>
              <a:t> </a:t>
            </a:r>
          </a:p>
          <a:p>
            <a:pPr lvl="1"/>
            <a:endParaRPr lang="en-US" sz="2400" dirty="0" smtClean="0"/>
          </a:p>
          <a:p>
            <a:r>
              <a:rPr lang="en-US" sz="2400" dirty="0" smtClean="0"/>
              <a:t>Microsoft-IIS/8.5 </a:t>
            </a:r>
          </a:p>
          <a:p>
            <a:pPr lvl="1"/>
            <a:r>
              <a:rPr lang="en-US" sz="2400" dirty="0" err="1" smtClean="0"/>
              <a:t>rma.ac.uk</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Microsoft-IIS/7.*</a:t>
            </a:r>
            <a:endParaRPr lang="en-US" dirty="0"/>
          </a:p>
        </p:txBody>
      </p:sp>
      <p:sp>
        <p:nvSpPr>
          <p:cNvPr id="3" name="Content Placeholder 2"/>
          <p:cNvSpPr>
            <a:spLocks noGrp="1"/>
          </p:cNvSpPr>
          <p:nvPr>
            <p:ph idx="1"/>
          </p:nvPr>
        </p:nvSpPr>
        <p:spPr/>
        <p:txBody>
          <a:bodyPr>
            <a:noAutofit/>
          </a:bodyPr>
          <a:lstStyle/>
          <a:p>
            <a:r>
              <a:rPr lang="en-US" dirty="0" smtClean="0"/>
              <a:t>Apache/2.*</a:t>
            </a:r>
          </a:p>
          <a:p>
            <a:pPr lvl="1"/>
            <a:r>
              <a:rPr lang="en-US" dirty="0" err="1" smtClean="0"/>
              <a:t>darlington.ac.uk</a:t>
            </a:r>
            <a:r>
              <a:rPr lang="en-US" dirty="0" smtClean="0"/>
              <a:t>, </a:t>
            </a:r>
            <a:r>
              <a:rPr lang="en-US" dirty="0" err="1" smtClean="0"/>
              <a:t>leek.ac.uk</a:t>
            </a:r>
            <a:r>
              <a:rPr lang="en-US" dirty="0" smtClean="0"/>
              <a:t>, </a:t>
            </a:r>
            <a:r>
              <a:rPr lang="en-US" dirty="0" err="1" smtClean="0"/>
              <a:t>jic.ac.uk</a:t>
            </a:r>
            <a:r>
              <a:rPr lang="en-US" dirty="0" smtClean="0"/>
              <a:t>, </a:t>
            </a:r>
            <a:r>
              <a:rPr lang="en-US" dirty="0" err="1" smtClean="0"/>
              <a:t>boa.ac.uk</a:t>
            </a:r>
            <a:r>
              <a:rPr lang="en-US" dirty="0" smtClean="0"/>
              <a:t>, </a:t>
            </a:r>
            <a:r>
              <a:rPr lang="en-US" dirty="0" err="1" smtClean="0"/>
              <a:t>jischistoricbooks.ac.uk</a:t>
            </a:r>
            <a:r>
              <a:rPr lang="en-US" dirty="0" smtClean="0"/>
              <a:t>, </a:t>
            </a:r>
            <a:r>
              <a:rPr lang="en-US" dirty="0" err="1" smtClean="0"/>
              <a:t>cdrc.ac.uk</a:t>
            </a:r>
            <a:r>
              <a:rPr lang="en-US" dirty="0" smtClean="0"/>
              <a:t> </a:t>
            </a:r>
            <a:endParaRPr lang="en-US" dirty="0" smtClean="0"/>
          </a:p>
          <a:p>
            <a:r>
              <a:rPr lang="en-US" dirty="0" smtClean="0"/>
              <a:t>Apache/? </a:t>
            </a:r>
          </a:p>
          <a:p>
            <a:pPr lvl="1"/>
            <a:r>
              <a:rPr lang="en-US" dirty="0" err="1" smtClean="0"/>
              <a:t>hrc.ac.uk</a:t>
            </a:r>
            <a:r>
              <a:rPr lang="en-US" dirty="0" smtClean="0"/>
              <a:t>, </a:t>
            </a:r>
            <a:r>
              <a:rPr lang="en-US" dirty="0" err="1" smtClean="0"/>
              <a:t>msec.ac.uk</a:t>
            </a:r>
            <a:r>
              <a:rPr lang="en-US" dirty="0" smtClean="0"/>
              <a:t> </a:t>
            </a:r>
          </a:p>
          <a:p>
            <a:r>
              <a:rPr lang="en-US" dirty="0" smtClean="0"/>
              <a:t>Microsoft-IIS/6.0 </a:t>
            </a:r>
          </a:p>
          <a:p>
            <a:pPr lvl="1"/>
            <a:r>
              <a:rPr lang="en-US" dirty="0" err="1" smtClean="0"/>
              <a:t>relateinstitute.ac.uk</a:t>
            </a:r>
            <a:r>
              <a:rPr lang="en-US" dirty="0" smtClean="0"/>
              <a:t> </a:t>
            </a:r>
            <a:endParaRPr lang="en-US" dirty="0" smtClean="0"/>
          </a:p>
          <a:p>
            <a:r>
              <a:rPr lang="en-US" dirty="0" smtClean="0"/>
              <a:t>Microsoft-IIS/7.5</a:t>
            </a:r>
          </a:p>
          <a:p>
            <a:pPr lvl="1"/>
            <a:r>
              <a:rPr lang="en-US" dirty="0" err="1" smtClean="0"/>
              <a:t>salford-col.ac.uk</a:t>
            </a:r>
            <a:r>
              <a:rPr lang="en-US" dirty="0" smtClean="0"/>
              <a:t>, </a:t>
            </a:r>
            <a:r>
              <a:rPr lang="en-US" dirty="0" err="1" smtClean="0"/>
              <a:t>salfordcc.ac.uk</a:t>
            </a:r>
            <a:r>
              <a:rPr lang="en-US" dirty="0" smtClean="0"/>
              <a:t>, </a:t>
            </a:r>
            <a:r>
              <a:rPr lang="en-US" dirty="0" err="1" smtClean="0"/>
              <a:t>salfordcitycollege.ac.uk</a:t>
            </a:r>
            <a:r>
              <a:rPr lang="en-US" dirty="0" smtClean="0"/>
              <a:t>, </a:t>
            </a:r>
            <a:r>
              <a:rPr lang="en-US" dirty="0" err="1" smtClean="0"/>
              <a:t>ukirc.ac.uk</a:t>
            </a:r>
            <a:r>
              <a:rPr lang="en-US" dirty="0" smtClean="0"/>
              <a:t> </a:t>
            </a:r>
          </a:p>
          <a:p>
            <a:r>
              <a:rPr lang="en-US" dirty="0" smtClean="0"/>
              <a:t>Microsoft-IIS/8.0</a:t>
            </a:r>
          </a:p>
          <a:p>
            <a:pPr lvl="1"/>
            <a:r>
              <a:rPr lang="en-US" dirty="0" err="1" smtClean="0"/>
              <a:t>cumbria.ac.uk</a:t>
            </a:r>
            <a:r>
              <a:rPr lang="en-US" dirty="0" smtClean="0"/>
              <a:t>, </a:t>
            </a:r>
            <a:r>
              <a:rPr lang="en-US" dirty="0" err="1" smtClean="0"/>
              <a:t>cumbriahigherlearning.ac.uk</a:t>
            </a:r>
            <a:r>
              <a:rPr lang="en-US" dirty="0" smtClean="0"/>
              <a:t>, </a:t>
            </a:r>
            <a:r>
              <a:rPr lang="en-US" dirty="0" err="1" smtClean="0"/>
              <a:t>godalming.ac.uk</a:t>
            </a:r>
            <a:r>
              <a:rPr lang="en-US" dirty="0" smtClean="0"/>
              <a:t>, </a:t>
            </a:r>
            <a:r>
              <a:rPr lang="en-US" dirty="0" err="1" smtClean="0"/>
              <a:t>ihighbury.ac.uk</a:t>
            </a:r>
            <a:r>
              <a:rPr lang="en-US" dirty="0" smtClean="0"/>
              <a:t>, </a:t>
            </a:r>
            <a:r>
              <a:rPr lang="en-US" dirty="0" err="1" smtClean="0"/>
              <a:t>jiscapc.ac.uk</a:t>
            </a:r>
            <a:r>
              <a:rPr lang="en-US" dirty="0" smtClean="0"/>
              <a:t>, </a:t>
            </a:r>
            <a:r>
              <a:rPr lang="en-US" dirty="0" err="1" smtClean="0"/>
              <a:t>moulton.ac.uk</a:t>
            </a:r>
            <a:r>
              <a:rPr lang="en-US" dirty="0" smtClean="0"/>
              <a:t>, </a:t>
            </a:r>
            <a:r>
              <a:rPr lang="en-US" dirty="0" err="1" smtClean="0"/>
              <a:t>ncrcl.ac.uk</a:t>
            </a:r>
            <a:r>
              <a:rPr lang="en-US" dirty="0" smtClean="0"/>
              <a:t>, </a:t>
            </a:r>
            <a:r>
              <a:rPr lang="en-US" dirty="0" err="1" smtClean="0"/>
              <a:t>newdur.ac.uk</a:t>
            </a:r>
            <a:r>
              <a:rPr lang="en-US" dirty="0" smtClean="0"/>
              <a:t>, </a:t>
            </a:r>
            <a:r>
              <a:rPr lang="en-US" dirty="0" err="1" smtClean="0"/>
              <a:t>roehampton.ac.uk</a:t>
            </a:r>
            <a:r>
              <a:rPr lang="en-US" dirty="0" smtClean="0"/>
              <a:t>, </a:t>
            </a:r>
            <a:r>
              <a:rPr lang="en-US" dirty="0" err="1" smtClean="0"/>
              <a:t>russellgroup.ac.uk</a:t>
            </a:r>
            <a:r>
              <a:rPr lang="en-US" dirty="0" smtClean="0"/>
              <a:t>, </a:t>
            </a:r>
            <a:r>
              <a:rPr lang="en-US" dirty="0" err="1" smtClean="0"/>
              <a:t>tean.ac.uk</a:t>
            </a:r>
            <a:r>
              <a:rPr lang="en-US" dirty="0" smtClean="0"/>
              <a:t>, </a:t>
            </a:r>
            <a:r>
              <a:rPr lang="en-US" dirty="0" err="1" smtClean="0"/>
              <a:t>ucsm.ac.uk</a:t>
            </a:r>
            <a:r>
              <a:rPr lang="en-US" dirty="0" smtClean="0"/>
              <a:t> </a:t>
            </a:r>
          </a:p>
          <a:p>
            <a:r>
              <a:rPr lang="en-US" dirty="0" smtClean="0"/>
              <a:t>Microsoft-IIS/8.5 </a:t>
            </a:r>
          </a:p>
          <a:p>
            <a:pPr lvl="1"/>
            <a:r>
              <a:rPr lang="en-US" dirty="0" err="1" smtClean="0"/>
              <a:t>eastnorfolk.ac.uk</a:t>
            </a:r>
            <a:r>
              <a:rPr lang="en-US" dirty="0" smtClean="0"/>
              <a:t>, </a:t>
            </a:r>
            <a:r>
              <a:rPr lang="en-US" dirty="0" err="1" smtClean="0"/>
              <a:t>enorf.ac.uk</a:t>
            </a:r>
            <a:r>
              <a:rPr lang="en-US" dirty="0" smtClean="0"/>
              <a:t>, </a:t>
            </a:r>
            <a:r>
              <a:rPr lang="en-US" dirty="0" err="1" smtClean="0"/>
              <a:t>ensfc.ac.uk</a:t>
            </a:r>
            <a:r>
              <a:rPr lang="en-US" dirty="0" smtClean="0"/>
              <a:t> </a:t>
            </a:r>
            <a:endParaRPr lang="en-US" dirty="0" smtClean="0"/>
          </a:p>
          <a:p>
            <a:r>
              <a:rPr lang="en-US" dirty="0" smtClean="0"/>
              <a:t>Microsoft-HTTPAPI/2.0 </a:t>
            </a:r>
          </a:p>
          <a:p>
            <a:pPr lvl="1"/>
            <a:r>
              <a:rPr lang="en-US" dirty="0" err="1" smtClean="0"/>
              <a:t>cheshirehe.ac.uk</a:t>
            </a:r>
            <a:r>
              <a:rPr lang="en-US" dirty="0" smtClean="0"/>
              <a:t>, </a:t>
            </a:r>
            <a:r>
              <a:rPr lang="en-US" dirty="0" err="1" smtClean="0"/>
              <a:t>kingalfreds.ac.uk</a:t>
            </a:r>
            <a:r>
              <a:rPr lang="en-US" dirty="0" smtClean="0"/>
              <a:t> </a:t>
            </a:r>
          </a:p>
          <a:p>
            <a:r>
              <a:rPr lang="en-US" dirty="0" smtClean="0"/>
              <a:t>nginx/1.6.0 </a:t>
            </a:r>
          </a:p>
          <a:p>
            <a:pPr lvl="1"/>
            <a:r>
              <a:rPr lang="en-US" dirty="0" err="1" smtClean="0"/>
              <a:t>mahsc.ac.uk</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Expletive Slide</a:t>
            </a:r>
            <a:endParaRPr lang="en-US" dirty="0"/>
          </a:p>
        </p:txBody>
      </p:sp>
      <p:sp>
        <p:nvSpPr>
          <p:cNvPr id="3" name="Content Placeholder 2"/>
          <p:cNvSpPr>
            <a:spLocks noGrp="1"/>
          </p:cNvSpPr>
          <p:nvPr>
            <p:ph idx="1"/>
          </p:nvPr>
        </p:nvSpPr>
        <p:spPr/>
        <p:txBody>
          <a:bodyPr/>
          <a:lstStyle/>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4000" dirty="0" smtClean="0"/>
              <a:t>“RSS is dead”</a:t>
            </a:r>
            <a:endParaRPr lang="en-GB" sz="4000" dirty="0"/>
          </a:p>
        </p:txBody>
      </p:sp>
      <p:sp>
        <p:nvSpPr>
          <p:cNvPr id="6" name="Subtitle 5"/>
          <p:cNvSpPr>
            <a:spLocks noGrp="1"/>
          </p:cNvSpPr>
          <p:nvPr>
            <p:ph type="subTitle" idx="1"/>
          </p:nvPr>
        </p:nvSpPr>
        <p:spPr>
          <a:xfrm>
            <a:off x="251520" y="4725144"/>
            <a:ext cx="8496300" cy="1824608"/>
          </a:xfrm>
        </p:spPr>
        <p:txBody>
          <a:bodyPr/>
          <a:lstStyle/>
          <a:p>
            <a:endParaRPr lang="en-GB" sz="2400" dirty="0">
              <a:solidFill>
                <a:schemeClr val="accent5">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45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482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6600" dirty="0" err="1" smtClean="0"/>
              <a:t>rss.data.ac.uk</a:t>
            </a:r>
            <a:endParaRPr lang="en-US" sz="6600" dirty="0" smtClean="0"/>
          </a:p>
          <a:p>
            <a:endParaRPr lang="en-US" sz="6600" dirty="0" smtClean="0"/>
          </a:p>
          <a:p>
            <a:r>
              <a:rPr lang="en-US" sz="4000" dirty="0" smtClean="0"/>
              <a:t>600 feeds on homepages in .</a:t>
            </a:r>
            <a:r>
              <a:rPr lang="en-US" sz="4000" dirty="0" err="1" smtClean="0"/>
              <a:t>ac.uk</a:t>
            </a:r>
            <a:endParaRPr lang="en-US" sz="4000" dirty="0" smtClean="0"/>
          </a:p>
          <a:p>
            <a:endParaRPr lang="en-US" sz="4000" dirty="0" smtClean="0"/>
          </a:p>
          <a:p>
            <a:r>
              <a:rPr lang="en-US" sz="4000" dirty="0" smtClean="0"/>
              <a:t>19,000 items</a:t>
            </a:r>
          </a:p>
          <a:p>
            <a:endParaRPr lang="en-US" sz="4000" dirty="0" smtClean="0"/>
          </a:p>
          <a:p>
            <a:endParaRPr lang="en-US" sz="4000" dirty="0" smtClean="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6600" dirty="0" err="1" smtClean="0"/>
              <a:t>rss.data.ac.uk</a:t>
            </a:r>
            <a:endParaRPr lang="en-US" sz="6600" dirty="0" smtClean="0"/>
          </a:p>
          <a:p>
            <a:endParaRPr lang="en-US" sz="6600" dirty="0" smtClean="0"/>
          </a:p>
          <a:p>
            <a:r>
              <a:rPr lang="en-US" sz="4000" dirty="0" smtClean="0"/>
              <a:t>Try it now. </a:t>
            </a:r>
          </a:p>
          <a:p>
            <a:endParaRPr lang="en-US" sz="4000" dirty="0" smtClean="0"/>
          </a:p>
          <a:p>
            <a:r>
              <a:rPr lang="en-US" sz="4000" dirty="0" smtClean="0"/>
              <a:t>More features will be announced in the next few weeks via @</a:t>
            </a:r>
            <a:r>
              <a:rPr lang="en-US" sz="4000" dirty="0" err="1" smtClean="0"/>
              <a:t>dataacuk</a:t>
            </a:r>
            <a:endParaRPr lang="en-US" sz="4000" dirty="0" smtClean="0"/>
          </a:p>
          <a:p>
            <a:endParaRPr lang="en-US" sz="4000" dirty="0" smtClean="0"/>
          </a:p>
          <a:p>
            <a:endParaRPr lang="en-US" sz="4000" dirty="0" smtClean="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Expletive Slide</a:t>
            </a:r>
            <a:endParaRPr lang="en-US" dirty="0"/>
          </a:p>
        </p:txBody>
      </p:sp>
      <p:sp>
        <p:nvSpPr>
          <p:cNvPr id="3" name="Content Placeholder 2"/>
          <p:cNvSpPr>
            <a:spLocks noGrp="1"/>
          </p:cNvSpPr>
          <p:nvPr>
            <p:ph idx="1"/>
          </p:nvPr>
        </p:nvSpPr>
        <p:spPr/>
        <p:txBody>
          <a:bodyPr/>
          <a:lstStyle/>
          <a:p>
            <a:pPr>
              <a:buFont typeface="Arial"/>
              <a:buChar char="•"/>
            </a:pPr>
            <a:r>
              <a:rPr lang="en-US" dirty="0" smtClean="0"/>
              <a:t>Farts</a:t>
            </a:r>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48</a:t>
            </a:fld>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158625" y="0"/>
            <a:ext cx="2590800" cy="3770263"/>
          </a:xfrm>
          <a:prstGeom prst="rect">
            <a:avLst/>
          </a:prstGeom>
          <a:noFill/>
        </p:spPr>
        <p:txBody>
          <a:bodyPr wrap="square" rtlCol="0">
            <a:spAutoFit/>
          </a:bodyPr>
          <a:lstStyle/>
          <a:p>
            <a:pPr algn="l"/>
            <a:r>
              <a:rPr lang="en-US" sz="23900" dirty="0" smtClean="0">
                <a:latin typeface="+mj-lt"/>
              </a:rPr>
              <a:t>}</a:t>
            </a:r>
            <a:endParaRPr lang="en-US" sz="23900" dirty="0">
              <a:latin typeface="+mj-lt"/>
            </a:endParaRPr>
          </a:p>
        </p:txBody>
      </p:sp>
      <p:sp>
        <p:nvSpPr>
          <p:cNvPr id="3" name="Content Placeholder 2"/>
          <p:cNvSpPr>
            <a:spLocks noGrp="1"/>
          </p:cNvSpPr>
          <p:nvPr>
            <p:ph idx="1"/>
          </p:nvPr>
        </p:nvSpPr>
        <p:spPr>
          <a:xfrm>
            <a:off x="304800" y="3962400"/>
            <a:ext cx="8496300" cy="2592289"/>
          </a:xfrm>
        </p:spPr>
        <p:txBody>
          <a:bodyPr/>
          <a:lstStyle/>
          <a:p>
            <a:pPr algn="ctr"/>
            <a:endParaRPr lang="en-US" sz="4000" dirty="0" smtClean="0"/>
          </a:p>
          <a:p>
            <a:pPr algn="ctr"/>
            <a:r>
              <a:rPr lang="en-US" sz="4000" dirty="0" smtClean="0"/>
              <a:t>@</a:t>
            </a:r>
            <a:r>
              <a:rPr lang="en-US" sz="4000" dirty="0" err="1" smtClean="0"/>
              <a:t>cgutteridg</a:t>
            </a:r>
            <a:r>
              <a:rPr lang="en-US" sz="4000" dirty="0" err="1" smtClean="0"/>
              <a:t>e</a:t>
            </a:r>
            <a:r>
              <a:rPr lang="en-US" sz="4000" dirty="0" smtClean="0"/>
              <a:t> -- @</a:t>
            </a:r>
            <a:r>
              <a:rPr lang="en-US" sz="4000" dirty="0" err="1" smtClean="0"/>
              <a:t>dataacuk</a:t>
            </a:r>
            <a:endParaRPr lang="en-US" sz="4000" dirty="0" smtClean="0"/>
          </a:p>
          <a:p>
            <a:pPr algn="ctr"/>
            <a:endParaRPr lang="en-US" sz="4000" dirty="0" smtClean="0"/>
          </a:p>
          <a:p>
            <a:pPr algn="ctr"/>
            <a:r>
              <a:rPr lang="en-US" sz="4000" dirty="0" err="1" smtClean="0"/>
              <a:t>chris@data.ac.uk</a:t>
            </a:r>
            <a:r>
              <a:rPr lang="en-US" sz="4000" dirty="0" smtClean="0"/>
              <a:t> -- </a:t>
            </a:r>
            <a:r>
              <a:rPr lang="en-US" sz="4000" dirty="0" err="1" smtClean="0"/>
              <a:t>andy@data.ac.uk</a:t>
            </a:r>
            <a:endParaRPr lang="en-US" sz="4000" dirty="0" smtClean="0"/>
          </a:p>
          <a:p>
            <a:pPr algn="ctr"/>
            <a:endParaRPr lang="en-US" sz="4000" dirty="0" smtClean="0"/>
          </a:p>
          <a:p>
            <a:pPr algn="ctr"/>
            <a:endParaRPr lang="en-US" sz="4000" dirty="0" smtClean="0"/>
          </a:p>
          <a:p>
            <a:pPr algn="ctr"/>
            <a:endParaRPr lang="en-US" sz="4000" dirty="0" smtClean="0"/>
          </a:p>
          <a:p>
            <a:pPr algn="ctr"/>
            <a:endParaRPr lang="en-GB" sz="4000"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49</a:t>
            </a:fld>
            <a:endParaRPr lang="en-GB"/>
          </a:p>
        </p:txBody>
      </p:sp>
      <p:sp>
        <p:nvSpPr>
          <p:cNvPr id="5" name="TextBox 4"/>
          <p:cNvSpPr txBox="1"/>
          <p:nvPr/>
        </p:nvSpPr>
        <p:spPr>
          <a:xfrm>
            <a:off x="685800" y="609600"/>
            <a:ext cx="3570208" cy="3539430"/>
          </a:xfrm>
          <a:prstGeom prst="rect">
            <a:avLst/>
          </a:prstGeom>
          <a:noFill/>
        </p:spPr>
        <p:txBody>
          <a:bodyPr wrap="none" rtlCol="0">
            <a:spAutoFit/>
          </a:bodyPr>
          <a:lstStyle/>
          <a:p>
            <a:pPr algn="r"/>
            <a:r>
              <a:rPr lang="en-US" sz="3200" dirty="0" smtClean="0"/>
              <a:t>www</a:t>
            </a:r>
          </a:p>
          <a:p>
            <a:pPr algn="r"/>
            <a:r>
              <a:rPr lang="en-US" sz="3200" dirty="0" smtClean="0"/>
              <a:t>equipment</a:t>
            </a:r>
          </a:p>
          <a:p>
            <a:pPr algn="r"/>
            <a:r>
              <a:rPr lang="en-US" sz="3200" dirty="0" smtClean="0"/>
              <a:t>o</a:t>
            </a:r>
            <a:r>
              <a:rPr lang="en-US" sz="3200" dirty="0" smtClean="0"/>
              <a:t>bservatory</a:t>
            </a:r>
          </a:p>
          <a:p>
            <a:pPr algn="r"/>
            <a:r>
              <a:rPr lang="en-US" sz="3200" dirty="0" err="1" smtClean="0"/>
              <a:t>r</a:t>
            </a:r>
            <a:r>
              <a:rPr lang="en-US" sz="3200" dirty="0" err="1" smtClean="0"/>
              <a:t>ss</a:t>
            </a:r>
            <a:endParaRPr lang="en-US" sz="3200" dirty="0" smtClean="0"/>
          </a:p>
          <a:p>
            <a:pPr algn="r"/>
            <a:r>
              <a:rPr lang="en-US" sz="3200" dirty="0" smtClean="0"/>
              <a:t>l</a:t>
            </a:r>
            <a:r>
              <a:rPr lang="en-US" sz="3200" dirty="0" smtClean="0"/>
              <a:t>earning-providers</a:t>
            </a:r>
          </a:p>
          <a:p>
            <a:pPr algn="r"/>
            <a:r>
              <a:rPr lang="en-US" sz="3200" dirty="0" err="1" smtClean="0"/>
              <a:t>o</a:t>
            </a:r>
            <a:r>
              <a:rPr lang="en-US" sz="3200" dirty="0" err="1" smtClean="0"/>
              <a:t>pd</a:t>
            </a:r>
            <a:endParaRPr lang="en-US" sz="3200" dirty="0" smtClean="0"/>
          </a:p>
          <a:p>
            <a:pPr algn="r"/>
            <a:endParaRPr lang="en-US" sz="3200" dirty="0"/>
          </a:p>
        </p:txBody>
      </p:sp>
      <p:sp>
        <p:nvSpPr>
          <p:cNvPr id="8" name="TextBox 7"/>
          <p:cNvSpPr txBox="1"/>
          <p:nvPr/>
        </p:nvSpPr>
        <p:spPr>
          <a:xfrm>
            <a:off x="5377825" y="1828800"/>
            <a:ext cx="2198038" cy="584776"/>
          </a:xfrm>
          <a:prstGeom prst="rect">
            <a:avLst/>
          </a:prstGeom>
          <a:noFill/>
        </p:spPr>
        <p:txBody>
          <a:bodyPr wrap="none" rtlCol="0">
            <a:spAutoFit/>
          </a:bodyPr>
          <a:lstStyle/>
          <a:p>
            <a:r>
              <a:rPr lang="en-US" sz="3200" dirty="0" smtClean="0"/>
              <a:t>.</a:t>
            </a:r>
            <a:r>
              <a:rPr lang="en-US" sz="3200" dirty="0" err="1" smtClean="0"/>
              <a:t>data.ac.uk</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56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18021"/>
            <a:ext cx="6192837" cy="574675"/>
          </a:xfrm>
        </p:spPr>
        <p:txBody>
          <a:bodyPr/>
          <a:lstStyle/>
          <a:p>
            <a:r>
              <a:rPr lang="en-GB" dirty="0"/>
              <a:t>UNIQUIP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44771506"/>
              </p:ext>
            </p:extLst>
          </p:nvPr>
        </p:nvGraphicFramePr>
        <p:xfrm>
          <a:off x="323850" y="692691"/>
          <a:ext cx="8496300" cy="5832662"/>
        </p:xfrm>
        <a:graphic>
          <a:graphicData uri="http://schemas.openxmlformats.org/drawingml/2006/table">
            <a:tbl>
              <a:tblPr firstRow="1" bandRow="1">
                <a:tableStyleId>{8EC20E35-A176-4012-BC5E-935CFFF8708E}</a:tableStyleId>
              </a:tblPr>
              <a:tblGrid>
                <a:gridCol w="4248150"/>
                <a:gridCol w="4248150"/>
              </a:tblGrid>
              <a:tr h="265121">
                <a:tc>
                  <a:txBody>
                    <a:bodyPr/>
                    <a:lstStyle/>
                    <a:p>
                      <a:pPr algn="l" fontAlgn="b"/>
                      <a:r>
                        <a:rPr lang="en-US" sz="1400" u="none" strike="noStrike" dirty="0">
                          <a:effectLst/>
                        </a:rPr>
                        <a:t>Column Heading</a:t>
                      </a:r>
                      <a:endParaRPr lang="en-US" sz="1400" b="0" i="0" u="none" strike="noStrike" dirty="0">
                        <a:solidFill>
                          <a:srgbClr val="000000"/>
                        </a:solidFill>
                        <a:effectLst/>
                        <a:latin typeface="Calibri"/>
                      </a:endParaRPr>
                    </a:p>
                  </a:txBody>
                  <a:tcPr marL="12700" marR="12700" marT="12700" marB="0" anchor="ctr"/>
                </a:tc>
                <a:tc>
                  <a:txBody>
                    <a:bodyPr/>
                    <a:lstStyle/>
                    <a:p>
                      <a:pPr algn="l" fontAlgn="b"/>
                      <a:r>
                        <a:rPr lang="en-US" sz="1400" u="none" strike="noStrike">
                          <a:effectLst/>
                        </a:rPr>
                        <a:t>Required</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Type</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dirty="0">
                          <a:effectLst/>
                        </a:rPr>
                        <a:t>Name</a:t>
                      </a:r>
                      <a:endParaRPr lang="en-US" sz="1400" b="0" i="0" u="none" strike="noStrike" dirty="0">
                        <a:solidFill>
                          <a:srgbClr val="000000"/>
                        </a:solidFill>
                        <a:effectLst/>
                        <a:latin typeface="Calibri"/>
                      </a:endParaRPr>
                    </a:p>
                  </a:txBody>
                  <a:tcPr marL="12700" marR="12700" marT="12700" marB="0" anchor="ctr">
                    <a:solidFill>
                      <a:schemeClr val="tx2">
                        <a:lumMod val="25000"/>
                        <a:lumOff val="75000"/>
                      </a:schemeClr>
                    </a:solidFill>
                  </a:tcPr>
                </a:tc>
                <a:tc rowSpan="2">
                  <a:txBody>
                    <a:bodyPr/>
                    <a:lstStyle/>
                    <a:p>
                      <a:pPr algn="l" fontAlgn="b"/>
                      <a:r>
                        <a:rPr lang="en-US" sz="1400" u="none" strike="noStrike" dirty="0">
                          <a:effectLst/>
                        </a:rPr>
                        <a:t>At least one of these fields must be completed.</a:t>
                      </a:r>
                      <a:endParaRPr lang="en-US" sz="1400" b="0" i="0" u="none" strike="noStrike" dirty="0">
                        <a:solidFill>
                          <a:srgbClr val="000000"/>
                        </a:solidFill>
                        <a:effectLst/>
                        <a:latin typeface="Calibri"/>
                      </a:endParaRPr>
                    </a:p>
                  </a:txBody>
                  <a:tcPr marL="12700" marR="12700" marT="12700" marB="0" anchor="ctr">
                    <a:solidFill>
                      <a:schemeClr val="tx2">
                        <a:lumMod val="25000"/>
                        <a:lumOff val="75000"/>
                      </a:schemeClr>
                    </a:solidFill>
                  </a:tcPr>
                </a:tc>
              </a:tr>
              <a:tr h="265121">
                <a:tc>
                  <a:txBody>
                    <a:bodyPr/>
                    <a:lstStyle/>
                    <a:p>
                      <a:pPr algn="l" fontAlgn="b"/>
                      <a:r>
                        <a:rPr lang="en-US" sz="1400" u="none" strike="noStrike" dirty="0">
                          <a:effectLst/>
                        </a:rPr>
                        <a:t>Description</a:t>
                      </a:r>
                      <a:endParaRPr lang="en-US" sz="1400" b="0" i="0" u="none" strike="noStrike" dirty="0">
                        <a:solidFill>
                          <a:srgbClr val="000000"/>
                        </a:solidFill>
                        <a:effectLst/>
                        <a:latin typeface="Calibri"/>
                      </a:endParaRPr>
                    </a:p>
                  </a:txBody>
                  <a:tcPr marL="12700" marR="12700" marT="12700" marB="0" anchor="ctr">
                    <a:solidFill>
                      <a:schemeClr val="tx2">
                        <a:lumMod val="25000"/>
                        <a:lumOff val="75000"/>
                      </a:schemeClr>
                    </a:solidFill>
                  </a:tcPr>
                </a:tc>
                <a:tc vMerge="1">
                  <a:txBody>
                    <a:bodyPr/>
                    <a:lstStyle/>
                    <a:p>
                      <a:endParaRPr lang="en-US"/>
                    </a:p>
                  </a:txBody>
                  <a:tcPr/>
                </a:tc>
              </a:tr>
              <a:tr h="265121">
                <a:tc>
                  <a:txBody>
                    <a:bodyPr/>
                    <a:lstStyle/>
                    <a:p>
                      <a:pPr algn="l" fontAlgn="b"/>
                      <a:r>
                        <a:rPr lang="en-US" sz="1400" u="none" strike="noStrike">
                          <a:effectLst/>
                        </a:rPr>
                        <a:t>Related Facility ID</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Technique(:cpv) or (:N8)</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Location</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Contact Name</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Contact Telephone</a:t>
                      </a:r>
                      <a:endParaRPr lang="en-US" sz="1400" b="0" i="0" u="none" strike="noStrike">
                        <a:solidFill>
                          <a:srgbClr val="000000"/>
                        </a:solidFill>
                        <a:effectLst/>
                        <a:latin typeface="Calibri"/>
                      </a:endParaRPr>
                    </a:p>
                  </a:txBody>
                  <a:tcPr marL="12700" marR="12700" marT="12700" marB="0" anchor="ctr">
                    <a:solidFill>
                      <a:srgbClr val="97E4FE"/>
                    </a:solidFill>
                  </a:tcPr>
                </a:tc>
                <a:tc rowSpan="3">
                  <a:txBody>
                    <a:bodyPr/>
                    <a:lstStyle/>
                    <a:p>
                      <a:pPr algn="l" fontAlgn="b"/>
                      <a:r>
                        <a:rPr lang="en-US" sz="1400" u="none" strike="noStrike" dirty="0">
                          <a:effectLst/>
                        </a:rPr>
                        <a:t>At least one of these fields must be completed.</a:t>
                      </a:r>
                      <a:endParaRPr lang="en-US" sz="1400" b="0" i="0" u="none" strike="noStrike" dirty="0">
                        <a:solidFill>
                          <a:srgbClr val="000000"/>
                        </a:solidFill>
                        <a:effectLst/>
                        <a:latin typeface="Calibri"/>
                      </a:endParaRPr>
                    </a:p>
                  </a:txBody>
                  <a:tcPr marL="12700" marR="12700" marT="12700" marB="0" anchor="ctr">
                    <a:solidFill>
                      <a:srgbClr val="97E4FE"/>
                    </a:solidFill>
                  </a:tcPr>
                </a:tc>
              </a:tr>
              <a:tr h="265121">
                <a:tc>
                  <a:txBody>
                    <a:bodyPr/>
                    <a:lstStyle/>
                    <a:p>
                      <a:pPr algn="l" fontAlgn="b"/>
                      <a:r>
                        <a:rPr lang="en-US" sz="1400" u="none" strike="noStrike">
                          <a:effectLst/>
                        </a:rPr>
                        <a:t>Contact URL</a:t>
                      </a:r>
                      <a:endParaRPr lang="en-US" sz="1400" b="0" i="0" u="none" strike="noStrike">
                        <a:solidFill>
                          <a:srgbClr val="000000"/>
                        </a:solidFill>
                        <a:effectLst/>
                        <a:latin typeface="Calibri"/>
                      </a:endParaRPr>
                    </a:p>
                  </a:txBody>
                  <a:tcPr marL="12700" marR="12700" marT="12700" marB="0" anchor="ctr">
                    <a:solidFill>
                      <a:srgbClr val="97E4FE"/>
                    </a:solidFill>
                  </a:tcPr>
                </a:tc>
                <a:tc vMerge="1">
                  <a:txBody>
                    <a:bodyPr/>
                    <a:lstStyle/>
                    <a:p>
                      <a:endParaRPr lang="en-US"/>
                    </a:p>
                  </a:txBody>
                  <a:tcPr/>
                </a:tc>
              </a:tr>
              <a:tr h="265121">
                <a:tc>
                  <a:txBody>
                    <a:bodyPr/>
                    <a:lstStyle/>
                    <a:p>
                      <a:pPr algn="l" fontAlgn="b"/>
                      <a:r>
                        <a:rPr lang="en-US" sz="1400" u="none" strike="noStrike" dirty="0">
                          <a:effectLst/>
                        </a:rPr>
                        <a:t>Contact Email</a:t>
                      </a:r>
                      <a:endParaRPr lang="en-US" sz="1400" b="0" i="0" u="none" strike="noStrike" dirty="0">
                        <a:solidFill>
                          <a:srgbClr val="000000"/>
                        </a:solidFill>
                        <a:effectLst/>
                        <a:latin typeface="Calibri"/>
                      </a:endParaRPr>
                    </a:p>
                  </a:txBody>
                  <a:tcPr marL="12700" marR="12700" marT="12700" marB="0" anchor="ctr">
                    <a:solidFill>
                      <a:srgbClr val="97E4FE"/>
                    </a:solidFill>
                  </a:tcPr>
                </a:tc>
                <a:tc vMerge="1">
                  <a:txBody>
                    <a:bodyPr/>
                    <a:lstStyle/>
                    <a:p>
                      <a:endParaRPr lang="en-US"/>
                    </a:p>
                  </a:txBody>
                  <a:tcPr/>
                </a:tc>
              </a:tr>
              <a:tr h="265121">
                <a:tc>
                  <a:txBody>
                    <a:bodyPr/>
                    <a:lstStyle/>
                    <a:p>
                      <a:pPr algn="l" fontAlgn="b"/>
                      <a:r>
                        <a:rPr lang="en-US" sz="1400" u="none" strike="noStrike">
                          <a:effectLst/>
                        </a:rPr>
                        <a:t>Secondary Contact Name</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Secondary Contact Telephone</a:t>
                      </a:r>
                      <a:endParaRPr lang="en-US" sz="1400" b="0" i="0" u="none" strike="noStrike">
                        <a:solidFill>
                          <a:srgbClr val="000000"/>
                        </a:solidFill>
                        <a:effectLst/>
                        <a:latin typeface="Calibri"/>
                      </a:endParaRPr>
                    </a:p>
                  </a:txBody>
                  <a:tcPr marL="12700" marR="12700" marT="12700" marB="0" anchor="ctr"/>
                </a:tc>
                <a:tc rowSpan="3">
                  <a:txBody>
                    <a:bodyPr/>
                    <a:lstStyle/>
                    <a:p>
                      <a:pPr algn="l" fontAlgn="b"/>
                      <a:r>
                        <a:rPr lang="en-US" sz="1400" u="none" strike="noStrike" dirty="0">
                          <a:effectLst/>
                        </a:rPr>
                        <a:t>At least one of these fields must be completed with second contact name.</a:t>
                      </a:r>
                      <a:endParaRPr lang="en-US" sz="1400" b="0" i="0" u="none" strike="noStrike" dirty="0">
                        <a:solidFill>
                          <a:srgbClr val="000000"/>
                        </a:solidFill>
                        <a:effectLst/>
                        <a:latin typeface="Calibri"/>
                      </a:endParaRPr>
                    </a:p>
                  </a:txBody>
                  <a:tcPr marL="12700" marR="12700" marT="12700" marB="0" anchor="ctr"/>
                </a:tc>
              </a:tr>
              <a:tr h="265121">
                <a:tc>
                  <a:txBody>
                    <a:bodyPr/>
                    <a:lstStyle/>
                    <a:p>
                      <a:pPr algn="l" fontAlgn="b"/>
                      <a:r>
                        <a:rPr lang="en-US" sz="1400" u="none" strike="noStrike" dirty="0">
                          <a:effectLst/>
                        </a:rPr>
                        <a:t>Secondary Contact URL</a:t>
                      </a:r>
                      <a:endParaRPr lang="en-US" sz="1400" b="0" i="0" u="none" strike="noStrike" dirty="0">
                        <a:solidFill>
                          <a:srgbClr val="000000"/>
                        </a:solidFill>
                        <a:effectLst/>
                        <a:latin typeface="Calibri"/>
                      </a:endParaRPr>
                    </a:p>
                  </a:txBody>
                  <a:tcPr marL="12700" marR="12700" marT="12700" marB="0" anchor="ctr"/>
                </a:tc>
                <a:tc vMerge="1">
                  <a:txBody>
                    <a:bodyPr/>
                    <a:lstStyle/>
                    <a:p>
                      <a:endParaRPr lang="en-US"/>
                    </a:p>
                  </a:txBody>
                  <a:tcPr/>
                </a:tc>
              </a:tr>
              <a:tr h="265121">
                <a:tc>
                  <a:txBody>
                    <a:bodyPr/>
                    <a:lstStyle/>
                    <a:p>
                      <a:pPr algn="l" fontAlgn="b"/>
                      <a:r>
                        <a:rPr lang="en-US" sz="1400" u="none" strike="noStrike" dirty="0">
                          <a:effectLst/>
                        </a:rPr>
                        <a:t>Secondary Contact Email</a:t>
                      </a:r>
                      <a:endParaRPr lang="en-US" sz="1400" b="0" i="0" u="none" strike="noStrike" dirty="0">
                        <a:solidFill>
                          <a:srgbClr val="000000"/>
                        </a:solidFill>
                        <a:effectLst/>
                        <a:latin typeface="Calibri"/>
                      </a:endParaRPr>
                    </a:p>
                  </a:txBody>
                  <a:tcPr marL="12700" marR="12700" marT="12700" marB="0" anchor="ctr"/>
                </a:tc>
                <a:tc vMerge="1">
                  <a:txBody>
                    <a:bodyPr/>
                    <a:lstStyle/>
                    <a:p>
                      <a:endParaRPr lang="en-US"/>
                    </a:p>
                  </a:txBody>
                  <a:tcPr/>
                </a:tc>
              </a:tr>
              <a:tr h="265121">
                <a:tc>
                  <a:txBody>
                    <a:bodyPr/>
                    <a:lstStyle/>
                    <a:p>
                      <a:pPr algn="l" fontAlgn="b"/>
                      <a:r>
                        <a:rPr lang="en-US" sz="1400" u="none" strike="noStrike">
                          <a:effectLst/>
                        </a:rPr>
                        <a:t>ID</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Photo</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dirty="0">
                          <a:effectLst/>
                        </a:rPr>
                        <a:t>No</a:t>
                      </a:r>
                      <a:endParaRPr lang="en-US" sz="1400" b="0" i="0" u="none" strike="noStrike" dirty="0">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Department</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dirty="0">
                          <a:effectLst/>
                        </a:rPr>
                        <a:t>Site Location</a:t>
                      </a:r>
                      <a:endParaRPr lang="en-US" sz="1400" b="0" i="0" u="none" strike="noStrike" dirty="0">
                        <a:solidFill>
                          <a:srgbClr val="000000"/>
                        </a:solidFill>
                        <a:effectLst/>
                        <a:latin typeface="Calibri"/>
                      </a:endParaRPr>
                    </a:p>
                  </a:txBody>
                  <a:tcPr marL="12700" marR="12700" marT="12700" marB="0" anchor="ctr">
                    <a:solidFill>
                      <a:srgbClr val="97E4FE"/>
                    </a:solidFill>
                  </a:tcPr>
                </a:tc>
                <a:tc>
                  <a:txBody>
                    <a:bodyPr/>
                    <a:lstStyle/>
                    <a:p>
                      <a:pPr algn="l" fontAlgn="b"/>
                      <a:r>
                        <a:rPr lang="en-US" sz="1400" u="none" strike="noStrike" dirty="0">
                          <a:effectLst/>
                        </a:rPr>
                        <a:t>Yes</a:t>
                      </a:r>
                      <a:endParaRPr lang="en-US" sz="1400" b="0" i="0" u="none" strike="noStrike" dirty="0">
                        <a:solidFill>
                          <a:srgbClr val="000000"/>
                        </a:solidFill>
                        <a:effectLst/>
                        <a:latin typeface="Calibri"/>
                      </a:endParaRPr>
                    </a:p>
                  </a:txBody>
                  <a:tcPr marL="12700" marR="12700" marT="12700" marB="0" anchor="ctr">
                    <a:solidFill>
                      <a:srgbClr val="97E4FE"/>
                    </a:solidFill>
                  </a:tcPr>
                </a:tc>
              </a:tr>
              <a:tr h="265121">
                <a:tc>
                  <a:txBody>
                    <a:bodyPr/>
                    <a:lstStyle/>
                    <a:p>
                      <a:pPr algn="l" fontAlgn="b"/>
                      <a:r>
                        <a:rPr lang="en-US" sz="1400" u="none" strike="noStrike">
                          <a:effectLst/>
                        </a:rPr>
                        <a:t>Building</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Service Level</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a:effectLst/>
                        </a:rPr>
                        <a:t>No</a:t>
                      </a:r>
                      <a:endParaRPr lang="en-US" sz="1400" b="0" i="0" u="none" strike="noStrike">
                        <a:solidFill>
                          <a:srgbClr val="000000"/>
                        </a:solidFill>
                        <a:effectLst/>
                        <a:latin typeface="Calibri"/>
                      </a:endParaRPr>
                    </a:p>
                  </a:txBody>
                  <a:tcPr marL="12700" marR="12700" marT="12700" marB="0" anchor="ctr"/>
                </a:tc>
              </a:tr>
              <a:tr h="265121">
                <a:tc>
                  <a:txBody>
                    <a:bodyPr/>
                    <a:lstStyle/>
                    <a:p>
                      <a:pPr algn="l" fontAlgn="b"/>
                      <a:r>
                        <a:rPr lang="en-US" sz="1400" u="none" strike="noStrike">
                          <a:effectLst/>
                        </a:rPr>
                        <a:t>Web Address</a:t>
                      </a:r>
                      <a:endParaRPr lang="en-US" sz="1400" b="0" i="0" u="none" strike="noStrike">
                        <a:solidFill>
                          <a:srgbClr val="000000"/>
                        </a:solidFill>
                        <a:effectLst/>
                        <a:latin typeface="Calibri"/>
                      </a:endParaRPr>
                    </a:p>
                  </a:txBody>
                  <a:tcPr marL="12700" marR="12700" marT="12700" marB="0" anchor="ctr"/>
                </a:tc>
                <a:tc>
                  <a:txBody>
                    <a:bodyPr/>
                    <a:lstStyle/>
                    <a:p>
                      <a:pPr algn="l" fontAlgn="b"/>
                      <a:r>
                        <a:rPr lang="en-US" sz="1400" u="none" strike="noStrike" dirty="0">
                          <a:effectLst/>
                        </a:rPr>
                        <a:t>No</a:t>
                      </a:r>
                      <a:endParaRPr lang="en-US" sz="1400" b="0" i="0" u="none" strike="noStrike" dirty="0">
                        <a:solidFill>
                          <a:srgbClr val="000000"/>
                        </a:solidFill>
                        <a:effectLst/>
                        <a:latin typeface="Calibri"/>
                      </a:endParaRP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357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4000" dirty="0" err="1" smtClean="0"/>
              <a:t>Doin</a:t>
            </a:r>
            <a:r>
              <a:rPr lang="en-GB" sz="4000" dirty="0" smtClean="0"/>
              <a:t>’ it on the cheap</a:t>
            </a:r>
            <a:endParaRPr lang="en-GB" sz="4000" dirty="0"/>
          </a:p>
        </p:txBody>
      </p:sp>
      <p:sp>
        <p:nvSpPr>
          <p:cNvPr id="6" name="Subtitle 5"/>
          <p:cNvSpPr>
            <a:spLocks noGrp="1"/>
          </p:cNvSpPr>
          <p:nvPr>
            <p:ph type="subTitle" idx="1"/>
          </p:nvPr>
        </p:nvSpPr>
        <p:spPr>
          <a:xfrm>
            <a:off x="251520" y="4725144"/>
            <a:ext cx="8496300" cy="1824608"/>
          </a:xfrm>
        </p:spPr>
        <p:txBody>
          <a:bodyPr/>
          <a:lstStyle/>
          <a:p>
            <a:endParaRPr lang="en-GB" sz="2400" dirty="0">
              <a:solidFill>
                <a:schemeClr val="accent5">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48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4000" dirty="0" err="1" smtClean="0"/>
              <a:t>Doin</a:t>
            </a:r>
            <a:r>
              <a:rPr lang="en-GB" sz="4000" dirty="0" smtClean="0"/>
              <a:t>’ it on the cheap</a:t>
            </a:r>
            <a:endParaRPr lang="en-GB" sz="4000" dirty="0"/>
          </a:p>
        </p:txBody>
      </p:sp>
      <p:sp>
        <p:nvSpPr>
          <p:cNvPr id="6" name="Subtitle 5"/>
          <p:cNvSpPr>
            <a:spLocks noGrp="1"/>
          </p:cNvSpPr>
          <p:nvPr>
            <p:ph type="subTitle" idx="1"/>
          </p:nvPr>
        </p:nvSpPr>
        <p:spPr>
          <a:xfrm>
            <a:off x="251520" y="4725144"/>
            <a:ext cx="8496300" cy="1824608"/>
          </a:xfrm>
        </p:spPr>
        <p:txBody>
          <a:bodyPr/>
          <a:lstStyle/>
          <a:p>
            <a:endParaRPr lang="en-GB" sz="2400" dirty="0">
              <a:solidFill>
                <a:schemeClr val="accent5">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7</a:t>
            </a:fld>
            <a:endParaRPr lang="en-GB"/>
          </a:p>
        </p:txBody>
      </p:sp>
      <p:sp>
        <p:nvSpPr>
          <p:cNvPr id="8" name="Freeform 7"/>
          <p:cNvSpPr/>
          <p:nvPr/>
        </p:nvSpPr>
        <p:spPr bwMode="auto">
          <a:xfrm>
            <a:off x="381000" y="2667000"/>
            <a:ext cx="4754126" cy="3880926"/>
          </a:xfrm>
          <a:custGeom>
            <a:avLst/>
            <a:gdLst>
              <a:gd name="connsiteX0" fmla="*/ 3788926 w 4754126"/>
              <a:gd name="connsiteY0" fmla="*/ 1794933 h 3880926"/>
              <a:gd name="connsiteX1" fmla="*/ 1231993 w 4754126"/>
              <a:gd name="connsiteY1" fmla="*/ 1642533 h 3880926"/>
              <a:gd name="connsiteX2" fmla="*/ 1723059 w 4754126"/>
              <a:gd name="connsiteY2" fmla="*/ 1303866 h 3880926"/>
              <a:gd name="connsiteX3" fmla="*/ 2451193 w 4754126"/>
              <a:gd name="connsiteY3" fmla="*/ 660400 h 3880926"/>
              <a:gd name="connsiteX4" fmla="*/ 2654393 w 4754126"/>
              <a:gd name="connsiteY4" fmla="*/ 524933 h 3880926"/>
              <a:gd name="connsiteX5" fmla="*/ 3026926 w 4754126"/>
              <a:gd name="connsiteY5" fmla="*/ 254000 h 3880926"/>
              <a:gd name="connsiteX6" fmla="*/ 3450259 w 4754126"/>
              <a:gd name="connsiteY6" fmla="*/ 304800 h 3880926"/>
              <a:gd name="connsiteX7" fmla="*/ 3517993 w 4754126"/>
              <a:gd name="connsiteY7" fmla="*/ 406400 h 3880926"/>
              <a:gd name="connsiteX8" fmla="*/ 3551859 w 4754126"/>
              <a:gd name="connsiteY8" fmla="*/ 457200 h 3880926"/>
              <a:gd name="connsiteX9" fmla="*/ 3636526 w 4754126"/>
              <a:gd name="connsiteY9" fmla="*/ 609600 h 3880926"/>
              <a:gd name="connsiteX10" fmla="*/ 4009059 w 4754126"/>
              <a:gd name="connsiteY10" fmla="*/ 914400 h 3880926"/>
              <a:gd name="connsiteX11" fmla="*/ 4398526 w 4754126"/>
              <a:gd name="connsiteY11" fmla="*/ 1168400 h 3880926"/>
              <a:gd name="connsiteX12" fmla="*/ 4449326 w 4754126"/>
              <a:gd name="connsiteY12" fmla="*/ 1202266 h 3880926"/>
              <a:gd name="connsiteX13" fmla="*/ 4754126 w 4754126"/>
              <a:gd name="connsiteY13" fmla="*/ 1236133 h 3880926"/>
              <a:gd name="connsiteX14" fmla="*/ 3721193 w 4754126"/>
              <a:gd name="connsiteY14" fmla="*/ 1574800 h 3880926"/>
              <a:gd name="connsiteX15" fmla="*/ 2518926 w 4754126"/>
              <a:gd name="connsiteY15" fmla="*/ 1811866 h 3880926"/>
              <a:gd name="connsiteX16" fmla="*/ 2281859 w 4754126"/>
              <a:gd name="connsiteY16" fmla="*/ 1828800 h 3880926"/>
              <a:gd name="connsiteX17" fmla="*/ 2078659 w 4754126"/>
              <a:gd name="connsiteY17" fmla="*/ 1794933 h 3880926"/>
              <a:gd name="connsiteX18" fmla="*/ 2518926 w 4754126"/>
              <a:gd name="connsiteY18" fmla="*/ 1744133 h 3880926"/>
              <a:gd name="connsiteX19" fmla="*/ 3230126 w 4754126"/>
              <a:gd name="connsiteY19" fmla="*/ 1710266 h 3880926"/>
              <a:gd name="connsiteX20" fmla="*/ 2400393 w 4754126"/>
              <a:gd name="connsiteY20" fmla="*/ 1727200 h 3880926"/>
              <a:gd name="connsiteX21" fmla="*/ 1316659 w 4754126"/>
              <a:gd name="connsiteY21" fmla="*/ 2015066 h 3880926"/>
              <a:gd name="connsiteX22" fmla="*/ 300659 w 4754126"/>
              <a:gd name="connsiteY22" fmla="*/ 2336800 h 3880926"/>
              <a:gd name="connsiteX23" fmla="*/ 63593 w 4754126"/>
              <a:gd name="connsiteY23" fmla="*/ 2319866 h 3880926"/>
              <a:gd name="connsiteX24" fmla="*/ 317593 w 4754126"/>
              <a:gd name="connsiteY24" fmla="*/ 1930400 h 3880926"/>
              <a:gd name="connsiteX25" fmla="*/ 910259 w 4754126"/>
              <a:gd name="connsiteY25" fmla="*/ 1253066 h 3880926"/>
              <a:gd name="connsiteX26" fmla="*/ 1147326 w 4754126"/>
              <a:gd name="connsiteY26" fmla="*/ 1049866 h 3880926"/>
              <a:gd name="connsiteX27" fmla="*/ 1215059 w 4754126"/>
              <a:gd name="connsiteY27" fmla="*/ 999066 h 3880926"/>
              <a:gd name="connsiteX28" fmla="*/ 1282793 w 4754126"/>
              <a:gd name="connsiteY28" fmla="*/ 965200 h 3880926"/>
              <a:gd name="connsiteX29" fmla="*/ 1316659 w 4754126"/>
              <a:gd name="connsiteY29" fmla="*/ 1066800 h 3880926"/>
              <a:gd name="connsiteX30" fmla="*/ 1367459 w 4754126"/>
              <a:gd name="connsiteY30" fmla="*/ 1253066 h 3880926"/>
              <a:gd name="connsiteX31" fmla="*/ 1604526 w 4754126"/>
              <a:gd name="connsiteY31" fmla="*/ 1676400 h 3880926"/>
              <a:gd name="connsiteX32" fmla="*/ 1739993 w 4754126"/>
              <a:gd name="connsiteY32" fmla="*/ 1879600 h 3880926"/>
              <a:gd name="connsiteX33" fmla="*/ 1790793 w 4754126"/>
              <a:gd name="connsiteY33" fmla="*/ 1930400 h 3880926"/>
              <a:gd name="connsiteX34" fmla="*/ 1841593 w 4754126"/>
              <a:gd name="connsiteY34" fmla="*/ 1947333 h 3880926"/>
              <a:gd name="connsiteX35" fmla="*/ 2163326 w 4754126"/>
              <a:gd name="connsiteY35" fmla="*/ 1794933 h 3880926"/>
              <a:gd name="connsiteX36" fmla="*/ 2976126 w 4754126"/>
              <a:gd name="connsiteY36" fmla="*/ 880533 h 3880926"/>
              <a:gd name="connsiteX37" fmla="*/ 3467193 w 4754126"/>
              <a:gd name="connsiteY37" fmla="*/ 152400 h 3880926"/>
              <a:gd name="connsiteX38" fmla="*/ 3568793 w 4754126"/>
              <a:gd name="connsiteY38" fmla="*/ 0 h 3880926"/>
              <a:gd name="connsiteX39" fmla="*/ 3619593 w 4754126"/>
              <a:gd name="connsiteY39" fmla="*/ 575733 h 3880926"/>
              <a:gd name="connsiteX40" fmla="*/ 3653459 w 4754126"/>
              <a:gd name="connsiteY40" fmla="*/ 1253066 h 3880926"/>
              <a:gd name="connsiteX41" fmla="*/ 3670393 w 4754126"/>
              <a:gd name="connsiteY41" fmla="*/ 1490133 h 3880926"/>
              <a:gd name="connsiteX42" fmla="*/ 3738126 w 4754126"/>
              <a:gd name="connsiteY42" fmla="*/ 1811866 h 3880926"/>
              <a:gd name="connsiteX43" fmla="*/ 3755059 w 4754126"/>
              <a:gd name="connsiteY43" fmla="*/ 2032000 h 3880926"/>
              <a:gd name="connsiteX44" fmla="*/ 3771993 w 4754126"/>
              <a:gd name="connsiteY44" fmla="*/ 2336800 h 3880926"/>
              <a:gd name="connsiteX45" fmla="*/ 3873593 w 4754126"/>
              <a:gd name="connsiteY45" fmla="*/ 2489200 h 3880926"/>
              <a:gd name="connsiteX46" fmla="*/ 3924393 w 4754126"/>
              <a:gd name="connsiteY46" fmla="*/ 2506133 h 3880926"/>
              <a:gd name="connsiteX47" fmla="*/ 3992126 w 4754126"/>
              <a:gd name="connsiteY47" fmla="*/ 2489200 h 3880926"/>
              <a:gd name="connsiteX48" fmla="*/ 4059859 w 4754126"/>
              <a:gd name="connsiteY48" fmla="*/ 2353733 h 3880926"/>
              <a:gd name="connsiteX49" fmla="*/ 3382526 w 4754126"/>
              <a:gd name="connsiteY49" fmla="*/ 2099733 h 3880926"/>
              <a:gd name="connsiteX50" fmla="*/ 2959193 w 4754126"/>
              <a:gd name="connsiteY50" fmla="*/ 1913466 h 3880926"/>
              <a:gd name="connsiteX51" fmla="*/ 2400393 w 4754126"/>
              <a:gd name="connsiteY51" fmla="*/ 1693333 h 3880926"/>
              <a:gd name="connsiteX52" fmla="*/ 1248926 w 4754126"/>
              <a:gd name="connsiteY52" fmla="*/ 1100666 h 3880926"/>
              <a:gd name="connsiteX53" fmla="*/ 961059 w 4754126"/>
              <a:gd name="connsiteY53" fmla="*/ 931333 h 3880926"/>
              <a:gd name="connsiteX54" fmla="*/ 977993 w 4754126"/>
              <a:gd name="connsiteY54" fmla="*/ 999066 h 3880926"/>
              <a:gd name="connsiteX55" fmla="*/ 1892393 w 4754126"/>
              <a:gd name="connsiteY55" fmla="*/ 1202266 h 3880926"/>
              <a:gd name="connsiteX56" fmla="*/ 3145459 w 4754126"/>
              <a:gd name="connsiteY56" fmla="*/ 1422400 h 3880926"/>
              <a:gd name="connsiteX57" fmla="*/ 3585726 w 4754126"/>
              <a:gd name="connsiteY57" fmla="*/ 1439333 h 3880926"/>
              <a:gd name="connsiteX58" fmla="*/ 4500126 w 4754126"/>
              <a:gd name="connsiteY58" fmla="*/ 1405466 h 3880926"/>
              <a:gd name="connsiteX59" fmla="*/ 4601726 w 4754126"/>
              <a:gd name="connsiteY59" fmla="*/ 1371600 h 3880926"/>
              <a:gd name="connsiteX60" fmla="*/ 4703326 w 4754126"/>
              <a:gd name="connsiteY60" fmla="*/ 1354666 h 3880926"/>
              <a:gd name="connsiteX61" fmla="*/ 2925326 w 4754126"/>
              <a:gd name="connsiteY61" fmla="*/ 2472266 h 3880926"/>
              <a:gd name="connsiteX62" fmla="*/ 2197193 w 4754126"/>
              <a:gd name="connsiteY62" fmla="*/ 2912533 h 3880926"/>
              <a:gd name="connsiteX63" fmla="*/ 1147326 w 4754126"/>
              <a:gd name="connsiteY63" fmla="*/ 3640666 h 3880926"/>
              <a:gd name="connsiteX64" fmla="*/ 774793 w 4754126"/>
              <a:gd name="connsiteY64" fmla="*/ 3860800 h 3880926"/>
              <a:gd name="connsiteX65" fmla="*/ 723993 w 4754126"/>
              <a:gd name="connsiteY65" fmla="*/ 3877733 h 3880926"/>
              <a:gd name="connsiteX66" fmla="*/ 656259 w 4754126"/>
              <a:gd name="connsiteY66" fmla="*/ 3877733 h 388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54126" h="3880926">
                <a:moveTo>
                  <a:pt x="3788926" y="1794933"/>
                </a:moveTo>
                <a:cubicBezTo>
                  <a:pt x="2936615" y="1744133"/>
                  <a:pt x="2062671" y="1839989"/>
                  <a:pt x="1231993" y="1642533"/>
                </a:cubicBezTo>
                <a:cubicBezTo>
                  <a:pt x="1038542" y="1596549"/>
                  <a:pt x="1562816" y="1421595"/>
                  <a:pt x="1723059" y="1303866"/>
                </a:cubicBezTo>
                <a:cubicBezTo>
                  <a:pt x="2269169" y="902642"/>
                  <a:pt x="1873797" y="1155311"/>
                  <a:pt x="2451193" y="660400"/>
                </a:cubicBezTo>
                <a:cubicBezTo>
                  <a:pt x="2513001" y="607422"/>
                  <a:pt x="2590383" y="575227"/>
                  <a:pt x="2654393" y="524933"/>
                </a:cubicBezTo>
                <a:cubicBezTo>
                  <a:pt x="3010967" y="244767"/>
                  <a:pt x="2793997" y="331642"/>
                  <a:pt x="3026926" y="254000"/>
                </a:cubicBezTo>
                <a:cubicBezTo>
                  <a:pt x="3168037" y="270933"/>
                  <a:pt x="3311290" y="275021"/>
                  <a:pt x="3450259" y="304800"/>
                </a:cubicBezTo>
                <a:cubicBezTo>
                  <a:pt x="3504185" y="316356"/>
                  <a:pt x="3500563" y="371540"/>
                  <a:pt x="3517993" y="406400"/>
                </a:cubicBezTo>
                <a:cubicBezTo>
                  <a:pt x="3527094" y="424603"/>
                  <a:pt x="3542758" y="438997"/>
                  <a:pt x="3551859" y="457200"/>
                </a:cubicBezTo>
                <a:cubicBezTo>
                  <a:pt x="3591100" y="535681"/>
                  <a:pt x="3537377" y="518078"/>
                  <a:pt x="3636526" y="609600"/>
                </a:cubicBezTo>
                <a:cubicBezTo>
                  <a:pt x="3754422" y="718427"/>
                  <a:pt x="3884166" y="813680"/>
                  <a:pt x="4009059" y="914400"/>
                </a:cubicBezTo>
                <a:cubicBezTo>
                  <a:pt x="4328400" y="1171933"/>
                  <a:pt x="3971091" y="883449"/>
                  <a:pt x="4398526" y="1168400"/>
                </a:cubicBezTo>
                <a:cubicBezTo>
                  <a:pt x="4415459" y="1179689"/>
                  <a:pt x="4430019" y="1195830"/>
                  <a:pt x="4449326" y="1202266"/>
                </a:cubicBezTo>
                <a:cubicBezTo>
                  <a:pt x="4505546" y="1221006"/>
                  <a:pt x="4739267" y="1234895"/>
                  <a:pt x="4754126" y="1236133"/>
                </a:cubicBezTo>
                <a:cubicBezTo>
                  <a:pt x="4409815" y="1349022"/>
                  <a:pt x="4074910" y="1496196"/>
                  <a:pt x="3721193" y="1574800"/>
                </a:cubicBezTo>
                <a:cubicBezTo>
                  <a:pt x="3238443" y="1682078"/>
                  <a:pt x="3060472" y="1727833"/>
                  <a:pt x="2518926" y="1811866"/>
                </a:cubicBezTo>
                <a:cubicBezTo>
                  <a:pt x="2440639" y="1824014"/>
                  <a:pt x="2360881" y="1823155"/>
                  <a:pt x="2281859" y="1828800"/>
                </a:cubicBezTo>
                <a:cubicBezTo>
                  <a:pt x="2214126" y="1817511"/>
                  <a:pt x="2013992" y="1818028"/>
                  <a:pt x="2078659" y="1794933"/>
                </a:cubicBezTo>
                <a:cubicBezTo>
                  <a:pt x="2217782" y="1745246"/>
                  <a:pt x="2371594" y="1754966"/>
                  <a:pt x="2518926" y="1744133"/>
                </a:cubicBezTo>
                <a:cubicBezTo>
                  <a:pt x="2755622" y="1726729"/>
                  <a:pt x="3465076" y="1743830"/>
                  <a:pt x="3230126" y="1710266"/>
                </a:cubicBezTo>
                <a:cubicBezTo>
                  <a:pt x="2956271" y="1671145"/>
                  <a:pt x="2400393" y="1727200"/>
                  <a:pt x="2400393" y="1727200"/>
                </a:cubicBezTo>
                <a:cubicBezTo>
                  <a:pt x="2039148" y="1823155"/>
                  <a:pt x="1674751" y="1907944"/>
                  <a:pt x="1316659" y="2015066"/>
                </a:cubicBezTo>
                <a:cubicBezTo>
                  <a:pt x="139165" y="2367307"/>
                  <a:pt x="762557" y="2270812"/>
                  <a:pt x="300659" y="2336800"/>
                </a:cubicBezTo>
                <a:cubicBezTo>
                  <a:pt x="221637" y="2331155"/>
                  <a:pt x="100874" y="2389769"/>
                  <a:pt x="63593" y="2319866"/>
                </a:cubicBezTo>
                <a:cubicBezTo>
                  <a:pt x="0" y="2200629"/>
                  <a:pt x="266089" y="1989951"/>
                  <a:pt x="317593" y="1930400"/>
                </a:cubicBezTo>
                <a:cubicBezTo>
                  <a:pt x="640924" y="1556547"/>
                  <a:pt x="621885" y="1519257"/>
                  <a:pt x="910259" y="1253066"/>
                </a:cubicBezTo>
                <a:cubicBezTo>
                  <a:pt x="986736" y="1182472"/>
                  <a:pt x="1067371" y="1116495"/>
                  <a:pt x="1147326" y="1049866"/>
                </a:cubicBezTo>
                <a:cubicBezTo>
                  <a:pt x="1169007" y="1031799"/>
                  <a:pt x="1189816" y="1011687"/>
                  <a:pt x="1215059" y="999066"/>
                </a:cubicBezTo>
                <a:lnTo>
                  <a:pt x="1282793" y="965200"/>
                </a:lnTo>
                <a:cubicBezTo>
                  <a:pt x="1294082" y="999067"/>
                  <a:pt x="1306586" y="1032552"/>
                  <a:pt x="1316659" y="1066800"/>
                </a:cubicBezTo>
                <a:cubicBezTo>
                  <a:pt x="1334818" y="1128541"/>
                  <a:pt x="1339978" y="1194872"/>
                  <a:pt x="1367459" y="1253066"/>
                </a:cubicBezTo>
                <a:cubicBezTo>
                  <a:pt x="1436519" y="1399311"/>
                  <a:pt x="1523828" y="1536240"/>
                  <a:pt x="1604526" y="1676400"/>
                </a:cubicBezTo>
                <a:cubicBezTo>
                  <a:pt x="1634598" y="1728630"/>
                  <a:pt x="1694107" y="1826066"/>
                  <a:pt x="1739993" y="1879600"/>
                </a:cubicBezTo>
                <a:cubicBezTo>
                  <a:pt x="1755578" y="1897782"/>
                  <a:pt x="1770868" y="1917116"/>
                  <a:pt x="1790793" y="1930400"/>
                </a:cubicBezTo>
                <a:cubicBezTo>
                  <a:pt x="1805645" y="1940301"/>
                  <a:pt x="1824660" y="1941689"/>
                  <a:pt x="1841593" y="1947333"/>
                </a:cubicBezTo>
                <a:cubicBezTo>
                  <a:pt x="1948837" y="1896533"/>
                  <a:pt x="2066444" y="1863459"/>
                  <a:pt x="2163326" y="1794933"/>
                </a:cubicBezTo>
                <a:cubicBezTo>
                  <a:pt x="2503841" y="1554081"/>
                  <a:pt x="2737354" y="1214813"/>
                  <a:pt x="2976126" y="880533"/>
                </a:cubicBezTo>
                <a:cubicBezTo>
                  <a:pt x="3146284" y="642312"/>
                  <a:pt x="3303728" y="395262"/>
                  <a:pt x="3467193" y="152400"/>
                </a:cubicBezTo>
                <a:cubicBezTo>
                  <a:pt x="3501284" y="101750"/>
                  <a:pt x="3568793" y="0"/>
                  <a:pt x="3568793" y="0"/>
                </a:cubicBezTo>
                <a:cubicBezTo>
                  <a:pt x="3679256" y="220929"/>
                  <a:pt x="3596264" y="31397"/>
                  <a:pt x="3619593" y="575733"/>
                </a:cubicBezTo>
                <a:cubicBezTo>
                  <a:pt x="3629272" y="801585"/>
                  <a:pt x="3640919" y="1027354"/>
                  <a:pt x="3653459" y="1253066"/>
                </a:cubicBezTo>
                <a:cubicBezTo>
                  <a:pt x="3657854" y="1332168"/>
                  <a:pt x="3658525" y="1411803"/>
                  <a:pt x="3670393" y="1490133"/>
                </a:cubicBezTo>
                <a:cubicBezTo>
                  <a:pt x="3686811" y="1598491"/>
                  <a:pt x="3715548" y="1704622"/>
                  <a:pt x="3738126" y="1811866"/>
                </a:cubicBezTo>
                <a:cubicBezTo>
                  <a:pt x="3743770" y="1885244"/>
                  <a:pt x="3750321" y="1958558"/>
                  <a:pt x="3755059" y="2032000"/>
                </a:cubicBezTo>
                <a:cubicBezTo>
                  <a:pt x="3761610" y="2133546"/>
                  <a:pt x="3758244" y="2235976"/>
                  <a:pt x="3771993" y="2336800"/>
                </a:cubicBezTo>
                <a:cubicBezTo>
                  <a:pt x="3777284" y="2375602"/>
                  <a:pt x="3854146" y="2472531"/>
                  <a:pt x="3873593" y="2489200"/>
                </a:cubicBezTo>
                <a:cubicBezTo>
                  <a:pt x="3887145" y="2500816"/>
                  <a:pt x="3907460" y="2500489"/>
                  <a:pt x="3924393" y="2506133"/>
                </a:cubicBezTo>
                <a:cubicBezTo>
                  <a:pt x="3946971" y="2500489"/>
                  <a:pt x="3973188" y="2502727"/>
                  <a:pt x="3992126" y="2489200"/>
                </a:cubicBezTo>
                <a:cubicBezTo>
                  <a:pt x="4044688" y="2451656"/>
                  <a:pt x="4046143" y="2408598"/>
                  <a:pt x="4059859" y="2353733"/>
                </a:cubicBezTo>
                <a:cubicBezTo>
                  <a:pt x="3315326" y="2034646"/>
                  <a:pt x="4562863" y="2562611"/>
                  <a:pt x="3382526" y="2099733"/>
                </a:cubicBezTo>
                <a:cubicBezTo>
                  <a:pt x="3239001" y="2043449"/>
                  <a:pt x="3101646" y="1972412"/>
                  <a:pt x="2959193" y="1913466"/>
                </a:cubicBezTo>
                <a:cubicBezTo>
                  <a:pt x="2774206" y="1836920"/>
                  <a:pt x="2583942" y="1773266"/>
                  <a:pt x="2400393" y="1693333"/>
                </a:cubicBezTo>
                <a:cubicBezTo>
                  <a:pt x="2016916" y="1526335"/>
                  <a:pt x="1611677" y="1296552"/>
                  <a:pt x="1248926" y="1100666"/>
                </a:cubicBezTo>
                <a:cubicBezTo>
                  <a:pt x="1036485" y="985948"/>
                  <a:pt x="1116005" y="1034630"/>
                  <a:pt x="961059" y="931333"/>
                </a:cubicBezTo>
                <a:cubicBezTo>
                  <a:pt x="926541" y="942839"/>
                  <a:pt x="827901" y="960249"/>
                  <a:pt x="977993" y="999066"/>
                </a:cubicBezTo>
                <a:cubicBezTo>
                  <a:pt x="1280283" y="1077244"/>
                  <a:pt x="1585968" y="1142313"/>
                  <a:pt x="1892393" y="1202266"/>
                </a:cubicBezTo>
                <a:cubicBezTo>
                  <a:pt x="2233087" y="1268924"/>
                  <a:pt x="2768411" y="1387488"/>
                  <a:pt x="3145459" y="1422400"/>
                </a:cubicBezTo>
                <a:cubicBezTo>
                  <a:pt x="3291698" y="1435941"/>
                  <a:pt x="3438970" y="1433689"/>
                  <a:pt x="3585726" y="1439333"/>
                </a:cubicBezTo>
                <a:cubicBezTo>
                  <a:pt x="3890526" y="1428044"/>
                  <a:pt x="4195793" y="1425755"/>
                  <a:pt x="4500126" y="1405466"/>
                </a:cubicBezTo>
                <a:cubicBezTo>
                  <a:pt x="4535745" y="1403091"/>
                  <a:pt x="4567093" y="1380258"/>
                  <a:pt x="4601726" y="1371600"/>
                </a:cubicBezTo>
                <a:cubicBezTo>
                  <a:pt x="4635035" y="1363273"/>
                  <a:pt x="4669459" y="1360311"/>
                  <a:pt x="4703326" y="1354666"/>
                </a:cubicBezTo>
                <a:lnTo>
                  <a:pt x="2925326" y="2472266"/>
                </a:lnTo>
                <a:cubicBezTo>
                  <a:pt x="2684443" y="2622004"/>
                  <a:pt x="2430256" y="2750893"/>
                  <a:pt x="2197193" y="2912533"/>
                </a:cubicBezTo>
                <a:lnTo>
                  <a:pt x="1147326" y="3640666"/>
                </a:lnTo>
                <a:cubicBezTo>
                  <a:pt x="872534" y="3832297"/>
                  <a:pt x="1000433" y="3778749"/>
                  <a:pt x="774793" y="3860800"/>
                </a:cubicBezTo>
                <a:cubicBezTo>
                  <a:pt x="758018" y="3866900"/>
                  <a:pt x="741663" y="3875209"/>
                  <a:pt x="723993" y="3877733"/>
                </a:cubicBezTo>
                <a:cubicBezTo>
                  <a:pt x="701642" y="3880926"/>
                  <a:pt x="678837" y="3877733"/>
                  <a:pt x="656259" y="3877733"/>
                </a:cubicBezTo>
              </a:path>
            </a:pathLst>
          </a:custGeom>
          <a:noFill/>
          <a:ln w="762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48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4000" dirty="0" smtClean="0"/>
              <a:t>Ensuring a sustainable service</a:t>
            </a:r>
            <a:endParaRPr lang="en-GB" sz="4000" dirty="0"/>
          </a:p>
        </p:txBody>
      </p:sp>
      <p:sp>
        <p:nvSpPr>
          <p:cNvPr id="6" name="Subtitle 5"/>
          <p:cNvSpPr>
            <a:spLocks noGrp="1"/>
          </p:cNvSpPr>
          <p:nvPr>
            <p:ph type="subTitle" idx="1"/>
          </p:nvPr>
        </p:nvSpPr>
        <p:spPr>
          <a:xfrm>
            <a:off x="251520" y="4725144"/>
            <a:ext cx="8496300" cy="1824608"/>
          </a:xfrm>
        </p:spPr>
        <p:txBody>
          <a:bodyPr/>
          <a:lstStyle/>
          <a:p>
            <a:endParaRPr lang="en-GB" sz="2400" dirty="0">
              <a:solidFill>
                <a:schemeClr val="accent5">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D9ECBF1-95E2-4395-9638-2AA66092C506}" type="slidenum">
              <a:rPr lang="en-GB" smtClean="0"/>
              <a:pPr>
                <a:defRPr/>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482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Sustainability via </a:t>
            </a:r>
            <a:r>
              <a:rPr lang="en-GB" dirty="0" err="1" smtClean="0"/>
              <a:t>Autodiscovery</a:t>
            </a:r>
            <a:endParaRPr lang="en-GB" dirty="0"/>
          </a:p>
        </p:txBody>
      </p:sp>
      <p:sp>
        <p:nvSpPr>
          <p:cNvPr id="4" name="Slide Number Placeholder 3"/>
          <p:cNvSpPr>
            <a:spLocks noGrp="1"/>
          </p:cNvSpPr>
          <p:nvPr>
            <p:ph type="sldNum" sz="quarter" idx="12"/>
          </p:nvPr>
        </p:nvSpPr>
        <p:spPr/>
        <p:txBody>
          <a:bodyPr/>
          <a:lstStyle/>
          <a:p>
            <a:pPr>
              <a:defRPr/>
            </a:pPr>
            <a:fld id="{9D9ECBF1-95E2-4395-9638-2AA66092C506}" type="slidenum">
              <a:rPr lang="en-GB" smtClean="0"/>
              <a:pPr>
                <a:defRPr/>
              </a:pPr>
              <a:t>9</a:t>
            </a:fld>
            <a:endParaRPr lang="en-GB"/>
          </a:p>
        </p:txBody>
      </p:sp>
      <p:sp>
        <p:nvSpPr>
          <p:cNvPr id="8" name="Content Placeholder 2"/>
          <p:cNvSpPr txBox="1">
            <a:spLocks/>
          </p:cNvSpPr>
          <p:nvPr/>
        </p:nvSpPr>
        <p:spPr bwMode="auto">
          <a:xfrm>
            <a:off x="251520" y="764704"/>
            <a:ext cx="7416824" cy="11521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a:lstStyle>
          <a:p>
            <a:pPr>
              <a:spcBef>
                <a:spcPts val="1200"/>
              </a:spcBef>
              <a:buFont typeface="Arial" panose="020B0604020202020204" pitchFamily="34" charset="0"/>
              <a:buChar char="•"/>
            </a:pPr>
            <a:endParaRPr lang="en-GB" dirty="0" smtClean="0"/>
          </a:p>
        </p:txBody>
      </p:sp>
      <p:sp>
        <p:nvSpPr>
          <p:cNvPr id="9" name="Content Placeholder 8"/>
          <p:cNvSpPr>
            <a:spLocks noGrp="1"/>
          </p:cNvSpPr>
          <p:nvPr>
            <p:ph idx="1"/>
          </p:nvPr>
        </p:nvSpPr>
        <p:spPr>
          <a:xfrm>
            <a:off x="323850" y="1124967"/>
            <a:ext cx="8496300" cy="1511945"/>
          </a:xfrm>
        </p:spPr>
        <p:txBody>
          <a:bodyPr/>
          <a:lstStyle/>
          <a:p>
            <a:pPr>
              <a:lnSpc>
                <a:spcPct val="130000"/>
              </a:lnSpc>
              <a:buFont typeface="Arial"/>
              <a:buChar char="•"/>
            </a:pPr>
            <a:r>
              <a:rPr lang="en-US" sz="2000" b="1" dirty="0" smtClean="0"/>
              <a:t>How do we add new datasets?</a:t>
            </a:r>
          </a:p>
          <a:p>
            <a:pPr>
              <a:lnSpc>
                <a:spcPct val="130000"/>
              </a:lnSpc>
              <a:buFont typeface="Arial"/>
              <a:buChar char="•"/>
            </a:pPr>
            <a:r>
              <a:rPr lang="en-US" sz="2000" b="1" dirty="0" smtClean="0"/>
              <a:t>How are changes made?</a:t>
            </a:r>
          </a:p>
          <a:p>
            <a:pPr>
              <a:lnSpc>
                <a:spcPct val="130000"/>
              </a:lnSpc>
              <a:buFont typeface="Arial"/>
              <a:buChar char="•"/>
            </a:pPr>
            <a:r>
              <a:rPr lang="en-US" sz="2000" b="1" dirty="0" smtClean="0"/>
              <a:t>How do we know the data is open data?</a:t>
            </a:r>
          </a:p>
        </p:txBody>
      </p:sp>
      <p:sp>
        <p:nvSpPr>
          <p:cNvPr id="10" name="Title 1"/>
          <p:cNvSpPr txBox="1">
            <a:spLocks/>
          </p:cNvSpPr>
          <p:nvPr/>
        </p:nvSpPr>
        <p:spPr bwMode="auto">
          <a:xfrm>
            <a:off x="323528" y="2926333"/>
            <a:ext cx="6192837" cy="57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2400">
                <a:solidFill>
                  <a:schemeClr val="tx2"/>
                </a:solidFill>
                <a:latin typeface="Georgia" pitchFamily="18" charset="0"/>
                <a:ea typeface="ＭＳ Ｐゴシック" pitchFamily="34" charset="-128"/>
              </a:defRPr>
            </a:lvl5pPr>
            <a:lvl6pPr marL="457200" algn="l" rtl="0" fontAlgn="base">
              <a:spcBef>
                <a:spcPct val="0"/>
              </a:spcBef>
              <a:spcAft>
                <a:spcPct val="0"/>
              </a:spcAft>
              <a:defRPr sz="2400">
                <a:solidFill>
                  <a:schemeClr val="tx2"/>
                </a:solidFill>
                <a:latin typeface="Georgia" pitchFamily="18" charset="0"/>
                <a:ea typeface="ＭＳ Ｐゴシック" pitchFamily="34" charset="-128"/>
              </a:defRPr>
            </a:lvl6pPr>
            <a:lvl7pPr marL="914400" algn="l" rtl="0" fontAlgn="base">
              <a:spcBef>
                <a:spcPct val="0"/>
              </a:spcBef>
              <a:spcAft>
                <a:spcPct val="0"/>
              </a:spcAft>
              <a:defRPr sz="2400">
                <a:solidFill>
                  <a:schemeClr val="tx2"/>
                </a:solidFill>
                <a:latin typeface="Georgia" pitchFamily="18" charset="0"/>
                <a:ea typeface="ＭＳ Ｐゴシック" pitchFamily="34" charset="-128"/>
              </a:defRPr>
            </a:lvl7pPr>
            <a:lvl8pPr marL="1371600" algn="l" rtl="0" fontAlgn="base">
              <a:spcBef>
                <a:spcPct val="0"/>
              </a:spcBef>
              <a:spcAft>
                <a:spcPct val="0"/>
              </a:spcAft>
              <a:defRPr sz="2400">
                <a:solidFill>
                  <a:schemeClr val="tx2"/>
                </a:solidFill>
                <a:latin typeface="Georgia" pitchFamily="18" charset="0"/>
                <a:ea typeface="ＭＳ Ｐゴシック" pitchFamily="34" charset="-128"/>
              </a:defRPr>
            </a:lvl8pPr>
            <a:lvl9pPr marL="1828800" algn="l" rtl="0" fontAlgn="base">
              <a:spcBef>
                <a:spcPct val="0"/>
              </a:spcBef>
              <a:spcAft>
                <a:spcPct val="0"/>
              </a:spcAft>
              <a:defRPr sz="2400">
                <a:solidFill>
                  <a:schemeClr val="tx2"/>
                </a:solidFill>
                <a:latin typeface="Georgia" pitchFamily="18" charset="0"/>
                <a:ea typeface="ＭＳ Ｐゴシック" pitchFamily="34" charset="-128"/>
              </a:defRPr>
            </a:lvl9pPr>
          </a:lstStyle>
          <a:p>
            <a:r>
              <a:rPr lang="en-GB" dirty="0" smtClean="0"/>
              <a:t>Solution:</a:t>
            </a:r>
            <a:endParaRPr lang="en-GB" dirty="0"/>
          </a:p>
        </p:txBody>
      </p:sp>
      <p:sp>
        <p:nvSpPr>
          <p:cNvPr id="12" name="Content Placeholder 8"/>
          <p:cNvSpPr txBox="1">
            <a:spLocks/>
          </p:cNvSpPr>
          <p:nvPr/>
        </p:nvSpPr>
        <p:spPr bwMode="auto">
          <a:xfrm>
            <a:off x="395536" y="3284984"/>
            <a:ext cx="8496300" cy="15119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a:lstStyle>
          <a:p>
            <a:pPr>
              <a:lnSpc>
                <a:spcPct val="130000"/>
              </a:lnSpc>
              <a:buFont typeface="Arial"/>
              <a:buChar char="•"/>
            </a:pPr>
            <a:r>
              <a:rPr lang="en-US" sz="2000" b="1" dirty="0" smtClean="0"/>
              <a:t>Have a machine readable document describing the institution and any open datasets (with </a:t>
            </a:r>
            <a:r>
              <a:rPr lang="en-US" sz="2000" b="1" dirty="0" err="1" smtClean="0"/>
              <a:t>licences</a:t>
            </a:r>
            <a:r>
              <a:rPr lang="en-US" sz="2000" b="1" dirty="0" smtClean="0"/>
              <a:t>)</a:t>
            </a:r>
          </a:p>
          <a:p>
            <a:pPr>
              <a:lnSpc>
                <a:spcPct val="130000"/>
              </a:lnSpc>
              <a:buFont typeface="Arial"/>
              <a:buChar char="•"/>
            </a:pPr>
            <a:r>
              <a:rPr lang="en-US" sz="2000" b="1" dirty="0" smtClean="0"/>
              <a:t>Place a link to it on the Institutions homepage</a:t>
            </a:r>
          </a:p>
          <a:p>
            <a:pPr marL="0" indent="0">
              <a:lnSpc>
                <a:spcPct val="130000"/>
              </a:lnSpc>
            </a:pPr>
            <a:endParaRPr lang="en-US" sz="2000" b="1" dirty="0" smtClean="0"/>
          </a:p>
        </p:txBody>
      </p:sp>
      <p:sp>
        <p:nvSpPr>
          <p:cNvPr id="13" name="Content Placeholder 8"/>
          <p:cNvSpPr txBox="1">
            <a:spLocks/>
          </p:cNvSpPr>
          <p:nvPr/>
        </p:nvSpPr>
        <p:spPr bwMode="auto">
          <a:xfrm>
            <a:off x="323528" y="4581128"/>
            <a:ext cx="8496300" cy="5760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a:solidFill>
                  <a:schemeClr val="tx1"/>
                </a:solidFill>
                <a:latin typeface="+mn-lt"/>
                <a:ea typeface="+mn-ea"/>
                <a:cs typeface="+mn-cs"/>
              </a:defRPr>
            </a:lvl1pPr>
            <a:lvl2pPr marL="811213" indent="-288925" algn="l" rtl="0" eaLnBrk="0" fontAlgn="base" hangingPunct="0">
              <a:spcBef>
                <a:spcPct val="0"/>
              </a:spcBef>
              <a:spcAft>
                <a:spcPct val="0"/>
              </a:spcAft>
              <a:buFont typeface="Wingdings" pitchFamily="2" charset="2"/>
              <a:buChar char="Ø"/>
              <a:defRPr i="1">
                <a:solidFill>
                  <a:schemeClr val="tx1"/>
                </a:solidFill>
                <a:latin typeface="+mn-lt"/>
                <a:ea typeface="+mn-ea"/>
              </a:defRPr>
            </a:lvl2pPr>
            <a:lvl3pPr marL="1219200" indent="-228600" algn="l" rtl="0" eaLnBrk="0" fontAlgn="base" hangingPunct="0">
              <a:spcBef>
                <a:spcPct val="0"/>
              </a:spcBef>
              <a:spcAft>
                <a:spcPct val="0"/>
              </a:spcAft>
              <a:buChar char="•"/>
              <a:defRPr i="1">
                <a:solidFill>
                  <a:schemeClr val="tx1"/>
                </a:solidFill>
                <a:latin typeface="+mn-lt"/>
                <a:ea typeface="+mn-ea"/>
              </a:defRPr>
            </a:lvl3pPr>
            <a:lvl4pPr marL="1627188" indent="-228600" algn="l" rtl="0" eaLnBrk="0" fontAlgn="base" hangingPunct="0">
              <a:spcBef>
                <a:spcPct val="0"/>
              </a:spcBef>
              <a:spcAft>
                <a:spcPct val="0"/>
              </a:spcAft>
              <a:buChar char="–"/>
              <a:defRPr i="1">
                <a:solidFill>
                  <a:schemeClr val="tx1"/>
                </a:solidFill>
                <a:latin typeface="+mn-lt"/>
                <a:ea typeface="+mn-ea"/>
              </a:defRPr>
            </a:lvl4pPr>
            <a:lvl5pPr marL="2057400" indent="-228600" algn="l" rtl="0" eaLnBrk="0" fontAlgn="base" hangingPunct="0">
              <a:spcBef>
                <a:spcPct val="0"/>
              </a:spcBef>
              <a:spcAft>
                <a:spcPct val="0"/>
              </a:spcAft>
              <a:buChar char="»"/>
              <a:defRPr i="1">
                <a:solidFill>
                  <a:srgbClr val="F00F2C"/>
                </a:solidFill>
                <a:effectLst>
                  <a:outerShdw blurRad="38100" dist="38100" dir="2700000" algn="tl">
                    <a:srgbClr val="C0C0C0"/>
                  </a:outerShdw>
                </a:effectLst>
                <a:latin typeface="+mn-lt"/>
                <a:ea typeface="+mn-ea"/>
              </a:defRPr>
            </a:lvl5pPr>
            <a:lvl6pPr marL="25146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6pPr>
            <a:lvl7pPr marL="29718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7pPr>
            <a:lvl8pPr marL="34290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8pPr>
            <a:lvl9pPr marL="3886200" indent="-228600" algn="l" rtl="0" fontAlgn="base">
              <a:spcBef>
                <a:spcPct val="0"/>
              </a:spcBef>
              <a:spcAft>
                <a:spcPct val="0"/>
              </a:spcAft>
              <a:buChar char="»"/>
              <a:defRPr i="1">
                <a:solidFill>
                  <a:srgbClr val="F00F2C"/>
                </a:solidFill>
                <a:effectLst>
                  <a:outerShdw blurRad="38100" dist="38100" dir="2700000" algn="tl">
                    <a:srgbClr val="C0C0C0"/>
                  </a:outerShdw>
                </a:effectLst>
                <a:latin typeface="+mn-lt"/>
                <a:ea typeface="+mn-ea"/>
              </a:defRPr>
            </a:lvl9pPr>
          </a:lstStyle>
          <a:p>
            <a:pPr marL="0" indent="0">
              <a:lnSpc>
                <a:spcPct val="130000"/>
              </a:lnSpc>
            </a:pPr>
            <a:r>
              <a:rPr lang="en-US" sz="2000" dirty="0" smtClean="0"/>
              <a:t>e.g. http://</a:t>
            </a:r>
            <a:r>
              <a:rPr lang="en-US" sz="2000" dirty="0" err="1" smtClean="0"/>
              <a:t>www.qmul.ac.uk</a:t>
            </a:r>
            <a:endParaRPr lang="en-US" sz="2000" dirty="0" smtClean="0"/>
          </a:p>
        </p:txBody>
      </p:sp>
      <p:pic>
        <p:nvPicPr>
          <p:cNvPr id="6" name="Picture 5" descr="Screen Shot 2014-05-14 at 09.20.58.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39625"/>
          <a:stretch/>
        </p:blipFill>
        <p:spPr>
          <a:xfrm>
            <a:off x="3658" y="5085184"/>
            <a:ext cx="8886678" cy="1463779"/>
          </a:xfrm>
          <a:prstGeom prst="rect">
            <a:avLst/>
          </a:prstGeom>
        </p:spPr>
      </p:pic>
      <p:sp>
        <p:nvSpPr>
          <p:cNvPr id="14" name="Rectangle 13"/>
          <p:cNvSpPr/>
          <p:nvPr/>
        </p:nvSpPr>
        <p:spPr bwMode="auto">
          <a:xfrm>
            <a:off x="395536" y="5517232"/>
            <a:ext cx="8064896" cy="360040"/>
          </a:xfrm>
          <a:prstGeom prst="rect">
            <a:avLst/>
          </a:prstGeom>
          <a:noFill/>
          <a:ln w="28575" cap="flat" cmpd="sng" algn="ctr">
            <a:solidFill>
              <a:srgbClr val="FFB300"/>
            </a:solidFill>
            <a:prstDash val="solid"/>
            <a:round/>
            <a:headEnd type="none" w="med" len="med"/>
            <a:tailEnd type="none" w="med" len="med"/>
          </a:ln>
          <a:effectLst>
            <a:glow rad="101600">
              <a:srgbClr val="FFFF00">
                <a:alpha val="75000"/>
              </a:srgbClr>
            </a:glow>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5910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14275</TotalTime>
  <Words>2705</Words>
  <Application>Microsoft Macintosh PowerPoint</Application>
  <PresentationFormat>On-screen Show (4:3)</PresentationFormat>
  <Paragraphs>498</Paragraphs>
  <Slides>49</Slides>
  <Notes>17</Notes>
  <HiddenSlides>0</HiddenSlides>
  <MMClips>0</MMClips>
  <ScaleCrop>false</ScaleCrop>
  <HeadingPairs>
    <vt:vector size="4" baseType="variant">
      <vt:variant>
        <vt:lpstr>Design Template</vt:lpstr>
      </vt:variant>
      <vt:variant>
        <vt:i4>3</vt:i4>
      </vt:variant>
      <vt:variant>
        <vt:lpstr>Slide Titles</vt:lpstr>
      </vt:variant>
      <vt:variant>
        <vt:i4>49</vt:i4>
      </vt:variant>
    </vt:vector>
  </HeadingPairs>
  <TitlesOfParts>
    <vt:vector size="52" baseType="lpstr">
      <vt:lpstr>uos_ppt__template_v7</vt:lpstr>
      <vt:lpstr>UOS divider slide design</vt:lpstr>
      <vt:lpstr>UOS full bleed image</vt:lpstr>
      <vt:lpstr>data.ac.uk: Equipment &amp; Observatory</vt:lpstr>
      <vt:lpstr>equipment.data – National Equipment Portal http://equipment.data.ac.uk</vt:lpstr>
      <vt:lpstr>equipment.data – National Equipment Portal Example search results </vt:lpstr>
      <vt:lpstr>equipment.data – National Equipment Portal Providers </vt:lpstr>
      <vt:lpstr>UNIQUIP </vt:lpstr>
      <vt:lpstr>Doin’ it on the cheap</vt:lpstr>
      <vt:lpstr>Doin’ it on the cheap</vt:lpstr>
      <vt:lpstr>Ensuring a sustainable service</vt:lpstr>
      <vt:lpstr>Sustainability via Autodiscovery</vt:lpstr>
      <vt:lpstr>What is an Organisation Profile Document, </vt:lpstr>
      <vt:lpstr>What is an Organisation Profile Document, </vt:lpstr>
      <vt:lpstr>What is an Organisation Profile Document, </vt:lpstr>
      <vt:lpstr>Autodiscovery </vt:lpstr>
      <vt:lpstr>Autodiscovery </vt:lpstr>
      <vt:lpstr>Token Quotation Slide</vt:lpstr>
      <vt:lpstr> Status Report – Contributors and data statistics</vt:lpstr>
      <vt:lpstr>Compliance and Sustainability </vt:lpstr>
      <vt:lpstr>Slide 18</vt:lpstr>
      <vt:lpstr>Slide 19</vt:lpstr>
      <vt:lpstr>The Observatory</vt:lpstr>
      <vt:lpstr>Observer (Profiler) : Plugins</vt:lpstr>
      <vt:lpstr>Observer (Profiler) : Plugin Example</vt:lpstr>
      <vt:lpstr>Slide 23</vt:lpstr>
      <vt:lpstr>Slide 24</vt:lpstr>
      <vt:lpstr>Observatory </vt:lpstr>
      <vt:lpstr>Slide 26</vt:lpstr>
      <vt:lpstr>Results</vt:lpstr>
      <vt:lpstr>Results</vt:lpstr>
      <vt:lpstr>Results: Software Word Count </vt:lpstr>
      <vt:lpstr>Readability</vt:lpstr>
      <vt:lpstr>IPV6</vt:lpstr>
      <vt:lpstr>Hosted On the Cloud</vt:lpstr>
      <vt:lpstr>Number of ac.uk homepages with “interesting” HTML elements.</vt:lpstr>
      <vt:lpstr>What elements strongly predict use of other elements?</vt:lpstr>
      <vt:lpstr>Slide 35</vt:lpstr>
      <vt:lpstr>Slide 36</vt:lpstr>
      <vt:lpstr>Slide 37</vt:lpstr>
      <vt:lpstr>ac.uk Web Server Breakdown</vt:lpstr>
      <vt:lpstr>Slide 39</vt:lpstr>
      <vt:lpstr>Apache/1.3.42</vt:lpstr>
      <vt:lpstr>Apache 2.0</vt:lpstr>
      <vt:lpstr>Microsoft-IIS/6.0 </vt:lpstr>
      <vt:lpstr>Microsoft-IIS/7.*</vt:lpstr>
      <vt:lpstr>Token Expletive Slide</vt:lpstr>
      <vt:lpstr>“RSS is dead”</vt:lpstr>
      <vt:lpstr>Slide 46</vt:lpstr>
      <vt:lpstr>Slide 47</vt:lpstr>
      <vt:lpstr>Token Expletive Slide</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Christopher Gutteridge</cp:lastModifiedBy>
  <cp:revision>513</cp:revision>
  <cp:lastPrinted>2014-04-23T13:04:20Z</cp:lastPrinted>
  <dcterms:created xsi:type="dcterms:W3CDTF">2014-07-14T14:21:23Z</dcterms:created>
  <dcterms:modified xsi:type="dcterms:W3CDTF">2014-07-17T13:36:03Z</dcterms:modified>
</cp:coreProperties>
</file>