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2.xml" ContentType="application/vnd.openxmlformats-officedocument.presentationml.slideLayout+xml"/>
  <Override PartName="/ppt/diagrams/quickStyle1.xml" ContentType="application/vnd.openxmlformats-officedocument.drawingml.diagramStyl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ng" ContentType="image/png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8"/>
  </p:notesMasterIdLst>
  <p:sldIdLst>
    <p:sldId id="377" r:id="rId2"/>
    <p:sldId id="396" r:id="rId3"/>
    <p:sldId id="352" r:id="rId4"/>
    <p:sldId id="348" r:id="rId5"/>
    <p:sldId id="349" r:id="rId6"/>
    <p:sldId id="397" r:id="rId7"/>
    <p:sldId id="386" r:id="rId8"/>
    <p:sldId id="376" r:id="rId9"/>
    <p:sldId id="373" r:id="rId10"/>
    <p:sldId id="375" r:id="rId11"/>
    <p:sldId id="374" r:id="rId12"/>
    <p:sldId id="351" r:id="rId13"/>
    <p:sldId id="365" r:id="rId14"/>
    <p:sldId id="366" r:id="rId15"/>
    <p:sldId id="398" r:id="rId16"/>
    <p:sldId id="355" r:id="rId17"/>
    <p:sldId id="357" r:id="rId18"/>
    <p:sldId id="359" r:id="rId19"/>
    <p:sldId id="360" r:id="rId20"/>
    <p:sldId id="361" r:id="rId21"/>
    <p:sldId id="362" r:id="rId22"/>
    <p:sldId id="363" r:id="rId23"/>
    <p:sldId id="368" r:id="rId24"/>
    <p:sldId id="370" r:id="rId25"/>
    <p:sldId id="369" r:id="rId26"/>
    <p:sldId id="371" r:id="rId27"/>
    <p:sldId id="402" r:id="rId28"/>
    <p:sldId id="404" r:id="rId29"/>
    <p:sldId id="403" r:id="rId30"/>
    <p:sldId id="399" r:id="rId31"/>
    <p:sldId id="400" r:id="rId32"/>
    <p:sldId id="401" r:id="rId33"/>
    <p:sldId id="331" r:id="rId34"/>
    <p:sldId id="323" r:id="rId35"/>
    <p:sldId id="379" r:id="rId36"/>
    <p:sldId id="406" r:id="rId37"/>
    <p:sldId id="344" r:id="rId38"/>
    <p:sldId id="407" r:id="rId39"/>
    <p:sldId id="346" r:id="rId40"/>
    <p:sldId id="394" r:id="rId41"/>
    <p:sldId id="380" r:id="rId42"/>
    <p:sldId id="325" r:id="rId43"/>
    <p:sldId id="335" r:id="rId44"/>
    <p:sldId id="385" r:id="rId45"/>
    <p:sldId id="405" r:id="rId46"/>
    <p:sldId id="327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4307" autoAdjust="0"/>
    <p:restoredTop sz="69521" autoAdjust="0"/>
  </p:normalViewPr>
  <p:slideViewPr>
    <p:cSldViewPr snapToGrid="0" snapToObjects="1">
      <p:cViewPr>
        <p:scale>
          <a:sx n="66" d="100"/>
          <a:sy n="66" d="100"/>
        </p:scale>
        <p:origin x="-320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DA62BE-5CBD-7345-98FC-C167E31D10B0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F7055A-928D-0143-87D6-FCE616E2BFEA}">
      <dgm:prSet/>
      <dgm:spPr/>
      <dgm:t>
        <a:bodyPr/>
        <a:lstStyle/>
        <a:p>
          <a:r>
            <a:rPr lang="en-US" dirty="0" smtClean="0"/>
            <a:t>Statistical</a:t>
          </a:r>
          <a:endParaRPr lang="en-US" dirty="0"/>
        </a:p>
      </dgm:t>
    </dgm:pt>
    <dgm:pt modelId="{0A1465C4-CB92-FA47-938C-1D5FC3964006}" type="parTrans" cxnId="{D991FB11-D2D0-6D45-9D99-DA47693DA63B}">
      <dgm:prSet/>
      <dgm:spPr/>
    </dgm:pt>
    <dgm:pt modelId="{38CE19B4-2B82-E244-BBAD-E53E4482AC07}" type="sibTrans" cxnId="{D991FB11-D2D0-6D45-9D99-DA47693DA63B}">
      <dgm:prSet/>
      <dgm:spPr/>
    </dgm:pt>
    <dgm:pt modelId="{888AF96E-CED7-754A-A4C1-9C1BD4C3DCA7}">
      <dgm:prSet/>
      <dgm:spPr/>
      <dgm:t>
        <a:bodyPr/>
        <a:lstStyle/>
        <a:p>
          <a:pPr rtl="0"/>
          <a:r>
            <a:rPr lang="en-US" dirty="0" smtClean="0"/>
            <a:t>Factual</a:t>
          </a:r>
          <a:endParaRPr lang="en-US" dirty="0"/>
        </a:p>
      </dgm:t>
    </dgm:pt>
    <dgm:pt modelId="{E0D1F4E8-D7CD-1044-8DD8-96A6D753DE1E}" type="parTrans" cxnId="{A93A6148-567D-2840-B9D8-2AC5F10A6EBE}">
      <dgm:prSet/>
      <dgm:spPr/>
    </dgm:pt>
    <dgm:pt modelId="{CF334F79-19D8-5E41-9971-721A7C5662FD}" type="sibTrans" cxnId="{A93A6148-567D-2840-B9D8-2AC5F10A6EBE}">
      <dgm:prSet/>
      <dgm:spPr/>
    </dgm:pt>
    <dgm:pt modelId="{B16222F9-DCE8-1B4F-88C7-D600C2721DE0}" type="pres">
      <dgm:prSet presAssocID="{46DA62BE-5CBD-7345-98FC-C167E31D10B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D8E8AE-6D4D-9843-AA33-3F297F237B17}" type="pres">
      <dgm:prSet presAssocID="{888AF96E-CED7-754A-A4C1-9C1BD4C3DCA7}" presName="circ1" presStyleLbl="vennNode1" presStyleIdx="0" presStyleCnt="2"/>
      <dgm:spPr/>
      <dgm:t>
        <a:bodyPr/>
        <a:lstStyle/>
        <a:p>
          <a:endParaRPr lang="en-US"/>
        </a:p>
      </dgm:t>
    </dgm:pt>
    <dgm:pt modelId="{E45DE319-1409-3542-9119-6A65B3229ACC}" type="pres">
      <dgm:prSet presAssocID="{888AF96E-CED7-754A-A4C1-9C1BD4C3DCA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58104-158E-1C4A-BC31-6FA05D87550D}" type="pres">
      <dgm:prSet presAssocID="{97F7055A-928D-0143-87D6-FCE616E2BFEA}" presName="circ2" presStyleLbl="vennNode1" presStyleIdx="1" presStyleCnt="2"/>
      <dgm:spPr/>
      <dgm:t>
        <a:bodyPr/>
        <a:lstStyle/>
        <a:p>
          <a:endParaRPr lang="en-US"/>
        </a:p>
      </dgm:t>
    </dgm:pt>
    <dgm:pt modelId="{186FBD77-B121-F549-8A24-6E75232B9637}" type="pres">
      <dgm:prSet presAssocID="{97F7055A-928D-0143-87D6-FCE616E2BFE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769BD8-68BB-A54F-90DF-A1DC775D3C4B}" type="presOf" srcId="{46DA62BE-5CBD-7345-98FC-C167E31D10B0}" destId="{B16222F9-DCE8-1B4F-88C7-D600C2721DE0}" srcOrd="0" destOrd="0" presId="urn:microsoft.com/office/officeart/2005/8/layout/venn1"/>
    <dgm:cxn modelId="{D3420D2A-8B5E-5C44-9849-022D2B7780DE}" type="presOf" srcId="{888AF96E-CED7-754A-A4C1-9C1BD4C3DCA7}" destId="{D2D8E8AE-6D4D-9843-AA33-3F297F237B17}" srcOrd="0" destOrd="0" presId="urn:microsoft.com/office/officeart/2005/8/layout/venn1"/>
    <dgm:cxn modelId="{76FE719C-20B5-014B-9DC0-52358CB8B504}" type="presOf" srcId="{888AF96E-CED7-754A-A4C1-9C1BD4C3DCA7}" destId="{E45DE319-1409-3542-9119-6A65B3229ACC}" srcOrd="1" destOrd="0" presId="urn:microsoft.com/office/officeart/2005/8/layout/venn1"/>
    <dgm:cxn modelId="{E44B64C6-9418-4F45-8CF2-EAA3479B7A6E}" type="presOf" srcId="{97F7055A-928D-0143-87D6-FCE616E2BFEA}" destId="{21958104-158E-1C4A-BC31-6FA05D87550D}" srcOrd="0" destOrd="0" presId="urn:microsoft.com/office/officeart/2005/8/layout/venn1"/>
    <dgm:cxn modelId="{A93A6148-567D-2840-B9D8-2AC5F10A6EBE}" srcId="{46DA62BE-5CBD-7345-98FC-C167E31D10B0}" destId="{888AF96E-CED7-754A-A4C1-9C1BD4C3DCA7}" srcOrd="0" destOrd="0" parTransId="{E0D1F4E8-D7CD-1044-8DD8-96A6D753DE1E}" sibTransId="{CF334F79-19D8-5E41-9971-721A7C5662FD}"/>
    <dgm:cxn modelId="{D991FB11-D2D0-6D45-9D99-DA47693DA63B}" srcId="{46DA62BE-5CBD-7345-98FC-C167E31D10B0}" destId="{97F7055A-928D-0143-87D6-FCE616E2BFEA}" srcOrd="1" destOrd="0" parTransId="{0A1465C4-CB92-FA47-938C-1D5FC3964006}" sibTransId="{38CE19B4-2B82-E244-BBAD-E53E4482AC07}"/>
    <dgm:cxn modelId="{67D74896-2C8B-8448-B582-A725E684ACDE}" type="presOf" srcId="{97F7055A-928D-0143-87D6-FCE616E2BFEA}" destId="{186FBD77-B121-F549-8A24-6E75232B9637}" srcOrd="1" destOrd="0" presId="urn:microsoft.com/office/officeart/2005/8/layout/venn1"/>
    <dgm:cxn modelId="{819FBF19-0446-734E-B4EC-31E6FB84FD33}" type="presParOf" srcId="{B16222F9-DCE8-1B4F-88C7-D600C2721DE0}" destId="{D2D8E8AE-6D4D-9843-AA33-3F297F237B17}" srcOrd="0" destOrd="0" presId="urn:microsoft.com/office/officeart/2005/8/layout/venn1"/>
    <dgm:cxn modelId="{ED651D9B-005D-1E4F-B293-D98E39E11510}" type="presParOf" srcId="{B16222F9-DCE8-1B4F-88C7-D600C2721DE0}" destId="{E45DE319-1409-3542-9119-6A65B3229ACC}" srcOrd="1" destOrd="0" presId="urn:microsoft.com/office/officeart/2005/8/layout/venn1"/>
    <dgm:cxn modelId="{32BC4155-A7AF-0344-B8F2-EDC7C606D1EB}" type="presParOf" srcId="{B16222F9-DCE8-1B4F-88C7-D600C2721DE0}" destId="{21958104-158E-1C4A-BC31-6FA05D87550D}" srcOrd="2" destOrd="0" presId="urn:microsoft.com/office/officeart/2005/8/layout/venn1"/>
    <dgm:cxn modelId="{72B0A6D6-A522-FE44-811A-42767A120C1A}" type="presParOf" srcId="{B16222F9-DCE8-1B4F-88C7-D600C2721DE0}" destId="{186FBD77-B121-F549-8A24-6E75232B9637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A62BE-5CBD-7345-98FC-C167E31D10B0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A23049-2944-0746-843C-D810ED44A485}">
      <dgm:prSet/>
      <dgm:spPr/>
      <dgm:t>
        <a:bodyPr/>
        <a:lstStyle/>
        <a:p>
          <a:pPr rtl="0"/>
          <a:r>
            <a:rPr lang="en-US" dirty="0" smtClean="0"/>
            <a:t>?</a:t>
          </a:r>
          <a:endParaRPr lang="en-US" dirty="0"/>
        </a:p>
      </dgm:t>
    </dgm:pt>
    <dgm:pt modelId="{43A3DBBB-E002-D146-A7F6-F60B489B7F34}" type="parTrans" cxnId="{EC6EFA8B-7E22-2A4C-99A1-1ECAB98CA2D5}">
      <dgm:prSet/>
      <dgm:spPr/>
      <dgm:t>
        <a:bodyPr/>
        <a:lstStyle/>
        <a:p>
          <a:endParaRPr lang="en-US"/>
        </a:p>
      </dgm:t>
    </dgm:pt>
    <dgm:pt modelId="{3E32F3D4-B846-954A-9932-71818227EB03}" type="sibTrans" cxnId="{EC6EFA8B-7E22-2A4C-99A1-1ECAB98CA2D5}">
      <dgm:prSet/>
      <dgm:spPr/>
      <dgm:t>
        <a:bodyPr/>
        <a:lstStyle/>
        <a:p>
          <a:endParaRPr lang="en-US"/>
        </a:p>
      </dgm:t>
    </dgm:pt>
    <dgm:pt modelId="{97F7055A-928D-0143-87D6-FCE616E2BFEA}">
      <dgm:prSet/>
      <dgm:spPr/>
      <dgm:t>
        <a:bodyPr/>
        <a:lstStyle/>
        <a:p>
          <a:r>
            <a:rPr lang="en-US" dirty="0" smtClean="0"/>
            <a:t>Statistical</a:t>
          </a:r>
          <a:endParaRPr lang="en-US" dirty="0"/>
        </a:p>
      </dgm:t>
    </dgm:pt>
    <dgm:pt modelId="{0A1465C4-CB92-FA47-938C-1D5FC3964006}" type="parTrans" cxnId="{D991FB11-D2D0-6D45-9D99-DA47693DA63B}">
      <dgm:prSet/>
      <dgm:spPr/>
    </dgm:pt>
    <dgm:pt modelId="{38CE19B4-2B82-E244-BBAD-E53E4482AC07}" type="sibTrans" cxnId="{D991FB11-D2D0-6D45-9D99-DA47693DA63B}">
      <dgm:prSet/>
      <dgm:spPr/>
    </dgm:pt>
    <dgm:pt modelId="{888AF96E-CED7-754A-A4C1-9C1BD4C3DCA7}">
      <dgm:prSet/>
      <dgm:spPr/>
      <dgm:t>
        <a:bodyPr/>
        <a:lstStyle/>
        <a:p>
          <a:pPr rtl="0"/>
          <a:r>
            <a:rPr lang="en-US" smtClean="0"/>
            <a:t>Factual</a:t>
          </a:r>
          <a:endParaRPr lang="en-US" dirty="0"/>
        </a:p>
      </dgm:t>
    </dgm:pt>
    <dgm:pt modelId="{E0D1F4E8-D7CD-1044-8DD8-96A6D753DE1E}" type="parTrans" cxnId="{A93A6148-567D-2840-B9D8-2AC5F10A6EBE}">
      <dgm:prSet/>
      <dgm:spPr/>
    </dgm:pt>
    <dgm:pt modelId="{CF334F79-19D8-5E41-9971-721A7C5662FD}" type="sibTrans" cxnId="{A93A6148-567D-2840-B9D8-2AC5F10A6EBE}">
      <dgm:prSet/>
      <dgm:spPr/>
    </dgm:pt>
    <dgm:pt modelId="{B16222F9-DCE8-1B4F-88C7-D600C2721DE0}" type="pres">
      <dgm:prSet presAssocID="{46DA62BE-5CBD-7345-98FC-C167E31D10B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77D74D-8FB7-014C-9E4C-7795C3E6A7B1}" type="pres">
      <dgm:prSet presAssocID="{FEA23049-2944-0746-843C-D810ED44A485}" presName="circ1" presStyleLbl="vennNode1" presStyleIdx="0" presStyleCnt="3"/>
      <dgm:spPr/>
      <dgm:t>
        <a:bodyPr/>
        <a:lstStyle/>
        <a:p>
          <a:endParaRPr lang="en-US"/>
        </a:p>
      </dgm:t>
    </dgm:pt>
    <dgm:pt modelId="{3FE86742-3A80-6E43-B7A3-34A6DBA8EDD8}" type="pres">
      <dgm:prSet presAssocID="{FEA23049-2944-0746-843C-D810ED44A48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49393-A796-C342-AFD7-D93186ABF1CC}" type="pres">
      <dgm:prSet presAssocID="{888AF96E-CED7-754A-A4C1-9C1BD4C3DCA7}" presName="circ2" presStyleLbl="vennNode1" presStyleIdx="1" presStyleCnt="3"/>
      <dgm:spPr/>
      <dgm:t>
        <a:bodyPr/>
        <a:lstStyle/>
        <a:p>
          <a:endParaRPr lang="en-US"/>
        </a:p>
      </dgm:t>
    </dgm:pt>
    <dgm:pt modelId="{C2B3C244-8CAC-7A4E-801B-FD1C0957D1CB}" type="pres">
      <dgm:prSet presAssocID="{888AF96E-CED7-754A-A4C1-9C1BD4C3DCA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09A487-29A4-464A-9115-02B9381135E3}" type="pres">
      <dgm:prSet presAssocID="{97F7055A-928D-0143-87D6-FCE616E2BFEA}" presName="circ3" presStyleLbl="vennNode1" presStyleIdx="2" presStyleCnt="3"/>
      <dgm:spPr/>
      <dgm:t>
        <a:bodyPr/>
        <a:lstStyle/>
        <a:p>
          <a:endParaRPr lang="en-US"/>
        </a:p>
      </dgm:t>
    </dgm:pt>
    <dgm:pt modelId="{C689E065-9874-1D43-8F11-F82943696D7A}" type="pres">
      <dgm:prSet presAssocID="{97F7055A-928D-0143-87D6-FCE616E2BFE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790B55-249B-114F-B85C-7BE9915F2B23}" type="presOf" srcId="{97F7055A-928D-0143-87D6-FCE616E2BFEA}" destId="{C689E065-9874-1D43-8F11-F82943696D7A}" srcOrd="1" destOrd="0" presId="urn:microsoft.com/office/officeart/2005/8/layout/venn1"/>
    <dgm:cxn modelId="{7E3E593A-F48B-D447-9FBE-B47C19FC2528}" type="presOf" srcId="{46DA62BE-5CBD-7345-98FC-C167E31D10B0}" destId="{B16222F9-DCE8-1B4F-88C7-D600C2721DE0}" srcOrd="0" destOrd="0" presId="urn:microsoft.com/office/officeart/2005/8/layout/venn1"/>
    <dgm:cxn modelId="{8012AC25-82DB-E042-B167-E3731BDC6EA4}" type="presOf" srcId="{97F7055A-928D-0143-87D6-FCE616E2BFEA}" destId="{7609A487-29A4-464A-9115-02B9381135E3}" srcOrd="0" destOrd="0" presId="urn:microsoft.com/office/officeart/2005/8/layout/venn1"/>
    <dgm:cxn modelId="{98DF6178-8397-BD4C-81F7-A12924E6867E}" type="presOf" srcId="{FEA23049-2944-0746-843C-D810ED44A485}" destId="{3FE86742-3A80-6E43-B7A3-34A6DBA8EDD8}" srcOrd="1" destOrd="0" presId="urn:microsoft.com/office/officeart/2005/8/layout/venn1"/>
    <dgm:cxn modelId="{759C3D08-C3EB-0C4F-BD41-D365AB27FC63}" type="presOf" srcId="{888AF96E-CED7-754A-A4C1-9C1BD4C3DCA7}" destId="{4A449393-A796-C342-AFD7-D93186ABF1CC}" srcOrd="0" destOrd="0" presId="urn:microsoft.com/office/officeart/2005/8/layout/venn1"/>
    <dgm:cxn modelId="{EC6EFA8B-7E22-2A4C-99A1-1ECAB98CA2D5}" srcId="{46DA62BE-5CBD-7345-98FC-C167E31D10B0}" destId="{FEA23049-2944-0746-843C-D810ED44A485}" srcOrd="0" destOrd="0" parTransId="{43A3DBBB-E002-D146-A7F6-F60B489B7F34}" sibTransId="{3E32F3D4-B846-954A-9932-71818227EB03}"/>
    <dgm:cxn modelId="{40FB8688-0FD4-E541-8DD4-C2568C06C51D}" type="presOf" srcId="{888AF96E-CED7-754A-A4C1-9C1BD4C3DCA7}" destId="{C2B3C244-8CAC-7A4E-801B-FD1C0957D1CB}" srcOrd="1" destOrd="0" presId="urn:microsoft.com/office/officeart/2005/8/layout/venn1"/>
    <dgm:cxn modelId="{33080C1D-4046-0B40-9C4D-F8653496DD32}" type="presOf" srcId="{FEA23049-2944-0746-843C-D810ED44A485}" destId="{9977D74D-8FB7-014C-9E4C-7795C3E6A7B1}" srcOrd="0" destOrd="0" presId="urn:microsoft.com/office/officeart/2005/8/layout/venn1"/>
    <dgm:cxn modelId="{A93A6148-567D-2840-B9D8-2AC5F10A6EBE}" srcId="{46DA62BE-5CBD-7345-98FC-C167E31D10B0}" destId="{888AF96E-CED7-754A-A4C1-9C1BD4C3DCA7}" srcOrd="1" destOrd="0" parTransId="{E0D1F4E8-D7CD-1044-8DD8-96A6D753DE1E}" sibTransId="{CF334F79-19D8-5E41-9971-721A7C5662FD}"/>
    <dgm:cxn modelId="{D991FB11-D2D0-6D45-9D99-DA47693DA63B}" srcId="{46DA62BE-5CBD-7345-98FC-C167E31D10B0}" destId="{97F7055A-928D-0143-87D6-FCE616E2BFEA}" srcOrd="2" destOrd="0" parTransId="{0A1465C4-CB92-FA47-938C-1D5FC3964006}" sibTransId="{38CE19B4-2B82-E244-BBAD-E53E4482AC07}"/>
    <dgm:cxn modelId="{D4696306-6436-CA4A-931C-3FF29B3BDE5F}" type="presParOf" srcId="{B16222F9-DCE8-1B4F-88C7-D600C2721DE0}" destId="{9977D74D-8FB7-014C-9E4C-7795C3E6A7B1}" srcOrd="0" destOrd="0" presId="urn:microsoft.com/office/officeart/2005/8/layout/venn1"/>
    <dgm:cxn modelId="{845252B5-D3C0-2F43-8591-2A9698FCF272}" type="presParOf" srcId="{B16222F9-DCE8-1B4F-88C7-D600C2721DE0}" destId="{3FE86742-3A80-6E43-B7A3-34A6DBA8EDD8}" srcOrd="1" destOrd="0" presId="urn:microsoft.com/office/officeart/2005/8/layout/venn1"/>
    <dgm:cxn modelId="{26376C88-7ABF-364A-997C-E1ACF6235194}" type="presParOf" srcId="{B16222F9-DCE8-1B4F-88C7-D600C2721DE0}" destId="{4A449393-A796-C342-AFD7-D93186ABF1CC}" srcOrd="2" destOrd="0" presId="urn:microsoft.com/office/officeart/2005/8/layout/venn1"/>
    <dgm:cxn modelId="{9EB7A251-2274-E84E-9041-E4F4433E0788}" type="presParOf" srcId="{B16222F9-DCE8-1B4F-88C7-D600C2721DE0}" destId="{C2B3C244-8CAC-7A4E-801B-FD1C0957D1CB}" srcOrd="3" destOrd="0" presId="urn:microsoft.com/office/officeart/2005/8/layout/venn1"/>
    <dgm:cxn modelId="{D294360A-ED40-1A44-879C-1D8E35118AED}" type="presParOf" srcId="{B16222F9-DCE8-1B4F-88C7-D600C2721DE0}" destId="{7609A487-29A4-464A-9115-02B9381135E3}" srcOrd="4" destOrd="0" presId="urn:microsoft.com/office/officeart/2005/8/layout/venn1"/>
    <dgm:cxn modelId="{F37667F8-D1A5-9D4E-9365-3FB823B26332}" type="presParOf" srcId="{B16222F9-DCE8-1B4F-88C7-D600C2721DE0}" destId="{C689E065-9874-1D43-8F11-F82943696D7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D8E8AE-6D4D-9843-AA33-3F297F237B17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Factual</a:t>
          </a:r>
          <a:endParaRPr lang="en-US" sz="5200" kern="1200" dirty="0"/>
        </a:p>
      </dsp:txBody>
      <dsp:txXfrm>
        <a:off x="870589" y="543115"/>
        <a:ext cx="2595368" cy="3439731"/>
      </dsp:txXfrm>
    </dsp:sp>
    <dsp:sp modelId="{21958104-158E-1C4A-BC31-6FA05D87550D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Statistical</a:t>
          </a:r>
          <a:endParaRPr lang="en-US" sz="5200" kern="1200" dirty="0"/>
        </a:p>
      </dsp:txBody>
      <dsp:txXfrm>
        <a:off x="4763642" y="543115"/>
        <a:ext cx="2595368" cy="34397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77D74D-8FB7-014C-9E4C-7795C3E6A7B1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?</a:t>
          </a:r>
          <a:endParaRPr lang="en-US" sz="3300" kern="1200" dirty="0"/>
        </a:p>
      </dsp:txBody>
      <dsp:txXfrm>
        <a:off x="3119088" y="531800"/>
        <a:ext cx="1991423" cy="1222010"/>
      </dsp:txXfrm>
    </dsp:sp>
    <dsp:sp modelId="{4A449393-A796-C342-AFD7-D93186ABF1CC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Factual</a:t>
          </a:r>
          <a:endParaRPr lang="en-US" sz="3300" kern="1200" dirty="0"/>
        </a:p>
      </dsp:txBody>
      <dsp:txXfrm>
        <a:off x="4567396" y="2455334"/>
        <a:ext cx="1629346" cy="1493567"/>
      </dsp:txXfrm>
    </dsp:sp>
    <dsp:sp modelId="{7609A487-29A4-464A-9115-02B9381135E3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Statistical</a:t>
          </a:r>
          <a:endParaRPr lang="en-US" sz="3300" kern="1200" dirty="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566A2-6FF6-8D49-A04A-97132990C961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E558E-E569-0248-8327-31BA0D651A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5A96-B525-CD43-A7E1-94EC6B706916}" type="datetimeFigureOut">
              <a:rPr lang="en-US" smtClean="0"/>
              <a:pPr/>
              <a:t>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Christopher Gutteridge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2186614" cy="1266092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230758" y="141763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851770" y="3956235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3"/>
            <a:endCxn id="47" idx="1"/>
          </p:cNvCxnSpPr>
          <p:nvPr/>
        </p:nvCxnSpPr>
        <p:spPr>
          <a:xfrm flipV="1">
            <a:off x="5335738" y="1618182"/>
            <a:ext cx="812913" cy="198675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6956750" y="3788046"/>
            <a:ext cx="1259951" cy="56740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Big </a:t>
            </a:r>
            <a:r>
              <a:rPr lang="en-US" sz="3200" dirty="0" err="1" smtClean="0">
                <a:solidFill>
                  <a:srgbClr val="000000"/>
                </a:solidFill>
              </a:rPr>
              <a:t>stonking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datasource</a:t>
            </a:r>
            <a:endParaRPr lang="en-US" sz="3200" dirty="0">
              <a:solidFill>
                <a:srgbClr val="000000"/>
              </a:solidFill>
            </a:endParaRPr>
          </a:p>
        </p:txBody>
      </p:sp>
      <p:cxnSp>
        <p:nvCxnSpPr>
          <p:cNvPr id="96" name="Straight Arrow Connector 95"/>
          <p:cNvCxnSpPr>
            <a:stCxn id="89" idx="6"/>
            <a:endCxn id="34" idx="1"/>
          </p:cNvCxnSpPr>
          <p:nvPr/>
        </p:nvCxnSpPr>
        <p:spPr>
          <a:xfrm flipV="1">
            <a:off x="3665156" y="1816857"/>
            <a:ext cx="565602" cy="1272505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Opener World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2186614" cy="126609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230758" y="141763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851770" y="3956235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3"/>
            <a:endCxn id="47" idx="1"/>
          </p:cNvCxnSpPr>
          <p:nvPr/>
        </p:nvCxnSpPr>
        <p:spPr>
          <a:xfrm flipV="1">
            <a:off x="5335738" y="1618182"/>
            <a:ext cx="812913" cy="198675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6956750" y="3788046"/>
            <a:ext cx="1259951" cy="56740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Big </a:t>
            </a:r>
            <a:r>
              <a:rPr lang="en-US" sz="3200" dirty="0" err="1" smtClean="0">
                <a:solidFill>
                  <a:srgbClr val="000000"/>
                </a:solidFill>
              </a:rPr>
              <a:t>stonking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datasource</a:t>
            </a:r>
            <a:endParaRPr lang="en-US" sz="3200" dirty="0">
              <a:solidFill>
                <a:srgbClr val="000000"/>
              </a:solidFill>
            </a:endParaRPr>
          </a:p>
        </p:txBody>
      </p:sp>
      <p:cxnSp>
        <p:nvCxnSpPr>
          <p:cNvPr id="96" name="Straight Arrow Connector 95"/>
          <p:cNvCxnSpPr>
            <a:stCxn id="89" idx="6"/>
            <a:endCxn id="34" idx="1"/>
          </p:cNvCxnSpPr>
          <p:nvPr/>
        </p:nvCxnSpPr>
        <p:spPr>
          <a:xfrm flipV="1">
            <a:off x="3665156" y="1816857"/>
            <a:ext cx="565602" cy="1272505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851770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2" name="Straight Arrow Connector 61"/>
          <p:cNvCxnSpPr>
            <a:stCxn id="61" idx="3"/>
            <a:endCxn id="39" idx="2"/>
          </p:cNvCxnSpPr>
          <p:nvPr/>
        </p:nvCxnSpPr>
        <p:spPr>
          <a:xfrm>
            <a:off x="6956750" y="2975961"/>
            <a:ext cx="1104978" cy="406043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61" idx="1"/>
          </p:cNvCxnSpPr>
          <p:nvPr/>
        </p:nvCxnSpPr>
        <p:spPr>
          <a:xfrm flipV="1">
            <a:off x="3665156" y="2975961"/>
            <a:ext cx="2186614" cy="1134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Visions of the future….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</a:t>
            </a:r>
            <a:r>
              <a:rPr lang="en-US" baseline="0" dirty="0" smtClean="0"/>
              <a:t> dream…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  <a:solidFill>
            <a:srgbClr val="9BBB59"/>
          </a:solidFill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  <a:solidFill>
            <a:srgbClr val="9BBB59"/>
          </a:solidFill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  <a:solidFill>
            <a:srgbClr val="9BBB59"/>
          </a:solidFill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  <a:solidFill>
            <a:srgbClr val="9BBB59"/>
          </a:solidFill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  <a:solidFill>
            <a:srgbClr val="9BBB59"/>
          </a:solidFill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  <a:solidFill>
            <a:srgbClr val="9BBB59"/>
          </a:solidFill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  <a:solidFill>
            <a:srgbClr val="9BBB59"/>
          </a:solidFill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solidFill>
              <a:schemeClr val="accent3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… the nightmare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043624" y="1167204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4513457" y="2015812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4513457" y="3713029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3043624" y="4561637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Oval 11"/>
          <p:cNvSpPr/>
          <p:nvPr/>
        </p:nvSpPr>
        <p:spPr>
          <a:xfrm>
            <a:off x="1573791" y="3713029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val 9"/>
          <p:cNvSpPr/>
          <p:nvPr/>
        </p:nvSpPr>
        <p:spPr>
          <a:xfrm>
            <a:off x="1573791" y="2015812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3043624" y="2749232"/>
            <a:ext cx="1129158" cy="1129158"/>
          </a:xfrm>
          <a:prstGeom prst="ellipse">
            <a:avLst/>
          </a:prstGeom>
          <a:solidFill>
            <a:srgbClr val="D7E4BD"/>
          </a:solidFill>
          <a:ln>
            <a:solidFill>
              <a:srgbClr val="9BBB59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… the nightmare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043624" y="1167204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4513457" y="2015812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4513457" y="3713029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3043624" y="4561637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Oval 11"/>
          <p:cNvSpPr/>
          <p:nvPr/>
        </p:nvSpPr>
        <p:spPr>
          <a:xfrm>
            <a:off x="1573791" y="3713029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val 9"/>
          <p:cNvSpPr/>
          <p:nvPr/>
        </p:nvSpPr>
        <p:spPr>
          <a:xfrm>
            <a:off x="1573791" y="2015812"/>
            <a:ext cx="1129158" cy="112915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3043624" y="2749232"/>
            <a:ext cx="1129158" cy="1129158"/>
          </a:xfrm>
          <a:prstGeom prst="ellipse">
            <a:avLst/>
          </a:prstGeom>
          <a:solidFill>
            <a:srgbClr val="D7E4BD"/>
          </a:solidFill>
          <a:ln>
            <a:solidFill>
              <a:srgbClr val="9BBB59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solidFill>
              <a:srgbClr val="7F7F7F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97686" y="1167204"/>
            <a:ext cx="2946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Well, the missed opportunity, </a:t>
            </a:r>
          </a:p>
          <a:p>
            <a:r>
              <a:rPr lang="en-US" dirty="0" smtClean="0"/>
              <a:t>anyhow!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 Aggregators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Oval 11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val 9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4" idx="3"/>
            <a:endCxn id="39" idx="2"/>
          </p:cNvCxnSpPr>
          <p:nvPr/>
        </p:nvCxnSpPr>
        <p:spPr>
          <a:xfrm>
            <a:off x="6148651" y="3380416"/>
            <a:ext cx="854855" cy="158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Website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endCxn id="34" idx="1"/>
          </p:cNvCxnSpPr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Smiley Face 38"/>
          <p:cNvSpPr/>
          <p:nvPr/>
        </p:nvSpPr>
        <p:spPr>
          <a:xfrm>
            <a:off x="7003506" y="2806184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148651" y="4523132"/>
            <a:ext cx="854855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148651" y="5367629"/>
            <a:ext cx="854855" cy="158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656051" y="5369217"/>
            <a:ext cx="694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</a:t>
            </a:r>
          </a:p>
          <a:p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728478" y="4563225"/>
            <a:ext cx="133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Open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6200000" flipV="1">
            <a:off x="2882874" y="3930804"/>
            <a:ext cx="1413189" cy="13115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33" name="Straight Arrow Connector 32"/>
          <p:cNvCxnSpPr/>
          <p:nvPr/>
        </p:nvCxnSpPr>
        <p:spPr>
          <a:xfrm rot="5400000" flipH="1" flipV="1">
            <a:off x="1112776" y="3998730"/>
            <a:ext cx="1482480" cy="124497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Christopher Gutteridge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@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cgutteridge</a:t>
            </a:r>
            <a:endParaRPr lang="en-US" sz="4400" kern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en-US" dirty="0" smtClean="0"/>
          </a:p>
          <a:p>
            <a:pPr>
              <a:defRPr/>
            </a:pPr>
            <a:r>
              <a:rPr lang="en-US" dirty="0" err="1" smtClean="0"/>
              <a:t>data.southampton.ac.uk</a:t>
            </a:r>
            <a:endParaRPr lang="en-US" dirty="0" smtClean="0"/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data.ac.uk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data.totl.net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Fail.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-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World: Provenance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World: Provenance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World: Provenance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Open World: Provenance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API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solidFill>
            <a:srgbClr val="C3D69B"/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App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956748" y="5653895"/>
            <a:ext cx="1104980" cy="79843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201208" y="4264265"/>
            <a:ext cx="1697660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Data </a:t>
            </a:r>
            <a:r>
              <a:rPr lang="en-US" sz="1600" dirty="0" smtClean="0">
                <a:solidFill>
                  <a:srgbClr val="000000"/>
                </a:solidFill>
              </a:rPr>
              <a:t>Source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676129"/>
            <a:ext cx="1129158" cy="1129158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Auth-</a:t>
            </a:r>
            <a:r>
              <a:rPr lang="en-US" dirty="0" err="1" smtClean="0">
                <a:solidFill>
                  <a:srgbClr val="000000"/>
                </a:solidFill>
              </a:rPr>
              <a:t>ority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089316"/>
            <a:ext cx="1976663" cy="1129158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Some other Aggregator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solidFill>
            <a:srgbClr val="C3D69B"/>
          </a:solidFill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08779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570064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18474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Useful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aggregations for Equipment &amp; Facilities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UK Academia</a:t>
            </a:r>
            <a:endParaRPr lang="en-US" dirty="0" smtClean="0"/>
          </a:p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South-coast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public sector</a:t>
            </a:r>
            <a:endParaRPr lang="en-US" dirty="0" smtClean="0"/>
          </a:p>
          <a:p>
            <a:pPr lvl="0" rtl="0" eaLnBrk="1" latinLnBrk="0" hangingPunct="1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Universities in </a:t>
            </a:r>
            <a:r>
              <a:rPr lang="en-US" sz="44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N.Ireland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+ R. of Ireland</a:t>
            </a:r>
            <a:endParaRPr lang="en-US" dirty="0" smtClean="0"/>
          </a:p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Hampshire Businesses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Useful</a:t>
            </a:r>
            <a:r>
              <a:rPr lang="en-US" baseline="0" dirty="0" smtClean="0"/>
              <a:t> “standard” 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</a:t>
            </a:r>
            <a:r>
              <a:rPr lang="en-US" baseline="0" dirty="0" smtClean="0"/>
              <a:t> Expertise</a:t>
            </a:r>
          </a:p>
          <a:p>
            <a:r>
              <a:rPr lang="en-US" dirty="0" smtClean="0"/>
              <a:t>Vacancies</a:t>
            </a:r>
          </a:p>
          <a:p>
            <a:r>
              <a:rPr lang="en-US" baseline="0" dirty="0" err="1" smtClean="0"/>
              <a:t>Organisational</a:t>
            </a:r>
            <a:r>
              <a:rPr lang="en-US" dirty="0" smtClean="0"/>
              <a:t> Structure</a:t>
            </a:r>
          </a:p>
          <a:p>
            <a:r>
              <a:rPr lang="en-US" baseline="0" dirty="0" smtClean="0"/>
              <a:t>Buildings</a:t>
            </a:r>
            <a:r>
              <a:rPr lang="en-US" dirty="0" smtClean="0"/>
              <a:t> &amp; Campuses</a:t>
            </a:r>
          </a:p>
          <a:p>
            <a:r>
              <a:rPr lang="en-US" baseline="0" dirty="0" smtClean="0"/>
              <a:t>Publications</a:t>
            </a:r>
          </a:p>
          <a:p>
            <a:r>
              <a:rPr lang="en-US" dirty="0" smtClean="0"/>
              <a:t>… research data (</a:t>
            </a:r>
            <a:r>
              <a:rPr lang="en-US" dirty="0" err="1" smtClean="0"/>
              <a:t>eeep</a:t>
            </a:r>
            <a:r>
              <a:rPr lang="en-US" dirty="0" smtClean="0"/>
              <a:t>!)</a:t>
            </a:r>
            <a:r>
              <a:rPr lang="en-US" baseline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</a:t>
            </a:r>
            <a:r>
              <a:rPr lang="en-US" dirty="0" err="1" smtClean="0"/>
              <a:t>data.ac.uk</a:t>
            </a:r>
            <a:r>
              <a:rPr lang="en-US" dirty="0" smtClean="0"/>
              <a:t> (Spring 2013)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Cool </a:t>
            </a:r>
            <a:r>
              <a:rPr lang="en-US" dirty="0" err="1" smtClean="0"/>
              <a:t>URIs</a:t>
            </a:r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data services</a:t>
            </a:r>
          </a:p>
          <a:p>
            <a:r>
              <a:rPr lang="en-US" dirty="0" smtClean="0"/>
              <a:t>Provide aggregators for </a:t>
            </a:r>
            <a:r>
              <a:rPr lang="en-US" dirty="0" err="1" smtClean="0"/>
              <a:t>ac.uk</a:t>
            </a:r>
            <a:r>
              <a:rPr lang="en-US" dirty="0" smtClean="0"/>
              <a:t>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</a:t>
            </a:r>
            <a:r>
              <a:rPr lang="en-US" dirty="0" err="1" smtClean="0"/>
              <a:t>data.ac.uk</a:t>
            </a:r>
            <a:r>
              <a:rPr lang="en-US" smtClean="0"/>
              <a:t> (Spring 2013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Cool </a:t>
            </a:r>
            <a:r>
              <a:rPr lang="en-US" dirty="0" err="1" smtClean="0"/>
              <a:t>URIs</a:t>
            </a:r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data services</a:t>
            </a:r>
          </a:p>
          <a:p>
            <a:r>
              <a:rPr lang="en-US" dirty="0" smtClean="0"/>
              <a:t>Provide aggregators for </a:t>
            </a:r>
            <a:r>
              <a:rPr lang="en-US" dirty="0" err="1" smtClean="0"/>
              <a:t>ac.uk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36185" y="1417638"/>
            <a:ext cx="7532376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dirty="0" err="1" smtClean="0">
                <a:sym typeface="Wingdings"/>
              </a:rPr>
              <a:t></a:t>
            </a:r>
            <a:endParaRPr lang="en-US" sz="28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</a:t>
            </a:r>
            <a:r>
              <a:rPr lang="en-US" baseline="0" dirty="0" smtClean="0"/>
              <a:t> </a:t>
            </a:r>
            <a:r>
              <a:rPr lang="en-US" baseline="0" dirty="0" smtClean="0"/>
              <a:t>Future (</a:t>
            </a:r>
            <a:r>
              <a:rPr lang="en-US" dirty="0" smtClean="0"/>
              <a:t>Spring 2013)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</a:t>
            </a:r>
            <a:r>
              <a:rPr lang="en-US" baseline="0" dirty="0" smtClean="0"/>
              <a:t> discovery of datasets</a:t>
            </a:r>
          </a:p>
          <a:p>
            <a:r>
              <a:rPr lang="en-US" baseline="0" dirty="0" smtClean="0"/>
              <a:t>Semantic Web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</a:t>
            </a:r>
            <a:r>
              <a:rPr lang="en-US" baseline="0" dirty="0" smtClean="0"/>
              <a:t> </a:t>
            </a:r>
            <a:r>
              <a:rPr lang="en-US" baseline="0" dirty="0" smtClean="0"/>
              <a:t>Future (</a:t>
            </a:r>
            <a:r>
              <a:rPr lang="en-US" dirty="0" smtClean="0"/>
              <a:t>Spring 2013)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Auto</a:t>
            </a:r>
            <a:r>
              <a:rPr lang="en-US" baseline="0" dirty="0" smtClean="0"/>
              <a:t> discovery of datasets</a:t>
            </a:r>
          </a:p>
          <a:p>
            <a:r>
              <a:rPr lang="en-US" baseline="0" dirty="0" smtClean="0"/>
              <a:t>Semantic </a:t>
            </a:r>
            <a:r>
              <a:rPr lang="en-US" baseline="0" dirty="0" smtClean="0"/>
              <a:t>Web</a:t>
            </a:r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  <a:p>
            <a:pPr>
              <a:buNone/>
            </a:pPr>
            <a:r>
              <a:rPr lang="en-US" baseline="0" dirty="0" smtClean="0"/>
              <a:t>Queen </a:t>
            </a:r>
            <a:r>
              <a:rPr lang="en-US" dirty="0" smtClean="0"/>
              <a:t>Mary University of London is first Russell Group university to have auto-discoverable open equipment data: http://</a:t>
            </a:r>
            <a:r>
              <a:rPr lang="en-US" dirty="0" err="1" smtClean="0"/>
              <a:t>www.qmul.ac.uk</a:t>
            </a:r>
            <a:r>
              <a:rPr lang="en-US" dirty="0" smtClean="0"/>
              <a:t>/</a:t>
            </a:r>
            <a:endParaRPr lang="en-US" baseline="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98455" y="274638"/>
            <a:ext cx="7532376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dirty="0" err="1" smtClean="0">
                <a:sym typeface="Wingdings"/>
              </a:rPr>
              <a:t></a:t>
            </a:r>
            <a:endParaRPr lang="en-US" sz="28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/.well-known/</a:t>
            </a:r>
            <a:r>
              <a:rPr lang="en-US" dirty="0" err="1" smtClean="0"/>
              <a:t>openorg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http://www.soton.ac.uk/.well-known/</a:t>
            </a:r>
            <a:r>
              <a:rPr lang="en-US" dirty="0" err="1" smtClean="0"/>
              <a:t>openorg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&lt;link </a:t>
            </a:r>
            <a:r>
              <a:rPr lang="en-US" dirty="0" err="1" smtClean="0"/>
              <a:t>rel</a:t>
            </a:r>
            <a:r>
              <a:rPr lang="en-US" dirty="0" smtClean="0"/>
              <a:t>=“</a:t>
            </a:r>
            <a:r>
              <a:rPr lang="en-US" dirty="0" err="1" smtClean="0"/>
              <a:t>openorg</a:t>
            </a:r>
            <a:r>
              <a:rPr lang="en-US" dirty="0" smtClean="0"/>
              <a:t>” </a:t>
            </a:r>
            <a:r>
              <a:rPr lang="en-US" dirty="0" err="1" smtClean="0"/>
              <a:t>href</a:t>
            </a:r>
            <a:r>
              <a:rPr lang="en-US" dirty="0" smtClean="0"/>
              <a:t>=“http://</a:t>
            </a:r>
            <a:r>
              <a:rPr lang="en-US" dirty="0" err="1" smtClean="0"/>
              <a:t>id.southampton.ac.uk</a:t>
            </a:r>
            <a:r>
              <a:rPr lang="en-US" dirty="0" smtClean="0"/>
              <a:t>/dataset/profile/</a:t>
            </a:r>
            <a:r>
              <a:rPr lang="en-US" dirty="0" smtClean="0"/>
              <a:t>latest”&gt;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it happen…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What’s in it for me?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</a:t>
            </a:r>
            <a:endParaRPr lang="en-US" dirty="0"/>
          </a:p>
        </p:txBody>
      </p:sp>
      <p:pic>
        <p:nvPicPr>
          <p:cNvPr id="4" name="Content Placeholder 3" descr="menu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9532" r="-59532"/>
          <a:stretch>
            <a:fillRect/>
          </a:stretch>
        </p:blipFill>
        <p:spPr/>
      </p:pic>
      <p:pic>
        <p:nvPicPr>
          <p:cNvPr id="5" name="Picture 4" descr="Screen Shot 2012-09-16 at 20.21.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37290" y="-1919803"/>
            <a:ext cx="10281290" cy="11629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enu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9532" r="-59532"/>
          <a:stretch>
            <a:fillRect/>
          </a:stretch>
        </p:blipFill>
        <p:spPr/>
      </p:pic>
      <p:pic>
        <p:nvPicPr>
          <p:cNvPr id="5" name="Picture 4" descr="Screen Shot 2012-09-16 at 20.21.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2829" y="1036639"/>
            <a:ext cx="4203193" cy="4754562"/>
          </a:xfrm>
          <a:prstGeom prst="rect">
            <a:avLst/>
          </a:prstGeom>
        </p:spPr>
      </p:pic>
      <p:pic>
        <p:nvPicPr>
          <p:cNvPr id="7" name="Picture 6" descr="5462669620_426e05b365_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2487" y="1417638"/>
            <a:ext cx="4967110" cy="33130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8768" y="-321756"/>
            <a:ext cx="6027438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300" dirty="0" smtClean="0">
                <a:ln w="38100">
                  <a:solidFill>
                    <a:schemeClr val="bg1"/>
                  </a:solidFill>
                </a:ln>
                <a:latin typeface="Lucida Grande"/>
                <a:ea typeface="Lucida Grande"/>
                <a:cs typeface="Lucida Grande"/>
              </a:rPr>
              <a:t>≠</a:t>
            </a:r>
            <a:endParaRPr lang="en-US" sz="41300" dirty="0">
              <a:ln w="38100"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Tabular Data FTW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Understanding “Graph” data is a big cognitive load, compared with SQL/Excel.</a:t>
            </a:r>
          </a:p>
          <a:p>
            <a:r>
              <a:rPr lang="en-US" dirty="0" smtClean="0"/>
              <a:t>Don’t expect any small company to be able to generate good RDF.</a:t>
            </a:r>
          </a:p>
          <a:p>
            <a:r>
              <a:rPr lang="en-US" dirty="0" smtClean="0"/>
              <a:t>RDF is neat for aggregation, but make easy ways for people to get started. </a:t>
            </a:r>
          </a:p>
          <a:p>
            <a:endParaRPr lang="en-US" dirty="0" smtClean="0"/>
          </a:p>
          <a:p>
            <a:r>
              <a:rPr lang="en-US" dirty="0" smtClean="0"/>
              <a:t>Provide tabular-data routes in &amp; out where possible!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were working </a:t>
            </a:r>
            <a:r>
              <a:rPr lang="en-US" smtClean="0"/>
              <a:t>on (</a:t>
            </a:r>
            <a:r>
              <a:rPr lang="en-US" dirty="0" smtClean="0"/>
              <a:t>Spring 2014)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Observatory.data.ac.uk</a:t>
            </a:r>
            <a:endParaRPr lang="en-US" dirty="0" smtClean="0"/>
          </a:p>
          <a:p>
            <a:pPr lvl="1"/>
            <a:r>
              <a:rPr lang="en-US" dirty="0" smtClean="0"/>
              <a:t>Collect, publish and </a:t>
            </a:r>
            <a:r>
              <a:rPr lang="en-US" dirty="0" err="1" smtClean="0"/>
              <a:t>visualise</a:t>
            </a:r>
            <a:r>
              <a:rPr lang="en-US" dirty="0" smtClean="0"/>
              <a:t> current and historical data about *.</a:t>
            </a:r>
            <a:r>
              <a:rPr lang="en-US" dirty="0" err="1" smtClean="0"/>
              <a:t>ac.uk</a:t>
            </a:r>
            <a:r>
              <a:rPr lang="en-US" dirty="0" smtClean="0"/>
              <a:t> homepages.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Hub.data.ac.uk</a:t>
            </a:r>
            <a:endParaRPr lang="en-US" dirty="0" smtClean="0"/>
          </a:p>
          <a:p>
            <a:pPr lvl="1"/>
            <a:r>
              <a:rPr lang="en-US" dirty="0" smtClean="0"/>
              <a:t>Collect, publish and </a:t>
            </a:r>
            <a:r>
              <a:rPr lang="en-US" dirty="0" err="1" smtClean="0"/>
              <a:t>visualise</a:t>
            </a:r>
            <a:r>
              <a:rPr lang="en-US" dirty="0" smtClean="0"/>
              <a:t> *.</a:t>
            </a:r>
            <a:r>
              <a:rPr lang="en-US" dirty="0" err="1" smtClean="0"/>
              <a:t>ac.uk</a:t>
            </a:r>
            <a:r>
              <a:rPr lang="en-US" dirty="0" smtClean="0"/>
              <a:t> “</a:t>
            </a:r>
            <a:r>
              <a:rPr lang="en-US" dirty="0" err="1" smtClean="0"/>
              <a:t>Organisation</a:t>
            </a:r>
            <a:r>
              <a:rPr lang="en-US" dirty="0" smtClean="0"/>
              <a:t> Profile Documents” (</a:t>
            </a:r>
            <a:r>
              <a:rPr lang="en-US" dirty="0" err="1" smtClean="0"/>
              <a:t>OPDs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Picture</a:t>
            </a:r>
            <a:r>
              <a:rPr lang="en-US" baseline="0" dirty="0" smtClean="0"/>
              <a:t> </a:t>
            </a:r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Croissants: </a:t>
            </a:r>
            <a:r>
              <a:rPr lang="en-US" dirty="0" err="1" smtClean="0"/>
              <a:t>jnunoferreira</a:t>
            </a:r>
            <a:r>
              <a:rPr lang="en-US" dirty="0" smtClean="0"/>
              <a:t> /</a:t>
            </a:r>
            <a:r>
              <a:rPr lang="en-US" dirty="0" err="1" smtClean="0"/>
              <a:t>Flickr</a:t>
            </a:r>
            <a:r>
              <a:rPr lang="en-US" dirty="0" smtClean="0"/>
              <a:t> / CC-by 2.0</a:t>
            </a:r>
          </a:p>
          <a:p>
            <a:endParaRPr lang="en-US" dirty="0" smtClean="0"/>
          </a:p>
          <a:p>
            <a:r>
              <a:rPr lang="en-US" dirty="0" smtClean="0"/>
              <a:t>Menu: </a:t>
            </a:r>
            <a:r>
              <a:rPr lang="en-US" dirty="0" err="1" smtClean="0"/>
              <a:t>data.soton.ac.uk</a:t>
            </a:r>
            <a:r>
              <a:rPr lang="en-US" dirty="0" smtClean="0"/>
              <a:t> / Open Government License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</a:t>
            </a:r>
          </a:p>
          <a:p>
            <a:r>
              <a:rPr lang="en-US" dirty="0" smtClean="0"/>
              <a:t>Because somebody makes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 (all the cool kids are doing it)</a:t>
            </a:r>
          </a:p>
          <a:p>
            <a:r>
              <a:rPr lang="en-US" dirty="0" smtClean="0"/>
              <a:t>Because somebody makes you (a stick!)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(equipment demo)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 (all the cool kids are doing it)</a:t>
            </a:r>
          </a:p>
          <a:p>
            <a:r>
              <a:rPr lang="en-US" dirty="0" smtClean="0"/>
              <a:t>Because somebody makes you (a stick!)</a:t>
            </a:r>
          </a:p>
          <a:p>
            <a:r>
              <a:rPr lang="en-US" dirty="0" smtClean="0"/>
              <a:t>Because it actually achieves your personal (or business) goals. (a carrot!)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Old Web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1931005" cy="299466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Smiley Face 38"/>
          <p:cNvSpPr/>
          <p:nvPr/>
        </p:nvSpPr>
        <p:spPr>
          <a:xfrm>
            <a:off x="7845828" y="2807772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596161" y="2989609"/>
            <a:ext cx="1104980" cy="7984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Website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3" name="Straight Arrow Connector 52"/>
          <p:cNvCxnSpPr>
            <a:stCxn id="45" idx="3"/>
            <a:endCxn id="39" idx="2"/>
          </p:cNvCxnSpPr>
          <p:nvPr/>
        </p:nvCxnSpPr>
        <p:spPr>
          <a:xfrm flipV="1">
            <a:off x="6701141" y="3382004"/>
            <a:ext cx="1144687" cy="6824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solidFill>
            <a:srgbClr val="A6A6A6"/>
          </a:solidFill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Big </a:t>
            </a:r>
            <a:r>
              <a:rPr lang="en-US" sz="3200" dirty="0" err="1" smtClean="0">
                <a:solidFill>
                  <a:srgbClr val="000000"/>
                </a:solidFill>
              </a:rPr>
              <a:t>stonking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datasource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15537</TotalTime>
  <Words>662</Words>
  <Application>Microsoft Macintosh PowerPoint</Application>
  <PresentationFormat>On-screen Show (4:3)</PresentationFormat>
  <Paragraphs>221</Paragraphs>
  <Slides>46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Open Data</vt:lpstr>
      <vt:lpstr>Christopher Gutteridge</vt:lpstr>
      <vt:lpstr>Types of Data</vt:lpstr>
      <vt:lpstr>Types of Data</vt:lpstr>
      <vt:lpstr>Reasons to Openly Publish</vt:lpstr>
      <vt:lpstr>Reasons to Openly Publish</vt:lpstr>
      <vt:lpstr>(equipment demo)</vt:lpstr>
      <vt:lpstr>Reasons to Openly Publish</vt:lpstr>
      <vt:lpstr>Old Web</vt:lpstr>
      <vt:lpstr>Open World</vt:lpstr>
      <vt:lpstr>Opener World</vt:lpstr>
      <vt:lpstr>Visions of the future….</vt:lpstr>
      <vt:lpstr>The dream…</vt:lpstr>
      <vt:lpstr>… the nightmare</vt:lpstr>
      <vt:lpstr>… the nightmare</vt:lpstr>
      <vt:lpstr>Authority Aggregators</vt:lpstr>
      <vt:lpstr>Slide 17</vt:lpstr>
      <vt:lpstr>Authority Aggregators </vt:lpstr>
      <vt:lpstr>Authority Aggregators </vt:lpstr>
      <vt:lpstr>Authority Aggregators </vt:lpstr>
      <vt:lpstr>Authority Aggregators </vt:lpstr>
      <vt:lpstr>Fail.</vt:lpstr>
      <vt:lpstr>Open World</vt:lpstr>
      <vt:lpstr>Open World</vt:lpstr>
      <vt:lpstr>Open World</vt:lpstr>
      <vt:lpstr>Open World</vt:lpstr>
      <vt:lpstr>Open World</vt:lpstr>
      <vt:lpstr>Open World</vt:lpstr>
      <vt:lpstr>Open World: Provenance</vt:lpstr>
      <vt:lpstr>Open World: Provenance</vt:lpstr>
      <vt:lpstr>Open World: Provenance</vt:lpstr>
      <vt:lpstr>Open World: Provenance</vt:lpstr>
      <vt:lpstr>Useful aggregations for Equipment &amp; Facilities data</vt:lpstr>
      <vt:lpstr>Other Useful “standard” Datasets</vt:lpstr>
      <vt:lpstr>Plans for data.ac.uk (Spring 2013)</vt:lpstr>
      <vt:lpstr>Plans for data.ac.uk (Spring 2013)</vt:lpstr>
      <vt:lpstr>Medium Future (Spring 2013)</vt:lpstr>
      <vt:lpstr>Medium Future (Spring 2013)</vt:lpstr>
      <vt:lpstr>/.well-known/openorg</vt:lpstr>
      <vt:lpstr>Making it happen…</vt:lpstr>
      <vt:lpstr>What’s in it for me?</vt:lpstr>
      <vt:lpstr>menu</vt:lpstr>
      <vt:lpstr>Slide 43</vt:lpstr>
      <vt:lpstr>Tabular Data FTW</vt:lpstr>
      <vt:lpstr>What were working on (Spring 2014)</vt:lpstr>
      <vt:lpstr> Picture Credits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Christopher Gutteridge</cp:lastModifiedBy>
  <cp:revision>29</cp:revision>
  <dcterms:created xsi:type="dcterms:W3CDTF">2014-05-07T23:13:18Z</dcterms:created>
  <dcterms:modified xsi:type="dcterms:W3CDTF">2014-05-08T10:57:34Z</dcterms:modified>
</cp:coreProperties>
</file>