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918" r:id="rId1"/>
  </p:sldMasterIdLst>
  <p:notesMasterIdLst>
    <p:notesMasterId r:id="rId21"/>
  </p:notesMasterIdLst>
  <p:sldIdLst>
    <p:sldId id="277" r:id="rId2"/>
    <p:sldId id="278" r:id="rId3"/>
    <p:sldId id="274" r:id="rId4"/>
    <p:sldId id="275" r:id="rId5"/>
    <p:sldId id="276" r:id="rId6"/>
    <p:sldId id="268" r:id="rId7"/>
    <p:sldId id="269" r:id="rId8"/>
    <p:sldId id="270" r:id="rId9"/>
    <p:sldId id="256" r:id="rId10"/>
    <p:sldId id="257" r:id="rId11"/>
    <p:sldId id="258" r:id="rId12"/>
    <p:sldId id="259" r:id="rId13"/>
    <p:sldId id="264" r:id="rId14"/>
    <p:sldId id="265" r:id="rId15"/>
    <p:sldId id="260" r:id="rId16"/>
    <p:sldId id="263" r:id="rId17"/>
    <p:sldId id="266" r:id="rId18"/>
    <p:sldId id="261" r:id="rId19"/>
    <p:sldId id="26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308" y="10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GB"/>
              <a:t>Click to edit the notes format</a:t>
            </a:r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GB"/>
              <a:t>&lt;header&gt;</a:t>
            </a:r>
            <a:endParaRPr/>
          </a:p>
        </p:txBody>
      </p:sp>
      <p:sp>
        <p:nvSpPr>
          <p:cNvPr id="114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r>
              <a:rPr lang="en-GB"/>
              <a:t>&lt;date/time&gt;</a:t>
            </a:r>
            <a:endParaRPr/>
          </a:p>
        </p:txBody>
      </p:sp>
      <p:sp>
        <p:nvSpPr>
          <p:cNvPr id="115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r>
              <a:rPr lang="en-GB"/>
              <a:t>&lt;footer&gt;</a:t>
            </a:r>
            <a:endParaRPr/>
          </a:p>
        </p:txBody>
      </p:sp>
      <p:sp>
        <p:nvSpPr>
          <p:cNvPr id="116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pPr algn="r"/>
            <a:fld id="{BCD1FFA8-F0B9-4C3A-BB48-5C7454CF1F62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561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GB"/>
              <a:t>a story</a:t>
            </a:r>
          </a:p>
        </p:txBody>
      </p:sp>
    </p:spTree>
    <p:extLst>
      <p:ext uri="{BB962C8B-B14F-4D97-AF65-F5344CB8AC3E}">
        <p14:creationId xmlns:p14="http://schemas.microsoft.com/office/powerpoint/2010/main" val="3389353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  <a:p>
            <a:pPr lvl="0" rtl="0">
              <a:spcBef>
                <a:spcPts val="0"/>
              </a:spcBef>
              <a:buNone/>
            </a:pPr>
            <a:r>
              <a:rPr lang="en-GB"/>
              <a:t>So, other than make life less dangerous...</a:t>
            </a:r>
          </a:p>
        </p:txBody>
      </p:sp>
    </p:spTree>
    <p:extLst>
      <p:ext uri="{BB962C8B-B14F-4D97-AF65-F5344CB8AC3E}">
        <p14:creationId xmlns:p14="http://schemas.microsoft.com/office/powerpoint/2010/main" val="1442481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  <a:p>
            <a:pPr lvl="0" rtl="0">
              <a:spcBef>
                <a:spcPts val="0"/>
              </a:spcBef>
              <a:buNone/>
            </a:pPr>
            <a:r>
              <a:rPr lang="en-GB"/>
              <a:t>So, other than make life less dangerous...</a:t>
            </a:r>
          </a:p>
        </p:txBody>
      </p:sp>
    </p:spTree>
    <p:extLst>
      <p:ext uri="{BB962C8B-B14F-4D97-AF65-F5344CB8AC3E}">
        <p14:creationId xmlns:p14="http://schemas.microsoft.com/office/powerpoint/2010/main" val="579541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lstStyle/>
          <a:p>
            <a:r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The concept of the </a:t>
            </a:r>
            <a:r>
              <a:rPr lang="en-GB" sz="1200" i="1">
                <a:solidFill>
                  <a:srgbClr val="000000"/>
                </a:solidFill>
                <a:latin typeface="+mn-lt"/>
                <a:ea typeface="+mn-ea"/>
              </a:rPr>
              <a:t>Semantic Network Model</a:t>
            </a:r>
            <a:r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 was formed in the early 1960s by the cognitive scientist Allan M. Collins, linguist M. Ross Quillianand psychologist Elizabeth F. Loftus in various publications s a form to represent semantically structured knowledge</a:t>
            </a:r>
            <a:endParaRPr/>
          </a:p>
          <a:p>
            <a:pPr>
              <a:lnSpc>
                <a:spcPct val="100000"/>
              </a:lnSpc>
            </a:pPr>
            <a:r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It’s been defined as “ a web of data that can be processed directly and indirectly by machines”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33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6EF7E619-18FA-4577-A200-31786D4D54B9}" type="slidenum"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58926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lstStyle/>
          <a:p>
            <a:r>
              <a:rPr lang="en-GB"/>
              <a:t>RDF gives uniform structure to data on web which can be processed and used</a:t>
            </a:r>
            <a:endParaRPr/>
          </a:p>
          <a:p>
            <a:r>
              <a:rPr lang="en-GB"/>
              <a:t>Rdf, owl and XML are language specially designed to write data on web which provides easy processing</a:t>
            </a:r>
            <a:endParaRPr/>
          </a:p>
          <a:p>
            <a:r>
              <a:rPr lang="en-GB"/>
              <a:t>Does not depend on keyword for searching</a:t>
            </a:r>
            <a:endParaRPr/>
          </a:p>
          <a:p>
            <a:r>
              <a:rPr lang="en-GB"/>
              <a:t>Helps to answer complex data query</a:t>
            </a:r>
            <a:endParaRPr/>
          </a:p>
        </p:txBody>
      </p:sp>
      <p:sp>
        <p:nvSpPr>
          <p:cNvPr id="135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73C10A15-704E-4C3B-8016-25333365500A}" type="slidenum"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88812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Font typeface="StarSymbol"/>
              <a:buAutoNum type="arabicPeriod"/>
            </a:pP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When you sign up for an account on sites like </a:t>
            </a:r>
            <a:r>
              <a:rPr lang="en-GB" sz="1200" dirty="0" err="1">
                <a:solidFill>
                  <a:srgbClr val="000000"/>
                </a:solidFill>
                <a:latin typeface="+mn-lt"/>
                <a:ea typeface="+mn-ea"/>
              </a:rPr>
              <a:t>MySpace</a:t>
            </a: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, Digg, Slashdot, </a:t>
            </a:r>
            <a:r>
              <a:rPr lang="en-GB" sz="1200" dirty="0" err="1">
                <a:solidFill>
                  <a:srgbClr val="000000"/>
                </a:solidFill>
                <a:latin typeface="+mn-lt"/>
                <a:ea typeface="+mn-ea"/>
              </a:rPr>
              <a:t>etc</a:t>
            </a: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 you are feeding them information about yourself during and after registration — with your activities and contributions. You can find information about your identity, interests, and habits in semantic web.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2. Contextual ads that examine a Website's content for hints of interests may be replaced with ads that target specific visitors based on their personal preferences, </a:t>
            </a:r>
            <a:r>
              <a:rPr lang="en-GB" sz="1200" dirty="0" err="1">
                <a:solidFill>
                  <a:srgbClr val="000000"/>
                </a:solidFill>
                <a:latin typeface="+mn-lt"/>
                <a:ea typeface="+mn-ea"/>
              </a:rPr>
              <a:t>behaviors</a:t>
            </a: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, lifestyle, friends, income, etc. In a similar way we will likely notice that e-commerce Websites will become better at figuring out just what it is we are going to want next.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3. Content scrapers of the Semantic Web and beyond will be equipped with the ability to </a:t>
            </a:r>
            <a:r>
              <a:rPr lang="en-GB" sz="1200" i="1" dirty="0" err="1">
                <a:solidFill>
                  <a:srgbClr val="000000"/>
                </a:solidFill>
                <a:latin typeface="+mn-lt"/>
                <a:ea typeface="+mn-ea"/>
              </a:rPr>
              <a:t>read</a:t>
            </a:r>
            <a:r>
              <a:rPr lang="en-GB" sz="1200" dirty="0" err="1">
                <a:solidFill>
                  <a:srgbClr val="000000"/>
                </a:solidFill>
                <a:latin typeface="+mn-lt"/>
                <a:ea typeface="+mn-ea"/>
              </a:rPr>
              <a:t>the</a:t>
            </a: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 content within Web documents and feeds. Through natural language processing a semantic content scraper can read a blog entry (or several entries by different authors covering the same topic) and return a brand-new blog entry. The scraper would do so by extracting the facts and statements from the entries and regurgitating the information in another order or in entirely different wording.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5. Human might become too reliable on it, risk of suppressing creativity and curiosity</a:t>
            </a:r>
            <a:endParaRPr dirty="0"/>
          </a:p>
          <a:p>
            <a:pPr>
              <a:lnSpc>
                <a:spcPct val="100000"/>
              </a:lnSpc>
            </a:pPr>
            <a:r>
              <a:rPr lang="en-GB" sz="120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endParaRPr dirty="0"/>
          </a:p>
        </p:txBody>
      </p:sp>
      <p:sp>
        <p:nvSpPr>
          <p:cNvPr id="137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0FA6BE72-D99E-4A5A-B5EE-DC3FA6FFAEAE}" type="slidenum"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3444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139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77E009F3-D7D5-4CC4-9481-C7E379410CF2}" type="slidenum">
              <a:rPr lang="en-GB" sz="1200">
                <a:solidFill>
                  <a:srgbClr val="000000"/>
                </a:solidFill>
                <a:latin typeface="+mn-lt"/>
                <a:ea typeface="+mn-ea"/>
              </a:rPr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4021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5/6/2014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880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637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125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885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398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5/6/2014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674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23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1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8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7FECB830-9D69-4FAE-B4AD-246CCDA16DA9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161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7FECB830-9D69-4FAE-B4AD-246CCDA16DA9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50253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7FECB830-9D69-4FAE-B4AD-246CCDA16DA9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600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7FECB830-9D69-4FAE-B4AD-246CCDA16DA9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4404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7FECB830-9D69-4FAE-B4AD-246CCDA16DA9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925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51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2C14888-5CDD-4AC0-A286-AFB71D5A75C6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197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457200" y="5875079"/>
            <a:ext cx="8229600" cy="692693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marL="285750" indent="-171450" algn="ctr">
              <a:spcBef>
                <a:spcPts val="360"/>
              </a:spcBef>
              <a:buSzPct val="100000"/>
              <a:buNone/>
              <a:defRPr sz="1800"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182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1200" smtClean="0">
                <a:solidFill>
                  <a:srgbClr val="8B8B8B"/>
                </a:solidFill>
                <a:latin typeface="Calibri"/>
              </a:rPr>
              <a:t>02/05/14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7FECB830-9D69-4FAE-B4AD-246CCDA16DA9}" type="slidenum">
              <a:rPr lang="en-GB" sz="1200" smtClean="0">
                <a:solidFill>
                  <a:srgbClr val="8B8B8B"/>
                </a:solidFill>
                <a:latin typeface="Calibri"/>
              </a:r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588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  <p:sldLayoutId id="2147483932" r:id="rId14"/>
    <p:sldLayoutId id="2147483933" r:id="rId15"/>
    <p:sldLayoutId id="2147483934" r:id="rId16"/>
    <p:sldLayoutId id="214748393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Open_Data" TargetMode="External"/><Relationship Id="rId13" Type="http://schemas.openxmlformats.org/officeDocument/2006/relationships/hyperlink" Target="http://wwwconference.org/www2008/program/program-overview.html#Wed" TargetMode="External"/><Relationship Id="rId18" Type="http://schemas.openxmlformats.org/officeDocument/2006/relationships/hyperlink" Target="http://stackoverflow.com/questions/1740341/what-is-the-difference-between-rdf-and-owl" TargetMode="External"/><Relationship Id="rId3" Type="http://schemas.openxmlformats.org/officeDocument/2006/relationships/hyperlink" Target="http://www.semanticfocus.com/blog/entry/title/5-problems-of-the-semantic-web/" TargetMode="External"/><Relationship Id="rId21" Type="http://schemas.openxmlformats.org/officeDocument/2006/relationships/hyperlink" Target="http://linkeddatabook.com/editions/1.0/" TargetMode="External"/><Relationship Id="rId7" Type="http://schemas.openxmlformats.org/officeDocument/2006/relationships/hyperlink" Target="http://www.paristechreview.com/2013/03/29/brief-history-open-data/" TargetMode="External"/><Relationship Id="rId12" Type="http://schemas.openxmlformats.org/officeDocument/2006/relationships/hyperlink" Target="http://www.w3.org/wiki/SweoIG/TaskForces/CommunityProjects/LinkingOpenData/NewsArchive" TargetMode="External"/><Relationship Id="rId17" Type="http://schemas.openxmlformats.org/officeDocument/2006/relationships/hyperlink" Target="http://en.wikipedia.org/wiki/Web_Ontology_Language" TargetMode="External"/><Relationship Id="rId2" Type="http://schemas.openxmlformats.org/officeDocument/2006/relationships/notesSlide" Target="../notesSlides/notesSlide7.xml"/><Relationship Id="rId16" Type="http://schemas.openxmlformats.org/officeDocument/2006/relationships/hyperlink" Target="http://en.wikipedia.org/wiki/RDF_Schema" TargetMode="External"/><Relationship Id="rId20" Type="http://schemas.openxmlformats.org/officeDocument/2006/relationships/hyperlink" Target="http://data.gov.uk/blog/the-benefits-of-linking-dat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egonku.unl.edu/beinghuman/?cat=24" TargetMode="External"/><Relationship Id="rId11" Type="http://schemas.openxmlformats.org/officeDocument/2006/relationships/hyperlink" Target="http://opendatahandbook.org/en/why-open-data/" TargetMode="External"/><Relationship Id="rId5" Type="http://schemas.openxmlformats.org/officeDocument/2006/relationships/hyperlink" Target="http://www.scientificamerican.com/article/the-semantic-web/" TargetMode="External"/><Relationship Id="rId15" Type="http://schemas.openxmlformats.org/officeDocument/2006/relationships/hyperlink" Target="http://en.wikipedia.org/wiki/Resource_Description_Framework" TargetMode="External"/><Relationship Id="rId23" Type="http://schemas.openxmlformats.org/officeDocument/2006/relationships/hyperlink" Target="http://data.gov.uk/blog/the-benefits-of-linking-data/" TargetMode="External"/><Relationship Id="rId10" Type="http://schemas.openxmlformats.org/officeDocument/2006/relationships/hyperlink" Target="http://opendatahandbook.org/en/what-is-open-data/" TargetMode="External"/><Relationship Id="rId19" Type="http://schemas.openxmlformats.org/officeDocument/2006/relationships/hyperlink" Target="http://ontolog.cim3.net/cgi-bin/wiki.pl?OntologySummit2011_MakingTheCase_CommunityInput#nid2LX6" TargetMode="External"/><Relationship Id="rId4" Type="http://schemas.openxmlformats.org/officeDocument/2006/relationships/hyperlink" Target="http://www.w3.org/2001/sw/" TargetMode="External"/><Relationship Id="rId9" Type="http://schemas.openxmlformats.org/officeDocument/2006/relationships/hyperlink" Target="http://www.stlr.org/volumes/volume-ix-2007-2008/brito/" TargetMode="External"/><Relationship Id="rId14" Type="http://schemas.openxmlformats.org/officeDocument/2006/relationships/hyperlink" Target="http://tomheath.com/papers/bizer-heath-berners-lee-ijswis-linked-data.pdf" TargetMode="External"/><Relationship Id="rId22" Type="http://schemas.openxmlformats.org/officeDocument/2006/relationships/hyperlink" Target="http://en.wikipedia.org/wiki/Semantic_networ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>
          <a:xfrm>
            <a:off x="1142025" y="2847975"/>
            <a:ext cx="6763725" cy="12572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 and Linked Data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063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fbcdn-sphotos-f-a.akamaihd.net/hphotos-ak-ash3/t1.0-9/63156_4411018606079_1744204388_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10" t="22130" r="27826" b="49933"/>
          <a:stretch/>
        </p:blipFill>
        <p:spPr bwMode="auto">
          <a:xfrm>
            <a:off x="3637955" y="2371725"/>
            <a:ext cx="1878969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Who we are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72634" t="44095" r="22679" b="41000"/>
          <a:stretch/>
        </p:blipFill>
        <p:spPr>
          <a:xfrm>
            <a:off x="1752005" y="2371724"/>
            <a:ext cx="1878828" cy="2028825"/>
          </a:xfrm>
          <a:prstGeom prst="rect">
            <a:avLst/>
          </a:prstGeom>
        </p:spPr>
      </p:pic>
      <p:pic>
        <p:nvPicPr>
          <p:cNvPr id="3080" name="Picture 8" descr="https://fbcdn-sphotos-g-a.akamaihd.net/hphotos-ak-ash3/t31.0-8/1116230_10201682847895410_1719559195_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0" t="39302" r="23076" b="9892"/>
          <a:stretch/>
        </p:blipFill>
        <p:spPr bwMode="auto">
          <a:xfrm>
            <a:off x="5514521" y="2371723"/>
            <a:ext cx="1878969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scontent-a.xx.fbcdn.net/hphotos-prn2/l/t1.0-9/1150924_536205696434560_498454562_n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94" t="19290" r="1785" b="58884"/>
          <a:stretch/>
        </p:blipFill>
        <p:spPr bwMode="auto">
          <a:xfrm>
            <a:off x="4587421" y="4400548"/>
            <a:ext cx="1878969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fbcdn-sphotos-d-a.akamaihd.net/hphotos-ak-ash3/t1.0-9/734405_862696353745695_1922506461_n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41" t="7214" r="28177" b="40130"/>
          <a:stretch/>
        </p:blipFill>
        <p:spPr bwMode="auto">
          <a:xfrm>
            <a:off x="2710855" y="4400548"/>
            <a:ext cx="1869443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s://fbcdn-sphotos-f-a.akamaihd.net/hphotos-ak-frc3/t1.0-9/10277487_10203659905843721_4513518062889677374_n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64" t="43281" r="15880" b="33385"/>
          <a:stretch/>
        </p:blipFill>
        <p:spPr bwMode="auto">
          <a:xfrm>
            <a:off x="824905" y="4400548"/>
            <a:ext cx="1885950" cy="202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s://fbcdn-sphotos-a-a.akamaihd.net/hphotos-ak-prn1/t31.0-8/1524016_10152371017169925_7151216919226949337_o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32" t="9023" r="16324" b="65922"/>
          <a:stretch/>
        </p:blipFill>
        <p:spPr bwMode="auto">
          <a:xfrm>
            <a:off x="6446385" y="4400547"/>
            <a:ext cx="1893215" cy="202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2747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Shape 2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21100" y="1940400"/>
            <a:ext cx="9022900" cy="4393919"/>
          </a:xfrm>
          <a:prstGeom prst="rect">
            <a:avLst/>
          </a:prstGeom>
        </p:spPr>
      </p:pic>
      <p:sp>
        <p:nvSpPr>
          <p:cNvPr id="3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Story time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3566604"/>
      </p:ext>
    </p:extLst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Shape 34"/>
          <p:cNvPicPr preferRelativeResize="0"/>
          <p:nvPr/>
        </p:nvPicPr>
        <p:blipFill rotWithShape="1">
          <a:blip r:embed="rId3"/>
          <a:srcRect l="49012"/>
          <a:stretch/>
        </p:blipFill>
        <p:spPr>
          <a:xfrm>
            <a:off x="4543424" y="1940833"/>
            <a:ext cx="4600575" cy="4393919"/>
          </a:xfrm>
          <a:prstGeom prst="rect">
            <a:avLst/>
          </a:prstGeom>
        </p:spPr>
      </p:pic>
      <p:sp>
        <p:nvSpPr>
          <p:cNvPr id="35" name="Shape 35"/>
          <p:cNvSpPr txBox="1"/>
          <p:nvPr/>
        </p:nvSpPr>
        <p:spPr>
          <a:xfrm>
            <a:off x="121100" y="940446"/>
            <a:ext cx="4511700" cy="5394306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 dirty="0">
              <a:solidFill>
                <a:srgbClr val="252525"/>
              </a:solidFill>
            </a:endParaRPr>
          </a:p>
          <a:p>
            <a:endParaRPr dirty="0">
              <a:solidFill>
                <a:srgbClr val="252525"/>
              </a:solidFill>
            </a:endParaRPr>
          </a:p>
          <a:p>
            <a:endParaRPr dirty="0">
              <a:solidFill>
                <a:srgbClr val="252525"/>
              </a:solidFill>
            </a:endParaRPr>
          </a:p>
          <a:p>
            <a:endParaRPr dirty="0">
              <a:solidFill>
                <a:srgbClr val="252525"/>
              </a:solidFill>
            </a:endParaRPr>
          </a:p>
          <a:p>
            <a:pPr marL="457200" indent="-317500"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GB" dirty="0">
                <a:solidFill>
                  <a:srgbClr val="252525"/>
                </a:solidFill>
              </a:rPr>
              <a:t>To avoid future tragedies,  Ronald Reagan announced that GPS would be made available for civilian uses once it was completed. </a:t>
            </a:r>
          </a:p>
          <a:p>
            <a:endParaRPr dirty="0">
              <a:solidFill>
                <a:srgbClr val="252525"/>
              </a:solidFill>
            </a:endParaRPr>
          </a:p>
          <a:p>
            <a:endParaRPr dirty="0">
              <a:solidFill>
                <a:srgbClr val="252525"/>
              </a:solidFill>
            </a:endParaRPr>
          </a:p>
          <a:p>
            <a:pPr marL="457200" indent="-317500">
              <a:lnSpc>
                <a:spcPct val="110000"/>
              </a:lnSpc>
              <a:buClr>
                <a:srgbClr val="252525"/>
              </a:buClr>
              <a:buSzPct val="100000"/>
              <a:buFont typeface="Arial"/>
              <a:buChar char="●"/>
            </a:pPr>
            <a:r>
              <a:rPr lang="en-GB" dirty="0">
                <a:solidFill>
                  <a:srgbClr val="252525"/>
                </a:solidFill>
              </a:rPr>
              <a:t>GPS industry has expanded since then and is now used by the most common people.</a:t>
            </a:r>
          </a:p>
          <a:p>
            <a:pPr>
              <a:lnSpc>
                <a:spcPct val="110000"/>
              </a:lnSpc>
            </a:pPr>
            <a:endParaRPr dirty="0">
              <a:solidFill>
                <a:srgbClr val="252525"/>
              </a:solidFill>
            </a:endParaRPr>
          </a:p>
          <a:p>
            <a:pPr>
              <a:lnSpc>
                <a:spcPct val="110000"/>
              </a:lnSpc>
            </a:pPr>
            <a:endParaRPr dirty="0">
              <a:solidFill>
                <a:srgbClr val="252525"/>
              </a:solidFill>
            </a:endParaRPr>
          </a:p>
          <a:p>
            <a:pPr marL="457200" indent="-317500">
              <a:lnSpc>
                <a:spcPct val="110000"/>
              </a:lnSpc>
              <a:buClr>
                <a:srgbClr val="252525"/>
              </a:buClr>
              <a:buSzPct val="100000"/>
              <a:buFont typeface="Arial"/>
              <a:buChar char="●"/>
            </a:pPr>
            <a:r>
              <a:rPr lang="en-GB" dirty="0">
                <a:solidFill>
                  <a:srgbClr val="252525"/>
                </a:solidFill>
              </a:rPr>
              <a:t>In this case, open data helps you navigate in foreign places as well as save man's life. </a:t>
            </a: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Story time (Continued)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383172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 Data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pic>
        <p:nvPicPr>
          <p:cNvPr id="1026" name="Picture 2" descr="http://upload.wikimedia.org/wikipedia/commons/c/cc/Open_Data_stick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74" y="1990725"/>
            <a:ext cx="6111875" cy="4583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38285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ustomShape 2"/>
          <p:cNvSpPr/>
          <p:nvPr/>
        </p:nvSpPr>
        <p:spPr>
          <a:xfrm>
            <a:off x="361064" y="2705344"/>
            <a:ext cx="8820000" cy="4410677"/>
          </a:xfrm>
          <a:prstGeom prst="rect">
            <a:avLst/>
          </a:prstGeom>
        </p:spPr>
        <p:txBody>
          <a:bodyPr lIns="67500" tIns="33750" rIns="67500" bIns="33750"/>
          <a:lstStyle/>
          <a:p>
            <a:pPr marL="342900" indent="-342900">
              <a:lnSpc>
                <a:spcPct val="90000"/>
              </a:lnSpc>
              <a:buSzPct val="45000"/>
              <a:buFont typeface="Arial" panose="020B0604020202020204" pitchFamily="34" charset="0"/>
              <a:buChar char="•"/>
            </a:pPr>
            <a:endParaRPr lang="en-GB" sz="2200" dirty="0" smtClean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lnSpc>
                <a:spcPct val="90000"/>
              </a:lnSpc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“</a:t>
            </a: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 data is data that can be freely used, reused and redistributed by anyone - subject only, at most, to the requirement to attribute and </a:t>
            </a:r>
            <a:r>
              <a:rPr lang="en-GB" sz="2200" dirty="0" err="1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sharealike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.”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 data must have a license to state that it’s 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This license might require users of data to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;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credit </a:t>
            </a: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the publisher(attribution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)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lnSpc>
                <a:spcPct val="100000"/>
              </a:lnSpc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publish </a:t>
            </a: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results as open data if they've mixed open data with other data  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What is Open Data?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7170532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2"/>
          <p:cNvSpPr/>
          <p:nvPr/>
        </p:nvSpPr>
        <p:spPr>
          <a:xfrm>
            <a:off x="180000" y="2071597"/>
            <a:ext cx="8820000" cy="4854297"/>
          </a:xfrm>
          <a:prstGeom prst="rect">
            <a:avLst/>
          </a:prstGeom>
        </p:spPr>
        <p:txBody>
          <a:bodyPr lIns="67500" tIns="33750" rIns="67500" bIns="33750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The concept of open data is not new.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In 1942, Robert King Merton(American Sociologist 1910-2003) explained the importance of open data and its benefits for scientific world.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Merton claims that “each researcher must contribute to the common pot and give up intellectual property rights to allow knowledge to move forward”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In 1995 “Open Data” term firstly appeared in a document from American Scientific Agency they were trying to promote people to exchange their scientific information throughout the world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 From 2007 – Today with the support of a lot of respectable people the idea of open data idea is much more possible than never before.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416820267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2"/>
          <p:cNvSpPr/>
          <p:nvPr/>
        </p:nvSpPr>
        <p:spPr>
          <a:xfrm>
            <a:off x="361064" y="3212337"/>
            <a:ext cx="8820000" cy="4320143"/>
          </a:xfrm>
          <a:prstGeom prst="rect">
            <a:avLst/>
          </a:prstGeom>
        </p:spPr>
        <p:txBody>
          <a:bodyPr lIns="67500" tIns="33750" rIns="67500" bIns="33750"/>
          <a:lstStyle/>
          <a:p>
            <a:pPr marL="342900" indent="-342900"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 data can be used to design new products, provide community services, open up new business opportunities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Open data can help with decision making in your own life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Allow an individual to be more active in the society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Improve quality of service you offer the public</a:t>
            </a:r>
            <a:endParaRPr sz="2200" dirty="0" smtClean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SzPct val="45000"/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Makes government efficient and in turn reducing cost 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Why Open Data?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3672038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extShape 2"/>
          <p:cNvSpPr txBox="1"/>
          <p:nvPr/>
        </p:nvSpPr>
        <p:spPr>
          <a:xfrm>
            <a:off x="474991" y="5739897"/>
            <a:ext cx="8229240" cy="6275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en-US" sz="3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Web 2.0 – Web as a network of data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pic>
        <p:nvPicPr>
          <p:cNvPr id="119" name="Picture 118"/>
          <p:cNvPicPr/>
          <p:nvPr/>
        </p:nvPicPr>
        <p:blipFill>
          <a:blip r:embed="rId2"/>
          <a:stretch>
            <a:fillRect/>
          </a:stretch>
        </p:blipFill>
        <p:spPr>
          <a:xfrm>
            <a:off x="2169331" y="2219104"/>
            <a:ext cx="5073438" cy="3155381"/>
          </a:xfrm>
          <a:prstGeom prst="rect">
            <a:avLst/>
          </a:prstGeom>
          <a:ln>
            <a:noFill/>
          </a:ln>
        </p:spPr>
      </p:pic>
      <p:sp>
        <p:nvSpPr>
          <p:cNvPr id="5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Linked Data + Semantic Web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History of the Semantic Web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121" name="TextShape 2"/>
          <p:cNvSpPr txBox="1"/>
          <p:nvPr/>
        </p:nvSpPr>
        <p:spPr>
          <a:xfrm>
            <a:off x="176644" y="1807931"/>
            <a:ext cx="8823355" cy="5452947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150000"/>
              </a:lnSpc>
              <a:buFont typeface="Arial"/>
              <a:buChar char="•"/>
            </a:pP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'Semantic Nets' first invented for computers Richard H. </a:t>
            </a:r>
            <a:r>
              <a:rPr lang="en-GB" sz="2300" dirty="0" err="1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Richens</a:t>
            </a: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 </a:t>
            </a:r>
            <a:r>
              <a:rPr lang="en-GB" sz="23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1956</a:t>
            </a:r>
            <a:endParaRPr sz="23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algn="just">
              <a:lnSpc>
                <a:spcPct val="150000"/>
              </a:lnSpc>
              <a:buFont typeface="Arial"/>
              <a:buChar char="•"/>
            </a:pP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</a:t>
            </a:r>
            <a:r>
              <a:rPr lang="en-GB" sz="23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ntroduction </a:t>
            </a: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of Semantic Network Model </a:t>
            </a:r>
            <a:r>
              <a:rPr lang="en-GB" sz="23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by  </a:t>
            </a: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cognitive scientist Allan M. Collins, Linguist M. Ross </a:t>
            </a:r>
            <a:r>
              <a:rPr lang="en-GB" sz="2300" dirty="0" err="1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Quillian</a:t>
            </a: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 and Psychologist </a:t>
            </a:r>
            <a:r>
              <a:rPr lang="en-GB" sz="2300" dirty="0" err="1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Ellizabeth</a:t>
            </a: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 F. Loftus in early 1960s.</a:t>
            </a:r>
            <a:endParaRPr sz="23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algn="just">
              <a:lnSpc>
                <a:spcPct val="150000"/>
              </a:lnSpc>
              <a:buFont typeface="Arial"/>
              <a:buChar char="•"/>
            </a:pP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Tim Berners-Lee coined the term “Semantic Web”</a:t>
            </a:r>
            <a:endParaRPr sz="23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algn="just">
              <a:lnSpc>
                <a:spcPct val="150000"/>
              </a:lnSpc>
              <a:buFont typeface="Arial"/>
              <a:buChar char="•"/>
            </a:pPr>
            <a:r>
              <a:rPr lang="en-GB" sz="23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“ a web of data that can be processed directly and indirectly by machines”</a:t>
            </a:r>
            <a:endParaRPr sz="23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algn="just">
              <a:lnSpc>
                <a:spcPct val="150000"/>
              </a:lnSpc>
            </a:pPr>
            <a:endParaRPr sz="23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2"/>
          <p:cNvSpPr txBox="1"/>
          <p:nvPr/>
        </p:nvSpPr>
        <p:spPr>
          <a:xfrm>
            <a:off x="180000" y="2078182"/>
            <a:ext cx="8820000" cy="4633142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2006</a:t>
            </a: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Sir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Tim Berners Lee publishes 'rules' of linked data/semantic web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2007</a:t>
            </a: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Linked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Open Data mailing list started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2008</a:t>
            </a: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Linked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Data talks at WWW2008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2009</a:t>
            </a: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Sir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Tim Berners Lee talks at TED on Linked Data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2010</a:t>
            </a: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Data.gov.uk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linked data project announced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US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Government makes ~400 datasets available as linked data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2011</a:t>
            </a: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Google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, Yahoo, Microsoft agree on vocabularies for 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publishing</a:t>
            </a:r>
          </a:p>
          <a:p>
            <a:pPr lvl="2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structured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data.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lvl="1">
              <a:buSzPct val="25000"/>
            </a:pP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-</a:t>
            </a:r>
            <a:r>
              <a:rPr lang="en-GB" sz="2100" dirty="0" smtClean="0">
                <a:latin typeface="Dotum" panose="020B0600000101010101" pitchFamily="34" charset="-127"/>
                <a:ea typeface="Dotum" panose="020B0600000101010101" pitchFamily="34" charset="-127"/>
              </a:rPr>
              <a:t>W3C </a:t>
            </a:r>
            <a:r>
              <a:rPr lang="en-GB" sz="2100" dirty="0">
                <a:latin typeface="Dotum" panose="020B0600000101010101" pitchFamily="34" charset="-127"/>
                <a:ea typeface="Dotum" panose="020B0600000101010101" pitchFamily="34" charset="-127"/>
              </a:rPr>
              <a:t>Launch directory of linked data projects.</a:t>
            </a:r>
            <a:endParaRPr sz="21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Growth of Linked Data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2"/>
          <p:cNvSpPr txBox="1"/>
          <p:nvPr/>
        </p:nvSpPr>
        <p:spPr>
          <a:xfrm>
            <a:off x="180000" y="1800000"/>
            <a:ext cx="8820000" cy="4905601"/>
          </a:xfrm>
          <a:prstGeom prst="rect">
            <a:avLst/>
          </a:prstGeom>
        </p:spPr>
        <p:txBody>
          <a:bodyPr/>
          <a:lstStyle/>
          <a:p>
            <a:r>
              <a:rPr lang="en-US" sz="2200" u="sng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Resource Description Framework (RDF)</a:t>
            </a:r>
            <a:endParaRPr sz="2200" u="sng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lvl="1"/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Metadata </a:t>
            </a:r>
            <a:r>
              <a:rPr lang="en-US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data model used for describing objects on the </a:t>
            </a: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semantic </a:t>
            </a: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web</a:t>
            </a:r>
          </a:p>
          <a:p>
            <a:pPr lvl="1"/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US" sz="2200" u="sng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RDF Schema (RDFS)</a:t>
            </a:r>
            <a:endParaRPr sz="2200" u="sng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lvl="1"/>
            <a:r>
              <a:rPr lang="en-US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Extension that allows for RDF </a:t>
            </a: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Ontologies</a:t>
            </a:r>
          </a:p>
          <a:p>
            <a:pPr lvl="1"/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US" sz="2200" u="sng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Web Ontology Language(OWL)</a:t>
            </a:r>
            <a:endParaRPr sz="2200" u="sng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lvl="1"/>
            <a:r>
              <a:rPr lang="en-US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Language used for constructing web </a:t>
            </a: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ontologies</a:t>
            </a: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</a:t>
            </a:r>
          </a:p>
          <a:p>
            <a:pPr lvl="1"/>
            <a:endParaRPr lang="en-US" sz="2200" dirty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US" sz="2000" i="1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Definition: Ontology</a:t>
            </a:r>
          </a:p>
          <a:p>
            <a:pPr lvl="1"/>
            <a:r>
              <a:rPr lang="en-US" sz="2000" i="1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A formal representation of knowledge as a hierarchy of concepts within a domain, using a shared vocabulary to denote types, properties and interrelationships of those concepts.</a:t>
            </a:r>
          </a:p>
        </p:txBody>
      </p:sp>
      <p:sp>
        <p:nvSpPr>
          <p:cNvPr id="5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Implementation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Shape 2"/>
          <p:cNvSpPr txBox="1"/>
          <p:nvPr/>
        </p:nvSpPr>
        <p:spPr>
          <a:xfrm>
            <a:off x="-22634" y="1763163"/>
            <a:ext cx="8229240" cy="4525560"/>
          </a:xfrm>
          <a:prstGeom prst="rect">
            <a:avLst/>
          </a:prstGeom>
        </p:spPr>
        <p:txBody>
          <a:bodyPr/>
          <a:lstStyle/>
          <a:p>
            <a:endParaRPr lang="en-US" i="1" dirty="0" smtClean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" name="TextShape 2"/>
          <p:cNvSpPr txBox="1"/>
          <p:nvPr/>
        </p:nvSpPr>
        <p:spPr>
          <a:xfrm>
            <a:off x="457199" y="1799999"/>
            <a:ext cx="8557491" cy="4425345"/>
          </a:xfrm>
          <a:prstGeom prst="rect">
            <a:avLst/>
          </a:prstGeo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Family of W3C (World Wide Web Consortium) specifications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Metadata data model – Model for data which describes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Most common format for linked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Variety of notations and serialization formats – </a:t>
            </a:r>
            <a:r>
              <a:rPr lang="en-US" sz="2200" dirty="0" err="1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e.g</a:t>
            </a: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 XML, Turtle</a:t>
            </a:r>
            <a:endParaRPr lang="en-US" sz="2200" dirty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RDF Schema – Extension for modelling ontologies</a:t>
            </a:r>
          </a:p>
        </p:txBody>
      </p:sp>
      <p:sp>
        <p:nvSpPr>
          <p:cNvPr id="8" name="Rectangle 7"/>
          <p:cNvSpPr/>
          <p:nvPr/>
        </p:nvSpPr>
        <p:spPr>
          <a:xfrm>
            <a:off x="2476557" y="3962565"/>
            <a:ext cx="4190524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@prefix 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: &lt;http://www.w3.org/1999/02/22-rdf-syntax-ns#&gt; . </a:t>
            </a:r>
            <a:endParaRPr lang="en-US" altLang="en-US" sz="8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@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prefix dc: &lt;http://purl.org/dc/elements/1.1/&gt; . </a:t>
            </a:r>
            <a:endParaRPr lang="en-US" altLang="en-US" sz="8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@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prefix ex: &lt;http://example.org/stuff/1.0/&gt;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http://www.w3.org/TR/rdf-syntax-grammar&gt; </a:t>
            </a:r>
            <a:endParaRPr lang="en-US" altLang="en-US" sz="8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dc:title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"RDF/XML Syntax Specification (Revised)" ; </a:t>
            </a:r>
            <a:endParaRPr lang="en-US" altLang="en-US" sz="8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ex:editor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[ </a:t>
            </a:r>
            <a:endParaRPr lang="en-US" altLang="en-US" sz="8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ex:fullname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"Dave Beckett"; </a:t>
            </a: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ex:homePage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&lt;http://purl.org/net/dajobe/&gt; 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] . </a:t>
            </a:r>
            <a:endParaRPr lang="en-US" altLang="en-US" sz="8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76556" y="5286004"/>
            <a:ext cx="4190525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&lt;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rdf:Description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rdf:about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="http://www.w3.org/TR/rdf-syntax-grammar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"&gt;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&lt;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ex:editor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  &lt;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rdf:Description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    &lt;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ex:homePage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      &lt;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rdf:Description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rdf:about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="http://purl.org/net/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dajobe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/"&gt;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      &lt;/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rdf:Description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    &lt;/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ex:homePage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  &lt;/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rdf:Description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&lt;/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ex:editor</a:t>
            </a:r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/>
            <a:r>
              <a:rPr lang="en-US" altLang="en-US" sz="800" dirty="0" smtClean="0">
                <a:latin typeface="Consolas" panose="020B0609020204030204" pitchFamily="49" charset="0"/>
                <a:cs typeface="Consolas" panose="020B0609020204030204" pitchFamily="49" charset="0"/>
              </a:rPr>
              <a:t>&lt;/</a:t>
            </a:r>
            <a:r>
              <a:rPr lang="en-US" altLang="en-US" sz="800" dirty="0" err="1">
                <a:latin typeface="Consolas" panose="020B0609020204030204" pitchFamily="49" charset="0"/>
                <a:cs typeface="Consolas" panose="020B0609020204030204" pitchFamily="49" charset="0"/>
              </a:rPr>
              <a:t>rdf:Description</a:t>
            </a:r>
            <a:r>
              <a:rPr lang="en-US" altLang="en-US" sz="800" dirty="0">
                <a:latin typeface="Consolas" panose="020B0609020204030204" pitchFamily="49" charset="0"/>
                <a:cs typeface="Consolas" panose="020B0609020204030204" pitchFamily="49" charset="0"/>
              </a:rPr>
              <a:t>&gt; </a:t>
            </a:r>
          </a:p>
          <a:p>
            <a:endParaRPr lang="en-GB" sz="8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41759" y="4365730"/>
            <a:ext cx="14513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Dotum" panose="020B0600000101010101" pitchFamily="34" charset="-127"/>
                <a:ea typeface="Dotum" panose="020B0600000101010101" pitchFamily="34" charset="-127"/>
              </a:rPr>
              <a:t>Turtle:</a:t>
            </a:r>
            <a:endParaRPr lang="en-GB"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37031" y="5824613"/>
            <a:ext cx="15882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Dotum" panose="020B0600000101010101" pitchFamily="34" charset="-127"/>
                <a:ea typeface="Dotum" panose="020B0600000101010101" pitchFamily="34" charset="-127"/>
              </a:rPr>
              <a:t>RDF/XML:</a:t>
            </a:r>
            <a:endParaRPr lang="en-GB"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9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Resource Description Framework (RDF)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71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Shape 2"/>
          <p:cNvSpPr txBox="1"/>
          <p:nvPr/>
        </p:nvSpPr>
        <p:spPr>
          <a:xfrm>
            <a:off x="457200" y="1799999"/>
            <a:ext cx="8229240" cy="4416291"/>
          </a:xfrm>
          <a:prstGeom prst="rect">
            <a:avLst/>
          </a:prstGeo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Designed for creating ontologies.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Current specification is OWL2.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Main language is OWL2 Full.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Contains multiple sub-languages (OWL2 EL, QL, RL)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90256" y="3614970"/>
            <a:ext cx="4908072" cy="7232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044000" bIns="0" rtlCol="0">
            <a:spAutoFit/>
          </a:bodyPr>
          <a:lstStyle/>
          <a:p>
            <a:pPr lvl="0"/>
            <a:r>
              <a:rPr lang="en-US" altLang="en-US" sz="1100" dirty="0" smtClean="0">
                <a:latin typeface="Consolas" panose="020B0609020204030204" pitchFamily="49" charset="0"/>
                <a:cs typeface="Consolas" panose="020B0609020204030204" pitchFamily="49" charset="0"/>
              </a:rPr>
              <a:t>Ontology(&lt;http</a:t>
            </a:r>
            <a:r>
              <a:rPr lang="en-US" altLang="en-US" sz="1100" dirty="0">
                <a:latin typeface="Consolas" panose="020B0609020204030204" pitchFamily="49" charset="0"/>
                <a:cs typeface="Consolas" panose="020B0609020204030204" pitchFamily="49" charset="0"/>
              </a:rPr>
              <a:t>://</a:t>
            </a:r>
            <a:r>
              <a:rPr lang="en-US" altLang="en-US" sz="1100" dirty="0" smtClean="0">
                <a:latin typeface="Consolas" panose="020B0609020204030204" pitchFamily="49" charset="0"/>
                <a:cs typeface="Consolas" panose="020B0609020204030204" pitchFamily="49" charset="0"/>
              </a:rPr>
              <a:t>example.com/tea.owl&gt;</a:t>
            </a:r>
          </a:p>
          <a:p>
            <a:pPr lvl="0"/>
            <a:r>
              <a:rPr lang="en-US" altLang="en-US" sz="1100" dirty="0"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1100" dirty="0" smtClean="0">
                <a:latin typeface="Consolas" panose="020B0609020204030204" pitchFamily="49" charset="0"/>
                <a:cs typeface="Consolas" panose="020B0609020204030204" pitchFamily="49" charset="0"/>
              </a:rPr>
              <a:t> Declaration</a:t>
            </a:r>
            <a:r>
              <a:rPr lang="en-US" altLang="en-US" sz="1100" dirty="0">
                <a:latin typeface="Consolas" panose="020B0609020204030204" pitchFamily="49" charset="0"/>
                <a:cs typeface="Consolas" panose="020B0609020204030204" pitchFamily="49" charset="0"/>
              </a:rPr>
              <a:t>( Class( :Tea ) </a:t>
            </a:r>
            <a:r>
              <a:rPr lang="en-US" altLang="en-US" sz="1100" dirty="0" smtClean="0">
                <a:latin typeface="Consolas" panose="020B0609020204030204" pitchFamily="49" charset="0"/>
                <a:cs typeface="Consolas" panose="020B0609020204030204" pitchFamily="49" charset="0"/>
              </a:rPr>
              <a:t>)</a:t>
            </a:r>
          </a:p>
          <a:p>
            <a:pPr lvl="0"/>
            <a:r>
              <a:rPr lang="en-US" altLang="en-US" sz="1100" dirty="0" smtClean="0">
                <a:latin typeface="Consolas" panose="020B0609020204030204" pitchFamily="49" charset="0"/>
                <a:cs typeface="Consolas" panose="020B0609020204030204" pitchFamily="49" charset="0"/>
              </a:rPr>
              <a:t>) </a:t>
            </a:r>
            <a:endParaRPr lang="en-US" altLang="en-US" sz="1100" dirty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endParaRPr lang="en-GB" sz="11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0255" y="4338231"/>
            <a:ext cx="4908073" cy="1277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&lt;Ontology 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ontologyIRI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="http://example.com/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tea.owl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" 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...&gt;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 &lt;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Prefix name="owl" IRI="http://www.w3.org/2002/07/owl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#"/&gt;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 &lt;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Declaration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   &lt;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Class IRI="Tea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"/&gt;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 &lt;/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Declaration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&lt;/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Ontology&gt; </a:t>
            </a:r>
          </a:p>
          <a:p>
            <a:endParaRPr lang="en-GB" sz="11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90254" y="5615504"/>
            <a:ext cx="4908074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1224000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&lt;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rdf:RDF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...&gt;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 &lt;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owl:Ontology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rdf:about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=""/&gt;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 &lt;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owl:Class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rdf:about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="#Tea</a:t>
            </a: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"/&gt;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&lt;/</a:t>
            </a:r>
            <a:r>
              <a:rPr lang="en-US" altLang="en-US" sz="1100" dirty="0" err="1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rdf:RDF</a:t>
            </a:r>
            <a:r>
              <a:rPr lang="en-US" altLang="en-US" sz="1100" dirty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&gt;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5364" y="3768844"/>
            <a:ext cx="256213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Dotum" panose="020B0600000101010101" pitchFamily="34" charset="-127"/>
                <a:ea typeface="Dotum" panose="020B0600000101010101" pitchFamily="34" charset="-127"/>
              </a:rPr>
              <a:t>OWL2 Functional:</a:t>
            </a:r>
            <a:endParaRPr lang="en-GB"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16000" y="4792201"/>
            <a:ext cx="23183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Dotum" panose="020B0600000101010101" pitchFamily="34" charset="-127"/>
                <a:ea typeface="Dotum" panose="020B0600000101010101" pitchFamily="34" charset="-127"/>
              </a:rPr>
              <a:t>OWL2 XML:</a:t>
            </a:r>
            <a:endParaRPr lang="en-GB"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5377" y="5815558"/>
            <a:ext cx="158791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Dotum" panose="020B0600000101010101" pitchFamily="34" charset="-127"/>
                <a:ea typeface="Dotum" panose="020B0600000101010101" pitchFamily="34" charset="-127"/>
              </a:rPr>
              <a:t>RDF/XML:</a:t>
            </a:r>
            <a:endParaRPr lang="en-GB"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1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Web Ontology Language</a:t>
            </a:r>
          </a:p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(OWL)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576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Im</a:t>
            </a: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pact of Open, Linked Data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0185" t="6276" r="230" b="525"/>
          <a:stretch/>
        </p:blipFill>
        <p:spPr>
          <a:xfrm>
            <a:off x="180000" y="1902596"/>
            <a:ext cx="5565906" cy="32691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0000" t="6572" r="833" b="-286"/>
          <a:stretch/>
        </p:blipFill>
        <p:spPr>
          <a:xfrm>
            <a:off x="4177942" y="3829065"/>
            <a:ext cx="4822057" cy="2872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Shape 2"/>
          <p:cNvSpPr txBox="1"/>
          <p:nvPr/>
        </p:nvSpPr>
        <p:spPr>
          <a:xfrm>
            <a:off x="180000" y="1800000"/>
            <a:ext cx="8820000" cy="6286725"/>
          </a:xfrm>
          <a:prstGeom prst="rect">
            <a:avLst/>
          </a:prstGeom>
        </p:spPr>
        <p:txBody>
          <a:bodyPr/>
          <a:lstStyle/>
          <a:p>
            <a:r>
              <a:rPr lang="en-GB" sz="2200" u="sng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For All: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Vast amounts of available data aids research and allows correlation of never-before correlated 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data – for free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200" u="sng" dirty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GB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For Users: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Easy access to a vast, reliable source of information.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‘Super Wikipedia’.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Transparency in Corporations and Governments.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Engage more with local councils, communities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200" dirty="0" smtClean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GB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For Business and Commerce: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Easy access to a vast, reliable source of information.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Consumer info, Product Feedback, Market Research, </a:t>
            </a: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tc.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New business opportunities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</a:t>
            </a:r>
            <a:endParaRPr lang="en-GB" sz="2200" dirty="0" smtClean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Benefits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206453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Shape 2"/>
          <p:cNvSpPr txBox="1"/>
          <p:nvPr/>
        </p:nvSpPr>
        <p:spPr>
          <a:xfrm>
            <a:off x="180000" y="1800000"/>
            <a:ext cx="8820000" cy="4618907"/>
          </a:xfrm>
          <a:prstGeom prst="rect">
            <a:avLst/>
          </a:prstGeom>
        </p:spPr>
        <p:txBody>
          <a:bodyPr/>
          <a:lstStyle/>
          <a:p>
            <a:r>
              <a:rPr lang="en-GB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For </a:t>
            </a:r>
            <a:r>
              <a:rPr lang="en-GB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Industry: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Easy access to a vast, reliable source of information.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Safety records, product details, supplier information, etc</a:t>
            </a: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</a:t>
            </a:r>
          </a:p>
          <a:p>
            <a:pPr lvl="1"/>
            <a:endParaRPr lang="en-GB" sz="2200" dirty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GB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For Governments: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Easy access to a vast, reliable source of information.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Encourages government efficiency.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Accessing huge amounts of data and metadata on citizens. (#NSA</a:t>
            </a:r>
            <a:r>
              <a:rPr lang="en-GB" sz="2200" dirty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)</a:t>
            </a:r>
            <a:endParaRPr lang="en-GB" sz="2200" dirty="0" smtClean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endParaRPr lang="en-GB" sz="2200" dirty="0" smtClean="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.</a:t>
            </a: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Benefits (Continued)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723666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2"/>
          <p:cNvSpPr txBox="1"/>
          <p:nvPr/>
        </p:nvSpPr>
        <p:spPr>
          <a:xfrm>
            <a:off x="457200" y="1717891"/>
            <a:ext cx="8229240" cy="493395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Social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Anonymity </a:t>
            </a:r>
          </a:p>
          <a:p>
            <a:pPr lvl="1">
              <a:lnSpc>
                <a:spcPct val="150000"/>
              </a:lnSpc>
            </a:pPr>
            <a:r>
              <a:rPr lang="en-GB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Privacy – What privacy?</a:t>
            </a:r>
            <a:endParaRPr sz="2200" dirty="0">
              <a:latin typeface="Dotum" panose="020B0600000101010101" pitchFamily="34" charset="-127"/>
              <a:ea typeface="Dotum" panose="020B0600000101010101" pitchFamily="34" charset="-127"/>
            </a:endParaRP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Companies have less commoditized data.</a:t>
            </a:r>
          </a:p>
          <a:p>
            <a:pPr>
              <a:lnSpc>
                <a:spcPct val="150000"/>
              </a:lnSpc>
            </a:pPr>
            <a:r>
              <a:rPr lang="en-US" sz="2200" u="sng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Technical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Link Maintenance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Licensing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Trust/Quality of Data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User Interfaces and Interaction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Schemas and Data Fusion</a:t>
            </a: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Issues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2"/>
          <p:cNvSpPr txBox="1"/>
          <p:nvPr/>
        </p:nvSpPr>
        <p:spPr>
          <a:xfrm>
            <a:off x="180000" y="1800000"/>
            <a:ext cx="8820000" cy="432576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1400" u="sng" dirty="0">
                <a:latin typeface="Calibri" panose="020F0502020204030204" pitchFamily="34" charset="0"/>
                <a:ea typeface="Dotum" panose="020B0600000101010101" pitchFamily="34" charset="-127"/>
                <a:hlinkClick r:id="rId3"/>
              </a:rPr>
              <a:t>http://www.semanticfocus.com/blog/entry/title/5-problems-of-the-semantic-web</a:t>
            </a:r>
            <a:r>
              <a:rPr lang="en-US" sz="1400" u="sng" dirty="0" smtClean="0">
                <a:latin typeface="Calibri" panose="020F0502020204030204" pitchFamily="34" charset="0"/>
                <a:ea typeface="Dotum" panose="020B0600000101010101" pitchFamily="34" charset="-127"/>
                <a:hlinkClick r:id="rId3"/>
              </a:rPr>
              <a:t>/</a:t>
            </a:r>
            <a:endParaRPr sz="14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US" sz="1400" u="sng" dirty="0">
                <a:latin typeface="Calibri" panose="020F0502020204030204" pitchFamily="34" charset="0"/>
                <a:ea typeface="Dotum" panose="020B0600000101010101" pitchFamily="34" charset="-127"/>
                <a:hlinkClick r:id="rId4"/>
              </a:rPr>
              <a:t>http://www.w3.org/2001/sw</a:t>
            </a:r>
            <a:r>
              <a:rPr lang="en-US" sz="1400" u="sng" dirty="0" smtClean="0">
                <a:latin typeface="Calibri" panose="020F0502020204030204" pitchFamily="34" charset="0"/>
                <a:ea typeface="Dotum" panose="020B0600000101010101" pitchFamily="34" charset="-127"/>
                <a:hlinkClick r:id="rId4"/>
              </a:rPr>
              <a:t>/</a:t>
            </a:r>
            <a:endParaRPr sz="14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US" sz="1400" u="sng" dirty="0">
                <a:latin typeface="Calibri" panose="020F0502020204030204" pitchFamily="34" charset="0"/>
                <a:ea typeface="Dotum" panose="020B0600000101010101" pitchFamily="34" charset="-127"/>
                <a:hlinkClick r:id="rId5"/>
              </a:rPr>
              <a:t>http://www.scientificamerican.com/article/the-semantic-web</a:t>
            </a:r>
            <a:r>
              <a:rPr lang="en-US" sz="1400" u="sng" dirty="0" smtClean="0">
                <a:latin typeface="Calibri" panose="020F0502020204030204" pitchFamily="34" charset="0"/>
                <a:ea typeface="Dotum" panose="020B0600000101010101" pitchFamily="34" charset="-127"/>
                <a:hlinkClick r:id="rId5"/>
              </a:rPr>
              <a:t>/</a:t>
            </a:r>
            <a:endParaRPr sz="14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US" sz="1400" u="sng" dirty="0">
                <a:latin typeface="Calibri" panose="020F0502020204030204" pitchFamily="34" charset="0"/>
                <a:ea typeface="Dotum" panose="020B0600000101010101" pitchFamily="34" charset="-127"/>
                <a:hlinkClick r:id="rId6"/>
              </a:rPr>
              <a:t>http://segonku.unl.edu/beinghuman/?</a:t>
            </a:r>
            <a:r>
              <a:rPr lang="en-US" sz="1400" u="sng" dirty="0" smtClean="0">
                <a:latin typeface="Calibri" panose="020F0502020204030204" pitchFamily="34" charset="0"/>
                <a:ea typeface="Dotum" panose="020B0600000101010101" pitchFamily="34" charset="-127"/>
                <a:hlinkClick r:id="rId6"/>
              </a:rPr>
              <a:t>cat=24</a:t>
            </a:r>
            <a:endParaRPr lang="en-US" sz="1400" u="sng" dirty="0" smtClean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GB" sz="1400" u="sng" dirty="0">
                <a:latin typeface="Calibri" panose="020F0502020204030204" pitchFamily="34" charset="0"/>
                <a:ea typeface="Dotum" panose="020B0600000101010101" pitchFamily="34" charset="-127"/>
                <a:hlinkClick r:id="rId7"/>
              </a:rPr>
              <a:t>http://www.paristechreview.com/2013/03/29/brief-history-open-data/</a:t>
            </a:r>
            <a:endParaRPr lang="en-GB" sz="10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GB" sz="1400" u="sng" dirty="0">
                <a:latin typeface="Calibri" panose="020F0502020204030204" pitchFamily="34" charset="0"/>
                <a:ea typeface="Dotum" panose="020B0600000101010101" pitchFamily="34" charset="-127"/>
                <a:hlinkClick r:id="rId8"/>
              </a:rPr>
              <a:t>http://en.wikipedia.org/wiki/Open_Data</a:t>
            </a:r>
            <a:endParaRPr lang="en-GB" sz="10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GB" sz="1400" dirty="0">
                <a:latin typeface="Calibri" panose="020F0502020204030204" pitchFamily="34" charset="0"/>
                <a:ea typeface="Dotum" panose="020B0600000101010101" pitchFamily="34" charset="-127"/>
              </a:rPr>
              <a:t> </a:t>
            </a:r>
            <a:r>
              <a:rPr lang="en-GB" sz="1400" dirty="0" err="1">
                <a:latin typeface="Calibri" panose="020F0502020204030204" pitchFamily="34" charset="0"/>
                <a:ea typeface="Dotum" panose="020B0600000101010101" pitchFamily="34" charset="-127"/>
              </a:rPr>
              <a:t>Brito</a:t>
            </a:r>
            <a:r>
              <a:rPr lang="en-GB" sz="1400" dirty="0">
                <a:latin typeface="Calibri" panose="020F0502020204030204" pitchFamily="34" charset="0"/>
                <a:ea typeface="Dotum" panose="020B0600000101010101" pitchFamily="34" charset="-127"/>
              </a:rPr>
              <a:t>, Jerry. </a:t>
            </a:r>
            <a:r>
              <a:rPr lang="en-GB" sz="1400" u="sng" dirty="0">
                <a:latin typeface="Calibri" panose="020F0502020204030204" pitchFamily="34" charset="0"/>
                <a:ea typeface="Dotum" panose="020B0600000101010101" pitchFamily="34" charset="-127"/>
                <a:hlinkClick r:id="rId9"/>
              </a:rPr>
              <a:t>"Hack, Mash, &amp; Peer: Crowdsourcing Government Transparency"</a:t>
            </a:r>
            <a:r>
              <a:rPr lang="en-GB" sz="1400" dirty="0">
                <a:latin typeface="Calibri" panose="020F0502020204030204" pitchFamily="34" charset="0"/>
                <a:ea typeface="Dotum" panose="020B0600000101010101" pitchFamily="34" charset="-127"/>
              </a:rPr>
              <a:t>. Colum. Sci. &amp; Tech. L. Rev. 119 (2008).</a:t>
            </a:r>
            <a:endParaRPr lang="en-GB" sz="10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GB" sz="1400" u="sng" dirty="0">
                <a:latin typeface="Calibri" panose="020F0502020204030204" pitchFamily="34" charset="0"/>
                <a:ea typeface="Dotum" panose="020B0600000101010101" pitchFamily="34" charset="-127"/>
                <a:hlinkClick r:id="rId10"/>
              </a:rPr>
              <a:t>http://opendatahandbook.org/en/what-is-open-data/</a:t>
            </a:r>
            <a:endParaRPr lang="en-GB" sz="10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r>
              <a:rPr lang="en-GB" sz="1400" dirty="0">
                <a:latin typeface="Calibri" panose="020F0502020204030204" pitchFamily="34" charset="0"/>
                <a:ea typeface="Dotum" panose="020B0600000101010101" pitchFamily="34" charset="-127"/>
                <a:hlinkClick r:id="rId11"/>
              </a:rPr>
              <a:t>http://opendatahandbook.org/en/why-open-data</a:t>
            </a:r>
            <a:r>
              <a:rPr lang="en-GB" sz="1400" dirty="0" smtClean="0">
                <a:latin typeface="Calibri" panose="020F0502020204030204" pitchFamily="34" charset="0"/>
                <a:ea typeface="Dotum" panose="020B0600000101010101" pitchFamily="34" charset="-127"/>
                <a:hlinkClick r:id="rId11"/>
              </a:rPr>
              <a:t>/</a:t>
            </a:r>
            <a:endParaRPr lang="en-GB" sz="14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r>
              <a:rPr lang="en-GB" sz="1400" dirty="0">
                <a:latin typeface="Calibri" panose="020F0502020204030204" pitchFamily="34" charset="0"/>
                <a:hlinkClick r:id="rId12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2"/>
              </a:rPr>
              <a:t>www.w3.org/wiki/SweoIG/TaskForces/CommunityProjects/LinkingOpenData/NewsArchive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13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3"/>
              </a:rPr>
              <a:t>wwwconference.org/www2008/program/program-overview.html#Wed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14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4"/>
              </a:rPr>
              <a:t>tomheath.com/papers/bizer-heath-berners-lee-ijswis-linked-data.pdf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15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5"/>
              </a:rPr>
              <a:t>en.wikipedia.org/wiki/Resource_Description_Framework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 smtClean="0">
                <a:latin typeface="Calibri" panose="020F0502020204030204" pitchFamily="34" charset="0"/>
                <a:hlinkClick r:id="rId16"/>
              </a:rPr>
              <a:t>http</a:t>
            </a:r>
            <a:r>
              <a:rPr lang="en-GB" sz="1400" dirty="0">
                <a:latin typeface="Calibri" panose="020F0502020204030204" pitchFamily="34" charset="0"/>
                <a:hlinkClick r:id="rId16"/>
              </a:rPr>
              <a:t>://</a:t>
            </a:r>
            <a:r>
              <a:rPr lang="en-GB" sz="1400" dirty="0" smtClean="0">
                <a:latin typeface="Calibri" panose="020F0502020204030204" pitchFamily="34" charset="0"/>
                <a:hlinkClick r:id="rId16"/>
              </a:rPr>
              <a:t>en.wikipedia.org/wiki/RDF_Schema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17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7"/>
              </a:rPr>
              <a:t>en.wikipedia.org/wiki/Web_Ontology_Language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18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8"/>
              </a:rPr>
              <a:t>stackoverflow.com/questions/1740341/what-is-the-difference-between-rdf-and-owl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19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19"/>
              </a:rPr>
              <a:t>ontolog.cim3.net/cgi-bin/wiki.pl?OntologySummit2011_MakingTheCase_CommunityInput#nid2LX6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20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20"/>
              </a:rPr>
              <a:t>data.gov.uk/blog/the-benefits-of-linking-data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21"/>
              </a:rPr>
              <a:t>http://linkeddatabook.com/editions/1.0</a:t>
            </a:r>
            <a:r>
              <a:rPr lang="en-GB" sz="1400" dirty="0" smtClean="0">
                <a:latin typeface="Calibri" panose="020F0502020204030204" pitchFamily="34" charset="0"/>
                <a:hlinkClick r:id="rId21"/>
              </a:rPr>
              <a:t>/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22"/>
              </a:rPr>
              <a:t>http://</a:t>
            </a:r>
            <a:r>
              <a:rPr lang="en-GB" sz="1400" dirty="0" smtClean="0">
                <a:latin typeface="Calibri" panose="020F0502020204030204" pitchFamily="34" charset="0"/>
                <a:hlinkClick r:id="rId22"/>
              </a:rPr>
              <a:t>en.wikipedia.org/wiki/Semantic_network</a:t>
            </a:r>
            <a:r>
              <a:rPr lang="en-GB" sz="1400" dirty="0">
                <a:latin typeface="Calibri" panose="020F0502020204030204" pitchFamily="34" charset="0"/>
              </a:rPr>
              <a:t/>
            </a:r>
            <a:br>
              <a:rPr lang="en-GB" sz="1400" dirty="0">
                <a:latin typeface="Calibri" panose="020F0502020204030204" pitchFamily="34" charset="0"/>
              </a:rPr>
            </a:br>
            <a:r>
              <a:rPr lang="en-GB" sz="1400" dirty="0">
                <a:latin typeface="Calibri" panose="020F0502020204030204" pitchFamily="34" charset="0"/>
                <a:hlinkClick r:id="rId23"/>
              </a:rPr>
              <a:t>http://data.gov.uk/blog/the-benefits-of-linking-data</a:t>
            </a:r>
            <a:r>
              <a:rPr lang="en-GB" sz="1400" dirty="0" smtClean="0">
                <a:latin typeface="Calibri" panose="020F0502020204030204" pitchFamily="34" charset="0"/>
                <a:hlinkClick r:id="rId23"/>
              </a:rPr>
              <a:t>/</a:t>
            </a:r>
            <a:endParaRPr lang="en-GB" sz="1400" dirty="0" smtClean="0">
              <a:latin typeface="Calibri" panose="020F0502020204030204" pitchFamily="34" charset="0"/>
            </a:endParaRPr>
          </a:p>
          <a:p>
            <a:endParaRPr lang="en-GB" sz="1400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endParaRPr lang="en-GB" sz="1400" dirty="0" smtClean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endParaRPr sz="1400" dirty="0">
              <a:latin typeface="Calibri" panose="020F0502020204030204" pitchFamily="34" charset="0"/>
              <a:ea typeface="Dotum" panose="020B0600000101010101" pitchFamily="34" charset="-127"/>
            </a:endParaRPr>
          </a:p>
          <a:p>
            <a:pPr>
              <a:lnSpc>
                <a:spcPct val="100000"/>
              </a:lnSpc>
            </a:pPr>
            <a:endParaRPr sz="1400" dirty="0">
              <a:latin typeface="Calibri" panose="020F0502020204030204" pitchFamily="34" charset="0"/>
              <a:ea typeface="Dotum" panose="020B0600000101010101" pitchFamily="34" charset="-127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0000" y="180000"/>
            <a:ext cx="8820000" cy="1620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References</a:t>
            </a:r>
            <a:endParaRPr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297</TotalTime>
  <Words>1252</Words>
  <Application>Microsoft Office PowerPoint</Application>
  <PresentationFormat>On-screen Show (4:3)</PresentationFormat>
  <Paragraphs>193</Paragraphs>
  <Slides>19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Dotum</vt:lpstr>
      <vt:lpstr>Arial</vt:lpstr>
      <vt:lpstr>Calibri</vt:lpstr>
      <vt:lpstr>Consolas</vt:lpstr>
      <vt:lpstr>DejaVu Sans</vt:lpstr>
      <vt:lpstr>StarSymbol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Dept of E &amp; CS</cp:lastModifiedBy>
  <cp:revision>110</cp:revision>
  <dcterms:modified xsi:type="dcterms:W3CDTF">2014-05-06T16:36:11Z</dcterms:modified>
</cp:coreProperties>
</file>