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png" ContentType="image/png"/>
  <Default Extension="xml" ContentType="application/xml"/>
  <Default Extension="gif" ContentType="image/gif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16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6.xml" ContentType="application/vnd.openxmlformats-officedocument.presentationml.slide+xml"/>
  <Override PartName="/ppt/slides/slide18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17.xml" ContentType="application/vnd.openxmlformats-officedocument.presentationml.slide+xml"/>
  <Override PartName="/ppt/slides/slide24.xml" ContentType="application/vnd.openxmlformats-officedocument.presentationml.slide+xml"/>
  <Override PartName="/ppt/slides/slide8.xml" ContentType="application/vnd.openxmlformats-officedocument.presentationml.slide+xml"/>
  <Override PartName="/ppt/slides/slide23.xml" ContentType="application/vnd.openxmlformats-officedocument.presentationml.slide+xml"/>
  <Override PartName="/ppt/slides/slide19.xml" ContentType="application/vnd.openxmlformats-officedocument.presentationml.slide+xml"/>
  <Override PartName="/ppt/slides/slide4.xml" ContentType="application/vnd.openxmlformats-officedocument.presentationml.slide+xml"/>
  <Override PartName="/ppt/slides/slide10.xml" ContentType="application/vnd.openxmlformats-officedocument.presentationml.slide+xml"/>
  <Override PartName="/ppt/slides/slide14.xml" ContentType="application/vnd.openxmlformats-officedocument.presentationml.slide+xml"/>
  <Override PartName="/ppt/slides/slide11.xml" ContentType="application/vnd.openxmlformats-officedocument.presentationml.slide+xml"/>
  <Override PartName="/ppt/slides/slide5.xml" ContentType="application/vnd.openxmlformats-officedocument.presentationml.slide+xml"/>
  <Override PartName="/ppt/slides/slide22.xml" ContentType="application/vnd.openxmlformats-officedocument.presentationml.slide+xml"/>
  <Override PartName="/ppt/tableStyles.xml" ContentType="application/vnd.openxmlformats-officedocument.presentationml.tableStyles+xml"/>
</Types>
</file>

<file path=_rels/.rels><?xml version="1.0" encoding="UTF-8" standalone="yes"?><Relationships xmlns="http://schemas.openxmlformats.org/package/2006/relationships"><Relationship Target="ppt/presentation.xml" Type="http://schemas.openxmlformats.org/officeDocument/2006/relationships/officeDocument" Id="rId1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aveSubsetFonts="1" autoCompressPictures="0" mc:PreserveAttributes="mv:*" mc:Ignorable="mv">
  <p:sldMasterIdLst>
    <p:sldMasterId id="214748365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</p:sldIdLst>
  <p:sldSz cy="5143500" cx="9144000"/>
  <p:notesSz cy="9144000" cx="6858000"/>
  <p:defaultTextStyle>
    <a:defPPr algn="l" rtl="0" marR="0">
      <a:lnSpc>
        <a:spcPct val="100000"/>
      </a:lnSpc>
      <a:spcBef>
        <a:spcPts val="0"/>
      </a:spcBef>
      <a:spcAft>
        <a:spcPts val="0"/>
      </a:spcAft>
    </a:defPPr>
    <a:lvl1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F58F0BFE-6D05-422D-B29D-EBEF191FB99A}">
  <a:tblStyle styleName="Table_0" styleId="{F58F0BFE-6D05-422D-B29D-EBEF191FB99A}">
    <a:wholeTbl>
      <a:tcStyle>
        <a:tcBdr>
          <a:left>
            <a:ln w="9525" cap="flat">
              <a:solidFill>
                <a:srgbClr val="000000"/>
              </a:solidFill>
              <a:prstDash val="solid"/>
              <a:round/>
              <a:headEnd w="med" len="med" type="none"/>
              <a:tailEnd w="med" len="med" type="none"/>
            </a:ln>
          </a:left>
          <a:right>
            <a:ln w="9525" cap="flat">
              <a:solidFill>
                <a:srgbClr val="000000"/>
              </a:solidFill>
              <a:prstDash val="solid"/>
              <a:round/>
              <a:headEnd w="med" len="med" type="none"/>
              <a:tailEnd w="med" len="med" type="none"/>
            </a:ln>
          </a:right>
          <a:top>
            <a:ln w="9525" cap="flat">
              <a:solidFill>
                <a:srgbClr val="000000"/>
              </a:solidFill>
              <a:prstDash val="solid"/>
              <a:round/>
              <a:headEnd w="med" len="med" type="none"/>
              <a:tailEnd w="med" len="med" type="none"/>
            </a:ln>
          </a:top>
          <a:bottom>
            <a:ln w="9525" cap="flat">
              <a:solidFill>
                <a:srgbClr val="000000"/>
              </a:solidFill>
              <a:prstDash val="solid"/>
              <a:round/>
              <a:headEnd w="med" len="med" type="none"/>
              <a:tailEnd w="med" len="med" type="none"/>
            </a:ln>
          </a:bottom>
          <a:insideH>
            <a:ln w="9525" cap="flat">
              <a:solidFill>
                <a:srgbClr val="000000"/>
              </a:solidFill>
              <a:prstDash val="solid"/>
              <a:round/>
              <a:headEnd w="med" len="med" type="none"/>
              <a:tailEnd w="med" len="med" type="none"/>
            </a:ln>
          </a:insideH>
          <a:insideV>
            <a:ln w="9525" cap="flat">
              <a:solidFill>
                <a:srgbClr val="000000"/>
              </a:solidFill>
              <a:prstDash val="solid"/>
              <a:round/>
              <a:headEnd w="med" len="med" type="none"/>
              <a:tailEnd w="med" len="med" type="none"/>
            </a:ln>
          </a:insideV>
        </a:tcBdr>
      </a:tcStyle>
    </a:wholeTbl>
  </a:tblStyle>
</a:tblStyleLst>
</file>

<file path=ppt/_rels/presentation.xml.rels><?xml version="1.0" encoding="UTF-8" standalone="yes"?><Relationships xmlns="http://schemas.openxmlformats.org/package/2006/relationships"><Relationship Target="slides/slide14.xml" Type="http://schemas.openxmlformats.org/officeDocument/2006/relationships/slide" Id="rId19"/><Relationship Target="slides/slide13.xml" Type="http://schemas.openxmlformats.org/officeDocument/2006/relationships/slide" Id="rId18"/><Relationship Target="slides/slide12.xml" Type="http://schemas.openxmlformats.org/officeDocument/2006/relationships/slide" Id="rId17"/><Relationship Target="slides/slide11.xml" Type="http://schemas.openxmlformats.org/officeDocument/2006/relationships/slide" Id="rId16"/><Relationship Target="slides/slide10.xml" Type="http://schemas.openxmlformats.org/officeDocument/2006/relationships/slide" Id="rId15"/><Relationship Target="slides/slide9.xml" Type="http://schemas.openxmlformats.org/officeDocument/2006/relationships/slide" Id="rId14"/><Relationship Target="slides/slide7.xml" Type="http://schemas.openxmlformats.org/officeDocument/2006/relationships/slide" Id="rId12"/><Relationship Target="slides/slide8.xml" Type="http://schemas.openxmlformats.org/officeDocument/2006/relationships/slide" Id="rId13"/><Relationship Target="slides/slide5.xml" Type="http://schemas.openxmlformats.org/officeDocument/2006/relationships/slide" Id="rId10"/><Relationship Target="slides/slide6.xml" Type="http://schemas.openxmlformats.org/officeDocument/2006/relationships/slide" Id="rId11"/><Relationship Target="slides/slide24.xml" Type="http://schemas.openxmlformats.org/officeDocument/2006/relationships/slide" Id="rId29"/><Relationship Target="slides/slide21.xml" Type="http://schemas.openxmlformats.org/officeDocument/2006/relationships/slide" Id="rId26"/><Relationship Target="slides/slide20.xml" Type="http://schemas.openxmlformats.org/officeDocument/2006/relationships/slide" Id="rId25"/><Relationship Target="slides/slide23.xml" Type="http://schemas.openxmlformats.org/officeDocument/2006/relationships/slide" Id="rId28"/><Relationship Target="slides/slide22.xml" Type="http://schemas.openxmlformats.org/officeDocument/2006/relationships/slide" Id="rId27"/><Relationship Target="presProps.xml" Type="http://schemas.openxmlformats.org/officeDocument/2006/relationships/presProps" Id="rId2"/><Relationship Target="slides/slide16.xml" Type="http://schemas.openxmlformats.org/officeDocument/2006/relationships/slide" Id="rId21"/><Relationship Target="theme/theme3.xml" Type="http://schemas.openxmlformats.org/officeDocument/2006/relationships/theme" Id="rId1"/><Relationship Target="slides/slide17.xml" Type="http://schemas.openxmlformats.org/officeDocument/2006/relationships/slide" Id="rId22"/><Relationship Target="slideMasters/slideMaster1.xml" Type="http://schemas.openxmlformats.org/officeDocument/2006/relationships/slideMaster" Id="rId4"/><Relationship Target="slides/slide18.xml" Type="http://schemas.openxmlformats.org/officeDocument/2006/relationships/slide" Id="rId23"/><Relationship Target="tableStyles.xml" Type="http://schemas.openxmlformats.org/officeDocument/2006/relationships/tableStyles" Id="rId3"/><Relationship Target="slides/slide19.xml" Type="http://schemas.openxmlformats.org/officeDocument/2006/relationships/slide" Id="rId24"/><Relationship Target="slides/slide15.xml" Type="http://schemas.openxmlformats.org/officeDocument/2006/relationships/slide" Id="rId20"/><Relationship Target="slides/slide4.xml" Type="http://schemas.openxmlformats.org/officeDocument/2006/relationships/slide" Id="rId9"/><Relationship Target="slides/slide1.xml" Type="http://schemas.openxmlformats.org/officeDocument/2006/relationships/slide" Id="rId6"/><Relationship Target="notesMasters/notesMaster1.xml" Type="http://schemas.openxmlformats.org/officeDocument/2006/relationships/notesMaster" Id="rId5"/><Relationship Target="slides/slide3.xml" Type="http://schemas.openxmlformats.org/officeDocument/2006/relationships/slide" Id="rId8"/><Relationship Target="slides/slide2.xml" Type="http://schemas.openxmlformats.org/officeDocument/2006/relationships/slide" Id="rId7"/></Relationships>
</file>

<file path=ppt/notesMasters/_rels/notesMaster1.xml.rels><?xml version="1.0" encoding="UTF-8" standalone="yes"?><Relationships xmlns="http://schemas.openxmlformats.org/package/2006/relationships"><Relationship Target="../theme/theme2.xml" Type="http://schemas.openxmlformats.org/officeDocument/2006/relationships/theme" Id="rId1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</p:notesMaster>
</file>

<file path=ppt/notesSlides/_rels/notesSlide1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0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1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2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3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4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5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6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7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8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9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0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1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2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3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4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3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4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5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6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7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8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9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35" name="Shape 3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6" name="Shape 36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37" name="Shape 37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13" name="Shape 11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4" name="Shape 114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15" name="Shape 115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buNone/>
            </a:pPr>
            <a:r>
              <a:rPr lang="en-GB"/>
              <a:t>Useability of traditional code vs agile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19" name="Shape 11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20" name="Shape 120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21" name="Shape 121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25" name="Shape 12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26" name="Shape 126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27" name="Shape 127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31" name="Shape 13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32" name="Shape 132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33" name="Shape 13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37" name="Shape 13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38" name="Shape 138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39" name="Shape 139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43" name="Shape 14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44" name="Shape 144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45" name="Shape 145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50" name="Shape 15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51" name="Shape 151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52" name="Shape 152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59" name="Shape 15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60" name="Shape 160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61" name="Shape 161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70" name="Shape 17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71" name="Shape 171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72" name="Shape 172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87" name="Shape 18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88" name="Shape 188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89" name="Shape 189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54" name="Shape 5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5" name="Shape 55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56" name="Shape 56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93" name="Shape 19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94" name="Shape 194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95" name="Shape 195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200" name="Shape 20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01" name="Shape 201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202" name="Shape 202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209" name="Shape 20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10" name="Shape 210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211" name="Shape 211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215" name="Shape 21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16" name="Shape 216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217" name="Shape 217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220" name="Shape 22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21" name="Shape 221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222" name="Shape 222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61" name="Shape 6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2" name="Shape 62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63" name="Shape 6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71" name="Shape 7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2" name="Shape 72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73" name="Shape 7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78" name="Shape 7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9" name="Shape 79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80" name="Shape 80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85" name="Shape 8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6" name="Shape 86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87" name="Shape 87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buNone/>
            </a:pPr>
            <a:r>
              <a:rPr lang="en-GB"/>
              <a:t>Talk about main stage difference between scrum and normal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91" name="Shape 9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2" name="Shape 92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93" name="Shape 9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buNone/>
            </a:pPr>
            <a:r>
              <a:rPr lang="en-GB"/>
              <a:t>Talk about the key team roles and the differences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98" name="Shape 9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9" name="Shape 99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00" name="Shape 100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06" name="Shape 10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07" name="Shape 107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08" name="Shape 108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buNone/>
            </a:pPr>
            <a:r>
              <a:rPr lang="en-GB"/>
              <a:t>Agile prioritizes the project over the funding. Set project vs set costs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2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3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4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5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6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7" name="Shape 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" name="Shape 8"/>
          <p:cNvSpPr/>
          <p:nvPr/>
        </p:nvSpPr>
        <p:spPr>
          <a:xfrm>
            <a:off y="2914648" x="0"/>
            <a:ext cy="2228999" cx="914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/>
        </p:txBody>
      </p:sp>
      <p:cxnSp>
        <p:nvCxnSpPr>
          <p:cNvPr id="9" name="Shape 9"/>
          <p:cNvCxnSpPr/>
          <p:nvPr/>
        </p:nvCxnSpPr>
        <p:spPr>
          <a:xfrm>
            <a:off y="2914649" x="0"/>
            <a:ext cy="0" cx="9144000"/>
          </a:xfrm>
          <a:prstGeom prst="straightConnector1">
            <a:avLst/>
          </a:prstGeom>
          <a:noFill/>
          <a:ln w="28575" cap="flat">
            <a:solidFill>
              <a:schemeClr val="dk1"/>
            </a:solidFill>
            <a:prstDash val="solid"/>
            <a:round/>
            <a:headEnd w="med" len="med" type="none"/>
            <a:tailEnd w="med" len="med" type="none"/>
          </a:ln>
        </p:spPr>
      </p:cxnSp>
      <p:sp>
        <p:nvSpPr>
          <p:cNvPr id="10" name="Shape 10"/>
          <p:cNvSpPr txBox="1"/>
          <p:nvPr>
            <p:ph type="ctrTitle"/>
          </p:nvPr>
        </p:nvSpPr>
        <p:spPr>
          <a:xfrm>
            <a:off y="1618313" x="685800"/>
            <a:ext cy="1238099" cx="77724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 indent="304800">
              <a:buClr>
                <a:schemeClr val="dk2"/>
              </a:buClr>
              <a:buSzPct val="100000"/>
              <a:defRPr sz="4800">
                <a:solidFill>
                  <a:schemeClr val="dk2"/>
                </a:solidFill>
              </a:defRPr>
            </a:lvl1pPr>
            <a:lvl2pPr indent="304800">
              <a:buClr>
                <a:schemeClr val="dk2"/>
              </a:buClr>
              <a:buSzPct val="100000"/>
              <a:defRPr sz="4800">
                <a:solidFill>
                  <a:schemeClr val="dk2"/>
                </a:solidFill>
              </a:defRPr>
            </a:lvl2pPr>
            <a:lvl3pPr indent="304800">
              <a:buClr>
                <a:schemeClr val="dk2"/>
              </a:buClr>
              <a:buSzPct val="100000"/>
              <a:defRPr sz="4800">
                <a:solidFill>
                  <a:schemeClr val="dk2"/>
                </a:solidFill>
              </a:defRPr>
            </a:lvl3pPr>
            <a:lvl4pPr indent="304800">
              <a:buClr>
                <a:schemeClr val="dk2"/>
              </a:buClr>
              <a:buSzPct val="100000"/>
              <a:defRPr sz="4800">
                <a:solidFill>
                  <a:schemeClr val="dk2"/>
                </a:solidFill>
              </a:defRPr>
            </a:lvl4pPr>
            <a:lvl5pPr indent="304800">
              <a:buClr>
                <a:schemeClr val="dk2"/>
              </a:buClr>
              <a:buSzPct val="100000"/>
              <a:defRPr sz="4800">
                <a:solidFill>
                  <a:schemeClr val="dk2"/>
                </a:solidFill>
              </a:defRPr>
            </a:lvl5pPr>
            <a:lvl6pPr indent="304800">
              <a:buClr>
                <a:schemeClr val="dk2"/>
              </a:buClr>
              <a:buSzPct val="100000"/>
              <a:defRPr sz="4800">
                <a:solidFill>
                  <a:schemeClr val="dk2"/>
                </a:solidFill>
              </a:defRPr>
            </a:lvl6pPr>
            <a:lvl7pPr indent="304800">
              <a:buClr>
                <a:schemeClr val="dk2"/>
              </a:buClr>
              <a:buSzPct val="100000"/>
              <a:defRPr sz="4800">
                <a:solidFill>
                  <a:schemeClr val="dk2"/>
                </a:solidFill>
              </a:defRPr>
            </a:lvl7pPr>
            <a:lvl8pPr indent="304800">
              <a:buClr>
                <a:schemeClr val="dk2"/>
              </a:buClr>
              <a:buSzPct val="100000"/>
              <a:defRPr sz="4800">
                <a:solidFill>
                  <a:schemeClr val="dk2"/>
                </a:solidFill>
              </a:defRPr>
            </a:lvl8pPr>
            <a:lvl9pPr indent="304800">
              <a:buClr>
                <a:schemeClr val="dk2"/>
              </a:buClr>
              <a:buSzPct val="100000"/>
              <a:defRPr sz="48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1" name="Shape 11"/>
          <p:cNvSpPr txBox="1"/>
          <p:nvPr>
            <p:ph idx="1" type="subTitle"/>
          </p:nvPr>
        </p:nvSpPr>
        <p:spPr>
          <a:xfrm>
            <a:off y="2964777" x="685800"/>
            <a:ext cy="944700" cx="77724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indent="228600" marL="0">
              <a:spcBef>
                <a:spcPts val="0"/>
              </a:spcBef>
              <a:buClr>
                <a:schemeClr val="lt2"/>
              </a:buClr>
              <a:buSzPct val="100000"/>
              <a:buNone/>
              <a:defRPr sz="3600">
                <a:solidFill>
                  <a:schemeClr val="lt2"/>
                </a:solidFill>
              </a:defRPr>
            </a:lvl1pPr>
            <a:lvl2pPr indent="228600" marL="0">
              <a:spcBef>
                <a:spcPts val="0"/>
              </a:spcBef>
              <a:buClr>
                <a:schemeClr val="lt2"/>
              </a:buClr>
              <a:buSzPct val="100000"/>
              <a:buNone/>
              <a:defRPr sz="3600">
                <a:solidFill>
                  <a:schemeClr val="lt2"/>
                </a:solidFill>
              </a:defRPr>
            </a:lvl2pPr>
            <a:lvl3pPr indent="228600" marL="0">
              <a:spcBef>
                <a:spcPts val="0"/>
              </a:spcBef>
              <a:buClr>
                <a:schemeClr val="lt2"/>
              </a:buClr>
              <a:buSzPct val="100000"/>
              <a:buNone/>
              <a:defRPr sz="3600">
                <a:solidFill>
                  <a:schemeClr val="lt2"/>
                </a:solidFill>
              </a:defRPr>
            </a:lvl3pPr>
            <a:lvl4pPr indent="228600" marL="0">
              <a:spcBef>
                <a:spcPts val="0"/>
              </a:spcBef>
              <a:buClr>
                <a:schemeClr val="lt2"/>
              </a:buClr>
              <a:buSzPct val="100000"/>
              <a:buNone/>
              <a:defRPr sz="3600">
                <a:solidFill>
                  <a:schemeClr val="lt2"/>
                </a:solidFill>
              </a:defRPr>
            </a:lvl4pPr>
            <a:lvl5pPr indent="228600" marL="0">
              <a:spcBef>
                <a:spcPts val="0"/>
              </a:spcBef>
              <a:buClr>
                <a:schemeClr val="lt2"/>
              </a:buClr>
              <a:buSzPct val="100000"/>
              <a:buNone/>
              <a:defRPr sz="3600">
                <a:solidFill>
                  <a:schemeClr val="lt2"/>
                </a:solidFill>
              </a:defRPr>
            </a:lvl5pPr>
            <a:lvl6pPr indent="228600" marL="0">
              <a:spcBef>
                <a:spcPts val="0"/>
              </a:spcBef>
              <a:buClr>
                <a:schemeClr val="lt2"/>
              </a:buClr>
              <a:buSzPct val="100000"/>
              <a:buNone/>
              <a:defRPr sz="3600">
                <a:solidFill>
                  <a:schemeClr val="lt2"/>
                </a:solidFill>
              </a:defRPr>
            </a:lvl6pPr>
            <a:lvl7pPr indent="228600" marL="0">
              <a:spcBef>
                <a:spcPts val="0"/>
              </a:spcBef>
              <a:buClr>
                <a:schemeClr val="lt2"/>
              </a:buClr>
              <a:buSzPct val="100000"/>
              <a:buNone/>
              <a:defRPr sz="3600">
                <a:solidFill>
                  <a:schemeClr val="lt2"/>
                </a:solidFill>
              </a:defRPr>
            </a:lvl7pPr>
            <a:lvl8pPr indent="228600" marL="0">
              <a:spcBef>
                <a:spcPts val="0"/>
              </a:spcBef>
              <a:buClr>
                <a:schemeClr val="lt2"/>
              </a:buClr>
              <a:buSzPct val="100000"/>
              <a:buNone/>
              <a:defRPr sz="3600">
                <a:solidFill>
                  <a:schemeClr val="lt2"/>
                </a:solidFill>
              </a:defRPr>
            </a:lvl8pPr>
            <a:lvl9pPr indent="228600" marL="0">
              <a:spcBef>
                <a:spcPts val="0"/>
              </a:spcBef>
              <a:buClr>
                <a:schemeClr val="lt2"/>
              </a:buClr>
              <a:buSzPct val="100000"/>
              <a:buNone/>
              <a:defRPr sz="3600">
                <a:solidFill>
                  <a:schemeClr val="lt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2" name="Shape 1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3" name="Shape 13"/>
          <p:cNvSpPr/>
          <p:nvPr/>
        </p:nvSpPr>
        <p:spPr>
          <a:xfrm>
            <a:off y="0" x="0"/>
            <a:ext cy="1127700" cx="914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/>
        </p:txBody>
      </p:sp>
      <p:cxnSp>
        <p:nvCxnSpPr>
          <p:cNvPr id="14" name="Shape 14"/>
          <p:cNvCxnSpPr/>
          <p:nvPr/>
        </p:nvCxnSpPr>
        <p:spPr>
          <a:xfrm>
            <a:off y="1127679" x="0"/>
            <a:ext cy="0" cx="9144000"/>
          </a:xfrm>
          <a:prstGeom prst="straightConnector1">
            <a:avLst/>
          </a:prstGeom>
          <a:noFill/>
          <a:ln w="28575" cap="flat">
            <a:solidFill>
              <a:schemeClr val="dk1"/>
            </a:solidFill>
            <a:prstDash val="solid"/>
            <a:round/>
            <a:headEnd w="med" len="med" type="none"/>
            <a:tailEnd w="med" len="med" type="none"/>
          </a:ln>
        </p:spPr>
      </p:cxnSp>
      <p:sp>
        <p:nvSpPr>
          <p:cNvPr id="15" name="Shape 15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  <p:sp>
        <p:nvSpPr>
          <p:cNvPr id="16" name="Shape 16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17" name="Shape 1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8" name="Shape 18"/>
          <p:cNvSpPr/>
          <p:nvPr/>
        </p:nvSpPr>
        <p:spPr>
          <a:xfrm>
            <a:off y="0" x="0"/>
            <a:ext cy="1127700" cx="914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/>
        </p:txBody>
      </p:sp>
      <p:cxnSp>
        <p:nvCxnSpPr>
          <p:cNvPr id="19" name="Shape 19"/>
          <p:cNvCxnSpPr/>
          <p:nvPr/>
        </p:nvCxnSpPr>
        <p:spPr>
          <a:xfrm>
            <a:off y="1127679" x="0"/>
            <a:ext cy="0" cx="9144000"/>
          </a:xfrm>
          <a:prstGeom prst="straightConnector1">
            <a:avLst/>
          </a:prstGeom>
          <a:noFill/>
          <a:ln w="28575" cap="flat">
            <a:solidFill>
              <a:schemeClr val="dk1"/>
            </a:solidFill>
            <a:prstDash val="solid"/>
            <a:round/>
            <a:headEnd w="med" len="med" type="none"/>
            <a:tailEnd w="med" len="med" type="none"/>
          </a:ln>
        </p:spPr>
      </p:cxnSp>
      <p:sp>
        <p:nvSpPr>
          <p:cNvPr id="20" name="Shape 20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  <p:sp>
        <p:nvSpPr>
          <p:cNvPr id="21" name="Shape 21"/>
          <p:cNvSpPr txBox="1"/>
          <p:nvPr>
            <p:ph idx="1" type="body"/>
          </p:nvPr>
        </p:nvSpPr>
        <p:spPr>
          <a:xfrm>
            <a:off y="1200150" x="457200"/>
            <a:ext cy="3725699" cx="39945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2" type="body"/>
          </p:nvPr>
        </p:nvSpPr>
        <p:spPr>
          <a:xfrm>
            <a:off y="1200150" x="4692273"/>
            <a:ext cy="3725699" cx="39945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3" name="Shape 2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4" name="Shape 24"/>
          <p:cNvSpPr/>
          <p:nvPr/>
        </p:nvSpPr>
        <p:spPr>
          <a:xfrm>
            <a:off y="0" x="0"/>
            <a:ext cy="1127700" cx="914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/>
        </p:txBody>
      </p:sp>
      <p:cxnSp>
        <p:nvCxnSpPr>
          <p:cNvPr id="25" name="Shape 25"/>
          <p:cNvCxnSpPr/>
          <p:nvPr/>
        </p:nvCxnSpPr>
        <p:spPr>
          <a:xfrm>
            <a:off y="1127679" x="0"/>
            <a:ext cy="0" cx="9144000"/>
          </a:xfrm>
          <a:prstGeom prst="straightConnector1">
            <a:avLst/>
          </a:prstGeom>
          <a:noFill/>
          <a:ln w="28575" cap="flat">
            <a:solidFill>
              <a:schemeClr val="dk1"/>
            </a:solidFill>
            <a:prstDash val="solid"/>
            <a:round/>
            <a:headEnd w="med" len="med" type="none"/>
            <a:tailEnd w="med" len="med" type="none"/>
          </a:ln>
        </p:spPr>
      </p:cxnSp>
      <p:sp>
        <p:nvSpPr>
          <p:cNvPr id="26" name="Shape 26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27" name="Shape 2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8" name="Shape 28"/>
          <p:cNvSpPr/>
          <p:nvPr/>
        </p:nvSpPr>
        <p:spPr>
          <a:xfrm>
            <a:off y="4225081" x="0"/>
            <a:ext cy="918300" cx="914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/>
        </p:txBody>
      </p:sp>
      <p:cxnSp>
        <p:nvCxnSpPr>
          <p:cNvPr id="29" name="Shape 29"/>
          <p:cNvCxnSpPr/>
          <p:nvPr/>
        </p:nvCxnSpPr>
        <p:spPr>
          <a:xfrm>
            <a:off y="4225081" x="0"/>
            <a:ext cy="0" cx="9144000"/>
          </a:xfrm>
          <a:prstGeom prst="straightConnector1">
            <a:avLst/>
          </a:prstGeom>
          <a:noFill/>
          <a:ln w="28575" cap="flat">
            <a:solidFill>
              <a:schemeClr val="dk1"/>
            </a:solidFill>
            <a:prstDash val="solid"/>
            <a:round/>
            <a:headEnd w="med" len="med" type="none"/>
            <a:tailEnd w="med" len="med" type="none"/>
          </a:ln>
        </p:spPr>
      </p:cxnSp>
      <p:sp>
        <p:nvSpPr>
          <p:cNvPr id="30" name="Shape 30"/>
          <p:cNvSpPr txBox="1"/>
          <p:nvPr>
            <p:ph idx="1" type="body"/>
          </p:nvPr>
        </p:nvSpPr>
        <p:spPr>
          <a:xfrm>
            <a:off y="4406309" x="457200"/>
            <a:ext cy="519599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algn="ctr" indent="-171450" marL="285750">
              <a:spcBef>
                <a:spcPts val="0"/>
              </a:spcBef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1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31" name="Shape 31"/>
        <p:cNvGrpSpPr/>
        <p:nvPr/>
      </p:nvGrpSpPr>
      <p:grpSpPr>
        <a:xfrm>
          <a:off y="0" x="0"/>
          <a:ext cy="0" cx="0"/>
          <a:chOff y="0" x="0"/>
          <a:chExt cy="0" cx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Target="../slideLayouts/slideLayout2.xml" Type="http://schemas.openxmlformats.org/officeDocument/2006/relationships/slideLayout" Id="rId2"/><Relationship Target="../slideLayouts/slideLayout1.xml" Type="http://schemas.openxmlformats.org/officeDocument/2006/relationships/slideLayout" Id="rId1"/><Relationship Target="../slideLayouts/slideLayout4.xml" Type="http://schemas.openxmlformats.org/officeDocument/2006/relationships/slideLayout" Id="rId4"/><Relationship Target="../slideLayouts/slideLayout3.xml" Type="http://schemas.openxmlformats.org/officeDocument/2006/relationships/slideLayout" Id="rId3"/><Relationship Target="../slideLayouts/slideLayout6.xml" Type="http://schemas.openxmlformats.org/officeDocument/2006/relationships/slideLayout" Id="rId6"/><Relationship Target="../slideLayouts/slideLayout5.xml" Type="http://schemas.openxmlformats.org/officeDocument/2006/relationships/slideLayout" Id="rId5"/><Relationship Target="../theme/theme1.xml" Type="http://schemas.openxmlformats.org/officeDocument/2006/relationships/theme" Id="rId7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4" name="Shape 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" name="Shape 5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 marL="0">
              <a:buClr>
                <a:schemeClr val="lt1"/>
              </a:buClr>
              <a:buSzPct val="100000"/>
              <a:buFont typeface="Trebuchet MS"/>
              <a:buNone/>
              <a:defRPr b="1" sz="36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228600" marL="0">
              <a:buClr>
                <a:schemeClr val="lt1"/>
              </a:buClr>
              <a:buSzPct val="100000"/>
              <a:buFont typeface="Trebuchet MS"/>
              <a:buNone/>
              <a:defRPr b="1" sz="36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228600" marL="0">
              <a:buClr>
                <a:schemeClr val="lt1"/>
              </a:buClr>
              <a:buSzPct val="100000"/>
              <a:buFont typeface="Trebuchet MS"/>
              <a:buNone/>
              <a:defRPr b="1" sz="36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228600" marL="0">
              <a:buClr>
                <a:schemeClr val="lt1"/>
              </a:buClr>
              <a:buSzPct val="100000"/>
              <a:buFont typeface="Trebuchet MS"/>
              <a:buNone/>
              <a:defRPr b="1" sz="36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228600" marL="0">
              <a:buClr>
                <a:schemeClr val="lt1"/>
              </a:buClr>
              <a:buSzPct val="100000"/>
              <a:buFont typeface="Trebuchet MS"/>
              <a:buNone/>
              <a:defRPr b="1" sz="36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228600" marL="0">
              <a:buClr>
                <a:schemeClr val="lt1"/>
              </a:buClr>
              <a:buSzPct val="100000"/>
              <a:buFont typeface="Trebuchet MS"/>
              <a:buNone/>
              <a:defRPr b="1" sz="36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228600" marL="0">
              <a:buClr>
                <a:schemeClr val="lt1"/>
              </a:buClr>
              <a:buSzPct val="100000"/>
              <a:buFont typeface="Trebuchet MS"/>
              <a:buNone/>
              <a:defRPr b="1" sz="36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228600" marL="0">
              <a:buClr>
                <a:schemeClr val="lt1"/>
              </a:buClr>
              <a:buSzPct val="100000"/>
              <a:buFont typeface="Trebuchet MS"/>
              <a:buNone/>
              <a:defRPr b="1" sz="36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228600" marL="0">
              <a:buClr>
                <a:schemeClr val="lt1"/>
              </a:buClr>
              <a:buSzPct val="100000"/>
              <a:buFont typeface="Trebuchet MS"/>
              <a:buNone/>
              <a:defRPr b="1" sz="36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6" name="Shape 6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indent="-152400" marL="342900">
              <a:spcBef>
                <a:spcPts val="600"/>
              </a:spcBef>
              <a:buClr>
                <a:schemeClr val="dk2"/>
              </a:buClr>
              <a:buSzPct val="100000"/>
              <a:buFont typeface="Trebuchet MS"/>
              <a:defRPr sz="30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133350" marL="742950">
              <a:spcBef>
                <a:spcPts val="480"/>
              </a:spcBef>
              <a:buClr>
                <a:schemeClr val="dk2"/>
              </a:buClr>
              <a:buSzPct val="100000"/>
              <a:buFont typeface="Trebuchet MS"/>
              <a:defRPr sz="24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-76200" marL="1143000">
              <a:spcBef>
                <a:spcPts val="480"/>
              </a:spcBef>
              <a:buClr>
                <a:schemeClr val="dk2"/>
              </a:buClr>
              <a:buSzPct val="100000"/>
              <a:buFont typeface="Trebuchet MS"/>
              <a:defRPr sz="24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-114300" marL="1600200"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-114300" marL="2057400"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-114300" marL="2514600"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-114300" marL="2971800"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-114300" marL="3429000"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-114300" marL="3886200"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txStyles>
    <p:title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Target="../notesSlides/notesSlide1.xml" Type="http://schemas.openxmlformats.org/officeDocument/2006/relationships/notesSlide" Id="rId2"/><Relationship Target="../slideLayouts/slideLayout1.xml" Type="http://schemas.openxmlformats.org/officeDocument/2006/relationships/slideLayout" Id="rId1"/></Relationships>
</file>

<file path=ppt/slides/_rels/slide10.xml.rels><?xml version="1.0" encoding="UTF-8" standalone="yes"?><Relationships xmlns="http://schemas.openxmlformats.org/package/2006/relationships"><Relationship Target="../notesSlides/notesSlide10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13.png" Type="http://schemas.openxmlformats.org/officeDocument/2006/relationships/image" Id="rId3"/></Relationships>
</file>

<file path=ppt/slides/_rels/slide11.xml.rels><?xml version="1.0" encoding="UTF-8" standalone="yes"?><Relationships xmlns="http://schemas.openxmlformats.org/package/2006/relationships"><Relationship Target="../notesSlides/notesSlide11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12.xml.rels><?xml version="1.0" encoding="UTF-8" standalone="yes"?><Relationships xmlns="http://schemas.openxmlformats.org/package/2006/relationships"><Relationship Target="../notesSlides/notesSlide12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13.xml.rels><?xml version="1.0" encoding="UTF-8" standalone="yes"?><Relationships xmlns="http://schemas.openxmlformats.org/package/2006/relationships"><Relationship Target="../notesSlides/notesSlide13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14.xml.rels><?xml version="1.0" encoding="UTF-8" standalone="yes"?><Relationships xmlns="http://schemas.openxmlformats.org/package/2006/relationships"><Relationship Target="../notesSlides/notesSlide14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15.xml.rels><?xml version="1.0" encoding="UTF-8" standalone="yes"?><Relationships xmlns="http://schemas.openxmlformats.org/package/2006/relationships"><Relationship Target="../notesSlides/notesSlide15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16.xml.rels><?xml version="1.0" encoding="UTF-8" standalone="yes"?><Relationships xmlns="http://schemas.openxmlformats.org/package/2006/relationships"><Relationship Target="../notesSlides/notesSlide16.xml" Type="http://schemas.openxmlformats.org/officeDocument/2006/relationships/notesSlide" Id="rId2"/><Relationship Target="../slideLayouts/slideLayout2.xml" Type="http://schemas.openxmlformats.org/officeDocument/2006/relationships/slideLayout" Id="rId1"/><Relationship Target="http://www.dummies.com/how-to/content/agile-project-management-for-dummies-cheat-sheet.html" Type="http://schemas.openxmlformats.org/officeDocument/2006/relationships/hyperlink" TargetMode="External" Id="rId4"/><Relationship Target="http://www.tutorialspoint.com/management_concepts/agile_project_management.htm" Type="http://schemas.openxmlformats.org/officeDocument/2006/relationships/hyperlink" TargetMode="External" Id="rId3"/><Relationship Target="http://scrummasterchecklist.org/pdf/ScrumMaster_Checklist_12_unbranded.pdf" Type="http://schemas.openxmlformats.org/officeDocument/2006/relationships/hyperlink" TargetMode="External" Id="rId6"/><Relationship Target="http://www.mountaingoatsoftware.com/articles/the-need-for-agile-project-management/" Type="http://schemas.openxmlformats.org/officeDocument/2006/relationships/hyperlink" TargetMode="External" Id="rId5"/><Relationship Target="http://agilemethodology.org" Type="http://schemas.openxmlformats.org/officeDocument/2006/relationships/hyperlink" TargetMode="External" Id="rId7"/></Relationships>
</file>

<file path=ppt/slides/_rels/slide17.xml.rels><?xml version="1.0" encoding="UTF-8" standalone="yes"?><Relationships xmlns="http://schemas.openxmlformats.org/package/2006/relationships"><Relationship Target="../notesSlides/notesSlide17.xml" Type="http://schemas.openxmlformats.org/officeDocument/2006/relationships/notesSlide" Id="rId2"/><Relationship Target="../slideLayouts/slideLayout2.xml" Type="http://schemas.openxmlformats.org/officeDocument/2006/relationships/slideLayout" Id="rId1"/><Relationship Target="http://reqtest.com/agile-blog/is-agile-just-scrum/" Type="http://schemas.openxmlformats.org/officeDocument/2006/relationships/hyperlink" TargetMode="External" Id="rId4"/><Relationship Target="../media/image12.png" Type="http://schemas.openxmlformats.org/officeDocument/2006/relationships/image" Id="rId3"/></Relationships>
</file>

<file path=ppt/slides/_rels/slide18.xml.rels><?xml version="1.0" encoding="UTF-8" standalone="yes"?><Relationships xmlns="http://schemas.openxmlformats.org/package/2006/relationships"><Relationship Target="../notesSlides/notesSlide18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17.png" Type="http://schemas.openxmlformats.org/officeDocument/2006/relationships/image" Id="rId4"/><Relationship Target="../media/image14.png" Type="http://schemas.openxmlformats.org/officeDocument/2006/relationships/image" Id="rId3"/><Relationship Target="http://www.google.com/google-d-s/tour2.html" Type="http://schemas.openxmlformats.org/officeDocument/2006/relationships/hyperlink" TargetMode="External" Id="rId6"/><Relationship Target="http://leankit.com/product-tour/" Type="http://schemas.openxmlformats.org/officeDocument/2006/relationships/hyperlink" TargetMode="External" Id="rId5"/><Relationship Target="http://en.wikipedia.org/wiki/Voice_over_IP" Type="http://schemas.openxmlformats.org/officeDocument/2006/relationships/hyperlink" TargetMode="External" Id="rId7"/></Relationships>
</file>

<file path=ppt/slides/_rels/slide19.xml.rels><?xml version="1.0" encoding="UTF-8" standalone="yes"?><Relationships xmlns="http://schemas.openxmlformats.org/package/2006/relationships"><Relationship Target="../notesSlides/notesSlide19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2.xml.rels><?xml version="1.0" encoding="UTF-8" standalone="yes"?><Relationships xmlns="http://schemas.openxmlformats.org/package/2006/relationships"><Relationship Target="../notesSlides/notesSlide2.xml" Type="http://schemas.openxmlformats.org/officeDocument/2006/relationships/notesSlide" Id="rId2"/><Relationship Target="../slideLayouts/slideLayout6.xml" Type="http://schemas.openxmlformats.org/officeDocument/2006/relationships/slideLayout" Id="rId1"/><Relationship Target="../media/image05.jpg" Type="http://schemas.openxmlformats.org/officeDocument/2006/relationships/image" Id="rId4"/><Relationship Target="../media/image02.jpg" Type="http://schemas.openxmlformats.org/officeDocument/2006/relationships/image" Id="rId3"/><Relationship Target="../media/image15.png" Type="http://schemas.openxmlformats.org/officeDocument/2006/relationships/image" Id="rId6"/><Relationship Target="../media/image01.png" Type="http://schemas.openxmlformats.org/officeDocument/2006/relationships/image" Id="rId5"/><Relationship Target="../media/image04.jpg" Type="http://schemas.openxmlformats.org/officeDocument/2006/relationships/image" Id="rId8"/><Relationship Target="../media/image03.png" Type="http://schemas.openxmlformats.org/officeDocument/2006/relationships/image" Id="rId7"/></Relationships>
</file>

<file path=ppt/slides/_rels/slide20.xml.rels><?xml version="1.0" encoding="UTF-8" standalone="yes"?><Relationships xmlns="http://schemas.openxmlformats.org/package/2006/relationships"><Relationship Target="../notesSlides/notesSlide20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21.xml.rels><?xml version="1.0" encoding="UTF-8" standalone="yes"?><Relationships xmlns="http://schemas.openxmlformats.org/package/2006/relationships"><Relationship Target="../notesSlides/notesSlide21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16.png" Type="http://schemas.openxmlformats.org/officeDocument/2006/relationships/image" Id="rId3"/></Relationships>
</file>

<file path=ppt/slides/_rels/slide22.xml.rels><?xml version="1.0" encoding="UTF-8" standalone="yes"?><Relationships xmlns="http://schemas.openxmlformats.org/package/2006/relationships"><Relationship Target="../notesSlides/notesSlide22.xml" Type="http://schemas.openxmlformats.org/officeDocument/2006/relationships/notesSlide" Id="rId2"/><Relationship Target="../slideLayouts/slideLayout2.xml" Type="http://schemas.openxmlformats.org/officeDocument/2006/relationships/slideLayout" Id="rId1"/><Relationship Target="http://www.axosoft.com/scrum" Type="http://schemas.openxmlformats.org/officeDocument/2006/relationships/hyperlink" TargetMode="External" Id="rId4"/><Relationship Target="../media/image11.png" Type="http://schemas.openxmlformats.org/officeDocument/2006/relationships/image" Id="rId3"/><Relationship Target="https://www.openproject.org/" Type="http://schemas.openxmlformats.org/officeDocument/2006/relationships/hyperlink" TargetMode="External" Id="rId6"/><Relationship Target="http://www.targetprocess.com/" Type="http://schemas.openxmlformats.org/officeDocument/2006/relationships/hyperlink" TargetMode="External" Id="rId5"/><Relationship Target="https://www.atlassian.com/software/jira" Type="http://schemas.openxmlformats.org/officeDocument/2006/relationships/hyperlink" TargetMode="External" Id="rId7"/></Relationships>
</file>

<file path=ppt/slides/_rels/slide23.xml.rels><?xml version="1.0" encoding="UTF-8" standalone="yes"?><Relationships xmlns="http://schemas.openxmlformats.org/package/2006/relationships"><Relationship Target="../notesSlides/notesSlide23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24.xml.rels><?xml version="1.0" encoding="UTF-8" standalone="yes"?><Relationships xmlns="http://schemas.openxmlformats.org/package/2006/relationships"><Relationship Target="../notesSlides/notesSlide24.xml" Type="http://schemas.openxmlformats.org/officeDocument/2006/relationships/notesSlide" Id="rId2"/><Relationship Target="../slideLayouts/slideLayout6.xml" Type="http://schemas.openxmlformats.org/officeDocument/2006/relationships/slideLayout" Id="rId1"/></Relationships>
</file>

<file path=ppt/slides/_rels/slide3.xml.rels><?xml version="1.0" encoding="UTF-8" standalone="yes"?><Relationships xmlns="http://schemas.openxmlformats.org/package/2006/relationships"><Relationship Target="../notesSlides/notesSlide3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7.png" Type="http://schemas.openxmlformats.org/officeDocument/2006/relationships/image" Id="rId3"/></Relationships>
</file>

<file path=ppt/slides/_rels/slide4.xml.rels><?xml version="1.0" encoding="UTF-8" standalone="yes"?><Relationships xmlns="http://schemas.openxmlformats.org/package/2006/relationships"><Relationship Target="../notesSlides/notesSlide4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9.gif" Type="http://schemas.openxmlformats.org/officeDocument/2006/relationships/image" Id="rId4"/><Relationship Target="../media/image00.png" Type="http://schemas.openxmlformats.org/officeDocument/2006/relationships/image" Id="rId3"/><Relationship Target="../media/image08.png" Type="http://schemas.openxmlformats.org/officeDocument/2006/relationships/image" Id="rId5"/></Relationships>
</file>

<file path=ppt/slides/_rels/slide5.xml.rels><?xml version="1.0" encoding="UTF-8" standalone="yes"?><Relationships xmlns="http://schemas.openxmlformats.org/package/2006/relationships"><Relationship Target="../notesSlides/notesSlide5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6.xml.rels><?xml version="1.0" encoding="UTF-8" standalone="yes"?><Relationships xmlns="http://schemas.openxmlformats.org/package/2006/relationships"><Relationship Target="../notesSlides/notesSlide6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10.jpg" Type="http://schemas.openxmlformats.org/officeDocument/2006/relationships/image" Id="rId3"/></Relationships>
</file>

<file path=ppt/slides/_rels/slide7.xml.rels><?xml version="1.0" encoding="UTF-8" standalone="yes"?><Relationships xmlns="http://schemas.openxmlformats.org/package/2006/relationships"><Relationship Target="../notesSlides/notesSlide7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8.xml.rels><?xml version="1.0" encoding="UTF-8" standalone="yes"?><Relationships xmlns="http://schemas.openxmlformats.org/package/2006/relationships"><Relationship Target="../notesSlides/notesSlide8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9.xml.rels><?xml version="1.0" encoding="UTF-8" standalone="yes"?><Relationships xmlns="http://schemas.openxmlformats.org/package/2006/relationships"><Relationship Target="../notesSlides/notesSlide9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6.jpg" Type="http://schemas.openxmlformats.org/officeDocument/2006/relationships/image" Id="rId3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32" name="Shape 3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3" name="Shape 33"/>
          <p:cNvSpPr txBox="1"/>
          <p:nvPr>
            <p:ph type="ctrTitle"/>
          </p:nvPr>
        </p:nvSpPr>
        <p:spPr>
          <a:xfrm>
            <a:off y="1013325" x="129400"/>
            <a:ext cy="1551299" cx="86637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 algn="ctr" rtl="0" lvl="0" indent="0" marL="0">
              <a:buNone/>
            </a:pPr>
            <a:r>
              <a:rPr lang="en-GB"/>
              <a:t>Tools and Techniques for</a:t>
            </a:r>
          </a:p>
          <a:p>
            <a:pPr algn="ctr">
              <a:buNone/>
            </a:pPr>
            <a:r>
              <a:rPr lang="en-GB"/>
              <a:t> Agile Project Management</a:t>
            </a:r>
          </a:p>
        </p:txBody>
      </p:sp>
      <p:sp>
        <p:nvSpPr>
          <p:cNvPr id="34" name="Shape 34"/>
          <p:cNvSpPr txBox="1"/>
          <p:nvPr>
            <p:ph idx="1" type="subTitle"/>
          </p:nvPr>
        </p:nvSpPr>
        <p:spPr>
          <a:xfrm>
            <a:off y="4168575" x="915600"/>
            <a:ext cy="739500" cx="73127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algn="ctr" rtl="0" lvl="0" indent="0" marL="0">
              <a:buNone/>
            </a:pPr>
            <a:r>
              <a:rPr lang="en-GB"/>
              <a:t>Group X</a:t>
            </a: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9" name="Shape 10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0" name="Shape 110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en-GB"/>
              <a:t>Traditional vs Agile</a:t>
            </a:r>
          </a:p>
        </p:txBody>
      </p:sp>
      <p:sp>
        <p:nvSpPr>
          <p:cNvPr id="111" name="Shape 111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buNone/>
            </a:pPr>
            <a:r>
              <a:rPr lang="en-GB"/>
              <a:t> </a:t>
            </a:r>
          </a:p>
        </p:txBody>
      </p:sp>
      <p:pic>
        <p:nvPicPr>
          <p:cNvPr id="112" name="Shape 112"/>
          <p:cNvPicPr preferRelativeResize="0"/>
          <p:nvPr/>
        </p:nvPicPr>
        <p:blipFill rotWithShape="1">
          <a:blip r:embed="rId3"/>
          <a:srcRect t="15277" b="-1640" r="0" l="0"/>
          <a:stretch/>
        </p:blipFill>
        <p:spPr>
          <a:xfrm>
            <a:off y="1339300" x="2185975"/>
            <a:ext cy="3084649" cx="4772025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6" name="Shape 11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7" name="Shape 117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en-GB"/>
              <a:t>The Agile Process: Stage-by-Stage</a:t>
            </a:r>
          </a:p>
        </p:txBody>
      </p:sp>
      <p:sp>
        <p:nvSpPr>
          <p:cNvPr id="118" name="Shape 118"/>
          <p:cNvSpPr txBox="1"/>
          <p:nvPr>
            <p:ph idx="1" type="body"/>
          </p:nvPr>
        </p:nvSpPr>
        <p:spPr>
          <a:xfrm>
            <a:off y="1200150" x="230475"/>
            <a:ext cy="3817200" cx="8685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419100" marL="914400">
              <a:buClr>
                <a:schemeClr val="dk2"/>
              </a:buClr>
              <a:buSzPct val="100000"/>
              <a:buFont typeface="Trebuchet MS"/>
              <a:buAutoNum type="arabicPeriod"/>
            </a:pPr>
            <a:r>
              <a:rPr lang="en-GB"/>
              <a:t>identify project vision</a:t>
            </a:r>
          </a:p>
          <a:p>
            <a:pPr rtl="0" lvl="0" indent="-419100" marL="914400">
              <a:buClr>
                <a:schemeClr val="dk2"/>
              </a:buClr>
              <a:buSzPct val="100000"/>
              <a:buFont typeface="Trebuchet MS"/>
              <a:buAutoNum type="arabicPeriod"/>
            </a:pPr>
            <a:r>
              <a:rPr lang="en-GB"/>
              <a:t>create product mindmap</a:t>
            </a:r>
          </a:p>
          <a:p>
            <a:pPr rtl="0" lvl="0" indent="-419100" marL="914400">
              <a:buClr>
                <a:schemeClr val="dk2"/>
              </a:buClr>
              <a:buSzPct val="100000"/>
              <a:buFont typeface="Trebuchet MS"/>
              <a:buAutoNum type="arabicPeriod"/>
            </a:pPr>
            <a:r>
              <a:rPr lang="en-GB"/>
              <a:t>create release plan</a:t>
            </a:r>
          </a:p>
          <a:p>
            <a:pPr rtl="0" lvl="0" indent="-419100" marL="914400">
              <a:buClr>
                <a:schemeClr val="dk2"/>
              </a:buClr>
              <a:buSzPct val="100000"/>
              <a:buFont typeface="Trebuchet MS"/>
              <a:buAutoNum type="arabicPeriod"/>
            </a:pPr>
            <a:r>
              <a:rPr lang="en-GB"/>
              <a:t>plan next sprint </a:t>
            </a:r>
          </a:p>
          <a:p>
            <a:pPr rtl="0" lvl="0" indent="-419100" marL="914400">
              <a:buClr>
                <a:schemeClr val="dk2"/>
              </a:buClr>
              <a:buSzPct val="100000"/>
              <a:buFont typeface="Trebuchet MS"/>
              <a:buAutoNum type="arabicPeriod"/>
            </a:pPr>
            <a:r>
              <a:rPr lang="en-GB"/>
              <a:t>do sprint (daily meetings!)</a:t>
            </a:r>
          </a:p>
          <a:p>
            <a:pPr rtl="0" lvl="0" indent="-419100" marL="914400">
              <a:buClr>
                <a:schemeClr val="dk2"/>
              </a:buClr>
              <a:buSzPct val="100000"/>
              <a:buFont typeface="Trebuchet MS"/>
              <a:buAutoNum type="arabicPeriod"/>
            </a:pPr>
            <a:r>
              <a:rPr lang="en-GB"/>
              <a:t>sprint review</a:t>
            </a:r>
          </a:p>
          <a:p>
            <a:pPr rtl="0" lvl="0" indent="-419100" marL="914400">
              <a:buClr>
                <a:schemeClr val="dk2"/>
              </a:buClr>
              <a:buSzPct val="100000"/>
              <a:buFont typeface="Trebuchet MS"/>
              <a:buAutoNum type="arabicPeriod"/>
            </a:pPr>
            <a:r>
              <a:rPr lang="en-GB"/>
              <a:t>sprint retrospective</a:t>
            </a:r>
          </a:p>
        </p:txBody>
      </p:sp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2" name="Shape 12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23" name="Shape 123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sz="4800" lang="en-GB"/>
              <a:t>Artifacts 1 </a:t>
            </a:r>
          </a:p>
        </p:txBody>
      </p:sp>
      <p:sp>
        <p:nvSpPr>
          <p:cNvPr id="124" name="Shape 124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419100" marL="457200">
              <a:buClr>
                <a:schemeClr val="dk2"/>
              </a:buClr>
              <a:buSzPct val="166666"/>
              <a:buFont typeface="Arial"/>
              <a:buChar char="•"/>
            </a:pPr>
            <a:r>
              <a:rPr b="1" lang="en-GB"/>
              <a:t>Product Vision Statement</a:t>
            </a:r>
            <a:r>
              <a:rPr lang="en-GB"/>
              <a:t>: quick summary</a:t>
            </a:r>
          </a:p>
          <a:p>
            <a:r>
              <a:t/>
            </a:r>
          </a:p>
          <a:p>
            <a:pPr rtl="0" lvl="0" indent="-419100" marL="457200">
              <a:buClr>
                <a:schemeClr val="dk2"/>
              </a:buClr>
              <a:buSzPct val="166666"/>
              <a:buFont typeface="Arial"/>
              <a:buChar char="•"/>
            </a:pPr>
            <a:r>
              <a:rPr b="1" lang="en-GB"/>
              <a:t>Product Backlog</a:t>
            </a:r>
            <a:r>
              <a:rPr lang="en-GB"/>
              <a:t>: list of project scope</a:t>
            </a:r>
          </a:p>
          <a:p>
            <a:r>
              <a:t/>
            </a:r>
          </a:p>
          <a:p>
            <a:pPr rtl="0" lvl="0" indent="-419100" marL="457200">
              <a:buClr>
                <a:schemeClr val="dk2"/>
              </a:buClr>
              <a:buSzPct val="166666"/>
              <a:buFont typeface="Arial"/>
              <a:buChar char="•"/>
            </a:pPr>
            <a:r>
              <a:rPr b="1" lang="en-GB"/>
              <a:t>Product Roadmap</a:t>
            </a:r>
            <a:r>
              <a:rPr lang="en-GB"/>
              <a:t>: high-level view of requirements</a:t>
            </a:r>
          </a:p>
        </p:txBody>
      </p:sp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8" name="Shape 12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29" name="Shape 129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sz="4800" lang="en-GB"/>
              <a:t>Artifacts 2</a:t>
            </a:r>
          </a:p>
        </p:txBody>
      </p:sp>
      <p:sp>
        <p:nvSpPr>
          <p:cNvPr id="130" name="Shape 130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419100" marL="457200">
              <a:buClr>
                <a:schemeClr val="dk2"/>
              </a:buClr>
              <a:buSzPct val="166666"/>
              <a:buFont typeface="Arial"/>
              <a:buChar char="•"/>
            </a:pPr>
            <a:r>
              <a:rPr b="1" lang="en-GB"/>
              <a:t>Release Plan</a:t>
            </a:r>
            <a:r>
              <a:rPr lang="en-GB"/>
              <a:t>: timetable of release</a:t>
            </a:r>
          </a:p>
          <a:p>
            <a:r>
              <a:t/>
            </a:r>
          </a:p>
          <a:p>
            <a:pPr rtl="0" lvl="0" indent="-419100" marL="457200">
              <a:buClr>
                <a:schemeClr val="dk2"/>
              </a:buClr>
              <a:buSzPct val="166666"/>
              <a:buFont typeface="Arial"/>
              <a:buChar char="•"/>
            </a:pPr>
            <a:r>
              <a:rPr b="1" lang="en-GB"/>
              <a:t>Sprint Backlog</a:t>
            </a:r>
            <a:r>
              <a:rPr lang="en-GB"/>
              <a:t>: goal and tasks for a sprint </a:t>
            </a:r>
          </a:p>
          <a:p>
            <a:r>
              <a:t/>
            </a:r>
          </a:p>
          <a:p>
            <a:pPr rtl="0" lvl="0" indent="-419100" marL="457200">
              <a:buClr>
                <a:schemeClr val="dk2"/>
              </a:buClr>
              <a:buSzPct val="166666"/>
              <a:buFont typeface="Arial"/>
              <a:buChar char="•"/>
            </a:pPr>
            <a:r>
              <a:rPr b="1" lang="en-GB"/>
              <a:t>Increment</a:t>
            </a:r>
            <a:r>
              <a:rPr lang="en-GB"/>
              <a:t>: working product functionality at end of each sprint</a:t>
            </a:r>
          </a:p>
          <a:p>
            <a:r>
              <a:t/>
            </a:r>
          </a:p>
        </p:txBody>
      </p:sp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4" name="Shape 13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35" name="Shape 135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en-GB"/>
              <a:t>Roles of Team Members</a:t>
            </a:r>
          </a:p>
        </p:txBody>
      </p:sp>
      <p:sp>
        <p:nvSpPr>
          <p:cNvPr id="136" name="Shape 136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b="1" lang="en-GB"/>
              <a:t>Roles of Product Owner:</a:t>
            </a:r>
          </a:p>
          <a:p>
            <a:pPr rtl="0" lvl="0" indent="-419100" marL="457200"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-GB"/>
              <a:t>Visionary of the product</a:t>
            </a:r>
          </a:p>
          <a:p>
            <a:pPr rtl="0" lvl="0" indent="-419100" marL="457200"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-GB"/>
              <a:t>Decides to ship or continue development</a:t>
            </a:r>
          </a:p>
          <a:p>
            <a:pPr rtl="0" lvl="0" indent="-419100" marL="457200"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-GB"/>
              <a:t>Responsible for product backlog</a:t>
            </a:r>
          </a:p>
          <a:p>
            <a:pPr rtl="0" lvl="0" indent="-419100" marL="457200"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-GB"/>
              <a:t>May contribute as a development team member</a:t>
            </a:r>
          </a:p>
        </p:txBody>
      </p:sp>
    </p:spTree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0" name="Shape 14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41" name="Shape 141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en-GB"/>
              <a:t>Roles of Team Members</a:t>
            </a:r>
          </a:p>
        </p:txBody>
      </p:sp>
      <p:sp>
        <p:nvSpPr>
          <p:cNvPr id="142" name="Shape 142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b="1" lang="en-GB"/>
              <a:t>Roles of Scrum Master:</a:t>
            </a:r>
          </a:p>
          <a:p>
            <a:pPr rtl="0" lvl="0" indent="-419100" marL="457200"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-GB"/>
              <a:t>Facilitates effective communication</a:t>
            </a:r>
          </a:p>
          <a:p>
            <a:pPr rtl="0" lvl="0" indent="-419100" marL="457200"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-GB"/>
              <a:t>Removes obstacles to the agile process</a:t>
            </a:r>
          </a:p>
          <a:p>
            <a:pPr rtl="0" lvl="0" indent="-419100" marL="457200"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-GB"/>
              <a:t>Chief motivator of the team</a:t>
            </a:r>
          </a:p>
          <a:p>
            <a:pPr rtl="0" lvl="0" indent="-419100" marL="457200"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-GB"/>
              <a:t>Leads scrum</a:t>
            </a:r>
          </a:p>
          <a:p>
            <a:pPr rtl="0" lvl="0">
              <a:buNone/>
            </a:pPr>
            <a:r>
              <a:rPr lang="en-GB"/>
              <a:t>Scrum master </a:t>
            </a:r>
            <a:r>
              <a:rPr lang="en-GB">
                <a:solidFill>
                  <a:srgbClr val="980000"/>
                </a:solidFill>
              </a:rPr>
              <a:t>does not </a:t>
            </a:r>
            <a:r>
              <a:rPr lang="en-GB"/>
              <a:t>overrule or manage the team and is not responsible for it.</a:t>
            </a:r>
          </a:p>
          <a:p>
            <a:r>
              <a:t/>
            </a:r>
          </a:p>
        </p:txBody>
      </p:sp>
    </p:spTree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6" name="Shape 14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47" name="Shape 147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en-GB"/>
              <a:t>Roles of Team Members</a:t>
            </a:r>
          </a:p>
        </p:txBody>
      </p:sp>
      <p:sp>
        <p:nvSpPr>
          <p:cNvPr id="148" name="Shape 148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b="1" lang="en-GB"/>
              <a:t>Roles of the Development Team:</a:t>
            </a:r>
          </a:p>
          <a:p>
            <a:pPr rtl="0" lvl="0" indent="-419100" marL="457200"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-GB"/>
              <a:t>Cross-functional and self-organising</a:t>
            </a:r>
          </a:p>
          <a:p>
            <a:pPr rtl="0" lvl="0" indent="-419100" marL="457200"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-GB"/>
              <a:t>Has autonomy regarding commitments</a:t>
            </a:r>
          </a:p>
          <a:p>
            <a:pPr rtl="0" lvl="0" indent="-419100" marL="457200"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-GB"/>
              <a:t>Usually 7±2 members in a team room</a:t>
            </a:r>
          </a:p>
          <a:p>
            <a:pPr rtl="0" lvl="0" indent="-419100" marL="457200"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-GB"/>
              <a:t>Preferably in a long commitment</a:t>
            </a:r>
          </a:p>
        </p:txBody>
      </p:sp>
      <p:sp>
        <p:nvSpPr>
          <p:cNvPr id="149" name="Shape 149"/>
          <p:cNvSpPr txBox="1"/>
          <p:nvPr/>
        </p:nvSpPr>
        <p:spPr>
          <a:xfrm>
            <a:off y="3792925" x="388200"/>
            <a:ext cy="1051200" cx="84513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b="1" sz="1000" lang="en-GB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  <a:t>Resources:</a:t>
            </a:r>
          </a:p>
          <a:p>
            <a:pPr rtl="0" lvl="0" indent="-279400" marL="457200">
              <a:buClr>
                <a:schemeClr val="dk2"/>
              </a:buClr>
              <a:buSzPct val="100000"/>
              <a:buFont typeface="Courier New"/>
              <a:buChar char="●"/>
            </a:pPr>
            <a:r>
              <a:rPr sz="800" lang="en-GB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  <a:hlinkClick r:id="rId3"/>
              </a:rPr>
              <a:t>http://www.tutorialspoint.com/management_concepts/agile_project_management.htm</a:t>
            </a:r>
          </a:p>
          <a:p>
            <a:pPr rtl="0" lvl="0" indent="-279400" marL="457200">
              <a:buClr>
                <a:schemeClr val="dk2"/>
              </a:buClr>
              <a:buSzPct val="100000"/>
              <a:buFont typeface="Courier New"/>
              <a:buChar char="●"/>
            </a:pPr>
            <a:r>
              <a:rPr sz="800" lang="en-GB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  <a:hlinkClick r:id="rId4"/>
              </a:rPr>
              <a:t>http://www.dummies.com/how-to/content/agile-project-management-for-dummies-cheat-sheet.html</a:t>
            </a:r>
          </a:p>
          <a:p>
            <a:pPr rtl="0" lvl="0" indent="-279400" marL="457200">
              <a:buClr>
                <a:schemeClr val="dk2"/>
              </a:buClr>
              <a:buSzPct val="100000"/>
              <a:buFont typeface="Courier New"/>
              <a:buChar char="●"/>
            </a:pPr>
            <a:r>
              <a:rPr sz="800" lang="en-GB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  <a:hlinkClick r:id="rId5"/>
              </a:rPr>
              <a:t>http://www.mountaingoatsoftware.com/articles/the-need-for-agile-project-management/</a:t>
            </a:r>
          </a:p>
          <a:p>
            <a:pPr rtl="0" lvl="0" indent="-279400" marL="457200">
              <a:buClr>
                <a:schemeClr val="dk2"/>
              </a:buClr>
              <a:buSzPct val="100000"/>
              <a:buFont typeface="Courier New"/>
              <a:buChar char="●"/>
            </a:pPr>
            <a:r>
              <a:rPr sz="800" lang="en-GB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  <a:hlinkClick r:id="rId6"/>
              </a:rPr>
              <a:t>http://scrummasterchecklist.org/pdf/ScrumMaster_Checklist_12_unbranded.pdf</a:t>
            </a:r>
          </a:p>
          <a:p>
            <a:pPr rtl="0" lvl="0" indent="-279400" marL="457200">
              <a:buClr>
                <a:schemeClr val="dk2"/>
              </a:buClr>
              <a:buSzPct val="100000"/>
              <a:buFont typeface="Courier New"/>
              <a:buChar char="●"/>
            </a:pPr>
            <a:r>
              <a:rPr sz="800" lang="en-GB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  <a:hlinkClick r:id="rId7"/>
              </a:rPr>
              <a:t>http://agilemethodology.org</a:t>
            </a:r>
          </a:p>
        </p:txBody>
      </p:sp>
    </p:spTree>
  </p:cSld>
  <p:clrMapOvr>
    <a:masterClrMapping/>
  </p:clrMapOvr>
  <p:transition spd="slow">
    <p:cut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3" name="Shape 15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54" name="Shape 154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en-GB"/>
              <a:t>Basic Implementations</a:t>
            </a:r>
          </a:p>
        </p:txBody>
      </p:sp>
      <p:sp>
        <p:nvSpPr>
          <p:cNvPr id="155" name="Shape 155"/>
          <p:cNvSpPr txBox="1"/>
          <p:nvPr>
            <p:ph idx="1" type="body"/>
          </p:nvPr>
        </p:nvSpPr>
        <p:spPr>
          <a:xfrm>
            <a:off y="1200150" x="76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419100" marL="457200"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-GB"/>
              <a:t>Without Software</a:t>
            </a:r>
          </a:p>
          <a:p>
            <a:pPr rtl="0" lvl="1" indent="-381000" marL="914400"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-GB"/>
              <a:t> Kanban</a:t>
            </a:r>
          </a:p>
        </p:txBody>
      </p:sp>
      <p:pic>
        <p:nvPicPr>
          <p:cNvPr id="156" name="Shape 156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1403825" x="3861200"/>
            <a:ext cy="2866149" cx="5095374"/>
          </a:xfrm>
          <a:prstGeom prst="rect">
            <a:avLst/>
          </a:prstGeom>
        </p:spPr>
      </p:pic>
      <p:sp>
        <p:nvSpPr>
          <p:cNvPr id="157" name="Shape 157"/>
          <p:cNvSpPr txBox="1"/>
          <p:nvPr/>
        </p:nvSpPr>
        <p:spPr>
          <a:xfrm>
            <a:off y="4292000" x="3866250"/>
            <a:ext cy="368099" cx="50955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buNone/>
            </a:pPr>
            <a:r>
              <a:rPr lang="en-GB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A Kanban Whiteboard</a:t>
            </a:r>
          </a:p>
        </p:txBody>
      </p:sp>
      <p:sp>
        <p:nvSpPr>
          <p:cNvPr id="158" name="Shape 158"/>
          <p:cNvSpPr txBox="1"/>
          <p:nvPr/>
        </p:nvSpPr>
        <p:spPr>
          <a:xfrm>
            <a:off y="4786800" x="161100"/>
            <a:ext cy="368099" cx="8871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Clr>
                <a:srgbClr val="000000"/>
              </a:buClr>
              <a:buSzPct val="110000"/>
              <a:buFont typeface="Arial"/>
              <a:buNone/>
            </a:pPr>
            <a:r>
              <a:rPr sz="1000" lang="en-GB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  <a:t>sources: </a:t>
            </a:r>
            <a:r>
              <a:rPr sz="1000" lang="en-GB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  <a:hlinkClick r:id="rId4"/>
              </a:rPr>
              <a:t>http://reqtest.com/agile-blog/is-agile-just-scrum/ </a:t>
            </a:r>
          </a:p>
          <a:p>
            <a:r>
              <a:t/>
            </a:r>
          </a:p>
        </p:txBody>
      </p:sp>
    </p:spTree>
  </p:cSld>
  <p:clrMapOvr>
    <a:masterClrMapping/>
  </p:clrMapOvr>
  <p:transition spd="slow">
    <p:cut/>
  </p:transition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2" name="Shape 16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63" name="Shape 163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 rtl="0" lvl="0">
              <a:buNone/>
            </a:pPr>
            <a:r>
              <a:rPr lang="en-GB"/>
              <a:t>Basic Software</a:t>
            </a:r>
          </a:p>
        </p:txBody>
      </p:sp>
      <p:sp>
        <p:nvSpPr>
          <p:cNvPr id="164" name="Shape 164"/>
          <p:cNvSpPr txBox="1"/>
          <p:nvPr>
            <p:ph idx="1" type="body"/>
          </p:nvPr>
        </p:nvSpPr>
        <p:spPr>
          <a:xfrm>
            <a:off y="123910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381000" marL="457200">
              <a:buClr>
                <a:schemeClr val="dk2"/>
              </a:buClr>
              <a:buSzPct val="166666"/>
              <a:buFont typeface="Arial"/>
              <a:buChar char="•"/>
            </a:pPr>
            <a:r>
              <a:rPr sz="2400" lang="en-GB"/>
              <a:t>Communication</a:t>
            </a:r>
          </a:p>
          <a:p>
            <a:pPr rtl="0" lvl="1" indent="-342900" marL="914400">
              <a:buClr>
                <a:schemeClr val="dk2"/>
              </a:buClr>
              <a:buSzPct val="100000"/>
              <a:buFont typeface="Courier New"/>
              <a:buChar char="o"/>
            </a:pPr>
            <a:r>
              <a:rPr sz="1800" lang="en-GB"/>
              <a:t>VOIP</a:t>
            </a:r>
          </a:p>
          <a:p>
            <a:pPr rtl="0" lvl="0" indent="-381000" marL="457200">
              <a:buClr>
                <a:schemeClr val="dk2"/>
              </a:buClr>
              <a:buSzPct val="166666"/>
              <a:buFont typeface="Arial"/>
              <a:buChar char="•"/>
            </a:pPr>
            <a:r>
              <a:rPr sz="2400" lang="en-GB"/>
              <a:t> Organisation</a:t>
            </a:r>
          </a:p>
          <a:p>
            <a:pPr rtl="0" lvl="1" indent="-342900" marL="914400">
              <a:buClr>
                <a:schemeClr val="dk2"/>
              </a:buClr>
              <a:buSzPct val="100000"/>
              <a:buFont typeface="Courier New"/>
              <a:buChar char="o"/>
            </a:pPr>
            <a:r>
              <a:rPr sz="1800" lang="en-GB"/>
              <a:t> Kanban</a:t>
            </a:r>
          </a:p>
          <a:p>
            <a:pPr rtl="0" lvl="0" indent="-381000" marL="457200">
              <a:buClr>
                <a:schemeClr val="dk2"/>
              </a:buClr>
              <a:buSzPct val="166666"/>
              <a:buFont typeface="Arial"/>
              <a:buChar char="•"/>
            </a:pPr>
            <a:r>
              <a:rPr sz="2400" lang="en-GB"/>
              <a:t> Collaboration</a:t>
            </a:r>
          </a:p>
          <a:p>
            <a:pPr rtl="0" lvl="1" indent="-342900" marL="914400">
              <a:buClr>
                <a:schemeClr val="dk2"/>
              </a:buClr>
              <a:buSzPct val="100000"/>
              <a:buFont typeface="Courier New"/>
              <a:buChar char="o"/>
            </a:pPr>
            <a:r>
              <a:rPr sz="1800" lang="en-GB"/>
              <a:t> Document Collaboration &amp; Cloud</a:t>
            </a:r>
          </a:p>
          <a:p>
            <a:pPr rtl="0" lvl="1" indent="-342900" marL="914400">
              <a:buClr>
                <a:schemeClr val="dk2"/>
              </a:buClr>
              <a:buSzPct val="100000"/>
              <a:buFont typeface="Courier New"/>
              <a:buChar char="o"/>
            </a:pPr>
            <a:r>
              <a:rPr sz="1800" lang="en-GB"/>
              <a:t> Code Repository</a:t>
            </a:r>
          </a:p>
        </p:txBody>
      </p:sp>
      <p:pic>
        <p:nvPicPr>
          <p:cNvPr id="165" name="Shape 165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1239087" x="5933487"/>
            <a:ext cy="1734724" cx="2896074"/>
          </a:xfrm>
          <a:prstGeom prst="rect">
            <a:avLst/>
          </a:prstGeom>
        </p:spPr>
      </p:pic>
      <p:pic>
        <p:nvPicPr>
          <p:cNvPr id="166" name="Shape 166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y="3225725" x="5971975"/>
            <a:ext cy="1569229" cx="2896076"/>
          </a:xfrm>
          <a:prstGeom prst="rect">
            <a:avLst/>
          </a:prstGeom>
        </p:spPr>
      </p:pic>
      <p:sp>
        <p:nvSpPr>
          <p:cNvPr id="167" name="Shape 167"/>
          <p:cNvSpPr txBox="1"/>
          <p:nvPr/>
        </p:nvSpPr>
        <p:spPr>
          <a:xfrm>
            <a:off y="2897600" x="5971975"/>
            <a:ext cy="345299" cx="23820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buNone/>
            </a:pPr>
            <a:r>
              <a:rPr lang="en-GB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Leankit Kanban Software</a:t>
            </a:r>
          </a:p>
        </p:txBody>
      </p:sp>
      <p:sp>
        <p:nvSpPr>
          <p:cNvPr id="168" name="Shape 168"/>
          <p:cNvSpPr txBox="1"/>
          <p:nvPr/>
        </p:nvSpPr>
        <p:spPr>
          <a:xfrm>
            <a:off y="4794950" x="5971975"/>
            <a:ext cy="345299" cx="31718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lang="en-GB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Github Code Repository Interface</a:t>
            </a:r>
          </a:p>
        </p:txBody>
      </p:sp>
      <p:sp>
        <p:nvSpPr>
          <p:cNvPr id="169" name="Shape 169"/>
          <p:cNvSpPr txBox="1"/>
          <p:nvPr/>
        </p:nvSpPr>
        <p:spPr>
          <a:xfrm>
            <a:off y="3914525" x="457200"/>
            <a:ext cy="937799" cx="43911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b="1" sz="1000" lang="en-GB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  <a:t>Online Resources:</a:t>
            </a:r>
          </a:p>
          <a:p>
            <a:pPr rtl="0" lvl="0" indent="-292100" marL="457200">
              <a:buClr>
                <a:srgbClr val="000000"/>
              </a:buClr>
              <a:buSzPct val="100000"/>
              <a:buFont typeface="Courier New"/>
              <a:buChar char="●"/>
            </a:pPr>
            <a:r>
              <a:rPr sz="1000" lang="en-GB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  <a:hlinkClick r:id="rId5"/>
              </a:rPr>
              <a:t>http://leankit.com/product-tour/</a:t>
            </a:r>
          </a:p>
          <a:p>
            <a:pPr rtl="0" lvl="0" indent="-292100" marL="457200">
              <a:buClr>
                <a:srgbClr val="000000"/>
              </a:buClr>
              <a:buSzPct val="100000"/>
              <a:buFont typeface="Courier New"/>
              <a:buChar char="●"/>
            </a:pPr>
            <a:r>
              <a:rPr sz="1000" lang="en-GB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  <a:hlinkClick r:id="rId6"/>
              </a:rPr>
              <a:t>http://www.google.com/google-d-s/tour2.html</a:t>
            </a:r>
          </a:p>
          <a:p>
            <a:pPr rtl="0" lvl="0" indent="-292100" marL="457200">
              <a:buClr>
                <a:srgbClr val="000000"/>
              </a:buClr>
              <a:buSzPct val="100000"/>
              <a:buFont typeface="Courier New"/>
              <a:buChar char="●"/>
            </a:pPr>
            <a:r>
              <a:rPr sz="1000" lang="en-GB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  <a:hlinkClick r:id="rId7"/>
              </a:rPr>
              <a:t>http://en.wikipedia.org/wiki/Voice_over_IP</a:t>
            </a:r>
          </a:p>
          <a:p>
            <a:r>
              <a:t/>
            </a:r>
          </a:p>
          <a:p>
            <a:r>
              <a:t/>
            </a:r>
          </a:p>
          <a:p>
            <a:r>
              <a:t/>
            </a:r>
          </a:p>
        </p:txBody>
      </p:sp>
    </p:spTree>
  </p:cSld>
  <p:clrMapOvr>
    <a:masterClrMapping/>
  </p:clrMapOvr>
  <p:transition spd="slow">
    <p:cut/>
  </p:transition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3" name="Shape 17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74" name="Shape 174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en-GB"/>
              <a:t>Custom Workflows</a:t>
            </a:r>
          </a:p>
        </p:txBody>
      </p:sp>
      <p:sp>
        <p:nvSpPr>
          <p:cNvPr id="175" name="Shape 175"/>
          <p:cNvSpPr/>
          <p:nvPr/>
        </p:nvSpPr>
        <p:spPr>
          <a:xfrm>
            <a:off y="2302175" x="3251400"/>
            <a:ext cy="577499" cx="9372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Autofit/>
          </a:bodyPr>
          <a:lstStyle/>
          <a:p>
            <a:pPr algn="ctr">
              <a:buNone/>
            </a:pPr>
            <a:r>
              <a:rPr lang="en-GB"/>
              <a:t>Bug Found</a:t>
            </a:r>
          </a:p>
        </p:txBody>
      </p:sp>
      <p:sp>
        <p:nvSpPr>
          <p:cNvPr id="176" name="Shape 176"/>
          <p:cNvSpPr/>
          <p:nvPr/>
        </p:nvSpPr>
        <p:spPr>
          <a:xfrm>
            <a:off y="2302175" x="4450100"/>
            <a:ext cy="577499" cx="10680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Autofit/>
          </a:bodyPr>
          <a:lstStyle/>
          <a:p>
            <a:pPr algn="ctr">
              <a:buNone/>
            </a:pPr>
            <a:r>
              <a:rPr lang="en-GB"/>
              <a:t>Issue Raised</a:t>
            </a:r>
          </a:p>
        </p:txBody>
      </p:sp>
      <p:sp>
        <p:nvSpPr>
          <p:cNvPr id="177" name="Shape 177"/>
          <p:cNvSpPr/>
          <p:nvPr/>
        </p:nvSpPr>
        <p:spPr>
          <a:xfrm>
            <a:off y="2302175" x="5899425"/>
            <a:ext cy="577499" cx="10680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Autofit/>
          </a:bodyPr>
          <a:lstStyle/>
          <a:p>
            <a:pPr algn="ctr">
              <a:buNone/>
            </a:pPr>
            <a:r>
              <a:rPr lang="en-GB"/>
              <a:t>Awaiting Review</a:t>
            </a:r>
          </a:p>
        </p:txBody>
      </p:sp>
      <p:sp>
        <p:nvSpPr>
          <p:cNvPr id="178" name="Shape 178"/>
          <p:cNvSpPr/>
          <p:nvPr/>
        </p:nvSpPr>
        <p:spPr>
          <a:xfrm>
            <a:off y="2072225" x="7348750"/>
            <a:ext cy="1037400" cx="1405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Autofit/>
          </a:bodyPr>
          <a:lstStyle/>
          <a:p>
            <a:pPr>
              <a:buNone/>
            </a:pPr>
            <a:r>
              <a:rPr lang="en-GB"/>
              <a:t>Development</a:t>
            </a:r>
          </a:p>
        </p:txBody>
      </p:sp>
      <p:cxnSp>
        <p:nvCxnSpPr>
          <p:cNvPr id="179" name="Shape 179"/>
          <p:cNvCxnSpPr>
            <a:stCxn id="175" idx="3"/>
            <a:endCxn id="176" idx="1"/>
          </p:cNvCxnSpPr>
          <p:nvPr/>
        </p:nvCxnSpPr>
        <p:spPr>
          <a:xfrm>
            <a:off y="2590924" x="4188600"/>
            <a:ext cy="0" cx="261499"/>
          </a:xfrm>
          <a:prstGeom prst="straightConnector1">
            <a:avLst/>
          </a:prstGeom>
          <a:noFill/>
          <a:ln w="19050" cap="flat">
            <a:solidFill>
              <a:schemeClr val="dk2"/>
            </a:solidFill>
            <a:prstDash val="solid"/>
            <a:round/>
            <a:headEnd w="lg" len="lg" type="none"/>
            <a:tailEnd w="lg" len="lg" type="triangle"/>
          </a:ln>
        </p:spPr>
      </p:cxnSp>
      <p:cxnSp>
        <p:nvCxnSpPr>
          <p:cNvPr id="180" name="Shape 180"/>
          <p:cNvCxnSpPr>
            <a:stCxn id="176" idx="3"/>
            <a:endCxn id="177" idx="1"/>
          </p:cNvCxnSpPr>
          <p:nvPr/>
        </p:nvCxnSpPr>
        <p:spPr>
          <a:xfrm>
            <a:off y="2590924" x="5518100"/>
            <a:ext cy="0" cx="381324"/>
          </a:xfrm>
          <a:prstGeom prst="straightConnector1">
            <a:avLst/>
          </a:prstGeom>
          <a:noFill/>
          <a:ln w="19050" cap="flat">
            <a:solidFill>
              <a:schemeClr val="dk2"/>
            </a:solidFill>
            <a:prstDash val="solid"/>
            <a:round/>
            <a:headEnd w="lg" len="lg" type="none"/>
            <a:tailEnd w="lg" len="lg" type="triangle"/>
          </a:ln>
        </p:spPr>
      </p:cxnSp>
      <p:cxnSp>
        <p:nvCxnSpPr>
          <p:cNvPr id="181" name="Shape 181"/>
          <p:cNvCxnSpPr/>
          <p:nvPr/>
        </p:nvCxnSpPr>
        <p:spPr>
          <a:xfrm>
            <a:off y="2455575" x="6958737"/>
            <a:ext cy="0" cx="381300"/>
          </a:xfrm>
          <a:prstGeom prst="straightConnector1">
            <a:avLst/>
          </a:prstGeom>
          <a:noFill/>
          <a:ln w="19050" cap="flat">
            <a:solidFill>
              <a:schemeClr val="dk2"/>
            </a:solidFill>
            <a:prstDash val="solid"/>
            <a:round/>
            <a:headEnd w="lg" len="lg" type="none"/>
            <a:tailEnd w="lg" len="lg" type="triangle"/>
          </a:ln>
        </p:spPr>
      </p:cxnSp>
      <p:cxnSp>
        <p:nvCxnSpPr>
          <p:cNvPr id="182" name="Shape 182"/>
          <p:cNvCxnSpPr/>
          <p:nvPr/>
        </p:nvCxnSpPr>
        <p:spPr>
          <a:xfrm rot="10800000">
            <a:off y="2724224" x="6950050"/>
            <a:ext cy="7800" cx="398699"/>
          </a:xfrm>
          <a:prstGeom prst="straightConnector1">
            <a:avLst/>
          </a:prstGeom>
          <a:noFill/>
          <a:ln w="19050" cap="flat">
            <a:solidFill>
              <a:schemeClr val="dk2"/>
            </a:solidFill>
            <a:prstDash val="solid"/>
            <a:round/>
            <a:headEnd w="lg" len="lg" type="none"/>
            <a:tailEnd w="lg" len="lg" type="triangle"/>
          </a:ln>
        </p:spPr>
      </p:cxnSp>
      <p:sp>
        <p:nvSpPr>
          <p:cNvPr id="183" name="Shape 183"/>
          <p:cNvSpPr txBox="1"/>
          <p:nvPr/>
        </p:nvSpPr>
        <p:spPr>
          <a:xfrm>
            <a:off y="1439700" x="185875"/>
            <a:ext cy="2264100" cx="28041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381000" marL="457200">
              <a:buClr>
                <a:schemeClr val="dk2"/>
              </a:buClr>
              <a:buSzPct val="100000"/>
              <a:buFont typeface="Trebuchet MS"/>
              <a:buChar char="●"/>
            </a:pPr>
            <a:r>
              <a:rPr sz="2400" lang="en-GB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 Bugs</a:t>
            </a:r>
          </a:p>
          <a:p>
            <a:pPr rtl="0" lvl="0" indent="-381000" marL="457200">
              <a:buClr>
                <a:schemeClr val="dk2"/>
              </a:buClr>
              <a:buSzPct val="100000"/>
              <a:buFont typeface="Trebuchet MS"/>
              <a:buChar char="●"/>
            </a:pPr>
            <a:r>
              <a:rPr sz="2400" lang="en-GB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 Ideas</a:t>
            </a:r>
          </a:p>
          <a:p>
            <a:pPr rtl="0" lvl="0" indent="-381000" marL="457200">
              <a:buClr>
                <a:schemeClr val="dk2"/>
              </a:buClr>
              <a:buSzPct val="100000"/>
              <a:buFont typeface="Trebuchet MS"/>
              <a:buChar char="●"/>
            </a:pPr>
            <a:r>
              <a:rPr sz="2400" lang="en-GB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 Testing</a:t>
            </a:r>
          </a:p>
          <a:p>
            <a:pPr rtl="0" lvl="0" indent="-381000" marL="457200">
              <a:buClr>
                <a:schemeClr val="dk2"/>
              </a:buClr>
              <a:buSzPct val="100000"/>
              <a:buFont typeface="Trebuchet MS"/>
              <a:buChar char="●"/>
            </a:pPr>
            <a:r>
              <a:rPr sz="2400" lang="en-GB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 Stories</a:t>
            </a:r>
          </a:p>
          <a:p>
            <a:pPr rtl="0" lvl="0" indent="-381000" marL="457200">
              <a:buClr>
                <a:schemeClr val="dk2"/>
              </a:buClr>
              <a:buSzPct val="100000"/>
              <a:buFont typeface="Trebuchet MS"/>
              <a:buChar char="●"/>
            </a:pPr>
            <a:r>
              <a:rPr sz="2400" lang="en-GB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Whole Projects etc.</a:t>
            </a:r>
          </a:p>
        </p:txBody>
      </p:sp>
      <p:sp>
        <p:nvSpPr>
          <p:cNvPr id="184" name="Shape 184"/>
          <p:cNvSpPr txBox="1"/>
          <p:nvPr/>
        </p:nvSpPr>
        <p:spPr>
          <a:xfrm>
            <a:off y="4080125" x="1203775"/>
            <a:ext cy="1206000" cx="66281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sz="3000" lang="en-GB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Each have a specific workflow with different stakeholders at each stage</a:t>
            </a:r>
          </a:p>
        </p:txBody>
      </p:sp>
      <p:sp>
        <p:nvSpPr>
          <p:cNvPr id="185" name="Shape 185"/>
          <p:cNvSpPr txBox="1"/>
          <p:nvPr/>
        </p:nvSpPr>
        <p:spPr>
          <a:xfrm>
            <a:off y="1743375" x="3350475"/>
            <a:ext cy="384000" cx="29670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buNone/>
            </a:pPr>
            <a:r>
              <a:rPr lang="en-GB"/>
              <a:t>Example workflow for bug fixing:</a:t>
            </a:r>
          </a:p>
        </p:txBody>
      </p:sp>
      <p:sp>
        <p:nvSpPr>
          <p:cNvPr id="186" name="Shape 186"/>
          <p:cNvSpPr/>
          <p:nvPr/>
        </p:nvSpPr>
        <p:spPr>
          <a:xfrm>
            <a:off y="1591425" x="3112500"/>
            <a:ext cy="1728299" cx="5843100"/>
          </a:xfrm>
          <a:prstGeom prst="rect">
            <a:avLst/>
          </a:prstGeom>
          <a:noFill/>
          <a:ln w="19050" cap="flat">
            <a:solidFill>
              <a:schemeClr val="dk2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Autofit/>
          </a:bodyPr>
          <a:lstStyle/>
          <a:p/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8" name="Shape 3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9" name="Shape 39"/>
          <p:cNvSpPr txBox="1"/>
          <p:nvPr>
            <p:ph idx="1" type="body"/>
          </p:nvPr>
        </p:nvSpPr>
        <p:spPr>
          <a:xfrm>
            <a:off y="85600" x="184800"/>
            <a:ext cy="977699" cx="2702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sz="2400" lang="en-GB"/>
              <a:t>Pictures of group members here</a:t>
            </a:r>
            <a:r>
              <a:rPr sz="2400" lang="en-GB">
                <a:solidFill>
                  <a:schemeClr val="dk2"/>
                </a:solidFill>
              </a:rPr>
              <a:t>		</a:t>
            </a:r>
          </a:p>
        </p:txBody>
      </p:sp>
      <p:pic>
        <p:nvPicPr>
          <p:cNvPr id="40" name="Shape 40"/>
          <p:cNvPicPr preferRelativeResize="0"/>
          <p:nvPr/>
        </p:nvPicPr>
        <p:blipFill rotWithShape="1">
          <a:blip r:embed="rId3"/>
          <a:srcRect t="17158" b="20764" r="22475" l="23288"/>
          <a:stretch/>
        </p:blipFill>
        <p:spPr>
          <a:xfrm>
            <a:off y="85600" x="3084875"/>
            <a:ext cy="1821023" cx="1193299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Shape 41"/>
          <p:cNvSpPr txBox="1"/>
          <p:nvPr/>
        </p:nvSpPr>
        <p:spPr>
          <a:xfrm>
            <a:off y="2937775" x="516375"/>
            <a:ext cy="355200" cx="1193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buNone/>
            </a:pPr>
            <a:r>
              <a:rPr lang="en-GB"/>
              <a:t>Spaceship</a:t>
            </a:r>
          </a:p>
        </p:txBody>
      </p:sp>
      <p:cxnSp>
        <p:nvCxnSpPr>
          <p:cNvPr id="42" name="Shape 42"/>
          <p:cNvCxnSpPr/>
          <p:nvPr/>
        </p:nvCxnSpPr>
        <p:spPr>
          <a:xfrm rot="10800000" flipH="1">
            <a:off y="1165675" x="1173750"/>
            <a:ext cy="1772099" cx="2554499"/>
          </a:xfrm>
          <a:prstGeom prst="straightConnector1">
            <a:avLst/>
          </a:prstGeom>
          <a:noFill/>
          <a:ln w="19050" cap="flat">
            <a:solidFill>
              <a:schemeClr val="dk2"/>
            </a:solidFill>
            <a:prstDash val="solid"/>
            <a:round/>
            <a:headEnd w="lg" len="lg" type="none"/>
            <a:tailEnd w="lg" len="lg" type="triangle"/>
          </a:ln>
        </p:spPr>
      </p:cxnSp>
      <p:pic>
        <p:nvPicPr>
          <p:cNvPr id="43" name="Shape 43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y="384875" x="4582300"/>
            <a:ext cy="1491375" cx="1237525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Shape 44"/>
          <p:cNvSpPr txBox="1"/>
          <p:nvPr/>
        </p:nvSpPr>
        <p:spPr>
          <a:xfrm>
            <a:off y="1958800" x="4554125"/>
            <a:ext cy="624899" cx="14295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buNone/>
            </a:pPr>
            <a:r>
              <a:rPr lang="en-GB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Zhelyazko Dimitrov</a:t>
            </a:r>
          </a:p>
        </p:txBody>
      </p:sp>
      <p:pic>
        <p:nvPicPr>
          <p:cNvPr id="45" name="Shape 45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y="2652750" x="3041624"/>
            <a:ext cy="1722454" cx="1237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Shape 46"/>
          <p:cNvPicPr preferRelativeResize="0"/>
          <p:nvPr/>
        </p:nvPicPr>
        <p:blipFill rotWithShape="1">
          <a:blip r:embed="rId6"/>
          <a:srcRect t="0" b="57345" r="30912" l="33100"/>
          <a:stretch/>
        </p:blipFill>
        <p:spPr>
          <a:xfrm>
            <a:off y="2769309" x="6448875"/>
            <a:ext cy="1379464" cx="1551751"/>
          </a:xfrm>
          <a:prstGeom prst="rect">
            <a:avLst/>
          </a:prstGeom>
        </p:spPr>
      </p:pic>
      <p:pic>
        <p:nvPicPr>
          <p:cNvPr id="47" name="Shape 47"/>
          <p:cNvPicPr preferRelativeResize="0"/>
          <p:nvPr/>
        </p:nvPicPr>
        <p:blipFill rotWithShape="1">
          <a:blip r:embed="rId7"/>
          <a:srcRect t="0" b="16805" r="0" l="0"/>
          <a:stretch/>
        </p:blipFill>
        <p:spPr>
          <a:xfrm>
            <a:off y="359904" x="6344462"/>
            <a:ext cy="1541320" cx="1290775"/>
          </a:xfrm>
          <a:prstGeom prst="rect">
            <a:avLst/>
          </a:prstGeom>
        </p:spPr>
      </p:pic>
      <p:pic>
        <p:nvPicPr>
          <p:cNvPr id="48" name="Shape 48"/>
          <p:cNvPicPr preferRelativeResize="0"/>
          <p:nvPr/>
        </p:nvPicPr>
        <p:blipFill>
          <a:blip r:embed="rId8"/>
          <a:stretch>
            <a:fillRect/>
          </a:stretch>
        </p:blipFill>
        <p:spPr>
          <a:xfrm>
            <a:off y="3114525" x="4554124"/>
            <a:ext cy="1034250" cx="155174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Shape 49"/>
          <p:cNvSpPr txBox="1"/>
          <p:nvPr/>
        </p:nvSpPr>
        <p:spPr>
          <a:xfrm>
            <a:off y="1958800" x="2945625"/>
            <a:ext cy="540299" cx="14295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buNone/>
            </a:pPr>
            <a:r>
              <a:rPr lang="en-GB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Chris Bogdiukiewicz</a:t>
            </a:r>
            <a:r>
              <a:rPr sz="1000" lang="en-GB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	</a:t>
            </a:r>
          </a:p>
        </p:txBody>
      </p:sp>
      <p:sp>
        <p:nvSpPr>
          <p:cNvPr id="50" name="Shape 50"/>
          <p:cNvSpPr txBox="1"/>
          <p:nvPr/>
        </p:nvSpPr>
        <p:spPr>
          <a:xfrm>
            <a:off y="1958800" x="6275087"/>
            <a:ext cy="355200" cx="14295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buNone/>
            </a:pPr>
            <a:r>
              <a:rPr lang="en-GB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Thomas Burrell</a:t>
            </a:r>
          </a:p>
        </p:txBody>
      </p:sp>
      <p:sp>
        <p:nvSpPr>
          <p:cNvPr id="51" name="Shape 51"/>
          <p:cNvSpPr txBox="1"/>
          <p:nvPr/>
        </p:nvSpPr>
        <p:spPr>
          <a:xfrm>
            <a:off y="4438500" x="3084875"/>
            <a:ext cy="413699" cx="14295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buNone/>
            </a:pPr>
            <a:r>
              <a:rPr lang="en-GB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Emil Enache</a:t>
            </a:r>
          </a:p>
        </p:txBody>
      </p:sp>
      <p:sp>
        <p:nvSpPr>
          <p:cNvPr id="52" name="Shape 52"/>
          <p:cNvSpPr txBox="1"/>
          <p:nvPr/>
        </p:nvSpPr>
        <p:spPr>
          <a:xfrm>
            <a:off y="4438500" x="4554125"/>
            <a:ext cy="540299" cx="1992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buNone/>
            </a:pPr>
            <a:r>
              <a:rPr lang="en-GB">
                <a:solidFill>
                  <a:schemeClr val="dk2"/>
                </a:solidFill>
              </a:rPr>
              <a:t>Shakib-Bin Hamid</a:t>
            </a:r>
          </a:p>
        </p:txBody>
      </p:sp>
      <p:sp>
        <p:nvSpPr>
          <p:cNvPr id="53" name="Shape 53"/>
          <p:cNvSpPr txBox="1"/>
          <p:nvPr/>
        </p:nvSpPr>
        <p:spPr>
          <a:xfrm>
            <a:off y="4375200" x="6448875"/>
            <a:ext cy="413699" cx="15515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buNone/>
            </a:pPr>
            <a:r>
              <a:rPr lang="en-GB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Thomas Forde</a:t>
            </a:r>
          </a:p>
        </p:txBody>
      </p:sp>
    </p:spTree>
  </p:cSld>
  <p:clrMapOvr>
    <a:masterClrMapping/>
  </p:clrMapOvr>
  <p:transition spd="slow">
    <p:cut/>
  </p:transition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90" name="Shape 19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91" name="Shape 191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en-GB"/>
              <a:t>Story History</a:t>
            </a:r>
          </a:p>
        </p:txBody>
      </p:sp>
      <p:sp>
        <p:nvSpPr>
          <p:cNvPr id="192" name="Shape 192"/>
          <p:cNvSpPr txBox="1"/>
          <p:nvPr>
            <p:ph idx="1" type="body"/>
          </p:nvPr>
        </p:nvSpPr>
        <p:spPr>
          <a:xfrm>
            <a:off y="1200150" x="969075"/>
            <a:ext cy="3725699" cx="77177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lang="en-GB"/>
              <a:t>Ability to Record:</a:t>
            </a:r>
          </a:p>
          <a:p>
            <a:pPr rtl="0" lvl="0" indent="-381000" marL="457200">
              <a:lnSpc>
                <a:spcPct val="115000"/>
              </a:lnSpc>
              <a:buClr>
                <a:schemeClr val="dk2"/>
              </a:buClr>
              <a:buSzPct val="100000"/>
              <a:buFont typeface="Trebuchet MS"/>
              <a:buChar char="●"/>
            </a:pPr>
            <a:r>
              <a:rPr sz="2400" lang="en-GB"/>
              <a:t>the actual workflow and item took</a:t>
            </a:r>
          </a:p>
          <a:p>
            <a:pPr rtl="0" lvl="0" indent="-381000" marL="457200">
              <a:lnSpc>
                <a:spcPct val="115000"/>
              </a:lnSpc>
              <a:buClr>
                <a:schemeClr val="dk2"/>
              </a:buClr>
              <a:buSzPct val="100000"/>
              <a:buFont typeface="Trebuchet MS"/>
              <a:buChar char="●"/>
            </a:pPr>
            <a:r>
              <a:rPr sz="2400" lang="en-GB"/>
              <a:t>employees who worked on it</a:t>
            </a:r>
          </a:p>
          <a:p>
            <a:pPr rtl="0" lvl="0" indent="-381000" marL="457200">
              <a:lnSpc>
                <a:spcPct val="115000"/>
              </a:lnSpc>
              <a:buClr>
                <a:schemeClr val="dk2"/>
              </a:buClr>
              <a:buSzPct val="100000"/>
              <a:buFont typeface="Trebuchet MS"/>
              <a:buChar char="●"/>
            </a:pPr>
            <a:r>
              <a:rPr sz="2400" lang="en-GB"/>
              <a:t>how long they took</a:t>
            </a:r>
          </a:p>
          <a:p>
            <a:pPr rtl="0" lvl="0" indent="-381000" marL="457200">
              <a:lnSpc>
                <a:spcPct val="115000"/>
              </a:lnSpc>
              <a:buClr>
                <a:schemeClr val="dk2"/>
              </a:buClr>
              <a:buSzPct val="100000"/>
              <a:buFont typeface="Trebuchet MS"/>
              <a:buChar char="●"/>
            </a:pPr>
            <a:r>
              <a:rPr sz="2400" lang="en-GB"/>
              <a:t>issues and complications</a:t>
            </a:r>
          </a:p>
          <a:p>
            <a:pPr rtl="0" lvl="0" indent="-381000" marL="457200">
              <a:lnSpc>
                <a:spcPct val="115000"/>
              </a:lnSpc>
              <a:buClr>
                <a:schemeClr val="dk2"/>
              </a:buClr>
              <a:buSzPct val="100000"/>
              <a:buFont typeface="Trebuchet MS"/>
              <a:buChar char="●"/>
            </a:pPr>
            <a:r>
              <a:rPr sz="2400" lang="en-GB"/>
              <a:t>connected or branching Items</a:t>
            </a:r>
          </a:p>
          <a:p>
            <a:pPr lvl="0" indent="-381000" marL="457200">
              <a:lnSpc>
                <a:spcPct val="115000"/>
              </a:lnSpc>
              <a:buClr>
                <a:schemeClr val="dk2"/>
              </a:buClr>
              <a:buSzPct val="100000"/>
              <a:buFont typeface="Trebuchet MS"/>
              <a:buChar char="●"/>
            </a:pPr>
            <a:r>
              <a:rPr sz="2400" lang="en-GB"/>
              <a:t>comments and attachments</a:t>
            </a:r>
          </a:p>
        </p:txBody>
      </p:sp>
    </p:spTree>
  </p:cSld>
  <p:clrMapOvr>
    <a:masterClrMapping/>
  </p:clrMapOvr>
  <p:transition spd="slow">
    <p:cut/>
  </p:transition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96" name="Shape 19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97" name="Shape 197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en-GB"/>
              <a:t>Burndown Charts</a:t>
            </a:r>
          </a:p>
        </p:txBody>
      </p:sp>
      <p:pic>
        <p:nvPicPr>
          <p:cNvPr id="198" name="Shape 198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1212049" x="1205000"/>
            <a:ext cy="3706824" cx="6375374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Shape 199"/>
          <p:cNvSpPr txBox="1"/>
          <p:nvPr/>
        </p:nvSpPr>
        <p:spPr>
          <a:xfrm>
            <a:off y="4886525" x="1312925"/>
            <a:ext cy="307499" cx="54399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buNone/>
            </a:pPr>
            <a:r>
              <a:rPr sz="1000" lang="en-GB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  <a:t>image source:  http://www.axosoft.com/products</a:t>
            </a:r>
          </a:p>
        </p:txBody>
      </p:sp>
    </p:spTree>
  </p:cSld>
  <p:clrMapOvr>
    <a:masterClrMapping/>
  </p:clrMapOvr>
  <p:transition spd="slow">
    <p:cut/>
  </p:transition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03" name="Shape 20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04" name="Shape 204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 rtl="0" lvl="0">
              <a:buNone/>
            </a:pPr>
            <a:r>
              <a:rPr lang="en-GB"/>
              <a:t>Software Packages</a:t>
            </a:r>
          </a:p>
        </p:txBody>
      </p:sp>
      <p:sp>
        <p:nvSpPr>
          <p:cNvPr id="205" name="Shape 205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419100" marL="457200"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-GB"/>
              <a:t>Jira &amp; stash</a:t>
            </a:r>
          </a:p>
          <a:p>
            <a:pPr rtl="0" lvl="0" indent="-419100" marL="457200"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-GB"/>
              <a:t>Axosoft</a:t>
            </a:r>
          </a:p>
          <a:p>
            <a:pPr rtl="0" lvl="0" indent="-419100" marL="457200"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-GB"/>
              <a:t>Target Process</a:t>
            </a:r>
          </a:p>
          <a:p>
            <a:pPr rtl="0" lvl="0" indent="-419100" marL="457200"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-GB"/>
              <a:t>OpenProject(Open Source)</a:t>
            </a:r>
          </a:p>
          <a:p>
            <a:r>
              <a:t/>
            </a:r>
          </a:p>
        </p:txBody>
      </p:sp>
      <p:pic>
        <p:nvPicPr>
          <p:cNvPr id="206" name="Shape 206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1285875" x="5603400"/>
            <a:ext cy="2643924" cx="3404624"/>
          </a:xfrm>
          <a:prstGeom prst="rect">
            <a:avLst/>
          </a:prstGeom>
        </p:spPr>
      </p:pic>
      <p:sp>
        <p:nvSpPr>
          <p:cNvPr id="207" name="Shape 207"/>
          <p:cNvSpPr txBox="1"/>
          <p:nvPr/>
        </p:nvSpPr>
        <p:spPr>
          <a:xfrm>
            <a:off y="3986550" x="6628075"/>
            <a:ext cy="368099" cx="14499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buNone/>
            </a:pPr>
            <a:r>
              <a:rPr lang="en-GB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OpenProject</a:t>
            </a:r>
          </a:p>
        </p:txBody>
      </p:sp>
      <p:sp>
        <p:nvSpPr>
          <p:cNvPr id="208" name="Shape 208"/>
          <p:cNvSpPr txBox="1"/>
          <p:nvPr/>
        </p:nvSpPr>
        <p:spPr>
          <a:xfrm>
            <a:off y="3986550" x="457200"/>
            <a:ext cy="857400" cx="43911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b="1" sz="1000" lang="en-GB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  <a:t>Online Resources:</a:t>
            </a:r>
          </a:p>
          <a:p>
            <a:pPr rtl="0" lvl="0" indent="-292100" marL="457200">
              <a:buClr>
                <a:srgbClr val="000000"/>
              </a:buClr>
              <a:buSzPct val="100000"/>
              <a:buFont typeface="Courier New"/>
              <a:buChar char="●"/>
            </a:pPr>
            <a:r>
              <a:rPr sz="1000" lang="en-GB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  <a:hlinkClick r:id="rId4"/>
              </a:rPr>
              <a:t>http://www.axosoft.com/scrum</a:t>
            </a:r>
          </a:p>
          <a:p>
            <a:pPr rtl="0" lvl="0" indent="-292100" marL="457200">
              <a:buClr>
                <a:srgbClr val="000000"/>
              </a:buClr>
              <a:buSzPct val="100000"/>
              <a:buFont typeface="Courier New"/>
              <a:buChar char="●"/>
            </a:pPr>
            <a:r>
              <a:rPr sz="1000" lang="en-GB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  <a:hlinkClick r:id="rId5"/>
              </a:rPr>
              <a:t>http://www.targetprocess.com/</a:t>
            </a:r>
          </a:p>
          <a:p>
            <a:pPr rtl="0" lvl="0" indent="-292100" marL="457200">
              <a:buClr>
                <a:srgbClr val="000000"/>
              </a:buClr>
              <a:buSzPct val="100000"/>
              <a:buFont typeface="Courier New"/>
              <a:buChar char="●"/>
            </a:pPr>
            <a:r>
              <a:rPr sz="1000" lang="en-GB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  <a:hlinkClick r:id="rId6"/>
              </a:rPr>
              <a:t>https://www.openproject.org/</a:t>
            </a:r>
          </a:p>
          <a:p>
            <a:pPr lvl="0" indent="-292100" marL="457200">
              <a:buClr>
                <a:srgbClr val="000000"/>
              </a:buClr>
              <a:buSzPct val="100000"/>
              <a:buFont typeface="Courier New"/>
              <a:buChar char="●"/>
            </a:pPr>
            <a:r>
              <a:rPr sz="1000" lang="en-GB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  <a:hlinkClick r:id="rId7"/>
              </a:rPr>
              <a:t>https://www.atlassian.com/software/jira</a:t>
            </a:r>
          </a:p>
        </p:txBody>
      </p:sp>
    </p:spTree>
  </p:cSld>
  <p:clrMapOvr>
    <a:masterClrMapping/>
  </p:clrMapOvr>
  <p:transition spd="slow">
    <p:cut/>
  </p:transition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12" name="Shape 21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13" name="Shape 213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en-GB"/>
              <a:t>Conclusion</a:t>
            </a:r>
          </a:p>
        </p:txBody>
      </p:sp>
      <p:sp>
        <p:nvSpPr>
          <p:cNvPr id="214" name="Shape 214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419100" marL="457200">
              <a:buClr>
                <a:schemeClr val="dk2"/>
              </a:buClr>
              <a:buSzPct val="100000"/>
              <a:buFont typeface="Trebuchet MS"/>
              <a:buChar char="●"/>
            </a:pPr>
            <a:r>
              <a:rPr lang="en-GB"/>
              <a:t>Why use Agile Project Management?</a:t>
            </a:r>
          </a:p>
          <a:p>
            <a:pPr rtl="0" lvl="0" indent="-419100" marL="457200">
              <a:buClr>
                <a:schemeClr val="dk2"/>
              </a:buClr>
              <a:buSzPct val="100000"/>
              <a:buFont typeface="Trebuchet MS"/>
              <a:buChar char="●"/>
            </a:pPr>
            <a:r>
              <a:rPr lang="en-GB"/>
              <a:t>Types of Agile Project Management</a:t>
            </a:r>
          </a:p>
          <a:p>
            <a:pPr rtl="0" lvl="0" indent="-419100" marL="457200">
              <a:buClr>
                <a:schemeClr val="dk2"/>
              </a:buClr>
              <a:buSzPct val="100000"/>
              <a:buFont typeface="Trebuchet MS"/>
              <a:buChar char="●"/>
            </a:pPr>
            <a:r>
              <a:rPr lang="en-GB"/>
              <a:t>Software to support Agile Project Management</a:t>
            </a:r>
          </a:p>
        </p:txBody>
      </p:sp>
    </p:spTree>
  </p:cSld>
  <p:clrMapOvr>
    <a:masterClrMapping/>
  </p:clrMapOvr>
  <p:transition spd="slow">
    <p:cut/>
  </p:transition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18" name="Shape 21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19" name="Shape 219"/>
          <p:cNvSpPr txBox="1"/>
          <p:nvPr>
            <p:ph idx="1" type="body"/>
          </p:nvPr>
        </p:nvSpPr>
        <p:spPr>
          <a:xfrm>
            <a:off y="1724275" x="457200"/>
            <a:ext cy="13763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algn="ctr">
              <a:buNone/>
            </a:pPr>
            <a:r>
              <a:rPr sz="7200" lang="en-GB"/>
              <a:t>Questions?</a:t>
            </a: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7" name="Shape 5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8" name="Shape 58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 algn="ctr">
              <a:buNone/>
            </a:pPr>
            <a:r>
              <a:rPr lang="en-GB"/>
              <a:t>History and Origin</a:t>
            </a:r>
          </a:p>
        </p:txBody>
      </p:sp>
      <p:sp>
        <p:nvSpPr>
          <p:cNvPr id="59" name="Shape 59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lang="en-GB"/>
              <a:t>Agile Manifesto(2001)</a:t>
            </a:r>
          </a:p>
          <a:p>
            <a:r>
              <a:t/>
            </a:r>
          </a:p>
          <a:p>
            <a:pPr rtl="0" lvl="0" indent="-419100" marL="457200"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-GB"/>
              <a:t>based on 12 principles</a:t>
            </a:r>
          </a:p>
          <a:p>
            <a:pPr lvl="0" indent="-419100" marL="457200"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-GB"/>
              <a:t>sets the concepts of APM</a:t>
            </a:r>
          </a:p>
        </p:txBody>
      </p:sp>
      <p:pic>
        <p:nvPicPr>
          <p:cNvPr id="60" name="Shape 60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1346687" x="5503775"/>
            <a:ext cy="3579174" cx="3245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4" name="Shape 6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5" name="Shape 65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 algn="ctr">
              <a:buNone/>
            </a:pPr>
            <a:r>
              <a:rPr lang="en-GB"/>
              <a:t>History and Origin</a:t>
            </a:r>
          </a:p>
        </p:txBody>
      </p:sp>
      <p:sp>
        <p:nvSpPr>
          <p:cNvPr id="66" name="Shape 66"/>
          <p:cNvSpPr txBox="1"/>
          <p:nvPr>
            <p:ph idx="1" type="body"/>
          </p:nvPr>
        </p:nvSpPr>
        <p:spPr>
          <a:xfrm>
            <a:off y="1200150" x="0"/>
            <a:ext cy="3843899" cx="91440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buNone/>
            </a:pPr>
            <a:r>
              <a:rPr lang="en-GB"/>
              <a:t>Waterfall					Spiral					Prototyping</a:t>
            </a:r>
          </a:p>
        </p:txBody>
      </p:sp>
      <p:pic>
        <p:nvPicPr>
          <p:cNvPr id="67" name="Shape 67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2165638" x="0"/>
            <a:ext cy="2284700" cx="304046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Shape 68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y="2165649" x="2870887"/>
            <a:ext cy="2398350" cx="3402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Shape 69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y="2165650" x="6152150"/>
            <a:ext cy="2792450" cx="2743374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Shape 70"/>
          <p:cNvSpPr txBox="1"/>
          <p:nvPr/>
        </p:nvSpPr>
        <p:spPr>
          <a:xfrm>
            <a:off y="4674450" x="153650"/>
            <a:ext cy="331500" cx="75857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Clr>
                <a:srgbClr val="000000"/>
              </a:buClr>
              <a:buSzPct val="110000"/>
              <a:buFont typeface="Arial"/>
              <a:buNone/>
            </a:pPr>
            <a:r>
              <a:rPr sz="1000" lang="en-GB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  <a:t>source: http://users.csc.calpoly.edu/~jdalbey/308/Lectures/SoftwareProcessModels.html</a:t>
            </a:r>
          </a:p>
          <a:p>
            <a:r>
              <a:t/>
            </a: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4" name="Shape 7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5" name="Shape 75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en-GB"/>
              <a:t>Why Agile Project Management?</a:t>
            </a:r>
          </a:p>
        </p:txBody>
      </p:sp>
      <p:sp>
        <p:nvSpPr>
          <p:cNvPr id="76" name="Shape 76"/>
          <p:cNvSpPr txBox="1"/>
          <p:nvPr>
            <p:ph idx="1" type="body"/>
          </p:nvPr>
        </p:nvSpPr>
        <p:spPr>
          <a:xfrm>
            <a:off y="1200150" x="457200"/>
            <a:ext cy="3893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lang="en-GB"/>
              <a:t>Reasons</a:t>
            </a:r>
          </a:p>
          <a:p>
            <a:pPr rtl="0" lvl="0" indent="-419100" marL="457200"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-GB"/>
              <a:t>It is hard to plan everything at the start</a:t>
            </a:r>
          </a:p>
          <a:p>
            <a:pPr rtl="0" lvl="0" indent="-419100" marL="457200"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-GB"/>
              <a:t>Projects fail to fulfil the forecasts</a:t>
            </a:r>
          </a:p>
          <a:p>
            <a:pPr rtl="0" lvl="0">
              <a:buNone/>
            </a:pPr>
            <a:r>
              <a:rPr lang="en-GB"/>
              <a:t>Results</a:t>
            </a:r>
          </a:p>
          <a:p>
            <a:pPr rtl="0" lvl="0" indent="-419100" marL="457200"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-GB"/>
              <a:t>project adapts to changes quickly</a:t>
            </a:r>
          </a:p>
          <a:p>
            <a:pPr rtl="0" lvl="0" indent="-419100" marL="457200"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-GB"/>
              <a:t>reduced development cost and time</a:t>
            </a:r>
          </a:p>
          <a:p>
            <a:pPr rtl="0" lvl="0" indent="-419100" marL="457200"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-GB"/>
              <a:t>high-quality product meeting the demands</a:t>
            </a:r>
          </a:p>
          <a:p>
            <a:r>
              <a:t/>
            </a:r>
          </a:p>
        </p:txBody>
      </p:sp>
      <p:sp>
        <p:nvSpPr>
          <p:cNvPr id="77" name="Shape 77"/>
          <p:cNvSpPr txBox="1"/>
          <p:nvPr/>
        </p:nvSpPr>
        <p:spPr>
          <a:xfrm>
            <a:off y="4738050" x="549950"/>
            <a:ext cy="355800" cx="77313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Clr>
                <a:srgbClr val="000000"/>
              </a:buClr>
              <a:buSzPct val="110000"/>
              <a:buFont typeface="Arial"/>
              <a:buNone/>
            </a:pPr>
            <a:r>
              <a:rPr sz="1000" lang="en-GB">
                <a:latin typeface="Courier New"/>
                <a:ea typeface="Courier New"/>
                <a:cs typeface="Courier New"/>
                <a:sym typeface="Courier New"/>
              </a:rPr>
              <a:t>source: http://www.techrepublic.com/blog/tech-decision-maker/the-roots-of-agile-project-management/</a:t>
            </a:r>
          </a:p>
          <a:p>
            <a:r>
              <a:t/>
            </a:r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1" name="Shape 8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2" name="Shape 82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en-GB"/>
              <a:t>Scrum Structure</a:t>
            </a:r>
          </a:p>
        </p:txBody>
      </p:sp>
      <p:sp>
        <p:nvSpPr>
          <p:cNvPr id="83" name="Shape 83"/>
          <p:cNvSpPr txBox="1"/>
          <p:nvPr>
            <p:ph idx="1" type="body"/>
          </p:nvPr>
        </p:nvSpPr>
        <p:spPr>
          <a:xfrm>
            <a:off y="14287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lang="en-GB"/>
              <a:t>Sprint/iteration every 7-30 days</a:t>
            </a:r>
          </a:p>
          <a:p>
            <a:pPr>
              <a:buNone/>
            </a:pPr>
            <a:r>
              <a:rPr lang="en-GB"/>
              <a:t>Daily Scrum meetings</a:t>
            </a:r>
          </a:p>
        </p:txBody>
      </p:sp>
      <p:pic>
        <p:nvPicPr>
          <p:cNvPr id="84" name="Shape 84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2687900" x="2947900"/>
            <a:ext cy="2345675" cx="2720974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8" name="Shape 8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9" name="Shape 89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en-GB"/>
              <a:t>Roles</a:t>
            </a:r>
          </a:p>
        </p:txBody>
      </p:sp>
      <p:sp>
        <p:nvSpPr>
          <p:cNvPr id="90" name="Shape 90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419100" marL="457200"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-GB"/>
              <a:t>Product Owner</a:t>
            </a:r>
          </a:p>
          <a:p>
            <a:pPr rtl="0" lvl="1" indent="-381000" marL="914400"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-GB"/>
              <a:t>Visionary</a:t>
            </a:r>
          </a:p>
          <a:p>
            <a:pPr rtl="0" lvl="0" indent="-419100" marL="457200"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-GB"/>
              <a:t>Scrum Master</a:t>
            </a:r>
          </a:p>
          <a:p>
            <a:pPr rtl="0" lvl="1" indent="-381000" marL="914400"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-GB"/>
              <a:t>Leads scrum</a:t>
            </a:r>
          </a:p>
          <a:p>
            <a:pPr rtl="0" lvl="1" indent="-381000" marL="914400"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-GB"/>
              <a:t>Problem solver</a:t>
            </a:r>
          </a:p>
          <a:p>
            <a:pPr rtl="0" lvl="0" indent="-419100" marL="457200">
              <a:buClr>
                <a:schemeClr val="dk2"/>
              </a:buClr>
              <a:buSzPct val="166666"/>
              <a:buFont typeface="Arial"/>
              <a:buChar char="•"/>
            </a:pPr>
            <a:r>
              <a:rPr lang="en-GB"/>
              <a:t>Development Team</a:t>
            </a:r>
          </a:p>
          <a:p>
            <a:pPr lvl="1" indent="-381000" marL="914400"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-GB"/>
              <a:t>Main workers</a:t>
            </a:r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4" name="Shape 9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5" name="Shape 95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en-GB"/>
              <a:t>Comparison with Other Models</a:t>
            </a:r>
          </a:p>
        </p:txBody>
      </p:sp>
      <p:sp>
        <p:nvSpPr>
          <p:cNvPr id="96" name="Shape 96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lang="en-GB"/>
              <a:t> </a:t>
            </a:r>
          </a:p>
          <a:p>
            <a:r>
              <a:t/>
            </a:r>
          </a:p>
          <a:p>
            <a:r>
              <a:t/>
            </a:r>
          </a:p>
          <a:p>
            <a:r>
              <a:t/>
            </a:r>
          </a:p>
          <a:p>
            <a:pPr rtl="0" lvl="0" indent="-342900" marL="457200">
              <a:buClr>
                <a:schemeClr val="dk2"/>
              </a:buClr>
              <a:buSzPct val="166666"/>
              <a:buFont typeface="Arial"/>
              <a:buChar char="•"/>
            </a:pPr>
            <a:r>
              <a:rPr sz="1800" lang="en-GB"/>
              <a:t>Agile PM is best in fast-growing business where requirements are likely to change throughout the process.</a:t>
            </a:r>
          </a:p>
          <a:p>
            <a:pPr lvl="0" indent="-342900" marL="457200">
              <a:buClr>
                <a:schemeClr val="dk2"/>
              </a:buClr>
              <a:buSzPct val="166666"/>
              <a:buFont typeface="Arial"/>
              <a:buChar char="•"/>
            </a:pPr>
            <a:r>
              <a:rPr sz="1800" lang="en-GB"/>
              <a:t>Traditional methods are best in a stable environments with a fixed end product and a fixed process.</a:t>
            </a:r>
          </a:p>
        </p:txBody>
      </p:sp>
      <p:graphicFrame>
        <p:nvGraphicFramePr>
          <p:cNvPr id="97" name="Shape 97"/>
          <p:cNvGraphicFramePr/>
          <p:nvPr/>
        </p:nvGraphicFramePr>
        <p:xfrm>
          <a:off y="1367850" x="839275"/>
          <a:ext cy="3000000" cx="3000000"/>
        </p:xfrm>
        <a:graphic>
          <a:graphicData uri="http://schemas.openxmlformats.org/drawingml/2006/table">
            <a:tbl>
              <a:tblPr>
                <a:noFill/>
                <a:tableStyleId>{F58F0BFE-6D05-422D-B29D-EBEF191FB99A}</a:tableStyleId>
              </a:tblPr>
              <a:tblGrid>
                <a:gridCol w="1628525"/>
                <a:gridCol w="2704175"/>
                <a:gridCol w="2898225"/>
              </a:tblGrid>
              <a:tr h="381000">
                <a:tc>
                  <a:txBody>
                    <a:bodyPr>
                      <a:noAutofit/>
                    </a:bodyPr>
                    <a:lstStyle/>
                    <a:p/>
                  </a:txBody>
                  <a:tcPr marR="91425" marB="91425" marT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rtl="0">
                        <a:buNone/>
                      </a:pPr>
                      <a:r>
                        <a:rPr b="1" lang="en-GB">
                          <a:solidFill>
                            <a:schemeClr val="dk2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Agile Project Management</a:t>
                      </a:r>
                    </a:p>
                  </a:txBody>
                  <a:tcPr marR="91425" marB="91425" marT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>
                        <a:buNone/>
                      </a:pPr>
                      <a:r>
                        <a:rPr b="1" lang="en-GB">
                          <a:solidFill>
                            <a:schemeClr val="dk2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Traditional Methods</a:t>
                      </a:r>
                    </a:p>
                  </a:txBody>
                  <a:tcPr marR="91425" marB="91425" marT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>
                        <a:buNone/>
                      </a:pPr>
                      <a:r>
                        <a:rPr b="1" lang="en-GB">
                          <a:solidFill>
                            <a:schemeClr val="dk2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Leader</a:t>
                      </a:r>
                    </a:p>
                  </a:txBody>
                  <a:tcPr marR="91425" marB="91425" marT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rtl="0">
                        <a:buNone/>
                      </a:pPr>
                      <a:r>
                        <a:rPr lang="en-GB">
                          <a:solidFill>
                            <a:schemeClr val="dk2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Self-directed</a:t>
                      </a:r>
                    </a:p>
                  </a:txBody>
                  <a:tcPr marR="91425" marB="91425" marT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>
                        <a:buNone/>
                      </a:pPr>
                      <a:r>
                        <a:rPr lang="en-GB">
                          <a:solidFill>
                            <a:schemeClr val="dk2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Team is conducted by a single project manager</a:t>
                      </a:r>
                    </a:p>
                  </a:txBody>
                  <a:tcPr marR="91425" marB="91425" marT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>
                        <a:buNone/>
                      </a:pPr>
                      <a:r>
                        <a:rPr b="1" lang="en-GB">
                          <a:solidFill>
                            <a:schemeClr val="dk2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Project Requirements</a:t>
                      </a:r>
                    </a:p>
                  </a:txBody>
                  <a:tcPr marR="91425" marB="91425" marT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rtl="0">
                        <a:buNone/>
                      </a:pPr>
                      <a:r>
                        <a:rPr lang="en-GB">
                          <a:solidFill>
                            <a:schemeClr val="dk2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Developed during process</a:t>
                      </a:r>
                    </a:p>
                  </a:txBody>
                  <a:tcPr marR="91425" marB="91425" marT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>
                        <a:buNone/>
                      </a:pPr>
                      <a:r>
                        <a:rPr lang="en-GB">
                          <a:solidFill>
                            <a:schemeClr val="dk2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Project requirements develop</a:t>
                      </a:r>
                    </a:p>
                  </a:txBody>
                  <a:tcPr marR="91425" marB="91425" marT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>
                        <a:buNone/>
                      </a:pPr>
                      <a:r>
                        <a:rPr b="1" lang="en-GB">
                          <a:solidFill>
                            <a:schemeClr val="dk2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Testing</a:t>
                      </a:r>
                    </a:p>
                  </a:txBody>
                  <a:tcPr marR="91425" marB="91425" marT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>
                        <a:buNone/>
                      </a:pPr>
                      <a:r>
                        <a:rPr lang="en-GB">
                          <a:solidFill>
                            <a:schemeClr val="dk2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At the end of each sprint</a:t>
                      </a:r>
                    </a:p>
                  </a:txBody>
                  <a:tcPr marR="91425" marB="91425" marT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>
                        <a:buNone/>
                      </a:pPr>
                      <a:r>
                        <a:rPr lang="en-GB">
                          <a:solidFill>
                            <a:schemeClr val="dk2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At the end of the release</a:t>
                      </a:r>
                    </a:p>
                  </a:txBody>
                  <a:tcPr marR="91425" marB="91425" marT="91425" marL="91425"/>
                </a:tc>
              </a:tr>
            </a:tbl>
          </a:graphicData>
        </a:graphic>
      </p:graphicFrame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1" name="Shape 10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02" name="Shape 102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en-GB"/>
              <a:t>Waterfall vs Agile Methods</a:t>
            </a:r>
          </a:p>
        </p:txBody>
      </p:sp>
      <p:sp>
        <p:nvSpPr>
          <p:cNvPr id="103" name="Shape 103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buNone/>
            </a:pPr>
            <a:r>
              <a:rPr lang="en-GB"/>
              <a:t> </a:t>
            </a:r>
          </a:p>
        </p:txBody>
      </p:sp>
      <p:pic>
        <p:nvPicPr>
          <p:cNvPr id="104" name="Shape 104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1290350" x="1467450"/>
            <a:ext cy="2752725" cx="5943600"/>
          </a:xfrm>
          <a:prstGeom prst="rect">
            <a:avLst/>
          </a:prstGeom>
        </p:spPr>
      </p:pic>
      <p:sp>
        <p:nvSpPr>
          <p:cNvPr id="105" name="Shape 105"/>
          <p:cNvSpPr txBox="1"/>
          <p:nvPr/>
        </p:nvSpPr>
        <p:spPr>
          <a:xfrm>
            <a:off y="3954675" x="1423350"/>
            <a:ext cy="395999" cx="65991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buNone/>
            </a:pPr>
            <a:r>
              <a:rPr sz="1000" lang="en-GB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  <a:t>image source: http://www.absoluteagile.com.au/Service/AgileProjectManagement</a:t>
            </a: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khaki">
  <a:themeElements>
    <a:clrScheme name="Custom 349">
      <a:dk1>
        <a:srgbClr val="262626"/>
      </a:dk1>
      <a:lt1>
        <a:srgbClr val="E6D6BD"/>
      </a:lt1>
      <a:dk2>
        <a:srgbClr val="535353"/>
      </a:dk2>
      <a:lt2>
        <a:srgbClr val="B4AD9E"/>
      </a:lt2>
      <a:accent1>
        <a:srgbClr val="ADB48E"/>
      </a:accent1>
      <a:accent2>
        <a:srgbClr val="867961"/>
      </a:accent2>
      <a:accent3>
        <a:srgbClr val="CBB680"/>
      </a:accent3>
      <a:accent4>
        <a:srgbClr val="78A3C0"/>
      </a:accent4>
      <a:accent5>
        <a:srgbClr val="C0AE91"/>
      </a:accent5>
      <a:accent6>
        <a:srgbClr val="668874"/>
      </a:accent6>
      <a:hlink>
        <a:srgbClr val="4B94B3"/>
      </a:hlink>
      <a:folHlink>
        <a:srgbClr val="414141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