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58F0BFE-6D05-422D-B29D-EBEF191FB99A}">
  <a:tblStyle styleName="Table_0" styleId="{F58F0BFE-6D05-422D-B29D-EBEF191FB99A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Useability of traditional code vs agile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Talk about main stage difference between scrum and normal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Talk about the key team roles and the differences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Agile prioritizes the project over the funding. Set project vs set costs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2914648" x="0"/>
            <a:ext cy="2228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291464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618313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indent="304800"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964777" x="685800"/>
            <a:ext cy="9447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277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679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/>
        </p:nvSpPr>
        <p:spPr>
          <a:xfrm>
            <a:off y="4225081" x="0"/>
            <a:ext cy="9183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9" name="Shape 29"/>
          <p:cNvCxnSpPr/>
          <p:nvPr/>
        </p:nvCxnSpPr>
        <p:spPr>
          <a:xfrm>
            <a:off y="4225081" x="0"/>
            <a:ext cy="0" cx="914400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1"/>
              </a:buClr>
              <a:buSzPct val="1000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dummies.com/how-to/content/agile-project-management-for-dummies-cheat-sheet.html" Type="http://schemas.openxmlformats.org/officeDocument/2006/relationships/hyperlink" TargetMode="External" Id="rId4"/><Relationship Target="http://www.tutorialspoint.com/management_concepts/agile_project_management.htm" Type="http://schemas.openxmlformats.org/officeDocument/2006/relationships/hyperlink" TargetMode="External" Id="rId3"/><Relationship Target="http://scrummasterchecklist.org/pdf/ScrumMaster_Checklist_12_unbranded.pdf" Type="http://schemas.openxmlformats.org/officeDocument/2006/relationships/hyperlink" TargetMode="External" Id="rId6"/><Relationship Target="http://www.mountaingoatsoftware.com/articles/the-need-for-agile-project-management/" Type="http://schemas.openxmlformats.org/officeDocument/2006/relationships/hyperlink" TargetMode="External" Id="rId5"/><Relationship Target="http://agilemethodology.org" Type="http://schemas.openxmlformats.org/officeDocument/2006/relationships/hyperlink" TargetMode="External" Id="rId7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reqtest.com/agile-blog/is-agile-just-scrum/" Type="http://schemas.openxmlformats.org/officeDocument/2006/relationships/hyperlink" TargetMode="External" Id="rId4"/><Relationship Target="../media/image1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4.png" Type="http://schemas.openxmlformats.org/officeDocument/2006/relationships/image" Id="rId3"/><Relationship Target="http://www.google.com/google-d-s/tour2.html" Type="http://schemas.openxmlformats.org/officeDocument/2006/relationships/hyperlink" TargetMode="External" Id="rId6"/><Relationship Target="http://leankit.com/product-tour/" Type="http://schemas.openxmlformats.org/officeDocument/2006/relationships/hyperlink" TargetMode="External" Id="rId5"/><Relationship Target="http://en.wikipedia.org/wiki/Voice_over_IP" Type="http://schemas.openxmlformats.org/officeDocument/2006/relationships/hyperlink" TargetMode="External" Id="rId7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4"/><Relationship Target="../media/image02.jpg" Type="http://schemas.openxmlformats.org/officeDocument/2006/relationships/image" Id="rId3"/><Relationship Target="../media/image15.png" Type="http://schemas.openxmlformats.org/officeDocument/2006/relationships/image" Id="rId6"/><Relationship Target="../media/image01.png" Type="http://schemas.openxmlformats.org/officeDocument/2006/relationships/image" Id="rId5"/><Relationship Target="../media/image04.jpg" Type="http://schemas.openxmlformats.org/officeDocument/2006/relationships/image" Id="rId8"/><Relationship Target="../media/image03.png" Type="http://schemas.openxmlformats.org/officeDocument/2006/relationships/image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axosoft.com/scrum" Type="http://schemas.openxmlformats.org/officeDocument/2006/relationships/hyperlink" TargetMode="External" Id="rId4"/><Relationship Target="../media/image11.png" Type="http://schemas.openxmlformats.org/officeDocument/2006/relationships/image" Id="rId3"/><Relationship Target="https://www.openproject.org/" Type="http://schemas.openxmlformats.org/officeDocument/2006/relationships/hyperlink" TargetMode="External" Id="rId6"/><Relationship Target="http://www.targetprocess.com/" Type="http://schemas.openxmlformats.org/officeDocument/2006/relationships/hyperlink" TargetMode="External" Id="rId5"/><Relationship Target="https://www.atlassian.com/software/jira" Type="http://schemas.openxmlformats.org/officeDocument/2006/relationships/hyperlink" TargetMode="External" Id="rId7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gif" Type="http://schemas.openxmlformats.org/officeDocument/2006/relationships/image" Id="rId4"/><Relationship Target="../media/image00.png" Type="http://schemas.openxmlformats.org/officeDocument/2006/relationships/image" Id="rId3"/><Relationship Target="../media/image08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013325" x="129400"/>
            <a:ext cy="1551299" cx="8663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lang="en-GB"/>
              <a:t>Tools and Techniques for</a:t>
            </a:r>
          </a:p>
          <a:p>
            <a:pPr algn="ctr">
              <a:buNone/>
            </a:pPr>
            <a:r>
              <a:rPr lang="en-GB"/>
              <a:t> Agile Project Management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4168575" x="915600"/>
            <a:ext cy="739500" cx="731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 indent="0" marL="0">
              <a:buNone/>
            </a:pPr>
            <a:r>
              <a:rPr lang="en-GB"/>
              <a:t>Group X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Traditional vs Agile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/>
          <a:srcRect t="15277" b="-1640" r="0" l="0"/>
          <a:stretch/>
        </p:blipFill>
        <p:spPr>
          <a:xfrm>
            <a:off y="1339300" x="2185975"/>
            <a:ext cy="3084649" cx="47720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The Agile Process: Stage-by-Stage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230475"/>
            <a:ext cy="3817200" cx="8685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identify project vision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create product mindmap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create release plan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plan next sprint 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do sprint (daily meetings!)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sprint review</a:t>
            </a:r>
          </a:p>
          <a:p>
            <a:pPr rtl="0" lvl="0" indent="-419100" marL="91440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-GB"/>
              <a:t>sprint retrospective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800" lang="en-GB"/>
              <a:t>Artifacts 1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Product Vision Statement</a:t>
            </a:r>
            <a:r>
              <a:rPr lang="en-GB"/>
              <a:t>: quick summary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Product Backlog</a:t>
            </a:r>
            <a:r>
              <a:rPr lang="en-GB"/>
              <a:t>: list of project scope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Product Roadmap</a:t>
            </a:r>
            <a:r>
              <a:rPr lang="en-GB"/>
              <a:t>: high-level view of requirements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800" lang="en-GB"/>
              <a:t>Artifacts 2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Release Plan</a:t>
            </a:r>
            <a:r>
              <a:rPr lang="en-GB"/>
              <a:t>: timetable of release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Sprint Backlog</a:t>
            </a:r>
            <a:r>
              <a:rPr lang="en-GB"/>
              <a:t>: goal and tasks for a sprint 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b="1" lang="en-GB"/>
              <a:t>Increment</a:t>
            </a:r>
            <a:r>
              <a:rPr lang="en-GB"/>
              <a:t>: working product functionality at end of each sprint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Roles of Team Members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lang="en-GB"/>
              <a:t>Roles of Product Owner: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Visionary of the product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Decides to ship or continue development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Responsible for product backlog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May contribute as a development team member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Roles of Team Members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lang="en-GB"/>
              <a:t>Roles of Scrum Master: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Facilitates effective communication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Removes obstacles to the agile process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Chief motivator of the team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Leads scrum</a:t>
            </a:r>
          </a:p>
          <a:p>
            <a:pPr rtl="0" lvl="0">
              <a:buNone/>
            </a:pPr>
            <a:r>
              <a:rPr lang="en-GB"/>
              <a:t>Scrum master </a:t>
            </a:r>
            <a:r>
              <a:rPr lang="en-GB">
                <a:solidFill>
                  <a:srgbClr val="980000"/>
                </a:solidFill>
              </a:rPr>
              <a:t>does not </a:t>
            </a:r>
            <a:r>
              <a:rPr lang="en-GB"/>
              <a:t>overrule or manage the team and is not responsible for it.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Roles of Team Members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lang="en-GB"/>
              <a:t>Roles of the Development Team: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Cross-functional and self-organising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Has autonomy regarding commitments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Usually 7±2 members in a team room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Preferably in a long commitment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y="3792925" x="388200"/>
            <a:ext cy="1051200" cx="845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Resources:</a:t>
            </a:r>
          </a:p>
          <a:p>
            <a:pPr rtl="0" lvl="0" indent="-279400" marL="457200">
              <a:buClr>
                <a:schemeClr val="dk2"/>
              </a:buClr>
              <a:buSzPct val="100000"/>
              <a:buFont typeface="Courier New"/>
              <a:buChar char="●"/>
            </a:pPr>
            <a:r>
              <a:rPr sz="8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http://www.tutorialspoint.com/management_concepts/agile_project_management.htm</a:t>
            </a:r>
          </a:p>
          <a:p>
            <a:pPr rtl="0" lvl="0" indent="-279400" marL="457200">
              <a:buClr>
                <a:schemeClr val="dk2"/>
              </a:buClr>
              <a:buSzPct val="100000"/>
              <a:buFont typeface="Courier New"/>
              <a:buChar char="●"/>
            </a:pPr>
            <a:r>
              <a:rPr sz="8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http://www.dummies.com/how-to/content/agile-project-management-for-dummies-cheat-sheet.html</a:t>
            </a:r>
          </a:p>
          <a:p>
            <a:pPr rtl="0" lvl="0" indent="-279400" marL="457200">
              <a:buClr>
                <a:schemeClr val="dk2"/>
              </a:buClr>
              <a:buSzPct val="100000"/>
              <a:buFont typeface="Courier New"/>
              <a:buChar char="●"/>
            </a:pPr>
            <a:r>
              <a:rPr sz="8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http://www.mountaingoatsoftware.com/articles/the-need-for-agile-project-management/</a:t>
            </a:r>
          </a:p>
          <a:p>
            <a:pPr rtl="0" lvl="0" indent="-279400" marL="457200">
              <a:buClr>
                <a:schemeClr val="dk2"/>
              </a:buClr>
              <a:buSzPct val="100000"/>
              <a:buFont typeface="Courier New"/>
              <a:buChar char="●"/>
            </a:pPr>
            <a:r>
              <a:rPr sz="8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http://scrummasterchecklist.org/pdf/ScrumMaster_Checklist_12_unbranded.pdf</a:t>
            </a:r>
          </a:p>
          <a:p>
            <a:pPr rtl="0" lvl="0" indent="-279400" marL="457200">
              <a:buClr>
                <a:schemeClr val="dk2"/>
              </a:buClr>
              <a:buSzPct val="100000"/>
              <a:buFont typeface="Courier New"/>
              <a:buChar char="●"/>
            </a:pPr>
            <a:r>
              <a:rPr sz="8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http://agilemethodology.org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Basic Implementations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1200150" x="76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Without Software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GB"/>
              <a:t> Kanban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03825" x="3861200"/>
            <a:ext cy="2866149" cx="5095374"/>
          </a:xfrm>
          <a:prstGeom prst="rect">
            <a:avLst/>
          </a:prstGeom>
        </p:spPr>
      </p:pic>
      <p:sp>
        <p:nvSpPr>
          <p:cNvPr id="157" name="Shape 157"/>
          <p:cNvSpPr txBox="1"/>
          <p:nvPr/>
        </p:nvSpPr>
        <p:spPr>
          <a:xfrm>
            <a:off y="4292000" x="3866250"/>
            <a:ext cy="368099" cx="5095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Kanban Whiteboard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y="4786800" x="161100"/>
            <a:ext cy="368099" cx="8871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sources: </a:t>
            </a: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http://reqtest.com/agile-blog/is-agile-just-scrum/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-GB"/>
              <a:t>Basic Software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391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-GB"/>
              <a:t>Communication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-GB"/>
              <a:t>VOIP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-GB"/>
              <a:t> Organisation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-GB"/>
              <a:t> Kanban</a:t>
            </a:r>
          </a:p>
          <a:p>
            <a:pPr rtl="0" lvl="0" indent="-3810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2400" lang="en-GB"/>
              <a:t> Collaboration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-GB"/>
              <a:t> Document Collaboration &amp; Cloud</a:t>
            </a:r>
          </a:p>
          <a:p>
            <a:pPr rtl="0" lvl="1" indent="-342900" marL="914400">
              <a:buClr>
                <a:schemeClr val="dk2"/>
              </a:buClr>
              <a:buSzPct val="100000"/>
              <a:buFont typeface="Courier New"/>
              <a:buChar char="o"/>
            </a:pPr>
            <a:r>
              <a:rPr sz="1800" lang="en-GB"/>
              <a:t> Code Repository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39087" x="5933487"/>
            <a:ext cy="1734724" cx="2896074"/>
          </a:xfrm>
          <a:prstGeom prst="rect">
            <a:avLst/>
          </a:prstGeom>
        </p:spPr>
      </p:pic>
      <p:pic>
        <p:nvPicPr>
          <p:cNvPr id="166" name="Shape 1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225725" x="5971975"/>
            <a:ext cy="1569229" cx="2896076"/>
          </a:xfrm>
          <a:prstGeom prst="rect">
            <a:avLst/>
          </a:prstGeom>
        </p:spPr>
      </p:pic>
      <p:sp>
        <p:nvSpPr>
          <p:cNvPr id="167" name="Shape 167"/>
          <p:cNvSpPr txBox="1"/>
          <p:nvPr/>
        </p:nvSpPr>
        <p:spPr>
          <a:xfrm>
            <a:off y="2897600" x="5971975"/>
            <a:ext cy="345299" cx="23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Leankit Kanban Software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4794950" x="5971975"/>
            <a:ext cy="345299" cx="3171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Github Code Repository Interface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3914525" x="457200"/>
            <a:ext cy="937799" cx="4391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Online Resources: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http://leankit.com/product-tour/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http://www.google.com/google-d-s/tour2.html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http://en.wikipedia.org/wiki/Voice_over_IP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Custom Workflows</a:t>
            </a:r>
          </a:p>
        </p:txBody>
      </p:sp>
      <p:sp>
        <p:nvSpPr>
          <p:cNvPr id="175" name="Shape 175"/>
          <p:cNvSpPr/>
          <p:nvPr/>
        </p:nvSpPr>
        <p:spPr>
          <a:xfrm>
            <a:off y="2302175" x="3251400"/>
            <a:ext cy="577499" cx="93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-GB"/>
              <a:t>Bug Found</a:t>
            </a:r>
          </a:p>
        </p:txBody>
      </p:sp>
      <p:sp>
        <p:nvSpPr>
          <p:cNvPr id="176" name="Shape 176"/>
          <p:cNvSpPr/>
          <p:nvPr/>
        </p:nvSpPr>
        <p:spPr>
          <a:xfrm>
            <a:off y="2302175" x="4450100"/>
            <a:ext cy="577499" cx="10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-GB"/>
              <a:t>Issue Raised</a:t>
            </a:r>
          </a:p>
        </p:txBody>
      </p:sp>
      <p:sp>
        <p:nvSpPr>
          <p:cNvPr id="177" name="Shape 177"/>
          <p:cNvSpPr/>
          <p:nvPr/>
        </p:nvSpPr>
        <p:spPr>
          <a:xfrm>
            <a:off y="2302175" x="5899425"/>
            <a:ext cy="577499" cx="10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lang="en-GB"/>
              <a:t>Awaiting Review</a:t>
            </a:r>
          </a:p>
        </p:txBody>
      </p:sp>
      <p:sp>
        <p:nvSpPr>
          <p:cNvPr id="178" name="Shape 178"/>
          <p:cNvSpPr/>
          <p:nvPr/>
        </p:nvSpPr>
        <p:spPr>
          <a:xfrm>
            <a:off y="2072225" x="7348750"/>
            <a:ext cy="1037400" cx="140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lang="en-GB"/>
              <a:t>Development</a:t>
            </a:r>
          </a:p>
        </p:txBody>
      </p:sp>
      <p:cxnSp>
        <p:nvCxnSpPr>
          <p:cNvPr id="179" name="Shape 179"/>
          <p:cNvCxnSpPr>
            <a:stCxn id="175" idx="3"/>
            <a:endCxn id="176" idx="1"/>
          </p:cNvCxnSpPr>
          <p:nvPr/>
        </p:nvCxnSpPr>
        <p:spPr>
          <a:xfrm>
            <a:off y="2590924" x="4188600"/>
            <a:ext cy="0" cx="261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80" name="Shape 180"/>
          <p:cNvCxnSpPr>
            <a:stCxn id="176" idx="3"/>
            <a:endCxn id="177" idx="1"/>
          </p:cNvCxnSpPr>
          <p:nvPr/>
        </p:nvCxnSpPr>
        <p:spPr>
          <a:xfrm>
            <a:off y="2590924" x="5518100"/>
            <a:ext cy="0" cx="3813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81" name="Shape 181"/>
          <p:cNvCxnSpPr/>
          <p:nvPr/>
        </p:nvCxnSpPr>
        <p:spPr>
          <a:xfrm>
            <a:off y="2455575" x="6958737"/>
            <a:ext cy="0" cx="381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y="2724224" x="6950050"/>
            <a:ext cy="7800" cx="398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83" name="Shape 183"/>
          <p:cNvSpPr txBox="1"/>
          <p:nvPr/>
        </p:nvSpPr>
        <p:spPr>
          <a:xfrm>
            <a:off y="1439700" x="185875"/>
            <a:ext cy="2264100" cx="280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Bugs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Ideas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Testing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Stories</a:t>
            </a:r>
          </a:p>
          <a:p>
            <a:pPr rtl="0" lvl="0" indent="-3810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Whole Projects etc.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4080125" x="1203775"/>
            <a:ext cy="1206000" cx="6628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Each have a specific workflow with different stakeholders at each stage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1743375" x="3350475"/>
            <a:ext cy="384000" cx="296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Example workflow for bug fixing:</a:t>
            </a:r>
          </a:p>
        </p:txBody>
      </p:sp>
      <p:sp>
        <p:nvSpPr>
          <p:cNvPr id="186" name="Shape 186"/>
          <p:cNvSpPr/>
          <p:nvPr/>
        </p:nvSpPr>
        <p:spPr>
          <a:xfrm>
            <a:off y="1591425" x="3112500"/>
            <a:ext cy="1728299" cx="58431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y="85600" x="184800"/>
            <a:ext cy="977699" cx="2702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GB"/>
              <a:t>Pictures of group members here</a:t>
            </a:r>
            <a:r>
              <a:rPr sz="2400" lang="en-GB">
                <a:solidFill>
                  <a:schemeClr val="dk2"/>
                </a:solidFill>
              </a:rPr>
              <a:t>		</a:t>
            </a:r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3"/>
          <a:srcRect t="17158" b="20764" r="22475" l="23288"/>
          <a:stretch/>
        </p:blipFill>
        <p:spPr>
          <a:xfrm>
            <a:off y="85600" x="3084875"/>
            <a:ext cy="1821023" cx="11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y="2937775" x="516375"/>
            <a:ext cy="355200" cx="119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Spaceship</a:t>
            </a:r>
          </a:p>
        </p:txBody>
      </p:sp>
      <p:cxnSp>
        <p:nvCxnSpPr>
          <p:cNvPr id="42" name="Shape 42"/>
          <p:cNvCxnSpPr/>
          <p:nvPr/>
        </p:nvCxnSpPr>
        <p:spPr>
          <a:xfrm rot="10800000" flipH="1">
            <a:off y="1165675" x="1173750"/>
            <a:ext cy="1772099" cx="2554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43" name="Shape 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4875" x="4582300"/>
            <a:ext cy="1491375" cx="12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y="1958800" x="4554125"/>
            <a:ext cy="624899" cx="142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Zhelyazko Dimitrov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652750" x="3041624"/>
            <a:ext cy="1722454" cx="12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6"/>
          <a:srcRect t="0" b="57345" r="30912" l="33100"/>
          <a:stretch/>
        </p:blipFill>
        <p:spPr>
          <a:xfrm>
            <a:off y="2769309" x="6448875"/>
            <a:ext cy="1379464" cx="1551751"/>
          </a:xfrm>
          <a:prstGeom prst="rect">
            <a:avLst/>
          </a:prstGeom>
        </p:spPr>
      </p:pic>
      <p:pic>
        <p:nvPicPr>
          <p:cNvPr id="47" name="Shape 47"/>
          <p:cNvPicPr preferRelativeResize="0"/>
          <p:nvPr/>
        </p:nvPicPr>
        <p:blipFill rotWithShape="1">
          <a:blip r:embed="rId7"/>
          <a:srcRect t="0" b="16805" r="0" l="0"/>
          <a:stretch/>
        </p:blipFill>
        <p:spPr>
          <a:xfrm>
            <a:off y="359904" x="6344462"/>
            <a:ext cy="1541320" cx="1290775"/>
          </a:xfrm>
          <a:prstGeom prst="rect">
            <a:avLst/>
          </a:prstGeom>
        </p:spPr>
      </p:pic>
      <p:pic>
        <p:nvPicPr>
          <p:cNvPr id="48" name="Shape 4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3114525" x="4554124"/>
            <a:ext cy="1034250" cx="1551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y="1958800" x="2945625"/>
            <a:ext cy="540299" cx="142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Chris Bogdiukiewicz</a:t>
            </a:r>
            <a:r>
              <a:rPr sz="1000"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1958800" x="6275087"/>
            <a:ext cy="355200" cx="142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Thomas Burrell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4438500" x="3084875"/>
            <a:ext cy="413699" cx="142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Emil Enache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4438500" x="4554125"/>
            <a:ext cy="540299" cx="199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</a:rPr>
              <a:t>Shakib-Bin Hamid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4375200" x="6448875"/>
            <a:ext cy="413699" cx="155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Thomas Forde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Story History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200150" x="969075"/>
            <a:ext cy="3725699" cx="7717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/>
              <a:t>Ability to Record:</a:t>
            </a:r>
          </a:p>
          <a:p>
            <a:pPr rtl="0"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the actual workflow and item took</a:t>
            </a:r>
          </a:p>
          <a:p>
            <a:pPr rtl="0"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employees who worked on it</a:t>
            </a:r>
          </a:p>
          <a:p>
            <a:pPr rtl="0"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how long they took</a:t>
            </a:r>
          </a:p>
          <a:p>
            <a:pPr rtl="0"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issues and complications</a:t>
            </a:r>
          </a:p>
          <a:p>
            <a:pPr rtl="0"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connected or branching Items</a:t>
            </a:r>
          </a:p>
          <a:p>
            <a:pPr lvl="0" indent="-381000" marL="457200">
              <a:lnSpc>
                <a:spcPct val="115000"/>
              </a:lnSpc>
              <a:buClr>
                <a:schemeClr val="dk2"/>
              </a:buClr>
              <a:buSzPct val="100000"/>
              <a:buFont typeface="Trebuchet MS"/>
              <a:buChar char="●"/>
            </a:pPr>
            <a:r>
              <a:rPr sz="2400" lang="en-GB"/>
              <a:t>comments and attachments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Burndown Charts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12049" x="1205000"/>
            <a:ext cy="3706824" cx="637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y="4886525" x="1312925"/>
            <a:ext cy="307499" cx="5439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image source:  http://www.axosoft.com/products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-GB"/>
              <a:t>Software Packages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Jira &amp; stash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Axosoft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Target Process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OpenProject(Open Source)</a:t>
            </a:r>
          </a:p>
          <a:p>
            <a:r>
              <a:t/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85875" x="5603400"/>
            <a:ext cy="2643924" cx="3404624"/>
          </a:xfrm>
          <a:prstGeom prst="rect">
            <a:avLst/>
          </a:prstGeom>
        </p:spPr>
      </p:pic>
      <p:sp>
        <p:nvSpPr>
          <p:cNvPr id="207" name="Shape 207"/>
          <p:cNvSpPr txBox="1"/>
          <p:nvPr/>
        </p:nvSpPr>
        <p:spPr>
          <a:xfrm>
            <a:off y="3986550" x="6628075"/>
            <a:ext cy="368099" cx="1449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OpenProject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y="3986550" x="457200"/>
            <a:ext cy="857400" cx="4391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Online Resources: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http://www.axosoft.com/scrum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http://www.targetprocess.com/</a:t>
            </a:r>
          </a:p>
          <a:p>
            <a:pPr rtl="0"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https://www.openproject.org/</a:t>
            </a:r>
          </a:p>
          <a:p>
            <a:pPr lvl="0" indent="-292100" marL="457200">
              <a:buClr>
                <a:srgbClr val="000000"/>
              </a:buClr>
              <a:buSzPct val="100000"/>
              <a:buFont typeface="Courier New"/>
              <a:buChar char="●"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https://www.atlassian.com/software/jira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Conclusion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-GB"/>
              <a:t>Why use Agile Project Management?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-GB"/>
              <a:t>Types of Agile Project Management</a:t>
            </a:r>
          </a:p>
          <a:p>
            <a:pPr rtl="0" lvl="0" indent="-419100" marL="457200"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-GB"/>
              <a:t>Software to support Agile Project Management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1724275" x="457200"/>
            <a:ext cy="1376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7200" lang="en-GB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-GB"/>
              <a:t>History and Origin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/>
              <a:t>Agile Manifesto(2001)</a:t>
            </a:r>
          </a:p>
          <a:p>
            <a:r>
              <a:t/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based on 12 principles</a:t>
            </a:r>
          </a:p>
          <a:p>
            <a:pPr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sets the concepts of APM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46687" x="5503775"/>
            <a:ext cy="3579174" cx="3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buNone/>
            </a:pPr>
            <a:r>
              <a:rPr lang="en-GB"/>
              <a:t>History and Origin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200150" x="0"/>
            <a:ext cy="38438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Waterfall					Spiral					Prototyping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65638" x="0"/>
            <a:ext cy="2284700" cx="304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165649" x="2870887"/>
            <a:ext cy="2398350" cx="34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165650" x="6152150"/>
            <a:ext cy="2792450" cx="27433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y="4674450" x="153650"/>
            <a:ext cy="331500" cx="7585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source: http://users.csc.calpoly.edu/~jdalbey/308/Lectures/SoftwareProcessModels.html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Why Agile Project Management?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893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/>
              <a:t>Reasons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It is hard to plan everything at the start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Projects fail to fulfil the forecasts</a:t>
            </a:r>
          </a:p>
          <a:p>
            <a:pPr rtl="0" lvl="0">
              <a:buNone/>
            </a:pPr>
            <a:r>
              <a:rPr lang="en-GB"/>
              <a:t>Results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project adapts to changes quickly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reduced development cost and time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high-quality product meeting the demands</a:t>
            </a:r>
          </a:p>
          <a:p>
            <a:r>
              <a:t/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4738050" x="549950"/>
            <a:ext cy="355800" cx="773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-GB">
                <a:latin typeface="Courier New"/>
                <a:ea typeface="Courier New"/>
                <a:cs typeface="Courier New"/>
                <a:sym typeface="Courier New"/>
              </a:rPr>
              <a:t>source: http://www.techrepublic.com/blog/tech-decision-maker/the-roots-of-agile-project-management/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Scrum Structure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4287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/>
              <a:t>Sprint/iteration every 7-30 days</a:t>
            </a:r>
          </a:p>
          <a:p>
            <a:pPr>
              <a:buNone/>
            </a:pPr>
            <a:r>
              <a:rPr lang="en-GB"/>
              <a:t>Daily Scrum meetings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87900" x="2947900"/>
            <a:ext cy="2345675" cx="27209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Roles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Product Owner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GB"/>
              <a:t>Visionary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Scrum Master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GB"/>
              <a:t>Leads scrum</a:t>
            </a:r>
          </a:p>
          <a:p>
            <a:pPr rtl="0"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GB"/>
              <a:t>Problem solver</a:t>
            </a:r>
          </a:p>
          <a:p>
            <a:pPr rtl="0" lvl="0" indent="-4191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GB"/>
              <a:t>Development Team</a:t>
            </a:r>
          </a:p>
          <a:p>
            <a:pPr lvl="1" indent="-381000" marL="9144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-GB"/>
              <a:t>Main workers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Comparison with Other Models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GB"/>
              <a:t> 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-GB"/>
              <a:t>Agile PM is best in fast-growing business where requirements are likely to change throughout the process.</a:t>
            </a:r>
          </a:p>
          <a:p>
            <a:pPr lvl="0" indent="-342900" marL="457200">
              <a:buClr>
                <a:schemeClr val="dk2"/>
              </a:buClr>
              <a:buSzPct val="166666"/>
              <a:buFont typeface="Arial"/>
              <a:buChar char="•"/>
            </a:pPr>
            <a:r>
              <a:rPr sz="1800" lang="en-GB"/>
              <a:t>Traditional methods are best in a stable environments with a fixed end product and a fixed process.</a:t>
            </a:r>
          </a:p>
        </p:txBody>
      </p:sp>
      <p:graphicFrame>
        <p:nvGraphicFramePr>
          <p:cNvPr id="97" name="Shape 97"/>
          <p:cNvGraphicFramePr/>
          <p:nvPr/>
        </p:nvGraphicFramePr>
        <p:xfrm>
          <a:off y="1367850" x="83927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{F58F0BFE-6D05-422D-B29D-EBEF191FB99A}</a:tableStyleId>
              </a:tblPr>
              <a:tblGrid>
                <a:gridCol w="1628525"/>
                <a:gridCol w="2704175"/>
                <a:gridCol w="2898225"/>
              </a:tblGrid>
              <a:tr h="3810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Agile Project Management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Traditional Methods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Leader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Self-directed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Team is conducted by a single project manager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Project Requirements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Developed during process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Project requirements develop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Testing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the end of each sprint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the end of the release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-GB"/>
              <a:t>Waterfall vs Agile Methods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GB"/>
              <a:t>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0350" x="1467450"/>
            <a:ext cy="2752725" cx="5943600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y="3954675" x="1423350"/>
            <a:ext cy="395999" cx="6599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-GB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image source: http://www.absoluteagile.com.au/Service/AgileProjectManagement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