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3.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theme/theme3.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http://www.katyjordan.com/MOOCproject.html"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http://www.edudemic.com/accreditation-of-moocs-and-online-learning/"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http://www.onlinelearningsurvey.com/reports/changingcourse.pdf"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http://cit.duke.edu/blog/2012/09/moocs-what-role-do-they-have-in-higher-education/" Type="http://schemas.openxmlformats.org/officeDocument/2006/relationships/hyperlink" TargetMode="External" Id="rId2"/><Relationship Target="../notesMasters/notesMaster1.xml" Type="http://schemas.openxmlformats.org/officeDocument/2006/relationships/notesMaster" Id="rId1"/><Relationship Target="http://papers.ssrn.com/sol3/papers.cfm?abstract_id=2350964" Type="http://schemas.openxmlformats.org/officeDocument/2006/relationships/hyperlink" TargetMode="External" Id="rId4"/><Relationship Target="http://www.fastcompany.com/3021473/udacity-sebastian-thrun-uphill-climb" Type="http://schemas.openxmlformats.org/officeDocument/2006/relationships/hyperlink" TargetMode="External" Id="rId3"/></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http://www.timeshighereducation.co.uk/news/mooc-creators-criticise-courses-lack-of-creativity/2008180.fullarticle"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1" name="Shape 81"/>
        <p:cNvGrpSpPr/>
        <p:nvPr/>
      </p:nvGrpSpPr>
      <p:grpSpPr>
        <a:xfrm>
          <a:off y="0" x="0"/>
          <a:ext cy="0" cx="0"/>
          <a:chOff y="0" x="0"/>
          <a:chExt cy="0" cx="0"/>
        </a:xfrm>
      </p:grpSpPr>
      <p:sp>
        <p:nvSpPr>
          <p:cNvPr id="82" name="Shape 8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3" name="Shape 8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6" name="Shape 176"/>
        <p:cNvGrpSpPr/>
        <p:nvPr/>
      </p:nvGrpSpPr>
      <p:grpSpPr>
        <a:xfrm>
          <a:off y="0" x="0"/>
          <a:ext cy="0" cx="0"/>
          <a:chOff y="0" x="0"/>
          <a:chExt cy="0" cx="0"/>
        </a:xfrm>
      </p:grpSpPr>
      <p:sp>
        <p:nvSpPr>
          <p:cNvPr id="177" name="Shape 17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78" name="Shape 17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GB"/>
              <a:t>[1] </a:t>
            </a:r>
            <a:r>
              <a:rPr u="sng" lang="en-GB">
                <a:solidFill>
                  <a:schemeClr val="hlink"/>
                </a:solidFill>
                <a:hlinkClick r:id="rId2"/>
              </a:rPr>
              <a:t>http://www.katyjordan.com/MOOCproject.html</a:t>
            </a:r>
          </a:p>
          <a:p>
            <a:pPr rtl="0" lvl="0">
              <a:buNone/>
            </a:pPr>
            <a:r>
              <a:rPr lang="en-GB"/>
              <a:t>   	Reference this paper instead (http://oro.open.ac.uk/39592/)</a:t>
            </a:r>
          </a:p>
          <a:p>
            <a:pPr rtl="0" lvl="0">
              <a:buNone/>
            </a:pPr>
            <a:r>
              <a:rPr lang="en-GB"/>
              <a:t>[2] http://www.edtechmagazine.com/higher/article/2013/02/11-enlightening-statistics-about-massive-open-online-courses</a:t>
            </a:r>
          </a:p>
          <a:p>
            <a:pPr>
              <a:buNone/>
            </a:pPr>
            <a:r>
              <a:rPr lang="en-GB"/>
              <a:t>[3] http://www.bizjournals.com/sanjose/news/2013/11/22/coursera-lands-20-million-in-new.html?page=all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3" name="Shape 183"/>
        <p:cNvGrpSpPr/>
        <p:nvPr/>
      </p:nvGrpSpPr>
      <p:grpSpPr>
        <a:xfrm>
          <a:off y="0" x="0"/>
          <a:ext cy="0" cx="0"/>
          <a:chOff y="0" x="0"/>
          <a:chExt cy="0" cx="0"/>
        </a:xfrm>
      </p:grpSpPr>
      <p:sp>
        <p:nvSpPr>
          <p:cNvPr id="184" name="Shape 18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85" name="Shape 18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0" name="Shape 190"/>
        <p:cNvGrpSpPr/>
        <p:nvPr/>
      </p:nvGrpSpPr>
      <p:grpSpPr>
        <a:xfrm>
          <a:off y="0" x="0"/>
          <a:ext cy="0" cx="0"/>
          <a:chOff y="0" x="0"/>
          <a:chExt cy="0" cx="0"/>
        </a:xfrm>
      </p:grpSpPr>
      <p:sp>
        <p:nvSpPr>
          <p:cNvPr id="191" name="Shape 19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92" name="Shape 19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7" name="Shape 197"/>
        <p:cNvGrpSpPr/>
        <p:nvPr/>
      </p:nvGrpSpPr>
      <p:grpSpPr>
        <a:xfrm>
          <a:off y="0" x="0"/>
          <a:ext cy="0" cx="0"/>
          <a:chOff y="0" x="0"/>
          <a:chExt cy="0" cx="0"/>
        </a:xfrm>
      </p:grpSpPr>
      <p:sp>
        <p:nvSpPr>
          <p:cNvPr id="198" name="Shape 19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99" name="Shape 19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3" name="Shape 203"/>
        <p:cNvGrpSpPr/>
        <p:nvPr/>
      </p:nvGrpSpPr>
      <p:grpSpPr>
        <a:xfrm>
          <a:off y="0" x="0"/>
          <a:ext cy="0" cx="0"/>
          <a:chOff y="0" x="0"/>
          <a:chExt cy="0" cx="0"/>
        </a:xfrm>
      </p:grpSpPr>
      <p:sp>
        <p:nvSpPr>
          <p:cNvPr id="204" name="Shape 20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05" name="Shape 20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GB"/>
              <a:t>[2] </a:t>
            </a:r>
            <a:r>
              <a:rPr u="sng" sz="1000" lang="en-GB">
                <a:solidFill>
                  <a:schemeClr val="hlink"/>
                </a:solidFill>
                <a:hlinkClick r:id="rId2"/>
              </a:rPr>
              <a:t>http://www.edudemic.com/accreditation-of-moocs-and-online-learning/</a:t>
            </a:r>
            <a:r>
              <a:rPr lang="en-GB"/>
              <a:t> </a:t>
            </a:r>
          </a:p>
          <a:p>
            <a:pPr rtl="0" lvl="0">
              <a:buNone/>
            </a:pPr>
            <a:r>
              <a:rPr lang="en-GB"/>
              <a:t>[1] http://chronicle.com/blogs/wiredcampus/edx-drops-plans-to-connect-mooc-students-with-employers/48987</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1" name="Shape 211"/>
        <p:cNvGrpSpPr/>
        <p:nvPr/>
      </p:nvGrpSpPr>
      <p:grpSpPr>
        <a:xfrm>
          <a:off y="0" x="0"/>
          <a:ext cy="0" cx="0"/>
          <a:chOff y="0" x="0"/>
          <a:chExt cy="0" cx="0"/>
        </a:xfrm>
      </p:grpSpPr>
      <p:sp>
        <p:nvSpPr>
          <p:cNvPr id="212" name="Shape 21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13" name="Shape 213"/>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GB"/>
              <a:t>Piechart reference: </a:t>
            </a:r>
            <a:r>
              <a:rPr u="sng" lang="en-GB">
                <a:solidFill>
                  <a:schemeClr val="hlink"/>
                </a:solidFill>
                <a:hlinkClick r:id="rId2"/>
              </a:rPr>
              <a:t>http://www.onlinelearningsurvey.com/reports/changingcourse.pdf</a:t>
            </a:r>
          </a:p>
          <a:p>
            <a:r>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9" name="Shape 219"/>
        <p:cNvGrpSpPr/>
        <p:nvPr/>
      </p:nvGrpSpPr>
      <p:grpSpPr>
        <a:xfrm>
          <a:off y="0" x="0"/>
          <a:ext cy="0" cx="0"/>
          <a:chOff y="0" x="0"/>
          <a:chExt cy="0" cx="0"/>
        </a:xfrm>
      </p:grpSpPr>
      <p:sp>
        <p:nvSpPr>
          <p:cNvPr id="220" name="Shape 22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21" name="Shape 22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7" name="Shape 227"/>
        <p:cNvGrpSpPr/>
        <p:nvPr/>
      </p:nvGrpSpPr>
      <p:grpSpPr>
        <a:xfrm>
          <a:off y="0" x="0"/>
          <a:ext cy="0" cx="0"/>
          <a:chOff y="0" x="0"/>
          <a:chExt cy="0" cx="0"/>
        </a:xfrm>
      </p:grpSpPr>
      <p:sp>
        <p:nvSpPr>
          <p:cNvPr id="228" name="Shape 22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29" name="Shape 22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3" name="Shape 233"/>
        <p:cNvGrpSpPr/>
        <p:nvPr/>
      </p:nvGrpSpPr>
      <p:grpSpPr>
        <a:xfrm>
          <a:off y="0" x="0"/>
          <a:ext cy="0" cx="0"/>
          <a:chOff y="0" x="0"/>
          <a:chExt cy="0" cx="0"/>
        </a:xfrm>
      </p:grpSpPr>
      <p:sp>
        <p:nvSpPr>
          <p:cNvPr id="234" name="Shape 23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35" name="Shape 235"/>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lang="en-GB"/>
              <a:t>[1] </a:t>
            </a:r>
            <a:r>
              <a:rPr u="sng" lang="en-GB">
                <a:solidFill>
                  <a:schemeClr val="hlink"/>
                </a:solidFill>
                <a:hlinkClick r:id="rId2"/>
              </a:rPr>
              <a:t>http://cit.duke.edu/blog/2012/09/moocs-what-role-do-they-have-in-higher-education/</a:t>
            </a:r>
          </a:p>
          <a:p>
            <a:pPr rtl="0" lvl="0">
              <a:buNone/>
            </a:pPr>
            <a:r>
              <a:rPr lang="en-GB"/>
              <a:t>[2] </a:t>
            </a:r>
            <a:r>
              <a:rPr u="sng" lang="en-GB">
                <a:solidFill>
                  <a:schemeClr val="hlink"/>
                </a:solidFill>
                <a:hlinkClick r:id="rId3"/>
              </a:rPr>
              <a:t>http://www.fastcompany.com/3021473/udacity-sebastian-thrun-uphill-climb</a:t>
            </a:r>
          </a:p>
          <a:p>
            <a:pPr rtl="0" lvl="0">
              <a:buNone/>
            </a:pPr>
            <a:r>
              <a:rPr lang="en-GB"/>
              <a:t>[3]</a:t>
            </a:r>
            <a:r>
              <a:rPr u="sng" lang="en-GB">
                <a:solidFill>
                  <a:schemeClr val="hlink"/>
                </a:solidFill>
                <a:hlinkClick r:id="rId4"/>
              </a:rPr>
              <a:t>http://papers.ssrn.com/sol3/papers.cfm?abstract_id=2350964</a:t>
            </a:r>
          </a:p>
          <a:p>
            <a:r>
              <a:t/>
            </a:r>
          </a:p>
          <a:p>
            <a:pPr rtl="0" lvl="0">
              <a:buNone/>
            </a:pPr>
            <a:r>
              <a:rPr lang="en-GB"/>
              <a:t>First point: talk about how they currently are nowhere near valued enough to “replace” a degree. </a:t>
            </a:r>
          </a:p>
          <a:p>
            <a:pPr rtl="0" lvl="0">
              <a:buNone/>
            </a:pPr>
            <a:r>
              <a:rPr lang="en-GB"/>
              <a:t>Second point: Thrun himself thinks they should move towards augmenting university education as opposed to replacing it</a:t>
            </a:r>
          </a:p>
          <a:p>
            <a:pPr rtl="0" lvl="0">
              <a:buNone/>
            </a:pPr>
            <a:r>
              <a:rPr lang="en-GB"/>
              <a:t>Third point: this statistic shows that, currently, MOOCs are used more as a way of carrying on education past the undergraduate level. </a:t>
            </a:r>
          </a:p>
          <a:p>
            <a:r>
              <a:t/>
            </a:r>
          </a:p>
          <a:p>
            <a: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0" name="Shape 240"/>
        <p:cNvGrpSpPr/>
        <p:nvPr/>
      </p:nvGrpSpPr>
      <p:grpSpPr>
        <a:xfrm>
          <a:off y="0" x="0"/>
          <a:ext cy="0" cx="0"/>
          <a:chOff y="0" x="0"/>
          <a:chExt cy="0" cx="0"/>
        </a:xfrm>
      </p:grpSpPr>
      <p:sp>
        <p:nvSpPr>
          <p:cNvPr id="241" name="Shape 24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42" name="Shape 242"/>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7" name="Shape 87"/>
        <p:cNvGrpSpPr/>
        <p:nvPr/>
      </p:nvGrpSpPr>
      <p:grpSpPr>
        <a:xfrm>
          <a:off y="0" x="0"/>
          <a:ext cy="0" cx="0"/>
          <a:chOff y="0" x="0"/>
          <a:chExt cy="0" cx="0"/>
        </a:xfrm>
      </p:grpSpPr>
      <p:sp>
        <p:nvSpPr>
          <p:cNvPr id="88" name="Shape 8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89" name="Shape 8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6" name="Shape 246"/>
        <p:cNvGrpSpPr/>
        <p:nvPr/>
      </p:nvGrpSpPr>
      <p:grpSpPr>
        <a:xfrm>
          <a:off y="0" x="0"/>
          <a:ext cy="0" cx="0"/>
          <a:chOff y="0" x="0"/>
          <a:chExt cy="0" cx="0"/>
        </a:xfrm>
      </p:grpSpPr>
      <p:sp>
        <p:nvSpPr>
          <p:cNvPr id="247" name="Shape 24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48" name="Shape 24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2" name="Shape 252"/>
        <p:cNvGrpSpPr/>
        <p:nvPr/>
      </p:nvGrpSpPr>
      <p:grpSpPr>
        <a:xfrm>
          <a:off y="0" x="0"/>
          <a:ext cy="0" cx="0"/>
          <a:chOff y="0" x="0"/>
          <a:chExt cy="0" cx="0"/>
        </a:xfrm>
      </p:grpSpPr>
      <p:sp>
        <p:nvSpPr>
          <p:cNvPr id="253" name="Shape 25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54" name="Shape 25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8" name="Shape 258"/>
        <p:cNvGrpSpPr/>
        <p:nvPr/>
      </p:nvGrpSpPr>
      <p:grpSpPr>
        <a:xfrm>
          <a:off y="0" x="0"/>
          <a:ext cy="0" cx="0"/>
          <a:chOff y="0" x="0"/>
          <a:chExt cy="0" cx="0"/>
        </a:xfrm>
      </p:grpSpPr>
      <p:sp>
        <p:nvSpPr>
          <p:cNvPr id="259" name="Shape 25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60" name="Shape 260"/>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4" name="Shape 264"/>
        <p:cNvGrpSpPr/>
        <p:nvPr/>
      </p:nvGrpSpPr>
      <p:grpSpPr>
        <a:xfrm>
          <a:off y="0" x="0"/>
          <a:ext cy="0" cx="0"/>
          <a:chOff y="0" x="0"/>
          <a:chExt cy="0" cx="0"/>
        </a:xfrm>
      </p:grpSpPr>
      <p:sp>
        <p:nvSpPr>
          <p:cNvPr id="265" name="Shape 26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266" name="Shape 266"/>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6" name="Shape 96"/>
        <p:cNvGrpSpPr/>
        <p:nvPr/>
      </p:nvGrpSpPr>
      <p:grpSpPr>
        <a:xfrm>
          <a:off y="0" x="0"/>
          <a:ext cy="0" cx="0"/>
          <a:chOff y="0" x="0"/>
          <a:chExt cy="0" cx="0"/>
        </a:xfrm>
      </p:grpSpPr>
      <p:sp>
        <p:nvSpPr>
          <p:cNvPr id="97" name="Shape 9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98" name="Shape 98"/>
          <p:cNvSpPr txBox="1"/>
          <p:nvPr>
            <p:ph idx="1" type="body"/>
          </p:nvPr>
        </p:nvSpPr>
        <p:spPr>
          <a:xfrm>
            <a:off y="4343400" x="685800"/>
            <a:ext cy="4114800" cx="5486399"/>
          </a:xfrm>
          <a:prstGeom prst="rect">
            <a:avLst/>
          </a:prstGeom>
        </p:spPr>
        <p:txBody>
          <a:bodyPr bIns="91425" rIns="91425" lIns="91425" tIns="91425" anchor="t" anchorCtr="0">
            <a:noAutofit/>
          </a:bodyPr>
          <a:lstStyle/>
          <a:p>
            <a:pPr rtl="0" lvl="0">
              <a:buNone/>
            </a:pPr>
            <a:r>
              <a:rPr u="sng" lang="en-GB">
                <a:solidFill>
                  <a:schemeClr val="hlink"/>
                </a:solidFill>
                <a:hlinkClick r:id="rId2"/>
              </a:rPr>
              <a:t>http://www.timeshighereducation.co.uk/news/mooc-creators-criticise-courses-lack-of-creativity/2008180.fullarticle</a:t>
            </a:r>
          </a:p>
          <a:p>
            <a:pPr rtl="0" lvl="0">
              <a:buNone/>
            </a:pPr>
            <a:r>
              <a:rPr lang="en-GB"/>
              <a:t>http://publications.cetis.ac.uk/wp-content/uploads/2013/03/MOOCs-and-Open-Education.pdf</a:t>
            </a:r>
          </a:p>
          <a:p>
            <a: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4" name="Shape 104"/>
        <p:cNvGrpSpPr/>
        <p:nvPr/>
      </p:nvGrpSpPr>
      <p:grpSpPr>
        <a:xfrm>
          <a:off y="0" x="0"/>
          <a:ext cy="0" cx="0"/>
          <a:chOff y="0" x="0"/>
          <a:chExt cy="0" cx="0"/>
        </a:xfrm>
      </p:grpSpPr>
      <p:sp>
        <p:nvSpPr>
          <p:cNvPr id="105" name="Shape 10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06" name="Shape 106"/>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sz="1000" lang="en-GB">
                <a:solidFill>
                  <a:schemeClr val="dk1"/>
                </a:solidFill>
                <a:latin typeface="Verdana"/>
                <a:ea typeface="Verdana"/>
                <a:cs typeface="Verdana"/>
                <a:sym typeface="Verdana"/>
              </a:rPr>
              <a:t>A MOOC is a Massive Open Online Course. A MOOC is essentially a class in a subject; it is run by an expert in the field of that subject, and taken by people interested in that subject. There are however, some important differences; it is entirely online, and there is no set path to completion of the MOOC. Although there are often video lectures, and other fixed resources made available, the learning is self-driven and organised by the community of students studying that course. Usually each week in a course new work is released, with a typical course lasting around six weeks. MOOCs encourage the networking of peers in order to further the individual's skills and knowledge. Another important difference is that there are no fees, expected prerequisites or even outcomes in a MOOC; due to this, there is usually no formal accreditation.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5" name="Shape 115"/>
        <p:cNvGrpSpPr/>
        <p:nvPr/>
      </p:nvGrpSpPr>
      <p:grpSpPr>
        <a:xfrm>
          <a:off y="0" x="0"/>
          <a:ext cy="0" cx="0"/>
          <a:chOff y="0" x="0"/>
          <a:chExt cy="0" cx="0"/>
        </a:xfrm>
      </p:grpSpPr>
      <p:sp>
        <p:nvSpPr>
          <p:cNvPr id="116" name="Shape 11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17" name="Shape 117"/>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GB"/>
              <a:t>[4] http://www.educationdive.com/news/moocs-by-the-numbers-how-do-edx-coursera-and-udacity-stack-up/161100/</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9" name="Shape 129"/>
        <p:cNvGrpSpPr/>
        <p:nvPr/>
      </p:nvGrpSpPr>
      <p:grpSpPr>
        <a:xfrm>
          <a:off y="0" x="0"/>
          <a:ext cy="0" cx="0"/>
          <a:chOff y="0" x="0"/>
          <a:chExt cy="0" cx="0"/>
        </a:xfrm>
      </p:grpSpPr>
      <p:sp>
        <p:nvSpPr>
          <p:cNvPr id="130" name="Shape 13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31" name="Shape 131"/>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GB"/>
              <a:t>https://www.coursera.org/about/partners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3" name="Shape 143"/>
        <p:cNvGrpSpPr/>
        <p:nvPr/>
      </p:nvGrpSpPr>
      <p:grpSpPr>
        <a:xfrm>
          <a:off y="0" x="0"/>
          <a:ext cy="0" cx="0"/>
          <a:chOff y="0" x="0"/>
          <a:chExt cy="0" cx="0"/>
        </a:xfrm>
      </p:grpSpPr>
      <p:sp>
        <p:nvSpPr>
          <p:cNvPr id="144" name="Shape 14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45" name="Shape 145"/>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GB"/>
              <a:t>https://www.edx.org/schools-partners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7" name="Shape 157"/>
        <p:cNvGrpSpPr/>
        <p:nvPr/>
      </p:nvGrpSpPr>
      <p:grpSpPr>
        <a:xfrm>
          <a:off y="0" x="0"/>
          <a:ext cy="0" cx="0"/>
          <a:chOff y="0" x="0"/>
          <a:chExt cy="0" cx="0"/>
        </a:xfrm>
      </p:grpSpPr>
      <p:sp>
        <p:nvSpPr>
          <p:cNvPr id="158" name="Shape 15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59" name="Shape 159"/>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GB"/>
              <a:t>https://www.udacity.com/courses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8" name="Shape 168"/>
        <p:cNvGrpSpPr/>
        <p:nvPr/>
      </p:nvGrpSpPr>
      <p:grpSpPr>
        <a:xfrm>
          <a:off y="0" x="0"/>
          <a:ext cy="0" cx="0"/>
          <a:chOff y="0" x="0"/>
          <a:chExt cy="0" cx="0"/>
        </a:xfrm>
      </p:grpSpPr>
      <p:sp>
        <p:nvSpPr>
          <p:cNvPr id="169" name="Shape 16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p:spPr>
      </p:sp>
      <p:sp>
        <p:nvSpPr>
          <p:cNvPr id="170" name="Shape 170"/>
          <p:cNvSpPr txBox="1"/>
          <p:nvPr>
            <p:ph idx="1" type="body"/>
          </p:nvPr>
        </p:nvSpPr>
        <p:spPr>
          <a:xfrm>
            <a:off y="4343400" x="685800"/>
            <a:ext cy="4114800" cx="5486399"/>
          </a:xfrm>
          <a:prstGeom prst="rect">
            <a:avLst/>
          </a:prstGeom>
        </p:spPr>
        <p:txBody>
          <a:bodyPr bIns="91425" rIns="91425" lIns="91425" tIns="91425" anchor="t" anchorCtr="0">
            <a:noAutofit/>
          </a:bodyPr>
          <a:lstStyle/>
          <a:p>
            <a:pPr>
              <a:buNone/>
            </a:pPr>
            <a:r>
              <a:rPr lang="en-GB"/>
              <a:t>https://www.futurelearn.com/partners</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2" name="Shape 12"/>
        <p:cNvGrpSpPr/>
        <p:nvPr/>
      </p:nvGrpSpPr>
      <p:grpSpPr>
        <a:xfrm>
          <a:off y="0" x="0"/>
          <a:ext cy="0" cx="0"/>
          <a:chOff y="0" x="0"/>
          <a:chExt cy="0" cx="0"/>
        </a:xfrm>
      </p:grpSpPr>
      <p:sp>
        <p:nvSpPr>
          <p:cNvPr id="13" name="Shape 13"/>
          <p:cNvSpPr txBox="1"/>
          <p:nvPr>
            <p:ph type="ctrTitle"/>
          </p:nvPr>
        </p:nvSpPr>
        <p:spPr>
          <a:xfrm>
            <a:off y="1095856" x="1997075"/>
            <a:ext cy="1102500" cx="6400799"/>
          </a:xfrm>
          <a:prstGeom prst="rect">
            <a:avLst/>
          </a:prstGeom>
        </p:spPr>
        <p:txBody>
          <a:bodyPr bIns="91425" rIns="91425" lIns="91425" tIns="91425" anchor="b" anchorCtr="0"/>
          <a:lstStyle>
            <a:lvl1pPr indent="304800">
              <a:buSzPct val="100000"/>
              <a:defRPr b="1" sz="4800"/>
            </a:lvl1pPr>
            <a:lvl2pPr indent="304800">
              <a:buSzPct val="100000"/>
              <a:defRPr b="1" sz="4800"/>
            </a:lvl2pPr>
            <a:lvl3pPr indent="304800">
              <a:buSzPct val="100000"/>
              <a:defRPr b="1" sz="4800"/>
            </a:lvl3pPr>
            <a:lvl4pPr indent="304800">
              <a:buSzPct val="100000"/>
              <a:defRPr b="1" sz="4800"/>
            </a:lvl4pPr>
            <a:lvl5pPr indent="304800">
              <a:buSzPct val="100000"/>
              <a:defRPr b="1" sz="4800"/>
            </a:lvl5pPr>
            <a:lvl6pPr indent="304800">
              <a:buSzPct val="100000"/>
              <a:defRPr b="1" sz="4800"/>
            </a:lvl6pPr>
            <a:lvl7pPr indent="304800">
              <a:buSzPct val="100000"/>
              <a:defRPr b="1" sz="4800"/>
            </a:lvl7pPr>
            <a:lvl8pPr indent="304800">
              <a:buSzPct val="100000"/>
              <a:defRPr b="1" sz="4800"/>
            </a:lvl8pPr>
            <a:lvl9pPr indent="304800">
              <a:buSzPct val="100000"/>
              <a:defRPr b="1" sz="4800"/>
            </a:lvl9pPr>
          </a:lstStyle>
          <a:p/>
        </p:txBody>
      </p:sp>
      <p:sp>
        <p:nvSpPr>
          <p:cNvPr id="14" name="Shape 14"/>
          <p:cNvSpPr txBox="1"/>
          <p:nvPr>
            <p:ph idx="1" type="subTitle"/>
          </p:nvPr>
        </p:nvSpPr>
        <p:spPr>
          <a:xfrm>
            <a:off y="2251802" x="1997075"/>
            <a:ext cy="871800" cx="6400799"/>
          </a:xfrm>
          <a:prstGeom prst="rect">
            <a:avLst/>
          </a:prstGeom>
        </p:spPr>
        <p:txBody>
          <a:bodyPr bIns="91425" rIns="91425" lIns="91425" tIns="91425" anchor="t" anchorCtr="0"/>
          <a:lstStyle>
            <a:lvl1pPr marL="0">
              <a:buClr>
                <a:srgbClr val="FFFFFF"/>
              </a:buClr>
              <a:buNone/>
              <a:defRPr>
                <a:solidFill>
                  <a:srgbClr val="FFFFFF"/>
                </a:solidFill>
              </a:defRPr>
            </a:lvl1pPr>
            <a:lvl2pPr indent="203200" marL="0">
              <a:spcBef>
                <a:spcPts val="0"/>
              </a:spcBef>
              <a:buClr>
                <a:srgbClr val="FFFFFF"/>
              </a:buClr>
              <a:buSzPct val="100000"/>
              <a:buNone/>
              <a:defRPr sz="3200">
                <a:solidFill>
                  <a:srgbClr val="FFFFFF"/>
                </a:solidFill>
              </a:defRPr>
            </a:lvl2pPr>
            <a:lvl3pPr indent="203200" marL="0">
              <a:spcBef>
                <a:spcPts val="0"/>
              </a:spcBef>
              <a:buClr>
                <a:srgbClr val="FFFFFF"/>
              </a:buClr>
              <a:buSzPct val="100000"/>
              <a:buNone/>
              <a:defRPr sz="3200">
                <a:solidFill>
                  <a:srgbClr val="FFFFFF"/>
                </a:solidFill>
              </a:defRPr>
            </a:lvl3pPr>
            <a:lvl4pPr indent="203200" marL="0">
              <a:spcBef>
                <a:spcPts val="0"/>
              </a:spcBef>
              <a:buClr>
                <a:srgbClr val="FFFFFF"/>
              </a:buClr>
              <a:buSzPct val="100000"/>
              <a:buNone/>
              <a:defRPr sz="3200">
                <a:solidFill>
                  <a:srgbClr val="FFFFFF"/>
                </a:solidFill>
              </a:defRPr>
            </a:lvl4pPr>
            <a:lvl5pPr indent="203200" marL="0">
              <a:spcBef>
                <a:spcPts val="0"/>
              </a:spcBef>
              <a:buClr>
                <a:srgbClr val="FFFFFF"/>
              </a:buClr>
              <a:buSzPct val="100000"/>
              <a:buNone/>
              <a:defRPr sz="3200">
                <a:solidFill>
                  <a:srgbClr val="FFFFFF"/>
                </a:solidFill>
              </a:defRPr>
            </a:lvl5pPr>
            <a:lvl6pPr indent="203200" marL="0">
              <a:spcBef>
                <a:spcPts val="0"/>
              </a:spcBef>
              <a:buClr>
                <a:srgbClr val="FFFFFF"/>
              </a:buClr>
              <a:buSzPct val="100000"/>
              <a:buNone/>
              <a:defRPr sz="3200">
                <a:solidFill>
                  <a:srgbClr val="FFFFFF"/>
                </a:solidFill>
              </a:defRPr>
            </a:lvl6pPr>
            <a:lvl7pPr indent="203200" marL="0">
              <a:spcBef>
                <a:spcPts val="0"/>
              </a:spcBef>
              <a:buClr>
                <a:srgbClr val="FFFFFF"/>
              </a:buClr>
              <a:buSzPct val="100000"/>
              <a:buNone/>
              <a:defRPr sz="3200">
                <a:solidFill>
                  <a:srgbClr val="FFFFFF"/>
                </a:solidFill>
              </a:defRPr>
            </a:lvl7pPr>
            <a:lvl8pPr indent="203200" marL="0">
              <a:spcBef>
                <a:spcPts val="0"/>
              </a:spcBef>
              <a:buClr>
                <a:srgbClr val="FFFFFF"/>
              </a:buClr>
              <a:buSzPct val="100000"/>
              <a:buNone/>
              <a:defRPr sz="3200">
                <a:solidFill>
                  <a:srgbClr val="FFFFFF"/>
                </a:solidFill>
              </a:defRPr>
            </a:lvl8pPr>
            <a:lvl9pPr indent="203200" marL="0">
              <a:spcBef>
                <a:spcPts val="0"/>
              </a:spcBef>
              <a:buClr>
                <a:srgbClr val="FFFFFF"/>
              </a:buClr>
              <a:buSzPct val="100000"/>
              <a:buNone/>
              <a:defRPr sz="3200">
                <a:solidFill>
                  <a:srgbClr val="FFFFFF"/>
                </a:solidFill>
              </a:defRPr>
            </a:lvl9pPr>
          </a:lstStyle>
          <a:p/>
        </p:txBody>
      </p:sp>
      <p:sp>
        <p:nvSpPr>
          <p:cNvPr id="15" name="Shape 15"/>
          <p:cNvSpPr/>
          <p:nvPr/>
        </p:nvSpPr>
        <p:spPr>
          <a:xfrm>
            <a:off y="0" x="0"/>
            <a:ext cy="5143499" cx="3135299"/>
          </a:xfrm>
          <a:prstGeom prst="rect">
            <a:avLst/>
          </a:prstGeom>
          <a:noFill/>
          <a:ln>
            <a:noFill/>
          </a:ln>
        </p:spPr>
        <p:txBody>
          <a:bodyPr bIns="45700" rIns="91425" lIns="91425" tIns="45700" anchor="t" anchorCtr="0">
            <a:noAutofit/>
          </a:bodyPr>
          <a:lstStyle/>
          <a:p/>
        </p:txBody>
      </p:sp>
      <p:sp>
        <p:nvSpPr>
          <p:cNvPr id="16" name="Shape 16"/>
          <p:cNvSpPr/>
          <p:nvPr/>
        </p:nvSpPr>
        <p:spPr>
          <a:xfrm>
            <a:off y="0" x="3175"/>
            <a:ext cy="609600" cx="635000"/>
          </a:xfrm>
          <a:custGeom>
            <a:pathLst>
              <a:path w="400" extrusionOk="0" h="512">
                <a:moveTo>
                  <a:pt y="512" x="400"/>
                </a:moveTo>
                <a:lnTo>
                  <a:pt y="0" x="2"/>
                </a:lnTo>
                <a:lnTo>
                  <a:pt y="0" x="0"/>
                </a:lnTo>
                <a:lnTo>
                  <a:pt y="512" x="0"/>
                </a:lnTo>
                <a:lnTo>
                  <a:pt y="512" x="400"/>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17" name="Shape 17"/>
          <p:cNvSpPr/>
          <p:nvPr/>
        </p:nvSpPr>
        <p:spPr>
          <a:xfrm>
            <a:off y="1916906" x="3175"/>
            <a:ext cy="611981" cx="635000"/>
          </a:xfrm>
          <a:custGeom>
            <a:pathLst>
              <a:path w="400" extrusionOk="0" h="514">
                <a:moveTo>
                  <a:pt y="0" x="400"/>
                </a:moveTo>
                <a:lnTo>
                  <a:pt y="0" x="0"/>
                </a:lnTo>
                <a:lnTo>
                  <a:pt y="514" x="0"/>
                </a:lnTo>
                <a:lnTo>
                  <a:pt y="514" x="2"/>
                </a:lnTo>
                <a:lnTo>
                  <a:pt y="0" x="400"/>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p:txBody>
      </p:sp>
      <p:sp>
        <p:nvSpPr>
          <p:cNvPr id="18" name="Shape 18"/>
          <p:cNvSpPr/>
          <p:nvPr/>
        </p:nvSpPr>
        <p:spPr>
          <a:xfrm>
            <a:off y="1307306" x="3175"/>
            <a:ext cy="609600" cx="635000"/>
          </a:xfrm>
          <a:custGeom>
            <a:pathLst>
              <a:path w="400" extrusionOk="0" h="512">
                <a:moveTo>
                  <a:pt y="512" x="400"/>
                </a:moveTo>
                <a:lnTo>
                  <a:pt y="0" x="2"/>
                </a:lnTo>
                <a:lnTo>
                  <a:pt y="0" x="0"/>
                </a:lnTo>
                <a:lnTo>
                  <a:pt y="512" x="0"/>
                </a:lnTo>
                <a:lnTo>
                  <a:pt y="512" x="40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p:txBody>
      </p:sp>
      <p:sp>
        <p:nvSpPr>
          <p:cNvPr id="19" name="Shape 19"/>
          <p:cNvSpPr/>
          <p:nvPr/>
        </p:nvSpPr>
        <p:spPr>
          <a:xfrm>
            <a:off y="1307306" x="152400"/>
            <a:ext cy="609600" cx="1317625"/>
          </a:xfrm>
          <a:custGeom>
            <a:pathLst>
              <a:path w="830" extrusionOk="0" h="512">
                <a:moveTo>
                  <a:pt y="512" x="398"/>
                </a:moveTo>
                <a:lnTo>
                  <a:pt y="512" x="830"/>
                </a:lnTo>
                <a:lnTo>
                  <a:pt y="0" x="432"/>
                </a:lnTo>
                <a:lnTo>
                  <a:pt y="0" x="0"/>
                </a:lnTo>
                <a:lnTo>
                  <a:pt y="512" x="398"/>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20" name="Shape 20"/>
          <p:cNvSpPr/>
          <p:nvPr/>
        </p:nvSpPr>
        <p:spPr>
          <a:xfrm>
            <a:off y="3226593" x="152400"/>
            <a:ext cy="609600" cx="1317625"/>
          </a:xfrm>
          <a:custGeom>
            <a:pathLst>
              <a:path w="830" extrusionOk="0" h="512">
                <a:moveTo>
                  <a:pt y="0" x="830"/>
                </a:moveTo>
                <a:lnTo>
                  <a:pt y="0" x="398"/>
                </a:lnTo>
                <a:lnTo>
                  <a:pt y="512" x="0"/>
                </a:lnTo>
                <a:lnTo>
                  <a:pt y="512" x="432"/>
                </a:lnTo>
                <a:lnTo>
                  <a:pt y="0" x="830"/>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p:txBody>
      </p:sp>
      <p:sp>
        <p:nvSpPr>
          <p:cNvPr id="21" name="Shape 21"/>
          <p:cNvSpPr/>
          <p:nvPr/>
        </p:nvSpPr>
        <p:spPr>
          <a:xfrm>
            <a:off y="2614612" x="152400"/>
            <a:ext cy="611981" cx="1317625"/>
          </a:xfrm>
          <a:custGeom>
            <a:pathLst>
              <a:path w="830" extrusionOk="0" h="514">
                <a:moveTo>
                  <a:pt y="0" x="432"/>
                </a:moveTo>
                <a:lnTo>
                  <a:pt y="0" x="0"/>
                </a:lnTo>
                <a:lnTo>
                  <a:pt y="514" x="398"/>
                </a:lnTo>
                <a:lnTo>
                  <a:pt y="514" x="830"/>
                </a:lnTo>
                <a:lnTo>
                  <a:pt y="0" x="432"/>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p:txBody>
      </p:sp>
      <p:sp>
        <p:nvSpPr>
          <p:cNvPr id="22" name="Shape 22"/>
          <p:cNvSpPr/>
          <p:nvPr/>
        </p:nvSpPr>
        <p:spPr>
          <a:xfrm>
            <a:off y="2614612" x="984250"/>
            <a:ext cy="611981" cx="1322387"/>
          </a:xfrm>
          <a:custGeom>
            <a:pathLst>
              <a:path w="833" extrusionOk="0" h="514">
                <a:moveTo>
                  <a:pt y="514" x="399"/>
                </a:moveTo>
                <a:lnTo>
                  <a:pt y="514" x="833"/>
                </a:lnTo>
                <a:lnTo>
                  <a:pt y="0" x="435"/>
                </a:lnTo>
                <a:lnTo>
                  <a:pt y="0" x="0"/>
                </a:lnTo>
                <a:lnTo>
                  <a:pt y="514" x="399"/>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23" name="Shape 23"/>
          <p:cNvSpPr/>
          <p:nvPr/>
        </p:nvSpPr>
        <p:spPr>
          <a:xfrm>
            <a:off y="2614612" x="3175"/>
            <a:ext cy="611981" cx="635000"/>
          </a:xfrm>
          <a:custGeom>
            <a:pathLst>
              <a:path w="400" extrusionOk="0" h="514">
                <a:moveTo>
                  <a:pt y="0" x="2"/>
                </a:moveTo>
                <a:lnTo>
                  <a:pt y="0" x="0"/>
                </a:lnTo>
                <a:lnTo>
                  <a:pt y="514" x="0"/>
                </a:lnTo>
                <a:lnTo>
                  <a:pt y="514" x="400"/>
                </a:lnTo>
                <a:lnTo>
                  <a:pt y="0" x="2"/>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24" name="Shape 24"/>
          <p:cNvSpPr/>
          <p:nvPr/>
        </p:nvSpPr>
        <p:spPr>
          <a:xfrm>
            <a:off y="4533900" x="984250"/>
            <a:ext cy="609600" cx="1322387"/>
          </a:xfrm>
          <a:custGeom>
            <a:pathLst>
              <a:path w="833" extrusionOk="0" h="512">
                <a:moveTo>
                  <a:pt y="0" x="399"/>
                </a:moveTo>
                <a:lnTo>
                  <a:pt y="512" x="0"/>
                </a:lnTo>
                <a:lnTo>
                  <a:pt y="512" x="435"/>
                </a:lnTo>
                <a:lnTo>
                  <a:pt y="0" x="833"/>
                </a:lnTo>
                <a:lnTo>
                  <a:pt y="0" x="399"/>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p:txBody>
      </p:sp>
      <p:sp>
        <p:nvSpPr>
          <p:cNvPr id="25" name="Shape 25"/>
          <p:cNvSpPr/>
          <p:nvPr/>
        </p:nvSpPr>
        <p:spPr>
          <a:xfrm>
            <a:off y="3924300" x="984250"/>
            <a:ext cy="609600" cx="1322387"/>
          </a:xfrm>
          <a:custGeom>
            <a:pathLst>
              <a:path w="833" extrusionOk="0" h="512">
                <a:moveTo>
                  <a:pt y="0" x="435"/>
                </a:moveTo>
                <a:lnTo>
                  <a:pt y="0" x="0"/>
                </a:lnTo>
                <a:lnTo>
                  <a:pt y="512" x="399"/>
                </a:lnTo>
                <a:lnTo>
                  <a:pt y="512" x="833"/>
                </a:lnTo>
                <a:lnTo>
                  <a:pt y="0" x="435"/>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p:txBody>
      </p:sp>
      <p:sp>
        <p:nvSpPr>
          <p:cNvPr id="26" name="Shape 26"/>
          <p:cNvSpPr/>
          <p:nvPr/>
        </p:nvSpPr>
        <p:spPr>
          <a:xfrm>
            <a:off y="3924300" x="1820863"/>
            <a:ext cy="609600" cx="1317625"/>
          </a:xfrm>
          <a:custGeom>
            <a:pathLst>
              <a:path w="830" extrusionOk="0" h="512">
                <a:moveTo>
                  <a:pt y="0" x="434"/>
                </a:moveTo>
                <a:lnTo>
                  <a:pt y="0" x="0"/>
                </a:lnTo>
                <a:lnTo>
                  <a:pt y="512" x="398"/>
                </a:lnTo>
                <a:lnTo>
                  <a:pt y="512" x="830"/>
                </a:lnTo>
                <a:lnTo>
                  <a:pt y="0" x="434"/>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27" name="Shape 27"/>
          <p:cNvSpPr/>
          <p:nvPr/>
        </p:nvSpPr>
        <p:spPr>
          <a:xfrm>
            <a:off y="609600" x="3175"/>
            <a:ext cy="609600" cx="635000"/>
          </a:xfrm>
          <a:custGeom>
            <a:pathLst>
              <a:path w="400" extrusionOk="0" h="512">
                <a:moveTo>
                  <a:pt y="0" x="400"/>
                </a:moveTo>
                <a:lnTo>
                  <a:pt y="0" x="0"/>
                </a:lnTo>
                <a:lnTo>
                  <a:pt y="512" x="0"/>
                </a:lnTo>
                <a:lnTo>
                  <a:pt y="512" x="2"/>
                </a:lnTo>
                <a:lnTo>
                  <a:pt y="0" x="40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28" name="Shape 28"/>
          <p:cNvSpPr/>
          <p:nvPr/>
        </p:nvSpPr>
        <p:spPr>
          <a:xfrm>
            <a:off y="1916906" x="152400"/>
            <a:ext cy="611981" cx="1317625"/>
          </a:xfrm>
          <a:custGeom>
            <a:pathLst>
              <a:path w="830" extrusionOk="0" h="514">
                <a:moveTo>
                  <a:pt y="514" x="0"/>
                </a:moveTo>
                <a:lnTo>
                  <a:pt y="514" x="432"/>
                </a:lnTo>
                <a:lnTo>
                  <a:pt y="0" x="830"/>
                </a:lnTo>
                <a:lnTo>
                  <a:pt y="0" x="398"/>
                </a:lnTo>
                <a:lnTo>
                  <a:pt y="514" x="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29" name="Shape 29"/>
          <p:cNvSpPr/>
          <p:nvPr/>
        </p:nvSpPr>
        <p:spPr>
          <a:xfrm>
            <a:off y="3226593" x="984250"/>
            <a:ext cy="609600" cx="1322387"/>
          </a:xfrm>
          <a:custGeom>
            <a:pathLst>
              <a:path w="833" extrusionOk="0" h="512">
                <a:moveTo>
                  <a:pt y="512" x="0"/>
                </a:moveTo>
                <a:lnTo>
                  <a:pt y="512" x="435"/>
                </a:lnTo>
                <a:lnTo>
                  <a:pt y="0" x="833"/>
                </a:lnTo>
                <a:lnTo>
                  <a:pt y="0" x="399"/>
                </a:lnTo>
                <a:lnTo>
                  <a:pt y="512" x="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30" name="Shape 30"/>
          <p:cNvSpPr/>
          <p:nvPr/>
        </p:nvSpPr>
        <p:spPr>
          <a:xfrm>
            <a:off y="3226593" x="3175"/>
            <a:ext cy="609600" cx="635000"/>
          </a:xfrm>
          <a:custGeom>
            <a:pathLst>
              <a:path w="400" extrusionOk="0" h="512">
                <a:moveTo>
                  <a:pt y="0" x="400"/>
                </a:moveTo>
                <a:lnTo>
                  <a:pt y="0" x="0"/>
                </a:lnTo>
                <a:lnTo>
                  <a:pt y="512" x="0"/>
                </a:lnTo>
                <a:lnTo>
                  <a:pt y="512" x="2"/>
                </a:lnTo>
                <a:lnTo>
                  <a:pt y="0" x="40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31" name="Shape 31"/>
          <p:cNvSpPr/>
          <p:nvPr/>
        </p:nvSpPr>
        <p:spPr>
          <a:xfrm>
            <a:off y="4533900" x="1820863"/>
            <a:ext cy="609600" cx="1317625"/>
          </a:xfrm>
          <a:custGeom>
            <a:pathLst>
              <a:path w="830" extrusionOk="0" h="512">
                <a:moveTo>
                  <a:pt y="0" x="398"/>
                </a:moveTo>
                <a:lnTo>
                  <a:pt y="512" x="0"/>
                </a:lnTo>
                <a:lnTo>
                  <a:pt y="512" x="434"/>
                </a:lnTo>
                <a:lnTo>
                  <a:pt y="0" x="830"/>
                </a:lnTo>
                <a:lnTo>
                  <a:pt y="0" x="398"/>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32" name="Shape 32"/>
          <p:cNvSpPr/>
          <p:nvPr/>
        </p:nvSpPr>
        <p:spPr>
          <a:xfrm>
            <a:off y="4533900" x="152400"/>
            <a:ext cy="609600" cx="1317625"/>
          </a:xfrm>
          <a:custGeom>
            <a:pathLst>
              <a:path w="830" extrusionOk="0" h="512">
                <a:moveTo>
                  <a:pt y="0" x="398"/>
                </a:moveTo>
                <a:lnTo>
                  <a:pt y="512" x="0"/>
                </a:lnTo>
                <a:lnTo>
                  <a:pt y="512" x="432"/>
                </a:lnTo>
                <a:lnTo>
                  <a:pt y="0" x="830"/>
                </a:lnTo>
                <a:lnTo>
                  <a:pt y="0" x="398"/>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33" name="Shape 33"/>
          <p:cNvSpPr/>
          <p:nvPr/>
        </p:nvSpPr>
        <p:spPr>
          <a:xfrm>
            <a:off y="4533900" x="3175"/>
            <a:ext cy="609600" cx="635000"/>
          </a:xfrm>
          <a:custGeom>
            <a:pathLst>
              <a:path w="400" extrusionOk="0" h="512">
                <a:moveTo>
                  <a:pt y="0" x="400"/>
                </a:moveTo>
                <a:lnTo>
                  <a:pt y="0" x="0"/>
                </a:lnTo>
                <a:lnTo>
                  <a:pt y="512" x="0"/>
                </a:lnTo>
                <a:lnTo>
                  <a:pt y="512" x="2"/>
                </a:lnTo>
                <a:lnTo>
                  <a:pt y="0" x="400"/>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p:txBody>
      </p:sp>
      <p:sp>
        <p:nvSpPr>
          <p:cNvPr id="34" name="Shape 34"/>
          <p:cNvSpPr/>
          <p:nvPr/>
        </p:nvSpPr>
        <p:spPr>
          <a:xfrm>
            <a:off y="3924300" x="3175"/>
            <a:ext cy="609600" cx="635000"/>
          </a:xfrm>
          <a:custGeom>
            <a:pathLst>
              <a:path w="400" extrusionOk="0" h="512">
                <a:moveTo>
                  <a:pt y="512" x="400"/>
                </a:moveTo>
                <a:lnTo>
                  <a:pt y="0" x="2"/>
                </a:lnTo>
                <a:lnTo>
                  <a:pt y="0" x="0"/>
                </a:lnTo>
                <a:lnTo>
                  <a:pt y="512" x="0"/>
                </a:lnTo>
                <a:lnTo>
                  <a:pt y="512" x="40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p:txBody>
      </p:sp>
      <p:sp>
        <p:nvSpPr>
          <p:cNvPr id="35" name="Shape 35"/>
          <p:cNvSpPr/>
          <p:nvPr/>
        </p:nvSpPr>
        <p:spPr>
          <a:xfrm>
            <a:off y="3924300" x="152400"/>
            <a:ext cy="609600" cx="1317625"/>
          </a:xfrm>
          <a:custGeom>
            <a:pathLst>
              <a:path w="830" extrusionOk="0" h="512">
                <a:moveTo>
                  <a:pt y="512" x="398"/>
                </a:moveTo>
                <a:lnTo>
                  <a:pt y="512" x="830"/>
                </a:lnTo>
                <a:lnTo>
                  <a:pt y="0" x="432"/>
                </a:lnTo>
                <a:lnTo>
                  <a:pt y="0" x="0"/>
                </a:lnTo>
                <a:lnTo>
                  <a:pt y="512" x="398"/>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36" name="Shape 36"/>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37" name="Shape 37"/>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38" name="Shape 38"/>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
        <p:nvSpPr>
          <p:cNvPr id="39" name="Shape 39"/>
          <p:cNvSpPr/>
          <p:nvPr/>
        </p:nvSpPr>
        <p:spPr>
          <a:xfrm>
            <a:off y="2017" x="8397875"/>
            <a:ext cy="610209" cx="746125"/>
          </a:xfrm>
          <a:custGeom>
            <a:pathLst>
              <a:path w="470" extrusionOk="0" h="605">
                <a:moveTo>
                  <a:pt y="0" x="470"/>
                </a:moveTo>
                <a:lnTo>
                  <a:pt y="605" x="0"/>
                </a:lnTo>
                <a:lnTo>
                  <a:pt y="605" x="470"/>
                </a:lnTo>
                <a:lnTo>
                  <a:pt y="0" x="470"/>
                </a:lnTo>
                <a:close/>
              </a:path>
            </a:pathLst>
          </a:custGeom>
          <a:gradFill>
            <a:gsLst>
              <a:gs pos="0">
                <a:srgbClr val="0090DA"/>
              </a:gs>
              <a:gs pos="54000">
                <a:srgbClr val="0090DA"/>
              </a:gs>
              <a:gs pos="98000">
                <a:srgbClr val="2BC4F3"/>
              </a:gs>
              <a:gs pos="100000">
                <a:srgbClr val="00AEEE"/>
              </a:gs>
            </a:gsLst>
            <a:lin ang="18899999" scaled="0"/>
          </a:gradFill>
          <a:ln>
            <a:noFill/>
          </a:ln>
        </p:spPr>
        <p:txBody>
          <a:bodyPr bIns="45700" rIns="91425" lIns="91425" tIns="45700" anchor="t" anchorCtr="0">
            <a:noAutofit/>
          </a:bodyPr>
          <a:lstStyle/>
          <a:p/>
        </p:txBody>
      </p:sp>
      <p:sp>
        <p:nvSpPr>
          <p:cNvPr id="40" name="Shape 40"/>
          <p:cNvSpPr/>
          <p:nvPr/>
        </p:nvSpPr>
        <p:spPr>
          <a:xfrm>
            <a:off y="612225" x="8397875"/>
            <a:ext cy="607183" cx="746125"/>
          </a:xfrm>
          <a:custGeom>
            <a:pathLst>
              <a:path w="470" extrusionOk="0" h="602">
                <a:moveTo>
                  <a:pt y="0" x="0"/>
                </a:moveTo>
                <a:lnTo>
                  <a:pt y="602" x="470"/>
                </a:lnTo>
                <a:lnTo>
                  <a:pt y="0" x="470"/>
                </a:lnTo>
                <a:lnTo>
                  <a:pt y="0" x="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p:txBody>
      </p:sp>
      <p:sp>
        <p:nvSpPr>
          <p:cNvPr id="41" name="Shape 41"/>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42" name="Shape 42"/>
        <p:cNvGrpSpPr/>
        <p:nvPr/>
      </p:nvGrpSpPr>
      <p:grpSpPr>
        <a:xfrm>
          <a:off y="0" x="0"/>
          <a:ext cy="0" cx="0"/>
          <a:chOff y="0" x="0"/>
          <a:chExt cy="0" cx="0"/>
        </a:xfrm>
      </p:grpSpPr>
      <p:sp>
        <p:nvSpPr>
          <p:cNvPr id="43" name="Shape 43"/>
          <p:cNvSpPr txBox="1"/>
          <p:nvPr>
            <p:ph type="title"/>
          </p:nvPr>
        </p:nvSpPr>
        <p:spPr>
          <a:xfrm>
            <a:off y="205978" x="457200"/>
            <a:ext cy="857400" cx="687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44" name="Shape 44"/>
          <p:cNvSpPr txBox="1"/>
          <p:nvPr>
            <p:ph idx="1" type="body"/>
          </p:nvPr>
        </p:nvSpPr>
        <p:spPr>
          <a:xfrm>
            <a:off y="1200150" x="457200"/>
            <a:ext cy="3630300" cx="8229600"/>
          </a:xfrm>
          <a:prstGeom prst="rect">
            <a:avLst/>
          </a:prstGeom>
        </p:spPr>
        <p:txBody>
          <a:bodyPr bIns="91425" rIns="91425" lIns="91425" t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45" name="Shape 45"/>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46" name="Shape 46"/>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47" name="Shape 47"/>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
        <p:nvSpPr>
          <p:cNvPr id="48" name="Shape 48"/>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49" name="Shape 49"/>
        <p:cNvGrpSpPr/>
        <p:nvPr/>
      </p:nvGrpSpPr>
      <p:grpSpPr>
        <a:xfrm>
          <a:off y="0" x="0"/>
          <a:ext cy="0" cx="0"/>
          <a:chOff y="0" x="0"/>
          <a:chExt cy="0" cx="0"/>
        </a:xfrm>
      </p:grpSpPr>
      <p:sp>
        <p:nvSpPr>
          <p:cNvPr id="50" name="Shape 50"/>
          <p:cNvSpPr txBox="1"/>
          <p:nvPr>
            <p:ph type="title"/>
          </p:nvPr>
        </p:nvSpPr>
        <p:spPr>
          <a:xfrm>
            <a:off y="205978" x="457200"/>
            <a:ext cy="857400" cx="687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51" name="Shape 51"/>
          <p:cNvSpPr txBox="1"/>
          <p:nvPr>
            <p:ph idx="1" type="body"/>
          </p:nvPr>
        </p:nvSpPr>
        <p:spPr>
          <a:xfrm>
            <a:off y="1200150" x="457200"/>
            <a:ext cy="3630300" cx="4038599"/>
          </a:xfrm>
          <a:prstGeom prst="rect">
            <a:avLst/>
          </a:prstGeom>
        </p:spPr>
        <p:txBody>
          <a:bodyPr bIns="91425" rIns="91425" lIns="91425" t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p:txBody>
      </p:sp>
      <p:sp>
        <p:nvSpPr>
          <p:cNvPr id="52" name="Shape 52"/>
          <p:cNvSpPr txBox="1"/>
          <p:nvPr>
            <p:ph idx="2" type="body"/>
          </p:nvPr>
        </p:nvSpPr>
        <p:spPr>
          <a:xfrm>
            <a:off y="1200150" x="4648200"/>
            <a:ext cy="3630300" cx="4038599"/>
          </a:xfrm>
          <a:prstGeom prst="rect">
            <a:avLst/>
          </a:prstGeom>
        </p:spPr>
        <p:txBody>
          <a:bodyPr bIns="91425" rIns="91425" lIns="91425" tIns="91425" anchor="t" anchorCtr="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p:txBody>
      </p:sp>
      <p:sp>
        <p:nvSpPr>
          <p:cNvPr id="53" name="Shape 53"/>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54" name="Shape 54"/>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55" name="Shape 55"/>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
        <p:nvSpPr>
          <p:cNvPr id="56" name="Shape 56"/>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7" name="Shape 57"/>
        <p:cNvGrpSpPr/>
        <p:nvPr/>
      </p:nvGrpSpPr>
      <p:grpSpPr>
        <a:xfrm>
          <a:off y="0" x="0"/>
          <a:ext cy="0" cx="0"/>
          <a:chOff y="0" x="0"/>
          <a:chExt cy="0" cx="0"/>
        </a:xfrm>
      </p:grpSpPr>
      <p:sp>
        <p:nvSpPr>
          <p:cNvPr id="58" name="Shape 58"/>
          <p:cNvSpPr txBox="1"/>
          <p:nvPr>
            <p:ph type="title"/>
          </p:nvPr>
        </p:nvSpPr>
        <p:spPr>
          <a:xfrm>
            <a:off y="205978" x="457200"/>
            <a:ext cy="857400" cx="6879600"/>
          </a:xfrm>
          <a:prstGeom prst="rect">
            <a:avLst/>
          </a:prstGeom>
        </p:spPr>
        <p:txBody>
          <a:bodyPr bIns="91425" rIns="91425" lIns="91425" t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59" name="Shape 59"/>
          <p:cNvSpPr/>
          <p:nvPr/>
        </p:nvSpPr>
        <p:spPr>
          <a:xfrm>
            <a:off y="2614612" x="3175"/>
            <a:ext cy="611981" cx="635000"/>
          </a:xfrm>
          <a:custGeom>
            <a:pathLst>
              <a:path w="400" extrusionOk="0" h="514">
                <a:moveTo>
                  <a:pt y="0" x="2"/>
                </a:moveTo>
                <a:lnTo>
                  <a:pt y="0" x="0"/>
                </a:lnTo>
                <a:lnTo>
                  <a:pt y="514" x="0"/>
                </a:lnTo>
                <a:lnTo>
                  <a:pt y="514" x="400"/>
                </a:lnTo>
                <a:lnTo>
                  <a:pt y="0" x="2"/>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60" name="Shape 60"/>
          <p:cNvSpPr/>
          <p:nvPr/>
        </p:nvSpPr>
        <p:spPr>
          <a:xfrm>
            <a:off y="3226593" x="3175"/>
            <a:ext cy="609600" cx="635000"/>
          </a:xfrm>
          <a:custGeom>
            <a:pathLst>
              <a:path w="400" extrusionOk="0" h="512">
                <a:moveTo>
                  <a:pt y="0" x="400"/>
                </a:moveTo>
                <a:lnTo>
                  <a:pt y="0" x="0"/>
                </a:lnTo>
                <a:lnTo>
                  <a:pt y="512" x="0"/>
                </a:lnTo>
                <a:lnTo>
                  <a:pt y="512" x="2"/>
                </a:lnTo>
                <a:lnTo>
                  <a:pt y="0" x="40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61" name="Shape 61"/>
          <p:cNvSpPr/>
          <p:nvPr/>
        </p:nvSpPr>
        <p:spPr>
          <a:xfrm>
            <a:off y="4533900" x="152400"/>
            <a:ext cy="609600" cx="1317625"/>
          </a:xfrm>
          <a:custGeom>
            <a:pathLst>
              <a:path w="830" extrusionOk="0" h="512">
                <a:moveTo>
                  <a:pt y="0" x="398"/>
                </a:moveTo>
                <a:lnTo>
                  <a:pt y="512" x="0"/>
                </a:lnTo>
                <a:lnTo>
                  <a:pt y="512" x="432"/>
                </a:lnTo>
                <a:lnTo>
                  <a:pt y="0" x="830"/>
                </a:lnTo>
                <a:lnTo>
                  <a:pt y="0" x="398"/>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62" name="Shape 62"/>
          <p:cNvSpPr/>
          <p:nvPr/>
        </p:nvSpPr>
        <p:spPr>
          <a:xfrm>
            <a:off y="3924300" x="152400"/>
            <a:ext cy="609600" cx="1317625"/>
          </a:xfrm>
          <a:custGeom>
            <a:pathLst>
              <a:path w="830" extrusionOk="0" h="512">
                <a:moveTo>
                  <a:pt y="512" x="398"/>
                </a:moveTo>
                <a:lnTo>
                  <a:pt y="512" x="830"/>
                </a:lnTo>
                <a:lnTo>
                  <a:pt y="0" x="432"/>
                </a:lnTo>
                <a:lnTo>
                  <a:pt y="0" x="0"/>
                </a:lnTo>
                <a:lnTo>
                  <a:pt y="512" x="398"/>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63" name="Shape 63"/>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64" name="Shape 64"/>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65" name="Shape 65"/>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
        <p:nvSpPr>
          <p:cNvPr id="66" name="Shape 66"/>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7" name="Shape 67"/>
        <p:cNvGrpSpPr/>
        <p:nvPr/>
      </p:nvGrpSpPr>
      <p:grpSpPr>
        <a:xfrm>
          <a:off y="0" x="0"/>
          <a:ext cy="0" cx="0"/>
          <a:chOff y="0" x="0"/>
          <a:chExt cy="0" cx="0"/>
        </a:xfrm>
      </p:grpSpPr>
      <p:sp>
        <p:nvSpPr>
          <p:cNvPr id="68" name="Shape 68"/>
          <p:cNvSpPr txBox="1"/>
          <p:nvPr>
            <p:ph idx="1" type="body"/>
          </p:nvPr>
        </p:nvSpPr>
        <p:spPr>
          <a:xfrm>
            <a:off y="3320653" x="1574800"/>
            <a:ext cy="513300" cx="5486399"/>
          </a:xfrm>
          <a:prstGeom prst="rect">
            <a:avLst/>
          </a:prstGeom>
        </p:spPr>
        <p:txBody>
          <a:bodyPr bIns="91425" rIns="91425" lIns="91425" tIns="91425" anchor="t" anchorCtr="0"/>
          <a:lstStyle>
            <a:lvl1pPr algn="ctr" indent="114300" marL="0">
              <a:buSzPct val="100000"/>
              <a:buNone/>
              <a:defRPr sz="1800"/>
            </a:lvl1pPr>
          </a:lstStyle>
          <a:p/>
        </p:txBody>
      </p:sp>
      <p:sp>
        <p:nvSpPr>
          <p:cNvPr id="69" name="Shape 69"/>
          <p:cNvSpPr/>
          <p:nvPr/>
        </p:nvSpPr>
        <p:spPr>
          <a:xfrm>
            <a:off y="2614612" x="3175"/>
            <a:ext cy="611981" cx="635000"/>
          </a:xfrm>
          <a:custGeom>
            <a:pathLst>
              <a:path w="400" extrusionOk="0" h="514">
                <a:moveTo>
                  <a:pt y="0" x="2"/>
                </a:moveTo>
                <a:lnTo>
                  <a:pt y="0" x="0"/>
                </a:lnTo>
                <a:lnTo>
                  <a:pt y="514" x="0"/>
                </a:lnTo>
                <a:lnTo>
                  <a:pt y="514" x="400"/>
                </a:lnTo>
                <a:lnTo>
                  <a:pt y="0" x="2"/>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70" name="Shape 70"/>
          <p:cNvSpPr/>
          <p:nvPr/>
        </p:nvSpPr>
        <p:spPr>
          <a:xfrm>
            <a:off y="3226593" x="3175"/>
            <a:ext cy="609600" cx="635000"/>
          </a:xfrm>
          <a:custGeom>
            <a:pathLst>
              <a:path w="400" extrusionOk="0" h="512">
                <a:moveTo>
                  <a:pt y="0" x="400"/>
                </a:moveTo>
                <a:lnTo>
                  <a:pt y="0" x="0"/>
                </a:lnTo>
                <a:lnTo>
                  <a:pt y="512" x="0"/>
                </a:lnTo>
                <a:lnTo>
                  <a:pt y="512" x="2"/>
                </a:lnTo>
                <a:lnTo>
                  <a:pt y="0" x="400"/>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71" name="Shape 71"/>
          <p:cNvSpPr/>
          <p:nvPr/>
        </p:nvSpPr>
        <p:spPr>
          <a:xfrm>
            <a:off y="4533900" x="152400"/>
            <a:ext cy="609600" cx="1317625"/>
          </a:xfrm>
          <a:custGeom>
            <a:pathLst>
              <a:path w="830" extrusionOk="0" h="512">
                <a:moveTo>
                  <a:pt y="0" x="398"/>
                </a:moveTo>
                <a:lnTo>
                  <a:pt y="512" x="0"/>
                </a:lnTo>
                <a:lnTo>
                  <a:pt y="512" x="432"/>
                </a:lnTo>
                <a:lnTo>
                  <a:pt y="0" x="830"/>
                </a:lnTo>
                <a:lnTo>
                  <a:pt y="0" x="398"/>
                </a:lnTo>
                <a:close/>
              </a:path>
            </a:pathLst>
          </a:custGeom>
          <a:gradFill>
            <a:gsLst>
              <a:gs pos="0">
                <a:srgbClr val="CD118C"/>
              </a:gs>
              <a:gs pos="54000">
                <a:srgbClr val="CD118C"/>
              </a:gs>
              <a:gs pos="98000">
                <a:srgbClr val="F074AC"/>
              </a:gs>
              <a:gs pos="100000">
                <a:srgbClr val="EB008B"/>
              </a:gs>
            </a:gsLst>
            <a:lin ang="8100000" scaled="0"/>
          </a:gradFill>
          <a:ln>
            <a:noFill/>
          </a:ln>
        </p:spPr>
        <p:txBody>
          <a:bodyPr bIns="45700" rIns="91425" lIns="91425" tIns="45700" anchor="t" anchorCtr="0">
            <a:noAutofit/>
          </a:bodyPr>
          <a:lstStyle/>
          <a:p/>
        </p:txBody>
      </p:sp>
      <p:sp>
        <p:nvSpPr>
          <p:cNvPr id="72" name="Shape 72"/>
          <p:cNvSpPr/>
          <p:nvPr/>
        </p:nvSpPr>
        <p:spPr>
          <a:xfrm>
            <a:off y="3924300" x="152400"/>
            <a:ext cy="609600" cx="1317625"/>
          </a:xfrm>
          <a:custGeom>
            <a:pathLst>
              <a:path w="830" extrusionOk="0" h="512">
                <a:moveTo>
                  <a:pt y="512" x="398"/>
                </a:moveTo>
                <a:lnTo>
                  <a:pt y="512" x="830"/>
                </a:lnTo>
                <a:lnTo>
                  <a:pt y="0" x="432"/>
                </a:lnTo>
                <a:lnTo>
                  <a:pt y="0" x="0"/>
                </a:lnTo>
                <a:lnTo>
                  <a:pt y="512" x="398"/>
                </a:lnTo>
                <a:close/>
              </a:path>
            </a:pathLst>
          </a:custGeom>
          <a:gradFill>
            <a:gsLst>
              <a:gs pos="0">
                <a:srgbClr val="FFD700"/>
              </a:gs>
              <a:gs pos="54000">
                <a:srgbClr val="FFD700"/>
              </a:gs>
              <a:gs pos="98000">
                <a:srgbClr val="FFF7A9"/>
              </a:gs>
              <a:gs pos="100000">
                <a:srgbClr val="FFF100"/>
              </a:gs>
            </a:gsLst>
            <a:lin ang="13499999" scaled="0"/>
          </a:gradFill>
          <a:ln>
            <a:noFill/>
          </a:ln>
        </p:spPr>
        <p:txBody>
          <a:bodyPr bIns="45700" rIns="91425" lIns="91425" tIns="45700" anchor="t" anchorCtr="0">
            <a:noAutofit/>
          </a:bodyPr>
          <a:lstStyle/>
          <a:p/>
        </p:txBody>
      </p:sp>
      <p:sp>
        <p:nvSpPr>
          <p:cNvPr id="73" name="Shape 73"/>
          <p:cNvSpPr/>
          <p:nvPr/>
        </p:nvSpPr>
        <p:spPr>
          <a:xfrm>
            <a:off y="0" x="7415211"/>
            <a:ext cy="612226" cx="1555750"/>
          </a:xfrm>
          <a:custGeom>
            <a:pathLst>
              <a:path w="980" extrusionOk="0" h="607">
                <a:moveTo>
                  <a:pt y="607" x="510"/>
                </a:moveTo>
                <a:lnTo>
                  <a:pt y="0" x="980"/>
                </a:lnTo>
                <a:lnTo>
                  <a:pt y="0" x="470"/>
                </a:lnTo>
                <a:lnTo>
                  <a:pt y="607" x="0"/>
                </a:lnTo>
                <a:lnTo>
                  <a:pt y="607" x="510"/>
                </a:lnTo>
                <a:lnTo>
                  <a:pt y="607" x="51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74" name="Shape 74"/>
          <p:cNvSpPr/>
          <p:nvPr/>
        </p:nvSpPr>
        <p:spPr>
          <a:xfrm>
            <a:off y="1310183" x="8397875"/>
            <a:ext cy="610209" cx="746125"/>
          </a:xfrm>
          <a:custGeom>
            <a:pathLst>
              <a:path w="470" extrusionOk="0" h="605">
                <a:moveTo>
                  <a:pt y="0" x="470"/>
                </a:moveTo>
                <a:lnTo>
                  <a:pt y="605" x="0"/>
                </a:lnTo>
                <a:lnTo>
                  <a:pt y="605" x="470"/>
                </a:lnTo>
                <a:lnTo>
                  <a:pt y="0" x="470"/>
                </a:lnTo>
                <a:close/>
              </a:path>
            </a:pathLst>
          </a:custGeom>
          <a:gradFill>
            <a:gsLst>
              <a:gs pos="0">
                <a:srgbClr val="CD118C"/>
              </a:gs>
              <a:gs pos="54000">
                <a:srgbClr val="CD118C"/>
              </a:gs>
              <a:gs pos="98000">
                <a:srgbClr val="F074AC"/>
              </a:gs>
              <a:gs pos="100000">
                <a:srgbClr val="EB008B"/>
              </a:gs>
            </a:gsLst>
            <a:lin ang="18899999" scaled="0"/>
          </a:gradFill>
          <a:ln>
            <a:noFill/>
          </a:ln>
        </p:spPr>
        <p:txBody>
          <a:bodyPr bIns="45700" rIns="91425" lIns="91425" tIns="45700" anchor="t" anchorCtr="0">
            <a:noAutofit/>
          </a:bodyPr>
          <a:lstStyle/>
          <a:p/>
        </p:txBody>
      </p:sp>
      <p:sp>
        <p:nvSpPr>
          <p:cNvPr id="75" name="Shape 75"/>
          <p:cNvSpPr/>
          <p:nvPr/>
        </p:nvSpPr>
        <p:spPr>
          <a:xfrm>
            <a:off y="1920392" x="8397875"/>
            <a:ext cy="610209" cx="746125"/>
          </a:xfrm>
          <a:custGeom>
            <a:pathLst>
              <a:path w="470" extrusionOk="0" h="605">
                <a:moveTo>
                  <a:pt y="0" x="0"/>
                </a:moveTo>
                <a:lnTo>
                  <a:pt y="605" x="470"/>
                </a:lnTo>
                <a:lnTo>
                  <a:pt y="0" x="470"/>
                </a:lnTo>
                <a:lnTo>
                  <a:pt y="0" x="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
        <p:nvSpPr>
          <p:cNvPr id="76" name="Shape 76"/>
          <p:cNvSpPr/>
          <p:nvPr/>
        </p:nvSpPr>
        <p:spPr>
          <a:xfrm>
            <a:off y="612225" x="7415211"/>
            <a:ext cy="610209" cx="1555750"/>
          </a:xfrm>
          <a:custGeom>
            <a:pathLst>
              <a:path w="980" extrusionOk="0" h="605">
                <a:moveTo>
                  <a:pt y="0" x="510"/>
                </a:moveTo>
                <a:lnTo>
                  <a:pt y="605" x="980"/>
                </a:lnTo>
                <a:lnTo>
                  <a:pt y="605" x="470"/>
                </a:lnTo>
                <a:lnTo>
                  <a:pt y="0" x="0"/>
                </a:lnTo>
                <a:lnTo>
                  <a:pt y="0" x="510"/>
                </a:lnTo>
                <a:lnTo>
                  <a:pt y="0" x="510"/>
                </a:lnTo>
                <a:close/>
              </a:path>
            </a:pathLst>
          </a:custGeom>
          <a:gradFill>
            <a:gsLst>
              <a:gs pos="0">
                <a:srgbClr val="FFD700"/>
              </a:gs>
              <a:gs pos="54000">
                <a:srgbClr val="FFD700"/>
              </a:gs>
              <a:gs pos="98000">
                <a:srgbClr val="FFF7A9"/>
              </a:gs>
              <a:gs pos="100000">
                <a:srgbClr val="FFF100"/>
              </a:gs>
            </a:gsLst>
            <a:lin ang="2700000" scaled="0"/>
          </a:gradFill>
          <a:ln>
            <a:noFill/>
          </a:ln>
        </p:spPr>
        <p:txBody>
          <a:bodyPr bIns="45700" rIns="91425" lIns="91425" tIns="45700" anchor="t" anchorCtr="0">
            <a:noAutofit/>
          </a:body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7" name="Shape 77"/>
        <p:cNvGrpSpPr/>
        <p:nvPr/>
      </p:nvGrpSpPr>
      <p:grpSpPr>
        <a:xfrm>
          <a:off y="0" x="0"/>
          <a:ext cy="0" cx="0"/>
          <a:chOff y="0" x="0"/>
          <a:chExt cy="0" cx="0"/>
        </a:xfrm>
      </p:grpSpPr>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2.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2890DA"/>
            </a:gs>
            <a:gs pos="100000">
              <a:schemeClr val="dk2"/>
            </a:gs>
          </a:gsLst>
          <a:path path="circle">
            <a:fillToRect t="100%" r="100%"/>
          </a:path>
          <a:tileRect b="-100%" l="-100%"/>
        </a:gra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6879600"/>
          </a:xfrm>
          <a:prstGeom prst="rect">
            <a:avLst/>
          </a:prstGeom>
        </p:spPr>
        <p:txBody>
          <a:bodyPr bIns="91425" rIns="91425" lIns="91425" tIns="91425" anchor="b" anchorCtr="0"/>
          <a:lstStyle>
            <a:lvl1pPr marL="0">
              <a:buClr>
                <a:schemeClr val="lt1"/>
              </a:buClr>
              <a:buSzPct val="100000"/>
              <a:buNone/>
              <a:defRPr sz="3600">
                <a:solidFill>
                  <a:schemeClr val="lt1"/>
                </a:solidFill>
              </a:defRPr>
            </a:lvl1pPr>
            <a:lvl2pPr indent="228600" marL="0">
              <a:buClr>
                <a:schemeClr val="lt1"/>
              </a:buClr>
              <a:buSzPct val="100000"/>
              <a:buNone/>
              <a:defRPr sz="3600">
                <a:solidFill>
                  <a:schemeClr val="lt1"/>
                </a:solidFill>
              </a:defRPr>
            </a:lvl2pPr>
            <a:lvl3pPr indent="228600" marL="0">
              <a:buClr>
                <a:schemeClr val="lt1"/>
              </a:buClr>
              <a:buSzPct val="100000"/>
              <a:buNone/>
              <a:defRPr sz="3600">
                <a:solidFill>
                  <a:schemeClr val="lt1"/>
                </a:solidFill>
              </a:defRPr>
            </a:lvl3pPr>
            <a:lvl4pPr indent="228600" marL="0">
              <a:buClr>
                <a:schemeClr val="lt1"/>
              </a:buClr>
              <a:buSzPct val="100000"/>
              <a:buNone/>
              <a:defRPr sz="3600">
                <a:solidFill>
                  <a:schemeClr val="lt1"/>
                </a:solidFill>
              </a:defRPr>
            </a:lvl4pPr>
            <a:lvl5pPr indent="228600" marL="0">
              <a:buClr>
                <a:schemeClr val="lt1"/>
              </a:buClr>
              <a:buSzPct val="100000"/>
              <a:buNone/>
              <a:defRPr sz="3600">
                <a:solidFill>
                  <a:schemeClr val="lt1"/>
                </a:solidFill>
              </a:defRPr>
            </a:lvl5pPr>
            <a:lvl6pPr indent="228600" marL="0">
              <a:buClr>
                <a:schemeClr val="lt1"/>
              </a:buClr>
              <a:buSzPct val="100000"/>
              <a:buNone/>
              <a:defRPr sz="3600">
                <a:solidFill>
                  <a:schemeClr val="lt1"/>
                </a:solidFill>
              </a:defRPr>
            </a:lvl6pPr>
            <a:lvl7pPr indent="228600" marL="0">
              <a:buClr>
                <a:schemeClr val="lt1"/>
              </a:buClr>
              <a:buSzPct val="100000"/>
              <a:buNone/>
              <a:defRPr sz="3600">
                <a:solidFill>
                  <a:schemeClr val="lt1"/>
                </a:solidFill>
              </a:defRPr>
            </a:lvl7pPr>
            <a:lvl8pPr indent="228600" marL="0">
              <a:buClr>
                <a:schemeClr val="lt1"/>
              </a:buClr>
              <a:buSzPct val="100000"/>
              <a:buNone/>
              <a:defRPr sz="3600">
                <a:solidFill>
                  <a:schemeClr val="lt1"/>
                </a:solidFill>
              </a:defRPr>
            </a:lvl8pPr>
            <a:lvl9pPr indent="228600" marL="0">
              <a:buClr>
                <a:schemeClr val="lt1"/>
              </a:buClr>
              <a:buSzPct val="100000"/>
              <a:buNone/>
              <a:defRPr sz="3600">
                <a:solidFill>
                  <a:schemeClr val="lt1"/>
                </a:solidFill>
              </a:defRPr>
            </a:lvl9pPr>
          </a:lstStyle>
          <a:p/>
        </p:txBody>
      </p:sp>
      <p:sp>
        <p:nvSpPr>
          <p:cNvPr id="6" name="Shape 6"/>
          <p:cNvSpPr txBox="1"/>
          <p:nvPr>
            <p:ph idx="1" type="body"/>
          </p:nvPr>
        </p:nvSpPr>
        <p:spPr>
          <a:xfrm>
            <a:off y="1200150" x="457200"/>
            <a:ext cy="3394500" cx="8229600"/>
          </a:xfrm>
          <a:prstGeom prst="rect">
            <a:avLst/>
          </a:prstGeom>
        </p:spPr>
        <p:txBody>
          <a:bodyPr bIns="91425" rIns="91425" lIns="91425" tIns="91425" anchor="t" anchorCtr="0"/>
          <a:lstStyle>
            <a:lvl1pPr indent="-139700" marL="342900">
              <a:buClr>
                <a:schemeClr val="lt1"/>
              </a:buClr>
              <a:buSzPct val="100000"/>
              <a:defRPr sz="3200">
                <a:solidFill>
                  <a:schemeClr val="lt1"/>
                </a:solidFill>
              </a:defRPr>
            </a:lvl1pPr>
            <a:lvl2pPr indent="-107950" marL="742950">
              <a:spcBef>
                <a:spcPts val="560"/>
              </a:spcBef>
              <a:buClr>
                <a:schemeClr val="lt1"/>
              </a:buClr>
              <a:buSzPct val="100000"/>
              <a:defRPr sz="2800">
                <a:solidFill>
                  <a:schemeClr val="lt1"/>
                </a:solidFill>
              </a:defRPr>
            </a:lvl2pPr>
            <a:lvl3pPr indent="-76200" marL="1143000">
              <a:spcBef>
                <a:spcPts val="480"/>
              </a:spcBef>
              <a:buClr>
                <a:schemeClr val="lt1"/>
              </a:buClr>
              <a:buSzPct val="100000"/>
              <a:defRPr sz="2400">
                <a:solidFill>
                  <a:schemeClr val="lt1"/>
                </a:solidFill>
              </a:defRPr>
            </a:lvl3pPr>
            <a:lvl4pPr indent="-101600" marL="1600200">
              <a:spcBef>
                <a:spcPts val="400"/>
              </a:spcBef>
              <a:buClr>
                <a:schemeClr val="lt1"/>
              </a:buClr>
              <a:buSzPct val="100000"/>
              <a:defRPr sz="2000">
                <a:solidFill>
                  <a:schemeClr val="lt1"/>
                </a:solidFill>
              </a:defRPr>
            </a:lvl4pPr>
            <a:lvl5pPr indent="-101600" marL="2057400">
              <a:spcBef>
                <a:spcPts val="400"/>
              </a:spcBef>
              <a:buClr>
                <a:schemeClr val="lt1"/>
              </a:buClr>
              <a:buSzPct val="100000"/>
              <a:defRPr sz="2000">
                <a:solidFill>
                  <a:schemeClr val="lt1"/>
                </a:solidFill>
              </a:defRPr>
            </a:lvl5pPr>
            <a:lvl6pPr indent="-101600" marL="2514600">
              <a:spcBef>
                <a:spcPts val="400"/>
              </a:spcBef>
              <a:buClr>
                <a:schemeClr val="lt1"/>
              </a:buClr>
              <a:buSzPct val="100000"/>
              <a:defRPr sz="2000">
                <a:solidFill>
                  <a:schemeClr val="lt1"/>
                </a:solidFill>
              </a:defRPr>
            </a:lvl6pPr>
            <a:lvl7pPr indent="-101600" marL="2971800">
              <a:spcBef>
                <a:spcPts val="400"/>
              </a:spcBef>
              <a:buClr>
                <a:schemeClr val="lt1"/>
              </a:buClr>
              <a:buSzPct val="100000"/>
              <a:defRPr sz="2000">
                <a:solidFill>
                  <a:schemeClr val="lt1"/>
                </a:solidFill>
              </a:defRPr>
            </a:lvl7pPr>
            <a:lvl8pPr indent="-101600" marL="3429000">
              <a:spcBef>
                <a:spcPts val="400"/>
              </a:spcBef>
              <a:buClr>
                <a:schemeClr val="lt1"/>
              </a:buClr>
              <a:buSzPct val="100000"/>
              <a:defRPr sz="2000">
                <a:solidFill>
                  <a:schemeClr val="lt1"/>
                </a:solidFill>
              </a:defRPr>
            </a:lvl8pPr>
            <a:lvl9pPr indent="-101600" marL="3886200">
              <a:spcBef>
                <a:spcPts val="400"/>
              </a:spcBef>
              <a:buClr>
                <a:schemeClr val="lt1"/>
              </a:buClr>
              <a:buSzPct val="100000"/>
              <a:defRPr sz="2000">
                <a:solidFill>
                  <a:schemeClr val="lt1"/>
                </a:solidFill>
              </a:defRPr>
            </a:lvl9pPr>
          </a:lstStyle>
          <a:p/>
        </p:txBody>
      </p:sp>
      <p:sp>
        <p:nvSpPr>
          <p:cNvPr id="7" name="Shape 7"/>
          <p:cNvSpPr/>
          <p:nvPr/>
        </p:nvSpPr>
        <p:spPr>
          <a:xfrm>
            <a:off y="0" x="0"/>
            <a:ext cy="5143499" cx="3135299"/>
          </a:xfrm>
          <a:prstGeom prst="rect">
            <a:avLst/>
          </a:prstGeom>
          <a:noFill/>
          <a:ln>
            <a:noFill/>
          </a:ln>
        </p:spPr>
        <p:txBody>
          <a:bodyPr bIns="45700" rIns="91425" lIns="91425" tIns="45700" anchor="t" anchorCtr="0">
            <a:noAutofit/>
          </a:bodyPr>
          <a:lstStyle/>
          <a:p/>
        </p:txBody>
      </p:sp>
      <p:sp>
        <p:nvSpPr>
          <p:cNvPr id="8" name="Shape 8"/>
          <p:cNvSpPr/>
          <p:nvPr/>
        </p:nvSpPr>
        <p:spPr>
          <a:xfrm>
            <a:off y="4533900" x="3175"/>
            <a:ext cy="609600" cx="635000"/>
          </a:xfrm>
          <a:custGeom>
            <a:pathLst>
              <a:path w="400" extrusionOk="0" h="512">
                <a:moveTo>
                  <a:pt y="0" x="400"/>
                </a:moveTo>
                <a:lnTo>
                  <a:pt y="0" x="0"/>
                </a:lnTo>
                <a:lnTo>
                  <a:pt y="512" x="0"/>
                </a:lnTo>
                <a:lnTo>
                  <a:pt y="512" x="2"/>
                </a:lnTo>
                <a:lnTo>
                  <a:pt y="0" x="400"/>
                </a:lnTo>
                <a:close/>
              </a:path>
            </a:pathLst>
          </a:custGeom>
          <a:gradFill>
            <a:gsLst>
              <a:gs pos="0">
                <a:srgbClr val="0090DA"/>
              </a:gs>
              <a:gs pos="54000">
                <a:srgbClr val="0090DA"/>
              </a:gs>
              <a:gs pos="98000">
                <a:srgbClr val="2BC4F3"/>
              </a:gs>
              <a:gs pos="100000">
                <a:srgbClr val="00AEEE"/>
              </a:gs>
            </a:gsLst>
            <a:lin ang="8100000" scaled="0"/>
          </a:gradFill>
          <a:ln>
            <a:noFill/>
          </a:ln>
        </p:spPr>
        <p:txBody>
          <a:bodyPr bIns="45700" rIns="91425" lIns="91425" tIns="45700" anchor="t" anchorCtr="0">
            <a:noAutofit/>
          </a:bodyPr>
          <a:lstStyle/>
          <a:p/>
        </p:txBody>
      </p:sp>
      <p:sp>
        <p:nvSpPr>
          <p:cNvPr id="9" name="Shape 9"/>
          <p:cNvSpPr/>
          <p:nvPr/>
        </p:nvSpPr>
        <p:spPr>
          <a:xfrm>
            <a:off y="3924300" x="3175"/>
            <a:ext cy="609600" cx="635000"/>
          </a:xfrm>
          <a:custGeom>
            <a:pathLst>
              <a:path w="400" extrusionOk="0" h="512">
                <a:moveTo>
                  <a:pt y="512" x="400"/>
                </a:moveTo>
                <a:lnTo>
                  <a:pt y="0" x="2"/>
                </a:lnTo>
                <a:lnTo>
                  <a:pt y="0" x="0"/>
                </a:lnTo>
                <a:lnTo>
                  <a:pt y="512" x="0"/>
                </a:lnTo>
                <a:lnTo>
                  <a:pt y="512" x="40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p:txBody>
      </p:sp>
      <p:sp>
        <p:nvSpPr>
          <p:cNvPr id="10" name="Shape 10"/>
          <p:cNvSpPr/>
          <p:nvPr/>
        </p:nvSpPr>
        <p:spPr>
          <a:xfrm>
            <a:off y="2017" x="8397875"/>
            <a:ext cy="610209" cx="746125"/>
          </a:xfrm>
          <a:custGeom>
            <a:pathLst>
              <a:path w="470" extrusionOk="0" h="605">
                <a:moveTo>
                  <a:pt y="0" x="470"/>
                </a:moveTo>
                <a:lnTo>
                  <a:pt y="605" x="0"/>
                </a:lnTo>
                <a:lnTo>
                  <a:pt y="605" x="470"/>
                </a:lnTo>
                <a:lnTo>
                  <a:pt y="0" x="470"/>
                </a:lnTo>
                <a:close/>
              </a:path>
            </a:pathLst>
          </a:custGeom>
          <a:gradFill>
            <a:gsLst>
              <a:gs pos="0">
                <a:srgbClr val="0090DA"/>
              </a:gs>
              <a:gs pos="54000">
                <a:srgbClr val="0090DA"/>
              </a:gs>
              <a:gs pos="98000">
                <a:srgbClr val="2BC4F3"/>
              </a:gs>
              <a:gs pos="100000">
                <a:srgbClr val="00AEEE"/>
              </a:gs>
            </a:gsLst>
            <a:lin ang="18899999" scaled="0"/>
          </a:gradFill>
          <a:ln>
            <a:noFill/>
          </a:ln>
        </p:spPr>
        <p:txBody>
          <a:bodyPr bIns="45700" rIns="91425" lIns="91425" tIns="45700" anchor="t" anchorCtr="0">
            <a:noAutofit/>
          </a:bodyPr>
          <a:lstStyle/>
          <a:p/>
        </p:txBody>
      </p:sp>
      <p:sp>
        <p:nvSpPr>
          <p:cNvPr id="11" name="Shape 11"/>
          <p:cNvSpPr/>
          <p:nvPr/>
        </p:nvSpPr>
        <p:spPr>
          <a:xfrm>
            <a:off y="612225" x="8397875"/>
            <a:ext cy="607183" cx="746125"/>
          </a:xfrm>
          <a:custGeom>
            <a:pathLst>
              <a:path w="470" extrusionOk="0" h="602">
                <a:moveTo>
                  <a:pt y="0" x="0"/>
                </a:moveTo>
                <a:lnTo>
                  <a:pt y="602" x="470"/>
                </a:lnTo>
                <a:lnTo>
                  <a:pt y="0" x="470"/>
                </a:lnTo>
                <a:lnTo>
                  <a:pt y="0" x="0"/>
                </a:lnTo>
                <a:close/>
              </a:path>
            </a:pathLst>
          </a:custGeom>
          <a:gradFill>
            <a:gsLst>
              <a:gs pos="0">
                <a:srgbClr val="AAAAAA"/>
              </a:gs>
              <a:gs pos="54000">
                <a:srgbClr val="AAAAAA"/>
              </a:gs>
              <a:gs pos="98000">
                <a:srgbClr val="D2D2D2"/>
              </a:gs>
              <a:gs pos="100000">
                <a:srgbClr val="B9B9B9"/>
              </a:gs>
            </a:gsLst>
            <a:lin ang="13499999" scaled="0"/>
          </a:gradFill>
          <a:ln>
            <a:noFill/>
          </a:ln>
        </p:spPr>
        <p:txBody>
          <a:bodyPr bIns="45700" rIns="91425" lIns="91425" tIns="45700" anchor="t" anchorCtr="0">
            <a:noAutofit/>
          </a:body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29.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27.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24.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25.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31.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http://www.wise-qatar.org/edudebate-moocs-disruptive-learning" Type="http://schemas.openxmlformats.org/officeDocument/2006/relationships/hyperlink" TargetMode="External"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2.xml" Type="http://schemas.openxmlformats.org/officeDocument/2006/relationships/slideLayout" Id="rId1"/></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2.xml" Type="http://schemas.openxmlformats.org/officeDocument/2006/relationships/slideLayout" Id="rId1"/><Relationship Target="http://www.forbes.com/sites/troyonink/2013/05/15/georgia-tech-udacity-shock-higher-ed-with-7000-degree/" Type="http://schemas.openxmlformats.org/officeDocument/2006/relationships/hyperlink" TargetMode="External"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2.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0.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3.xml" Type="http://schemas.openxmlformats.org/officeDocument/2006/relationships/slideLayout" Id="rId1"/><Relationship Target="../media/image03.png" Type="http://schemas.openxmlformats.org/officeDocument/2006/relationships/image" Id="rId4"/><Relationship Target="../media/image01.png" Type="http://schemas.openxmlformats.org/officeDocument/2006/relationships/image" Id="rId3"/><Relationship Target="../media/image05.png" Type="http://schemas.openxmlformats.org/officeDocument/2006/relationships/image" Id="rId5"/></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10"/><Relationship Target="../media/image02.png" Type="http://schemas.openxmlformats.org/officeDocument/2006/relationships/image" Id="rId4"/><Relationship Target="../media/image12.jpg" Type="http://schemas.openxmlformats.org/officeDocument/2006/relationships/image" Id="rId3"/><Relationship Target="../media/image21.png" Type="http://schemas.openxmlformats.org/officeDocument/2006/relationships/image" Id="rId9"/><Relationship Target="../media/image06.png" Type="http://schemas.openxmlformats.org/officeDocument/2006/relationships/image" Id="rId6"/><Relationship Target="../media/image28.png" Type="http://schemas.openxmlformats.org/officeDocument/2006/relationships/image" Id="rId5"/><Relationship Target="../media/image13.jpg" Type="http://schemas.openxmlformats.org/officeDocument/2006/relationships/image" Id="rId8"/><Relationship Target="../media/image19.png" Type="http://schemas.openxmlformats.org/officeDocument/2006/relationships/image" Id="rId7"/></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10"/><Relationship Target="../media/image10.png" Type="http://schemas.openxmlformats.org/officeDocument/2006/relationships/image" Id="rId4"/><Relationship Target="../media/image04.png" Type="http://schemas.openxmlformats.org/officeDocument/2006/relationships/image" Id="rId3"/><Relationship Target="../media/image08.gif" Type="http://schemas.openxmlformats.org/officeDocument/2006/relationships/image" Id="rId9"/><Relationship Target="../media/image16.png" Type="http://schemas.openxmlformats.org/officeDocument/2006/relationships/image" Id="rId6"/><Relationship Target="../media/image07.png" Type="http://schemas.openxmlformats.org/officeDocument/2006/relationships/image" Id="rId5"/><Relationship Target="../media/image06.png" Type="http://schemas.openxmlformats.org/officeDocument/2006/relationships/image" Id="rId8"/><Relationship Target="../media/image11.png" Type="http://schemas.openxmlformats.org/officeDocument/2006/relationships/image" Id="rId7"/></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17.png" Type="http://schemas.openxmlformats.org/officeDocument/2006/relationships/image" Id="rId10"/><Relationship Target="../media/image34.png" Type="http://schemas.openxmlformats.org/officeDocument/2006/relationships/image" Id="rId4"/><Relationship Target="../media/image32.jpg" Type="http://schemas.openxmlformats.org/officeDocument/2006/relationships/image" Id="rId3"/><Relationship Target="../media/image22.png" Type="http://schemas.openxmlformats.org/officeDocument/2006/relationships/image" Id="rId9"/><Relationship Target="../media/image33.png" Type="http://schemas.openxmlformats.org/officeDocument/2006/relationships/image" Id="rId6"/><Relationship Target="../media/image14.png" Type="http://schemas.openxmlformats.org/officeDocument/2006/relationships/image" Id="rId5"/><Relationship Target="../media/image18.png" Type="http://schemas.openxmlformats.org/officeDocument/2006/relationships/image" Id="rId8"/><Relationship Target="../media/image15.png" Type="http://schemas.openxmlformats.org/officeDocument/2006/relationships/image" Id="rId7"/></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30.png" Type="http://schemas.openxmlformats.org/officeDocument/2006/relationships/image" Id="rId4"/><Relationship Target="../media/image26.png" Type="http://schemas.openxmlformats.org/officeDocument/2006/relationships/image" Id="rId3"/><Relationship Target="../media/image20.png" Type="http://schemas.openxmlformats.org/officeDocument/2006/relationships/image" Id="rId6"/><Relationship Target="../media/image19.png" Type="http://schemas.openxmlformats.org/officeDocument/2006/relationships/image" Id="rId5"/><Relationship Target="../media/image23.gif" Type="http://schemas.openxmlformats.org/officeDocument/2006/relationships/image" Id="rId7"/></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y="0" x="0"/>
          <a:ext cy="0" cx="0"/>
          <a:chOff y="0" x="0"/>
          <a:chExt cy="0" cx="0"/>
        </a:xfrm>
      </p:grpSpPr>
      <p:sp>
        <p:nvSpPr>
          <p:cNvPr id="79" name="Shape 79"/>
          <p:cNvSpPr txBox="1"/>
          <p:nvPr>
            <p:ph type="ctrTitle"/>
          </p:nvPr>
        </p:nvSpPr>
        <p:spPr>
          <a:xfrm>
            <a:off y="-774025" x="873800"/>
            <a:ext cy="3404399" cx="7886100"/>
          </a:xfrm>
          <a:prstGeom prst="rect">
            <a:avLst/>
          </a:prstGeom>
        </p:spPr>
        <p:txBody>
          <a:bodyPr bIns="91425" rIns="91425" lIns="91425" tIns="91425" anchor="b" anchorCtr="0">
            <a:noAutofit/>
          </a:bodyPr>
          <a:lstStyle/>
          <a:p>
            <a:pPr>
              <a:buNone/>
            </a:pPr>
            <a:r>
              <a:rPr lang="en-GB"/>
              <a:t>Will MOOCs destroy face-to-face University Education?</a:t>
            </a:r>
          </a:p>
        </p:txBody>
      </p:sp>
      <p:sp>
        <p:nvSpPr>
          <p:cNvPr id="80" name="Shape 80"/>
          <p:cNvSpPr txBox="1"/>
          <p:nvPr>
            <p:ph idx="1" type="subTitle"/>
          </p:nvPr>
        </p:nvSpPr>
        <p:spPr>
          <a:xfrm>
            <a:off y="2721575" x="2222075"/>
            <a:ext cy="2478900" cx="7565400"/>
          </a:xfrm>
          <a:prstGeom prst="rect">
            <a:avLst/>
          </a:prstGeom>
        </p:spPr>
        <p:txBody>
          <a:bodyPr bIns="91425" rIns="91425" lIns="91425" tIns="91425" anchor="t" anchorCtr="0">
            <a:noAutofit/>
          </a:bodyPr>
          <a:lstStyle/>
          <a:p>
            <a:pPr rtl="0" lvl="0">
              <a:buNone/>
            </a:pPr>
            <a:r>
              <a:rPr sz="2400" lang="en-GB"/>
              <a:t>
</a:t>
            </a:r>
            <a:r>
              <a:rPr sz="2400" lang="en-GB"/>
              <a:t>By Jonathan Pepler, Edward Jones, Yin Li, Ed Crampin, Dragos Ristache, Alberto Lopez Mayo</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1" name="Shape 171"/>
        <p:cNvGrpSpPr/>
        <p:nvPr/>
      </p:nvGrpSpPr>
      <p:grpSpPr>
        <a:xfrm>
          <a:off y="0" x="0"/>
          <a:ext cy="0" cx="0"/>
          <a:chOff y="0" x="0"/>
          <a:chExt cy="0" cx="0"/>
        </a:xfrm>
      </p:grpSpPr>
      <p:sp>
        <p:nvSpPr>
          <p:cNvPr id="172" name="Shape 172"/>
          <p:cNvSpPr txBox="1"/>
          <p:nvPr>
            <p:ph type="title"/>
          </p:nvPr>
        </p:nvSpPr>
        <p:spPr>
          <a:xfrm>
            <a:off y="205978" x="457200"/>
            <a:ext cy="857400" cx="6879600"/>
          </a:xfrm>
          <a:prstGeom prst="rect">
            <a:avLst/>
          </a:prstGeom>
        </p:spPr>
        <p:txBody>
          <a:bodyPr bIns="91425" rIns="91425" lIns="91425" tIns="91425" anchor="b" anchorCtr="0">
            <a:noAutofit/>
          </a:bodyPr>
          <a:lstStyle/>
          <a:p>
            <a:pPr rtl="0" lvl="0">
              <a:buNone/>
            </a:pPr>
            <a:r>
              <a:rPr lang="en-GB"/>
              <a:t>Statistics</a:t>
            </a:r>
          </a:p>
        </p:txBody>
      </p:sp>
      <p:sp>
        <p:nvSpPr>
          <p:cNvPr id="173" name="Shape 173"/>
          <p:cNvSpPr txBox="1"/>
          <p:nvPr>
            <p:ph idx="1" type="body"/>
          </p:nvPr>
        </p:nvSpPr>
        <p:spPr>
          <a:xfrm>
            <a:off y="1063375" x="457200"/>
            <a:ext cy="3767099" cx="6049200"/>
          </a:xfrm>
          <a:prstGeom prst="rect">
            <a:avLst/>
          </a:prstGeom>
        </p:spPr>
        <p:txBody>
          <a:bodyPr bIns="91425" rIns="91425" lIns="91425" tIns="91425" anchor="t" anchorCtr="0">
            <a:noAutofit/>
          </a:bodyPr>
          <a:lstStyle/>
          <a:p>
            <a:pPr rtl="0" lvl="0" indent="-342900" marL="457200">
              <a:lnSpc>
                <a:spcPct val="115000"/>
              </a:lnSpc>
              <a:buClr>
                <a:schemeClr val="lt1"/>
              </a:buClr>
              <a:buSzPct val="166666"/>
              <a:buFont typeface="Arial"/>
              <a:buChar char="•"/>
            </a:pPr>
            <a:r>
              <a:rPr sz="1800" lang="en-GB"/>
              <a:t>Typical size is around 20,000 - although a couple have reached 200,000 or over (Jordan, n.d.)</a:t>
            </a:r>
          </a:p>
          <a:p>
            <a:pPr rtl="0" lvl="0" indent="-342900" marL="457200">
              <a:lnSpc>
                <a:spcPct val="115000"/>
              </a:lnSpc>
              <a:buClr>
                <a:schemeClr val="lt1"/>
              </a:buClr>
              <a:buSzPct val="166666"/>
              <a:buFont typeface="Arial"/>
              <a:buChar char="•"/>
            </a:pPr>
            <a:r>
              <a:rPr sz="1800" lang="en-GB"/>
              <a:t>Typical completion rates are below 10% (Jordan 2014, p.148)</a:t>
            </a:r>
          </a:p>
          <a:p>
            <a:pPr rtl="0" lvl="0" indent="-342900" marL="457200">
              <a:lnSpc>
                <a:spcPct val="115000"/>
              </a:lnSpc>
              <a:buClr>
                <a:schemeClr val="lt1"/>
              </a:buClr>
              <a:buSzPct val="166666"/>
              <a:buFont typeface="Arial"/>
              <a:buChar char="•"/>
            </a:pPr>
            <a:r>
              <a:rPr sz="1800" lang="en-GB"/>
              <a:t>A lot of money has been invested: </a:t>
            </a:r>
          </a:p>
          <a:p>
            <a:pPr rtl="0" lvl="1" indent="-317500" marL="914400">
              <a:lnSpc>
                <a:spcPct val="100000"/>
              </a:lnSpc>
              <a:spcAft>
                <a:spcPts val="1000"/>
              </a:spcAft>
              <a:buClr>
                <a:schemeClr val="lt1"/>
              </a:buClr>
              <a:buSzPct val="100000"/>
              <a:buFont typeface="Courier New"/>
              <a:buChar char="o"/>
            </a:pPr>
            <a:r>
              <a:rPr sz="1400" lang="en-GB"/>
              <a:t>$60m invested by Harvard and MIT launching edX (Daly, 2013)</a:t>
            </a:r>
          </a:p>
          <a:p>
            <a:pPr rtl="0" lvl="1" indent="-317500" marL="914400">
              <a:lnSpc>
                <a:spcPct val="100000"/>
              </a:lnSpc>
              <a:buClr>
                <a:schemeClr val="lt1"/>
              </a:buClr>
              <a:buSzPct val="100000"/>
              <a:buFont typeface="Courier New"/>
              <a:buChar char="o"/>
            </a:pPr>
            <a:r>
              <a:rPr sz="1400" lang="en-GB"/>
              <a:t>$21.1m venture capital funding for Udacity (Daly, 2013)</a:t>
            </a:r>
          </a:p>
          <a:p>
            <a:pPr rtl="0" lvl="1" indent="-317500" marL="914400">
              <a:lnSpc>
                <a:spcPct val="100000"/>
              </a:lnSpc>
              <a:spcAft>
                <a:spcPts val="1000"/>
              </a:spcAft>
              <a:buClr>
                <a:schemeClr val="lt1"/>
              </a:buClr>
              <a:buSzPct val="100000"/>
              <a:buFont typeface="Courier New"/>
              <a:buChar char="o"/>
            </a:pPr>
            <a:r>
              <a:rPr sz="1400" lang="en-GB"/>
              <a:t>$85m venture capital total raised by Coursera since April 2012 (Helper, 2013)</a:t>
            </a:r>
          </a:p>
          <a:p>
            <a:pPr rtl="0" lvl="0" indent="-342900" marL="457200">
              <a:lnSpc>
                <a:spcPct val="115000"/>
              </a:lnSpc>
              <a:buClr>
                <a:schemeClr val="lt1"/>
              </a:buClr>
              <a:buSzPct val="166666"/>
              <a:buFont typeface="Arial"/>
              <a:buChar char="•"/>
            </a:pPr>
            <a:r>
              <a:rPr sz="1800" lang="en-GB"/>
              <a:t>Coursera pays around 6-15% of it’s gross revenue from a MOOC to the partner university (Daly, 2013)</a:t>
            </a:r>
          </a:p>
        </p:txBody>
      </p:sp>
      <p:pic>
        <p:nvPicPr>
          <p:cNvPr id="174" name="Shape 174"/>
          <p:cNvPicPr preferRelativeResize="0"/>
          <p:nvPr/>
        </p:nvPicPr>
        <p:blipFill>
          <a:blip r:embed="rId3"/>
          <a:stretch>
            <a:fillRect/>
          </a:stretch>
        </p:blipFill>
        <p:spPr>
          <a:xfrm>
            <a:off y="1075550" x="6406474"/>
            <a:ext cy="2992399" cx="2637674"/>
          </a:xfrm>
          <a:prstGeom prst="rect">
            <a:avLst/>
          </a:prstGeom>
          <a:noFill/>
          <a:ln>
            <a:noFill/>
          </a:ln>
        </p:spPr>
      </p:pic>
      <p:sp>
        <p:nvSpPr>
          <p:cNvPr id="175" name="Shape 175"/>
          <p:cNvSpPr txBox="1"/>
          <p:nvPr/>
        </p:nvSpPr>
        <p:spPr>
          <a:xfrm>
            <a:off y="4080125" x="6672050"/>
            <a:ext cy="574200" cx="2372100"/>
          </a:xfrm>
          <a:prstGeom prst="rect">
            <a:avLst/>
          </a:prstGeom>
        </p:spPr>
        <p:txBody>
          <a:bodyPr bIns="91425" rIns="91425" lIns="91425" tIns="91425" anchor="t" anchorCtr="0">
            <a:noAutofit/>
          </a:bodyPr>
          <a:lstStyle/>
          <a:p>
            <a:pPr>
              <a:buNone/>
            </a:pPr>
            <a:r>
              <a:rPr sz="2400" lang="en-GB">
                <a:solidFill>
                  <a:schemeClr val="lt1"/>
                </a:solidFill>
              </a:rPr>
              <a:t>(Waldrop, 2013)</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y="0" x="0"/>
          <a:ext cy="0" cx="0"/>
          <a:chOff y="0" x="0"/>
          <a:chExt cy="0" cx="0"/>
        </a:xfrm>
      </p:grpSpPr>
      <p:sp>
        <p:nvSpPr>
          <p:cNvPr id="180" name="Shape 180"/>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GB"/>
              <a:t>MOOC Pros and Cons</a:t>
            </a:r>
          </a:p>
        </p:txBody>
      </p:sp>
      <p:sp>
        <p:nvSpPr>
          <p:cNvPr id="181" name="Shape 181"/>
          <p:cNvSpPr txBox="1"/>
          <p:nvPr>
            <p:ph idx="1" type="body"/>
          </p:nvPr>
        </p:nvSpPr>
        <p:spPr>
          <a:xfrm>
            <a:off y="1200150" x="457200"/>
            <a:ext cy="3630300" cx="4112100"/>
          </a:xfrm>
          <a:prstGeom prst="rect">
            <a:avLst/>
          </a:prstGeom>
        </p:spPr>
        <p:txBody>
          <a:bodyPr bIns="91425" rIns="91425" lIns="91425" tIns="91425" anchor="t" anchorCtr="0">
            <a:noAutofit/>
          </a:bodyPr>
          <a:lstStyle/>
          <a:p>
            <a:pPr rtl="0" lvl="0">
              <a:buNone/>
            </a:pPr>
            <a:r>
              <a:rPr sz="2400" lang="en-GB">
                <a:solidFill>
                  <a:srgbClr val="00FF00"/>
                </a:solidFill>
              </a:rPr>
              <a:t>Pros</a:t>
            </a:r>
          </a:p>
          <a:p>
            <a:pPr rtl="0" lvl="0" indent="-381000" marL="457200">
              <a:buClr>
                <a:srgbClr val="00FF00"/>
              </a:buClr>
              <a:buSzPct val="166666"/>
              <a:buFont typeface="Arial"/>
              <a:buChar char="•"/>
            </a:pPr>
            <a:r>
              <a:rPr sz="2400" lang="en-GB">
                <a:solidFill>
                  <a:srgbClr val="00FF00"/>
                </a:solidFill>
              </a:rPr>
              <a:t>No fixed schedule</a:t>
            </a:r>
          </a:p>
          <a:p>
            <a:pPr rtl="0" lvl="0" indent="-381000" marL="457200">
              <a:buClr>
                <a:srgbClr val="00FF00"/>
              </a:buClr>
              <a:buSzPct val="166666"/>
              <a:buFont typeface="Arial"/>
              <a:buChar char="•"/>
            </a:pPr>
            <a:r>
              <a:rPr sz="2400" lang="en-GB">
                <a:solidFill>
                  <a:srgbClr val="00FF00"/>
                </a:solidFill>
              </a:rPr>
              <a:t>Unparalleled accessibility </a:t>
            </a:r>
          </a:p>
          <a:p>
            <a:pPr rtl="0" lvl="0" indent="-381000" marL="457200">
              <a:buClr>
                <a:srgbClr val="00FF00"/>
              </a:buClr>
              <a:buSzPct val="166666"/>
              <a:buFont typeface="Arial"/>
              <a:buChar char="•"/>
            </a:pPr>
            <a:r>
              <a:rPr sz="2400" lang="en-GB">
                <a:solidFill>
                  <a:srgbClr val="00FF00"/>
                </a:solidFill>
              </a:rPr>
              <a:t>High quality material is created by world class institutions</a:t>
            </a:r>
          </a:p>
          <a:p>
            <a:pPr rtl="0" lvl="0" indent="-381000" marL="457200">
              <a:buClr>
                <a:srgbClr val="00FF00"/>
              </a:buClr>
              <a:buSzPct val="166666"/>
              <a:buFont typeface="Arial"/>
              <a:buChar char="•"/>
            </a:pPr>
            <a:r>
              <a:rPr sz="2400" lang="en-GB">
                <a:solidFill>
                  <a:srgbClr val="00FF00"/>
                </a:solidFill>
              </a:rPr>
              <a:t>More active learning</a:t>
            </a:r>
          </a:p>
          <a:p>
            <a:pPr rtl="0" lvl="0" indent="-381000" marL="457200">
              <a:buClr>
                <a:srgbClr val="00FF00"/>
              </a:buClr>
              <a:buSzPct val="166666"/>
              <a:buFont typeface="Arial"/>
              <a:buChar char="•"/>
            </a:pPr>
            <a:r>
              <a:rPr sz="2400" lang="en-GB">
                <a:solidFill>
                  <a:srgbClr val="00FF00"/>
                </a:solidFill>
              </a:rPr>
              <a:t>No course overcrowding</a:t>
            </a:r>
          </a:p>
        </p:txBody>
      </p:sp>
      <p:sp>
        <p:nvSpPr>
          <p:cNvPr id="182" name="Shape 182"/>
          <p:cNvSpPr txBox="1"/>
          <p:nvPr>
            <p:ph idx="2" type="body"/>
          </p:nvPr>
        </p:nvSpPr>
        <p:spPr>
          <a:xfrm>
            <a:off y="1200150" x="4569300"/>
            <a:ext cy="3630300" cx="4112100"/>
          </a:xfrm>
          <a:prstGeom prst="rect">
            <a:avLst/>
          </a:prstGeom>
        </p:spPr>
        <p:txBody>
          <a:bodyPr bIns="91425" rIns="91425" lIns="91425" tIns="91425" anchor="t" anchorCtr="0">
            <a:noAutofit/>
          </a:bodyPr>
          <a:lstStyle/>
          <a:p>
            <a:pPr rtl="0" lvl="0">
              <a:buNone/>
            </a:pPr>
            <a:r>
              <a:rPr sz="2400" lang="en-GB">
                <a:solidFill>
                  <a:srgbClr val="FF0000"/>
                </a:solidFill>
              </a:rPr>
              <a:t>Cons</a:t>
            </a:r>
          </a:p>
          <a:p>
            <a:pPr rtl="0" lvl="0" indent="-381000" marL="457200">
              <a:buClr>
                <a:srgbClr val="FF0000"/>
              </a:buClr>
              <a:buSzPct val="166666"/>
              <a:buFont typeface="Arial"/>
              <a:buChar char="•"/>
            </a:pPr>
            <a:r>
              <a:rPr sz="2400" lang="en-GB">
                <a:solidFill>
                  <a:srgbClr val="FF0000"/>
                </a:solidFill>
              </a:rPr>
              <a:t>No standardised accreditation </a:t>
            </a:r>
          </a:p>
          <a:p>
            <a:pPr rtl="0" lvl="0" indent="-381000" marL="457200">
              <a:buClr>
                <a:srgbClr val="FF0000"/>
              </a:buClr>
              <a:buSzPct val="166666"/>
              <a:buFont typeface="Arial"/>
              <a:buChar char="•"/>
            </a:pPr>
            <a:r>
              <a:rPr sz="2400" lang="en-GB">
                <a:solidFill>
                  <a:srgbClr val="FF0000"/>
                </a:solidFill>
              </a:rPr>
              <a:t>Individual teaching and discussions become near impossible in such large groups</a:t>
            </a:r>
          </a:p>
          <a:p>
            <a:pPr rtl="0" lvl="0" indent="-381000" marL="457200">
              <a:buClr>
                <a:srgbClr val="FF0000"/>
              </a:buClr>
              <a:buSzPct val="166666"/>
              <a:buFont typeface="Arial"/>
              <a:buChar char="•"/>
            </a:pPr>
            <a:r>
              <a:rPr sz="2400" lang="en-GB">
                <a:solidFill>
                  <a:srgbClr val="FF0000"/>
                </a:solidFill>
              </a:rPr>
              <a:t>Possibility of hurting higher education facilities</a:t>
            </a:r>
          </a:p>
          <a:p>
            <a:pPr rtl="0" lvl="0" indent="-381000" marL="457200">
              <a:buClr>
                <a:srgbClr val="FF0000"/>
              </a:buClr>
              <a:buSzPct val="166666"/>
              <a:buFont typeface="Arial"/>
              <a:buChar char="•"/>
            </a:pPr>
            <a:r>
              <a:rPr sz="2400" lang="en-GB">
                <a:solidFill>
                  <a:srgbClr val="FF0000"/>
                </a:solidFill>
              </a:rPr>
              <a:t>Low completion rates</a:t>
            </a:r>
          </a:p>
          <a:p>
            <a:r>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y="0" x="0"/>
          <a:ext cy="0" cx="0"/>
          <a:chOff y="0" x="0"/>
          <a:chExt cy="0" cx="0"/>
        </a:xfrm>
      </p:grpSpPr>
      <p:sp>
        <p:nvSpPr>
          <p:cNvPr id="187" name="Shape 187"/>
          <p:cNvSpPr txBox="1"/>
          <p:nvPr>
            <p:ph type="title"/>
          </p:nvPr>
        </p:nvSpPr>
        <p:spPr>
          <a:xfrm>
            <a:off y="205978" x="457200"/>
            <a:ext cy="857400" cx="6879600"/>
          </a:xfrm>
          <a:prstGeom prst="rect">
            <a:avLst/>
          </a:prstGeom>
        </p:spPr>
        <p:txBody>
          <a:bodyPr bIns="91425" rIns="91425" lIns="91425" tIns="91425" anchor="b" anchorCtr="0">
            <a:noAutofit/>
          </a:bodyPr>
          <a:lstStyle/>
          <a:p/>
        </p:txBody>
      </p:sp>
      <p:sp>
        <p:nvSpPr>
          <p:cNvPr id="188" name="Shape 188"/>
          <p:cNvSpPr txBox="1"/>
          <p:nvPr>
            <p:ph idx="1" type="body"/>
          </p:nvPr>
        </p:nvSpPr>
        <p:spPr>
          <a:xfrm>
            <a:off y="1200150" x="457200"/>
            <a:ext cy="3630300" cx="8229600"/>
          </a:xfrm>
          <a:prstGeom prst="rect">
            <a:avLst/>
          </a:prstGeom>
        </p:spPr>
        <p:txBody>
          <a:bodyPr bIns="91425" rIns="91425" lIns="91425" tIns="91425" anchor="t" anchorCtr="0">
            <a:noAutofit/>
          </a:bodyPr>
          <a:lstStyle/>
          <a:p/>
        </p:txBody>
      </p:sp>
      <p:pic>
        <p:nvPicPr>
          <p:cNvPr id="189" name="Shape 189"/>
          <p:cNvPicPr preferRelativeResize="0"/>
          <p:nvPr/>
        </p:nvPicPr>
        <p:blipFill>
          <a:blip r:embed="rId3"/>
          <a:stretch>
            <a:fillRect/>
          </a:stretch>
        </p:blipFill>
        <p:spPr>
          <a:xfrm>
            <a:off y="383888" x="238376"/>
            <a:ext cy="4375724" cx="8448425"/>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y="0" x="0"/>
          <a:ext cy="0" cx="0"/>
          <a:chOff y="0" x="0"/>
          <a:chExt cy="0" cx="0"/>
        </a:xfrm>
      </p:grpSpPr>
      <p:sp>
        <p:nvSpPr>
          <p:cNvPr id="194" name="Shape 194"/>
          <p:cNvSpPr txBox="1"/>
          <p:nvPr>
            <p:ph type="title"/>
          </p:nvPr>
        </p:nvSpPr>
        <p:spPr>
          <a:xfrm>
            <a:off y="205978" x="457200"/>
            <a:ext cy="857400" cx="6879600"/>
          </a:xfrm>
          <a:prstGeom prst="rect">
            <a:avLst/>
          </a:prstGeom>
        </p:spPr>
        <p:txBody>
          <a:bodyPr bIns="91425" rIns="91425" lIns="91425" tIns="91425" anchor="b" anchorCtr="0">
            <a:noAutofit/>
          </a:bodyPr>
          <a:lstStyle/>
          <a:p>
            <a:pPr rtl="0" lvl="0">
              <a:buNone/>
            </a:pPr>
            <a:r>
              <a:rPr sz="3200" lang="en-GB"/>
              <a:t>Face-to-face Course Pros and Cons</a:t>
            </a:r>
          </a:p>
        </p:txBody>
      </p:sp>
      <p:sp>
        <p:nvSpPr>
          <p:cNvPr id="195" name="Shape 195"/>
          <p:cNvSpPr txBox="1"/>
          <p:nvPr>
            <p:ph idx="1" type="body"/>
          </p:nvPr>
        </p:nvSpPr>
        <p:spPr>
          <a:xfrm>
            <a:off y="1200150" x="457200"/>
            <a:ext cy="3630300" cx="4112100"/>
          </a:xfrm>
          <a:prstGeom prst="rect">
            <a:avLst/>
          </a:prstGeom>
        </p:spPr>
        <p:txBody>
          <a:bodyPr bIns="91425" rIns="91425" lIns="91425" tIns="91425" anchor="t" anchorCtr="0">
            <a:noAutofit/>
          </a:bodyPr>
          <a:lstStyle/>
          <a:p>
            <a:pPr rtl="0" lvl="0">
              <a:buNone/>
            </a:pPr>
            <a:r>
              <a:rPr sz="2400" lang="en-GB">
                <a:solidFill>
                  <a:srgbClr val="00FF00"/>
                </a:solidFill>
              </a:rPr>
              <a:t>Pros</a:t>
            </a:r>
          </a:p>
          <a:p>
            <a:pPr rtl="0" lvl="0" indent="-381000" marL="457200">
              <a:buClr>
                <a:srgbClr val="00FF00"/>
              </a:buClr>
              <a:buSzPct val="166666"/>
              <a:buFont typeface="Arial"/>
              <a:buChar char="•"/>
            </a:pPr>
            <a:r>
              <a:rPr sz="2400" lang="en-GB">
                <a:solidFill>
                  <a:srgbClr val="00FF00"/>
                </a:solidFill>
              </a:rPr>
              <a:t>Smaller groups</a:t>
            </a:r>
          </a:p>
          <a:p>
            <a:pPr rtl="0" lvl="0" indent="-381000" marL="457200">
              <a:buClr>
                <a:srgbClr val="00FF00"/>
              </a:buClr>
              <a:buSzPct val="166666"/>
              <a:buFont typeface="Arial"/>
              <a:buChar char="•"/>
            </a:pPr>
            <a:r>
              <a:rPr sz="2400" lang="en-GB">
                <a:solidFill>
                  <a:srgbClr val="00FF00"/>
                </a:solidFill>
              </a:rPr>
              <a:t>Instructor is more available</a:t>
            </a:r>
          </a:p>
          <a:p>
            <a:pPr rtl="0" lvl="0" indent="-381000" marL="457200">
              <a:buClr>
                <a:srgbClr val="00FF00"/>
              </a:buClr>
              <a:buSzPct val="166666"/>
              <a:buFont typeface="Arial"/>
              <a:buChar char="•"/>
            </a:pPr>
            <a:r>
              <a:rPr sz="2400" lang="en-GB">
                <a:solidFill>
                  <a:srgbClr val="00FF00"/>
                </a:solidFill>
              </a:rPr>
              <a:t>More accountability</a:t>
            </a:r>
          </a:p>
          <a:p>
            <a:pPr rtl="0" lvl="0" indent="-381000" marL="457200">
              <a:buClr>
                <a:srgbClr val="00FF00"/>
              </a:buClr>
              <a:buSzPct val="166666"/>
              <a:buFont typeface="Arial"/>
              <a:buChar char="•"/>
            </a:pPr>
            <a:r>
              <a:rPr sz="2400" lang="en-GB">
                <a:solidFill>
                  <a:srgbClr val="00FF00"/>
                </a:solidFill>
              </a:rPr>
              <a:t>Accreditation is much more formalised</a:t>
            </a:r>
          </a:p>
        </p:txBody>
      </p:sp>
      <p:sp>
        <p:nvSpPr>
          <p:cNvPr id="196" name="Shape 196"/>
          <p:cNvSpPr txBox="1"/>
          <p:nvPr>
            <p:ph idx="2" type="body"/>
          </p:nvPr>
        </p:nvSpPr>
        <p:spPr>
          <a:xfrm>
            <a:off y="1200150" x="4569300"/>
            <a:ext cy="3630300" cx="4112100"/>
          </a:xfrm>
          <a:prstGeom prst="rect">
            <a:avLst/>
          </a:prstGeom>
        </p:spPr>
        <p:txBody>
          <a:bodyPr bIns="91425" rIns="91425" lIns="91425" tIns="91425" anchor="t" anchorCtr="0">
            <a:noAutofit/>
          </a:bodyPr>
          <a:lstStyle/>
          <a:p>
            <a:pPr rtl="0" lvl="0">
              <a:buNone/>
            </a:pPr>
            <a:r>
              <a:rPr sz="2400" lang="en-GB">
                <a:solidFill>
                  <a:srgbClr val="FF0000"/>
                </a:solidFill>
              </a:rPr>
              <a:t>Cons</a:t>
            </a:r>
          </a:p>
          <a:p>
            <a:pPr rtl="0" lvl="0" indent="-381000" marL="457200">
              <a:buClr>
                <a:srgbClr val="FF0000"/>
              </a:buClr>
              <a:buSzPct val="166666"/>
              <a:buFont typeface="Arial"/>
              <a:buChar char="•"/>
            </a:pPr>
            <a:r>
              <a:rPr sz="2400" lang="en-GB">
                <a:solidFill>
                  <a:srgbClr val="FF0000"/>
                </a:solidFill>
              </a:rPr>
              <a:t>Expensive</a:t>
            </a:r>
          </a:p>
          <a:p>
            <a:pPr rtl="0" lvl="0" indent="-381000" marL="457200">
              <a:buClr>
                <a:srgbClr val="FF0000"/>
              </a:buClr>
              <a:buSzPct val="166666"/>
              <a:buFont typeface="Arial"/>
              <a:buChar char="•"/>
            </a:pPr>
            <a:r>
              <a:rPr sz="2400" lang="en-GB">
                <a:solidFill>
                  <a:srgbClr val="FF0000"/>
                </a:solidFill>
              </a:rPr>
              <a:t>Limited availability</a:t>
            </a:r>
          </a:p>
          <a:p>
            <a:pPr rtl="0" lvl="0" indent="-381000" marL="457200">
              <a:buClr>
                <a:srgbClr val="FF0000"/>
              </a:buClr>
              <a:buSzPct val="166666"/>
              <a:buFont typeface="Arial"/>
              <a:buChar char="•"/>
            </a:pPr>
            <a:r>
              <a:rPr sz="2400" lang="en-GB">
                <a:solidFill>
                  <a:srgbClr val="FF0000"/>
                </a:solidFill>
              </a:rPr>
              <a:t>Not as accessible</a:t>
            </a:r>
          </a:p>
          <a:p>
            <a:pPr rtl="0" lvl="0" indent="-381000" marL="457200">
              <a:buClr>
                <a:srgbClr val="FF0000"/>
              </a:buClr>
              <a:buSzPct val="166666"/>
              <a:buFont typeface="Arial"/>
              <a:buChar char="•"/>
            </a:pPr>
            <a:r>
              <a:rPr sz="2400" lang="en-GB">
                <a:solidFill>
                  <a:srgbClr val="FF0000"/>
                </a:solidFill>
              </a:rPr>
              <a:t>Teaching/learning style doesn’t fit everyone</a:t>
            </a:r>
          </a:p>
          <a:p>
            <a:r>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0" name="Shape 200"/>
        <p:cNvGrpSpPr/>
        <p:nvPr/>
      </p:nvGrpSpPr>
      <p:grpSpPr>
        <a:xfrm>
          <a:off y="0" x="0"/>
          <a:ext cy="0" cx="0"/>
          <a:chOff y="0" x="0"/>
          <a:chExt cy="0" cx="0"/>
        </a:xfrm>
      </p:grpSpPr>
      <p:sp>
        <p:nvSpPr>
          <p:cNvPr id="201" name="Shape 201"/>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GB"/>
              <a:t>The Value of MOOCs</a:t>
            </a:r>
          </a:p>
        </p:txBody>
      </p:sp>
      <p:sp>
        <p:nvSpPr>
          <p:cNvPr id="202" name="Shape 202"/>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indent="-381000" marL="457200">
              <a:buClr>
                <a:schemeClr val="lt1"/>
              </a:buClr>
              <a:buSzPct val="166666"/>
              <a:buFont typeface="Arial"/>
              <a:buChar char="•"/>
            </a:pPr>
            <a:r>
              <a:rPr sz="2400" lang="en-GB"/>
              <a:t>Typically, courses are accredited by a governing body, which gives the degree worth to employers</a:t>
            </a:r>
          </a:p>
          <a:p>
            <a:pPr rtl="0" lvl="0" indent="-381000" marL="457200">
              <a:buClr>
                <a:schemeClr val="lt1"/>
              </a:buClr>
              <a:buSzPct val="166666"/>
              <a:buFont typeface="Arial"/>
              <a:buChar char="•"/>
            </a:pPr>
            <a:r>
              <a:rPr sz="2400" lang="en-GB"/>
              <a:t>Not many MOOCs are accredited, and so it can be hard for employers to judge their value </a:t>
            </a:r>
          </a:p>
          <a:p>
            <a:pPr rtl="0" lvl="0" indent="-381000" marL="457200">
              <a:buClr>
                <a:schemeClr val="lt1"/>
              </a:buClr>
              <a:buSzPct val="166666"/>
              <a:buFont typeface="Arial"/>
              <a:buChar char="•"/>
            </a:pPr>
            <a:r>
              <a:rPr sz="2400" lang="en-GB"/>
              <a:t>An experiment was conducted over a year ago by edX to see if the best performers in their MOOCs could get a job</a:t>
            </a:r>
          </a:p>
          <a:p>
            <a:pPr rtl="0" lvl="0" indent="-381000" marL="457200">
              <a:buClr>
                <a:schemeClr val="lt1"/>
              </a:buClr>
              <a:buSzPct val="166666"/>
              <a:buFont typeface="Arial"/>
              <a:buChar char="•"/>
            </a:pPr>
            <a:r>
              <a:rPr sz="2400" lang="en-GB"/>
              <a:t>Out of 868 students, 3 got an interview --  and none got a job (Kolowich, 2013)</a:t>
            </a:r>
          </a:p>
          <a:p>
            <a:r>
              <a:t/>
            </a:r>
          </a:p>
          <a:p>
            <a:r>
              <a:t/>
            </a:r>
          </a:p>
          <a:p>
            <a:r>
              <a:t/>
            </a:r>
          </a:p>
          <a:p>
            <a:r>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y="0" x="0"/>
          <a:ext cy="0" cx="0"/>
          <a:chOff y="0" x="0"/>
          <a:chExt cy="0" cx="0"/>
        </a:xfrm>
      </p:grpSpPr>
      <p:sp>
        <p:nvSpPr>
          <p:cNvPr id="207" name="Shape 207"/>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GB"/>
              <a:t>Universities Adopting MOOCs?</a:t>
            </a:r>
          </a:p>
        </p:txBody>
      </p:sp>
      <p:sp>
        <p:nvSpPr>
          <p:cNvPr id="208" name="Shape 208"/>
          <p:cNvSpPr txBox="1"/>
          <p:nvPr>
            <p:ph idx="1" type="body"/>
          </p:nvPr>
        </p:nvSpPr>
        <p:spPr>
          <a:xfrm>
            <a:off y="1200150" x="457200"/>
            <a:ext cy="2282999" cx="8244300"/>
          </a:xfrm>
          <a:prstGeom prst="rect">
            <a:avLst/>
          </a:prstGeom>
          <a:noFill/>
        </p:spPr>
        <p:txBody>
          <a:bodyPr bIns="91425" rIns="91425" lIns="91425" tIns="91425" anchor="t" anchorCtr="0">
            <a:noAutofit/>
          </a:bodyPr>
          <a:lstStyle/>
          <a:p>
            <a:pPr rtl="0" lvl="0" indent="-342900" marL="457200">
              <a:buClr>
                <a:schemeClr val="lt1"/>
              </a:buClr>
              <a:buSzPct val="166666"/>
              <a:buFont typeface="Arial"/>
              <a:buChar char="•"/>
            </a:pPr>
            <a:r>
              <a:rPr sz="1800" lang="en-GB"/>
              <a:t>Often offered as ‘taster’ courses, to build skills and act as a prerequisite to a degree, or simply for personal enjoyment</a:t>
            </a:r>
          </a:p>
          <a:p>
            <a:pPr rtl="0" lvl="1" indent="-342900" marL="914400">
              <a:buClr>
                <a:schemeClr val="lt1"/>
              </a:buClr>
              <a:buSzPct val="100000"/>
              <a:buFont typeface="Courier New"/>
              <a:buChar char="o"/>
            </a:pPr>
            <a:r>
              <a:rPr sz="1800" lang="en-GB"/>
              <a:t>Southampton currently offers three MOOCs</a:t>
            </a:r>
            <a:r>
              <a:rPr baseline="30000" sz="1800" lang="en-GB">
                <a:solidFill>
                  <a:srgbClr val="FF0000"/>
                </a:solidFill>
              </a:rPr>
              <a:t> </a:t>
            </a:r>
            <a:r>
              <a:rPr sz="1800" lang="en-GB">
                <a:solidFill>
                  <a:srgbClr val="FFFFFF"/>
                </a:solidFill>
              </a:rPr>
              <a:t>through FutureLearn (What is a MOOC, 2013)</a:t>
            </a:r>
          </a:p>
          <a:p>
            <a:pPr rtl="0" lvl="0" indent="-342900" marL="457200">
              <a:buClr>
                <a:srgbClr val="FFFFFF"/>
              </a:buClr>
              <a:buSzPct val="166666"/>
              <a:buFont typeface="Arial"/>
              <a:buChar char="•"/>
            </a:pPr>
            <a:r>
              <a:rPr sz="1800" lang="en-GB">
                <a:solidFill>
                  <a:srgbClr val="FFFFFF"/>
                </a:solidFill>
              </a:rPr>
              <a:t>Growing movement to offer more expensive but accredited courses</a:t>
            </a:r>
          </a:p>
          <a:p>
            <a:pPr rtl="0" lvl="1" indent="-342900" marL="914400">
              <a:buClr>
                <a:srgbClr val="FFFFFF"/>
              </a:buClr>
              <a:buSzPct val="100000"/>
              <a:buFont typeface="Courier New"/>
              <a:buChar char="o"/>
            </a:pPr>
            <a:r>
              <a:rPr sz="1800" lang="en-GB">
                <a:solidFill>
                  <a:srgbClr val="FFFFFF"/>
                </a:solidFill>
              </a:rPr>
              <a:t>Georgia Institute of Technology offer a full masters degree in computer science, for 20% of the cost of doing the degree locally (Onink, 2013)</a:t>
            </a:r>
          </a:p>
        </p:txBody>
      </p:sp>
      <p:pic>
        <p:nvPicPr>
          <p:cNvPr id="209" name="Shape 209"/>
          <p:cNvPicPr preferRelativeResize="0"/>
          <p:nvPr/>
        </p:nvPicPr>
        <p:blipFill>
          <a:blip r:embed="rId3"/>
          <a:stretch>
            <a:fillRect/>
          </a:stretch>
        </p:blipFill>
        <p:spPr>
          <a:xfrm>
            <a:off y="3394000" x="6966425"/>
            <a:ext cy="1524775" cx="1984750"/>
          </a:xfrm>
          <a:prstGeom prst="rect">
            <a:avLst/>
          </a:prstGeom>
          <a:noFill/>
          <a:ln>
            <a:noFill/>
          </a:ln>
        </p:spPr>
      </p:pic>
      <p:sp>
        <p:nvSpPr>
          <p:cNvPr id="210" name="Shape 210"/>
          <p:cNvSpPr txBox="1"/>
          <p:nvPr/>
        </p:nvSpPr>
        <p:spPr>
          <a:xfrm>
            <a:off y="3618600" x="457200"/>
            <a:ext cy="1524900" cx="6441900"/>
          </a:xfrm>
          <a:prstGeom prst="rect">
            <a:avLst/>
          </a:prstGeom>
          <a:noFill/>
        </p:spPr>
        <p:txBody>
          <a:bodyPr bIns="91425" rIns="91425" lIns="91425" tIns="91425" anchor="t" anchorCtr="0">
            <a:noAutofit/>
          </a:bodyPr>
          <a:lstStyle/>
          <a:p>
            <a:pPr lvl="0" indent="-342900" marL="457200">
              <a:buClr>
                <a:schemeClr val="lt1"/>
              </a:buClr>
              <a:buSzPct val="100000"/>
              <a:buFont typeface="Arial"/>
              <a:buChar char="●"/>
            </a:pPr>
            <a:r>
              <a:rPr sz="1800" lang="en-GB">
                <a:solidFill>
                  <a:schemeClr val="lt1"/>
                </a:solidFill>
              </a:rPr>
              <a:t>In 2012, approximately 2.6 percent of universities offered MOOCS, and almost 10 percent had plans to offer in the future. (Allen, 2012)</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y="0" x="0"/>
          <a:ext cy="0" cx="0"/>
          <a:chOff y="0" x="0"/>
          <a:chExt cy="0" cx="0"/>
        </a:xfrm>
      </p:grpSpPr>
      <p:sp>
        <p:nvSpPr>
          <p:cNvPr id="215" name="Shape 215"/>
          <p:cNvSpPr txBox="1"/>
          <p:nvPr>
            <p:ph type="title"/>
          </p:nvPr>
        </p:nvSpPr>
        <p:spPr>
          <a:xfrm>
            <a:off y="205978" x="457200"/>
            <a:ext cy="857400" cx="6879600"/>
          </a:xfrm>
          <a:prstGeom prst="rect">
            <a:avLst/>
          </a:prstGeom>
        </p:spPr>
        <p:txBody>
          <a:bodyPr bIns="91425" rIns="91425" lIns="91425" tIns="91425" anchor="b" anchorCtr="0">
            <a:noAutofit/>
          </a:bodyPr>
          <a:lstStyle/>
          <a:p>
            <a:pPr rtl="0" lvl="0">
              <a:buNone/>
            </a:pPr>
            <a:r>
              <a:rPr lang="en-GB"/>
              <a:t>Students adopting MOOCS?</a:t>
            </a:r>
          </a:p>
        </p:txBody>
      </p:sp>
      <p:sp>
        <p:nvSpPr>
          <p:cNvPr id="216" name="Shape 216"/>
          <p:cNvSpPr txBox="1"/>
          <p:nvPr>
            <p:ph idx="1" type="body"/>
          </p:nvPr>
        </p:nvSpPr>
        <p:spPr>
          <a:xfrm>
            <a:off y="1200150" x="457200"/>
            <a:ext cy="3630300" cx="8229600"/>
          </a:xfrm>
          <a:prstGeom prst="rect">
            <a:avLst/>
          </a:prstGeom>
        </p:spPr>
        <p:txBody>
          <a:bodyPr bIns="91425" rIns="91425" lIns="91425" tIns="91425" anchor="t" anchorCtr="0">
            <a:noAutofit/>
          </a:bodyPr>
          <a:lstStyle/>
          <a:p>
            <a:pPr lvl="0" indent="-342900" marL="457200">
              <a:buClr>
                <a:schemeClr val="lt1"/>
              </a:buClr>
              <a:buSzPct val="166666"/>
              <a:buFont typeface="Arial"/>
              <a:buChar char="•"/>
            </a:pPr>
            <a:r>
              <a:rPr sz="1800" lang="en-GB"/>
              <a:t>The number of students taking at least one online course has been steadily increasing since 2002. In 2011 the number of students taking an online course has increased by about 572,512, and will probably continue to grow for a couple of years.</a:t>
            </a:r>
          </a:p>
        </p:txBody>
      </p:sp>
      <p:pic>
        <p:nvPicPr>
          <p:cNvPr id="217" name="Shape 217"/>
          <p:cNvPicPr preferRelativeResize="0"/>
          <p:nvPr/>
        </p:nvPicPr>
        <p:blipFill>
          <a:blip r:embed="rId3"/>
          <a:stretch>
            <a:fillRect/>
          </a:stretch>
        </p:blipFill>
        <p:spPr>
          <a:xfrm>
            <a:off y="2242224" x="4594887"/>
            <a:ext cy="2588224" cx="4298725"/>
          </a:xfrm>
          <a:prstGeom prst="rect">
            <a:avLst/>
          </a:prstGeom>
          <a:noFill/>
          <a:ln>
            <a:noFill/>
          </a:ln>
        </p:spPr>
      </p:pic>
      <p:sp>
        <p:nvSpPr>
          <p:cNvPr id="218" name="Shape 218"/>
          <p:cNvSpPr txBox="1"/>
          <p:nvPr/>
        </p:nvSpPr>
        <p:spPr>
          <a:xfrm>
            <a:off y="2391925" x="457200"/>
            <a:ext cy="2588099" cx="3999599"/>
          </a:xfrm>
          <a:prstGeom prst="rect">
            <a:avLst/>
          </a:prstGeom>
        </p:spPr>
        <p:txBody>
          <a:bodyPr bIns="91425" rIns="91425" lIns="91425" tIns="91425" anchor="t" anchorCtr="0">
            <a:noAutofit/>
          </a:bodyPr>
          <a:lstStyle/>
          <a:p>
            <a:pPr rtl="0" lvl="0" indent="-342900" marL="457200">
              <a:buClr>
                <a:schemeClr val="lt1"/>
              </a:buClr>
              <a:buSzPct val="100000"/>
              <a:buFont typeface="Arial"/>
              <a:buChar char="●"/>
            </a:pPr>
            <a:r>
              <a:rPr sz="1800" lang="en-GB">
                <a:solidFill>
                  <a:schemeClr val="lt1"/>
                </a:solidFill>
              </a:rPr>
              <a:t>83% of MOOC students have a secondary degree.</a:t>
            </a:r>
          </a:p>
          <a:p>
            <a:pPr rtl="0" lvl="0" indent="-342900" marL="457200">
              <a:buClr>
                <a:schemeClr val="lt1"/>
              </a:buClr>
              <a:buSzPct val="100000"/>
              <a:buFont typeface="Arial"/>
              <a:buChar char="●"/>
            </a:pPr>
            <a:r>
              <a:rPr sz="1800" lang="en-GB">
                <a:solidFill>
                  <a:schemeClr val="lt1"/>
                </a:solidFill>
              </a:rPr>
              <a:t>Over 40% of coursera students are under 30 with only 10% over 60.</a:t>
            </a:r>
          </a:p>
          <a:p>
            <a:pPr rtl="0" lvl="0" indent="-342900" marL="457200">
              <a:buClr>
                <a:schemeClr val="lt1"/>
              </a:buClr>
              <a:buSzPct val="100000"/>
              <a:buFont typeface="Arial"/>
              <a:buChar char="●"/>
            </a:pPr>
            <a:r>
              <a:rPr sz="1800" lang="en-GB">
                <a:solidFill>
                  <a:schemeClr val="lt1"/>
                </a:solidFill>
              </a:rPr>
              <a:t>About 50% of MOOC students have full time jobs.</a:t>
            </a:r>
          </a:p>
          <a:p>
            <a:pPr lvl="0" indent="-342900" marL="457200">
              <a:buClr>
                <a:schemeClr val="lt1"/>
              </a:buClr>
              <a:buSzPct val="100000"/>
              <a:buFont typeface="Arial"/>
              <a:buChar char="●"/>
            </a:pPr>
            <a:r>
              <a:rPr sz="1800" lang="en-GB">
                <a:solidFill>
                  <a:schemeClr val="lt1"/>
                </a:solidFill>
              </a:rPr>
              <a:t>(Data from Allen, 2013)</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y="0" x="0"/>
          <a:ext cy="0" cx="0"/>
          <a:chOff y="0" x="0"/>
          <a:chExt cy="0" cx="0"/>
        </a:xfrm>
      </p:grpSpPr>
      <p:sp>
        <p:nvSpPr>
          <p:cNvPr id="223" name="Shape 223"/>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GB"/>
              <a:t>Who is taking MOOCS?</a:t>
            </a:r>
          </a:p>
        </p:txBody>
      </p:sp>
      <p:sp>
        <p:nvSpPr>
          <p:cNvPr id="224" name="Shape 224"/>
          <p:cNvSpPr txBox="1"/>
          <p:nvPr>
            <p:ph idx="1" type="body"/>
          </p:nvPr>
        </p:nvSpPr>
        <p:spPr>
          <a:xfrm>
            <a:off y="1200150" x="457200"/>
            <a:ext cy="1621800" cx="8229600"/>
          </a:xfrm>
          <a:prstGeom prst="rect">
            <a:avLst/>
          </a:prstGeom>
        </p:spPr>
        <p:txBody>
          <a:bodyPr bIns="91425" rIns="91425" lIns="91425" tIns="91425" anchor="t" anchorCtr="0">
            <a:noAutofit/>
          </a:bodyPr>
          <a:lstStyle/>
          <a:p>
            <a:pPr rtl="0" lvl="0" indent="-342900" marL="457200">
              <a:buClr>
                <a:schemeClr val="lt1"/>
              </a:buClr>
              <a:buSzPct val="100000"/>
              <a:buFont typeface="Arial"/>
              <a:buChar char="●"/>
            </a:pPr>
            <a:r>
              <a:rPr sz="1800" lang="en-GB"/>
              <a:t>83% of MOOC students have a secondary degree and 79.4% have a Bachelor's.</a:t>
            </a:r>
          </a:p>
          <a:p>
            <a:pPr rtl="0" lvl="0" indent="-342900" marL="457200">
              <a:buClr>
                <a:schemeClr val="lt1"/>
              </a:buClr>
              <a:buSzPct val="100000"/>
              <a:buFont typeface="Arial"/>
              <a:buChar char="●"/>
            </a:pPr>
            <a:r>
              <a:rPr sz="1800" lang="en-GB"/>
              <a:t>Over 40% of coursera students are under 30 with only 10% over 60.</a:t>
            </a:r>
          </a:p>
          <a:p>
            <a:pPr rtl="0" lvl="0" indent="-342900" marL="457200">
              <a:buClr>
                <a:schemeClr val="lt1"/>
              </a:buClr>
              <a:buSzPct val="100000"/>
              <a:buFont typeface="Arial"/>
              <a:buChar char="●"/>
            </a:pPr>
            <a:r>
              <a:rPr sz="1800" lang="en-GB"/>
              <a:t>About 50% of MOOC students have full time jobs.</a:t>
            </a:r>
          </a:p>
          <a:p>
            <a:pPr rtl="0" lvl="0" indent="-342900" marL="457200">
              <a:buClr>
                <a:schemeClr val="lt1"/>
              </a:buClr>
              <a:buSzPct val="100000"/>
              <a:buFont typeface="Arial"/>
              <a:buChar char="●"/>
            </a:pPr>
            <a:r>
              <a:rPr sz="1800" lang="en-GB"/>
              <a:t>United States has about 34.32% of the students. (Christensen, 2013)</a:t>
            </a:r>
          </a:p>
          <a:p>
            <a:r>
              <a:t/>
            </a:r>
          </a:p>
        </p:txBody>
      </p:sp>
      <p:sp>
        <p:nvSpPr>
          <p:cNvPr id="225" name="Shape 225"/>
          <p:cNvSpPr txBox="1"/>
          <p:nvPr/>
        </p:nvSpPr>
        <p:spPr>
          <a:xfrm>
            <a:off y="2959325" x="457200"/>
            <a:ext cy="2028300" cx="5135699"/>
          </a:xfrm>
          <a:prstGeom prst="rect">
            <a:avLst/>
          </a:prstGeom>
        </p:spPr>
        <p:txBody>
          <a:bodyPr bIns="91425" rIns="91425" lIns="91425" tIns="91425" anchor="t" anchorCtr="0">
            <a:noAutofit/>
          </a:bodyPr>
          <a:lstStyle/>
          <a:p>
            <a:pPr lvl="0" indent="-342900" marL="457200">
              <a:buClr>
                <a:schemeClr val="lt1"/>
              </a:buClr>
              <a:buSzPct val="100000"/>
              <a:buFont typeface="Arial"/>
              <a:buChar char="●"/>
            </a:pPr>
            <a:r>
              <a:rPr sz="1800" lang="en-GB">
                <a:solidFill>
                  <a:schemeClr val="lt1"/>
                </a:solidFill>
              </a:rPr>
              <a:t>The two main reasons people are taking MOOCS is curiosity, and further gain knowledge and skill toward their degrees. (Christensen, 2013)</a:t>
            </a:r>
          </a:p>
        </p:txBody>
      </p:sp>
      <p:pic>
        <p:nvPicPr>
          <p:cNvPr id="226" name="Shape 226"/>
          <p:cNvPicPr preferRelativeResize="0"/>
          <p:nvPr/>
        </p:nvPicPr>
        <p:blipFill>
          <a:blip r:embed="rId3"/>
          <a:stretch>
            <a:fillRect/>
          </a:stretch>
        </p:blipFill>
        <p:spPr>
          <a:xfrm>
            <a:off y="2666073" x="5318276"/>
            <a:ext cy="2321549" cx="3651972"/>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y="0" x="0"/>
          <a:ext cy="0" cx="0"/>
          <a:chOff y="0" x="0"/>
          <a:chExt cy="0" cx="0"/>
        </a:xfrm>
      </p:grpSpPr>
      <p:sp>
        <p:nvSpPr>
          <p:cNvPr id="231" name="Shape 231"/>
          <p:cNvSpPr txBox="1"/>
          <p:nvPr>
            <p:ph type="title"/>
          </p:nvPr>
        </p:nvSpPr>
        <p:spPr>
          <a:xfrm>
            <a:off y="68628" x="469675"/>
            <a:ext cy="857400" cx="6879600"/>
          </a:xfrm>
          <a:prstGeom prst="rect">
            <a:avLst/>
          </a:prstGeom>
        </p:spPr>
        <p:txBody>
          <a:bodyPr bIns="91425" rIns="91425" lIns="91425" tIns="91425" anchor="b" anchorCtr="0">
            <a:noAutofit/>
          </a:bodyPr>
          <a:lstStyle/>
          <a:p>
            <a:pPr>
              <a:buNone/>
            </a:pPr>
            <a:r>
              <a:rPr lang="en-GB"/>
              <a:t>Relevance to the Undergraduate</a:t>
            </a:r>
          </a:p>
        </p:txBody>
      </p:sp>
      <p:sp>
        <p:nvSpPr>
          <p:cNvPr id="232" name="Shape 232"/>
          <p:cNvSpPr txBox="1"/>
          <p:nvPr>
            <p:ph idx="1" type="body"/>
          </p:nvPr>
        </p:nvSpPr>
        <p:spPr>
          <a:xfrm>
            <a:off y="756600" x="394800"/>
            <a:ext cy="3630300" cx="8229600"/>
          </a:xfrm>
          <a:prstGeom prst="rect">
            <a:avLst/>
          </a:prstGeom>
        </p:spPr>
        <p:txBody>
          <a:bodyPr bIns="91425" rIns="91425" lIns="91425" tIns="91425" anchor="t" anchorCtr="0">
            <a:noAutofit/>
          </a:bodyPr>
          <a:lstStyle/>
          <a:p>
            <a:pPr rtl="0" lvl="0" indent="-342900" marL="457200">
              <a:lnSpc>
                <a:spcPct val="115000"/>
              </a:lnSpc>
              <a:spcBef>
                <a:spcPts val="1400"/>
              </a:spcBef>
              <a:spcAft>
                <a:spcPts val="400"/>
              </a:spcAft>
              <a:buClr>
                <a:schemeClr val="lt1"/>
              </a:buClr>
              <a:buSzPct val="166666"/>
              <a:buFont typeface="Arial"/>
              <a:buChar char="•"/>
            </a:pPr>
            <a:r>
              <a:rPr sz="1800" lang="en-GB"/>
              <a:t>MOOCs cannot replace a degree in the eyes of an employer</a:t>
            </a:r>
          </a:p>
          <a:p>
            <a:pPr rtl="0" lvl="0" indent="-342900" marL="457200">
              <a:lnSpc>
                <a:spcPct val="115000"/>
              </a:lnSpc>
              <a:spcBef>
                <a:spcPts val="1400"/>
              </a:spcBef>
              <a:spcAft>
                <a:spcPts val="400"/>
              </a:spcAft>
              <a:buClr>
                <a:schemeClr val="lt1"/>
              </a:buClr>
              <a:buSzPct val="166666"/>
              <a:buFont typeface="Arial"/>
              <a:buChar char="•"/>
            </a:pPr>
            <a:r>
              <a:rPr sz="1800" lang="en-GB"/>
              <a:t>“We're not doing anything as rich and powerful as what a traditional liberal-arts education would offer you” -Sebastian Thrun, Udacity creator</a:t>
            </a:r>
          </a:p>
          <a:p>
            <a:pPr rtl="0" lvl="0" indent="-342900" marL="457200">
              <a:lnSpc>
                <a:spcPct val="115000"/>
              </a:lnSpc>
              <a:spcBef>
                <a:spcPts val="1400"/>
              </a:spcBef>
              <a:spcAft>
                <a:spcPts val="400"/>
              </a:spcAft>
              <a:buClr>
                <a:schemeClr val="lt1"/>
              </a:buClr>
              <a:buSzPct val="166666"/>
              <a:buFont typeface="Arial"/>
              <a:buChar char="•"/>
            </a:pPr>
            <a:r>
              <a:rPr sz="1800" lang="en-GB"/>
              <a:t>79.4% of MOOC participants already have a Bachelor’s degree or above (Christensen et al, 2013)</a:t>
            </a:r>
          </a:p>
          <a:p>
            <a:pPr rtl="0" lvl="0" indent="-342900" marL="457200">
              <a:lnSpc>
                <a:spcPct val="115000"/>
              </a:lnSpc>
              <a:spcBef>
                <a:spcPts val="1400"/>
              </a:spcBef>
              <a:spcAft>
                <a:spcPts val="400"/>
              </a:spcAft>
              <a:buClr>
                <a:schemeClr val="lt1"/>
              </a:buClr>
              <a:buSzPct val="166666"/>
              <a:buFont typeface="Arial"/>
              <a:buChar char="•"/>
            </a:pPr>
            <a:r>
              <a:rPr sz="1800" lang="en-GB"/>
              <a:t>MOOCs are helping to improve the quality of learning in higher education (Garcia, 2014)</a:t>
            </a:r>
          </a:p>
          <a:p>
            <a:pPr rtl="0" lvl="0" indent="-342900" marL="457200">
              <a:lnSpc>
                <a:spcPct val="115000"/>
              </a:lnSpc>
              <a:spcBef>
                <a:spcPts val="1400"/>
              </a:spcBef>
              <a:spcAft>
                <a:spcPts val="400"/>
              </a:spcAft>
              <a:buClr>
                <a:schemeClr val="lt1"/>
              </a:buClr>
              <a:buSzPct val="166666"/>
              <a:buFont typeface="Arial"/>
              <a:buChar char="•"/>
            </a:pPr>
            <a:r>
              <a:rPr sz="1800" lang="en-GB"/>
              <a:t>MOOCs can supplement an undergraduates degree by allowing them to study areas that would not be otherwise be included in their curriculum</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y="0" x="0"/>
          <a:ext cy="0" cx="0"/>
          <a:chOff y="0" x="0"/>
          <a:chExt cy="0" cx="0"/>
        </a:xfrm>
      </p:grpSpPr>
      <p:sp>
        <p:nvSpPr>
          <p:cNvPr id="237" name="Shape 237"/>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GB"/>
              <a:t>Expert Opinion</a:t>
            </a:r>
          </a:p>
        </p:txBody>
      </p:sp>
      <p:sp>
        <p:nvSpPr>
          <p:cNvPr id="238" name="Shape 238"/>
          <p:cNvSpPr txBox="1"/>
          <p:nvPr>
            <p:ph idx="1" type="body"/>
          </p:nvPr>
        </p:nvSpPr>
        <p:spPr>
          <a:xfrm>
            <a:off y="1200150" x="457200"/>
            <a:ext cy="1424999" cx="8229600"/>
          </a:xfrm>
          <a:prstGeom prst="rect">
            <a:avLst/>
          </a:prstGeom>
        </p:spPr>
        <p:txBody>
          <a:bodyPr bIns="91425" rIns="91425" lIns="91425" tIns="91425" anchor="t" anchorCtr="0">
            <a:noAutofit/>
          </a:bodyPr>
          <a:lstStyle/>
          <a:p>
            <a:pPr>
              <a:buNone/>
            </a:pPr>
            <a:r>
              <a:rPr sz="2400" lang="en-GB">
                <a:solidFill>
                  <a:srgbClr val="FFFFFF"/>
                </a:solidFill>
              </a:rPr>
              <a:t>“MOOCs have the potential to contribute so much to education.” </a:t>
            </a:r>
            <a:r>
              <a:rPr sz="1800" lang="en-GB">
                <a:solidFill>
                  <a:srgbClr val="FFFFFF"/>
                </a:solidFill>
              </a:rPr>
              <a:t>Dr. Lori Breslow MIT Teaching and Learning Laboratory</a:t>
            </a:r>
            <a:r>
              <a:rPr baseline="30000" sz="1800" lang="en-GB">
                <a:solidFill>
                  <a:srgbClr val="4A86E8"/>
                </a:solidFill>
              </a:rPr>
              <a:t>[</a:t>
            </a:r>
            <a:r>
              <a:rPr u="sng" baseline="30000" sz="1800" lang="en-GB">
                <a:solidFill>
                  <a:schemeClr val="hlink"/>
                </a:solidFill>
                <a:hlinkClick r:id="rId3"/>
              </a:rPr>
              <a:t>http://www.wise-qatar.org/edudebate-moocs-disruptive-learning</a:t>
            </a:r>
            <a:r>
              <a:rPr baseline="30000" sz="1800" lang="en-GB">
                <a:solidFill>
                  <a:srgbClr val="4A86E8"/>
                </a:solidFill>
              </a:rPr>
              <a:t>] </a:t>
            </a:r>
          </a:p>
        </p:txBody>
      </p:sp>
      <p:sp>
        <p:nvSpPr>
          <p:cNvPr id="239" name="Shape 239"/>
          <p:cNvSpPr txBox="1"/>
          <p:nvPr/>
        </p:nvSpPr>
        <p:spPr>
          <a:xfrm>
            <a:off y="2625150" x="447900"/>
            <a:ext cy="2198700" cx="8248199"/>
          </a:xfrm>
          <a:prstGeom prst="rect">
            <a:avLst/>
          </a:prstGeom>
        </p:spPr>
        <p:txBody>
          <a:bodyPr bIns="91425" rIns="91425" lIns="91425" tIns="91425" anchor="t" anchorCtr="0">
            <a:noAutofit/>
          </a:bodyPr>
          <a:lstStyle/>
          <a:p>
            <a:pPr algn="r" rtl="0" lvl="0">
              <a:buNone/>
            </a:pPr>
            <a:r>
              <a:rPr sz="2400" lang="en-GB">
                <a:solidFill>
                  <a:srgbClr val="FFFFFF"/>
                </a:solidFill>
              </a:rPr>
              <a:t>“Not raw memorization of facts, but actually the understanding, application and correlation of those concepts at much higher levels of function. Very few of the MOOCs out there actually do that.”</a:t>
            </a:r>
            <a:r>
              <a:rPr sz="900" lang="en-GB">
                <a:solidFill>
                  <a:srgbClr val="FFFFFF"/>
                </a:solidFill>
              </a:rPr>
              <a:t> </a:t>
            </a:r>
            <a:r>
              <a:rPr sz="1800" lang="en-GB">
                <a:solidFill>
                  <a:srgbClr val="FFFFFF"/>
                </a:solidFill>
              </a:rPr>
              <a:t>Jim Guilkey S4 NetQuest President and co-founder</a:t>
            </a:r>
          </a:p>
          <a:p>
            <a:pPr algn="r">
              <a:buNone/>
            </a:pPr>
            <a:r>
              <a:rPr baseline="30000" sz="1800" lang="en-GB">
                <a:solidFill>
                  <a:srgbClr val="4A86E8"/>
                </a:solidFill>
              </a:rPr>
              <a:t>[</a:t>
            </a:r>
            <a:r>
              <a:rPr u="sng" baseline="30000" sz="1800" lang="en-GB">
                <a:solidFill>
                  <a:srgbClr val="D9D9D9"/>
                </a:solidFill>
              </a:rPr>
              <a:t>http://www.educationworld.com/a_tech/elearning-mooc-best-practices-trends.shtml</a:t>
            </a:r>
            <a:r>
              <a:rPr u="sng" baseline="30000" sz="1800" lang="en-GB">
                <a:solidFill>
                  <a:srgbClr val="4A86E8"/>
                </a:solidFill>
              </a:rPr>
              <a: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y="0" x="0"/>
          <a:ext cy="0" cx="0"/>
          <a:chOff y="0" x="0"/>
          <a:chExt cy="0" cx="0"/>
        </a:xfrm>
      </p:grpSpPr>
      <p:sp>
        <p:nvSpPr>
          <p:cNvPr id="85" name="Shape 85"/>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GB"/>
              <a:t>Objectives</a:t>
            </a:r>
          </a:p>
        </p:txBody>
      </p:sp>
      <p:sp>
        <p:nvSpPr>
          <p:cNvPr id="86" name="Shape 86"/>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indent="-342900" marL="457200">
              <a:buClr>
                <a:schemeClr val="lt1"/>
              </a:buClr>
              <a:buSzPct val="166666"/>
              <a:buFont typeface="Arial"/>
              <a:buChar char="•"/>
            </a:pPr>
            <a:r>
              <a:rPr sz="1800" lang="en-GB"/>
              <a:t>Study MOOC development</a:t>
            </a:r>
          </a:p>
          <a:p>
            <a:pPr rtl="0" lvl="1" indent="-342900" marL="914400">
              <a:buClr>
                <a:schemeClr val="lt1"/>
              </a:buClr>
              <a:buSzPct val="100000"/>
              <a:buFont typeface="Courier New"/>
              <a:buChar char="o"/>
            </a:pPr>
            <a:r>
              <a:rPr sz="1800" lang="en-GB"/>
              <a:t>Origins of the MOOC</a:t>
            </a:r>
          </a:p>
          <a:p>
            <a:pPr rtl="0" lvl="1" indent="-342900" marL="914400">
              <a:buClr>
                <a:schemeClr val="lt1"/>
              </a:buClr>
              <a:buSzPct val="100000"/>
              <a:buFont typeface="Courier New"/>
              <a:buChar char="o"/>
            </a:pPr>
            <a:r>
              <a:rPr sz="1800" lang="en-GB"/>
              <a:t>MOOC providers </a:t>
            </a:r>
          </a:p>
          <a:p>
            <a:pPr rtl="0" lvl="1" indent="-342900" marL="914400">
              <a:buClr>
                <a:schemeClr val="lt1"/>
              </a:buClr>
              <a:buSzPct val="100000"/>
              <a:buFont typeface="Courier New"/>
              <a:buChar char="o"/>
            </a:pPr>
            <a:r>
              <a:rPr sz="1800" lang="en-GB"/>
              <a:t>MOOC adoption by universities </a:t>
            </a:r>
          </a:p>
          <a:p>
            <a:pPr rtl="0" lvl="0" indent="-342900" marL="457200">
              <a:buClr>
                <a:schemeClr val="lt1"/>
              </a:buClr>
              <a:buSzPct val="166666"/>
              <a:buFont typeface="Arial"/>
              <a:buChar char="•"/>
            </a:pPr>
            <a:r>
              <a:rPr sz="1800" lang="en-GB"/>
              <a:t>Compare to traditional ‘face-to-face’ courses</a:t>
            </a:r>
          </a:p>
          <a:p>
            <a:pPr rtl="0" lvl="1" indent="-342900" marL="914400">
              <a:buClr>
                <a:schemeClr val="lt1"/>
              </a:buClr>
              <a:buSzPct val="100000"/>
              <a:buFont typeface="Courier New"/>
              <a:buChar char="o"/>
            </a:pPr>
            <a:r>
              <a:rPr sz="1800" lang="en-GB"/>
              <a:t>Weigh up pros and cons of each</a:t>
            </a:r>
          </a:p>
          <a:p>
            <a:pPr rtl="0" lvl="1" indent="-342900" marL="914400">
              <a:buClr>
                <a:schemeClr val="lt1"/>
              </a:buClr>
              <a:buSzPct val="100000"/>
              <a:buFont typeface="Courier New"/>
              <a:buChar char="o"/>
            </a:pPr>
            <a:r>
              <a:rPr sz="1800" lang="en-GB"/>
              <a:t>Analyse the value of the MOOC in employability terms</a:t>
            </a:r>
          </a:p>
          <a:p>
            <a:pPr rtl="0" lvl="1" indent="-342900" marL="914400">
              <a:buClr>
                <a:schemeClr val="lt1"/>
              </a:buClr>
              <a:buSzPct val="100000"/>
              <a:buFont typeface="Courier New"/>
              <a:buChar char="o"/>
            </a:pPr>
            <a:r>
              <a:rPr sz="1800" lang="en-GB"/>
              <a:t>Are undergraduates wasting their money?</a:t>
            </a:r>
          </a:p>
          <a:p>
            <a:pPr rtl="0" lvl="0" indent="-342900" marL="457200">
              <a:buClr>
                <a:schemeClr val="lt1"/>
              </a:buClr>
              <a:buSzPct val="166666"/>
              <a:buFont typeface="Arial"/>
              <a:buChar char="•"/>
            </a:pPr>
            <a:r>
              <a:rPr sz="1800" lang="en-GB"/>
              <a:t>Discuss the future development of MOOCs</a:t>
            </a:r>
          </a:p>
          <a:p>
            <a:pPr rtl="0" lvl="1" indent="-342900" marL="914400">
              <a:buClr>
                <a:schemeClr val="lt1"/>
              </a:buClr>
              <a:buSzPct val="100000"/>
              <a:buFont typeface="Courier New"/>
              <a:buChar char="o"/>
            </a:pPr>
            <a:r>
              <a:rPr sz="1800" lang="en-GB"/>
              <a:t>How have universities reacted?</a:t>
            </a:r>
          </a:p>
          <a:p>
            <a:pPr rtl="0" lvl="1" indent="-342900" marL="914400">
              <a:buClr>
                <a:schemeClr val="lt1"/>
              </a:buClr>
              <a:buSzPct val="100000"/>
              <a:buFont typeface="Courier New"/>
              <a:buChar char="o"/>
            </a:pPr>
            <a:r>
              <a:rPr sz="1800" lang="en-GB"/>
              <a:t>What are the implications of the rise in accredited courses online?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y="0" x="0"/>
          <a:ext cy="0" cx="0"/>
          <a:chOff y="0" x="0"/>
          <a:chExt cy="0" cx="0"/>
        </a:xfrm>
      </p:grpSpPr>
      <p:sp>
        <p:nvSpPr>
          <p:cNvPr id="244" name="Shape 244"/>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GB"/>
              <a:t>Increase in accredited Courses</a:t>
            </a:r>
          </a:p>
        </p:txBody>
      </p:sp>
      <p:sp>
        <p:nvSpPr>
          <p:cNvPr id="245" name="Shape 245"/>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indent="-342900" marL="457200">
              <a:buClr>
                <a:schemeClr val="lt1"/>
              </a:buClr>
              <a:buSzPct val="166666"/>
              <a:buFont typeface="Arial"/>
              <a:buChar char="•"/>
            </a:pPr>
            <a:r>
              <a:rPr sz="1800" lang="en-GB"/>
              <a:t>Five Coursera courses are accredited</a:t>
            </a:r>
          </a:p>
          <a:p>
            <a:pPr rtl="0" lvl="0" indent="-342900" marL="457200">
              <a:buClr>
                <a:schemeClr val="lt1"/>
              </a:buClr>
              <a:buSzPct val="166666"/>
              <a:buFont typeface="Arial"/>
              <a:buChar char="•"/>
            </a:pPr>
            <a:r>
              <a:rPr sz="1800" lang="en-GB"/>
              <a:t>Udacity in a partnership with AT&amp;T and Georgia Tech are offering an accredited masters degree that will require you to apply and be admitted</a:t>
            </a:r>
          </a:p>
          <a:p>
            <a:pPr rtl="0" lvl="0" indent="-342900" marL="457200">
              <a:buClr>
                <a:schemeClr val="lt1"/>
              </a:buClr>
              <a:buSzPct val="166666"/>
              <a:buFont typeface="Arial"/>
              <a:buChar char="•"/>
            </a:pPr>
            <a:r>
              <a:rPr sz="1800" lang="en-GB"/>
              <a:t>Students from San Jose State University can take Udacity’s online course (made by the university) and receive full credit. (Harris,2013)</a:t>
            </a:r>
          </a:p>
          <a:p>
            <a:pPr rtl="0" lvl="0" indent="-342900" marL="457200">
              <a:buClr>
                <a:schemeClr val="lt1"/>
              </a:buClr>
              <a:buSzPct val="166666"/>
              <a:buFont typeface="Arial"/>
              <a:buChar char="•"/>
            </a:pPr>
            <a:r>
              <a:rPr sz="1800" lang="en-GB"/>
              <a:t>As time passed the current trends seems to show us that more and more courses will get accreditation, but a big problem that faces this accreditation is how much employers will consider it.</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y="0" x="0"/>
          <a:ext cy="0" cx="0"/>
          <a:chOff y="0" x="0"/>
          <a:chExt cy="0" cx="0"/>
        </a:xfrm>
      </p:grpSpPr>
      <p:sp>
        <p:nvSpPr>
          <p:cNvPr id="250" name="Shape 250"/>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GB"/>
              <a:t>Conclusions</a:t>
            </a:r>
          </a:p>
        </p:txBody>
      </p:sp>
      <p:sp>
        <p:nvSpPr>
          <p:cNvPr id="251" name="Shape 251"/>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indent="-342900" marL="457200">
              <a:buClr>
                <a:schemeClr val="lt1"/>
              </a:buClr>
              <a:buSzPct val="166666"/>
              <a:buFont typeface="Arial"/>
              <a:buChar char="•"/>
            </a:pPr>
            <a:r>
              <a:rPr sz="1800" lang="en-GB"/>
              <a:t>Recent developments suggest that initial ideas of overthrowing traditional universities were premature</a:t>
            </a:r>
          </a:p>
          <a:p>
            <a:pPr rtl="0" lvl="0" indent="-342900" marL="457200">
              <a:buClr>
                <a:schemeClr val="lt1"/>
              </a:buClr>
              <a:buSzPct val="166666"/>
              <a:buFont typeface="Arial"/>
              <a:buChar char="•"/>
            </a:pPr>
            <a:r>
              <a:rPr sz="1800" lang="en-GB"/>
              <a:t>MOOCs provide a great way to study how students learn best, which can only improve the undergraduate experience</a:t>
            </a:r>
          </a:p>
          <a:p>
            <a:pPr rtl="0" lvl="0" indent="-342900" marL="457200">
              <a:buClr>
                <a:schemeClr val="lt1"/>
              </a:buClr>
              <a:buSzPct val="166666"/>
              <a:buFont typeface="Arial"/>
              <a:buChar char="•"/>
            </a:pPr>
            <a:r>
              <a:rPr sz="1800" lang="en-GB"/>
              <a:t>They also help students with their academic curiosity during and after university. </a:t>
            </a:r>
          </a:p>
          <a:p>
            <a:pPr rtl="0" lvl="0" indent="-342900" marL="457200">
              <a:buClr>
                <a:schemeClr val="lt1"/>
              </a:buClr>
              <a:buSzPct val="166666"/>
              <a:buFont typeface="Arial"/>
              <a:buChar char="•"/>
            </a:pPr>
            <a:r>
              <a:rPr sz="1800" lang="en-GB"/>
              <a:t>Traditional university is here to stay, and so are MOOCs.</a:t>
            </a:r>
          </a:p>
          <a:p>
            <a:pPr rtl="0" lvl="0" indent="-342900" marL="457200">
              <a:buClr>
                <a:schemeClr val="lt1"/>
              </a:buClr>
              <a:buSzPct val="166666"/>
              <a:buFont typeface="Arial"/>
              <a:buChar char="•"/>
            </a:pPr>
            <a:r>
              <a:rPr sz="1800" lang="en-GB"/>
              <a:t>MOOCs will help students and people who want to learn in many ways (curiosity, more skill in their domain etc.), and it will enhance their university experience by having access to all this information and courses. </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y="0" x="0"/>
          <a:ext cy="0" cx="0"/>
          <a:chOff y="0" x="0"/>
          <a:chExt cy="0" cx="0"/>
        </a:xfrm>
      </p:grpSpPr>
      <p:sp>
        <p:nvSpPr>
          <p:cNvPr id="256" name="Shape 256"/>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GB"/>
              <a:t>References</a:t>
            </a:r>
          </a:p>
        </p:txBody>
      </p:sp>
      <p:sp>
        <p:nvSpPr>
          <p:cNvPr id="257" name="Shape 257"/>
          <p:cNvSpPr txBox="1"/>
          <p:nvPr>
            <p:ph idx="1" type="body"/>
          </p:nvPr>
        </p:nvSpPr>
        <p:spPr>
          <a:xfrm>
            <a:off y="1063375" x="457200"/>
            <a:ext cy="3943199" cx="8229600"/>
          </a:xfrm>
          <a:prstGeom prst="rect">
            <a:avLst/>
          </a:prstGeom>
        </p:spPr>
        <p:txBody>
          <a:bodyPr bIns="91425" rIns="91425" lIns="91425" tIns="91425" anchor="t" anchorCtr="0">
            <a:noAutofit/>
          </a:bodyPr>
          <a:lstStyle/>
          <a:p>
            <a:pPr rtl="0" lvl="0">
              <a:buClr>
                <a:schemeClr val="dk1"/>
              </a:buClr>
              <a:buSzPct val="110000"/>
              <a:buFont typeface="Arial"/>
              <a:buNone/>
            </a:pPr>
            <a:r>
              <a:rPr sz="1000" lang="en-GB"/>
              <a:t>
</a:t>
            </a:r>
            <a:r>
              <a:rPr sz="1000" lang="en-GB"/>
              <a:t>1.ALLEN, E., SEAMAN, J. (2013) Changing Course Ten Years of Tracking Online Education in the United States. Available from: http://www.onlinelearningsurvey.com/reports/changingcourse.pdf, [Accessed 30 April 2014]</a:t>
            </a:r>
          </a:p>
          <a:p>
            <a:pPr rtl="0" lvl="0">
              <a:buClr>
                <a:schemeClr val="dk1"/>
              </a:buClr>
              <a:buSzPct val="110000"/>
              <a:buFont typeface="Arial"/>
              <a:buNone/>
            </a:pPr>
            <a:r>
              <a:rPr sz="1000" lang="en-GB"/>
              <a:t>2. CHRISTENSEN, G., STEINMETZ, A., ALCORN, B., BENNETT, A., WOODS, D. and EMANUEL, E. J. (2013) The MOOC Phenomenon: Who Takes Massive Open Online Courses and Why?, Working paper, Social Science Research Network, No. 2350964.</a:t>
            </a:r>
          </a:p>
          <a:p>
            <a:pPr rtl="0" lvl="0">
              <a:buClr>
                <a:schemeClr val="dk1"/>
              </a:buClr>
              <a:buSzPct val="110000"/>
              <a:buFont typeface="Arial"/>
              <a:buNone/>
            </a:pPr>
            <a:r>
              <a:rPr sz="1000" lang="en-GB"/>
              <a:t>3. Course Catalog for online courses, (nd). Available from: https://www.udacity.com/courses#!/all, [Accessed 30 April 2014]</a:t>
            </a:r>
          </a:p>
          <a:p>
            <a:pPr rtl="0" lvl="0">
              <a:buClr>
                <a:schemeClr val="dk1"/>
              </a:buClr>
              <a:buSzPct val="110000"/>
              <a:buFont typeface="Arial"/>
              <a:buNone/>
            </a:pPr>
            <a:r>
              <a:rPr sz="1000" lang="en-GB"/>
              <a:t>4.Course Catalog for online courses, (nd). Available from: https://www.udacity.com/courses#!/all, [Accessed 30 April 2014]</a:t>
            </a:r>
          </a:p>
          <a:p>
            <a:pPr rtl="0" lvl="0">
              <a:buClr>
                <a:schemeClr val="dk1"/>
              </a:buClr>
              <a:buSzPct val="110000"/>
              <a:buFont typeface="Arial"/>
              <a:buNone/>
            </a:pPr>
            <a:r>
              <a:rPr sz="1000" lang="en-GB"/>
              <a:t>5. DALY, J. (2013) 11 Enlightening Statistics About Massive Open Online Courses, from http://www.edtechmagazine.com/higher/article/2013/02/11-enlightening-statistics-about-massive-open-online-courses, [Accessed 30 April 2014]</a:t>
            </a:r>
          </a:p>
          <a:p>
            <a:pPr rtl="0" lvl="0">
              <a:buClr>
                <a:schemeClr val="dk1"/>
              </a:buClr>
              <a:buSzPct val="110000"/>
              <a:buFont typeface="Arial"/>
              <a:buNone/>
            </a:pPr>
            <a:r>
              <a:rPr sz="1000" lang="en-GB"/>
              <a:t>6. edX School partners, (nd), Available from: https://www.edx.org/schools-partners, [Accessed 30 April 2014]</a:t>
            </a:r>
          </a:p>
          <a:p>
            <a:pPr rtl="0" lvl="0">
              <a:buClr>
                <a:schemeClr val="dk1"/>
              </a:buClr>
              <a:buSzPct val="110000"/>
              <a:buFont typeface="Arial"/>
              <a:buNone/>
            </a:pPr>
            <a:r>
              <a:rPr sz="1000" lang="en-GB"/>
              <a:t>7. GARCIA, L. N. (2014) The End of MOOCs and The Future of Higher Education, British Columbia: The Ubyssey. Available from: http://ubyssey.ca/features/information-driveway-moocs-462/ [Accessed 30 April 2014]</a:t>
            </a:r>
          </a:p>
          <a:p>
            <a:pPr rtl="0" lvl="0">
              <a:buClr>
                <a:schemeClr val="dk1"/>
              </a:buClr>
              <a:buSzPct val="110000"/>
              <a:buFont typeface="Arial"/>
              <a:buNone/>
            </a:pPr>
            <a:r>
              <a:rPr sz="1000" lang="en-GB"/>
              <a:t>8.Google trends MOOC, (2014). Available from: http://www.google.com/trends/explore#q=MOOC, [Accessed 30 April 2014]</a:t>
            </a:r>
          </a:p>
          <a:p>
            <a:pPr rtl="0" lvl="0">
              <a:buClr>
                <a:schemeClr val="dk1"/>
              </a:buClr>
              <a:buSzPct val="110000"/>
              <a:buFont typeface="Arial"/>
              <a:buNone/>
            </a:pPr>
            <a:r>
              <a:rPr sz="1000" lang="en-GB"/>
              <a:t>9. HELPER, L., (2013), Coursera lands $20 million in new funding, despite online education turmoil. Available from: http://www.bizjournals.com/sanjose/news/2013/11/22/coursera-lands-20-million-in-new.html?page=all, [Accessed 30 April 2014]</a:t>
            </a:r>
          </a:p>
          <a:p>
            <a:pPr rtl="0" lvl="0">
              <a:buNone/>
            </a:pPr>
            <a:r>
              <a:rPr sz="1000" lang="en-GB"/>
              <a:t>10. Into to Artificial Inteligence - Udacity, (nd), from https://www.udacity.com/course/cs271, [Accessed 30 April 2014]</a:t>
            </a:r>
          </a:p>
          <a:p>
            <a:pPr rtl="0" lvl="0">
              <a:buClr>
                <a:schemeClr val="dk1"/>
              </a:buClr>
              <a:buSzPct val="110000"/>
              <a:buFont typeface="Arial"/>
              <a:buNone/>
            </a:pPr>
            <a:r>
              <a:rPr sz="1000" lang="en-GB"/>
              <a:t>11. JORDAN, K. (2014) Initial trends in enrolment and completion of massive open online courses. International Review of Research in Open and Distance Learning, 15(1) pp. 133–160.</a:t>
            </a:r>
          </a:p>
          <a:p>
            <a:pPr rtl="0" lvl="0">
              <a:buClr>
                <a:schemeClr val="dk1"/>
              </a:buClr>
              <a:buSzPct val="110000"/>
              <a:buFont typeface="Arial"/>
              <a:buNone/>
            </a:pPr>
            <a:r>
              <a:rPr sz="1000" lang="en-GB"/>
              <a:t>12. JORDAN, K., n.d., MOOC completion rates. Available from: http://www.katyjordan.com/MOOCproject.html, [Accessed 30 April 2014] (this is for the graphs)</a:t>
            </a:r>
          </a:p>
          <a:p>
            <a:pPr rtl="0" lvl="0">
              <a:buClr>
                <a:schemeClr val="dk1"/>
              </a:buClr>
              <a:buSzPct val="110000"/>
              <a:buFont typeface="Arial"/>
              <a:buNone/>
            </a:pPr>
            <a:r>
              <a:rPr sz="1000" lang="en-GB"/>
              <a:t>13. KOLOWICH, S. (2013) edX Drops Plans to Connect MOOC Students With Employers. Washington, D.C.: The Chronicle of Higher Education. Available from: http://chronicle.com/blogs/wiredcampus/edx-drops-plans-to-connect-mooc-students-with-employers/48987 [Accessed 30 April 2014]</a:t>
            </a:r>
          </a:p>
          <a:p>
            <a:pPr rtl="0" lvl="0">
              <a:buClr>
                <a:schemeClr val="dk1"/>
              </a:buClr>
              <a:buSzPct val="110000"/>
              <a:buFont typeface="Arial"/>
              <a:buNone/>
            </a:pPr>
            <a:r>
              <a:rPr sz="1000" lang="en-GB"/>
              <a:t>14. ONINK, T. (2013) Georgia Tech, Udacity Shock Higher Ed With $7,000 Degree. Forbes. Available from: http://www.forbes.com/sites/troyonink/2013/05/15/georgia-tech-udacity-shock-higher-ed-with-7000-degree</a:t>
            </a:r>
            <a:r>
              <a:rPr u="sng" sz="1000" lang="en-GB">
                <a:solidFill>
                  <a:schemeClr val="hlink"/>
                </a:solidFill>
                <a:hlinkClick r:id="rId3"/>
              </a:rPr>
              <a:t>/</a:t>
            </a:r>
            <a:r>
              <a:rPr sz="1000" lang="en-GB"/>
              <a:t> [Accessed 1 May 2014]</a:t>
            </a:r>
          </a:p>
          <a:p>
            <a:r>
              <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1" name="Shape 261"/>
        <p:cNvGrpSpPr/>
        <p:nvPr/>
      </p:nvGrpSpPr>
      <p:grpSpPr>
        <a:xfrm>
          <a:off y="0" x="0"/>
          <a:ext cy="0" cx="0"/>
          <a:chOff y="0" x="0"/>
          <a:chExt cy="0" cx="0"/>
        </a:xfrm>
      </p:grpSpPr>
      <p:sp>
        <p:nvSpPr>
          <p:cNvPr id="262" name="Shape 262"/>
          <p:cNvSpPr txBox="1"/>
          <p:nvPr>
            <p:ph type="title"/>
          </p:nvPr>
        </p:nvSpPr>
        <p:spPr>
          <a:xfrm>
            <a:off y="205978" x="457200"/>
            <a:ext cy="857400" cx="6879600"/>
          </a:xfrm>
          <a:prstGeom prst="rect">
            <a:avLst/>
          </a:prstGeom>
        </p:spPr>
        <p:txBody>
          <a:bodyPr bIns="91425" rIns="91425" lIns="91425" tIns="91425" anchor="b" anchorCtr="0">
            <a:noAutofit/>
          </a:bodyPr>
          <a:lstStyle/>
          <a:p>
            <a:pPr rtl="0" lvl="0">
              <a:buNone/>
            </a:pPr>
            <a:r>
              <a:rPr lang="en-GB"/>
              <a:t>References</a:t>
            </a:r>
          </a:p>
        </p:txBody>
      </p:sp>
      <p:sp>
        <p:nvSpPr>
          <p:cNvPr id="263" name="Shape 263"/>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a:buClr>
                <a:schemeClr val="dk1"/>
              </a:buClr>
              <a:buSzPct val="110000"/>
              <a:buFont typeface="Arial"/>
              <a:buNone/>
            </a:pPr>
            <a:r>
              <a:rPr sz="1000" lang="en-GB"/>
              <a:t>15. PARR, C., (2013) Mooc creators criticise courses’ lack of creativity. Available from: http://www.timeshighereducation.co.uk/news/mooc-creators-criticise-courses-lack-of-creativity/2008180.fullarticle [Accessed 30 April 2014]</a:t>
            </a:r>
          </a:p>
          <a:p>
            <a:pPr rtl="0" lvl="0">
              <a:buClr>
                <a:schemeClr val="dk1"/>
              </a:buClr>
              <a:buSzPct val="110000"/>
              <a:buFont typeface="Arial"/>
              <a:buNone/>
            </a:pPr>
            <a:r>
              <a:rPr sz="1000" lang="en-GB"/>
              <a:t>16. Partners | Coursera, (nd), from https://www.coursera.org/about/partners, [Accessed 30 April 2014]</a:t>
            </a:r>
          </a:p>
          <a:p>
            <a:pPr rtl="0" lvl="0">
              <a:buClr>
                <a:schemeClr val="dk1"/>
              </a:buClr>
              <a:buSzPct val="110000"/>
              <a:buFont typeface="Arial"/>
              <a:buNone/>
            </a:pPr>
            <a:r>
              <a:rPr sz="1000" lang="en-GB"/>
              <a:t>17. Partners -- FutureLearn, (nd), from https://www.futurelearn.com/partners, [Accessed 30 April 2014]</a:t>
            </a:r>
          </a:p>
          <a:p>
            <a:pPr rtl="0" lvl="0">
              <a:buClr>
                <a:schemeClr val="dk1"/>
              </a:buClr>
              <a:buSzPct val="110000"/>
              <a:buFont typeface="Arial"/>
              <a:buNone/>
            </a:pPr>
            <a:r>
              <a:rPr sz="1000" lang="en-GB"/>
              <a:t>18. SHUMSKI, D., (2013) MOOCs by the numbers: How do EdX, Coursera and Udacity stack up?, Available from: http://www.educationdive.com/news/moocs-by-the-numbers-how-do-edx-coursera-and-udacity-stack-up/161100/, [Accessed 30 April 2014]</a:t>
            </a:r>
          </a:p>
          <a:p>
            <a:pPr rtl="0" lvl="0">
              <a:buClr>
                <a:schemeClr val="dk1"/>
              </a:buClr>
              <a:buSzPct val="110000"/>
              <a:buFont typeface="Arial"/>
              <a:buNone/>
            </a:pPr>
            <a:r>
              <a:rPr sz="1000" lang="en-GB"/>
              <a:t>19. UNIVERSITY OF SOUTHAMPTON (2013) What is a MOOC? Available from: http://www.southampton.ac.uk/moocs/whatis.shtml [Accessed 30 April 2014]</a:t>
            </a:r>
          </a:p>
          <a:p>
            <a:pPr rtl="0" lvl="0">
              <a:buClr>
                <a:schemeClr val="dk1"/>
              </a:buClr>
              <a:buSzPct val="110000"/>
              <a:buFont typeface="Arial"/>
              <a:buNone/>
            </a:pPr>
            <a:r>
              <a:rPr sz="1000" lang="en-GB"/>
              <a:t>20. WALDROP, M., (2013), Massive Open Online Courses, aka MOOCs, Transform Higher Education and Science. Available from: http://www.scientificamerican.com/article/massive-open-online-courses-transform-higher-education-and-science/, [Accessed 30 April 2014]</a:t>
            </a:r>
          </a:p>
          <a:p>
            <a:pPr rtl="0" lvl="0">
              <a:buClr>
                <a:schemeClr val="dk1"/>
              </a:buClr>
              <a:buSzPct val="110000"/>
              <a:buFont typeface="Arial"/>
              <a:buNone/>
            </a:pPr>
            <a:r>
              <a:rPr sz="1000" lang="en-GB"/>
              <a:t>21. YUAN, L., POWELL, S., (2013) MOOCs and Open Education: Implications for higher education. Available from: http://publications.cetis.ac.uk/wp-content/uploads/2013/03/MOOCs-and-Open-Education.pdf, [Accessed 30 April 2014]</a:t>
            </a:r>
          </a:p>
          <a:p>
            <a:r>
              <a:t/>
            </a:r>
          </a:p>
          <a:p>
            <a:r>
              <a:t/>
            </a:r>
          </a:p>
          <a:p>
            <a:r>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 name="Shape 90"/>
        <p:cNvGrpSpPr/>
        <p:nvPr/>
      </p:nvGrpSpPr>
      <p:grpSpPr>
        <a:xfrm>
          <a:off y="0" x="0"/>
          <a:ext cy="0" cx="0"/>
          <a:chOff y="0" x="0"/>
          <a:chExt cy="0" cx="0"/>
        </a:xfrm>
      </p:grpSpPr>
      <p:sp>
        <p:nvSpPr>
          <p:cNvPr id="91" name="Shape 91"/>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GB"/>
              <a:t>Short History of MOOCS</a:t>
            </a:r>
          </a:p>
        </p:txBody>
      </p:sp>
      <p:sp>
        <p:nvSpPr>
          <p:cNvPr id="92" name="Shape 92"/>
          <p:cNvSpPr txBox="1"/>
          <p:nvPr>
            <p:ph idx="1" type="body"/>
          </p:nvPr>
        </p:nvSpPr>
        <p:spPr>
          <a:xfrm>
            <a:off y="1200150" x="457200"/>
            <a:ext cy="2133000" cx="8229600"/>
          </a:xfrm>
          <a:prstGeom prst="rect">
            <a:avLst/>
          </a:prstGeom>
        </p:spPr>
        <p:txBody>
          <a:bodyPr bIns="91425" rIns="91425" lIns="91425" tIns="91425" anchor="t" anchorCtr="0">
            <a:noAutofit/>
          </a:bodyPr>
          <a:lstStyle/>
          <a:p>
            <a:pPr rtl="0" lvl="0" indent="-342900" marL="457200">
              <a:buClr>
                <a:schemeClr val="lt1"/>
              </a:buClr>
              <a:buSzPct val="166666"/>
              <a:buFont typeface="Arial"/>
              <a:buChar char="•"/>
            </a:pPr>
            <a:r>
              <a:rPr sz="1800" lang="en-GB"/>
              <a:t>With every new technology (Radio, TV etc.) we made an effort to make it suitable for distance learning. Because of this internet courses seemed like a natural extension</a:t>
            </a:r>
          </a:p>
          <a:p>
            <a:pPr rtl="0" lvl="0" indent="-342900" marL="457200">
              <a:buClr>
                <a:schemeClr val="lt1"/>
              </a:buClr>
              <a:buSzPct val="166666"/>
              <a:buFont typeface="Arial"/>
              <a:buChar char="•"/>
            </a:pPr>
            <a:r>
              <a:rPr sz="1800" lang="en-GB"/>
              <a:t>The term was coined in 2008 by Dave Cormier. (Parr, 2013)</a:t>
            </a:r>
          </a:p>
          <a:p>
            <a:pPr rtl="0" lvl="0" indent="-342900" marL="457200">
              <a:buClr>
                <a:schemeClr val="lt1"/>
              </a:buClr>
              <a:buSzPct val="166666"/>
              <a:buFont typeface="Arial"/>
              <a:buChar char="•"/>
            </a:pPr>
            <a:r>
              <a:rPr sz="1800" lang="en-GB"/>
              <a:t>First class that is considered a MOOC: ‘Connectivism and Connective Knowledge/2008’; 25 fee paying students took the class and over 2300 online students took the class. (Parr, 2013)</a:t>
            </a:r>
          </a:p>
        </p:txBody>
      </p:sp>
      <p:pic>
        <p:nvPicPr>
          <p:cNvPr id="93" name="Shape 93"/>
          <p:cNvPicPr preferRelativeResize="0"/>
          <p:nvPr/>
        </p:nvPicPr>
        <p:blipFill>
          <a:blip r:embed="rId3"/>
          <a:stretch>
            <a:fillRect/>
          </a:stretch>
        </p:blipFill>
        <p:spPr>
          <a:xfrm>
            <a:off y="2983947" x="6474697"/>
            <a:ext cy="1621774" cx="2611600"/>
          </a:xfrm>
          <a:prstGeom prst="rect">
            <a:avLst/>
          </a:prstGeom>
          <a:noFill/>
          <a:ln>
            <a:noFill/>
          </a:ln>
        </p:spPr>
      </p:pic>
      <p:sp>
        <p:nvSpPr>
          <p:cNvPr id="94" name="Shape 94"/>
          <p:cNvSpPr txBox="1"/>
          <p:nvPr/>
        </p:nvSpPr>
        <p:spPr>
          <a:xfrm>
            <a:off y="4605725" x="6482100"/>
            <a:ext cy="262199" cx="2596799"/>
          </a:xfrm>
          <a:prstGeom prst="rect">
            <a:avLst/>
          </a:prstGeom>
        </p:spPr>
        <p:txBody>
          <a:bodyPr bIns="91425" rIns="91425" lIns="91425" tIns="91425" anchor="t" anchorCtr="0">
            <a:noAutofit/>
          </a:bodyPr>
          <a:lstStyle/>
          <a:p>
            <a:pPr>
              <a:buNone/>
            </a:pPr>
            <a:r>
              <a:rPr lang="en-GB">
                <a:solidFill>
                  <a:schemeClr val="lt1"/>
                </a:solidFill>
              </a:rPr>
              <a:t>Google trends of MOOCS</a:t>
            </a:r>
          </a:p>
        </p:txBody>
      </p:sp>
      <p:sp>
        <p:nvSpPr>
          <p:cNvPr id="95" name="Shape 95"/>
          <p:cNvSpPr txBox="1"/>
          <p:nvPr/>
        </p:nvSpPr>
        <p:spPr>
          <a:xfrm>
            <a:off y="3245975" x="457200"/>
            <a:ext cy="1509599" cx="5692800"/>
          </a:xfrm>
          <a:prstGeom prst="rect">
            <a:avLst/>
          </a:prstGeom>
        </p:spPr>
        <p:txBody>
          <a:bodyPr bIns="91425" rIns="91425" lIns="91425" tIns="91425" anchor="t" anchorCtr="0">
            <a:noAutofit/>
          </a:bodyPr>
          <a:lstStyle/>
          <a:p>
            <a:pPr lvl="0" indent="-342900" marL="457200">
              <a:buClr>
                <a:schemeClr val="lt1"/>
              </a:buClr>
              <a:buSzPct val="100000"/>
              <a:buFont typeface="Arial"/>
              <a:buChar char="●"/>
            </a:pPr>
            <a:r>
              <a:rPr sz="1800" lang="en-GB">
                <a:solidFill>
                  <a:schemeClr val="lt1"/>
                </a:solidFill>
              </a:rPr>
              <a:t>In 2011 Sebastian Thrun and his colleagues at Stanford offered “Introduction to AI” which attracted more than 160,000 students. The course is now available at Udacity with over 60.000 students that took it. (Intro to Artificial Intelligence)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y="0" x="0"/>
          <a:ext cy="0" cx="0"/>
          <a:chOff y="0" x="0"/>
          <a:chExt cy="0" cx="0"/>
        </a:xfrm>
      </p:grpSpPr>
      <p:sp>
        <p:nvSpPr>
          <p:cNvPr id="100" name="Shape 100"/>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GB"/>
              <a:t>What is a MOOC?</a:t>
            </a:r>
          </a:p>
        </p:txBody>
      </p:sp>
      <p:sp>
        <p:nvSpPr>
          <p:cNvPr id="101" name="Shape 101"/>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indent="-381000" marL="457200">
              <a:buClr>
                <a:schemeClr val="lt1"/>
              </a:buClr>
              <a:buSzPct val="100000"/>
              <a:buFont typeface="Arial"/>
              <a:buChar char="●"/>
            </a:pPr>
            <a:r>
              <a:rPr sz="2400" lang="en-GB"/>
              <a:t>Massive Open Online Course</a:t>
            </a:r>
          </a:p>
          <a:p>
            <a:pPr rtl="0" lvl="1" indent="-381000" marL="914400">
              <a:buClr>
                <a:schemeClr val="lt1"/>
              </a:buClr>
              <a:buSzPct val="100000"/>
              <a:buFont typeface="Arial"/>
              <a:buChar char="○"/>
            </a:pPr>
            <a:r>
              <a:rPr sz="2400" lang="en-GB"/>
              <a:t>Open to anyone, in any number</a:t>
            </a:r>
          </a:p>
          <a:p>
            <a:pPr rtl="0" lvl="0" indent="-381000" marL="457200">
              <a:buClr>
                <a:schemeClr val="lt1"/>
              </a:buClr>
              <a:buSzPct val="100000"/>
              <a:buFont typeface="Arial"/>
              <a:buChar char="●"/>
            </a:pPr>
            <a:r>
              <a:rPr sz="2400" lang="en-GB"/>
              <a:t>Self-taught, based on set resources</a:t>
            </a:r>
          </a:p>
          <a:p>
            <a:pPr rtl="0" lvl="0" indent="-381000" marL="457200">
              <a:buClr>
                <a:schemeClr val="lt1"/>
              </a:buClr>
              <a:buSzPct val="100000"/>
              <a:buFont typeface="Arial"/>
              <a:buChar char="●"/>
            </a:pPr>
            <a:r>
              <a:rPr sz="2400" lang="en-GB"/>
              <a:t>Usually relies on peer review, social networking is important</a:t>
            </a:r>
          </a:p>
          <a:p>
            <a:pPr rtl="0" lvl="0" indent="-381000" marL="457200">
              <a:buClr>
                <a:schemeClr val="lt1"/>
              </a:buClr>
              <a:buSzPct val="100000"/>
              <a:buFont typeface="Arial"/>
              <a:buChar char="●"/>
            </a:pPr>
            <a:r>
              <a:rPr sz="2400" lang="en-GB"/>
              <a:t>Normally free, but has paid variants</a:t>
            </a:r>
          </a:p>
          <a:p>
            <a:pPr rtl="0" lvl="0" indent="-381000" marL="457200">
              <a:buClr>
                <a:schemeClr val="lt1"/>
              </a:buClr>
              <a:buSzPct val="100000"/>
              <a:buFont typeface="Arial"/>
              <a:buChar char="●"/>
            </a:pPr>
            <a:r>
              <a:rPr sz="2400" lang="en-GB"/>
              <a:t>Commonly no prerequisites, but also no accreditation</a:t>
            </a:r>
          </a:p>
          <a:p>
            <a:pPr rtl="0" lvl="0" indent="-381000" marL="457200">
              <a:buClr>
                <a:schemeClr val="lt1"/>
              </a:buClr>
              <a:buSzPct val="100000"/>
              <a:buFont typeface="Arial"/>
              <a:buChar char="●"/>
            </a:pPr>
            <a:r>
              <a:rPr sz="2400" lang="en-GB"/>
              <a:t>Most courses last around six weeks</a:t>
            </a:r>
          </a:p>
          <a:p>
            <a:pPr lvl="0" indent="-381000" marL="457200">
              <a:buClr>
                <a:schemeClr val="lt1"/>
              </a:buClr>
              <a:buSzPct val="100000"/>
              <a:buFont typeface="Arial"/>
              <a:buChar char="●"/>
            </a:pPr>
            <a:r>
              <a:rPr sz="2400" lang="en-GB"/>
              <a:t>Providers: Coursera, edX, Udacity, FutureLearn</a:t>
            </a:r>
          </a:p>
        </p:txBody>
      </p:sp>
      <p:pic>
        <p:nvPicPr>
          <p:cNvPr id="102" name="Shape 102"/>
          <p:cNvPicPr preferRelativeResize="0"/>
          <p:nvPr/>
        </p:nvPicPr>
        <p:blipFill rotWithShape="1">
          <a:blip r:embed="rId3"/>
          <a:srcRect t="6855" b="16114" r="0" l="12899"/>
          <a:stretch/>
        </p:blipFill>
        <p:spPr>
          <a:xfrm flipH="1">
            <a:off y="0" x="6153950"/>
            <a:ext cy="1724000" cx="2990049"/>
          </a:xfrm>
          <a:prstGeom prst="rect">
            <a:avLst/>
          </a:prstGeom>
        </p:spPr>
      </p:pic>
      <p:sp>
        <p:nvSpPr>
          <p:cNvPr id="103" name="Shape 103"/>
          <p:cNvSpPr/>
          <p:nvPr/>
        </p:nvSpPr>
        <p:spPr>
          <a:xfrm>
            <a:off y="70675" x="5399950"/>
            <a:ext cy="857400" cx="1295699"/>
          </a:xfrm>
          <a:prstGeom prst="flowChartMagneticTape">
            <a:avLst/>
          </a:prstGeom>
          <a:solidFill>
            <a:schemeClr val="lt2"/>
          </a:solidFill>
          <a:ln w="19050" cap="flat">
            <a:solidFill>
              <a:schemeClr val="dk2"/>
            </a:solidFill>
            <a:prstDash val="solid"/>
            <a:round/>
            <a:headEnd w="med" len="med" type="none"/>
            <a:tailEnd w="med" len="med" type="none"/>
          </a:ln>
        </p:spPr>
        <p:txBody>
          <a:bodyPr bIns="91425" rIns="91425" lIns="91425" tIns="91425" anchor="ctr" anchorCtr="0">
            <a:noAutofit/>
          </a:bodyPr>
          <a:lstStyle/>
          <a:p>
            <a:pPr>
              <a:buNone/>
            </a:pPr>
            <a:r>
              <a:rPr b="1" lang="en-GB"/>
              <a:t>MOOC?</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y="0" x="0"/>
          <a:ext cy="0" cx="0"/>
          <a:chOff y="0" x="0"/>
          <a:chExt cy="0" cx="0"/>
        </a:xfrm>
      </p:grpSpPr>
      <p:sp>
        <p:nvSpPr>
          <p:cNvPr id="108" name="Shape 108"/>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GB"/>
              <a:t>Statistics</a:t>
            </a:r>
          </a:p>
        </p:txBody>
      </p:sp>
      <p:sp>
        <p:nvSpPr>
          <p:cNvPr id="109" name="Shape 109"/>
          <p:cNvSpPr txBox="1"/>
          <p:nvPr>
            <p:ph idx="1" type="body"/>
          </p:nvPr>
        </p:nvSpPr>
        <p:spPr>
          <a:xfrm>
            <a:off y="1200150" x="457200"/>
            <a:ext cy="3630300" cx="2533199"/>
          </a:xfrm>
          <a:prstGeom prst="rect">
            <a:avLst/>
          </a:prstGeom>
        </p:spPr>
        <p:txBody>
          <a:bodyPr bIns="91425" rIns="91425" lIns="91425" tIns="91425" anchor="t" anchorCtr="0">
            <a:noAutofit/>
          </a:bodyPr>
          <a:lstStyle/>
          <a:p>
            <a:pPr rtl="0" lvl="0">
              <a:buNone/>
            </a:pPr>
            <a:r>
              <a:rPr u="sng" sz="2400" lang="en-GB"/>
              <a:t>edX</a:t>
            </a:r>
          </a:p>
          <a:p>
            <a:r>
              <a:t/>
            </a:r>
          </a:p>
          <a:p>
            <a:pPr rtl="0" lvl="0">
              <a:buNone/>
            </a:pPr>
            <a:r>
              <a:rPr sz="1800" lang="en-GB"/>
              <a:t>Launched May 2012</a:t>
            </a:r>
          </a:p>
          <a:p>
            <a:pPr rtl="0" lvl="0">
              <a:buNone/>
            </a:pPr>
            <a:r>
              <a:rPr sz="1800" lang="en-GB"/>
              <a:t>~ 60 courses</a:t>
            </a:r>
          </a:p>
          <a:p>
            <a:pPr rtl="0" lvl="0">
              <a:buNone/>
            </a:pPr>
            <a:r>
              <a:rPr sz="1800" lang="en-GB"/>
              <a:t>&gt; 1 million users</a:t>
            </a:r>
          </a:p>
          <a:p>
            <a:pPr rtl="0" lvl="0">
              <a:buNone/>
            </a:pPr>
            <a:r>
              <a:rPr sz="1800" lang="en-GB"/>
              <a:t>~ $60 million funding</a:t>
            </a:r>
          </a:p>
          <a:p>
            <a:r>
              <a:t/>
            </a:r>
          </a:p>
          <a:p>
            <a:pPr rtl="0" lvl="0">
              <a:buNone/>
            </a:pPr>
            <a:r>
              <a:rPr sz="1800" lang="en-GB"/>
              <a:t>$1.00 funding per user per course</a:t>
            </a:r>
          </a:p>
          <a:p>
            <a:r>
              <a:t/>
            </a:r>
          </a:p>
        </p:txBody>
      </p:sp>
      <p:sp>
        <p:nvSpPr>
          <p:cNvPr id="110" name="Shape 110"/>
          <p:cNvSpPr txBox="1"/>
          <p:nvPr>
            <p:ph idx="2" type="body"/>
          </p:nvPr>
        </p:nvSpPr>
        <p:spPr>
          <a:xfrm>
            <a:off y="1200150" x="3136125"/>
            <a:ext cy="3630300" cx="2533199"/>
          </a:xfrm>
          <a:prstGeom prst="rect">
            <a:avLst/>
          </a:prstGeom>
        </p:spPr>
        <p:txBody>
          <a:bodyPr bIns="91425" rIns="91425" lIns="91425" tIns="91425" anchor="t" anchorCtr="0">
            <a:noAutofit/>
          </a:bodyPr>
          <a:lstStyle/>
          <a:p>
            <a:pPr rtl="0" lvl="0">
              <a:buNone/>
            </a:pPr>
            <a:r>
              <a:rPr u="sng" sz="2400" lang="en-GB"/>
              <a:t>Coursera</a:t>
            </a:r>
          </a:p>
          <a:p>
            <a:r>
              <a:t/>
            </a:r>
          </a:p>
          <a:p>
            <a:pPr rtl="0" lvl="0">
              <a:buNone/>
            </a:pPr>
            <a:r>
              <a:rPr sz="1800" lang="en-GB"/>
              <a:t>Launched April 2012</a:t>
            </a:r>
          </a:p>
          <a:p>
            <a:pPr rtl="0" lvl="0">
              <a:buNone/>
            </a:pPr>
            <a:r>
              <a:rPr sz="1800" lang="en-GB"/>
              <a:t>~ 400 courses</a:t>
            </a:r>
          </a:p>
          <a:p>
            <a:pPr rtl="0" lvl="0">
              <a:buNone/>
            </a:pPr>
            <a:r>
              <a:rPr sz="1800" lang="en-GB"/>
              <a:t>&gt; 4 million users</a:t>
            </a:r>
          </a:p>
          <a:p>
            <a:pPr rtl="0" lvl="0">
              <a:buNone/>
            </a:pPr>
            <a:r>
              <a:rPr sz="1800" lang="en-GB"/>
              <a:t>~ $83 million funding</a:t>
            </a:r>
          </a:p>
          <a:p>
            <a:r>
              <a:t/>
            </a:r>
          </a:p>
          <a:p>
            <a:pPr rtl="0" lvl="0">
              <a:buNone/>
            </a:pPr>
            <a:r>
              <a:rPr sz="1800" lang="en-GB"/>
              <a:t>$0.05 funding per user per course</a:t>
            </a:r>
          </a:p>
          <a:p>
            <a:r>
              <a:t/>
            </a:r>
          </a:p>
        </p:txBody>
      </p:sp>
      <p:sp>
        <p:nvSpPr>
          <p:cNvPr id="111" name="Shape 111"/>
          <p:cNvSpPr txBox="1"/>
          <p:nvPr>
            <p:ph idx="3" type="body"/>
          </p:nvPr>
        </p:nvSpPr>
        <p:spPr>
          <a:xfrm>
            <a:off y="1200150" x="5824125"/>
            <a:ext cy="3630300" cx="2770800"/>
          </a:xfrm>
          <a:prstGeom prst="rect">
            <a:avLst/>
          </a:prstGeom>
        </p:spPr>
        <p:txBody>
          <a:bodyPr bIns="91425" rIns="91425" lIns="91425" tIns="91425" anchor="t" anchorCtr="0">
            <a:noAutofit/>
          </a:bodyPr>
          <a:lstStyle/>
          <a:p>
            <a:pPr rtl="0" lvl="0">
              <a:buNone/>
            </a:pPr>
            <a:r>
              <a:rPr u="sng" sz="2400" lang="en-GB">
                <a:solidFill>
                  <a:srgbClr val="FFFFFF"/>
                </a:solidFill>
              </a:rPr>
              <a:t>Udacity</a:t>
            </a:r>
          </a:p>
          <a:p>
            <a:r>
              <a:t/>
            </a:r>
          </a:p>
          <a:p>
            <a:pPr rtl="0" lvl="0">
              <a:buNone/>
            </a:pPr>
            <a:r>
              <a:rPr sz="1800" lang="en-GB">
                <a:solidFill>
                  <a:srgbClr val="FFFFFF"/>
                </a:solidFill>
              </a:rPr>
              <a:t>Launched February 2012</a:t>
            </a:r>
          </a:p>
          <a:p>
            <a:pPr rtl="0" lvl="0">
              <a:buNone/>
            </a:pPr>
            <a:r>
              <a:rPr sz="1800" lang="en-GB">
                <a:solidFill>
                  <a:srgbClr val="FFFFFF"/>
                </a:solidFill>
              </a:rPr>
              <a:t>~ 30 courses</a:t>
            </a:r>
          </a:p>
          <a:p>
            <a:pPr rtl="0" lvl="0">
              <a:buNone/>
            </a:pPr>
            <a:r>
              <a:rPr sz="1800" lang="en-GB">
                <a:solidFill>
                  <a:srgbClr val="FFFFFF"/>
                </a:solidFill>
              </a:rPr>
              <a:t>&gt; 750,000 users</a:t>
            </a:r>
          </a:p>
          <a:p>
            <a:pPr rtl="0" lvl="0">
              <a:buNone/>
            </a:pPr>
            <a:r>
              <a:rPr sz="1800" lang="en-GB">
                <a:solidFill>
                  <a:srgbClr val="FFFFFF"/>
                </a:solidFill>
              </a:rPr>
              <a:t>~ $21.1 million funding</a:t>
            </a:r>
          </a:p>
          <a:p>
            <a:r>
              <a:t/>
            </a:r>
          </a:p>
          <a:p>
            <a:pPr rtl="0" lvl="0">
              <a:buNone/>
            </a:pPr>
            <a:r>
              <a:rPr sz="1800" lang="en-GB">
                <a:solidFill>
                  <a:srgbClr val="FFFFFF"/>
                </a:solidFill>
              </a:rPr>
              <a:t>$0.94 funding per user per course</a:t>
            </a:r>
          </a:p>
        </p:txBody>
      </p:sp>
      <p:pic>
        <p:nvPicPr>
          <p:cNvPr id="112" name="Shape 112"/>
          <p:cNvPicPr preferRelativeResize="0"/>
          <p:nvPr/>
        </p:nvPicPr>
        <p:blipFill>
          <a:blip r:embed="rId3"/>
          <a:stretch>
            <a:fillRect/>
          </a:stretch>
        </p:blipFill>
        <p:spPr>
          <a:xfrm>
            <a:off y="4163712" x="569125"/>
            <a:ext cy="742950" cx="1619250"/>
          </a:xfrm>
          <a:prstGeom prst="rect">
            <a:avLst/>
          </a:prstGeom>
        </p:spPr>
      </p:pic>
      <p:pic>
        <p:nvPicPr>
          <p:cNvPr id="113" name="Shape 113"/>
          <p:cNvPicPr preferRelativeResize="0"/>
          <p:nvPr/>
        </p:nvPicPr>
        <p:blipFill>
          <a:blip r:embed="rId4"/>
          <a:stretch>
            <a:fillRect/>
          </a:stretch>
        </p:blipFill>
        <p:spPr>
          <a:xfrm>
            <a:off y="3946500" x="6617071"/>
            <a:ext cy="1024974" cx="940352"/>
          </a:xfrm>
          <a:prstGeom prst="rect">
            <a:avLst/>
          </a:prstGeom>
        </p:spPr>
      </p:pic>
      <p:pic>
        <p:nvPicPr>
          <p:cNvPr id="114" name="Shape 114"/>
          <p:cNvPicPr preferRelativeResize="0"/>
          <p:nvPr/>
        </p:nvPicPr>
        <p:blipFill>
          <a:blip r:embed="rId5"/>
          <a:stretch>
            <a:fillRect/>
          </a:stretch>
        </p:blipFill>
        <p:spPr>
          <a:xfrm>
            <a:off y="4224575" x="3136125"/>
            <a:ext cy="621249" cx="2378024"/>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y="0" x="0"/>
          <a:ext cy="0" cx="0"/>
          <a:chOff y="0" x="0"/>
          <a:chExt cy="0" cx="0"/>
        </a:xfrm>
      </p:grpSpPr>
      <p:sp>
        <p:nvSpPr>
          <p:cNvPr id="119" name="Shape 119"/>
          <p:cNvSpPr txBox="1"/>
          <p:nvPr>
            <p:ph type="title"/>
          </p:nvPr>
        </p:nvSpPr>
        <p:spPr>
          <a:xfrm>
            <a:off y="205978" x="457200"/>
            <a:ext cy="857400" cx="6879600"/>
          </a:xfrm>
          <a:prstGeom prst="rect">
            <a:avLst/>
          </a:prstGeom>
        </p:spPr>
        <p:txBody>
          <a:bodyPr bIns="91425" rIns="91425" lIns="91425" tIns="91425" anchor="b" anchorCtr="0">
            <a:noAutofit/>
          </a:bodyPr>
          <a:lstStyle/>
          <a:p>
            <a:pPr rtl="0" lvl="0">
              <a:buNone/>
            </a:pPr>
            <a:r>
              <a:rPr lang="en-GB"/>
              <a:t>Coursera (Coursera.com)</a:t>
            </a:r>
          </a:p>
        </p:txBody>
      </p:sp>
      <p:sp>
        <p:nvSpPr>
          <p:cNvPr id="120" name="Shape 120"/>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indent="-342900" marL="457200">
              <a:buClr>
                <a:schemeClr val="lt1"/>
              </a:buClr>
              <a:buSzPct val="166666"/>
              <a:buFont typeface="Arial"/>
              <a:buChar char="•"/>
            </a:pPr>
            <a:r>
              <a:rPr sz="1800" lang="en-GB"/>
              <a:t>For profit website founded by Andrew Ng and Daphne Koller</a:t>
            </a:r>
          </a:p>
          <a:p>
            <a:pPr lvl="0" indent="-342900" marL="457200">
              <a:buClr>
                <a:schemeClr val="lt1"/>
              </a:buClr>
              <a:buSzPct val="166666"/>
              <a:buFont typeface="Arial"/>
              <a:buChar char="•"/>
            </a:pPr>
            <a:r>
              <a:rPr sz="1800" lang="en-GB"/>
              <a:t>Over 500 Courses by over 80 institutions. (Partners | Coursera, 2014)</a:t>
            </a:r>
          </a:p>
        </p:txBody>
      </p:sp>
      <p:pic>
        <p:nvPicPr>
          <p:cNvPr id="121" name="Shape 121"/>
          <p:cNvPicPr preferRelativeResize="0"/>
          <p:nvPr/>
        </p:nvPicPr>
        <p:blipFill>
          <a:blip r:embed="rId3"/>
          <a:stretch>
            <a:fillRect/>
          </a:stretch>
        </p:blipFill>
        <p:spPr>
          <a:xfrm>
            <a:off y="2155027" x="5225701"/>
            <a:ext cy="855210" cx="3461100"/>
          </a:xfrm>
          <a:prstGeom prst="rect">
            <a:avLst/>
          </a:prstGeom>
        </p:spPr>
      </p:pic>
      <p:pic>
        <p:nvPicPr>
          <p:cNvPr id="122" name="Shape 122"/>
          <p:cNvPicPr preferRelativeResize="0"/>
          <p:nvPr/>
        </p:nvPicPr>
        <p:blipFill>
          <a:blip r:embed="rId4"/>
          <a:stretch>
            <a:fillRect/>
          </a:stretch>
        </p:blipFill>
        <p:spPr>
          <a:xfrm>
            <a:off y="2229800" x="242000"/>
            <a:ext cy="731199" cx="2627375"/>
          </a:xfrm>
          <a:prstGeom prst="rect">
            <a:avLst/>
          </a:prstGeom>
        </p:spPr>
      </p:pic>
      <p:pic>
        <p:nvPicPr>
          <p:cNvPr id="123" name="Shape 123"/>
          <p:cNvPicPr preferRelativeResize="0"/>
          <p:nvPr/>
        </p:nvPicPr>
        <p:blipFill>
          <a:blip r:embed="rId5"/>
          <a:stretch>
            <a:fillRect/>
          </a:stretch>
        </p:blipFill>
        <p:spPr>
          <a:xfrm>
            <a:off y="3246700" x="1886981"/>
            <a:ext cy="855200" cx="3420785"/>
          </a:xfrm>
          <a:prstGeom prst="rect">
            <a:avLst/>
          </a:prstGeom>
        </p:spPr>
      </p:pic>
      <p:pic>
        <p:nvPicPr>
          <p:cNvPr id="124" name="Shape 124"/>
          <p:cNvPicPr preferRelativeResize="0"/>
          <p:nvPr/>
        </p:nvPicPr>
        <p:blipFill>
          <a:blip r:embed="rId6"/>
          <a:stretch>
            <a:fillRect/>
          </a:stretch>
        </p:blipFill>
        <p:spPr>
          <a:xfrm>
            <a:off y="3133175" x="242000"/>
            <a:ext cy="1174049" cx="1178775"/>
          </a:xfrm>
          <a:prstGeom prst="rect">
            <a:avLst/>
          </a:prstGeom>
        </p:spPr>
      </p:pic>
      <p:pic>
        <p:nvPicPr>
          <p:cNvPr id="125" name="Shape 125"/>
          <p:cNvPicPr preferRelativeResize="0"/>
          <p:nvPr/>
        </p:nvPicPr>
        <p:blipFill>
          <a:blip r:embed="rId7"/>
          <a:stretch>
            <a:fillRect/>
          </a:stretch>
        </p:blipFill>
        <p:spPr>
          <a:xfrm>
            <a:off y="1985650" x="3366975"/>
            <a:ext cy="1426975" cx="1426975"/>
          </a:xfrm>
          <a:prstGeom prst="rect">
            <a:avLst/>
          </a:prstGeom>
        </p:spPr>
      </p:pic>
      <p:pic>
        <p:nvPicPr>
          <p:cNvPr id="126" name="Shape 126"/>
          <p:cNvPicPr preferRelativeResize="0"/>
          <p:nvPr/>
        </p:nvPicPr>
        <p:blipFill>
          <a:blip r:embed="rId8"/>
          <a:stretch>
            <a:fillRect/>
          </a:stretch>
        </p:blipFill>
        <p:spPr>
          <a:xfrm>
            <a:off y="3246699" x="6373199"/>
            <a:ext cy="1222699" cx="1347148"/>
          </a:xfrm>
          <a:prstGeom prst="rect">
            <a:avLst/>
          </a:prstGeom>
        </p:spPr>
      </p:pic>
      <p:pic>
        <p:nvPicPr>
          <p:cNvPr id="127" name="Shape 127"/>
          <p:cNvPicPr preferRelativeResize="0"/>
          <p:nvPr/>
        </p:nvPicPr>
        <p:blipFill>
          <a:blip r:embed="rId9"/>
          <a:stretch>
            <a:fillRect/>
          </a:stretch>
        </p:blipFill>
        <p:spPr>
          <a:xfrm>
            <a:off y="4101900" x="1789050"/>
            <a:ext cy="984524" cx="4215885"/>
          </a:xfrm>
          <a:prstGeom prst="rect">
            <a:avLst/>
          </a:prstGeom>
        </p:spPr>
      </p:pic>
      <p:pic>
        <p:nvPicPr>
          <p:cNvPr id="128" name="Shape 128"/>
          <p:cNvPicPr preferRelativeResize="0"/>
          <p:nvPr/>
        </p:nvPicPr>
        <p:blipFill>
          <a:blip r:embed="rId10"/>
          <a:stretch>
            <a:fillRect/>
          </a:stretch>
        </p:blipFill>
        <p:spPr>
          <a:xfrm>
            <a:off y="442125" x="5948475"/>
            <a:ext cy="621249" cx="2378024"/>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y="0" x="0"/>
          <a:ext cy="0" cx="0"/>
          <a:chOff y="0" x="0"/>
          <a:chExt cy="0" cx="0"/>
        </a:xfrm>
      </p:grpSpPr>
      <p:sp>
        <p:nvSpPr>
          <p:cNvPr id="133" name="Shape 133"/>
          <p:cNvSpPr txBox="1"/>
          <p:nvPr>
            <p:ph type="title"/>
          </p:nvPr>
        </p:nvSpPr>
        <p:spPr>
          <a:xfrm>
            <a:off y="205978" x="457200"/>
            <a:ext cy="857400" cx="6879600"/>
          </a:xfrm>
          <a:prstGeom prst="rect">
            <a:avLst/>
          </a:prstGeom>
        </p:spPr>
        <p:txBody>
          <a:bodyPr bIns="91425" rIns="91425" lIns="91425" tIns="91425" anchor="b" anchorCtr="0">
            <a:noAutofit/>
          </a:bodyPr>
          <a:lstStyle/>
          <a:p>
            <a:pPr rtl="0" lvl="0">
              <a:buNone/>
            </a:pPr>
            <a:r>
              <a:rPr lang="en-GB"/>
              <a:t>edX (edx.org)</a:t>
            </a:r>
          </a:p>
        </p:txBody>
      </p:sp>
      <p:sp>
        <p:nvSpPr>
          <p:cNvPr id="134" name="Shape 134"/>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indent="-342900" marL="457200">
              <a:buClr>
                <a:schemeClr val="lt1"/>
              </a:buClr>
              <a:buSzPct val="166666"/>
              <a:buFont typeface="Arial"/>
              <a:buChar char="•"/>
            </a:pPr>
            <a:r>
              <a:rPr sz="1800" lang="en-GB"/>
              <a:t>Non-profit founded by Harvard and MIT</a:t>
            </a:r>
          </a:p>
          <a:p>
            <a:pPr lvl="0" indent="-342900" marL="457200">
              <a:buClr>
                <a:schemeClr val="lt1"/>
              </a:buClr>
              <a:buSzPct val="166666"/>
              <a:buFont typeface="Arial"/>
              <a:buChar char="•"/>
            </a:pPr>
            <a:r>
              <a:rPr sz="1800" lang="en-GB"/>
              <a:t>Sponsors: (edX School partners, 2014) </a:t>
            </a:r>
          </a:p>
        </p:txBody>
      </p:sp>
      <p:pic>
        <p:nvPicPr>
          <p:cNvPr id="135" name="Shape 135"/>
          <p:cNvPicPr preferRelativeResize="0"/>
          <p:nvPr/>
        </p:nvPicPr>
        <p:blipFill>
          <a:blip r:embed="rId3"/>
          <a:stretch>
            <a:fillRect/>
          </a:stretch>
        </p:blipFill>
        <p:spPr>
          <a:xfrm>
            <a:off y="3887000" x="6758015"/>
            <a:ext cy="857399" cx="1657984"/>
          </a:xfrm>
          <a:prstGeom prst="rect">
            <a:avLst/>
          </a:prstGeom>
        </p:spPr>
      </p:pic>
      <p:pic>
        <p:nvPicPr>
          <p:cNvPr id="136" name="Shape 136"/>
          <p:cNvPicPr preferRelativeResize="0"/>
          <p:nvPr/>
        </p:nvPicPr>
        <p:blipFill>
          <a:blip r:embed="rId4"/>
          <a:stretch>
            <a:fillRect/>
          </a:stretch>
        </p:blipFill>
        <p:spPr>
          <a:xfrm>
            <a:off y="3887000" x="457200"/>
            <a:ext cy="1033350" cx="4119075"/>
          </a:xfrm>
          <a:prstGeom prst="rect">
            <a:avLst/>
          </a:prstGeom>
        </p:spPr>
      </p:pic>
      <p:pic>
        <p:nvPicPr>
          <p:cNvPr id="137" name="Shape 137"/>
          <p:cNvPicPr preferRelativeResize="0"/>
          <p:nvPr/>
        </p:nvPicPr>
        <p:blipFill>
          <a:blip r:embed="rId5"/>
          <a:stretch>
            <a:fillRect/>
          </a:stretch>
        </p:blipFill>
        <p:spPr>
          <a:xfrm>
            <a:off y="2081212" x="308425"/>
            <a:ext cy="981075" cx="2362200"/>
          </a:xfrm>
          <a:prstGeom prst="rect">
            <a:avLst/>
          </a:prstGeom>
        </p:spPr>
      </p:pic>
      <p:pic>
        <p:nvPicPr>
          <p:cNvPr id="138" name="Shape 138"/>
          <p:cNvPicPr preferRelativeResize="0"/>
          <p:nvPr/>
        </p:nvPicPr>
        <p:blipFill>
          <a:blip r:embed="rId6"/>
          <a:stretch>
            <a:fillRect/>
          </a:stretch>
        </p:blipFill>
        <p:spPr>
          <a:xfrm>
            <a:off y="1984650" x="5474779"/>
            <a:ext cy="735300" cx="2941220"/>
          </a:xfrm>
          <a:prstGeom prst="rect">
            <a:avLst/>
          </a:prstGeom>
        </p:spPr>
      </p:pic>
      <p:pic>
        <p:nvPicPr>
          <p:cNvPr id="139" name="Shape 139"/>
          <p:cNvPicPr preferRelativeResize="0"/>
          <p:nvPr/>
        </p:nvPicPr>
        <p:blipFill>
          <a:blip r:embed="rId7"/>
          <a:stretch>
            <a:fillRect/>
          </a:stretch>
        </p:blipFill>
        <p:spPr>
          <a:xfrm>
            <a:off y="2493600" x="5758569"/>
            <a:ext cy="1315975" cx="2823981"/>
          </a:xfrm>
          <a:prstGeom prst="rect">
            <a:avLst/>
          </a:prstGeom>
        </p:spPr>
      </p:pic>
      <p:pic>
        <p:nvPicPr>
          <p:cNvPr id="140" name="Shape 140"/>
          <p:cNvPicPr preferRelativeResize="0"/>
          <p:nvPr/>
        </p:nvPicPr>
        <p:blipFill>
          <a:blip r:embed="rId8"/>
          <a:stretch>
            <a:fillRect/>
          </a:stretch>
        </p:blipFill>
        <p:spPr>
          <a:xfrm>
            <a:off y="1984725" x="2817550"/>
            <a:ext cy="1902274" cx="1909930"/>
          </a:xfrm>
          <a:prstGeom prst="rect">
            <a:avLst/>
          </a:prstGeom>
        </p:spPr>
      </p:pic>
      <p:pic>
        <p:nvPicPr>
          <p:cNvPr id="141" name="Shape 141"/>
          <p:cNvPicPr preferRelativeResize="0"/>
          <p:nvPr/>
        </p:nvPicPr>
        <p:blipFill>
          <a:blip r:embed="rId9"/>
          <a:stretch>
            <a:fillRect/>
          </a:stretch>
        </p:blipFill>
        <p:spPr>
          <a:xfrm>
            <a:off y="3641225" x="5401625"/>
            <a:ext cy="1493499" cx="1031100"/>
          </a:xfrm>
          <a:prstGeom prst="rect">
            <a:avLst/>
          </a:prstGeom>
        </p:spPr>
      </p:pic>
      <p:pic>
        <p:nvPicPr>
          <p:cNvPr id="142" name="Shape 142"/>
          <p:cNvPicPr preferRelativeResize="0"/>
          <p:nvPr/>
        </p:nvPicPr>
        <p:blipFill>
          <a:blip r:embed="rId10"/>
          <a:stretch>
            <a:fillRect/>
          </a:stretch>
        </p:blipFill>
        <p:spPr>
          <a:xfrm>
            <a:off y="263187" x="3638125"/>
            <a:ext cy="742950" cx="1619250"/>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y="0" x="0"/>
          <a:ext cy="0" cx="0"/>
          <a:chOff y="0" x="0"/>
          <a:chExt cy="0" cx="0"/>
        </a:xfrm>
      </p:grpSpPr>
      <p:sp>
        <p:nvSpPr>
          <p:cNvPr id="147" name="Shape 147"/>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GB"/>
              <a:t>Udacity (Udacity.com)</a:t>
            </a:r>
          </a:p>
        </p:txBody>
      </p:sp>
      <p:sp>
        <p:nvSpPr>
          <p:cNvPr id="148" name="Shape 148"/>
          <p:cNvSpPr txBox="1"/>
          <p:nvPr>
            <p:ph idx="1" type="body"/>
          </p:nvPr>
        </p:nvSpPr>
        <p:spPr>
          <a:xfrm>
            <a:off y="1200150" x="457200"/>
            <a:ext cy="3630300" cx="8229600"/>
          </a:xfrm>
          <a:prstGeom prst="rect">
            <a:avLst/>
          </a:prstGeom>
        </p:spPr>
        <p:txBody>
          <a:bodyPr bIns="91425" rIns="91425" lIns="91425" tIns="91425" anchor="t" anchorCtr="0">
            <a:noAutofit/>
          </a:bodyPr>
          <a:lstStyle/>
          <a:p>
            <a:pPr rtl="0" lvl="0" indent="-342900" marL="457200">
              <a:buClr>
                <a:schemeClr val="lt1"/>
              </a:buClr>
              <a:buSzPct val="166666"/>
              <a:buFont typeface="Arial"/>
              <a:buChar char="•"/>
            </a:pPr>
            <a:r>
              <a:rPr sz="1800" lang="en-GB"/>
              <a:t>All courses have a free ‘path’ and most of them have a paid one.</a:t>
            </a:r>
          </a:p>
          <a:p>
            <a:pPr rtl="0" lvl="0" indent="-342900" marL="457200">
              <a:buClr>
                <a:schemeClr val="lt1"/>
              </a:buClr>
              <a:buSzPct val="166666"/>
              <a:buFont typeface="Arial"/>
              <a:buChar char="•"/>
            </a:pPr>
            <a:r>
              <a:rPr sz="1800" lang="en-GB"/>
              <a:t>For profit that has a strong focus on Computer Science</a:t>
            </a:r>
          </a:p>
          <a:p>
            <a:pPr rtl="0" lvl="0" indent="-342900" marL="457200">
              <a:buClr>
                <a:schemeClr val="lt1"/>
              </a:buClr>
              <a:buSzPct val="166666"/>
              <a:buFont typeface="Arial"/>
              <a:buChar char="•"/>
            </a:pPr>
            <a:r>
              <a:rPr sz="1800" lang="en-GB"/>
              <a:t>Sponsors: (Course Catalog for online courses, 2014)</a:t>
            </a:r>
          </a:p>
          <a:p>
            <a:r>
              <a:t/>
            </a:r>
          </a:p>
        </p:txBody>
      </p:sp>
      <p:pic>
        <p:nvPicPr>
          <p:cNvPr id="149" name="Shape 149"/>
          <p:cNvPicPr preferRelativeResize="0"/>
          <p:nvPr/>
        </p:nvPicPr>
        <p:blipFill>
          <a:blip r:embed="rId3"/>
          <a:stretch>
            <a:fillRect/>
          </a:stretch>
        </p:blipFill>
        <p:spPr>
          <a:xfrm>
            <a:off y="2195250" x="457199"/>
            <a:ext cy="1010373" cx="1516374"/>
          </a:xfrm>
          <a:prstGeom prst="rect">
            <a:avLst/>
          </a:prstGeom>
        </p:spPr>
      </p:pic>
      <p:pic>
        <p:nvPicPr>
          <p:cNvPr id="150" name="Shape 150"/>
          <p:cNvPicPr preferRelativeResize="0"/>
          <p:nvPr/>
        </p:nvPicPr>
        <p:blipFill>
          <a:blip r:embed="rId4"/>
          <a:stretch>
            <a:fillRect/>
          </a:stretch>
        </p:blipFill>
        <p:spPr>
          <a:xfrm>
            <a:off y="3205624" x="457201"/>
            <a:ext cy="1010374" cx="2601999"/>
          </a:xfrm>
          <a:prstGeom prst="rect">
            <a:avLst/>
          </a:prstGeom>
        </p:spPr>
      </p:pic>
      <p:pic>
        <p:nvPicPr>
          <p:cNvPr id="151" name="Shape 151"/>
          <p:cNvPicPr preferRelativeResize="0"/>
          <p:nvPr/>
        </p:nvPicPr>
        <p:blipFill>
          <a:blip r:embed="rId5"/>
          <a:stretch>
            <a:fillRect/>
          </a:stretch>
        </p:blipFill>
        <p:spPr>
          <a:xfrm>
            <a:off y="1881083" x="6584675"/>
            <a:ext cy="1638700" cx="2220775"/>
          </a:xfrm>
          <a:prstGeom prst="rect">
            <a:avLst/>
          </a:prstGeom>
        </p:spPr>
      </p:pic>
      <p:pic>
        <p:nvPicPr>
          <p:cNvPr id="152" name="Shape 152"/>
          <p:cNvPicPr preferRelativeResize="0"/>
          <p:nvPr/>
        </p:nvPicPr>
        <p:blipFill>
          <a:blip r:embed="rId6"/>
          <a:stretch>
            <a:fillRect/>
          </a:stretch>
        </p:blipFill>
        <p:spPr>
          <a:xfrm>
            <a:off y="2007550" x="2080782"/>
            <a:ext cy="1128400" cx="3840016"/>
          </a:xfrm>
          <a:prstGeom prst="rect">
            <a:avLst/>
          </a:prstGeom>
        </p:spPr>
      </p:pic>
      <p:pic>
        <p:nvPicPr>
          <p:cNvPr id="153" name="Shape 153"/>
          <p:cNvPicPr preferRelativeResize="0"/>
          <p:nvPr/>
        </p:nvPicPr>
        <p:blipFill>
          <a:blip r:embed="rId7"/>
          <a:stretch>
            <a:fillRect/>
          </a:stretch>
        </p:blipFill>
        <p:spPr>
          <a:xfrm>
            <a:off y="3750950" x="457200"/>
            <a:ext cy="1803075" cx="3005125"/>
          </a:xfrm>
          <a:prstGeom prst="rect">
            <a:avLst/>
          </a:prstGeom>
        </p:spPr>
      </p:pic>
      <p:pic>
        <p:nvPicPr>
          <p:cNvPr id="154" name="Shape 154"/>
          <p:cNvPicPr preferRelativeResize="0"/>
          <p:nvPr/>
        </p:nvPicPr>
        <p:blipFill>
          <a:blip r:embed="rId8"/>
          <a:stretch>
            <a:fillRect/>
          </a:stretch>
        </p:blipFill>
        <p:spPr>
          <a:xfrm>
            <a:off y="3205625" x="3593101"/>
            <a:ext cy="1381450" cx="2860798"/>
          </a:xfrm>
          <a:prstGeom prst="rect">
            <a:avLst/>
          </a:prstGeom>
        </p:spPr>
      </p:pic>
      <p:pic>
        <p:nvPicPr>
          <p:cNvPr id="155" name="Shape 155"/>
          <p:cNvPicPr preferRelativeResize="0"/>
          <p:nvPr/>
        </p:nvPicPr>
        <p:blipFill>
          <a:blip r:embed="rId9"/>
          <a:stretch>
            <a:fillRect/>
          </a:stretch>
        </p:blipFill>
        <p:spPr>
          <a:xfrm>
            <a:off y="4040343" x="6584675"/>
            <a:ext cy="980981" cx="2220775"/>
          </a:xfrm>
          <a:prstGeom prst="rect">
            <a:avLst/>
          </a:prstGeom>
        </p:spPr>
      </p:pic>
      <p:pic>
        <p:nvPicPr>
          <p:cNvPr id="156" name="Shape 156"/>
          <p:cNvPicPr preferRelativeResize="0"/>
          <p:nvPr/>
        </p:nvPicPr>
        <p:blipFill>
          <a:blip r:embed="rId10"/>
          <a:stretch>
            <a:fillRect/>
          </a:stretch>
        </p:blipFill>
        <p:spPr>
          <a:xfrm>
            <a:off y="-56049" x="5646526"/>
            <a:ext cy="1381449" cx="1266333"/>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y="0" x="0"/>
          <a:ext cy="0" cx="0"/>
          <a:chOff y="0" x="0"/>
          <a:chExt cy="0" cx="0"/>
        </a:xfrm>
      </p:grpSpPr>
      <p:sp>
        <p:nvSpPr>
          <p:cNvPr id="161" name="Shape 161"/>
          <p:cNvSpPr txBox="1"/>
          <p:nvPr>
            <p:ph type="title"/>
          </p:nvPr>
        </p:nvSpPr>
        <p:spPr>
          <a:xfrm>
            <a:off y="205978" x="457200"/>
            <a:ext cy="857400" cx="6879600"/>
          </a:xfrm>
          <a:prstGeom prst="rect">
            <a:avLst/>
          </a:prstGeom>
        </p:spPr>
        <p:txBody>
          <a:bodyPr bIns="91425" rIns="91425" lIns="91425" tIns="91425" anchor="b" anchorCtr="0">
            <a:noAutofit/>
          </a:bodyPr>
          <a:lstStyle/>
          <a:p>
            <a:pPr>
              <a:buNone/>
            </a:pPr>
            <a:r>
              <a:rPr lang="en-GB"/>
              <a:t>FutureLearn</a:t>
            </a:r>
          </a:p>
        </p:txBody>
      </p:sp>
      <p:sp>
        <p:nvSpPr>
          <p:cNvPr id="162" name="Shape 162"/>
          <p:cNvSpPr txBox="1"/>
          <p:nvPr>
            <p:ph idx="1" type="body"/>
          </p:nvPr>
        </p:nvSpPr>
        <p:spPr>
          <a:xfrm>
            <a:off y="1200150" x="457200"/>
            <a:ext cy="3630300" cx="8229600"/>
          </a:xfrm>
          <a:prstGeom prst="rect">
            <a:avLst/>
          </a:prstGeom>
        </p:spPr>
        <p:txBody>
          <a:bodyPr bIns="91425" rIns="91425" lIns="91425" tIns="91425" anchor="t" anchorCtr="0">
            <a:noAutofit/>
          </a:bodyPr>
          <a:lstStyle/>
          <a:p>
            <a:pPr lvl="0" indent="-342900" marL="457200">
              <a:buClr>
                <a:schemeClr val="lt1"/>
              </a:buClr>
              <a:buSzPct val="166666"/>
              <a:buFont typeface="Arial"/>
              <a:buChar char="•"/>
            </a:pPr>
            <a:r>
              <a:rPr sz="1800" lang="en-GB"/>
              <a:t>Noncommercial owned by Open University, with partnerships with UK universities.</a:t>
            </a:r>
          </a:p>
        </p:txBody>
      </p:sp>
      <p:pic>
        <p:nvPicPr>
          <p:cNvPr id="163" name="Shape 163"/>
          <p:cNvPicPr preferRelativeResize="0"/>
          <p:nvPr/>
        </p:nvPicPr>
        <p:blipFill>
          <a:blip r:embed="rId3"/>
          <a:stretch>
            <a:fillRect/>
          </a:stretch>
        </p:blipFill>
        <p:spPr>
          <a:xfrm>
            <a:off y="2191500" x="457197"/>
            <a:ext cy="760499" cx="2182549"/>
          </a:xfrm>
          <a:prstGeom prst="rect">
            <a:avLst/>
          </a:prstGeom>
        </p:spPr>
      </p:pic>
      <p:pic>
        <p:nvPicPr>
          <p:cNvPr id="164" name="Shape 164"/>
          <p:cNvPicPr preferRelativeResize="0"/>
          <p:nvPr/>
        </p:nvPicPr>
        <p:blipFill>
          <a:blip r:embed="rId4"/>
          <a:stretch>
            <a:fillRect/>
          </a:stretch>
        </p:blipFill>
        <p:spPr>
          <a:xfrm>
            <a:off y="3876850" x="875325"/>
            <a:ext cy="1017774" cx="3535706"/>
          </a:xfrm>
          <a:prstGeom prst="rect">
            <a:avLst/>
          </a:prstGeom>
        </p:spPr>
      </p:pic>
      <p:pic>
        <p:nvPicPr>
          <p:cNvPr id="165" name="Shape 165"/>
          <p:cNvPicPr preferRelativeResize="0"/>
          <p:nvPr/>
        </p:nvPicPr>
        <p:blipFill>
          <a:blip r:embed="rId5"/>
          <a:stretch>
            <a:fillRect/>
          </a:stretch>
        </p:blipFill>
        <p:spPr>
          <a:xfrm>
            <a:off y="2191500" x="2920450"/>
            <a:ext cy="1426975" cx="1426975"/>
          </a:xfrm>
          <a:prstGeom prst="rect">
            <a:avLst/>
          </a:prstGeom>
        </p:spPr>
      </p:pic>
      <p:pic>
        <p:nvPicPr>
          <p:cNvPr id="166" name="Shape 166"/>
          <p:cNvPicPr preferRelativeResize="0"/>
          <p:nvPr/>
        </p:nvPicPr>
        <p:blipFill>
          <a:blip r:embed="rId6"/>
          <a:stretch>
            <a:fillRect/>
          </a:stretch>
        </p:blipFill>
        <p:spPr>
          <a:xfrm>
            <a:off y="2114537" x="4857225"/>
            <a:ext cy="847725" cx="1524000"/>
          </a:xfrm>
          <a:prstGeom prst="rect">
            <a:avLst/>
          </a:prstGeom>
        </p:spPr>
      </p:pic>
      <p:pic>
        <p:nvPicPr>
          <p:cNvPr id="167" name="Shape 167"/>
          <p:cNvPicPr preferRelativeResize="0"/>
          <p:nvPr/>
        </p:nvPicPr>
        <p:blipFill>
          <a:blip r:embed="rId7"/>
          <a:stretch>
            <a:fillRect/>
          </a:stretch>
        </p:blipFill>
        <p:spPr>
          <a:xfrm>
            <a:off y="2845049" x="5448306"/>
            <a:ext cy="2137075" cx="2903117"/>
          </a:xfrm>
          <a:prstGeom prst="rect">
            <a:avLst/>
          </a:prstGeom>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steps">
  <a:themeElements>
    <a:clrScheme name="Custom 462">
      <a:dk1>
        <a:srgbClr val="000000"/>
      </a:dk1>
      <a:lt1>
        <a:srgbClr val="FFFFFF"/>
      </a:lt1>
      <a:dk2>
        <a:srgbClr val="1F497D"/>
      </a:dk2>
      <a:lt2>
        <a:srgbClr val="EEECE1"/>
      </a:lt2>
      <a:accent1>
        <a:srgbClr val="FFD80C"/>
      </a:accent1>
      <a:accent2>
        <a:srgbClr val="CD108C"/>
      </a:accent2>
      <a:accent3>
        <a:srgbClr val="0990DB"/>
      </a:accent3>
      <a:accent4>
        <a:srgbClr val="AAAAAA"/>
      </a:accent4>
      <a:accent5>
        <a:srgbClr val="C3F180"/>
      </a:accent5>
      <a:accent6>
        <a:srgbClr val="FF986D"/>
      </a:accent6>
      <a:hlink>
        <a:srgbClr val="ABABAB"/>
      </a:hlink>
      <a:folHlink>
        <a:srgbClr val="666666"/>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