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4"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0" d="100"/>
          <a:sy n="100" d="100"/>
        </p:scale>
        <p:origin x="-168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99"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 name="Shape 3"/>
          <p:cNvSpPr txBox="1">
            <a:spLocks noGrp="1"/>
          </p:cNvSpPr>
          <p:nvPr>
            <p:ph type="body" idx="1"/>
          </p:nvPr>
        </p:nvSpPr>
        <p:spPr>
          <a:xfrm>
            <a:off x="685800" y="4343400"/>
            <a:ext cx="5486399" cy="4114800"/>
          </a:xfrm>
          <a:prstGeom prst="rect">
            <a:avLst/>
          </a:prstGeom>
        </p:spPr>
        <p:txBody>
          <a:bodyPr lIns="91425" tIns="91425" rIns="91425" b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a:endParaRPr/>
          </a:p>
        </p:txBody>
      </p:sp>
    </p:spTree>
    <p:extLst>
      <p:ext uri="{BB962C8B-B14F-4D97-AF65-F5344CB8AC3E}">
        <p14:creationId xmlns:p14="http://schemas.microsoft.com/office/powerpoint/2010/main" val="82240978"/>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 Id="rId3" Type="http://schemas.openxmlformats.org/officeDocument/2006/relationships/hyperlink" Target="http://www.jisc.ac.uk/supportingyourinstitution/studentjourney/~/media/documents/publications/respondingtolearners1.ashx"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jisc.ac.uk/supportingyourinstitution/studentjourney/~/media/documents/publications/respondingtolearners1.ashx" TargetMode="External"/><Relationship Id="rId4" Type="http://schemas.openxmlformats.org/officeDocument/2006/relationships/hyperlink" Target="http://www.editlib.org/p/39634" TargetMode="External"/><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 Id="rId3" Type="http://schemas.openxmlformats.org/officeDocument/2006/relationships/hyperlink" Target="http://www.webpercent.com/articles/article_detail.cfm?AID=5"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
        <p:cNvGrpSpPr/>
        <p:nvPr/>
      </p:nvGrpSpPr>
      <p:grpSpPr>
        <a:xfrm>
          <a:off x="0" y="0"/>
          <a:ext cx="0" cy="0"/>
          <a:chOff x="0" y="0"/>
          <a:chExt cx="0" cy="0"/>
        </a:xfrm>
      </p:grpSpPr>
      <p:sp>
        <p:nvSpPr>
          <p:cNvPr id="25" name="Shape 2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 name="Shape 2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4" name="Shape 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0" name="Shape 1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Shape 3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7" name="Shape 3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Shape 4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4" name="Shape 4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buNone/>
            </a:pPr>
            <a:r>
              <a:rPr lang="en" sz="1200">
                <a:solidFill>
                  <a:schemeClr val="dk1"/>
                </a:solidFill>
              </a:rPr>
              <a:t>Presentation Notes:</a:t>
            </a:r>
          </a:p>
          <a:p>
            <a:endParaRPr lang="en" sz="1200">
              <a:solidFill>
                <a:schemeClr val="dk1"/>
              </a:solidFill>
            </a:endParaRPr>
          </a:p>
          <a:p>
            <a:pPr lvl="0" rtl="0">
              <a:buClr>
                <a:schemeClr val="dk1"/>
              </a:buClr>
              <a:buSzPct val="91666"/>
              <a:buFont typeface="Arial"/>
              <a:buNone/>
            </a:pPr>
            <a:r>
              <a:rPr lang="en" sz="1200">
                <a:solidFill>
                  <a:schemeClr val="dk1"/>
                </a:solidFill>
              </a:rPr>
              <a:t>Point 1 - “you’d never construct things around people who can’t read because otherwise you’re excluding people who can’t read, you teach them to read”</a:t>
            </a:r>
          </a:p>
          <a:p>
            <a:pPr lvl="0" rtl="0">
              <a:lnSpc>
                <a:spcPct val="115000"/>
              </a:lnSpc>
              <a:spcBef>
                <a:spcPts val="1200"/>
              </a:spcBef>
              <a:spcAft>
                <a:spcPts val="1200"/>
              </a:spcAft>
              <a:buClr>
                <a:schemeClr val="dk1"/>
              </a:buClr>
              <a:buSzPct val="91666"/>
              <a:buFont typeface="Arial"/>
              <a:buNone/>
            </a:pPr>
            <a:r>
              <a:rPr lang="en" sz="1200">
                <a:solidFill>
                  <a:schemeClr val="dk1"/>
                </a:solidFill>
              </a:rPr>
              <a:t>Point 2 - Use of interactive discussion tools for language learning and to get teachers to interact with students. Lecturers now to go the new language centre in the library with classes to do tasks using blogs, discussion and encourage students to learn to type and chat in a different language.</a:t>
            </a:r>
          </a:p>
          <a:p>
            <a:pPr lvl="0" rtl="0">
              <a:lnSpc>
                <a:spcPct val="115000"/>
              </a:lnSpc>
              <a:buClr>
                <a:schemeClr val="dk1"/>
              </a:buClr>
              <a:buSzPct val="91666"/>
              <a:buFont typeface="Arial"/>
              <a:buNone/>
            </a:pPr>
            <a:r>
              <a:rPr lang="en" sz="1200">
                <a:solidFill>
                  <a:schemeClr val="dk1"/>
                </a:solidFill>
                <a:latin typeface="Verdana"/>
                <a:ea typeface="Verdana"/>
                <a:cs typeface="Verdana"/>
                <a:sym typeface="Verdana"/>
              </a:rPr>
              <a:t>Point 3 - Project Digidol aims to embed processes and practices that enable the development of Digital Literacy in all staff and students across all areas and levels of the University. It is understood that this will be as much about changing attitudes and beliefs, as it will be about realising practical knowledge and skills. Organisational change and effective change management will be key aspects of the project.</a:t>
            </a:r>
          </a:p>
          <a:p>
            <a:endParaRPr lang="en" sz="1200">
              <a:solidFill>
                <a:schemeClr val="dk1"/>
              </a:solidFill>
              <a:latin typeface="Verdana"/>
              <a:ea typeface="Verdana"/>
              <a:cs typeface="Verdana"/>
              <a:sym typeface="Verdana"/>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Shape 5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9" name="Shape 5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04800" rtl="0">
              <a:lnSpc>
                <a:spcPct val="90000"/>
              </a:lnSpc>
              <a:spcBef>
                <a:spcPts val="1000"/>
              </a:spcBef>
              <a:buClr>
                <a:schemeClr val="dk1"/>
              </a:buClr>
              <a:buSzPct val="166666"/>
              <a:buFont typeface="Arial"/>
              <a:buChar char="•"/>
            </a:pPr>
            <a:r>
              <a:rPr lang="en" sz="1200">
                <a:solidFill>
                  <a:schemeClr val="dk1"/>
                </a:solidFill>
              </a:rPr>
              <a:t>Close the gap in skills between students of different backgrounds, modules, institutions and courses:</a:t>
            </a:r>
          </a:p>
          <a:p>
            <a:pPr marL="914400" lvl="1" indent="-228600" rtl="0">
              <a:lnSpc>
                <a:spcPct val="115000"/>
              </a:lnSpc>
              <a:buSzPct val="100000"/>
              <a:buNone/>
            </a:pPr>
            <a:r>
              <a:rPr lang="en" sz="1200">
                <a:solidFill>
                  <a:schemeClr val="dk1"/>
                </a:solidFill>
              </a:rPr>
              <a:t>•The digital agenda attempts to close the division between students who are able to use digital literacy skills such as the ability to use online resources for technical essays or being able to find information they need online and those who’ve barely used a computer before. “you’d never construct things around people who can’t read because otherwise you’re excluding people who can’t read, you teach them to read” the digital literacy agenda strives to do the same for students who lack digital literacy skills, by teaching these skills.</a:t>
            </a:r>
          </a:p>
          <a:p>
            <a:pPr marL="457200" lvl="0" indent="-304800" rtl="0">
              <a:lnSpc>
                <a:spcPct val="90000"/>
              </a:lnSpc>
              <a:spcBef>
                <a:spcPts val="1000"/>
              </a:spcBef>
              <a:buClr>
                <a:schemeClr val="dk1"/>
              </a:buClr>
              <a:buSzPct val="166666"/>
              <a:buFont typeface="Arial"/>
              <a:buChar char="•"/>
            </a:pPr>
            <a:r>
              <a:rPr lang="en" sz="1200">
                <a:solidFill>
                  <a:schemeClr val="dk1"/>
                </a:solidFill>
              </a:rPr>
              <a:t>90% of new jobs will require excellent digital skills</a:t>
            </a:r>
          </a:p>
          <a:p>
            <a:pPr lvl="0" rtl="0">
              <a:lnSpc>
                <a:spcPct val="90000"/>
              </a:lnSpc>
              <a:spcBef>
                <a:spcPts val="1000"/>
              </a:spcBef>
              <a:buClr>
                <a:schemeClr val="dk1"/>
              </a:buClr>
              <a:buSzPct val="91666"/>
              <a:buFont typeface="Arial"/>
              <a:buNone/>
            </a:pPr>
            <a:r>
              <a:rPr lang="en" sz="1200">
                <a:solidFill>
                  <a:schemeClr val="dk1"/>
                </a:solidFill>
              </a:rPr>
              <a:t>•Developing graduate skills in literacy for a digital industry</a:t>
            </a:r>
            <a:r>
              <a:rPr lang="en" sz="1200" baseline="30000">
                <a:solidFill>
                  <a:schemeClr val="dk1"/>
                </a:solidFill>
              </a:rPr>
              <a:t>[5]</a:t>
            </a:r>
          </a:p>
          <a:p>
            <a:pPr lvl="0" rtl="0">
              <a:lnSpc>
                <a:spcPct val="90000"/>
              </a:lnSpc>
              <a:spcBef>
                <a:spcPts val="1000"/>
              </a:spcBef>
              <a:buClr>
                <a:schemeClr val="dk1"/>
              </a:buClr>
              <a:buSzPct val="91666"/>
              <a:buFont typeface="Arial"/>
              <a:buNone/>
            </a:pPr>
            <a:r>
              <a:rPr lang="en" sz="1200">
                <a:solidFill>
                  <a:schemeClr val="dk1"/>
                </a:solidFill>
              </a:rPr>
              <a:t>•These skills can become life-long practices in which students shall develop and keep</a:t>
            </a:r>
            <a:r>
              <a:rPr lang="en" sz="1200" baseline="30000">
                <a:solidFill>
                  <a:schemeClr val="dk1"/>
                </a:solidFill>
              </a:rPr>
              <a:t>[5]</a:t>
            </a:r>
          </a:p>
          <a:p>
            <a:pPr lvl="0" rtl="0">
              <a:lnSpc>
                <a:spcPct val="90000"/>
              </a:lnSpc>
              <a:spcBef>
                <a:spcPts val="1000"/>
              </a:spcBef>
              <a:buNone/>
            </a:pPr>
            <a:r>
              <a:rPr lang="en" sz="1200">
                <a:solidFill>
                  <a:schemeClr val="dk1"/>
                </a:solidFill>
              </a:rPr>
              <a:t>•PADDLE – Personal Actualisation and Development through Digital Literacy in Education:</a:t>
            </a:r>
          </a:p>
          <a:p>
            <a:pPr marL="457200" lvl="0" indent="-304800" rtl="0">
              <a:lnSpc>
                <a:spcPct val="90000"/>
              </a:lnSpc>
              <a:spcBef>
                <a:spcPts val="1000"/>
              </a:spcBef>
              <a:buClr>
                <a:srgbClr val="000000"/>
              </a:buClr>
              <a:buSzPct val="222222"/>
              <a:buFont typeface="Arial"/>
              <a:buChar char="•"/>
            </a:pPr>
            <a:r>
              <a:rPr lang="en" sz="900">
                <a:latin typeface="Verdana"/>
                <a:ea typeface="Verdana"/>
                <a:cs typeface="Verdana"/>
                <a:sym typeface="Verdana"/>
              </a:rPr>
              <a:t>empowering 70,000 learners and staff to take responsibility for developing their own digital literacy skills</a:t>
            </a:r>
          </a:p>
          <a:p>
            <a:pPr marL="457200" lvl="0" indent="-285750" rtl="0">
              <a:lnSpc>
                <a:spcPct val="90000"/>
              </a:lnSpc>
              <a:spcBef>
                <a:spcPts val="1000"/>
              </a:spcBef>
              <a:buClr>
                <a:srgbClr val="000000"/>
              </a:buClr>
              <a:buSzPct val="166666"/>
              <a:buFont typeface="Arial"/>
              <a:buChar char="•"/>
            </a:pPr>
            <a:r>
              <a:rPr lang="en" sz="900">
                <a:latin typeface="Verdana"/>
                <a:ea typeface="Verdana"/>
                <a:cs typeface="Verdana"/>
                <a:sym typeface="Verdana"/>
              </a:rPr>
              <a:t>embed digital literacy skills into their normal studies making it an institution-wide approach where digital literacy is integrated into all curriculum </a:t>
            </a:r>
          </a:p>
          <a:p>
            <a:pPr marL="457200" lvl="0" indent="-285750">
              <a:lnSpc>
                <a:spcPct val="90000"/>
              </a:lnSpc>
              <a:spcBef>
                <a:spcPts val="1000"/>
              </a:spcBef>
              <a:buClr>
                <a:srgbClr val="444444"/>
              </a:buClr>
              <a:buSzPct val="124999"/>
              <a:buFont typeface="Arial"/>
              <a:buChar char="•"/>
            </a:pPr>
            <a:r>
              <a:rPr lang="en" sz="1200">
                <a:solidFill>
                  <a:schemeClr val="dk1"/>
                </a:solidFill>
              </a:rPr>
              <a:t>Integrating skills into lessons so students learn how to use these skills throughout their courses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Shape 6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8" name="Shape 6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298450" rtl="0">
              <a:lnSpc>
                <a:spcPct val="115000"/>
              </a:lnSpc>
              <a:buClr>
                <a:schemeClr val="dk1"/>
              </a:buClr>
              <a:buSzPct val="166666"/>
              <a:buFont typeface="Arial"/>
              <a:buChar char="•"/>
            </a:pPr>
            <a:r>
              <a:rPr lang="en">
                <a:solidFill>
                  <a:schemeClr val="dk1"/>
                </a:solidFill>
              </a:rPr>
              <a:t>Don’t </a:t>
            </a:r>
            <a:r>
              <a:rPr lang="en" b="1">
                <a:solidFill>
                  <a:schemeClr val="dk1"/>
                </a:solidFill>
              </a:rPr>
              <a:t>enforce ownership</a:t>
            </a:r>
          </a:p>
          <a:p>
            <a:pPr marL="914400" lvl="1" indent="-298450" rtl="0">
              <a:lnSpc>
                <a:spcPct val="115000"/>
              </a:lnSpc>
              <a:buClr>
                <a:schemeClr val="dk1"/>
              </a:buClr>
              <a:buSzPct val="100000"/>
              <a:buFont typeface="Courier New"/>
              <a:buChar char="o"/>
            </a:pPr>
            <a:r>
              <a:rPr lang="en">
                <a:solidFill>
                  <a:schemeClr val="dk1"/>
                </a:solidFill>
              </a:rPr>
              <a:t>Provide computers and other equipment</a:t>
            </a:r>
          </a:p>
          <a:p>
            <a:pPr marL="457200" lvl="0" indent="-298450" rtl="0">
              <a:lnSpc>
                <a:spcPct val="115000"/>
              </a:lnSpc>
              <a:buClr>
                <a:schemeClr val="dk1"/>
              </a:buClr>
              <a:buSzPct val="166666"/>
              <a:buFont typeface="Arial"/>
              <a:buChar char="•"/>
            </a:pPr>
            <a:r>
              <a:rPr lang="en">
                <a:solidFill>
                  <a:schemeClr val="dk1"/>
                </a:solidFill>
              </a:rPr>
              <a:t>Provide </a:t>
            </a:r>
            <a:r>
              <a:rPr lang="en" b="1">
                <a:solidFill>
                  <a:schemeClr val="dk1"/>
                </a:solidFill>
              </a:rPr>
              <a:t>technical support</a:t>
            </a:r>
            <a:r>
              <a:rPr lang="en">
                <a:solidFill>
                  <a:schemeClr val="dk1"/>
                </a:solidFill>
              </a:rPr>
              <a:t> for students’ laptops and other equipment</a:t>
            </a:r>
          </a:p>
          <a:p>
            <a:pPr marL="457200" lvl="0" indent="-298450" rtl="0">
              <a:lnSpc>
                <a:spcPct val="115000"/>
              </a:lnSpc>
              <a:buClr>
                <a:schemeClr val="dk1"/>
              </a:buClr>
              <a:buSzPct val="166666"/>
              <a:buFont typeface="Arial"/>
              <a:buChar char="•"/>
            </a:pPr>
            <a:r>
              <a:rPr lang="en">
                <a:solidFill>
                  <a:schemeClr val="dk1"/>
                </a:solidFill>
              </a:rPr>
              <a:t>Online </a:t>
            </a:r>
            <a:r>
              <a:rPr lang="en" b="1">
                <a:solidFill>
                  <a:schemeClr val="dk1"/>
                </a:solidFill>
              </a:rPr>
              <a:t>“social spaces”</a:t>
            </a:r>
            <a:r>
              <a:rPr lang="en">
                <a:solidFill>
                  <a:schemeClr val="dk1"/>
                </a:solidFill>
              </a:rPr>
              <a:t> before enrolement</a:t>
            </a:r>
          </a:p>
          <a:p>
            <a:pPr marL="914400" lvl="1" indent="-298450" rtl="0">
              <a:lnSpc>
                <a:spcPct val="115000"/>
              </a:lnSpc>
              <a:buClr>
                <a:schemeClr val="dk1"/>
              </a:buClr>
              <a:buSzPct val="100000"/>
              <a:buFont typeface="Courier New"/>
              <a:buChar char="o"/>
            </a:pPr>
            <a:r>
              <a:rPr lang="en">
                <a:solidFill>
                  <a:schemeClr val="dk1"/>
                </a:solidFill>
              </a:rPr>
              <a:t>At Southampton</a:t>
            </a:r>
          </a:p>
          <a:p>
            <a:pPr marL="1371600" lvl="2" indent="-298450" rtl="0">
              <a:lnSpc>
                <a:spcPct val="115000"/>
              </a:lnSpc>
              <a:buClr>
                <a:schemeClr val="dk1"/>
              </a:buClr>
              <a:buSzPct val="100000"/>
              <a:buFont typeface="Wingdings"/>
              <a:buChar char="§"/>
            </a:pPr>
            <a:r>
              <a:rPr lang="en">
                <a:solidFill>
                  <a:schemeClr val="dk1"/>
                </a:solidFill>
              </a:rPr>
              <a:t>Facebook pages</a:t>
            </a:r>
          </a:p>
          <a:p>
            <a:pPr marL="1371600" lvl="2" indent="-298450" rtl="0">
              <a:lnSpc>
                <a:spcPct val="115000"/>
              </a:lnSpc>
              <a:buClr>
                <a:schemeClr val="dk1"/>
              </a:buClr>
              <a:buSzPct val="100000"/>
              <a:buFont typeface="Wingdings"/>
              <a:buChar char="§"/>
            </a:pPr>
            <a:r>
              <a:rPr lang="en">
                <a:solidFill>
                  <a:schemeClr val="dk1"/>
                </a:solidFill>
              </a:rPr>
              <a:t>Forums</a:t>
            </a:r>
          </a:p>
          <a:p>
            <a:pPr marL="1828800" lvl="3" indent="-298450" rtl="0">
              <a:lnSpc>
                <a:spcPct val="115000"/>
              </a:lnSpc>
              <a:buClr>
                <a:schemeClr val="dk1"/>
              </a:buClr>
              <a:buSzPct val="166666"/>
              <a:buFont typeface="Arial"/>
              <a:buChar char="•"/>
            </a:pPr>
            <a:r>
              <a:rPr lang="en">
                <a:solidFill>
                  <a:schemeClr val="dk1"/>
                </a:solidFill>
              </a:rPr>
              <a:t>English literature</a:t>
            </a:r>
          </a:p>
          <a:p>
            <a:pPr marL="457200" lvl="0" indent="-298450" rtl="0">
              <a:lnSpc>
                <a:spcPct val="115000"/>
              </a:lnSpc>
              <a:buClr>
                <a:schemeClr val="dk1"/>
              </a:buClr>
              <a:buSzPct val="166666"/>
              <a:buFont typeface="Arial"/>
              <a:buChar char="•"/>
            </a:pPr>
            <a:r>
              <a:rPr lang="en">
                <a:solidFill>
                  <a:schemeClr val="dk1"/>
                </a:solidFill>
              </a:rPr>
              <a:t>Virtual Learning Environments</a:t>
            </a:r>
          </a:p>
          <a:p>
            <a:pPr marL="914400" lvl="1" indent="-298450" rtl="0">
              <a:lnSpc>
                <a:spcPct val="115000"/>
              </a:lnSpc>
              <a:buClr>
                <a:schemeClr val="dk1"/>
              </a:buClr>
              <a:buSzPct val="100000"/>
              <a:buFont typeface="Courier New"/>
              <a:buChar char="o"/>
            </a:pPr>
            <a:r>
              <a:rPr lang="en">
                <a:solidFill>
                  <a:schemeClr val="dk1"/>
                </a:solidFill>
              </a:rPr>
              <a:t>Same content as lectures, assignments, grades</a:t>
            </a:r>
          </a:p>
          <a:p>
            <a:pPr marL="914400" lvl="1" indent="-298450" rtl="0">
              <a:lnSpc>
                <a:spcPct val="115000"/>
              </a:lnSpc>
              <a:buClr>
                <a:schemeClr val="dk1"/>
              </a:buClr>
              <a:buSzPct val="100000"/>
              <a:buFont typeface="Courier New"/>
              <a:buChar char="o"/>
            </a:pPr>
            <a:r>
              <a:rPr lang="en">
                <a:solidFill>
                  <a:schemeClr val="dk1"/>
                </a:solidFill>
              </a:rPr>
              <a:t>24/7 access to online resources</a:t>
            </a:r>
          </a:p>
          <a:p>
            <a:pPr marL="1371600" lvl="2" indent="-298450" rtl="0">
              <a:lnSpc>
                <a:spcPct val="115000"/>
              </a:lnSpc>
              <a:buClr>
                <a:schemeClr val="dk1"/>
              </a:buClr>
              <a:buSzPct val="100000"/>
              <a:buFont typeface="Wingdings"/>
              <a:buChar char="§"/>
            </a:pPr>
            <a:r>
              <a:rPr lang="en">
                <a:solidFill>
                  <a:schemeClr val="dk1"/>
                </a:solidFill>
              </a:rPr>
              <a:t>Blackboard</a:t>
            </a:r>
          </a:p>
          <a:p>
            <a:pPr marL="1371600" lvl="2" indent="-298450" rtl="0">
              <a:lnSpc>
                <a:spcPct val="115000"/>
              </a:lnSpc>
              <a:buClr>
                <a:schemeClr val="dk1"/>
              </a:buClr>
              <a:buSzPct val="100000"/>
              <a:buFont typeface="Wingdings"/>
              <a:buChar char="§"/>
            </a:pPr>
            <a:r>
              <a:rPr lang="en">
                <a:solidFill>
                  <a:schemeClr val="dk1"/>
                </a:solidFill>
              </a:rPr>
              <a:t>ECS intranet</a:t>
            </a:r>
          </a:p>
          <a:p>
            <a:pPr marL="1371600" lvl="2" indent="-298450" rtl="0">
              <a:lnSpc>
                <a:spcPct val="115000"/>
              </a:lnSpc>
              <a:buClr>
                <a:schemeClr val="dk1"/>
              </a:buClr>
              <a:buSzPct val="100000"/>
              <a:buFont typeface="Wingdings"/>
              <a:buChar char="§"/>
            </a:pPr>
            <a:r>
              <a:rPr lang="en">
                <a:solidFill>
                  <a:schemeClr val="dk1"/>
                </a:solidFill>
              </a:rPr>
              <a:t>VPN</a:t>
            </a:r>
          </a:p>
          <a:p>
            <a:pPr marL="1371600" lvl="2" indent="-298450" rtl="0">
              <a:lnSpc>
                <a:spcPct val="115000"/>
              </a:lnSpc>
              <a:buClr>
                <a:schemeClr val="dk1"/>
              </a:buClr>
              <a:buSzPct val="100000"/>
              <a:buFont typeface="Wingdings"/>
              <a:buChar char="§"/>
            </a:pPr>
            <a:r>
              <a:rPr lang="en">
                <a:solidFill>
                  <a:schemeClr val="dk1"/>
                </a:solidFill>
              </a:rPr>
              <a:t>Sussed</a:t>
            </a:r>
          </a:p>
          <a:p>
            <a:pPr marL="1371600" lvl="2" indent="-298450" rtl="0">
              <a:lnSpc>
                <a:spcPct val="115000"/>
              </a:lnSpc>
              <a:buClr>
                <a:schemeClr val="dk1"/>
              </a:buClr>
              <a:buSzPct val="100000"/>
              <a:buFont typeface="Wingdings"/>
              <a:buChar char="§"/>
            </a:pPr>
            <a:r>
              <a:rPr lang="en">
                <a:solidFill>
                  <a:schemeClr val="dk1"/>
                </a:solidFill>
              </a:rPr>
              <a:t>iTunes U</a:t>
            </a:r>
          </a:p>
          <a:p>
            <a:endParaRPr lang="en">
              <a:solidFill>
                <a:schemeClr val="dk1"/>
              </a:solidFill>
            </a:endParaRPr>
          </a:p>
          <a:p>
            <a:pPr lvl="0" rtl="0">
              <a:lnSpc>
                <a:spcPct val="115000"/>
              </a:lnSpc>
              <a:buNone/>
            </a:pPr>
            <a:r>
              <a:rPr lang="en"/>
              <a:t>References:</a:t>
            </a:r>
          </a:p>
          <a:p>
            <a:pPr lvl="0" rtl="0">
              <a:lnSpc>
                <a:spcPct val="115000"/>
              </a:lnSpc>
              <a:buNone/>
            </a:pPr>
            <a:r>
              <a:rPr lang="en" u="sng">
                <a:solidFill>
                  <a:schemeClr val="hlink"/>
                </a:solidFill>
                <a:hlinkClick r:id="rId3"/>
              </a:rPr>
              <a:t>http://www.jisc.ac.uk/supportingyourinstitution/studentjourney/~/media/documents/publications/respondingtolearners1.ashx</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Shape 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Shape 7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298450" rtl="0">
              <a:lnSpc>
                <a:spcPct val="115000"/>
              </a:lnSpc>
              <a:buClr>
                <a:schemeClr val="dk1"/>
              </a:buClr>
              <a:buSzPct val="166666"/>
              <a:buFont typeface="Arial"/>
              <a:buChar char="•"/>
            </a:pPr>
            <a:r>
              <a:rPr lang="en">
                <a:solidFill>
                  <a:schemeClr val="dk1"/>
                </a:solidFill>
              </a:rPr>
              <a:t>Giving students option in </a:t>
            </a:r>
            <a:r>
              <a:rPr lang="en" b="1">
                <a:solidFill>
                  <a:schemeClr val="dk1"/>
                </a:solidFill>
              </a:rPr>
              <a:t>where they study</a:t>
            </a:r>
          </a:p>
          <a:p>
            <a:pPr marL="914400" lvl="1" indent="-298450" rtl="0">
              <a:lnSpc>
                <a:spcPct val="115000"/>
              </a:lnSpc>
              <a:buClr>
                <a:schemeClr val="dk1"/>
              </a:buClr>
              <a:buSzPct val="100000"/>
              <a:buFont typeface="Courier New"/>
              <a:buChar char="o"/>
            </a:pPr>
            <a:r>
              <a:rPr lang="en">
                <a:solidFill>
                  <a:schemeClr val="dk1"/>
                </a:solidFill>
              </a:rPr>
              <a:t>Online or offline (attending or not attending lectures)</a:t>
            </a:r>
          </a:p>
          <a:p>
            <a:pPr marL="1371600" lvl="2" indent="-298450" rtl="0">
              <a:lnSpc>
                <a:spcPct val="115000"/>
              </a:lnSpc>
              <a:buClr>
                <a:schemeClr val="dk1"/>
              </a:buClr>
              <a:buSzPct val="100000"/>
              <a:buFont typeface="Wingdings"/>
              <a:buChar char="§"/>
            </a:pPr>
            <a:r>
              <a:rPr lang="en">
                <a:solidFill>
                  <a:schemeClr val="dk1"/>
                </a:solidFill>
              </a:rPr>
              <a:t>Especially essential for disabled users</a:t>
            </a:r>
          </a:p>
          <a:p>
            <a:pPr marL="457200" lvl="0" indent="-298450" rtl="0">
              <a:lnSpc>
                <a:spcPct val="115000"/>
              </a:lnSpc>
              <a:buClr>
                <a:schemeClr val="dk1"/>
              </a:buClr>
              <a:buSzPct val="166666"/>
              <a:buFont typeface="Arial"/>
              <a:buChar char="•"/>
            </a:pPr>
            <a:r>
              <a:rPr lang="en">
                <a:solidFill>
                  <a:schemeClr val="dk1"/>
                </a:solidFill>
              </a:rPr>
              <a:t>Giving everyone </a:t>
            </a:r>
            <a:r>
              <a:rPr lang="en" b="1">
                <a:solidFill>
                  <a:schemeClr val="dk1"/>
                </a:solidFill>
              </a:rPr>
              <a:t>good internet access</a:t>
            </a:r>
          </a:p>
          <a:p>
            <a:pPr marL="457200" lvl="0" indent="-298450" rtl="0">
              <a:lnSpc>
                <a:spcPct val="115000"/>
              </a:lnSpc>
              <a:buClr>
                <a:schemeClr val="dk1"/>
              </a:buClr>
              <a:buSzPct val="166666"/>
              <a:buFont typeface="Arial"/>
              <a:buChar char="•"/>
            </a:pPr>
            <a:r>
              <a:rPr lang="en">
                <a:solidFill>
                  <a:schemeClr val="dk1"/>
                </a:solidFill>
              </a:rPr>
              <a:t>Providing resources in </a:t>
            </a:r>
            <a:r>
              <a:rPr lang="en" b="1">
                <a:solidFill>
                  <a:schemeClr val="dk1"/>
                </a:solidFill>
              </a:rPr>
              <a:t>multiple formats</a:t>
            </a:r>
          </a:p>
          <a:p>
            <a:pPr marL="914400" lvl="1" indent="-298450" rtl="0">
              <a:lnSpc>
                <a:spcPct val="115000"/>
              </a:lnSpc>
              <a:buClr>
                <a:schemeClr val="dk1"/>
              </a:buClr>
              <a:buSzPct val="100000"/>
              <a:buFont typeface="Courier New"/>
              <a:buChar char="o"/>
            </a:pPr>
            <a:r>
              <a:rPr lang="en">
                <a:solidFill>
                  <a:schemeClr val="dk1"/>
                </a:solidFill>
              </a:rPr>
              <a:t>Lectures as videos, audio, transcribed</a:t>
            </a:r>
          </a:p>
          <a:p>
            <a:pPr marL="914400" lvl="1" indent="-298450" rtl="0">
              <a:lnSpc>
                <a:spcPct val="115000"/>
              </a:lnSpc>
              <a:buClr>
                <a:schemeClr val="dk1"/>
              </a:buClr>
              <a:buSzPct val="100000"/>
              <a:buFont typeface="Courier New"/>
              <a:buChar char="o"/>
            </a:pPr>
            <a:r>
              <a:rPr lang="en">
                <a:solidFill>
                  <a:schemeClr val="dk1"/>
                </a:solidFill>
              </a:rPr>
              <a:t>Different file formats</a:t>
            </a:r>
          </a:p>
          <a:p>
            <a:pPr marL="1371600" lvl="2" indent="-298450" rtl="0">
              <a:lnSpc>
                <a:spcPct val="115000"/>
              </a:lnSpc>
              <a:buClr>
                <a:schemeClr val="dk1"/>
              </a:buClr>
              <a:buSzPct val="100000"/>
              <a:buFont typeface="Wingdings"/>
              <a:buChar char="§"/>
            </a:pPr>
            <a:r>
              <a:rPr lang="en">
                <a:solidFill>
                  <a:schemeClr val="dk1"/>
                </a:solidFill>
              </a:rPr>
              <a:t>MP3, AAC, WMA</a:t>
            </a:r>
          </a:p>
          <a:p>
            <a:pPr marL="457200" lvl="0" indent="-298450" rtl="0">
              <a:lnSpc>
                <a:spcPct val="115000"/>
              </a:lnSpc>
              <a:buClr>
                <a:schemeClr val="dk1"/>
              </a:buClr>
              <a:buSzPct val="166666"/>
              <a:buFont typeface="Arial"/>
              <a:buChar char="•"/>
            </a:pPr>
            <a:r>
              <a:rPr lang="en">
                <a:solidFill>
                  <a:schemeClr val="dk1"/>
                </a:solidFill>
              </a:rPr>
              <a:t>Offering </a:t>
            </a:r>
            <a:r>
              <a:rPr lang="en" b="1">
                <a:solidFill>
                  <a:schemeClr val="dk1"/>
                </a:solidFill>
              </a:rPr>
              <a:t>targeted support</a:t>
            </a:r>
            <a:r>
              <a:rPr lang="en">
                <a:solidFill>
                  <a:schemeClr val="dk1"/>
                </a:solidFill>
              </a:rPr>
              <a:t> for specific groups of students</a:t>
            </a:r>
          </a:p>
          <a:p>
            <a:pPr marL="914400" lvl="1" indent="-298450" rtl="0">
              <a:lnSpc>
                <a:spcPct val="115000"/>
              </a:lnSpc>
              <a:buClr>
                <a:schemeClr val="dk1"/>
              </a:buClr>
              <a:buSzPct val="100000"/>
              <a:buFont typeface="Courier New"/>
              <a:buChar char="o"/>
            </a:pPr>
            <a:r>
              <a:rPr lang="en">
                <a:solidFill>
                  <a:schemeClr val="dk1"/>
                </a:solidFill>
              </a:rPr>
              <a:t>Disabled</a:t>
            </a:r>
          </a:p>
          <a:p>
            <a:pPr marL="914400" lvl="1" indent="-298450" rtl="0">
              <a:lnSpc>
                <a:spcPct val="115000"/>
              </a:lnSpc>
              <a:buClr>
                <a:schemeClr val="dk1"/>
              </a:buClr>
              <a:buSzPct val="100000"/>
              <a:buFont typeface="Courier New"/>
              <a:buChar char="o"/>
            </a:pPr>
            <a:r>
              <a:rPr lang="en">
                <a:solidFill>
                  <a:schemeClr val="dk1"/>
                </a:solidFill>
              </a:rPr>
              <a:t>Foreign students with little technological background</a:t>
            </a:r>
          </a:p>
          <a:p>
            <a:pPr marL="914400" lvl="1" indent="-298450" rtl="0">
              <a:lnSpc>
                <a:spcPct val="115000"/>
              </a:lnSpc>
              <a:buClr>
                <a:schemeClr val="dk1"/>
              </a:buClr>
              <a:buSzPct val="100000"/>
              <a:buFont typeface="Courier New"/>
              <a:buChar char="o"/>
            </a:pPr>
            <a:r>
              <a:rPr lang="en">
                <a:solidFill>
                  <a:schemeClr val="dk1"/>
                </a:solidFill>
                <a:latin typeface="Times New Roman"/>
                <a:ea typeface="Times New Roman"/>
                <a:cs typeface="Times New Roman"/>
                <a:sym typeface="Times New Roman"/>
              </a:rPr>
              <a:t> </a:t>
            </a:r>
            <a:r>
              <a:rPr lang="en">
                <a:solidFill>
                  <a:schemeClr val="dk1"/>
                </a:solidFill>
              </a:rPr>
              <a:t>Providing easier-to-grasp technology</a:t>
            </a:r>
          </a:p>
          <a:p>
            <a:pPr marL="1371600" lvl="2" indent="-298450" rtl="0">
              <a:lnSpc>
                <a:spcPct val="115000"/>
              </a:lnSpc>
              <a:buClr>
                <a:schemeClr val="dk1"/>
              </a:buClr>
              <a:buSzPct val="100000"/>
              <a:buFont typeface="Wingdings"/>
              <a:buChar char="§"/>
            </a:pPr>
            <a:r>
              <a:rPr lang="en">
                <a:solidFill>
                  <a:schemeClr val="dk1"/>
                </a:solidFill>
              </a:rPr>
              <a:t>Graduates found iPads easier-to-use for some tasks</a:t>
            </a:r>
          </a:p>
          <a:p>
            <a:endParaRPr lang="en">
              <a:solidFill>
                <a:schemeClr val="dk1"/>
              </a:solidFill>
            </a:endParaRPr>
          </a:p>
          <a:p>
            <a:pPr lvl="0" rtl="0">
              <a:buNone/>
            </a:pPr>
            <a:r>
              <a:rPr lang="en"/>
              <a:t>References:</a:t>
            </a:r>
          </a:p>
          <a:p>
            <a:pPr lvl="0" rtl="0">
              <a:lnSpc>
                <a:spcPct val="115000"/>
              </a:lnSpc>
              <a:buClr>
                <a:schemeClr val="dk1"/>
              </a:buClr>
              <a:buSzPct val="100000"/>
              <a:buFont typeface="Arial"/>
              <a:buNone/>
            </a:pPr>
            <a:r>
              <a:rPr lang="en" u="sng">
                <a:solidFill>
                  <a:schemeClr val="hlink"/>
                </a:solidFill>
                <a:hlinkClick r:id="rId3"/>
              </a:rPr>
              <a:t>http://www.jisc.ac.uk/supportingyourinstitution/studentjourney/~/media/documents/publications/respondingtolearners1.ashx</a:t>
            </a:r>
          </a:p>
          <a:p>
            <a:pPr lvl="0" rtl="0">
              <a:lnSpc>
                <a:spcPct val="115000"/>
              </a:lnSpc>
              <a:buNone/>
            </a:pPr>
            <a:r>
              <a:rPr lang="en" u="sng">
                <a:solidFill>
                  <a:schemeClr val="hlink"/>
                </a:solidFill>
                <a:hlinkClick r:id="rId4"/>
              </a:rPr>
              <a:t>http://www.editlib.org/p/39634</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2" name="Shape 8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buNone/>
            </a:pPr>
            <a:r>
              <a:rPr lang="en">
                <a:solidFill>
                  <a:schemeClr val="dk1"/>
                </a:solidFill>
              </a:rPr>
              <a:t>Some of the key issues of implementing digital literacy in higher education. </a:t>
            </a:r>
          </a:p>
          <a:p>
            <a:endParaRPr lang="en">
              <a:solidFill>
                <a:schemeClr val="dk1"/>
              </a:solidFill>
            </a:endParaRPr>
          </a:p>
          <a:p>
            <a:pPr lvl="0" rtl="0">
              <a:buNone/>
            </a:pPr>
            <a:r>
              <a:rPr lang="en">
                <a:solidFill>
                  <a:schemeClr val="dk1"/>
                </a:solidFill>
              </a:rPr>
              <a:t>Issues with working from home:</a:t>
            </a:r>
          </a:p>
          <a:p>
            <a:pPr lvl="0" rtl="0">
              <a:buNone/>
            </a:pPr>
            <a:r>
              <a:rPr lang="en">
                <a:solidFill>
                  <a:schemeClr val="dk1"/>
                </a:solidFill>
              </a:rPr>
              <a:t>Teaching students to use Photoshop is a worthwhile skill, however it is unlikely that the students will have Photoshop at home. This makes it difficult for the students to do work outside of the education institutes.</a:t>
            </a:r>
          </a:p>
          <a:p>
            <a:endParaRPr lang="en">
              <a:solidFill>
                <a:schemeClr val="dk1"/>
              </a:solidFill>
            </a:endParaRPr>
          </a:p>
          <a:p>
            <a:pPr lvl="0" rtl="0">
              <a:buNone/>
            </a:pPr>
            <a:r>
              <a:rPr lang="en">
                <a:solidFill>
                  <a:schemeClr val="dk1"/>
                </a:solidFill>
              </a:rPr>
              <a:t>Hardware Facilities:</a:t>
            </a:r>
          </a:p>
          <a:p>
            <a:pPr lvl="0" rtl="0">
              <a:buNone/>
            </a:pPr>
            <a:r>
              <a:rPr lang="en">
                <a:solidFill>
                  <a:schemeClr val="dk1"/>
                </a:solidFill>
              </a:rPr>
              <a:t>Having the ability to use a PC is useful, however it is also a useful skill to know how to use a Mac or a Linux system. A lot of education institutes lack these facilities though making it hard to educate students these skills. </a:t>
            </a:r>
          </a:p>
          <a:p>
            <a:endParaRPr lang="en">
              <a:solidFill>
                <a:schemeClr val="dk1"/>
              </a:solidFill>
            </a:endParaRPr>
          </a:p>
          <a:p>
            <a:pPr lvl="0" rtl="0">
              <a:buNone/>
            </a:pPr>
            <a:r>
              <a:rPr lang="en">
                <a:solidFill>
                  <a:schemeClr val="dk1"/>
                </a:solidFill>
              </a:rPr>
              <a:t>Academics:</a:t>
            </a:r>
          </a:p>
          <a:p>
            <a:pPr lvl="0" rtl="0">
              <a:buNone/>
            </a:pPr>
            <a:r>
              <a:rPr lang="en">
                <a:solidFill>
                  <a:schemeClr val="dk1"/>
                </a:solidFill>
              </a:rPr>
              <a:t>There is an academic age gap. This means that some of the academics themselves are not very digital literate. This is because they have stuck to their subject areas and have not kept up with technologies. This is an issue as it is important for the academics to be digitally literate as well as the students. </a:t>
            </a:r>
          </a:p>
          <a:p>
            <a:endParaRPr lang="en">
              <a:solidFill>
                <a:schemeClr val="dk1"/>
              </a:solidFill>
            </a:endParaRPr>
          </a:p>
          <a:p>
            <a:pPr lvl="0" rtl="0">
              <a:buNone/>
            </a:pPr>
            <a:r>
              <a:rPr lang="en">
                <a:solidFill>
                  <a:schemeClr val="dk1"/>
                </a:solidFill>
              </a:rPr>
              <a:t>Financial Constraints:</a:t>
            </a:r>
          </a:p>
          <a:p>
            <a:pPr lvl="0" indent="-228600" rtl="0">
              <a:lnSpc>
                <a:spcPct val="115000"/>
              </a:lnSpc>
              <a:buNone/>
            </a:pPr>
            <a:r>
              <a:rPr lang="en">
                <a:solidFill>
                  <a:schemeClr val="dk1"/>
                </a:solidFill>
              </a:rPr>
              <a:t>·</a:t>
            </a:r>
            <a:r>
              <a:rPr lang="en" sz="700">
                <a:solidFill>
                  <a:schemeClr val="dk1"/>
                </a:solidFill>
                <a:latin typeface="Times New Roman"/>
                <a:ea typeface="Times New Roman"/>
                <a:cs typeface="Times New Roman"/>
                <a:sym typeface="Times New Roman"/>
              </a:rPr>
              <a:t>         </a:t>
            </a:r>
            <a:r>
              <a:rPr lang="en">
                <a:solidFill>
                  <a:schemeClr val="dk1"/>
                </a:solidFill>
              </a:rPr>
              <a:t>UK further and higher education are facing the toughest financial constraints for a generation In 2010, there was a cut of 40% of the higher education teaching budget. This makes it hard to find funding to implement digital literacy into higher education.</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8" name="Shape 8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buNone/>
            </a:pPr>
            <a:r>
              <a:rPr lang="en"/>
              <a:t>
</a:t>
            </a:r>
          </a:p>
          <a:p>
            <a:endParaRPr lang="en"/>
          </a:p>
          <a:p>
            <a:pPr lvl="0" rtl="0">
              <a:buNone/>
            </a:pPr>
            <a:r>
              <a:rPr lang="en" u="sng">
                <a:solidFill>
                  <a:schemeClr val="hlink"/>
                </a:solidFill>
                <a:hlinkClick r:id="rId3"/>
              </a:rPr>
              <a:t>http://www.webpercent.com/articles/article_detail.cfm?AID=5</a:t>
            </a:r>
          </a:p>
          <a:p>
            <a:endParaRPr lang="en" u="sng">
              <a:solidFill>
                <a:schemeClr val="hlink"/>
              </a:solidFill>
              <a:hlinkClick r:id="rId3"/>
            </a:endParaRPr>
          </a:p>
          <a:p>
            <a:endParaRPr lang="en" u="sng">
              <a:solidFill>
                <a:schemeClr val="hlink"/>
              </a:solidFill>
              <a:hlinkClick r:id="rId3"/>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7"/>
        <p:cNvGrpSpPr/>
        <p:nvPr/>
      </p:nvGrpSpPr>
      <p:grpSpPr>
        <a:xfrm>
          <a:off x="0" y="0"/>
          <a:ext cx="0" cy="0"/>
          <a:chOff x="0" y="0"/>
          <a:chExt cx="0" cy="0"/>
        </a:xfrm>
      </p:grpSpPr>
      <p:sp>
        <p:nvSpPr>
          <p:cNvPr id="8" name="Shape 8"/>
          <p:cNvSpPr txBox="1">
            <a:spLocks noGrp="1"/>
          </p:cNvSpPr>
          <p:nvPr>
            <p:ph type="subTitle" idx="1"/>
          </p:nvPr>
        </p:nvSpPr>
        <p:spPr>
          <a:xfrm>
            <a:off x="685800" y="3786737"/>
            <a:ext cx="7772400" cy="1046400"/>
          </a:xfrm>
          <a:prstGeom prst="rect">
            <a:avLst/>
          </a:prstGeom>
        </p:spPr>
        <p:txBody>
          <a:bodyPr lIns="91425" tIns="91425" rIns="91425" bIns="91425" anchor="t" anchorCtr="0"/>
          <a:lstStyle>
            <a:lvl1pPr marL="0" algn="ctr">
              <a:spcBef>
                <a:spcPts val="0"/>
              </a:spcBef>
              <a:buClr>
                <a:schemeClr val="dk2"/>
              </a:buClr>
              <a:buNone/>
              <a:defRPr>
                <a:solidFill>
                  <a:schemeClr val="dk2"/>
                </a:solidFill>
              </a:defRPr>
            </a:lvl1pPr>
            <a:lvl2pPr marL="0" indent="190500" algn="ctr">
              <a:spcBef>
                <a:spcPts val="0"/>
              </a:spcBef>
              <a:buClr>
                <a:schemeClr val="dk2"/>
              </a:buClr>
              <a:buSzPct val="100000"/>
              <a:buNone/>
              <a:defRPr sz="3000">
                <a:solidFill>
                  <a:schemeClr val="dk2"/>
                </a:solidFill>
              </a:defRPr>
            </a:lvl2pPr>
            <a:lvl3pPr marL="0" indent="190500" algn="ctr">
              <a:spcBef>
                <a:spcPts val="0"/>
              </a:spcBef>
              <a:buClr>
                <a:schemeClr val="dk2"/>
              </a:buClr>
              <a:buSzPct val="100000"/>
              <a:buNone/>
              <a:defRPr sz="3000">
                <a:solidFill>
                  <a:schemeClr val="dk2"/>
                </a:solidFill>
              </a:defRPr>
            </a:lvl3pPr>
            <a:lvl4pPr marL="0" indent="190500" algn="ctr">
              <a:spcBef>
                <a:spcPts val="0"/>
              </a:spcBef>
              <a:buClr>
                <a:schemeClr val="dk2"/>
              </a:buClr>
              <a:buSzPct val="100000"/>
              <a:buNone/>
              <a:defRPr sz="3000">
                <a:solidFill>
                  <a:schemeClr val="dk2"/>
                </a:solidFill>
              </a:defRPr>
            </a:lvl4pPr>
            <a:lvl5pPr marL="0" indent="190500" algn="ctr">
              <a:spcBef>
                <a:spcPts val="0"/>
              </a:spcBef>
              <a:buClr>
                <a:schemeClr val="dk2"/>
              </a:buClr>
              <a:buSzPct val="100000"/>
              <a:buNone/>
              <a:defRPr sz="3000">
                <a:solidFill>
                  <a:schemeClr val="dk2"/>
                </a:solidFill>
              </a:defRPr>
            </a:lvl5pPr>
            <a:lvl6pPr marL="0" indent="190500" algn="ctr">
              <a:spcBef>
                <a:spcPts val="0"/>
              </a:spcBef>
              <a:buClr>
                <a:schemeClr val="dk2"/>
              </a:buClr>
              <a:buSzPct val="100000"/>
              <a:buNone/>
              <a:defRPr sz="3000">
                <a:solidFill>
                  <a:schemeClr val="dk2"/>
                </a:solidFill>
              </a:defRPr>
            </a:lvl6pPr>
            <a:lvl7pPr marL="0" indent="190500" algn="ctr">
              <a:spcBef>
                <a:spcPts val="0"/>
              </a:spcBef>
              <a:buClr>
                <a:schemeClr val="dk2"/>
              </a:buClr>
              <a:buSzPct val="100000"/>
              <a:buNone/>
              <a:defRPr sz="3000">
                <a:solidFill>
                  <a:schemeClr val="dk2"/>
                </a:solidFill>
              </a:defRPr>
            </a:lvl7pPr>
            <a:lvl8pPr marL="0" indent="190500" algn="ctr">
              <a:spcBef>
                <a:spcPts val="0"/>
              </a:spcBef>
              <a:buClr>
                <a:schemeClr val="dk2"/>
              </a:buClr>
              <a:buSzPct val="100000"/>
              <a:buNone/>
              <a:defRPr sz="3000">
                <a:solidFill>
                  <a:schemeClr val="dk2"/>
                </a:solidFill>
              </a:defRPr>
            </a:lvl8pPr>
            <a:lvl9pPr marL="0" indent="190500" algn="ctr">
              <a:spcBef>
                <a:spcPts val="0"/>
              </a:spcBef>
              <a:buClr>
                <a:schemeClr val="dk2"/>
              </a:buClr>
              <a:buSzPct val="100000"/>
              <a:buNone/>
              <a:defRPr sz="3000">
                <a:solidFill>
                  <a:schemeClr val="dk2"/>
                </a:solidFill>
              </a:defRPr>
            </a:lvl9pPr>
          </a:lstStyle>
          <a:p>
            <a:endParaRPr/>
          </a:p>
        </p:txBody>
      </p:sp>
      <p:sp>
        <p:nvSpPr>
          <p:cNvPr id="9" name="Shape 9"/>
          <p:cNvSpPr txBox="1">
            <a:spLocks noGrp="1"/>
          </p:cNvSpPr>
          <p:nvPr>
            <p:ph type="ctrTitle"/>
          </p:nvPr>
        </p:nvSpPr>
        <p:spPr>
          <a:xfrm>
            <a:off x="685800" y="2111123"/>
            <a:ext cx="7772400" cy="1546500"/>
          </a:xfrm>
          <a:prstGeom prst="rect">
            <a:avLst/>
          </a:prstGeom>
        </p:spPr>
        <p:txBody>
          <a:bodyPr lIns="91425" tIns="91425" rIns="91425" bIns="91425" anchor="b" anchorCtr="0"/>
          <a:lstStyle>
            <a:lvl1pPr indent="304800" algn="ctr">
              <a:buSzPct val="100000"/>
              <a:defRPr sz="4800"/>
            </a:lvl1pPr>
            <a:lvl2pPr indent="304800" algn="ctr">
              <a:buSzPct val="100000"/>
              <a:defRPr sz="4800"/>
            </a:lvl2pPr>
            <a:lvl3pPr indent="304800" algn="ctr">
              <a:buSzPct val="100000"/>
              <a:defRPr sz="4800"/>
            </a:lvl3pPr>
            <a:lvl4pPr indent="304800" algn="ctr">
              <a:buSzPct val="100000"/>
              <a:defRPr sz="4800"/>
            </a:lvl4pPr>
            <a:lvl5pPr indent="304800" algn="ctr">
              <a:buSzPct val="100000"/>
              <a:defRPr sz="4800"/>
            </a:lvl5pPr>
            <a:lvl6pPr indent="304800" algn="ctr">
              <a:buSzPct val="100000"/>
              <a:defRPr sz="4800"/>
            </a:lvl6pPr>
            <a:lvl7pPr indent="304800" algn="ctr">
              <a:buSzPct val="100000"/>
              <a:defRPr sz="4800"/>
            </a:lvl7pPr>
            <a:lvl8pPr indent="304800" algn="ctr">
              <a:buSzPct val="100000"/>
              <a:defRPr sz="4800"/>
            </a:lvl8pPr>
            <a:lvl9pPr indent="304800" algn="ctr">
              <a:buSzPct val="100000"/>
              <a:defRPr sz="4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0"/>
        <p:cNvGrpSpPr/>
        <p:nvPr/>
      </p:nvGrpSpPr>
      <p:grpSpPr>
        <a:xfrm>
          <a:off x="0" y="0"/>
          <a:ext cx="0" cy="0"/>
          <a:chOff x="0" y="0"/>
          <a:chExt cx="0" cy="0"/>
        </a:xfrm>
      </p:grpSpPr>
      <p:sp>
        <p:nvSpPr>
          <p:cNvPr id="11" name="Shape 11"/>
          <p:cNvSpPr txBox="1">
            <a:spLocks noGrp="1"/>
          </p:cNvSpPr>
          <p:nvPr>
            <p:ph type="title"/>
          </p:nvPr>
        </p:nvSpPr>
        <p:spPr>
          <a:xfrm>
            <a:off x="457200" y="274637"/>
            <a:ext cx="8229600" cy="1143299"/>
          </a:xfrm>
          <a:prstGeom prst="rect">
            <a:avLst/>
          </a:prstGeom>
        </p:spPr>
        <p:txBody>
          <a:bodyPr lIns="91425" tIns="91425" rIns="91425" b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12" name="Shape 12"/>
          <p:cNvSpPr txBox="1">
            <a:spLocks noGrp="1"/>
          </p:cNvSpPr>
          <p:nvPr>
            <p:ph type="body" idx="1"/>
          </p:nvPr>
        </p:nvSpPr>
        <p:spPr>
          <a:xfrm>
            <a:off x="457200" y="1600200"/>
            <a:ext cx="8229600" cy="4967700"/>
          </a:xfrm>
          <a:prstGeom prst="rect">
            <a:avLst/>
          </a:prstGeom>
        </p:spPr>
        <p:txBody>
          <a:bodyPr lIns="91425" tIns="91425" rIns="91425" bIns="91425" anchor="t"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457200" y="274637"/>
            <a:ext cx="8229600" cy="1143299"/>
          </a:xfrm>
          <a:prstGeom prst="rect">
            <a:avLst/>
          </a:prstGeom>
        </p:spPr>
        <p:txBody>
          <a:bodyPr lIns="91425" tIns="91425" rIns="91425" b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15" name="Shape 15"/>
          <p:cNvSpPr txBox="1">
            <a:spLocks noGrp="1"/>
          </p:cNvSpPr>
          <p:nvPr>
            <p:ph type="body" idx="1"/>
          </p:nvPr>
        </p:nvSpPr>
        <p:spPr>
          <a:xfrm>
            <a:off x="457200" y="1600200"/>
            <a:ext cx="3994500" cy="4967700"/>
          </a:xfrm>
          <a:prstGeom prst="rect">
            <a:avLst/>
          </a:prstGeom>
        </p:spPr>
        <p:txBody>
          <a:bodyPr lIns="91425" tIns="91425" rIns="91425" bIns="91425" anchor="t"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16" name="Shape 16"/>
          <p:cNvSpPr txBox="1">
            <a:spLocks noGrp="1"/>
          </p:cNvSpPr>
          <p:nvPr>
            <p:ph type="body" idx="2"/>
          </p:nvPr>
        </p:nvSpPr>
        <p:spPr>
          <a:xfrm>
            <a:off x="4692273" y="1600200"/>
            <a:ext cx="3994500" cy="4967700"/>
          </a:xfrm>
          <a:prstGeom prst="rect">
            <a:avLst/>
          </a:prstGeom>
        </p:spPr>
        <p:txBody>
          <a:bodyPr lIns="91425" tIns="91425" rIns="91425" bIns="91425" anchor="t"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17"/>
        <p:cNvGrpSpPr/>
        <p:nvPr/>
      </p:nvGrpSpPr>
      <p:grpSpPr>
        <a:xfrm>
          <a:off x="0" y="0"/>
          <a:ext cx="0" cy="0"/>
          <a:chOff x="0" y="0"/>
          <a:chExt cx="0" cy="0"/>
        </a:xfrm>
      </p:grpSpPr>
      <p:sp>
        <p:nvSpPr>
          <p:cNvPr id="18" name="Shape 18"/>
          <p:cNvSpPr txBox="1">
            <a:spLocks noGrp="1"/>
          </p:cNvSpPr>
          <p:nvPr>
            <p:ph type="title"/>
          </p:nvPr>
        </p:nvSpPr>
        <p:spPr>
          <a:xfrm>
            <a:off x="457200" y="274637"/>
            <a:ext cx="8229600" cy="1143299"/>
          </a:xfrm>
          <a:prstGeom prst="rect">
            <a:avLst/>
          </a:prstGeom>
        </p:spPr>
        <p:txBody>
          <a:bodyPr lIns="91425" tIns="91425" rIns="91425" b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19"/>
        <p:cNvGrpSpPr/>
        <p:nvPr/>
      </p:nvGrpSpPr>
      <p:grpSpPr>
        <a:xfrm>
          <a:off x="0" y="0"/>
          <a:ext cx="0" cy="0"/>
          <a:chOff x="0" y="0"/>
          <a:chExt cx="0" cy="0"/>
        </a:xfrm>
      </p:grpSpPr>
      <p:sp>
        <p:nvSpPr>
          <p:cNvPr id="20" name="Shape 20"/>
          <p:cNvSpPr txBox="1">
            <a:spLocks noGrp="1"/>
          </p:cNvSpPr>
          <p:nvPr>
            <p:ph type="body" idx="1"/>
          </p:nvPr>
        </p:nvSpPr>
        <p:spPr>
          <a:xfrm>
            <a:off x="457200" y="5875078"/>
            <a:ext cx="8229600" cy="692700"/>
          </a:xfrm>
          <a:prstGeom prst="rect">
            <a:avLst/>
          </a:prstGeom>
        </p:spPr>
        <p:txBody>
          <a:bodyPr lIns="91425" tIns="91425" rIns="91425" bIns="91425" anchor="t" anchorCtr="0"/>
          <a:lstStyle>
            <a:lvl1pPr marL="285750" indent="-171450" algn="ctr">
              <a:spcBef>
                <a:spcPts val="0"/>
              </a:spcBef>
              <a:buClr>
                <a:schemeClr val="dk1"/>
              </a:buClr>
              <a:buSzPct val="100000"/>
              <a:buNone/>
              <a:defRPr sz="1800">
                <a:solidFill>
                  <a:schemeClr val="dk1"/>
                </a:solidFill>
              </a:defRPr>
            </a:lvl1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21"/>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lt1"/>
            </a:gs>
            <a:gs pos="30000">
              <a:schemeClr val="lt1"/>
            </a:gs>
            <a:gs pos="100000">
              <a:schemeClr val="lt2"/>
            </a:gs>
          </a:gsLst>
          <a:path path="circle">
            <a:fillToRect l="50000" t="50000" r="50000" b="50000"/>
          </a:path>
          <a:tileRect/>
        </a:gra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74637"/>
            <a:ext cx="8229600" cy="1143299"/>
          </a:xfrm>
          <a:prstGeom prst="rect">
            <a:avLst/>
          </a:prstGeom>
        </p:spPr>
        <p:txBody>
          <a:bodyPr lIns="91425" tIns="91425" rIns="91425" bIns="91425" anchor="b" anchorCtr="0"/>
          <a:lstStyle>
            <a:lvl1pPr marL="0">
              <a:buClr>
                <a:schemeClr val="dk1"/>
              </a:buClr>
              <a:buSzPct val="100000"/>
              <a:buNone/>
              <a:defRPr sz="3600" b="1">
                <a:solidFill>
                  <a:schemeClr val="dk1"/>
                </a:solidFill>
              </a:defRPr>
            </a:lvl1pPr>
            <a:lvl2pPr marL="0" indent="228600">
              <a:buClr>
                <a:schemeClr val="dk1"/>
              </a:buClr>
              <a:buSzPct val="100000"/>
              <a:buNone/>
              <a:defRPr sz="3600" b="1">
                <a:solidFill>
                  <a:schemeClr val="dk1"/>
                </a:solidFill>
              </a:defRPr>
            </a:lvl2pPr>
            <a:lvl3pPr marL="0" indent="228600">
              <a:buClr>
                <a:schemeClr val="dk1"/>
              </a:buClr>
              <a:buSzPct val="100000"/>
              <a:buNone/>
              <a:defRPr sz="3600" b="1">
                <a:solidFill>
                  <a:schemeClr val="dk1"/>
                </a:solidFill>
              </a:defRPr>
            </a:lvl3pPr>
            <a:lvl4pPr marL="0" indent="228600">
              <a:buClr>
                <a:schemeClr val="dk1"/>
              </a:buClr>
              <a:buSzPct val="100000"/>
              <a:buNone/>
              <a:defRPr sz="3600" b="1">
                <a:solidFill>
                  <a:schemeClr val="dk1"/>
                </a:solidFill>
              </a:defRPr>
            </a:lvl4pPr>
            <a:lvl5pPr marL="0" indent="228600">
              <a:buClr>
                <a:schemeClr val="dk1"/>
              </a:buClr>
              <a:buSzPct val="100000"/>
              <a:buNone/>
              <a:defRPr sz="3600" b="1">
                <a:solidFill>
                  <a:schemeClr val="dk1"/>
                </a:solidFill>
              </a:defRPr>
            </a:lvl5pPr>
            <a:lvl6pPr marL="0" indent="228600">
              <a:buClr>
                <a:schemeClr val="dk1"/>
              </a:buClr>
              <a:buSzPct val="100000"/>
              <a:buNone/>
              <a:defRPr sz="3600" b="1">
                <a:solidFill>
                  <a:schemeClr val="dk1"/>
                </a:solidFill>
              </a:defRPr>
            </a:lvl6pPr>
            <a:lvl7pPr marL="0" indent="228600">
              <a:buClr>
                <a:schemeClr val="dk1"/>
              </a:buClr>
              <a:buSzPct val="100000"/>
              <a:buNone/>
              <a:defRPr sz="3600" b="1">
                <a:solidFill>
                  <a:schemeClr val="dk1"/>
                </a:solidFill>
              </a:defRPr>
            </a:lvl7pPr>
            <a:lvl8pPr marL="0" indent="228600">
              <a:buClr>
                <a:schemeClr val="dk1"/>
              </a:buClr>
              <a:buSzPct val="100000"/>
              <a:buNone/>
              <a:defRPr sz="3600" b="1">
                <a:solidFill>
                  <a:schemeClr val="dk1"/>
                </a:solidFill>
              </a:defRPr>
            </a:lvl8pPr>
            <a:lvl9pPr marL="0" indent="228600">
              <a:buClr>
                <a:schemeClr val="dk1"/>
              </a:buClr>
              <a:buSzPct val="100000"/>
              <a:buNone/>
              <a:defRPr sz="3600" b="1">
                <a:solidFill>
                  <a:schemeClr val="dk1"/>
                </a:solidFill>
              </a:defRPr>
            </a:lvl9pPr>
          </a:lstStyle>
          <a:p>
            <a:endParaRPr/>
          </a:p>
        </p:txBody>
      </p:sp>
      <p:sp>
        <p:nvSpPr>
          <p:cNvPr id="6" name="Shape 6"/>
          <p:cNvSpPr txBox="1">
            <a:spLocks noGrp="1"/>
          </p:cNvSpPr>
          <p:nvPr>
            <p:ph type="body" idx="1"/>
          </p:nvPr>
        </p:nvSpPr>
        <p:spPr>
          <a:xfrm>
            <a:off x="457200" y="1600200"/>
            <a:ext cx="8229600" cy="4967700"/>
          </a:xfrm>
          <a:prstGeom prst="rect">
            <a:avLst/>
          </a:prstGeom>
        </p:spPr>
        <p:txBody>
          <a:bodyPr lIns="91425" tIns="91425" rIns="91425" bIns="91425" anchor="t" anchorCtr="0"/>
          <a:lstStyle>
            <a:lvl1pPr marL="342900" indent="-152400">
              <a:spcBef>
                <a:spcPts val="600"/>
              </a:spcBef>
              <a:buSzPct val="100000"/>
              <a:defRPr sz="3000"/>
            </a:lvl1pPr>
            <a:lvl2pPr marL="742950" indent="-133350">
              <a:spcBef>
                <a:spcPts val="480"/>
              </a:spcBef>
              <a:buSzPct val="100000"/>
              <a:defRPr sz="2400"/>
            </a:lvl2pPr>
            <a:lvl3pPr marL="1143000" indent="-76200">
              <a:spcBef>
                <a:spcPts val="480"/>
              </a:spcBef>
              <a:buSzPct val="100000"/>
              <a:defRPr sz="2400"/>
            </a:lvl3pPr>
            <a:lvl4pPr marL="1600200" indent="-114300">
              <a:spcBef>
                <a:spcPts val="360"/>
              </a:spcBef>
              <a:buSzPct val="100000"/>
              <a:defRPr sz="1800"/>
            </a:lvl4pPr>
            <a:lvl5pPr marL="2057400" indent="-114300">
              <a:spcBef>
                <a:spcPts val="360"/>
              </a:spcBef>
              <a:buSzPct val="100000"/>
              <a:defRPr sz="1800"/>
            </a:lvl5pPr>
            <a:lvl6pPr marL="2514600" indent="-114300">
              <a:spcBef>
                <a:spcPts val="360"/>
              </a:spcBef>
              <a:buSzPct val="100000"/>
              <a:defRPr sz="1800"/>
            </a:lvl6pPr>
            <a:lvl7pPr marL="2971800" indent="-114300">
              <a:spcBef>
                <a:spcPts val="360"/>
              </a:spcBef>
              <a:buSzPct val="100000"/>
              <a:defRPr sz="1800"/>
            </a:lvl7pPr>
            <a:lvl8pPr marL="3429000" indent="-114300">
              <a:spcBef>
                <a:spcPts val="360"/>
              </a:spcBef>
              <a:buSzPct val="100000"/>
              <a:defRPr sz="1800"/>
            </a:lvl8pPr>
            <a:lvl9pPr marL="3886200" indent="-114300">
              <a:spcBef>
                <a:spcPts val="360"/>
              </a:spcBef>
              <a:buSzPct val="100000"/>
              <a:defRPr sz="1800"/>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hyperlink" Target="http://bit.ly/1n6554A" TargetMode="External"/><Relationship Id="rId4" Type="http://schemas.openxmlformats.org/officeDocument/2006/relationships/hyperlink" Target="http://bit.ly/1fB32Ws" TargetMode="External"/><Relationship Id="rId5" Type="http://schemas.openxmlformats.org/officeDocument/2006/relationships/hyperlink" Target="http://bit.ly/1pRRTF5" TargetMode="External"/><Relationship Id="rId6" Type="http://schemas.openxmlformats.org/officeDocument/2006/relationships/hyperlink" Target="http://bit.ly/1iCVT8B" TargetMode="External"/><Relationship Id="rId7" Type="http://schemas.openxmlformats.org/officeDocument/2006/relationships/hyperlink" Target="http://bit.ly/1o675d4" TargetMode="External"/><Relationship Id="rId8" Type="http://schemas.openxmlformats.org/officeDocument/2006/relationships/hyperlink" Target="http://bit.ly/1fvOQOH" TargetMode="External"/><Relationship Id="rId9" Type="http://schemas.openxmlformats.org/officeDocument/2006/relationships/hyperlink" Target="http://bit.ly/SdrfI0" TargetMode="External"/><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bit.ly/1n6554A"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4" Type="http://schemas.openxmlformats.org/officeDocument/2006/relationships/hyperlink" Target="http://bit.ly/1fB32Ws" TargetMode="External"/><Relationship Id="rId5" Type="http://schemas.openxmlformats.org/officeDocument/2006/relationships/hyperlink" Target="http://bit.ly/1pRRTF5" TargetMode="External"/><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hyperlink" Target="http://bit.ly/1fB32Ws" TargetMode="External"/><Relationship Id="rId4" Type="http://schemas.openxmlformats.org/officeDocument/2006/relationships/hyperlink" Target="http://bit.ly/1iCVT8B" TargetMode="External"/><Relationship Id="rId5" Type="http://schemas.openxmlformats.org/officeDocument/2006/relationships/hyperlink" Target="http://bit.ly/1o675d4" TargetMode="External"/><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hyperlink" Target="http://bit.ly/1fvOQOH" TargetMode="External"/><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hyperlink" Target="http://bit.ly/1fvOQOH" TargetMode="External"/><Relationship Id="rId4" Type="http://schemas.openxmlformats.org/officeDocument/2006/relationships/hyperlink" Target="http://bit.ly/SdrfI0" TargetMode="External"/><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hyperlink" Target="http://bit.ly/1n6554A" TargetMode="External"/><Relationship Id="rId4" Type="http://schemas.openxmlformats.org/officeDocument/2006/relationships/hyperlink" Target="http://bit.ly/1nLyrYF" TargetMode="External"/><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685800" y="3284450"/>
            <a:ext cx="7772400" cy="1046400"/>
          </a:xfrm>
          <a:prstGeom prst="rect">
            <a:avLst/>
          </a:prstGeom>
        </p:spPr>
        <p:txBody>
          <a:bodyPr lIns="91425" tIns="91425" rIns="91425" bIns="91425" anchor="b" anchorCtr="0">
            <a:noAutofit/>
          </a:bodyPr>
          <a:lstStyle/>
          <a:p>
            <a:r>
              <a:rPr lang="de-DE" dirty="0"/>
              <a:t>Professional Development </a:t>
            </a:r>
            <a:br>
              <a:rPr lang="de-DE" dirty="0"/>
            </a:br>
            <a:r>
              <a:rPr lang="de-DE" dirty="0"/>
              <a:t>COMP 1205 </a:t>
            </a:r>
            <a:br>
              <a:rPr lang="de-DE" dirty="0"/>
            </a:br>
            <a:r>
              <a:rPr lang="de-DE" dirty="0"/>
              <a:t>-</a:t>
            </a:r>
            <a:br>
              <a:rPr lang="de-DE" dirty="0"/>
            </a:br>
            <a:r>
              <a:rPr lang="de-DE" dirty="0"/>
              <a:t>Digital </a:t>
            </a:r>
            <a:r>
              <a:rPr lang="de-DE" dirty="0" err="1"/>
              <a:t>Literacies</a:t>
            </a:r>
            <a:endParaRPr lang="en" dirty="0"/>
          </a:p>
        </p:txBody>
      </p:sp>
    </p:spTree>
  </p:cSld>
  <p:clrMapOvr>
    <a:masterClrMapping/>
  </p:clrMapOvr>
  <p:transition xmlns:p14="http://schemas.microsoft.com/office/powerpoint/2010/mai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lgn="ctr">
              <a:buNone/>
            </a:pPr>
            <a:r>
              <a:rPr lang="en"/>
              <a:t>Conclusion</a:t>
            </a:r>
          </a:p>
        </p:txBody>
      </p:sp>
      <p:sp>
        <p:nvSpPr>
          <p:cNvPr id="91" name="Shape 91"/>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49250" rtl="0">
              <a:lnSpc>
                <a:spcPct val="115000"/>
              </a:lnSpc>
              <a:spcBef>
                <a:spcPts val="2000"/>
              </a:spcBef>
              <a:spcAft>
                <a:spcPts val="1000"/>
              </a:spcAft>
              <a:buClr>
                <a:srgbClr val="000000"/>
              </a:buClr>
              <a:buSzPct val="166666"/>
              <a:buFont typeface="Arial"/>
              <a:buChar char="•"/>
            </a:pPr>
            <a:r>
              <a:rPr lang="en" sz="1900" dirty="0">
                <a:solidFill>
                  <a:schemeClr val="dk1"/>
                </a:solidFill>
              </a:rPr>
              <a:t>Due to the interest in digital literacy shown by various universities, one can understand the importance of digital literacy in todays day and age.</a:t>
            </a:r>
          </a:p>
          <a:p>
            <a:endParaRPr lang="en" sz="1900" dirty="0">
              <a:solidFill>
                <a:schemeClr val="dk1"/>
              </a:solidFill>
            </a:endParaRPr>
          </a:p>
          <a:p>
            <a:pPr marL="457200" lvl="0" indent="-349250" rtl="0">
              <a:lnSpc>
                <a:spcPct val="115000"/>
              </a:lnSpc>
              <a:spcBef>
                <a:spcPts val="2000"/>
              </a:spcBef>
              <a:spcAft>
                <a:spcPts val="1000"/>
              </a:spcAft>
              <a:buClr>
                <a:srgbClr val="000000"/>
              </a:buClr>
              <a:buSzPct val="166666"/>
              <a:buFont typeface="Arial"/>
              <a:buChar char="•"/>
            </a:pPr>
            <a:endParaRPr lang="de-AT" sz="1900" dirty="0" smtClean="0">
              <a:solidFill>
                <a:schemeClr val="dk1"/>
              </a:solidFill>
            </a:endParaRPr>
          </a:p>
          <a:p>
            <a:pPr marL="457200" lvl="0" indent="-349250" rtl="0">
              <a:lnSpc>
                <a:spcPct val="115000"/>
              </a:lnSpc>
              <a:spcBef>
                <a:spcPts val="2000"/>
              </a:spcBef>
              <a:spcAft>
                <a:spcPts val="1000"/>
              </a:spcAft>
              <a:buClr>
                <a:srgbClr val="000000"/>
              </a:buClr>
              <a:buSzPct val="166666"/>
              <a:buFont typeface="Arial"/>
              <a:buChar char="•"/>
            </a:pPr>
            <a:endParaRPr lang="de-AT" sz="1900" dirty="0">
              <a:solidFill>
                <a:schemeClr val="dk1"/>
              </a:solidFill>
            </a:endParaRPr>
          </a:p>
          <a:p>
            <a:pPr marL="457200" lvl="0" indent="-349250" rtl="0">
              <a:lnSpc>
                <a:spcPct val="115000"/>
              </a:lnSpc>
              <a:spcBef>
                <a:spcPts val="2000"/>
              </a:spcBef>
              <a:spcAft>
                <a:spcPts val="1000"/>
              </a:spcAft>
              <a:buClr>
                <a:srgbClr val="000000"/>
              </a:buClr>
              <a:buSzPct val="166666"/>
              <a:buFont typeface="Arial"/>
              <a:buChar char="•"/>
            </a:pPr>
            <a:r>
              <a:rPr lang="en" sz="1900" dirty="0" smtClean="0">
                <a:solidFill>
                  <a:schemeClr val="dk1"/>
                </a:solidFill>
              </a:rPr>
              <a:t>With </a:t>
            </a:r>
            <a:r>
              <a:rPr lang="en" sz="1900" dirty="0">
                <a:solidFill>
                  <a:schemeClr val="dk1"/>
                </a:solidFill>
              </a:rPr>
              <a:t>the surge technology around the world, digital literacy will eventually be as important as actual literacy rates.  </a:t>
            </a:r>
          </a:p>
        </p:txBody>
      </p:sp>
    </p:spTree>
  </p:cSld>
  <p:clrMapOvr>
    <a:masterClrMapping/>
  </p:clrMapOvr>
  <p:transition xmlns:p14="http://schemas.microsoft.com/office/powerpoint/2010/mai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buNone/>
            </a:pPr>
            <a:r>
              <a:rPr lang="en"/>
              <a:t>References</a:t>
            </a:r>
          </a:p>
        </p:txBody>
      </p:sp>
      <p:sp>
        <p:nvSpPr>
          <p:cNvPr id="97" name="Shape 97"/>
          <p:cNvSpPr txBox="1">
            <a:spLocks noGrp="1"/>
          </p:cNvSpPr>
          <p:nvPr>
            <p:ph type="body" idx="1"/>
          </p:nvPr>
        </p:nvSpPr>
        <p:spPr>
          <a:xfrm>
            <a:off x="457200" y="1600200"/>
            <a:ext cx="8229600" cy="4967700"/>
          </a:xfrm>
          <a:prstGeom prst="rect">
            <a:avLst/>
          </a:prstGeom>
          <a:ln>
            <a:noFill/>
          </a:ln>
        </p:spPr>
        <p:txBody>
          <a:bodyPr lIns="91425" tIns="91425" rIns="91425" bIns="91425" anchor="t" anchorCtr="0">
            <a:noAutofit/>
          </a:bodyPr>
          <a:lstStyle/>
          <a:p>
            <a:pPr lvl="0" rtl="0">
              <a:lnSpc>
                <a:spcPct val="150000"/>
              </a:lnSpc>
              <a:spcBef>
                <a:spcPts val="0"/>
              </a:spcBef>
              <a:spcAft>
                <a:spcPts val="1000"/>
              </a:spcAft>
              <a:buNone/>
            </a:pPr>
            <a:r>
              <a:rPr lang="en" sz="1400">
                <a:solidFill>
                  <a:schemeClr val="dk1"/>
                </a:solidFill>
              </a:rPr>
              <a:t>[1] Beetham, H 2010, 'Review and Scoping Study for a cross-JISC Learning and Digital Literacies Programme', JISC. Available at: </a:t>
            </a:r>
            <a:r>
              <a:rPr lang="en" sz="1400" u="sng">
                <a:solidFill>
                  <a:schemeClr val="hlink"/>
                </a:solidFill>
                <a:hlinkClick r:id="rId3"/>
              </a:rPr>
              <a:t>http://bit.ly/1n6554A</a:t>
            </a:r>
          </a:p>
          <a:p>
            <a:pPr lvl="0" rtl="0">
              <a:lnSpc>
                <a:spcPct val="150000"/>
              </a:lnSpc>
              <a:spcBef>
                <a:spcPts val="0"/>
              </a:spcBef>
              <a:spcAft>
                <a:spcPts val="1000"/>
              </a:spcAft>
              <a:buNone/>
            </a:pPr>
            <a:r>
              <a:rPr lang="en" sz="1400">
                <a:solidFill>
                  <a:schemeClr val="dk1"/>
                </a:solidFill>
              </a:rPr>
              <a:t>[2] JISC (2012) ‘Delivering Digital Literacy – delivering the agenda within colleges and universities’ [podcast]. Available at: </a:t>
            </a:r>
            <a:r>
              <a:rPr lang="en" sz="1400" u="sng">
                <a:solidFill>
                  <a:schemeClr val="hlink"/>
                </a:solidFill>
                <a:hlinkClick r:id="rId4"/>
              </a:rPr>
              <a:t>http://bit.ly/1fB32Ws</a:t>
            </a:r>
          </a:p>
          <a:p>
            <a:pPr lvl="0" rtl="0">
              <a:lnSpc>
                <a:spcPct val="150000"/>
              </a:lnSpc>
              <a:spcBef>
                <a:spcPts val="0"/>
              </a:spcBef>
              <a:spcAft>
                <a:spcPts val="1000"/>
              </a:spcAft>
              <a:buNone/>
            </a:pPr>
            <a:r>
              <a:rPr lang="en" sz="1400">
                <a:solidFill>
                  <a:schemeClr val="dk1"/>
                </a:solidFill>
              </a:rPr>
              <a:t>[3] JISC (2013). ‘Digidol – Developing Digital Literacy’. Available at: </a:t>
            </a:r>
            <a:r>
              <a:rPr lang="en" sz="1400" u="sng">
                <a:solidFill>
                  <a:schemeClr val="hlink"/>
                </a:solidFill>
                <a:hlinkClick r:id="rId5"/>
              </a:rPr>
              <a:t>http://bit.ly/1pRRTF5</a:t>
            </a:r>
          </a:p>
          <a:p>
            <a:pPr lvl="0" rtl="0">
              <a:lnSpc>
                <a:spcPct val="150000"/>
              </a:lnSpc>
              <a:spcBef>
                <a:spcPts val="0"/>
              </a:spcBef>
              <a:spcAft>
                <a:spcPts val="1000"/>
              </a:spcAft>
              <a:buClr>
                <a:schemeClr val="dk1"/>
              </a:buClr>
              <a:buSzPct val="78571"/>
              <a:buFont typeface="Arial"/>
              <a:buNone/>
            </a:pPr>
            <a:r>
              <a:rPr lang="en" sz="1400">
                <a:solidFill>
                  <a:schemeClr val="dk1"/>
                </a:solidFill>
              </a:rPr>
              <a:t>[4] Anyangwe E (2012).  Available at: </a:t>
            </a:r>
            <a:r>
              <a:rPr lang="en" sz="1400" u="sng">
                <a:solidFill>
                  <a:schemeClr val="hlink"/>
                </a:solidFill>
                <a:hlinkClick r:id="rId6"/>
              </a:rPr>
              <a:t>http://bit.ly/1iCVT8B</a:t>
            </a:r>
          </a:p>
          <a:p>
            <a:pPr lvl="0" rtl="0">
              <a:lnSpc>
                <a:spcPct val="150000"/>
              </a:lnSpc>
              <a:spcBef>
                <a:spcPts val="0"/>
              </a:spcBef>
              <a:spcAft>
                <a:spcPts val="1000"/>
              </a:spcAft>
              <a:buNone/>
            </a:pPr>
            <a:r>
              <a:rPr lang="en" sz="1400">
                <a:solidFill>
                  <a:schemeClr val="dk1"/>
                </a:solidFill>
              </a:rPr>
              <a:t>[5] JISC (2013). ’Personal Actualisation and Development through Digital Literacies in Education (PADDLE)’. Available at: </a:t>
            </a:r>
            <a:r>
              <a:rPr lang="en" sz="1400" u="sng">
                <a:solidFill>
                  <a:schemeClr val="hlink"/>
                </a:solidFill>
                <a:hlinkClick r:id="rId7"/>
              </a:rPr>
              <a:t>http://bit.ly/1o675d4</a:t>
            </a:r>
          </a:p>
          <a:p>
            <a:pPr lvl="0" rtl="0">
              <a:lnSpc>
                <a:spcPct val="150000"/>
              </a:lnSpc>
              <a:spcBef>
                <a:spcPts val="0"/>
              </a:spcBef>
              <a:spcAft>
                <a:spcPts val="1000"/>
              </a:spcAft>
              <a:buClr>
                <a:schemeClr val="dk1"/>
              </a:buClr>
              <a:buSzPct val="78571"/>
              <a:buFont typeface="Arial"/>
              <a:buNone/>
            </a:pPr>
            <a:r>
              <a:rPr lang="en" sz="1400">
                <a:solidFill>
                  <a:schemeClr val="dk1"/>
                </a:solidFill>
              </a:rPr>
              <a:t>[6] JISC (n.d.). ‘Responding to Learners’ Available at: </a:t>
            </a:r>
            <a:r>
              <a:rPr lang="en" sz="1400" u="sng">
                <a:solidFill>
                  <a:schemeClr val="hlink"/>
                </a:solidFill>
                <a:hlinkClick r:id="rId8"/>
              </a:rPr>
              <a:t>http://bit.ly/1fvOQOH</a:t>
            </a:r>
          </a:p>
          <a:p>
            <a:pPr lvl="0" rtl="0">
              <a:lnSpc>
                <a:spcPct val="150000"/>
              </a:lnSpc>
              <a:spcBef>
                <a:spcPts val="0"/>
              </a:spcBef>
              <a:spcAft>
                <a:spcPts val="1000"/>
              </a:spcAft>
              <a:buNone/>
            </a:pPr>
            <a:r>
              <a:rPr lang="en" sz="1400">
                <a:solidFill>
                  <a:schemeClr val="dk1"/>
                </a:solidFill>
              </a:rPr>
              <a:t>[7] Livengood K, McGlamery M  (2012). Available at: </a:t>
            </a:r>
            <a:r>
              <a:rPr lang="en" sz="1400" u="sng">
                <a:solidFill>
                  <a:schemeClr val="hlink"/>
                </a:solidFill>
                <a:hlinkClick r:id="rId9"/>
              </a:rPr>
              <a:t>http://bit.ly/SdrfI0</a:t>
            </a:r>
          </a:p>
        </p:txBody>
      </p:sp>
    </p:spTree>
  </p:cSld>
  <p:clrMapOvr>
    <a:masterClrMapping/>
  </p:clrMapOvr>
  <p:transition xmlns:p14="http://schemas.microsoft.com/office/powerpoint/2010/mai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
        <p:cNvGrpSpPr/>
        <p:nvPr/>
      </p:nvGrpSpPr>
      <p:grpSpPr>
        <a:xfrm>
          <a:off x="0" y="0"/>
          <a:ext cx="0" cy="0"/>
          <a:chOff x="0" y="0"/>
          <a:chExt cx="0" cy="0"/>
        </a:xfrm>
      </p:grpSpPr>
      <p:pic>
        <p:nvPicPr>
          <p:cNvPr id="28" name="Shape 28"/>
          <p:cNvPicPr preferRelativeResize="0"/>
          <p:nvPr/>
        </p:nvPicPr>
        <p:blipFill>
          <a:blip r:embed="rId3"/>
          <a:stretch>
            <a:fillRect/>
          </a:stretch>
        </p:blipFill>
        <p:spPr>
          <a:xfrm>
            <a:off x="152400" y="152400"/>
            <a:ext cx="8755250" cy="6115799"/>
          </a:xfrm>
          <a:prstGeom prst="rect">
            <a:avLst/>
          </a:prstGeom>
        </p:spPr>
      </p:pic>
      <p:sp>
        <p:nvSpPr>
          <p:cNvPr id="29" name="Shape 29"/>
          <p:cNvSpPr txBox="1"/>
          <p:nvPr/>
        </p:nvSpPr>
        <p:spPr>
          <a:xfrm>
            <a:off x="913625" y="2694625"/>
            <a:ext cx="2012399" cy="566699"/>
          </a:xfrm>
          <a:prstGeom prst="rect">
            <a:avLst/>
          </a:prstGeom>
        </p:spPr>
        <p:txBody>
          <a:bodyPr lIns="91425" tIns="91425" rIns="91425" bIns="91425" anchor="t" anchorCtr="0">
            <a:noAutofit/>
          </a:bodyPr>
          <a:lstStyle/>
          <a:p>
            <a:pPr>
              <a:buNone/>
            </a:pPr>
            <a:r>
              <a:rPr lang="en" b="1"/>
              <a:t>Alex Harriss</a:t>
            </a:r>
          </a:p>
        </p:txBody>
      </p:sp>
      <p:sp>
        <p:nvSpPr>
          <p:cNvPr id="30" name="Shape 30"/>
          <p:cNvSpPr txBox="1"/>
          <p:nvPr/>
        </p:nvSpPr>
        <p:spPr>
          <a:xfrm>
            <a:off x="6420575" y="6045125"/>
            <a:ext cx="2012399" cy="566699"/>
          </a:xfrm>
          <a:prstGeom prst="rect">
            <a:avLst/>
          </a:prstGeom>
        </p:spPr>
        <p:txBody>
          <a:bodyPr lIns="91425" tIns="91425" rIns="91425" bIns="91425" anchor="t" anchorCtr="0">
            <a:noAutofit/>
          </a:bodyPr>
          <a:lstStyle/>
          <a:p>
            <a:pPr lvl="0" rtl="0">
              <a:buNone/>
            </a:pPr>
            <a:r>
              <a:rPr lang="en" b="1"/>
              <a:t>Mohammed Nabeel</a:t>
            </a:r>
          </a:p>
        </p:txBody>
      </p:sp>
      <p:sp>
        <p:nvSpPr>
          <p:cNvPr id="31" name="Shape 31"/>
          <p:cNvSpPr txBox="1"/>
          <p:nvPr/>
        </p:nvSpPr>
        <p:spPr>
          <a:xfrm>
            <a:off x="6642375" y="2694625"/>
            <a:ext cx="2012399" cy="566699"/>
          </a:xfrm>
          <a:prstGeom prst="rect">
            <a:avLst/>
          </a:prstGeom>
        </p:spPr>
        <p:txBody>
          <a:bodyPr lIns="91425" tIns="91425" rIns="91425" bIns="91425" anchor="t" anchorCtr="0">
            <a:noAutofit/>
          </a:bodyPr>
          <a:lstStyle/>
          <a:p>
            <a:pPr lvl="0" rtl="0">
              <a:buNone/>
            </a:pPr>
            <a:r>
              <a:rPr lang="en" b="1"/>
              <a:t>George Clayton</a:t>
            </a:r>
          </a:p>
        </p:txBody>
      </p:sp>
      <p:sp>
        <p:nvSpPr>
          <p:cNvPr id="32" name="Shape 32"/>
          <p:cNvSpPr txBox="1"/>
          <p:nvPr/>
        </p:nvSpPr>
        <p:spPr>
          <a:xfrm>
            <a:off x="3718200" y="6045125"/>
            <a:ext cx="2012399" cy="566699"/>
          </a:xfrm>
          <a:prstGeom prst="rect">
            <a:avLst/>
          </a:prstGeom>
        </p:spPr>
        <p:txBody>
          <a:bodyPr lIns="91425" tIns="91425" rIns="91425" bIns="91425" anchor="t" anchorCtr="0">
            <a:noAutofit/>
          </a:bodyPr>
          <a:lstStyle/>
          <a:p>
            <a:pPr lvl="0" rtl="0">
              <a:buNone/>
            </a:pPr>
            <a:r>
              <a:rPr lang="en" b="1"/>
              <a:t>Joshua Stein</a:t>
            </a:r>
          </a:p>
        </p:txBody>
      </p:sp>
      <p:sp>
        <p:nvSpPr>
          <p:cNvPr id="33" name="Shape 33"/>
          <p:cNvSpPr txBox="1"/>
          <p:nvPr/>
        </p:nvSpPr>
        <p:spPr>
          <a:xfrm>
            <a:off x="601375" y="6045125"/>
            <a:ext cx="2012399" cy="566699"/>
          </a:xfrm>
          <a:prstGeom prst="rect">
            <a:avLst/>
          </a:prstGeom>
        </p:spPr>
        <p:txBody>
          <a:bodyPr lIns="91425" tIns="91425" rIns="91425" bIns="91425" anchor="t" anchorCtr="0">
            <a:noAutofit/>
          </a:bodyPr>
          <a:lstStyle/>
          <a:p>
            <a:pPr lvl="0" rtl="0">
              <a:buNone/>
            </a:pPr>
            <a:r>
              <a:rPr lang="en" b="1"/>
              <a:t>Graeme Hawke</a:t>
            </a:r>
          </a:p>
        </p:txBody>
      </p:sp>
      <p:sp>
        <p:nvSpPr>
          <p:cNvPr id="34" name="Shape 34"/>
          <p:cNvSpPr txBox="1"/>
          <p:nvPr/>
        </p:nvSpPr>
        <p:spPr>
          <a:xfrm>
            <a:off x="3523825" y="2694625"/>
            <a:ext cx="2012399" cy="566699"/>
          </a:xfrm>
          <a:prstGeom prst="rect">
            <a:avLst/>
          </a:prstGeom>
        </p:spPr>
        <p:txBody>
          <a:bodyPr lIns="91425" tIns="91425" rIns="91425" bIns="91425" anchor="t" anchorCtr="0">
            <a:noAutofit/>
          </a:bodyPr>
          <a:lstStyle/>
          <a:p>
            <a:pPr lvl="0" rtl="0">
              <a:buNone/>
            </a:pPr>
            <a:r>
              <a:rPr lang="en" b="1"/>
              <a:t>Nathan Salmon</a:t>
            </a:r>
          </a:p>
        </p:txBody>
      </p:sp>
    </p:spTree>
  </p:cSld>
  <p:clrMapOvr>
    <a:masterClrMapping/>
  </p:clrMapOvr>
  <p:transition xmlns:p14="http://schemas.microsoft.com/office/powerpoint/2010/mai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457200" y="179027"/>
            <a:ext cx="8229600" cy="1391400"/>
          </a:xfrm>
          <a:prstGeom prst="rect">
            <a:avLst/>
          </a:prstGeom>
        </p:spPr>
        <p:txBody>
          <a:bodyPr lIns="91425" tIns="91425" rIns="91425" bIns="91425" anchor="b" anchorCtr="0">
            <a:noAutofit/>
          </a:bodyPr>
          <a:lstStyle/>
          <a:p>
            <a:pPr algn="ctr">
              <a:buNone/>
            </a:pPr>
            <a:r>
              <a:rPr lang="en"/>
              <a:t>
</a:t>
            </a:r>
            <a:r>
              <a:rPr lang="en" sz="4800" b="0">
                <a:solidFill>
                  <a:srgbClr val="000000"/>
                </a:solidFill>
              </a:rPr>
              <a:t>What is Digital Literacy?</a:t>
            </a:r>
          </a:p>
        </p:txBody>
      </p:sp>
      <p:sp>
        <p:nvSpPr>
          <p:cNvPr id="40" name="Shape 40"/>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49250" rtl="0">
              <a:lnSpc>
                <a:spcPct val="150000"/>
              </a:lnSpc>
              <a:spcBef>
                <a:spcPts val="2000"/>
              </a:spcBef>
              <a:buClr>
                <a:srgbClr val="000000"/>
              </a:buClr>
              <a:buSzPct val="166666"/>
              <a:buFont typeface="Arial"/>
              <a:buChar char="•"/>
            </a:pPr>
            <a:r>
              <a:rPr lang="en" sz="1900"/>
              <a:t>Digital Literacy is – in a nutshell – the ability to understand and evaluate information through the use of a digital medium.</a:t>
            </a:r>
          </a:p>
          <a:p>
            <a:pPr marL="457200" lvl="0" indent="-349250" rtl="0">
              <a:lnSpc>
                <a:spcPct val="150000"/>
              </a:lnSpc>
              <a:spcBef>
                <a:spcPts val="2000"/>
              </a:spcBef>
              <a:buClr>
                <a:srgbClr val="000000"/>
              </a:buClr>
              <a:buSzPct val="166666"/>
              <a:buFont typeface="Arial"/>
              <a:buChar char="•"/>
            </a:pPr>
            <a:r>
              <a:rPr lang="en" sz="1900"/>
              <a:t>JISC defines digital literacy as a set of </a:t>
            </a:r>
            <a:r>
              <a:rPr lang="en" sz="1900" i="1"/>
              <a:t>“capabilities which fit an individual for living, learning and working in a digital society“</a:t>
            </a:r>
            <a:r>
              <a:rPr lang="en" sz="1900" baseline="30000"/>
              <a:t>[1]</a:t>
            </a:r>
            <a:r>
              <a:rPr lang="en" sz="1900" i="1"/>
              <a:t>.</a:t>
            </a:r>
          </a:p>
          <a:p>
            <a:pPr marL="457200" lvl="0" indent="-349250" rtl="0">
              <a:lnSpc>
                <a:spcPct val="150000"/>
              </a:lnSpc>
              <a:spcBef>
                <a:spcPts val="2000"/>
              </a:spcBef>
              <a:buClr>
                <a:srgbClr val="000000"/>
              </a:buClr>
              <a:buSzPct val="166666"/>
              <a:buFont typeface="Arial"/>
              <a:buChar char="•"/>
            </a:pPr>
            <a:r>
              <a:rPr lang="en" sz="1900"/>
              <a:t>While digital literacy may seem trivial for a majority of users, it is clear that a certain degree of dedication is required to become digitally literate in this day and age.</a:t>
            </a:r>
          </a:p>
          <a:p>
            <a:pPr marL="914400" lvl="1" indent="-349250" rtl="0">
              <a:lnSpc>
                <a:spcPct val="150000"/>
              </a:lnSpc>
              <a:buClr>
                <a:srgbClr val="000000"/>
              </a:buClr>
              <a:buSzPct val="100000"/>
              <a:buFont typeface="Courier New"/>
              <a:buChar char="o"/>
            </a:pPr>
            <a:r>
              <a:rPr lang="en" sz="1900"/>
              <a:t>The term </a:t>
            </a:r>
            <a:r>
              <a:rPr lang="en" sz="1900" i="1"/>
              <a:t>digital native</a:t>
            </a:r>
            <a:r>
              <a:rPr lang="en" sz="1900"/>
              <a:t> plays a big role in todays digital literacy rate.</a:t>
            </a:r>
          </a:p>
        </p:txBody>
      </p:sp>
      <p:sp>
        <p:nvSpPr>
          <p:cNvPr id="41" name="Shape 41"/>
          <p:cNvSpPr txBox="1"/>
          <p:nvPr/>
        </p:nvSpPr>
        <p:spPr>
          <a:xfrm>
            <a:off x="493350" y="6198000"/>
            <a:ext cx="8157299" cy="386100"/>
          </a:xfrm>
          <a:prstGeom prst="rect">
            <a:avLst/>
          </a:prstGeom>
        </p:spPr>
        <p:txBody>
          <a:bodyPr lIns="91425" tIns="91425" rIns="91425" bIns="91425" anchor="t" anchorCtr="0">
            <a:noAutofit/>
          </a:bodyPr>
          <a:lstStyle/>
          <a:p>
            <a:pPr lvl="0" rtl="0">
              <a:lnSpc>
                <a:spcPct val="150000"/>
              </a:lnSpc>
              <a:buNone/>
            </a:pPr>
            <a:r>
              <a:rPr lang="en" sz="1200"/>
              <a:t>[1] Beetham (2010). Available at: </a:t>
            </a:r>
            <a:r>
              <a:rPr lang="en" sz="1100" u="sng">
                <a:solidFill>
                  <a:schemeClr val="hlink"/>
                </a:solidFill>
                <a:hlinkClick r:id="rId3"/>
              </a:rPr>
              <a:t>http://bit.ly/1n6554A</a:t>
            </a:r>
          </a:p>
        </p:txBody>
      </p:sp>
    </p:spTree>
  </p:cSld>
  <p:clrMapOvr>
    <a:masterClrMapping/>
  </p:clrMapOvr>
  <p:transition xmlns:p14="http://schemas.microsoft.com/office/powerpoint/2010/mai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Shape 46"/>
          <p:cNvSpPr txBox="1">
            <a:spLocks noGrp="1"/>
          </p:cNvSpPr>
          <p:nvPr>
            <p:ph type="body" idx="1"/>
          </p:nvPr>
        </p:nvSpPr>
        <p:spPr>
          <a:xfrm>
            <a:off x="216750" y="922975"/>
            <a:ext cx="8710500" cy="2847599"/>
          </a:xfrm>
          <a:prstGeom prst="rect">
            <a:avLst/>
          </a:prstGeom>
        </p:spPr>
        <p:txBody>
          <a:bodyPr lIns="91425" tIns="91425" rIns="91425" bIns="91425" anchor="t" anchorCtr="0">
            <a:noAutofit/>
          </a:bodyPr>
          <a:lstStyle/>
          <a:p>
            <a:pPr marL="457200" lvl="0" indent="-349250" rtl="0">
              <a:lnSpc>
                <a:spcPct val="200000"/>
              </a:lnSpc>
              <a:buClr>
                <a:srgbClr val="000000"/>
              </a:buClr>
              <a:buSzPct val="166666"/>
              <a:buFont typeface="Arial"/>
              <a:buChar char="•"/>
            </a:pPr>
            <a:r>
              <a:rPr lang="en" sz="1900">
                <a:solidFill>
                  <a:schemeClr val="dk1"/>
                </a:solidFill>
              </a:rPr>
              <a:t>Why is the digital Literacy Agenda important?</a:t>
            </a:r>
          </a:p>
          <a:p>
            <a:pPr marL="457200" lvl="0" indent="-349250" rtl="0">
              <a:lnSpc>
                <a:spcPct val="200000"/>
              </a:lnSpc>
              <a:spcBef>
                <a:spcPts val="0"/>
              </a:spcBef>
              <a:buClr>
                <a:schemeClr val="dk1"/>
              </a:buClr>
              <a:buSzPct val="166666"/>
              <a:buFont typeface="Arial"/>
              <a:buChar char="•"/>
            </a:pPr>
            <a:r>
              <a:rPr lang="en" sz="1900">
                <a:solidFill>
                  <a:schemeClr val="dk1"/>
                </a:solidFill>
              </a:rPr>
              <a:t>Increasing the digital effectiveness of staff (academic and research)</a:t>
            </a:r>
            <a:r>
              <a:rPr lang="en" sz="1900" baseline="30000">
                <a:solidFill>
                  <a:schemeClr val="dk1"/>
                </a:solidFill>
              </a:rPr>
              <a:t>[2]</a:t>
            </a:r>
          </a:p>
          <a:p>
            <a:pPr marL="457200" lvl="0" indent="-349250" rtl="0">
              <a:lnSpc>
                <a:spcPct val="200000"/>
              </a:lnSpc>
              <a:buClr>
                <a:srgbClr val="000000"/>
              </a:buClr>
              <a:buSzPct val="166666"/>
              <a:buFont typeface="Arial"/>
              <a:buChar char="•"/>
            </a:pPr>
            <a:r>
              <a:rPr lang="en" sz="1900">
                <a:solidFill>
                  <a:schemeClr val="dk1"/>
                </a:solidFill>
              </a:rPr>
              <a:t>Current projects that are trying to improve digital literacy</a:t>
            </a:r>
          </a:p>
          <a:p>
            <a:pPr marL="914400" lvl="1" indent="-349250" rtl="0">
              <a:lnSpc>
                <a:spcPct val="200000"/>
              </a:lnSpc>
              <a:spcBef>
                <a:spcPts val="0"/>
              </a:spcBef>
              <a:buClr>
                <a:srgbClr val="000000"/>
              </a:buClr>
              <a:buSzPct val="100000"/>
              <a:buFont typeface="Courier New"/>
              <a:buChar char="o"/>
            </a:pPr>
            <a:r>
              <a:rPr lang="en" sz="1900">
                <a:solidFill>
                  <a:schemeClr val="dk1"/>
                </a:solidFill>
              </a:rPr>
              <a:t>Digidol</a:t>
            </a:r>
            <a:r>
              <a:rPr lang="en" sz="1900" baseline="30000">
                <a:solidFill>
                  <a:schemeClr val="dk1"/>
                </a:solidFill>
              </a:rPr>
              <a:t>[3]</a:t>
            </a:r>
          </a:p>
        </p:txBody>
      </p:sp>
      <p:pic>
        <p:nvPicPr>
          <p:cNvPr id="47" name="Shape 47"/>
          <p:cNvPicPr preferRelativeResize="0"/>
          <p:nvPr/>
        </p:nvPicPr>
        <p:blipFill>
          <a:blip r:embed="rId3"/>
          <a:stretch>
            <a:fillRect/>
          </a:stretch>
        </p:blipFill>
        <p:spPr>
          <a:xfrm>
            <a:off x="3920750" y="3363572"/>
            <a:ext cx="3881983" cy="2181674"/>
          </a:xfrm>
          <a:prstGeom prst="rect">
            <a:avLst/>
          </a:prstGeom>
          <a:noFill/>
          <a:ln>
            <a:noFill/>
          </a:ln>
        </p:spPr>
      </p:pic>
      <p:sp>
        <p:nvSpPr>
          <p:cNvPr id="48" name="Shape 48"/>
          <p:cNvSpPr txBox="1">
            <a:spLocks noGrp="1"/>
          </p:cNvSpPr>
          <p:nvPr>
            <p:ph type="title"/>
          </p:nvPr>
        </p:nvSpPr>
        <p:spPr>
          <a:xfrm>
            <a:off x="457200" y="235670"/>
            <a:ext cx="8229600" cy="687300"/>
          </a:xfrm>
          <a:prstGeom prst="rect">
            <a:avLst/>
          </a:prstGeom>
        </p:spPr>
        <p:txBody>
          <a:bodyPr lIns="91425" tIns="91425" rIns="91425" bIns="91425" anchor="b" anchorCtr="0">
            <a:noAutofit/>
          </a:bodyPr>
          <a:lstStyle/>
          <a:p>
            <a:pPr lvl="0" algn="ctr" rtl="0">
              <a:buNone/>
            </a:pPr>
            <a:r>
              <a:rPr lang="en"/>
              <a:t>Digital Literacy Agenda</a:t>
            </a:r>
          </a:p>
        </p:txBody>
      </p:sp>
      <p:sp>
        <p:nvSpPr>
          <p:cNvPr id="49" name="Shape 49"/>
          <p:cNvSpPr txBox="1"/>
          <p:nvPr/>
        </p:nvSpPr>
        <p:spPr>
          <a:xfrm>
            <a:off x="493350" y="5985300"/>
            <a:ext cx="8157299" cy="522599"/>
          </a:xfrm>
          <a:prstGeom prst="rect">
            <a:avLst/>
          </a:prstGeom>
        </p:spPr>
        <p:txBody>
          <a:bodyPr lIns="91425" tIns="91425" rIns="91425" bIns="91425" anchor="t" anchorCtr="0">
            <a:noAutofit/>
          </a:bodyPr>
          <a:lstStyle/>
          <a:p>
            <a:pPr lvl="0" rtl="0">
              <a:lnSpc>
                <a:spcPct val="150000"/>
              </a:lnSpc>
              <a:buNone/>
            </a:pPr>
            <a:r>
              <a:rPr lang="en" sz="1200"/>
              <a:t>[2] JISC (2012). Available at: </a:t>
            </a:r>
            <a:r>
              <a:rPr lang="en" sz="1100" u="sng">
                <a:solidFill>
                  <a:schemeClr val="hlink"/>
                </a:solidFill>
                <a:hlinkClick r:id="rId4"/>
              </a:rPr>
              <a:t>http://bit.ly/1fB32Ws</a:t>
            </a:r>
          </a:p>
          <a:p>
            <a:pPr lvl="0" rtl="0">
              <a:lnSpc>
                <a:spcPct val="150000"/>
              </a:lnSpc>
              <a:buNone/>
            </a:pPr>
            <a:r>
              <a:rPr lang="en" sz="1200"/>
              <a:t>[3] JISC (2013). Available at: </a:t>
            </a:r>
            <a:r>
              <a:rPr lang="en" sz="1100" u="sng">
                <a:solidFill>
                  <a:schemeClr val="hlink"/>
                </a:solidFill>
                <a:hlinkClick r:id="rId5"/>
              </a:rPr>
              <a:t>http://bit.ly/1pRRTF5</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fade">
                                      <p:cBhvr>
                                        <p:cTn id="7" dur="10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lvl="0" algn="ctr" rtl="0">
              <a:buClr>
                <a:schemeClr val="dk1"/>
              </a:buClr>
              <a:buSzPct val="30555"/>
              <a:buFont typeface="Arial"/>
              <a:buNone/>
            </a:pPr>
            <a:r>
              <a:rPr lang="en"/>
              <a:t>Digital Literacy Agenda</a:t>
            </a:r>
          </a:p>
          <a:p>
            <a:endParaRPr lang="en"/>
          </a:p>
        </p:txBody>
      </p:sp>
      <p:sp>
        <p:nvSpPr>
          <p:cNvPr id="55" name="Shape 55"/>
          <p:cNvSpPr txBox="1"/>
          <p:nvPr/>
        </p:nvSpPr>
        <p:spPr>
          <a:xfrm>
            <a:off x="570250" y="1110475"/>
            <a:ext cx="7938599" cy="5147400"/>
          </a:xfrm>
          <a:prstGeom prst="rect">
            <a:avLst/>
          </a:prstGeom>
        </p:spPr>
        <p:txBody>
          <a:bodyPr lIns="91425" tIns="91425" rIns="91425" bIns="91425" anchor="t" anchorCtr="0">
            <a:noAutofit/>
          </a:bodyPr>
          <a:lstStyle/>
          <a:p>
            <a:pPr marL="457200" lvl="0" indent="-349250" rtl="0">
              <a:buClr>
                <a:srgbClr val="000000"/>
              </a:buClr>
              <a:buSzPct val="79166"/>
              <a:buFont typeface="Arial"/>
              <a:buChar char="●"/>
            </a:pPr>
            <a:r>
              <a:rPr lang="en" sz="2400"/>
              <a:t>
</a:t>
            </a:r>
            <a:r>
              <a:rPr lang="en" sz="1900"/>
              <a:t>Why is it important for students?</a:t>
            </a:r>
          </a:p>
          <a:p>
            <a:endParaRPr lang="en" sz="1900"/>
          </a:p>
          <a:p>
            <a:pPr marL="457200" lvl="0" indent="-349250" rtl="0">
              <a:buClr>
                <a:srgbClr val="000000"/>
              </a:buClr>
              <a:buSzPct val="100000"/>
              <a:buFont typeface="Arial"/>
              <a:buChar char="●"/>
            </a:pPr>
            <a:r>
              <a:rPr lang="en" sz="1900"/>
              <a:t>What could students get from it?</a:t>
            </a:r>
          </a:p>
          <a:p>
            <a:endParaRPr lang="en" sz="1900"/>
          </a:p>
          <a:p>
            <a:pPr marL="457200" lvl="0" indent="-349250">
              <a:buClr>
                <a:srgbClr val="000000"/>
              </a:buClr>
              <a:buSzPct val="100000"/>
              <a:buFont typeface="Arial"/>
              <a:buChar char="●"/>
            </a:pPr>
            <a:r>
              <a:rPr lang="en" sz="1900"/>
              <a:t>PADDLE - Personal Actualisation and Development through Digital Literacy in Education</a:t>
            </a:r>
            <a:r>
              <a:rPr lang="en" sz="1900" baseline="30000"/>
              <a:t>[2, 5]</a:t>
            </a:r>
          </a:p>
        </p:txBody>
      </p:sp>
      <p:sp>
        <p:nvSpPr>
          <p:cNvPr id="56" name="Shape 56"/>
          <p:cNvSpPr txBox="1"/>
          <p:nvPr/>
        </p:nvSpPr>
        <p:spPr>
          <a:xfrm>
            <a:off x="493350" y="5521575"/>
            <a:ext cx="8157299" cy="986399"/>
          </a:xfrm>
          <a:prstGeom prst="rect">
            <a:avLst/>
          </a:prstGeom>
        </p:spPr>
        <p:txBody>
          <a:bodyPr lIns="91425" tIns="91425" rIns="91425" bIns="91425" anchor="t" anchorCtr="0">
            <a:noAutofit/>
          </a:bodyPr>
          <a:lstStyle/>
          <a:p>
            <a:pPr lvl="0" rtl="0">
              <a:lnSpc>
                <a:spcPct val="150000"/>
              </a:lnSpc>
              <a:buNone/>
            </a:pPr>
            <a:r>
              <a:rPr lang="en" sz="1200"/>
              <a:t>[2] JISC (2012). Available at: </a:t>
            </a:r>
            <a:r>
              <a:rPr lang="en" sz="1100" u="sng">
                <a:solidFill>
                  <a:schemeClr val="hlink"/>
                </a:solidFill>
                <a:hlinkClick r:id="rId3"/>
              </a:rPr>
              <a:t>http://bit.ly/1fB32Ws</a:t>
            </a:r>
          </a:p>
          <a:p>
            <a:pPr lvl="0" rtl="0">
              <a:lnSpc>
                <a:spcPct val="150000"/>
              </a:lnSpc>
              <a:buNone/>
            </a:pPr>
            <a:r>
              <a:rPr lang="en" sz="1200"/>
              <a:t>[4] Anyangwe (2012). Available at: </a:t>
            </a:r>
            <a:r>
              <a:rPr lang="en" sz="1100" u="sng">
                <a:solidFill>
                  <a:schemeClr val="hlink"/>
                </a:solidFill>
                <a:hlinkClick r:id="rId4"/>
              </a:rPr>
              <a:t>http://bit.ly/1iCVT8B</a:t>
            </a:r>
          </a:p>
          <a:p>
            <a:pPr lvl="0" rtl="0">
              <a:lnSpc>
                <a:spcPct val="150000"/>
              </a:lnSpc>
              <a:buNone/>
            </a:pPr>
            <a:r>
              <a:rPr lang="en" sz="1200"/>
              <a:t>[5] JISC (2012). Available at: </a:t>
            </a:r>
            <a:r>
              <a:rPr lang="en" sz="1100" u="sng">
                <a:solidFill>
                  <a:schemeClr val="hlink"/>
                </a:solidFill>
                <a:hlinkClick r:id="rId5"/>
              </a:rPr>
              <a:t>http://bit.ly/1o675d4</a:t>
            </a:r>
          </a:p>
        </p:txBody>
      </p:sp>
    </p:spTree>
  </p:cSld>
  <p:clrMapOvr>
    <a:masterClrMapping/>
  </p:clrMapOvr>
  <p:transition xmlns:p14="http://schemas.microsoft.com/office/powerpoint/2010/mai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457200" y="275825"/>
            <a:ext cx="8229600" cy="877499"/>
          </a:xfrm>
          <a:prstGeom prst="rect">
            <a:avLst/>
          </a:prstGeom>
        </p:spPr>
        <p:txBody>
          <a:bodyPr lIns="91425" tIns="91425" rIns="91425" bIns="91425" anchor="b" anchorCtr="0">
            <a:noAutofit/>
          </a:bodyPr>
          <a:lstStyle/>
          <a:p>
            <a:pPr lvl="0" rtl="0">
              <a:buNone/>
            </a:pPr>
            <a:r>
              <a:rPr lang="en" sz="2500"/>
              <a:t>Implementing the agenda – the technology and practicalities</a:t>
            </a:r>
          </a:p>
        </p:txBody>
      </p:sp>
      <p:sp>
        <p:nvSpPr>
          <p:cNvPr id="62" name="Shape 62"/>
          <p:cNvSpPr txBox="1">
            <a:spLocks noGrp="1"/>
          </p:cNvSpPr>
          <p:nvPr>
            <p:ph type="body" idx="1"/>
          </p:nvPr>
        </p:nvSpPr>
        <p:spPr>
          <a:xfrm>
            <a:off x="457200" y="1295400"/>
            <a:ext cx="8229600" cy="5136300"/>
          </a:xfrm>
          <a:prstGeom prst="rect">
            <a:avLst/>
          </a:prstGeom>
        </p:spPr>
        <p:txBody>
          <a:bodyPr lIns="91425" tIns="91425" rIns="91425" bIns="91425" anchor="t" anchorCtr="0">
            <a:noAutofit/>
          </a:bodyPr>
          <a:lstStyle/>
          <a:p>
            <a:pPr marL="457200" lvl="0" indent="-349250" rtl="0">
              <a:lnSpc>
                <a:spcPct val="200000"/>
              </a:lnSpc>
              <a:spcBef>
                <a:spcPts val="0"/>
              </a:spcBef>
              <a:buClr>
                <a:srgbClr val="000000"/>
              </a:buClr>
              <a:buSzPct val="166666"/>
              <a:buFont typeface="Arial"/>
              <a:buChar char="•"/>
            </a:pPr>
            <a:r>
              <a:rPr lang="en" sz="1900">
                <a:solidFill>
                  <a:schemeClr val="dk1"/>
                </a:solidFill>
              </a:rPr>
              <a:t>Don’t </a:t>
            </a:r>
            <a:r>
              <a:rPr lang="en" sz="1900" b="1">
                <a:solidFill>
                  <a:schemeClr val="dk1"/>
                </a:solidFill>
              </a:rPr>
              <a:t>enforce ownership</a:t>
            </a:r>
            <a:r>
              <a:rPr lang="en" sz="1900" baseline="30000">
                <a:solidFill>
                  <a:schemeClr val="dk1"/>
                </a:solidFill>
              </a:rPr>
              <a:t>[6]</a:t>
            </a:r>
          </a:p>
          <a:p>
            <a:pPr marL="457200" lvl="0" indent="-349250" rtl="0">
              <a:lnSpc>
                <a:spcPct val="200000"/>
              </a:lnSpc>
              <a:spcBef>
                <a:spcPts val="0"/>
              </a:spcBef>
              <a:buClr>
                <a:srgbClr val="000000"/>
              </a:buClr>
              <a:buSzPct val="166666"/>
              <a:buFont typeface="Arial"/>
              <a:buChar char="•"/>
            </a:pPr>
            <a:r>
              <a:rPr lang="en" sz="1900">
                <a:solidFill>
                  <a:schemeClr val="dk1"/>
                </a:solidFill>
              </a:rPr>
              <a:t>Provide </a:t>
            </a:r>
            <a:r>
              <a:rPr lang="en" sz="1900" b="1">
                <a:solidFill>
                  <a:schemeClr val="dk1"/>
                </a:solidFill>
              </a:rPr>
              <a:t>technical support </a:t>
            </a:r>
            <a:r>
              <a:rPr lang="en" sz="1900">
                <a:solidFill>
                  <a:schemeClr val="dk1"/>
                </a:solidFill>
              </a:rPr>
              <a:t>for students’ laptops and other equipment</a:t>
            </a:r>
            <a:r>
              <a:rPr lang="en" sz="1900" baseline="30000">
                <a:solidFill>
                  <a:schemeClr val="dk1"/>
                </a:solidFill>
              </a:rPr>
              <a:t>[6]</a:t>
            </a:r>
          </a:p>
          <a:p>
            <a:pPr marL="457200" lvl="0" indent="-349250" rtl="0">
              <a:lnSpc>
                <a:spcPct val="200000"/>
              </a:lnSpc>
              <a:spcBef>
                <a:spcPts val="0"/>
              </a:spcBef>
              <a:buClr>
                <a:srgbClr val="000000"/>
              </a:buClr>
              <a:buSzPct val="166666"/>
              <a:buFont typeface="Arial"/>
              <a:buChar char="•"/>
            </a:pPr>
            <a:r>
              <a:rPr lang="en" sz="1900">
                <a:solidFill>
                  <a:schemeClr val="dk1"/>
                </a:solidFill>
              </a:rPr>
              <a:t>Online </a:t>
            </a:r>
            <a:r>
              <a:rPr lang="en" sz="1900" b="1">
                <a:solidFill>
                  <a:schemeClr val="dk1"/>
                </a:solidFill>
              </a:rPr>
              <a:t>“social spaces”</a:t>
            </a:r>
            <a:r>
              <a:rPr lang="en" sz="1900">
                <a:solidFill>
                  <a:schemeClr val="dk1"/>
                </a:solidFill>
              </a:rPr>
              <a:t> before enrollment</a:t>
            </a:r>
            <a:r>
              <a:rPr lang="en" sz="1900" baseline="30000">
                <a:solidFill>
                  <a:schemeClr val="dk1"/>
                </a:solidFill>
              </a:rPr>
              <a:t>[6]</a:t>
            </a:r>
          </a:p>
          <a:p>
            <a:pPr marL="457200" lvl="0" indent="-349250" rtl="0">
              <a:lnSpc>
                <a:spcPct val="200000"/>
              </a:lnSpc>
              <a:spcBef>
                <a:spcPts val="0"/>
              </a:spcBef>
              <a:buClr>
                <a:srgbClr val="000000"/>
              </a:buClr>
              <a:buSzPct val="166666"/>
              <a:buFont typeface="Arial"/>
              <a:buChar char="•"/>
            </a:pPr>
            <a:r>
              <a:rPr lang="en" sz="1900">
                <a:solidFill>
                  <a:schemeClr val="dk1"/>
                </a:solidFill>
              </a:rPr>
              <a:t>Virtual Learning Environments</a:t>
            </a:r>
            <a:r>
              <a:rPr lang="en" sz="1900" baseline="30000">
                <a:solidFill>
                  <a:schemeClr val="dk1"/>
                </a:solidFill>
              </a:rPr>
              <a:t>[6]</a:t>
            </a:r>
          </a:p>
        </p:txBody>
      </p:sp>
      <p:pic>
        <p:nvPicPr>
          <p:cNvPr id="63" name="Shape 63"/>
          <p:cNvPicPr preferRelativeResize="0"/>
          <p:nvPr/>
        </p:nvPicPr>
        <p:blipFill>
          <a:blip r:embed="rId3"/>
          <a:stretch>
            <a:fillRect/>
          </a:stretch>
        </p:blipFill>
        <p:spPr>
          <a:xfrm>
            <a:off x="5553550" y="4003075"/>
            <a:ext cx="1802250" cy="1481100"/>
          </a:xfrm>
          <a:prstGeom prst="rect">
            <a:avLst/>
          </a:prstGeom>
          <a:noFill/>
          <a:ln>
            <a:noFill/>
          </a:ln>
        </p:spPr>
      </p:pic>
      <p:pic>
        <p:nvPicPr>
          <p:cNvPr id="64" name="Shape 64"/>
          <p:cNvPicPr preferRelativeResize="0"/>
          <p:nvPr/>
        </p:nvPicPr>
        <p:blipFill>
          <a:blip r:embed="rId4"/>
          <a:stretch>
            <a:fillRect/>
          </a:stretch>
        </p:blipFill>
        <p:spPr>
          <a:xfrm>
            <a:off x="529375" y="3727125"/>
            <a:ext cx="4424924" cy="2790320"/>
          </a:xfrm>
          <a:prstGeom prst="rect">
            <a:avLst/>
          </a:prstGeom>
          <a:noFill/>
          <a:ln>
            <a:noFill/>
          </a:ln>
        </p:spPr>
      </p:pic>
      <p:sp>
        <p:nvSpPr>
          <p:cNvPr id="65" name="Shape 65"/>
          <p:cNvSpPr txBox="1"/>
          <p:nvPr/>
        </p:nvSpPr>
        <p:spPr>
          <a:xfrm>
            <a:off x="493350" y="6198000"/>
            <a:ext cx="8157299" cy="386100"/>
          </a:xfrm>
          <a:prstGeom prst="rect">
            <a:avLst/>
          </a:prstGeom>
        </p:spPr>
        <p:txBody>
          <a:bodyPr lIns="91425" tIns="91425" rIns="91425" bIns="91425" anchor="t" anchorCtr="0">
            <a:noAutofit/>
          </a:bodyPr>
          <a:lstStyle/>
          <a:p>
            <a:pPr>
              <a:lnSpc>
                <a:spcPct val="150000"/>
              </a:lnSpc>
              <a:buNone/>
            </a:pPr>
            <a:r>
              <a:rPr lang="en" sz="1200"/>
              <a:t>[6] JISC (n.d.). Available at: </a:t>
            </a:r>
            <a:r>
              <a:rPr lang="en" sz="1100" u="sng">
                <a:solidFill>
                  <a:schemeClr val="hlink"/>
                </a:solidFill>
                <a:hlinkClick r:id="rId5"/>
              </a:rPr>
              <a:t>http://bit.ly/1fvOQOH</a:t>
            </a:r>
          </a:p>
        </p:txBody>
      </p:sp>
    </p:spTree>
  </p:cSld>
  <p:clrMapOvr>
    <a:masterClrMapping/>
  </p:clrMapOvr>
  <p:transition xmlns:p14="http://schemas.microsoft.com/office/powerpoint/2010/mai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Shape 70"/>
          <p:cNvSpPr txBox="1">
            <a:spLocks noGrp="1"/>
          </p:cNvSpPr>
          <p:nvPr>
            <p:ph type="body" idx="1"/>
          </p:nvPr>
        </p:nvSpPr>
        <p:spPr>
          <a:xfrm>
            <a:off x="457200" y="1353950"/>
            <a:ext cx="8229600" cy="4388100"/>
          </a:xfrm>
          <a:prstGeom prst="rect">
            <a:avLst/>
          </a:prstGeom>
        </p:spPr>
        <p:txBody>
          <a:bodyPr lIns="91425" tIns="91425" rIns="91425" bIns="91425" anchor="t" anchorCtr="0">
            <a:noAutofit/>
          </a:bodyPr>
          <a:lstStyle/>
          <a:p>
            <a:pPr marL="457200" lvl="0" indent="-349250" rtl="0">
              <a:lnSpc>
                <a:spcPct val="200000"/>
              </a:lnSpc>
              <a:spcBef>
                <a:spcPts val="0"/>
              </a:spcBef>
              <a:buClr>
                <a:srgbClr val="000000"/>
              </a:buClr>
              <a:buSzPct val="166666"/>
              <a:buFont typeface="Arial"/>
              <a:buChar char="•"/>
            </a:pPr>
            <a:r>
              <a:rPr lang="en" sz="1900">
                <a:solidFill>
                  <a:schemeClr val="dk1"/>
                </a:solidFill>
              </a:rPr>
              <a:t>Giving students option in </a:t>
            </a:r>
            <a:r>
              <a:rPr lang="en" sz="1900" b="1">
                <a:solidFill>
                  <a:schemeClr val="dk1"/>
                </a:solidFill>
              </a:rPr>
              <a:t>where they study</a:t>
            </a:r>
            <a:r>
              <a:rPr lang="en" sz="1900" baseline="30000">
                <a:solidFill>
                  <a:schemeClr val="dk1"/>
                </a:solidFill>
              </a:rPr>
              <a:t>[6]</a:t>
            </a:r>
          </a:p>
          <a:p>
            <a:pPr marL="457200" lvl="0" indent="-349250" rtl="0">
              <a:lnSpc>
                <a:spcPct val="200000"/>
              </a:lnSpc>
              <a:spcBef>
                <a:spcPts val="0"/>
              </a:spcBef>
              <a:buClr>
                <a:srgbClr val="000000"/>
              </a:buClr>
              <a:buSzPct val="166666"/>
              <a:buFont typeface="Arial"/>
              <a:buChar char="•"/>
            </a:pPr>
            <a:r>
              <a:rPr lang="en" sz="1900">
                <a:solidFill>
                  <a:schemeClr val="dk1"/>
                </a:solidFill>
              </a:rPr>
              <a:t>Giving everyone </a:t>
            </a:r>
            <a:r>
              <a:rPr lang="en" sz="1900" b="1">
                <a:solidFill>
                  <a:schemeClr val="dk1"/>
                </a:solidFill>
              </a:rPr>
              <a:t>good internet access</a:t>
            </a:r>
            <a:r>
              <a:rPr lang="en" sz="1900" baseline="30000">
                <a:solidFill>
                  <a:schemeClr val="dk1"/>
                </a:solidFill>
              </a:rPr>
              <a:t>[6]</a:t>
            </a:r>
          </a:p>
          <a:p>
            <a:pPr marL="457200" lvl="0" indent="-349250" rtl="0">
              <a:lnSpc>
                <a:spcPct val="200000"/>
              </a:lnSpc>
              <a:spcBef>
                <a:spcPts val="0"/>
              </a:spcBef>
              <a:buClr>
                <a:srgbClr val="000000"/>
              </a:buClr>
              <a:buSzPct val="166666"/>
              <a:buFont typeface="Arial"/>
              <a:buChar char="•"/>
            </a:pPr>
            <a:r>
              <a:rPr lang="en" sz="1900">
                <a:solidFill>
                  <a:schemeClr val="dk1"/>
                </a:solidFill>
              </a:rPr>
              <a:t>Providing resources in </a:t>
            </a:r>
            <a:r>
              <a:rPr lang="en" sz="1900" b="1">
                <a:solidFill>
                  <a:schemeClr val="dk1"/>
                </a:solidFill>
              </a:rPr>
              <a:t>multiple formats</a:t>
            </a:r>
            <a:r>
              <a:rPr lang="en" sz="1900" baseline="30000">
                <a:solidFill>
                  <a:schemeClr val="dk1"/>
                </a:solidFill>
              </a:rPr>
              <a:t>[6]</a:t>
            </a:r>
          </a:p>
          <a:p>
            <a:pPr marL="457200" lvl="0" indent="-349250" rtl="0">
              <a:lnSpc>
                <a:spcPct val="200000"/>
              </a:lnSpc>
              <a:spcBef>
                <a:spcPts val="0"/>
              </a:spcBef>
              <a:buClr>
                <a:srgbClr val="000000"/>
              </a:buClr>
              <a:buSzPct val="166666"/>
              <a:buFont typeface="Arial"/>
              <a:buChar char="•"/>
            </a:pPr>
            <a:r>
              <a:rPr lang="en" sz="1900">
                <a:solidFill>
                  <a:schemeClr val="dk1"/>
                </a:solidFill>
              </a:rPr>
              <a:t>Offering </a:t>
            </a:r>
            <a:r>
              <a:rPr lang="en" sz="1900" b="1">
                <a:solidFill>
                  <a:schemeClr val="dk1"/>
                </a:solidFill>
              </a:rPr>
              <a:t>targeted support</a:t>
            </a:r>
            <a:r>
              <a:rPr lang="en" sz="1900">
                <a:solidFill>
                  <a:schemeClr val="dk1"/>
                </a:solidFill>
              </a:rPr>
              <a:t> for specific groups of students</a:t>
            </a:r>
            <a:r>
              <a:rPr lang="en" sz="1900" baseline="30000">
                <a:solidFill>
                  <a:schemeClr val="dk1"/>
                </a:solidFill>
              </a:rPr>
              <a:t>[7]</a:t>
            </a:r>
          </a:p>
        </p:txBody>
      </p:sp>
      <p:sp>
        <p:nvSpPr>
          <p:cNvPr id="71" name="Shape 71"/>
          <p:cNvSpPr txBox="1">
            <a:spLocks noGrp="1"/>
          </p:cNvSpPr>
          <p:nvPr>
            <p:ph type="title"/>
          </p:nvPr>
        </p:nvSpPr>
        <p:spPr>
          <a:xfrm>
            <a:off x="457200" y="275825"/>
            <a:ext cx="8229600" cy="877499"/>
          </a:xfrm>
          <a:prstGeom prst="rect">
            <a:avLst/>
          </a:prstGeom>
        </p:spPr>
        <p:txBody>
          <a:bodyPr lIns="91425" tIns="91425" rIns="91425" bIns="91425" anchor="b" anchorCtr="0">
            <a:noAutofit/>
          </a:bodyPr>
          <a:lstStyle/>
          <a:p>
            <a:pPr lvl="0" rtl="0">
              <a:buNone/>
            </a:pPr>
            <a:r>
              <a:rPr lang="en" sz="2500"/>
              <a:t>Implementing the agenda – the technology and practicalities</a:t>
            </a:r>
          </a:p>
        </p:txBody>
      </p:sp>
      <p:sp>
        <p:nvSpPr>
          <p:cNvPr id="72" name="Shape 72"/>
          <p:cNvSpPr txBox="1"/>
          <p:nvPr/>
        </p:nvSpPr>
        <p:spPr>
          <a:xfrm>
            <a:off x="493350" y="5969400"/>
            <a:ext cx="8157299" cy="648899"/>
          </a:xfrm>
          <a:prstGeom prst="rect">
            <a:avLst/>
          </a:prstGeom>
        </p:spPr>
        <p:txBody>
          <a:bodyPr lIns="91425" tIns="91425" rIns="91425" bIns="91425" anchor="t" anchorCtr="0">
            <a:noAutofit/>
          </a:bodyPr>
          <a:lstStyle/>
          <a:p>
            <a:pPr lvl="0" rtl="0">
              <a:lnSpc>
                <a:spcPct val="150000"/>
              </a:lnSpc>
              <a:buNone/>
            </a:pPr>
            <a:r>
              <a:rPr lang="en" sz="1200"/>
              <a:t>[6] JISC (n.d.). Available at: </a:t>
            </a:r>
            <a:r>
              <a:rPr lang="en" sz="1100" u="sng">
                <a:solidFill>
                  <a:schemeClr val="hlink"/>
                </a:solidFill>
                <a:hlinkClick r:id="rId3"/>
              </a:rPr>
              <a:t>http://bit.ly/1fvOQOH</a:t>
            </a:r>
          </a:p>
          <a:p>
            <a:pPr lvl="0" rtl="0">
              <a:lnSpc>
                <a:spcPct val="150000"/>
              </a:lnSpc>
              <a:buNone/>
            </a:pPr>
            <a:r>
              <a:rPr lang="en" sz="1200"/>
              <a:t>[7] Livengood, McGlamery (2012). Available at: </a:t>
            </a:r>
            <a:r>
              <a:rPr lang="en" sz="1100" u="sng">
                <a:solidFill>
                  <a:schemeClr val="hlink"/>
                </a:solidFill>
                <a:hlinkClick r:id="rId4"/>
              </a:rPr>
              <a:t>http://bit.ly/SdrfI0</a:t>
            </a:r>
          </a:p>
        </p:txBody>
      </p:sp>
    </p:spTree>
  </p:cSld>
  <p:clrMapOvr>
    <a:masterClrMapping/>
  </p:clrMapOvr>
  <p:transition xmlns:p14="http://schemas.microsoft.com/office/powerpoint/2010/mai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Shape 77"/>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a:buNone/>
            </a:pPr>
            <a:r>
              <a:rPr lang="en"/>
              <a:t>Key Issues of Implementing Digital Literacies in higher education</a:t>
            </a:r>
          </a:p>
        </p:txBody>
      </p:sp>
      <p:sp>
        <p:nvSpPr>
          <p:cNvPr id="78" name="Shape 78"/>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49250" rtl="0">
              <a:lnSpc>
                <a:spcPct val="200000"/>
              </a:lnSpc>
              <a:buClr>
                <a:srgbClr val="000000"/>
              </a:buClr>
              <a:buSzPct val="166666"/>
              <a:buFont typeface="Arial"/>
              <a:buChar char="•"/>
            </a:pPr>
            <a:r>
              <a:rPr lang="en" sz="1900"/>
              <a:t>Issues with working from home</a:t>
            </a:r>
            <a:r>
              <a:rPr lang="en" sz="1900" baseline="30000">
                <a:solidFill>
                  <a:schemeClr val="dk1"/>
                </a:solidFill>
              </a:rPr>
              <a:t>[2]</a:t>
            </a:r>
          </a:p>
          <a:p>
            <a:pPr marL="457200" lvl="0" indent="-349250" rtl="0">
              <a:lnSpc>
                <a:spcPct val="200000"/>
              </a:lnSpc>
              <a:buClr>
                <a:srgbClr val="000000"/>
              </a:buClr>
              <a:buSzPct val="166666"/>
              <a:buFont typeface="Arial"/>
              <a:buChar char="•"/>
            </a:pPr>
            <a:r>
              <a:rPr lang="en" sz="1900"/>
              <a:t>Hardware facilities</a:t>
            </a:r>
            <a:r>
              <a:rPr lang="en" sz="1900" baseline="30000"/>
              <a:t>[1]</a:t>
            </a:r>
          </a:p>
          <a:p>
            <a:pPr marL="457200" lvl="0" indent="-349250" rtl="0">
              <a:lnSpc>
                <a:spcPct val="200000"/>
              </a:lnSpc>
              <a:buClr>
                <a:srgbClr val="000000"/>
              </a:buClr>
              <a:buSzPct val="166666"/>
              <a:buFont typeface="Arial"/>
              <a:buChar char="•"/>
            </a:pPr>
            <a:r>
              <a:rPr lang="en" sz="1900"/>
              <a:t>Academics</a:t>
            </a:r>
            <a:r>
              <a:rPr lang="en" sz="1900" baseline="30000">
                <a:solidFill>
                  <a:schemeClr val="dk1"/>
                </a:solidFill>
              </a:rPr>
              <a:t>[2]</a:t>
            </a:r>
          </a:p>
          <a:p>
            <a:pPr marL="457200" lvl="0" indent="-349250">
              <a:lnSpc>
                <a:spcPct val="200000"/>
              </a:lnSpc>
              <a:buClr>
                <a:srgbClr val="000000"/>
              </a:buClr>
              <a:buSzPct val="166666"/>
              <a:buFont typeface="Arial"/>
              <a:buChar char="•"/>
            </a:pPr>
            <a:r>
              <a:rPr lang="en" sz="1900">
                <a:solidFill>
                  <a:schemeClr val="dk1"/>
                </a:solidFill>
              </a:rPr>
              <a:t>Financial constraints</a:t>
            </a:r>
            <a:r>
              <a:rPr lang="en" sz="1900" baseline="30000">
                <a:solidFill>
                  <a:schemeClr val="dk1"/>
                </a:solidFill>
              </a:rPr>
              <a:t>[2]</a:t>
            </a:r>
          </a:p>
        </p:txBody>
      </p:sp>
      <p:sp>
        <p:nvSpPr>
          <p:cNvPr id="79" name="Shape 79"/>
          <p:cNvSpPr txBox="1"/>
          <p:nvPr/>
        </p:nvSpPr>
        <p:spPr>
          <a:xfrm>
            <a:off x="493350" y="5901425"/>
            <a:ext cx="8157299" cy="716999"/>
          </a:xfrm>
          <a:prstGeom prst="rect">
            <a:avLst/>
          </a:prstGeom>
        </p:spPr>
        <p:txBody>
          <a:bodyPr lIns="91425" tIns="91425" rIns="91425" bIns="91425" anchor="t" anchorCtr="0">
            <a:noAutofit/>
          </a:bodyPr>
          <a:lstStyle/>
          <a:p>
            <a:pPr lvl="0" rtl="0">
              <a:lnSpc>
                <a:spcPct val="150000"/>
              </a:lnSpc>
              <a:buNone/>
            </a:pPr>
            <a:r>
              <a:rPr lang="en" sz="1200">
                <a:solidFill>
                  <a:schemeClr val="dk1"/>
                </a:solidFill>
              </a:rPr>
              <a:t>[1] Beetham (2010). Available at: </a:t>
            </a:r>
            <a:r>
              <a:rPr lang="en" sz="1100" u="sng">
                <a:solidFill>
                  <a:schemeClr val="hlink"/>
                </a:solidFill>
                <a:hlinkClick r:id="rId3"/>
              </a:rPr>
              <a:t>http://bit.ly/1n6554A</a:t>
            </a:r>
          </a:p>
          <a:p>
            <a:pPr lvl="0" rtl="0">
              <a:lnSpc>
                <a:spcPct val="150000"/>
              </a:lnSpc>
              <a:buNone/>
            </a:pPr>
            <a:r>
              <a:rPr lang="en" sz="1200"/>
              <a:t>[2] JISC (2012) Available at: </a:t>
            </a:r>
            <a:r>
              <a:rPr lang="en" sz="1100" u="sng">
                <a:solidFill>
                  <a:schemeClr val="hlink"/>
                </a:solidFill>
                <a:hlinkClick r:id="rId4"/>
              </a:rPr>
              <a:t>http://bit.ly/1nLyrYF</a:t>
            </a:r>
          </a:p>
        </p:txBody>
      </p:sp>
    </p:spTree>
  </p:cSld>
  <p:clrMapOvr>
    <a:masterClrMapping/>
  </p:clrMapOvr>
  <p:transition xmlns:p14="http://schemas.microsoft.com/office/powerpoint/2010/mai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Shape 84"/>
          <p:cNvSpPr txBox="1">
            <a:spLocks noGrp="1"/>
          </p:cNvSpPr>
          <p:nvPr>
            <p:ph type="title"/>
          </p:nvPr>
        </p:nvSpPr>
        <p:spPr>
          <a:xfrm>
            <a:off x="457200" y="274637"/>
            <a:ext cx="8229600" cy="1143299"/>
          </a:xfrm>
          <a:prstGeom prst="rect">
            <a:avLst/>
          </a:prstGeom>
        </p:spPr>
        <p:txBody>
          <a:bodyPr lIns="91425" tIns="91425" rIns="91425" bIns="91425" anchor="b" anchorCtr="0">
            <a:noAutofit/>
          </a:bodyPr>
          <a:lstStyle/>
          <a:p>
            <a:pPr lvl="0" rtl="0">
              <a:buNone/>
            </a:pPr>
            <a:r>
              <a:rPr lang="en"/>
              <a:t>Positives of Implementing Digital Literacies into Higher Education</a:t>
            </a:r>
          </a:p>
        </p:txBody>
      </p:sp>
      <p:sp>
        <p:nvSpPr>
          <p:cNvPr id="85" name="Shape 85"/>
          <p:cNvSpPr txBox="1">
            <a:spLocks noGrp="1"/>
          </p:cNvSpPr>
          <p:nvPr>
            <p:ph type="body" idx="1"/>
          </p:nvPr>
        </p:nvSpPr>
        <p:spPr>
          <a:xfrm>
            <a:off x="457200" y="1600200"/>
            <a:ext cx="8229600" cy="4967700"/>
          </a:xfrm>
          <a:prstGeom prst="rect">
            <a:avLst/>
          </a:prstGeom>
        </p:spPr>
        <p:txBody>
          <a:bodyPr lIns="91425" tIns="91425" rIns="91425" bIns="91425" anchor="t" anchorCtr="0">
            <a:noAutofit/>
          </a:bodyPr>
          <a:lstStyle/>
          <a:p>
            <a:pPr marL="457200" lvl="0" indent="-349250" rtl="0">
              <a:lnSpc>
                <a:spcPct val="200000"/>
              </a:lnSpc>
              <a:buClr>
                <a:srgbClr val="000000"/>
              </a:buClr>
              <a:buSzPct val="166666"/>
              <a:buFont typeface="Arial"/>
              <a:buChar char="•"/>
            </a:pPr>
            <a:r>
              <a:rPr lang="en" sz="1900"/>
              <a:t>It saves time</a:t>
            </a:r>
          </a:p>
          <a:p>
            <a:pPr marL="457200" lvl="0" indent="-349250" rtl="0">
              <a:lnSpc>
                <a:spcPct val="200000"/>
              </a:lnSpc>
              <a:buClr>
                <a:srgbClr val="000000"/>
              </a:buClr>
              <a:buSzPct val="166666"/>
              <a:buFont typeface="Arial"/>
              <a:buChar char="•"/>
            </a:pPr>
            <a:r>
              <a:rPr lang="en" sz="1900"/>
              <a:t>You learn faster</a:t>
            </a:r>
          </a:p>
          <a:p>
            <a:pPr marL="457200" lvl="0" indent="-349250" rtl="0">
              <a:lnSpc>
                <a:spcPct val="200000"/>
              </a:lnSpc>
              <a:buClr>
                <a:srgbClr val="000000"/>
              </a:buClr>
              <a:buSzPct val="166666"/>
              <a:buFont typeface="Arial"/>
              <a:buChar char="•"/>
            </a:pPr>
            <a:r>
              <a:rPr lang="en" sz="1900"/>
              <a:t>You save money</a:t>
            </a:r>
          </a:p>
          <a:p>
            <a:pPr marL="457200" lvl="0" indent="-349250" rtl="0">
              <a:lnSpc>
                <a:spcPct val="200000"/>
              </a:lnSpc>
              <a:buClr>
                <a:srgbClr val="000000"/>
              </a:buClr>
              <a:buSzPct val="166666"/>
              <a:buFont typeface="Arial"/>
              <a:buChar char="•"/>
            </a:pPr>
            <a:r>
              <a:rPr lang="en" sz="1900"/>
              <a:t>It makes you safer</a:t>
            </a:r>
          </a:p>
          <a:p>
            <a:pPr marL="457200" lvl="0" indent="-349250" rtl="0">
              <a:lnSpc>
                <a:spcPct val="200000"/>
              </a:lnSpc>
              <a:buClr>
                <a:srgbClr val="000000"/>
              </a:buClr>
              <a:buSzPct val="166666"/>
              <a:buFont typeface="Arial"/>
              <a:buChar char="•"/>
            </a:pPr>
            <a:r>
              <a:rPr lang="en" sz="1900"/>
              <a:t>Keeps you informed and connected</a:t>
            </a:r>
          </a:p>
          <a:p>
            <a:pPr marL="457200" lvl="0" indent="-349250" rtl="0">
              <a:lnSpc>
                <a:spcPct val="200000"/>
              </a:lnSpc>
              <a:buClr>
                <a:srgbClr val="000000"/>
              </a:buClr>
              <a:buSzPct val="166666"/>
              <a:buFont typeface="Arial"/>
              <a:buChar char="•"/>
            </a:pPr>
            <a:r>
              <a:rPr lang="en" sz="1900"/>
              <a:t>Improved decision making</a:t>
            </a:r>
          </a:p>
        </p:txBody>
      </p:sp>
    </p:spTree>
  </p:cSld>
  <p:clrMapOvr>
    <a:masterClrMapping/>
  </p:clrMapOvr>
  <p:transition xmlns:p14="http://schemas.microsoft.com/office/powerpoint/2010/main" spd="slow">
    <p:cut/>
  </p:transition>
</p:sld>
</file>

<file path=ppt/theme/theme1.xml><?xml version="1.0" encoding="utf-8"?>
<a:theme xmlns:a="http://schemas.openxmlformats.org/drawingml/2006/main" name="light-gradien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Eos.thmx</Template>
  <TotalTime>0</TotalTime>
  <Words>1268</Words>
  <Application>Microsoft Macintosh PowerPoint</Application>
  <PresentationFormat>Bildschirmpräsentation (4:3)</PresentationFormat>
  <Paragraphs>136</Paragraphs>
  <Slides>11</Slides>
  <Notes>11</Notes>
  <HiddenSlides>0</HiddenSlides>
  <MMClips>0</MMClips>
  <ScaleCrop>false</ScaleCrop>
  <HeadingPairs>
    <vt:vector size="4" baseType="variant">
      <vt:variant>
        <vt:lpstr>Design</vt:lpstr>
      </vt:variant>
      <vt:variant>
        <vt:i4>1</vt:i4>
      </vt:variant>
      <vt:variant>
        <vt:lpstr>Folientitel</vt:lpstr>
      </vt:variant>
      <vt:variant>
        <vt:i4>11</vt:i4>
      </vt:variant>
    </vt:vector>
  </HeadingPairs>
  <TitlesOfParts>
    <vt:vector size="12" baseType="lpstr">
      <vt:lpstr>light-gradient</vt:lpstr>
      <vt:lpstr>Professional Development  COMP 1205  - Digital Literacies</vt:lpstr>
      <vt:lpstr>PowerPoint-Präsentation</vt:lpstr>
      <vt:lpstr>
What is Digital Literacy?</vt:lpstr>
      <vt:lpstr>Digital Literacy Agenda</vt:lpstr>
      <vt:lpstr>Digital Literacy Agenda </vt:lpstr>
      <vt:lpstr>Implementing the agenda – the technology and practicalities</vt:lpstr>
      <vt:lpstr>Implementing the agenda – the technology and practicalities</vt:lpstr>
      <vt:lpstr>Key Issues of Implementing Digital Literacies in higher education</vt:lpstr>
      <vt:lpstr>Positives of Implementing Digital Literacies into Higher Education</vt:lpstr>
      <vt:lpstr>Conclusion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Professional Development  COMP 1205  - Digital Literacies</dc:title>
  <cp:lastModifiedBy>Joshua Stein</cp:lastModifiedBy>
  <cp:revision>1</cp:revision>
  <dcterms:modified xsi:type="dcterms:W3CDTF">2014-05-01T16:49:16Z</dcterms:modified>
</cp:coreProperties>
</file>