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  <p:sldId id="276" r:id="rId17"/>
    <p:sldId id="278" r:id="rId18"/>
    <p:sldId id="279" r:id="rId19"/>
    <p:sldId id="280" r:id="rId20"/>
    <p:sldId id="281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 varScale="1">
        <p:scale>
          <a:sx n="106" d="100"/>
          <a:sy n="106" d="100"/>
        </p:scale>
        <p:origin x="66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31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3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54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0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9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5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64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79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61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rgbClr val="000000"/>
                </a:solidFill>
                <a:hlinkClick r:id="rId13"/>
              </a:rPr>
              <a:t>Powerpoint Templates</a:t>
            </a:r>
            <a:endParaRPr lang="fr-FR" altLang="en-US">
              <a:solidFill>
                <a:srgbClr val="000000"/>
              </a:solidFill>
            </a:endParaRPr>
          </a:p>
        </p:txBody>
      </p:sp>
      <p:pic>
        <p:nvPicPr>
          <p:cNvPr id="1040" name="Picture 16" descr="Idekomfdsnueoadfsneige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7812088" y="63087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b="1">
                <a:solidFill>
                  <a:srgbClr val="FFFFFF"/>
                </a:solidFill>
              </a:rPr>
              <a:t>Page </a:t>
            </a:r>
            <a:fld id="{1B8E05C7-D450-4072-8A6E-A9FEA1FD4BBD}" type="slidenum">
              <a:rPr lang="fr-FR" altLang="en-US" b="1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3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owerpointstyl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iegogo.com/" TargetMode="External"/><Relationship Id="rId2" Type="http://schemas.openxmlformats.org/officeDocument/2006/relationships/hyperlink" Target="http://opensource.com/resources/what-open-sour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ustgiving.com/" TargetMode="External"/><Relationship Id="rId4" Type="http://schemas.openxmlformats.org/officeDocument/2006/relationships/hyperlink" Target="https://www.kickstarter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348038" y="6237288"/>
            <a:ext cx="245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>
                <a:solidFill>
                  <a:srgbClr val="000000"/>
                </a:solidFill>
                <a:hlinkClick r:id="rId2"/>
              </a:rPr>
              <a:t>Powerpoint Templates</a:t>
            </a:r>
            <a:endParaRPr lang="fr-FR" altLang="en-US">
              <a:solidFill>
                <a:srgbClr val="000000"/>
              </a:solidFill>
            </a:endParaRPr>
          </a:p>
        </p:txBody>
      </p:sp>
      <p:pic>
        <p:nvPicPr>
          <p:cNvPr id="2063" name="Picture 15" descr="Idekomfdsnueoadfsnei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1560" y="1518077"/>
            <a:ext cx="7532831" cy="533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How the web </a:t>
            </a: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is</a:t>
            </a: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 </a:t>
            </a: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changing</a:t>
            </a:r>
            <a:endParaRPr lang="fr-FR" altLang="en-US" sz="3200" b="1" dirty="0" smtClean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the world: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Co-operation</a:t>
            </a: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, Co-</a:t>
            </a: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creation</a:t>
            </a: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Crowd</a:t>
            </a: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 </a:t>
            </a: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funding</a:t>
            </a: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, </a:t>
            </a: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Crowd</a:t>
            </a: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 </a:t>
            </a:r>
            <a:r>
              <a:rPr lang="fr-FR" altLang="en-US" sz="3200" b="1" dirty="0" err="1" smtClean="0">
                <a:solidFill>
                  <a:srgbClr val="3366FF"/>
                </a:solidFill>
                <a:latin typeface="Verdana" pitchFamily="34" charset="0"/>
              </a:rPr>
              <a:t>sourcing</a:t>
            </a:r>
            <a:r>
              <a:rPr lang="fr-FR" altLang="en-US" sz="3200" b="1" dirty="0" smtClean="0">
                <a:solidFill>
                  <a:srgbClr val="3366FF"/>
                </a:solidFill>
                <a:latin typeface="Verdana" pitchFamily="34" charset="0"/>
              </a:rPr>
              <a:t> </a:t>
            </a:r>
            <a:endParaRPr lang="fr-FR" altLang="en-US" sz="3200" b="1" dirty="0" smtClean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en-US" sz="4000" b="1" dirty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2500" b="1" i="1" dirty="0" smtClean="0">
                <a:solidFill>
                  <a:srgbClr val="3366FF"/>
                </a:solidFill>
                <a:latin typeface="Verdana" pitchFamily="34" charset="0"/>
              </a:rPr>
              <a:t>Group </a:t>
            </a:r>
            <a:r>
              <a:rPr lang="fr-FR" altLang="en-US" sz="2500" b="1" i="1" dirty="0" smtClean="0">
                <a:solidFill>
                  <a:srgbClr val="3366FF"/>
                </a:solidFill>
                <a:latin typeface="Verdana" pitchFamily="34" charset="0"/>
              </a:rPr>
              <a:t>T</a:t>
            </a:r>
            <a:endParaRPr lang="fr-FR" altLang="en-US" sz="2500" b="1" i="1" dirty="0" smtClean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>Team </a:t>
            </a:r>
            <a:r>
              <a:rPr lang="fr-FR" altLang="en-US" sz="1500" b="1" i="1" dirty="0" err="1" smtClean="0">
                <a:solidFill>
                  <a:srgbClr val="3366FF"/>
                </a:solidFill>
                <a:latin typeface="Verdana" pitchFamily="34" charset="0"/>
              </a:rPr>
              <a:t>members</a:t>
            </a: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en-US" sz="1500" b="1" i="1" dirty="0" smtClean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>Tudor </a:t>
            </a:r>
            <a:r>
              <a:rPr lang="fr-FR" altLang="en-US" sz="1500" b="1" i="1" dirty="0" err="1" smtClean="0">
                <a:solidFill>
                  <a:srgbClr val="3366FF"/>
                </a:solidFill>
                <a:latin typeface="Verdana" pitchFamily="34" charset="0"/>
              </a:rPr>
              <a:t>Siminic</a:t>
            </a:r>
            <a:endParaRPr lang="fr-FR" altLang="en-US" sz="1500" b="1" i="1" dirty="0" smtClean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>Tom Potter</a:t>
            </a: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/>
            </a:r>
            <a:b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</a:b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>Carmelo </a:t>
            </a:r>
            <a:r>
              <a:rPr lang="fr-FR" altLang="en-US" sz="1500" b="1" i="1" dirty="0" err="1" smtClean="0">
                <a:solidFill>
                  <a:srgbClr val="3366FF"/>
                </a:solidFill>
                <a:latin typeface="Verdana" pitchFamily="34" charset="0"/>
              </a:rPr>
              <a:t>Ienco</a:t>
            </a:r>
            <a:endParaRPr lang="fr-FR" altLang="en-US" sz="1500" b="1" i="1" dirty="0" smtClean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>Adam </a:t>
            </a:r>
            <a:r>
              <a:rPr lang="fr-FR" altLang="en-US" sz="1500" b="1" i="1" dirty="0" err="1" smtClean="0">
                <a:solidFill>
                  <a:srgbClr val="3366FF"/>
                </a:solidFill>
                <a:latin typeface="Verdana" pitchFamily="34" charset="0"/>
              </a:rPr>
              <a:t>Piekarski</a:t>
            </a: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/>
            </a:r>
            <a:b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</a:br>
            <a:r>
              <a:rPr lang="fr-FR" altLang="en-US" sz="1500" b="1" i="1" dirty="0" smtClean="0">
                <a:solidFill>
                  <a:srgbClr val="3366FF"/>
                </a:solidFill>
                <a:latin typeface="Verdana" pitchFamily="34" charset="0"/>
              </a:rPr>
              <a:t>Petar Ivanov</a:t>
            </a:r>
            <a:endParaRPr lang="fr-FR" altLang="en-US" sz="1500" b="1" i="1" dirty="0" smtClean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en-US" sz="1500" b="1" i="1" dirty="0">
              <a:solidFill>
                <a:srgbClr val="3366FF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en-US" sz="28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Crowd-funding and sourcing can be charitable</a:t>
            </a:r>
          </a:p>
          <a:p>
            <a:r>
              <a:rPr lang="en-GB" dirty="0" smtClean="0"/>
              <a:t>Personal </a:t>
            </a:r>
            <a:r>
              <a:rPr lang="en-GB" dirty="0"/>
              <a:t>cause</a:t>
            </a:r>
          </a:p>
          <a:p>
            <a:r>
              <a:rPr lang="en-GB" dirty="0" smtClean="0"/>
              <a:t>Registered </a:t>
            </a:r>
            <a:r>
              <a:rPr lang="en-GB" dirty="0"/>
              <a:t>Charities</a:t>
            </a:r>
          </a:p>
          <a:p>
            <a:r>
              <a:rPr lang="en-GB" dirty="0" smtClean="0"/>
              <a:t>Other </a:t>
            </a:r>
            <a:r>
              <a:rPr lang="en-GB" dirty="0"/>
              <a:t>non-profit projects led for the benefit of others</a:t>
            </a:r>
          </a:p>
          <a:p>
            <a:r>
              <a:rPr lang="en-GB" dirty="0" smtClean="0"/>
              <a:t>Raises </a:t>
            </a:r>
            <a:r>
              <a:rPr lang="en-GB" dirty="0"/>
              <a:t>awareness as well as money</a:t>
            </a:r>
          </a:p>
        </p:txBody>
      </p:sp>
    </p:spTree>
    <p:extLst>
      <p:ext uri="{BB962C8B-B14F-4D97-AF65-F5344CB8AC3E}">
        <p14:creationId xmlns:p14="http://schemas.microsoft.com/office/powerpoint/2010/main" val="730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Gift Aid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HMRC returns basic tax rate on donations to charities</a:t>
            </a:r>
          </a:p>
          <a:p>
            <a:r>
              <a:rPr lang="en-GB" dirty="0" smtClean="0"/>
              <a:t>Online </a:t>
            </a:r>
            <a:r>
              <a:rPr lang="en-GB" dirty="0"/>
              <a:t>crowd funding platforms can claim this money</a:t>
            </a:r>
          </a:p>
          <a:p>
            <a:r>
              <a:rPr lang="en-GB" dirty="0" smtClean="0"/>
              <a:t>Individual </a:t>
            </a:r>
            <a:r>
              <a:rPr lang="en-GB" dirty="0"/>
              <a:t>donation: £100. With Gift Aid: £125</a:t>
            </a:r>
          </a:p>
        </p:txBody>
      </p:sp>
    </p:spTree>
    <p:extLst>
      <p:ext uri="{BB962C8B-B14F-4D97-AF65-F5344CB8AC3E}">
        <p14:creationId xmlns:p14="http://schemas.microsoft.com/office/powerpoint/2010/main" val="200729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Founded </a:t>
            </a:r>
            <a:r>
              <a:rPr lang="en-GB" dirty="0"/>
              <a:t>2001</a:t>
            </a:r>
          </a:p>
          <a:p>
            <a:r>
              <a:rPr lang="en-GB" dirty="0" smtClean="0"/>
              <a:t>£</a:t>
            </a:r>
            <a:r>
              <a:rPr lang="en-GB" dirty="0"/>
              <a:t>1.5 billion raised</a:t>
            </a:r>
          </a:p>
          <a:p>
            <a:r>
              <a:rPr lang="en-GB" dirty="0" smtClean="0"/>
              <a:t>5</a:t>
            </a:r>
            <a:r>
              <a:rPr lang="en-GB" dirty="0"/>
              <a:t>% fee. Reinvested</a:t>
            </a:r>
          </a:p>
        </p:txBody>
      </p:sp>
      <p:pic>
        <p:nvPicPr>
          <p:cNvPr id="2050" name="Picture 2" descr="http://www.sosbusni.com/download/images/JUSTGIVING%20-%20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7" y="1340768"/>
            <a:ext cx="526732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Media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Charitable pledges spread on social media</a:t>
            </a:r>
          </a:p>
          <a:p>
            <a:r>
              <a:rPr lang="en-GB" dirty="0" smtClean="0"/>
              <a:t>Facebook </a:t>
            </a:r>
            <a:r>
              <a:rPr lang="en-GB" dirty="0"/>
              <a:t>share, Twitter trends, Tumblr </a:t>
            </a:r>
            <a:r>
              <a:rPr lang="en-GB" dirty="0" err="1"/>
              <a:t>reblog</a:t>
            </a:r>
            <a:endParaRPr lang="en-GB" dirty="0"/>
          </a:p>
          <a:p>
            <a:r>
              <a:rPr lang="en-GB" dirty="0" smtClean="0"/>
              <a:t>Supplements </a:t>
            </a:r>
            <a:r>
              <a:rPr lang="en-GB" dirty="0"/>
              <a:t>crowd funding platforms</a:t>
            </a:r>
          </a:p>
        </p:txBody>
      </p:sp>
      <p:pic>
        <p:nvPicPr>
          <p:cNvPr id="3074" name="Picture 2" descr="https://www.facebook.com/images/fb_icon_325x3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61" y="4300123"/>
            <a:ext cx="1285081" cy="12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profile_images/2284174758/v65oai7fxn47qv9nect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02" y="4221088"/>
            <a:ext cx="1443152" cy="144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pbs.twimg.com/profile_images/378800000576211895/94a4a4b25f5d692cb836baf74b9e64b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44" y="4251783"/>
            <a:ext cx="1333421" cy="133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8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00" y="1196752"/>
            <a:ext cx="7765599" cy="4525963"/>
          </a:xfrm>
        </p:spPr>
      </p:pic>
    </p:spTree>
    <p:extLst>
      <p:ext uri="{BB962C8B-B14F-4D97-AF65-F5344CB8AC3E}">
        <p14:creationId xmlns:p14="http://schemas.microsoft.com/office/powerpoint/2010/main" val="34296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07" y="1268760"/>
            <a:ext cx="7493986" cy="4606902"/>
          </a:xfrm>
        </p:spPr>
      </p:pic>
    </p:spTree>
    <p:extLst>
      <p:ext uri="{BB962C8B-B14F-4D97-AF65-F5344CB8AC3E}">
        <p14:creationId xmlns:p14="http://schemas.microsoft.com/office/powerpoint/2010/main" val="284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Stephen Sutton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19 Years Old</a:t>
            </a:r>
          </a:p>
          <a:p>
            <a:r>
              <a:rPr lang="en-GB" dirty="0" smtClean="0"/>
              <a:t>Diagnosed </a:t>
            </a:r>
            <a:r>
              <a:rPr lang="en-GB" dirty="0"/>
              <a:t>with terminal cancer</a:t>
            </a:r>
          </a:p>
          <a:p>
            <a:r>
              <a:rPr lang="en-GB" dirty="0" smtClean="0"/>
              <a:t>Raised </a:t>
            </a:r>
            <a:r>
              <a:rPr lang="en-GB" dirty="0"/>
              <a:t>over £3 million for Teenage Cancer Trust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863181"/>
            <a:ext cx="3855368" cy="216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Jason </a:t>
            </a:r>
            <a:r>
              <a:rPr lang="en-GB" dirty="0" err="1"/>
              <a:t>Manford</a:t>
            </a:r>
            <a:r>
              <a:rPr lang="en-GB" dirty="0"/>
              <a:t> raised awareness via his Facebook</a:t>
            </a:r>
          </a:p>
          <a:p>
            <a:r>
              <a:rPr lang="en-GB" dirty="0"/>
              <a:t>Organised comedy gig in support</a:t>
            </a:r>
          </a:p>
          <a:p>
            <a:r>
              <a:rPr lang="en-GB" dirty="0"/>
              <a:t>Roger </a:t>
            </a:r>
            <a:r>
              <a:rPr lang="en-GB" dirty="0" err="1"/>
              <a:t>Daltry</a:t>
            </a:r>
            <a:r>
              <a:rPr lang="en-GB" dirty="0"/>
              <a:t>,  Benedict </a:t>
            </a:r>
            <a:r>
              <a:rPr lang="en-GB" dirty="0" err="1"/>
              <a:t>Cumberbatch</a:t>
            </a:r>
            <a:r>
              <a:rPr lang="en-GB" dirty="0"/>
              <a:t>, Simon </a:t>
            </a:r>
            <a:r>
              <a:rPr lang="en-GB" dirty="0" err="1"/>
              <a:t>Pegg</a:t>
            </a:r>
            <a:r>
              <a:rPr lang="en-GB" dirty="0"/>
              <a:t> and Stephen Fry.</a:t>
            </a:r>
          </a:p>
          <a:p>
            <a:r>
              <a:rPr lang="en-GB" dirty="0"/>
              <a:t>Alan Davies, Russell Brand, Bill Bailey, Sir Chris </a:t>
            </a:r>
            <a:r>
              <a:rPr lang="en-GB" dirty="0" err="1"/>
              <a:t>Hoy,Simon</a:t>
            </a:r>
            <a:r>
              <a:rPr lang="en-GB" dirty="0"/>
              <a:t> Cowell Raymond Blanc.</a:t>
            </a:r>
          </a:p>
        </p:txBody>
      </p:sp>
    </p:spTree>
    <p:extLst>
      <p:ext uri="{BB962C8B-B14F-4D97-AF65-F5344CB8AC3E}">
        <p14:creationId xmlns:p14="http://schemas.microsoft.com/office/powerpoint/2010/main" val="24716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/>
          <a:lstStyle/>
          <a:p>
            <a:r>
              <a:rPr lang="en-GB" sz="4000" dirty="0" smtClean="0"/>
              <a:t>What is Open Source</a:t>
            </a:r>
            <a:br>
              <a:rPr lang="en-GB" sz="4000" dirty="0" smtClean="0"/>
            </a:br>
            <a:r>
              <a:rPr lang="en-GB" sz="4000" dirty="0" smtClean="0"/>
              <a:t> and how it is related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525963"/>
          </a:xfrm>
        </p:spPr>
        <p:txBody>
          <a:bodyPr/>
          <a:lstStyle/>
          <a:p>
            <a:r>
              <a:rPr lang="en-GB" dirty="0" smtClean="0"/>
              <a:t>Author’s role</a:t>
            </a:r>
          </a:p>
          <a:p>
            <a:r>
              <a:rPr lang="en-GB" dirty="0" smtClean="0"/>
              <a:t>Licensing</a:t>
            </a:r>
          </a:p>
          <a:p>
            <a:r>
              <a:rPr lang="en-GB" dirty="0" smtClean="0"/>
              <a:t>A building block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21088"/>
            <a:ext cx="553431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51" y="908720"/>
            <a:ext cx="8229600" cy="1143000"/>
          </a:xfrm>
        </p:spPr>
        <p:txBody>
          <a:bodyPr/>
          <a:lstStyle/>
          <a:p>
            <a:r>
              <a:rPr lang="en-GB" dirty="0" smtClean="0"/>
              <a:t>Why open 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525963"/>
          </a:xfrm>
        </p:spPr>
        <p:txBody>
          <a:bodyPr/>
          <a:lstStyle/>
          <a:p>
            <a:r>
              <a:rPr lang="en-GB" dirty="0" smtClean="0"/>
              <a:t>Better programs</a:t>
            </a:r>
          </a:p>
          <a:p>
            <a:r>
              <a:rPr lang="en-GB" dirty="0" smtClean="0"/>
              <a:t>Become a better programmer</a:t>
            </a:r>
          </a:p>
          <a:p>
            <a:pPr lvl="0"/>
            <a:r>
              <a:rPr lang="en-US" dirty="0"/>
              <a:t>Customization &amp; Maintenance 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51720"/>
            <a:ext cx="338018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/>
          <a:lstStyle/>
          <a:p>
            <a:r>
              <a:rPr lang="en-US" b="1" dirty="0"/>
              <a:t>Psychological side of view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47" y="2780928"/>
            <a:ext cx="8229600" cy="1933675"/>
          </a:xfrm>
        </p:spPr>
        <p:txBody>
          <a:bodyPr/>
          <a:lstStyle/>
          <a:p>
            <a:r>
              <a:rPr lang="en-US" sz="2400" dirty="0"/>
              <a:t>“people select the response expressed with the higher—or in the case of more than two heads, highest—degree of </a:t>
            </a:r>
            <a:r>
              <a:rPr lang="en-US" sz="2400" dirty="0" smtClean="0"/>
              <a:t>conﬁdence" (prof. </a:t>
            </a:r>
            <a:r>
              <a:rPr lang="en-US" sz="2400" dirty="0"/>
              <a:t>Asher </a:t>
            </a:r>
            <a:r>
              <a:rPr lang="en-US" sz="2400" dirty="0" err="1" smtClean="0"/>
              <a:t>Koriat</a:t>
            </a:r>
            <a:r>
              <a:rPr lang="en-US" sz="2400" dirty="0" smtClean="0"/>
              <a:t>, </a:t>
            </a:r>
            <a:r>
              <a:rPr lang="en-US" sz="2400" dirty="0"/>
              <a:t>Institute of Information Processing and Decision Making</a:t>
            </a:r>
            <a:r>
              <a:rPr lang="en-US" sz="2400" dirty="0" smtClean="0"/>
              <a:t>)</a:t>
            </a:r>
            <a:endParaRPr lang="en-GB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129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r>
              <a:rPr lang="en-US" sz="4000" dirty="0"/>
              <a:t>Why is open source ‘beyond just software’</a:t>
            </a:r>
            <a:r>
              <a:rPr lang="bg-BG" sz="4000" dirty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24423"/>
            <a:ext cx="8206966" cy="4523700"/>
          </a:xfrm>
        </p:spPr>
        <p:txBody>
          <a:bodyPr/>
          <a:lstStyle/>
          <a:p>
            <a:pPr lvl="0"/>
            <a:r>
              <a:rPr lang="en-US" dirty="0"/>
              <a:t>Attitude towards programming</a:t>
            </a:r>
            <a:endParaRPr lang="en-GB" dirty="0"/>
          </a:p>
          <a:p>
            <a:r>
              <a:rPr lang="en-GB" dirty="0" smtClean="0"/>
              <a:t>Commitment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2484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r>
              <a:rPr lang="en-GB" sz="4000" dirty="0" smtClean="0"/>
              <a:t>References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en-US" sz="1600" dirty="0" err="1"/>
              <a:t>Hertwig</a:t>
            </a:r>
            <a:r>
              <a:rPr lang="en-US" sz="1600" dirty="0"/>
              <a:t>, R., 2012. Tapping into the Wisdom of the Crowd - with Confidence. Science, 336(6079), </a:t>
            </a:r>
            <a:r>
              <a:rPr lang="en-GB" sz="1600" dirty="0"/>
              <a:t> </a:t>
            </a:r>
            <a:r>
              <a:rPr lang="en-US" sz="1600" dirty="0" smtClean="0"/>
              <a:t>pp.303–304</a:t>
            </a:r>
          </a:p>
          <a:p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opensource.com/resources/what-open-source</a:t>
            </a:r>
            <a:endParaRPr lang="en-GB" sz="1600" dirty="0" smtClean="0"/>
          </a:p>
          <a:p>
            <a:r>
              <a:rPr lang="en-GB" sz="1600" dirty="0">
                <a:hlinkClick r:id="rId3"/>
              </a:rPr>
              <a:t>https://www.indiegogo.com</a:t>
            </a:r>
            <a:r>
              <a:rPr lang="en-GB" sz="1600" dirty="0" smtClean="0">
                <a:hlinkClick r:id="rId3"/>
              </a:rPr>
              <a:t>/</a:t>
            </a:r>
            <a:endParaRPr lang="en-GB" sz="1600" dirty="0" smtClean="0"/>
          </a:p>
          <a:p>
            <a:r>
              <a:rPr lang="en-GB" sz="1600" dirty="0">
                <a:hlinkClick r:id="rId4"/>
              </a:rPr>
              <a:t>https://www.kickstarter.com</a:t>
            </a:r>
            <a:r>
              <a:rPr lang="en-GB" sz="1600" dirty="0" smtClean="0">
                <a:hlinkClick r:id="rId4"/>
              </a:rPr>
              <a:t>/</a:t>
            </a:r>
            <a:endParaRPr lang="en-GB" sz="1600" dirty="0" smtClean="0"/>
          </a:p>
          <a:p>
            <a:r>
              <a:rPr lang="en-GB" sz="1600" dirty="0">
                <a:hlinkClick r:id="rId5"/>
              </a:rPr>
              <a:t>http://www.justgiving.com</a:t>
            </a:r>
            <a:r>
              <a:rPr lang="en-GB" sz="1600" dirty="0" smtClean="0">
                <a:hlinkClick r:id="rId5"/>
              </a:rPr>
              <a:t>/</a:t>
            </a:r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403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464496" cy="3163536"/>
          </a:xfrm>
        </p:spPr>
      </p:pic>
      <p:sp>
        <p:nvSpPr>
          <p:cNvPr id="5" name="TextBox 4"/>
          <p:cNvSpPr txBox="1"/>
          <p:nvPr/>
        </p:nvSpPr>
        <p:spPr>
          <a:xfrm>
            <a:off x="1619672" y="4797152"/>
            <a:ext cx="68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(More than 50 million downloads in 28 days)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68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552627" cy="2415786"/>
          </a:xfrm>
        </p:spPr>
      </p:pic>
      <p:sp>
        <p:nvSpPr>
          <p:cNvPr id="7" name="TextBox 6"/>
          <p:cNvSpPr txBox="1"/>
          <p:nvPr/>
        </p:nvSpPr>
        <p:spPr>
          <a:xfrm>
            <a:off x="863588" y="2204864"/>
            <a:ext cx="3564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People’s </a:t>
            </a:r>
            <a:r>
              <a:rPr lang="en-US" sz="2400" dirty="0"/>
              <a:t>level of satisfaction immediately increases when they are supported by other people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821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Kickstarter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2797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/>
          <a:lstStyle/>
          <a:p>
            <a:r>
              <a:rPr lang="en-GB" dirty="0" smtClean="0"/>
              <a:t>Funding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Who provides the funding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All-or-nothing funding</a:t>
            </a:r>
          </a:p>
          <a:p>
            <a:endParaRPr lang="en-GB" dirty="0" smtClean="0"/>
          </a:p>
          <a:p>
            <a:r>
              <a:rPr lang="en-GB" dirty="0" smtClean="0"/>
              <a:t>Ownership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4208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002" y="548680"/>
            <a:ext cx="8229600" cy="1143000"/>
          </a:xfrm>
        </p:spPr>
        <p:txBody>
          <a:bodyPr/>
          <a:lstStyle/>
          <a:p>
            <a:r>
              <a:rPr lang="en-GB" dirty="0" smtClean="0"/>
              <a:t>Successes and Failures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Successes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Scams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87" y="3799205"/>
            <a:ext cx="3835128" cy="2872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787" y="1268760"/>
            <a:ext cx="3996945" cy="23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How </a:t>
            </a:r>
            <a:r>
              <a:rPr lang="en-GB" b="1" dirty="0" err="1">
                <a:solidFill>
                  <a:srgbClr val="0070C0"/>
                </a:solidFill>
              </a:rPr>
              <a:t>Crowdfunding</a:t>
            </a:r>
            <a:r>
              <a:rPr lang="en-GB" b="1" dirty="0">
                <a:solidFill>
                  <a:srgbClr val="0070C0"/>
                </a:solidFill>
              </a:rPr>
              <a:t> Sites Make Money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rowdfundingsitesmakemone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1" y="2492896"/>
            <a:ext cx="4676139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92080" y="2780928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Success </a:t>
            </a:r>
            <a:r>
              <a:rPr lang="en-GB" sz="2400" dirty="0" smtClean="0"/>
              <a:t>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Membership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Equity interest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Advertising and </a:t>
            </a:r>
            <a:endParaRPr lang="en-GB" sz="2400" dirty="0" smtClean="0"/>
          </a:p>
          <a:p>
            <a:r>
              <a:rPr lang="en-GB" sz="2400" dirty="0" smtClean="0"/>
              <a:t>Promotional </a:t>
            </a:r>
            <a:r>
              <a:rPr lang="en-GB" sz="2400" dirty="0"/>
              <a:t>Upgrades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0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sz="2400" dirty="0" smtClean="0"/>
          </a:p>
          <a:p>
            <a:r>
              <a:rPr lang="en-GB" sz="2400" dirty="0" smtClean="0"/>
              <a:t>5</a:t>
            </a:r>
            <a:r>
              <a:rPr lang="en-GB" sz="2400" dirty="0"/>
              <a:t>% fee to funds raised, plus Amazon Payments processing </a:t>
            </a:r>
            <a:r>
              <a:rPr lang="en-GB" sz="2400" dirty="0" smtClean="0"/>
              <a:t>fees</a:t>
            </a:r>
            <a:endParaRPr lang="en-GB" dirty="0" smtClean="0"/>
          </a:p>
          <a:p>
            <a:endParaRPr lang="en-GB" dirty="0" smtClean="0"/>
          </a:p>
          <a:p>
            <a:r>
              <a:rPr lang="en-GB" sz="2400" dirty="0" smtClean="0"/>
              <a:t>4</a:t>
            </a:r>
            <a:r>
              <a:rPr lang="en-GB" sz="2400" dirty="0"/>
              <a:t>% fee to funds if the project reaches its goal, 9% fee to funds if it does not, plus 3% credit card processing fee and $25 wire fee for non-US campaign.</a:t>
            </a:r>
          </a:p>
          <a:p>
            <a:endParaRPr lang="en-GB" sz="2400" dirty="0" smtClean="0"/>
          </a:p>
          <a:p>
            <a:r>
              <a:rPr lang="en-GB" sz="2400" dirty="0" smtClean="0"/>
              <a:t>7.9% fee </a:t>
            </a:r>
            <a:r>
              <a:rPr lang="en-GB" sz="2400" dirty="0"/>
              <a:t>+ $0.30 per donation, or 9.25% total fee for non-profit projects.</a:t>
            </a:r>
          </a:p>
          <a:p>
            <a:pPr lvl="0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09" y="1633803"/>
            <a:ext cx="2110188" cy="246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0" y="2808663"/>
            <a:ext cx="2110188" cy="505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53136"/>
            <a:ext cx="2314788" cy="4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413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Verdana</vt:lpstr>
      <vt:lpstr>Wingdings</vt:lpstr>
      <vt:lpstr>Modèle par défaut</vt:lpstr>
      <vt:lpstr>PowerPoint Presentation</vt:lpstr>
      <vt:lpstr>Psychological side of view </vt:lpstr>
      <vt:lpstr>PowerPoint Presentation</vt:lpstr>
      <vt:lpstr>PowerPoint Presentation</vt:lpstr>
      <vt:lpstr>What is Kickstarter? </vt:lpstr>
      <vt:lpstr>Funding</vt:lpstr>
      <vt:lpstr>Successes and Failures</vt:lpstr>
      <vt:lpstr>How Crowdfunding Sites Make Money</vt:lpstr>
      <vt:lpstr>PowerPoint Presentation</vt:lpstr>
      <vt:lpstr>Charity</vt:lpstr>
      <vt:lpstr>Gift Aid</vt:lpstr>
      <vt:lpstr>PowerPoint Presentation</vt:lpstr>
      <vt:lpstr>Social Media</vt:lpstr>
      <vt:lpstr>PowerPoint Presentation</vt:lpstr>
      <vt:lpstr>PowerPoint Presentation</vt:lpstr>
      <vt:lpstr>Stephen Sutton</vt:lpstr>
      <vt:lpstr>Support</vt:lpstr>
      <vt:lpstr>What is Open Source  and how it is related </vt:lpstr>
      <vt:lpstr>Why open source</vt:lpstr>
      <vt:lpstr>Why is open source ‘beyond just software’.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Dept of E &amp; CS</cp:lastModifiedBy>
  <cp:revision>21</cp:revision>
  <dcterms:created xsi:type="dcterms:W3CDTF">2014-01-12T18:19:39Z</dcterms:created>
  <dcterms:modified xsi:type="dcterms:W3CDTF">2014-05-01T13:28:46Z</dcterms:modified>
</cp:coreProperties>
</file>