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7"/>
  </p:notesMasterIdLst>
  <p:handoutMasterIdLst>
    <p:handoutMasterId r:id="rId48"/>
  </p:handoutMasterIdLst>
  <p:sldIdLst>
    <p:sldId id="257" r:id="rId3"/>
    <p:sldId id="308" r:id="rId4"/>
    <p:sldId id="311" r:id="rId5"/>
    <p:sldId id="262" r:id="rId6"/>
    <p:sldId id="309" r:id="rId7"/>
    <p:sldId id="310" r:id="rId8"/>
    <p:sldId id="258" r:id="rId9"/>
    <p:sldId id="265"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6" r:id="rId44"/>
    <p:sldId id="304" r:id="rId45"/>
    <p:sldId id="30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6164" autoAdjust="0"/>
  </p:normalViewPr>
  <p:slideViewPr>
    <p:cSldViewPr snapToGrid="0">
      <p:cViewPr varScale="1">
        <p:scale>
          <a:sx n="100" d="100"/>
          <a:sy n="100" d="100"/>
        </p:scale>
        <p:origin x="948" y="90"/>
      </p:cViewPr>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5/2/2014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5/2/2014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lobal-challenges.org/35it-thirdworld.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glish112ubc.pbworks.com/f/divide.pdf"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unpan1.un.org/intradoc/groups/public/documents/apcity/unpan005828.pdf" TargetMode="External"/><Relationship Id="rId4" Type="http://schemas.openxmlformats.org/officeDocument/2006/relationships/hyperlink" Target="http://www.learning-works.org/moodle/file.php/34/DD_multiple_dimensions_of_the_DD_more_than_the_technology_haveh_and_have_not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usinesstoday.intoday.in/story/facebook-india-second-largest-number-users-world/1/23859.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iamai.in/PRelease_detail.aspx?nid=2648&amp;NMonth=9&amp;NYear=20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be discussing the digital divide</a:t>
            </a:r>
            <a:r>
              <a:rPr lang="en-GB" baseline="0" dirty="0" smtClean="0"/>
              <a:t> in our presentation. </a:t>
            </a:r>
          </a:p>
          <a:p>
            <a:endParaRPr lang="en-GB" baseline="0" dirty="0" smtClean="0"/>
          </a:p>
          <a:p>
            <a:r>
              <a:rPr lang="en-GB" baseline="0" dirty="0" smtClean="0"/>
              <a:t>The definition of the digital divide has evolved over time from being simply a gap between two communities, societies or geographic areas access and skills with respect to ICT, to now include access to the internet also.</a:t>
            </a:r>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167995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*Everything in Dollars</a:t>
            </a:r>
          </a:p>
          <a:p>
            <a:endParaRPr lang="en-IN" dirty="0" smtClean="0"/>
          </a:p>
          <a:p>
            <a:r>
              <a:rPr lang="en-IN" dirty="0" smtClean="0"/>
              <a:t>The urban digital divide between primary and secondary cities is closing, but in different patterns around the world. Today, in Brazil, India, and Indonesia the cost of internet access in primary cities is about the same as in secondary cities. The cost of access has also dropped in Russia cities, Japanese cities, and China’s secondary cities. But in China, Japan, and Russia there is still a digital divide between primary and secondary cities.</a:t>
            </a:r>
          </a:p>
          <a:p>
            <a:endParaRPr lang="en-IN" dirty="0" smtClean="0"/>
          </a:p>
          <a:p>
            <a:endParaRPr lang="en-IN" dirty="0" smtClean="0"/>
          </a:p>
          <a:p>
            <a:r>
              <a:rPr lang="en-IN" dirty="0" smtClean="0"/>
              <a:t>Source :</a:t>
            </a:r>
          </a:p>
          <a:p>
            <a:endParaRPr lang="en-IN" dirty="0" smtClean="0"/>
          </a:p>
          <a:p>
            <a:r>
              <a:rPr lang="en-IN" dirty="0" smtClean="0"/>
              <a:t>http://www.wiaproject.org/index.php/52/the-urban-digital-divide-i-global-cities-v-regional-centers-2</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dirty="0"/>
          </a:p>
        </p:txBody>
      </p:sp>
    </p:spTree>
    <p:extLst>
      <p:ext uri="{BB962C8B-B14F-4D97-AF65-F5344CB8AC3E}">
        <p14:creationId xmlns:p14="http://schemas.microsoft.com/office/powerpoint/2010/main" val="380538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*ICT</a:t>
            </a:r>
            <a:r>
              <a:rPr lang="en-IN" baseline="0" dirty="0" smtClean="0"/>
              <a:t> = </a:t>
            </a:r>
            <a:r>
              <a:rPr lang="en-IN" dirty="0" smtClean="0"/>
              <a:t>Information and Communications Technology</a:t>
            </a:r>
          </a:p>
          <a:p>
            <a:endParaRPr lang="en-IN" dirty="0" smtClean="0"/>
          </a:p>
          <a:p>
            <a:r>
              <a:rPr lang="en-IN" dirty="0" smtClean="0"/>
              <a:t>From the following two charts, we can see that while the adoption of ICT has been on the rise, the number of users from the developing nations still falls below the world average. </a:t>
            </a:r>
          </a:p>
          <a:p>
            <a:endParaRPr lang="en-IN" dirty="0" smtClean="0"/>
          </a:p>
          <a:p>
            <a:r>
              <a:rPr lang="en-IN" dirty="0" smtClean="0"/>
              <a:t>Furthermore this gap, or divide between that of the developed nations and that of the developing nations is very wide which can be seen clearly</a:t>
            </a:r>
            <a:r>
              <a:rPr lang="en-IN" baseline="0" dirty="0" smtClean="0"/>
              <a:t> </a:t>
            </a:r>
            <a:r>
              <a:rPr lang="en-IN" dirty="0" smtClean="0"/>
              <a:t>. </a:t>
            </a:r>
          </a:p>
          <a:p>
            <a:r>
              <a:rPr lang="en-IN" dirty="0" smtClean="0"/>
              <a:t>Even within the individual countries themselves, there is a disparity among certain groups in the society in their access to ICT.</a:t>
            </a:r>
          </a:p>
          <a:p>
            <a:endParaRPr lang="en-IN" dirty="0" smtClean="0"/>
          </a:p>
          <a:p>
            <a:endParaRPr lang="en-IN" dirty="0" smtClean="0"/>
          </a:p>
          <a:p>
            <a:r>
              <a:rPr lang="en-IN" dirty="0" smtClean="0"/>
              <a:t>For example, even in developed countries there is a Digital Divide among the older and the younger generation, which we will discuss in further detail under the topic of the Age Divide.</a:t>
            </a:r>
          </a:p>
          <a:p>
            <a:endParaRPr lang="en-IN" dirty="0" smtClean="0"/>
          </a:p>
          <a:p>
            <a:endParaRPr lang="en-IN" dirty="0" smtClean="0"/>
          </a:p>
          <a:p>
            <a:endParaRPr lang="en-IN" dirty="0" smtClean="0"/>
          </a:p>
          <a:p>
            <a:endParaRPr lang="en-IN" dirty="0" smtClean="0"/>
          </a:p>
          <a:p>
            <a:r>
              <a:rPr lang="en-IN" dirty="0" smtClean="0"/>
              <a:t>Source : </a:t>
            </a:r>
          </a:p>
          <a:p>
            <a:endParaRPr lang="en-IN" dirty="0" smtClean="0"/>
          </a:p>
          <a:p>
            <a:r>
              <a:rPr lang="en-IN" dirty="0" smtClean="0"/>
              <a:t>Servon, L.J. and Pinkett, R.D. (2004) Narrowing the Digital Divide: the potential and limits of the US community technology movement in Castells, M. (ed) </a:t>
            </a:r>
            <a:r>
              <a:rPr lang="en-IN" i="1" dirty="0" smtClean="0"/>
              <a:t>The Network Society: a cross cultural perspective</a:t>
            </a:r>
            <a:r>
              <a:rPr lang="en-IN" dirty="0" smtClean="0"/>
              <a:t>, Cheltenham: Edward Elgar Publishing Limited, pp. 319-323 ISBN 1843765055</a:t>
            </a:r>
          </a:p>
          <a:p>
            <a:r>
              <a:rPr lang="en-IN" dirty="0" smtClean="0"/>
              <a:t/>
            </a:r>
            <a:br>
              <a:rPr lang="en-IN" dirty="0" smtClean="0"/>
            </a:br>
            <a:endParaRPr lang="en-IN" sz="1800" b="1" dirty="0" smtClean="0"/>
          </a:p>
          <a:p>
            <a:r>
              <a:rPr lang="en-IN" sz="1800" b="1" dirty="0" smtClean="0"/>
              <a:t>One of the more evident constraints for the adoption and development of ICTs is financial restrictions. The countries that suffer the most financial hardships are Third World countries. Hence, there is a significant digital divide between the developed countries and the developing countries.</a:t>
            </a:r>
          </a:p>
          <a:p>
            <a:endParaRPr lang="en-IN" sz="1800" b="1" dirty="0" smtClean="0"/>
          </a:p>
          <a:p>
            <a:r>
              <a:rPr lang="en-IN" sz="1800" b="1" dirty="0" smtClean="0"/>
              <a:t>The access to technological and scientific information doesn't just give a nation power, but it allows that nation to educate its people. The digital divide is what makes these possibilities inaccessible to the Third World countries. If they are unable to attain the technology then they are unable to access the information and this places these developing nations at a major disadvantage (Spencer, 2004).</a:t>
            </a:r>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Source : Spencer, C (2004) “Information Technology: Third World: Impact: Media", Global Issues of the Twenty-First Century &amp; United Nations Challenges, viewed 29/10/2010,  </a:t>
            </a:r>
            <a:r>
              <a:rPr lang="en-IN" dirty="0" smtClean="0">
                <a:hlinkClick r:id="rId3"/>
              </a:rPr>
              <a:t>http://www.global-challenges.org/35it-thirdworld.html</a:t>
            </a:r>
            <a:endParaRPr lang="en-IN"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dirty="0"/>
          </a:p>
        </p:txBody>
      </p:sp>
    </p:spTree>
    <p:extLst>
      <p:ext uri="{BB962C8B-B14F-4D97-AF65-F5344CB8AC3E}">
        <p14:creationId xmlns:p14="http://schemas.microsoft.com/office/powerpoint/2010/main" val="141218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Source</a:t>
            </a:r>
            <a:r>
              <a:rPr lang="en-IN" baseline="0" dirty="0" smtClean="0"/>
              <a:t> </a:t>
            </a:r>
            <a:r>
              <a:rPr lang="en-IN" baseline="0" dirty="0" smtClean="0"/>
              <a:t>: </a:t>
            </a:r>
          </a:p>
          <a:p>
            <a:endParaRPr lang="en-IN" baseline="0" dirty="0" smtClean="0"/>
          </a:p>
          <a:p>
            <a:r>
              <a:rPr lang="en-IN" dirty="0" smtClean="0"/>
              <a:t>http://reports.weforum.org/global-information-technology-report-2014/</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dirty="0"/>
          </a:p>
        </p:txBody>
      </p:sp>
    </p:spTree>
    <p:extLst>
      <p:ext uri="{BB962C8B-B14F-4D97-AF65-F5344CB8AC3E}">
        <p14:creationId xmlns:p14="http://schemas.microsoft.com/office/powerpoint/2010/main" val="267637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 few determinants of digital divide have been determined.</a:t>
            </a:r>
          </a:p>
          <a:p>
            <a:r>
              <a:rPr lang="en-IN" b="1" dirty="0" smtClean="0"/>
              <a:t>Poverty &amp; Poor Infrastructure</a:t>
            </a:r>
          </a:p>
          <a:p>
            <a:r>
              <a:rPr lang="en-IN" dirty="0" smtClean="0"/>
              <a:t>Poverty is the core factor in the digital divide (Tiene, n.d.).  In a world where the rich get richer and the poor get poorer, the developing countries certainly are not able to acquire sufficient funding to purchase the telecommunication infrastructure and equipment.  Instead, they are more concerned with health care and the other social infrastructure such as water and electricity.  Subsequently, the underdeveloped telecommunication infrastructure has limited their ICT availability and thus information-deprived. </a:t>
            </a:r>
            <a:br>
              <a:rPr lang="en-IN" dirty="0" smtClean="0"/>
            </a:br>
            <a:endParaRPr lang="en-IN" dirty="0" smtClean="0"/>
          </a:p>
          <a:p>
            <a:r>
              <a:rPr lang="en-IN" b="1" dirty="0" smtClean="0"/>
              <a:t>Corruption &amp; Bureaucracy</a:t>
            </a:r>
          </a:p>
          <a:p>
            <a:r>
              <a:rPr lang="en-IN" dirty="0" smtClean="0"/>
              <a:t>According to a survey carried out by the Global Information Infrastructure Commission on individuals around the world from private sector, it shows that an inefficient and corrupt bureaucracy can impede and deviate away much needed funds for bridging digital divide.  Lack of government regulations and proper surveillance are so discouraging that they can be deterrence to potential funders and investors.  These combined circumstances make the telecommunications environments so restrictive and stagnant that reformation is difficult to be materialized (Tiene, n.d.).</a:t>
            </a:r>
          </a:p>
          <a:p>
            <a:r>
              <a:rPr lang="en-IN" b="1" dirty="0" smtClean="0"/>
              <a:t>Educational Exposure &amp; Technical Support</a:t>
            </a:r>
          </a:p>
          <a:p>
            <a:r>
              <a:rPr lang="en-IN" dirty="0" smtClean="0"/>
              <a:t>Providing education in ICT is a big hindrance because ICT is expensive and fund-exhausting.  With the infrastructure already in a poor state, surges in electrical lines can damage hardware and or low bandwidth connection limits the Internet access very much.  Usually, school budgets are overall quite restraining and getting funding for instructional technology is challenging.  Thus, they usually purchase used equipment or rely on donated hardware that have low functionality.</a:t>
            </a:r>
          </a:p>
          <a:p>
            <a:r>
              <a:rPr lang="en-IN" dirty="0" smtClean="0"/>
              <a:t>In addition, lack of technical support to install the systems and repair the equipment can be problematic and troublesome.  Especially with the deficiency of technical expertise, school teachers are often without guidance and little experience with technology as to how to utilize the existing equipment and integrate into the curriculum.  Therefore, students are not able to receive sufficient technological skills.</a:t>
            </a:r>
          </a:p>
          <a:p>
            <a:endParaRPr lang="en-IN" dirty="0" smtClean="0"/>
          </a:p>
          <a:p>
            <a:endParaRPr lang="en-IN" dirty="0" smtClean="0"/>
          </a:p>
          <a:p>
            <a:r>
              <a:rPr lang="en-IN" b="1" dirty="0" smtClean="0"/>
              <a:t>Rurality</a:t>
            </a:r>
          </a:p>
          <a:p>
            <a:r>
              <a:rPr lang="en-IN" dirty="0" smtClean="0"/>
              <a:t>As urban centres are progressively building high-speed broadband networks, many rural and remote areas are neglected because the cost and difficulty associated with wiring the rural locations are often expensive and prohibitive. </a:t>
            </a:r>
          </a:p>
          <a:p>
            <a:r>
              <a:rPr lang="en-IN" b="1" dirty="0" smtClean="0"/>
              <a:t>Illiteracy</a:t>
            </a:r>
          </a:p>
          <a:p>
            <a:r>
              <a:rPr lang="en-IN" dirty="0" smtClean="0"/>
              <a:t>Able to access to technology and content are insufficient. With ability to access to internet, the individual need to know minimally</a:t>
            </a:r>
          </a:p>
          <a:p>
            <a:r>
              <a:rPr lang="en-IN" dirty="0" smtClean="0"/>
              <a:t>                  1)How to apply the technology</a:t>
            </a:r>
            <a:br>
              <a:rPr lang="en-IN" dirty="0" smtClean="0"/>
            </a:br>
            <a:r>
              <a:rPr lang="en-IN" dirty="0" smtClean="0"/>
              <a:t>                  2)How to search and retrieve relevant information via the Web</a:t>
            </a:r>
            <a:br>
              <a:rPr lang="en-IN" dirty="0" smtClean="0"/>
            </a:br>
            <a:r>
              <a:rPr lang="en-IN" dirty="0" smtClean="0"/>
              <a:t>                  3)Process the information in order to answer their information problem</a:t>
            </a:r>
          </a:p>
          <a:p>
            <a:r>
              <a:rPr lang="en-IN" dirty="0" smtClean="0"/>
              <a:t>In short, individuals should not only have the accessibility to the Internet, but the knowledge to utilize the Internet (Bertot, 2003).  For example, literacy problem in Bangladesh has brought crisis of skilled computer user. They do not have the adequate knowledge to employ the information in the net which is designed in advance technology.  In addition, the less educated community are not very computer friendly (Akbar, n.d.).</a:t>
            </a:r>
          </a:p>
          <a:p>
            <a:endParaRPr lang="en-IN" dirty="0" smtClean="0"/>
          </a:p>
          <a:p>
            <a:endParaRPr lang="en-IN" dirty="0" smtClean="0"/>
          </a:p>
          <a:p>
            <a:endParaRPr lang="en-IN" dirty="0" smtClean="0"/>
          </a:p>
          <a:p>
            <a:endParaRPr lang="en-IN" dirty="0" smtClean="0"/>
          </a:p>
          <a:p>
            <a:r>
              <a:rPr lang="en-IN" dirty="0" smtClean="0"/>
              <a:t>Source :   http://wiki.nus.edu.sg/display/IS1103TP/Factors+behind+Global+Digital+Divide</a:t>
            </a:r>
          </a:p>
          <a:p>
            <a:endParaRPr lang="en-IN" dirty="0" smtClean="0"/>
          </a:p>
          <a:p>
            <a:r>
              <a:rPr lang="en-IN" b="1" dirty="0" smtClean="0"/>
              <a:t>References</a:t>
            </a:r>
          </a:p>
          <a:p>
            <a:r>
              <a:rPr lang="en-IN" dirty="0" smtClean="0"/>
              <a:t>Drew Tiene (n.d.).  </a:t>
            </a:r>
            <a:r>
              <a:rPr lang="en-IN" i="1" dirty="0" smtClean="0"/>
              <a:t>Addressing the Global Digital Divide and Its Impact on Educational Opportunity</a:t>
            </a:r>
            <a:r>
              <a:rPr lang="en-IN" dirty="0" smtClean="0"/>
              <a:t>.  Retrieved from </a:t>
            </a:r>
            <a:r>
              <a:rPr lang="en-IN" dirty="0" smtClean="0">
                <a:hlinkClick r:id="rId3"/>
              </a:rPr>
              <a:t>http://english112ubc.pbworks.com/f/divide.pdf</a:t>
            </a:r>
            <a:endParaRPr lang="en-IN" dirty="0" smtClean="0"/>
          </a:p>
          <a:p>
            <a:r>
              <a:rPr lang="en-IN" dirty="0" smtClean="0"/>
              <a:t>John Carlo Bertot(2003).  </a:t>
            </a:r>
            <a:r>
              <a:rPr lang="en-IN" i="1" dirty="0" smtClean="0"/>
              <a:t>The Multiple Dimensions of the Digital Divide: More than the Technology ‘Haves’ and ‘Have Nots’</a:t>
            </a:r>
            <a:r>
              <a:rPr lang="en-IN" dirty="0" smtClean="0"/>
              <a:t>.  Government Information Quarterly.  USA.  Retrieved from </a:t>
            </a:r>
            <a:r>
              <a:rPr lang="en-IN" dirty="0" smtClean="0">
                <a:hlinkClick r:id="rId4"/>
              </a:rPr>
              <a:t>http://www.learning-works.org/moodle/file.php/34/DD_multiple_dimensions_of_the_DD_more_than_the_technology_haveh_and_have_nots.pdf</a:t>
            </a:r>
            <a:endParaRPr lang="en-IN" dirty="0" smtClean="0"/>
          </a:p>
          <a:p>
            <a:r>
              <a:rPr lang="en-IN" dirty="0" smtClean="0"/>
              <a:t>Md Shahid Uddin Akbar(n.d.).  </a:t>
            </a:r>
            <a:r>
              <a:rPr lang="en-IN" i="1" dirty="0" smtClean="0"/>
              <a:t>Bridging Digital Divide : Bangladesh Aspect</a:t>
            </a:r>
            <a:r>
              <a:rPr lang="en-IN" dirty="0" smtClean="0"/>
              <a:t>.  Retrieved from </a:t>
            </a:r>
            <a:r>
              <a:rPr lang="en-IN" dirty="0" smtClean="0">
                <a:hlinkClick r:id="rId5"/>
              </a:rPr>
              <a:t>http://unpan1.un.org/intradoc/groups/public/documents/apcity/unpan005828.pdf</a:t>
            </a:r>
            <a:endParaRPr lang="en-IN" dirty="0" smtClean="0"/>
          </a:p>
          <a:p>
            <a:r>
              <a:rPr lang="en-IN" dirty="0" smtClean="0"/>
              <a:t>Organisation for Economic Co-operation and Development (2001).  </a:t>
            </a:r>
            <a:r>
              <a:rPr lang="en-IN" i="1" dirty="0" smtClean="0"/>
              <a:t>Understanding Digital Divide</a:t>
            </a:r>
            <a:r>
              <a:rPr lang="en-IN" dirty="0" smtClean="0"/>
              <a:t>.  Retrieved from www.oecd.org</a:t>
            </a:r>
          </a:p>
          <a:p>
            <a:endParaRPr lang="en-IN" dirty="0" smtClean="0"/>
          </a:p>
          <a:p>
            <a:endParaRPr lang="en-IN" dirty="0" smtClean="0"/>
          </a:p>
          <a:p>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26</a:t>
            </a:fld>
            <a:endParaRPr lang="en-US" dirty="0"/>
          </a:p>
        </p:txBody>
      </p:sp>
    </p:spTree>
    <p:extLst>
      <p:ext uri="{BB962C8B-B14F-4D97-AF65-F5344CB8AC3E}">
        <p14:creationId xmlns:p14="http://schemas.microsoft.com/office/powerpoint/2010/main" val="137407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a:t>
            </a:r>
            <a:r>
              <a:rPr lang="en-US" baseline="0" noProof="0" dirty="0" smtClean="0"/>
              <a:t> we can imagine, the digital divide (Access to and usage of technology) in developing countries is different and more difficult to tackle. </a:t>
            </a:r>
          </a:p>
          <a:p>
            <a:r>
              <a:rPr lang="en-US" baseline="0" noProof="0" dirty="0" smtClean="0"/>
              <a:t>The situation is, of course, conditioned by the country’s poverty.</a:t>
            </a:r>
          </a:p>
          <a:p>
            <a:r>
              <a:rPr lang="en-US" sz="1200" kern="1200" noProof="0" dirty="0" smtClean="0">
                <a:solidFill>
                  <a:schemeClr val="tx1"/>
                </a:solidFill>
                <a:effectLst/>
                <a:latin typeface="+mn-lt"/>
                <a:ea typeface="+mn-ea"/>
                <a:cs typeface="+mn-cs"/>
              </a:rPr>
              <a:t>Sub-saharian africa mean human development index is 0.475 as of 2013. Which would be in the “low” category. In this category there are 45 countries, and out of these</a:t>
            </a:r>
            <a:r>
              <a:rPr lang="en-US" sz="1200" kern="1200" baseline="0" noProof="0" dirty="0" smtClean="0">
                <a:solidFill>
                  <a:schemeClr val="tx1"/>
                </a:solidFill>
                <a:effectLst/>
                <a:latin typeface="+mn-lt"/>
                <a:ea typeface="+mn-ea"/>
                <a:cs typeface="+mn-cs"/>
              </a:rPr>
              <a:t> 80% are African.</a:t>
            </a:r>
          </a:p>
          <a:p>
            <a:endParaRPr lang="es-ES" sz="1200" kern="1200" baseline="0" noProof="0" dirty="0" smtClean="0">
              <a:solidFill>
                <a:schemeClr val="tx1"/>
              </a:solidFill>
              <a:effectLst/>
              <a:latin typeface="+mn-lt"/>
              <a:ea typeface="+mn-ea"/>
              <a:cs typeface="+mn-cs"/>
            </a:endParaRPr>
          </a:p>
          <a:p>
            <a:r>
              <a:rPr lang="es-ES" sz="1200" kern="1200" baseline="0" noProof="0" dirty="0" smtClean="0">
                <a:solidFill>
                  <a:schemeClr val="tx1"/>
                </a:solidFill>
                <a:effectLst/>
                <a:latin typeface="+mn-lt"/>
                <a:ea typeface="+mn-ea"/>
                <a:cs typeface="+mn-cs"/>
              </a:rPr>
              <a:t>Image1: http://exploringafrica.matrix.msu.edu/images/subsaharan.jpg </a:t>
            </a:r>
          </a:p>
          <a:p>
            <a:r>
              <a:rPr lang="es-ES" sz="1200" kern="1200" baseline="0" noProof="0" dirty="0" smtClean="0">
                <a:solidFill>
                  <a:schemeClr val="tx1"/>
                </a:solidFill>
                <a:effectLst/>
                <a:latin typeface="+mn-lt"/>
                <a:ea typeface="+mn-ea"/>
                <a:cs typeface="+mn-cs"/>
              </a:rPr>
              <a:t>Image2: http://upload.wikimedia.org/wikipedia/commons/thumb/0/0b/UN_Human_Development_Report_2013.svg/863px-UN_Human_Development_Report_2013.svg.png </a:t>
            </a:r>
            <a:endParaRPr lang="en-US" sz="1200" kern="1200" noProof="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dirty="0"/>
          </a:p>
        </p:txBody>
      </p:sp>
    </p:spTree>
    <p:extLst>
      <p:ext uri="{BB962C8B-B14F-4D97-AF65-F5344CB8AC3E}">
        <p14:creationId xmlns:p14="http://schemas.microsoft.com/office/powerpoint/2010/main" val="217987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To</a:t>
            </a:r>
            <a:r>
              <a:rPr lang="en-US" sz="1200" kern="1200" baseline="0" noProof="0" dirty="0" smtClean="0">
                <a:solidFill>
                  <a:schemeClr val="tx1"/>
                </a:solidFill>
                <a:effectLst/>
                <a:latin typeface="+mn-lt"/>
                <a:ea typeface="+mn-ea"/>
                <a:cs typeface="+mn-cs"/>
              </a:rPr>
              <a:t> address the problem, for a while in the 80s and 90s the objective was the deregularisation and </a:t>
            </a:r>
            <a:r>
              <a:rPr lang="en-US" sz="1200" kern="1200" baseline="0" noProof="0" dirty="0" smtClean="0">
                <a:solidFill>
                  <a:schemeClr val="tx1"/>
                </a:solidFill>
                <a:effectLst/>
                <a:latin typeface="+mn-lt"/>
                <a:ea typeface="+mn-ea"/>
                <a:cs typeface="+mn-cs"/>
              </a:rPr>
              <a:t>privatization </a:t>
            </a:r>
            <a:r>
              <a:rPr lang="en-US" sz="1200" kern="1200" baseline="0" noProof="0" dirty="0" smtClean="0">
                <a:solidFill>
                  <a:schemeClr val="tx1"/>
                </a:solidFill>
                <a:effectLst/>
                <a:latin typeface="+mn-lt"/>
                <a:ea typeface="+mn-ea"/>
                <a:cs typeface="+mn-cs"/>
              </a:rPr>
              <a:t>of the telecommunications sector, to let the industry develop freely.</a:t>
            </a:r>
            <a:r>
              <a:rPr lang="en-US" sz="1200" kern="1200" noProof="0" dirty="0" smtClean="0">
                <a:solidFill>
                  <a:schemeClr val="tx1"/>
                </a:solidFill>
                <a:effectLst/>
                <a:latin typeface="+mn-lt"/>
                <a:ea typeface="+mn-ea"/>
                <a:cs typeface="+mn-cs"/>
              </a:rPr>
              <a:t> suggested by the Washington Consensus “a set of economic policies</a:t>
            </a:r>
            <a:r>
              <a:rPr lang="en-US" sz="1200" kern="1200" baseline="0" noProof="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of institutions like the World Bank and the International Monetary Funds. Western institutions such as the World Bank demand such measures as a condition for</a:t>
            </a:r>
            <a:r>
              <a:rPr lang="en-US" sz="1200" kern="1200" baseline="0" noProof="0" dirty="0" smtClean="0">
                <a:solidFill>
                  <a:schemeClr val="tx1"/>
                </a:solidFill>
                <a:effectLst/>
                <a:latin typeface="+mn-lt"/>
                <a:ea typeface="+mn-ea"/>
                <a:cs typeface="+mn-cs"/>
              </a:rPr>
              <a:t> providing loans and credits to </a:t>
            </a:r>
            <a:r>
              <a:rPr lang="en-US" sz="1200" kern="1200" noProof="0" dirty="0" smtClean="0">
                <a:solidFill>
                  <a:schemeClr val="tx1"/>
                </a:solidFill>
                <a:effectLst/>
                <a:latin typeface="+mn-lt"/>
                <a:ea typeface="+mn-ea"/>
                <a:cs typeface="+mn-cs"/>
              </a:rPr>
              <a:t>developing countries.</a:t>
            </a:r>
          </a:p>
          <a:p>
            <a:r>
              <a:rPr lang="en-US" sz="1200" kern="1200" noProof="0" dirty="0" smtClean="0">
                <a:solidFill>
                  <a:schemeClr val="tx1"/>
                </a:solidFill>
                <a:effectLst/>
                <a:latin typeface="+mn-lt"/>
                <a:ea typeface="+mn-ea"/>
                <a:cs typeface="+mn-cs"/>
              </a:rPr>
              <a:t>Did this work? </a:t>
            </a:r>
            <a:r>
              <a:rPr lang="en-US" sz="1200" kern="1200" noProof="0" dirty="0" smtClean="0">
                <a:solidFill>
                  <a:schemeClr val="tx1"/>
                </a:solidFill>
                <a:effectLst/>
                <a:latin typeface="+mn-lt"/>
                <a:ea typeface="+mn-ea"/>
                <a:cs typeface="+mn-cs"/>
              </a:rPr>
              <a:t>Well… </a:t>
            </a:r>
            <a:r>
              <a:rPr lang="en-US" sz="1200" kern="1200" noProof="0" dirty="0" smtClean="0">
                <a:solidFill>
                  <a:schemeClr val="tx1"/>
                </a:solidFill>
                <a:effectLst/>
                <a:latin typeface="+mn-lt"/>
                <a:ea typeface="+mn-ea"/>
                <a:cs typeface="+mn-cs"/>
              </a:rPr>
              <a:t>kind</a:t>
            </a:r>
            <a:r>
              <a:rPr lang="en-US" sz="1200" kern="1200" baseline="0" noProof="0" dirty="0" smtClean="0">
                <a:solidFill>
                  <a:schemeClr val="tx1"/>
                </a:solidFill>
                <a:effectLst/>
                <a:latin typeface="+mn-lt"/>
                <a:ea typeface="+mn-ea"/>
                <a:cs typeface="+mn-cs"/>
              </a:rPr>
              <a:t> of, a little, not really.</a:t>
            </a:r>
          </a:p>
          <a:p>
            <a:endParaRPr lang="es-ES" dirty="0" smtClean="0"/>
          </a:p>
          <a:p>
            <a:r>
              <a:rPr lang="es-ES" dirty="0" smtClean="0"/>
              <a:t>Image: http://si.wsj.net/public/resources/images/OB-DC623_erlamy_DV_20090210175107.jpg </a:t>
            </a:r>
            <a:endParaRPr lang="en-US"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dirty="0"/>
          </a:p>
        </p:txBody>
      </p:sp>
    </p:spTree>
    <p:extLst>
      <p:ext uri="{BB962C8B-B14F-4D97-AF65-F5344CB8AC3E}">
        <p14:creationId xmlns:p14="http://schemas.microsoft.com/office/powerpoint/2010/main" val="187772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noProof="0" dirty="0" smtClean="0">
                <a:solidFill>
                  <a:schemeClr val="tx1"/>
                </a:solidFill>
                <a:effectLst/>
                <a:latin typeface="+mn-lt"/>
                <a:ea typeface="+mn-ea"/>
                <a:cs typeface="+mn-cs"/>
              </a:rPr>
              <a:t>This approach was actually quite successful in other developing regions but </a:t>
            </a:r>
            <a:r>
              <a:rPr lang="en-US" sz="1200" kern="1200" noProof="0" dirty="0" smtClean="0">
                <a:solidFill>
                  <a:schemeClr val="tx1"/>
                </a:solidFill>
                <a:effectLst/>
                <a:latin typeface="+mn-lt"/>
                <a:ea typeface="+mn-ea"/>
                <a:cs typeface="+mn-cs"/>
              </a:rPr>
              <a:t>have not succeeded in bridging the digital divide in Africa</a:t>
            </a:r>
            <a:r>
              <a:rPr lang="en-US" sz="1200" kern="1200" baseline="0" noProof="0" dirty="0" smtClean="0">
                <a:solidFill>
                  <a:schemeClr val="tx1"/>
                </a:solidFill>
                <a:effectLst/>
                <a:latin typeface="+mn-lt"/>
                <a:ea typeface="+mn-ea"/>
                <a:cs typeface="+mn-cs"/>
              </a:rPr>
              <a:t> nearly as much</a:t>
            </a:r>
            <a:r>
              <a:rPr lang="en-US" sz="1200" kern="1200" noProof="0" dirty="0" smtClean="0">
                <a:solidFill>
                  <a:schemeClr val="tx1"/>
                </a:solidFill>
                <a:effectLst/>
                <a:latin typeface="+mn-lt"/>
                <a:ea typeface="+mn-ea"/>
                <a:cs typeface="+mn-cs"/>
              </a:rPr>
              <a:t>.</a:t>
            </a:r>
          </a:p>
          <a:p>
            <a:r>
              <a:rPr lang="en-US" sz="1200" kern="1200" noProof="0" dirty="0" smtClean="0">
                <a:solidFill>
                  <a:schemeClr val="tx1"/>
                </a:solidFill>
                <a:effectLst/>
                <a:latin typeface="+mn-lt"/>
                <a:ea typeface="+mn-ea"/>
                <a:cs typeface="+mn-cs"/>
              </a:rPr>
              <a:t> ‘‘The implementation of privatization and deregulation in Africa has produced very weak results compared to Latin America and South East Asia in terms of growth of service provision of telecommunication services’’ (Stovring, 2004, p. 12). </a:t>
            </a:r>
          </a:p>
          <a:p>
            <a:endParaRPr lang="es-ES" sz="1200" kern="1200" noProof="0" dirty="0" smtClean="0">
              <a:solidFill>
                <a:schemeClr val="tx1"/>
              </a:solidFill>
              <a:effectLst/>
              <a:latin typeface="+mn-lt"/>
              <a:ea typeface="+mn-ea"/>
              <a:cs typeface="+mn-cs"/>
            </a:endParaRPr>
          </a:p>
          <a:p>
            <a:r>
              <a:rPr lang="en-US" sz="1200" kern="1200" noProof="0" dirty="0" err="1" smtClean="0">
                <a:solidFill>
                  <a:schemeClr val="tx1"/>
                </a:solidFill>
                <a:effectLst/>
                <a:latin typeface="+mn-lt"/>
                <a:ea typeface="+mn-ea"/>
                <a:cs typeface="+mn-cs"/>
              </a:rPr>
              <a:t>Stovring</a:t>
            </a:r>
            <a:r>
              <a:rPr lang="en-US" sz="1200" kern="1200" noProof="0" dirty="0" smtClean="0">
                <a:solidFill>
                  <a:schemeClr val="tx1"/>
                </a:solidFill>
                <a:effectLst/>
                <a:latin typeface="+mn-lt"/>
                <a:ea typeface="+mn-ea"/>
                <a:cs typeface="+mn-cs"/>
              </a:rPr>
              <a:t>, J., 2004. ‘The Washington Consensus’ in relation to the telecommunication sector in African developing countries. Telematics and Informatics 21 (1), 11–24.</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30</a:t>
            </a:fld>
            <a:endParaRPr lang="en-US"/>
          </a:p>
        </p:txBody>
      </p:sp>
    </p:spTree>
    <p:extLst>
      <p:ext uri="{BB962C8B-B14F-4D97-AF65-F5344CB8AC3E}">
        <p14:creationId xmlns:p14="http://schemas.microsoft.com/office/powerpoint/2010/main" val="261432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reason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why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measures</a:t>
            </a:r>
            <a:r>
              <a:rPr lang="es-ES" sz="1200" kern="1200" dirty="0" smtClean="0">
                <a:solidFill>
                  <a:schemeClr val="tx1"/>
                </a:solidFill>
                <a:effectLst/>
                <a:latin typeface="+mn-lt"/>
                <a:ea typeface="+mn-ea"/>
                <a:cs typeface="+mn-cs"/>
              </a:rPr>
              <a:t> do </a:t>
            </a:r>
            <a:r>
              <a:rPr lang="es-ES" sz="1200" kern="1200" dirty="0" err="1" smtClean="0">
                <a:solidFill>
                  <a:schemeClr val="tx1"/>
                </a:solidFill>
                <a:effectLst/>
                <a:latin typeface="+mn-lt"/>
                <a:ea typeface="+mn-ea"/>
                <a:cs typeface="+mn-cs"/>
              </a:rPr>
              <a:t>not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automatically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close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divide </a:t>
            </a:r>
            <a:r>
              <a:rPr lang="es-ES" sz="1200" kern="1200" dirty="0" err="1" smtClean="0">
                <a:solidFill>
                  <a:schemeClr val="tx1"/>
                </a:solidFill>
                <a:effectLst/>
                <a:latin typeface="+mn-lt"/>
                <a:ea typeface="+mn-ea"/>
                <a:cs typeface="+mn-cs"/>
              </a:rPr>
              <a:t>is</a:t>
            </a:r>
            <a:r>
              <a:rPr lang="es-ES" sz="1200" kern="1200" baseline="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because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poverty</a:t>
            </a:r>
            <a:r>
              <a:rPr lang="es-ES" sz="1200" kern="1200" dirty="0" smtClean="0">
                <a:solidFill>
                  <a:schemeClr val="tx1"/>
                </a:solidFill>
                <a:effectLst/>
                <a:latin typeface="+mn-lt"/>
                <a:ea typeface="+mn-ea"/>
                <a:cs typeface="+mn-cs"/>
              </a:rPr>
              <a:t> and social </a:t>
            </a:r>
            <a:r>
              <a:rPr lang="es-ES" sz="1200" kern="1200" dirty="0" err="1" smtClean="0">
                <a:solidFill>
                  <a:schemeClr val="tx1"/>
                </a:solidFill>
                <a:effectLst/>
                <a:latin typeface="+mn-lt"/>
                <a:ea typeface="+mn-ea"/>
                <a:cs typeface="+mn-cs"/>
              </a:rPr>
              <a:t>problems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hider</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peoples</a:t>
            </a:r>
            <a:r>
              <a:rPr lang="es-ES" sz="1200" kern="1200" baseline="0" dirty="0" smtClean="0">
                <a:solidFill>
                  <a:schemeClr val="tx1"/>
                </a:solidFill>
                <a:effectLst/>
                <a:latin typeface="+mn-lt"/>
                <a:ea typeface="+mn-ea"/>
                <a:cs typeface="+mn-cs"/>
              </a:rPr>
              <a:t>’- Access to </a:t>
            </a:r>
            <a:r>
              <a:rPr lang="es-ES" sz="1200" kern="1200" baseline="0" dirty="0" err="1" smtClean="0">
                <a:solidFill>
                  <a:schemeClr val="tx1"/>
                </a:solidFill>
                <a:effectLst/>
                <a:latin typeface="+mn-lt"/>
                <a:ea typeface="+mn-ea"/>
                <a:cs typeface="+mn-cs"/>
              </a:rPr>
              <a:t>technology</a:t>
            </a:r>
            <a:r>
              <a:rPr lang="es-ES" sz="1200" kern="1200" dirty="0" smtClean="0">
                <a:solidFill>
                  <a:schemeClr val="tx1"/>
                </a:solidFill>
                <a:effectLst/>
                <a:latin typeface="+mn-lt"/>
                <a:ea typeface="+mn-ea"/>
                <a:cs typeface="+mn-cs"/>
              </a:rPr>
              <a:t>. As I </a:t>
            </a:r>
            <a:r>
              <a:rPr lang="es-ES" sz="1200" kern="1200" dirty="0" err="1" smtClean="0">
                <a:solidFill>
                  <a:schemeClr val="tx1"/>
                </a:solidFill>
                <a:effectLst/>
                <a:latin typeface="+mn-lt"/>
                <a:ea typeface="+mn-ea"/>
                <a:cs typeface="+mn-cs"/>
              </a:rPr>
              <a:t>said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before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there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is</a:t>
            </a:r>
            <a:r>
              <a:rPr lang="es-ES" sz="1200" kern="1200" baseline="0" dirty="0" smtClean="0">
                <a:solidFill>
                  <a:schemeClr val="tx1"/>
                </a:solidFill>
                <a:effectLst/>
                <a:latin typeface="+mn-lt"/>
                <a:ea typeface="+mn-ea"/>
                <a:cs typeface="+mn-cs"/>
              </a:rPr>
              <a:t> a </a:t>
            </a:r>
            <a:r>
              <a:rPr lang="es-ES" sz="1200" kern="1200" baseline="0" dirty="0" err="1" smtClean="0">
                <a:solidFill>
                  <a:schemeClr val="tx1"/>
                </a:solidFill>
                <a:effectLst/>
                <a:latin typeface="+mn-lt"/>
                <a:ea typeface="+mn-ea"/>
                <a:cs typeface="+mn-cs"/>
              </a:rPr>
              <a:t>sequence</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issues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what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country can </a:t>
            </a:r>
            <a:r>
              <a:rPr lang="es-ES" sz="1200" kern="1200" baseline="0" dirty="0" err="1" smtClean="0">
                <a:solidFill>
                  <a:schemeClr val="tx1"/>
                </a:solidFill>
                <a:effectLst/>
                <a:latin typeface="+mn-lt"/>
                <a:ea typeface="+mn-ea"/>
                <a:cs typeface="+mn-cs"/>
              </a:rPr>
              <a:t>provide</a:t>
            </a:r>
            <a:r>
              <a:rPr lang="es-ES" sz="1200" kern="1200" baseline="0" dirty="0" smtClean="0">
                <a:solidFill>
                  <a:schemeClr val="tx1"/>
                </a:solidFill>
                <a:effectLst/>
                <a:latin typeface="+mn-lt"/>
                <a:ea typeface="+mn-ea"/>
                <a:cs typeface="+mn-cs"/>
              </a:rPr>
              <a:t> and </a:t>
            </a:r>
            <a:r>
              <a:rPr lang="es-ES" sz="1200" kern="1200" baseline="0" dirty="0" err="1" smtClean="0">
                <a:solidFill>
                  <a:schemeClr val="tx1"/>
                </a:solidFill>
                <a:effectLst/>
                <a:latin typeface="+mn-lt"/>
                <a:ea typeface="+mn-ea"/>
                <a:cs typeface="+mn-cs"/>
              </a:rPr>
              <a:t>what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people</a:t>
            </a:r>
            <a:r>
              <a:rPr lang="es-ES" sz="1200" kern="1200" baseline="0" dirty="0" smtClean="0">
                <a:solidFill>
                  <a:schemeClr val="tx1"/>
                </a:solidFill>
                <a:effectLst/>
                <a:latin typeface="+mn-lt"/>
                <a:ea typeface="+mn-ea"/>
                <a:cs typeface="+mn-cs"/>
              </a:rPr>
              <a:t> can </a:t>
            </a:r>
            <a:r>
              <a:rPr lang="es-ES" sz="1200" kern="1200" baseline="0" dirty="0" err="1" smtClean="0">
                <a:solidFill>
                  <a:schemeClr val="tx1"/>
                </a:solidFill>
                <a:effectLst/>
                <a:latin typeface="+mn-lt"/>
                <a:ea typeface="+mn-ea"/>
                <a:cs typeface="+mn-cs"/>
              </a:rPr>
              <a:t>buy</a:t>
            </a:r>
            <a:r>
              <a:rPr lang="es-ES" sz="1200" kern="1200" baseline="0" dirty="0" smtClean="0">
                <a:solidFill>
                  <a:schemeClr val="tx1"/>
                </a:solidFill>
                <a:effectLst/>
                <a:latin typeface="+mn-lt"/>
                <a:ea typeface="+mn-ea"/>
                <a:cs typeface="+mn-cs"/>
              </a:rPr>
              <a:t> and </a:t>
            </a:r>
            <a:r>
              <a:rPr lang="es-ES" sz="1200" kern="1200" baseline="0" dirty="0" err="1" smtClean="0">
                <a:solidFill>
                  <a:schemeClr val="tx1"/>
                </a:solidFill>
                <a:effectLst/>
                <a:latin typeface="+mn-lt"/>
                <a:ea typeface="+mn-ea"/>
                <a:cs typeface="+mn-cs"/>
              </a:rPr>
              <a:t>then</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what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people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have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skills</a:t>
            </a:r>
            <a:r>
              <a:rPr lang="es-ES" sz="1200" kern="1200" baseline="0" dirty="0" smtClean="0">
                <a:solidFill>
                  <a:schemeClr val="tx1"/>
                </a:solidFill>
                <a:effectLst/>
                <a:latin typeface="+mn-lt"/>
                <a:ea typeface="+mn-ea"/>
                <a:cs typeface="+mn-cs"/>
              </a:rPr>
              <a:t> to use.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problem</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now</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is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second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stage</a:t>
            </a:r>
            <a:r>
              <a:rPr lang="es-ES" sz="1200" kern="1200" baseline="0" dirty="0" smtClean="0">
                <a:solidFill>
                  <a:schemeClr val="tx1"/>
                </a:solidFill>
                <a:effectLst/>
                <a:latin typeface="+mn-lt"/>
                <a:ea typeface="+mn-ea"/>
                <a:cs typeface="+mn-cs"/>
              </a:rPr>
              <a:t>.</a:t>
            </a:r>
          </a:p>
          <a:p>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costs</a:t>
            </a:r>
            <a:r>
              <a:rPr lang="es-ES" sz="1200" kern="1200" baseline="0" dirty="0" smtClean="0">
                <a:solidFill>
                  <a:schemeClr val="tx1"/>
                </a:solidFill>
                <a:effectLst/>
                <a:latin typeface="+mn-lt"/>
                <a:ea typeface="+mn-ea"/>
                <a:cs typeface="+mn-cs"/>
              </a:rPr>
              <a:t> of internet in </a:t>
            </a:r>
            <a:r>
              <a:rPr lang="es-ES" sz="1200" kern="1200" baseline="0" dirty="0" err="1" smtClean="0">
                <a:solidFill>
                  <a:schemeClr val="tx1"/>
                </a:solidFill>
                <a:effectLst/>
                <a:latin typeface="+mn-lt"/>
                <a:ea typeface="+mn-ea"/>
                <a:cs typeface="+mn-cs"/>
              </a:rPr>
              <a:t>Kenya</a:t>
            </a:r>
            <a:r>
              <a:rPr lang="es-ES" sz="1200" kern="1200" baseline="0" dirty="0" smtClean="0">
                <a:solidFill>
                  <a:schemeClr val="tx1"/>
                </a:solidFill>
                <a:effectLst/>
                <a:latin typeface="+mn-lt"/>
                <a:ea typeface="+mn-ea"/>
                <a:cs typeface="+mn-cs"/>
              </a:rPr>
              <a:t> and Nigeria </a:t>
            </a:r>
            <a:r>
              <a:rPr lang="es-ES" sz="1200" kern="1200" baseline="0" dirty="0" err="1" smtClean="0">
                <a:solidFill>
                  <a:schemeClr val="tx1"/>
                </a:solidFill>
                <a:effectLst/>
                <a:latin typeface="+mn-lt"/>
                <a:ea typeface="+mn-ea"/>
                <a:cs typeface="+mn-cs"/>
              </a:rPr>
              <a:t>for</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example</a:t>
            </a:r>
            <a:r>
              <a:rPr lang="es-ES" sz="1200" kern="1200" baseline="0" dirty="0" smtClean="0">
                <a:solidFill>
                  <a:schemeClr val="tx1"/>
                </a:solidFill>
                <a:effectLst/>
                <a:latin typeface="+mn-lt"/>
                <a:ea typeface="+mn-ea"/>
                <a:cs typeface="+mn-cs"/>
              </a:rPr>
              <a:t> are a </a:t>
            </a:r>
            <a:r>
              <a:rPr lang="es-ES" sz="1200" kern="1200" baseline="0" dirty="0" err="1" smtClean="0">
                <a:solidFill>
                  <a:schemeClr val="tx1"/>
                </a:solidFill>
                <a:effectLst/>
                <a:latin typeface="+mn-lt"/>
                <a:ea typeface="+mn-ea"/>
                <a:cs typeface="+mn-cs"/>
              </a:rPr>
              <a:t>good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indicator</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vastness</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this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they</a:t>
            </a:r>
            <a:r>
              <a:rPr lang="es-ES" sz="1200" kern="1200" baseline="0" dirty="0" smtClean="0">
                <a:solidFill>
                  <a:schemeClr val="tx1"/>
                </a:solidFill>
                <a:effectLst/>
                <a:latin typeface="+mn-lt"/>
                <a:ea typeface="+mn-ea"/>
                <a:cs typeface="+mn-cs"/>
              </a:rPr>
              <a:t> are more </a:t>
            </a:r>
            <a:r>
              <a:rPr lang="es-ES" sz="1200" kern="1200" baseline="0" dirty="0" err="1" smtClean="0">
                <a:solidFill>
                  <a:schemeClr val="tx1"/>
                </a:solidFill>
                <a:effectLst/>
                <a:latin typeface="+mn-lt"/>
                <a:ea typeface="+mn-ea"/>
                <a:cs typeface="+mn-cs"/>
              </a:rPr>
              <a:t>expensive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than</a:t>
            </a:r>
            <a:r>
              <a:rPr lang="es-ES" sz="1200" kern="1200" baseline="0" dirty="0" smtClean="0">
                <a:solidFill>
                  <a:schemeClr val="tx1"/>
                </a:solidFill>
                <a:effectLst/>
                <a:latin typeface="+mn-lt"/>
                <a:ea typeface="+mn-ea"/>
                <a:cs typeface="+mn-cs"/>
              </a:rPr>
              <a:t> in </a:t>
            </a:r>
            <a:r>
              <a:rPr lang="es-ES" sz="1200" kern="1200" baseline="0" dirty="0" err="1" smtClean="0">
                <a:solidFill>
                  <a:schemeClr val="tx1"/>
                </a:solidFill>
                <a:effectLst/>
                <a:latin typeface="+mn-lt"/>
                <a:ea typeface="+mn-ea"/>
                <a:cs typeface="+mn-cs"/>
              </a:rPr>
              <a:t>some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developed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countries</a:t>
            </a:r>
            <a:r>
              <a:rPr lang="es-ES" sz="1200" kern="1200" baseline="0" dirty="0" smtClean="0">
                <a:solidFill>
                  <a:schemeClr val="tx1"/>
                </a:solidFill>
                <a:effectLst/>
                <a:latin typeface="+mn-lt"/>
                <a:ea typeface="+mn-ea"/>
                <a:cs typeface="+mn-cs"/>
              </a:rPr>
              <a:t>!</a:t>
            </a:r>
          </a:p>
          <a:p>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mid-2002 </a:t>
            </a:r>
            <a:r>
              <a:rPr lang="es-ES" sz="1200" kern="1200" dirty="0" err="1" smtClean="0">
                <a:solidFill>
                  <a:schemeClr val="tx1"/>
                </a:solidFill>
                <a:effectLst/>
                <a:latin typeface="+mn-lt"/>
                <a:ea typeface="+mn-ea"/>
                <a:cs typeface="+mn-cs"/>
              </a:rPr>
              <a:t>average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cost</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using</a:t>
            </a:r>
            <a:r>
              <a:rPr lang="es-ES" sz="1200" kern="1200" dirty="0" smtClean="0">
                <a:solidFill>
                  <a:schemeClr val="tx1"/>
                </a:solidFill>
                <a:effectLst/>
                <a:latin typeface="+mn-lt"/>
                <a:ea typeface="+mn-ea"/>
                <a:cs typeface="+mn-cs"/>
              </a:rPr>
              <a:t> a local dial-up Internet </a:t>
            </a:r>
            <a:r>
              <a:rPr lang="es-ES" sz="1200" kern="1200" dirty="0" err="1" smtClean="0">
                <a:solidFill>
                  <a:schemeClr val="tx1"/>
                </a:solidFill>
                <a:effectLst/>
                <a:latin typeface="+mn-lt"/>
                <a:ea typeface="+mn-ea"/>
                <a:cs typeface="+mn-cs"/>
              </a:rPr>
              <a:t>account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20 h per </a:t>
            </a:r>
            <a:r>
              <a:rPr lang="es-ES" sz="1200" kern="1200" dirty="0" err="1" smtClean="0">
                <a:solidFill>
                  <a:schemeClr val="tx1"/>
                </a:solidFill>
                <a:effectLst/>
                <a:latin typeface="+mn-lt"/>
                <a:ea typeface="+mn-ea"/>
                <a:cs typeface="+mn-cs"/>
              </a:rPr>
              <a:t>month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about</a:t>
            </a:r>
            <a:r>
              <a:rPr lang="es-ES" sz="1200" kern="1200" dirty="0" smtClean="0">
                <a:solidFill>
                  <a:schemeClr val="tx1"/>
                </a:solidFill>
                <a:effectLst/>
                <a:latin typeface="+mn-lt"/>
                <a:ea typeface="+mn-ea"/>
                <a:cs typeface="+mn-cs"/>
              </a:rPr>
              <a:t> $60 (</a:t>
            </a:r>
            <a:r>
              <a:rPr lang="es-ES" sz="1200" kern="1200" dirty="0" err="1" smtClean="0">
                <a:solidFill>
                  <a:schemeClr val="tx1"/>
                </a:solidFill>
                <a:effectLst/>
                <a:latin typeface="+mn-lt"/>
                <a:ea typeface="+mn-ea"/>
                <a:cs typeface="+mn-cs"/>
              </a:rPr>
              <a:t>including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usage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fee</a:t>
            </a:r>
            <a:r>
              <a:rPr lang="es-ES" sz="1200" kern="1200" dirty="0" smtClean="0">
                <a:solidFill>
                  <a:schemeClr val="tx1"/>
                </a:solidFill>
                <a:effectLst/>
                <a:latin typeface="+mn-lt"/>
                <a:ea typeface="+mn-ea"/>
                <a:cs typeface="+mn-cs"/>
              </a:rPr>
              <a:t> and local </a:t>
            </a:r>
            <a:r>
              <a:rPr lang="es-ES" sz="1200" kern="1200" dirty="0" err="1" smtClean="0">
                <a:solidFill>
                  <a:schemeClr val="tx1"/>
                </a:solidFill>
                <a:effectLst/>
                <a:latin typeface="+mn-lt"/>
                <a:ea typeface="+mn-ea"/>
                <a:cs typeface="+mn-cs"/>
              </a:rPr>
              <a:t>call</a:t>
            </a:r>
            <a:r>
              <a:rPr lang="es-ES" sz="1200" kern="1200" dirty="0" smtClean="0">
                <a:solidFill>
                  <a:schemeClr val="tx1"/>
                </a:solidFill>
                <a:effectLst/>
                <a:latin typeface="+mn-lt"/>
                <a:ea typeface="+mn-ea"/>
                <a:cs typeface="+mn-cs"/>
              </a:rPr>
              <a:t> time </a:t>
            </a:r>
            <a:r>
              <a:rPr lang="es-ES" sz="1200" kern="1200" dirty="0" err="1" smtClean="0">
                <a:solidFill>
                  <a:schemeClr val="tx1"/>
                </a:solidFill>
                <a:effectLst/>
                <a:latin typeface="+mn-lt"/>
                <a:ea typeface="+mn-ea"/>
                <a:cs typeface="+mn-cs"/>
              </a:rPr>
              <a:t>but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excluding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telephone</a:t>
            </a:r>
            <a:r>
              <a:rPr lang="es-ES" sz="1200" kern="1200" dirty="0" smtClean="0">
                <a:solidFill>
                  <a:schemeClr val="tx1"/>
                </a:solidFill>
                <a:effectLst/>
                <a:latin typeface="+mn-lt"/>
                <a:ea typeface="+mn-ea"/>
                <a:cs typeface="+mn-cs"/>
              </a:rPr>
              <a:t> line </a:t>
            </a:r>
            <a:r>
              <a:rPr lang="es-ES" sz="1200" kern="1200" dirty="0" err="1" smtClean="0">
                <a:solidFill>
                  <a:schemeClr val="tx1"/>
                </a:solidFill>
                <a:effectLst/>
                <a:latin typeface="+mn-lt"/>
                <a:ea typeface="+mn-ea"/>
                <a:cs typeface="+mn-cs"/>
              </a:rPr>
              <a:t>rental</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US,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average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cost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less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cost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including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telephone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charges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Oyelaran-Oyeyinka</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Nyaki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Adeya</a:t>
            </a:r>
            <a:r>
              <a:rPr lang="es-ES" sz="1200" kern="1200" dirty="0" smtClean="0">
                <a:solidFill>
                  <a:schemeClr val="tx1"/>
                </a:solidFill>
                <a:effectLst/>
                <a:latin typeface="+mn-lt"/>
                <a:ea typeface="+mn-ea"/>
                <a:cs typeface="+mn-cs"/>
              </a:rPr>
              <a:t>, 2004, p. 71).</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And </a:t>
            </a:r>
            <a:r>
              <a:rPr lang="es-ES" sz="1200" kern="1200" dirty="0" err="1" smtClean="0">
                <a:solidFill>
                  <a:schemeClr val="tx1"/>
                </a:solidFill>
                <a:effectLst/>
                <a:latin typeface="+mn-lt"/>
                <a:ea typeface="+mn-ea"/>
                <a:cs typeface="+mn-cs"/>
              </a:rPr>
              <a:t>meanwhile</a:t>
            </a:r>
            <a:r>
              <a:rPr lang="es-ES" sz="1200" kern="1200" dirty="0" smtClean="0">
                <a:solidFill>
                  <a:schemeClr val="tx1"/>
                </a:solidFill>
                <a:effectLst/>
                <a:latin typeface="+mn-lt"/>
                <a:ea typeface="+mn-ea"/>
                <a:cs typeface="+mn-cs"/>
              </a:rPr>
              <a:t>, 60$ per </a:t>
            </a:r>
            <a:r>
              <a:rPr lang="es-ES" sz="1200" kern="1200" dirty="0" err="1" smtClean="0">
                <a:solidFill>
                  <a:schemeClr val="tx1"/>
                </a:solidFill>
                <a:effectLst/>
                <a:latin typeface="+mn-lt"/>
                <a:ea typeface="+mn-ea"/>
                <a:cs typeface="+mn-cs"/>
              </a:rPr>
              <a:t>month</a:t>
            </a:r>
            <a:r>
              <a:rPr lang="es-ES" sz="1200" kern="1200" dirty="0" smtClean="0">
                <a:solidFill>
                  <a:schemeClr val="tx1"/>
                </a:solidFill>
                <a:effectLst/>
                <a:latin typeface="+mn-lt"/>
                <a:ea typeface="+mn-ea"/>
                <a:cs typeface="+mn-cs"/>
              </a:rPr>
              <a:t> of 30 </a:t>
            </a:r>
            <a:r>
              <a:rPr lang="es-ES" sz="1200" kern="1200" dirty="0" err="1" smtClean="0">
                <a:solidFill>
                  <a:schemeClr val="tx1"/>
                </a:solidFill>
                <a:effectLst/>
                <a:latin typeface="+mn-lt"/>
                <a:ea typeface="+mn-ea"/>
                <a:cs typeface="+mn-cs"/>
              </a:rPr>
              <a:t>days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would</a:t>
            </a:r>
            <a:r>
              <a:rPr lang="es-ES" sz="1200" kern="1200" dirty="0" smtClean="0">
                <a:solidFill>
                  <a:schemeClr val="tx1"/>
                </a:solidFill>
                <a:effectLst/>
                <a:latin typeface="+mn-lt"/>
                <a:ea typeface="+mn-ea"/>
                <a:cs typeface="+mn-cs"/>
              </a:rPr>
              <a:t> mean 2$ per </a:t>
            </a:r>
            <a:r>
              <a:rPr lang="es-ES" sz="1200" kern="1200" dirty="0" err="1" smtClean="0">
                <a:solidFill>
                  <a:schemeClr val="tx1"/>
                </a:solidFill>
                <a:effectLst/>
                <a:latin typeface="+mn-lt"/>
                <a:ea typeface="+mn-ea"/>
                <a:cs typeface="+mn-cs"/>
              </a:rPr>
              <a:t>day</a:t>
            </a:r>
            <a:r>
              <a:rPr lang="es-ES" sz="1200" kern="1200" dirty="0" smtClean="0">
                <a:solidFill>
                  <a:schemeClr val="tx1"/>
                </a:solidFill>
                <a:effectLst/>
                <a:latin typeface="+mn-lt"/>
                <a:ea typeface="+mn-ea"/>
                <a:cs typeface="+mn-cs"/>
              </a:rPr>
              <a:t>. In Nigeria 84% of </a:t>
            </a:r>
            <a:r>
              <a:rPr lang="es-ES" sz="1200" kern="1200" dirty="0" err="1" smtClean="0">
                <a:solidFill>
                  <a:schemeClr val="tx1"/>
                </a:solidFill>
                <a:effectLst/>
                <a:latin typeface="+mn-lt"/>
                <a:ea typeface="+mn-ea"/>
                <a:cs typeface="+mn-cs"/>
              </a:rPr>
              <a:t>people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on</a:t>
            </a:r>
            <a:r>
              <a:rPr lang="es-ES" sz="1200" kern="1200" dirty="0" smtClean="0">
                <a:solidFill>
                  <a:schemeClr val="tx1"/>
                </a:solidFill>
                <a:effectLst/>
                <a:latin typeface="+mn-lt"/>
                <a:ea typeface="+mn-ea"/>
                <a:cs typeface="+mn-cs"/>
              </a:rPr>
              <a:t> under2$/Day (</a:t>
            </a:r>
            <a:r>
              <a:rPr lang="es-ES" sz="1200" kern="1200" dirty="0" err="1" smtClean="0">
                <a:solidFill>
                  <a:schemeClr val="tx1"/>
                </a:solidFill>
                <a:effectLst/>
                <a:latin typeface="+mn-lt"/>
                <a:ea typeface="+mn-ea"/>
                <a:cs typeface="+mn-cs"/>
              </a:rPr>
              <a:t>source,Wikipedia</a:t>
            </a:r>
            <a:r>
              <a:rPr lang="es-ES" sz="1200" kern="1200" dirty="0" smtClean="0">
                <a:solidFill>
                  <a:schemeClr val="tx1"/>
                </a:solidFill>
                <a:effectLst/>
                <a:latin typeface="+mn-lt"/>
                <a:ea typeface="+mn-ea"/>
                <a:cs typeface="+mn-cs"/>
              </a:rPr>
              <a:t>-&gt;</a:t>
            </a:r>
            <a:r>
              <a:rPr lang="es-ES" sz="1200" kern="1200" dirty="0" err="1" smtClean="0">
                <a:solidFill>
                  <a:schemeClr val="tx1"/>
                </a:solidFill>
                <a:effectLst/>
                <a:latin typeface="+mn-lt"/>
                <a:ea typeface="+mn-ea"/>
                <a:cs typeface="+mn-cs"/>
              </a:rPr>
              <a:t>worldbank</a:t>
            </a:r>
            <a:r>
              <a:rPr lang="es-ES" sz="1200" kern="1200" dirty="0" smtClean="0">
                <a:solidFill>
                  <a:schemeClr val="tx1"/>
                </a:solidFill>
                <a:effectLst/>
                <a:latin typeface="+mn-lt"/>
                <a:ea typeface="+mn-ea"/>
                <a:cs typeface="+mn-cs"/>
              </a:rPr>
              <a:t>) 67.21% in </a:t>
            </a:r>
            <a:r>
              <a:rPr lang="es-ES" sz="1200" kern="1200" dirty="0" err="1" smtClean="0">
                <a:solidFill>
                  <a:schemeClr val="tx1"/>
                </a:solidFill>
                <a:effectLst/>
                <a:latin typeface="+mn-lt"/>
                <a:ea typeface="+mn-ea"/>
                <a:cs typeface="+mn-cs"/>
              </a:rPr>
              <a:t>Kenya</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existence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phone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lines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mobile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lines</a:t>
            </a:r>
            <a:r>
              <a:rPr lang="es-ES" sz="1200" kern="1200" dirty="0" smtClean="0">
                <a:solidFill>
                  <a:schemeClr val="tx1"/>
                </a:solidFill>
                <a:effectLst/>
                <a:latin typeface="+mn-lt"/>
                <a:ea typeface="+mn-ea"/>
                <a:cs typeface="+mn-cs"/>
              </a:rPr>
              <a:t>, and Internet </a:t>
            </a:r>
            <a:r>
              <a:rPr lang="es-ES" sz="1200" kern="1200" dirty="0" err="1" smtClean="0">
                <a:solidFill>
                  <a:schemeClr val="tx1"/>
                </a:solidFill>
                <a:effectLst/>
                <a:latin typeface="+mn-lt"/>
                <a:ea typeface="+mn-ea"/>
                <a:cs typeface="+mn-cs"/>
              </a:rPr>
              <a:t>connections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does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not</a:t>
            </a:r>
            <a:r>
              <a:rPr lang="es-ES" sz="1200" kern="1200" dirty="0" smtClean="0">
                <a:solidFill>
                  <a:schemeClr val="tx1"/>
                </a:solidFill>
                <a:effectLst/>
                <a:latin typeface="+mn-lt"/>
                <a:ea typeface="+mn-ea"/>
                <a:cs typeface="+mn-cs"/>
              </a:rPr>
              <a:t> mean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low</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medium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income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classes</a:t>
            </a:r>
            <a:r>
              <a:rPr lang="es-ES" sz="1200" kern="1200" dirty="0" smtClean="0">
                <a:solidFill>
                  <a:schemeClr val="tx1"/>
                </a:solidFill>
                <a:effectLst/>
                <a:latin typeface="+mn-lt"/>
                <a:ea typeface="+mn-ea"/>
                <a:cs typeface="+mn-cs"/>
              </a:rPr>
              <a:t> can </a:t>
            </a:r>
            <a:r>
              <a:rPr lang="es-ES" sz="1200" kern="1200" dirty="0" err="1" smtClean="0">
                <a:solidFill>
                  <a:schemeClr val="tx1"/>
                </a:solidFill>
                <a:effectLst/>
                <a:latin typeface="+mn-lt"/>
                <a:ea typeface="+mn-ea"/>
                <a:cs typeface="+mn-cs"/>
              </a:rPr>
              <a:t>afford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access</a:t>
            </a:r>
            <a:r>
              <a:rPr lang="es-ES" sz="1200" kern="1200" dirty="0" smtClean="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31</a:t>
            </a:fld>
            <a:endParaRPr lang="en-US"/>
          </a:p>
        </p:txBody>
      </p:sp>
    </p:spTree>
    <p:extLst>
      <p:ext uri="{BB962C8B-B14F-4D97-AF65-F5344CB8AC3E}">
        <p14:creationId xmlns:p14="http://schemas.microsoft.com/office/powerpoint/2010/main" val="25370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Many countries</a:t>
            </a:r>
            <a:r>
              <a:rPr lang="en-US" sz="1200" kern="1200" baseline="0" noProof="0" dirty="0" smtClean="0">
                <a:solidFill>
                  <a:schemeClr val="tx1"/>
                </a:solidFill>
                <a:effectLst/>
                <a:latin typeface="+mn-lt"/>
                <a:ea typeface="+mn-ea"/>
                <a:cs typeface="+mn-cs"/>
              </a:rPr>
              <a:t> have </a:t>
            </a:r>
            <a:r>
              <a:rPr lang="en-US" sz="1200" kern="1200" noProof="0" dirty="0" err="1" smtClean="0">
                <a:solidFill>
                  <a:schemeClr val="tx1"/>
                </a:solidFill>
                <a:effectLst/>
                <a:latin typeface="+mn-lt"/>
                <a:ea typeface="+mn-ea"/>
                <a:cs typeface="+mn-cs"/>
              </a:rPr>
              <a:t>tele-centres</a:t>
            </a:r>
            <a:r>
              <a:rPr lang="en-US" sz="1200" kern="1200" noProof="0" dirty="0" smtClean="0">
                <a:solidFill>
                  <a:schemeClr val="tx1"/>
                </a:solidFill>
                <a:effectLst/>
                <a:latin typeface="+mn-lt"/>
                <a:ea typeface="+mn-ea"/>
                <a:cs typeface="+mn-cs"/>
              </a:rPr>
              <a:t> offer a low cost opportunity to phone or Internet connection. One </a:t>
            </a:r>
            <a:r>
              <a:rPr lang="en-US" sz="1200" kern="1200" noProof="0" dirty="0" err="1" smtClean="0">
                <a:solidFill>
                  <a:schemeClr val="tx1"/>
                </a:solidFill>
                <a:effectLst/>
                <a:latin typeface="+mn-lt"/>
                <a:ea typeface="+mn-ea"/>
                <a:cs typeface="+mn-cs"/>
              </a:rPr>
              <a:t>tele-centre</a:t>
            </a:r>
            <a:r>
              <a:rPr lang="en-US" sz="1200" kern="1200" noProof="0" dirty="0" smtClean="0">
                <a:solidFill>
                  <a:schemeClr val="tx1"/>
                </a:solidFill>
                <a:effectLst/>
                <a:latin typeface="+mn-lt"/>
                <a:ea typeface="+mn-ea"/>
                <a:cs typeface="+mn-cs"/>
              </a:rPr>
              <a:t> might include</a:t>
            </a:r>
            <a:r>
              <a:rPr lang="en-US" sz="1200" kern="1200" baseline="0" noProof="0" dirty="0" smtClean="0">
                <a:solidFill>
                  <a:schemeClr val="tx1"/>
                </a:solidFill>
                <a:effectLst/>
                <a:latin typeface="+mn-lt"/>
                <a:ea typeface="+mn-ea"/>
                <a:cs typeface="+mn-cs"/>
              </a:rPr>
              <a:t> some telephones, a photocopier</a:t>
            </a:r>
            <a:r>
              <a:rPr lang="en-US" sz="1200" kern="1200" noProof="0" dirty="0" smtClean="0">
                <a:solidFill>
                  <a:schemeClr val="tx1"/>
                </a:solidFill>
                <a:effectLst/>
                <a:latin typeface="+mn-lt"/>
                <a:ea typeface="+mn-ea"/>
                <a:cs typeface="+mn-cs"/>
              </a:rPr>
              <a:t>, and one or two computers.</a:t>
            </a:r>
            <a:r>
              <a:rPr lang="en-US" sz="1200" kern="1200" baseline="0" noProof="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It is characteristic</a:t>
            </a:r>
            <a:r>
              <a:rPr lang="en-US" sz="1200" kern="1200" baseline="0" noProof="0" dirty="0" smtClean="0">
                <a:solidFill>
                  <a:schemeClr val="tx1"/>
                </a:solidFill>
                <a:effectLst/>
                <a:latin typeface="+mn-lt"/>
                <a:ea typeface="+mn-ea"/>
                <a:cs typeface="+mn-cs"/>
              </a:rPr>
              <a:t> of developing countries the accumulation of most the country’s wealth in a single city, the capital</a:t>
            </a:r>
            <a:r>
              <a:rPr lang="en-US" sz="1200" kern="1200" noProof="0" dirty="0" smtClean="0">
                <a:solidFill>
                  <a:schemeClr val="tx1"/>
                </a:solidFill>
                <a:effectLst/>
                <a:latin typeface="+mn-lt"/>
                <a:ea typeface="+mn-ea"/>
                <a:cs typeface="+mn-cs"/>
              </a:rPr>
              <a:t>. In</a:t>
            </a:r>
            <a:r>
              <a:rPr lang="en-US" sz="1200" kern="1200" baseline="0" noProof="0" dirty="0" smtClean="0">
                <a:solidFill>
                  <a:schemeClr val="tx1"/>
                </a:solidFill>
                <a:effectLst/>
                <a:latin typeface="+mn-lt"/>
                <a:ea typeface="+mn-ea"/>
                <a:cs typeface="+mn-cs"/>
              </a:rPr>
              <a:t> Ghana, for example, </a:t>
            </a:r>
            <a:r>
              <a:rPr lang="en-US" sz="1200" kern="1200" noProof="0" dirty="0" smtClean="0">
                <a:solidFill>
                  <a:schemeClr val="tx1"/>
                </a:solidFill>
                <a:effectLst/>
                <a:latin typeface="+mn-lt"/>
                <a:ea typeface="+mn-ea"/>
                <a:cs typeface="+mn-cs"/>
              </a:rPr>
              <a:t>90% of these were located in Accra. </a:t>
            </a:r>
            <a:endParaRPr lang="en-US" sz="1200" kern="1200" baseline="0" noProof="0" dirty="0" smtClean="0">
              <a:solidFill>
                <a:schemeClr val="tx1"/>
              </a:solidFill>
              <a:effectLst/>
              <a:latin typeface="+mn-lt"/>
              <a:ea typeface="+mn-ea"/>
              <a:cs typeface="+mn-cs"/>
            </a:endParaRPr>
          </a:p>
          <a:p>
            <a:endParaRPr lang="es-ES" dirty="0" smtClean="0"/>
          </a:p>
          <a:p>
            <a:r>
              <a:rPr lang="es-ES" dirty="0" smtClean="0"/>
              <a:t>IMg1; http://souriresdenfants.free.fr/photos/mali/bamako/telecentre.jpg </a:t>
            </a:r>
          </a:p>
          <a:p>
            <a:r>
              <a:rPr lang="es-ES" dirty="0" smtClean="0"/>
              <a:t>Img2: http://upload.wikimedia.org/wikipedia/commons/d/d7/Global_Teenager_Project_Zambia.jpg </a:t>
            </a:r>
            <a:endParaRPr lang="en-US"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a:p>
        </p:txBody>
      </p:sp>
    </p:spTree>
    <p:extLst>
      <p:ext uri="{BB962C8B-B14F-4D97-AF65-F5344CB8AC3E}">
        <p14:creationId xmlns:p14="http://schemas.microsoft.com/office/powerpoint/2010/main" val="27395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those of you who didn’t know this, our (people born between 80s and 2000) generation is conveniently called the Net Generation. We were lucky enough to be born on the verge of digital technology and develop together with it. Therefore, as we can see from the facts digital technology has become extremely important in our day-to-day lives. </a:t>
            </a:r>
            <a:endParaRPr lang="en-GB"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34</a:t>
            </a:fld>
            <a:endParaRPr lang="en-US"/>
          </a:p>
        </p:txBody>
      </p:sp>
    </p:spTree>
    <p:extLst>
      <p:ext uri="{BB962C8B-B14F-4D97-AF65-F5344CB8AC3E}">
        <p14:creationId xmlns:p14="http://schemas.microsoft.com/office/powerpoint/2010/main" val="168941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up to date simple definition is just: The gulf between those who already have access to computers and the internet and those who do not.</a:t>
            </a: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351375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way we think is influenced by the appearance of technology as well. On the other hand, we can clearly state that Net Generation has influenced the way modern technology applications are designed,</a:t>
            </a:r>
            <a:r>
              <a:rPr lang="en-GB" sz="1200" kern="1200" baseline="0" dirty="0" smtClean="0">
                <a:solidFill>
                  <a:schemeClr val="tx1"/>
                </a:solidFill>
                <a:effectLst/>
                <a:latin typeface="+mn-lt"/>
                <a:ea typeface="+mn-ea"/>
                <a:cs typeface="+mn-cs"/>
              </a:rPr>
              <a:t> so that now even young children can easily use them without any problems. </a:t>
            </a:r>
            <a:r>
              <a:rPr lang="en-GB" sz="1200" kern="1200" dirty="0" smtClean="0">
                <a:solidFill>
                  <a:schemeClr val="tx1"/>
                </a:solidFill>
                <a:effectLst/>
                <a:latin typeface="+mn-lt"/>
                <a:ea typeface="+mn-ea"/>
                <a:cs typeface="+mn-cs"/>
              </a:rPr>
              <a:t>Unfortunately this has led to a consequence; Net Generation has become bounded with the technology so much, that product developers no longer care very much about the elderly and design their new applications and technologies to be used mainly by the youth. </a:t>
            </a:r>
            <a:endParaRPr lang="en-GB" dirty="0" smtClean="0"/>
          </a:p>
          <a:p>
            <a:endParaRPr lang="en-GB"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35</a:t>
            </a:fld>
            <a:endParaRPr lang="en-US"/>
          </a:p>
        </p:txBody>
      </p:sp>
    </p:spTree>
    <p:extLst>
      <p:ext uri="{BB962C8B-B14F-4D97-AF65-F5344CB8AC3E}">
        <p14:creationId xmlns:p14="http://schemas.microsoft.com/office/powerpoint/2010/main" val="346413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That is one of the reasons why the digital gap between Net Generation and previous generations is widening. And subject to this, elder generations often do not see the benefits that technologies can provide, and therefore, are not keen on learning to use it. However, some of the baby boomers to stay relevant at work and</a:t>
            </a:r>
            <a:r>
              <a:rPr lang="en-GB" sz="1200" kern="1200" baseline="0" dirty="0" smtClean="0">
                <a:solidFill>
                  <a:schemeClr val="tx1"/>
                </a:solidFill>
                <a:effectLst/>
                <a:latin typeface="+mn-lt"/>
                <a:ea typeface="+mn-ea"/>
                <a:cs typeface="+mn-cs"/>
              </a:rPr>
              <a:t> connected with their families use technologies often and </a:t>
            </a:r>
            <a:r>
              <a:rPr lang="en-GB" sz="1200" kern="1200" dirty="0" smtClean="0">
                <a:solidFill>
                  <a:schemeClr val="tx1"/>
                </a:solidFill>
                <a:effectLst/>
                <a:latin typeface="+mn-lt"/>
                <a:ea typeface="+mn-ea"/>
                <a:cs typeface="+mn-cs"/>
              </a:rPr>
              <a:t>once learned, elderly can perform similarly to the youth.</a:t>
            </a:r>
            <a:endParaRPr lang="en-GB"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36</a:t>
            </a:fld>
            <a:endParaRPr lang="en-US"/>
          </a:p>
        </p:txBody>
      </p:sp>
    </p:spTree>
    <p:extLst>
      <p:ext uri="{BB962C8B-B14F-4D97-AF65-F5344CB8AC3E}">
        <p14:creationId xmlns:p14="http://schemas.microsoft.com/office/powerpoint/2010/main" val="416074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They collect high-quality used IT equipment from donor companies and organisations then refurbish the equipment. Transport the equipment to projects and help install maintain and train people to use the equipment.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&gt;275,000 computer assets donated.</a:t>
            </a:r>
          </a:p>
          <a:p>
            <a:r>
              <a:rPr lang="en-GB" sz="1200" kern="1200" dirty="0" smtClean="0">
                <a:solidFill>
                  <a:schemeClr val="tx1"/>
                </a:solidFill>
                <a:effectLst/>
                <a:latin typeface="+mn-lt"/>
                <a:ea typeface="+mn-ea"/>
                <a:cs typeface="+mn-cs"/>
              </a:rPr>
              <a:t>280 donor companies</a:t>
            </a:r>
          </a:p>
          <a:p>
            <a:r>
              <a:rPr lang="en-GB" sz="1200" kern="1200" dirty="0" smtClean="0">
                <a:solidFill>
                  <a:schemeClr val="tx1"/>
                </a:solidFill>
                <a:effectLst/>
                <a:latin typeface="+mn-lt"/>
                <a:ea typeface="+mn-ea"/>
                <a:cs typeface="+mn-cs"/>
              </a:rPr>
              <a:t>2500 organisations supported worldwide</a:t>
            </a:r>
          </a:p>
          <a:p>
            <a:r>
              <a:rPr lang="en-GB" sz="1200" kern="1200" dirty="0" smtClean="0">
                <a:solidFill>
                  <a:schemeClr val="tx1"/>
                </a:solidFill>
                <a:effectLst/>
                <a:latin typeface="+mn-lt"/>
                <a:ea typeface="+mn-ea"/>
                <a:cs typeface="+mn-cs"/>
              </a:rPr>
              <a:t>40 countries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Picture source:</a:t>
            </a:r>
            <a:r>
              <a:rPr lang="en-GB" sz="1200" kern="1200" baseline="0" dirty="0" smtClean="0">
                <a:solidFill>
                  <a:schemeClr val="tx1"/>
                </a:solidFill>
                <a:effectLst/>
                <a:latin typeface="+mn-lt"/>
                <a:ea typeface="+mn-ea"/>
                <a:cs typeface="+mn-cs"/>
              </a:rPr>
              <a:t> http://www.close-the-gap.org/wp-content/uploads/2012/04/Sokoine-University-of-Agriculture-Morogo-Tanzania-2-1024x681.jpg</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568CDE-D903-4A5D-92FB-1CDED1CBE252}" type="slidenum">
              <a:rPr lang="en-GB" smtClean="0"/>
              <a:t>37</a:t>
            </a:fld>
            <a:endParaRPr lang="en-GB"/>
          </a:p>
        </p:txBody>
      </p:sp>
    </p:spTree>
    <p:extLst>
      <p:ext uri="{BB962C8B-B14F-4D97-AF65-F5344CB8AC3E}">
        <p14:creationId xmlns:p14="http://schemas.microsoft.com/office/powerpoint/2010/main" val="3787935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 Source: http://tctechcrunch2011.files.wordpress.com/2008/01/olpc_xo_laptop.jpg</a:t>
            </a:r>
            <a:endParaRPr lang="en-GB" dirty="0"/>
          </a:p>
        </p:txBody>
      </p:sp>
      <p:sp>
        <p:nvSpPr>
          <p:cNvPr id="4" name="Slide Number Placeholder 3"/>
          <p:cNvSpPr>
            <a:spLocks noGrp="1"/>
          </p:cNvSpPr>
          <p:nvPr>
            <p:ph type="sldNum" sz="quarter" idx="10"/>
          </p:nvPr>
        </p:nvSpPr>
        <p:spPr/>
        <p:txBody>
          <a:bodyPr/>
          <a:lstStyle/>
          <a:p>
            <a:fld id="{F4568CDE-D903-4A5D-92FB-1CDED1CBE252}" type="slidenum">
              <a:rPr lang="en-GB" smtClean="0"/>
              <a:t>38</a:t>
            </a:fld>
            <a:endParaRPr lang="en-GB"/>
          </a:p>
        </p:txBody>
      </p:sp>
    </p:spTree>
    <p:extLst>
      <p:ext uri="{BB962C8B-B14F-4D97-AF65-F5344CB8AC3E}">
        <p14:creationId xmlns:p14="http://schemas.microsoft.com/office/powerpoint/2010/main" val="113796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economically viable for private sector companies to invest in infrastructure for the most rural areas, requires governmental assistance</a:t>
            </a:r>
            <a:endParaRPr lang="en-GB" dirty="0" smtClean="0"/>
          </a:p>
          <a:p>
            <a:endParaRPr lang="en-GB" dirty="0" smtClean="0"/>
          </a:p>
          <a:p>
            <a:r>
              <a:rPr lang="en-GB" dirty="0" smtClean="0"/>
              <a:t>The participating super-connected cities are: </a:t>
            </a:r>
          </a:p>
          <a:p>
            <a:r>
              <a:rPr lang="en-GB" dirty="0" smtClean="0"/>
              <a:t>Birmingham, Bristol, Brighton and Hove, Cambridge, Coventry, Derby, Leeds and Bradford (joint proposal), London, Manchester, Newcastle, Oxford, Portsmouth, Salford and York in England; </a:t>
            </a:r>
          </a:p>
          <a:p>
            <a:r>
              <a:rPr lang="en-GB" dirty="0" smtClean="0"/>
              <a:t>Aberdeen, Edinburgh and Perth in Scotland;</a:t>
            </a:r>
          </a:p>
          <a:p>
            <a:r>
              <a:rPr lang="en-GB" dirty="0" smtClean="0"/>
              <a:t>Cardiff and Newport in Wales; </a:t>
            </a:r>
          </a:p>
          <a:p>
            <a:r>
              <a:rPr lang="en-GB" dirty="0" smtClean="0"/>
              <a:t>Belfast and Derry/Londonderry in Northern Ireland. </a:t>
            </a:r>
          </a:p>
          <a:p>
            <a:endParaRPr lang="en-GB" dirty="0"/>
          </a:p>
        </p:txBody>
      </p:sp>
      <p:sp>
        <p:nvSpPr>
          <p:cNvPr id="4" name="Slide Number Placeholder 3"/>
          <p:cNvSpPr>
            <a:spLocks noGrp="1"/>
          </p:cNvSpPr>
          <p:nvPr>
            <p:ph type="sldNum" sz="quarter" idx="10"/>
          </p:nvPr>
        </p:nvSpPr>
        <p:spPr/>
        <p:txBody>
          <a:bodyPr/>
          <a:lstStyle/>
          <a:p>
            <a:fld id="{F4568CDE-D903-4A5D-92FB-1CDED1CBE252}" type="slidenum">
              <a:rPr lang="en-GB" smtClean="0"/>
              <a:t>39</a:t>
            </a:fld>
            <a:endParaRPr lang="en-GB"/>
          </a:p>
        </p:txBody>
      </p:sp>
    </p:spTree>
    <p:extLst>
      <p:ext uri="{BB962C8B-B14F-4D97-AF65-F5344CB8AC3E}">
        <p14:creationId xmlns:p14="http://schemas.microsoft.com/office/powerpoint/2010/main" val="39856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2F55E5E-D828-4E4A-B281-0DEE54B5245A}" type="slidenum">
              <a:t>40</a:t>
            </a:fld>
            <a:endParaRPr lang="en-GB"/>
          </a:p>
        </p:txBody>
      </p:sp>
      <p:sp>
        <p:nvSpPr>
          <p:cNvPr id="2" name="Slide Image Placeholder 1"/>
          <p:cNvSpPr>
            <a:spLocks noGrp="1" noRot="1" noChangeAspect="1" noResize="1"/>
          </p:cNvSpPr>
          <p:nvPr>
            <p:ph type="sldImg"/>
          </p:nvPr>
        </p:nvSpPr>
        <p:spPr>
          <a:xfrm>
            <a:off x="217488" y="812800"/>
            <a:ext cx="7123112" cy="4008438"/>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87100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77894B-F806-46C5-BBFA-E680252066AC}" type="slidenum">
              <a:rPr lang="en-GB" smtClean="0"/>
              <a:t>41</a:t>
            </a:fld>
            <a:endParaRPr lang="en-GB"/>
          </a:p>
        </p:txBody>
      </p:sp>
    </p:spTree>
    <p:extLst>
      <p:ext uri="{BB962C8B-B14F-4D97-AF65-F5344CB8AC3E}">
        <p14:creationId xmlns:p14="http://schemas.microsoft.com/office/powerpoint/2010/main" val="264694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*Image</a:t>
            </a:r>
            <a:r>
              <a:rPr lang="en-IN" baseline="0" dirty="0" smtClean="0"/>
              <a:t> from : </a:t>
            </a:r>
            <a:r>
              <a:rPr lang="en-IN" dirty="0" smtClean="0"/>
              <a:t>http://www.google.co.uk/publicdata/explore?ds=d5bncppjof8f9_&amp;met_y=it_net_user_p2&amp;hl=en&amp;dl=en&amp;idim=country:USA:RUS:CHN#!ctype=l&amp;strail=false&amp;bcs=d&amp;nselm=h&amp;met_y=it_net_user_p2&amp;scale_y=lin&amp;ind_y=false&amp;rdim=region&amp;idim=country:USA:RUS:CHN:JPN:GBR&amp;idim=region:SSA:SAS&amp;ifdim=region&amp;hl=en_US&amp;dl=en&amp;ind=false</a:t>
            </a:r>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dirty="0"/>
          </a:p>
        </p:txBody>
      </p:sp>
    </p:spTree>
    <p:extLst>
      <p:ext uri="{BB962C8B-B14F-4D97-AF65-F5344CB8AC3E}">
        <p14:creationId xmlns:p14="http://schemas.microsoft.com/office/powerpoint/2010/main" val="123736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Onto</a:t>
            </a:r>
            <a:r>
              <a:rPr lang="en-GB" baseline="0" dirty="0" smtClean="0"/>
              <a:t> the digital divide in the UK, an economically developed country. </a:t>
            </a:r>
          </a:p>
          <a:p>
            <a:endParaRPr lang="en-GB" baseline="0" dirty="0" smtClean="0"/>
          </a:p>
          <a:p>
            <a:r>
              <a:rPr lang="en-GB" baseline="0" dirty="0" smtClean="0"/>
              <a:t>Here is an overview of the factors involved…</a:t>
            </a:r>
            <a:endParaRPr lang="en-GB"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244912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a multitude of factors contributing to the digital divide in the UK, here I have listed four of the big categories of which I will introduce three: Provisions and infrastructure, Income and education and social inclusion/exclusion. </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193123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significant bond between</a:t>
            </a:r>
            <a:r>
              <a:rPr lang="en-GB" baseline="0" dirty="0" smtClean="0"/>
              <a:t> social exclusion and a lack of provisions and infrastructure. Quite simply, if there are not adequate means of getting involved in the digital age then those without the resources will not be part of it! </a:t>
            </a:r>
          </a:p>
          <a:p>
            <a:endParaRPr lang="en-GB" baseline="0" dirty="0" smtClean="0"/>
          </a:p>
          <a:p>
            <a:r>
              <a:rPr lang="en-GB" baseline="0" dirty="0" smtClean="0"/>
              <a:t>In order to get people online, they need access to the internet, so there must be an availability of information and communications technology, i.e. computers. Some areas have an abundance of appropriate technology available whereas others do not, hence rural vs urban.</a:t>
            </a:r>
          </a:p>
          <a:p>
            <a:endParaRPr lang="en-GB" baseline="0" dirty="0" smtClean="0"/>
          </a:p>
          <a:p>
            <a:r>
              <a:rPr lang="en-GB" baseline="0" dirty="0" smtClean="0"/>
              <a:t>To further this point, Approximately half of Scotland is rated at having an internet connection between 0 and 6 Mbits/s. That’s zero as in no connection!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the case for a vast section of wales also, but the more Urban areas rarely have less 10MBits/s showing a clear divide in the infrastructure.</a:t>
            </a:r>
          </a:p>
          <a:p>
            <a:endParaRPr lang="en-GB" baseline="0" dirty="0" smtClean="0"/>
          </a:p>
          <a:p>
            <a:endParaRPr lang="en-GB" baseline="0"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113207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socio-economic factors,</a:t>
            </a:r>
            <a:r>
              <a:rPr lang="en-GB" baseline="0" dirty="0" smtClean="0"/>
              <a:t> it is apparent that it’s not just down to availability of devices causing the digital divide in the UK, but also due to lack of knowledge or education and even down to unwillingness to adapt to the digital era.</a:t>
            </a:r>
          </a:p>
          <a:p>
            <a:endParaRPr lang="en-GB" baseline="0" dirty="0" smtClean="0"/>
          </a:p>
          <a:p>
            <a:r>
              <a:rPr lang="en-GB" baseline="0" dirty="0" smtClean="0"/>
              <a:t>With respect to the income factor, as you probably excepted, household income between £6000 and £11999 yields a much lower internet usage than higher incomes of say £32000 or more. The first income bracket only had a 14% internet use whereas the later had a 61% internet use.</a:t>
            </a:r>
          </a:p>
          <a:p>
            <a:endParaRPr lang="en-GB" baseline="0" dirty="0" smtClean="0"/>
          </a:p>
          <a:p>
            <a:r>
              <a:rPr lang="en-GB" baseline="0" dirty="0" smtClean="0"/>
              <a:t>Most convenient way to get online is through a personal computer or smartphone but hose on a low income may struggle to afford such luxuries.</a:t>
            </a:r>
          </a:p>
          <a:p>
            <a:endParaRPr lang="en-GB" baseline="0" dirty="0" smtClean="0"/>
          </a:p>
          <a:p>
            <a:r>
              <a:rPr lang="en-GB" dirty="0" smtClean="0"/>
              <a:t>Education is</a:t>
            </a:r>
            <a:r>
              <a:rPr lang="en-GB" baseline="0" dirty="0" smtClean="0"/>
              <a:t> a strong factor because without the knowledge of how to be digitally literate, individuals will have a low usage of the internet. To emphasize how this can amplify the digital divide a study of Europe's internet usage showed that the UK had the second highest percentage of “Confused / Adverse” users and the highest percentage of Advanced Users, a clear divide when only 13.28% of the UK population were not even using the internet at the time of the study. </a:t>
            </a:r>
          </a:p>
          <a:p>
            <a:endParaRPr lang="en-GB" baseline="0" dirty="0" smtClean="0"/>
          </a:p>
          <a:p>
            <a:r>
              <a:rPr lang="en-GB" baseline="0" dirty="0" smtClean="0"/>
              <a:t>Included in these statistics was that the UK has 16.57% of its population that did not use eGovernment services. Such services were introduced in part to influence people to use the internet but it is sometimes the case that individuals choose to stick to the traditional methods showing an unwillingness to adapt. </a:t>
            </a:r>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348503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here,</a:t>
            </a:r>
            <a:r>
              <a:rPr lang="en-GB" baseline="0" dirty="0" smtClean="0"/>
              <a:t> as household income decreases so does the % internet use.</a:t>
            </a:r>
          </a:p>
          <a:p>
            <a:endParaRPr lang="en-GB" baseline="0" dirty="0" smtClean="0"/>
          </a:p>
          <a:p>
            <a:r>
              <a:rPr lang="en-GB" baseline="0" dirty="0" smtClean="0"/>
              <a:t>As the Highest achieved qualification decreases, so does the % internet use.</a:t>
            </a:r>
            <a:endParaRPr lang="en-GB"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366298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Only 7 per cent of people in the Asia Pacific region have fixed broadband access and it is the most digitally divided region in the world, with Republic of Korea at 37.56% fixed broadband penetration, compared to Myanmar with only 0.01%. </a:t>
            </a:r>
          </a:p>
          <a:p>
            <a:r>
              <a:rPr lang="en-IN" dirty="0" smtClean="0"/>
              <a:t>"In Asia and the Pacific, what we call the 'digital divide' is in fact an income divide, a gender divide, an education divide and a knowledge divide," said by Noeleen Heyzer, executive secretary of ESCAP.</a:t>
            </a:r>
          </a:p>
          <a:p>
            <a:endParaRPr lang="en-IN" dirty="0" smtClean="0"/>
          </a:p>
          <a:p>
            <a:r>
              <a:rPr lang="en-IN" dirty="0" smtClean="0"/>
              <a:t>India might have the </a:t>
            </a:r>
            <a:r>
              <a:rPr lang="en-IN" dirty="0" smtClean="0">
                <a:hlinkClick r:id="rId3"/>
              </a:rPr>
              <a:t>world's second highest number of Facebook users</a:t>
            </a:r>
            <a:r>
              <a:rPr lang="en-IN" dirty="0" smtClean="0"/>
              <a:t>, but according to the Internet and Mobile Association of India (IAMAI), Internet penetration across the entire population is </a:t>
            </a:r>
            <a:r>
              <a:rPr lang="en-IN" dirty="0" smtClean="0">
                <a:hlinkClick r:id="rId4"/>
              </a:rPr>
              <a:t>still below 10 percent</a:t>
            </a:r>
            <a:r>
              <a:rPr lang="en-IN" dirty="0" smtClean="0"/>
              <a:t>.</a:t>
            </a:r>
          </a:p>
          <a:p>
            <a:endParaRPr lang="en-IN" dirty="0" smtClean="0"/>
          </a:p>
          <a:p>
            <a:endParaRPr lang="en-IN" dirty="0" smtClean="0"/>
          </a:p>
          <a:p>
            <a:r>
              <a:rPr lang="en-IN" dirty="0" smtClean="0"/>
              <a:t>Source :</a:t>
            </a:r>
          </a:p>
          <a:p>
            <a:r>
              <a:rPr lang="en-IN" b="1" dirty="0" smtClean="0"/>
              <a:t>Global Information Technology Report 2014</a:t>
            </a:r>
          </a:p>
          <a:p>
            <a:endParaRPr lang="en-IN" b="1" dirty="0" smtClean="0"/>
          </a:p>
          <a:p>
            <a:r>
              <a:rPr lang="en-IN" dirty="0" smtClean="0"/>
              <a:t>http://www.unescap.org/news/first-ituun-escap-interactive-terrestrial-transmission-information-superhighway-maps-help</a:t>
            </a:r>
          </a:p>
          <a:p>
            <a:endParaRPr lang="en-IN" dirty="0" smtClean="0"/>
          </a:p>
          <a:p>
            <a:r>
              <a:rPr lang="en-IN" dirty="0" smtClean="0"/>
              <a:t/>
            </a:r>
            <a:br>
              <a:rPr lang="en-IN" dirty="0" smtClean="0"/>
            </a:br>
            <a:r>
              <a:rPr lang="en-IN" dirty="0" smtClean="0"/>
              <a:t/>
            </a:r>
            <a:br>
              <a:rPr lang="en-IN" dirty="0" smtClean="0"/>
            </a:br>
            <a:r>
              <a:rPr lang="en-IN" dirty="0" smtClean="0"/>
              <a:t>Image</a:t>
            </a:r>
            <a:r>
              <a:rPr lang="en-IN" baseline="0" dirty="0" smtClean="0"/>
              <a:t> of 2012</a:t>
            </a:r>
            <a:endParaRPr lang="en-IN" dirty="0" smtClean="0"/>
          </a:p>
          <a:p>
            <a:endParaRPr lang="en-IN"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dirty="0"/>
          </a:p>
        </p:txBody>
      </p:sp>
    </p:spTree>
    <p:extLst>
      <p:ext uri="{BB962C8B-B14F-4D97-AF65-F5344CB8AC3E}">
        <p14:creationId xmlns:p14="http://schemas.microsoft.com/office/powerpoint/2010/main" val="381837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25001" y="6374999"/>
            <a:ext cx="1371600" cy="274320"/>
          </a:xfrm>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5/2/2014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5/2/2014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5/2/2014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5/2/2014</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gallup.com/poll/113638/nearly-half-americans-frequent-internet-users.aspx" TargetMode="External"/><Relationship Id="rId7" Type="http://schemas.openxmlformats.org/officeDocument/2006/relationships/hyperlink" Target="http://forums.everythingicafe.com/data/MetaMirrorCache/i126.photobucket.com_albums_p91_youngbinks_AppleClass_1.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1to10reviews.files.wordpress.com/2007/08/cubicle.jpg" TargetMode="External"/><Relationship Id="rId5" Type="http://schemas.openxmlformats.org/officeDocument/2006/relationships/hyperlink" Target="https://pbs.twimg.com/profile_images/77875057/IMG_5065.JPG" TargetMode="External"/><Relationship Id="rId4" Type="http://schemas.openxmlformats.org/officeDocument/2006/relationships/hyperlink" Target="http://www.rtaautomation.com/bacnet/Images/elderly-people-on-computer%20copy.jp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nformationr.net/ir/12-2/paper302.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www.sciencedirect.com/science/article/pii/S0308596110001527" TargetMode="External"/><Relationship Id="rId4" Type="http://schemas.openxmlformats.org/officeDocument/2006/relationships/hyperlink" Target="http://maps.ofcom.org.uk/broadband/"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linkinghub.elsevier.com/retrieve/pii/S0736585306000359" TargetMode="External"/><Relationship Id="rId2" Type="http://schemas.openxmlformats.org/officeDocument/2006/relationships/hyperlink" Target="http://hdr.undp.org/sites/default/files/reports/14/hdr2013_en_complete.pdf" TargetMode="External"/><Relationship Id="rId1" Type="http://schemas.openxmlformats.org/officeDocument/2006/relationships/slideLayout" Target="../slideLayouts/slideLayout7.xml"/><Relationship Id="rId4" Type="http://schemas.openxmlformats.org/officeDocument/2006/relationships/hyperlink" Target="http://www.iie.com/publications/papers/paper.cfm?ResearchID=35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digitaldivide2012.wordpress.com/2012/03/02/digital-divide-between-generations-by-lauren-holmes-2/" TargetMode="External"/><Relationship Id="rId7" Type="http://schemas.openxmlformats.org/officeDocument/2006/relationships/hyperlink" Target="http://firstmonday.org/ojs/index.php/fm/article/view/1286/1206" TargetMode="External"/><Relationship Id="rId2" Type="http://schemas.openxmlformats.org/officeDocument/2006/relationships/hyperlink" Target="http://www.webmasterview.com/2011/12/how-seniors-use-social-media/" TargetMode="External"/><Relationship Id="rId1" Type="http://schemas.openxmlformats.org/officeDocument/2006/relationships/slideLayout" Target="../slideLayouts/slideLayout7.xml"/><Relationship Id="rId6" Type="http://schemas.openxmlformats.org/officeDocument/2006/relationships/hyperlink" Target="http://facebook-parental-controls-review.toptenreviews.com/30-statistics-about-teens-and-social-networking.html" TargetMode="External"/><Relationship Id="rId5" Type="http://schemas.openxmlformats.org/officeDocument/2006/relationships/hyperlink" Target="http://www.cisco.com/web/about/ac79/docs/wp/ps/Report.pdf" TargetMode="External"/><Relationship Id="rId4" Type="http://schemas.openxmlformats.org/officeDocument/2006/relationships/hyperlink" Target="http://itsjosipnotjoseph.com/2010/08/26-facts-about-millennials-online-social-and-mobile-behavior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olicies/transforming-uk-broadband" TargetMode="External"/><Relationship Id="rId2" Type="http://schemas.openxmlformats.org/officeDocument/2006/relationships/hyperlink" Target="http://www.close-the-gap.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22" y="2139192"/>
            <a:ext cx="5120640" cy="1125803"/>
          </a:xfrm>
        </p:spPr>
        <p:txBody>
          <a:bodyPr>
            <a:normAutofit/>
          </a:bodyPr>
          <a:lstStyle/>
          <a:p>
            <a:r>
              <a:rPr lang="en-US" sz="6000" dirty="0" smtClean="0">
                <a:effectLst>
                  <a:outerShdw blurRad="38100" dist="38100" dir="2700000" algn="tl">
                    <a:srgbClr val="000000">
                      <a:alpha val="43137"/>
                    </a:srgbClr>
                  </a:outerShdw>
                </a:effectLst>
              </a:rPr>
              <a:t>Digital Divide</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56344" y="3951215"/>
            <a:ext cx="6333688" cy="738231"/>
          </a:xfrm>
        </p:spPr>
        <p:txBody>
          <a:bodyPr numCol="1">
            <a:normAutofit/>
          </a:bodyPr>
          <a:lstStyle/>
          <a:p>
            <a:pPr lvl="0" algn="ctr"/>
            <a:r>
              <a:rPr lang="en-IN" sz="2000" dirty="0" smtClean="0"/>
              <a:t>Amogh Randhar, </a:t>
            </a:r>
            <a:r>
              <a:rPr lang="en-IN" sz="2000" dirty="0"/>
              <a:t>Andrés Martín </a:t>
            </a:r>
            <a:r>
              <a:rPr lang="en-IN" sz="2000" dirty="0" smtClean="0"/>
              <a:t>Maqueda, </a:t>
            </a:r>
            <a:r>
              <a:rPr lang="en-US" altLang="en-US" sz="2000" dirty="0" smtClean="0"/>
              <a:t>Darron Tang, Jack Drake, Tom Aley, Vaidotas </a:t>
            </a:r>
            <a:r>
              <a:rPr lang="en-US" altLang="en-US" sz="2000" dirty="0"/>
              <a:t>Šimkus </a:t>
            </a:r>
            <a:endParaRPr lang="en-IN" sz="2000" dirty="0"/>
          </a:p>
        </p:txBody>
      </p:sp>
      <p:pic>
        <p:nvPicPr>
          <p:cNvPr id="5" name="Picture Placeholder 4" descr="City street with motion blur" title="Sample Picture"/>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19467" y="6211669"/>
            <a:ext cx="6096000" cy="584775"/>
          </a:xfrm>
          <a:prstGeom prst="rect">
            <a:avLst/>
          </a:prstGeom>
        </p:spPr>
        <p:txBody>
          <a:bodyPr>
            <a:spAutoFit/>
          </a:bodyPr>
          <a:lstStyle/>
          <a:p>
            <a:r>
              <a:rPr lang="en-GB" sz="1600" dirty="0"/>
              <a:t>COMP1205 – Group </a:t>
            </a:r>
            <a:r>
              <a:rPr lang="en-GB" sz="1600" dirty="0" smtClean="0"/>
              <a:t>Presentations</a:t>
            </a:r>
          </a:p>
          <a:p>
            <a:r>
              <a:rPr lang="en-GB" sz="1600" dirty="0" smtClean="0"/>
              <a:t>Group </a:t>
            </a:r>
            <a:r>
              <a:rPr lang="en-GB" sz="1600" dirty="0"/>
              <a:t>S</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Usage by gender</a:t>
            </a:r>
            <a:endParaRPr lang="en-IN" dirty="0"/>
          </a:p>
        </p:txBody>
      </p:sp>
      <p:sp>
        <p:nvSpPr>
          <p:cNvPr id="4" name="Content Placeholder 3"/>
          <p:cNvSpPr>
            <a:spLocks noGrp="1"/>
          </p:cNvSpPr>
          <p:nvPr>
            <p:ph idx="1"/>
          </p:nvPr>
        </p:nvSpPr>
        <p:spPr>
          <a:xfrm>
            <a:off x="1787610" y="2496065"/>
            <a:ext cx="9108990" cy="3393989"/>
          </a:xfrm>
        </p:spPr>
        <p:txBody>
          <a:bodyPr>
            <a:normAutofit/>
          </a:bodyPr>
          <a:lstStyle/>
          <a:p>
            <a:pPr lvl="0"/>
            <a:r>
              <a:rPr lang="en-GB" sz="2800" dirty="0"/>
              <a:t>Of the people asked 85% of men used the internet and 80% of woman used the </a:t>
            </a:r>
            <a:r>
              <a:rPr lang="en-GB" sz="2800" dirty="0" smtClean="0"/>
              <a:t>internet</a:t>
            </a:r>
          </a:p>
          <a:p>
            <a:pPr marL="0" lvl="0" indent="0">
              <a:buNone/>
            </a:pPr>
            <a:endParaRPr lang="en-GB" sz="2800" dirty="0"/>
          </a:p>
          <a:p>
            <a:pPr lvl="0"/>
            <a:r>
              <a:rPr lang="en-GB" sz="2800" dirty="0"/>
              <a:t>Gender is not a significant cause of the digital divide</a:t>
            </a:r>
          </a:p>
          <a:p>
            <a:endParaRPr lang="en-IN" dirty="0"/>
          </a:p>
        </p:txBody>
      </p:sp>
    </p:spTree>
    <p:extLst>
      <p:ext uri="{BB962C8B-B14F-4D97-AF65-F5344CB8AC3E}">
        <p14:creationId xmlns:p14="http://schemas.microsoft.com/office/powerpoint/2010/main" val="206186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Usage by </a:t>
            </a:r>
            <a:r>
              <a:rPr lang="en-GB" dirty="0" smtClean="0"/>
              <a:t>Age</a:t>
            </a:r>
            <a:endParaRPr lang="en-IN" dirty="0"/>
          </a:p>
        </p:txBody>
      </p:sp>
      <p:sp>
        <p:nvSpPr>
          <p:cNvPr id="2" name="Content Placeholder 1"/>
          <p:cNvSpPr>
            <a:spLocks noGrp="1"/>
          </p:cNvSpPr>
          <p:nvPr>
            <p:ph idx="1"/>
          </p:nvPr>
        </p:nvSpPr>
        <p:spPr>
          <a:xfrm>
            <a:off x="298621" y="2265406"/>
            <a:ext cx="7156622" cy="3805880"/>
          </a:xfrm>
        </p:spPr>
        <p:txBody>
          <a:bodyPr/>
          <a:lstStyle/>
          <a:p>
            <a:pPr lvl="0"/>
            <a:r>
              <a:rPr lang="en-GB" dirty="0"/>
              <a:t>Of the people asked 97% of people aged 18-29 used the internet</a:t>
            </a:r>
          </a:p>
          <a:p>
            <a:pPr lvl="0"/>
            <a:r>
              <a:rPr lang="en-GB" dirty="0"/>
              <a:t>Only 48% of people asked over 65 used the internet</a:t>
            </a:r>
          </a:p>
          <a:p>
            <a:pPr lvl="0"/>
            <a:r>
              <a:rPr lang="en-GB" dirty="0"/>
              <a:t>Age is a big cause of the digital divide</a:t>
            </a:r>
          </a:p>
          <a:p>
            <a:pPr lvl="0"/>
            <a:r>
              <a:rPr lang="en-GB" dirty="0"/>
              <a:t>This could be caused by young people growing up with new technology, while older people find it harder to adapt</a:t>
            </a:r>
          </a:p>
          <a:p>
            <a:pPr lvl="0"/>
            <a:endParaRPr lang="en-GB" dirty="0"/>
          </a:p>
          <a:p>
            <a:pPr marL="0" indent="0">
              <a:buNone/>
            </a:pPr>
            <a:endParaRPr lang="en-IN" dirty="0"/>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7847448" y="2265406"/>
            <a:ext cx="3885714" cy="3657756"/>
          </a:xfrm>
          <a:prstGeom prst="rect">
            <a:avLst/>
          </a:prstGeom>
          <a:noFill/>
          <a:ln>
            <a:noFill/>
          </a:ln>
        </p:spPr>
      </p:pic>
    </p:spTree>
    <p:extLst>
      <p:ext uri="{BB962C8B-B14F-4D97-AF65-F5344CB8AC3E}">
        <p14:creationId xmlns:p14="http://schemas.microsoft.com/office/powerpoint/2010/main" val="3398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by </a:t>
            </a:r>
            <a:r>
              <a:rPr lang="en-GB" dirty="0" smtClean="0"/>
              <a:t>Income</a:t>
            </a:r>
            <a:endParaRPr lang="en-IN" dirty="0"/>
          </a:p>
        </p:txBody>
      </p:sp>
      <p:sp>
        <p:nvSpPr>
          <p:cNvPr id="3" name="Content Placeholder 2"/>
          <p:cNvSpPr>
            <a:spLocks noGrp="1"/>
          </p:cNvSpPr>
          <p:nvPr>
            <p:ph sz="half" idx="1"/>
          </p:nvPr>
        </p:nvSpPr>
        <p:spPr>
          <a:xfrm>
            <a:off x="381000" y="1729946"/>
            <a:ext cx="4891216" cy="4343400"/>
          </a:xfrm>
        </p:spPr>
        <p:txBody>
          <a:bodyPr/>
          <a:lstStyle/>
          <a:p>
            <a:pPr lvl="0"/>
            <a:r>
              <a:rPr lang="en-GB" dirty="0"/>
              <a:t>96% of people asked with over $</a:t>
            </a:r>
            <a:r>
              <a:rPr lang="en-GB" u="sng" dirty="0"/>
              <a:t>75,000</a:t>
            </a:r>
            <a:r>
              <a:rPr lang="en-GB" dirty="0"/>
              <a:t> salary use the internet</a:t>
            </a:r>
          </a:p>
          <a:p>
            <a:pPr lvl="0"/>
            <a:r>
              <a:rPr lang="en-GB" dirty="0"/>
              <a:t>48% of people asked earning under $30,000 use the </a:t>
            </a:r>
            <a:r>
              <a:rPr lang="en-GB" dirty="0" smtClean="0"/>
              <a:t>internet</a:t>
            </a:r>
            <a:endParaRPr lang="en-GB" dirty="0"/>
          </a:p>
          <a:p>
            <a:pPr lvl="0"/>
            <a:r>
              <a:rPr lang="en-GB" dirty="0"/>
              <a:t>This is another significant cause of digital divide</a:t>
            </a:r>
          </a:p>
          <a:p>
            <a:endParaRPr lang="en-IN" dirty="0"/>
          </a:p>
        </p:txBody>
      </p:sp>
      <p:sp>
        <p:nvSpPr>
          <p:cNvPr id="4" name="Content Placeholder 3"/>
          <p:cNvSpPr>
            <a:spLocks noGrp="1"/>
          </p:cNvSpPr>
          <p:nvPr>
            <p:ph sz="half" idx="2"/>
          </p:nvPr>
        </p:nvSpPr>
        <p:spPr>
          <a:xfrm>
            <a:off x="6324600" y="1729946"/>
            <a:ext cx="4572000" cy="3023287"/>
          </a:xfrm>
        </p:spPr>
        <p:txBody>
          <a:bodyPr/>
          <a:lstStyle/>
          <a:p>
            <a:pPr lvl="0"/>
            <a:r>
              <a:rPr lang="en-GB" dirty="0"/>
              <a:t>People earning less may choose not to get internet because they can't afford it</a:t>
            </a:r>
          </a:p>
          <a:p>
            <a:pPr lvl="0"/>
            <a:r>
              <a:rPr lang="en-GB" dirty="0"/>
              <a:t>People earning more may be more successful due to their presence online</a:t>
            </a:r>
          </a:p>
          <a:p>
            <a:endParaRPr lang="en-IN" dirty="0"/>
          </a:p>
        </p:txBody>
      </p:sp>
      <p:pic>
        <p:nvPicPr>
          <p:cNvPr id="6" name="Picture 5"/>
          <p:cNvPicPr>
            <a:picLocks noChangeAspect="1"/>
          </p:cNvPicPr>
          <p:nvPr/>
        </p:nvPicPr>
        <p:blipFill>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3822339" y="4073598"/>
            <a:ext cx="3418720" cy="2564040"/>
          </a:xfrm>
          <a:prstGeom prst="rect">
            <a:avLst/>
          </a:prstGeom>
          <a:ln>
            <a:noFill/>
          </a:ln>
          <a:effectLst>
            <a:softEdge rad="112500"/>
          </a:effectLst>
        </p:spPr>
      </p:pic>
    </p:spTree>
    <p:extLst>
      <p:ext uri="{BB962C8B-B14F-4D97-AF65-F5344CB8AC3E}">
        <p14:creationId xmlns:p14="http://schemas.microsoft.com/office/powerpoint/2010/main" val="157943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by </a:t>
            </a:r>
            <a:r>
              <a:rPr lang="en-GB" dirty="0" smtClean="0"/>
              <a:t>Employment Status</a:t>
            </a:r>
            <a:endParaRPr lang="en-IN" dirty="0"/>
          </a:p>
        </p:txBody>
      </p:sp>
      <p:sp>
        <p:nvSpPr>
          <p:cNvPr id="3" name="Content Placeholder 2"/>
          <p:cNvSpPr>
            <a:spLocks noGrp="1"/>
          </p:cNvSpPr>
          <p:nvPr>
            <p:ph sz="half" idx="1"/>
          </p:nvPr>
        </p:nvSpPr>
        <p:spPr>
          <a:xfrm>
            <a:off x="463379" y="1828800"/>
            <a:ext cx="8079259" cy="4343400"/>
          </a:xfrm>
        </p:spPr>
        <p:txBody>
          <a:bodyPr>
            <a:normAutofit lnSpcReduction="10000"/>
          </a:bodyPr>
          <a:lstStyle/>
          <a:p>
            <a:pPr lvl="0">
              <a:lnSpc>
                <a:spcPct val="150000"/>
              </a:lnSpc>
            </a:pPr>
            <a:r>
              <a:rPr lang="en-GB" sz="2000" dirty="0"/>
              <a:t>94% of people asked who are employed used the </a:t>
            </a:r>
            <a:r>
              <a:rPr lang="en-GB" sz="2000" dirty="0" smtClean="0"/>
              <a:t>internet.</a:t>
            </a:r>
            <a:endParaRPr lang="en-GB" sz="2000" dirty="0"/>
          </a:p>
          <a:p>
            <a:pPr lvl="0">
              <a:lnSpc>
                <a:spcPct val="150000"/>
              </a:lnSpc>
            </a:pPr>
            <a:r>
              <a:rPr lang="en-GB" sz="2000" dirty="0"/>
              <a:t>68% of people asked who are unemployed used the </a:t>
            </a:r>
            <a:r>
              <a:rPr lang="en-GB" sz="2000" dirty="0" smtClean="0"/>
              <a:t>internet.</a:t>
            </a:r>
            <a:endParaRPr lang="en-GB" sz="2000" dirty="0"/>
          </a:p>
          <a:p>
            <a:pPr lvl="0">
              <a:lnSpc>
                <a:spcPct val="150000"/>
              </a:lnSpc>
            </a:pPr>
            <a:r>
              <a:rPr lang="en-GB" sz="2000" dirty="0"/>
              <a:t>Almost everyone who is employed uses the internet. The internet has become a big part in running a business and usage of it in some kind is required in a lot of </a:t>
            </a:r>
            <a:r>
              <a:rPr lang="en-GB" sz="2000" dirty="0" smtClean="0"/>
              <a:t>jobs.</a:t>
            </a:r>
          </a:p>
          <a:p>
            <a:pPr>
              <a:lnSpc>
                <a:spcPct val="150000"/>
              </a:lnSpc>
            </a:pPr>
            <a:r>
              <a:rPr lang="en-GB" sz="2000" dirty="0"/>
              <a:t>Being unemployed gives people less reason to use the internet, as it isn't required for a job. Someone who is unemployed also may not be able to afford paying for </a:t>
            </a:r>
            <a:r>
              <a:rPr lang="en-GB" sz="2000" dirty="0" smtClean="0"/>
              <a:t>internet.</a:t>
            </a:r>
            <a:endParaRPr lang="en-GB" sz="2000" dirty="0"/>
          </a:p>
          <a:p>
            <a:endParaRPr lang="en-IN" dirty="0"/>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a:xfrm>
            <a:off x="8542638" y="2356763"/>
            <a:ext cx="3462734" cy="2749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23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by </a:t>
            </a:r>
            <a:r>
              <a:rPr lang="en-GB" dirty="0" smtClean="0"/>
              <a:t>Education</a:t>
            </a:r>
            <a:endParaRPr lang="en-IN" dirty="0"/>
          </a:p>
        </p:txBody>
      </p:sp>
      <p:sp>
        <p:nvSpPr>
          <p:cNvPr id="3" name="Content Placeholder 2"/>
          <p:cNvSpPr>
            <a:spLocks noGrp="1"/>
          </p:cNvSpPr>
          <p:nvPr>
            <p:ph sz="half" idx="1"/>
          </p:nvPr>
        </p:nvSpPr>
        <p:spPr>
          <a:xfrm>
            <a:off x="1295400" y="1828800"/>
            <a:ext cx="8919519" cy="4343400"/>
          </a:xfrm>
        </p:spPr>
        <p:txBody>
          <a:bodyPr/>
          <a:lstStyle/>
          <a:p>
            <a:pPr lvl="0"/>
            <a:r>
              <a:rPr lang="en-GB" sz="2000" dirty="0"/>
              <a:t>96% of post-grads use the internet</a:t>
            </a:r>
          </a:p>
          <a:p>
            <a:pPr lvl="0"/>
            <a:r>
              <a:rPr lang="en-GB" sz="2000" dirty="0"/>
              <a:t>68% of people asked who left education at high-school or lower use the internet</a:t>
            </a:r>
          </a:p>
          <a:p>
            <a:pPr lvl="0"/>
            <a:r>
              <a:rPr lang="en-GB" sz="2000" dirty="0"/>
              <a:t>Internet usage is very helpful for education</a:t>
            </a:r>
          </a:p>
          <a:p>
            <a:pPr lvl="0"/>
            <a:r>
              <a:rPr lang="en-GB" sz="2000" dirty="0"/>
              <a:t>Sometimes usage of it is even required by the education facility</a:t>
            </a:r>
          </a:p>
          <a:p>
            <a:pPr lvl="0"/>
            <a:r>
              <a:rPr lang="en-GB" sz="2000" dirty="0"/>
              <a:t>People who leave education early have less reason to use the internet, and are more likely to have less income</a:t>
            </a:r>
          </a:p>
          <a:p>
            <a:endParaRPr lang="en-IN" dirty="0"/>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8601191" y="4454148"/>
            <a:ext cx="3384864" cy="2254868"/>
          </a:xfrm>
          <a:prstGeom prst="rect">
            <a:avLst/>
          </a:prstGeom>
          <a:noFill/>
          <a:ln>
            <a:noFill/>
          </a:ln>
          <a:effectLst>
            <a:softEdge rad="31750"/>
          </a:effectLst>
        </p:spPr>
      </p:pic>
    </p:spTree>
    <p:extLst>
      <p:ext uri="{BB962C8B-B14F-4D97-AF65-F5344CB8AC3E}">
        <p14:creationId xmlns:p14="http://schemas.microsoft.com/office/powerpoint/2010/main" val="27549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US internet usage is very high</a:t>
            </a:r>
            <a:endParaRPr lang="en-IN" dirty="0"/>
          </a:p>
        </p:txBody>
      </p:sp>
      <p:sp>
        <p:nvSpPr>
          <p:cNvPr id="7" name="Text Placeholder 6"/>
          <p:cNvSpPr>
            <a:spLocks noGrp="1"/>
          </p:cNvSpPr>
          <p:nvPr>
            <p:ph type="body" sz="half" idx="2"/>
          </p:nvPr>
        </p:nvSpPr>
        <p:spPr>
          <a:xfrm>
            <a:off x="271849" y="1828800"/>
            <a:ext cx="4267200" cy="4343400"/>
          </a:xfrm>
        </p:spPr>
        <p:txBody>
          <a:bodyPr/>
          <a:lstStyle/>
          <a:p>
            <a:pPr marL="342900" lvl="0" indent="-342900">
              <a:buFont typeface="Wingdings" panose="05000000000000000000" pitchFamily="2" charset="2"/>
              <a:buChar char="Ø"/>
            </a:pPr>
            <a:r>
              <a:rPr lang="en-GB" dirty="0"/>
              <a:t>You will notice that even in the groups that use less internet, the majority of people still use the internet</a:t>
            </a:r>
          </a:p>
          <a:p>
            <a:pPr marL="342900" lvl="0" indent="-342900">
              <a:buFont typeface="Wingdings" panose="05000000000000000000" pitchFamily="2" charset="2"/>
              <a:buChar char="Ø"/>
            </a:pPr>
            <a:r>
              <a:rPr lang="en-GB" dirty="0"/>
              <a:t>The internet has become a huge part of the US, and many peoples lives</a:t>
            </a:r>
          </a:p>
          <a:p>
            <a:endParaRPr lang="en-IN" dirty="0"/>
          </a:p>
        </p:txBody>
      </p:sp>
      <p:pic>
        <p:nvPicPr>
          <p:cNvPr id="20" name="Content Placeholder 19"/>
          <p:cNvPicPr>
            <a:picLocks noGrp="1" noChangeAspect="1"/>
          </p:cNvPicPr>
          <p:nvPr>
            <p:ph idx="1"/>
          </p:nvPr>
        </p:nvPicPr>
        <p:blipFill>
          <a:blip r:embed="rId3"/>
          <a:stretch>
            <a:fillRect/>
          </a:stretch>
        </p:blipFill>
        <p:spPr>
          <a:xfrm>
            <a:off x="4727574" y="1828800"/>
            <a:ext cx="7250241" cy="4268063"/>
          </a:xfrm>
          <a:prstGeom prst="rect">
            <a:avLst/>
          </a:prstGeom>
        </p:spPr>
      </p:pic>
    </p:spTree>
    <p:extLst>
      <p:ext uri="{BB962C8B-B14F-4D97-AF65-F5344CB8AC3E}">
        <p14:creationId xmlns:p14="http://schemas.microsoft.com/office/powerpoint/2010/main" val="35691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3718" y="181610"/>
            <a:ext cx="8046720" cy="1557338"/>
          </a:xfrm>
        </p:spPr>
        <p:txBody>
          <a:bodyPr>
            <a:normAutofit/>
          </a:bodyPr>
          <a:lstStyle/>
          <a:p>
            <a:pPr algn="ctr"/>
            <a:r>
              <a:rPr lang="en-GB" sz="4400" dirty="0">
                <a:effectLst>
                  <a:outerShdw blurRad="38100" dist="38100" dir="2700000" algn="tl">
                    <a:srgbClr val="000000">
                      <a:alpha val="43137"/>
                    </a:srgbClr>
                  </a:outerShdw>
                </a:effectLst>
              </a:rPr>
              <a:t>Digital Divide In The UK</a:t>
            </a:r>
            <a:endParaRPr lang="en-IN" sz="4400" dirty="0"/>
          </a:p>
        </p:txBody>
      </p:sp>
      <p:sp>
        <p:nvSpPr>
          <p:cNvPr id="6" name="Subtitle 5"/>
          <p:cNvSpPr>
            <a:spLocks noGrp="1"/>
          </p:cNvSpPr>
          <p:nvPr>
            <p:ph type="body" idx="1"/>
          </p:nvPr>
        </p:nvSpPr>
        <p:spPr>
          <a:xfrm>
            <a:off x="553720" y="5605463"/>
            <a:ext cx="8046718" cy="1011237"/>
          </a:xfrm>
        </p:spPr>
        <p:txBody>
          <a:bodyPr/>
          <a:lstStyle/>
          <a:p>
            <a:r>
              <a:rPr lang="en-GB" dirty="0"/>
              <a:t>An overview of the factors involved</a:t>
            </a:r>
          </a:p>
        </p:txBody>
      </p:sp>
      <p:pic>
        <p:nvPicPr>
          <p:cNvPr id="8" name="Picture 2" descr="http://www.prettyjeff.com/wp-content/uploads/2011/10/No-Internet.png"/>
          <p:cNvPicPr>
            <a:picLocks noChangeAspect="1" noChangeArrowheads="1"/>
          </p:cNvPicPr>
          <p:nvPr/>
        </p:nvPicPr>
        <p:blipFill>
          <a:blip r:embed="rId3" cstate="print"/>
          <a:srcRect/>
          <a:stretch>
            <a:fillRect/>
          </a:stretch>
        </p:blipFill>
        <p:spPr bwMode="auto">
          <a:xfrm>
            <a:off x="3761155" y="2249514"/>
            <a:ext cx="5580961" cy="2718726"/>
          </a:xfrm>
          <a:prstGeom prst="rect">
            <a:avLst/>
          </a:prstGeom>
          <a:noFill/>
        </p:spPr>
      </p:pic>
    </p:spTree>
    <p:extLst>
      <p:ext uri="{BB962C8B-B14F-4D97-AF65-F5344CB8AC3E}">
        <p14:creationId xmlns:p14="http://schemas.microsoft.com/office/powerpoint/2010/main" val="1211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effectLst>
                  <a:outerShdw blurRad="38100" dist="38100" dir="2700000" algn="tl">
                    <a:srgbClr val="000000">
                      <a:alpha val="43137"/>
                    </a:srgbClr>
                  </a:outerShdw>
                </a:effectLst>
              </a:rPr>
              <a:t>Factors of the d</a:t>
            </a:r>
            <a:r>
              <a:rPr lang="en-GB" dirty="0" smtClean="0">
                <a:effectLst>
                  <a:outerShdw blurRad="38100" dist="38100" dir="2700000" algn="tl">
                    <a:srgbClr val="000000">
                      <a:alpha val="43137"/>
                    </a:srgbClr>
                  </a:outerShdw>
                </a:effectLst>
              </a:rPr>
              <a:t>ivide</a:t>
            </a:r>
            <a:endParaRPr lang="en-IN" dirty="0"/>
          </a:p>
        </p:txBody>
      </p:sp>
      <p:sp>
        <p:nvSpPr>
          <p:cNvPr id="6" name="Content Placeholder 5"/>
          <p:cNvSpPr>
            <a:spLocks noGrp="1"/>
          </p:cNvSpPr>
          <p:nvPr>
            <p:ph idx="1"/>
          </p:nvPr>
        </p:nvSpPr>
        <p:spPr>
          <a:xfrm>
            <a:off x="1295400" y="2514600"/>
            <a:ext cx="9601200" cy="4343400"/>
          </a:xfrm>
        </p:spPr>
        <p:txBody>
          <a:bodyPr/>
          <a:lstStyle/>
          <a:p>
            <a:r>
              <a:rPr lang="en-GB" dirty="0"/>
              <a:t>Age and Disability</a:t>
            </a:r>
          </a:p>
          <a:p>
            <a:r>
              <a:rPr lang="en-GB" dirty="0"/>
              <a:t>Provisions and Infrastructure</a:t>
            </a:r>
          </a:p>
          <a:p>
            <a:r>
              <a:rPr lang="en-GB" dirty="0"/>
              <a:t>Income and Education</a:t>
            </a:r>
          </a:p>
          <a:p>
            <a:r>
              <a:rPr lang="en-GB" dirty="0"/>
              <a:t>Social Inclusion/Exclusion</a:t>
            </a:r>
          </a:p>
          <a:p>
            <a:endParaRPr lang="en-IN" dirty="0"/>
          </a:p>
        </p:txBody>
      </p:sp>
    </p:spTree>
    <p:extLst>
      <p:ext uri="{BB962C8B-B14F-4D97-AF65-F5344CB8AC3E}">
        <p14:creationId xmlns:p14="http://schemas.microsoft.com/office/powerpoint/2010/main" val="50550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effectLst>
                  <a:outerShdw blurRad="38100" dist="38100" dir="2700000" algn="tl">
                    <a:srgbClr val="000000">
                      <a:alpha val="43137"/>
                    </a:srgbClr>
                  </a:outerShdw>
                </a:effectLst>
              </a:rPr>
              <a:t>Provisions and infrastructure</a:t>
            </a:r>
            <a:endParaRPr lang="en-IN" sz="36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1644716" y="2945604"/>
            <a:ext cx="6803655" cy="3124201"/>
          </a:xfrm>
          <a:prstGeom prst="rect">
            <a:avLst/>
          </a:prstGeom>
        </p:spPr>
        <p:txBody>
          <a:bodyPr vert="horz" lIns="91440" tIns="45720" rIns="91440" bIns="45720" numCol="1"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GB" dirty="0" smtClean="0"/>
              <a:t>Availability of information and communications technology</a:t>
            </a:r>
          </a:p>
          <a:p>
            <a:pPr marL="0" indent="0">
              <a:buFont typeface="Arial" panose="020B0604020202020204" pitchFamily="34" charset="0"/>
              <a:buNone/>
            </a:pPr>
            <a:endParaRPr lang="en-GB" dirty="0" smtClean="0"/>
          </a:p>
          <a:p>
            <a:r>
              <a:rPr lang="en-GB" dirty="0" smtClean="0"/>
              <a:t>Rural vs Urban</a:t>
            </a:r>
          </a:p>
          <a:p>
            <a:endParaRPr lang="en-GB" dirty="0"/>
          </a:p>
        </p:txBody>
      </p:sp>
      <p:pic>
        <p:nvPicPr>
          <p:cNvPr id="5" name="Picture 4"/>
          <p:cNvPicPr>
            <a:picLocks noChangeAspect="1"/>
          </p:cNvPicPr>
          <p:nvPr/>
        </p:nvPicPr>
        <p:blipFill>
          <a:blip r:embed="rId3"/>
          <a:stretch>
            <a:fillRect/>
          </a:stretch>
        </p:blipFill>
        <p:spPr>
          <a:xfrm>
            <a:off x="8692028" y="2666999"/>
            <a:ext cx="2893580" cy="3681412"/>
          </a:xfrm>
          <a:prstGeom prst="rect">
            <a:avLst/>
          </a:prstGeom>
        </p:spPr>
      </p:pic>
    </p:spTree>
    <p:extLst>
      <p:ext uri="{BB962C8B-B14F-4D97-AF65-F5344CB8AC3E}">
        <p14:creationId xmlns:p14="http://schemas.microsoft.com/office/powerpoint/2010/main" val="89700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dirty="0" smtClean="0">
                <a:effectLst>
                  <a:outerShdw blurRad="38100" dist="38100" dir="2700000" algn="tl">
                    <a:srgbClr val="000000">
                      <a:alpha val="43137"/>
                    </a:srgbClr>
                  </a:outerShdw>
                </a:effectLst>
              </a:rPr>
              <a:t>Income &amp; Education, the Socio-economic factors</a:t>
            </a:r>
            <a:endParaRPr lang="en-GB"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normAutofit fontScale="92500" lnSpcReduction="20000"/>
          </a:bodyPr>
          <a:lstStyle/>
          <a:p>
            <a:r>
              <a:rPr lang="en-GB" dirty="0" smtClean="0"/>
              <a:t>The social divide</a:t>
            </a:r>
          </a:p>
          <a:p>
            <a:r>
              <a:rPr lang="en-GB" dirty="0" smtClean="0"/>
              <a:t>The democratic divide</a:t>
            </a:r>
          </a:p>
          <a:p>
            <a:r>
              <a:rPr lang="en-GB" dirty="0" smtClean="0"/>
              <a:t>Confused and adverse  vs Advanced Users</a:t>
            </a:r>
          </a:p>
          <a:p>
            <a:pPr marL="0" indent="0">
              <a:buNone/>
            </a:pPr>
            <a:endParaRPr lang="en-GB" sz="2000" dirty="0"/>
          </a:p>
          <a:p>
            <a:pPr marL="0" indent="0">
              <a:buNone/>
            </a:pPr>
            <a:r>
              <a:rPr lang="en-GB" sz="2000" b="1" dirty="0" smtClean="0"/>
              <a:t>Confused And Adverse</a:t>
            </a:r>
            <a:r>
              <a:rPr lang="en-GB" sz="2000" dirty="0" smtClean="0"/>
              <a:t>: </a:t>
            </a:r>
            <a:r>
              <a:rPr lang="en-GB" sz="2000" i="1" dirty="0" smtClean="0"/>
              <a:t>“High </a:t>
            </a:r>
            <a:r>
              <a:rPr lang="en-GB" sz="2000" i="1" dirty="0"/>
              <a:t>variability, but generally low usage of Internet. This user type shows confusion about Internet services. This category rarely uses the Internet for private purposes or for contacting </a:t>
            </a:r>
            <a:r>
              <a:rPr lang="en-GB" sz="2000" i="1" dirty="0" smtClean="0"/>
              <a:t>authorities”</a:t>
            </a:r>
          </a:p>
          <a:p>
            <a:pPr marL="0" indent="0">
              <a:buNone/>
            </a:pPr>
            <a:endParaRPr lang="en-GB" sz="2000" i="1" dirty="0"/>
          </a:p>
          <a:p>
            <a:pPr marL="0" indent="0">
              <a:buNone/>
            </a:pPr>
            <a:r>
              <a:rPr lang="en-GB" sz="2000" b="1" dirty="0"/>
              <a:t>Advanced </a:t>
            </a:r>
            <a:r>
              <a:rPr lang="en-GB" sz="2000" b="1" dirty="0" smtClean="0"/>
              <a:t>Users</a:t>
            </a:r>
            <a:r>
              <a:rPr lang="en-GB" sz="2000" dirty="0" smtClean="0"/>
              <a:t>: </a:t>
            </a:r>
            <a:r>
              <a:rPr lang="en-GB" sz="2000" i="1" dirty="0" smtClean="0"/>
              <a:t>“Frequent </a:t>
            </a:r>
            <a:r>
              <a:rPr lang="en-GB" sz="2000" i="1" dirty="0"/>
              <a:t>use of </a:t>
            </a:r>
            <a:r>
              <a:rPr lang="en-GB" sz="2000" i="1" dirty="0"/>
              <a:t>eGovernment</a:t>
            </a:r>
            <a:r>
              <a:rPr lang="en-GB" sz="2000" i="1" dirty="0"/>
              <a:t> services, not only for administrative tasks (e.g., to search for administrative information, to fill out forms, or to carry out administrative transactions) but also for other purposes. Advanced Users are the most frequent online shoppers. </a:t>
            </a:r>
            <a:r>
              <a:rPr lang="en-GB" sz="2000" i="1" dirty="0" smtClean="0"/>
              <a:t>”</a:t>
            </a:r>
            <a:endParaRPr lang="en-GB" sz="2000" i="1" dirty="0"/>
          </a:p>
        </p:txBody>
      </p:sp>
    </p:spTree>
    <p:extLst>
      <p:ext uri="{BB962C8B-B14F-4D97-AF65-F5344CB8AC3E}">
        <p14:creationId xmlns:p14="http://schemas.microsoft.com/office/powerpoint/2010/main" val="38939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1249"/>
            <a:ext cx="10515600" cy="1325563"/>
          </a:xfrm>
        </p:spPr>
        <p:txBody>
          <a:bodyPr>
            <a:normAutofit/>
          </a:bodyPr>
          <a:lstStyle/>
          <a:p>
            <a:pPr algn="ctr"/>
            <a:r>
              <a:rPr lang="en-GB" sz="6600" dirty="0" smtClean="0">
                <a:effectLst>
                  <a:outerShdw blurRad="38100" dist="38100" dir="2700000" algn="tl">
                    <a:srgbClr val="000000">
                      <a:alpha val="43137"/>
                    </a:srgbClr>
                  </a:outerShdw>
                </a:effectLst>
              </a:rPr>
              <a:t>Who We Are</a:t>
            </a:r>
            <a:endParaRPr lang="en-GB" sz="66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087" t="22793" r="24775" b="17694"/>
          <a:stretch/>
        </p:blipFill>
        <p:spPr>
          <a:xfrm>
            <a:off x="1482897" y="1839354"/>
            <a:ext cx="1343779" cy="1760524"/>
          </a:xfrm>
          <a:prstGeom prst="rect">
            <a:avLst/>
          </a:prstGeom>
        </p:spPr>
      </p:pic>
      <p:sp>
        <p:nvSpPr>
          <p:cNvPr id="5" name="TextBox 4"/>
          <p:cNvSpPr txBox="1"/>
          <p:nvPr/>
        </p:nvSpPr>
        <p:spPr>
          <a:xfrm>
            <a:off x="1458998" y="3690460"/>
            <a:ext cx="1705232" cy="369332"/>
          </a:xfrm>
          <a:prstGeom prst="rect">
            <a:avLst/>
          </a:prstGeom>
          <a:noFill/>
        </p:spPr>
        <p:txBody>
          <a:bodyPr wrap="square" rtlCol="0">
            <a:spAutoFit/>
          </a:bodyPr>
          <a:lstStyle/>
          <a:p>
            <a:r>
              <a:rPr lang="en-GB" dirty="0" smtClean="0"/>
              <a:t>Darron Tang</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390" y="1839354"/>
            <a:ext cx="1383775" cy="1779139"/>
          </a:xfrm>
          <a:prstGeom prst="rect">
            <a:avLst/>
          </a:prstGeom>
        </p:spPr>
      </p:pic>
      <p:sp>
        <p:nvSpPr>
          <p:cNvPr id="7" name="TextBox 6"/>
          <p:cNvSpPr txBox="1"/>
          <p:nvPr/>
        </p:nvSpPr>
        <p:spPr>
          <a:xfrm>
            <a:off x="5042354" y="3742856"/>
            <a:ext cx="2241835" cy="369332"/>
          </a:xfrm>
          <a:prstGeom prst="rect">
            <a:avLst/>
          </a:prstGeom>
          <a:noFill/>
        </p:spPr>
        <p:txBody>
          <a:bodyPr wrap="square" rtlCol="0">
            <a:spAutoFit/>
          </a:bodyPr>
          <a:lstStyle/>
          <a:p>
            <a:r>
              <a:rPr lang="en-GB" dirty="0" err="1" smtClean="0"/>
              <a:t>Vaidotas</a:t>
            </a:r>
            <a:r>
              <a:rPr lang="en-GB" dirty="0" smtClean="0"/>
              <a:t> </a:t>
            </a:r>
            <a:r>
              <a:rPr lang="en-GB" dirty="0" err="1" smtClean="0"/>
              <a:t>Šimkus</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2543" y="1839354"/>
            <a:ext cx="1334355" cy="1779139"/>
          </a:xfrm>
          <a:prstGeom prst="rect">
            <a:avLst/>
          </a:prstGeom>
        </p:spPr>
      </p:pic>
      <p:sp>
        <p:nvSpPr>
          <p:cNvPr id="9" name="TextBox 8"/>
          <p:cNvSpPr txBox="1"/>
          <p:nvPr/>
        </p:nvSpPr>
        <p:spPr>
          <a:xfrm>
            <a:off x="8809864" y="3754041"/>
            <a:ext cx="1664270" cy="369332"/>
          </a:xfrm>
          <a:prstGeom prst="rect">
            <a:avLst/>
          </a:prstGeom>
          <a:noFill/>
        </p:spPr>
        <p:txBody>
          <a:bodyPr wrap="square" rtlCol="0">
            <a:spAutoFit/>
          </a:bodyPr>
          <a:lstStyle/>
          <a:p>
            <a:r>
              <a:rPr lang="en-GB" dirty="0" smtClean="0"/>
              <a:t>Tom </a:t>
            </a:r>
            <a:r>
              <a:rPr lang="en-GB" dirty="0" err="1" smtClean="0"/>
              <a:t>Aley</a:t>
            </a:r>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998" y="4350058"/>
            <a:ext cx="1349699" cy="1729614"/>
          </a:xfrm>
          <a:prstGeom prst="rect">
            <a:avLst/>
          </a:prstGeom>
        </p:spPr>
      </p:pic>
      <p:sp>
        <p:nvSpPr>
          <p:cNvPr id="11" name="TextBox 10"/>
          <p:cNvSpPr txBox="1"/>
          <p:nvPr/>
        </p:nvSpPr>
        <p:spPr>
          <a:xfrm>
            <a:off x="1526048" y="6263440"/>
            <a:ext cx="1335767" cy="369332"/>
          </a:xfrm>
          <a:prstGeom prst="rect">
            <a:avLst/>
          </a:prstGeom>
          <a:noFill/>
        </p:spPr>
        <p:txBody>
          <a:bodyPr wrap="square" rtlCol="0">
            <a:spAutoFit/>
          </a:bodyPr>
          <a:lstStyle/>
          <a:p>
            <a:r>
              <a:rPr lang="en-GB" dirty="0" smtClean="0"/>
              <a:t>Jack Drake</a:t>
            </a:r>
            <a:endParaRPr lang="en-GB"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9835" t="25172" r="58633" b="11346"/>
          <a:stretch/>
        </p:blipFill>
        <p:spPr>
          <a:xfrm>
            <a:off x="5313386" y="4388284"/>
            <a:ext cx="1303782" cy="1750793"/>
          </a:xfrm>
          <a:prstGeom prst="rect">
            <a:avLst/>
          </a:prstGeom>
        </p:spPr>
      </p:pic>
      <p:sp>
        <p:nvSpPr>
          <p:cNvPr id="13" name="TextBox 12"/>
          <p:cNvSpPr txBox="1"/>
          <p:nvPr/>
        </p:nvSpPr>
        <p:spPr>
          <a:xfrm>
            <a:off x="5042354" y="6263440"/>
            <a:ext cx="2107289" cy="369332"/>
          </a:xfrm>
          <a:prstGeom prst="rect">
            <a:avLst/>
          </a:prstGeom>
          <a:noFill/>
        </p:spPr>
        <p:txBody>
          <a:bodyPr wrap="square" rtlCol="0">
            <a:spAutoFit/>
          </a:bodyPr>
          <a:lstStyle/>
          <a:p>
            <a:r>
              <a:rPr lang="en-GB" dirty="0" err="1" smtClean="0"/>
              <a:t>Amogh</a:t>
            </a:r>
            <a:r>
              <a:rPr lang="en-GB" dirty="0" smtClean="0"/>
              <a:t> </a:t>
            </a:r>
            <a:r>
              <a:rPr lang="en-GB" dirty="0" err="1" smtClean="0"/>
              <a:t>Randhar</a:t>
            </a:r>
            <a:endParaRPr lang="en-GB" dirty="0" smtClean="0"/>
          </a:p>
        </p:txBody>
      </p:sp>
      <p:sp>
        <p:nvSpPr>
          <p:cNvPr id="15" name="TextBox 14"/>
          <p:cNvSpPr txBox="1"/>
          <p:nvPr/>
        </p:nvSpPr>
        <p:spPr>
          <a:xfrm>
            <a:off x="8344006" y="6263440"/>
            <a:ext cx="3102576" cy="369332"/>
          </a:xfrm>
          <a:prstGeom prst="rect">
            <a:avLst/>
          </a:prstGeom>
          <a:noFill/>
        </p:spPr>
        <p:txBody>
          <a:bodyPr wrap="square" rtlCol="0">
            <a:spAutoFit/>
          </a:bodyPr>
          <a:lstStyle/>
          <a:p>
            <a:r>
              <a:rPr lang="en-GB" dirty="0"/>
              <a:t>Andrés Martín </a:t>
            </a:r>
            <a:r>
              <a:rPr lang="en-GB" dirty="0" err="1"/>
              <a:t>Maqueda</a:t>
            </a:r>
            <a:endParaRPr lang="en-GB"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3420" y="4350058"/>
            <a:ext cx="1752600" cy="1767840"/>
          </a:xfrm>
          <a:prstGeom prst="rect">
            <a:avLst/>
          </a:prstGeom>
        </p:spPr>
      </p:pic>
    </p:spTree>
    <p:extLst>
      <p:ext uri="{BB962C8B-B14F-4D97-AF65-F5344CB8AC3E}">
        <p14:creationId xmlns:p14="http://schemas.microsoft.com/office/powerpoint/2010/main" val="7658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4311" y="685800"/>
            <a:ext cx="10018713" cy="17525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GB" b="1" dirty="0">
              <a:effectLst>
                <a:outerShdw blurRad="38100" dist="38100" dir="2700000" algn="tl">
                  <a:srgbClr val="000000">
                    <a:alpha val="43137"/>
                  </a:srgbClr>
                </a:outerShdw>
              </a:effectLst>
            </a:endParaRPr>
          </a:p>
        </p:txBody>
      </p:sp>
      <p:pic>
        <p:nvPicPr>
          <p:cNvPr id="5" name="Content Placeholder 3"/>
          <p:cNvPicPr>
            <a:picLocks noChangeAspect="1"/>
          </p:cNvPicPr>
          <p:nvPr/>
        </p:nvPicPr>
        <p:blipFill>
          <a:blip r:embed="rId3"/>
          <a:stretch>
            <a:fillRect/>
          </a:stretch>
        </p:blipFill>
        <p:spPr>
          <a:xfrm>
            <a:off x="1904617" y="2577516"/>
            <a:ext cx="8382766" cy="2817019"/>
          </a:xfrm>
          <a:prstGeom prst="rect">
            <a:avLst/>
          </a:prstGeom>
        </p:spPr>
      </p:pic>
      <p:sp>
        <p:nvSpPr>
          <p:cNvPr id="8" name="Title 7"/>
          <p:cNvSpPr>
            <a:spLocks noGrp="1"/>
          </p:cNvSpPr>
          <p:nvPr>
            <p:ph type="title"/>
          </p:nvPr>
        </p:nvSpPr>
        <p:spPr/>
        <p:txBody>
          <a:bodyPr>
            <a:normAutofit fontScale="90000"/>
          </a:bodyPr>
          <a:lstStyle/>
          <a:p>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Internet </a:t>
            </a:r>
            <a:r>
              <a:rPr lang="en-GB" dirty="0">
                <a:effectLst>
                  <a:outerShdw blurRad="38100" dist="38100" dir="2700000" algn="tl">
                    <a:srgbClr val="000000">
                      <a:alpha val="43137"/>
                    </a:srgbClr>
                  </a:outerShdw>
                </a:effectLst>
              </a:rPr>
              <a:t>access by educational qualification and household income</a:t>
            </a:r>
            <a:r>
              <a:rPr lang="en-GB" dirty="0" smtClean="0">
                <a:effectLst>
                  <a:outerShdw blurRad="38100" dist="38100" dir="2700000" algn="tl">
                    <a:srgbClr val="000000">
                      <a:alpha val="43137"/>
                    </a:srgbClr>
                  </a:outerShdw>
                </a:effectLst>
              </a:rPr>
              <a:t>:</a:t>
            </a:r>
            <a:endParaRPr lang="en-IN" dirty="0"/>
          </a:p>
        </p:txBody>
      </p:sp>
      <p:sp>
        <p:nvSpPr>
          <p:cNvPr id="10" name="Oval 9"/>
          <p:cNvSpPr/>
          <p:nvPr/>
        </p:nvSpPr>
        <p:spPr>
          <a:xfrm>
            <a:off x="8963295" y="3514933"/>
            <a:ext cx="444500" cy="471092"/>
          </a:xfrm>
          <a:prstGeom prst="ellipse">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11" name="Oval 10"/>
          <p:cNvSpPr/>
          <p:nvPr/>
        </p:nvSpPr>
        <p:spPr>
          <a:xfrm>
            <a:off x="5163549" y="4269599"/>
            <a:ext cx="444500" cy="471092"/>
          </a:xfrm>
          <a:prstGeom prst="ellipse">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12" name="Right Arrow 11"/>
          <p:cNvSpPr/>
          <p:nvPr/>
        </p:nvSpPr>
        <p:spPr>
          <a:xfrm>
            <a:off x="5712622" y="4626390"/>
            <a:ext cx="3149600" cy="1143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ight Arrow 12"/>
          <p:cNvSpPr/>
          <p:nvPr/>
        </p:nvSpPr>
        <p:spPr>
          <a:xfrm>
            <a:off x="5712622" y="3871724"/>
            <a:ext cx="3149600" cy="1143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48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638" y="1483360"/>
            <a:ext cx="9047478" cy="641668"/>
          </a:xfrm>
        </p:spPr>
        <p:txBody>
          <a:bodyPr>
            <a:noAutofit/>
          </a:bodyPr>
          <a:lstStyle/>
          <a:p>
            <a:r>
              <a:rPr lang="en-IN" sz="3600" dirty="0">
                <a:effectLst>
                  <a:outerShdw blurRad="38100" dist="38100" dir="2700000" algn="tl">
                    <a:srgbClr val="000000">
                      <a:alpha val="43137"/>
                    </a:srgbClr>
                  </a:outerShdw>
                </a:effectLst>
              </a:rPr>
              <a:t>Digital </a:t>
            </a:r>
            <a:r>
              <a:rPr lang="en-IN" sz="3600" dirty="0" smtClean="0">
                <a:effectLst>
                  <a:outerShdw blurRad="38100" dist="38100" dir="2700000" algn="tl">
                    <a:srgbClr val="000000">
                      <a:alpha val="43137"/>
                    </a:srgbClr>
                  </a:outerShdw>
                </a:effectLst>
              </a:rPr>
              <a:t>Divide :</a:t>
            </a:r>
            <a:br>
              <a:rPr lang="en-IN" sz="3600" dirty="0" smtClean="0">
                <a:effectLst>
                  <a:outerShdw blurRad="38100" dist="38100" dir="2700000" algn="tl">
                    <a:srgbClr val="000000">
                      <a:alpha val="43137"/>
                    </a:srgbClr>
                  </a:outerShdw>
                </a:effectLst>
              </a:rPr>
            </a:br>
            <a:r>
              <a:rPr lang="en-IN" sz="3600" dirty="0">
                <a:effectLst>
                  <a:outerShdw blurRad="38100" dist="38100" dir="2700000" algn="tl">
                    <a:srgbClr val="000000">
                      <a:alpha val="43137"/>
                    </a:srgbClr>
                  </a:outerShdw>
                </a:effectLst>
              </a:rPr>
              <a:t>	</a:t>
            </a:r>
            <a:r>
              <a:rPr lang="en-IN" sz="3600" dirty="0" smtClean="0">
                <a:effectLst>
                  <a:outerShdw blurRad="38100" dist="38100" dir="2700000" algn="tl">
                    <a:srgbClr val="000000">
                      <a:alpha val="43137"/>
                    </a:srgbClr>
                  </a:outerShdw>
                </a:effectLst>
              </a:rPr>
              <a:t>Less Economic Developed Countries</a:t>
            </a:r>
            <a:endParaRPr lang="en-IN" sz="3600" dirty="0"/>
          </a:p>
        </p:txBody>
      </p:sp>
      <p:sp>
        <p:nvSpPr>
          <p:cNvPr id="6" name="Rectangle 5"/>
          <p:cNvSpPr/>
          <p:nvPr/>
        </p:nvSpPr>
        <p:spPr>
          <a:xfrm>
            <a:off x="294638" y="6099294"/>
            <a:ext cx="4631396" cy="369332"/>
          </a:xfrm>
          <a:prstGeom prst="rect">
            <a:avLst/>
          </a:prstGeom>
        </p:spPr>
        <p:txBody>
          <a:bodyPr wrap="none">
            <a:spAutoFit/>
          </a:bodyPr>
          <a:lstStyle/>
          <a:p>
            <a:r>
              <a:rPr lang="en-IN" dirty="0"/>
              <a:t>Developing And Less Developed Countries</a:t>
            </a:r>
          </a:p>
        </p:txBody>
      </p:sp>
      <p:pic>
        <p:nvPicPr>
          <p:cNvPr id="7" name="Picture 2" descr="http://mooreslore.corante.com/archives/images/digital%20divide%20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0" r="95000">
                        <a14:foregroundMark x1="8750" y1="39259" x2="0" y2="55556"/>
                        <a14:foregroundMark x1="91250" y1="54815" x2="95000" y2="65741"/>
                      </a14:backgroundRemoval>
                    </a14:imgEffect>
                  </a14:imgLayer>
                </a14:imgProps>
              </a:ext>
              <a:ext uri="{28A0092B-C50C-407E-A947-70E740481C1C}">
                <a14:useLocalDpi xmlns:a14="http://schemas.microsoft.com/office/drawing/2010/main" val="0"/>
              </a:ext>
            </a:extLst>
          </a:blip>
          <a:srcRect/>
          <a:stretch>
            <a:fillRect/>
          </a:stretch>
        </p:blipFill>
        <p:spPr bwMode="auto">
          <a:xfrm>
            <a:off x="2984600" y="2539492"/>
            <a:ext cx="3667553" cy="27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8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600" dirty="0"/>
              <a:t>Internet Penetration In </a:t>
            </a:r>
            <a:r>
              <a:rPr lang="en-IN" sz="3600" dirty="0" smtClean="0"/>
              <a:t>World</a:t>
            </a:r>
            <a:endParaRPr lang="en-IN" sz="3600" dirty="0"/>
          </a:p>
        </p:txBody>
      </p:sp>
      <p:pic>
        <p:nvPicPr>
          <p:cNvPr id="5" name="Picture 4"/>
          <p:cNvPicPr>
            <a:picLocks noChangeAspect="1"/>
          </p:cNvPicPr>
          <p:nvPr/>
        </p:nvPicPr>
        <p:blipFill>
          <a:blip r:embed="rId3"/>
          <a:stretch>
            <a:fillRect/>
          </a:stretch>
        </p:blipFill>
        <p:spPr>
          <a:xfrm>
            <a:off x="1841487" y="1766679"/>
            <a:ext cx="8509025" cy="4585702"/>
          </a:xfrm>
          <a:prstGeom prst="rect">
            <a:avLst/>
          </a:prstGeom>
          <a:ln>
            <a:noFill/>
          </a:ln>
          <a:effectLst>
            <a:softEdge rad="112500"/>
          </a:effectLst>
        </p:spPr>
      </p:pic>
      <p:sp>
        <p:nvSpPr>
          <p:cNvPr id="7" name="TextBox 6"/>
          <p:cNvSpPr txBox="1"/>
          <p:nvPr/>
        </p:nvSpPr>
        <p:spPr>
          <a:xfrm>
            <a:off x="4399280" y="6106160"/>
            <a:ext cx="5851282" cy="492443"/>
          </a:xfrm>
          <a:prstGeom prst="rect">
            <a:avLst/>
          </a:prstGeom>
          <a:noFill/>
        </p:spPr>
        <p:txBody>
          <a:bodyPr wrap="none" rtlCol="0">
            <a:spAutoFit/>
          </a:bodyPr>
          <a:lstStyle/>
          <a:p>
            <a:r>
              <a:rPr lang="en-IN" sz="800" dirty="0"/>
              <a:t>http://www.unescap.org/news/first-ituun-escap-interactive-terrestrial-transmission-information-superhighway-maps-help</a:t>
            </a:r>
          </a:p>
          <a:p>
            <a:endParaRPr lang="en-IN" dirty="0"/>
          </a:p>
        </p:txBody>
      </p:sp>
      <p:sp>
        <p:nvSpPr>
          <p:cNvPr id="8" name="Rectangle 7"/>
          <p:cNvSpPr/>
          <p:nvPr/>
        </p:nvSpPr>
        <p:spPr>
          <a:xfrm>
            <a:off x="1993152" y="5967660"/>
            <a:ext cx="1127232" cy="276999"/>
          </a:xfrm>
          <a:prstGeom prst="rect">
            <a:avLst/>
          </a:prstGeom>
        </p:spPr>
        <p:txBody>
          <a:bodyPr wrap="none">
            <a:spAutoFit/>
          </a:bodyPr>
          <a:lstStyle/>
          <a:p>
            <a:r>
              <a:rPr lang="en-IN" sz="1200" dirty="0"/>
              <a:t>Image of 2012</a:t>
            </a:r>
          </a:p>
        </p:txBody>
      </p:sp>
    </p:spTree>
    <p:extLst>
      <p:ext uri="{BB962C8B-B14F-4D97-AF65-F5344CB8AC3E}">
        <p14:creationId xmlns:p14="http://schemas.microsoft.com/office/powerpoint/2010/main" val="152531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sz="2800" i="1" dirty="0"/>
              <a:t>Cost of One Hour of Internet Access: Global Cities v. Regional </a:t>
            </a:r>
            <a:r>
              <a:rPr lang="en-IN" sz="2800" i="1" dirty="0" smtClean="0"/>
              <a:t>Centres</a:t>
            </a:r>
            <a:endParaRPr lang="en-IN" sz="2800" dirty="0"/>
          </a:p>
        </p:txBody>
      </p:sp>
      <p:pic>
        <p:nvPicPr>
          <p:cNvPr id="11" name="Picture 2" descr="globalregional"/>
          <p:cNvPicPr>
            <a:picLocks noChangeAspect="1" noChangeArrowheads="1"/>
          </p:cNvPicPr>
          <p:nvPr/>
        </p:nvPicPr>
        <p:blipFill rotWithShape="1">
          <a:blip r:embed="rId3">
            <a:extLst>
              <a:ext uri="{28A0092B-C50C-407E-A947-70E740481C1C}">
                <a14:useLocalDpi xmlns:a14="http://schemas.microsoft.com/office/drawing/2010/main" val="0"/>
              </a:ext>
            </a:extLst>
          </a:blip>
          <a:srcRect b="54892"/>
          <a:stretch/>
        </p:blipFill>
        <p:spPr bwMode="auto">
          <a:xfrm>
            <a:off x="1906972" y="1828800"/>
            <a:ext cx="334885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wiareport.org/wp-content/uploads/globalregional1.jpg"/>
          <p:cNvPicPr>
            <a:picLocks noChangeAspect="1" noChangeArrowheads="1"/>
          </p:cNvPicPr>
          <p:nvPr/>
        </p:nvPicPr>
        <p:blipFill rotWithShape="1">
          <a:blip r:embed="rId4">
            <a:extLst>
              <a:ext uri="{28A0092B-C50C-407E-A947-70E740481C1C}">
                <a14:useLocalDpi xmlns:a14="http://schemas.microsoft.com/office/drawing/2010/main" val="0"/>
              </a:ext>
            </a:extLst>
          </a:blip>
          <a:srcRect t="45674"/>
          <a:stretch/>
        </p:blipFill>
        <p:spPr bwMode="auto">
          <a:xfrm>
            <a:off x="7180035" y="1828800"/>
            <a:ext cx="2861129" cy="429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a:effectLst>
                  <a:outerShdw blurRad="38100" dist="38100" dir="2700000" algn="tl">
                    <a:srgbClr val="000000">
                      <a:alpha val="43137"/>
                    </a:srgbClr>
                  </a:outerShdw>
                </a:effectLst>
              </a:rPr>
              <a:t>Digital Divide – Comparison</a:t>
            </a:r>
            <a:endParaRPr lang="en-IN" dirty="0"/>
          </a:p>
        </p:txBody>
      </p:sp>
      <p:pic>
        <p:nvPicPr>
          <p:cNvPr id="12" name="Picture 2" descr="http://www.itu.int/ITU-D/ict/statistics/material/graphs/Internet_users_9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1" y="2523783"/>
            <a:ext cx="3968749"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http://www.itu.int/ITU-D/ict/statistics/material/graphs/Mobile_cellular_98-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550" y="2523783"/>
            <a:ext cx="4600575" cy="32099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17651" y="6198108"/>
            <a:ext cx="8900160" cy="584775"/>
          </a:xfrm>
          <a:prstGeom prst="rect">
            <a:avLst/>
          </a:prstGeom>
        </p:spPr>
        <p:txBody>
          <a:bodyPr wrap="square">
            <a:spAutoFit/>
          </a:bodyPr>
          <a:lstStyle/>
          <a:p>
            <a:pPr algn="just"/>
            <a:r>
              <a:rPr lang="en-IN" sz="1600" dirty="0"/>
              <a:t>From the following two charts, we can see that while the adoption of ICT has been on the rise, the number of users from the developing nations still falls below the world average.</a:t>
            </a:r>
          </a:p>
        </p:txBody>
      </p:sp>
      <p:sp>
        <p:nvSpPr>
          <p:cNvPr id="15" name="Rectangle 14"/>
          <p:cNvSpPr/>
          <p:nvPr/>
        </p:nvSpPr>
        <p:spPr>
          <a:xfrm>
            <a:off x="3385161" y="1813876"/>
            <a:ext cx="5421677" cy="369332"/>
          </a:xfrm>
          <a:prstGeom prst="rect">
            <a:avLst/>
          </a:prstGeom>
        </p:spPr>
        <p:txBody>
          <a:bodyPr wrap="none">
            <a:spAutoFit/>
          </a:bodyPr>
          <a:lstStyle/>
          <a:p>
            <a:r>
              <a:rPr lang="en-IN" spc="600" dirty="0"/>
              <a:t>Developed vs Non-Developed </a:t>
            </a:r>
            <a:endParaRPr lang="en-IN" dirty="0"/>
          </a:p>
        </p:txBody>
      </p:sp>
    </p:spTree>
    <p:extLst>
      <p:ext uri="{BB962C8B-B14F-4D97-AF65-F5344CB8AC3E}">
        <p14:creationId xmlns:p14="http://schemas.microsoft.com/office/powerpoint/2010/main" val="251383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37105" y="1291984"/>
            <a:ext cx="7987222" cy="5566016"/>
          </a:xfrm>
          <a:prstGeom prst="rect">
            <a:avLst/>
          </a:prstGeom>
        </p:spPr>
      </p:pic>
      <p:sp>
        <p:nvSpPr>
          <p:cNvPr id="8" name="Title 7"/>
          <p:cNvSpPr>
            <a:spLocks noGrp="1"/>
          </p:cNvSpPr>
          <p:nvPr>
            <p:ph type="title"/>
          </p:nvPr>
        </p:nvSpPr>
        <p:spPr/>
        <p:txBody>
          <a:bodyPr/>
          <a:lstStyle/>
          <a:p>
            <a:r>
              <a:rPr lang="en-IN" dirty="0" smtClean="0"/>
              <a:t>Development Data Comparison BRICS</a:t>
            </a:r>
            <a:endParaRPr lang="en-IN" dirty="0"/>
          </a:p>
        </p:txBody>
      </p:sp>
    </p:spTree>
    <p:extLst>
      <p:ext uri="{BB962C8B-B14F-4D97-AF65-F5344CB8AC3E}">
        <p14:creationId xmlns:p14="http://schemas.microsoft.com/office/powerpoint/2010/main" val="408860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gular Pentagon 2"/>
          <p:cNvSpPr/>
          <p:nvPr/>
        </p:nvSpPr>
        <p:spPr>
          <a:xfrm>
            <a:off x="4338918" y="188256"/>
            <a:ext cx="3352800" cy="2850777"/>
          </a:xfrm>
          <a:prstGeom prst="pentagon">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IN" sz="4000" dirty="0" smtClean="0">
                <a:ln w="0"/>
                <a:solidFill>
                  <a:schemeClr val="tx1"/>
                </a:solidFill>
                <a:effectLst>
                  <a:outerShdw blurRad="38100" dist="19050" dir="2700000" algn="tl" rotWithShape="0">
                    <a:schemeClr val="dk1">
                      <a:alpha val="40000"/>
                    </a:schemeClr>
                  </a:outerShdw>
                </a:effectLst>
                <a:latin typeface="+mj-lt"/>
              </a:rPr>
              <a:t>Reasons</a:t>
            </a:r>
            <a:endParaRPr lang="en-IN" sz="4000" dirty="0">
              <a:ln w="0"/>
              <a:solidFill>
                <a:schemeClr val="tx1"/>
              </a:solidFill>
              <a:effectLst>
                <a:outerShdw blurRad="38100" dist="19050" dir="2700000" algn="tl" rotWithShape="0">
                  <a:schemeClr val="dk1">
                    <a:alpha val="40000"/>
                  </a:schemeClr>
                </a:outerShdw>
              </a:effectLst>
              <a:latin typeface="+mj-lt"/>
            </a:endParaRPr>
          </a:p>
        </p:txBody>
      </p:sp>
      <p:sp>
        <p:nvSpPr>
          <p:cNvPr id="7" name="Oval 6"/>
          <p:cNvSpPr/>
          <p:nvPr/>
        </p:nvSpPr>
        <p:spPr>
          <a:xfrm>
            <a:off x="304800" y="188256"/>
            <a:ext cx="3478306" cy="30659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b="1" dirty="0"/>
              <a:t>Poverty &amp; Poor Infrastructure</a:t>
            </a:r>
          </a:p>
        </p:txBody>
      </p:sp>
      <p:sp>
        <p:nvSpPr>
          <p:cNvPr id="9" name="Oval 8"/>
          <p:cNvSpPr/>
          <p:nvPr/>
        </p:nvSpPr>
        <p:spPr>
          <a:xfrm>
            <a:off x="8247530" y="188257"/>
            <a:ext cx="3478306" cy="30659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400" b="1" dirty="0"/>
              <a:t>Rurality</a:t>
            </a:r>
          </a:p>
        </p:txBody>
      </p:sp>
      <p:sp>
        <p:nvSpPr>
          <p:cNvPr id="10" name="Oval 9"/>
          <p:cNvSpPr/>
          <p:nvPr/>
        </p:nvSpPr>
        <p:spPr>
          <a:xfrm>
            <a:off x="8247530" y="3487269"/>
            <a:ext cx="3478306" cy="30659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400" b="1" dirty="0"/>
              <a:t>Illiteracy</a:t>
            </a:r>
          </a:p>
        </p:txBody>
      </p:sp>
      <p:sp>
        <p:nvSpPr>
          <p:cNvPr id="11" name="Oval 10"/>
          <p:cNvSpPr/>
          <p:nvPr/>
        </p:nvSpPr>
        <p:spPr>
          <a:xfrm>
            <a:off x="304800" y="3576917"/>
            <a:ext cx="3478306" cy="30659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b="1" dirty="0" smtClean="0"/>
              <a:t>Corruption </a:t>
            </a:r>
            <a:r>
              <a:rPr lang="en-IN" sz="2000" b="1" dirty="0"/>
              <a:t>&amp; Bureaucracy</a:t>
            </a:r>
          </a:p>
        </p:txBody>
      </p:sp>
      <p:sp>
        <p:nvSpPr>
          <p:cNvPr id="12" name="Oval 11"/>
          <p:cNvSpPr/>
          <p:nvPr/>
        </p:nvSpPr>
        <p:spPr>
          <a:xfrm>
            <a:off x="4276165" y="3576916"/>
            <a:ext cx="3478306" cy="30659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b="1" dirty="0"/>
              <a:t>Educational Exposure &amp; Technical Support</a:t>
            </a:r>
          </a:p>
        </p:txBody>
      </p:sp>
    </p:spTree>
    <p:extLst>
      <p:ext uri="{BB962C8B-B14F-4D97-AF65-F5344CB8AC3E}">
        <p14:creationId xmlns:p14="http://schemas.microsoft.com/office/powerpoint/2010/main" val="3407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69894" y="0"/>
            <a:ext cx="6400800" cy="2560320"/>
          </a:xfrm>
        </p:spPr>
        <p:txBody>
          <a:bodyPr/>
          <a:lstStyle/>
          <a:p>
            <a:r>
              <a:rPr lang="en-US" dirty="0" smtClean="0"/>
              <a:t>Least Developed Countries - Africa</a:t>
            </a:r>
            <a:r>
              <a:rPr lang="en-US" dirty="0"/>
              <a:t>	</a:t>
            </a:r>
            <a:endParaRPr lang="en-IN" dirty="0"/>
          </a:p>
        </p:txBody>
      </p:sp>
      <p:sp>
        <p:nvSpPr>
          <p:cNvPr id="4" name="Subtitle 3"/>
          <p:cNvSpPr>
            <a:spLocks noGrp="1"/>
          </p:cNvSpPr>
          <p:nvPr>
            <p:ph type="subTitle" idx="1"/>
          </p:nvPr>
        </p:nvSpPr>
        <p:spPr/>
        <p:txBody>
          <a:bodyPr/>
          <a:lstStyle/>
          <a:p>
            <a:endParaRPr lang="en-IN" dirty="0" smtClean="0"/>
          </a:p>
          <a:p>
            <a:endParaRPr lang="en-IN" dirty="0"/>
          </a:p>
          <a:p>
            <a:r>
              <a:rPr lang="en-IN" dirty="0" smtClean="0"/>
              <a:t>An Overview of Africa</a:t>
            </a:r>
            <a:endParaRPr lang="en-IN" dirty="0"/>
          </a:p>
        </p:txBody>
      </p:sp>
      <p:pic>
        <p:nvPicPr>
          <p:cNvPr id="5" name="Picture 4" descr="http://exploringafrica.matrix.msu.edu/images/subsaha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934" y="2560320"/>
            <a:ext cx="2525448" cy="26183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8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Least </a:t>
            </a:r>
            <a:r>
              <a:rPr lang="en-US" dirty="0" smtClean="0"/>
              <a:t>Developed Countries </a:t>
            </a:r>
            <a:r>
              <a:rPr lang="en-US" dirty="0"/>
              <a:t>- Africa	</a:t>
            </a:r>
            <a:endParaRPr lang="en-IN" dirty="0"/>
          </a:p>
        </p:txBody>
      </p:sp>
      <p:sp>
        <p:nvSpPr>
          <p:cNvPr id="5" name="Rectangle 4"/>
          <p:cNvSpPr/>
          <p:nvPr/>
        </p:nvSpPr>
        <p:spPr>
          <a:xfrm>
            <a:off x="516139" y="2011000"/>
            <a:ext cx="4076181" cy="3970318"/>
          </a:xfrm>
          <a:prstGeom prst="rect">
            <a:avLst/>
          </a:prstGeom>
        </p:spPr>
        <p:txBody>
          <a:bodyPr wrap="square">
            <a:spAutoFit/>
          </a:bodyPr>
          <a:lstStyle/>
          <a:p>
            <a:pPr marL="285750" indent="-285750">
              <a:buFont typeface="Arial" panose="020B0604020202020204" pitchFamily="34" charset="0"/>
              <a:buChar char="•"/>
            </a:pPr>
            <a:r>
              <a:rPr lang="en-US" sz="2800" dirty="0"/>
              <a:t>Human Development Index of Sub-Saharan Africa: </a:t>
            </a:r>
            <a:r>
              <a:rPr lang="en-US" sz="2800" dirty="0" smtClean="0">
                <a:solidFill>
                  <a:srgbClr val="FF0000"/>
                </a:solidFill>
              </a:rPr>
              <a:t>0.475.</a:t>
            </a:r>
            <a:endParaRPr lang="en-US" sz="2800" dirty="0">
              <a:solidFill>
                <a:srgbClr val="FF0000"/>
              </a:solidFill>
            </a:endParaRPr>
          </a:p>
          <a:p>
            <a:pPr marL="285750" indent="-285750">
              <a:buFont typeface="Arial" panose="020B0604020202020204" pitchFamily="34" charset="0"/>
              <a:buChar char="•"/>
            </a:pPr>
            <a:r>
              <a:rPr lang="en-US" sz="2800" dirty="0"/>
              <a:t>HDI is based on life expectancy, education and income of average citizens</a:t>
            </a:r>
            <a:r>
              <a:rPr lang="en-US" sz="2800" dirty="0" smtClean="0"/>
              <a:t>.</a:t>
            </a:r>
            <a:endParaRPr lang="en-US" sz="2800" dirty="0"/>
          </a:p>
          <a:p>
            <a:pPr marL="285750" indent="-285750">
              <a:buFont typeface="Arial" panose="020B0604020202020204" pitchFamily="34" charset="0"/>
              <a:buChar char="•"/>
            </a:pPr>
            <a:r>
              <a:rPr lang="en-US" sz="2800" dirty="0"/>
              <a:t>Note the inner divide within the continent</a:t>
            </a:r>
            <a:r>
              <a:rPr lang="en-US" sz="1600" dirty="0"/>
              <a:t>.</a:t>
            </a:r>
          </a:p>
        </p:txBody>
      </p:sp>
      <p:pic>
        <p:nvPicPr>
          <p:cNvPr id="6" name="Picture 2" descr="http://upload.wikimedia.org/wikipedia/commons/thumb/0/0b/UN_Human_Development_Report_2013.svg/863px-UN_Human_Development_Report_2013.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40154" t="27701" r="37737" b="14355"/>
          <a:stretch/>
        </p:blipFill>
        <p:spPr bwMode="auto">
          <a:xfrm>
            <a:off x="4412499" y="1810871"/>
            <a:ext cx="3612290" cy="39396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exploringafrica.matrix.msu.edu/images/subsahar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789" y="1810871"/>
            <a:ext cx="3848146" cy="39897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Washington Consensus</a:t>
            </a:r>
            <a:endParaRPr lang="en-IN" sz="4000" dirty="0">
              <a:effectLst>
                <a:outerShdw blurRad="38100" dist="38100" dir="2700000" algn="tl">
                  <a:srgbClr val="000000">
                    <a:alpha val="43137"/>
                  </a:srgbClr>
                </a:outerShdw>
              </a:effectLst>
            </a:endParaRPr>
          </a:p>
        </p:txBody>
      </p:sp>
      <p:pic>
        <p:nvPicPr>
          <p:cNvPr id="3" name="Picture 2" descr="http://si.wsj.net/public/resources/images/OB-DC623_erlamy_DV_20090210175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846" y="4291106"/>
            <a:ext cx="2138868" cy="21388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14484" y="2055419"/>
            <a:ext cx="5190460" cy="2541687"/>
          </a:xfrm>
          <a:prstGeom prst="rect">
            <a:avLst/>
          </a:prstGeom>
        </p:spPr>
        <p:txBody>
          <a:bodyPr>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“Washington Consensus” was a phrase coined by John Williamson in 1990 to refer to policy advice being offered by the Washington-based institutions to Latin American countries as of 1989”.</a:t>
            </a:r>
            <a:endParaRPr lang="en-US" dirty="0"/>
          </a:p>
        </p:txBody>
      </p:sp>
      <p:sp>
        <p:nvSpPr>
          <p:cNvPr id="5" name="Rectangle 4"/>
          <p:cNvSpPr/>
          <p:nvPr/>
        </p:nvSpPr>
        <p:spPr>
          <a:xfrm>
            <a:off x="6495106" y="2055419"/>
            <a:ext cx="5564814" cy="312752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t>Based on Neoliberalism</a:t>
            </a:r>
          </a:p>
          <a:p>
            <a:pPr marL="685800" lvl="1" indent="-228600">
              <a:lnSpc>
                <a:spcPct val="90000"/>
              </a:lnSpc>
              <a:spcBef>
                <a:spcPts val="500"/>
              </a:spcBef>
              <a:buFont typeface="Arial" panose="020B0604020202020204" pitchFamily="34" charset="0"/>
              <a:buChar char="•"/>
            </a:pPr>
            <a:r>
              <a:rPr lang="es-ES" sz="2400" dirty="0" smtClean="0"/>
              <a:t>Free tarde</a:t>
            </a:r>
            <a:endParaRPr lang="en-US" sz="2400" dirty="0"/>
          </a:p>
          <a:p>
            <a:pPr marL="685800" lvl="1" indent="-228600">
              <a:lnSpc>
                <a:spcPct val="90000"/>
              </a:lnSpc>
              <a:spcBef>
                <a:spcPts val="500"/>
              </a:spcBef>
              <a:buFont typeface="Arial" panose="020B0604020202020204" pitchFamily="34" charset="0"/>
              <a:buChar char="•"/>
            </a:pPr>
            <a:r>
              <a:rPr lang="en-US" sz="2400" dirty="0"/>
              <a:t>Privatisation</a:t>
            </a:r>
          </a:p>
          <a:p>
            <a:pPr marL="685800" lvl="1" indent="-228600">
              <a:lnSpc>
                <a:spcPct val="90000"/>
              </a:lnSpc>
              <a:spcBef>
                <a:spcPts val="500"/>
              </a:spcBef>
              <a:buFont typeface="Arial" panose="020B0604020202020204" pitchFamily="34" charset="0"/>
              <a:buChar char="•"/>
            </a:pPr>
            <a:r>
              <a:rPr lang="en-US" sz="2400" dirty="0" smtClean="0"/>
              <a:t>De-regularization</a:t>
            </a:r>
            <a:endParaRPr lang="en-US" sz="2400" dirty="0"/>
          </a:p>
          <a:p>
            <a:pPr marL="685800" lvl="1" indent="-228600">
              <a:lnSpc>
                <a:spcPct val="90000"/>
              </a:lnSpc>
              <a:spcBef>
                <a:spcPts val="500"/>
              </a:spcBef>
              <a:buFont typeface="Arial" panose="020B0604020202020204" pitchFamily="34" charset="0"/>
              <a:buChar char="•"/>
            </a:pPr>
            <a:r>
              <a:rPr lang="en-US" sz="2400" dirty="0"/>
              <a:t>Liberalisation of foreign </a:t>
            </a:r>
            <a:r>
              <a:rPr lang="en-US" sz="2400" dirty="0" smtClean="0"/>
              <a:t>investment</a:t>
            </a:r>
          </a:p>
          <a:p>
            <a:pPr marL="685800" lvl="1" indent="-228600">
              <a:lnSpc>
                <a:spcPct val="90000"/>
              </a:lnSpc>
              <a:spcBef>
                <a:spcPts val="500"/>
              </a:spcBef>
              <a:buFont typeface="Arial" panose="020B0604020202020204" pitchFamily="34" charset="0"/>
              <a:buChar char="•"/>
            </a:pPr>
            <a:r>
              <a:rPr lang="en-US" sz="2400" dirty="0" smtClean="0"/>
              <a:t>Investment in basic healthcare, education and infrastructure</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40028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effectLst>
                  <a:outerShdw blurRad="38100" dist="38100" dir="2700000" algn="tl">
                    <a:srgbClr val="000000">
                      <a:alpha val="43137"/>
                    </a:srgbClr>
                  </a:outerShdw>
                </a:effectLst>
              </a:rPr>
              <a:t>ABSTRACT</a:t>
            </a:r>
            <a:endParaRPr lang="en-IN" dirty="0">
              <a:effectLst>
                <a:outerShdw blurRad="38100" dist="38100" dir="2700000" algn="tl">
                  <a:srgbClr val="000000">
                    <a:alpha val="43137"/>
                  </a:srgbClr>
                </a:outerShdw>
              </a:effectLst>
            </a:endParaRPr>
          </a:p>
        </p:txBody>
      </p:sp>
      <p:sp>
        <p:nvSpPr>
          <p:cNvPr id="4" name="Horizontal Scroll 3"/>
          <p:cNvSpPr/>
          <p:nvPr/>
        </p:nvSpPr>
        <p:spPr>
          <a:xfrm>
            <a:off x="133350" y="1562100"/>
            <a:ext cx="11934825" cy="5172075"/>
          </a:xfrm>
          <a:prstGeom prst="horizontalScroll">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bg1"/>
                </a:solidFill>
                <a:effectLst>
                  <a:glow rad="63500">
                    <a:srgbClr val="FF6600">
                      <a:alpha val="44000"/>
                    </a:srgbClr>
                  </a:glow>
                </a:effectLst>
              </a:rPr>
              <a:t>In this presentation we explore the modern phenomenon known as Digital Divide, a world spread social problem that regards how despite the constant advancement of technology as a whole, such technological development is not reflected on and does not reach all communities and individuals. We consider the technological divide separating countries from each other and also the divide present within a same nation or society, which is particularly significant in more developed countries. For these, we cite as examples the cases of the US and the UK, while we contrast their situations with those of developing countries such as those in BRICS and Africa. In our work we include the view on the problem along with measures taken against it and solutions.</a:t>
            </a:r>
            <a:endParaRPr lang="en-IN" sz="2400" dirty="0">
              <a:solidFill>
                <a:schemeClr val="bg1"/>
              </a:solidFill>
              <a:effectLst>
                <a:glow rad="63500">
                  <a:srgbClr val="FF6600">
                    <a:alpha val="44000"/>
                  </a:srgbClr>
                </a:glow>
              </a:effectLst>
            </a:endParaRPr>
          </a:p>
        </p:txBody>
      </p:sp>
    </p:spTree>
    <p:extLst>
      <p:ext uri="{BB962C8B-B14F-4D97-AF65-F5344CB8AC3E}">
        <p14:creationId xmlns:p14="http://schemas.microsoft.com/office/powerpoint/2010/main" val="786597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vesteddevelopment.com/wp-content/uploads/2012/06/Regional-Population-Share-vs-Share-of-Internet-Users-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72" y="574197"/>
            <a:ext cx="6666154" cy="59454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257826" y="1399216"/>
            <a:ext cx="4367606" cy="5120471"/>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 ‘‘The implementation of privatization and deregulation </a:t>
            </a:r>
            <a:r>
              <a:rPr lang="en-US" dirty="0" smtClean="0">
                <a:solidFill>
                  <a:srgbClr val="FF0000"/>
                </a:solidFill>
              </a:rPr>
              <a:t>in Africa </a:t>
            </a:r>
            <a:r>
              <a:rPr lang="en-US" dirty="0" smtClean="0"/>
              <a:t>has </a:t>
            </a:r>
            <a:r>
              <a:rPr lang="en-US" dirty="0" smtClean="0">
                <a:solidFill>
                  <a:srgbClr val="FF0000"/>
                </a:solidFill>
              </a:rPr>
              <a:t>produced very weak results </a:t>
            </a:r>
            <a:r>
              <a:rPr lang="en-US" dirty="0" smtClean="0"/>
              <a:t>compared to Latin America and South East Asia in terms of growth of service provision of telecommunication services’’ (</a:t>
            </a:r>
            <a:r>
              <a:rPr lang="en-US" dirty="0" smtClean="0"/>
              <a:t>Stovring</a:t>
            </a:r>
            <a:r>
              <a:rPr lang="en-US" dirty="0" smtClean="0"/>
              <a:t>, 2004, p. 12). </a:t>
            </a:r>
          </a:p>
          <a:p>
            <a:endParaRPr lang="en-US" dirty="0"/>
          </a:p>
        </p:txBody>
      </p:sp>
    </p:spTree>
    <p:extLst>
      <p:ext uri="{BB962C8B-B14F-4D97-AF65-F5344CB8AC3E}">
        <p14:creationId xmlns:p14="http://schemas.microsoft.com/office/powerpoint/2010/main" val="41503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2367" y="250802"/>
            <a:ext cx="10726621" cy="2564658"/>
            <a:chOff x="1225598" y="2322780"/>
            <a:chExt cx="9732612" cy="2564658"/>
          </a:xfrm>
        </p:grpSpPr>
        <p:cxnSp>
          <p:nvCxnSpPr>
            <p:cNvPr id="3" name="Elbow Connector 2"/>
            <p:cNvCxnSpPr/>
            <p:nvPr/>
          </p:nvCxnSpPr>
          <p:spPr>
            <a:xfrm>
              <a:off x="3630706" y="2645945"/>
              <a:ext cx="1258644" cy="849854"/>
            </a:xfrm>
            <a:prstGeom prst="bentConnector3">
              <a:avLst>
                <a:gd name="adj1" fmla="val 48291"/>
              </a:avLst>
            </a:prstGeom>
            <a:ln w="34925">
              <a:solidFill>
                <a:srgbClr val="0070C0"/>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25598" y="2322780"/>
              <a:ext cx="2405108" cy="830997"/>
            </a:xfrm>
            <a:prstGeom prst="rect">
              <a:avLst/>
            </a:prstGeom>
            <a:noFill/>
            <a:ln w="53975">
              <a:solidFill>
                <a:schemeClr val="tx2">
                  <a:lumMod val="60000"/>
                  <a:lumOff val="40000"/>
                </a:schemeClr>
              </a:solidFill>
            </a:ln>
          </p:spPr>
          <p:txBody>
            <a:bodyPr wrap="square" rtlCol="0">
              <a:spAutoFit/>
            </a:bodyPr>
            <a:lstStyle/>
            <a:p>
              <a:pPr algn="ctr"/>
              <a:r>
                <a:rPr lang="en-US" sz="2400" dirty="0" smtClean="0"/>
                <a:t>The country can provide</a:t>
              </a:r>
              <a:endParaRPr lang="en-US" sz="2400" dirty="0"/>
            </a:p>
          </p:txBody>
        </p:sp>
        <p:sp>
          <p:nvSpPr>
            <p:cNvPr id="5" name="TextBox 4"/>
            <p:cNvSpPr txBox="1"/>
            <p:nvPr/>
          </p:nvSpPr>
          <p:spPr>
            <a:xfrm>
              <a:off x="4889350" y="3195830"/>
              <a:ext cx="2405108" cy="830997"/>
            </a:xfrm>
            <a:prstGeom prst="rect">
              <a:avLst/>
            </a:prstGeom>
            <a:noFill/>
            <a:ln w="53975">
              <a:solidFill>
                <a:schemeClr val="tx2">
                  <a:lumMod val="60000"/>
                  <a:lumOff val="40000"/>
                </a:schemeClr>
              </a:solidFill>
            </a:ln>
          </p:spPr>
          <p:txBody>
            <a:bodyPr wrap="square" rtlCol="0">
              <a:spAutoFit/>
            </a:bodyPr>
            <a:lstStyle/>
            <a:p>
              <a:pPr algn="ctr"/>
              <a:r>
                <a:rPr lang="en-US" sz="2400" dirty="0"/>
                <a:t>The people can access/afford</a:t>
              </a:r>
            </a:p>
          </p:txBody>
        </p:sp>
        <p:sp>
          <p:nvSpPr>
            <p:cNvPr id="6" name="TextBox 5"/>
            <p:cNvSpPr txBox="1"/>
            <p:nvPr/>
          </p:nvSpPr>
          <p:spPr>
            <a:xfrm>
              <a:off x="8553102" y="4056441"/>
              <a:ext cx="2405108" cy="830997"/>
            </a:xfrm>
            <a:prstGeom prst="rect">
              <a:avLst/>
            </a:prstGeom>
            <a:noFill/>
            <a:ln w="53975">
              <a:solidFill>
                <a:schemeClr val="tx2">
                  <a:lumMod val="60000"/>
                  <a:lumOff val="40000"/>
                </a:schemeClr>
              </a:solidFill>
            </a:ln>
          </p:spPr>
          <p:txBody>
            <a:bodyPr wrap="square" rtlCol="0">
              <a:spAutoFit/>
            </a:bodyPr>
            <a:lstStyle/>
            <a:p>
              <a:pPr algn="ctr"/>
              <a:r>
                <a:rPr lang="en-US" sz="2400" dirty="0"/>
                <a:t>The people know how to use</a:t>
              </a:r>
            </a:p>
          </p:txBody>
        </p:sp>
        <p:cxnSp>
          <p:nvCxnSpPr>
            <p:cNvPr id="7" name="Elbow Connector 6"/>
            <p:cNvCxnSpPr/>
            <p:nvPr/>
          </p:nvCxnSpPr>
          <p:spPr>
            <a:xfrm>
              <a:off x="7294458" y="3518995"/>
              <a:ext cx="1258644" cy="849854"/>
            </a:xfrm>
            <a:prstGeom prst="bentConnector3">
              <a:avLst>
                <a:gd name="adj1" fmla="val 48291"/>
              </a:avLst>
            </a:prstGeom>
            <a:ln w="34925">
              <a:solidFill>
                <a:srgbClr val="00B0F0"/>
              </a:solidFill>
              <a:miter lim="800000"/>
              <a:tailEnd type="triangle" w="lg" len="lg"/>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a:xfrm>
            <a:off x="378155" y="3514270"/>
            <a:ext cx="11120833" cy="3156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Using Nigeria and Kenya as examples, the 2002 average cost of using a local dial-up Internet account for </a:t>
            </a:r>
            <a:r>
              <a:rPr lang="en-US" dirty="0" smtClean="0">
                <a:solidFill>
                  <a:srgbClr val="FF0000"/>
                </a:solidFill>
              </a:rPr>
              <a:t>20h per month is about $60 </a:t>
            </a:r>
            <a:r>
              <a:rPr lang="en-US" dirty="0" smtClean="0"/>
              <a:t>(including usage fee and local call time but excluding telephone line rental). </a:t>
            </a:r>
          </a:p>
          <a:p>
            <a:r>
              <a:rPr lang="es-ES" dirty="0"/>
              <a:t>In </a:t>
            </a:r>
            <a:r>
              <a:rPr lang="es-ES" dirty="0" err="1"/>
              <a:t>Kenya</a:t>
            </a:r>
            <a:r>
              <a:rPr lang="es-ES" dirty="0"/>
              <a:t> 67% of </a:t>
            </a:r>
            <a:r>
              <a:rPr lang="es-ES" dirty="0" err="1"/>
              <a:t>the</a:t>
            </a:r>
            <a:r>
              <a:rPr lang="es-ES" dirty="0"/>
              <a:t> </a:t>
            </a:r>
            <a:r>
              <a:rPr lang="en-US" dirty="0"/>
              <a:t>population</a:t>
            </a:r>
            <a:r>
              <a:rPr lang="es-ES" dirty="0"/>
              <a:t> </a:t>
            </a:r>
            <a:r>
              <a:rPr lang="es-ES" dirty="0" err="1"/>
              <a:t>lives</a:t>
            </a:r>
            <a:r>
              <a:rPr lang="es-ES" dirty="0"/>
              <a:t> </a:t>
            </a:r>
            <a:r>
              <a:rPr lang="es-ES" dirty="0" err="1"/>
              <a:t>on</a:t>
            </a:r>
            <a:r>
              <a:rPr lang="es-ES" dirty="0"/>
              <a:t> </a:t>
            </a:r>
            <a:r>
              <a:rPr lang="es-ES" dirty="0" err="1" smtClean="0"/>
              <a:t>under</a:t>
            </a:r>
            <a:r>
              <a:rPr lang="es-ES" dirty="0" smtClean="0"/>
              <a:t>  $2 </a:t>
            </a:r>
            <a:r>
              <a:rPr lang="es-ES" dirty="0"/>
              <a:t>per </a:t>
            </a:r>
            <a:r>
              <a:rPr lang="es-ES" dirty="0" err="1" smtClean="0"/>
              <a:t>day</a:t>
            </a:r>
            <a:r>
              <a:rPr lang="es-ES" dirty="0" smtClean="0"/>
              <a:t>.</a:t>
            </a:r>
            <a:endParaRPr lang="en-US" dirty="0"/>
          </a:p>
          <a:p>
            <a:r>
              <a:rPr lang="en-US" dirty="0"/>
              <a:t>In Nigeria it’s 84%.</a:t>
            </a:r>
          </a:p>
          <a:p>
            <a:endParaRPr lang="en-US" dirty="0"/>
          </a:p>
        </p:txBody>
      </p:sp>
    </p:spTree>
    <p:extLst>
      <p:ext uri="{BB962C8B-B14F-4D97-AF65-F5344CB8AC3E}">
        <p14:creationId xmlns:p14="http://schemas.microsoft.com/office/powerpoint/2010/main" val="28442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uriresdenfants.free.fr/photos/mali/bamako/tele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965" y="1532781"/>
            <a:ext cx="3667232" cy="5175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upload.wikimedia.org/wikipedia/commons/d/d7/Global_Teenager_Project_Zamb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24225"/>
            <a:ext cx="3455863" cy="51837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872151" y="1860319"/>
            <a:ext cx="4318591" cy="5249808"/>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dirty="0" err="1" smtClean="0"/>
              <a:t>Telecentres</a:t>
            </a:r>
            <a:r>
              <a:rPr lang="en-US" dirty="0" smtClean="0"/>
              <a:t> are one of the elements that reduce the digital divide in countries like this, where the widespread use of personal computers is yet a too ambitious goal.</a:t>
            </a:r>
          </a:p>
          <a:p>
            <a:endParaRPr lang="es-ES" dirty="0" smtClean="0"/>
          </a:p>
          <a:p>
            <a:r>
              <a:rPr lang="en-US" dirty="0" smtClean="0"/>
              <a:t>They evidence another divide, the capital city VS the rest of the country.</a:t>
            </a:r>
            <a:endParaRPr lang="en-US" dirty="0"/>
          </a:p>
        </p:txBody>
      </p:sp>
      <p:sp>
        <p:nvSpPr>
          <p:cNvPr id="5" name="Title 4"/>
          <p:cNvSpPr>
            <a:spLocks noGrp="1"/>
          </p:cNvSpPr>
          <p:nvPr>
            <p:ph type="title"/>
          </p:nvPr>
        </p:nvSpPr>
        <p:spPr/>
        <p:txBody>
          <a:bodyPr/>
          <a:lstStyle/>
          <a:p>
            <a:r>
              <a:rPr lang="en-IN" dirty="0" smtClean="0"/>
              <a:t>Telecommunication And </a:t>
            </a:r>
            <a:r>
              <a:rPr lang="en-IN" dirty="0" err="1" smtClean="0"/>
              <a:t>PerCapita</a:t>
            </a:r>
            <a:endParaRPr lang="en-IN" dirty="0"/>
          </a:p>
        </p:txBody>
      </p:sp>
    </p:spTree>
    <p:extLst>
      <p:ext uri="{BB962C8B-B14F-4D97-AF65-F5344CB8AC3E}">
        <p14:creationId xmlns:p14="http://schemas.microsoft.com/office/powerpoint/2010/main" val="8967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5458"/>
            <a:ext cx="8046720" cy="911879"/>
          </a:xfrm>
        </p:spPr>
        <p:txBody>
          <a:bodyPr>
            <a:normAutofit/>
          </a:bodyPr>
          <a:lstStyle/>
          <a:p>
            <a:r>
              <a:rPr lang="en-GB" sz="3600" dirty="0">
                <a:effectLst>
                  <a:outerShdw blurRad="38100" dist="38100" dir="2700000" algn="tl">
                    <a:srgbClr val="000000">
                      <a:alpha val="43137"/>
                    </a:srgbClr>
                  </a:outerShdw>
                </a:effectLst>
              </a:rPr>
              <a:t>Digital Divide </a:t>
            </a:r>
            <a:r>
              <a:rPr lang="en-GB" sz="3600" dirty="0" smtClean="0">
                <a:effectLst>
                  <a:outerShdw blurRad="38100" dist="38100" dir="2700000" algn="tl">
                    <a:srgbClr val="000000">
                      <a:alpha val="43137"/>
                    </a:srgbClr>
                  </a:outerShdw>
                </a:effectLst>
              </a:rPr>
              <a:t>Between Generations</a:t>
            </a:r>
            <a:endParaRPr lang="en-IN" sz="3600" dirty="0">
              <a:effectLst>
                <a:outerShdw blurRad="38100" dist="38100" dir="2700000" algn="tl">
                  <a:srgbClr val="000000">
                    <a:alpha val="43137"/>
                  </a:srgbClr>
                </a:outerShdw>
              </a:effectLst>
            </a:endParaRPr>
          </a:p>
        </p:txBody>
      </p:sp>
      <p:pic>
        <p:nvPicPr>
          <p:cNvPr id="3076" name="Picture 4" descr="http://images.intomobile.com/wp-content/uploads/2009/06/generation-g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427" y="2125661"/>
            <a:ext cx="5723293" cy="384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Digital Divide Between Generations</a:t>
            </a:r>
            <a:endParaRPr lang="en-IN" b="1" dirty="0"/>
          </a:p>
        </p:txBody>
      </p:sp>
      <p:sp>
        <p:nvSpPr>
          <p:cNvPr id="5" name="Content Placeholder 2"/>
          <p:cNvSpPr txBox="1">
            <a:spLocks/>
          </p:cNvSpPr>
          <p:nvPr/>
        </p:nvSpPr>
        <p:spPr>
          <a:xfrm>
            <a:off x="1295400" y="1969459"/>
            <a:ext cx="4513423" cy="4248472"/>
          </a:xfrm>
          <a:prstGeom prst="rect">
            <a:avLst/>
          </a:prstGeom>
        </p:spPr>
        <p:txBody>
          <a:bodyPr>
            <a:normAutofit fontScale="70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b="1" dirty="0" smtClean="0"/>
              <a:t>Facts about Net Generation</a:t>
            </a:r>
            <a:endParaRPr lang="en-GB" dirty="0" smtClean="0"/>
          </a:p>
          <a:p>
            <a:r>
              <a:rPr lang="en-GB" dirty="0" smtClean="0"/>
              <a:t>93% of those aged 12-17 go online.</a:t>
            </a:r>
          </a:p>
          <a:p>
            <a:r>
              <a:rPr lang="en-GB" dirty="0" smtClean="0"/>
              <a:t>63% of teen internet users go online every day.</a:t>
            </a:r>
          </a:p>
          <a:p>
            <a:r>
              <a:rPr lang="en-GB" dirty="0" smtClean="0"/>
              <a:t>Almost 75% of teens have social networking profiles.</a:t>
            </a:r>
          </a:p>
          <a:p>
            <a:r>
              <a:rPr lang="en-GB" dirty="0" smtClean="0"/>
              <a:t>86% of social network-using teens comment on a friend's wall.</a:t>
            </a:r>
          </a:p>
          <a:p>
            <a:r>
              <a:rPr lang="en-GB" dirty="0" smtClean="0"/>
              <a:t>83% comment on friends' pictures.</a:t>
            </a:r>
          </a:p>
          <a:p>
            <a:r>
              <a:rPr lang="en-GB" dirty="0" smtClean="0"/>
              <a:t>Over nine out of ten 18-29 year-olds own a cell phone.</a:t>
            </a:r>
          </a:p>
          <a:p>
            <a:r>
              <a:rPr lang="en-GB" dirty="0" smtClean="0"/>
              <a:t>95% of cell phone owners aged 18-29 send and receive text messages. 93% also take pictures with their cell phones.</a:t>
            </a:r>
            <a:endParaRPr lang="en-GB" dirty="0"/>
          </a:p>
        </p:txBody>
      </p:sp>
      <p:sp>
        <p:nvSpPr>
          <p:cNvPr id="6" name="Content Placeholder 2"/>
          <p:cNvSpPr txBox="1">
            <a:spLocks/>
          </p:cNvSpPr>
          <p:nvPr/>
        </p:nvSpPr>
        <p:spPr>
          <a:xfrm>
            <a:off x="7124376" y="1969459"/>
            <a:ext cx="397078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t>Facts about baby boomers</a:t>
            </a:r>
            <a:endParaRPr lang="en-GB" sz="2000" dirty="0"/>
          </a:p>
          <a:p>
            <a:r>
              <a:rPr lang="en-GB" sz="2000" dirty="0"/>
              <a:t>Only 32% of the baby boomers use the Internet.</a:t>
            </a:r>
          </a:p>
          <a:p>
            <a:r>
              <a:rPr lang="en-GB" sz="2000" dirty="0"/>
              <a:t>8.2% of all social network and blog visitors are over 65.</a:t>
            </a:r>
          </a:p>
          <a:p>
            <a:r>
              <a:rPr lang="en-GB" sz="2000" dirty="0"/>
              <a:t>10% of people aged 60-69 have access to the internet but don’t use it.</a:t>
            </a:r>
          </a:p>
          <a:p>
            <a:pPr marL="0" indent="0">
              <a:buNone/>
            </a:pPr>
            <a:endParaRPr lang="en-GB" dirty="0"/>
          </a:p>
        </p:txBody>
      </p:sp>
    </p:spTree>
    <p:extLst>
      <p:ext uri="{BB962C8B-B14F-4D97-AF65-F5344CB8AC3E}">
        <p14:creationId xmlns:p14="http://schemas.microsoft.com/office/powerpoint/2010/main" val="14634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GB" dirty="0" smtClean="0"/>
              <a:t>Digital Divide between generations</a:t>
            </a:r>
            <a:endParaRPr lang="en-GB" dirty="0"/>
          </a:p>
        </p:txBody>
      </p:sp>
      <p:pic>
        <p:nvPicPr>
          <p:cNvPr id="4" name="Picture 2" descr="C:\Users\Vaidotas\Desktop\digital-divide-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68" y="1825152"/>
            <a:ext cx="4652864" cy="4652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Divide </a:t>
            </a:r>
            <a:r>
              <a:rPr lang="en-GB" dirty="0" smtClean="0"/>
              <a:t>Between Generations</a:t>
            </a:r>
            <a:endParaRPr lang="en-IN" dirty="0"/>
          </a:p>
        </p:txBody>
      </p:sp>
      <p:pic>
        <p:nvPicPr>
          <p:cNvPr id="3" name="Picture 2" descr="C:\Users\Vaidotas\Desktop\201105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093" y="2259104"/>
            <a:ext cx="10309417" cy="371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100430"/>
            <a:ext cx="10515600" cy="1325563"/>
          </a:xfrm>
        </p:spPr>
        <p:txBody>
          <a:bodyPr/>
          <a:lstStyle/>
          <a:p>
            <a:r>
              <a:rPr lang="en-GB" dirty="0" smtClean="0">
                <a:latin typeface="Charlemagne Std" panose="04020705060702020204" pitchFamily="82" charset="0"/>
              </a:rPr>
              <a:t>What is being done to reduce digital divide</a:t>
            </a:r>
            <a:endParaRPr lang="en-GB" dirty="0">
              <a:latin typeface="Charlemagne Std" panose="04020705060702020204" pitchFamily="82" charset="0"/>
            </a:endParaRPr>
          </a:p>
        </p:txBody>
      </p:sp>
      <p:sp>
        <p:nvSpPr>
          <p:cNvPr id="3" name="Content Placeholder 2"/>
          <p:cNvSpPr>
            <a:spLocks noGrp="1"/>
          </p:cNvSpPr>
          <p:nvPr>
            <p:ph idx="1"/>
          </p:nvPr>
        </p:nvSpPr>
        <p:spPr>
          <a:xfrm>
            <a:off x="730624" y="1618498"/>
            <a:ext cx="6912518" cy="5239501"/>
          </a:xfrm>
        </p:spPr>
        <p:txBody>
          <a:bodyPr>
            <a:normAutofit/>
          </a:bodyPr>
          <a:lstStyle/>
          <a:p>
            <a:pPr marL="0" indent="0" algn="ctr">
              <a:buNone/>
            </a:pPr>
            <a:r>
              <a:rPr lang="en-GB" dirty="0" smtClean="0"/>
              <a:t>LEDCS</a:t>
            </a:r>
          </a:p>
          <a:p>
            <a:pPr marL="0" indent="0" algn="ctr">
              <a:buNone/>
            </a:pPr>
            <a:r>
              <a:rPr lang="en-GB" dirty="0" smtClean="0"/>
              <a:t>Close the Gap</a:t>
            </a:r>
          </a:p>
          <a:p>
            <a:pPr marL="0" indent="0">
              <a:buNone/>
            </a:pPr>
            <a:r>
              <a:rPr lang="en-GB" dirty="0" smtClean="0"/>
              <a:t>“</a:t>
            </a:r>
            <a:r>
              <a:rPr lang="en-GB" b="1" dirty="0" smtClean="0"/>
              <a:t>An </a:t>
            </a:r>
            <a:r>
              <a:rPr lang="en-GB" b="1" dirty="0"/>
              <a:t>international non-profit organisation that aims to bridge the digital divide by offering high-quality, pre-owned computers donated by large and medium-sized corporations or public organisations to educational, medical, entrepreneurial and social projects in developing and emerging countries</a:t>
            </a:r>
            <a:r>
              <a:rPr lang="en-GB" dirty="0"/>
              <a:t>. All the projects are demand-driven and share the common denominator of being non-profit-oriented initiatives</a:t>
            </a:r>
            <a:r>
              <a:rPr lang="en-GB" dirty="0" smtClean="0"/>
              <a:t>.”</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577" y="2893845"/>
            <a:ext cx="4043079" cy="2688806"/>
          </a:xfrm>
          <a:prstGeom prst="rect">
            <a:avLst/>
          </a:prstGeom>
        </p:spPr>
      </p:pic>
    </p:spTree>
    <p:extLst>
      <p:ext uri="{BB962C8B-B14F-4D97-AF65-F5344CB8AC3E}">
        <p14:creationId xmlns:p14="http://schemas.microsoft.com/office/powerpoint/2010/main" val="262313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83" y="1892533"/>
            <a:ext cx="5117123" cy="5673970"/>
          </a:xfrm>
        </p:spPr>
        <p:txBody>
          <a:bodyPr/>
          <a:lstStyle/>
          <a:p>
            <a:pPr marL="0" indent="0">
              <a:buNone/>
            </a:pPr>
            <a:r>
              <a:rPr lang="en-GB" dirty="0" smtClean="0"/>
              <a:t>“</a:t>
            </a:r>
            <a:r>
              <a:rPr lang="en-GB" dirty="0"/>
              <a:t>We aim to provide each child with a rugged, low-cost, low-power, connected laptop. To this end, we have designed hardware, content and software for collaborative, joyful, and self-empowered learning. With access to this type of tool, children are engaged in their own education, and learn, share, and create together. They become connected to each other, to the world and to a brighter future.”</a:t>
            </a:r>
          </a:p>
          <a:p>
            <a:endParaRPr lang="en-GB" dirty="0"/>
          </a:p>
        </p:txBody>
      </p:sp>
      <p:pic>
        <p:nvPicPr>
          <p:cNvPr id="1026" name="Picture 2" descr="http://tctechcrunch2011.files.wordpress.com/2008/01/olpc_xo_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298" y="1892533"/>
            <a:ext cx="5177959" cy="42610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Rectangle 3"/>
          <p:cNvSpPr/>
          <p:nvPr/>
        </p:nvSpPr>
        <p:spPr>
          <a:xfrm>
            <a:off x="461683" y="501224"/>
            <a:ext cx="5178021" cy="707886"/>
          </a:xfrm>
          <a:prstGeom prst="rect">
            <a:avLst/>
          </a:prstGeom>
        </p:spPr>
        <p:txBody>
          <a:bodyPr wrap="none">
            <a:spAutoFit/>
          </a:bodyPr>
          <a:lstStyle/>
          <a:p>
            <a:r>
              <a:rPr lang="en-GB" sz="4000" dirty="0">
                <a:solidFill>
                  <a:schemeClr val="bg1"/>
                </a:solidFill>
                <a:effectLst>
                  <a:outerShdw blurRad="38100" dist="38100" dir="2700000" algn="tl">
                    <a:srgbClr val="000000">
                      <a:alpha val="43137"/>
                    </a:srgbClr>
                  </a:outerShdw>
                </a:effectLst>
                <a:latin typeface="+mj-lt"/>
              </a:rPr>
              <a:t>One Laptop </a:t>
            </a:r>
            <a:r>
              <a:rPr lang="en-GB" sz="4000" dirty="0" smtClean="0">
                <a:solidFill>
                  <a:schemeClr val="bg1"/>
                </a:solidFill>
                <a:effectLst>
                  <a:outerShdw blurRad="38100" dist="38100" dir="2700000" algn="tl">
                    <a:srgbClr val="000000">
                      <a:alpha val="43137"/>
                    </a:srgbClr>
                  </a:outerShdw>
                </a:effectLst>
                <a:latin typeface="+mj-lt"/>
              </a:rPr>
              <a:t>Per Child</a:t>
            </a:r>
            <a:endParaRPr lang="en-GB" sz="4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4178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Modern Britain</a:t>
            </a:r>
            <a:endParaRPr lang="en-GB" sz="4000" dirty="0"/>
          </a:p>
        </p:txBody>
      </p:sp>
      <p:sp>
        <p:nvSpPr>
          <p:cNvPr id="3" name="Content Placeholder 2"/>
          <p:cNvSpPr>
            <a:spLocks noGrp="1"/>
          </p:cNvSpPr>
          <p:nvPr>
            <p:ph idx="1"/>
          </p:nvPr>
        </p:nvSpPr>
        <p:spPr>
          <a:xfrm>
            <a:off x="1295400" y="1828800"/>
            <a:ext cx="9601200" cy="4343400"/>
          </a:xfrm>
        </p:spPr>
        <p:txBody>
          <a:bodyPr>
            <a:normAutofit lnSpcReduction="10000"/>
          </a:bodyPr>
          <a:lstStyle/>
          <a:p>
            <a:pPr marL="0" indent="0">
              <a:buNone/>
            </a:pPr>
            <a:r>
              <a:rPr lang="en-GB" b="1" dirty="0" smtClean="0"/>
              <a:t>Governmental Policy</a:t>
            </a:r>
          </a:p>
          <a:p>
            <a:pPr marL="0" indent="0">
              <a:buNone/>
            </a:pPr>
            <a:r>
              <a:rPr lang="en-GB" dirty="0"/>
              <a:t>I</a:t>
            </a:r>
            <a:r>
              <a:rPr lang="en-GB" dirty="0" smtClean="0"/>
              <a:t>nvesting £530 million to stimulate commercial investment and bring high speed broadband to rural communities reaching 90% of UK homes and businesses</a:t>
            </a:r>
          </a:p>
          <a:p>
            <a:pPr marL="0" indent="0">
              <a:buNone/>
            </a:pPr>
            <a:r>
              <a:rPr lang="en-GB" dirty="0"/>
              <a:t>I</a:t>
            </a:r>
            <a:r>
              <a:rPr lang="en-GB" dirty="0" smtClean="0"/>
              <a:t>nvesting a further £250 million to extend the benefits of superfast broadband to 95% of the UK and exploring approaches to deliver superfast broadband to the remaining hardest to reach areas, initially through a new £10 million competitive fund</a:t>
            </a:r>
          </a:p>
          <a:p>
            <a:pPr marL="0" indent="0">
              <a:buNone/>
            </a:pPr>
            <a:r>
              <a:rPr lang="en-GB" dirty="0"/>
              <a:t>I</a:t>
            </a:r>
            <a:r>
              <a:rPr lang="en-GB" dirty="0" smtClean="0"/>
              <a:t>nvesting £150 million in ‘super-connected cities’ across the UK </a:t>
            </a:r>
          </a:p>
          <a:p>
            <a:pPr marL="0" indent="0">
              <a:buNone/>
            </a:pPr>
            <a:r>
              <a:rPr lang="en-GB" dirty="0"/>
              <a:t>R</a:t>
            </a:r>
            <a:r>
              <a:rPr lang="en-GB" dirty="0" smtClean="0"/>
              <a:t>emoving red tape to make it easier to put in broadband infrastructure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85006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644" y="840258"/>
            <a:ext cx="6400800" cy="850445"/>
          </a:xfrm>
        </p:spPr>
        <p:txBody>
          <a:bodyPr/>
          <a:lstStyle/>
          <a:p>
            <a:r>
              <a:rPr lang="en-US" dirty="0" smtClean="0"/>
              <a:t>Introduction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483" y="2381698"/>
            <a:ext cx="5099121" cy="3290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GB" sz="4000" dirty="0" smtClean="0"/>
              <a:t>References and </a:t>
            </a:r>
            <a:r>
              <a:rPr lang="en-GB" sz="4000" dirty="0"/>
              <a:t>Bibliography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3" name="Text Placeholder 2"/>
          <p:cNvSpPr txBox="1">
            <a:spLocks noGrp="1"/>
          </p:cNvSpPr>
          <p:nvPr>
            <p:ph type="body" idx="4294967295"/>
          </p:nvPr>
        </p:nvSpPr>
        <p:spPr>
          <a:xfrm>
            <a:off x="1295400" y="1846729"/>
            <a:ext cx="9601200" cy="4343400"/>
          </a:xfrm>
        </p:spPr>
        <p:txBody>
          <a:bodyPr>
            <a:normAutofit lnSpcReduction="10000"/>
          </a:bodyPr>
          <a:lstStyle/>
          <a:p>
            <a:pPr lvl="0"/>
            <a:r>
              <a:rPr lang="en-GB" sz="2268" dirty="0"/>
              <a:t>Information:</a:t>
            </a:r>
          </a:p>
          <a:p>
            <a:pPr lvl="0">
              <a:buSzPct val="45000"/>
              <a:buFont typeface="StarSymbol"/>
              <a:buChar char="●"/>
            </a:pPr>
            <a:r>
              <a:rPr lang="en-GB" sz="2268" dirty="0">
                <a:hlinkClick r:id="rId3"/>
              </a:rPr>
              <a:t>http://www.gallup.com/poll/113638/nearly-half-americans-frequent-internet-users.aspx</a:t>
            </a:r>
          </a:p>
          <a:p>
            <a:pPr lvl="0">
              <a:buSzPct val="45000"/>
              <a:buFont typeface="StarSymbol"/>
              <a:buChar char="●"/>
            </a:pPr>
            <a:r>
              <a:rPr lang="en-GB" sz="2268" dirty="0"/>
              <a:t>Images:</a:t>
            </a:r>
          </a:p>
          <a:p>
            <a:pPr lvl="0">
              <a:buSzPct val="45000"/>
              <a:buFont typeface="StarSymbol"/>
              <a:buChar char="●"/>
            </a:pPr>
            <a:r>
              <a:rPr lang="en-GB" sz="2268" dirty="0">
                <a:hlinkClick r:id="rId4"/>
              </a:rPr>
              <a:t>http://www.rtaautomation.com/bacnet/Images/elderly-people-on-computer%20copy.jpg</a:t>
            </a:r>
          </a:p>
          <a:p>
            <a:pPr lvl="0">
              <a:buSzPct val="45000"/>
              <a:buFont typeface="StarSymbol"/>
              <a:buChar char="●"/>
            </a:pPr>
            <a:r>
              <a:rPr lang="en-GB" sz="2268" dirty="0">
                <a:hlinkClick r:id="rId5"/>
              </a:rPr>
              <a:t>https://pbs.twimg.com/profile_images/77875057/IMG_5065.JPG</a:t>
            </a:r>
          </a:p>
          <a:p>
            <a:pPr lvl="0">
              <a:buSzPct val="45000"/>
              <a:buFont typeface="StarSymbol"/>
              <a:buChar char="●"/>
            </a:pPr>
            <a:r>
              <a:rPr lang="en-GB" sz="2268" dirty="0">
                <a:hlinkClick r:id="rId6"/>
              </a:rPr>
              <a:t>http://1to10reviews.files.wordpress.com/2007/08/cubicle.jpg</a:t>
            </a:r>
          </a:p>
          <a:p>
            <a:pPr lvl="0">
              <a:buSzPct val="45000"/>
              <a:buFont typeface="StarSymbol"/>
              <a:buChar char="●"/>
            </a:pPr>
            <a:r>
              <a:rPr lang="en-GB" sz="2268" dirty="0">
                <a:hlinkClick r:id="rId7"/>
              </a:rPr>
              <a:t>http://forums.everythingicafe.com/data/MetaMirrorCache/i126.photobucket.com_albums_p91_youngbinks_AppleClass_1.jpg</a:t>
            </a:r>
          </a:p>
        </p:txBody>
      </p:sp>
    </p:spTree>
    <p:extLst>
      <p:ext uri="{BB962C8B-B14F-4D97-AF65-F5344CB8AC3E}">
        <p14:creationId xmlns:p14="http://schemas.microsoft.com/office/powerpoint/2010/main" val="261247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3" name="Content Placeholder 2"/>
          <p:cNvSpPr>
            <a:spLocks noGrp="1"/>
          </p:cNvSpPr>
          <p:nvPr>
            <p:ph idx="4294967295"/>
          </p:nvPr>
        </p:nvSpPr>
        <p:spPr>
          <a:xfrm>
            <a:off x="1295400" y="1900518"/>
            <a:ext cx="9601200" cy="4343400"/>
          </a:xfrm>
        </p:spPr>
        <p:txBody>
          <a:bodyPr>
            <a:noAutofit/>
          </a:bodyPr>
          <a:lstStyle/>
          <a:p>
            <a:pPr marL="0" indent="0">
              <a:buNone/>
            </a:pPr>
            <a:r>
              <a:rPr lang="en-GB" sz="1200" dirty="0" smtClean="0"/>
              <a:t>BRANDTZAEG, P. HEIM, J. KARAHASANOVIC, A. (2011) </a:t>
            </a:r>
            <a:r>
              <a:rPr lang="en-GB" sz="1200" dirty="0"/>
              <a:t>Understanding the new digital divide—A typology of Internet users in </a:t>
            </a:r>
            <a:r>
              <a:rPr lang="en-GB" sz="1200" dirty="0" smtClean="0"/>
              <a:t>Europe</a:t>
            </a:r>
            <a:r>
              <a:rPr lang="en-GB" sz="1200" i="1" dirty="0" smtClean="0"/>
              <a:t>. International Journal of Human-Computer Studies</a:t>
            </a:r>
            <a:r>
              <a:rPr lang="en-GB" sz="1200" dirty="0" smtClean="0"/>
              <a:t> [Online]</a:t>
            </a:r>
            <a:r>
              <a:rPr lang="en-GB" sz="1200" i="1" dirty="0" smtClean="0"/>
              <a:t> </a:t>
            </a:r>
            <a:r>
              <a:rPr lang="en-GB" sz="1200" dirty="0" smtClean="0"/>
              <a:t>Science Direct. Vol. 69, Issue 3, March 2011, Pages 123-138. [Accessed 29/04/2014 13:00]</a:t>
            </a:r>
          </a:p>
          <a:p>
            <a:pPr marL="0" indent="0">
              <a:buNone/>
            </a:pPr>
            <a:r>
              <a:rPr lang="en-GB" sz="1200" dirty="0" smtClean="0"/>
              <a:t>EGEA, J. MENENDEZ, M. GONZALEZ, M. (2007) Diffusion and usage patterns of Internet services in the European Union. </a:t>
            </a:r>
            <a:r>
              <a:rPr lang="en-GB" sz="1200" i="1" dirty="0" smtClean="0"/>
              <a:t>Information Research</a:t>
            </a:r>
            <a:r>
              <a:rPr lang="en-GB" sz="1200" dirty="0"/>
              <a:t>, Vol. 12 No. 2, January 2007</a:t>
            </a:r>
            <a:r>
              <a:rPr lang="en-GB" sz="1200" dirty="0" smtClean="0"/>
              <a:t>. [Online]</a:t>
            </a:r>
            <a:r>
              <a:rPr lang="en-GB" sz="1200" i="1" dirty="0" smtClean="0"/>
              <a:t> </a:t>
            </a:r>
            <a:r>
              <a:rPr lang="en-GB" sz="1200" dirty="0" smtClean="0"/>
              <a:t>Available From: </a:t>
            </a:r>
            <a:r>
              <a:rPr lang="en-GB" sz="1200" dirty="0" smtClean="0">
                <a:hlinkClick r:id="rId3"/>
              </a:rPr>
              <a:t>http://www.informationr.net/ir/12-2/paper302.html</a:t>
            </a:r>
            <a:r>
              <a:rPr lang="en-GB" sz="1200" dirty="0" smtClean="0"/>
              <a:t> [Accessed 29/04/2014 13:00]</a:t>
            </a:r>
          </a:p>
          <a:p>
            <a:pPr marL="0" indent="0">
              <a:buNone/>
            </a:pPr>
            <a:r>
              <a:rPr lang="en-GB" sz="1200" dirty="0" smtClean="0"/>
              <a:t>CHOUDRIE, J. GREY, S. TSITSIANIS, N. (2010) </a:t>
            </a:r>
            <a:r>
              <a:rPr lang="en-GB" sz="1200" i="1" dirty="0" smtClean="0"/>
              <a:t>Evaluating the digital divide: the Silver Surfer’s perspective. </a:t>
            </a:r>
            <a:r>
              <a:rPr lang="en-GB" sz="1200" dirty="0" smtClean="0"/>
              <a:t>[Online] Electronic Government, An International Journal, Vol. 7, No. 2, 2010. [Accessed Online 29/04/2014 13:00] </a:t>
            </a:r>
          </a:p>
          <a:p>
            <a:pPr marL="0" indent="0">
              <a:buNone/>
            </a:pPr>
            <a:r>
              <a:rPr lang="en-GB" sz="1200" dirty="0" smtClean="0"/>
              <a:t>OFCOM. (2013) </a:t>
            </a:r>
            <a:r>
              <a:rPr lang="en-GB" sz="1200" i="1" dirty="0" smtClean="0"/>
              <a:t>UK Fixed Broadband Map 2013. </a:t>
            </a:r>
            <a:r>
              <a:rPr lang="en-GB" sz="1200" dirty="0" smtClean="0"/>
              <a:t>[Online] Available from: </a:t>
            </a:r>
            <a:r>
              <a:rPr lang="en-GB" sz="1200" dirty="0" smtClean="0">
                <a:hlinkClick r:id="rId4"/>
              </a:rPr>
              <a:t>http://maps.ofcom.org.uk/broadband/</a:t>
            </a:r>
            <a:r>
              <a:rPr lang="en-GB" sz="1200" dirty="0" smtClean="0"/>
              <a:t> [Accessed 29/04/2014 13:00]</a:t>
            </a:r>
            <a:endParaRPr lang="en-GB" sz="1200" dirty="0"/>
          </a:p>
          <a:p>
            <a:pPr marL="0" indent="0">
              <a:buNone/>
            </a:pPr>
            <a:r>
              <a:rPr lang="en-GB" sz="1200" dirty="0" smtClean="0"/>
              <a:t>Gardner, J. &amp; Oswald, A. (2001). Internet use: the digital divide. In </a:t>
            </a:r>
            <a:r>
              <a:rPr lang="en-GB" sz="1200" dirty="0" err="1" smtClean="0"/>
              <a:t>A.Park</a:t>
            </a:r>
            <a:r>
              <a:rPr lang="en-GB" sz="1200" dirty="0" smtClean="0"/>
              <a:t>, </a:t>
            </a:r>
            <a:r>
              <a:rPr lang="en-GB" sz="1200" dirty="0" err="1" smtClean="0"/>
              <a:t>J.Curtice</a:t>
            </a:r>
            <a:r>
              <a:rPr lang="en-GB" sz="1200" dirty="0" smtClean="0"/>
              <a:t>, </a:t>
            </a:r>
            <a:r>
              <a:rPr lang="en-GB" sz="1200" dirty="0" err="1" smtClean="0"/>
              <a:t>K.Thomson</a:t>
            </a:r>
            <a:r>
              <a:rPr lang="en-GB" sz="1200" dirty="0" smtClean="0"/>
              <a:t>, </a:t>
            </a:r>
            <a:r>
              <a:rPr lang="en-GB" sz="1200" dirty="0" err="1" smtClean="0"/>
              <a:t>L.Jarvis</a:t>
            </a:r>
            <a:r>
              <a:rPr lang="en-GB" sz="1200" dirty="0" smtClean="0"/>
              <a:t>, </a:t>
            </a:r>
            <a:r>
              <a:rPr lang="en-GB" sz="1200" dirty="0" err="1" smtClean="0"/>
              <a:t>C.Bottomley</a:t>
            </a:r>
            <a:r>
              <a:rPr lang="en-GB" sz="1200" dirty="0" smtClean="0"/>
              <a:t> &amp; </a:t>
            </a:r>
            <a:r>
              <a:rPr lang="en-GB" sz="1200" dirty="0" err="1" smtClean="0"/>
              <a:t>N.Stratford</a:t>
            </a:r>
            <a:r>
              <a:rPr lang="en-GB" sz="1200" dirty="0" smtClean="0"/>
              <a:t> (Eds.), British Social Attitudes: the 18th Report: Public Policy, Social Ties (pp. 159–173). London : Sage</a:t>
            </a:r>
          </a:p>
          <a:p>
            <a:pPr marL="0" indent="0">
              <a:buNone/>
            </a:pPr>
            <a:r>
              <a:rPr lang="en-GB" sz="1200" dirty="0"/>
              <a:t>Bibliography:</a:t>
            </a:r>
          </a:p>
          <a:p>
            <a:pPr marL="0" indent="0">
              <a:buNone/>
            </a:pPr>
            <a:r>
              <a:rPr lang="en-GB" sz="1200" dirty="0" err="1"/>
              <a:t>Margetts</a:t>
            </a:r>
            <a:r>
              <a:rPr lang="en-GB" sz="1200" dirty="0"/>
              <a:t>, H., &amp; </a:t>
            </a:r>
            <a:r>
              <a:rPr lang="en-GB" sz="1200" dirty="0" err="1"/>
              <a:t>Yared</a:t>
            </a:r>
            <a:r>
              <a:rPr lang="en-GB" sz="1200" dirty="0"/>
              <a:t>, H. (2003) </a:t>
            </a:r>
            <a:r>
              <a:rPr lang="en-GB" sz="1200" dirty="0" err="1"/>
              <a:t>Incentivization</a:t>
            </a:r>
            <a:r>
              <a:rPr lang="en-GB" sz="1200" dirty="0"/>
              <a:t> of e-government. In: </a:t>
            </a:r>
            <a:r>
              <a:rPr lang="en-GB" sz="1200" i="1" dirty="0"/>
              <a:t>Transforming performance of HM Customs and Excise through electronic service delivery</a:t>
            </a:r>
            <a:r>
              <a:rPr lang="en-GB" sz="1200" dirty="0"/>
              <a:t>. National Audit Office Report by the Comptroller and Auditor General, HC 1267 Session 2002-2003, 20 Nov. [Accessed Online 29/04/2014 13:00]</a:t>
            </a:r>
          </a:p>
          <a:p>
            <a:pPr marL="0" indent="0">
              <a:buNone/>
            </a:pPr>
            <a:r>
              <a:rPr lang="en-GB" sz="1200" dirty="0"/>
              <a:t>LOPEZ, A. VICENTE, M. (2011) Assessing the regional digital divide across the European Union-27. </a:t>
            </a:r>
            <a:r>
              <a:rPr lang="en-GB" sz="1200" i="1" dirty="0"/>
              <a:t>Telecommunications Policy. </a:t>
            </a:r>
            <a:r>
              <a:rPr lang="en-GB" sz="1200" dirty="0"/>
              <a:t>[Online] Science Direct Vol. 35, Issue 3, April 2011, Pages 220-237 Available from: </a:t>
            </a:r>
            <a:r>
              <a:rPr lang="en-GB" sz="1200" dirty="0">
                <a:hlinkClick r:id="rId5"/>
              </a:rPr>
              <a:t>http://www.sciencedirect.com/science/article/pii/S0308596110001527</a:t>
            </a:r>
            <a:r>
              <a:rPr lang="en-GB" sz="1200" dirty="0"/>
              <a:t> [Accessed 23/04/2014 13:00]</a:t>
            </a:r>
            <a:endParaRPr lang="en-GB" sz="1400" dirty="0"/>
          </a:p>
          <a:p>
            <a:pPr marL="0" indent="0">
              <a:buNone/>
            </a:pPr>
            <a:endParaRPr lang="en-GB" sz="1200" dirty="0" smtClean="0"/>
          </a:p>
        </p:txBody>
      </p:sp>
    </p:spTree>
    <p:extLst>
      <p:ext uri="{BB962C8B-B14F-4D97-AF65-F5344CB8AC3E}">
        <p14:creationId xmlns:p14="http://schemas.microsoft.com/office/powerpoint/2010/main" val="101722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42</a:t>
            </a:fld>
            <a:endParaRPr lang="en-US" dirty="0"/>
          </a:p>
        </p:txBody>
      </p:sp>
      <p:sp>
        <p:nvSpPr>
          <p:cNvPr id="3" name="Content Placeholder 2"/>
          <p:cNvSpPr>
            <a:spLocks noGrp="1"/>
          </p:cNvSpPr>
          <p:nvPr>
            <p:ph idx="4294967295"/>
          </p:nvPr>
        </p:nvSpPr>
        <p:spPr>
          <a:xfrm>
            <a:off x="1295400" y="1847197"/>
            <a:ext cx="9601200" cy="4343400"/>
          </a:xfrm>
        </p:spPr>
        <p:txBody>
          <a:bodyPr>
            <a:noAutofit/>
          </a:bodyPr>
          <a:lstStyle/>
          <a:p>
            <a:pPr marL="0" indent="0">
              <a:buNone/>
            </a:pPr>
            <a:r>
              <a:rPr lang="en-US" sz="1300" dirty="0"/>
              <a:t>United Nations Human Development Report (UNHDR), 2013. UNHDP 2013, United Nations Development </a:t>
            </a:r>
            <a:r>
              <a:rPr lang="en-US" sz="1300" dirty="0" err="1"/>
              <a:t>Programme</a:t>
            </a:r>
            <a:r>
              <a:rPr lang="en-US" sz="1300" dirty="0"/>
              <a:t> (UNDP), New York. Available at: </a:t>
            </a:r>
            <a:r>
              <a:rPr lang="en-US" sz="1300" dirty="0">
                <a:hlinkClick r:id="rId2"/>
              </a:rPr>
              <a:t>http://hdr.undp.org/sites/default/files/reports/14/hdr2013_en_complete.pdf</a:t>
            </a:r>
            <a:r>
              <a:rPr lang="en-US" sz="1300" dirty="0"/>
              <a:t> [Last accessed 13 April 2014</a:t>
            </a:r>
            <a:r>
              <a:rPr lang="en-US" sz="1300" dirty="0" smtClean="0"/>
              <a:t>].</a:t>
            </a:r>
          </a:p>
          <a:p>
            <a:pPr marL="0" indent="0">
              <a:buNone/>
            </a:pPr>
            <a:r>
              <a:rPr lang="en-US" sz="1300" dirty="0" smtClean="0"/>
              <a:t>Fuchs</a:t>
            </a:r>
            <a:r>
              <a:rPr lang="en-US" sz="1300" dirty="0"/>
              <a:t>, C. &amp; </a:t>
            </a:r>
            <a:r>
              <a:rPr lang="en-US" sz="1300" dirty="0" err="1"/>
              <a:t>Horak</a:t>
            </a:r>
            <a:r>
              <a:rPr lang="en-US" sz="1300" dirty="0"/>
              <a:t>, E., 2008. Africa and the digital divide. </a:t>
            </a:r>
            <a:r>
              <a:rPr lang="en-US" sz="1300" i="1" dirty="0"/>
              <a:t>Telematics and Informatics</a:t>
            </a:r>
            <a:r>
              <a:rPr lang="en-US" sz="1300" dirty="0"/>
              <a:t>, 25(2), pp.99–116. Available at: </a:t>
            </a:r>
            <a:r>
              <a:rPr lang="en-US" sz="1300" dirty="0">
                <a:hlinkClick r:id="rId3"/>
              </a:rPr>
              <a:t>http://linkinghub.elsevier.com/retrieve/pii/S0736585306000359</a:t>
            </a:r>
            <a:r>
              <a:rPr lang="en-US" sz="1300" dirty="0"/>
              <a:t> [Last accessed 12 April 2014].</a:t>
            </a:r>
          </a:p>
          <a:p>
            <a:pPr marL="0" indent="0">
              <a:buNone/>
            </a:pPr>
            <a:r>
              <a:rPr lang="en-US" sz="1300" dirty="0"/>
              <a:t>Williamson, John. “What Should the World Bank Think About the Washington Consensus?” World Bank Research Observer. Washington, DC: The International Bank for Reconstruction and Development, Vol. 15, No. 2 (August 2000), pp. 251-264. Available at </a:t>
            </a:r>
            <a:r>
              <a:rPr lang="en-US" sz="1300" dirty="0">
                <a:hlinkClick r:id="rId4"/>
              </a:rPr>
              <a:t>http://www.iie.com/publications/papers/paper.cfm?ResearchID=351</a:t>
            </a:r>
            <a:r>
              <a:rPr lang="en-US" sz="1300" dirty="0"/>
              <a:t> [Last accessed 13 April 2014].</a:t>
            </a:r>
          </a:p>
        </p:txBody>
      </p:sp>
      <p:sp>
        <p:nvSpPr>
          <p:cNvPr id="5" name="Title 4"/>
          <p:cNvSpPr>
            <a:spLocks noGrp="1"/>
          </p:cNvSpPr>
          <p:nvPr>
            <p:ph type="title"/>
          </p:nvPr>
        </p:nvSpPr>
        <p:spPr>
          <a:xfrm>
            <a:off x="1290918" y="255134"/>
            <a:ext cx="9605682" cy="1036850"/>
          </a:xfrm>
        </p:spPr>
        <p:txBody>
          <a:bodyPr/>
          <a:lstStyle/>
          <a:p>
            <a:r>
              <a:rPr lang="en-GB" dirty="0"/>
              <a:t>References</a:t>
            </a:r>
            <a:endParaRPr lang="en-IN" dirty="0"/>
          </a:p>
        </p:txBody>
      </p:sp>
    </p:spTree>
    <p:extLst>
      <p:ext uri="{BB962C8B-B14F-4D97-AF65-F5344CB8AC3E}">
        <p14:creationId xmlns:p14="http://schemas.microsoft.com/office/powerpoint/2010/main" val="339707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43</a:t>
            </a:fld>
            <a:endParaRPr lang="en-US" dirty="0"/>
          </a:p>
        </p:txBody>
      </p:sp>
      <p:sp>
        <p:nvSpPr>
          <p:cNvPr id="3" name="Content Placeholder 2"/>
          <p:cNvSpPr>
            <a:spLocks noGrp="1"/>
          </p:cNvSpPr>
          <p:nvPr>
            <p:ph idx="4294967295"/>
          </p:nvPr>
        </p:nvSpPr>
        <p:spPr>
          <a:xfrm>
            <a:off x="1295400" y="1847197"/>
            <a:ext cx="9601200" cy="4343400"/>
          </a:xfrm>
        </p:spPr>
        <p:txBody>
          <a:bodyPr>
            <a:normAutofit fontScale="55000" lnSpcReduction="20000"/>
          </a:bodyPr>
          <a:lstStyle/>
          <a:p>
            <a:pPr marL="0" indent="0">
              <a:buNone/>
            </a:pPr>
            <a:r>
              <a:rPr lang="en-GB" dirty="0" smtClean="0"/>
              <a:t>Harris, S. (2011). How seniors use social media. [Online] Available from:  </a:t>
            </a:r>
            <a:r>
              <a:rPr lang="en-GB" dirty="0" smtClean="0">
                <a:hlinkClick r:id="rId2"/>
              </a:rPr>
              <a:t>http://www.webmasterview.com/2011/12/how-seniors-use-social-media/</a:t>
            </a:r>
            <a:r>
              <a:rPr lang="en-GB" dirty="0" smtClean="0"/>
              <a:t> [Accessed Online 29/04/2014]</a:t>
            </a:r>
          </a:p>
          <a:p>
            <a:pPr marL="0" indent="0">
              <a:buNone/>
            </a:pPr>
            <a:r>
              <a:rPr lang="en-GB" dirty="0" smtClean="0"/>
              <a:t>Holmes, L. (2012). Digital Divide between generations. [Online] Available from: </a:t>
            </a:r>
            <a:r>
              <a:rPr lang="en-GB" dirty="0" smtClean="0">
                <a:hlinkClick r:id="rId3"/>
              </a:rPr>
              <a:t>http://digitaldivide2012.wordpress.com/2012/03/02/digital-divide-between-generations-by-lauren-holmes-2/</a:t>
            </a:r>
            <a:r>
              <a:rPr lang="en-GB" dirty="0" smtClean="0"/>
              <a:t> [Accessed Online 29/04/2014]</a:t>
            </a:r>
          </a:p>
          <a:p>
            <a:pPr marL="0" indent="0">
              <a:buNone/>
            </a:pPr>
            <a:r>
              <a:rPr lang="en-GB" dirty="0" smtClean="0"/>
              <a:t>PETRUSA, J. </a:t>
            </a:r>
            <a:r>
              <a:rPr lang="en-GB" dirty="0"/>
              <a:t>(2010, August). 26 facts about </a:t>
            </a:r>
            <a:r>
              <a:rPr lang="en-GB" dirty="0" err="1"/>
              <a:t>millennials</a:t>
            </a:r>
            <a:r>
              <a:rPr lang="en-GB" dirty="0"/>
              <a:t> online social and mobile </a:t>
            </a:r>
            <a:r>
              <a:rPr lang="en-GB" dirty="0" err="1"/>
              <a:t>behaviors</a:t>
            </a:r>
            <a:r>
              <a:rPr lang="en-GB" dirty="0"/>
              <a:t>. </a:t>
            </a:r>
            <a:r>
              <a:rPr lang="en-GB" dirty="0" smtClean="0"/>
              <a:t>[Online] Available from:</a:t>
            </a:r>
            <a:r>
              <a:rPr lang="en-GB" dirty="0"/>
              <a:t> </a:t>
            </a:r>
            <a:r>
              <a:rPr lang="en-GB" dirty="0" smtClean="0">
                <a:hlinkClick r:id="rId4"/>
              </a:rPr>
              <a:t>http://itsjosipnotjoseph.com/2010/08/26-facts-about-millennials-online-social-and-mobile-behaviors/</a:t>
            </a:r>
            <a:r>
              <a:rPr lang="en-GB" dirty="0" smtClean="0"/>
              <a:t> [Accessed Online 29/04/2014]</a:t>
            </a:r>
          </a:p>
          <a:p>
            <a:pPr marL="0" indent="0">
              <a:buNone/>
            </a:pPr>
            <a:r>
              <a:rPr lang="en-GB" dirty="0" err="1" smtClean="0"/>
              <a:t>IndependentAge</a:t>
            </a:r>
            <a:r>
              <a:rPr lang="en-GB" dirty="0" smtClean="0"/>
              <a:t>. (2010). Older people, technology and community. [Online] Available from: </a:t>
            </a:r>
            <a:r>
              <a:rPr lang="en-GB" dirty="0" smtClean="0">
                <a:hlinkClick r:id="rId5"/>
              </a:rPr>
              <a:t>http://www.cisco.com/web/about/ac79/docs/wp/ps/Report.pdf</a:t>
            </a:r>
            <a:r>
              <a:rPr lang="en-GB" dirty="0" smtClean="0"/>
              <a:t> [Accessed Online 29/04/2014]</a:t>
            </a:r>
          </a:p>
          <a:p>
            <a:pPr marL="0" indent="0">
              <a:buNone/>
            </a:pPr>
            <a:r>
              <a:rPr lang="en-GB" dirty="0" smtClean="0"/>
              <a:t>Taylor, T. (2010). </a:t>
            </a:r>
            <a:r>
              <a:rPr lang="en-GB" dirty="0"/>
              <a:t>30 Statistics about Teens and Social </a:t>
            </a:r>
            <a:r>
              <a:rPr lang="en-GB" dirty="0" smtClean="0"/>
              <a:t>Networking. [Online] Available from: </a:t>
            </a:r>
            <a:r>
              <a:rPr lang="en-GB" dirty="0" smtClean="0">
                <a:hlinkClick r:id="rId6"/>
              </a:rPr>
              <a:t>http://facebook-parental-controls-review.toptenreviews.com/30-statistics-about-teens-and-social-networking.html</a:t>
            </a:r>
            <a:r>
              <a:rPr lang="en-GB" dirty="0" smtClean="0"/>
              <a:t> [Accessed Online 29/04/2014]</a:t>
            </a:r>
          </a:p>
          <a:p>
            <a:pPr marL="0" indent="0">
              <a:buNone/>
            </a:pPr>
            <a:endParaRPr lang="en-GB" dirty="0"/>
          </a:p>
          <a:p>
            <a:pPr marL="0" indent="0">
              <a:buNone/>
            </a:pPr>
            <a:r>
              <a:rPr lang="en-GB" dirty="0" smtClean="0"/>
              <a:t>Bibliography</a:t>
            </a:r>
          </a:p>
          <a:p>
            <a:pPr marL="0" indent="0">
              <a:buNone/>
            </a:pPr>
            <a:r>
              <a:rPr lang="en-GB" i="1" dirty="0" smtClean="0"/>
              <a:t>Paul, G., </a:t>
            </a:r>
            <a:r>
              <a:rPr lang="en-GB" i="1" dirty="0" err="1" smtClean="0"/>
              <a:t>Stegbauer</a:t>
            </a:r>
            <a:r>
              <a:rPr lang="en-GB" i="1" dirty="0" smtClean="0"/>
              <a:t>, C. (2005). </a:t>
            </a:r>
            <a:r>
              <a:rPr lang="en-GB" dirty="0"/>
              <a:t>Is the digital divide between young and elderly people increasing</a:t>
            </a:r>
            <a:r>
              <a:rPr lang="en-GB" dirty="0" smtClean="0"/>
              <a:t>? [Online] Available from: </a:t>
            </a:r>
            <a:r>
              <a:rPr lang="en-GB" dirty="0" smtClean="0">
                <a:hlinkClick r:id="rId7"/>
              </a:rPr>
              <a:t>http://firstmonday.org/ojs/index.php/fm/article/view/1286/1206</a:t>
            </a:r>
            <a:r>
              <a:rPr lang="en-GB" dirty="0" smtClean="0"/>
              <a:t> [Accessed Online 29/04/2014]</a:t>
            </a:r>
            <a:endParaRPr lang="en-GB" dirty="0"/>
          </a:p>
        </p:txBody>
      </p:sp>
      <p:sp>
        <p:nvSpPr>
          <p:cNvPr id="5" name="Title 4"/>
          <p:cNvSpPr>
            <a:spLocks noGrp="1"/>
          </p:cNvSpPr>
          <p:nvPr>
            <p:ph type="title"/>
          </p:nvPr>
        </p:nvSpPr>
        <p:spPr>
          <a:xfrm>
            <a:off x="1290918" y="255134"/>
            <a:ext cx="9605682" cy="1036850"/>
          </a:xfrm>
        </p:spPr>
        <p:txBody>
          <a:bodyPr/>
          <a:lstStyle/>
          <a:p>
            <a:r>
              <a:rPr lang="en-GB" dirty="0"/>
              <a:t>References</a:t>
            </a:r>
            <a:endParaRPr lang="en-IN" dirty="0"/>
          </a:p>
        </p:txBody>
      </p:sp>
    </p:spTree>
    <p:extLst>
      <p:ext uri="{BB962C8B-B14F-4D97-AF65-F5344CB8AC3E}">
        <p14:creationId xmlns:p14="http://schemas.microsoft.com/office/powerpoint/2010/main" val="31773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0918" y="255134"/>
            <a:ext cx="9605682" cy="1036850"/>
          </a:xfrm>
        </p:spPr>
        <p:txBody>
          <a:bodyPr/>
          <a:lstStyle/>
          <a:p>
            <a:r>
              <a:rPr lang="en-GB" dirty="0"/>
              <a:t>References</a:t>
            </a:r>
            <a:endParaRPr lang="en-IN"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
        <p:nvSpPr>
          <p:cNvPr id="3" name="Content Placeholder 2"/>
          <p:cNvSpPr>
            <a:spLocks noGrp="1"/>
          </p:cNvSpPr>
          <p:nvPr>
            <p:ph idx="4294967295"/>
          </p:nvPr>
        </p:nvSpPr>
        <p:spPr>
          <a:xfrm>
            <a:off x="1295400" y="1900517"/>
            <a:ext cx="9601200" cy="4343400"/>
          </a:xfrm>
        </p:spPr>
        <p:txBody>
          <a:bodyPr/>
          <a:lstStyle/>
          <a:p>
            <a:r>
              <a:rPr lang="en-GB" dirty="0">
                <a:hlinkClick r:id="rId2"/>
              </a:rPr>
              <a:t>http://www.close-the-gap.org</a:t>
            </a:r>
            <a:r>
              <a:rPr lang="en-GB" dirty="0" smtClean="0">
                <a:hlinkClick r:id="rId2"/>
              </a:rPr>
              <a:t>/</a:t>
            </a:r>
            <a:endParaRPr lang="en-GB" dirty="0"/>
          </a:p>
          <a:p>
            <a:r>
              <a:rPr lang="en-GB" dirty="0" smtClean="0"/>
              <a:t>one.laptop.org</a:t>
            </a:r>
          </a:p>
          <a:p>
            <a:r>
              <a:rPr lang="en-US" dirty="0"/>
              <a:t>Stimulating private sector investment to achieve a transformation in broadband in the UK by </a:t>
            </a:r>
            <a:r>
              <a:rPr lang="en-US" dirty="0" smtClean="0"/>
              <a:t>2015, Department of Culture Media and Sport 2013. Available at </a:t>
            </a:r>
            <a:r>
              <a:rPr lang="en-GB" dirty="0" smtClean="0">
                <a:hlinkClick r:id="rId3"/>
              </a:rPr>
              <a:t>https://www.gov.uk/government/policies/transforming-uk-broadband</a:t>
            </a:r>
            <a:r>
              <a:rPr lang="en-GB" dirty="0" smtClean="0"/>
              <a:t> [last accessed 28 April 2014].</a:t>
            </a:r>
            <a:endParaRPr lang="en-GB" dirty="0"/>
          </a:p>
        </p:txBody>
      </p:sp>
    </p:spTree>
    <p:extLst>
      <p:ext uri="{BB962C8B-B14F-4D97-AF65-F5344CB8AC3E}">
        <p14:creationId xmlns:p14="http://schemas.microsoft.com/office/powerpoint/2010/main" val="6370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1</a:t>
            </a:r>
            <a:endParaRPr lang="en-GB" dirty="0"/>
          </a:p>
        </p:txBody>
      </p:sp>
      <p:sp>
        <p:nvSpPr>
          <p:cNvPr id="3" name="Content Placeholder 2"/>
          <p:cNvSpPr>
            <a:spLocks noGrp="1"/>
          </p:cNvSpPr>
          <p:nvPr>
            <p:ph idx="1"/>
          </p:nvPr>
        </p:nvSpPr>
        <p:spPr/>
        <p:txBody>
          <a:bodyPr/>
          <a:lstStyle/>
          <a:p>
            <a:r>
              <a:rPr lang="en-GB" b="1" dirty="0"/>
              <a:t>Definition 1:</a:t>
            </a:r>
            <a:r>
              <a:rPr lang="en-GB" dirty="0"/>
              <a:t> “gap between those who already have </a:t>
            </a:r>
            <a:r>
              <a:rPr lang="en-GB" dirty="0">
                <a:solidFill>
                  <a:srgbClr val="FF0000"/>
                </a:solidFill>
              </a:rPr>
              <a:t>access to Information and Communication Technology</a:t>
            </a:r>
            <a:r>
              <a:rPr lang="en-GB" dirty="0"/>
              <a:t>  and the </a:t>
            </a:r>
            <a:r>
              <a:rPr lang="en-GB" dirty="0">
                <a:solidFill>
                  <a:srgbClr val="FF0000"/>
                </a:solidFill>
              </a:rPr>
              <a:t>skills</a:t>
            </a:r>
            <a:r>
              <a:rPr lang="en-GB" dirty="0"/>
              <a:t> to make use of those technology and those who do not have the access or skills to use the same technology within a </a:t>
            </a:r>
            <a:r>
              <a:rPr lang="en-GB" dirty="0">
                <a:solidFill>
                  <a:srgbClr val="FF0000"/>
                </a:solidFill>
              </a:rPr>
              <a:t>geographic area, society or community</a:t>
            </a:r>
            <a:r>
              <a:rPr lang="en-GB" dirty="0"/>
              <a:t>. It is an </a:t>
            </a:r>
            <a:r>
              <a:rPr lang="en-GB" dirty="0">
                <a:solidFill>
                  <a:srgbClr val="FF0000"/>
                </a:solidFill>
              </a:rPr>
              <a:t>economic inequality </a:t>
            </a:r>
            <a:r>
              <a:rPr lang="en-GB" dirty="0"/>
              <a:t>between groups of persons</a:t>
            </a:r>
            <a:r>
              <a:rPr lang="en-GB" dirty="0" smtClean="0"/>
              <a:t>.”</a:t>
            </a:r>
            <a:endParaRPr lang="en-GB" dirty="0"/>
          </a:p>
          <a:p>
            <a:endParaRPr lang="en-GB" dirty="0"/>
          </a:p>
          <a:p>
            <a:r>
              <a:rPr lang="en-GB" dirty="0"/>
              <a:t>[http://en.wikipedia.org/wiki/Digital_divide] </a:t>
            </a:r>
          </a:p>
          <a:p>
            <a:endParaRPr lang="en-GB" dirty="0"/>
          </a:p>
        </p:txBody>
      </p:sp>
    </p:spTree>
    <p:extLst>
      <p:ext uri="{BB962C8B-B14F-4D97-AF65-F5344CB8AC3E}">
        <p14:creationId xmlns:p14="http://schemas.microsoft.com/office/powerpoint/2010/main" val="29615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Oxford Dictionary Definition</a:t>
            </a:r>
            <a:endParaRPr lang="en-GB" dirty="0"/>
          </a:p>
        </p:txBody>
      </p:sp>
      <p:pic>
        <p:nvPicPr>
          <p:cNvPr id="4" name="Picture 3"/>
          <p:cNvPicPr>
            <a:picLocks noChangeAspect="1"/>
          </p:cNvPicPr>
          <p:nvPr/>
        </p:nvPicPr>
        <p:blipFill>
          <a:blip r:embed="rId3"/>
          <a:stretch>
            <a:fillRect/>
          </a:stretch>
        </p:blipFill>
        <p:spPr>
          <a:xfrm>
            <a:off x="1295400" y="1840246"/>
            <a:ext cx="8274970" cy="4151479"/>
          </a:xfrm>
          <a:prstGeom prst="rect">
            <a:avLst/>
          </a:prstGeom>
        </p:spPr>
      </p:pic>
      <p:sp>
        <p:nvSpPr>
          <p:cNvPr id="5" name="TextBox 4"/>
          <p:cNvSpPr txBox="1"/>
          <p:nvPr/>
        </p:nvSpPr>
        <p:spPr>
          <a:xfrm rot="10800000" flipV="1">
            <a:off x="1295400" y="6539987"/>
            <a:ext cx="8117373" cy="369332"/>
          </a:xfrm>
          <a:prstGeom prst="rect">
            <a:avLst/>
          </a:prstGeom>
          <a:noFill/>
        </p:spPr>
        <p:txBody>
          <a:bodyPr wrap="square" rtlCol="0">
            <a:spAutoFit/>
          </a:bodyPr>
          <a:lstStyle/>
          <a:p>
            <a:r>
              <a:rPr lang="en-US" dirty="0"/>
              <a:t>[http://</a:t>
            </a:r>
            <a:r>
              <a:rPr lang="en-US" dirty="0" smtClean="0"/>
              <a:t>www.oxforddictionaries.com/definition/english/digital-divide]</a:t>
            </a:r>
            <a:endParaRPr lang="en-US" sz="1800" kern="1200" dirty="0">
              <a:solidFill>
                <a:schemeClr val="tx1"/>
              </a:solidFill>
              <a:latin typeface="+mn-lt"/>
              <a:ea typeface="+mn-ea"/>
              <a:cs typeface="+mn-cs"/>
            </a:endParaRPr>
          </a:p>
        </p:txBody>
      </p:sp>
      <p:sp>
        <p:nvSpPr>
          <p:cNvPr id="6" name="Oval 5"/>
          <p:cNvSpPr/>
          <p:nvPr/>
        </p:nvSpPr>
        <p:spPr>
          <a:xfrm>
            <a:off x="8349916" y="4331369"/>
            <a:ext cx="830179" cy="56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56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pPr lvl="1"/>
            <a:r>
              <a:rPr lang="en-US" dirty="0" smtClean="0"/>
              <a:t>What Is Digital Divide ?</a:t>
            </a:r>
          </a:p>
          <a:p>
            <a:r>
              <a:rPr lang="en-US" dirty="0" smtClean="0"/>
              <a:t>In Developed Countries</a:t>
            </a:r>
          </a:p>
          <a:p>
            <a:pPr lvl="1"/>
            <a:r>
              <a:rPr lang="en-US" dirty="0" smtClean="0"/>
              <a:t>U.S.A</a:t>
            </a:r>
          </a:p>
          <a:p>
            <a:pPr lvl="1"/>
            <a:r>
              <a:rPr lang="en-US" dirty="0" smtClean="0"/>
              <a:t>U.K</a:t>
            </a:r>
          </a:p>
          <a:p>
            <a:r>
              <a:rPr lang="en-US" dirty="0" smtClean="0"/>
              <a:t>In Developing Countries</a:t>
            </a:r>
          </a:p>
          <a:p>
            <a:pPr lvl="1"/>
            <a:r>
              <a:rPr lang="en-US" dirty="0" smtClean="0"/>
              <a:t>Overall Across Globe</a:t>
            </a:r>
          </a:p>
          <a:p>
            <a:pPr lvl="1"/>
            <a:r>
              <a:rPr lang="en-US" dirty="0" smtClean="0"/>
              <a:t>BRICS</a:t>
            </a:r>
          </a:p>
          <a:p>
            <a:pPr lvl="1"/>
            <a:r>
              <a:rPr lang="en-US" dirty="0" smtClean="0"/>
              <a:t>Africa</a:t>
            </a:r>
          </a:p>
          <a:p>
            <a:r>
              <a:rPr lang="en-US" dirty="0" smtClean="0"/>
              <a:t>Reasons</a:t>
            </a:r>
          </a:p>
          <a:p>
            <a:r>
              <a:rPr lang="en-US" dirty="0" smtClean="0"/>
              <a:t>Generation Gap</a:t>
            </a:r>
          </a:p>
          <a:p>
            <a:r>
              <a:rPr lang="en-US" dirty="0" smtClean="0"/>
              <a:t>Solution Taken</a:t>
            </a:r>
          </a:p>
          <a:p>
            <a:pPr marL="320040" lvl="1" indent="0">
              <a:buNone/>
            </a:pPr>
            <a:endParaRPr lang="en-US" dirty="0"/>
          </a:p>
        </p:txBody>
      </p:sp>
      <p:sp>
        <p:nvSpPr>
          <p:cNvPr id="5" name="Chevron 4"/>
          <p:cNvSpPr/>
          <p:nvPr/>
        </p:nvSpPr>
        <p:spPr>
          <a:xfrm>
            <a:off x="5058995" y="4173976"/>
            <a:ext cx="2592511" cy="1037004"/>
          </a:xfrm>
          <a:prstGeom prst="chevron">
            <a:avLst/>
          </a:prstGeom>
          <a:solidFill>
            <a:srgbClr val="FF6600"/>
          </a:solidFill>
          <a:scene3d>
            <a:camera prst="orthographicFront"/>
            <a:lightRig rig="threePt" dir="t"/>
          </a:scene3d>
          <a:sp3d>
            <a:bevelT w="152400" h="50800" prst="softRound"/>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Chevron 7"/>
          <p:cNvSpPr/>
          <p:nvPr/>
        </p:nvSpPr>
        <p:spPr>
          <a:xfrm>
            <a:off x="8022125" y="4173976"/>
            <a:ext cx="2592511" cy="1037004"/>
          </a:xfrm>
          <a:prstGeom prst="chevron">
            <a:avLst/>
          </a:prstGeom>
          <a:solidFill>
            <a:srgbClr val="0099CC"/>
          </a:solidFill>
          <a:scene3d>
            <a:camera prst="orthographicFront"/>
            <a:lightRig rig="threePt" dir="t"/>
          </a:scene3d>
          <a:sp3d>
            <a:bevelT w="152400" h="50800" prst="softRound"/>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pic>
        <p:nvPicPr>
          <p:cNvPr id="1026" name="Picture 2" descr="http://www.brightcarbon.com/wp-content/uploads/2013/09/sales_presentation_outline_0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100000" l="1429" r="100000">
                        <a14:foregroundMark x1="40286" y1="12000" x2="89143" y2="90000"/>
                        <a14:foregroundMark x1="65143" y1="51500" x2="65143" y2="51500"/>
                        <a14:foregroundMark x1="65143" y1="51500" x2="70000" y2="36000"/>
                        <a14:foregroundMark x1="69714" y1="38000" x2="99429" y2="5500"/>
                        <a14:foregroundMark x1="65143" y1="51000" x2="40857" y2="86500"/>
                        <a14:foregroundMark x1="42571" y1="10000" x2="44000" y2="74000"/>
                        <a14:foregroundMark x1="42286" y1="14500" x2="95714" y2="9500"/>
                        <a14:foregroundMark x1="92000" y1="11500" x2="97714" y2="88000"/>
                        <a14:foregroundMark x1="44000" y1="87500" x2="93429" y2="86500"/>
                      </a14:backgroundRemoval>
                    </a14:imgEffect>
                  </a14:imgLayer>
                </a14:imgProps>
              </a:ext>
              <a:ext uri="{28A0092B-C50C-407E-A947-70E740481C1C}">
                <a14:useLocalDpi xmlns:a14="http://schemas.microsoft.com/office/drawing/2010/main" val="0"/>
              </a:ext>
            </a:extLst>
          </a:blip>
          <a:srcRect/>
          <a:stretch>
            <a:fillRect/>
          </a:stretch>
        </p:blipFill>
        <p:spPr bwMode="auto">
          <a:xfrm>
            <a:off x="5984630" y="2048888"/>
            <a:ext cx="3333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22" y="203251"/>
            <a:ext cx="8046720" cy="1557338"/>
          </a:xfrm>
        </p:spPr>
        <p:txBody>
          <a:bodyPr>
            <a:normAutofit/>
          </a:bodyPr>
          <a:lstStyle/>
          <a:p>
            <a:r>
              <a:rPr lang="en-US" sz="4000" dirty="0" smtClean="0">
                <a:effectLst>
                  <a:outerShdw blurRad="38100" dist="38100" dir="2700000" algn="tl">
                    <a:srgbClr val="000000">
                      <a:alpha val="43137"/>
                    </a:srgbClr>
                  </a:outerShdw>
                </a:effectLst>
              </a:rPr>
              <a:t>Digital Divide – U.S.A</a:t>
            </a:r>
            <a:endParaRPr lang="en-US" sz="4000" dirty="0">
              <a:effectLst>
                <a:outerShdw blurRad="38100" dist="38100" dir="2700000" algn="tl">
                  <a:srgbClr val="000000">
                    <a:alpha val="43137"/>
                  </a:srgbClr>
                </a:outerShdw>
              </a:effectLst>
            </a:endParaRPr>
          </a:p>
        </p:txBody>
      </p:sp>
      <p:pic>
        <p:nvPicPr>
          <p:cNvPr id="3" name="Picture 2" descr="http://www.planetaupair.com/USA-flag%20-ma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84" b="99216" l="1000" r="9925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3980" y="1760589"/>
            <a:ext cx="7620000"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internet usage in </a:t>
            </a:r>
            <a:r>
              <a:rPr lang="en-GB" dirty="0" smtClean="0"/>
              <a:t>USA</a:t>
            </a:r>
            <a:endParaRPr lang="en-IN" dirty="0"/>
          </a:p>
        </p:txBody>
      </p:sp>
      <p:sp>
        <p:nvSpPr>
          <p:cNvPr id="4" name="Content Placeholder 3"/>
          <p:cNvSpPr>
            <a:spLocks noGrp="1"/>
          </p:cNvSpPr>
          <p:nvPr>
            <p:ph idx="1"/>
          </p:nvPr>
        </p:nvSpPr>
        <p:spPr>
          <a:xfrm>
            <a:off x="1787610" y="2273643"/>
            <a:ext cx="9108990" cy="3393989"/>
          </a:xfrm>
        </p:spPr>
        <p:txBody>
          <a:bodyPr/>
          <a:lstStyle/>
          <a:p>
            <a:pPr lvl="0"/>
            <a:r>
              <a:rPr lang="en-GB" sz="2800" dirty="0"/>
              <a:t>In 2009 a study was taken on internet usage in the </a:t>
            </a:r>
            <a:r>
              <a:rPr lang="en-GB" sz="2800" dirty="0" smtClean="0"/>
              <a:t>US</a:t>
            </a:r>
          </a:p>
          <a:p>
            <a:pPr marL="0" lvl="0" indent="0">
              <a:buNone/>
            </a:pPr>
            <a:endParaRPr lang="en-GB" sz="2800" dirty="0"/>
          </a:p>
          <a:p>
            <a:pPr lvl="0"/>
            <a:r>
              <a:rPr lang="en-GB" sz="2800" dirty="0"/>
              <a:t>Of the people asked 82% of them used the </a:t>
            </a:r>
            <a:r>
              <a:rPr lang="en-GB" sz="2800" dirty="0" smtClean="0"/>
              <a:t>internet</a:t>
            </a:r>
          </a:p>
          <a:p>
            <a:pPr marL="0" lvl="0" indent="0">
              <a:buNone/>
            </a:pPr>
            <a:endParaRPr lang="en-GB" sz="2800" dirty="0"/>
          </a:p>
          <a:p>
            <a:pPr lvl="0"/>
            <a:r>
              <a:rPr lang="en-GB" sz="2800" dirty="0"/>
              <a:t>48% of people asked used the internet for at least an hour everyday</a:t>
            </a:r>
          </a:p>
          <a:p>
            <a:endParaRPr lang="en-IN" dirty="0"/>
          </a:p>
        </p:txBody>
      </p:sp>
    </p:spTree>
    <p:extLst>
      <p:ext uri="{BB962C8B-B14F-4D97-AF65-F5344CB8AC3E}">
        <p14:creationId xmlns:p14="http://schemas.microsoft.com/office/powerpoint/2010/main" val="11723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4090</Words>
  <Application>Microsoft Office PowerPoint</Application>
  <PresentationFormat>Widescreen</PresentationFormat>
  <Paragraphs>374</Paragraphs>
  <Slides>44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Book Antiqua</vt:lpstr>
      <vt:lpstr>Charlemagne Std</vt:lpstr>
      <vt:lpstr>StarSymbol</vt:lpstr>
      <vt:lpstr>Wingdings</vt:lpstr>
      <vt:lpstr>Sales Direction 16X9</vt:lpstr>
      <vt:lpstr>Digital Divide</vt:lpstr>
      <vt:lpstr>Who We Are</vt:lpstr>
      <vt:lpstr>ABSTRACT</vt:lpstr>
      <vt:lpstr>Introduction</vt:lpstr>
      <vt:lpstr>Definition 1</vt:lpstr>
      <vt:lpstr>Oxford Dictionary Definition</vt:lpstr>
      <vt:lpstr>Outline</vt:lpstr>
      <vt:lpstr>Digital Divide – U.S.A</vt:lpstr>
      <vt:lpstr>Overall internet usage in USA</vt:lpstr>
      <vt:lpstr>Usage by gender</vt:lpstr>
      <vt:lpstr>Usage by Age</vt:lpstr>
      <vt:lpstr>Usage by Income</vt:lpstr>
      <vt:lpstr>Usage by Employment Status</vt:lpstr>
      <vt:lpstr>Usage by Education</vt:lpstr>
      <vt:lpstr>The US internet usage is very high</vt:lpstr>
      <vt:lpstr>Digital Divide In The UK</vt:lpstr>
      <vt:lpstr>Factors of the divide</vt:lpstr>
      <vt:lpstr>Provisions and infrastructure</vt:lpstr>
      <vt:lpstr>Income &amp; Education, the Socio-economic factors</vt:lpstr>
      <vt:lpstr>  Internet access by educational qualification and household income:</vt:lpstr>
      <vt:lpstr>Digital Divide :  Less Economic Developed Countries</vt:lpstr>
      <vt:lpstr>Internet Penetration In World</vt:lpstr>
      <vt:lpstr>Cost of One Hour of Internet Access: Global Cities v. Regional Centres</vt:lpstr>
      <vt:lpstr>Digital Divide – Comparison</vt:lpstr>
      <vt:lpstr>Development Data Comparison BRICS</vt:lpstr>
      <vt:lpstr>PowerPoint Presentation</vt:lpstr>
      <vt:lpstr>Least Developed Countries - Africa </vt:lpstr>
      <vt:lpstr>Least Developed Countries - Africa </vt:lpstr>
      <vt:lpstr>Washington Consensus</vt:lpstr>
      <vt:lpstr>PowerPoint Presentation</vt:lpstr>
      <vt:lpstr>PowerPoint Presentation</vt:lpstr>
      <vt:lpstr>Telecommunication And PerCapita</vt:lpstr>
      <vt:lpstr>Digital Divide Between Generations</vt:lpstr>
      <vt:lpstr>Digital Divide Between Generations</vt:lpstr>
      <vt:lpstr>PowerPoint Presentation</vt:lpstr>
      <vt:lpstr>Digital Divide Between Generations</vt:lpstr>
      <vt:lpstr>What is being done to reduce digital divide</vt:lpstr>
      <vt:lpstr>PowerPoint Presentation</vt:lpstr>
      <vt:lpstr>Modern Britain</vt:lpstr>
      <vt:lpstr>References and Bibliography</vt:lpstr>
      <vt:lpstr>References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2014-05-01T23:30:51Z</dcterms:created>
  <dcterms:modified xsi:type="dcterms:W3CDTF">2014-05-02T14:30:31Z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