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266" r:id="rId3"/>
    <p:sldId id="257" r:id="rId4"/>
    <p:sldId id="270" r:id="rId5"/>
    <p:sldId id="271" r:id="rId6"/>
    <p:sldId id="290" r:id="rId7"/>
    <p:sldId id="291" r:id="rId8"/>
    <p:sldId id="292" r:id="rId9"/>
    <p:sldId id="293" r:id="rId10"/>
    <p:sldId id="294" r:id="rId11"/>
    <p:sldId id="260" r:id="rId12"/>
    <p:sldId id="280" r:id="rId13"/>
    <p:sldId id="273" r:id="rId14"/>
    <p:sldId id="272" r:id="rId15"/>
    <p:sldId id="274" r:id="rId16"/>
    <p:sldId id="275" r:id="rId17"/>
    <p:sldId id="276" r:id="rId18"/>
    <p:sldId id="277" r:id="rId19"/>
    <p:sldId id="278" r:id="rId20"/>
    <p:sldId id="261" r:id="rId21"/>
    <p:sldId id="314" r:id="rId22"/>
    <p:sldId id="310" r:id="rId23"/>
    <p:sldId id="311" r:id="rId24"/>
    <p:sldId id="312" r:id="rId25"/>
    <p:sldId id="313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69" r:id="rId35"/>
    <p:sldId id="262" r:id="rId36"/>
    <p:sldId id="295" r:id="rId37"/>
    <p:sldId id="296" r:id="rId38"/>
    <p:sldId id="297" r:id="rId39"/>
    <p:sldId id="268" r:id="rId40"/>
    <p:sldId id="263" r:id="rId41"/>
    <p:sldId id="298" r:id="rId42"/>
    <p:sldId id="299" r:id="rId43"/>
    <p:sldId id="300" r:id="rId44"/>
    <p:sldId id="301" r:id="rId45"/>
    <p:sldId id="302" r:id="rId46"/>
    <p:sldId id="303" r:id="rId47"/>
    <p:sldId id="267" r:id="rId48"/>
    <p:sldId id="264" r:id="rId49"/>
    <p:sldId id="305" r:id="rId50"/>
    <p:sldId id="306" r:id="rId51"/>
    <p:sldId id="307" r:id="rId52"/>
    <p:sldId id="308" r:id="rId53"/>
    <p:sldId id="309" r:id="rId54"/>
    <p:sldId id="304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E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36" autoAdjust="0"/>
    <p:restoredTop sz="90909" autoAdjust="0"/>
  </p:normalViewPr>
  <p:slideViewPr>
    <p:cSldViewPr snapToGrid="0" snapToObjects="1">
      <p:cViewPr>
        <p:scale>
          <a:sx n="81" d="100"/>
          <a:sy n="81" d="100"/>
        </p:scale>
        <p:origin x="-1296" y="-7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506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interSettings" Target="printerSettings/printerSettings1.bin"/><Relationship Id="rId58" Type="http://schemas.openxmlformats.org/officeDocument/2006/relationships/presProps" Target="presProps.xml"/><Relationship Id="rId59" Type="http://schemas.openxmlformats.org/officeDocument/2006/relationships/viewProps" Target="viewProp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heme" Target="theme/theme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296BE-47B8-6C45-8E54-8F056B96B0F1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220857-0655-394C-8F90-EEFADC98C6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552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John Blower</a:t>
            </a:r>
          </a:p>
          <a:p>
            <a:r>
              <a:rPr lang="en-US" dirty="0" smtClean="0"/>
              <a:t>https://flic.kr/p/aUpo8B</a:t>
            </a:r>
          </a:p>
          <a:p>
            <a:endParaRPr lang="en-US" dirty="0" smtClean="0"/>
          </a:p>
          <a:p>
            <a:r>
              <a:rPr lang="en-US" dirty="0" smtClean="0"/>
              <a:t>Slide design</a:t>
            </a:r>
            <a:r>
              <a:rPr lang="en-US" baseline="0" dirty="0" smtClean="0"/>
              <a:t>, template and formatting by George Cooper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https://flic.kr/p/7ZqW2p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https://www.flickr.com/photos/alancleaver/4320245924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https://www.flickr.com/photos/alancleaver/4320245924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https://www.flickr.com/photos/alancleaver/4320245924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‘Alan Cleaver’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alancleaver</a:t>
            </a:r>
            <a:r>
              <a:rPr lang="en-US" dirty="0" smtClean="0"/>
              <a:t>/4320245924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John Blower</a:t>
            </a:r>
          </a:p>
          <a:p>
            <a:r>
              <a:rPr lang="en-US" dirty="0" smtClean="0"/>
              <a:t>https://flic.kr/p/aUpo8B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https://flic.kr/p/7ZqW2p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‘Nick Saltmarsh’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www.flickr.com</a:t>
            </a:r>
            <a:r>
              <a:rPr lang="en-US" dirty="0" smtClean="0"/>
              <a:t>/photos/</a:t>
            </a:r>
            <a:r>
              <a:rPr lang="en-US" dirty="0" err="1" smtClean="0"/>
              <a:t>nsalt</a:t>
            </a:r>
            <a:r>
              <a:rPr lang="en-US" dirty="0" smtClean="0"/>
              <a:t>/2829985075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</a:t>
            </a:r>
            <a:r>
              <a:rPr lang="en-US" dirty="0" smtClean="0"/>
              <a:t>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‘</a:t>
            </a:r>
            <a:r>
              <a:rPr lang="en-US" dirty="0" err="1" smtClean="0"/>
              <a:t>waldopepper</a:t>
            </a:r>
            <a:r>
              <a:rPr lang="en-US" dirty="0" smtClean="0"/>
              <a:t>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/p/5oa2e3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John Blower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/p/aUpo8B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John Blower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/p/aUpo8B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7073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by</a:t>
            </a:r>
            <a:r>
              <a:rPr lang="en-US" baseline="0" dirty="0" smtClean="0"/>
              <a:t> ‘Epic Fireworks’</a:t>
            </a:r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/p/7ZqW2p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Background photo © Darius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Norvilas</a:t>
            </a:r>
            <a:endParaRPr lang="en-US" dirty="0" smtClean="0"/>
          </a:p>
          <a:p>
            <a:r>
              <a:rPr lang="en-US" dirty="0" smtClean="0"/>
              <a:t>https://</a:t>
            </a:r>
            <a:r>
              <a:rPr lang="en-US" dirty="0" err="1" smtClean="0"/>
              <a:t>flic.kr</a:t>
            </a:r>
            <a:r>
              <a:rPr lang="en-US" dirty="0" smtClean="0"/>
              <a:t>/p/6Db471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220857-0655-394C-8F90-EEFADC98C6D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74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38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582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6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5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3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4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83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07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76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53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E7EA-AD93-1B4F-8D80-4B86FC7C5DFD}" type="datetimeFigureOut">
              <a:rPr lang="en-US" smtClean="0"/>
              <a:t>05/05/2014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0B566-3999-C048-B4C6-A0CF9646E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63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jp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9.jp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9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9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9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0.jp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.jp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0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0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0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10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.jp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2.jp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500230729_284b98ebed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54"/>
          <a:stretch/>
        </p:blipFill>
        <p:spPr>
          <a:xfrm>
            <a:off x="0" y="0"/>
            <a:ext cx="9144000" cy="68742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Rights and Equality in the Workplace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13</a:t>
            </a:r>
            <a:r>
              <a:rPr lang="en-US" sz="2400" baseline="300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th</a:t>
            </a:r>
            <a:r>
              <a:rPr lang="en-US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May 2014</a:t>
            </a:r>
            <a:endParaRPr lang="en-US" sz="2400" dirty="0">
              <a:solidFill>
                <a:schemeClr val="accent2">
                  <a:lumMod val="40000"/>
                  <a:lumOff val="6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65366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Action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[5]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If an employee feels they have been discriminated against they should: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Complain directly to the party in question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Use an intermediate party to help (mediation)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Make a claim in court.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19994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Labour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685800" y="3927273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	</a:t>
            </a:r>
            <a:r>
              <a:rPr lang="en-US" sz="2400" dirty="0" smtClean="0">
                <a:solidFill>
                  <a:srgbClr val="E6E0EC"/>
                </a:solidFill>
                <a:latin typeface="Avenir Black"/>
                <a:cs typeface="Avenir Black"/>
              </a:rPr>
              <a:t>Conor Keegan</a:t>
            </a:r>
            <a:endParaRPr lang="en-US" sz="2400" dirty="0">
              <a:solidFill>
                <a:srgbClr val="E6E0EC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8510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Labour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1432"/>
            <a:ext cx="8686800" cy="4217896"/>
          </a:xfrm>
        </p:spPr>
        <p:txBody>
          <a:bodyPr/>
          <a:lstStyle/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Laid out by the Working Time Regulations</a:t>
            </a:r>
          </a:p>
          <a:p>
            <a:pPr lvl="1"/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1998</a:t>
            </a:r>
          </a:p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Working time restrictions</a:t>
            </a:r>
          </a:p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Minimum wage</a:t>
            </a:r>
          </a:p>
          <a:p>
            <a:endParaRPr lang="en-US" b="1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85361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Working Time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[6]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1431"/>
            <a:ext cx="8686800" cy="470397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Maximum 48 hours per </a:t>
            </a:r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week</a:t>
            </a:r>
          </a:p>
          <a:p>
            <a:pPr lvl="1"/>
            <a:r>
              <a:rPr lang="en-GB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Can be opted out of</a:t>
            </a:r>
          </a:p>
          <a:p>
            <a:pPr lvl="1"/>
            <a:r>
              <a:rPr lang="en-GB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not for Self Employed</a:t>
            </a:r>
            <a:endParaRPr lang="en-US" b="1" dirty="0">
              <a:solidFill>
                <a:schemeClr val="accent4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11 consecutive hours rest per 24 hours</a:t>
            </a:r>
          </a:p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20 minute break minimum per 6 hours</a:t>
            </a:r>
          </a:p>
          <a:p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28 days paid holiday per year</a:t>
            </a:r>
          </a:p>
          <a:p>
            <a:pPr lvl="1"/>
            <a:r>
              <a:rPr lang="en-US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This includes public holidays</a:t>
            </a:r>
          </a:p>
          <a:p>
            <a:endParaRPr lang="en-US" b="1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0531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0"/>
            <a:ext cx="10284551" cy="68563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Wage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[7]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1431"/>
            <a:ext cx="8686800" cy="5556569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E6E0EC"/>
                </a:solidFill>
                <a:latin typeface="Avenir Black"/>
                <a:cs typeface="Avenir Black"/>
              </a:rPr>
              <a:t>Laid out by national minimum wage act</a:t>
            </a:r>
          </a:p>
          <a:p>
            <a:pPr lvl="1"/>
            <a:r>
              <a:rPr lang="en-GB" b="1" dirty="0" smtClean="0">
                <a:solidFill>
                  <a:srgbClr val="E6E0EC"/>
                </a:solidFill>
                <a:latin typeface="Avenir Black"/>
                <a:cs typeface="Avenir Black"/>
              </a:rPr>
              <a:t>1998</a:t>
            </a:r>
          </a:p>
          <a:p>
            <a:r>
              <a:rPr lang="en-US" b="1" dirty="0" smtClean="0">
                <a:solidFill>
                  <a:srgbClr val="E6E0EC"/>
                </a:solidFill>
                <a:latin typeface="Avenir Black"/>
                <a:cs typeface="Avenir Black"/>
              </a:rPr>
              <a:t>If not finished compulsory education, there is no entitlement to Minimum Wage</a:t>
            </a:r>
          </a:p>
          <a:p>
            <a:r>
              <a:rPr lang="en-US" b="1" dirty="0" smtClean="0">
                <a:solidFill>
                  <a:srgbClr val="E6E0EC"/>
                </a:solidFill>
                <a:latin typeface="Avenir Black"/>
                <a:cs typeface="Avenir Black"/>
              </a:rPr>
              <a:t>Fluctuates every year in response to inflation</a:t>
            </a:r>
          </a:p>
        </p:txBody>
      </p:sp>
    </p:spTree>
    <p:extLst>
      <p:ext uri="{BB962C8B-B14F-4D97-AF65-F5344CB8AC3E}">
        <p14:creationId xmlns:p14="http://schemas.microsoft.com/office/powerpoint/2010/main" val="238478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BU00536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1024181"/>
            <a:ext cx="6313039" cy="65938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Wage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[7]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305" y="6063006"/>
            <a:ext cx="8229600" cy="79499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Wages per hour (2014)</a:t>
            </a:r>
          </a:p>
        </p:txBody>
      </p:sp>
      <p:sp>
        <p:nvSpPr>
          <p:cNvPr id="14" name="TextBox 13"/>
          <p:cNvSpPr txBox="1"/>
          <p:nvPr/>
        </p:nvSpPr>
        <p:spPr>
          <a:xfrm rot="19638858">
            <a:off x="1767013" y="2570187"/>
            <a:ext cx="2910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Britannic Bold"/>
                <a:cs typeface="Britannic Bold"/>
              </a:rPr>
              <a:t>£6.32</a:t>
            </a:r>
          </a:p>
          <a:p>
            <a:endParaRPr lang="en-US" sz="7200" dirty="0" smtClean="0">
              <a:latin typeface="Britannic Bold"/>
              <a:cs typeface="Britannic Bold"/>
            </a:endParaRPr>
          </a:p>
          <a:p>
            <a:pPr algn="ctr"/>
            <a:endParaRPr lang="en-US" sz="2800" dirty="0">
              <a:latin typeface="Britannic Bold"/>
              <a:cs typeface="Britannic Bold"/>
            </a:endParaRPr>
          </a:p>
          <a:p>
            <a:pPr algn="ctr"/>
            <a:r>
              <a:rPr lang="en-US" sz="3200" dirty="0" smtClean="0">
                <a:latin typeface="Britannic Bold"/>
                <a:cs typeface="Britannic Bold"/>
              </a:rPr>
              <a:t>Age 21+</a:t>
            </a:r>
            <a:endParaRPr lang="en-US" sz="2800" dirty="0">
              <a:latin typeface="Britannic Bold"/>
              <a:cs typeface="Britannic Bold"/>
            </a:endParaRPr>
          </a:p>
        </p:txBody>
      </p:sp>
      <p:grpSp>
        <p:nvGrpSpPr>
          <p:cNvPr id="22" name="Group 21"/>
          <p:cNvGrpSpPr/>
          <p:nvPr/>
        </p:nvGrpSpPr>
        <p:grpSpPr>
          <a:xfrm rot="19569709">
            <a:off x="1551594" y="4136922"/>
            <a:ext cx="3443543" cy="598410"/>
            <a:chOff x="1551594" y="4136922"/>
            <a:chExt cx="3443543" cy="598410"/>
          </a:xfrm>
        </p:grpSpPr>
        <p:pic>
          <p:nvPicPr>
            <p:cNvPr id="6" name="Picture 5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293" y="4136922"/>
              <a:ext cx="538349" cy="598410"/>
            </a:xfrm>
            <a:prstGeom prst="rect">
              <a:avLst/>
            </a:prstGeom>
          </p:spPr>
        </p:pic>
        <p:pic>
          <p:nvPicPr>
            <p:cNvPr id="15" name="Picture 14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6642" y="4136922"/>
              <a:ext cx="538349" cy="598410"/>
            </a:xfrm>
            <a:prstGeom prst="rect">
              <a:avLst/>
            </a:prstGeom>
          </p:spPr>
        </p:pic>
        <p:pic>
          <p:nvPicPr>
            <p:cNvPr id="16" name="Picture 15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4991" y="4136922"/>
              <a:ext cx="538349" cy="598410"/>
            </a:xfrm>
            <a:prstGeom prst="rect">
              <a:avLst/>
            </a:prstGeom>
          </p:spPr>
        </p:pic>
        <p:pic>
          <p:nvPicPr>
            <p:cNvPr id="17" name="Picture 16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3341" y="4136922"/>
              <a:ext cx="538349" cy="598410"/>
            </a:xfrm>
            <a:prstGeom prst="rect">
              <a:avLst/>
            </a:prstGeom>
          </p:spPr>
        </p:pic>
        <p:pic>
          <p:nvPicPr>
            <p:cNvPr id="18" name="Picture 17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9943" y="4136922"/>
              <a:ext cx="538349" cy="598410"/>
            </a:xfrm>
            <a:prstGeom prst="rect">
              <a:avLst/>
            </a:prstGeom>
          </p:spPr>
        </p:pic>
        <p:pic>
          <p:nvPicPr>
            <p:cNvPr id="19" name="Picture 18" descr="skd188779sdc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1594" y="4136922"/>
              <a:ext cx="538349" cy="598410"/>
            </a:xfrm>
            <a:prstGeom prst="rect">
              <a:avLst/>
            </a:prstGeom>
          </p:spPr>
        </p:pic>
        <p:pic>
          <p:nvPicPr>
            <p:cNvPr id="21" name="Picture 20" descr="skd188779sdc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0351"/>
            <a:stretch/>
          </p:blipFill>
          <p:spPr>
            <a:xfrm>
              <a:off x="4781690" y="4136922"/>
              <a:ext cx="213447" cy="5984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562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BU00536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1024181"/>
            <a:ext cx="6313039" cy="65938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Wage</a:t>
            </a:r>
            <a:r>
              <a:rPr lang="en-US" sz="2400" dirty="0">
                <a:solidFill>
                  <a:schemeClr val="bg1"/>
                </a:solidFill>
                <a:latin typeface="Avenir Black"/>
                <a:cs typeface="Avenir Black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[7]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305" y="6063006"/>
            <a:ext cx="8229600" cy="79499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Wages per hour (2014)</a:t>
            </a:r>
          </a:p>
        </p:txBody>
      </p:sp>
      <p:sp>
        <p:nvSpPr>
          <p:cNvPr id="14" name="TextBox 13"/>
          <p:cNvSpPr txBox="1"/>
          <p:nvPr/>
        </p:nvSpPr>
        <p:spPr>
          <a:xfrm rot="19638858">
            <a:off x="1767013" y="2570187"/>
            <a:ext cx="2910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Britannic Bold"/>
                <a:cs typeface="Britannic Bold"/>
              </a:rPr>
              <a:t>£5.03</a:t>
            </a:r>
          </a:p>
          <a:p>
            <a:endParaRPr lang="en-US" sz="7200" dirty="0" smtClean="0">
              <a:latin typeface="Britannic Bold"/>
              <a:cs typeface="Britannic Bold"/>
            </a:endParaRPr>
          </a:p>
          <a:p>
            <a:pPr algn="ctr"/>
            <a:endParaRPr lang="en-US" sz="2800" dirty="0">
              <a:latin typeface="Britannic Bold"/>
              <a:cs typeface="Britannic Bold"/>
            </a:endParaRPr>
          </a:p>
          <a:p>
            <a:pPr algn="ctr"/>
            <a:r>
              <a:rPr lang="en-US" sz="3200" dirty="0" smtClean="0">
                <a:latin typeface="Britannic Bold"/>
                <a:cs typeface="Britannic Bold"/>
              </a:rPr>
              <a:t>Age 18-20</a:t>
            </a:r>
            <a:endParaRPr lang="en-US" sz="2800" dirty="0">
              <a:latin typeface="Britannic Bold"/>
              <a:cs typeface="Britannic Bold"/>
            </a:endParaRPr>
          </a:p>
        </p:txBody>
      </p:sp>
      <p:pic>
        <p:nvPicPr>
          <p:cNvPr id="6" name="Picture 5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2691965" y="4346241"/>
            <a:ext cx="538349" cy="598410"/>
          </a:xfrm>
          <a:prstGeom prst="rect">
            <a:avLst/>
          </a:prstGeom>
        </p:spPr>
      </p:pic>
      <p:pic>
        <p:nvPicPr>
          <p:cNvPr id="15" name="Picture 14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3139125" y="4046461"/>
            <a:ext cx="538349" cy="598410"/>
          </a:xfrm>
          <a:prstGeom prst="rect">
            <a:avLst/>
          </a:prstGeom>
        </p:spPr>
      </p:pic>
      <p:pic>
        <p:nvPicPr>
          <p:cNvPr id="16" name="Picture 15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3586285" y="3746682"/>
            <a:ext cx="538349" cy="598410"/>
          </a:xfrm>
          <a:prstGeom prst="rect">
            <a:avLst/>
          </a:prstGeom>
        </p:spPr>
      </p:pic>
      <p:pic>
        <p:nvPicPr>
          <p:cNvPr id="17" name="Picture 16" descr="skd188779sdc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53"/>
          <a:stretch/>
        </p:blipFill>
        <p:spPr>
          <a:xfrm rot="19569709">
            <a:off x="4072909" y="3576635"/>
            <a:ext cx="72393" cy="598410"/>
          </a:xfrm>
          <a:prstGeom prst="rect">
            <a:avLst/>
          </a:prstGeom>
        </p:spPr>
      </p:pic>
      <p:pic>
        <p:nvPicPr>
          <p:cNvPr id="18" name="Picture 17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2244804" y="4646020"/>
            <a:ext cx="538349" cy="598410"/>
          </a:xfrm>
          <a:prstGeom prst="rect">
            <a:avLst/>
          </a:prstGeom>
        </p:spPr>
      </p:pic>
      <p:pic>
        <p:nvPicPr>
          <p:cNvPr id="19" name="Picture 18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1797644" y="4945800"/>
            <a:ext cx="538349" cy="59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BU00536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1024181"/>
            <a:ext cx="6313039" cy="65938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Wage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[7]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305" y="6063006"/>
            <a:ext cx="8229600" cy="79499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Wages per hour (2014)</a:t>
            </a:r>
          </a:p>
        </p:txBody>
      </p:sp>
      <p:sp>
        <p:nvSpPr>
          <p:cNvPr id="14" name="TextBox 13"/>
          <p:cNvSpPr txBox="1"/>
          <p:nvPr/>
        </p:nvSpPr>
        <p:spPr>
          <a:xfrm rot="19638858">
            <a:off x="1767013" y="2570187"/>
            <a:ext cx="2910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Britannic Bold"/>
                <a:cs typeface="Britannic Bold"/>
              </a:rPr>
              <a:t>£3.72</a:t>
            </a:r>
          </a:p>
          <a:p>
            <a:endParaRPr lang="en-US" sz="7200" dirty="0" smtClean="0">
              <a:latin typeface="Britannic Bold"/>
              <a:cs typeface="Britannic Bold"/>
            </a:endParaRPr>
          </a:p>
          <a:p>
            <a:pPr algn="ctr"/>
            <a:endParaRPr lang="en-US" sz="2800" dirty="0">
              <a:latin typeface="Britannic Bold"/>
              <a:cs typeface="Britannic Bold"/>
            </a:endParaRPr>
          </a:p>
          <a:p>
            <a:pPr algn="ctr"/>
            <a:r>
              <a:rPr lang="en-US" sz="3200" dirty="0" smtClean="0">
                <a:latin typeface="Britannic Bold"/>
                <a:cs typeface="Britannic Bold"/>
              </a:rPr>
              <a:t>Age under 18</a:t>
            </a:r>
            <a:endParaRPr lang="en-US" sz="2800" dirty="0">
              <a:latin typeface="Britannic Bold"/>
              <a:cs typeface="Britannic Bold"/>
            </a:endParaRPr>
          </a:p>
        </p:txBody>
      </p:sp>
      <p:pic>
        <p:nvPicPr>
          <p:cNvPr id="6" name="Picture 5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2691965" y="4346241"/>
            <a:ext cx="538349" cy="598410"/>
          </a:xfrm>
          <a:prstGeom prst="rect">
            <a:avLst/>
          </a:prstGeom>
        </p:spPr>
      </p:pic>
      <p:pic>
        <p:nvPicPr>
          <p:cNvPr id="15" name="Picture 14" descr="skd188779sdc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09"/>
          <a:stretch/>
        </p:blipFill>
        <p:spPr>
          <a:xfrm rot="19569709">
            <a:off x="3151257" y="4086345"/>
            <a:ext cx="395099" cy="598410"/>
          </a:xfrm>
          <a:prstGeom prst="rect">
            <a:avLst/>
          </a:prstGeom>
        </p:spPr>
      </p:pic>
      <p:pic>
        <p:nvPicPr>
          <p:cNvPr id="18" name="Picture 17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2244804" y="4646020"/>
            <a:ext cx="538349" cy="598410"/>
          </a:xfrm>
          <a:prstGeom prst="rect">
            <a:avLst/>
          </a:prstGeom>
        </p:spPr>
      </p:pic>
      <p:pic>
        <p:nvPicPr>
          <p:cNvPr id="19" name="Picture 18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1797644" y="4945800"/>
            <a:ext cx="538349" cy="59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57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BU00536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" y="1024181"/>
            <a:ext cx="6313039" cy="65938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Wage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[7]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55305" y="6063006"/>
            <a:ext cx="8229600" cy="794994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Wages per hour (2014)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  <a:latin typeface="Avenir Black"/>
              <a:cs typeface="Avenir Black"/>
            </a:endParaRPr>
          </a:p>
        </p:txBody>
      </p:sp>
      <p:sp>
        <p:nvSpPr>
          <p:cNvPr id="14" name="TextBox 13"/>
          <p:cNvSpPr txBox="1"/>
          <p:nvPr/>
        </p:nvSpPr>
        <p:spPr>
          <a:xfrm rot="19638858">
            <a:off x="1767013" y="2570187"/>
            <a:ext cx="29103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latin typeface="Britannic Bold"/>
                <a:cs typeface="Britannic Bold"/>
              </a:rPr>
              <a:t>£2.68</a:t>
            </a:r>
          </a:p>
          <a:p>
            <a:endParaRPr lang="en-US" sz="7200" dirty="0" smtClean="0">
              <a:latin typeface="Britannic Bold"/>
              <a:cs typeface="Britannic Bold"/>
            </a:endParaRPr>
          </a:p>
          <a:p>
            <a:pPr algn="ctr"/>
            <a:endParaRPr lang="en-US" sz="2800" dirty="0">
              <a:latin typeface="Britannic Bold"/>
              <a:cs typeface="Britannic Bold"/>
            </a:endParaRPr>
          </a:p>
          <a:p>
            <a:pPr algn="ctr"/>
            <a:r>
              <a:rPr lang="en-US" sz="3200" dirty="0" smtClean="0">
                <a:latin typeface="Britannic Bold"/>
                <a:cs typeface="Britannic Bold"/>
              </a:rPr>
              <a:t>Apprentices</a:t>
            </a:r>
            <a:endParaRPr lang="en-US" sz="2800" dirty="0">
              <a:latin typeface="Britannic Bold"/>
              <a:cs typeface="Britannic Bold"/>
            </a:endParaRPr>
          </a:p>
        </p:txBody>
      </p:sp>
      <p:pic>
        <p:nvPicPr>
          <p:cNvPr id="6" name="Picture 5" descr="skd188779sdc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524"/>
          <a:stretch/>
        </p:blipFill>
        <p:spPr>
          <a:xfrm rot="19569709">
            <a:off x="2711810" y="4411479"/>
            <a:ext cx="304037" cy="598410"/>
          </a:xfrm>
          <a:prstGeom prst="rect">
            <a:avLst/>
          </a:prstGeom>
        </p:spPr>
      </p:pic>
      <p:pic>
        <p:nvPicPr>
          <p:cNvPr id="18" name="Picture 17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2244804" y="4646020"/>
            <a:ext cx="538349" cy="598410"/>
          </a:xfrm>
          <a:prstGeom prst="rect">
            <a:avLst/>
          </a:prstGeom>
        </p:spPr>
      </p:pic>
      <p:pic>
        <p:nvPicPr>
          <p:cNvPr id="19" name="Picture 18" descr="skd188779sd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709">
            <a:off x="1797644" y="4945800"/>
            <a:ext cx="538349" cy="598410"/>
          </a:xfrm>
          <a:prstGeom prst="rect">
            <a:avLst/>
          </a:prstGeom>
        </p:spPr>
      </p:pic>
      <p:sp>
        <p:nvSpPr>
          <p:cNvPr id="12" name="Content Placeholder 3"/>
          <p:cNvSpPr txBox="1">
            <a:spLocks/>
          </p:cNvSpPr>
          <p:nvPr/>
        </p:nvSpPr>
        <p:spPr>
          <a:xfrm>
            <a:off x="914400" y="1999357"/>
            <a:ext cx="8229600" cy="19206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/>
              <a:buNone/>
            </a:pP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Up to age 19 or</a:t>
            </a:r>
          </a:p>
          <a:p>
            <a:pPr marL="0" indent="0" algn="r">
              <a:buFont typeface="Arial"/>
              <a:buNone/>
            </a:pP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19+ in first year of</a:t>
            </a:r>
          </a:p>
          <a:p>
            <a:pPr marL="0" indent="0" algn="r">
              <a:buFont typeface="Arial"/>
              <a:buNone/>
            </a:pPr>
            <a:r>
              <a:rPr lang="en-US" sz="28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enir Black"/>
                <a:cs typeface="Avenir Black"/>
              </a:rPr>
              <a:t>apprenticeship</a:t>
            </a:r>
            <a:endParaRPr lang="en-US" sz="2800" dirty="0">
              <a:solidFill>
                <a:schemeClr val="accent4">
                  <a:lumMod val="60000"/>
                  <a:lumOff val="4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7777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320245924_f25c5a1edb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306" y="1633"/>
            <a:ext cx="10284551" cy="68563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>
              <a:lumMod val="50000"/>
              <a:alpha val="8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Contracts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1431"/>
            <a:ext cx="8686800" cy="555656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T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erms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of employment and required work </a:t>
            </a:r>
            <a:endParaRPr lang="en-GB" dirty="0" smtClean="0">
              <a:solidFill>
                <a:srgbClr val="E6E0EC"/>
              </a:solidFill>
              <a:latin typeface="Avenir Black"/>
              <a:cs typeface="Avenir Black"/>
            </a:endParaRPr>
          </a:p>
          <a:p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Signed by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an employee at the time of hiring</a:t>
            </a:r>
          </a:p>
          <a:p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The terms can be changed </a:t>
            </a:r>
            <a:endParaRPr lang="en-GB" dirty="0" smtClean="0">
              <a:solidFill>
                <a:srgbClr val="E6E0EC"/>
              </a:solidFill>
              <a:latin typeface="Avenir Black"/>
              <a:cs typeface="Avenir Black"/>
            </a:endParaRPr>
          </a:p>
          <a:p>
            <a:pPr lvl="1"/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reasonable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notice is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to be given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to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employee</a:t>
            </a:r>
            <a:endParaRPr lang="en-GB" dirty="0">
              <a:solidFill>
                <a:srgbClr val="E6E0EC"/>
              </a:solidFill>
              <a:latin typeface="Avenir Black"/>
              <a:cs typeface="Avenir Black"/>
            </a:endParaRPr>
          </a:p>
          <a:p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A contract cannot be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breached</a:t>
            </a:r>
          </a:p>
          <a:p>
            <a:pPr lvl="1"/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by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either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party</a:t>
            </a:r>
          </a:p>
          <a:p>
            <a:pPr lvl="1"/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…without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a mutual decision being made</a:t>
            </a:r>
          </a:p>
          <a:p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all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the terms </a:t>
            </a:r>
            <a:r>
              <a:rPr lang="en-GB" dirty="0" smtClean="0">
                <a:solidFill>
                  <a:srgbClr val="E6E0EC"/>
                </a:solidFill>
                <a:latin typeface="Avenir Black"/>
                <a:cs typeface="Avenir Black"/>
              </a:rPr>
              <a:t>are </a:t>
            </a:r>
            <a:r>
              <a:rPr lang="en-GB" dirty="0">
                <a:solidFill>
                  <a:srgbClr val="E6E0EC"/>
                </a:solidFill>
                <a:latin typeface="Avenir Black"/>
                <a:cs typeface="Avenir Black"/>
              </a:rPr>
              <a:t>agreed to in writing</a:t>
            </a:r>
          </a:p>
        </p:txBody>
      </p:sp>
    </p:spTree>
    <p:extLst>
      <p:ext uri="{BB962C8B-B14F-4D97-AF65-F5344CB8AC3E}">
        <p14:creationId xmlns:p14="http://schemas.microsoft.com/office/powerpoint/2010/main" val="357123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Introduction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George Cooper</a:t>
            </a:r>
            <a:endParaRPr lang="en-US" sz="2400" dirty="0">
              <a:solidFill>
                <a:schemeClr val="tx2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80322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85800" y="3927273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Ioana</a:t>
            </a:r>
            <a:r>
              <a:rPr lang="en-US" sz="2400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 Maria </a:t>
            </a:r>
            <a:r>
              <a:rPr lang="en-US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Avenir Black"/>
                <a:cs typeface="Avenir Black"/>
              </a:rPr>
              <a:t>Tamas</a:t>
            </a:r>
            <a:endParaRPr lang="en-US" sz="2400" dirty="0">
              <a:solidFill>
                <a:schemeClr val="accent3">
                  <a:lumMod val="40000"/>
                  <a:lumOff val="6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6694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4736" cy="53146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Several acts in place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Brought in and reviewed at different times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6373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7" name="Picture 6" descr="BU00198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97" y="1044829"/>
            <a:ext cx="6401036" cy="598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904375">
            <a:off x="2197202" y="2667891"/>
            <a:ext cx="4878203" cy="29606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1996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Avenir Black"/>
                <a:cs typeface="Avenir Black"/>
              </a:rPr>
              <a:t>Employment rights act</a:t>
            </a:r>
            <a:endParaRPr lang="en-US" dirty="0">
              <a:solidFill>
                <a:srgbClr val="000000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87484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7" name="Picture 6" descr="BU00198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97" y="1044829"/>
            <a:ext cx="6401036" cy="598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904375">
            <a:off x="2197202" y="2667891"/>
            <a:ext cx="4878203" cy="296064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1999</a:t>
            </a:r>
            <a:endParaRPr lang="en-US" sz="11500" dirty="0" smtClean="0">
              <a:solidFill>
                <a:srgbClr val="0000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venir Black"/>
              <a:cs typeface="Avenir Black"/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Avenir Black"/>
                <a:cs typeface="Avenir Black"/>
              </a:rPr>
              <a:t>Employment relations act</a:t>
            </a:r>
            <a:endParaRPr lang="en-US" dirty="0">
              <a:solidFill>
                <a:srgbClr val="000000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26745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7" name="Picture 6" descr="BU00198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97" y="1044829"/>
            <a:ext cx="6401036" cy="598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904375">
            <a:off x="2197202" y="2667891"/>
            <a:ext cx="4878203" cy="29606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2002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Avenir Black"/>
                <a:cs typeface="Avenir Black"/>
              </a:rPr>
              <a:t>Employment act</a:t>
            </a:r>
            <a:endParaRPr lang="en-US" dirty="0">
              <a:solidFill>
                <a:srgbClr val="000000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584409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Law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pic>
        <p:nvPicPr>
          <p:cNvPr id="7" name="Picture 6" descr="BU00198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97" y="1044829"/>
            <a:ext cx="6401036" cy="5987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904375">
            <a:off x="2197202" y="2667891"/>
            <a:ext cx="4878203" cy="296064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11500" dirty="0" smtClean="0">
                <a:solidFill>
                  <a:srgbClr val="00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venir Black"/>
                <a:cs typeface="Avenir Black"/>
              </a:rPr>
              <a:t>2008</a:t>
            </a:r>
          </a:p>
          <a:p>
            <a:pPr marL="0" indent="0" algn="ctr">
              <a:buNone/>
            </a:pPr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000000"/>
                </a:solidFill>
                <a:latin typeface="Avenir Black"/>
                <a:cs typeface="Avenir Black"/>
              </a:rPr>
              <a:t>Employment act</a:t>
            </a:r>
            <a:endParaRPr lang="en-US" dirty="0">
              <a:solidFill>
                <a:srgbClr val="000000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15991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Rights Act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1996 [8]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4736" cy="531464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Wages protection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Time off work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Public duties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Looking for work/training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Suspension from work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Maternity/medical grounds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Termination of employment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Notice periods/</a:t>
            </a:r>
            <a:r>
              <a:rPr lang="en-US" dirty="0">
                <a:solidFill>
                  <a:schemeClr val="bg1"/>
                </a:solidFill>
                <a:latin typeface="Avenir Black"/>
                <a:cs typeface="Avenir Black"/>
              </a:rPr>
              <a:t>w</a:t>
            </a:r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ritten reasons for dismissal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Redundancy payments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66415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7031" y="274638"/>
            <a:ext cx="9283035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Regulations Act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1999 [9]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Compensation for unfair dismissal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Union recognition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Pay, hours and holiday rights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Rights to representation</a:t>
            </a:r>
          </a:p>
          <a:p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8102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Act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2002 [10]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Dispute resolution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tribunals reform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Increased maternity/paternity leave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Adoption leave and pay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Right to request flexible working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26646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Employment Act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2008 [11]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Compensation for financial loss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Unlawful underpayment / no payment</a:t>
            </a:r>
          </a:p>
          <a:p>
            <a:r>
              <a:rPr lang="en-US" smtClean="0">
                <a:solidFill>
                  <a:schemeClr val="bg1"/>
                </a:solidFill>
                <a:latin typeface="Avenir Black"/>
                <a:cs typeface="Avenir Black"/>
              </a:rPr>
              <a:t>Extend </a:t>
            </a:r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minimum wages legislation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To Cadet Force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Adult Volunteers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Voluntary workers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10088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Outline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Equality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Labour law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Employment law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Trade unions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Health and Safety</a:t>
            </a:r>
          </a:p>
          <a:p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242579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64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Dismissal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Notice periods vary for length of employment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Up to one month – no notice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One month to two years – one week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Over two years – one week per year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(maximum of twelve weeks)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433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64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Fair Reasons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Misconduct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Incapability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Redundancy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Legal requirement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Retirement at age sixty five or above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535202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64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Automatically Unfair Reasons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[12]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Pregnancy, parental/adoption leave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Acting as an employee representative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Acting as a trade union representative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Optional pension scheme trustee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Joining/not joining trade union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Becoming part/fixed time employee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Discrimination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Whistleblowing</a:t>
            </a:r>
          </a:p>
          <a:p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0873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829985075_d262a4181f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827"/>
            <a:ext cx="9141936" cy="718466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64" y="0"/>
            <a:ext cx="9144000" cy="6858000"/>
          </a:xfrm>
          <a:prstGeom prst="rect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4F6228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4736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Tribunals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[13]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Any UK employer can make claims to an Employment Tribunal</a:t>
            </a:r>
          </a:p>
          <a:p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Frequent matters: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Unfair dismissal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Redundancy payments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Discrimination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0873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432398519_d973d7694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533"/>
            <a:ext cx="9144000" cy="55624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Trade Unions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Vlad</a:t>
            </a:r>
            <a:r>
              <a:rPr lang="en-US" sz="24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 </a:t>
            </a:r>
            <a:r>
              <a:rPr lang="en-US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Catrici</a:t>
            </a:r>
            <a:endParaRPr lang="en-US" sz="2400" dirty="0">
              <a:solidFill>
                <a:schemeClr val="accent2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46007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432398519_d973d7694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533"/>
            <a:ext cx="9144000" cy="55624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Origins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62610"/>
          </a:xfrm>
        </p:spPr>
        <p:txBody>
          <a:bodyPr/>
          <a:lstStyle/>
          <a:p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Origins in 18</a:t>
            </a:r>
            <a:r>
              <a:rPr lang="en-US" baseline="30000" dirty="0" smtClean="0">
                <a:solidFill>
                  <a:srgbClr val="F2DCDB"/>
                </a:solidFill>
                <a:latin typeface="Avenir Black"/>
                <a:cs typeface="Avenir Black"/>
              </a:rPr>
              <a:t>th</a:t>
            </a:r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 Century Britain</a:t>
            </a:r>
          </a:p>
          <a:p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Many employees began </a:t>
            </a:r>
            <a:r>
              <a:rPr lang="en-US" dirty="0" err="1" smtClean="0">
                <a:solidFill>
                  <a:srgbClr val="F2DCDB"/>
                </a:solidFill>
                <a:latin typeface="Avenir Black"/>
                <a:cs typeface="Avenir Black"/>
              </a:rPr>
              <a:t>organising</a:t>
            </a:r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 themselves in the expansion in the industrial society</a:t>
            </a:r>
          </a:p>
          <a:p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This could achieve collective bargaining</a:t>
            </a:r>
            <a:endParaRPr lang="en-US" dirty="0">
              <a:solidFill>
                <a:srgbClr val="F2DCDB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3395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432398519_d973d7694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533"/>
            <a:ext cx="9144000" cy="55624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What is a Trade Union?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686800" cy="5142161"/>
          </a:xfrm>
        </p:spPr>
        <p:txBody>
          <a:bodyPr>
            <a:normAutofit lnSpcReduction="10000"/>
          </a:bodyPr>
          <a:lstStyle/>
          <a:p>
            <a:r>
              <a:rPr lang="en-US" dirty="0" err="1" smtClean="0">
                <a:solidFill>
                  <a:srgbClr val="F2DCDB"/>
                </a:solidFill>
                <a:latin typeface="Avenir Black"/>
                <a:cs typeface="Avenir Black"/>
              </a:rPr>
              <a:t>Organisation</a:t>
            </a:r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 of workers</a:t>
            </a:r>
          </a:p>
          <a:p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They are united to achieve common goals</a:t>
            </a:r>
          </a:p>
          <a:p>
            <a:pPr lvl="1"/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Protecting trade integrity</a:t>
            </a:r>
          </a:p>
          <a:p>
            <a:pPr lvl="1"/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Achieving higher pay </a:t>
            </a:r>
            <a:r>
              <a:rPr lang="en-US" smtClean="0">
                <a:solidFill>
                  <a:srgbClr val="F2DCDB"/>
                </a:solidFill>
                <a:latin typeface="Avenir Black"/>
                <a:cs typeface="Avenir Black"/>
              </a:rPr>
              <a:t>and benefits such </a:t>
            </a:r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as healthcare</a:t>
            </a:r>
          </a:p>
          <a:p>
            <a:pPr lvl="1"/>
            <a:r>
              <a:rPr lang="en-US" dirty="0" smtClean="0">
                <a:solidFill>
                  <a:srgbClr val="F2DCDB"/>
                </a:solidFill>
                <a:latin typeface="Avenir Black"/>
                <a:cs typeface="Avenir Black"/>
              </a:rPr>
              <a:t>Safety standards</a:t>
            </a: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"</a:t>
            </a:r>
            <a:r>
              <a:rPr lang="en-GB" dirty="0">
                <a:solidFill>
                  <a:srgbClr val="F2DCDB"/>
                </a:solidFill>
                <a:latin typeface="Avenir Black"/>
                <a:cs typeface="Avenir Black"/>
              </a:rPr>
              <a:t>an organization consisting predominantly of employees, the principal activities of which include the negotiation of rates of pay and conditions of employment for its members.</a:t>
            </a:r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“ </a:t>
            </a:r>
            <a:r>
              <a:rPr lang="en-GB" sz="2200" dirty="0" smtClean="0">
                <a:solidFill>
                  <a:srgbClr val="F2DCDB"/>
                </a:solidFill>
                <a:latin typeface="Avenir Black"/>
                <a:cs typeface="Avenir Black"/>
              </a:rPr>
              <a:t>[14]</a:t>
            </a:r>
            <a:endParaRPr lang="en-GB" sz="2200" dirty="0">
              <a:solidFill>
                <a:srgbClr val="F2DCDB"/>
              </a:solidFill>
              <a:latin typeface="Avenir Black"/>
              <a:cs typeface="Avenir Black"/>
            </a:endParaRPr>
          </a:p>
          <a:p>
            <a:pPr lvl="1"/>
            <a:endParaRPr lang="en-US" dirty="0">
              <a:solidFill>
                <a:srgbClr val="F2DCDB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2733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432398519_d973d7694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533"/>
            <a:ext cx="9144000" cy="55624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Example of action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686800" cy="5142161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Lecturer strikes</a:t>
            </a:r>
          </a:p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31</a:t>
            </a:r>
            <a:r>
              <a:rPr lang="en-GB" baseline="300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st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 October 2013 UNISON and Unite organised a Higher Education strike</a:t>
            </a:r>
          </a:p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Staff offered a 1% pay rise</a:t>
            </a:r>
          </a:p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Would have suffered 13% real pay cut since October 2008 </a:t>
            </a:r>
            <a:r>
              <a:rPr lang="en-GB" sz="2200" dirty="0" smtClean="0">
                <a:solidFill>
                  <a:schemeClr val="accent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[15]</a:t>
            </a:r>
            <a:endParaRPr lang="en-US" sz="2200" dirty="0">
              <a:solidFill>
                <a:schemeClr val="accent2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596556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432398519_d973d76945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533"/>
            <a:ext cx="9144000" cy="55624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">
                <a:schemeClr val="accent2">
                  <a:lumMod val="75000"/>
                  <a:alpha val="84000"/>
                </a:schemeClr>
              </a:gs>
              <a:gs pos="100000">
                <a:schemeClr val="accent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How do they relate?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686800" cy="5142161"/>
          </a:xfrm>
        </p:spPr>
        <p:txBody>
          <a:bodyPr>
            <a:normAutofit/>
          </a:bodyPr>
          <a:lstStyle/>
          <a:p>
            <a:r>
              <a:rPr lang="en-GB" sz="3600" dirty="0" smtClean="0">
                <a:solidFill>
                  <a:srgbClr val="F2DCDB"/>
                </a:solidFill>
                <a:latin typeface="Avenir Black"/>
                <a:cs typeface="Avenir Black"/>
              </a:rPr>
              <a:t>Trade unions </a:t>
            </a:r>
            <a:r>
              <a:rPr lang="en-GB" sz="3600" dirty="0">
                <a:solidFill>
                  <a:srgbClr val="F2DCDB"/>
                </a:solidFill>
                <a:latin typeface="Avenir Black"/>
                <a:cs typeface="Avenir Black"/>
              </a:rPr>
              <a:t>acknowledge other </a:t>
            </a:r>
            <a:r>
              <a:rPr lang="en-GB" sz="3600" dirty="0" smtClean="0">
                <a:solidFill>
                  <a:srgbClr val="F2DCDB"/>
                </a:solidFill>
                <a:latin typeface="Avenir Black"/>
                <a:cs typeface="Avenir Black"/>
              </a:rPr>
              <a:t>problems </a:t>
            </a:r>
            <a:r>
              <a:rPr lang="en-GB" sz="3600" dirty="0">
                <a:solidFill>
                  <a:srgbClr val="F2DCDB"/>
                </a:solidFill>
                <a:latin typeface="Avenir Black"/>
                <a:cs typeface="Avenir Black"/>
              </a:rPr>
              <a:t>in the workplace such </a:t>
            </a:r>
            <a:r>
              <a:rPr lang="en-GB" sz="3600" dirty="0" smtClean="0">
                <a:solidFill>
                  <a:srgbClr val="F2DCDB"/>
                </a:solidFill>
                <a:latin typeface="Avenir Black"/>
                <a:cs typeface="Avenir Black"/>
              </a:rPr>
              <a:t>as: 			</a:t>
            </a:r>
          </a:p>
          <a:p>
            <a:pPr lvl="1"/>
            <a:r>
              <a:rPr lang="en-GB" dirty="0">
                <a:solidFill>
                  <a:srgbClr val="F2DCDB"/>
                </a:solidFill>
                <a:latin typeface="Avenir Black"/>
                <a:cs typeface="Avenir Black"/>
              </a:rPr>
              <a:t>R</a:t>
            </a:r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acism</a:t>
            </a: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Sexism</a:t>
            </a: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General discrimination</a:t>
            </a: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Lack </a:t>
            </a:r>
            <a:r>
              <a:rPr lang="en-GB" dirty="0">
                <a:solidFill>
                  <a:srgbClr val="F2DCDB"/>
                </a:solidFill>
                <a:latin typeface="Avenir Black"/>
                <a:cs typeface="Avenir Black"/>
              </a:rPr>
              <a:t>of facilities for impaired </a:t>
            </a:r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employees</a:t>
            </a:r>
          </a:p>
          <a:p>
            <a:r>
              <a:rPr lang="en-GB" sz="3600" smtClean="0">
                <a:solidFill>
                  <a:srgbClr val="F2DCDB"/>
                </a:solidFill>
                <a:latin typeface="Avenir Black"/>
                <a:cs typeface="Avenir Black"/>
              </a:rPr>
              <a:t>They also:</a:t>
            </a:r>
            <a:endParaRPr lang="en-GB" sz="3600" dirty="0" smtClean="0">
              <a:solidFill>
                <a:srgbClr val="F2DCDB"/>
              </a:solidFill>
              <a:latin typeface="Avenir Black"/>
              <a:cs typeface="Avenir Black"/>
            </a:endParaRP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Give Independent advice</a:t>
            </a:r>
          </a:p>
          <a:p>
            <a:pPr lvl="1"/>
            <a:r>
              <a:rPr lang="en-GB" dirty="0" smtClean="0">
                <a:solidFill>
                  <a:srgbClr val="F2DCDB"/>
                </a:solidFill>
                <a:latin typeface="Avenir Black"/>
                <a:cs typeface="Avenir Black"/>
              </a:rPr>
              <a:t>Promote equality and fairness</a:t>
            </a:r>
            <a:endParaRPr lang="en-GB" dirty="0">
              <a:solidFill>
                <a:srgbClr val="F2DCDB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7819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Health and Safety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Ethan Harris</a:t>
            </a:r>
            <a:endParaRPr lang="en-US" sz="2400" dirty="0">
              <a:solidFill>
                <a:schemeClr val="accent6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09800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Equality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Rachael Day</a:t>
            </a:r>
            <a:endParaRPr lang="en-US" sz="2400" dirty="0">
              <a:solidFill>
                <a:schemeClr val="tx2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97387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098" y="431438"/>
            <a:ext cx="9002901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Health and Safety Regulation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1992 [16]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Display Screen Equipment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Employers must:</a:t>
            </a:r>
          </a:p>
          <a:p>
            <a:pPr lvl="1"/>
            <a:r>
              <a:rPr lang="en-US" dirty="0" err="1" smtClean="0">
                <a:solidFill>
                  <a:srgbClr val="FDEADA"/>
                </a:solidFill>
                <a:latin typeface="Avenir Black"/>
                <a:cs typeface="Avenir Black"/>
              </a:rPr>
              <a:t>Analyse</a:t>
            </a:r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 workstations to reduce risk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Provide information and training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Provide an eye test on request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Review assessment when user/Display Screen Equipment (DSE) changes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DSE assessors may be employed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To provide training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Assess risk</a:t>
            </a:r>
            <a:endParaRPr lang="en-US" dirty="0">
              <a:solidFill>
                <a:srgbClr val="FDEADA"/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rgbClr val="FDEADA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92858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PAT Testing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Portable appliance testing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Examination of electrical equipment to ensure they are safe to use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Not required by law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Employers should take a risk based approach based on equipment use</a:t>
            </a:r>
          </a:p>
        </p:txBody>
      </p:sp>
    </p:spTree>
    <p:extLst>
      <p:ext uri="{BB962C8B-B14F-4D97-AF65-F5344CB8AC3E}">
        <p14:creationId xmlns:p14="http://schemas.microsoft.com/office/powerpoint/2010/main" val="457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Emergency Procedures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Special procedures needed for emergencies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Serious injury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Explosion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Flood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Poisoning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Electrocution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Fire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Radioactivity leak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Chemical spills </a:t>
            </a:r>
            <a:r>
              <a:rPr lang="en-US" dirty="0" err="1" smtClean="0">
                <a:solidFill>
                  <a:srgbClr val="FDEADA"/>
                </a:solidFill>
                <a:latin typeface="Avenir Black"/>
                <a:cs typeface="Avenir Black"/>
              </a:rPr>
              <a:t>etc</a:t>
            </a:r>
            <a:endParaRPr lang="en-US" dirty="0" smtClean="0">
              <a:solidFill>
                <a:srgbClr val="FDEADA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32674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Emergency Procedures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If you have more than 25 </a:t>
            </a:r>
            <a:r>
              <a:rPr lang="en-US" dirty="0" err="1" smtClean="0">
                <a:solidFill>
                  <a:srgbClr val="FDEADA"/>
                </a:solidFill>
                <a:latin typeface="Avenir Black"/>
                <a:cs typeface="Avenir Black"/>
              </a:rPr>
              <a:t>tonnes</a:t>
            </a:r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 of a dangerous substance: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Fire &amp; Rescue must be informed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Warning signs must be put in place</a:t>
            </a:r>
          </a:p>
        </p:txBody>
      </p:sp>
    </p:spTree>
    <p:extLst>
      <p:ext uri="{BB962C8B-B14F-4D97-AF65-F5344CB8AC3E}">
        <p14:creationId xmlns:p14="http://schemas.microsoft.com/office/powerpoint/2010/main" val="60641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Fire Safety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The employer, landlord, owner or occupier responsible for fire safety must: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Carry out out and review fire risk assessment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Tell staff about identified risks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Install and maintain fire safety measures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Plan for emergency</a:t>
            </a:r>
          </a:p>
          <a:p>
            <a:pPr lvl="1"/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Provide fire safety training and instruction</a:t>
            </a:r>
          </a:p>
        </p:txBody>
      </p:sp>
    </p:spTree>
    <p:extLst>
      <p:ext uri="{BB962C8B-B14F-4D97-AF65-F5344CB8AC3E}">
        <p14:creationId xmlns:p14="http://schemas.microsoft.com/office/powerpoint/2010/main" val="15586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Fire Safety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Applies to all non domestic </a:t>
            </a:r>
            <a:r>
              <a:rPr lang="en-US" dirty="0" err="1" smtClean="0">
                <a:solidFill>
                  <a:srgbClr val="FDEADA"/>
                </a:solidFill>
                <a:latin typeface="Avenir Black"/>
                <a:cs typeface="Avenir Black"/>
              </a:rPr>
              <a:t>premesis</a:t>
            </a:r>
            <a:endParaRPr lang="en-US" dirty="0" smtClean="0">
              <a:solidFill>
                <a:srgbClr val="FDEADA"/>
              </a:solidFill>
              <a:latin typeface="Avenir Black"/>
              <a:cs typeface="Avenir Black"/>
            </a:endParaRP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Fine or prison if responsible person fails to follow fire safety regulations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Can employ a professional risk assessor</a:t>
            </a:r>
          </a:p>
        </p:txBody>
      </p:sp>
    </p:spTree>
    <p:extLst>
      <p:ext uri="{BB962C8B-B14F-4D97-AF65-F5344CB8AC3E}">
        <p14:creationId xmlns:p14="http://schemas.microsoft.com/office/powerpoint/2010/main" val="17035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2876150112_43d8d40cf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alpha val="84000"/>
                </a:schemeClr>
              </a:gs>
              <a:gs pos="100000">
                <a:schemeClr val="accent6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64" y="431438"/>
            <a:ext cx="8467313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Risk Assessment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264" y="1600200"/>
            <a:ext cx="8467313" cy="5487119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You should carry out a risk assessment before you do work which presents risk of ill health or injury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Assessment should cover all who might be harmed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Templates can be used</a:t>
            </a:r>
          </a:p>
          <a:p>
            <a:r>
              <a:rPr lang="en-US" dirty="0" smtClean="0">
                <a:solidFill>
                  <a:srgbClr val="FDEADA"/>
                </a:solidFill>
                <a:latin typeface="Avenir Black"/>
                <a:cs typeface="Avenir Black"/>
              </a:rPr>
              <a:t>Legally required to be produced</a:t>
            </a:r>
          </a:p>
        </p:txBody>
      </p:sp>
    </p:spTree>
    <p:extLst>
      <p:ext uri="{BB962C8B-B14F-4D97-AF65-F5344CB8AC3E}">
        <p14:creationId xmlns:p14="http://schemas.microsoft.com/office/powerpoint/2010/main" val="170356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27273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George Cooper</a:t>
            </a:r>
            <a:endParaRPr lang="en-US" sz="2400" dirty="0">
              <a:solidFill>
                <a:schemeClr val="tx2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85614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71762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Equality</a:t>
            </a:r>
          </a:p>
          <a:p>
            <a:pPr lvl="1"/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Protection in place via Equality Act 2010</a:t>
            </a:r>
          </a:p>
          <a:p>
            <a:pPr lvl="1"/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Direct, Indirect, Harassment, </a:t>
            </a:r>
            <a:r>
              <a:rPr lang="en-US" dirty="0" err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Victimisation</a:t>
            </a:r>
            <a:endParaRPr lang="en-US" dirty="0" smtClean="0">
              <a:solidFill>
                <a:schemeClr val="accent1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lvl="1"/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 Rights</a:t>
            </a:r>
          </a:p>
          <a:p>
            <a:pPr lvl="1"/>
            <a:r>
              <a:rPr lang="en-US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Action can be taken if breached</a:t>
            </a:r>
          </a:p>
          <a:p>
            <a:pPr marL="457200" lvl="1" indent="0">
              <a:buNone/>
            </a:pPr>
            <a:endParaRPr lang="en-US" dirty="0" smtClean="0">
              <a:solidFill>
                <a:schemeClr val="bg1"/>
              </a:solidFill>
              <a:latin typeface="Avenir Black"/>
              <a:cs typeface="Avenir Black"/>
            </a:endParaRP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85479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541782" cy="4718802"/>
          </a:xfrm>
        </p:spPr>
        <p:txBody>
          <a:bodyPr/>
          <a:lstStyle/>
          <a:p>
            <a:r>
              <a:rPr lang="en-US" dirty="0" err="1" smtClean="0">
                <a:solidFill>
                  <a:srgbClr val="DCE6F2"/>
                </a:solidFill>
                <a:latin typeface="Avenir Black"/>
                <a:cs typeface="Avenir Black"/>
              </a:rPr>
              <a:t>Labour</a:t>
            </a:r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 law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Laid out by Working Time Regulations 1998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Protection to workers</a:t>
            </a:r>
          </a:p>
          <a:p>
            <a:pPr lvl="2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Sets limits on working hours</a:t>
            </a:r>
          </a:p>
          <a:p>
            <a:pPr lvl="2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There exists a minimum wage</a:t>
            </a:r>
          </a:p>
          <a:p>
            <a:pPr lvl="2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Contracts</a:t>
            </a:r>
          </a:p>
        </p:txBody>
      </p:sp>
    </p:spTree>
    <p:extLst>
      <p:ext uri="{BB962C8B-B14F-4D97-AF65-F5344CB8AC3E}">
        <p14:creationId xmlns:p14="http://schemas.microsoft.com/office/powerpoint/2010/main" val="3812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Equality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“The Equality Act 2010 legally protects people from discrimination in the workplace and in wider society” </a:t>
            </a:r>
            <a:r>
              <a:rPr lang="en-US" sz="2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[1]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Types of illegal discrimination </a:t>
            </a:r>
            <a:r>
              <a:rPr lang="en-US" sz="22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[2]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: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Sex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Race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Age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Religion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Disability</a:t>
            </a:r>
          </a:p>
        </p:txBody>
      </p:sp>
    </p:spTree>
    <p:extLst>
      <p:ext uri="{BB962C8B-B14F-4D97-AF65-F5344CB8AC3E}">
        <p14:creationId xmlns:p14="http://schemas.microsoft.com/office/powerpoint/2010/main" val="226887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44241"/>
          </a:xfrm>
        </p:spPr>
        <p:txBody>
          <a:bodyPr/>
          <a:lstStyle/>
          <a:p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Employment law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Provides more protection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Covered by several acts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Reviewed regularly to ‘keep up with the times’!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812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97202"/>
          </a:xfrm>
        </p:spPr>
        <p:txBody>
          <a:bodyPr/>
          <a:lstStyle/>
          <a:p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Trade unions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Provide protection to workers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Many workers join together to act as one body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Can help improve working conditions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812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Review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062610"/>
          </a:xfrm>
        </p:spPr>
        <p:txBody>
          <a:bodyPr/>
          <a:lstStyle/>
          <a:p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Health and Safety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Protect employee health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Is regularly reviewed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Is a legal requirement</a:t>
            </a:r>
          </a:p>
          <a:p>
            <a:pPr lvl="1"/>
            <a:r>
              <a:rPr lang="en-US" dirty="0" smtClean="0">
                <a:solidFill>
                  <a:srgbClr val="DCE6F2"/>
                </a:solidFill>
                <a:latin typeface="Avenir Black"/>
                <a:cs typeface="Avenir Black"/>
              </a:rPr>
              <a:t>Risk assessments identify problem areas</a:t>
            </a:r>
          </a:p>
          <a:p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81287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Any questions?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9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588045305_eb8f96d3a3_o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  <a:alpha val="84000"/>
                </a:schemeClr>
              </a:gs>
              <a:gs pos="100000">
                <a:schemeClr val="tx2">
                  <a:lumMod val="50000"/>
                  <a:alpha val="84000"/>
                </a:schemeClr>
              </a:gs>
            </a:gsLst>
            <a:lin ang="492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2782"/>
            <a:ext cx="8229600" cy="114300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References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" y="940218"/>
            <a:ext cx="8951948" cy="51172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[1]https://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www.gov.uk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/equality-act-2010-guidance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[2]https://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www.gov.uk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/discrimination-your-rights/types-of-discrimination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[3]http://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www.acas.org.uk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index.aspx?articleid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=1814 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[4]https://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www.gov.uk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/discrimination-your-rights/discrimination-at-work 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[5]http: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www.nidirect.gov.uk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/discrimination-at-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work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[6] http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://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www.legislation.gov.uk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</a:t>
            </a:r>
            <a:r>
              <a:rPr lang="en-GB" sz="2000" dirty="0" err="1">
                <a:solidFill>
                  <a:srgbClr val="DCE6F2"/>
                </a:solidFill>
                <a:latin typeface="Avenir Black"/>
                <a:cs typeface="Avenir Black"/>
              </a:rPr>
              <a:t>uksi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/1998/1833/contents/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made</a:t>
            </a:r>
            <a:endParaRPr lang="en-GB" sz="2000" dirty="0">
              <a:solidFill>
                <a:srgbClr val="DCE6F2"/>
              </a:solidFill>
              <a:latin typeface="Avenir Black"/>
              <a:cs typeface="Avenir Black"/>
            </a:endParaRPr>
          </a:p>
          <a:p>
            <a:pPr marL="0" indent="0">
              <a:buNone/>
            </a:pP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[7] https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://www.gov.uk/national-minimum-wage-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rates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[8] 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http://www.legislation.gov.uk/ukpga/1996/18/contents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[9]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http://www.legislation.gov.uk/ukpga/1999/26/contents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[10]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http://www.legislation.gov.uk/ukpga/2002/22/contents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[11]http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://www.legislation.gov.uk/ukpga/2008/24/contents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[12]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https://www.gov.uk/dismiss-staff/unfair-dismissals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[13]</a:t>
            </a:r>
            <a:r>
              <a:rPr lang="en-US" sz="2000" u="sng" dirty="0">
                <a:solidFill>
                  <a:srgbClr val="DCE6F2"/>
                </a:solidFill>
                <a:latin typeface="Avenir Black"/>
                <a:cs typeface="Avenir Black"/>
              </a:rPr>
              <a:t>http://www.justice.gov.uk/tribunals/</a:t>
            </a: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employment</a:t>
            </a:r>
          </a:p>
          <a:p>
            <a:pPr marL="0" indent="0">
              <a:buNone/>
            </a:pPr>
            <a:r>
              <a:rPr lang="en-US" sz="2000" u="sng" dirty="0" smtClean="0">
                <a:solidFill>
                  <a:srgbClr val="DCE6F2"/>
                </a:solidFill>
                <a:latin typeface="Avenir Black"/>
                <a:cs typeface="Avenir Black"/>
              </a:rPr>
              <a:t>[14]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 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"Trade Union Census“, Australian Bureau of 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Statistics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[15] 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http://www.ucu.org.uk/</a:t>
            </a:r>
            <a:r>
              <a:rPr lang="en-GB" sz="2000" dirty="0" smtClean="0">
                <a:solidFill>
                  <a:srgbClr val="DCE6F2"/>
                </a:solidFill>
                <a:latin typeface="Avenir Black"/>
                <a:cs typeface="Avenir Black"/>
              </a:rPr>
              <a:t>6794</a:t>
            </a:r>
          </a:p>
          <a:p>
            <a:pPr marL="0" indent="0">
              <a:buNone/>
            </a:pP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[</a:t>
            </a:r>
            <a:r>
              <a:rPr lang="en-US" sz="2000" dirty="0">
                <a:solidFill>
                  <a:srgbClr val="DCE6F2"/>
                </a:solidFill>
                <a:latin typeface="Avenir Black"/>
                <a:cs typeface="Avenir Black"/>
              </a:rPr>
              <a:t>16]</a:t>
            </a:r>
            <a:r>
              <a:rPr lang="en-GB" sz="2000" dirty="0">
                <a:solidFill>
                  <a:srgbClr val="DCE6F2"/>
                </a:solidFill>
                <a:latin typeface="Avenir Black"/>
                <a:cs typeface="Avenir Black"/>
              </a:rPr>
              <a:t> http://www.hse.gov.uk/MSd/dse/index.htm</a:t>
            </a:r>
          </a:p>
          <a:p>
            <a:pPr marL="0" indent="0">
              <a:buNone/>
            </a:pPr>
            <a:endParaRPr lang="en-US" sz="2000" dirty="0">
              <a:solidFill>
                <a:srgbClr val="DCE6F2"/>
              </a:solidFill>
              <a:latin typeface="Avenir Black"/>
              <a:cs typeface="Avenir Black"/>
            </a:endParaRPr>
          </a:p>
          <a:p>
            <a:pPr marL="0" indent="0">
              <a:buNone/>
            </a:pPr>
            <a:endParaRPr lang="en-GB" sz="2000" dirty="0" smtClean="0">
              <a:solidFill>
                <a:srgbClr val="DCE6F2"/>
              </a:solidFill>
              <a:latin typeface="Avenir Black"/>
              <a:cs typeface="Avenir Black"/>
            </a:endParaRPr>
          </a:p>
          <a:p>
            <a:pPr marL="0" indent="0">
              <a:buNone/>
            </a:pPr>
            <a:endParaRPr lang="en-US" sz="2000" dirty="0">
              <a:solidFill>
                <a:srgbClr val="DCE6F2"/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424776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Forms of discrimination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[3]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Direct</a:t>
            </a:r>
          </a:p>
          <a:p>
            <a:pPr lvl="1"/>
            <a:r>
              <a:rPr lang="en-US" dirty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Treating someone less favourably because of gender, age, sexual preference etc</a:t>
            </a:r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.</a:t>
            </a:r>
          </a:p>
          <a:p>
            <a:pPr marL="457200" lvl="1" indent="0">
              <a:buNone/>
            </a:pP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Indirect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Policy applies to all workers but disadvantages some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480010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Forms of discrimination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Harassment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Unwanted behaviour caused by discrimination creating an unpleasant environment </a:t>
            </a:r>
          </a:p>
          <a:p>
            <a:pPr marL="457200" lvl="1" indent="0">
              <a:buNone/>
            </a:pP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Victimisation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Unfair treatment who has complained about any of the above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98363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Rights </a:t>
            </a:r>
            <a:r>
              <a:rPr lang="en-US" sz="2400" dirty="0" smtClean="0">
                <a:solidFill>
                  <a:schemeClr val="bg1"/>
                </a:solidFill>
                <a:latin typeface="Avenir Black"/>
                <a:cs typeface="Avenir Black"/>
              </a:rPr>
              <a:t>[4]</a:t>
            </a:r>
            <a:endParaRPr lang="en-US" sz="2400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Laws protect workers regarding: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Termination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Employment Terms &amp; Conditions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Pay and benefits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Promotion opportunities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Training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Recruitment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Redundancy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72899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702455752_821586be04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61000"/>
                </a:schemeClr>
              </a:gs>
              <a:gs pos="100000">
                <a:schemeClr val="accent1">
                  <a:lumMod val="75000"/>
                  <a:alpha val="84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bg1"/>
                </a:solidFill>
                <a:latin typeface="Avenir Black"/>
                <a:cs typeface="Avenir Black"/>
              </a:rPr>
              <a:t>Disabled Workers</a:t>
            </a:r>
            <a:endParaRPr lang="en-US" dirty="0">
              <a:solidFill>
                <a:schemeClr val="bg1"/>
              </a:solidFill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828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Have the same rights</a:t>
            </a:r>
          </a:p>
          <a:p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Employers should make ‘reasonable adjustments’ to accommodate special requirements</a:t>
            </a:r>
          </a:p>
          <a:p>
            <a:pPr lvl="1"/>
            <a:r>
              <a:rPr lang="en-US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venir Black"/>
                <a:cs typeface="Avenir Black"/>
              </a:rPr>
              <a:t>Eg Braille formats</a:t>
            </a:r>
            <a:endParaRPr lang="en-US" dirty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  <a:p>
            <a:pPr marL="457200" lvl="1" indent="0">
              <a:buNone/>
            </a:pPr>
            <a:endParaRPr lang="en-US" dirty="0" smtClean="0">
              <a:solidFill>
                <a:schemeClr val="accent5">
                  <a:lumMod val="20000"/>
                  <a:lumOff val="80000"/>
                </a:schemeClr>
              </a:solidFill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319994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2335</Words>
  <Application>Microsoft Macintosh PowerPoint</Application>
  <PresentationFormat>On-screen Show (4:3)</PresentationFormat>
  <Paragraphs>471</Paragraphs>
  <Slides>54</Slides>
  <Notes>54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Rights and Equality in the Workplace</vt:lpstr>
      <vt:lpstr>Introduction</vt:lpstr>
      <vt:lpstr>Outline</vt:lpstr>
      <vt:lpstr>Equality</vt:lpstr>
      <vt:lpstr>Equality</vt:lpstr>
      <vt:lpstr>Forms of discrimination [3]</vt:lpstr>
      <vt:lpstr>Forms of discrimination</vt:lpstr>
      <vt:lpstr>Rights [4]</vt:lpstr>
      <vt:lpstr>Disabled Workers</vt:lpstr>
      <vt:lpstr>Action [5]</vt:lpstr>
      <vt:lpstr>PowerPoint Presentation</vt:lpstr>
      <vt:lpstr>Labour Law</vt:lpstr>
      <vt:lpstr>Working Time [6]</vt:lpstr>
      <vt:lpstr>Minimum Wage [7]</vt:lpstr>
      <vt:lpstr>Minimum Wage [7]</vt:lpstr>
      <vt:lpstr>Minimum Wage [7]</vt:lpstr>
      <vt:lpstr>Minimum Wage [7]</vt:lpstr>
      <vt:lpstr>Minimum Wage [7]</vt:lpstr>
      <vt:lpstr>Contracts</vt:lpstr>
      <vt:lpstr>PowerPoint Presentation</vt:lpstr>
      <vt:lpstr>Employment Law</vt:lpstr>
      <vt:lpstr>Employment Law</vt:lpstr>
      <vt:lpstr>Employment Law</vt:lpstr>
      <vt:lpstr>Employment Law</vt:lpstr>
      <vt:lpstr>Employment Law</vt:lpstr>
      <vt:lpstr>Employment Rights Act 1996 [8]</vt:lpstr>
      <vt:lpstr>Employment Regulations Act 1999 [9]</vt:lpstr>
      <vt:lpstr>Employment Act 2002 [10]</vt:lpstr>
      <vt:lpstr>Employment Act 2008 [11]</vt:lpstr>
      <vt:lpstr>Dismissal</vt:lpstr>
      <vt:lpstr>Fair Reasons</vt:lpstr>
      <vt:lpstr>Automatically Unfair Reasons [12]</vt:lpstr>
      <vt:lpstr>Tribunals [13]</vt:lpstr>
      <vt:lpstr>Trade Unions</vt:lpstr>
      <vt:lpstr>Origins</vt:lpstr>
      <vt:lpstr>What is a Trade Union?</vt:lpstr>
      <vt:lpstr>Example of action</vt:lpstr>
      <vt:lpstr>How do they relate?</vt:lpstr>
      <vt:lpstr>Health and Safety</vt:lpstr>
      <vt:lpstr>Health and Safety Regulation 1992 [16]</vt:lpstr>
      <vt:lpstr>PAT Testing</vt:lpstr>
      <vt:lpstr>Emergency Procedures</vt:lpstr>
      <vt:lpstr>Emergency Procedures</vt:lpstr>
      <vt:lpstr>Fire Safety</vt:lpstr>
      <vt:lpstr>Fire Safety</vt:lpstr>
      <vt:lpstr>Risk Assessment</vt:lpstr>
      <vt:lpstr>Review</vt:lpstr>
      <vt:lpstr>Review</vt:lpstr>
      <vt:lpstr>Review</vt:lpstr>
      <vt:lpstr>Review</vt:lpstr>
      <vt:lpstr>Review</vt:lpstr>
      <vt:lpstr>Review</vt:lpstr>
      <vt:lpstr>Any questions?</vt:lpstr>
      <vt:lpstr>References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Rights &amp; Equality in the workplace </dc:title>
  <dc:creator>George Cooper</dc:creator>
  <cp:lastModifiedBy>Admin</cp:lastModifiedBy>
  <cp:revision>68</cp:revision>
  <dcterms:created xsi:type="dcterms:W3CDTF">2014-04-10T15:50:59Z</dcterms:created>
  <dcterms:modified xsi:type="dcterms:W3CDTF">2014-05-04T23:23:59Z</dcterms:modified>
</cp:coreProperties>
</file>