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 Swift Wolf"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Will push this later into the presentation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5024040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3186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9481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6280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	-Dissent among the ranks</a:t>
            </a:r>
          </a:p>
          <a:p>
            <a:pPr lvl="0" rtl="0">
              <a:buClr>
                <a:srgbClr val="000000"/>
              </a:buClr>
              <a:buSzPct val="100000"/>
              <a:buFont typeface="Arial"/>
              <a:buNone/>
            </a:pPr>
            <a:r>
              <a:rPr lang="en"/>
              <a:t>	-Mutiny</a:t>
            </a:r>
          </a:p>
          <a:p>
            <a:pPr lvl="0" rtl="0">
              <a:buClr>
                <a:srgbClr val="000000"/>
              </a:buClr>
              <a:buSzPct val="100000"/>
              <a:buFont typeface="Arial"/>
              <a:buNone/>
            </a:pPr>
            <a:r>
              <a:rPr lang="en"/>
              <a:t>	-Degradation of inter-office relations</a:t>
            </a:r>
          </a:p>
          <a:p>
            <a:pPr lvl="0" rtl="0">
              <a:buClr>
                <a:srgbClr val="000000"/>
              </a:buClr>
              <a:buSzPct val="100000"/>
              <a:buFont typeface="Arial"/>
              <a:buNone/>
            </a:pPr>
            <a:r>
              <a:rPr lang="en"/>
              <a:t>	-Might be abandoned in favour of candy crush or some crap, so no/little effect on performance</a:t>
            </a:r>
          </a:p>
          <a:p>
            <a:pPr>
              <a:buNone/>
            </a:pPr>
            <a:r>
              <a:rPr lang="en"/>
              <a:t>	-basically a shit investment</a:t>
            </a:r>
          </a:p>
        </p:txBody>
      </p:sp>
    </p:spTree>
    <p:extLst>
      <p:ext uri="{BB962C8B-B14F-4D97-AF65-F5344CB8AC3E}">
        <p14:creationId xmlns:p14="http://schemas.microsoft.com/office/powerpoint/2010/main" val="168324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 big problem with Gamification is that it rarely creates an intrinsic interest in a task, it’s very good at attracting the user’s attention, often in a recurring way, but tends to be poor at actually engaging the user in any deeply meaningful way!</a:t>
            </a:r>
          </a:p>
        </p:txBody>
      </p:sp>
    </p:spTree>
    <p:extLst>
      <p:ext uri="{BB962C8B-B14F-4D97-AF65-F5344CB8AC3E}">
        <p14:creationId xmlns:p14="http://schemas.microsoft.com/office/powerpoint/2010/main" val="392700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4569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5168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406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9384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	Gamification plays on (pun intended) the competitive nature of people today, especially since the rise of social media and casual gaming.</a:t>
            </a:r>
          </a:p>
          <a:p>
            <a:pPr lvl="0" rtl="0">
              <a:buClr>
                <a:srgbClr val="000000"/>
              </a:buClr>
              <a:buSzPct val="100000"/>
              <a:buFont typeface="Arial"/>
              <a:buNone/>
            </a:pPr>
            <a:r>
              <a:rPr lang="en"/>
              <a:t>	Since everything is advertised, people are often competing for popularity via 'likes' and 'follower' based systems.</a:t>
            </a:r>
          </a:p>
          <a:p>
            <a:pPr>
              <a:buNone/>
            </a:pPr>
            <a:r>
              <a:rPr lang="en"/>
              <a:t>	This is extended by the enormous popularity of meaningless yet highly competitive casual games such as flappy birds and farmville.</a:t>
            </a:r>
          </a:p>
        </p:txBody>
      </p:sp>
    </p:spTree>
    <p:extLst>
      <p:ext uri="{BB962C8B-B14F-4D97-AF65-F5344CB8AC3E}">
        <p14:creationId xmlns:p14="http://schemas.microsoft.com/office/powerpoint/2010/main" val="159115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t>The point of Gamification isn’t to make every aspect of our lives fun. The idea is not to attempt to make day to day life like a video game</a:t>
            </a:r>
          </a:p>
          <a:p>
            <a:pPr marL="457200" lvl="0" indent="-304800" rtl="0">
              <a:lnSpc>
                <a:spcPct val="115000"/>
              </a:lnSpc>
              <a:buClr>
                <a:srgbClr val="000000"/>
              </a:buClr>
              <a:buSzPct val="166666"/>
              <a:buFont typeface="Arial"/>
              <a:buChar char="•"/>
            </a:pPr>
            <a:r>
              <a:rPr lang="en" sz="1200"/>
              <a:t>In most cases Gamification tries to tapped into our natural tendencies to collect, reach milestones and to be encouraged my positive feedback. With the added bonus of in most cases bringing along some amount of social prestige by giving the user public badges and/or a leveling scheme!</a:t>
            </a:r>
          </a:p>
          <a:p>
            <a:endParaRPr lang="en" sz="1200"/>
          </a:p>
          <a:p>
            <a:pPr lvl="0" rtl="0">
              <a:lnSpc>
                <a:spcPct val="115000"/>
              </a:lnSpc>
              <a:buClr>
                <a:srgbClr val="000000"/>
              </a:buClr>
              <a:buSzPct val="91666"/>
              <a:buFont typeface="Arial"/>
              <a:buNone/>
            </a:pPr>
            <a:r>
              <a:rPr lang="en" sz="1200"/>
              <a:t>NB: This slide has the flappy bird picture</a:t>
            </a:r>
          </a:p>
          <a:p>
            <a:pPr lvl="0" rtl="0">
              <a:lnSpc>
                <a:spcPct val="115000"/>
              </a:lnSpc>
              <a:buClr>
                <a:srgbClr val="000000"/>
              </a:buClr>
              <a:buSzPct val="91666"/>
              <a:buFont typeface="Arial"/>
              <a:buNone/>
            </a:pPr>
            <a:r>
              <a:rPr lang="en" sz="1200"/>
              <a:t>	With the implementation of leaderboards, these games encourage competition among friends in friend groups as well as self-improvement</a:t>
            </a:r>
          </a:p>
          <a:p>
            <a:pPr lvl="0" rtl="0">
              <a:lnSpc>
                <a:spcPct val="115000"/>
              </a:lnSpc>
              <a:buNone/>
            </a:pPr>
            <a:r>
              <a:rPr lang="en" sz="1200"/>
              <a:t>	via perseverence. //(because even if you've failed at life, at least you can get a score of 50 in fappy bird).</a:t>
            </a:r>
          </a:p>
        </p:txBody>
      </p:sp>
    </p:spTree>
    <p:extLst>
      <p:ext uri="{BB962C8B-B14F-4D97-AF65-F5344CB8AC3E}">
        <p14:creationId xmlns:p14="http://schemas.microsoft.com/office/powerpoint/2010/main" val="388382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Gamification can be used to teach, motivate, drive sales, or harvest user data. In teaching, an unlock system could be used, where completing lessons</a:t>
            </a:r>
          </a:p>
          <a:p>
            <a:pPr lvl="0" rtl="0">
              <a:buClr>
                <a:srgbClr val="000000"/>
              </a:buClr>
              <a:buSzPct val="100000"/>
              <a:buFont typeface="Arial"/>
              <a:buNone/>
            </a:pPr>
            <a:r>
              <a:rPr lang="en"/>
              <a:t>	unlocks bonus content and further lessons. This has been used for several decades, in the form of prerequisites, but it could be shaped to be</a:t>
            </a:r>
          </a:p>
          <a:p>
            <a:pPr lvl="0" rtl="0">
              <a:buClr>
                <a:srgbClr val="000000"/>
              </a:buClr>
              <a:buSzPct val="100000"/>
              <a:buFont typeface="Arial"/>
              <a:buNone/>
            </a:pPr>
            <a:r>
              <a:rPr lang="en"/>
              <a:t>	more engaging using a more obvious way to measure progression.</a:t>
            </a:r>
          </a:p>
          <a:p>
            <a:pPr>
              <a:buNone/>
            </a:pPr>
            <a:r>
              <a:rPr lang="en"/>
              <a:t>PRESENTER SWITCH!!</a:t>
            </a:r>
          </a:p>
        </p:txBody>
      </p:sp>
    </p:spTree>
    <p:extLst>
      <p:ext uri="{BB962C8B-B14F-4D97-AF65-F5344CB8AC3E}">
        <p14:creationId xmlns:p14="http://schemas.microsoft.com/office/powerpoint/2010/main" val="136674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In professional environments, gamification can be used as an analysis for employees. If a level system is used, employees of a higher level would</a:t>
            </a:r>
          </a:p>
          <a:p>
            <a:pPr lvl="0" rtl="0">
              <a:buClr>
                <a:srgbClr val="000000"/>
              </a:buClr>
              <a:buSzPct val="100000"/>
              <a:buFont typeface="Arial"/>
              <a:buNone/>
            </a:pPr>
            <a:r>
              <a:rPr lang="en"/>
              <a:t>	stand out from lower level employees in terms of general performance. This could be used as grounds for corporate advancement as well as</a:t>
            </a:r>
          </a:p>
          <a:p>
            <a:pPr lvl="0" rtl="0">
              <a:buClr>
                <a:srgbClr val="000000"/>
              </a:buClr>
              <a:buSzPct val="100000"/>
              <a:buFont typeface="Arial"/>
              <a:buNone/>
            </a:pPr>
            <a:r>
              <a:rPr lang="en"/>
              <a:t>	indications of character and employability.</a:t>
            </a:r>
          </a:p>
          <a:p>
            <a:endParaRPr lang="en"/>
          </a:p>
        </p:txBody>
      </p:sp>
    </p:spTree>
    <p:extLst>
      <p:ext uri="{BB962C8B-B14F-4D97-AF65-F5344CB8AC3E}">
        <p14:creationId xmlns:p14="http://schemas.microsoft.com/office/powerpoint/2010/main" val="3182583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923626"/>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68156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1035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87154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382170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84031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96981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02690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86015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24426000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90565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70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02665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9684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85353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2959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71293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2066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4/30/2014</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85227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ransition spd="slow">
    <p:wipe/>
  </p:transition>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190800" y="1625013"/>
            <a:ext cx="7772400" cy="1238099"/>
          </a:xfrm>
          <a:prstGeom prst="rect">
            <a:avLst/>
          </a:prstGeom>
        </p:spPr>
        <p:txBody>
          <a:bodyPr lIns="91425" tIns="91425" rIns="91425" bIns="91425" anchor="b" anchorCtr="0">
            <a:noAutofit/>
          </a:bodyPr>
          <a:lstStyle/>
          <a:p>
            <a:pPr lvl="0" rtl="0">
              <a:buNone/>
            </a:pPr>
            <a:r>
              <a:rPr lang="en" dirty="0"/>
              <a:t>Serious games</a:t>
            </a:r>
          </a:p>
        </p:txBody>
      </p:sp>
      <p:sp>
        <p:nvSpPr>
          <p:cNvPr id="34" name="Shape 34"/>
          <p:cNvSpPr txBox="1">
            <a:spLocks noGrp="1"/>
          </p:cNvSpPr>
          <p:nvPr>
            <p:ph type="subTitle" idx="1"/>
          </p:nvPr>
        </p:nvSpPr>
        <p:spPr>
          <a:xfrm>
            <a:off x="190800" y="2969950"/>
            <a:ext cx="8525100" cy="1424700"/>
          </a:xfrm>
          <a:prstGeom prst="rect">
            <a:avLst/>
          </a:prstGeom>
        </p:spPr>
        <p:txBody>
          <a:bodyPr lIns="91425" tIns="91425" rIns="91425" bIns="91425" anchor="t" anchorCtr="0">
            <a:noAutofit/>
          </a:bodyPr>
          <a:lstStyle/>
          <a:p>
            <a:pPr lvl="0" rtl="0">
              <a:buNone/>
            </a:pPr>
            <a:r>
              <a:rPr lang="en"/>
              <a:t>Gaming as a driver for applications online by Group M</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lIns="91425" tIns="91425" rIns="91425" bIns="91425" anchor="b" anchorCtr="0">
            <a:noAutofit/>
          </a:bodyPr>
          <a:lstStyle/>
          <a:p>
            <a:pPr>
              <a:buNone/>
            </a:pPr>
            <a:r>
              <a:rPr lang="en"/>
              <a:t>Foldit</a:t>
            </a:r>
          </a:p>
        </p:txBody>
      </p:sp>
      <p:sp>
        <p:nvSpPr>
          <p:cNvPr id="107" name="Shape 107"/>
          <p:cNvSpPr txBox="1">
            <a:spLocks noGrp="1"/>
          </p:cNvSpPr>
          <p:nvPr>
            <p:ph type="body" idx="1"/>
          </p:nvPr>
        </p:nvSpPr>
        <p:spPr>
          <a:xfrm>
            <a:off x="408100" y="1208325"/>
            <a:ext cx="5567825"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t>The idea of gamification can </a:t>
            </a:r>
            <a:r>
              <a:rPr lang="en" sz="2400" dirty="0" smtClean="0"/>
              <a:t>be used </a:t>
            </a:r>
            <a:r>
              <a:rPr lang="en" sz="2400" dirty="0"/>
              <a:t>in meaningful ways, </a:t>
            </a:r>
            <a:r>
              <a:rPr lang="en" sz="2400" dirty="0" smtClean="0">
                <a:sym typeface="Arial"/>
              </a:rPr>
              <a:t>rather than </a:t>
            </a:r>
            <a:r>
              <a:rPr lang="en" sz="2400" dirty="0">
                <a:sym typeface="Arial"/>
              </a:rPr>
              <a:t>just building a useful </a:t>
            </a:r>
            <a:r>
              <a:rPr lang="en" sz="2400" dirty="0" smtClean="0">
                <a:sym typeface="Arial"/>
              </a:rPr>
              <a:t>science tool</a:t>
            </a:r>
            <a:r>
              <a:rPr lang="en" sz="2400" dirty="0">
                <a:sym typeface="Arial"/>
              </a:rPr>
              <a:t>, the developers of </a:t>
            </a:r>
            <a:r>
              <a:rPr lang="en" sz="2400" dirty="0" smtClean="0">
                <a:sym typeface="Arial"/>
              </a:rPr>
              <a:t>Foldit, designed </a:t>
            </a:r>
            <a:r>
              <a:rPr lang="en" sz="2400" dirty="0">
                <a:sym typeface="Arial"/>
              </a:rPr>
              <a:t>a program that </a:t>
            </a:r>
            <a:r>
              <a:rPr lang="en" sz="2400" dirty="0" smtClean="0">
                <a:sym typeface="Arial"/>
              </a:rPr>
              <a:t>adopted the </a:t>
            </a:r>
            <a:r>
              <a:rPr lang="en" sz="2400" dirty="0">
                <a:sym typeface="Arial"/>
              </a:rPr>
              <a:t>concept of gamification in </a:t>
            </a:r>
            <a:r>
              <a:rPr lang="en" sz="2400" dirty="0" smtClean="0">
                <a:sym typeface="Arial"/>
              </a:rPr>
              <a:t>order to </a:t>
            </a:r>
            <a:r>
              <a:rPr lang="en" sz="2400" dirty="0">
                <a:sym typeface="Arial"/>
              </a:rPr>
              <a:t>attract more people to the </a:t>
            </a:r>
            <a:r>
              <a:rPr lang="en" sz="2400" dirty="0" smtClean="0">
                <a:sym typeface="Arial"/>
              </a:rPr>
              <a:t>cause of </a:t>
            </a:r>
            <a:r>
              <a:rPr lang="en" sz="2400" dirty="0">
                <a:sym typeface="Arial"/>
              </a:rPr>
              <a:t>protein folding!</a:t>
            </a:r>
          </a:p>
        </p:txBody>
      </p:sp>
      <p:pic>
        <p:nvPicPr>
          <p:cNvPr id="108" name="Shape 108"/>
          <p:cNvPicPr preferRelativeResize="0"/>
          <p:nvPr/>
        </p:nvPicPr>
        <p:blipFill rotWithShape="1">
          <a:blip r:embed="rId3"/>
          <a:srcRect l="16721" t="8195" r="14521" b="2230"/>
          <a:stretch/>
        </p:blipFill>
        <p:spPr>
          <a:xfrm>
            <a:off x="6090525" y="1371707"/>
            <a:ext cx="3053475" cy="2430524"/>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lIns="91425" tIns="91425" rIns="91425" bIns="91425" anchor="b" anchorCtr="0">
            <a:noAutofit/>
          </a:bodyPr>
          <a:lstStyle/>
          <a:p>
            <a:pPr>
              <a:buNone/>
            </a:pPr>
            <a:r>
              <a:rPr lang="en" dirty="0"/>
              <a:t>Waze</a:t>
            </a:r>
          </a:p>
        </p:txBody>
      </p:sp>
      <p:sp>
        <p:nvSpPr>
          <p:cNvPr id="114" name="Shape 114"/>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t>Waze is a community-based traffic and navigation app. </a:t>
            </a:r>
            <a:r>
              <a:rPr lang="en" sz="2400" dirty="0"/>
              <a:t>It uses the idea </a:t>
            </a:r>
            <a:r>
              <a:rPr lang="en" sz="2400" dirty="0" smtClean="0"/>
              <a:t>of gamification </a:t>
            </a:r>
            <a:r>
              <a:rPr lang="en" sz="2400" dirty="0"/>
              <a:t>to </a:t>
            </a:r>
            <a:r>
              <a:rPr lang="en" sz="2400" dirty="0" smtClean="0"/>
              <a:t>encourage</a:t>
            </a:r>
          </a:p>
          <a:p>
            <a:pPr marL="76200" lvl="0" indent="0" rtl="0">
              <a:buClr>
                <a:schemeClr val="dk2"/>
              </a:buClr>
              <a:buSzPct val="166666"/>
              <a:buNone/>
            </a:pPr>
            <a:r>
              <a:rPr lang="en" sz="2400" dirty="0"/>
              <a:t>	</a:t>
            </a:r>
            <a:r>
              <a:rPr lang="en" sz="2400" dirty="0" smtClean="0"/>
              <a:t> </a:t>
            </a:r>
            <a:r>
              <a:rPr lang="en" sz="2400" dirty="0"/>
              <a:t>people </a:t>
            </a:r>
            <a:r>
              <a:rPr lang="en" sz="2400" dirty="0" smtClean="0"/>
              <a:t>to report </a:t>
            </a:r>
            <a:r>
              <a:rPr lang="en" sz="2400" dirty="0"/>
              <a:t>traffic, speed cameras </a:t>
            </a:r>
            <a:r>
              <a:rPr lang="en" sz="2400" dirty="0" smtClean="0"/>
              <a:t>and</a:t>
            </a:r>
          </a:p>
          <a:p>
            <a:pPr marL="76200" lvl="0" indent="0" rtl="0">
              <a:buClr>
                <a:schemeClr val="dk2"/>
              </a:buClr>
              <a:buSzPct val="166666"/>
              <a:buNone/>
            </a:pPr>
            <a:r>
              <a:rPr lang="en" sz="2400" dirty="0"/>
              <a:t>	 </a:t>
            </a:r>
            <a:r>
              <a:rPr lang="en" sz="2400" dirty="0" smtClean="0"/>
              <a:t>other </a:t>
            </a:r>
            <a:r>
              <a:rPr lang="en" sz="2400" dirty="0"/>
              <a:t>things. The more a </a:t>
            </a:r>
            <a:r>
              <a:rPr lang="en" sz="2400" dirty="0" smtClean="0"/>
              <a:t>person</a:t>
            </a:r>
          </a:p>
          <a:p>
            <a:pPr marL="76200" lvl="0" indent="0" rtl="0">
              <a:buClr>
                <a:schemeClr val="dk2"/>
              </a:buClr>
              <a:buSzPct val="166666"/>
              <a:buNone/>
            </a:pPr>
            <a:r>
              <a:rPr lang="en" sz="2400" dirty="0"/>
              <a:t>	</a:t>
            </a:r>
            <a:r>
              <a:rPr lang="en" sz="2400" dirty="0" smtClean="0"/>
              <a:t> uses </a:t>
            </a:r>
            <a:r>
              <a:rPr lang="en" sz="2400" dirty="0"/>
              <a:t>the app the more points </a:t>
            </a:r>
            <a:r>
              <a:rPr lang="en" sz="2400" dirty="0" smtClean="0"/>
              <a:t>they</a:t>
            </a:r>
          </a:p>
          <a:p>
            <a:pPr marL="76200" lvl="0" indent="0" rtl="0">
              <a:buClr>
                <a:schemeClr val="dk2"/>
              </a:buClr>
              <a:buSzPct val="166666"/>
              <a:buNone/>
            </a:pPr>
            <a:r>
              <a:rPr lang="en" sz="2400" dirty="0"/>
              <a:t>	 </a:t>
            </a:r>
            <a:r>
              <a:rPr lang="en" sz="2400" dirty="0" smtClean="0"/>
              <a:t>get </a:t>
            </a:r>
            <a:r>
              <a:rPr lang="en" sz="2400" dirty="0"/>
              <a:t>and ultimately saving </a:t>
            </a:r>
            <a:r>
              <a:rPr lang="en" sz="2400" dirty="0" smtClean="0"/>
              <a:t>everyone</a:t>
            </a:r>
          </a:p>
          <a:p>
            <a:pPr marL="76200" lvl="0" indent="0" rtl="0">
              <a:buClr>
                <a:schemeClr val="dk2"/>
              </a:buClr>
              <a:buSzPct val="166666"/>
              <a:buNone/>
            </a:pPr>
            <a:r>
              <a:rPr lang="en" sz="2400" dirty="0"/>
              <a:t>	</a:t>
            </a:r>
            <a:r>
              <a:rPr lang="en" sz="2400" dirty="0" smtClean="0"/>
              <a:t> </a:t>
            </a:r>
            <a:r>
              <a:rPr lang="en" sz="2400" dirty="0"/>
              <a:t>time and money on their daily commute.</a:t>
            </a:r>
          </a:p>
        </p:txBody>
      </p:sp>
      <p:pic>
        <p:nvPicPr>
          <p:cNvPr id="115" name="Shape 115"/>
          <p:cNvPicPr preferRelativeResize="0"/>
          <p:nvPr/>
        </p:nvPicPr>
        <p:blipFill>
          <a:blip r:embed="rId3"/>
          <a:stretch>
            <a:fillRect/>
          </a:stretch>
        </p:blipFill>
        <p:spPr>
          <a:xfrm>
            <a:off x="5814939" y="1767680"/>
            <a:ext cx="2695575" cy="2238375"/>
          </a:xfrm>
          <a:prstGeom prst="rect">
            <a:avLst/>
          </a:prstGeo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t>Whats bad about it?</a:t>
            </a:r>
          </a:p>
        </p:txBody>
      </p:sp>
      <p:sp>
        <p:nvSpPr>
          <p:cNvPr id="121" name="Shape 121"/>
          <p:cNvSpPr txBox="1">
            <a:spLocks noGrp="1"/>
          </p:cNvSpPr>
          <p:nvPr>
            <p:ph type="body" idx="1"/>
          </p:nvPr>
        </p:nvSpPr>
        <p:spPr>
          <a:xfrm>
            <a:off x="457200" y="1200151"/>
            <a:ext cx="8229600" cy="1613162"/>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t>If someone plays 4 hours playing flappy bird and beats their high score, this will give them a false sense of accomplishment telling them that their efforts had paid </a:t>
            </a:r>
            <a:r>
              <a:rPr lang="en" sz="2400" dirty="0" smtClean="0"/>
              <a:t>off</a:t>
            </a:r>
            <a:endParaRPr lang="en" sz="2400" dirty="0"/>
          </a:p>
        </p:txBody>
      </p:sp>
      <p:pic>
        <p:nvPicPr>
          <p:cNvPr id="122" name="Shape 122"/>
          <p:cNvPicPr preferRelativeResize="0"/>
          <p:nvPr/>
        </p:nvPicPr>
        <p:blipFill rotWithShape="1">
          <a:blip r:embed="rId3"/>
          <a:srcRect t="21189" b="14949"/>
          <a:stretch/>
        </p:blipFill>
        <p:spPr>
          <a:xfrm>
            <a:off x="6303916" y="2813313"/>
            <a:ext cx="1867774" cy="1825524"/>
          </a:xfrm>
          <a:prstGeom prst="rect">
            <a:avLst/>
          </a:prstGeom>
        </p:spPr>
      </p:pic>
      <p:sp>
        <p:nvSpPr>
          <p:cNvPr id="3" name="TextBox 2"/>
          <p:cNvSpPr txBox="1"/>
          <p:nvPr/>
        </p:nvSpPr>
        <p:spPr>
          <a:xfrm>
            <a:off x="683287" y="3069176"/>
            <a:ext cx="5365821" cy="1569660"/>
          </a:xfrm>
          <a:prstGeom prst="rect">
            <a:avLst/>
          </a:prstGeom>
          <a:noFill/>
        </p:spPr>
        <p:txBody>
          <a:bodyPr wrap="square" rtlCol="0">
            <a:spAutoFit/>
          </a:bodyPr>
          <a:lstStyle/>
          <a:p>
            <a:pPr marL="457200" lvl="0" indent="-381000">
              <a:buClr>
                <a:schemeClr val="dk2"/>
              </a:buClr>
              <a:buSzPct val="166666"/>
              <a:buFont typeface="Arial"/>
              <a:buChar char="•"/>
            </a:pPr>
            <a:r>
              <a:rPr lang="en" sz="2400" dirty="0">
                <a:solidFill>
                  <a:schemeClr val="tx1"/>
                </a:solidFill>
                <a:latin typeface="+mn-lt"/>
              </a:rPr>
              <a:t>On the other hand, for an activity like losing weight and/or getting fit, it takes a long time with very few visible results.</a:t>
            </a:r>
            <a:endParaRPr lang="en" sz="2400" dirty="0">
              <a:solidFill>
                <a:schemeClr val="tx1"/>
              </a:solidFill>
              <a:latin typeface="+mn-lt"/>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b" anchorCtr="0">
            <a:noAutofit/>
          </a:bodyPr>
          <a:lstStyle/>
          <a:p>
            <a:pPr>
              <a:buNone/>
            </a:pPr>
            <a:r>
              <a:rPr lang="en" dirty="0"/>
              <a:t>Trouble with Gamification </a:t>
            </a:r>
          </a:p>
        </p:txBody>
      </p:sp>
      <p:sp>
        <p:nvSpPr>
          <p:cNvPr id="128" name="Shape 128"/>
          <p:cNvSpPr txBox="1">
            <a:spLocks noGrp="1"/>
          </p:cNvSpPr>
          <p:nvPr>
            <p:ph type="body" idx="1"/>
          </p:nvPr>
        </p:nvSpPr>
        <p:spPr>
          <a:xfrm>
            <a:off x="238150" y="1063378"/>
            <a:ext cx="5966400"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sym typeface="Arial"/>
              </a:rPr>
              <a:t>A big problem with Gamification is that it rarely creates </a:t>
            </a:r>
            <a:r>
              <a:rPr lang="en" sz="2400" dirty="0" smtClean="0">
                <a:sym typeface="Arial"/>
              </a:rPr>
              <a:t>an intrinsic </a:t>
            </a:r>
            <a:r>
              <a:rPr lang="en" sz="2400" dirty="0">
                <a:sym typeface="Arial"/>
              </a:rPr>
              <a:t>interest in a task.</a:t>
            </a:r>
          </a:p>
          <a:p>
            <a:pPr marL="457200" lvl="0" indent="-381000" rtl="0">
              <a:buClr>
                <a:schemeClr val="dk2"/>
              </a:buClr>
              <a:buSzPct val="166666"/>
              <a:buFont typeface="Arial"/>
              <a:buChar char="•"/>
            </a:pPr>
            <a:r>
              <a:rPr lang="en" sz="2400" dirty="0">
                <a:sym typeface="Arial"/>
              </a:rPr>
              <a:t>It’s very good at attracting the user’s attention, often in a recurring way, but tends to be poor at </a:t>
            </a:r>
            <a:r>
              <a:rPr lang="en" sz="2400" dirty="0" smtClean="0">
                <a:sym typeface="Arial"/>
              </a:rPr>
              <a:t>actually </a:t>
            </a:r>
            <a:r>
              <a:rPr lang="en" sz="2400" dirty="0">
                <a:sym typeface="Arial"/>
              </a:rPr>
              <a:t>engaging the user in a deeply </a:t>
            </a:r>
            <a:r>
              <a:rPr lang="en" sz="2400" dirty="0" smtClean="0">
                <a:sym typeface="Arial"/>
              </a:rPr>
              <a:t>meaningful </a:t>
            </a:r>
            <a:r>
              <a:rPr lang="en" sz="2400" dirty="0">
                <a:sym typeface="Arial"/>
              </a:rPr>
              <a:t>way.</a:t>
            </a:r>
          </a:p>
          <a:p>
            <a:pPr marL="457200" lvl="0" indent="-381000" rtl="0">
              <a:buClr>
                <a:schemeClr val="dk2"/>
              </a:buClr>
              <a:buSzPct val="166666"/>
              <a:buFont typeface="Arial"/>
              <a:buChar char="•"/>
            </a:pPr>
            <a:r>
              <a:rPr lang="en" sz="2400" dirty="0">
                <a:sym typeface="Arial"/>
              </a:rPr>
              <a:t>It may lead to a drop in quality of </a:t>
            </a:r>
            <a:r>
              <a:rPr lang="en" sz="2400" dirty="0" smtClean="0">
                <a:sym typeface="Arial"/>
              </a:rPr>
              <a:t>work as </a:t>
            </a:r>
            <a:r>
              <a:rPr lang="en" sz="2400" dirty="0">
                <a:sym typeface="Arial"/>
              </a:rPr>
              <a:t>employees </a:t>
            </a:r>
            <a:r>
              <a:rPr lang="en" sz="2400" dirty="0" smtClean="0">
                <a:sym typeface="Arial"/>
              </a:rPr>
              <a:t>rush their </a:t>
            </a:r>
            <a:r>
              <a:rPr lang="en" sz="2400" dirty="0">
                <a:sym typeface="Arial"/>
              </a:rPr>
              <a:t>work to </a:t>
            </a:r>
            <a:r>
              <a:rPr lang="en" sz="2400" dirty="0" smtClean="0">
                <a:sym typeface="Arial"/>
              </a:rPr>
              <a:t>get a </a:t>
            </a:r>
            <a:r>
              <a:rPr lang="en" sz="2400" dirty="0">
                <a:sym typeface="Arial"/>
              </a:rPr>
              <a:t>better “highscore”.</a:t>
            </a:r>
          </a:p>
        </p:txBody>
      </p:sp>
      <p:pic>
        <p:nvPicPr>
          <p:cNvPr id="129" name="Shape 129"/>
          <p:cNvPicPr preferRelativeResize="0"/>
          <p:nvPr/>
        </p:nvPicPr>
        <p:blipFill>
          <a:blip r:embed="rId3"/>
          <a:stretch>
            <a:fillRect/>
          </a:stretch>
        </p:blipFill>
        <p:spPr>
          <a:xfrm>
            <a:off x="6880800" y="1505676"/>
            <a:ext cx="2263200" cy="2398974"/>
          </a:xfrm>
          <a:prstGeom prst="rect">
            <a:avLst/>
          </a:prstGeom>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dirty="0"/>
          </a:p>
        </p:txBody>
      </p:sp>
      <p:sp>
        <p:nvSpPr>
          <p:cNvPr id="3" name="Text Placeholder 2"/>
          <p:cNvSpPr>
            <a:spLocks noGrp="1"/>
          </p:cNvSpPr>
          <p:nvPr>
            <p:ph type="body" idx="1"/>
          </p:nvPr>
        </p:nvSpPr>
        <p:spPr/>
        <p:txBody>
          <a:bodyPr/>
          <a:lstStyle/>
          <a:p>
            <a:pPr fontAlgn="base"/>
            <a:r>
              <a:rPr lang="en-GB" sz="2400" dirty="0" err="1"/>
              <a:t>Gamification</a:t>
            </a:r>
            <a:r>
              <a:rPr lang="en-GB" sz="2400" dirty="0"/>
              <a:t> is the use of game thinking and game mechanics in non-game </a:t>
            </a:r>
            <a:r>
              <a:rPr lang="en-GB" sz="2400" dirty="0" smtClean="0"/>
              <a:t>contexts.</a:t>
            </a:r>
          </a:p>
          <a:p>
            <a:pPr fontAlgn="base"/>
            <a:r>
              <a:rPr lang="en-GB" sz="2400" dirty="0" smtClean="0"/>
              <a:t>Although </a:t>
            </a:r>
            <a:r>
              <a:rPr lang="en-GB" sz="2400" dirty="0" err="1"/>
              <a:t>Gamification</a:t>
            </a:r>
            <a:r>
              <a:rPr lang="en-GB" sz="2400" dirty="0"/>
              <a:t> can be effective with low level monotonous task it fails to motivate effectively with more important and complex high level tasks.</a:t>
            </a:r>
          </a:p>
          <a:p>
            <a:endParaRPr lang="en-GB" dirty="0"/>
          </a:p>
        </p:txBody>
      </p:sp>
    </p:spTree>
    <p:extLst>
      <p:ext uri="{BB962C8B-B14F-4D97-AF65-F5344CB8AC3E}">
        <p14:creationId xmlns:p14="http://schemas.microsoft.com/office/powerpoint/2010/main" val="386149436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FIN</a:t>
            </a:r>
            <a:endParaRPr lang="en-GB" sz="4400" dirty="0"/>
          </a:p>
        </p:txBody>
      </p:sp>
      <p:sp>
        <p:nvSpPr>
          <p:cNvPr id="5" name="Text Placeholder 4"/>
          <p:cNvSpPr>
            <a:spLocks noGrp="1"/>
          </p:cNvSpPr>
          <p:nvPr>
            <p:ph type="body" idx="1"/>
          </p:nvPr>
        </p:nvSpPr>
        <p:spPr/>
        <p:txBody>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2" y="2593103"/>
            <a:ext cx="5629275" cy="1143000"/>
          </a:xfrm>
          <a:prstGeom prst="rect">
            <a:avLst/>
          </a:prstGeom>
        </p:spPr>
      </p:pic>
    </p:spTree>
    <p:extLst>
      <p:ext uri="{BB962C8B-B14F-4D97-AF65-F5344CB8AC3E}">
        <p14:creationId xmlns:p14="http://schemas.microsoft.com/office/powerpoint/2010/main" val="65063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prstGeom prst="rect">
            <a:avLst/>
          </a:prstGeom>
        </p:spPr>
        <p:txBody>
          <a:bodyPr lIns="91425" tIns="91425" rIns="91425" bIns="91425" anchor="b" anchorCtr="0">
            <a:noAutofit/>
          </a:bodyPr>
          <a:lstStyle/>
          <a:p>
            <a:pPr>
              <a:buNone/>
            </a:pPr>
            <a:r>
              <a:rPr lang="en"/>
              <a:t>Who we are</a:t>
            </a:r>
          </a:p>
        </p:txBody>
      </p:sp>
      <p:pic>
        <p:nvPicPr>
          <p:cNvPr id="40" name="Shape 40"/>
          <p:cNvPicPr preferRelativeResize="0"/>
          <p:nvPr/>
        </p:nvPicPr>
        <p:blipFill rotWithShape="1">
          <a:blip r:embed="rId3"/>
          <a:srcRect l="11633" r="7236" b="54206"/>
          <a:stretch/>
        </p:blipFill>
        <p:spPr>
          <a:xfrm>
            <a:off x="510700" y="1383495"/>
            <a:ext cx="1587899" cy="1488374"/>
          </a:xfrm>
          <a:prstGeom prst="rect">
            <a:avLst/>
          </a:prstGeom>
        </p:spPr>
      </p:pic>
      <p:sp>
        <p:nvSpPr>
          <p:cNvPr id="41" name="Shape 41"/>
          <p:cNvSpPr txBox="1"/>
          <p:nvPr/>
        </p:nvSpPr>
        <p:spPr>
          <a:xfrm>
            <a:off x="444699" y="2927425"/>
            <a:ext cx="1587899" cy="430500"/>
          </a:xfrm>
          <a:prstGeom prst="rect">
            <a:avLst/>
          </a:prstGeom>
        </p:spPr>
        <p:txBody>
          <a:bodyPr lIns="91425" tIns="91425" rIns="91425" bIns="91425" anchor="t" anchorCtr="0">
            <a:noAutofit/>
          </a:bodyPr>
          <a:lstStyle/>
          <a:p>
            <a:pPr lvl="0" algn="ctr" rtl="0">
              <a:buNone/>
            </a:pPr>
            <a:r>
              <a:rPr lang="en" sz="1800" dirty="0">
                <a:solidFill>
                  <a:schemeClr val="tx1"/>
                </a:solidFill>
              </a:rPr>
              <a:t>Io Swift Wolf</a:t>
            </a:r>
          </a:p>
        </p:txBody>
      </p:sp>
      <p:pic>
        <p:nvPicPr>
          <p:cNvPr id="42" name="Shape 42"/>
          <p:cNvPicPr preferRelativeResize="0"/>
          <p:nvPr/>
        </p:nvPicPr>
        <p:blipFill rotWithShape="1">
          <a:blip r:embed="rId4"/>
          <a:srcRect l="15806" t="14375" r="21864" b="21958"/>
          <a:stretch/>
        </p:blipFill>
        <p:spPr>
          <a:xfrm>
            <a:off x="2252363" y="2871875"/>
            <a:ext cx="1314710" cy="1789948"/>
          </a:xfrm>
          <a:prstGeom prst="rect">
            <a:avLst/>
          </a:prstGeom>
        </p:spPr>
      </p:pic>
      <p:pic>
        <p:nvPicPr>
          <p:cNvPr id="43" name="Shape 43"/>
          <p:cNvPicPr preferRelativeResize="0"/>
          <p:nvPr/>
        </p:nvPicPr>
        <p:blipFill>
          <a:blip r:embed="rId5"/>
          <a:stretch>
            <a:fillRect/>
          </a:stretch>
        </p:blipFill>
        <p:spPr>
          <a:xfrm>
            <a:off x="3827812" y="1343375"/>
            <a:ext cx="1488375" cy="1488375"/>
          </a:xfrm>
          <a:prstGeom prst="rect">
            <a:avLst/>
          </a:prstGeom>
        </p:spPr>
      </p:pic>
      <p:pic>
        <p:nvPicPr>
          <p:cNvPr id="44" name="Shape 44"/>
          <p:cNvPicPr preferRelativeResize="0"/>
          <p:nvPr/>
        </p:nvPicPr>
        <p:blipFill>
          <a:blip r:embed="rId6"/>
          <a:stretch>
            <a:fillRect/>
          </a:stretch>
        </p:blipFill>
        <p:spPr>
          <a:xfrm>
            <a:off x="7098900" y="1401350"/>
            <a:ext cx="1587899" cy="1452674"/>
          </a:xfrm>
          <a:prstGeom prst="rect">
            <a:avLst/>
          </a:prstGeom>
        </p:spPr>
      </p:pic>
      <p:sp>
        <p:nvSpPr>
          <p:cNvPr id="45" name="Shape 45"/>
          <p:cNvSpPr txBox="1"/>
          <p:nvPr/>
        </p:nvSpPr>
        <p:spPr>
          <a:xfrm>
            <a:off x="7098900" y="2927425"/>
            <a:ext cx="1587899" cy="430500"/>
          </a:xfrm>
          <a:prstGeom prst="rect">
            <a:avLst/>
          </a:prstGeom>
        </p:spPr>
        <p:txBody>
          <a:bodyPr lIns="91425" tIns="91425" rIns="91425" bIns="91425" anchor="t" anchorCtr="0">
            <a:noAutofit/>
          </a:bodyPr>
          <a:lstStyle/>
          <a:p>
            <a:pPr lvl="0" algn="ctr" rtl="0">
              <a:buNone/>
            </a:pPr>
            <a:r>
              <a:rPr lang="en" sz="1800" dirty="0">
                <a:solidFill>
                  <a:schemeClr val="dk2"/>
                </a:solidFill>
              </a:rPr>
              <a:t>Liam Hegarty</a:t>
            </a:r>
          </a:p>
        </p:txBody>
      </p:sp>
      <p:sp>
        <p:nvSpPr>
          <p:cNvPr id="46" name="Shape 46"/>
          <p:cNvSpPr txBox="1"/>
          <p:nvPr/>
        </p:nvSpPr>
        <p:spPr>
          <a:xfrm>
            <a:off x="1823575" y="4661825"/>
            <a:ext cx="2172299" cy="430500"/>
          </a:xfrm>
          <a:prstGeom prst="rect">
            <a:avLst/>
          </a:prstGeom>
        </p:spPr>
        <p:txBody>
          <a:bodyPr lIns="91425" tIns="91425" rIns="91425" bIns="91425" anchor="t" anchorCtr="0">
            <a:noAutofit/>
          </a:bodyPr>
          <a:lstStyle/>
          <a:p>
            <a:pPr lvl="0" algn="ctr" rtl="0">
              <a:buNone/>
            </a:pPr>
            <a:r>
              <a:rPr lang="en" sz="1800" dirty="0">
                <a:solidFill>
                  <a:schemeClr val="tx1"/>
                </a:solidFill>
              </a:rPr>
              <a:t>Sanjeet Mukherjee</a:t>
            </a:r>
          </a:p>
        </p:txBody>
      </p:sp>
      <p:sp>
        <p:nvSpPr>
          <p:cNvPr id="47" name="Shape 47"/>
          <p:cNvSpPr txBox="1"/>
          <p:nvPr/>
        </p:nvSpPr>
        <p:spPr>
          <a:xfrm>
            <a:off x="5358687" y="4661825"/>
            <a:ext cx="1752899" cy="430500"/>
          </a:xfrm>
          <a:prstGeom prst="rect">
            <a:avLst/>
          </a:prstGeom>
        </p:spPr>
        <p:txBody>
          <a:bodyPr lIns="91425" tIns="91425" rIns="91425" bIns="91425" anchor="t" anchorCtr="0">
            <a:noAutofit/>
          </a:bodyPr>
          <a:lstStyle/>
          <a:p>
            <a:pPr lvl="0" algn="ctr" rtl="0">
              <a:buNone/>
            </a:pPr>
            <a:r>
              <a:rPr lang="en" sz="1800" dirty="0">
                <a:solidFill>
                  <a:schemeClr val="tx1"/>
                </a:solidFill>
              </a:rPr>
              <a:t> Max Hayman</a:t>
            </a:r>
          </a:p>
        </p:txBody>
      </p:sp>
      <p:pic>
        <p:nvPicPr>
          <p:cNvPr id="50" name="Shape 50"/>
          <p:cNvPicPr preferRelativeResize="0"/>
          <p:nvPr/>
        </p:nvPicPr>
        <p:blipFill>
          <a:blip r:embed="rId7"/>
          <a:stretch>
            <a:fillRect/>
          </a:stretch>
        </p:blipFill>
        <p:spPr>
          <a:xfrm>
            <a:off x="5563675" y="2871874"/>
            <a:ext cx="1342924" cy="1789948"/>
          </a:xfrm>
          <a:prstGeom prst="rect">
            <a:avLst/>
          </a:prstGeom>
        </p:spPr>
      </p:pic>
      <p:sp>
        <p:nvSpPr>
          <p:cNvPr id="51" name="Shape 51"/>
          <p:cNvSpPr txBox="1"/>
          <p:nvPr/>
        </p:nvSpPr>
        <p:spPr>
          <a:xfrm>
            <a:off x="3837425" y="2927425"/>
            <a:ext cx="1455900" cy="430500"/>
          </a:xfrm>
          <a:prstGeom prst="rect">
            <a:avLst/>
          </a:prstGeom>
        </p:spPr>
        <p:txBody>
          <a:bodyPr lIns="91425" tIns="91425" rIns="91425" bIns="91425" anchor="t" anchorCtr="0">
            <a:noAutofit/>
          </a:bodyPr>
          <a:lstStyle/>
          <a:p>
            <a:pPr lvl="0" algn="ctr" rtl="0">
              <a:buNone/>
            </a:pPr>
            <a:r>
              <a:rPr lang="en" sz="1800" dirty="0">
                <a:solidFill>
                  <a:schemeClr val="tx1"/>
                </a:solidFill>
              </a:rPr>
              <a:t>Andrei Lupu</a:t>
            </a:r>
          </a:p>
        </p:txBody>
      </p:sp>
      <p:sp>
        <p:nvSpPr>
          <p:cNvPr id="15" name="Shape 45"/>
          <p:cNvSpPr txBox="1"/>
          <p:nvPr/>
        </p:nvSpPr>
        <p:spPr>
          <a:xfrm>
            <a:off x="7098899" y="2854024"/>
            <a:ext cx="1587899" cy="430500"/>
          </a:xfrm>
          <a:prstGeom prst="rect">
            <a:avLst/>
          </a:prstGeom>
        </p:spPr>
        <p:txBody>
          <a:bodyPr lIns="91425" tIns="91425" rIns="91425" bIns="91425" anchor="t" anchorCtr="0">
            <a:noAutofit/>
          </a:bodyPr>
          <a:lstStyle/>
          <a:p>
            <a:pPr lvl="0" algn="ctr" rtl="0">
              <a:buNone/>
            </a:pPr>
            <a:r>
              <a:rPr lang="en" sz="1800" dirty="0">
                <a:solidFill>
                  <a:schemeClr val="tx1"/>
                </a:solidFill>
              </a:rPr>
              <a:t>Liam Hegarty</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lIns="91425" tIns="91425" rIns="91425" bIns="91425" anchor="b" anchorCtr="0">
            <a:noAutofit/>
          </a:bodyPr>
          <a:lstStyle/>
          <a:p>
            <a:pPr>
              <a:buNone/>
            </a:pPr>
            <a:r>
              <a:rPr lang="en" dirty="0"/>
              <a:t>What is Gamification?</a:t>
            </a:r>
          </a:p>
        </p:txBody>
      </p:sp>
      <p:sp>
        <p:nvSpPr>
          <p:cNvPr id="57" name="Shape 57"/>
          <p:cNvSpPr txBox="1">
            <a:spLocks noGrp="1"/>
          </p:cNvSpPr>
          <p:nvPr>
            <p:ph type="body" idx="1"/>
          </p:nvPr>
        </p:nvSpPr>
        <p:spPr>
          <a:xfrm>
            <a:off x="457200" y="1192675"/>
            <a:ext cx="4724125" cy="3725699"/>
          </a:xfrm>
          <a:prstGeom prst="rect">
            <a:avLst/>
          </a:prstGeom>
        </p:spPr>
        <p:txBody>
          <a:bodyPr lIns="91425" tIns="91425" rIns="91425" bIns="91425" anchor="t" anchorCtr="0">
            <a:noAutofit/>
          </a:bodyPr>
          <a:lstStyle/>
          <a:p>
            <a:pPr marL="457200" lvl="0" indent="-381000" rtl="0">
              <a:buClr>
                <a:schemeClr val="dk2"/>
              </a:buClr>
              <a:buSzPct val="100000"/>
              <a:buFont typeface="Arial"/>
              <a:buChar char="●"/>
            </a:pPr>
            <a:r>
              <a:rPr lang="en" sz="2400" dirty="0">
                <a:ea typeface="Arial"/>
                <a:cs typeface="Arial"/>
                <a:sym typeface="Arial"/>
              </a:rPr>
              <a:t>Gamification is the </a:t>
            </a:r>
            <a:r>
              <a:rPr lang="en" sz="2400" dirty="0" smtClean="0">
                <a:ea typeface="Arial"/>
                <a:cs typeface="Arial"/>
                <a:sym typeface="Arial"/>
              </a:rPr>
              <a:t>application of </a:t>
            </a:r>
            <a:r>
              <a:rPr lang="en" sz="2400" dirty="0">
                <a:ea typeface="Arial"/>
                <a:cs typeface="Arial"/>
                <a:sym typeface="Arial"/>
              </a:rPr>
              <a:t>game design and </a:t>
            </a:r>
            <a:r>
              <a:rPr lang="en" sz="2400" dirty="0" smtClean="0">
                <a:ea typeface="Arial"/>
                <a:cs typeface="Arial"/>
                <a:sym typeface="Arial"/>
              </a:rPr>
              <a:t>game elements </a:t>
            </a:r>
            <a:r>
              <a:rPr lang="en" sz="2400" dirty="0">
                <a:ea typeface="Arial"/>
                <a:cs typeface="Arial"/>
                <a:sym typeface="Arial"/>
              </a:rPr>
              <a:t>on </a:t>
            </a:r>
            <a:r>
              <a:rPr lang="en" sz="2400" dirty="0" smtClean="0">
                <a:ea typeface="Arial"/>
                <a:cs typeface="Arial"/>
                <a:sym typeface="Arial"/>
              </a:rPr>
              <a:t>typically day-to-day </a:t>
            </a:r>
            <a:r>
              <a:rPr lang="en" sz="2400" dirty="0">
                <a:ea typeface="Arial"/>
                <a:cs typeface="Arial"/>
                <a:sym typeface="Arial"/>
              </a:rPr>
              <a:t>activities.</a:t>
            </a:r>
          </a:p>
          <a:p>
            <a:pPr marL="457200" lvl="0" indent="-381000" rtl="0">
              <a:buClr>
                <a:schemeClr val="dk2"/>
              </a:buClr>
              <a:buSzPct val="166666"/>
              <a:buFont typeface="Arial"/>
              <a:buChar char="•"/>
            </a:pPr>
            <a:r>
              <a:rPr lang="en" sz="2400" dirty="0">
                <a:ea typeface="Arial"/>
                <a:cs typeface="Arial"/>
                <a:sym typeface="Arial"/>
              </a:rPr>
              <a:t>In order to raise </a:t>
            </a:r>
            <a:r>
              <a:rPr lang="en" sz="2400" dirty="0" smtClean="0">
                <a:ea typeface="Arial"/>
                <a:cs typeface="Arial"/>
                <a:sym typeface="Arial"/>
              </a:rPr>
              <a:t>worker motivation </a:t>
            </a:r>
            <a:r>
              <a:rPr lang="en" sz="2400" dirty="0">
                <a:ea typeface="Arial"/>
                <a:cs typeface="Arial"/>
                <a:sym typeface="Arial"/>
              </a:rPr>
              <a:t>and </a:t>
            </a:r>
            <a:r>
              <a:rPr lang="en" sz="2400" dirty="0" smtClean="0">
                <a:ea typeface="Arial"/>
                <a:cs typeface="Arial"/>
                <a:sym typeface="Arial"/>
              </a:rPr>
              <a:t>productivity, baspects of </a:t>
            </a:r>
            <a:r>
              <a:rPr lang="en" sz="2400" dirty="0">
                <a:ea typeface="Arial"/>
                <a:cs typeface="Arial"/>
                <a:sym typeface="Arial"/>
              </a:rPr>
              <a:t>game design could </a:t>
            </a:r>
            <a:r>
              <a:rPr lang="en" sz="2400" dirty="0" smtClean="0">
                <a:ea typeface="Arial"/>
                <a:cs typeface="Arial"/>
                <a:sym typeface="Arial"/>
              </a:rPr>
              <a:t>be </a:t>
            </a:r>
            <a:r>
              <a:rPr lang="en" sz="2400" dirty="0">
                <a:ea typeface="Arial"/>
                <a:cs typeface="Arial"/>
                <a:sym typeface="Arial"/>
              </a:rPr>
              <a:t>worked into the workplace.</a:t>
            </a:r>
          </a:p>
          <a:p>
            <a:endParaRPr lang="en" sz="2400" dirty="0">
              <a:ea typeface="Arial"/>
              <a:cs typeface="Arial"/>
              <a:sym typeface="Arial"/>
            </a:endParaRPr>
          </a:p>
        </p:txBody>
      </p:sp>
      <p:pic>
        <p:nvPicPr>
          <p:cNvPr id="58" name="Shape 58"/>
          <p:cNvPicPr preferRelativeResize="0"/>
          <p:nvPr/>
        </p:nvPicPr>
        <p:blipFill>
          <a:blip r:embed="rId3"/>
          <a:stretch>
            <a:fillRect/>
          </a:stretch>
        </p:blipFill>
        <p:spPr>
          <a:xfrm>
            <a:off x="5255289" y="1336431"/>
            <a:ext cx="3888712" cy="3807069"/>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p:spPr>
        <p:txBody>
          <a:bodyPr lIns="91425" tIns="91425" rIns="91425" bIns="91425" anchor="b" anchorCtr="0">
            <a:noAutofit/>
          </a:bodyPr>
          <a:lstStyle/>
          <a:p>
            <a:pPr>
              <a:buNone/>
            </a:pPr>
            <a:r>
              <a:rPr lang="en"/>
              <a:t>Examples of Gamification</a:t>
            </a:r>
          </a:p>
        </p:txBody>
      </p:sp>
      <p:sp>
        <p:nvSpPr>
          <p:cNvPr id="64" name="Shape 64"/>
          <p:cNvSpPr txBox="1">
            <a:spLocks noGrp="1"/>
          </p:cNvSpPr>
          <p:nvPr>
            <p:ph type="body" idx="1"/>
          </p:nvPr>
        </p:nvSpPr>
        <p:spPr>
          <a:xfrm>
            <a:off x="457200" y="1200150"/>
            <a:ext cx="5553812"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ea typeface="Arial"/>
                <a:cs typeface="Arial"/>
                <a:sym typeface="Arial"/>
              </a:rPr>
              <a:t>Examples of these aspects </a:t>
            </a:r>
            <a:r>
              <a:rPr lang="en" sz="2400" dirty="0" smtClean="0">
                <a:ea typeface="Arial"/>
                <a:cs typeface="Arial"/>
                <a:sym typeface="Arial"/>
              </a:rPr>
              <a:t>include achievements</a:t>
            </a:r>
            <a:r>
              <a:rPr lang="en" sz="2400" dirty="0">
                <a:ea typeface="Arial"/>
                <a:cs typeface="Arial"/>
                <a:sym typeface="Arial"/>
              </a:rPr>
              <a:t>, such as </a:t>
            </a:r>
            <a:r>
              <a:rPr lang="en" sz="2400" dirty="0" smtClean="0">
                <a:ea typeface="Arial"/>
                <a:cs typeface="Arial"/>
                <a:sym typeface="Arial"/>
              </a:rPr>
              <a:t>points, prizes </a:t>
            </a:r>
            <a:r>
              <a:rPr lang="en" sz="2400" dirty="0">
                <a:ea typeface="Arial"/>
                <a:cs typeface="Arial"/>
                <a:sym typeface="Arial"/>
              </a:rPr>
              <a:t>and milestones.</a:t>
            </a:r>
          </a:p>
          <a:p>
            <a:pPr marL="457200" lvl="0" indent="-381000" rtl="0">
              <a:buClr>
                <a:schemeClr val="dk2"/>
              </a:buClr>
              <a:buSzPct val="166666"/>
              <a:buFont typeface="Arial"/>
              <a:buChar char="•"/>
            </a:pPr>
            <a:r>
              <a:rPr lang="en" sz="2400" dirty="0">
                <a:ea typeface="Arial"/>
                <a:cs typeface="Arial"/>
                <a:sym typeface="Arial"/>
              </a:rPr>
              <a:t>In addition, it may invoke friendly </a:t>
            </a:r>
            <a:r>
              <a:rPr lang="en" sz="2400" dirty="0" smtClean="0">
                <a:ea typeface="Arial"/>
                <a:cs typeface="Arial"/>
                <a:sym typeface="Arial"/>
              </a:rPr>
              <a:t>competition </a:t>
            </a:r>
            <a:r>
              <a:rPr lang="en" sz="2400" dirty="0">
                <a:ea typeface="Arial"/>
                <a:cs typeface="Arial"/>
                <a:sym typeface="Arial"/>
              </a:rPr>
              <a:t>among co-workers to </a:t>
            </a:r>
            <a:r>
              <a:rPr lang="en" sz="2400" dirty="0" smtClean="0">
                <a:ea typeface="Arial"/>
                <a:cs typeface="Arial"/>
                <a:sym typeface="Arial"/>
              </a:rPr>
              <a:t>do </a:t>
            </a:r>
            <a:r>
              <a:rPr lang="en" sz="2400" dirty="0">
                <a:ea typeface="Arial"/>
                <a:cs typeface="Arial"/>
                <a:sym typeface="Arial"/>
              </a:rPr>
              <a:t>better at their work.</a:t>
            </a:r>
          </a:p>
          <a:p>
            <a:pPr marL="457200" lvl="0" indent="-381000" rtl="0">
              <a:buClr>
                <a:schemeClr val="dk2"/>
              </a:buClr>
              <a:buSzPct val="166666"/>
              <a:buFont typeface="Arial"/>
              <a:buChar char="•"/>
            </a:pPr>
            <a:r>
              <a:rPr lang="en" sz="2400" dirty="0">
                <a:ea typeface="Arial"/>
                <a:cs typeface="Arial"/>
                <a:sym typeface="Arial"/>
              </a:rPr>
              <a:t>Employees with higher rankings would </a:t>
            </a:r>
            <a:r>
              <a:rPr lang="en" sz="2400" dirty="0" smtClean="0">
                <a:ea typeface="Arial"/>
                <a:cs typeface="Arial"/>
                <a:sym typeface="Arial"/>
              </a:rPr>
              <a:t>also </a:t>
            </a:r>
            <a:r>
              <a:rPr lang="en" sz="2400" dirty="0">
                <a:ea typeface="Arial"/>
                <a:cs typeface="Arial"/>
                <a:sym typeface="Arial"/>
              </a:rPr>
              <a:t>be the recipient of social prestige.</a:t>
            </a:r>
          </a:p>
          <a:p>
            <a:endParaRPr lang="en" sz="2400" dirty="0">
              <a:latin typeface="Arial"/>
              <a:ea typeface="Arial"/>
              <a:cs typeface="Arial"/>
              <a:sym typeface="Arial"/>
            </a:endParaRPr>
          </a:p>
          <a:p>
            <a:endParaRPr lang="en" sz="2400" dirty="0">
              <a:latin typeface="Arial"/>
              <a:ea typeface="Arial"/>
              <a:cs typeface="Arial"/>
              <a:sym typeface="Arial"/>
            </a:endParaRPr>
          </a:p>
        </p:txBody>
      </p:sp>
      <p:pic>
        <p:nvPicPr>
          <p:cNvPr id="65" name="Shape 65"/>
          <p:cNvPicPr preferRelativeResize="0"/>
          <p:nvPr/>
        </p:nvPicPr>
        <p:blipFill>
          <a:blip r:embed="rId3"/>
          <a:stretch>
            <a:fillRect/>
          </a:stretch>
        </p:blipFill>
        <p:spPr>
          <a:xfrm>
            <a:off x="6011012" y="1358600"/>
            <a:ext cx="2888200" cy="838199"/>
          </a:xfrm>
          <a:prstGeom prst="rect">
            <a:avLst/>
          </a:prstGeom>
        </p:spPr>
      </p:pic>
      <p:pic>
        <p:nvPicPr>
          <p:cNvPr id="66" name="Shape 66"/>
          <p:cNvPicPr preferRelativeResize="0"/>
          <p:nvPr/>
        </p:nvPicPr>
        <p:blipFill>
          <a:blip r:embed="rId4"/>
          <a:stretch>
            <a:fillRect/>
          </a:stretch>
        </p:blipFill>
        <p:spPr>
          <a:xfrm>
            <a:off x="6345450" y="2290637"/>
            <a:ext cx="2219325" cy="2228850"/>
          </a:xfrm>
          <a:prstGeom prst="rect">
            <a:avLst/>
          </a:prstGeo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buNone/>
            </a:pPr>
            <a:r>
              <a:rPr lang="en" dirty="0"/>
              <a:t>Instant Gamification</a:t>
            </a:r>
          </a:p>
        </p:txBody>
      </p:sp>
      <p:sp>
        <p:nvSpPr>
          <p:cNvPr id="72" name="Shape 72"/>
          <p:cNvSpPr txBox="1">
            <a:spLocks noGrp="1"/>
          </p:cNvSpPr>
          <p:nvPr>
            <p:ph type="body" idx="1"/>
          </p:nvPr>
        </p:nvSpPr>
        <p:spPr>
          <a:xfrm>
            <a:off x="457199" y="1200150"/>
            <a:ext cx="8425543"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ea typeface="Arial"/>
                <a:cs typeface="Arial"/>
                <a:sym typeface="Arial"/>
              </a:rPr>
              <a:t>Gamification allows the audience to see progress immediately, which is a very important part of retaining focus: instant gratification.</a:t>
            </a:r>
          </a:p>
        </p:txBody>
      </p:sp>
      <p:pic>
        <p:nvPicPr>
          <p:cNvPr id="73" name="Shape 73"/>
          <p:cNvPicPr preferRelativeResize="0"/>
          <p:nvPr/>
        </p:nvPicPr>
        <p:blipFill>
          <a:blip r:embed="rId3"/>
          <a:stretch>
            <a:fillRect/>
          </a:stretch>
        </p:blipFill>
        <p:spPr>
          <a:xfrm>
            <a:off x="2949595" y="2588824"/>
            <a:ext cx="3440750" cy="2337025"/>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a:buNone/>
            </a:pPr>
            <a:r>
              <a:rPr lang="en"/>
              <a:t>How to do Gamification?</a:t>
            </a:r>
          </a:p>
        </p:txBody>
      </p:sp>
      <p:sp>
        <p:nvSpPr>
          <p:cNvPr id="79" name="Shape 79"/>
          <p:cNvSpPr txBox="1">
            <a:spLocks noGrp="1"/>
          </p:cNvSpPr>
          <p:nvPr>
            <p:ph type="body" idx="1"/>
          </p:nvPr>
        </p:nvSpPr>
        <p:spPr>
          <a:xfrm>
            <a:off x="457200" y="1200150"/>
            <a:ext cx="6748500"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smtClean="0"/>
              <a:t>A </a:t>
            </a:r>
            <a:r>
              <a:rPr lang="en" sz="2400" dirty="0"/>
              <a:t>task should be presented in such a way that it takes advantage of the competitive nature of people, using tools such as social media or unlocking rewards.</a:t>
            </a:r>
          </a:p>
          <a:p>
            <a:pPr marL="457200" lvl="0" indent="-381000" rtl="0">
              <a:buClr>
                <a:schemeClr val="dk2"/>
              </a:buClr>
              <a:buSzPct val="166666"/>
              <a:buFont typeface="Arial"/>
              <a:buChar char="•"/>
            </a:pPr>
            <a:r>
              <a:rPr lang="en" sz="2400" dirty="0" smtClean="0"/>
              <a:t>Compete with friends and gather followers on social media for extra competition.</a:t>
            </a:r>
            <a:endParaRPr lang="en" sz="2400" dirty="0"/>
          </a:p>
        </p:txBody>
      </p:sp>
      <p:pic>
        <p:nvPicPr>
          <p:cNvPr id="80" name="Shape 80"/>
          <p:cNvPicPr preferRelativeResize="0"/>
          <p:nvPr/>
        </p:nvPicPr>
        <p:blipFill>
          <a:blip r:embed="rId3"/>
          <a:stretch>
            <a:fillRect/>
          </a:stretch>
        </p:blipFill>
        <p:spPr>
          <a:xfrm>
            <a:off x="6728050" y="2024600"/>
            <a:ext cx="2535950" cy="1687999"/>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b" anchorCtr="0">
            <a:noAutofit/>
          </a:bodyPr>
          <a:lstStyle/>
          <a:p>
            <a:pPr>
              <a:buNone/>
            </a:pPr>
            <a:r>
              <a:rPr lang="en"/>
              <a:t>How can we can use it?</a:t>
            </a:r>
          </a:p>
        </p:txBody>
      </p:sp>
      <p:sp>
        <p:nvSpPr>
          <p:cNvPr id="86" name="Shape 86"/>
          <p:cNvSpPr txBox="1">
            <a:spLocks noGrp="1"/>
          </p:cNvSpPr>
          <p:nvPr>
            <p:ph type="body" idx="1"/>
          </p:nvPr>
        </p:nvSpPr>
        <p:spPr>
          <a:xfrm>
            <a:off x="2838659" y="1417801"/>
            <a:ext cx="5109587" cy="37256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sym typeface="Arial"/>
              </a:rPr>
              <a:t>It’s uses can include to aid teaching, to motivate or drive sales, and to harvest user data. It models the idea of a carrot on a stick.</a:t>
            </a:r>
          </a:p>
          <a:p>
            <a:endParaRPr lang="en" sz="2400" dirty="0">
              <a:sym typeface="Arial"/>
            </a:endParaRPr>
          </a:p>
          <a:p>
            <a:pPr marL="457200" lvl="0" indent="-381000" rtl="0">
              <a:buClr>
                <a:schemeClr val="dk2"/>
              </a:buClr>
              <a:buSzPct val="166666"/>
              <a:buFont typeface="Arial"/>
              <a:buChar char="•"/>
            </a:pPr>
            <a:r>
              <a:rPr lang="en" sz="2400" dirty="0">
                <a:sym typeface="Arial"/>
              </a:rPr>
              <a:t>In most cases Gamification tries </a:t>
            </a:r>
            <a:r>
              <a:rPr lang="en" sz="2400" dirty="0" smtClean="0">
                <a:sym typeface="Arial"/>
              </a:rPr>
              <a:t>to tap </a:t>
            </a:r>
            <a:r>
              <a:rPr lang="en" sz="2400" dirty="0">
                <a:sym typeface="Arial"/>
              </a:rPr>
              <a:t>into our natural tendencies to collect </a:t>
            </a:r>
            <a:r>
              <a:rPr lang="en" sz="2400" dirty="0" smtClean="0">
                <a:sym typeface="Arial"/>
              </a:rPr>
              <a:t>and </a:t>
            </a:r>
            <a:r>
              <a:rPr lang="en" sz="2400" dirty="0">
                <a:sym typeface="Arial"/>
              </a:rPr>
              <a:t>reach milestones.</a:t>
            </a:r>
          </a:p>
          <a:p>
            <a:endParaRPr lang="en" sz="2400" dirty="0">
              <a:latin typeface="Arial"/>
              <a:ea typeface="Arial"/>
              <a:cs typeface="Arial"/>
              <a:sym typeface="Arial"/>
            </a:endParaRPr>
          </a:p>
        </p:txBody>
      </p:sp>
      <p:pic>
        <p:nvPicPr>
          <p:cNvPr id="87" name="Shape 87"/>
          <p:cNvPicPr preferRelativeResize="0"/>
          <p:nvPr/>
        </p:nvPicPr>
        <p:blipFill rotWithShape="1">
          <a:blip r:embed="rId3"/>
          <a:srcRect b="17074"/>
          <a:stretch/>
        </p:blipFill>
        <p:spPr>
          <a:xfrm>
            <a:off x="0" y="1417801"/>
            <a:ext cx="2974312" cy="3533550"/>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lIns="91425" tIns="91425" rIns="91425" bIns="91425" anchor="b" anchorCtr="0">
            <a:noAutofit/>
          </a:bodyPr>
          <a:lstStyle/>
          <a:p>
            <a:pPr>
              <a:buNone/>
            </a:pPr>
            <a:r>
              <a:rPr lang="en"/>
              <a:t>How Use Gamification</a:t>
            </a:r>
          </a:p>
        </p:txBody>
      </p:sp>
      <p:sp>
        <p:nvSpPr>
          <p:cNvPr id="93" name="Shape 93"/>
          <p:cNvSpPr txBox="1">
            <a:spLocks noGrp="1"/>
          </p:cNvSpPr>
          <p:nvPr>
            <p:ph type="body" idx="1"/>
          </p:nvPr>
        </p:nvSpPr>
        <p:spPr>
          <a:xfrm>
            <a:off x="457200" y="1200150"/>
            <a:ext cx="7102799" cy="3725699"/>
          </a:xfrm>
          <a:prstGeom prst="rect">
            <a:avLst/>
          </a:prstGeom>
        </p:spPr>
        <p:txBody>
          <a:bodyPr lIns="91425" tIns="91425" rIns="91425" bIns="91425" anchor="t" anchorCtr="0">
            <a:noAutofit/>
          </a:bodyPr>
          <a:lstStyle/>
          <a:p>
            <a:pPr marL="457200" lvl="0" indent="-381000" rtl="0">
              <a:spcBef>
                <a:spcPts val="0"/>
              </a:spcBef>
              <a:buClr>
                <a:schemeClr val="dk2"/>
              </a:buClr>
              <a:buSzPct val="166666"/>
              <a:buFont typeface="Arial"/>
              <a:buChar char="•"/>
            </a:pPr>
            <a:r>
              <a:rPr lang="en" sz="2400" dirty="0">
                <a:sym typeface="Arial"/>
              </a:rPr>
              <a:t>Gamification can be used to teach, motivate, drive sales, or harvest user data. In teaching, an unlock system could be used, where completing lessons unlocks bonus content and further lessons.</a:t>
            </a:r>
          </a:p>
          <a:p>
            <a:endParaRPr lang="en" sz="2400" dirty="0">
              <a:sym typeface="Arial"/>
            </a:endParaRPr>
          </a:p>
          <a:p>
            <a:pPr marL="457200" lvl="0" indent="-381000" rtl="0">
              <a:spcBef>
                <a:spcPts val="0"/>
              </a:spcBef>
              <a:buClr>
                <a:schemeClr val="dk2"/>
              </a:buClr>
              <a:buSzPct val="166666"/>
              <a:buFont typeface="Arial"/>
              <a:buChar char="•"/>
            </a:pPr>
            <a:r>
              <a:rPr lang="en" sz="2400" dirty="0" smtClean="0">
                <a:sym typeface="Arial"/>
              </a:rPr>
              <a:t>This </a:t>
            </a:r>
            <a:r>
              <a:rPr lang="en" sz="2400" dirty="0">
                <a:sym typeface="Arial"/>
              </a:rPr>
              <a:t>has been used for several decades, in the form of prerequisites, but it could be shaped to be more engaging using a more obvious way to measure progression.</a:t>
            </a:r>
          </a:p>
        </p:txBody>
      </p:sp>
      <p:pic>
        <p:nvPicPr>
          <p:cNvPr id="94" name="Shape 94"/>
          <p:cNvPicPr preferRelativeResize="0"/>
          <p:nvPr/>
        </p:nvPicPr>
        <p:blipFill>
          <a:blip r:embed="rId3"/>
          <a:stretch>
            <a:fillRect/>
          </a:stretch>
        </p:blipFill>
        <p:spPr>
          <a:xfrm>
            <a:off x="7040400" y="1691400"/>
            <a:ext cx="2352675" cy="2743200"/>
          </a:xfrm>
          <a:prstGeom prst="rect">
            <a:avLst/>
          </a:prstGeo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b" anchorCtr="0">
            <a:noAutofit/>
          </a:bodyPr>
          <a:lstStyle/>
          <a:p>
            <a:pPr>
              <a:buNone/>
            </a:pPr>
            <a:r>
              <a:rPr lang="en"/>
              <a:t>How Use Gamification</a:t>
            </a:r>
          </a:p>
        </p:txBody>
      </p:sp>
      <p:sp>
        <p:nvSpPr>
          <p:cNvPr id="100" name="Shape 100"/>
          <p:cNvSpPr txBox="1">
            <a:spLocks noGrp="1"/>
          </p:cNvSpPr>
          <p:nvPr>
            <p:ph type="body" idx="1"/>
          </p:nvPr>
        </p:nvSpPr>
        <p:spPr>
          <a:xfrm>
            <a:off x="457200" y="1200150"/>
            <a:ext cx="6536453" cy="3725699"/>
          </a:xfrm>
          <a:prstGeom prst="rect">
            <a:avLst/>
          </a:prstGeom>
        </p:spPr>
        <p:txBody>
          <a:bodyPr lIns="91425" tIns="91425" rIns="91425" bIns="91425" anchor="t" anchorCtr="0">
            <a:noAutofit/>
          </a:bodyPr>
          <a:lstStyle/>
          <a:p>
            <a:pPr marL="457200" lvl="0" indent="-381000" rtl="0">
              <a:spcBef>
                <a:spcPts val="0"/>
              </a:spcBef>
              <a:buClr>
                <a:schemeClr val="dk2"/>
              </a:buClr>
              <a:buSzPct val="166666"/>
              <a:buFont typeface="Arial"/>
              <a:buChar char="•"/>
            </a:pPr>
            <a:r>
              <a:rPr lang="en" sz="2400" dirty="0">
                <a:sym typeface="Arial"/>
              </a:rPr>
              <a:t>Gamification can be used as an analysis for employees. If a level system is used, employees of a higher level would stand out in terms of general performance. Whilst having the added bonus of added motivation for employees.</a:t>
            </a:r>
          </a:p>
          <a:p>
            <a:endParaRPr lang="en" sz="2400" dirty="0">
              <a:sym typeface="Arial"/>
            </a:endParaRPr>
          </a:p>
          <a:p>
            <a:pPr marL="457200" lvl="0" indent="-381000" rtl="0">
              <a:spcBef>
                <a:spcPts val="0"/>
              </a:spcBef>
              <a:buClr>
                <a:schemeClr val="dk2"/>
              </a:buClr>
              <a:buSzPct val="166666"/>
              <a:buFont typeface="Arial"/>
              <a:buChar char="•"/>
            </a:pPr>
            <a:r>
              <a:rPr lang="en" sz="2400" dirty="0">
                <a:sym typeface="Arial"/>
              </a:rPr>
              <a:t>This would make it easier to identify and reward those employees that are the most productive.</a:t>
            </a:r>
          </a:p>
        </p:txBody>
      </p:sp>
      <p:pic>
        <p:nvPicPr>
          <p:cNvPr id="101" name="Shape 101"/>
          <p:cNvPicPr preferRelativeResize="0"/>
          <p:nvPr/>
        </p:nvPicPr>
        <p:blipFill>
          <a:blip r:embed="rId3"/>
          <a:stretch>
            <a:fillRect/>
          </a:stretch>
        </p:blipFill>
        <p:spPr>
          <a:xfrm>
            <a:off x="6920400" y="1843800"/>
            <a:ext cx="2438400" cy="2438400"/>
          </a:xfrm>
          <a:prstGeom prst="rect">
            <a:avLst/>
          </a:prstGeom>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20</TotalTime>
  <Words>812</Words>
  <Application>Microsoft Office PowerPoint</Application>
  <PresentationFormat>On-screen Show (16:9)</PresentationFormat>
  <Paragraphs>75</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Serious games</vt:lpstr>
      <vt:lpstr>Who we are</vt:lpstr>
      <vt:lpstr>What is Gamification?</vt:lpstr>
      <vt:lpstr>Examples of Gamification</vt:lpstr>
      <vt:lpstr>Instant Gamification</vt:lpstr>
      <vt:lpstr>How to do Gamification?</vt:lpstr>
      <vt:lpstr>How can we can use it?</vt:lpstr>
      <vt:lpstr>How Use Gamification</vt:lpstr>
      <vt:lpstr>How Use Gamification</vt:lpstr>
      <vt:lpstr>Foldit</vt:lpstr>
      <vt:lpstr>Waze</vt:lpstr>
      <vt:lpstr>Whats bad about it?</vt:lpstr>
      <vt:lpstr>Trouble with Gamification </vt:lpstr>
      <vt:lpstr>Summary</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games</dc:title>
  <dc:creator>A</dc:creator>
  <cp:lastModifiedBy>andi ls</cp:lastModifiedBy>
  <cp:revision>4</cp:revision>
  <dcterms:modified xsi:type="dcterms:W3CDTF">2014-04-30T12:57:43Z</dcterms:modified>
</cp:coreProperties>
</file>