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124" r:id="rId1"/>
  </p:sldMasterIdLst>
  <p:notesMasterIdLst>
    <p:notesMasterId r:id="rId39"/>
  </p:notesMasterIdLst>
  <p:sldIdLst>
    <p:sldId id="256" r:id="rId2"/>
    <p:sldId id="257" r:id="rId3"/>
    <p:sldId id="292" r:id="rId4"/>
    <p:sldId id="259" r:id="rId5"/>
    <p:sldId id="260" r:id="rId6"/>
    <p:sldId id="262" r:id="rId7"/>
    <p:sldId id="263" r:id="rId8"/>
    <p:sldId id="264" r:id="rId9"/>
    <p:sldId id="277" r:id="rId10"/>
    <p:sldId id="278" r:id="rId11"/>
    <p:sldId id="280" r:id="rId12"/>
    <p:sldId id="281" r:id="rId13"/>
    <p:sldId id="282" r:id="rId14"/>
    <p:sldId id="283" r:id="rId15"/>
    <p:sldId id="294" r:id="rId16"/>
    <p:sldId id="295" r:id="rId17"/>
    <p:sldId id="296" r:id="rId18"/>
    <p:sldId id="265" r:id="rId19"/>
    <p:sldId id="266" r:id="rId20"/>
    <p:sldId id="268" r:id="rId21"/>
    <p:sldId id="269" r:id="rId22"/>
    <p:sldId id="270" r:id="rId23"/>
    <p:sldId id="271" r:id="rId24"/>
    <p:sldId id="272" r:id="rId25"/>
    <p:sldId id="293" r:id="rId26"/>
    <p:sldId id="289" r:id="rId27"/>
    <p:sldId id="290" r:id="rId28"/>
    <p:sldId id="291" r:id="rId29"/>
    <p:sldId id="300" r:id="rId30"/>
    <p:sldId id="301" r:id="rId31"/>
    <p:sldId id="302" r:id="rId32"/>
    <p:sldId id="298" r:id="rId33"/>
    <p:sldId id="297" r:id="rId34"/>
    <p:sldId id="299" r:id="rId35"/>
    <p:sldId id="258" r:id="rId36"/>
    <p:sldId id="284" r:id="rId37"/>
    <p:sldId id="303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1524" autoAdjust="0"/>
  </p:normalViewPr>
  <p:slideViewPr>
    <p:cSldViewPr snapToGrid="0">
      <p:cViewPr varScale="1">
        <p:scale>
          <a:sx n="161" d="100"/>
          <a:sy n="161" d="100"/>
        </p:scale>
        <p:origin x="144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8" d="100"/>
          <a:sy n="118" d="100"/>
        </p:scale>
        <p:origin x="-507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03C3E5-0543-45AB-B48F-C9C60478F31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EDF9866-D100-4829-88D7-F4414AD03602}">
      <dgm:prSet phldrT="[Text]"/>
      <dgm:spPr/>
      <dgm:t>
        <a:bodyPr/>
        <a:lstStyle/>
        <a:p>
          <a:r>
            <a:rPr lang="en-GB" dirty="0" smtClean="0"/>
            <a:t>Copyright and Intellectual Property Infringement</a:t>
          </a:r>
          <a:endParaRPr lang="en-GB" dirty="0"/>
        </a:p>
      </dgm:t>
    </dgm:pt>
    <dgm:pt modelId="{31307BA3-D509-4377-AB6D-6DB7C1F36F64}" type="parTrans" cxnId="{2071BCC3-C6CF-4B9C-8B64-1B3614ABB8BC}">
      <dgm:prSet/>
      <dgm:spPr/>
      <dgm:t>
        <a:bodyPr/>
        <a:lstStyle/>
        <a:p>
          <a:endParaRPr lang="en-GB"/>
        </a:p>
      </dgm:t>
    </dgm:pt>
    <dgm:pt modelId="{8A3B70A5-C355-4B25-ADF5-EC506C07CE47}" type="sibTrans" cxnId="{2071BCC3-C6CF-4B9C-8B64-1B3614ABB8BC}">
      <dgm:prSet/>
      <dgm:spPr/>
      <dgm:t>
        <a:bodyPr/>
        <a:lstStyle/>
        <a:p>
          <a:endParaRPr lang="en-GB"/>
        </a:p>
      </dgm:t>
    </dgm:pt>
    <dgm:pt modelId="{D61C23DB-8964-4B3B-8A9E-EE9DA7C92568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rgbClr val="C00000"/>
        </a:solidFill>
      </dgm:spPr>
      <dgm:t>
        <a:bodyPr/>
        <a:lstStyle/>
        <a:p>
          <a:r>
            <a:rPr lang="en-GB" dirty="0" smtClean="0"/>
            <a:t>Fraud and Theft</a:t>
          </a:r>
          <a:endParaRPr lang="en-GB" dirty="0"/>
        </a:p>
      </dgm:t>
    </dgm:pt>
    <dgm:pt modelId="{FF8A4DDB-36CE-4AAC-82FF-F5BFCC549B88}" type="parTrans" cxnId="{48625DDE-C447-4D3F-B0A2-79F720A1A5EB}">
      <dgm:prSet/>
      <dgm:spPr/>
      <dgm:t>
        <a:bodyPr/>
        <a:lstStyle/>
        <a:p>
          <a:endParaRPr lang="en-GB"/>
        </a:p>
      </dgm:t>
    </dgm:pt>
    <dgm:pt modelId="{45E003D0-04E8-4507-A93E-D1BE8DAB33A9}" type="sibTrans" cxnId="{48625DDE-C447-4D3F-B0A2-79F720A1A5EB}">
      <dgm:prSet/>
      <dgm:spPr/>
      <dgm:t>
        <a:bodyPr/>
        <a:lstStyle/>
        <a:p>
          <a:endParaRPr lang="en-GB"/>
        </a:p>
      </dgm:t>
    </dgm:pt>
    <dgm:pt modelId="{336973E0-2601-43DA-82D4-5555D6829601}">
      <dgm:prSet phldrT="[Text]"/>
      <dgm:spPr/>
      <dgm:t>
        <a:bodyPr/>
        <a:lstStyle/>
        <a:p>
          <a:r>
            <a:rPr lang="en-GB" dirty="0" smtClean="0"/>
            <a:t>Sexual and Pornographic Offences</a:t>
          </a:r>
          <a:endParaRPr lang="en-GB" dirty="0"/>
        </a:p>
      </dgm:t>
    </dgm:pt>
    <dgm:pt modelId="{59663885-96F9-4572-B558-845A772C6AAC}" type="parTrans" cxnId="{1BD85DDC-B3C8-4531-B538-4F87D483A3A0}">
      <dgm:prSet/>
      <dgm:spPr/>
      <dgm:t>
        <a:bodyPr/>
        <a:lstStyle/>
        <a:p>
          <a:endParaRPr lang="en-GB"/>
        </a:p>
      </dgm:t>
    </dgm:pt>
    <dgm:pt modelId="{59F9D4B3-B8B2-4185-902C-ADB155F7DDE1}" type="sibTrans" cxnId="{1BD85DDC-B3C8-4531-B538-4F87D483A3A0}">
      <dgm:prSet/>
      <dgm:spPr/>
      <dgm:t>
        <a:bodyPr/>
        <a:lstStyle/>
        <a:p>
          <a:endParaRPr lang="en-GB"/>
        </a:p>
      </dgm:t>
    </dgm:pt>
    <dgm:pt modelId="{79EE55CF-FD0A-40C1-98E5-8A4547CBA325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rgbClr val="C00000"/>
        </a:solidFill>
      </dgm:spPr>
      <dgm:t>
        <a:bodyPr/>
        <a:lstStyle/>
        <a:p>
          <a:r>
            <a:rPr lang="en-GB" dirty="0" smtClean="0"/>
            <a:t>Computer Misuse</a:t>
          </a:r>
          <a:endParaRPr lang="en-GB" dirty="0"/>
        </a:p>
      </dgm:t>
    </dgm:pt>
    <dgm:pt modelId="{BAF0CD3F-245F-4629-9575-7A920A1BD0FF}" type="parTrans" cxnId="{BBAE1DC2-FBF6-4CC7-9772-100E37F1153C}">
      <dgm:prSet/>
      <dgm:spPr/>
      <dgm:t>
        <a:bodyPr/>
        <a:lstStyle/>
        <a:p>
          <a:endParaRPr lang="en-GB"/>
        </a:p>
      </dgm:t>
    </dgm:pt>
    <dgm:pt modelId="{B7C8C7FD-4982-4894-81C4-4DAF1D8A4B7D}" type="sibTrans" cxnId="{BBAE1DC2-FBF6-4CC7-9772-100E37F1153C}">
      <dgm:prSet/>
      <dgm:spPr/>
      <dgm:t>
        <a:bodyPr/>
        <a:lstStyle/>
        <a:p>
          <a:endParaRPr lang="en-GB"/>
        </a:p>
      </dgm:t>
    </dgm:pt>
    <dgm:pt modelId="{DDEB4344-CA83-4CE0-ACC7-F3F5F2291B45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rgbClr val="C00000"/>
        </a:solidFill>
      </dgm:spPr>
      <dgm:t>
        <a:bodyPr/>
        <a:lstStyle/>
        <a:p>
          <a:r>
            <a:rPr lang="en-GB" dirty="0" smtClean="0"/>
            <a:t>Cyber Terrorism</a:t>
          </a:r>
          <a:endParaRPr lang="en-GB" dirty="0"/>
        </a:p>
      </dgm:t>
    </dgm:pt>
    <dgm:pt modelId="{17F2653A-1466-48CC-A7D4-C27B1801199C}" type="parTrans" cxnId="{BA80CA83-40B7-4465-9480-FAFDD2B1B930}">
      <dgm:prSet/>
      <dgm:spPr/>
      <dgm:t>
        <a:bodyPr/>
        <a:lstStyle/>
        <a:p>
          <a:endParaRPr lang="en-GB"/>
        </a:p>
      </dgm:t>
    </dgm:pt>
    <dgm:pt modelId="{CC35FC5C-D934-494C-B2B8-7DC36CD13450}" type="sibTrans" cxnId="{BA80CA83-40B7-4465-9480-FAFDD2B1B930}">
      <dgm:prSet/>
      <dgm:spPr/>
      <dgm:t>
        <a:bodyPr/>
        <a:lstStyle/>
        <a:p>
          <a:endParaRPr lang="en-GB"/>
        </a:p>
      </dgm:t>
    </dgm:pt>
    <dgm:pt modelId="{0C44C30B-9852-4CAA-B3A8-929583815AFA}" type="pres">
      <dgm:prSet presAssocID="{2E03C3E5-0543-45AB-B48F-C9C60478F31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3CA5ECF-C156-47C0-A020-2F9DE119BED4}" type="pres">
      <dgm:prSet presAssocID="{D61C23DB-8964-4B3B-8A9E-EE9DA7C92568}" presName="parentLin" presStyleCnt="0"/>
      <dgm:spPr/>
    </dgm:pt>
    <dgm:pt modelId="{6DA50331-FED6-46CC-8131-E27379B7E991}" type="pres">
      <dgm:prSet presAssocID="{D61C23DB-8964-4B3B-8A9E-EE9DA7C92568}" presName="parentLeftMargin" presStyleLbl="node1" presStyleIdx="0" presStyleCnt="5"/>
      <dgm:spPr/>
      <dgm:t>
        <a:bodyPr/>
        <a:lstStyle/>
        <a:p>
          <a:endParaRPr lang="en-GB"/>
        </a:p>
      </dgm:t>
    </dgm:pt>
    <dgm:pt modelId="{8E9B0290-BF31-4370-A92D-B5155CE997F6}" type="pres">
      <dgm:prSet presAssocID="{D61C23DB-8964-4B3B-8A9E-EE9DA7C92568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31E2617-8FB3-4A0F-9A65-ECC36E001565}" type="pres">
      <dgm:prSet presAssocID="{D61C23DB-8964-4B3B-8A9E-EE9DA7C92568}" presName="negativeSpace" presStyleCnt="0"/>
      <dgm:spPr/>
    </dgm:pt>
    <dgm:pt modelId="{FD3BED7D-CBFE-4258-9D2C-01087C078DDD}" type="pres">
      <dgm:prSet presAssocID="{D61C23DB-8964-4B3B-8A9E-EE9DA7C92568}" presName="childText" presStyleLbl="conFgAcc1" presStyleIdx="0" presStyleCnt="5">
        <dgm:presLayoutVars>
          <dgm:bulletEnabled val="1"/>
        </dgm:presLayoutVars>
      </dgm:prSet>
      <dgm:spPr/>
    </dgm:pt>
    <dgm:pt modelId="{0C0E4C42-A9DF-459F-AB61-8FF7CB8170E3}" type="pres">
      <dgm:prSet presAssocID="{45E003D0-04E8-4507-A93E-D1BE8DAB33A9}" presName="spaceBetweenRectangles" presStyleCnt="0"/>
      <dgm:spPr/>
    </dgm:pt>
    <dgm:pt modelId="{284C98FA-CC44-4D28-A319-E6623E1A9673}" type="pres">
      <dgm:prSet presAssocID="{DDEB4344-CA83-4CE0-ACC7-F3F5F2291B45}" presName="parentLin" presStyleCnt="0"/>
      <dgm:spPr/>
    </dgm:pt>
    <dgm:pt modelId="{13950983-FD7D-46CC-BFEA-9F85F02EF021}" type="pres">
      <dgm:prSet presAssocID="{DDEB4344-CA83-4CE0-ACC7-F3F5F2291B45}" presName="parentLeftMargin" presStyleLbl="node1" presStyleIdx="0" presStyleCnt="5"/>
      <dgm:spPr/>
      <dgm:t>
        <a:bodyPr/>
        <a:lstStyle/>
        <a:p>
          <a:endParaRPr lang="en-GB"/>
        </a:p>
      </dgm:t>
    </dgm:pt>
    <dgm:pt modelId="{AFDBD340-A5F6-40B1-BAF9-83DBE3F24EB4}" type="pres">
      <dgm:prSet presAssocID="{DDEB4344-CA83-4CE0-ACC7-F3F5F2291B45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049A08F-7BC2-4CE6-A759-E5D48C68D39D}" type="pres">
      <dgm:prSet presAssocID="{DDEB4344-CA83-4CE0-ACC7-F3F5F2291B45}" presName="negativeSpace" presStyleCnt="0"/>
      <dgm:spPr/>
    </dgm:pt>
    <dgm:pt modelId="{01F8080E-9039-416F-AE77-B95412E3C2DD}" type="pres">
      <dgm:prSet presAssocID="{DDEB4344-CA83-4CE0-ACC7-F3F5F2291B45}" presName="childText" presStyleLbl="conFgAcc1" presStyleIdx="1" presStyleCnt="5">
        <dgm:presLayoutVars>
          <dgm:bulletEnabled val="1"/>
        </dgm:presLayoutVars>
      </dgm:prSet>
      <dgm:spPr/>
    </dgm:pt>
    <dgm:pt modelId="{073DB222-1557-45C0-84B4-063843DE30E8}" type="pres">
      <dgm:prSet presAssocID="{CC35FC5C-D934-494C-B2B8-7DC36CD13450}" presName="spaceBetweenRectangles" presStyleCnt="0"/>
      <dgm:spPr/>
    </dgm:pt>
    <dgm:pt modelId="{A5C1061C-6104-4854-B6A2-CC21124CE97E}" type="pres">
      <dgm:prSet presAssocID="{79EE55CF-FD0A-40C1-98E5-8A4547CBA325}" presName="parentLin" presStyleCnt="0"/>
      <dgm:spPr/>
    </dgm:pt>
    <dgm:pt modelId="{00E51911-A403-444B-87B1-A7E12CBA5C19}" type="pres">
      <dgm:prSet presAssocID="{79EE55CF-FD0A-40C1-98E5-8A4547CBA325}" presName="parentLeftMargin" presStyleLbl="node1" presStyleIdx="1" presStyleCnt="5"/>
      <dgm:spPr/>
      <dgm:t>
        <a:bodyPr/>
        <a:lstStyle/>
        <a:p>
          <a:endParaRPr lang="en-GB"/>
        </a:p>
      </dgm:t>
    </dgm:pt>
    <dgm:pt modelId="{F8CAE4BE-70BA-4C4E-A9D6-9FD978A9195E}" type="pres">
      <dgm:prSet presAssocID="{79EE55CF-FD0A-40C1-98E5-8A4547CBA325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7D355C7-A828-4075-96FE-084677C1FD04}" type="pres">
      <dgm:prSet presAssocID="{79EE55CF-FD0A-40C1-98E5-8A4547CBA325}" presName="negativeSpace" presStyleCnt="0"/>
      <dgm:spPr/>
    </dgm:pt>
    <dgm:pt modelId="{0780334E-ABDD-4ADF-8176-AEFD5C826B51}" type="pres">
      <dgm:prSet presAssocID="{79EE55CF-FD0A-40C1-98E5-8A4547CBA325}" presName="childText" presStyleLbl="conFgAcc1" presStyleIdx="2" presStyleCnt="5">
        <dgm:presLayoutVars>
          <dgm:bulletEnabled val="1"/>
        </dgm:presLayoutVars>
      </dgm:prSet>
      <dgm:spPr/>
    </dgm:pt>
    <dgm:pt modelId="{DBBADEE1-6156-4232-B39F-863FDE0AAFD0}" type="pres">
      <dgm:prSet presAssocID="{B7C8C7FD-4982-4894-81C4-4DAF1D8A4B7D}" presName="spaceBetweenRectangles" presStyleCnt="0"/>
      <dgm:spPr/>
    </dgm:pt>
    <dgm:pt modelId="{B5D75B77-3677-4250-A205-D8390FE594AA}" type="pres">
      <dgm:prSet presAssocID="{4EDF9866-D100-4829-88D7-F4414AD03602}" presName="parentLin" presStyleCnt="0"/>
      <dgm:spPr/>
    </dgm:pt>
    <dgm:pt modelId="{E71B6C4F-2004-40E3-96FE-EE7277F6B5BA}" type="pres">
      <dgm:prSet presAssocID="{4EDF9866-D100-4829-88D7-F4414AD03602}" presName="parentLeftMargin" presStyleLbl="node1" presStyleIdx="2" presStyleCnt="5"/>
      <dgm:spPr/>
      <dgm:t>
        <a:bodyPr/>
        <a:lstStyle/>
        <a:p>
          <a:endParaRPr lang="en-GB"/>
        </a:p>
      </dgm:t>
    </dgm:pt>
    <dgm:pt modelId="{337FC27D-D3B5-4472-8A78-33AD9DE3DB52}" type="pres">
      <dgm:prSet presAssocID="{4EDF9866-D100-4829-88D7-F4414AD03602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8A165AD-79DD-49C4-9E6B-D94E03F75C07}" type="pres">
      <dgm:prSet presAssocID="{4EDF9866-D100-4829-88D7-F4414AD03602}" presName="negativeSpace" presStyleCnt="0"/>
      <dgm:spPr/>
    </dgm:pt>
    <dgm:pt modelId="{426139C4-2D0E-4A75-A831-2CF30EC9B933}" type="pres">
      <dgm:prSet presAssocID="{4EDF9866-D100-4829-88D7-F4414AD03602}" presName="childText" presStyleLbl="conFgAcc1" presStyleIdx="3" presStyleCnt="5">
        <dgm:presLayoutVars>
          <dgm:bulletEnabled val="1"/>
        </dgm:presLayoutVars>
      </dgm:prSet>
      <dgm:spPr/>
    </dgm:pt>
    <dgm:pt modelId="{7BC99B04-23A5-417D-B5D5-90D67E5F934A}" type="pres">
      <dgm:prSet presAssocID="{8A3B70A5-C355-4B25-ADF5-EC506C07CE47}" presName="spaceBetweenRectangles" presStyleCnt="0"/>
      <dgm:spPr/>
    </dgm:pt>
    <dgm:pt modelId="{7CCF6E16-5624-4C6F-A8EB-E4DC5DDE9CAF}" type="pres">
      <dgm:prSet presAssocID="{336973E0-2601-43DA-82D4-5555D6829601}" presName="parentLin" presStyleCnt="0"/>
      <dgm:spPr/>
    </dgm:pt>
    <dgm:pt modelId="{8A101276-9621-47AB-8E2F-4BFF25A71E84}" type="pres">
      <dgm:prSet presAssocID="{336973E0-2601-43DA-82D4-5555D6829601}" presName="parentLeftMargin" presStyleLbl="node1" presStyleIdx="3" presStyleCnt="5"/>
      <dgm:spPr/>
      <dgm:t>
        <a:bodyPr/>
        <a:lstStyle/>
        <a:p>
          <a:endParaRPr lang="en-GB"/>
        </a:p>
      </dgm:t>
    </dgm:pt>
    <dgm:pt modelId="{74D36A49-D5FE-4CEC-9D80-3C4ECB07289C}" type="pres">
      <dgm:prSet presAssocID="{336973E0-2601-43DA-82D4-5555D6829601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2016430-551E-49AD-92D5-85EAC3E468E9}" type="pres">
      <dgm:prSet presAssocID="{336973E0-2601-43DA-82D4-5555D6829601}" presName="negativeSpace" presStyleCnt="0"/>
      <dgm:spPr/>
    </dgm:pt>
    <dgm:pt modelId="{71243E23-DF90-4474-98A8-05B6BE4A42E0}" type="pres">
      <dgm:prSet presAssocID="{336973E0-2601-43DA-82D4-5555D6829601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3DEC93C1-0AB9-8E42-86CB-09973E72CD33}" type="presOf" srcId="{336973E0-2601-43DA-82D4-5555D6829601}" destId="{74D36A49-D5FE-4CEC-9D80-3C4ECB07289C}" srcOrd="1" destOrd="0" presId="urn:microsoft.com/office/officeart/2005/8/layout/list1"/>
    <dgm:cxn modelId="{2071BCC3-C6CF-4B9C-8B64-1B3614ABB8BC}" srcId="{2E03C3E5-0543-45AB-B48F-C9C60478F31F}" destId="{4EDF9866-D100-4829-88D7-F4414AD03602}" srcOrd="3" destOrd="0" parTransId="{31307BA3-D509-4377-AB6D-6DB7C1F36F64}" sibTransId="{8A3B70A5-C355-4B25-ADF5-EC506C07CE47}"/>
    <dgm:cxn modelId="{69824EA3-515E-E740-8444-2CD92FB3DC80}" type="presOf" srcId="{4EDF9866-D100-4829-88D7-F4414AD03602}" destId="{337FC27D-D3B5-4472-8A78-33AD9DE3DB52}" srcOrd="1" destOrd="0" presId="urn:microsoft.com/office/officeart/2005/8/layout/list1"/>
    <dgm:cxn modelId="{D6F27222-C3F8-45B0-923A-B85D9B0F3470}" type="presOf" srcId="{DDEB4344-CA83-4CE0-ACC7-F3F5F2291B45}" destId="{AFDBD340-A5F6-40B1-BAF9-83DBE3F24EB4}" srcOrd="1" destOrd="0" presId="urn:microsoft.com/office/officeart/2005/8/layout/list1"/>
    <dgm:cxn modelId="{BBAE1DC2-FBF6-4CC7-9772-100E37F1153C}" srcId="{2E03C3E5-0543-45AB-B48F-C9C60478F31F}" destId="{79EE55CF-FD0A-40C1-98E5-8A4547CBA325}" srcOrd="2" destOrd="0" parTransId="{BAF0CD3F-245F-4629-9575-7A920A1BD0FF}" sibTransId="{B7C8C7FD-4982-4894-81C4-4DAF1D8A4B7D}"/>
    <dgm:cxn modelId="{BB04B7E4-3AA6-5E40-A878-4C5ACC196457}" type="presOf" srcId="{D61C23DB-8964-4B3B-8A9E-EE9DA7C92568}" destId="{6DA50331-FED6-46CC-8131-E27379B7E991}" srcOrd="0" destOrd="0" presId="urn:microsoft.com/office/officeart/2005/8/layout/list1"/>
    <dgm:cxn modelId="{804D3C9C-F6D9-E844-8726-70466F83F671}" type="presOf" srcId="{336973E0-2601-43DA-82D4-5555D6829601}" destId="{8A101276-9621-47AB-8E2F-4BFF25A71E84}" srcOrd="0" destOrd="0" presId="urn:microsoft.com/office/officeart/2005/8/layout/list1"/>
    <dgm:cxn modelId="{B5CF8DC2-61D4-1F45-AC40-49381E7DF7BC}" type="presOf" srcId="{D61C23DB-8964-4B3B-8A9E-EE9DA7C92568}" destId="{8E9B0290-BF31-4370-A92D-B5155CE997F6}" srcOrd="1" destOrd="0" presId="urn:microsoft.com/office/officeart/2005/8/layout/list1"/>
    <dgm:cxn modelId="{44A61E4B-16BD-487B-896B-1C97572DA66E}" type="presOf" srcId="{79EE55CF-FD0A-40C1-98E5-8A4547CBA325}" destId="{00E51911-A403-444B-87B1-A7E12CBA5C19}" srcOrd="0" destOrd="0" presId="urn:microsoft.com/office/officeart/2005/8/layout/list1"/>
    <dgm:cxn modelId="{AB8B62CE-EC9C-476B-8ADA-050A97C00E2C}" type="presOf" srcId="{2E03C3E5-0543-45AB-B48F-C9C60478F31F}" destId="{0C44C30B-9852-4CAA-B3A8-929583815AFA}" srcOrd="0" destOrd="0" presId="urn:microsoft.com/office/officeart/2005/8/layout/list1"/>
    <dgm:cxn modelId="{1BD85DDC-B3C8-4531-B538-4F87D483A3A0}" srcId="{2E03C3E5-0543-45AB-B48F-C9C60478F31F}" destId="{336973E0-2601-43DA-82D4-5555D6829601}" srcOrd="4" destOrd="0" parTransId="{59663885-96F9-4572-B558-845A772C6AAC}" sibTransId="{59F9D4B3-B8B2-4185-902C-ADB155F7DDE1}"/>
    <dgm:cxn modelId="{2689F98D-E0DF-48DC-9148-44633903B661}" type="presOf" srcId="{DDEB4344-CA83-4CE0-ACC7-F3F5F2291B45}" destId="{13950983-FD7D-46CC-BFEA-9F85F02EF021}" srcOrd="0" destOrd="0" presId="urn:microsoft.com/office/officeart/2005/8/layout/list1"/>
    <dgm:cxn modelId="{D0071089-EA92-415E-90E7-3DB4979630C6}" type="presOf" srcId="{79EE55CF-FD0A-40C1-98E5-8A4547CBA325}" destId="{F8CAE4BE-70BA-4C4E-A9D6-9FD978A9195E}" srcOrd="1" destOrd="0" presId="urn:microsoft.com/office/officeart/2005/8/layout/list1"/>
    <dgm:cxn modelId="{4BCA5D40-07AB-654E-8720-1491F5108BA3}" type="presOf" srcId="{4EDF9866-D100-4829-88D7-F4414AD03602}" destId="{E71B6C4F-2004-40E3-96FE-EE7277F6B5BA}" srcOrd="0" destOrd="0" presId="urn:microsoft.com/office/officeart/2005/8/layout/list1"/>
    <dgm:cxn modelId="{BA80CA83-40B7-4465-9480-FAFDD2B1B930}" srcId="{2E03C3E5-0543-45AB-B48F-C9C60478F31F}" destId="{DDEB4344-CA83-4CE0-ACC7-F3F5F2291B45}" srcOrd="1" destOrd="0" parTransId="{17F2653A-1466-48CC-A7D4-C27B1801199C}" sibTransId="{CC35FC5C-D934-494C-B2B8-7DC36CD13450}"/>
    <dgm:cxn modelId="{48625DDE-C447-4D3F-B0A2-79F720A1A5EB}" srcId="{2E03C3E5-0543-45AB-B48F-C9C60478F31F}" destId="{D61C23DB-8964-4B3B-8A9E-EE9DA7C92568}" srcOrd="0" destOrd="0" parTransId="{FF8A4DDB-36CE-4AAC-82FF-F5BFCC549B88}" sibTransId="{45E003D0-04E8-4507-A93E-D1BE8DAB33A9}"/>
    <dgm:cxn modelId="{97F5D15E-01DE-C14E-8F27-753E1A047102}" type="presParOf" srcId="{0C44C30B-9852-4CAA-B3A8-929583815AFA}" destId="{73CA5ECF-C156-47C0-A020-2F9DE119BED4}" srcOrd="0" destOrd="0" presId="urn:microsoft.com/office/officeart/2005/8/layout/list1"/>
    <dgm:cxn modelId="{FAB0B175-0FA9-F844-9414-C81811EA8C1C}" type="presParOf" srcId="{73CA5ECF-C156-47C0-A020-2F9DE119BED4}" destId="{6DA50331-FED6-46CC-8131-E27379B7E991}" srcOrd="0" destOrd="0" presId="urn:microsoft.com/office/officeart/2005/8/layout/list1"/>
    <dgm:cxn modelId="{10258578-AE12-4E45-BAC2-1CC5CD067A86}" type="presParOf" srcId="{73CA5ECF-C156-47C0-A020-2F9DE119BED4}" destId="{8E9B0290-BF31-4370-A92D-B5155CE997F6}" srcOrd="1" destOrd="0" presId="urn:microsoft.com/office/officeart/2005/8/layout/list1"/>
    <dgm:cxn modelId="{F97EBC71-1E20-D94E-9D1E-55AC4759FD7B}" type="presParOf" srcId="{0C44C30B-9852-4CAA-B3A8-929583815AFA}" destId="{D31E2617-8FB3-4A0F-9A65-ECC36E001565}" srcOrd="1" destOrd="0" presId="urn:microsoft.com/office/officeart/2005/8/layout/list1"/>
    <dgm:cxn modelId="{47E59A78-E997-344D-ADCE-B9054B3DEAA3}" type="presParOf" srcId="{0C44C30B-9852-4CAA-B3A8-929583815AFA}" destId="{FD3BED7D-CBFE-4258-9D2C-01087C078DDD}" srcOrd="2" destOrd="0" presId="urn:microsoft.com/office/officeart/2005/8/layout/list1"/>
    <dgm:cxn modelId="{0C96FA6F-7C0D-404F-BB5E-935CC8ABE408}" type="presParOf" srcId="{0C44C30B-9852-4CAA-B3A8-929583815AFA}" destId="{0C0E4C42-A9DF-459F-AB61-8FF7CB8170E3}" srcOrd="3" destOrd="0" presId="urn:microsoft.com/office/officeart/2005/8/layout/list1"/>
    <dgm:cxn modelId="{22A3B6DB-F625-425F-AB17-16242266B862}" type="presParOf" srcId="{0C44C30B-9852-4CAA-B3A8-929583815AFA}" destId="{284C98FA-CC44-4D28-A319-E6623E1A9673}" srcOrd="4" destOrd="0" presId="urn:microsoft.com/office/officeart/2005/8/layout/list1"/>
    <dgm:cxn modelId="{2FD6BDDA-3E73-472D-AF4D-08FC8BD11B18}" type="presParOf" srcId="{284C98FA-CC44-4D28-A319-E6623E1A9673}" destId="{13950983-FD7D-46CC-BFEA-9F85F02EF021}" srcOrd="0" destOrd="0" presId="urn:microsoft.com/office/officeart/2005/8/layout/list1"/>
    <dgm:cxn modelId="{3E94FB9D-4F0A-49CA-BE54-AE8BC6B1DF9A}" type="presParOf" srcId="{284C98FA-CC44-4D28-A319-E6623E1A9673}" destId="{AFDBD340-A5F6-40B1-BAF9-83DBE3F24EB4}" srcOrd="1" destOrd="0" presId="urn:microsoft.com/office/officeart/2005/8/layout/list1"/>
    <dgm:cxn modelId="{49E7F946-00D8-44A4-AE17-4D7B0CD88C78}" type="presParOf" srcId="{0C44C30B-9852-4CAA-B3A8-929583815AFA}" destId="{4049A08F-7BC2-4CE6-A759-E5D48C68D39D}" srcOrd="5" destOrd="0" presId="urn:microsoft.com/office/officeart/2005/8/layout/list1"/>
    <dgm:cxn modelId="{A12DF113-29BB-4931-8E6B-39463BFEB21D}" type="presParOf" srcId="{0C44C30B-9852-4CAA-B3A8-929583815AFA}" destId="{01F8080E-9039-416F-AE77-B95412E3C2DD}" srcOrd="6" destOrd="0" presId="urn:microsoft.com/office/officeart/2005/8/layout/list1"/>
    <dgm:cxn modelId="{041CDC31-E300-498C-936B-E693999A5642}" type="presParOf" srcId="{0C44C30B-9852-4CAA-B3A8-929583815AFA}" destId="{073DB222-1557-45C0-84B4-063843DE30E8}" srcOrd="7" destOrd="0" presId="urn:microsoft.com/office/officeart/2005/8/layout/list1"/>
    <dgm:cxn modelId="{BC025988-7AF4-461B-905D-C7755DB27327}" type="presParOf" srcId="{0C44C30B-9852-4CAA-B3A8-929583815AFA}" destId="{A5C1061C-6104-4854-B6A2-CC21124CE97E}" srcOrd="8" destOrd="0" presId="urn:microsoft.com/office/officeart/2005/8/layout/list1"/>
    <dgm:cxn modelId="{1A4D18D7-298A-4BEA-9F85-5CF2D8A38B8D}" type="presParOf" srcId="{A5C1061C-6104-4854-B6A2-CC21124CE97E}" destId="{00E51911-A403-444B-87B1-A7E12CBA5C19}" srcOrd="0" destOrd="0" presId="urn:microsoft.com/office/officeart/2005/8/layout/list1"/>
    <dgm:cxn modelId="{F8F0A7ED-E048-4859-9609-B4B868DD0C60}" type="presParOf" srcId="{A5C1061C-6104-4854-B6A2-CC21124CE97E}" destId="{F8CAE4BE-70BA-4C4E-A9D6-9FD978A9195E}" srcOrd="1" destOrd="0" presId="urn:microsoft.com/office/officeart/2005/8/layout/list1"/>
    <dgm:cxn modelId="{89DBE02F-DF46-453F-B2EA-3DF950132EE3}" type="presParOf" srcId="{0C44C30B-9852-4CAA-B3A8-929583815AFA}" destId="{47D355C7-A828-4075-96FE-084677C1FD04}" srcOrd="9" destOrd="0" presId="urn:microsoft.com/office/officeart/2005/8/layout/list1"/>
    <dgm:cxn modelId="{02819734-DA6D-408D-97BF-734E9CA5B98A}" type="presParOf" srcId="{0C44C30B-9852-4CAA-B3A8-929583815AFA}" destId="{0780334E-ABDD-4ADF-8176-AEFD5C826B51}" srcOrd="10" destOrd="0" presId="urn:microsoft.com/office/officeart/2005/8/layout/list1"/>
    <dgm:cxn modelId="{2184F45A-252B-466A-9E26-87BA8F680261}" type="presParOf" srcId="{0C44C30B-9852-4CAA-B3A8-929583815AFA}" destId="{DBBADEE1-6156-4232-B39F-863FDE0AAFD0}" srcOrd="11" destOrd="0" presId="urn:microsoft.com/office/officeart/2005/8/layout/list1"/>
    <dgm:cxn modelId="{C54A1BD1-7E5D-904D-924A-11CBD6B8D9E4}" type="presParOf" srcId="{0C44C30B-9852-4CAA-B3A8-929583815AFA}" destId="{B5D75B77-3677-4250-A205-D8390FE594AA}" srcOrd="12" destOrd="0" presId="urn:microsoft.com/office/officeart/2005/8/layout/list1"/>
    <dgm:cxn modelId="{537ED7F4-7B41-FA42-8418-57A196BE1C05}" type="presParOf" srcId="{B5D75B77-3677-4250-A205-D8390FE594AA}" destId="{E71B6C4F-2004-40E3-96FE-EE7277F6B5BA}" srcOrd="0" destOrd="0" presId="urn:microsoft.com/office/officeart/2005/8/layout/list1"/>
    <dgm:cxn modelId="{1CC3C26B-C3FD-EC4D-B0FA-1483FB39CE3B}" type="presParOf" srcId="{B5D75B77-3677-4250-A205-D8390FE594AA}" destId="{337FC27D-D3B5-4472-8A78-33AD9DE3DB52}" srcOrd="1" destOrd="0" presId="urn:microsoft.com/office/officeart/2005/8/layout/list1"/>
    <dgm:cxn modelId="{837037B0-99E8-234D-BAEB-9EBEDA0E1AA2}" type="presParOf" srcId="{0C44C30B-9852-4CAA-B3A8-929583815AFA}" destId="{B8A165AD-79DD-49C4-9E6B-D94E03F75C07}" srcOrd="13" destOrd="0" presId="urn:microsoft.com/office/officeart/2005/8/layout/list1"/>
    <dgm:cxn modelId="{9C805640-7307-114D-BA27-2277F4A229DC}" type="presParOf" srcId="{0C44C30B-9852-4CAA-B3A8-929583815AFA}" destId="{426139C4-2D0E-4A75-A831-2CF30EC9B933}" srcOrd="14" destOrd="0" presId="urn:microsoft.com/office/officeart/2005/8/layout/list1"/>
    <dgm:cxn modelId="{5DB34010-246B-B84E-A2DF-98D764C7DB19}" type="presParOf" srcId="{0C44C30B-9852-4CAA-B3A8-929583815AFA}" destId="{7BC99B04-23A5-417D-B5D5-90D67E5F934A}" srcOrd="15" destOrd="0" presId="urn:microsoft.com/office/officeart/2005/8/layout/list1"/>
    <dgm:cxn modelId="{F9AA6C75-E39E-4742-A97E-11AD73698AAB}" type="presParOf" srcId="{0C44C30B-9852-4CAA-B3A8-929583815AFA}" destId="{7CCF6E16-5624-4C6F-A8EB-E4DC5DDE9CAF}" srcOrd="16" destOrd="0" presId="urn:microsoft.com/office/officeart/2005/8/layout/list1"/>
    <dgm:cxn modelId="{57F7A378-784C-0F4D-B37A-4FACC87B4A9D}" type="presParOf" srcId="{7CCF6E16-5624-4C6F-A8EB-E4DC5DDE9CAF}" destId="{8A101276-9621-47AB-8E2F-4BFF25A71E84}" srcOrd="0" destOrd="0" presId="urn:microsoft.com/office/officeart/2005/8/layout/list1"/>
    <dgm:cxn modelId="{69888BF2-08A4-3C4E-AAA9-FEFB5901CAA9}" type="presParOf" srcId="{7CCF6E16-5624-4C6F-A8EB-E4DC5DDE9CAF}" destId="{74D36A49-D5FE-4CEC-9D80-3C4ECB07289C}" srcOrd="1" destOrd="0" presId="urn:microsoft.com/office/officeart/2005/8/layout/list1"/>
    <dgm:cxn modelId="{0AEB3AB3-59BE-7146-B00E-1D701AB66DF8}" type="presParOf" srcId="{0C44C30B-9852-4CAA-B3A8-929583815AFA}" destId="{32016430-551E-49AD-92D5-85EAC3E468E9}" srcOrd="17" destOrd="0" presId="urn:microsoft.com/office/officeart/2005/8/layout/list1"/>
    <dgm:cxn modelId="{15803AEF-8BCF-C942-AF90-20206E8CC44F}" type="presParOf" srcId="{0C44C30B-9852-4CAA-B3A8-929583815AFA}" destId="{71243E23-DF90-4474-98A8-05B6BE4A42E0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3BED7D-CBFE-4258-9D2C-01087C078DDD}">
      <dsp:nvSpPr>
        <dsp:cNvPr id="0" name=""/>
        <dsp:cNvSpPr/>
      </dsp:nvSpPr>
      <dsp:spPr>
        <a:xfrm>
          <a:off x="0" y="285142"/>
          <a:ext cx="108204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9B0290-BF31-4370-A92D-B5155CE997F6}">
      <dsp:nvSpPr>
        <dsp:cNvPr id="0" name=""/>
        <dsp:cNvSpPr/>
      </dsp:nvSpPr>
      <dsp:spPr>
        <a:xfrm>
          <a:off x="541020" y="19462"/>
          <a:ext cx="7574280" cy="531360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286290" tIns="0" rIns="286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Fraud and Theft</a:t>
          </a:r>
          <a:endParaRPr lang="en-GB" sz="1800" kern="1200" dirty="0"/>
        </a:p>
      </dsp:txBody>
      <dsp:txXfrm>
        <a:off x="566959" y="45401"/>
        <a:ext cx="7522402" cy="479482"/>
      </dsp:txXfrm>
    </dsp:sp>
    <dsp:sp modelId="{01F8080E-9039-416F-AE77-B95412E3C2DD}">
      <dsp:nvSpPr>
        <dsp:cNvPr id="0" name=""/>
        <dsp:cNvSpPr/>
      </dsp:nvSpPr>
      <dsp:spPr>
        <a:xfrm>
          <a:off x="0" y="1101622"/>
          <a:ext cx="108204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DBD340-A5F6-40B1-BAF9-83DBE3F24EB4}">
      <dsp:nvSpPr>
        <dsp:cNvPr id="0" name=""/>
        <dsp:cNvSpPr/>
      </dsp:nvSpPr>
      <dsp:spPr>
        <a:xfrm>
          <a:off x="541020" y="835942"/>
          <a:ext cx="7574280" cy="531360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286290" tIns="0" rIns="286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Cyber Terrorism</a:t>
          </a:r>
          <a:endParaRPr lang="en-GB" sz="1800" kern="1200" dirty="0"/>
        </a:p>
      </dsp:txBody>
      <dsp:txXfrm>
        <a:off x="566959" y="861881"/>
        <a:ext cx="7522402" cy="479482"/>
      </dsp:txXfrm>
    </dsp:sp>
    <dsp:sp modelId="{0780334E-ABDD-4ADF-8176-AEFD5C826B51}">
      <dsp:nvSpPr>
        <dsp:cNvPr id="0" name=""/>
        <dsp:cNvSpPr/>
      </dsp:nvSpPr>
      <dsp:spPr>
        <a:xfrm>
          <a:off x="0" y="1918102"/>
          <a:ext cx="108204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CAE4BE-70BA-4C4E-A9D6-9FD978A9195E}">
      <dsp:nvSpPr>
        <dsp:cNvPr id="0" name=""/>
        <dsp:cNvSpPr/>
      </dsp:nvSpPr>
      <dsp:spPr>
        <a:xfrm>
          <a:off x="541020" y="1652422"/>
          <a:ext cx="7574280" cy="531360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286290" tIns="0" rIns="286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Computer Misuse</a:t>
          </a:r>
          <a:endParaRPr lang="en-GB" sz="1800" kern="1200" dirty="0"/>
        </a:p>
      </dsp:txBody>
      <dsp:txXfrm>
        <a:off x="566959" y="1678361"/>
        <a:ext cx="7522402" cy="479482"/>
      </dsp:txXfrm>
    </dsp:sp>
    <dsp:sp modelId="{426139C4-2D0E-4A75-A831-2CF30EC9B933}">
      <dsp:nvSpPr>
        <dsp:cNvPr id="0" name=""/>
        <dsp:cNvSpPr/>
      </dsp:nvSpPr>
      <dsp:spPr>
        <a:xfrm>
          <a:off x="0" y="2734582"/>
          <a:ext cx="108204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7FC27D-D3B5-4472-8A78-33AD9DE3DB52}">
      <dsp:nvSpPr>
        <dsp:cNvPr id="0" name=""/>
        <dsp:cNvSpPr/>
      </dsp:nvSpPr>
      <dsp:spPr>
        <a:xfrm>
          <a:off x="541020" y="2468902"/>
          <a:ext cx="757428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290" tIns="0" rIns="286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Copyright and Intellectual Property Infringement</a:t>
          </a:r>
          <a:endParaRPr lang="en-GB" sz="1800" kern="1200" dirty="0"/>
        </a:p>
      </dsp:txBody>
      <dsp:txXfrm>
        <a:off x="566959" y="2494841"/>
        <a:ext cx="7522402" cy="479482"/>
      </dsp:txXfrm>
    </dsp:sp>
    <dsp:sp modelId="{71243E23-DF90-4474-98A8-05B6BE4A42E0}">
      <dsp:nvSpPr>
        <dsp:cNvPr id="0" name=""/>
        <dsp:cNvSpPr/>
      </dsp:nvSpPr>
      <dsp:spPr>
        <a:xfrm>
          <a:off x="0" y="3551062"/>
          <a:ext cx="108204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D36A49-D5FE-4CEC-9D80-3C4ECB07289C}">
      <dsp:nvSpPr>
        <dsp:cNvPr id="0" name=""/>
        <dsp:cNvSpPr/>
      </dsp:nvSpPr>
      <dsp:spPr>
        <a:xfrm>
          <a:off x="541020" y="3285382"/>
          <a:ext cx="757428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290" tIns="0" rIns="286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Sexual and Pornographic Offences</a:t>
          </a:r>
          <a:endParaRPr lang="en-GB" sz="1800" kern="1200" dirty="0"/>
        </a:p>
      </dsp:txBody>
      <dsp:txXfrm>
        <a:off x="566959" y="3311321"/>
        <a:ext cx="7522402" cy="47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FFFF2C-6CF5-504B-9A56-D725AC32BB73}" type="datetimeFigureOut">
              <a:rPr lang="en-US" smtClean="0"/>
              <a:t>5/2/2014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6D628E-EB6E-F840-A0A8-B7CD6092D1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42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Why </a:t>
            </a:r>
            <a:r>
              <a:rPr lang="en-GB" dirty="0" err="1" smtClean="0"/>
              <a:t>wh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D628E-EB6E-F840-A0A8-B7CD6092D12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798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ym typeface="Gill Sans" charset="0"/>
              </a:rPr>
              <a:t>. The publisher is usually breaching copyright yet there is much debate as to the streaming temporary copy. (Note: the popular </a:t>
            </a:r>
            <a:r>
              <a:rPr lang="en-US" dirty="0" err="1" smtClean="0">
                <a:sym typeface="Gill Sans" charset="0"/>
              </a:rPr>
              <a:t>CatchUp</a:t>
            </a:r>
            <a:r>
              <a:rPr lang="en-US" dirty="0" smtClean="0">
                <a:sym typeface="Gill Sans" charset="0"/>
              </a:rPr>
              <a:t> TV service was ordered removed by the UK High Court and many streaming services such as </a:t>
            </a:r>
            <a:r>
              <a:rPr lang="en-US" dirty="0" err="1" smtClean="0">
                <a:sym typeface="Gill Sans" charset="0"/>
              </a:rPr>
              <a:t>CatchUpTV</a:t>
            </a:r>
            <a:r>
              <a:rPr lang="en-US" dirty="0" smtClean="0">
                <a:sym typeface="Gill Sans" charset="0"/>
              </a:rPr>
              <a:t> have been </a:t>
            </a:r>
            <a:r>
              <a:rPr lang="en-US" dirty="0" err="1" smtClean="0">
                <a:sym typeface="Gill Sans" charset="0"/>
              </a:rPr>
              <a:t>orderedblocked</a:t>
            </a:r>
            <a:r>
              <a:rPr lang="en-US" dirty="0" smtClean="0">
                <a:sym typeface="Gill Sans" charset="0"/>
              </a:rPr>
              <a:t> by ISPs).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D628E-EB6E-F840-A0A8-B7CD6092D12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146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5/2/2014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37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490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5/2/2014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074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5/2/2014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5306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5/2/2014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305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399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672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8489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5/2/2014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541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598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5/2/2014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715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405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129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6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888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154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647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913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5" r:id="rId1"/>
    <p:sldLayoutId id="2147484126" r:id="rId2"/>
    <p:sldLayoutId id="2147484127" r:id="rId3"/>
    <p:sldLayoutId id="2147484128" r:id="rId4"/>
    <p:sldLayoutId id="2147484129" r:id="rId5"/>
    <p:sldLayoutId id="2147484130" r:id="rId6"/>
    <p:sldLayoutId id="2147484131" r:id="rId7"/>
    <p:sldLayoutId id="2147484132" r:id="rId8"/>
    <p:sldLayoutId id="2147484133" r:id="rId9"/>
    <p:sldLayoutId id="2147484134" r:id="rId10"/>
    <p:sldLayoutId id="2147484135" r:id="rId11"/>
    <p:sldLayoutId id="2147484136" r:id="rId12"/>
    <p:sldLayoutId id="2147484137" r:id="rId13"/>
    <p:sldLayoutId id="2147484138" r:id="rId14"/>
    <p:sldLayoutId id="2147484139" r:id="rId15"/>
    <p:sldLayoutId id="2147484140" r:id="rId16"/>
    <p:sldLayoutId id="2147484141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conventions.coe.int/Treaty/en/Summaries/Html/185.htm" TargetMode="External"/><Relationship Id="rId3" Type="http://schemas.openxmlformats.org/officeDocument/2006/relationships/hyperlink" Target="http://www.sophos.com/en-us.aspx" TargetMode="External"/><Relationship Id="rId7" Type="http://schemas.openxmlformats.org/officeDocument/2006/relationships/hyperlink" Target="http://www.jisclegal.ac.uk/Portals/12/Documents/PDFs/crimeOverview.pdf" TargetMode="External"/><Relationship Id="rId2" Type="http://schemas.openxmlformats.org/officeDocument/2006/relationships/hyperlink" Target="http://heartbleed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v.uk/government/uploads/system/uploads/attachment_data/file/228826/7842.pdf" TargetMode="External"/><Relationship Id="rId5" Type="http://schemas.openxmlformats.org/officeDocument/2006/relationships/hyperlink" Target="http://ssrn.com/abstract=1738223" TargetMode="External"/><Relationship Id="rId4" Type="http://schemas.openxmlformats.org/officeDocument/2006/relationships/hyperlink" Target="http://www.mailscanner.info/intro.html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fo.gov.uk/fraud/what-is-fraud.aspx" TargetMode="External"/><Relationship Id="rId7" Type="http://schemas.openxmlformats.org/officeDocument/2006/relationships/hyperlink" Target="https://www.gov.uk/government/uploads/system/uploads/attachment_data/file/60942/THE-COST-OF-CYBER-CRIME-SUMMARY-FINAL.pdf" TargetMode="External"/><Relationship Id="rId2" Type="http://schemas.openxmlformats.org/officeDocument/2006/relationships/hyperlink" Target="http://www.nationalcrimeagency.gov.uk/about-us/what-we-do/national-cyber-crime-uni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yber.law.harvard.edu/copyrightforlibrarians/File:Map1.png" TargetMode="External"/><Relationship Id="rId5" Type="http://schemas.openxmlformats.org/officeDocument/2006/relationships/hyperlink" Target="http://www.ipo.gov.uk/types/copy/c-manage/c-useenforce/c-infringe.htm" TargetMode="External"/><Relationship Id="rId4" Type="http://schemas.openxmlformats.org/officeDocument/2006/relationships/hyperlink" Target="http://www.legislation.gov.uk/ukpga/2006/48/part/5/crossheading/computer-misuse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ckpoint.com/products/downloads/whitepapers/ponemon-cybercrime-2012.pdf" TargetMode="External"/><Relationship Id="rId2" Type="http://schemas.openxmlformats.org/officeDocument/2006/relationships/hyperlink" Target="https://www.gov.uk/government/uploads/system/uploads/attachment_data/file/246749/horr75-summary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ndrew.cmu.edu/user/nicolasc/publications/Christin-WWW13.pdf" TargetMode="External"/><Relationship Id="rId4" Type="http://schemas.openxmlformats.org/officeDocument/2006/relationships/hyperlink" Target="http://www.usatoday.com/story/news/nation/2013/10/21/fbi-cracks-silk-road/2984921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9024" y="1717220"/>
            <a:ext cx="10776857" cy="96105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Crime ONLINE: Cyber security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04052" y="2937969"/>
            <a:ext cx="8686799" cy="1259631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Group H: </a:t>
            </a:r>
            <a:r>
              <a:rPr lang="en-GB" dirty="0"/>
              <a:t>Ben </a:t>
            </a:r>
            <a:r>
              <a:rPr lang="en-GB" dirty="0" err="1"/>
              <a:t>Ellerby</a:t>
            </a:r>
            <a:r>
              <a:rPr lang="en-GB" dirty="0"/>
              <a:t>, Darius Keeley, Zoe Lanham, Lewis </a:t>
            </a:r>
            <a:r>
              <a:rPr lang="en-GB" dirty="0" err="1"/>
              <a:t>Phenix</a:t>
            </a:r>
            <a:r>
              <a:rPr lang="en-GB" dirty="0"/>
              <a:t> and </a:t>
            </a:r>
            <a:r>
              <a:rPr lang="en-GB" dirty="0" smtClean="0"/>
              <a:t>Yan </a:t>
            </a:r>
            <a:r>
              <a:rPr lang="en-GB" dirty="0"/>
              <a:t>Zhang</a:t>
            </a:r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113175" y="3828268"/>
            <a:ext cx="4301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Tutor: </a:t>
            </a:r>
            <a:r>
              <a:rPr lang="en-GB" dirty="0" err="1" smtClean="0"/>
              <a:t>Gennaro</a:t>
            </a:r>
            <a:r>
              <a:rPr lang="en-GB" dirty="0" smtClean="0"/>
              <a:t> </a:t>
            </a:r>
            <a:r>
              <a:rPr lang="en-GB" dirty="0" err="1" smtClean="0"/>
              <a:t>Parlato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828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Theft and </a:t>
            </a:r>
            <a:r>
              <a:rPr lang="en-GB" smtClean="0"/>
              <a:t>fraud legislation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115" y="2493139"/>
            <a:ext cx="10820400" cy="4024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sym typeface="Gill Sans" charset="0"/>
              </a:rPr>
              <a:t>What is Theft</a:t>
            </a:r>
            <a:r>
              <a:rPr lang="en-GB" altLang="ja-JP" sz="4000" dirty="0" smtClean="0"/>
              <a:t>?</a:t>
            </a:r>
            <a:endParaRPr lang="en-GB" altLang="ja-JP" sz="4000" dirty="0"/>
          </a:p>
          <a:p>
            <a:pPr marL="889000"/>
            <a:r>
              <a:rPr lang="ja-JP" altLang="en-US" sz="2800" dirty="0">
                <a:latin typeface="Arial" panose="020B0604020202020204" pitchFamily="34" charset="0"/>
              </a:rPr>
              <a:t>“</a:t>
            </a:r>
            <a:r>
              <a:rPr lang="en-US" altLang="ja-JP" sz="2800" dirty="0"/>
              <a:t>A person is guilty of theft if he dishonestly appropriates property belonging to another with the intention of permanently depriving the other of it...</a:t>
            </a:r>
            <a:r>
              <a:rPr lang="ja-JP" altLang="en-US" sz="2800" dirty="0">
                <a:latin typeface="Arial" panose="020B0604020202020204" pitchFamily="34" charset="0"/>
              </a:rPr>
              <a:t>”</a:t>
            </a:r>
            <a:r>
              <a:rPr lang="en-US" altLang="ja-JP" sz="2800" dirty="0"/>
              <a:t> </a:t>
            </a:r>
            <a:r>
              <a:rPr lang="en-US" altLang="ja-JP" sz="1700" i="1" dirty="0"/>
              <a:t>(The  Theft Act 1968)</a:t>
            </a:r>
          </a:p>
          <a:p>
            <a:pPr marL="1333500" lvl="1">
              <a:spcBef>
                <a:spcPts val="2375"/>
              </a:spcBef>
            </a:pPr>
            <a:r>
              <a:rPr lang="en-US" altLang="en-US" sz="2400" dirty="0" smtClean="0"/>
              <a:t>The </a:t>
            </a:r>
            <a:r>
              <a:rPr lang="en-US" altLang="en-US" sz="2400" dirty="0"/>
              <a:t>act of </a:t>
            </a:r>
            <a:r>
              <a:rPr lang="en-US" altLang="en-US" sz="2400" dirty="0" smtClean="0"/>
              <a:t>stealing.</a:t>
            </a:r>
          </a:p>
          <a:p>
            <a:pPr marL="1333500" lvl="1">
              <a:spcBef>
                <a:spcPts val="2375"/>
              </a:spcBef>
            </a:pPr>
            <a:r>
              <a:rPr lang="en-US" altLang="en-US" sz="2400" i="1" dirty="0" smtClean="0"/>
              <a:t>Note </a:t>
            </a:r>
            <a:r>
              <a:rPr lang="en-US" altLang="en-US" sz="2400" i="1" dirty="0"/>
              <a:t>that Identify Theft and Fraud are different. </a:t>
            </a:r>
          </a:p>
          <a:p>
            <a:pPr marL="1790700" lvl="2">
              <a:spcBef>
                <a:spcPts val="2375"/>
              </a:spcBef>
            </a:pPr>
            <a:r>
              <a:rPr lang="en-US" altLang="en-US" sz="2200" i="1" dirty="0"/>
              <a:t>Identity Related Crimes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309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Theft and </a:t>
            </a:r>
            <a:r>
              <a:rPr lang="en-GB" smtClean="0"/>
              <a:t>fraud legislation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2829041"/>
            <a:ext cx="8579497" cy="32545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sym typeface="Gill Sans" charset="0"/>
              </a:rPr>
              <a:t>The </a:t>
            </a:r>
            <a:r>
              <a:rPr lang="en-US" sz="4400" dirty="0" smtClean="0">
                <a:sym typeface="Gill Sans" charset="0"/>
              </a:rPr>
              <a:t>Acts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sym typeface="Gill Sans" charset="0"/>
              </a:rPr>
              <a:t>The </a:t>
            </a:r>
            <a:r>
              <a:rPr lang="en-US" sz="2400" dirty="0">
                <a:sym typeface="Gill Sans" charset="0"/>
              </a:rPr>
              <a:t>Fraud Act </a:t>
            </a:r>
            <a:r>
              <a:rPr lang="en-US" sz="2400" dirty="0" smtClean="0">
                <a:sym typeface="Gill Sans" charset="0"/>
              </a:rPr>
              <a:t>2006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sym typeface="Gill Sans" charset="0"/>
              </a:rPr>
              <a:t>The </a:t>
            </a:r>
            <a:r>
              <a:rPr lang="en-US" sz="2400" dirty="0">
                <a:sym typeface="Gill Sans" charset="0"/>
              </a:rPr>
              <a:t>Theft Act </a:t>
            </a:r>
            <a:r>
              <a:rPr lang="en-US" sz="2400" dirty="0" smtClean="0">
                <a:sym typeface="Gill Sans" charset="0"/>
              </a:rPr>
              <a:t>1968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sym typeface="Gill Sans" charset="0"/>
              </a:rPr>
              <a:t>The </a:t>
            </a:r>
            <a:r>
              <a:rPr lang="en-US" sz="2400" dirty="0">
                <a:sym typeface="Gill Sans" charset="0"/>
              </a:rPr>
              <a:t>Computer Misuse Act 1990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649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Theft and fraud legislation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9714" y="2230017"/>
            <a:ext cx="10319657" cy="3946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sym typeface="Gill Sans" charset="0"/>
              </a:rPr>
              <a:t>The Fraud Act </a:t>
            </a:r>
            <a:r>
              <a:rPr lang="en-US" sz="4000" dirty="0" smtClean="0">
                <a:sym typeface="Gill Sans" charset="0"/>
              </a:rPr>
              <a:t>2006</a:t>
            </a:r>
          </a:p>
          <a:p>
            <a:pPr marL="0" indent="0">
              <a:buNone/>
            </a:pPr>
            <a:r>
              <a:rPr lang="en-US" sz="3400" dirty="0" smtClean="0">
                <a:sym typeface="Gill Sans" charset="0"/>
              </a:rPr>
              <a:t>How </a:t>
            </a:r>
            <a:r>
              <a:rPr lang="en-US" sz="3400" dirty="0">
                <a:sym typeface="Gill Sans" charset="0"/>
              </a:rPr>
              <a:t>does it </a:t>
            </a:r>
            <a:r>
              <a:rPr lang="en-US" sz="3400" dirty="0" smtClean="0">
                <a:sym typeface="Gill Sans" charset="0"/>
              </a:rPr>
              <a:t>help?</a:t>
            </a:r>
          </a:p>
          <a:p>
            <a:pPr marL="0" indent="0">
              <a:buNone/>
            </a:pPr>
            <a:r>
              <a:rPr lang="en-US" sz="2400" dirty="0" smtClean="0">
                <a:sym typeface="Gill Sans" charset="0"/>
              </a:rPr>
              <a:t>Outlaws </a:t>
            </a:r>
            <a:r>
              <a:rPr lang="en-US" sz="2400" dirty="0">
                <a:sym typeface="Gill Sans" charset="0"/>
              </a:rPr>
              <a:t>the use of false representation and dishonesty for unlawful </a:t>
            </a:r>
            <a:r>
              <a:rPr lang="en-US" sz="2400" dirty="0" smtClean="0">
                <a:sym typeface="Gill Sans" charset="0"/>
              </a:rPr>
              <a:t>gain.</a:t>
            </a:r>
          </a:p>
          <a:p>
            <a:pPr marL="0" indent="0">
              <a:buNone/>
            </a:pPr>
            <a:r>
              <a:rPr lang="en-US" sz="2400" dirty="0" smtClean="0">
                <a:sym typeface="Gill Sans" charset="0"/>
              </a:rPr>
              <a:t>Combats:</a:t>
            </a:r>
          </a:p>
          <a:p>
            <a:pPr lvl="1"/>
            <a:r>
              <a:rPr lang="en-US" dirty="0" smtClean="0">
                <a:sym typeface="Gill Sans" charset="0"/>
              </a:rPr>
              <a:t>Many cybercrimes (e.g. Auction Fraud)</a:t>
            </a:r>
          </a:p>
          <a:p>
            <a:pPr lvl="1"/>
            <a:r>
              <a:rPr lang="en-US" dirty="0" smtClean="0">
                <a:sym typeface="Gill Sans" charset="0"/>
              </a:rPr>
              <a:t>The </a:t>
            </a:r>
            <a:r>
              <a:rPr lang="en-US" dirty="0">
                <a:sym typeface="Gill Sans" charset="0"/>
              </a:rPr>
              <a:t>tools of cybercriminals; </a:t>
            </a:r>
            <a:r>
              <a:rPr lang="en-US" dirty="0" smtClean="0">
                <a:sym typeface="Gill Sans" charset="0"/>
              </a:rPr>
              <a:t>e.g. phishing</a:t>
            </a:r>
            <a:r>
              <a:rPr lang="en-US" dirty="0">
                <a:sym typeface="Gill Sans" charset="0"/>
              </a:rPr>
              <a:t>, pharming etc.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966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Theft and fraud legislation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9714" y="2230017"/>
            <a:ext cx="10319657" cy="394684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500" dirty="0">
                <a:sym typeface="Gill Sans" charset="0"/>
              </a:rPr>
              <a:t>The Theft Act </a:t>
            </a:r>
            <a:r>
              <a:rPr lang="en-US" sz="4500" dirty="0" smtClean="0">
                <a:sym typeface="Gill Sans" charset="0"/>
              </a:rPr>
              <a:t>1968</a:t>
            </a:r>
          </a:p>
          <a:p>
            <a:pPr marL="0" indent="0">
              <a:buNone/>
            </a:pPr>
            <a:endParaRPr lang="en-US" sz="4500" dirty="0" smtClean="0">
              <a:sym typeface="Gill Sans" charset="0"/>
            </a:endParaRPr>
          </a:p>
          <a:p>
            <a:pPr marL="0" indent="0">
              <a:buNone/>
            </a:pPr>
            <a:r>
              <a:rPr lang="en-US" sz="3300" dirty="0" smtClean="0">
                <a:sym typeface="Gill Sans" charset="0"/>
              </a:rPr>
              <a:t>How </a:t>
            </a:r>
            <a:r>
              <a:rPr lang="en-US" sz="3300" dirty="0">
                <a:sym typeface="Gill Sans" charset="0"/>
              </a:rPr>
              <a:t>does it </a:t>
            </a:r>
            <a:r>
              <a:rPr lang="en-US" sz="3300" dirty="0" smtClean="0">
                <a:sym typeface="Gill Sans" charset="0"/>
              </a:rPr>
              <a:t>help?</a:t>
            </a:r>
          </a:p>
          <a:p>
            <a:pPr marL="0" indent="0">
              <a:buNone/>
            </a:pPr>
            <a:r>
              <a:rPr lang="en-US" sz="3000" dirty="0" smtClean="0">
                <a:sym typeface="Gill Sans" charset="0"/>
              </a:rPr>
              <a:t>	Outlaws </a:t>
            </a:r>
            <a:r>
              <a:rPr lang="en-US" sz="3000" dirty="0">
                <a:sym typeface="Gill Sans" charset="0"/>
              </a:rPr>
              <a:t>the dishonest appropriation of property, financial </a:t>
            </a:r>
            <a:r>
              <a:rPr lang="en-US" sz="3000" dirty="0" smtClean="0">
                <a:sym typeface="Gill Sans" charset="0"/>
              </a:rPr>
              <a:t>	and </a:t>
            </a:r>
            <a:r>
              <a:rPr lang="en-US" sz="3000" dirty="0">
                <a:sym typeface="Gill Sans" charset="0"/>
              </a:rPr>
              <a:t>otherwise (e.g. personal data</a:t>
            </a:r>
            <a:r>
              <a:rPr lang="en-US" sz="3000" dirty="0" smtClean="0">
                <a:sym typeface="Gill Sans" charset="0"/>
              </a:rPr>
              <a:t>).</a:t>
            </a:r>
          </a:p>
          <a:p>
            <a:pPr marL="0" indent="0">
              <a:buNone/>
            </a:pPr>
            <a:endParaRPr lang="en-US" sz="3000" dirty="0" smtClean="0">
              <a:sym typeface="Gill Sans" charset="0"/>
            </a:endParaRPr>
          </a:p>
          <a:p>
            <a:pPr marL="0" indent="0">
              <a:buNone/>
            </a:pPr>
            <a:r>
              <a:rPr lang="en-US" sz="3000" dirty="0" smtClean="0">
                <a:sym typeface="Gill Sans" charset="0"/>
              </a:rPr>
              <a:t>Combating </a:t>
            </a:r>
            <a:r>
              <a:rPr lang="en-US" sz="3000" dirty="0">
                <a:sym typeface="Gill Sans" charset="0"/>
              </a:rPr>
              <a:t>cybercrimes such </a:t>
            </a:r>
            <a:r>
              <a:rPr lang="en-US" sz="3000" dirty="0" smtClean="0">
                <a:sym typeface="Gill Sans" charset="0"/>
              </a:rPr>
              <a:t>as:</a:t>
            </a:r>
          </a:p>
          <a:p>
            <a:pPr lvl="1"/>
            <a:r>
              <a:rPr lang="en-US" sz="2600" dirty="0" smtClean="0">
                <a:sym typeface="Gill Sans" charset="0"/>
              </a:rPr>
              <a:t>ID-Theft </a:t>
            </a:r>
          </a:p>
          <a:p>
            <a:pPr lvl="1"/>
            <a:r>
              <a:rPr lang="en-US" sz="2600" dirty="0" smtClean="0">
                <a:sym typeface="Gill Sans" charset="0"/>
              </a:rPr>
              <a:t>Many </a:t>
            </a:r>
            <a:r>
              <a:rPr lang="en-US" sz="2600" dirty="0">
                <a:sym typeface="Gill Sans" charset="0"/>
              </a:rPr>
              <a:t>white collar banking </a:t>
            </a:r>
            <a:r>
              <a:rPr lang="en-US" sz="2600" dirty="0" smtClean="0">
                <a:sym typeface="Gill Sans" charset="0"/>
              </a:rPr>
              <a:t>crimes.</a:t>
            </a:r>
          </a:p>
          <a:p>
            <a:pPr lvl="1"/>
            <a:r>
              <a:rPr lang="en-US" sz="2600" dirty="0" smtClean="0">
                <a:sym typeface="Gill Sans" charset="0"/>
              </a:rPr>
              <a:t>Extortion (i.e. </a:t>
            </a:r>
            <a:r>
              <a:rPr lang="en-US" sz="2600" dirty="0" err="1" smtClean="0">
                <a:sym typeface="Gill Sans" charset="0"/>
              </a:rPr>
              <a:t>Ransomware</a:t>
            </a:r>
            <a:r>
              <a:rPr lang="en-US" sz="2600" dirty="0" smtClean="0">
                <a:sym typeface="Gill Sans" charset="0"/>
              </a:rPr>
              <a:t> schemes)</a:t>
            </a:r>
          </a:p>
          <a:p>
            <a:pPr lvl="1"/>
            <a:r>
              <a:rPr lang="en-US" sz="2600" dirty="0" smtClean="0">
                <a:sym typeface="Gill Sans" charset="0"/>
              </a:rPr>
              <a:t>Theft </a:t>
            </a:r>
            <a:r>
              <a:rPr lang="en-US" sz="2600" dirty="0">
                <a:sym typeface="Gill Sans" charset="0"/>
              </a:rPr>
              <a:t>of classified information.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595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Theft and fraud legislation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9714" y="2230017"/>
            <a:ext cx="10319657" cy="41801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500" dirty="0">
                <a:sym typeface="Gill Sans" charset="0"/>
              </a:rPr>
              <a:t>The CMA </a:t>
            </a:r>
            <a:r>
              <a:rPr lang="en-US" sz="4500" dirty="0" smtClean="0">
                <a:sym typeface="Gill Sans" charset="0"/>
              </a:rPr>
              <a:t>1990</a:t>
            </a:r>
          </a:p>
          <a:p>
            <a:pPr marL="0" indent="0">
              <a:buNone/>
            </a:pPr>
            <a:r>
              <a:rPr lang="en-US" sz="2800" dirty="0" smtClean="0">
                <a:sym typeface="Gill Sans" charset="0"/>
              </a:rPr>
              <a:t>How </a:t>
            </a:r>
            <a:r>
              <a:rPr lang="en-US" sz="2800" dirty="0">
                <a:sym typeface="Gill Sans" charset="0"/>
              </a:rPr>
              <a:t>does it </a:t>
            </a:r>
            <a:r>
              <a:rPr lang="en-US" sz="2800" dirty="0" smtClean="0">
                <a:sym typeface="Gill Sans" charset="0"/>
              </a:rPr>
              <a:t>help?</a:t>
            </a:r>
          </a:p>
          <a:p>
            <a:r>
              <a:rPr lang="en-US" altLang="en-US" sz="2800" dirty="0" smtClean="0"/>
              <a:t>Many </a:t>
            </a:r>
            <a:r>
              <a:rPr lang="en-US" altLang="en-US" sz="2800" dirty="0"/>
              <a:t>crimes are covered by both the preexisting legislation and the CMA </a:t>
            </a:r>
            <a:r>
              <a:rPr lang="en-US" altLang="en-US" sz="2800" dirty="0" smtClean="0"/>
              <a:t>1990. </a:t>
            </a:r>
          </a:p>
          <a:p>
            <a:r>
              <a:rPr lang="en-US" altLang="en-US" sz="2800" dirty="0" smtClean="0"/>
              <a:t>A person can be prosecuted under multiple acts for the same crime. </a:t>
            </a:r>
          </a:p>
          <a:p>
            <a:r>
              <a:rPr lang="en-US" altLang="en-US" sz="2800" dirty="0" smtClean="0"/>
              <a:t>It is usually the means by which a crime is committed that the CMA is concerned with. 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305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CYBER TERRORISM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9716" y="2388637"/>
            <a:ext cx="10629122" cy="40819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3200" dirty="0" smtClean="0"/>
              <a:t>What is Cyber Terrorism?</a:t>
            </a:r>
          </a:p>
          <a:p>
            <a:r>
              <a:rPr lang="en-GB" sz="2400" dirty="0"/>
              <a:t>no clear </a:t>
            </a:r>
            <a:r>
              <a:rPr lang="en-GB" sz="2400" dirty="0" smtClean="0"/>
              <a:t>definition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 smtClean="0"/>
              <a:t>"</a:t>
            </a:r>
            <a:r>
              <a:rPr lang="en-GB" dirty="0"/>
              <a:t>Politically motivated use of computers and information technology to cause severe disruption or widespread fear" -- </a:t>
            </a:r>
            <a:r>
              <a:rPr lang="en-GB" dirty="0" smtClean="0"/>
              <a:t>oxforddictionaries.com</a:t>
            </a:r>
          </a:p>
          <a:p>
            <a:r>
              <a:rPr lang="en-GB" dirty="0"/>
              <a:t>"Terrorist activities intended to damage or disrupt vital computer systems" -- merriam-webster.com</a:t>
            </a:r>
          </a:p>
          <a:p>
            <a:r>
              <a:rPr lang="en-GB" dirty="0"/>
              <a:t>"[...] premeditated, politically motivated attack against information, computer systems, computer programs, and data which result in violence against non-combatant targets by sub national groups or clandestine agents" -- Pollitt, 1997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065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CYBER TERRORISM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1"/>
            <a:ext cx="10820400" cy="39729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/>
              <a:t>Computer </a:t>
            </a:r>
            <a:r>
              <a:rPr lang="en-GB" sz="3200" dirty="0" smtClean="0"/>
              <a:t>Misuse</a:t>
            </a:r>
          </a:p>
          <a:p>
            <a:pPr marL="0" indent="0">
              <a:buNone/>
            </a:pPr>
            <a:endParaRPr lang="en-GB" sz="3200" dirty="0" smtClean="0"/>
          </a:p>
          <a:p>
            <a:pPr marL="0" indent="0">
              <a:buNone/>
            </a:pPr>
            <a:r>
              <a:rPr lang="en-GB" sz="2400" dirty="0"/>
              <a:t>What falls under misuse</a:t>
            </a:r>
            <a:r>
              <a:rPr lang="en-GB" sz="2400" dirty="0" smtClean="0"/>
              <a:t>?</a:t>
            </a:r>
          </a:p>
          <a:p>
            <a:r>
              <a:rPr lang="en-GB" sz="2200" dirty="0" smtClean="0"/>
              <a:t>Hacking</a:t>
            </a:r>
            <a:endParaRPr lang="en-GB" dirty="0"/>
          </a:p>
          <a:p>
            <a:r>
              <a:rPr lang="en-GB" sz="2200" dirty="0" smtClean="0"/>
              <a:t>Malware</a:t>
            </a:r>
            <a:endParaRPr lang="en-GB" dirty="0"/>
          </a:p>
          <a:p>
            <a:r>
              <a:rPr lang="en-GB" sz="2200" dirty="0" smtClean="0"/>
              <a:t>Denial </a:t>
            </a:r>
            <a:r>
              <a:rPr lang="en-GB" sz="2200" dirty="0"/>
              <a:t>of Service (</a:t>
            </a:r>
            <a:r>
              <a:rPr lang="en-GB" sz="2200" dirty="0" err="1" smtClean="0"/>
              <a:t>DoS</a:t>
            </a:r>
            <a:r>
              <a:rPr lang="en-GB" sz="2200" dirty="0" smtClean="0"/>
              <a:t>)</a:t>
            </a:r>
          </a:p>
          <a:p>
            <a:r>
              <a:rPr lang="en-GB" sz="2200" dirty="0" smtClean="0"/>
              <a:t>Phishing</a:t>
            </a:r>
            <a:endParaRPr lang="en-GB" sz="22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074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CYBER TERRORISM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1"/>
            <a:ext cx="10820400" cy="397297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3200" dirty="0" smtClean="0"/>
              <a:t>Legislation</a:t>
            </a:r>
          </a:p>
          <a:p>
            <a:pPr marL="0" indent="0">
              <a:buNone/>
            </a:pPr>
            <a:endParaRPr lang="en-GB" sz="3200" dirty="0" smtClean="0"/>
          </a:p>
          <a:p>
            <a:pPr marL="0" indent="0">
              <a:buNone/>
            </a:pPr>
            <a:r>
              <a:rPr lang="en-GB" sz="2600" dirty="0"/>
              <a:t>Police and Justice Act </a:t>
            </a:r>
            <a:r>
              <a:rPr lang="en-GB" sz="2600" dirty="0" smtClean="0"/>
              <a:t>2006</a:t>
            </a:r>
            <a:r>
              <a:rPr lang="en-GB" sz="2600" baseline="30000" dirty="0" smtClean="0"/>
              <a:t>[10]</a:t>
            </a:r>
            <a:endParaRPr lang="en-GB" sz="2600" baseline="30000" dirty="0"/>
          </a:p>
          <a:p>
            <a:r>
              <a:rPr lang="en-GB" sz="2400" dirty="0" smtClean="0"/>
              <a:t>Amendments </a:t>
            </a:r>
            <a:r>
              <a:rPr lang="en-GB" sz="2400" dirty="0"/>
              <a:t>to CMA 1990</a:t>
            </a:r>
          </a:p>
          <a:p>
            <a:r>
              <a:rPr lang="en-GB" sz="2400" dirty="0" smtClean="0"/>
              <a:t>Generalisations </a:t>
            </a:r>
            <a:r>
              <a:rPr lang="en-GB" sz="2400" dirty="0"/>
              <a:t>of "unauthorised modification of computer files</a:t>
            </a:r>
            <a:r>
              <a:rPr lang="en-GB" sz="2400" dirty="0" smtClean="0"/>
              <a:t>"</a:t>
            </a:r>
            <a:endParaRPr lang="en-GB" sz="2400" dirty="0"/>
          </a:p>
          <a:p>
            <a:r>
              <a:rPr lang="en-GB" sz="2400" dirty="0" smtClean="0"/>
              <a:t>Unauthorised </a:t>
            </a:r>
            <a:r>
              <a:rPr lang="en-GB" sz="2400" dirty="0"/>
              <a:t>access to computer material</a:t>
            </a:r>
          </a:p>
          <a:p>
            <a:r>
              <a:rPr lang="en-GB" sz="2400" dirty="0" smtClean="0"/>
              <a:t>Unauthorised </a:t>
            </a:r>
            <a:r>
              <a:rPr lang="en-GB" sz="2400" dirty="0"/>
              <a:t>acts with intent to impair operation of computer, etc.</a:t>
            </a:r>
          </a:p>
          <a:p>
            <a:r>
              <a:rPr lang="en-GB" sz="2400" dirty="0" smtClean="0"/>
              <a:t>Making</a:t>
            </a:r>
            <a:r>
              <a:rPr lang="en-GB" sz="2400" dirty="0"/>
              <a:t>, supplying or obtaining articles for use in computer misuse </a:t>
            </a:r>
            <a:r>
              <a:rPr lang="en-GB" sz="2400" dirty="0" smtClean="0"/>
              <a:t>offences</a:t>
            </a:r>
            <a:r>
              <a:rPr lang="en-GB" sz="2400" dirty="0"/>
              <a:t/>
            </a:r>
            <a:br>
              <a:rPr lang="en-GB" sz="2400" dirty="0"/>
            </a:br>
            <a:endParaRPr lang="en-GB" sz="24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799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2587" y="587827"/>
            <a:ext cx="6551645" cy="1273630"/>
          </a:xfrm>
        </p:spPr>
        <p:txBody>
          <a:bodyPr>
            <a:normAutofit fontScale="90000"/>
          </a:bodyPr>
          <a:lstStyle/>
          <a:p>
            <a:r>
              <a:rPr lang="en-US" dirty="0">
                <a:sym typeface="Gill Sans" charset="0"/>
              </a:rPr>
              <a:t>Copyright and Intellectual Property Infringement Legislation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>
                <a:sym typeface="Gill Sans" charset="0"/>
              </a:rPr>
              <a:t>What is </a:t>
            </a:r>
            <a:r>
              <a:rPr lang="en-US" sz="2800" dirty="0" smtClean="0">
                <a:sym typeface="Gill Sans" charset="0"/>
              </a:rPr>
              <a:t>Copyright?</a:t>
            </a:r>
          </a:p>
          <a:p>
            <a:pPr marL="0" indent="0">
              <a:buNone/>
            </a:pPr>
            <a:r>
              <a:rPr lang="en-US" sz="2400" dirty="0">
                <a:ea typeface="MS PGothic" panose="020B0600070205080204" pitchFamily="34" charset="-128"/>
              </a:rPr>
              <a:t>Given by the Copyright, Designs and Patents Act </a:t>
            </a:r>
            <a:r>
              <a:rPr lang="en-US" sz="2400" dirty="0" smtClean="0">
                <a:ea typeface="MS PGothic" panose="020B0600070205080204" pitchFamily="34" charset="-128"/>
              </a:rPr>
              <a:t>1988:</a:t>
            </a:r>
          </a:p>
          <a:p>
            <a:pPr marL="0" indent="0">
              <a:buNone/>
            </a:pPr>
            <a:endParaRPr lang="en-US" sz="2400" dirty="0" smtClean="0">
              <a:ea typeface="MS PGothic" panose="020B0600070205080204" pitchFamily="34" charset="-128"/>
            </a:endParaRPr>
          </a:p>
          <a:p>
            <a:pPr marL="0" indent="0">
              <a:buNone/>
            </a:pPr>
            <a:r>
              <a:rPr lang="ja-JP" altLang="en-US" sz="2400" i="1" dirty="0" smtClean="0">
                <a:latin typeface="Arial" panose="020B0604020202020204" pitchFamily="34" charset="0"/>
              </a:rPr>
              <a:t>“</a:t>
            </a:r>
            <a:r>
              <a:rPr lang="en-US" altLang="ja-JP" sz="2400" i="1" dirty="0"/>
              <a:t>Copyright is a property right which subsists in accordance with this Part in the following descriptions of work—</a:t>
            </a:r>
          </a:p>
          <a:p>
            <a:pPr marL="1333500" lvl="1">
              <a:spcBef>
                <a:spcPts val="2350"/>
              </a:spcBef>
              <a:buSzPct val="99000"/>
              <a:buFontTx/>
              <a:buAutoNum type="alphaLcPeriod"/>
            </a:pPr>
            <a:r>
              <a:rPr lang="en-US" sz="2400" i="1" dirty="0" smtClean="0"/>
              <a:t> original </a:t>
            </a:r>
            <a:r>
              <a:rPr lang="en-US" sz="2400" i="1" dirty="0"/>
              <a:t>literary, dramatic, musical or artistic works,</a:t>
            </a:r>
          </a:p>
          <a:p>
            <a:pPr marL="1333500" lvl="1">
              <a:spcBef>
                <a:spcPts val="2350"/>
              </a:spcBef>
              <a:buSzPct val="99000"/>
              <a:buFontTx/>
              <a:buAutoNum type="alphaLcPeriod"/>
            </a:pPr>
            <a:r>
              <a:rPr lang="en-US" sz="2400" i="1" dirty="0" smtClean="0"/>
              <a:t> sound </a:t>
            </a:r>
            <a:r>
              <a:rPr lang="en-US" sz="2400" i="1" dirty="0"/>
              <a:t>recordings, films [F1or broadcasts], and</a:t>
            </a:r>
          </a:p>
          <a:p>
            <a:pPr marL="1333500" lvl="1">
              <a:spcBef>
                <a:spcPts val="2350"/>
              </a:spcBef>
              <a:buSzPct val="99000"/>
              <a:buFontTx/>
              <a:buAutoNum type="alphaLcPeriod"/>
            </a:pPr>
            <a:r>
              <a:rPr lang="en-US" sz="2400" i="1" dirty="0" smtClean="0"/>
              <a:t> the </a:t>
            </a:r>
            <a:r>
              <a:rPr lang="en-US" sz="2400" i="1" dirty="0"/>
              <a:t>typographical arrangement of published editions. </a:t>
            </a:r>
            <a:r>
              <a:rPr lang="ja-JP" altLang="en-US" sz="2400" i="1" dirty="0">
                <a:latin typeface="Arial" panose="020B0604020202020204" pitchFamily="34" charset="0"/>
              </a:rPr>
              <a:t>”</a:t>
            </a:r>
            <a:endParaRPr lang="en-US" sz="2400" i="1" dirty="0"/>
          </a:p>
          <a:p>
            <a:pPr marL="0" indent="0">
              <a:buNone/>
            </a:pPr>
            <a:endParaRPr lang="en-US" dirty="0">
              <a:ea typeface="MS PGothic" panose="020B0600070205080204" pitchFamily="34" charset="-128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68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ym typeface="Gill Sans" charset="0"/>
              </a:rPr>
              <a:t>It </a:t>
            </a:r>
            <a:r>
              <a:rPr lang="en-US" sz="2400" dirty="0">
                <a:sym typeface="Gill Sans" charset="0"/>
              </a:rPr>
              <a:t>gives the creators of the listed works the right to have control over the ways in which their works are </a:t>
            </a:r>
            <a:r>
              <a:rPr lang="en-US" sz="2400" dirty="0" smtClean="0">
                <a:sym typeface="Gill Sans" charset="0"/>
              </a:rPr>
              <a:t>used.</a:t>
            </a:r>
          </a:p>
          <a:p>
            <a:r>
              <a:rPr lang="en-US" sz="2400" dirty="0" smtClean="0">
                <a:sym typeface="Gill Sans" charset="0"/>
              </a:rPr>
              <a:t>Creations have to be sufficiently complex and published. </a:t>
            </a:r>
          </a:p>
          <a:p>
            <a:r>
              <a:rPr lang="en-US" sz="2400" dirty="0" smtClean="0">
                <a:sym typeface="Gill Sans" charset="0"/>
              </a:rPr>
              <a:t>The rights go to the author or commissioner of the work. </a:t>
            </a:r>
          </a:p>
          <a:p>
            <a:pPr lvl="1"/>
            <a:r>
              <a:rPr lang="en-US" dirty="0" smtClean="0">
                <a:sym typeface="Gill Sans" charset="0"/>
              </a:rPr>
              <a:t>Yet, can be sold, traded and licensed. </a:t>
            </a:r>
            <a:endParaRPr lang="en-US" dirty="0">
              <a:sym typeface="Gill Sans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842587" y="587827"/>
            <a:ext cx="6551645" cy="1273630"/>
          </a:xfrm>
        </p:spPr>
        <p:txBody>
          <a:bodyPr>
            <a:normAutofit fontScale="90000"/>
          </a:bodyPr>
          <a:lstStyle/>
          <a:p>
            <a:r>
              <a:rPr lang="en-US" dirty="0">
                <a:sym typeface="Gill Sans" charset="0"/>
              </a:rPr>
              <a:t>Copyright and Intellectual Property Infringement Legislation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856728" y="5039868"/>
            <a:ext cx="2066227" cy="11793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ym typeface="Gill Sans" charset="0"/>
              </a:rPr>
              <a:t>Literacy, dramatic, musical and artistic </a:t>
            </a:r>
            <a:r>
              <a:rPr lang="en-US" b="1" dirty="0" smtClean="0">
                <a:sym typeface="Gill Sans" charset="0"/>
              </a:rPr>
              <a:t>works*</a:t>
            </a:r>
            <a:endParaRPr lang="en-US" b="1" dirty="0">
              <a:sym typeface="Gill Sans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69233" y="5041072"/>
            <a:ext cx="2066227" cy="11793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ym typeface="Gill Sans" charset="0"/>
              </a:rPr>
              <a:t>Films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209973" y="5030992"/>
            <a:ext cx="2066227" cy="11793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ym typeface="Gill Sans" charset="0"/>
              </a:rPr>
              <a:t>Sound Recordings and Broadcasts</a:t>
            </a:r>
          </a:p>
        </p:txBody>
      </p:sp>
      <p:sp>
        <p:nvSpPr>
          <p:cNvPr id="7" name="Rectangle 6"/>
          <p:cNvSpPr/>
          <p:nvPr/>
        </p:nvSpPr>
        <p:spPr>
          <a:xfrm>
            <a:off x="9022057" y="5041071"/>
            <a:ext cx="2066227" cy="11793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ym typeface="Gill Sans" charset="0"/>
              </a:rPr>
              <a:t>Typographical Arrangement of Published Editions</a:t>
            </a:r>
            <a:endParaRPr lang="en-US" b="1" dirty="0">
              <a:ea typeface="ヒラギノ角ゴ ProN W6" charset="0"/>
              <a:cs typeface="ヒラギノ角ゴ ProN W6" charset="0"/>
              <a:sym typeface="Gill Sans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6570" y="4737475"/>
            <a:ext cx="2086386" cy="29231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70 Years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559155" y="4728599"/>
            <a:ext cx="2086386" cy="29231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70 Years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199894" y="4718519"/>
            <a:ext cx="2086386" cy="29231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50 Years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011979" y="4728599"/>
            <a:ext cx="2086386" cy="29231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25 Years**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10800000" flipV="1">
            <a:off x="0" y="6211669"/>
            <a:ext cx="6128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b="1" i="1" dirty="0" smtClean="0">
                <a:sym typeface="Gill Sans" charset="0"/>
              </a:rPr>
              <a:t>*NB</a:t>
            </a:r>
            <a:r>
              <a:rPr lang="en-US" b="1" i="1" dirty="0">
                <a:sym typeface="Gill Sans" charset="0"/>
              </a:rPr>
              <a:t>: The Copyright (Computer Programs) regulations </a:t>
            </a:r>
            <a:endParaRPr lang="en-US" b="1" i="1" dirty="0" smtClean="0">
              <a:sym typeface="Gill Sans" charset="0"/>
            </a:endParaRPr>
          </a:p>
          <a:p>
            <a:pPr marL="0" lvl="2"/>
            <a:r>
              <a:rPr lang="en-US" b="1" i="1" dirty="0" smtClean="0">
                <a:sym typeface="Gill Sans" charset="0"/>
              </a:rPr>
              <a:t>1992 </a:t>
            </a:r>
            <a:r>
              <a:rPr lang="en-US" b="1" i="1" dirty="0">
                <a:sym typeface="Gill Sans" charset="0"/>
              </a:rPr>
              <a:t>extended the act to include computer games</a:t>
            </a:r>
            <a:r>
              <a:rPr lang="en-US" b="1" i="1" dirty="0" smtClean="0">
                <a:sym typeface="Gill Sans" charset="0"/>
              </a:rPr>
              <a:t>.</a:t>
            </a:r>
            <a:endParaRPr lang="en-US" b="1" dirty="0">
              <a:sym typeface="Gill Sans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10800000" flipV="1">
            <a:off x="8971663" y="6211669"/>
            <a:ext cx="3012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b="1" i="1" dirty="0" smtClean="0">
                <a:sym typeface="Gill Sans" charset="0"/>
              </a:rPr>
              <a:t>**From date of publication</a:t>
            </a:r>
            <a:endParaRPr lang="en-US" b="1" dirty="0"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11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829" y="1035698"/>
            <a:ext cx="8333792" cy="956388"/>
          </a:xfrm>
        </p:spPr>
        <p:txBody>
          <a:bodyPr>
            <a:normAutofit/>
          </a:bodyPr>
          <a:lstStyle/>
          <a:p>
            <a:r>
              <a:rPr lang="en-GB" dirty="0" smtClean="0"/>
              <a:t>PRESENTERS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465" y="1992086"/>
            <a:ext cx="1886032" cy="14086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03299" y="3489648"/>
            <a:ext cx="1742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Zoe Lanham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740296" y="3418312"/>
            <a:ext cx="1383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Ben </a:t>
            </a:r>
            <a:r>
              <a:rPr lang="en-GB" dirty="0" err="1" smtClean="0"/>
              <a:t>Ellerby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444" y="1992086"/>
            <a:ext cx="2123661" cy="14157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8519" y="1992086"/>
            <a:ext cx="2123661" cy="15927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55044" y="3602978"/>
            <a:ext cx="1550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Lewis Phenix</a:t>
            </a:r>
            <a:endParaRPr lang="en-GB" dirty="0"/>
          </a:p>
        </p:txBody>
      </p:sp>
      <p:pic>
        <p:nvPicPr>
          <p:cNvPr id="1026" name="Picture 2" descr="https://fbcdn-sphotos-a-a.akamaihd.net/hphotos-ak-ash3/t1.0-9/1004959_10152189383390119_1111548129_n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93"/>
          <a:stretch/>
        </p:blipFill>
        <p:spPr bwMode="auto">
          <a:xfrm>
            <a:off x="2784719" y="4118241"/>
            <a:ext cx="1778315" cy="150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837969" y="5693894"/>
            <a:ext cx="1689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Darius Keeley</a:t>
            </a:r>
            <a:endParaRPr lang="en-GB" dirty="0"/>
          </a:p>
        </p:txBody>
      </p:sp>
      <p:pic>
        <p:nvPicPr>
          <p:cNvPr id="7" name="Picture 2" descr="https://fbcdn-sphotos-h-a.akamaihd.net/hphotos-ak-prn2/v/t35.0-12/1167599_731861280169735_101084050830216348_o.jpg?oh=dce1d73325c2cd9407491484cb860382&amp;oe=53662752&amp;__gda__=1399196264_f83428aa2257d2de3190613cfd5c461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156" y="4118242"/>
            <a:ext cx="1846566" cy="150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561860" y="5693894"/>
            <a:ext cx="1375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Yan Zhang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2194560"/>
            <a:ext cx="10996127" cy="429954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600" dirty="0">
                <a:sym typeface="Gill Sans" charset="0"/>
              </a:rPr>
              <a:t>Copyright </a:t>
            </a:r>
            <a:r>
              <a:rPr lang="en-US" sz="3600" dirty="0" smtClean="0">
                <a:sym typeface="Gill Sans" charset="0"/>
              </a:rPr>
              <a:t>Infringement</a:t>
            </a:r>
          </a:p>
          <a:p>
            <a:pPr marL="0" indent="0">
              <a:buNone/>
            </a:pPr>
            <a:r>
              <a:rPr lang="en-US" sz="2900" dirty="0" err="1" smtClean="0">
                <a:sym typeface="Gill Sans" charset="0"/>
              </a:rPr>
              <a:t>Authorisation</a:t>
            </a:r>
            <a:r>
              <a:rPr lang="en-US" sz="2900" dirty="0" smtClean="0">
                <a:sym typeface="Gill Sans" charset="0"/>
              </a:rPr>
              <a:t> needed for:</a:t>
            </a:r>
            <a:endParaRPr lang="en-US" sz="2900" dirty="0">
              <a:sym typeface="Gill Sans" charset="0"/>
            </a:endParaRPr>
          </a:p>
          <a:p>
            <a:pPr marL="1333500" lvl="1">
              <a:spcBef>
                <a:spcPts val="1675"/>
              </a:spcBef>
              <a:buFont typeface="Gill Sans" charset="0"/>
              <a:buChar char="•"/>
              <a:defRPr/>
            </a:pPr>
            <a:r>
              <a:rPr lang="en-US" sz="2900" dirty="0">
                <a:sym typeface="Gill Sans" charset="0"/>
              </a:rPr>
              <a:t>Copy the work in any way.</a:t>
            </a:r>
          </a:p>
          <a:p>
            <a:pPr marL="1333500" lvl="1">
              <a:spcBef>
                <a:spcPts val="1675"/>
              </a:spcBef>
              <a:buFont typeface="Gill Sans" charset="0"/>
              <a:buChar char="•"/>
              <a:defRPr/>
            </a:pPr>
            <a:r>
              <a:rPr lang="en-US" sz="2900" dirty="0">
                <a:sym typeface="Gill Sans" charset="0"/>
              </a:rPr>
              <a:t>Issue copies of the work to the public.</a:t>
            </a:r>
          </a:p>
          <a:p>
            <a:pPr marL="1333500" lvl="1">
              <a:spcBef>
                <a:spcPts val="1675"/>
              </a:spcBef>
              <a:buFont typeface="Gill Sans" charset="0"/>
              <a:buChar char="•"/>
              <a:defRPr/>
            </a:pPr>
            <a:r>
              <a:rPr lang="en-US" sz="2900" dirty="0">
                <a:sym typeface="Gill Sans" charset="0"/>
              </a:rPr>
              <a:t>Rent or lend the work to the public. (With the exception of the public lending scheme)</a:t>
            </a:r>
          </a:p>
          <a:p>
            <a:pPr marL="1333500" lvl="1">
              <a:spcBef>
                <a:spcPts val="1675"/>
              </a:spcBef>
              <a:buFont typeface="Gill Sans" charset="0"/>
              <a:buChar char="•"/>
              <a:defRPr/>
            </a:pPr>
            <a:r>
              <a:rPr lang="en-US" sz="2900" dirty="0">
                <a:sym typeface="Gill Sans" charset="0"/>
              </a:rPr>
              <a:t>Perform show or play the work in public.</a:t>
            </a:r>
          </a:p>
          <a:p>
            <a:pPr marL="1333500" lvl="1">
              <a:spcBef>
                <a:spcPts val="1675"/>
              </a:spcBef>
              <a:buFont typeface="Gill Sans" charset="0"/>
              <a:buChar char="•"/>
              <a:defRPr/>
            </a:pPr>
            <a:r>
              <a:rPr lang="en-US" sz="2900" dirty="0">
                <a:sym typeface="Gill Sans" charset="0"/>
              </a:rPr>
              <a:t>Broadcast the work / communicate it electrically to the public.</a:t>
            </a:r>
          </a:p>
          <a:p>
            <a:pPr marL="1333500" lvl="1">
              <a:spcBef>
                <a:spcPts val="1675"/>
              </a:spcBef>
              <a:buFont typeface="Gill Sans" charset="0"/>
              <a:buChar char="•"/>
              <a:defRPr/>
            </a:pPr>
            <a:r>
              <a:rPr lang="en-US" sz="2900" dirty="0">
                <a:sym typeface="Gill Sans" charset="0"/>
              </a:rPr>
              <a:t>Make an adaption of the work (e.g. book -&gt; dramatic work)</a:t>
            </a:r>
          </a:p>
          <a:p>
            <a:pPr marL="0" indent="0">
              <a:buNone/>
            </a:pPr>
            <a:endParaRPr lang="en-US" sz="3600" dirty="0" smtClean="0">
              <a:sym typeface="Gill Sans" charset="0"/>
            </a:endParaRPr>
          </a:p>
          <a:p>
            <a:pPr marL="0" lvl="1" indent="0">
              <a:spcBef>
                <a:spcPts val="1000"/>
              </a:spcBef>
              <a:buNone/>
            </a:pPr>
            <a:r>
              <a:rPr lang="en-US" sz="3200" i="1" dirty="0">
                <a:ea typeface="MS PGothic" panose="020B0600070205080204" pitchFamily="34" charset="-128"/>
              </a:rPr>
              <a:t>As advised by the Intellectual Property Office</a:t>
            </a:r>
            <a:r>
              <a:rPr lang="ja-JP" altLang="en-US" sz="3200" i="1" dirty="0">
                <a:latin typeface="Arial" panose="020B0604020202020204" pitchFamily="34" charset="0"/>
                <a:ea typeface="MS PGothic" panose="020B0600070205080204" pitchFamily="34" charset="-128"/>
              </a:rPr>
              <a:t>’</a:t>
            </a:r>
            <a:r>
              <a:rPr lang="en-US" altLang="ja-JP" sz="3200" i="1" dirty="0">
                <a:ea typeface="MS PGothic" panose="020B0600070205080204" pitchFamily="34" charset="-128"/>
              </a:rPr>
              <a:t>s Copyright Infringement Advice </a:t>
            </a:r>
            <a:r>
              <a:rPr lang="en-US" altLang="ja-JP" sz="3200" i="1" dirty="0" smtClean="0">
                <a:ea typeface="MS PGothic" panose="020B0600070205080204" pitchFamily="34" charset="-128"/>
              </a:rPr>
              <a:t>Page </a:t>
            </a:r>
            <a:r>
              <a:rPr lang="en-US" altLang="ja-JP" sz="3200" i="1" baseline="30000" dirty="0" smtClean="0">
                <a:ea typeface="MS PGothic" panose="020B0600070205080204" pitchFamily="34" charset="-128"/>
              </a:rPr>
              <a:t>[11]</a:t>
            </a:r>
            <a:endParaRPr lang="en-US" sz="3200" i="1" baseline="30000" dirty="0">
              <a:ea typeface="MS PGothic" panose="020B0600070205080204" pitchFamily="34" charset="-128"/>
            </a:endParaRPr>
          </a:p>
          <a:p>
            <a:pPr marL="0" indent="0">
              <a:buNone/>
            </a:pPr>
            <a:endParaRPr lang="en-US" sz="3600" dirty="0" smtClean="0">
              <a:sym typeface="Gill Sans" charset="0"/>
            </a:endParaRPr>
          </a:p>
          <a:p>
            <a:pPr marL="1104900" lvl="1" indent="0">
              <a:spcBef>
                <a:spcPts val="1675"/>
              </a:spcBef>
              <a:buNone/>
              <a:defRPr/>
            </a:pPr>
            <a:endParaRPr lang="en-US" sz="2900" dirty="0">
              <a:sym typeface="Gill Sans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842587" y="587827"/>
            <a:ext cx="6551645" cy="1273630"/>
          </a:xfrm>
        </p:spPr>
        <p:txBody>
          <a:bodyPr>
            <a:normAutofit fontScale="90000"/>
          </a:bodyPr>
          <a:lstStyle/>
          <a:p>
            <a:r>
              <a:rPr lang="en-US" dirty="0">
                <a:sym typeface="Gill Sans" charset="0"/>
              </a:rPr>
              <a:t>Copyright and Intellectual Property Infringement Legislation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464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229" y="2473341"/>
            <a:ext cx="10820400" cy="40241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>
                <a:sym typeface="Gill Sans" charset="0"/>
              </a:rPr>
              <a:t>Relevance To Cybercrime:</a:t>
            </a:r>
          </a:p>
          <a:p>
            <a:pPr marL="0" indent="0">
              <a:buNone/>
            </a:pPr>
            <a:r>
              <a:rPr lang="en-US" sz="2400" dirty="0" smtClean="0">
                <a:sym typeface="Gill Sans" charset="0"/>
              </a:rPr>
              <a:t>There </a:t>
            </a:r>
            <a:r>
              <a:rPr lang="en-US" sz="2400" dirty="0">
                <a:sym typeface="Gill Sans" charset="0"/>
              </a:rPr>
              <a:t>are many ways </a:t>
            </a:r>
            <a:r>
              <a:rPr lang="en-US" sz="2400" dirty="0" smtClean="0">
                <a:sym typeface="Gill Sans" charset="0"/>
              </a:rPr>
              <a:t>computers </a:t>
            </a:r>
            <a:r>
              <a:rPr lang="en-US" sz="2400" dirty="0">
                <a:sym typeface="Gill Sans" charset="0"/>
              </a:rPr>
              <a:t>and the </a:t>
            </a:r>
            <a:r>
              <a:rPr lang="en-US" sz="2400" dirty="0" smtClean="0">
                <a:sym typeface="Gill Sans" charset="0"/>
              </a:rPr>
              <a:t>Internet </a:t>
            </a:r>
            <a:r>
              <a:rPr lang="en-US" sz="2400" dirty="0">
                <a:sym typeface="Gill Sans" charset="0"/>
              </a:rPr>
              <a:t>can be used to infringe copyright:</a:t>
            </a:r>
          </a:p>
          <a:p>
            <a:pPr marL="1117600" indent="-457200">
              <a:buFont typeface="+mj-lt"/>
              <a:buAutoNum type="arabicPeriod"/>
              <a:defRPr/>
            </a:pPr>
            <a:r>
              <a:rPr lang="en-US" dirty="0" smtClean="0">
                <a:sym typeface="Gill Sans" charset="0"/>
              </a:rPr>
              <a:t>Piracy: The </a:t>
            </a:r>
            <a:r>
              <a:rPr lang="en-US" dirty="0">
                <a:sym typeface="Gill Sans" charset="0"/>
              </a:rPr>
              <a:t>distribution of protected works to the public. </a:t>
            </a:r>
            <a:endParaRPr lang="en-US" dirty="0" smtClean="0">
              <a:sym typeface="Gill Sans" charset="0"/>
            </a:endParaRPr>
          </a:p>
          <a:p>
            <a:pPr marL="1460500" lvl="2" indent="-342900">
              <a:spcBef>
                <a:spcPts val="1000"/>
              </a:spcBef>
              <a:defRPr/>
            </a:pPr>
            <a:r>
              <a:rPr lang="en-US" dirty="0">
                <a:sym typeface="Gill Sans" charset="0"/>
              </a:rPr>
              <a:t>Movie, TV and Music Piracy</a:t>
            </a:r>
            <a:r>
              <a:rPr lang="en-US" dirty="0" smtClean="0">
                <a:sym typeface="Gill Sans" charset="0"/>
              </a:rPr>
              <a:t>.</a:t>
            </a:r>
          </a:p>
          <a:p>
            <a:pPr marL="1117600" indent="-457200">
              <a:buFont typeface="+mj-lt"/>
              <a:buAutoNum type="arabicPeriod"/>
              <a:defRPr/>
            </a:pPr>
            <a:r>
              <a:rPr lang="en-US" dirty="0">
                <a:sym typeface="Gill Sans" charset="0"/>
              </a:rPr>
              <a:t>Use of unlicensed software</a:t>
            </a:r>
            <a:r>
              <a:rPr lang="en-US" dirty="0" smtClean="0">
                <a:sym typeface="Gill Sans" charset="0"/>
              </a:rPr>
              <a:t>.</a:t>
            </a:r>
          </a:p>
          <a:p>
            <a:pPr marL="1117600" indent="-457200">
              <a:buFont typeface="+mj-lt"/>
              <a:buAutoNum type="arabicPeriod"/>
              <a:defRPr/>
            </a:pPr>
            <a:r>
              <a:rPr lang="en-US" dirty="0" smtClean="0">
                <a:sym typeface="Gill Sans" charset="0"/>
              </a:rPr>
              <a:t>Peer-To-Peer File Sharing.</a:t>
            </a:r>
          </a:p>
          <a:p>
            <a:pPr marL="1117600" indent="-457200">
              <a:buFont typeface="+mj-lt"/>
              <a:buAutoNum type="arabicPeriod"/>
              <a:defRPr/>
            </a:pPr>
            <a:r>
              <a:rPr lang="en-US" dirty="0" smtClean="0">
                <a:sym typeface="Gill Sans" charset="0"/>
              </a:rPr>
              <a:t>Internet Streaming: </a:t>
            </a:r>
            <a:r>
              <a:rPr lang="en-US" i="1" dirty="0">
                <a:sym typeface="Gill Sans" charset="0"/>
              </a:rPr>
              <a:t>Very unclear</a:t>
            </a:r>
            <a:endParaRPr lang="en-US" i="1" dirty="0" smtClean="0">
              <a:sym typeface="Gill Sans" charset="0"/>
            </a:endParaRPr>
          </a:p>
          <a:p>
            <a:pPr marL="1574800" lvl="1" indent="-457200">
              <a:defRPr/>
            </a:pPr>
            <a:r>
              <a:rPr lang="en-US" dirty="0" smtClean="0">
                <a:sym typeface="Gill Sans" charset="0"/>
              </a:rPr>
              <a:t>Stream uploaders likely infringing copyright yet viewers may not be.</a:t>
            </a:r>
          </a:p>
          <a:p>
            <a:pPr marL="1574800" lvl="1" indent="-457200">
              <a:defRPr/>
            </a:pPr>
            <a:r>
              <a:rPr lang="en-US" dirty="0" err="1" smtClean="0">
                <a:sym typeface="Gill Sans" charset="0"/>
              </a:rPr>
              <a:t>CatchUp</a:t>
            </a:r>
            <a:r>
              <a:rPr lang="en-US" dirty="0" smtClean="0">
                <a:sym typeface="Gill Sans" charset="0"/>
              </a:rPr>
              <a:t> TV: ordered to shut down by UK High Court.</a:t>
            </a:r>
          </a:p>
          <a:p>
            <a:pPr marL="1574800" lvl="1" indent="-457200">
              <a:defRPr/>
            </a:pPr>
            <a:r>
              <a:rPr lang="en-US" dirty="0" smtClean="0">
                <a:sym typeface="Gill Sans" charset="0"/>
              </a:rPr>
              <a:t>Project Free TV </a:t>
            </a:r>
            <a:r>
              <a:rPr lang="en-US" dirty="0" err="1" smtClean="0">
                <a:sym typeface="Gill Sans" charset="0"/>
              </a:rPr>
              <a:t>etc</a:t>
            </a:r>
            <a:r>
              <a:rPr lang="en-US" dirty="0" smtClean="0">
                <a:sym typeface="Gill Sans" charset="0"/>
              </a:rPr>
              <a:t>: Court ordered to be blocked by many ISPs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18048" y="764373"/>
            <a:ext cx="6488151" cy="1293028"/>
          </a:xfrm>
        </p:spPr>
        <p:txBody>
          <a:bodyPr>
            <a:normAutofit fontScale="90000"/>
          </a:bodyPr>
          <a:lstStyle/>
          <a:p>
            <a:r>
              <a:rPr lang="en-US" dirty="0">
                <a:sym typeface="Gill Sans" charset="0"/>
              </a:rPr>
              <a:t>Copyright and Intellectual Property Infringement Legislation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048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784" y="2212266"/>
            <a:ext cx="10820400" cy="1081541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sym typeface="Gill Sans" charset="0"/>
              </a:rPr>
              <a:t>Jurisdiction</a:t>
            </a:r>
          </a:p>
          <a:p>
            <a:r>
              <a:rPr lang="en-US" dirty="0" smtClean="0">
                <a:sym typeface="Gill Sans" charset="0"/>
              </a:rPr>
              <a:t>The Internet has complicated copyright law and jurisdiction.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750420" y="764373"/>
            <a:ext cx="6755780" cy="1293028"/>
          </a:xfrm>
        </p:spPr>
        <p:txBody>
          <a:bodyPr>
            <a:normAutofit fontScale="90000"/>
          </a:bodyPr>
          <a:lstStyle/>
          <a:p>
            <a:r>
              <a:rPr lang="en-US" dirty="0">
                <a:sym typeface="Gill Sans" charset="0"/>
              </a:rPr>
              <a:t>Copyright and Intellectual Property Infringement Legislation</a:t>
            </a:r>
            <a:endParaRPr lang="en-GB" dirty="0"/>
          </a:p>
        </p:txBody>
      </p:sp>
      <p:sp>
        <p:nvSpPr>
          <p:cNvPr id="2" name="Folded Corner 1"/>
          <p:cNvSpPr/>
          <p:nvPr/>
        </p:nvSpPr>
        <p:spPr>
          <a:xfrm>
            <a:off x="3801809" y="4793226"/>
            <a:ext cx="712836" cy="852130"/>
          </a:xfrm>
          <a:prstGeom prst="foldedCorner">
            <a:avLst/>
          </a:prstGeom>
          <a:gradFill flip="none" rotWithShape="1">
            <a:gsLst>
              <a:gs pos="0">
                <a:schemeClr val="accent1">
                  <a:tint val="96000"/>
                  <a:satMod val="100000"/>
                  <a:lumMod val="104000"/>
                  <a:alpha val="71000"/>
                </a:schemeClr>
              </a:gs>
              <a:gs pos="78000">
                <a:schemeClr val="accent1">
                  <a:shade val="100000"/>
                  <a:satMod val="110000"/>
                  <a:lumMod val="100000"/>
                  <a:alpha val="71000"/>
                </a:schemeClr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smtClean="0"/>
              <a:t>Doc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318387" y="4186903"/>
            <a:ext cx="1715728" cy="1904181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loud 22"/>
          <p:cNvSpPr/>
          <p:nvPr/>
        </p:nvSpPr>
        <p:spPr>
          <a:xfrm>
            <a:off x="4891548" y="3236452"/>
            <a:ext cx="1745226" cy="876709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Web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351161" y="4211484"/>
            <a:ext cx="1267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Country 1</a:t>
            </a:r>
            <a:endParaRPr lang="en-US" dirty="0"/>
          </a:p>
        </p:txBody>
      </p:sp>
      <p:sp>
        <p:nvSpPr>
          <p:cNvPr id="26" name="Up Arrow 25"/>
          <p:cNvSpPr/>
          <p:nvPr/>
        </p:nvSpPr>
        <p:spPr>
          <a:xfrm>
            <a:off x="3891935" y="3482258"/>
            <a:ext cx="458839" cy="639097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Up Arrow 26"/>
          <p:cNvSpPr/>
          <p:nvPr/>
        </p:nvSpPr>
        <p:spPr>
          <a:xfrm rot="10800000">
            <a:off x="7207045" y="3478980"/>
            <a:ext cx="458839" cy="68825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olded Corner 31"/>
          <p:cNvSpPr/>
          <p:nvPr/>
        </p:nvSpPr>
        <p:spPr>
          <a:xfrm>
            <a:off x="7018595" y="4798143"/>
            <a:ext cx="712836" cy="852130"/>
          </a:xfrm>
          <a:prstGeom prst="foldedCorner">
            <a:avLst/>
          </a:prstGeom>
          <a:gradFill flip="none" rotWithShape="1">
            <a:gsLst>
              <a:gs pos="0">
                <a:schemeClr val="accent1">
                  <a:tint val="96000"/>
                  <a:satMod val="100000"/>
                  <a:lumMod val="104000"/>
                  <a:alpha val="71000"/>
                </a:schemeClr>
              </a:gs>
              <a:gs pos="78000">
                <a:schemeClr val="accent1">
                  <a:shade val="100000"/>
                  <a:satMod val="110000"/>
                  <a:lumMod val="100000"/>
                  <a:alpha val="71000"/>
                </a:schemeClr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smtClean="0"/>
              <a:t>Doc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6535173" y="4191820"/>
            <a:ext cx="1715728" cy="1904181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6567947" y="4216401"/>
            <a:ext cx="1267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Country 2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342968" y="5719097"/>
            <a:ext cx="1655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Legal	    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617110" y="5707626"/>
            <a:ext cx="838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Illegal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889813" y="5713870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712065" y="3793613"/>
            <a:ext cx="1237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Upload…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7698658" y="3773948"/>
            <a:ext cx="1584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Download…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30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044" y="2607155"/>
            <a:ext cx="10820400" cy="4024125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ym typeface="Gill Sans" charset="0"/>
              </a:rPr>
              <a:t>The Berne </a:t>
            </a:r>
            <a:r>
              <a:rPr lang="en-US" sz="2800" dirty="0" smtClean="0">
                <a:sym typeface="Gill Sans" charset="0"/>
              </a:rPr>
              <a:t>Convention</a:t>
            </a:r>
          </a:p>
          <a:p>
            <a:pPr marL="0" indent="0">
              <a:buNone/>
            </a:pPr>
            <a:endParaRPr lang="en-US" sz="2800" dirty="0" smtClean="0">
              <a:sym typeface="Gill Sans" charset="0"/>
            </a:endParaRPr>
          </a:p>
          <a:p>
            <a:r>
              <a:rPr lang="en-US" sz="2400" dirty="0" smtClean="0"/>
              <a:t>Attempts to maintain copyright on an international leve</a:t>
            </a:r>
            <a:r>
              <a:rPr lang="en-US" sz="2400" dirty="0"/>
              <a:t>l</a:t>
            </a:r>
            <a:endParaRPr lang="en-US" sz="2400" dirty="0" smtClean="0"/>
          </a:p>
          <a:p>
            <a:r>
              <a:rPr lang="en-US" sz="2400" dirty="0" smtClean="0"/>
              <a:t>Non-residents from other member countries treated the same as citizens (in terms of copyright).</a:t>
            </a:r>
          </a:p>
          <a:p>
            <a:r>
              <a:rPr lang="en-US" sz="2400" dirty="0" smtClean="0"/>
              <a:t>Foreign </a:t>
            </a:r>
            <a:r>
              <a:rPr lang="en-US" sz="2400" dirty="0"/>
              <a:t>works must be protected the same as domestic </a:t>
            </a:r>
            <a:r>
              <a:rPr lang="en-US" sz="2400" dirty="0" smtClean="0"/>
              <a:t>ones.</a:t>
            </a:r>
          </a:p>
          <a:p>
            <a:r>
              <a:rPr lang="en-US" sz="2400" dirty="0" smtClean="0"/>
              <a:t>Works </a:t>
            </a:r>
            <a:r>
              <a:rPr lang="en-US" sz="2400" dirty="0"/>
              <a:t>must receive </a:t>
            </a:r>
            <a:r>
              <a:rPr lang="ja-JP" altLang="en-US" sz="2400" dirty="0">
                <a:latin typeface="Arial" panose="020B0604020202020204" pitchFamily="34" charset="0"/>
              </a:rPr>
              <a:t>“</a:t>
            </a:r>
            <a:r>
              <a:rPr lang="en-US" altLang="ja-JP" sz="2400" dirty="0"/>
              <a:t>automatic protection</a:t>
            </a:r>
            <a:r>
              <a:rPr lang="ja-JP" altLang="en-US" sz="2400" dirty="0">
                <a:latin typeface="Arial" panose="020B0604020202020204" pitchFamily="34" charset="0"/>
              </a:rPr>
              <a:t>”</a:t>
            </a:r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62654" y="764373"/>
            <a:ext cx="6443546" cy="1293028"/>
          </a:xfrm>
        </p:spPr>
        <p:txBody>
          <a:bodyPr>
            <a:normAutofit fontScale="90000"/>
          </a:bodyPr>
          <a:lstStyle/>
          <a:p>
            <a:r>
              <a:rPr lang="en-US" dirty="0">
                <a:sym typeface="Gill Sans" charset="0"/>
              </a:rPr>
              <a:t>Copyright and Intellectual Property Infringement Legislation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524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711" y="1175142"/>
            <a:ext cx="7290107" cy="5467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84170" y="1099982"/>
            <a:ext cx="40961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i="1" dirty="0"/>
              <a:t>Berne Convention </a:t>
            </a:r>
            <a:r>
              <a:rPr lang="en-US" altLang="en-US" sz="2400" i="1" dirty="0" smtClean="0"/>
              <a:t>Map</a:t>
            </a:r>
            <a:r>
              <a:rPr lang="en-US" altLang="en-US" sz="2400" i="1" baseline="30000" dirty="0" smtClean="0"/>
              <a:t>[11]</a:t>
            </a:r>
            <a:endParaRPr lang="en-GB" sz="2400" baseline="30000" dirty="0"/>
          </a:p>
        </p:txBody>
      </p:sp>
    </p:spTree>
    <p:extLst>
      <p:ext uri="{BB962C8B-B14F-4D97-AF65-F5344CB8AC3E}">
        <p14:creationId xmlns:p14="http://schemas.microsoft.com/office/powerpoint/2010/main" val="377270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044" y="2607155"/>
            <a:ext cx="10820400" cy="4024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ym typeface="Gill Sans" charset="0"/>
              </a:rPr>
              <a:t>The Digital Economy Act 2010</a:t>
            </a:r>
          </a:p>
          <a:p>
            <a:r>
              <a:rPr lang="en-GB" sz="2400" dirty="0" smtClean="0"/>
              <a:t>Given assent in 2010 </a:t>
            </a:r>
          </a:p>
          <a:p>
            <a:r>
              <a:rPr lang="en-GB" sz="2400" dirty="0" smtClean="0"/>
              <a:t>Many controversial sections delayed (likely till 2015). </a:t>
            </a:r>
          </a:p>
          <a:p>
            <a:r>
              <a:rPr lang="en-GB" sz="2400" dirty="0" smtClean="0"/>
              <a:t>Under the system an internet user would be sent a warning letter if it was detected they downloaded a protected work illegally.</a:t>
            </a:r>
          </a:p>
          <a:p>
            <a:r>
              <a:rPr lang="en-GB" sz="2400" dirty="0" smtClean="0"/>
              <a:t>2 letters more letters…</a:t>
            </a:r>
          </a:p>
          <a:p>
            <a:r>
              <a:rPr lang="en-GB" sz="2400" dirty="0" smtClean="0"/>
              <a:t>Download history shared with copyright holder. And possible access block. </a:t>
            </a:r>
          </a:p>
          <a:p>
            <a:r>
              <a:rPr lang="en-GB" sz="2400" dirty="0" smtClean="0"/>
              <a:t>A further court order would be needed before prosecution. </a:t>
            </a:r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62654" y="764373"/>
            <a:ext cx="6443546" cy="1293028"/>
          </a:xfrm>
        </p:spPr>
        <p:txBody>
          <a:bodyPr>
            <a:normAutofit fontScale="90000"/>
          </a:bodyPr>
          <a:lstStyle/>
          <a:p>
            <a:r>
              <a:rPr lang="en-US" dirty="0">
                <a:sym typeface="Gill Sans" charset="0"/>
              </a:rPr>
              <a:t>Copyright and Intellectual Property Infringement Legislation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8627670" y="2560809"/>
            <a:ext cx="2163097" cy="107335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 rot="10800000">
            <a:off x="8635865" y="2577193"/>
            <a:ext cx="2146708" cy="527581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119285" y="3052422"/>
            <a:ext cx="114709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2015 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65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8734" y="764373"/>
            <a:ext cx="7167465" cy="1293028"/>
          </a:xfrm>
        </p:spPr>
        <p:txBody>
          <a:bodyPr/>
          <a:lstStyle/>
          <a:p>
            <a:r>
              <a:rPr lang="en-GB" dirty="0"/>
              <a:t>Sexual and Pornographic Offences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705878"/>
            <a:ext cx="10820400" cy="3512807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/>
              <a:t>Sexual Offences Act </a:t>
            </a:r>
            <a:r>
              <a:rPr lang="en-GB" sz="2800" dirty="0" smtClean="0"/>
              <a:t>2003</a:t>
            </a:r>
          </a:p>
          <a:p>
            <a:pPr marL="0" indent="0">
              <a:buNone/>
            </a:pPr>
            <a:endParaRPr lang="en-GB" sz="2800" dirty="0" smtClean="0"/>
          </a:p>
          <a:p>
            <a:r>
              <a:rPr lang="en-GB" sz="2400" dirty="0" smtClean="0"/>
              <a:t>Meeting children after online grooming is illegal</a:t>
            </a:r>
            <a:endParaRPr lang="en-GB" sz="2400" dirty="0"/>
          </a:p>
          <a:p>
            <a:pPr marL="0" indent="0">
              <a:buNone/>
            </a:pPr>
            <a:endParaRPr lang="en-GB" sz="2400" b="1" u="sng" dirty="0"/>
          </a:p>
        </p:txBody>
      </p:sp>
    </p:spTree>
    <p:extLst>
      <p:ext uri="{BB962C8B-B14F-4D97-AF65-F5344CB8AC3E}">
        <p14:creationId xmlns:p14="http://schemas.microsoft.com/office/powerpoint/2010/main" val="25334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8734" y="764373"/>
            <a:ext cx="7167465" cy="1293028"/>
          </a:xfrm>
        </p:spPr>
        <p:txBody>
          <a:bodyPr/>
          <a:lstStyle/>
          <a:p>
            <a:r>
              <a:rPr lang="en-GB" dirty="0"/>
              <a:t>Sexual and Pornographic Offences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705878"/>
            <a:ext cx="10820400" cy="3512807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/>
              <a:t>Protection of Children Act </a:t>
            </a:r>
            <a:r>
              <a:rPr lang="en-GB" sz="2800" dirty="0" smtClean="0"/>
              <a:t>1978</a:t>
            </a:r>
          </a:p>
          <a:p>
            <a:pPr marL="0" indent="0">
              <a:buNone/>
            </a:pPr>
            <a:endParaRPr lang="en-GB" sz="2800" dirty="0" smtClean="0"/>
          </a:p>
          <a:p>
            <a:r>
              <a:rPr lang="en-GB" sz="2400" dirty="0" smtClean="0"/>
              <a:t>Distribution of indecent pictures of children is illegal</a:t>
            </a:r>
          </a:p>
          <a:p>
            <a:endParaRPr lang="en-GB" sz="2400" dirty="0" smtClean="0"/>
          </a:p>
          <a:p>
            <a:r>
              <a:rPr lang="en-GB" sz="2400" dirty="0" smtClean="0"/>
              <a:t>Companies can be charged with this crime</a:t>
            </a:r>
          </a:p>
        </p:txBody>
      </p:sp>
    </p:spTree>
    <p:extLst>
      <p:ext uri="{BB962C8B-B14F-4D97-AF65-F5344CB8AC3E}">
        <p14:creationId xmlns:p14="http://schemas.microsoft.com/office/powerpoint/2010/main" val="414664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8734" y="764373"/>
            <a:ext cx="7167465" cy="1293028"/>
          </a:xfrm>
        </p:spPr>
        <p:txBody>
          <a:bodyPr/>
          <a:lstStyle/>
          <a:p>
            <a:r>
              <a:rPr lang="en-GB" dirty="0"/>
              <a:t>Sexual and Pornographic Offences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705878"/>
            <a:ext cx="10820400" cy="3512807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/>
              <a:t>Obscene Publications Act 1959 and </a:t>
            </a:r>
            <a:r>
              <a:rPr lang="en-GB" sz="2800" dirty="0" smtClean="0"/>
              <a:t>1964</a:t>
            </a:r>
          </a:p>
          <a:p>
            <a:r>
              <a:rPr lang="en-GB" sz="2400" dirty="0" smtClean="0"/>
              <a:t>Publication of socially or morally unacceptable material is illegal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16285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Study: The Silk Road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Opened in February 2011</a:t>
            </a:r>
          </a:p>
          <a:p>
            <a:r>
              <a:rPr lang="en-GB" dirty="0" smtClean="0"/>
              <a:t>1 Million users</a:t>
            </a:r>
          </a:p>
          <a:p>
            <a:r>
              <a:rPr lang="en-GB" dirty="0" smtClean="0"/>
              <a:t>$1.2 billion in sales</a:t>
            </a:r>
          </a:p>
          <a:p>
            <a:r>
              <a:rPr lang="en-GB" dirty="0" smtClean="0"/>
              <a:t>1.2 million transactions</a:t>
            </a:r>
          </a:p>
          <a:p>
            <a:r>
              <a:rPr lang="en-GB" dirty="0" smtClean="0"/>
              <a:t>Closed in October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6721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829" y="1035698"/>
            <a:ext cx="8333792" cy="95638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What is this presentation about?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2624" y="2577759"/>
            <a:ext cx="9577873" cy="4168918"/>
          </a:xfrm>
        </p:spPr>
        <p:txBody>
          <a:bodyPr>
            <a:normAutofit/>
          </a:bodyPr>
          <a:lstStyle/>
          <a:p>
            <a:r>
              <a:rPr lang="en-GB" dirty="0" smtClean="0"/>
              <a:t>Overview on legislation used to protect and address breaches in Cybersecurity for individuals, organisations and businesses.</a:t>
            </a:r>
          </a:p>
          <a:p>
            <a:endParaRPr lang="en-GB" dirty="0" smtClean="0"/>
          </a:p>
          <a:p>
            <a:r>
              <a:rPr lang="en-GB" dirty="0" err="1" smtClean="0"/>
              <a:t>Heartbleed</a:t>
            </a:r>
            <a:r>
              <a:rPr lang="en-GB" baseline="30000" dirty="0" smtClean="0"/>
              <a:t>[1]</a:t>
            </a:r>
            <a:r>
              <a:rPr lang="en-GB" dirty="0" smtClean="0"/>
              <a:t>: important to know the legal action that can be taken</a:t>
            </a:r>
          </a:p>
          <a:p>
            <a:r>
              <a:rPr lang="en-GB" dirty="0" smtClean="0"/>
              <a:t>Basic protection:</a:t>
            </a:r>
          </a:p>
          <a:p>
            <a:pPr lvl="1"/>
            <a:r>
              <a:rPr lang="en-GB" dirty="0" smtClean="0"/>
              <a:t>Sophos</a:t>
            </a:r>
            <a:r>
              <a:rPr lang="en-GB" baseline="30000" dirty="0" smtClean="0"/>
              <a:t>[2]</a:t>
            </a:r>
          </a:p>
          <a:p>
            <a:pPr lvl="1"/>
            <a:r>
              <a:rPr lang="en-GB" dirty="0" err="1" smtClean="0"/>
              <a:t>MailScanner</a:t>
            </a:r>
            <a:r>
              <a:rPr lang="en-GB" baseline="30000" dirty="0" smtClean="0"/>
              <a:t>[3]</a:t>
            </a:r>
          </a:p>
          <a:p>
            <a:endParaRPr lang="en-GB" dirty="0"/>
          </a:p>
        </p:txBody>
      </p:sp>
      <p:pic>
        <p:nvPicPr>
          <p:cNvPr id="1026" name="Picture 2" descr="Heartbleed Bu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6414" y="4662218"/>
            <a:ext cx="1463672" cy="177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36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The Silk Road Worked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Used TOR browser to secure anonymity. </a:t>
            </a:r>
          </a:p>
          <a:p>
            <a:r>
              <a:rPr lang="en-GB" dirty="0" smtClean="0"/>
              <a:t>Used the bitcoin currency.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6553" t="34488" r="26557" b="26787"/>
          <a:stretch/>
        </p:blipFill>
        <p:spPr>
          <a:xfrm>
            <a:off x="5651156" y="2694500"/>
            <a:ext cx="5121518" cy="302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948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the FBI brought the site down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Located six of the website’s servers.</a:t>
            </a:r>
          </a:p>
          <a:p>
            <a:r>
              <a:rPr lang="en-GB" dirty="0" smtClean="0"/>
              <a:t>Acted as an administrator on the server.</a:t>
            </a:r>
          </a:p>
          <a:p>
            <a:r>
              <a:rPr lang="en-GB" dirty="0" smtClean="0"/>
              <a:t>Exposed buyers’ and sellers’ accounts.</a:t>
            </a:r>
          </a:p>
          <a:p>
            <a:r>
              <a:rPr lang="en-GB" dirty="0" smtClean="0"/>
              <a:t>Arrested Ross Ulbricht</a:t>
            </a:r>
          </a:p>
          <a:p>
            <a:r>
              <a:rPr lang="en-GB" dirty="0" smtClean="0"/>
              <a:t>Seized 26,000 BTC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46230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CYBER CRIME IN THE UK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Cost of £27 billion to the UK economy in 2011 [13]</a:t>
            </a:r>
          </a:p>
          <a:p>
            <a:endParaRPr lang="en-GB" sz="2800" dirty="0" smtClean="0"/>
          </a:p>
          <a:p>
            <a:pPr lvl="1"/>
            <a:r>
              <a:rPr lang="en-GB" sz="2400" dirty="0" smtClean="0"/>
              <a:t>£22 billion of that to companies</a:t>
            </a:r>
          </a:p>
          <a:p>
            <a:pPr lvl="1"/>
            <a:endParaRPr lang="en-GB" sz="2400" dirty="0" smtClean="0"/>
          </a:p>
          <a:p>
            <a:pPr lvl="1"/>
            <a:r>
              <a:rPr lang="en-GB" sz="2400" dirty="0" smtClean="0"/>
              <a:t>$2.2 billion to the government</a:t>
            </a:r>
          </a:p>
          <a:p>
            <a:pPr lvl="1"/>
            <a:endParaRPr lang="en-GB" sz="2400" dirty="0" smtClean="0"/>
          </a:p>
          <a:p>
            <a:pPr lvl="1"/>
            <a:r>
              <a:rPr lang="en-GB" sz="2400" dirty="0" smtClean="0"/>
              <a:t>£3.1 billion to citizens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926520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Cost OF DIFFERENT CYBER CRIMES TO THE UK ECONOMY[12]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03"/>
          <a:stretch/>
        </p:blipFill>
        <p:spPr>
          <a:xfrm>
            <a:off x="2273341" y="2895600"/>
            <a:ext cx="7627389" cy="3492967"/>
          </a:xfrm>
        </p:spPr>
      </p:pic>
    </p:spTree>
    <p:extLst>
      <p:ext uri="{BB962C8B-B14F-4D97-AF65-F5344CB8AC3E}">
        <p14:creationId xmlns:p14="http://schemas.microsoft.com/office/powerpoint/2010/main" val="35113209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CYBER CRIME IN THE UK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37% of adults reported negative experiences online in 2011 [13]</a:t>
            </a:r>
          </a:p>
          <a:p>
            <a:r>
              <a:rPr lang="en-GB" sz="2400" dirty="0" smtClean="0"/>
              <a:t>31% of adults received a computer virus</a:t>
            </a:r>
          </a:p>
          <a:p>
            <a:r>
              <a:rPr lang="en-GB" sz="2400" dirty="0" smtClean="0"/>
              <a:t>One act of cybercrime costs a company on average £130,000 [14]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806369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10902820" cy="40942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[1]</a:t>
            </a:r>
            <a:r>
              <a:rPr lang="en-GB" dirty="0" smtClean="0">
                <a:hlinkClick r:id="rId2"/>
              </a:rPr>
              <a:t>http</a:t>
            </a:r>
            <a:r>
              <a:rPr lang="en-GB" dirty="0">
                <a:hlinkClick r:id="rId2"/>
              </a:rPr>
              <a:t>://heartbleed.com</a:t>
            </a:r>
            <a:r>
              <a:rPr lang="en-GB" dirty="0" smtClean="0">
                <a:hlinkClick r:id="rId2"/>
              </a:rPr>
              <a:t>/</a:t>
            </a: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 smtClean="0"/>
              <a:t>[2]</a:t>
            </a:r>
            <a:r>
              <a:rPr lang="en-GB" dirty="0" smtClean="0">
                <a:hlinkClick r:id="rId3"/>
              </a:rPr>
              <a:t>http</a:t>
            </a:r>
            <a:r>
              <a:rPr lang="en-GB" dirty="0">
                <a:hlinkClick r:id="rId3"/>
              </a:rPr>
              <a:t>://</a:t>
            </a:r>
            <a:r>
              <a:rPr lang="en-GB" dirty="0" smtClean="0">
                <a:hlinkClick r:id="rId3"/>
              </a:rPr>
              <a:t>www.sophos.com/en-us.aspx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[3]</a:t>
            </a:r>
            <a:r>
              <a:rPr lang="en-GB" dirty="0" smtClean="0">
                <a:hlinkClick r:id="rId4"/>
              </a:rPr>
              <a:t>http</a:t>
            </a:r>
            <a:r>
              <a:rPr lang="en-GB" dirty="0">
                <a:hlinkClick r:id="rId4"/>
              </a:rPr>
              <a:t>://</a:t>
            </a:r>
            <a:r>
              <a:rPr lang="en-GB" dirty="0" smtClean="0">
                <a:hlinkClick r:id="rId4"/>
              </a:rPr>
              <a:t>www.mailscanner.info/intro.html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[4]Paper: The </a:t>
            </a:r>
            <a:r>
              <a:rPr lang="en-GB" dirty="0"/>
              <a:t>Internet and its Opportunities for </a:t>
            </a:r>
            <a:r>
              <a:rPr lang="en-GB" dirty="0" smtClean="0"/>
              <a:t>Cybercrime</a:t>
            </a:r>
          </a:p>
          <a:p>
            <a:pPr marL="0" indent="0">
              <a:buNone/>
            </a:pPr>
            <a:r>
              <a:rPr lang="en-GB" dirty="0" smtClean="0"/>
              <a:t>Electronic </a:t>
            </a:r>
            <a:r>
              <a:rPr lang="en-GB" dirty="0"/>
              <a:t>copy available at: </a:t>
            </a:r>
            <a:r>
              <a:rPr lang="en-GB" dirty="0">
                <a:hlinkClick r:id="rId5"/>
              </a:rPr>
              <a:t>http://</a:t>
            </a:r>
            <a:r>
              <a:rPr lang="en-GB" dirty="0" smtClean="0">
                <a:hlinkClick r:id="rId5"/>
              </a:rPr>
              <a:t>ssrn.com/abstract=1738223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[5]</a:t>
            </a:r>
            <a:r>
              <a:rPr lang="en-GB" dirty="0" smtClean="0">
                <a:hlinkClick r:id="rId6"/>
              </a:rPr>
              <a:t>https://www.gov.uk/government/uploads/system/uploads/attachment_data/file/228826/7842.pdf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[6]</a:t>
            </a:r>
            <a:r>
              <a:rPr lang="en-GB" dirty="0" smtClean="0">
                <a:hlinkClick r:id="rId7"/>
              </a:rPr>
              <a:t>http://www.jisclegal.ac.uk/Portals/12/Documents/PDFs/crimeOverview.pdf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[7]</a:t>
            </a:r>
            <a:r>
              <a:rPr lang="en-GB" dirty="0" smtClean="0">
                <a:hlinkClick r:id="rId8"/>
              </a:rPr>
              <a:t>http://conventions.coe.int/Treaty/en/Summaries/Html/185.htm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923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10902820" cy="40942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[8]</a:t>
            </a:r>
            <a:r>
              <a:rPr lang="en-GB" u="sng" dirty="0">
                <a:hlinkClick r:id="rId2"/>
              </a:rPr>
              <a:t> http://www.nationalcrimeagency.gov.uk/about-us/what-we-do/national-cyber-crime-unit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[9]</a:t>
            </a:r>
            <a:r>
              <a:rPr lang="en-US" altLang="ja-JP" sz="2400" i="1" u="sng" dirty="0" smtClean="0">
                <a:hlinkClick r:id="rId3"/>
              </a:rPr>
              <a:t>http</a:t>
            </a:r>
            <a:r>
              <a:rPr lang="en-US" altLang="ja-JP" sz="2400" i="1" u="sng" dirty="0">
                <a:hlinkClick r:id="rId3"/>
              </a:rPr>
              <a:t>://</a:t>
            </a:r>
            <a:r>
              <a:rPr lang="en-US" altLang="ja-JP" sz="2400" i="1" u="sng" dirty="0" smtClean="0">
                <a:hlinkClick r:id="rId3"/>
              </a:rPr>
              <a:t>www.sfo.gov.uk/fraud/what-is-fraud.aspx</a:t>
            </a:r>
            <a:endParaRPr lang="en-US" altLang="ja-JP" sz="2400" i="1" u="sng" dirty="0" smtClean="0"/>
          </a:p>
          <a:p>
            <a:pPr marL="0" indent="0">
              <a:buNone/>
            </a:pPr>
            <a:r>
              <a:rPr lang="en-US" altLang="ja-JP" sz="2400" dirty="0" smtClean="0"/>
              <a:t>[10] Police </a:t>
            </a:r>
            <a:r>
              <a:rPr lang="en-US" altLang="ja-JP" sz="2400" dirty="0"/>
              <a:t>and Justice Act 2006 c48 Part 5, </a:t>
            </a:r>
            <a:r>
              <a:rPr lang="en-US" altLang="ja-JP" sz="2400" dirty="0">
                <a:hlinkClick r:id="rId4"/>
              </a:rPr>
              <a:t>http://www.legislation.gov.uk/ukpga/2006/48/part/5/crossheading/computer-misuse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 smtClean="0"/>
              <a:t>[11]</a:t>
            </a:r>
            <a:r>
              <a:rPr lang="en-US" altLang="ja-JP" sz="2400" i="1" u="sng" dirty="0" smtClean="0">
                <a:hlinkClick r:id="rId5"/>
              </a:rPr>
              <a:t> http://www.ipo.gov.uk/types/copy/c-manage/c-useenforce/c-infringe.htm</a:t>
            </a:r>
            <a:endParaRPr lang="en-US" altLang="ja-JP" sz="2400" i="1" u="sng" dirty="0" smtClean="0"/>
          </a:p>
          <a:p>
            <a:pPr marL="0" indent="0">
              <a:buNone/>
            </a:pPr>
            <a:r>
              <a:rPr lang="en-US" altLang="ja-JP" sz="2400" dirty="0" smtClean="0"/>
              <a:t>[12]</a:t>
            </a:r>
            <a:r>
              <a:rPr lang="en-GB" sz="2400" dirty="0" smtClean="0"/>
              <a:t> </a:t>
            </a:r>
            <a:r>
              <a:rPr lang="en-GB" sz="2400" dirty="0">
                <a:hlinkClick r:id="rId6"/>
              </a:rPr>
              <a:t>http://</a:t>
            </a:r>
            <a:r>
              <a:rPr lang="en-GB" sz="2400" dirty="0" smtClean="0">
                <a:hlinkClick r:id="rId6"/>
              </a:rPr>
              <a:t>cyber.law.harvard.edu/copyrightforlibrarians/File:Map1.png</a:t>
            </a:r>
            <a:endParaRPr lang="en-GB" sz="2400" dirty="0" smtClean="0"/>
          </a:p>
          <a:p>
            <a:pPr marL="0" indent="0">
              <a:buNone/>
            </a:pPr>
            <a:r>
              <a:rPr lang="en-US" altLang="ja-JP" sz="2300" dirty="0" smtClean="0"/>
              <a:t>[13]</a:t>
            </a:r>
            <a:r>
              <a:rPr lang="en-GB" sz="2400" u="sng" dirty="0" smtClean="0">
                <a:hlinkClick r:id="rId7"/>
              </a:rPr>
              <a:t>https://www.gov.uk/government/uploads/system/uploads/attachment_data/file/60942/THE-COST-OF-CYBER-CRIME-SUMMARY-FINAL.pdf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977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sz="2000" u="sng" dirty="0"/>
          </a:p>
          <a:p>
            <a:r>
              <a:rPr lang="en-US" altLang="ja-JP" sz="2000" dirty="0"/>
              <a:t>[14]</a:t>
            </a:r>
            <a:r>
              <a:rPr lang="en-GB" sz="2000" u="sng" dirty="0">
                <a:hlinkClick r:id="rId2"/>
              </a:rPr>
              <a:t>https://</a:t>
            </a:r>
            <a:r>
              <a:rPr lang="en-GB" sz="2000" u="sng" dirty="0" smtClean="0">
                <a:hlinkClick r:id="rId2"/>
              </a:rPr>
              <a:t>www.gov.uk/government/uploads/system/uploads/attachment_data/file/246749/horr75-summary.pdf</a:t>
            </a:r>
            <a:endParaRPr lang="en-GB" dirty="0" smtClean="0"/>
          </a:p>
          <a:p>
            <a:r>
              <a:rPr lang="en-GB" dirty="0" smtClean="0"/>
              <a:t>[</a:t>
            </a:r>
            <a:r>
              <a:rPr lang="en-GB" dirty="0"/>
              <a:t>15]</a:t>
            </a:r>
            <a:r>
              <a:rPr lang="en-GB" u="sng" dirty="0">
                <a:hlinkClick r:id="rId3"/>
              </a:rPr>
              <a:t>http://www.checkpoint.com/products/downloads/whitepapers/ponemon-cybercrime-2012.pdf</a:t>
            </a:r>
            <a:endParaRPr lang="en-GB" dirty="0"/>
          </a:p>
          <a:p>
            <a:r>
              <a:rPr lang="en-GB" dirty="0" smtClean="0"/>
              <a:t>[16] </a:t>
            </a:r>
            <a:r>
              <a:rPr lang="en-GB" dirty="0">
                <a:hlinkClick r:id="rId4"/>
              </a:rPr>
              <a:t>http://www.usatoday.com/story/news/nation/2013/10/21/fbi-cracks-silk-road/2984921</a:t>
            </a:r>
            <a:r>
              <a:rPr lang="en-GB" dirty="0" smtClean="0">
                <a:hlinkClick r:id="rId4"/>
              </a:rPr>
              <a:t>/</a:t>
            </a:r>
            <a:endParaRPr lang="en-GB" dirty="0" smtClean="0"/>
          </a:p>
          <a:p>
            <a:r>
              <a:rPr lang="en-GB" dirty="0" smtClean="0"/>
              <a:t>[17] </a:t>
            </a:r>
            <a:r>
              <a:rPr lang="en-GB" dirty="0" smtClean="0">
                <a:hlinkClick r:id="rId5"/>
              </a:rPr>
              <a:t>https</a:t>
            </a:r>
            <a:r>
              <a:rPr lang="en-GB" dirty="0">
                <a:hlinkClick r:id="rId5"/>
              </a:rPr>
              <a:t>://www.andrew.cmu.edu/user/nicolasc/publications/Christin-WWW13.pdf</a:t>
            </a:r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All sources last accessed: 14:26 02/05/2014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6314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559099"/>
            <a:ext cx="8610600" cy="1293028"/>
          </a:xfrm>
        </p:spPr>
        <p:txBody>
          <a:bodyPr/>
          <a:lstStyle/>
          <a:p>
            <a:r>
              <a:rPr lang="en-GB" dirty="0" smtClean="0"/>
              <a:t>What is cybercrime?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094273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“crimes </a:t>
            </a:r>
            <a:r>
              <a:rPr lang="en-GB" sz="2800" dirty="0"/>
              <a:t>in which computer networks are the target or a substantial tool</a:t>
            </a:r>
            <a:r>
              <a:rPr lang="en-GB" sz="2800" dirty="0" smtClean="0"/>
              <a:t>”</a:t>
            </a:r>
            <a:r>
              <a:rPr lang="en-GB" sz="2800" baseline="30000" dirty="0" smtClean="0"/>
              <a:t>[4]</a:t>
            </a:r>
          </a:p>
          <a:p>
            <a:endParaRPr lang="en-GB" sz="2800" baseline="30000" dirty="0" smtClean="0"/>
          </a:p>
          <a:p>
            <a:endParaRPr lang="en-GB" sz="2800" baseline="30000" dirty="0" smtClean="0"/>
          </a:p>
          <a:p>
            <a:pPr marL="0" indent="0">
              <a:buNone/>
            </a:pPr>
            <a:r>
              <a:rPr lang="en-GB" sz="2800" dirty="0" smtClean="0"/>
              <a:t>Categories</a:t>
            </a:r>
            <a:r>
              <a:rPr lang="en-GB" sz="2800" baseline="30000" dirty="0" smtClean="0"/>
              <a:t>[5]</a:t>
            </a:r>
            <a:r>
              <a:rPr lang="en-GB" sz="2800" dirty="0" smtClean="0"/>
              <a:t>:</a:t>
            </a:r>
          </a:p>
          <a:p>
            <a:pPr lvl="1"/>
            <a:r>
              <a:rPr lang="en-GB" sz="2200" dirty="0"/>
              <a:t>new offences that use new technologies </a:t>
            </a:r>
            <a:endParaRPr lang="en-GB" sz="2200" dirty="0" smtClean="0"/>
          </a:p>
          <a:p>
            <a:pPr lvl="1"/>
            <a:r>
              <a:rPr lang="en-GB" sz="2200" dirty="0" smtClean="0"/>
              <a:t>old </a:t>
            </a:r>
            <a:r>
              <a:rPr lang="en-GB" sz="2200" dirty="0"/>
              <a:t>offences </a:t>
            </a:r>
            <a:r>
              <a:rPr lang="en-GB" sz="2200" dirty="0" smtClean="0"/>
              <a:t>that use </a:t>
            </a:r>
            <a:r>
              <a:rPr lang="en-GB" sz="2200" dirty="0"/>
              <a:t>new technologies </a:t>
            </a:r>
          </a:p>
        </p:txBody>
      </p:sp>
    </p:spTree>
    <p:extLst>
      <p:ext uri="{BB962C8B-B14F-4D97-AF65-F5344CB8AC3E}">
        <p14:creationId xmlns:p14="http://schemas.microsoft.com/office/powerpoint/2010/main" val="152473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Background information: </a:t>
            </a:r>
            <a:r>
              <a:rPr lang="en-GB" sz="3000" dirty="0" smtClean="0"/>
              <a:t>COMPUTER MISUSE ACT 1990</a:t>
            </a:r>
            <a:endParaRPr lang="en-GB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402803"/>
            <a:ext cx="10820400" cy="44505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Three main sections</a:t>
            </a:r>
            <a:r>
              <a:rPr lang="en-GB" sz="2400" baseline="30000" dirty="0" smtClean="0"/>
              <a:t>[6]</a:t>
            </a:r>
            <a:r>
              <a:rPr lang="en-GB" sz="2400" dirty="0" smtClean="0"/>
              <a:t>:</a:t>
            </a:r>
          </a:p>
          <a:p>
            <a:endParaRPr lang="en-GB" sz="2400" dirty="0" smtClean="0"/>
          </a:p>
          <a:p>
            <a:pPr lvl="1"/>
            <a:r>
              <a:rPr lang="en-GB" sz="2200" dirty="0"/>
              <a:t>Hacking is the offence committed when there is unauthorised access to a program/ data contained on a </a:t>
            </a:r>
            <a:r>
              <a:rPr lang="en-GB" sz="2200" dirty="0" smtClean="0"/>
              <a:t>computer</a:t>
            </a:r>
          </a:p>
          <a:p>
            <a:pPr lvl="1"/>
            <a:endParaRPr lang="en-GB" sz="2200" dirty="0" smtClean="0"/>
          </a:p>
          <a:p>
            <a:pPr lvl="1"/>
            <a:r>
              <a:rPr lang="en-GB" sz="2200" dirty="0"/>
              <a:t>An offence is also committed if the previous offence is committed in order to commit another offence</a:t>
            </a:r>
            <a:r>
              <a:rPr lang="en-GB" sz="2200" dirty="0" smtClean="0"/>
              <a:t>.</a:t>
            </a:r>
          </a:p>
          <a:p>
            <a:pPr lvl="1"/>
            <a:endParaRPr lang="en-GB" sz="2200" dirty="0" smtClean="0"/>
          </a:p>
          <a:p>
            <a:pPr lvl="1"/>
            <a:r>
              <a:rPr lang="en-GB" sz="2200" dirty="0"/>
              <a:t>A person can also be charged with an offence if they gain unauthorised access to a computer </a:t>
            </a:r>
            <a:r>
              <a:rPr lang="en-GB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4511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Background information</a:t>
            </a:r>
            <a:r>
              <a:rPr lang="en-GB" dirty="0" smtClean="0"/>
              <a:t>:</a:t>
            </a:r>
            <a:br>
              <a:rPr lang="en-GB" dirty="0" smtClean="0"/>
            </a:br>
            <a:r>
              <a:rPr lang="en-GB" sz="3300" dirty="0"/>
              <a:t>Convention on </a:t>
            </a:r>
            <a:r>
              <a:rPr lang="en-GB" sz="3300" dirty="0" smtClean="0"/>
              <a:t>Cybercrime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21131"/>
            <a:ext cx="10820400" cy="4024125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Also known as the Budapest Convention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First </a:t>
            </a:r>
            <a:r>
              <a:rPr lang="en-GB" dirty="0"/>
              <a:t>international treaty on crimes committed via the Internet and other computer </a:t>
            </a:r>
            <a:r>
              <a:rPr lang="en-GB" dirty="0" smtClean="0"/>
              <a:t>networks.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Main objective: pursue </a:t>
            </a:r>
            <a:r>
              <a:rPr lang="en-GB" dirty="0"/>
              <a:t>a common criminal policy aimed at the protection of society against </a:t>
            </a:r>
            <a:r>
              <a:rPr lang="en-GB" dirty="0" smtClean="0"/>
              <a:t>cybercrime.</a:t>
            </a:r>
            <a:r>
              <a:rPr lang="en-GB" baseline="30000" dirty="0" smtClean="0"/>
              <a:t>[7]</a:t>
            </a:r>
            <a:endParaRPr lang="en-GB" baseline="30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387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 information:</a:t>
            </a:r>
            <a:br>
              <a:rPr lang="en-GB" dirty="0"/>
            </a:br>
            <a:r>
              <a:rPr lang="en-GB" sz="3300" dirty="0" smtClean="0"/>
              <a:t>National cybercrime unit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415020"/>
            <a:ext cx="10820400" cy="3242220"/>
          </a:xfrm>
        </p:spPr>
        <p:txBody>
          <a:bodyPr/>
          <a:lstStyle/>
          <a:p>
            <a:pPr marL="0" lvl="0" indent="0">
              <a:buNone/>
            </a:pPr>
            <a:r>
              <a:rPr lang="en-GB" sz="2400" dirty="0" smtClean="0"/>
              <a:t>Their aims</a:t>
            </a:r>
            <a:r>
              <a:rPr lang="en-GB" sz="2400" baseline="30000" dirty="0" smtClean="0"/>
              <a:t>[8]</a:t>
            </a:r>
            <a:r>
              <a:rPr lang="en-GB" sz="2400" dirty="0" smtClean="0"/>
              <a:t>:</a:t>
            </a:r>
          </a:p>
          <a:p>
            <a:pPr marL="0" lvl="0" indent="0">
              <a:buNone/>
            </a:pPr>
            <a:endParaRPr lang="en-GB" sz="2400" dirty="0" smtClean="0"/>
          </a:p>
          <a:p>
            <a:pPr lvl="1"/>
            <a:r>
              <a:rPr lang="en-GB" dirty="0" smtClean="0"/>
              <a:t>Track </a:t>
            </a:r>
            <a:r>
              <a:rPr lang="en-GB" dirty="0"/>
              <a:t>down cyber criminals</a:t>
            </a:r>
          </a:p>
          <a:p>
            <a:pPr lvl="1"/>
            <a:r>
              <a:rPr lang="en-GB" dirty="0"/>
              <a:t>Identify criminal's weaknesses and reduce opportunities for them to attack</a:t>
            </a:r>
          </a:p>
          <a:p>
            <a:pPr lvl="1"/>
            <a:r>
              <a:rPr lang="en-GB" dirty="0"/>
              <a:t>H</a:t>
            </a:r>
            <a:r>
              <a:rPr lang="en-GB" dirty="0" smtClean="0"/>
              <a:t>elp </a:t>
            </a:r>
            <a:r>
              <a:rPr lang="en-GB" dirty="0"/>
              <a:t>National Crime Agency to pursue cyber-criminals</a:t>
            </a:r>
          </a:p>
          <a:p>
            <a:pPr lvl="1"/>
            <a:r>
              <a:rPr lang="en-GB" dirty="0"/>
              <a:t>T</a:t>
            </a:r>
            <a:r>
              <a:rPr lang="en-GB" dirty="0" smtClean="0"/>
              <a:t>ry </a:t>
            </a:r>
            <a:r>
              <a:rPr lang="en-GB" dirty="0"/>
              <a:t>to improve the UK's protection against cyber attacks in companies and law enforcement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3992" y="5356381"/>
            <a:ext cx="2478057" cy="91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22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MAIN SECTIONs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4749781"/>
              </p:ext>
            </p:extLst>
          </p:nvPr>
        </p:nvGraphicFramePr>
        <p:xfrm>
          <a:off x="685800" y="2194560"/>
          <a:ext cx="10820400" cy="4024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000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Theft and </a:t>
            </a:r>
            <a:r>
              <a:rPr lang="en-GB" smtClean="0"/>
              <a:t>fraud legislation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115" y="2493139"/>
            <a:ext cx="10820400" cy="4024125"/>
          </a:xfrm>
        </p:spPr>
        <p:txBody>
          <a:bodyPr/>
          <a:lstStyle/>
          <a:p>
            <a:pPr marL="0" indent="0">
              <a:buNone/>
            </a:pPr>
            <a:r>
              <a:rPr lang="en-GB" altLang="ja-JP" sz="2800" dirty="0" smtClean="0"/>
              <a:t>What </a:t>
            </a:r>
            <a:r>
              <a:rPr lang="en-GB" altLang="ja-JP" sz="2800" dirty="0"/>
              <a:t>is Fraud</a:t>
            </a:r>
            <a:r>
              <a:rPr lang="en-GB" altLang="ja-JP" sz="2800" dirty="0" smtClean="0"/>
              <a:t>?</a:t>
            </a:r>
          </a:p>
          <a:p>
            <a:pPr marL="889000"/>
            <a:r>
              <a:rPr lang="ja-JP" altLang="en-US" sz="2400" dirty="0">
                <a:latin typeface="Arial" panose="020B0604020202020204" pitchFamily="34" charset="0"/>
              </a:rPr>
              <a:t>‘</a:t>
            </a:r>
            <a:r>
              <a:rPr lang="en-US" altLang="ja-JP" sz="2400" dirty="0"/>
              <a:t>abuse of position, or false representation, or prejudicing someone's rights for personal gain</a:t>
            </a:r>
            <a:r>
              <a:rPr lang="en-US" altLang="ja-JP" sz="2400" dirty="0" smtClean="0"/>
              <a:t>'.</a:t>
            </a:r>
            <a:r>
              <a:rPr lang="en-US" altLang="ja-JP" sz="2400" baseline="30000" dirty="0" smtClean="0"/>
              <a:t>[9] </a:t>
            </a:r>
            <a:r>
              <a:rPr lang="en-US" altLang="ja-JP" sz="1800" i="1" dirty="0"/>
              <a:t>(The Serious Fraud Office</a:t>
            </a:r>
            <a:r>
              <a:rPr lang="en-US" altLang="ja-JP" sz="1800" i="1" dirty="0" smtClean="0"/>
              <a:t>)</a:t>
            </a:r>
          </a:p>
          <a:p>
            <a:pPr marL="946150" indent="-285750"/>
            <a:r>
              <a:rPr lang="en-US" altLang="ja-JP" sz="1800" i="1" dirty="0" smtClean="0"/>
              <a:t> </a:t>
            </a:r>
            <a:r>
              <a:rPr lang="en-US" altLang="en-US" sz="2200" dirty="0" smtClean="0"/>
              <a:t>deception </a:t>
            </a:r>
            <a:r>
              <a:rPr lang="en-US" altLang="en-US" sz="2200" dirty="0"/>
              <a:t>for </a:t>
            </a:r>
            <a:r>
              <a:rPr lang="en-US" altLang="en-US" sz="2200" dirty="0" smtClean="0"/>
              <a:t>gain</a:t>
            </a:r>
          </a:p>
          <a:p>
            <a:pPr marL="1403350" lvl="1" indent="-285750"/>
            <a:r>
              <a:rPr lang="en-US" altLang="en-US" sz="1800" dirty="0" smtClean="0"/>
              <a:t>Failure </a:t>
            </a:r>
            <a:r>
              <a:rPr lang="en-US" altLang="en-US" sz="1800" dirty="0"/>
              <a:t>to disclose </a:t>
            </a:r>
            <a:r>
              <a:rPr lang="en-US" altLang="en-US" sz="1800" dirty="0" smtClean="0"/>
              <a:t>information.</a:t>
            </a:r>
          </a:p>
          <a:p>
            <a:pPr marL="1403350" lvl="1" indent="-285750"/>
            <a:r>
              <a:rPr lang="en-US" altLang="en-US" sz="2000" dirty="0" smtClean="0"/>
              <a:t>False representation.</a:t>
            </a:r>
          </a:p>
          <a:p>
            <a:pPr marL="1403350" lvl="1" indent="-285750"/>
            <a:r>
              <a:rPr lang="en-US" altLang="en-US" sz="2000" dirty="0" smtClean="0"/>
              <a:t>Abuse </a:t>
            </a:r>
            <a:r>
              <a:rPr lang="en-US" altLang="en-US" sz="2000" dirty="0"/>
              <a:t>of position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088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TC104033937[[fn=Vapor Trail]]</Template>
  <TotalTime>653</TotalTime>
  <Words>1596</Words>
  <Application>Microsoft Office PowerPoint</Application>
  <PresentationFormat>Widescreen</PresentationFormat>
  <Paragraphs>277</Paragraphs>
  <Slides>37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Gill Sans</vt:lpstr>
      <vt:lpstr>ＭＳ Ｐゴシック</vt:lpstr>
      <vt:lpstr>ＭＳ Ｐゴシック</vt:lpstr>
      <vt:lpstr>Zapf Dingbats</vt:lpstr>
      <vt:lpstr>ヒラギノ角ゴ ProN W6</vt:lpstr>
      <vt:lpstr>Arial</vt:lpstr>
      <vt:lpstr>Calibri</vt:lpstr>
      <vt:lpstr>Century Gothic</vt:lpstr>
      <vt:lpstr>Vapor Trail</vt:lpstr>
      <vt:lpstr>Crime ONLINE: Cyber security</vt:lpstr>
      <vt:lpstr>PRESENTERS</vt:lpstr>
      <vt:lpstr>What is this presentation about?</vt:lpstr>
      <vt:lpstr>What is cybercrime?</vt:lpstr>
      <vt:lpstr>Background information: COMPUTER MISUSE ACT 1990</vt:lpstr>
      <vt:lpstr>Background information: Convention on Cybercrime</vt:lpstr>
      <vt:lpstr>Background information: National cybercrime unit</vt:lpstr>
      <vt:lpstr>MAIN SECTIONs</vt:lpstr>
      <vt:lpstr>Theft and fraud legislation</vt:lpstr>
      <vt:lpstr>Theft and fraud legislation</vt:lpstr>
      <vt:lpstr>Theft and fraud legislation</vt:lpstr>
      <vt:lpstr>Theft and fraud legislation</vt:lpstr>
      <vt:lpstr>Theft and fraud legislation</vt:lpstr>
      <vt:lpstr>Theft and fraud legislation</vt:lpstr>
      <vt:lpstr>CYBER TERRORISM</vt:lpstr>
      <vt:lpstr>CYBER TERRORISM</vt:lpstr>
      <vt:lpstr>CYBER TERRORISM</vt:lpstr>
      <vt:lpstr>Copyright and Intellectual Property Infringement Legislation</vt:lpstr>
      <vt:lpstr>Copyright and Intellectual Property Infringement Legislation</vt:lpstr>
      <vt:lpstr>Copyright and Intellectual Property Infringement Legislation</vt:lpstr>
      <vt:lpstr>Copyright and Intellectual Property Infringement Legislation</vt:lpstr>
      <vt:lpstr>Copyright and Intellectual Property Infringement Legislation</vt:lpstr>
      <vt:lpstr>Copyright and Intellectual Property Infringement Legislation</vt:lpstr>
      <vt:lpstr>PowerPoint Presentation</vt:lpstr>
      <vt:lpstr>Copyright and Intellectual Property Infringement Legislation</vt:lpstr>
      <vt:lpstr>Sexual and Pornographic Offences</vt:lpstr>
      <vt:lpstr>Sexual and Pornographic Offences</vt:lpstr>
      <vt:lpstr>Sexual and Pornographic Offences</vt:lpstr>
      <vt:lpstr>Case Study: The Silk Road</vt:lpstr>
      <vt:lpstr>How The Silk Road Worked</vt:lpstr>
      <vt:lpstr>How the FBI brought the site down</vt:lpstr>
      <vt:lpstr>CYBER CRIME IN THE UK</vt:lpstr>
      <vt:lpstr>Cost OF DIFFERENT CYBER CRIMES TO THE UK ECONOMY[12]</vt:lpstr>
      <vt:lpstr>CYBER CRIME IN THE UK</vt:lpstr>
      <vt:lpstr>References</vt:lpstr>
      <vt:lpstr>References</vt:lpstr>
      <vt:lpstr>References</vt:lpstr>
    </vt:vector>
  </TitlesOfParts>
  <Company>University of Southampton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Crime ONLINE: Cyber security</dc:title>
  <dc:creator>Dept of E &amp; CS</dc:creator>
  <cp:lastModifiedBy>zhang y. (yz5n12)</cp:lastModifiedBy>
  <cp:revision>61</cp:revision>
  <dcterms:created xsi:type="dcterms:W3CDTF">2014-04-14T10:25:34Z</dcterms:created>
  <dcterms:modified xsi:type="dcterms:W3CDTF">2014-05-02T13:55:43Z</dcterms:modified>
</cp:coreProperties>
</file>