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4"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5143500" type="screen16x9"/>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074" y="-27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 name="Shape 3"/>
          <p:cNvSpPr txBox="1">
            <a:spLocks noGrp="1"/>
          </p:cNvSpPr>
          <p:nvPr>
            <p:ph type="body" idx="1"/>
          </p:nvPr>
        </p:nvSpPr>
        <p:spPr>
          <a:xfrm>
            <a:off x="685800" y="4343400"/>
            <a:ext cx="5486399" cy="4114800"/>
          </a:xfrm>
          <a:prstGeom prst="rect">
            <a:avLst/>
          </a:prstGeom>
        </p:spPr>
        <p:txBody>
          <a:bodyPr lIns="91425" tIns="91425" rIns="91425" b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a:endParaRPr/>
          </a:p>
        </p:txBody>
      </p:sp>
    </p:spTree>
    <p:extLst>
      <p:ext uri="{BB962C8B-B14F-4D97-AF65-F5344CB8AC3E}">
        <p14:creationId xmlns:p14="http://schemas.microsoft.com/office/powerpoint/2010/main" val="3787145597"/>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bullyingstatistics.org/content/bullying-and-suicide.html"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
        <p:cNvGrpSpPr/>
        <p:nvPr/>
      </p:nvGrpSpPr>
      <p:grpSpPr>
        <a:xfrm>
          <a:off x="0" y="0"/>
          <a:ext cx="0" cy="0"/>
          <a:chOff x="0" y="0"/>
          <a:chExt cx="0" cy="0"/>
        </a:xfrm>
      </p:grpSpPr>
      <p:sp>
        <p:nvSpPr>
          <p:cNvPr id="26" name="Shape 2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7" name="Shape 2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5" name="Shape 8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Shape 9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1" name="Shape 9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Shape 9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7" name="Shape 9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Shape 10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4" name="Shape 10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600"/>
              </a:spcBef>
              <a:buClr>
                <a:schemeClr val="dk1"/>
              </a:buClr>
              <a:buSzPct val="78571"/>
              <a:buFont typeface="Arial"/>
              <a:buNone/>
            </a:pPr>
            <a:r>
              <a:rPr lang="en-GB" sz="1400">
                <a:solidFill>
                  <a:schemeClr val="dk1"/>
                </a:solidFill>
              </a:rPr>
              <a:t>
</a:t>
            </a:r>
          </a:p>
          <a:p>
            <a:pPr marL="457200" lvl="0" indent="-317500" rtl="0">
              <a:spcBef>
                <a:spcPts val="600"/>
              </a:spcBef>
              <a:buClr>
                <a:schemeClr val="dk1"/>
              </a:buClr>
              <a:buSzPct val="166666"/>
              <a:buFont typeface="Arial"/>
              <a:buChar char="•"/>
            </a:pPr>
            <a:r>
              <a:rPr lang="en-GB" sz="1400">
                <a:solidFill>
                  <a:schemeClr val="dk1"/>
                </a:solidFill>
              </a:rPr>
              <a:t>Nowadays it has become more and more common for people to be harassed over the internet through the use of Cyber-hate. This is a crucial matter as it is easier to affect people emotionally. </a:t>
            </a:r>
          </a:p>
          <a:p>
            <a:endParaRPr lang="en-GB" sz="1400">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Shape 11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1" name="Shape 11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lnSpc>
                <a:spcPct val="115000"/>
              </a:lnSpc>
              <a:buClr>
                <a:schemeClr val="dk1"/>
              </a:buClr>
              <a:buSzPct val="78571"/>
              <a:buFont typeface="Arial"/>
              <a:buNone/>
            </a:pPr>
            <a:r>
              <a:rPr lang="en-GB" sz="1400">
                <a:solidFill>
                  <a:schemeClr val="dk1"/>
                </a:solidFill>
              </a:rPr>
              <a:t>- Hate email or text to threaten/frighten a member of staff.</a:t>
            </a:r>
          </a:p>
          <a:p>
            <a:pPr lvl="0" rtl="0">
              <a:lnSpc>
                <a:spcPct val="115000"/>
              </a:lnSpc>
              <a:buClr>
                <a:schemeClr val="dk1"/>
              </a:buClr>
              <a:buSzPct val="78571"/>
              <a:buFont typeface="Arial"/>
              <a:buNone/>
            </a:pPr>
            <a:r>
              <a:rPr lang="en-GB" sz="1400">
                <a:solidFill>
                  <a:schemeClr val="dk1"/>
                </a:solidFill>
              </a:rPr>
              <a:t>-  Contains offensive content such as racism or sexism.</a:t>
            </a:r>
          </a:p>
          <a:p>
            <a:pPr lvl="0" rtl="0">
              <a:lnSpc>
                <a:spcPct val="115000"/>
              </a:lnSpc>
              <a:buClr>
                <a:schemeClr val="dk1"/>
              </a:buClr>
              <a:buSzPct val="78571"/>
              <a:buFont typeface="Arial"/>
              <a:buNone/>
            </a:pPr>
            <a:r>
              <a:rPr lang="en-GB" sz="1400">
                <a:solidFill>
                  <a:schemeClr val="dk1"/>
                </a:solidFill>
              </a:rPr>
              <a:t>-  Messages can be sent to all colleagues singling out one member of the workplace so that everyone knows a piece of information or looks down on that member of staff. These messages can be sent in the form of spam.</a:t>
            </a:r>
          </a:p>
          <a:p>
            <a:pPr lvl="0" rtl="0">
              <a:lnSpc>
                <a:spcPct val="115000"/>
              </a:lnSpc>
              <a:buClr>
                <a:schemeClr val="dk1"/>
              </a:buClr>
              <a:buSzPct val="78571"/>
              <a:buFont typeface="Arial"/>
              <a:buNone/>
            </a:pPr>
            <a:r>
              <a:rPr lang="en-GB" sz="1400">
                <a:solidFill>
                  <a:schemeClr val="dk1"/>
                </a:solidFill>
              </a:rPr>
              <a:t>-  </a:t>
            </a:r>
            <a:r>
              <a:rPr lang="en-GB" sz="1400">
                <a:solidFill>
                  <a:srgbClr val="1C1C1C"/>
                </a:solidFill>
              </a:rPr>
              <a:t>Often, cyber-aggression is the result of individuals in a workplace being offended/upset/or feeling threatened by organizational problems.</a:t>
            </a:r>
          </a:p>
          <a:p>
            <a:pPr lvl="0">
              <a:lnSpc>
                <a:spcPct val="115000"/>
              </a:lnSpc>
              <a:buClr>
                <a:schemeClr val="dk1"/>
              </a:buClr>
              <a:buSzPct val="78571"/>
              <a:buFont typeface="Arial"/>
              <a:buNone/>
            </a:pPr>
            <a:r>
              <a:rPr lang="en-GB" sz="1400">
                <a:solidFill>
                  <a:schemeClr val="dk1"/>
                </a:solidFill>
              </a:rPr>
              <a:t>-   </a:t>
            </a:r>
            <a:r>
              <a:rPr lang="en-GB" sz="1400">
                <a:solidFill>
                  <a:srgbClr val="1C1C1C"/>
                </a:solidFill>
              </a:rPr>
              <a:t>The threat of being fired can lead to someone picking on another member of staff to try and take the heat of them and drop someone else in the firing line.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Shape 11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7" name="Shape 11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Shape 12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3" name="Shape 12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Shape 1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5" name="Shape 13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Shape 3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3" name="Shape 3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Shape 3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9" name="Shape 3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Shape 4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5" name="Shape 4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Shape 5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1" name="Shape 5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Shape 5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7" name="Shape 5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Shape 6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3" name="Shape 6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Shape 6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0" name="Shape 7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Shape 7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8" name="Shape 7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228600" rtl="0">
              <a:spcBef>
                <a:spcPts val="600"/>
              </a:spcBef>
              <a:buNone/>
            </a:pPr>
            <a:r>
              <a:rPr lang="en-GB" sz="1400">
                <a:solidFill>
                  <a:schemeClr val="dk1"/>
                </a:solidFill>
              </a:rPr>
              <a:t>Suicide is the third leading cause of death among young people, resulting in about 4,400 deaths per year,according to the CDC. For every suicide among young people, there are at least 100 suicide attempts. Over 14 percent of high school students have considered suicide, and almost 7 percent have attempted it. </a:t>
            </a:r>
          </a:p>
          <a:p>
            <a:pPr marL="457200" lvl="0" indent="-228600" rtl="0">
              <a:spcBef>
                <a:spcPts val="600"/>
              </a:spcBef>
              <a:buNone/>
            </a:pPr>
            <a:r>
              <a:rPr lang="en-GB" sz="1000">
                <a:solidFill>
                  <a:schemeClr val="dk1"/>
                </a:solidFill>
              </a:rPr>
              <a:t>Bullying and Statistics. </a:t>
            </a:r>
            <a:r>
              <a:rPr lang="en-GB" sz="1000" i="1">
                <a:solidFill>
                  <a:schemeClr val="dk1"/>
                </a:solidFill>
              </a:rPr>
              <a:t>Bullying and Suicide. </a:t>
            </a:r>
            <a:r>
              <a:rPr lang="en-GB" sz="1000">
                <a:solidFill>
                  <a:schemeClr val="dk1"/>
                </a:solidFill>
              </a:rPr>
              <a:t>Available: </a:t>
            </a:r>
            <a:r>
              <a:rPr lang="en-GB" u="sng">
                <a:solidFill>
                  <a:schemeClr val="hlink"/>
                </a:solidFill>
                <a:hlinkClick r:id="rId3"/>
              </a:rPr>
              <a:t>http://www.bullyingstatistics.org/content/bullying-and-suicide.html</a:t>
            </a:r>
            <a:r>
              <a:rPr lang="en-GB" sz="1000">
                <a:solidFill>
                  <a:schemeClr val="dk1"/>
                </a:solidFill>
              </a:rPr>
              <a:t>. Last accessed 1st May 2014</a:t>
            </a:r>
          </a:p>
          <a:p>
            <a:endParaRPr lang="en-GB" sz="1000">
              <a:solidFill>
                <a:schemeClr val="dk1"/>
              </a:solidFill>
            </a:endParaRPr>
          </a:p>
          <a:p>
            <a:endParaRPr lang="en-GB" sz="1000">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7"/>
        <p:cNvGrpSpPr/>
        <p:nvPr/>
      </p:nvGrpSpPr>
      <p:grpSpPr>
        <a:xfrm>
          <a:off x="0" y="0"/>
          <a:ext cx="0" cy="0"/>
          <a:chOff x="0" y="0"/>
          <a:chExt cx="0" cy="0"/>
        </a:xfrm>
      </p:grpSpPr>
      <p:sp>
        <p:nvSpPr>
          <p:cNvPr id="8" name="Shape 8"/>
          <p:cNvSpPr txBox="1">
            <a:spLocks noGrp="1"/>
          </p:cNvSpPr>
          <p:nvPr>
            <p:ph type="subTitle" idx="1"/>
          </p:nvPr>
        </p:nvSpPr>
        <p:spPr>
          <a:xfrm>
            <a:off x="685800" y="2840053"/>
            <a:ext cx="7772400" cy="784799"/>
          </a:xfrm>
          <a:prstGeom prst="rect">
            <a:avLst/>
          </a:prstGeom>
        </p:spPr>
        <p:txBody>
          <a:bodyPr lIns="91425" tIns="91425" rIns="91425" bIns="91425" anchor="t" anchorCtr="0"/>
          <a:lstStyle>
            <a:lvl1pPr marL="0" algn="ctr">
              <a:spcBef>
                <a:spcPts val="0"/>
              </a:spcBef>
              <a:buClr>
                <a:schemeClr val="dk2"/>
              </a:buClr>
              <a:buNone/>
              <a:defRPr>
                <a:solidFill>
                  <a:schemeClr val="dk2"/>
                </a:solidFill>
              </a:defRPr>
            </a:lvl1pPr>
            <a:lvl2pPr marL="0" indent="190500" algn="ctr">
              <a:spcBef>
                <a:spcPts val="0"/>
              </a:spcBef>
              <a:buClr>
                <a:schemeClr val="dk2"/>
              </a:buClr>
              <a:buSzPct val="100000"/>
              <a:buNone/>
              <a:defRPr sz="3000">
                <a:solidFill>
                  <a:schemeClr val="dk2"/>
                </a:solidFill>
              </a:defRPr>
            </a:lvl2pPr>
            <a:lvl3pPr marL="0" indent="190500" algn="ctr">
              <a:spcBef>
                <a:spcPts val="0"/>
              </a:spcBef>
              <a:buClr>
                <a:schemeClr val="dk2"/>
              </a:buClr>
              <a:buSzPct val="100000"/>
              <a:buNone/>
              <a:defRPr sz="3000">
                <a:solidFill>
                  <a:schemeClr val="dk2"/>
                </a:solidFill>
              </a:defRPr>
            </a:lvl3pPr>
            <a:lvl4pPr marL="0" indent="190500" algn="ctr">
              <a:spcBef>
                <a:spcPts val="0"/>
              </a:spcBef>
              <a:buClr>
                <a:schemeClr val="dk2"/>
              </a:buClr>
              <a:buSzPct val="100000"/>
              <a:buNone/>
              <a:defRPr sz="3000">
                <a:solidFill>
                  <a:schemeClr val="dk2"/>
                </a:solidFill>
              </a:defRPr>
            </a:lvl4pPr>
            <a:lvl5pPr marL="0" indent="190500" algn="ctr">
              <a:spcBef>
                <a:spcPts val="0"/>
              </a:spcBef>
              <a:buClr>
                <a:schemeClr val="dk2"/>
              </a:buClr>
              <a:buSzPct val="100000"/>
              <a:buNone/>
              <a:defRPr sz="3000">
                <a:solidFill>
                  <a:schemeClr val="dk2"/>
                </a:solidFill>
              </a:defRPr>
            </a:lvl5pPr>
            <a:lvl6pPr marL="0" indent="190500" algn="ctr">
              <a:spcBef>
                <a:spcPts val="0"/>
              </a:spcBef>
              <a:buClr>
                <a:schemeClr val="dk2"/>
              </a:buClr>
              <a:buSzPct val="100000"/>
              <a:buNone/>
              <a:defRPr sz="3000">
                <a:solidFill>
                  <a:schemeClr val="dk2"/>
                </a:solidFill>
              </a:defRPr>
            </a:lvl6pPr>
            <a:lvl7pPr marL="0" indent="190500" algn="ctr">
              <a:spcBef>
                <a:spcPts val="0"/>
              </a:spcBef>
              <a:buClr>
                <a:schemeClr val="dk2"/>
              </a:buClr>
              <a:buSzPct val="100000"/>
              <a:buNone/>
              <a:defRPr sz="3000">
                <a:solidFill>
                  <a:schemeClr val="dk2"/>
                </a:solidFill>
              </a:defRPr>
            </a:lvl7pPr>
            <a:lvl8pPr marL="0" indent="190500" algn="ctr">
              <a:spcBef>
                <a:spcPts val="0"/>
              </a:spcBef>
              <a:buClr>
                <a:schemeClr val="dk2"/>
              </a:buClr>
              <a:buSzPct val="100000"/>
              <a:buNone/>
              <a:defRPr sz="3000">
                <a:solidFill>
                  <a:schemeClr val="dk2"/>
                </a:solidFill>
              </a:defRPr>
            </a:lvl8pPr>
            <a:lvl9pPr marL="0" indent="190500" algn="ctr">
              <a:spcBef>
                <a:spcPts val="0"/>
              </a:spcBef>
              <a:buClr>
                <a:schemeClr val="dk2"/>
              </a:buClr>
              <a:buSzPct val="100000"/>
              <a:buNone/>
              <a:defRPr sz="3000">
                <a:solidFill>
                  <a:schemeClr val="dk2"/>
                </a:solidFill>
              </a:defRPr>
            </a:lvl9pPr>
          </a:lstStyle>
          <a:p>
            <a:endParaRPr/>
          </a:p>
        </p:txBody>
      </p:sp>
      <p:sp>
        <p:nvSpPr>
          <p:cNvPr id="9" name="Shape 9"/>
          <p:cNvSpPr txBox="1">
            <a:spLocks noGrp="1"/>
          </p:cNvSpPr>
          <p:nvPr>
            <p:ph type="ctrTitle"/>
          </p:nvPr>
        </p:nvSpPr>
        <p:spPr>
          <a:xfrm>
            <a:off x="685800" y="1583342"/>
            <a:ext cx="7772400" cy="1159799"/>
          </a:xfrm>
          <a:prstGeom prst="rect">
            <a:avLst/>
          </a:prstGeom>
        </p:spPr>
        <p:txBody>
          <a:bodyPr lIns="91425" tIns="91425" rIns="91425" bIns="91425" anchor="b" anchorCtr="0"/>
          <a:lstStyle>
            <a:lvl1pPr indent="304800" algn="ctr">
              <a:buSzPct val="100000"/>
              <a:defRPr sz="4800"/>
            </a:lvl1pPr>
            <a:lvl2pPr indent="304800" algn="ctr">
              <a:buSzPct val="100000"/>
              <a:defRPr sz="4800"/>
            </a:lvl2pPr>
            <a:lvl3pPr indent="304800" algn="ctr">
              <a:buSzPct val="100000"/>
              <a:defRPr sz="4800"/>
            </a:lvl3pPr>
            <a:lvl4pPr indent="304800" algn="ctr">
              <a:buSzPct val="100000"/>
              <a:defRPr sz="4800"/>
            </a:lvl4pPr>
            <a:lvl5pPr indent="304800" algn="ctr">
              <a:buSzPct val="100000"/>
              <a:defRPr sz="4800"/>
            </a:lvl5pPr>
            <a:lvl6pPr indent="304800" algn="ctr">
              <a:buSzPct val="100000"/>
              <a:defRPr sz="4800"/>
            </a:lvl6pPr>
            <a:lvl7pPr indent="304800" algn="ctr">
              <a:buSzPct val="100000"/>
              <a:defRPr sz="4800"/>
            </a:lvl7pPr>
            <a:lvl8pPr indent="304800" algn="ctr">
              <a:buSzPct val="100000"/>
              <a:defRPr sz="4800"/>
            </a:lvl8pPr>
            <a:lvl9pPr indent="304800" algn="ctr">
              <a:buSzPct val="100000"/>
              <a:defRPr sz="4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0"/>
        <p:cNvGrpSpPr/>
        <p:nvPr/>
      </p:nvGrpSpPr>
      <p:grpSpPr>
        <a:xfrm>
          <a:off x="0" y="0"/>
          <a:ext cx="0" cy="0"/>
          <a:chOff x="0" y="0"/>
          <a:chExt cx="0" cy="0"/>
        </a:xfrm>
      </p:grpSpPr>
      <p:sp>
        <p:nvSpPr>
          <p:cNvPr id="11" name="Shape 11"/>
          <p:cNvSpPr txBox="1">
            <a:spLocks noGrp="1"/>
          </p:cNvSpPr>
          <p:nvPr>
            <p:ph type="title"/>
          </p:nvPr>
        </p:nvSpPr>
        <p:spPr>
          <a:xfrm>
            <a:off x="457200" y="205978"/>
            <a:ext cx="8229600" cy="857400"/>
          </a:xfrm>
          <a:prstGeom prst="rect">
            <a:avLst/>
          </a:prstGeom>
        </p:spPr>
        <p:txBody>
          <a:bodyPr lIns="91425" tIns="91425" rIns="91425" bIns="91425" anchor="b"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
        <p:nvSpPr>
          <p:cNvPr id="12" name="Shape 12"/>
          <p:cNvSpPr txBox="1">
            <a:spLocks noGrp="1"/>
          </p:cNvSpPr>
          <p:nvPr>
            <p:ph type="body" idx="1"/>
          </p:nvPr>
        </p:nvSpPr>
        <p:spPr>
          <a:xfrm>
            <a:off x="457200" y="1200150"/>
            <a:ext cx="8229600" cy="3725699"/>
          </a:xfrm>
          <a:prstGeom prst="rect">
            <a:avLst/>
          </a:prstGeom>
        </p:spPr>
        <p:txBody>
          <a:bodyPr lIns="91425" tIns="91425" rIns="91425" bIns="91425" anchor="t"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457200" y="205978"/>
            <a:ext cx="8229600" cy="857400"/>
          </a:xfrm>
          <a:prstGeom prst="rect">
            <a:avLst/>
          </a:prstGeom>
        </p:spPr>
        <p:txBody>
          <a:bodyPr lIns="91425" tIns="91425" rIns="91425" bIns="91425" anchor="b"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
        <p:nvSpPr>
          <p:cNvPr id="15" name="Shape 15"/>
          <p:cNvSpPr txBox="1">
            <a:spLocks noGrp="1"/>
          </p:cNvSpPr>
          <p:nvPr>
            <p:ph type="body" idx="1"/>
          </p:nvPr>
        </p:nvSpPr>
        <p:spPr>
          <a:xfrm>
            <a:off x="457200" y="1200150"/>
            <a:ext cx="3994500" cy="3725699"/>
          </a:xfrm>
          <a:prstGeom prst="rect">
            <a:avLst/>
          </a:prstGeom>
        </p:spPr>
        <p:txBody>
          <a:bodyPr lIns="91425" tIns="91425" rIns="91425" bIns="91425" anchor="t"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
        <p:nvSpPr>
          <p:cNvPr id="16" name="Shape 16"/>
          <p:cNvSpPr txBox="1">
            <a:spLocks noGrp="1"/>
          </p:cNvSpPr>
          <p:nvPr>
            <p:ph type="body" idx="2"/>
          </p:nvPr>
        </p:nvSpPr>
        <p:spPr>
          <a:xfrm>
            <a:off x="4692273" y="1200150"/>
            <a:ext cx="3994500" cy="3725699"/>
          </a:xfrm>
          <a:prstGeom prst="rect">
            <a:avLst/>
          </a:prstGeom>
        </p:spPr>
        <p:txBody>
          <a:bodyPr lIns="91425" tIns="91425" rIns="91425" bIns="91425" anchor="t"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17"/>
        <p:cNvGrpSpPr/>
        <p:nvPr/>
      </p:nvGrpSpPr>
      <p:grpSpPr>
        <a:xfrm>
          <a:off x="0" y="0"/>
          <a:ext cx="0" cy="0"/>
          <a:chOff x="0" y="0"/>
          <a:chExt cx="0" cy="0"/>
        </a:xfrm>
      </p:grpSpPr>
      <p:sp>
        <p:nvSpPr>
          <p:cNvPr id="18" name="Shape 18"/>
          <p:cNvSpPr txBox="1">
            <a:spLocks noGrp="1"/>
          </p:cNvSpPr>
          <p:nvPr>
            <p:ph type="title"/>
          </p:nvPr>
        </p:nvSpPr>
        <p:spPr>
          <a:xfrm>
            <a:off x="457200" y="205978"/>
            <a:ext cx="8229600" cy="857400"/>
          </a:xfrm>
          <a:prstGeom prst="rect">
            <a:avLst/>
          </a:prstGeom>
        </p:spPr>
        <p:txBody>
          <a:bodyPr lIns="91425" tIns="91425" rIns="91425" bIns="91425" anchor="b"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19"/>
        <p:cNvGrpSpPr/>
        <p:nvPr/>
      </p:nvGrpSpPr>
      <p:grpSpPr>
        <a:xfrm>
          <a:off x="0" y="0"/>
          <a:ext cx="0" cy="0"/>
          <a:chOff x="0" y="0"/>
          <a:chExt cx="0" cy="0"/>
        </a:xfrm>
      </p:grpSpPr>
      <p:sp>
        <p:nvSpPr>
          <p:cNvPr id="20" name="Shape 20"/>
          <p:cNvSpPr txBox="1">
            <a:spLocks noGrp="1"/>
          </p:cNvSpPr>
          <p:nvPr>
            <p:ph type="body" idx="1"/>
          </p:nvPr>
        </p:nvSpPr>
        <p:spPr>
          <a:xfrm>
            <a:off x="457200" y="4406309"/>
            <a:ext cx="8229600" cy="519599"/>
          </a:xfrm>
          <a:prstGeom prst="rect">
            <a:avLst/>
          </a:prstGeom>
        </p:spPr>
        <p:txBody>
          <a:bodyPr lIns="91425" tIns="91425" rIns="91425" bIns="91425" anchor="t" anchorCtr="0"/>
          <a:lstStyle>
            <a:lvl1pPr marL="285750" indent="-171450" algn="ctr">
              <a:spcBef>
                <a:spcPts val="0"/>
              </a:spcBef>
              <a:buClr>
                <a:schemeClr val="dk1"/>
              </a:buClr>
              <a:buSzPct val="100000"/>
              <a:buNone/>
              <a:defRPr sz="1800">
                <a:solidFill>
                  <a:schemeClr val="dk1"/>
                </a:solidFill>
              </a:defRPr>
            </a:lvl1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21"/>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lt1"/>
            </a:gs>
            <a:gs pos="30000">
              <a:schemeClr val="lt1"/>
            </a:gs>
            <a:gs pos="100000">
              <a:schemeClr val="lt2"/>
            </a:gs>
          </a:gsLst>
          <a:path path="circle">
            <a:fillToRect l="50000" t="50000" r="50000" b="50000"/>
          </a:path>
          <a:tileRect/>
        </a:gra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05978"/>
            <a:ext cx="8229600" cy="857400"/>
          </a:xfrm>
          <a:prstGeom prst="rect">
            <a:avLst/>
          </a:prstGeom>
        </p:spPr>
        <p:txBody>
          <a:bodyPr lIns="91425" tIns="91425" rIns="91425" bIns="91425" anchor="b" anchorCtr="0"/>
          <a:lstStyle>
            <a:lvl1pPr marL="0">
              <a:buClr>
                <a:schemeClr val="dk1"/>
              </a:buClr>
              <a:buSzPct val="100000"/>
              <a:buNone/>
              <a:defRPr sz="3600" b="1">
                <a:solidFill>
                  <a:schemeClr val="dk1"/>
                </a:solidFill>
              </a:defRPr>
            </a:lvl1pPr>
            <a:lvl2pPr marL="0" indent="228600">
              <a:buClr>
                <a:schemeClr val="dk1"/>
              </a:buClr>
              <a:buSzPct val="100000"/>
              <a:buNone/>
              <a:defRPr sz="3600" b="1">
                <a:solidFill>
                  <a:schemeClr val="dk1"/>
                </a:solidFill>
              </a:defRPr>
            </a:lvl2pPr>
            <a:lvl3pPr marL="0" indent="228600">
              <a:buClr>
                <a:schemeClr val="dk1"/>
              </a:buClr>
              <a:buSzPct val="100000"/>
              <a:buNone/>
              <a:defRPr sz="3600" b="1">
                <a:solidFill>
                  <a:schemeClr val="dk1"/>
                </a:solidFill>
              </a:defRPr>
            </a:lvl3pPr>
            <a:lvl4pPr marL="0" indent="228600">
              <a:buClr>
                <a:schemeClr val="dk1"/>
              </a:buClr>
              <a:buSzPct val="100000"/>
              <a:buNone/>
              <a:defRPr sz="3600" b="1">
                <a:solidFill>
                  <a:schemeClr val="dk1"/>
                </a:solidFill>
              </a:defRPr>
            </a:lvl4pPr>
            <a:lvl5pPr marL="0" indent="228600">
              <a:buClr>
                <a:schemeClr val="dk1"/>
              </a:buClr>
              <a:buSzPct val="100000"/>
              <a:buNone/>
              <a:defRPr sz="3600" b="1">
                <a:solidFill>
                  <a:schemeClr val="dk1"/>
                </a:solidFill>
              </a:defRPr>
            </a:lvl5pPr>
            <a:lvl6pPr marL="0" indent="228600">
              <a:buClr>
                <a:schemeClr val="dk1"/>
              </a:buClr>
              <a:buSzPct val="100000"/>
              <a:buNone/>
              <a:defRPr sz="3600" b="1">
                <a:solidFill>
                  <a:schemeClr val="dk1"/>
                </a:solidFill>
              </a:defRPr>
            </a:lvl6pPr>
            <a:lvl7pPr marL="0" indent="228600">
              <a:buClr>
                <a:schemeClr val="dk1"/>
              </a:buClr>
              <a:buSzPct val="100000"/>
              <a:buNone/>
              <a:defRPr sz="3600" b="1">
                <a:solidFill>
                  <a:schemeClr val="dk1"/>
                </a:solidFill>
              </a:defRPr>
            </a:lvl7pPr>
            <a:lvl8pPr marL="0" indent="228600">
              <a:buClr>
                <a:schemeClr val="dk1"/>
              </a:buClr>
              <a:buSzPct val="100000"/>
              <a:buNone/>
              <a:defRPr sz="3600" b="1">
                <a:solidFill>
                  <a:schemeClr val="dk1"/>
                </a:solidFill>
              </a:defRPr>
            </a:lvl8pPr>
            <a:lvl9pPr marL="0" indent="228600">
              <a:buClr>
                <a:schemeClr val="dk1"/>
              </a:buClr>
              <a:buSzPct val="100000"/>
              <a:buNone/>
              <a:defRPr sz="3600" b="1">
                <a:solidFill>
                  <a:schemeClr val="dk1"/>
                </a:solidFill>
              </a:defRPr>
            </a:lvl9pPr>
          </a:lstStyle>
          <a:p>
            <a:endParaRPr/>
          </a:p>
        </p:txBody>
      </p:sp>
      <p:sp>
        <p:nvSpPr>
          <p:cNvPr id="6" name="Shape 6"/>
          <p:cNvSpPr txBox="1">
            <a:spLocks noGrp="1"/>
          </p:cNvSpPr>
          <p:nvPr>
            <p:ph type="body" idx="1"/>
          </p:nvPr>
        </p:nvSpPr>
        <p:spPr>
          <a:xfrm>
            <a:off x="457200" y="1200150"/>
            <a:ext cx="8229600" cy="3725699"/>
          </a:xfrm>
          <a:prstGeom prst="rect">
            <a:avLst/>
          </a:prstGeom>
        </p:spPr>
        <p:txBody>
          <a:bodyPr lIns="91425" tIns="91425" rIns="91425" bIns="91425" anchor="t" anchorCtr="0"/>
          <a:lstStyle>
            <a:lvl1pPr marL="342900" indent="-152400">
              <a:spcBef>
                <a:spcPts val="600"/>
              </a:spcBef>
              <a:buSzPct val="100000"/>
              <a:defRPr sz="3000"/>
            </a:lvl1pPr>
            <a:lvl2pPr marL="742950" indent="-133350">
              <a:spcBef>
                <a:spcPts val="480"/>
              </a:spcBef>
              <a:buSzPct val="100000"/>
              <a:defRPr sz="2400"/>
            </a:lvl2pPr>
            <a:lvl3pPr marL="1143000" indent="-76200">
              <a:spcBef>
                <a:spcPts val="480"/>
              </a:spcBef>
              <a:buSzPct val="100000"/>
              <a:defRPr sz="2400"/>
            </a:lvl3pPr>
            <a:lvl4pPr marL="1600200" indent="-114300">
              <a:spcBef>
                <a:spcPts val="360"/>
              </a:spcBef>
              <a:buSzPct val="100000"/>
              <a:defRPr sz="1800"/>
            </a:lvl4pPr>
            <a:lvl5pPr marL="2057400" indent="-114300">
              <a:spcBef>
                <a:spcPts val="360"/>
              </a:spcBef>
              <a:buSzPct val="100000"/>
              <a:defRPr sz="1800"/>
            </a:lvl5pPr>
            <a:lvl6pPr marL="2514600" indent="-114300">
              <a:spcBef>
                <a:spcPts val="360"/>
              </a:spcBef>
              <a:buSzPct val="100000"/>
              <a:defRPr sz="1800"/>
            </a:lvl6pPr>
            <a:lvl7pPr marL="2971800" indent="-114300">
              <a:spcBef>
                <a:spcPts val="360"/>
              </a:spcBef>
              <a:buSzPct val="100000"/>
              <a:defRPr sz="1800"/>
            </a:lvl7pPr>
            <a:lvl8pPr marL="3429000" indent="-114300">
              <a:spcBef>
                <a:spcPts val="360"/>
              </a:spcBef>
              <a:buSzPct val="100000"/>
              <a:defRPr sz="1800"/>
            </a:lvl8pPr>
            <a:lvl9pPr marL="3886200" indent="-114300">
              <a:spcBef>
                <a:spcPts val="360"/>
              </a:spcBef>
              <a:buSzPct val="100000"/>
              <a:defRPr sz="1800"/>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youtu.be/gTix7FDHZcA?t=2m5s"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6.jpg"/><Relationship Id="rId7" Type="http://schemas.openxmlformats.org/officeDocument/2006/relationships/image" Target="../media/image10.jp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9.jpg"/><Relationship Id="rId5" Type="http://schemas.openxmlformats.org/officeDocument/2006/relationships/image" Target="../media/image8.jpg"/><Relationship Id="rId4" Type="http://schemas.openxmlformats.org/officeDocument/2006/relationships/image" Target="../media/image7.jpg"/><Relationship Id="rId9" Type="http://schemas.openxmlformats.org/officeDocument/2006/relationships/image" Target="../media/image12.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en.wikipedia.org/wiki/Internet_slang"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en.wikipedia.org/wiki/Emotion" TargetMode="External"/><Relationship Id="rId4" Type="http://schemas.openxmlformats.org/officeDocument/2006/relationships/hyperlink" Target="http://en.wikipedia.org/wiki/Off-topic"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685800" y="1583342"/>
            <a:ext cx="7772400" cy="1159856"/>
          </a:xfrm>
          <a:prstGeom prst="rect">
            <a:avLst/>
          </a:prstGeom>
        </p:spPr>
        <p:txBody>
          <a:bodyPr lIns="91425" tIns="91425" rIns="91425" bIns="91425" anchor="b" anchorCtr="0">
            <a:noAutofit/>
          </a:bodyPr>
          <a:lstStyle/>
          <a:p>
            <a:pPr algn="l">
              <a:buNone/>
            </a:pPr>
            <a:r>
              <a:rPr lang="en-GB"/>
              <a:t>Trolling, Banter, Cyber Hate, Online Bullying</a:t>
            </a:r>
          </a:p>
        </p:txBody>
      </p:sp>
      <p:sp>
        <p:nvSpPr>
          <p:cNvPr id="24" name="Shape 24"/>
          <p:cNvSpPr txBox="1">
            <a:spLocks noGrp="1"/>
          </p:cNvSpPr>
          <p:nvPr>
            <p:ph type="subTitle" idx="1"/>
          </p:nvPr>
        </p:nvSpPr>
        <p:spPr>
          <a:xfrm>
            <a:off x="685800" y="2840053"/>
            <a:ext cx="7772400" cy="784737"/>
          </a:xfrm>
          <a:prstGeom prst="rect">
            <a:avLst/>
          </a:prstGeom>
        </p:spPr>
        <p:txBody>
          <a:bodyPr lIns="91425" tIns="91425" rIns="91425" bIns="91425" anchor="t" anchorCtr="0">
            <a:noAutofit/>
          </a:bodyPr>
          <a:lstStyle/>
          <a:p>
            <a:pPr>
              <a:buNone/>
            </a:pPr>
            <a:r>
              <a:rPr lang="en-GB"/>
              <a:t>Umar Anwar, Kevin Timpati, Phinephas Asare, Will Donaghy, Thomas Lam, Chris Ankle, Matthew Tierney</a:t>
            </a:r>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buNone/>
            </a:pPr>
            <a:r>
              <a:rPr lang="en-GB"/>
              <a:t>Online bullying - Example </a:t>
            </a:r>
          </a:p>
        </p:txBody>
      </p:sp>
      <p:sp>
        <p:nvSpPr>
          <p:cNvPr id="81" name="Shape 81"/>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buNone/>
            </a:pPr>
            <a:r>
              <a:rPr lang="en-GB" sz="1400">
                <a:solidFill>
                  <a:srgbClr val="333333"/>
                </a:solidFill>
              </a:rPr>
              <a:t>January 2013 - Mary Beard suffered online bullying after she appeared on Question Time. </a:t>
            </a:r>
          </a:p>
          <a:p>
            <a:pPr lvl="0" rtl="0">
              <a:buNone/>
            </a:pPr>
            <a:r>
              <a:rPr lang="en-GB" sz="1400">
                <a:solidFill>
                  <a:srgbClr val="333333"/>
                </a:solidFill>
              </a:rPr>
              <a:t>Beard is a classics professor and after her appearance on the show, hateful messages were posted on a website called ‘Don't Start Me Off’. Some of the comments referred to her as a ‘witch’ while others were aggressive and sexual. </a:t>
            </a:r>
          </a:p>
          <a:p>
            <a:pPr lvl="0" rtl="0">
              <a:buNone/>
            </a:pPr>
            <a:r>
              <a:rPr lang="en-GB" sz="1400">
                <a:solidFill>
                  <a:srgbClr val="333333"/>
                </a:solidFill>
              </a:rPr>
              <a:t>Rather than meant as a misfired joke, these comments were deliberately meant to be hurtful and are therefore considered as bullying.</a:t>
            </a:r>
          </a:p>
          <a:p>
            <a:pPr lvl="0" rtl="0">
              <a:buNone/>
            </a:pPr>
            <a:r>
              <a:rPr lang="en-GB" sz="1400">
                <a:solidFill>
                  <a:srgbClr val="333333"/>
                </a:solidFill>
              </a:rPr>
              <a:t>The website was taken down as a result of the hateful comments.</a:t>
            </a:r>
          </a:p>
          <a:p>
            <a:pPr lvl="0" rtl="0">
              <a:buNone/>
            </a:pPr>
            <a:r>
              <a:rPr lang="en-GB" sz="1000">
                <a:solidFill>
                  <a:schemeClr val="dk2"/>
                </a:solidFill>
              </a:rPr>
              <a:t>Dowell, B. (2013). </a:t>
            </a:r>
            <a:r>
              <a:rPr lang="en-GB" sz="1000" i="1">
                <a:solidFill>
                  <a:schemeClr val="dk2"/>
                </a:solidFill>
              </a:rPr>
              <a:t>Mary Beard suffers 'truly vile' online abuse after Question Time</a:t>
            </a:r>
            <a:r>
              <a:rPr lang="en-GB" sz="1000">
                <a:solidFill>
                  <a:schemeClr val="dk2"/>
                </a:solidFill>
              </a:rPr>
              <a:t>. [online] the Guardian. Available at: http://www.theguardian.com/media/2013/jan/21/mary-beard-suffers-twitter-abuse [Accessed 1 May. 2014].</a:t>
            </a:r>
          </a:p>
          <a:p>
            <a:endParaRPr lang="en-GB" sz="1000">
              <a:solidFill>
                <a:schemeClr val="dk2"/>
              </a:solidFill>
            </a:endParaRPr>
          </a:p>
        </p:txBody>
      </p:sp>
      <p:pic>
        <p:nvPicPr>
          <p:cNvPr id="82" name="Shape 82"/>
          <p:cNvPicPr preferRelativeResize="0"/>
          <p:nvPr/>
        </p:nvPicPr>
        <p:blipFill>
          <a:blip r:embed="rId3"/>
          <a:stretch>
            <a:fillRect/>
          </a:stretch>
        </p:blipFill>
        <p:spPr>
          <a:xfrm>
            <a:off x="519350" y="3476850"/>
            <a:ext cx="2696675" cy="1618000"/>
          </a:xfrm>
          <a:prstGeom prst="rect">
            <a:avLst/>
          </a:prstGeom>
          <a:noFill/>
          <a:ln>
            <a:noFill/>
          </a:ln>
        </p:spPr>
      </p:pic>
    </p:spTree>
  </p:cSld>
  <p:clrMapOvr>
    <a:masterClrMapping/>
  </p:clrMapOvr>
  <p:transition spd="slow">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Shape 87"/>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buNone/>
            </a:pPr>
            <a:r>
              <a:rPr lang="en-GB"/>
              <a:t>Online bullying - Ways to address</a:t>
            </a:r>
          </a:p>
        </p:txBody>
      </p:sp>
      <p:sp>
        <p:nvSpPr>
          <p:cNvPr id="88" name="Shape 88"/>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lvl="0" indent="-317500" rtl="0">
              <a:buClr>
                <a:srgbClr val="000000"/>
              </a:buClr>
              <a:buSzPct val="166666"/>
              <a:buFont typeface="Arial"/>
              <a:buChar char="•"/>
            </a:pPr>
            <a:r>
              <a:rPr lang="en-GB" sz="1400"/>
              <a:t>Employers should have a bullying and harassment policy in place that makes it very clear that this behaviour is not acceptable and stating the consequences of this behaviour in the workplace.</a:t>
            </a:r>
          </a:p>
          <a:p>
            <a:endParaRPr lang="en-GB" sz="1400"/>
          </a:p>
          <a:p>
            <a:pPr marL="457200" lvl="0" indent="-317500" rtl="0">
              <a:buClr>
                <a:srgbClr val="000000"/>
              </a:buClr>
              <a:buSzPct val="166666"/>
              <a:buFont typeface="Arial"/>
              <a:buChar char="•"/>
            </a:pPr>
            <a:r>
              <a:rPr lang="en-GB" sz="1400"/>
              <a:t>All employees should have to sign this policy when starting with the company.</a:t>
            </a:r>
          </a:p>
          <a:p>
            <a:endParaRPr lang="en-GB" sz="1400"/>
          </a:p>
          <a:p>
            <a:pPr marL="457200" lvl="0" indent="-317500" rtl="0">
              <a:buClr>
                <a:srgbClr val="000000"/>
              </a:buClr>
              <a:buSzPct val="166666"/>
              <a:buFont typeface="Arial"/>
              <a:buChar char="•"/>
            </a:pPr>
            <a:r>
              <a:rPr lang="en-GB" sz="1400"/>
              <a:t>Train managers to understand what constitutes as bullying, so that in future they may be able to spot signs that an employee is a victim to online bullying. </a:t>
            </a:r>
          </a:p>
          <a:p>
            <a:endParaRPr lang="en-GB" sz="1400"/>
          </a:p>
          <a:p>
            <a:pPr marL="457200" lvl="0" indent="-317500" rtl="0">
              <a:buClr>
                <a:srgbClr val="000000"/>
              </a:buClr>
              <a:buSzPct val="166666"/>
              <a:buFont typeface="Arial"/>
              <a:buChar char="•"/>
            </a:pPr>
            <a:r>
              <a:rPr lang="en-GB" sz="1400">
                <a:solidFill>
                  <a:schemeClr val="dk1"/>
                </a:solidFill>
              </a:rPr>
              <a:t>It is in the interest of your organisation for you to take steps to make clear what sort of behaviour would be considered sexual harassment. </a:t>
            </a:r>
          </a:p>
          <a:p>
            <a:endParaRPr lang="en-GB" sz="1400">
              <a:solidFill>
                <a:schemeClr val="dk1"/>
              </a:solidFill>
            </a:endParaRPr>
          </a:p>
          <a:p>
            <a:pPr marL="457200" lvl="0" indent="-317500" rtl="0">
              <a:buClr>
                <a:schemeClr val="dk1"/>
              </a:buClr>
              <a:buSzPct val="166666"/>
              <a:buFont typeface="Arial"/>
              <a:buChar char="•"/>
            </a:pPr>
            <a:r>
              <a:rPr lang="en-GB" sz="1400">
                <a:solidFill>
                  <a:schemeClr val="dk1"/>
                </a:solidFill>
              </a:rPr>
              <a:t>Block the cyber bully's email address or cell phone number, or change email address or phone number.</a:t>
            </a:r>
          </a:p>
          <a:p>
            <a:endParaRPr lang="en-GB" sz="1400">
              <a:solidFill>
                <a:schemeClr val="dk1"/>
              </a:solidFill>
            </a:endParaRPr>
          </a:p>
        </p:txBody>
      </p:sp>
    </p:spTree>
  </p:cSld>
  <p:clrMapOvr>
    <a:masterClrMapping/>
  </p:clrMapOvr>
  <p:transition spd="slow">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Shape 93"/>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buNone/>
            </a:pPr>
            <a:r>
              <a:rPr lang="en-GB"/>
              <a:t>Online bullying - Laws</a:t>
            </a:r>
          </a:p>
        </p:txBody>
      </p:sp>
      <p:sp>
        <p:nvSpPr>
          <p:cNvPr id="94" name="Shape 94"/>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buNone/>
            </a:pPr>
            <a:r>
              <a:rPr lang="en-GB" sz="1400"/>
              <a:t>There is not a specific law which makes online bullying illegal, however it can be considered a criminal offence under certain acts:</a:t>
            </a:r>
          </a:p>
          <a:p>
            <a:endParaRPr lang="en-GB" sz="1400"/>
          </a:p>
          <a:p>
            <a:pPr lvl="0" rtl="0">
              <a:buNone/>
            </a:pPr>
            <a:r>
              <a:rPr lang="en-GB" sz="1400" u="sng"/>
              <a:t>The Equality Act 2010:</a:t>
            </a:r>
            <a:r>
              <a:rPr lang="en-GB" sz="1400">
                <a:solidFill>
                  <a:schemeClr val="dk1"/>
                </a:solidFill>
              </a:rPr>
              <a:t>						</a:t>
            </a:r>
          </a:p>
          <a:p>
            <a:pPr lvl="0" rtl="0">
              <a:buClr>
                <a:schemeClr val="dk1"/>
              </a:buClr>
              <a:buSzPct val="78571"/>
              <a:buFont typeface="Arial"/>
              <a:buNone/>
            </a:pPr>
            <a:r>
              <a:rPr lang="en-GB" sz="1400">
                <a:solidFill>
                  <a:schemeClr val="dk1"/>
                </a:solidFill>
              </a:rPr>
              <a:t>As well as employees who have been subject to online bullying the equality act now uses a single definition of harassment so that employees will now be able to complain of behaviour that they find offensive even if it is not directed at them.</a:t>
            </a:r>
          </a:p>
          <a:p>
            <a:pPr lvl="0" rtl="0">
              <a:buClr>
                <a:schemeClr val="dk1"/>
              </a:buClr>
              <a:buSzPct val="100000"/>
              <a:buFont typeface="Arial"/>
              <a:buNone/>
            </a:pPr>
            <a:r>
              <a:rPr lang="en-GB" sz="1100">
                <a:solidFill>
                  <a:schemeClr val="dk1"/>
                </a:solidFill>
              </a:rPr>
              <a:t>					</a:t>
            </a:r>
          </a:p>
          <a:p>
            <a:pPr lvl="0" rtl="0">
              <a:buClr>
                <a:schemeClr val="dk1"/>
              </a:buClr>
              <a:buSzPct val="100000"/>
              <a:buFont typeface="Arial"/>
              <a:buNone/>
            </a:pPr>
            <a:r>
              <a:rPr lang="en-GB" sz="1100">
                <a:solidFill>
                  <a:schemeClr val="dk1"/>
                </a:solidFill>
              </a:rPr>
              <a:t>				</a:t>
            </a:r>
          </a:p>
          <a:p>
            <a:pPr lvl="0" rtl="0">
              <a:buClr>
                <a:schemeClr val="dk1"/>
              </a:buClr>
              <a:buSzPct val="100000"/>
              <a:buFont typeface="Arial"/>
              <a:buNone/>
            </a:pPr>
            <a:r>
              <a:rPr lang="en-GB" sz="1100">
                <a:solidFill>
                  <a:schemeClr val="dk1"/>
                </a:solidFill>
              </a:rPr>
              <a:t>			</a:t>
            </a:r>
          </a:p>
          <a:p>
            <a:pPr lvl="0" rtl="0">
              <a:buClr>
                <a:schemeClr val="dk1"/>
              </a:buClr>
              <a:buSzPct val="100000"/>
              <a:buFont typeface="Arial"/>
              <a:buNone/>
            </a:pPr>
            <a:r>
              <a:rPr lang="en-GB" sz="1100">
                <a:solidFill>
                  <a:schemeClr val="dk1"/>
                </a:solidFill>
              </a:rPr>
              <a:t>		</a:t>
            </a:r>
          </a:p>
          <a:p>
            <a:endParaRPr lang="en-GB" sz="1100">
              <a:solidFill>
                <a:schemeClr val="dk1"/>
              </a:solidFill>
            </a:endParaRPr>
          </a:p>
        </p:txBody>
      </p:sp>
    </p:spTree>
  </p:cSld>
  <p:clrMapOvr>
    <a:masterClrMapping/>
  </p:clrMapOvr>
  <p:transition spd="slow">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Shape 99"/>
          <p:cNvSpPr txBox="1">
            <a:spLocks noGrp="1"/>
          </p:cNvSpPr>
          <p:nvPr>
            <p:ph type="title"/>
          </p:nvPr>
        </p:nvSpPr>
        <p:spPr>
          <a:xfrm>
            <a:off x="457200" y="168978"/>
            <a:ext cx="8229600" cy="857400"/>
          </a:xfrm>
          <a:prstGeom prst="rect">
            <a:avLst/>
          </a:prstGeom>
        </p:spPr>
        <p:txBody>
          <a:bodyPr lIns="91425" tIns="91425" rIns="91425" bIns="91425" anchor="b" anchorCtr="0">
            <a:noAutofit/>
          </a:bodyPr>
          <a:lstStyle/>
          <a:p>
            <a:pPr>
              <a:buNone/>
            </a:pPr>
            <a:r>
              <a:rPr lang="en-GB"/>
              <a:t>Cyber - Hate</a:t>
            </a:r>
          </a:p>
        </p:txBody>
      </p:sp>
      <p:sp>
        <p:nvSpPr>
          <p:cNvPr id="100" name="Shape 100"/>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buClr>
                <a:schemeClr val="dk1"/>
              </a:buClr>
              <a:buSzPct val="36666"/>
              <a:buFont typeface="Arial"/>
              <a:buNone/>
            </a:pPr>
            <a:r>
              <a:rPr lang="en-GB">
                <a:solidFill>
                  <a:schemeClr val="dk1"/>
                </a:solidFill>
              </a:rPr>
              <a:t>
What is it?</a:t>
            </a:r>
          </a:p>
          <a:p>
            <a:endParaRPr lang="en-GB">
              <a:solidFill>
                <a:schemeClr val="dk1"/>
              </a:solidFill>
            </a:endParaRPr>
          </a:p>
          <a:p>
            <a:pPr lvl="0" rtl="0">
              <a:buClr>
                <a:schemeClr val="dk1"/>
              </a:buClr>
              <a:buSzPct val="45833"/>
              <a:buFont typeface="Arial"/>
              <a:buNone/>
            </a:pPr>
            <a:r>
              <a:rPr lang="en-GB" sz="2400" i="1">
                <a:solidFill>
                  <a:schemeClr val="dk1"/>
                </a:solidFill>
              </a:rPr>
              <a:t>“Cyber-hate is a way of communication with the use of inappropriate language and materials used by one person that are expressed to another individual.”</a:t>
            </a:r>
          </a:p>
          <a:p>
            <a:endParaRPr lang="en-GB" sz="2400" i="1">
              <a:solidFill>
                <a:schemeClr val="dk1"/>
              </a:solidFill>
            </a:endParaRPr>
          </a:p>
          <a:p>
            <a:endParaRPr lang="en-GB" sz="2400" i="1">
              <a:solidFill>
                <a:schemeClr val="dk1"/>
              </a:solidFill>
            </a:endParaRPr>
          </a:p>
          <a:p>
            <a:endParaRPr lang="en-GB" sz="2400" i="1">
              <a:solidFill>
                <a:schemeClr val="dk1"/>
              </a:solidFill>
            </a:endParaRPr>
          </a:p>
          <a:p>
            <a:endParaRPr lang="en-GB" sz="2400" i="1">
              <a:solidFill>
                <a:schemeClr val="dk1"/>
              </a:solidFill>
            </a:endParaRPr>
          </a:p>
          <a:p>
            <a:endParaRPr lang="en-GB" sz="2400" i="1">
              <a:solidFill>
                <a:schemeClr val="dk1"/>
              </a:solidFill>
            </a:endParaRPr>
          </a:p>
          <a:p>
            <a:endParaRPr lang="en-GB" sz="2400" i="1">
              <a:solidFill>
                <a:schemeClr val="dk1"/>
              </a:solidFill>
            </a:endParaRPr>
          </a:p>
          <a:p>
            <a:endParaRPr lang="en-GB" sz="2400" i="1">
              <a:solidFill>
                <a:schemeClr val="dk1"/>
              </a:solidFill>
            </a:endParaRPr>
          </a:p>
          <a:p>
            <a:endParaRPr lang="en-GB" sz="2400" i="1">
              <a:solidFill>
                <a:schemeClr val="dk1"/>
              </a:solidFill>
            </a:endParaRPr>
          </a:p>
        </p:txBody>
      </p:sp>
      <p:pic>
        <p:nvPicPr>
          <p:cNvPr id="101" name="Shape 101"/>
          <p:cNvPicPr preferRelativeResize="0"/>
          <p:nvPr/>
        </p:nvPicPr>
        <p:blipFill>
          <a:blip r:embed="rId3"/>
          <a:stretch>
            <a:fillRect/>
          </a:stretch>
        </p:blipFill>
        <p:spPr>
          <a:xfrm>
            <a:off x="4774675" y="601775"/>
            <a:ext cx="3591375" cy="1739825"/>
          </a:xfrm>
          <a:prstGeom prst="rect">
            <a:avLst/>
          </a:prstGeom>
        </p:spPr>
      </p:pic>
    </p:spTree>
  </p:cSld>
  <p:clrMapOvr>
    <a:masterClrMapping/>
  </p:clrMapOvr>
  <p:transition spd="slow">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Shape 106"/>
          <p:cNvSpPr txBox="1">
            <a:spLocks noGrp="1"/>
          </p:cNvSpPr>
          <p:nvPr>
            <p:ph type="title"/>
          </p:nvPr>
        </p:nvSpPr>
        <p:spPr>
          <a:xfrm>
            <a:off x="457200" y="949750"/>
            <a:ext cx="8229600" cy="419399"/>
          </a:xfrm>
          <a:prstGeom prst="rect">
            <a:avLst/>
          </a:prstGeom>
        </p:spPr>
        <p:txBody>
          <a:bodyPr lIns="91425" tIns="91425" rIns="91425" bIns="91425" anchor="b" anchorCtr="0">
            <a:noAutofit/>
          </a:bodyPr>
          <a:lstStyle/>
          <a:p>
            <a:pPr lvl="0" rtl="0">
              <a:buNone/>
            </a:pPr>
            <a:r>
              <a:rPr lang="en-GB"/>
              <a:t>Cyber - Hate Examples     </a:t>
            </a:r>
          </a:p>
          <a:p>
            <a:endParaRPr lang="en-GB"/>
          </a:p>
        </p:txBody>
      </p:sp>
      <p:sp>
        <p:nvSpPr>
          <p:cNvPr id="107" name="Shape 107"/>
          <p:cNvSpPr txBox="1">
            <a:spLocks noGrp="1"/>
          </p:cNvSpPr>
          <p:nvPr>
            <p:ph type="body" idx="1"/>
          </p:nvPr>
        </p:nvSpPr>
        <p:spPr>
          <a:xfrm>
            <a:off x="419850" y="717850"/>
            <a:ext cx="8304300" cy="4030800"/>
          </a:xfrm>
          <a:prstGeom prst="rect">
            <a:avLst/>
          </a:prstGeom>
        </p:spPr>
        <p:txBody>
          <a:bodyPr lIns="91425" tIns="91425" rIns="91425" bIns="91425" anchor="t" anchorCtr="0">
            <a:noAutofit/>
          </a:bodyPr>
          <a:lstStyle/>
          <a:p>
            <a:pPr marL="2286000" lvl="0" indent="0" rtl="0">
              <a:buClr>
                <a:schemeClr val="dk1"/>
              </a:buClr>
              <a:buSzPct val="61111"/>
              <a:buFont typeface="Arial"/>
              <a:buNone/>
            </a:pPr>
            <a:r>
              <a:rPr lang="en-GB" sz="1800" b="1" u="sng">
                <a:solidFill>
                  <a:srgbClr val="333333"/>
                </a:solidFill>
                <a:latin typeface="Trebuchet MS"/>
                <a:ea typeface="Trebuchet MS"/>
                <a:cs typeface="Trebuchet MS"/>
                <a:sym typeface="Trebuchet MS"/>
              </a:rPr>
              <a:t>Methods of Cyber-Hate: </a:t>
            </a:r>
          </a:p>
          <a:p>
            <a:pPr marL="2743200" lvl="0" indent="-342900" rtl="0">
              <a:buClr>
                <a:schemeClr val="dk1"/>
              </a:buClr>
              <a:buSzPct val="166666"/>
              <a:buFont typeface="Arial"/>
              <a:buChar char="•"/>
            </a:pPr>
            <a:r>
              <a:rPr lang="en-GB" sz="1800" b="1">
                <a:solidFill>
                  <a:srgbClr val="333333"/>
                </a:solidFill>
                <a:latin typeface="Trebuchet MS"/>
                <a:ea typeface="Trebuchet MS"/>
                <a:cs typeface="Trebuchet MS"/>
                <a:sym typeface="Trebuchet MS"/>
              </a:rPr>
              <a:t>Social networking </a:t>
            </a:r>
          </a:p>
          <a:p>
            <a:pPr marL="2743200" lvl="0" indent="-342900" rtl="0">
              <a:buClr>
                <a:schemeClr val="dk1"/>
              </a:buClr>
              <a:buSzPct val="166666"/>
              <a:buFont typeface="Arial"/>
              <a:buChar char="•"/>
            </a:pPr>
            <a:r>
              <a:rPr lang="en-GB" sz="1800" b="1">
                <a:solidFill>
                  <a:srgbClr val="333333"/>
                </a:solidFill>
                <a:latin typeface="Trebuchet MS"/>
                <a:ea typeface="Trebuchet MS"/>
                <a:cs typeface="Trebuchet MS"/>
                <a:sym typeface="Trebuchet MS"/>
              </a:rPr>
              <a:t>Instant messaging </a:t>
            </a:r>
          </a:p>
          <a:p>
            <a:pPr marL="2743200" lvl="0" indent="-342900" rtl="0">
              <a:buClr>
                <a:schemeClr val="dk1"/>
              </a:buClr>
              <a:buSzPct val="166666"/>
              <a:buFont typeface="Arial"/>
              <a:buChar char="•"/>
            </a:pPr>
            <a:r>
              <a:rPr lang="en-GB" sz="1800" b="1">
                <a:solidFill>
                  <a:srgbClr val="333333"/>
                </a:solidFill>
                <a:latin typeface="Trebuchet MS"/>
                <a:ea typeface="Trebuchet MS"/>
                <a:cs typeface="Trebuchet MS"/>
                <a:sym typeface="Trebuchet MS"/>
              </a:rPr>
              <a:t>Mobile and smart phones</a:t>
            </a:r>
          </a:p>
          <a:p>
            <a:pPr lvl="0" rtl="0">
              <a:buClr>
                <a:schemeClr val="dk1"/>
              </a:buClr>
              <a:buSzPct val="78571"/>
              <a:buFont typeface="Arial"/>
              <a:buNone/>
            </a:pPr>
            <a:r>
              <a:rPr lang="en-GB" sz="1400" b="1">
                <a:solidFill>
                  <a:srgbClr val="333333"/>
                </a:solidFill>
                <a:latin typeface="Trebuchet MS"/>
                <a:ea typeface="Trebuchet MS"/>
                <a:cs typeface="Trebuchet MS"/>
                <a:sym typeface="Trebuchet MS"/>
              </a:rPr>
              <a:t>Examples include:</a:t>
            </a:r>
          </a:p>
          <a:p>
            <a:pPr lvl="0" rtl="0">
              <a:buClr>
                <a:schemeClr val="dk1"/>
              </a:buClr>
              <a:buSzPct val="78571"/>
              <a:buFont typeface="Arial"/>
              <a:buNone/>
            </a:pPr>
            <a:r>
              <a:rPr lang="en-GB" sz="1400" b="1">
                <a:solidFill>
                  <a:srgbClr val="333333"/>
                </a:solidFill>
                <a:latin typeface="Trebuchet MS"/>
                <a:ea typeface="Trebuchet MS"/>
                <a:cs typeface="Trebuchet MS"/>
                <a:sym typeface="Trebuchet MS"/>
              </a:rPr>
              <a:t> </a:t>
            </a:r>
          </a:p>
          <a:p>
            <a:pPr lvl="0" rtl="0">
              <a:lnSpc>
                <a:spcPct val="115000"/>
              </a:lnSpc>
              <a:spcBef>
                <a:spcPts val="0"/>
              </a:spcBef>
              <a:buClr>
                <a:schemeClr val="dk1"/>
              </a:buClr>
              <a:buSzPct val="78571"/>
              <a:buFont typeface="Arial"/>
              <a:buNone/>
            </a:pPr>
            <a:r>
              <a:rPr lang="en-GB" sz="1400">
                <a:solidFill>
                  <a:schemeClr val="dk1"/>
                </a:solidFill>
              </a:rPr>
              <a:t>-  Contains offensive content such as racism or sexism.</a:t>
            </a:r>
          </a:p>
          <a:p>
            <a:endParaRPr lang="en-GB" sz="1400">
              <a:solidFill>
                <a:schemeClr val="dk1"/>
              </a:solidFill>
            </a:endParaRPr>
          </a:p>
          <a:p>
            <a:pPr lvl="0" rtl="0">
              <a:lnSpc>
                <a:spcPct val="115000"/>
              </a:lnSpc>
              <a:spcBef>
                <a:spcPts val="0"/>
              </a:spcBef>
              <a:buClr>
                <a:schemeClr val="dk1"/>
              </a:buClr>
              <a:buSzPct val="78571"/>
              <a:buFont typeface="Arial"/>
              <a:buNone/>
            </a:pPr>
            <a:r>
              <a:rPr lang="en-GB" sz="1400">
                <a:solidFill>
                  <a:schemeClr val="dk1"/>
                </a:solidFill>
              </a:rPr>
              <a:t>-  </a:t>
            </a:r>
            <a:r>
              <a:rPr lang="en-GB" sz="1400">
                <a:solidFill>
                  <a:srgbClr val="1C1C1C"/>
                </a:solidFill>
              </a:rPr>
              <a:t>Often, cyber-aggression is the result of individuals in a workplace being offended/upset/or feeling threatened by organizational problems.</a:t>
            </a:r>
          </a:p>
          <a:p>
            <a:endParaRPr lang="en-GB" sz="1400">
              <a:solidFill>
                <a:srgbClr val="1C1C1C"/>
              </a:solidFill>
            </a:endParaRPr>
          </a:p>
          <a:p>
            <a:pPr lvl="0" rtl="0">
              <a:lnSpc>
                <a:spcPct val="115000"/>
              </a:lnSpc>
              <a:spcBef>
                <a:spcPts val="0"/>
              </a:spcBef>
              <a:buClr>
                <a:schemeClr val="dk1"/>
              </a:buClr>
              <a:buSzPct val="78571"/>
              <a:buFont typeface="Arial"/>
              <a:buNone/>
            </a:pPr>
            <a:r>
              <a:rPr lang="en-GB" sz="1400">
                <a:solidFill>
                  <a:schemeClr val="dk1"/>
                </a:solidFill>
              </a:rPr>
              <a:t>-   </a:t>
            </a:r>
            <a:r>
              <a:rPr lang="en-GB" sz="1400">
                <a:solidFill>
                  <a:srgbClr val="1C1C1C"/>
                </a:solidFill>
              </a:rPr>
              <a:t>The threat of being fired can lead to someone picking on another member of staff to try and take the heat of them and drop someone else in the firing line.</a:t>
            </a:r>
          </a:p>
          <a:p>
            <a:endParaRPr lang="en-GB" sz="1400">
              <a:solidFill>
                <a:srgbClr val="1C1C1C"/>
              </a:solidFill>
            </a:endParaRPr>
          </a:p>
          <a:p>
            <a:pPr lvl="0">
              <a:lnSpc>
                <a:spcPct val="115000"/>
              </a:lnSpc>
              <a:spcBef>
                <a:spcPts val="0"/>
              </a:spcBef>
              <a:buClr>
                <a:schemeClr val="dk1"/>
              </a:buClr>
              <a:buSzPct val="61111"/>
              <a:buFont typeface="Arial"/>
              <a:buNone/>
            </a:pPr>
            <a:r>
              <a:rPr lang="en-GB" sz="1800" u="sng">
                <a:solidFill>
                  <a:schemeClr val="hlink"/>
                </a:solidFill>
                <a:hlinkClick r:id="rId3"/>
              </a:rPr>
              <a:t>http://youtu.be/gTix7FDHZcA?t=2m5s</a:t>
            </a:r>
          </a:p>
        </p:txBody>
      </p:sp>
      <p:pic>
        <p:nvPicPr>
          <p:cNvPr id="108" name="Shape 108"/>
          <p:cNvPicPr preferRelativeResize="0"/>
          <p:nvPr/>
        </p:nvPicPr>
        <p:blipFill>
          <a:blip r:embed="rId4"/>
          <a:stretch>
            <a:fillRect/>
          </a:stretch>
        </p:blipFill>
        <p:spPr>
          <a:xfrm>
            <a:off x="6066675" y="92600"/>
            <a:ext cx="2657475" cy="1752600"/>
          </a:xfrm>
          <a:prstGeom prst="rect">
            <a:avLst/>
          </a:prstGeom>
        </p:spPr>
      </p:pic>
    </p:spTree>
  </p:cSld>
  <p:clrMapOvr>
    <a:masterClrMapping/>
  </p:clrMapOvr>
  <p:transition spd="slow">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Shape 113"/>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buNone/>
            </a:pPr>
            <a:r>
              <a:rPr lang="en-GB"/>
              <a:t>Ways to address Cyber - Hate</a:t>
            </a:r>
          </a:p>
        </p:txBody>
      </p:sp>
      <p:sp>
        <p:nvSpPr>
          <p:cNvPr id="114" name="Shape 114"/>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lvl="0" indent="-342900" rtl="0">
              <a:buClr>
                <a:srgbClr val="000000"/>
              </a:buClr>
              <a:buSzPct val="166666"/>
              <a:buFont typeface="Arial"/>
              <a:buChar char="•"/>
            </a:pPr>
            <a:r>
              <a:rPr lang="en-GB" sz="1800"/>
              <a:t>Ensuring that users agree to a policy that has been put into place, which will allow for  more of a secure social environment.  </a:t>
            </a:r>
          </a:p>
          <a:p>
            <a:pPr lvl="0" rtl="0">
              <a:buNone/>
            </a:pPr>
            <a:r>
              <a:rPr lang="en-GB" sz="1800"/>
              <a:t>The outcome will result in:</a:t>
            </a:r>
          </a:p>
          <a:p>
            <a:pPr lvl="0" rtl="0">
              <a:buNone/>
            </a:pPr>
            <a:r>
              <a:rPr lang="en-GB" sz="1800"/>
              <a:t>	- Less Cyber-hate related posts being made </a:t>
            </a:r>
          </a:p>
          <a:p>
            <a:endParaRPr lang="en-GB" sz="1800"/>
          </a:p>
          <a:p>
            <a:pPr marL="457200" lvl="0" indent="0" rtl="0">
              <a:buNone/>
            </a:pPr>
            <a:r>
              <a:rPr lang="en-GB" sz="1800"/>
              <a:t>- People that decide to act upon this behaviour will suffer consequences stated in agreement</a:t>
            </a:r>
          </a:p>
          <a:p>
            <a:endParaRPr lang="en-GB" sz="1800"/>
          </a:p>
          <a:p>
            <a:pPr marL="457200" lvl="0" indent="0" rtl="0">
              <a:buNone/>
            </a:pPr>
            <a:r>
              <a:rPr lang="en-GB" sz="1800"/>
              <a:t>- Could remove account or block it depending on the way the matter is addressed, whether it	 is by social or technological interventions, or by legal action. </a:t>
            </a:r>
          </a:p>
          <a:p>
            <a:pPr lvl="0" rtl="0">
              <a:buClr>
                <a:schemeClr val="dk1"/>
              </a:buClr>
              <a:buSzPct val="78571"/>
              <a:buFont typeface="Arial"/>
              <a:buNone/>
            </a:pPr>
            <a:r>
              <a:rPr lang="en-GB" sz="1400"/>
              <a:t>				</a:t>
            </a:r>
          </a:p>
          <a:p>
            <a:pPr lvl="0" rtl="0">
              <a:buClr>
                <a:schemeClr val="dk1"/>
              </a:buClr>
              <a:buSzPct val="78571"/>
              <a:buFont typeface="Arial"/>
              <a:buNone/>
            </a:pPr>
            <a:r>
              <a:rPr lang="en-GB" sz="1400"/>
              <a:t>			</a:t>
            </a:r>
          </a:p>
          <a:p>
            <a:pPr lvl="0" rtl="0">
              <a:buClr>
                <a:schemeClr val="dk1"/>
              </a:buClr>
              <a:buSzPct val="78571"/>
              <a:buFont typeface="Arial"/>
              <a:buNone/>
            </a:pPr>
            <a:r>
              <a:rPr lang="en-GB" sz="1400"/>
              <a:t>		</a:t>
            </a:r>
          </a:p>
          <a:p>
            <a:endParaRPr lang="en-GB" sz="1400"/>
          </a:p>
          <a:p>
            <a:endParaRPr lang="en-GB" sz="1400"/>
          </a:p>
          <a:p>
            <a:endParaRPr lang="en-GB" sz="1400"/>
          </a:p>
          <a:p>
            <a:endParaRPr lang="en-GB" sz="1400"/>
          </a:p>
          <a:p>
            <a:endParaRPr lang="en-GB" sz="1400"/>
          </a:p>
          <a:p>
            <a:endParaRPr lang="en-GB" sz="1400"/>
          </a:p>
        </p:txBody>
      </p:sp>
    </p:spTree>
  </p:cSld>
  <p:clrMapOvr>
    <a:masterClrMapping/>
  </p:clrMapOvr>
  <p:transition spd="slow">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Shape 119"/>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buNone/>
            </a:pPr>
            <a:r>
              <a:rPr lang="en-GB"/>
              <a:t>Overview </a:t>
            </a:r>
          </a:p>
        </p:txBody>
      </p:sp>
      <p:sp>
        <p:nvSpPr>
          <p:cNvPr id="120" name="Shape 120"/>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lvl="0" indent="-419100" rtl="0">
              <a:buClr>
                <a:srgbClr val="000000"/>
              </a:buClr>
              <a:buSzPct val="166666"/>
              <a:buFont typeface="Arial"/>
              <a:buChar char="•"/>
            </a:pPr>
            <a:r>
              <a:rPr lang="en-GB"/>
              <a:t>The internet can be a fun place</a:t>
            </a:r>
          </a:p>
          <a:p>
            <a:pPr marL="457200" lvl="0" indent="-419100" rtl="0">
              <a:buClr>
                <a:srgbClr val="000000"/>
              </a:buClr>
              <a:buSzPct val="166666"/>
              <a:buFont typeface="Arial"/>
              <a:buChar char="•"/>
            </a:pPr>
            <a:r>
              <a:rPr lang="en-GB"/>
              <a:t>Be aware of extreme content by users</a:t>
            </a:r>
          </a:p>
          <a:p>
            <a:pPr marL="457200" lvl="0" indent="-419100" rtl="0">
              <a:buClr>
                <a:srgbClr val="000000"/>
              </a:buClr>
              <a:buSzPct val="166666"/>
              <a:buFont typeface="Arial"/>
              <a:buChar char="•"/>
            </a:pPr>
            <a:r>
              <a:rPr lang="en-GB"/>
              <a:t>Remember to ignore </a:t>
            </a:r>
          </a:p>
          <a:p>
            <a:endParaRPr lang="en-GB"/>
          </a:p>
        </p:txBody>
      </p:sp>
    </p:spTree>
  </p:cSld>
  <p:clrMapOvr>
    <a:masterClrMapping/>
  </p:clrMapOvr>
  <p:transition spd="slow">
    <p:cu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Shape 12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buNone/>
            </a:pPr>
            <a:r>
              <a:rPr lang="en-GB"/>
              <a:t>Group F</a:t>
            </a:r>
          </a:p>
        </p:txBody>
      </p:sp>
      <p:pic>
        <p:nvPicPr>
          <p:cNvPr id="126" name="Shape 126"/>
          <p:cNvPicPr preferRelativeResize="0"/>
          <p:nvPr/>
        </p:nvPicPr>
        <p:blipFill rotWithShape="1">
          <a:blip r:embed="rId3"/>
          <a:srcRect l="39200" t="3816" r="16430" b="39807"/>
          <a:stretch/>
        </p:blipFill>
        <p:spPr>
          <a:xfrm>
            <a:off x="1761250" y="1209375"/>
            <a:ext cx="976700" cy="1544449"/>
          </a:xfrm>
          <a:prstGeom prst="rect">
            <a:avLst/>
          </a:prstGeom>
        </p:spPr>
      </p:pic>
      <p:pic>
        <p:nvPicPr>
          <p:cNvPr id="127" name="Shape 127"/>
          <p:cNvPicPr preferRelativeResize="0"/>
          <p:nvPr/>
        </p:nvPicPr>
        <p:blipFill>
          <a:blip r:embed="rId4"/>
          <a:stretch>
            <a:fillRect/>
          </a:stretch>
        </p:blipFill>
        <p:spPr>
          <a:xfrm>
            <a:off x="2824350" y="1209375"/>
            <a:ext cx="1573725" cy="1544450"/>
          </a:xfrm>
          <a:prstGeom prst="rect">
            <a:avLst/>
          </a:prstGeom>
          <a:noFill/>
          <a:ln>
            <a:noFill/>
          </a:ln>
        </p:spPr>
      </p:pic>
      <p:pic>
        <p:nvPicPr>
          <p:cNvPr id="128" name="Shape 128"/>
          <p:cNvPicPr preferRelativeResize="0"/>
          <p:nvPr/>
        </p:nvPicPr>
        <p:blipFill rotWithShape="1">
          <a:blip r:embed="rId5"/>
          <a:srcRect b="27494"/>
          <a:stretch/>
        </p:blipFill>
        <p:spPr>
          <a:xfrm>
            <a:off x="4653550" y="1209375"/>
            <a:ext cx="1198125" cy="1544450"/>
          </a:xfrm>
          <a:prstGeom prst="rect">
            <a:avLst/>
          </a:prstGeom>
          <a:noFill/>
          <a:ln>
            <a:noFill/>
          </a:ln>
        </p:spPr>
      </p:pic>
      <p:pic>
        <p:nvPicPr>
          <p:cNvPr id="129" name="Shape 129"/>
          <p:cNvPicPr preferRelativeResize="0"/>
          <p:nvPr/>
        </p:nvPicPr>
        <p:blipFill rotWithShape="1">
          <a:blip r:embed="rId6"/>
          <a:srcRect l="20012" r="3837"/>
          <a:stretch/>
        </p:blipFill>
        <p:spPr>
          <a:xfrm>
            <a:off x="6107150" y="1209375"/>
            <a:ext cx="1521151" cy="1544450"/>
          </a:xfrm>
          <a:prstGeom prst="rect">
            <a:avLst/>
          </a:prstGeom>
          <a:noFill/>
          <a:ln>
            <a:noFill/>
          </a:ln>
        </p:spPr>
      </p:pic>
      <p:pic>
        <p:nvPicPr>
          <p:cNvPr id="130" name="Shape 130"/>
          <p:cNvPicPr preferRelativeResize="0"/>
          <p:nvPr/>
        </p:nvPicPr>
        <p:blipFill rotWithShape="1">
          <a:blip r:embed="rId7"/>
          <a:srcRect b="21893"/>
          <a:stretch/>
        </p:blipFill>
        <p:spPr>
          <a:xfrm>
            <a:off x="5734075" y="3038175"/>
            <a:ext cx="1826299" cy="1610850"/>
          </a:xfrm>
          <a:prstGeom prst="rect">
            <a:avLst/>
          </a:prstGeom>
          <a:noFill/>
          <a:ln>
            <a:noFill/>
          </a:ln>
        </p:spPr>
      </p:pic>
      <p:pic>
        <p:nvPicPr>
          <p:cNvPr id="131" name="Shape 131"/>
          <p:cNvPicPr preferRelativeResize="0"/>
          <p:nvPr/>
        </p:nvPicPr>
        <p:blipFill rotWithShape="1">
          <a:blip r:embed="rId8"/>
          <a:srcRect l="29952" r="24396" b="56040"/>
          <a:stretch/>
        </p:blipFill>
        <p:spPr>
          <a:xfrm>
            <a:off x="1761250" y="3048925"/>
            <a:ext cx="1672793" cy="1610850"/>
          </a:xfrm>
          <a:prstGeom prst="rect">
            <a:avLst/>
          </a:prstGeom>
          <a:noFill/>
          <a:ln>
            <a:noFill/>
          </a:ln>
        </p:spPr>
      </p:pic>
      <p:pic>
        <p:nvPicPr>
          <p:cNvPr id="132" name="Shape 132"/>
          <p:cNvPicPr preferRelativeResize="0"/>
          <p:nvPr/>
        </p:nvPicPr>
        <p:blipFill rotWithShape="1">
          <a:blip r:embed="rId9"/>
          <a:srcRect l="11996" t="18118" r="64331" b="39127"/>
          <a:stretch/>
        </p:blipFill>
        <p:spPr>
          <a:xfrm>
            <a:off x="3781250" y="3038556"/>
            <a:ext cx="1521151" cy="1831619"/>
          </a:xfrm>
          <a:prstGeom prst="rect">
            <a:avLst/>
          </a:prstGeom>
          <a:noFill/>
          <a:ln>
            <a:noFill/>
          </a:ln>
        </p:spPr>
      </p:pic>
    </p:spTree>
  </p:cSld>
  <p:clrMapOvr>
    <a:masterClrMapping/>
  </p:clrMapOvr>
  <p:transition spd="slow">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buNone/>
            </a:pPr>
            <a:r>
              <a:rPr lang="en-GB"/>
              <a:t>Introduction</a:t>
            </a:r>
          </a:p>
        </p:txBody>
      </p:sp>
      <p:sp>
        <p:nvSpPr>
          <p:cNvPr id="30" name="Shape 30"/>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lvl="0" indent="-419100" rtl="0">
              <a:buClr>
                <a:srgbClr val="000000"/>
              </a:buClr>
              <a:buSzPct val="166666"/>
              <a:buFont typeface="Arial"/>
              <a:buChar char="•"/>
            </a:pPr>
            <a:r>
              <a:rPr lang="en-GB"/>
              <a:t>Trolling </a:t>
            </a:r>
          </a:p>
          <a:p>
            <a:pPr marL="457200" lvl="0" indent="-419100" rtl="0">
              <a:buClr>
                <a:srgbClr val="000000"/>
              </a:buClr>
              <a:buSzPct val="166666"/>
              <a:buFont typeface="Arial"/>
              <a:buChar char="•"/>
            </a:pPr>
            <a:r>
              <a:rPr lang="en-GB"/>
              <a:t>Banter</a:t>
            </a:r>
          </a:p>
          <a:p>
            <a:pPr marL="457200" lvl="0" indent="-419100" rtl="0">
              <a:buClr>
                <a:srgbClr val="000000"/>
              </a:buClr>
              <a:buSzPct val="166666"/>
              <a:buFont typeface="Arial"/>
              <a:buChar char="•"/>
            </a:pPr>
            <a:r>
              <a:rPr lang="en-GB"/>
              <a:t>Cyber-Hate</a:t>
            </a:r>
          </a:p>
          <a:p>
            <a:pPr marL="457200" lvl="0" indent="-419100">
              <a:buClr>
                <a:srgbClr val="000000"/>
              </a:buClr>
              <a:buSzPct val="166666"/>
              <a:buFont typeface="Arial"/>
              <a:buChar char="•"/>
            </a:pPr>
            <a:r>
              <a:rPr lang="en-GB"/>
              <a:t>Online Bullying</a:t>
            </a:r>
          </a:p>
        </p:txBody>
      </p:sp>
    </p:spTree>
  </p:cSld>
  <p:clrMapOvr>
    <a:masterClrMapping/>
  </p:clrMapOvr>
  <p:transition spd="slow">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35" name="Shape 3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buNone/>
            </a:pPr>
            <a:r>
              <a:rPr lang="en-GB"/>
              <a:t>Banter</a:t>
            </a:r>
          </a:p>
        </p:txBody>
      </p:sp>
      <p:sp>
        <p:nvSpPr>
          <p:cNvPr id="36" name="Shape 36"/>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buNone/>
            </a:pPr>
            <a:r>
              <a:rPr lang="en-GB"/>
              <a:t>What is it?</a:t>
            </a:r>
          </a:p>
          <a:p>
            <a:pPr lvl="0" rtl="0">
              <a:lnSpc>
                <a:spcPct val="115000"/>
              </a:lnSpc>
              <a:spcBef>
                <a:spcPts val="0"/>
              </a:spcBef>
              <a:buClr>
                <a:schemeClr val="dk1"/>
              </a:buClr>
              <a:buSzPct val="55000"/>
              <a:buFont typeface="Arial"/>
              <a:buNone/>
            </a:pPr>
            <a:r>
              <a:rPr lang="en-GB" sz="2000">
                <a:solidFill>
                  <a:schemeClr val="dk1"/>
                </a:solidFill>
              </a:rPr>
              <a:t>Banter is defined as a form of social interaction either online or in the real world , it manifests as the exchange of teasing and mocking remarks but delivered in a playful, light-hearted and good-humoured manner.</a:t>
            </a:r>
          </a:p>
          <a:p>
            <a:pPr lvl="0" rtl="0">
              <a:lnSpc>
                <a:spcPct val="115000"/>
              </a:lnSpc>
              <a:spcBef>
                <a:spcPts val="0"/>
              </a:spcBef>
              <a:buClr>
                <a:schemeClr val="dk1"/>
              </a:buClr>
              <a:buSzPct val="55000"/>
              <a:buFont typeface="Arial"/>
              <a:buNone/>
            </a:pPr>
            <a:r>
              <a:rPr lang="en-GB" sz="2000">
                <a:solidFill>
                  <a:schemeClr val="dk1"/>
                </a:solidFill>
              </a:rPr>
              <a:t>“</a:t>
            </a:r>
            <a:r>
              <a:rPr lang="en-GB" sz="2000" u="sng">
                <a:solidFill>
                  <a:schemeClr val="dk1"/>
                </a:solidFill>
              </a:rPr>
              <a:t>The playful and friendly exchange of teasing remarks</a:t>
            </a:r>
            <a:r>
              <a:rPr lang="en-GB" sz="2000">
                <a:solidFill>
                  <a:schemeClr val="dk1"/>
                </a:solidFill>
              </a:rPr>
              <a:t>”</a:t>
            </a:r>
          </a:p>
          <a:p>
            <a:pPr lvl="0" rtl="0">
              <a:lnSpc>
                <a:spcPct val="115000"/>
              </a:lnSpc>
              <a:spcBef>
                <a:spcPts val="0"/>
              </a:spcBef>
              <a:buNone/>
            </a:pPr>
            <a:r>
              <a:rPr lang="en-GB" sz="2000">
                <a:solidFill>
                  <a:schemeClr val="dk1"/>
                </a:solidFill>
              </a:rPr>
              <a:t>“</a:t>
            </a:r>
            <a:r>
              <a:rPr lang="en-GB" sz="2000" u="sng">
                <a:solidFill>
                  <a:schemeClr val="dk1"/>
                </a:solidFill>
              </a:rPr>
              <a:t>Exchange remarks in a good-humoured teasing way</a:t>
            </a:r>
            <a:r>
              <a:rPr lang="en-GB" sz="2000">
                <a:solidFill>
                  <a:schemeClr val="dk1"/>
                </a:solidFill>
              </a:rPr>
              <a:t>”</a:t>
            </a:r>
          </a:p>
          <a:p>
            <a:endParaRPr lang="en-GB" sz="2000">
              <a:solidFill>
                <a:schemeClr val="dk1"/>
              </a:solidFill>
            </a:endParaRPr>
          </a:p>
          <a:p>
            <a:pPr lvl="0" rtl="0">
              <a:lnSpc>
                <a:spcPct val="115000"/>
              </a:lnSpc>
              <a:spcBef>
                <a:spcPts val="0"/>
              </a:spcBef>
              <a:buClr>
                <a:schemeClr val="dk1"/>
              </a:buClr>
              <a:buSzPct val="91666"/>
              <a:buFont typeface="Arial"/>
              <a:buNone/>
            </a:pPr>
            <a:r>
              <a:rPr lang="en-GB" sz="1200" i="1">
                <a:solidFill>
                  <a:schemeClr val="dk1"/>
                </a:solidFill>
              </a:rPr>
              <a:t>Banter</a:t>
            </a:r>
            <a:r>
              <a:rPr lang="en-GB" sz="1200">
                <a:solidFill>
                  <a:schemeClr val="dk1"/>
                </a:solidFill>
              </a:rPr>
              <a:t>. (n.d.). Retrieved from Oxford dictionaries: http://www.oxforddictionaries.com/definition/english/banter</a:t>
            </a:r>
          </a:p>
          <a:p>
            <a:endParaRPr lang="en-GB" sz="1200">
              <a:solidFill>
                <a:schemeClr val="dk1"/>
              </a:solidFill>
            </a:endParaRPr>
          </a:p>
          <a:p>
            <a:endParaRPr lang="en-GB" sz="1200">
              <a:solidFill>
                <a:schemeClr val="dk1"/>
              </a:solidFill>
            </a:endParaRPr>
          </a:p>
        </p:txBody>
      </p:sp>
    </p:spTree>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Shape 41"/>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buNone/>
            </a:pPr>
            <a:r>
              <a:rPr lang="en-GB"/>
              <a:t>Banter</a:t>
            </a:r>
          </a:p>
        </p:txBody>
      </p:sp>
      <p:sp>
        <p:nvSpPr>
          <p:cNvPr id="42" name="Shape 42"/>
          <p:cNvSpPr txBox="1">
            <a:spLocks noGrp="1"/>
          </p:cNvSpPr>
          <p:nvPr>
            <p:ph type="body" idx="1"/>
          </p:nvPr>
        </p:nvSpPr>
        <p:spPr>
          <a:xfrm>
            <a:off x="457200" y="1063375"/>
            <a:ext cx="8229600" cy="3725699"/>
          </a:xfrm>
          <a:prstGeom prst="rect">
            <a:avLst/>
          </a:prstGeom>
        </p:spPr>
        <p:txBody>
          <a:bodyPr lIns="91425" tIns="91425" rIns="91425" bIns="91425" anchor="t" anchorCtr="0">
            <a:noAutofit/>
          </a:bodyPr>
          <a:lstStyle/>
          <a:p>
            <a:pPr lvl="0" rtl="0">
              <a:buNone/>
            </a:pPr>
            <a:r>
              <a:rPr lang="en-GB"/>
              <a:t>Example of it?</a:t>
            </a:r>
          </a:p>
          <a:p>
            <a:pPr lvl="0" rtl="0">
              <a:lnSpc>
                <a:spcPct val="115000"/>
              </a:lnSpc>
              <a:spcBef>
                <a:spcPts val="0"/>
              </a:spcBef>
              <a:buClr>
                <a:schemeClr val="dk1"/>
              </a:buClr>
              <a:buSzPct val="61111"/>
              <a:buFont typeface="Arial"/>
              <a:buNone/>
            </a:pPr>
            <a:r>
              <a:rPr lang="en-GB" sz="1800">
                <a:solidFill>
                  <a:schemeClr val="dk1"/>
                </a:solidFill>
              </a:rPr>
              <a:t>A few examples of banter that I discovered are:</a:t>
            </a:r>
          </a:p>
          <a:p>
            <a:pPr lvl="0" rtl="0">
              <a:lnSpc>
                <a:spcPct val="115000"/>
              </a:lnSpc>
              <a:spcBef>
                <a:spcPts val="0"/>
              </a:spcBef>
              <a:buClr>
                <a:schemeClr val="dk1"/>
              </a:buClr>
              <a:buSzPct val="61111"/>
              <a:buFont typeface="Arial"/>
              <a:buNone/>
            </a:pPr>
            <a:r>
              <a:rPr lang="en-GB" sz="1800" b="1">
                <a:solidFill>
                  <a:schemeClr val="dk1"/>
                </a:solidFill>
              </a:rPr>
              <a:t>“Machine wash warm. Inside out with like colours. Use only non-chlorine bleach. Tumble dry medium. Medium hot iron. Do not iron print. —Or— GIVE IT TO YOUR WOMAN It's her job.”</a:t>
            </a:r>
          </a:p>
          <a:p>
            <a:endParaRPr lang="en-GB" sz="1800" b="1">
              <a:solidFill>
                <a:schemeClr val="dk1"/>
              </a:solidFill>
            </a:endParaRPr>
          </a:p>
          <a:p>
            <a:endParaRPr lang="en-GB" sz="1800" b="1">
              <a:solidFill>
                <a:schemeClr val="dk1"/>
              </a:solidFill>
            </a:endParaRPr>
          </a:p>
          <a:p>
            <a:pPr marL="457200" lvl="0" rtl="0">
              <a:lnSpc>
                <a:spcPct val="115000"/>
              </a:lnSpc>
              <a:spcBef>
                <a:spcPts val="0"/>
              </a:spcBef>
              <a:spcAft>
                <a:spcPts val="800"/>
              </a:spcAft>
              <a:buClr>
                <a:schemeClr val="dk1"/>
              </a:buClr>
              <a:buSzPct val="100000"/>
              <a:buFont typeface="Arial"/>
              <a:buNone/>
            </a:pPr>
            <a:r>
              <a:rPr lang="en-GB" sz="1100">
                <a:solidFill>
                  <a:schemeClr val="dk1"/>
                </a:solidFill>
              </a:rPr>
              <a:t>Chivers, T. (2012, March 6). </a:t>
            </a:r>
            <a:r>
              <a:rPr lang="en-GB" sz="1100" i="1">
                <a:solidFill>
                  <a:schemeClr val="dk1"/>
                </a:solidFill>
              </a:rPr>
              <a:t>If you like 'banter', you are an idiot </a:t>
            </a:r>
            <a:r>
              <a:rPr lang="en-GB" sz="1100">
                <a:solidFill>
                  <a:schemeClr val="dk1"/>
                </a:solidFill>
              </a:rPr>
              <a:t>. Retrieved from The telegrah: http://blogs.telegraph.co.uk/news/tomchiversscience/100141906/if-you-like-banter-you-are-an-idiot/</a:t>
            </a:r>
          </a:p>
          <a:p>
            <a:endParaRPr lang="en-GB" sz="1100">
              <a:solidFill>
                <a:schemeClr val="dk1"/>
              </a:solidFill>
            </a:endParaRPr>
          </a:p>
        </p:txBody>
      </p:sp>
    </p:spTree>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Shape 47"/>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buNone/>
            </a:pPr>
            <a:r>
              <a:rPr lang="en-GB"/>
              <a:t>Banter - Be Aware</a:t>
            </a:r>
          </a:p>
        </p:txBody>
      </p:sp>
      <p:sp>
        <p:nvSpPr>
          <p:cNvPr id="48" name="Shape 48"/>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buNone/>
            </a:pPr>
            <a:r>
              <a:rPr lang="en-GB" sz="2400"/>
              <a:t>- As fun as banter can be sometimes, it’s very easy to go too far.</a:t>
            </a:r>
          </a:p>
          <a:p>
            <a:pPr lvl="0" rtl="0">
              <a:buNone/>
            </a:pPr>
            <a:r>
              <a:rPr lang="en-GB" sz="2400"/>
              <a:t>- As Internet users, we must be wary of what we classify as ‘banter’.</a:t>
            </a:r>
          </a:p>
          <a:p>
            <a:pPr lvl="0" rtl="0">
              <a:buNone/>
            </a:pPr>
            <a:r>
              <a:rPr lang="en-GB" sz="2400"/>
              <a:t>- Socially, in person we can show banter from our expression of speech and body gestures but online, it can be taken a different way.</a:t>
            </a:r>
          </a:p>
        </p:txBody>
      </p:sp>
    </p:spTree>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Shape 53"/>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buNone/>
            </a:pPr>
            <a:r>
              <a:rPr lang="en-GB"/>
              <a:t>Trolling - What is it</a:t>
            </a:r>
          </a:p>
        </p:txBody>
      </p:sp>
      <p:sp>
        <p:nvSpPr>
          <p:cNvPr id="54" name="Shape 54"/>
          <p:cNvSpPr txBox="1">
            <a:spLocks noGrp="1"/>
          </p:cNvSpPr>
          <p:nvPr>
            <p:ph type="body" idx="1"/>
          </p:nvPr>
        </p:nvSpPr>
        <p:spPr>
          <a:xfrm>
            <a:off x="457200" y="1047750"/>
            <a:ext cx="8229600" cy="3725699"/>
          </a:xfrm>
          <a:prstGeom prst="rect">
            <a:avLst/>
          </a:prstGeom>
        </p:spPr>
        <p:txBody>
          <a:bodyPr lIns="91425" tIns="91425" rIns="91425" bIns="91425" anchor="t" anchorCtr="0">
            <a:noAutofit/>
          </a:bodyPr>
          <a:lstStyle/>
          <a:p>
            <a:pPr lvl="0" rtl="0">
              <a:buNone/>
            </a:pPr>
            <a:r>
              <a:rPr lang="en-GB" u="sng"/>
              <a:t>Definition:</a:t>
            </a:r>
          </a:p>
          <a:p>
            <a:pPr lvl="0" rtl="0">
              <a:buNone/>
            </a:pPr>
            <a:r>
              <a:rPr lang="en-GB" sz="2400" i="1"/>
              <a:t>“In </a:t>
            </a:r>
            <a:r>
              <a:rPr lang="en-GB" sz="2400" i="1">
                <a:hlinkClick r:id="rId3"/>
              </a:rPr>
              <a:t>Internet slang</a:t>
            </a:r>
            <a:r>
              <a:rPr lang="en-GB" sz="2400" i="1"/>
              <a:t>, a </a:t>
            </a:r>
            <a:r>
              <a:rPr lang="en-GB" sz="2400" b="1" i="1"/>
              <a:t>troll</a:t>
            </a:r>
            <a:r>
              <a:rPr lang="en-GB" sz="2400" i="1"/>
              <a:t> is a person who sows discord on the Internet by starting arguments or upsetting people or </a:t>
            </a:r>
            <a:r>
              <a:rPr lang="en-GB" sz="2400" i="1">
                <a:hlinkClick r:id="rId4"/>
              </a:rPr>
              <a:t>off-topic</a:t>
            </a:r>
            <a:r>
              <a:rPr lang="en-GB" sz="2400" i="1"/>
              <a:t> messages in an online community with the deliberate intent of provoking readers into an </a:t>
            </a:r>
            <a:r>
              <a:rPr lang="en-GB" sz="2400" i="1">
                <a:hlinkClick r:id="rId5"/>
              </a:rPr>
              <a:t>emotional</a:t>
            </a:r>
            <a:r>
              <a:rPr lang="en-GB" sz="2400" i="1"/>
              <a:t> response or of otherwise disrupting normal on-topic discussion.”</a:t>
            </a:r>
          </a:p>
          <a:p>
            <a:endParaRPr lang="en-GB" sz="2400" i="1"/>
          </a:p>
          <a:p>
            <a:pPr lvl="0" rtl="0">
              <a:buClr>
                <a:schemeClr val="dk1"/>
              </a:buClr>
              <a:buSzPct val="78571"/>
              <a:buFont typeface="Arial"/>
              <a:buNone/>
            </a:pPr>
            <a:r>
              <a:rPr lang="en-GB" sz="1400"/>
              <a:t>Timothy Campbell, “Internet Trolls”, 2001 http://web.archive.org/web/20011026130853/http://members.aol.com/intwg/trolls.htm, accessed 28 April 2014.</a:t>
            </a:r>
          </a:p>
          <a:p>
            <a:endParaRPr lang="en-GB" sz="1400"/>
          </a:p>
        </p:txBody>
      </p:sp>
    </p:spTree>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Shape 59"/>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buNone/>
            </a:pPr>
            <a:r>
              <a:rPr lang="en-GB"/>
              <a:t>Trolling - Examples</a:t>
            </a:r>
          </a:p>
        </p:txBody>
      </p:sp>
      <p:sp>
        <p:nvSpPr>
          <p:cNvPr id="60" name="Shape 60"/>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buNone/>
            </a:pPr>
            <a:r>
              <a:rPr lang="en-GB"/>
              <a:t>An example of trolling is if an internet “troll” were  to post homophobic slurs such as “god hates fags” on a gay pride video. </a:t>
            </a:r>
          </a:p>
          <a:p>
            <a:endParaRPr lang="en-GB"/>
          </a:p>
        </p:txBody>
      </p:sp>
    </p:spTree>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Shape 6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buNone/>
            </a:pPr>
            <a:r>
              <a:rPr lang="en-GB"/>
              <a:t>Trolling - What to do</a:t>
            </a:r>
          </a:p>
        </p:txBody>
      </p:sp>
      <p:sp>
        <p:nvSpPr>
          <p:cNvPr id="66" name="Shape 66"/>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lvl="0" indent="-419100" rtl="0">
              <a:buClr>
                <a:srgbClr val="000000"/>
              </a:buClr>
              <a:buSzPct val="166666"/>
              <a:buFont typeface="Arial"/>
              <a:buChar char="•"/>
            </a:pPr>
            <a:r>
              <a:rPr lang="en-GB"/>
              <a:t>Do not reply</a:t>
            </a:r>
          </a:p>
          <a:p>
            <a:pPr marL="457200" lvl="0" indent="-419100" rtl="0">
              <a:buClr>
                <a:srgbClr val="000000"/>
              </a:buClr>
              <a:buSzPct val="166666"/>
              <a:buFont typeface="Arial"/>
              <a:buChar char="•"/>
            </a:pPr>
            <a:r>
              <a:rPr lang="en-GB"/>
              <a:t>Report the troll</a:t>
            </a:r>
          </a:p>
          <a:p>
            <a:pPr marL="457200" lvl="0" indent="-419100" rtl="0">
              <a:buClr>
                <a:srgbClr val="000000"/>
              </a:buClr>
              <a:buSzPct val="166666"/>
              <a:buFont typeface="Arial"/>
              <a:buChar char="•"/>
            </a:pPr>
            <a:r>
              <a:rPr lang="en-GB"/>
              <a:t>Ignore the posts</a:t>
            </a:r>
          </a:p>
          <a:p>
            <a:pPr marL="457200" lvl="0" indent="-419100">
              <a:buClr>
                <a:srgbClr val="000000"/>
              </a:buClr>
              <a:buSzPct val="166666"/>
              <a:buFont typeface="Arial"/>
              <a:buChar char="•"/>
            </a:pPr>
            <a:r>
              <a:rPr lang="en-GB"/>
              <a:t>Do not take it to heart</a:t>
            </a:r>
          </a:p>
        </p:txBody>
      </p:sp>
      <p:pic>
        <p:nvPicPr>
          <p:cNvPr id="67" name="Shape 67"/>
          <p:cNvPicPr preferRelativeResize="0"/>
          <p:nvPr/>
        </p:nvPicPr>
        <p:blipFill>
          <a:blip r:embed="rId3"/>
          <a:stretch>
            <a:fillRect/>
          </a:stretch>
        </p:blipFill>
        <p:spPr>
          <a:xfrm>
            <a:off x="4744900" y="1504950"/>
            <a:ext cx="4399099" cy="2513775"/>
          </a:xfrm>
          <a:prstGeom prst="rect">
            <a:avLst/>
          </a:prstGeom>
          <a:noFill/>
          <a:ln>
            <a:noFill/>
          </a:ln>
        </p:spPr>
      </p:pic>
    </p:spTree>
  </p:cSld>
  <p:clrMapOvr>
    <a:masterClrMapping/>
  </p:clrMapOvr>
  <p:transition spd="slow">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457200" y="129778"/>
            <a:ext cx="8229600" cy="857400"/>
          </a:xfrm>
          <a:prstGeom prst="rect">
            <a:avLst/>
          </a:prstGeom>
        </p:spPr>
        <p:txBody>
          <a:bodyPr lIns="91425" tIns="91425" rIns="91425" bIns="91425" anchor="b" anchorCtr="0">
            <a:noAutofit/>
          </a:bodyPr>
          <a:lstStyle/>
          <a:p>
            <a:pPr>
              <a:buNone/>
            </a:pPr>
            <a:r>
              <a:rPr lang="en-GB"/>
              <a:t>Online bullying</a:t>
            </a:r>
          </a:p>
        </p:txBody>
      </p:sp>
      <p:sp>
        <p:nvSpPr>
          <p:cNvPr id="73" name="Shape 73"/>
          <p:cNvSpPr txBox="1">
            <a:spLocks noGrp="1"/>
          </p:cNvSpPr>
          <p:nvPr>
            <p:ph type="body" idx="1"/>
          </p:nvPr>
        </p:nvSpPr>
        <p:spPr>
          <a:xfrm>
            <a:off x="457200" y="987175"/>
            <a:ext cx="8229600" cy="1702199"/>
          </a:xfrm>
          <a:prstGeom prst="rect">
            <a:avLst/>
          </a:prstGeom>
        </p:spPr>
        <p:txBody>
          <a:bodyPr lIns="91425" tIns="91425" rIns="91425" bIns="91425" anchor="t" anchorCtr="0">
            <a:noAutofit/>
          </a:bodyPr>
          <a:lstStyle/>
          <a:p>
            <a:pPr lvl="0" rtl="0">
              <a:buClr>
                <a:schemeClr val="dk1"/>
              </a:buClr>
              <a:buSzPct val="36666"/>
              <a:buFont typeface="Arial"/>
              <a:buNone/>
            </a:pPr>
            <a:r>
              <a:rPr lang="en-GB">
                <a:solidFill>
                  <a:schemeClr val="dk1"/>
                </a:solidFill>
              </a:rPr>
              <a:t>What is it?</a:t>
            </a:r>
          </a:p>
          <a:p>
            <a:pPr lvl="0" rtl="0">
              <a:buNone/>
            </a:pPr>
            <a:r>
              <a:rPr lang="en-GB" sz="1400" i="1">
                <a:solidFill>
                  <a:srgbClr val="222222"/>
                </a:solidFill>
              </a:rPr>
              <a:t>“Cyberbullying is the use of the Internet and related technologies to harm or harass other people, in a deliberate, repeated, and hostile manner.</a:t>
            </a:r>
            <a:r>
              <a:rPr lang="en-GB" sz="1400" i="1">
                <a:solidFill>
                  <a:schemeClr val="dk1"/>
                </a:solidFill>
              </a:rPr>
              <a:t>”</a:t>
            </a:r>
          </a:p>
          <a:p>
            <a:pPr lvl="0" rtl="0">
              <a:buNone/>
            </a:pPr>
            <a:r>
              <a:rPr lang="en-GB" sz="900">
                <a:solidFill>
                  <a:schemeClr val="dk1"/>
                </a:solidFill>
                <a:latin typeface="Verdana"/>
                <a:ea typeface="Verdana"/>
                <a:cs typeface="Verdana"/>
                <a:sym typeface="Verdana"/>
              </a:rPr>
              <a:t>U.S. Department of Health &amp; Human Services. (). </a:t>
            </a:r>
            <a:r>
              <a:rPr lang="en-GB" sz="900" i="1">
                <a:solidFill>
                  <a:schemeClr val="dk1"/>
                </a:solidFill>
                <a:latin typeface="Verdana"/>
                <a:ea typeface="Verdana"/>
                <a:cs typeface="Verdana"/>
                <a:sym typeface="Verdana"/>
              </a:rPr>
              <a:t>What is Cyberbullying.</a:t>
            </a:r>
            <a:r>
              <a:rPr lang="en-GB" sz="900">
                <a:solidFill>
                  <a:schemeClr val="dk1"/>
                </a:solidFill>
                <a:latin typeface="Verdana"/>
                <a:ea typeface="Verdana"/>
                <a:cs typeface="Verdana"/>
                <a:sym typeface="Verdana"/>
              </a:rPr>
              <a:t>Available: http://www.stopbullying.gov/cyberbullying/what-is-it/. Last accessed 28th April 2014.</a:t>
            </a:r>
          </a:p>
          <a:p>
            <a:endParaRPr lang="en-GB" sz="900">
              <a:solidFill>
                <a:schemeClr val="dk1"/>
              </a:solidFill>
              <a:latin typeface="Verdana"/>
              <a:ea typeface="Verdana"/>
              <a:cs typeface="Verdana"/>
              <a:sym typeface="Verdana"/>
            </a:endParaRPr>
          </a:p>
          <a:p>
            <a:endParaRPr lang="en-GB" sz="900">
              <a:solidFill>
                <a:schemeClr val="dk1"/>
              </a:solidFill>
              <a:latin typeface="Verdana"/>
              <a:ea typeface="Verdana"/>
              <a:cs typeface="Verdana"/>
              <a:sym typeface="Verdana"/>
            </a:endParaRPr>
          </a:p>
          <a:p>
            <a:endParaRPr lang="en-GB" sz="900">
              <a:solidFill>
                <a:schemeClr val="dk1"/>
              </a:solidFill>
              <a:latin typeface="Verdana"/>
              <a:ea typeface="Verdana"/>
              <a:cs typeface="Verdana"/>
              <a:sym typeface="Verdana"/>
            </a:endParaRPr>
          </a:p>
          <a:p>
            <a:endParaRPr lang="en-GB" sz="900">
              <a:solidFill>
                <a:schemeClr val="dk1"/>
              </a:solidFill>
              <a:latin typeface="Verdana"/>
              <a:ea typeface="Verdana"/>
              <a:cs typeface="Verdana"/>
              <a:sym typeface="Verdana"/>
            </a:endParaRPr>
          </a:p>
          <a:p>
            <a:endParaRPr lang="en-GB" sz="900">
              <a:solidFill>
                <a:schemeClr val="dk1"/>
              </a:solidFill>
              <a:latin typeface="Verdana"/>
              <a:ea typeface="Verdana"/>
              <a:cs typeface="Verdana"/>
              <a:sym typeface="Verdana"/>
            </a:endParaRPr>
          </a:p>
          <a:p>
            <a:endParaRPr lang="en-GB" sz="900">
              <a:solidFill>
                <a:schemeClr val="dk1"/>
              </a:solidFill>
              <a:latin typeface="Verdana"/>
              <a:ea typeface="Verdana"/>
              <a:cs typeface="Verdana"/>
              <a:sym typeface="Verdana"/>
            </a:endParaRPr>
          </a:p>
          <a:p>
            <a:endParaRPr lang="en-GB" sz="900">
              <a:solidFill>
                <a:schemeClr val="dk1"/>
              </a:solidFill>
              <a:latin typeface="Verdana"/>
              <a:ea typeface="Verdana"/>
              <a:cs typeface="Verdana"/>
              <a:sym typeface="Verdana"/>
            </a:endParaRPr>
          </a:p>
          <a:p>
            <a:endParaRPr lang="en-GB" sz="900">
              <a:solidFill>
                <a:schemeClr val="dk1"/>
              </a:solidFill>
              <a:latin typeface="Verdana"/>
              <a:ea typeface="Verdana"/>
              <a:cs typeface="Verdana"/>
              <a:sym typeface="Verdana"/>
            </a:endParaRPr>
          </a:p>
        </p:txBody>
      </p:sp>
      <p:pic>
        <p:nvPicPr>
          <p:cNvPr id="74" name="Shape 74"/>
          <p:cNvPicPr preferRelativeResize="0"/>
          <p:nvPr/>
        </p:nvPicPr>
        <p:blipFill>
          <a:blip r:embed="rId3"/>
          <a:stretch>
            <a:fillRect/>
          </a:stretch>
        </p:blipFill>
        <p:spPr>
          <a:xfrm>
            <a:off x="5685725" y="2911062"/>
            <a:ext cx="3318174" cy="1928224"/>
          </a:xfrm>
          <a:prstGeom prst="rect">
            <a:avLst/>
          </a:prstGeom>
          <a:noFill/>
          <a:ln>
            <a:noFill/>
          </a:ln>
        </p:spPr>
      </p:pic>
      <p:sp>
        <p:nvSpPr>
          <p:cNvPr id="75" name="Shape 75"/>
          <p:cNvSpPr txBox="1"/>
          <p:nvPr/>
        </p:nvSpPr>
        <p:spPr>
          <a:xfrm>
            <a:off x="399525" y="2630475"/>
            <a:ext cx="5214000" cy="2336999"/>
          </a:xfrm>
          <a:prstGeom prst="rect">
            <a:avLst/>
          </a:prstGeom>
        </p:spPr>
        <p:txBody>
          <a:bodyPr lIns="91425" tIns="91425" rIns="91425" bIns="91425" anchor="t" anchorCtr="0">
            <a:noAutofit/>
          </a:bodyPr>
          <a:lstStyle/>
          <a:p>
            <a:pPr lvl="0" rtl="0">
              <a:spcBef>
                <a:spcPts val="600"/>
              </a:spcBef>
              <a:buClr>
                <a:schemeClr val="dk1"/>
              </a:buClr>
              <a:buSzPct val="78571"/>
              <a:buFont typeface="Arial"/>
              <a:buNone/>
            </a:pPr>
            <a:r>
              <a:rPr lang="en-GB" b="1" u="sng">
                <a:solidFill>
                  <a:schemeClr val="dk1"/>
                </a:solidFill>
              </a:rPr>
              <a:t>Stats:</a:t>
            </a:r>
          </a:p>
          <a:p>
            <a:pPr lvl="0" rtl="0">
              <a:buClr>
                <a:schemeClr val="dk1"/>
              </a:buClr>
              <a:buSzPct val="78571"/>
              <a:buFont typeface="Arial"/>
              <a:buNone/>
            </a:pPr>
            <a:r>
              <a:rPr lang="en-GB">
                <a:solidFill>
                  <a:schemeClr val="dk1"/>
                </a:solidFill>
              </a:rPr>
              <a:t>The latest study claimed the effect of cyber bullying was worse than non-electronic forms, with some respondents showing greater mental strain and lower job satisfaction</a:t>
            </a:r>
          </a:p>
          <a:p>
            <a:endParaRPr lang="en-GB">
              <a:solidFill>
                <a:schemeClr val="dk1"/>
              </a:solidFill>
            </a:endParaRPr>
          </a:p>
          <a:p>
            <a:pPr lvl="0" rtl="0">
              <a:buNone/>
            </a:pPr>
            <a:r>
              <a:rPr lang="en-GB">
                <a:solidFill>
                  <a:schemeClr val="dk1"/>
                </a:solidFill>
              </a:rPr>
              <a:t>3 in 5 say that they have witnessed or been subject to online bullying.</a:t>
            </a:r>
          </a:p>
          <a:p>
            <a:endParaRPr lang="en-GB">
              <a:solidFill>
                <a:schemeClr val="dk1"/>
              </a:solidFill>
            </a:endParaRPr>
          </a:p>
          <a:p>
            <a:pPr lvl="0" rtl="0">
              <a:buClr>
                <a:schemeClr val="dk1"/>
              </a:buClr>
              <a:buSzPct val="110000"/>
              <a:buFont typeface="Arial"/>
              <a:buNone/>
            </a:pPr>
            <a:r>
              <a:rPr lang="en-GB" sz="1000">
                <a:solidFill>
                  <a:schemeClr val="dk1"/>
                </a:solidFill>
                <a:latin typeface="Verdana"/>
                <a:ea typeface="Verdana"/>
                <a:cs typeface="Verdana"/>
                <a:sym typeface="Verdana"/>
              </a:rPr>
              <a:t>ACAS. (). </a:t>
            </a:r>
            <a:r>
              <a:rPr lang="en-GB" sz="1000" i="1">
                <a:solidFill>
                  <a:schemeClr val="dk1"/>
                </a:solidFill>
                <a:latin typeface="Verdana"/>
                <a:ea typeface="Verdana"/>
                <a:cs typeface="Verdana"/>
                <a:sym typeface="Verdana"/>
              </a:rPr>
              <a:t>Cyber bullying in the workplace is on the rise.</a:t>
            </a:r>
            <a:r>
              <a:rPr lang="en-GB" sz="1000">
                <a:solidFill>
                  <a:schemeClr val="dk1"/>
                </a:solidFill>
                <a:latin typeface="Verdana"/>
                <a:ea typeface="Verdana"/>
                <a:cs typeface="Verdana"/>
                <a:sym typeface="Verdana"/>
              </a:rPr>
              <a:t> Available: http://www.acas.org.uk/index.aspx?articleid=4023. Last accessed 28th April 2014.</a:t>
            </a:r>
          </a:p>
          <a:p>
            <a:endParaRPr lang="en-GB" sz="1000">
              <a:solidFill>
                <a:schemeClr val="dk1"/>
              </a:solidFill>
              <a:latin typeface="Verdana"/>
              <a:ea typeface="Verdana"/>
              <a:cs typeface="Verdana"/>
              <a:sym typeface="Verdana"/>
            </a:endParaRPr>
          </a:p>
        </p:txBody>
      </p:sp>
    </p:spTree>
  </p:cSld>
  <p:clrMapOvr>
    <a:masterClrMapping/>
  </p:clrMapOvr>
  <p:transition spd="slow">
    <p:cut/>
  </p:transition>
  <p:timing>
    <p:tnLst>
      <p:par>
        <p:cTn id="1" dur="indefinite" restart="never" nodeType="tmRoot"/>
      </p:par>
    </p:tnLst>
  </p:timing>
</p:sld>
</file>

<file path=ppt/theme/theme1.xml><?xml version="1.0" encoding="utf-8"?>
<a:theme xmlns:a="http://schemas.openxmlformats.org/drawingml/2006/main" name="light-gradien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1152</Words>
  <Application>Microsoft Office PowerPoint</Application>
  <PresentationFormat>On-screen Show (16:9)</PresentationFormat>
  <Paragraphs>131</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light-gradient</vt:lpstr>
      <vt:lpstr>Trolling, Banter, Cyber Hate, Online Bullying</vt:lpstr>
      <vt:lpstr>Introduction</vt:lpstr>
      <vt:lpstr>Banter</vt:lpstr>
      <vt:lpstr>Banter</vt:lpstr>
      <vt:lpstr>Banter - Be Aware</vt:lpstr>
      <vt:lpstr>Trolling - What is it</vt:lpstr>
      <vt:lpstr>Trolling - Examples</vt:lpstr>
      <vt:lpstr>Trolling - What to do</vt:lpstr>
      <vt:lpstr>Online bullying</vt:lpstr>
      <vt:lpstr>Online bullying - Example </vt:lpstr>
      <vt:lpstr>Online bullying - Ways to address</vt:lpstr>
      <vt:lpstr>Online bullying - Laws</vt:lpstr>
      <vt:lpstr>Cyber - Hate</vt:lpstr>
      <vt:lpstr>Cyber - Hate Examples      </vt:lpstr>
      <vt:lpstr>Ways to address Cyber - Hate</vt:lpstr>
      <vt:lpstr>Overview </vt:lpstr>
      <vt:lpstr>Group 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Trolling, Banter, Cyber Hate, Online Bullying</dc:title>
  <dc:creator>Phinephas Asare</dc:creator>
  <cp:lastModifiedBy>Phinephas Asare</cp:lastModifiedBy>
  <cp:revision>1</cp:revision>
  <dcterms:modified xsi:type="dcterms:W3CDTF">2014-05-02T14:44:22Z</dcterms:modified>
</cp:coreProperties>
</file>