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25.xml" Type="http://schemas.openxmlformats.org/officeDocument/2006/relationships/slide" Id="rId30"/><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theme/theme2.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http://en.wikipedia.org/wiki/Intellectual_property" Type="http://schemas.openxmlformats.org/officeDocument/2006/relationships/hyperlink" TargetMode="External" Id="rId2"/><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 name="Shape 25"/>
        <p:cNvGrpSpPr/>
        <p:nvPr/>
      </p:nvGrpSpPr>
      <p:grpSpPr>
        <a:xfrm>
          <a:off y="0" x="0"/>
          <a:ext cy="0" cx="0"/>
          <a:chOff y="0" x="0"/>
          <a:chExt cy="0" cx="0"/>
        </a:xfrm>
      </p:grpSpPr>
      <p:sp>
        <p:nvSpPr>
          <p:cNvPr id="26" name="Shape 2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27" name="Shape 27"/>
          <p:cNvSpPr txBox="1"/>
          <p:nvPr>
            <p:ph idx="1" type="body"/>
          </p:nvPr>
        </p:nvSpPr>
        <p:spPr>
          <a:xfrm>
            <a:off y="4343400" x="685800"/>
            <a:ext cy="4114800" cx="5486399"/>
          </a:xfrm>
          <a:prstGeom prst="rect">
            <a:avLst/>
          </a:prstGeom>
        </p:spPr>
        <p:txBody>
          <a:bodyPr bIns="91425" rIns="91425" lIns="91425" tIns="91425" anchor="t" anchorCtr="0">
            <a:noAutofit/>
          </a:bodyPr>
          <a:lstStyle/>
          <a:p>
            <a:pPr>
              <a:buNone/>
            </a:pPr>
            <a:r>
              <a:rPr lang="en-GB"/>
              <a:t>needs a nice picture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8" name="Shape 98"/>
        <p:cNvGrpSpPr/>
        <p:nvPr/>
      </p:nvGrpSpPr>
      <p:grpSpPr>
        <a:xfrm>
          <a:off y="0" x="0"/>
          <a:ext cy="0" cx="0"/>
          <a:chOff y="0" x="0"/>
          <a:chExt cy="0" cx="0"/>
        </a:xfrm>
      </p:grpSpPr>
      <p:sp>
        <p:nvSpPr>
          <p:cNvPr id="99" name="Shape 9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00" name="Shape 10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 Open source communities are often huge with collaborating members contributing to modifications of well known software</a:t>
            </a:r>
          </a:p>
          <a:p>
            <a:pPr rtl="0" lvl="0">
              <a:buNone/>
            </a:pPr>
            <a:r>
              <a:rPr lang="en-GB"/>
              <a:t>- Formed by </a:t>
            </a:r>
            <a:r>
              <a:rPr b="1" lang="en-GB"/>
              <a:t>Eric S. Raymond and Bruce Perens</a:t>
            </a:r>
            <a:r>
              <a:rPr lang="en-GB"/>
              <a:t> who accumulated about 20 years of evidence from case histories of closed and open development that already existed </a:t>
            </a:r>
          </a:p>
          <a:p>
            <a:r>
              <a:t/>
            </a:r>
          </a:p>
          <a:p>
            <a:r>
              <a:t/>
            </a:r>
          </a:p>
          <a:p>
            <a:r>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6" name="Shape 106"/>
        <p:cNvGrpSpPr/>
        <p:nvPr/>
      </p:nvGrpSpPr>
      <p:grpSpPr>
        <a:xfrm>
          <a:off y="0" x="0"/>
          <a:ext cy="0" cx="0"/>
          <a:chOff y="0" x="0"/>
          <a:chExt cy="0" cx="0"/>
        </a:xfrm>
      </p:grpSpPr>
      <p:sp>
        <p:nvSpPr>
          <p:cNvPr id="107" name="Shape 10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08" name="Shape 10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 </a:t>
            </a:r>
            <a:r>
              <a:rPr b="1" lang="en-GB"/>
              <a:t>Purpose:</a:t>
            </a:r>
            <a:r>
              <a:rPr lang="en-GB"/>
              <a:t> </a:t>
            </a:r>
            <a:r>
              <a:rPr lang="en-GB">
                <a:solidFill>
                  <a:schemeClr val="dk1"/>
                </a:solidFill>
              </a:rPr>
              <a:t>To educate the public about the benefits of open source software</a:t>
            </a:r>
          </a:p>
          <a:p>
            <a:pPr>
              <a:buNone/>
            </a:pPr>
            <a:r>
              <a:rPr lang="en-GB"/>
              <a:t>- Open Source Definition defines criteria that must be met in order for an open source license to be applied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2" name="Shape 112"/>
        <p:cNvGrpSpPr/>
        <p:nvPr/>
      </p:nvGrpSpPr>
      <p:grpSpPr>
        <a:xfrm>
          <a:off y="0" x="0"/>
          <a:ext cy="0" cx="0"/>
          <a:chOff y="0" x="0"/>
          <a:chExt cy="0" cx="0"/>
        </a:xfrm>
      </p:grpSpPr>
      <p:sp>
        <p:nvSpPr>
          <p:cNvPr id="113" name="Shape 11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14" name="Shape 11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Clr>
                <a:schemeClr val="dk1"/>
              </a:buClr>
              <a:buSzPct val="100000"/>
              <a:buFont typeface="Arial"/>
              <a:buNone/>
            </a:pPr>
            <a:r>
              <a:rPr lang="en-GB">
                <a:solidFill>
                  <a:schemeClr val="dk1"/>
                </a:solidFill>
              </a:rPr>
              <a:t>- Open source software is freely accessible to the public and therefore huge savings are achievable </a:t>
            </a:r>
          </a:p>
          <a:p>
            <a:pPr rtl="0" lvl="0">
              <a:buClr>
                <a:schemeClr val="dk1"/>
              </a:buClr>
              <a:buSzPct val="100000"/>
              <a:buFont typeface="Arial"/>
              <a:buNone/>
            </a:pPr>
            <a:r>
              <a:rPr lang="en-GB">
                <a:solidFill>
                  <a:schemeClr val="dk1"/>
                </a:solidFill>
              </a:rPr>
              <a:t>- Vendor lock in is where a consumer sticks with a particular vendor because switching to other vendors is so costly. Open source software does not have this problem </a:t>
            </a:r>
          </a:p>
          <a:p>
            <a:pPr rtl="0" lvl="0">
              <a:buClr>
                <a:schemeClr val="dk1"/>
              </a:buClr>
              <a:buSzPct val="100000"/>
              <a:buFont typeface="Arial"/>
              <a:buNone/>
            </a:pPr>
            <a:r>
              <a:rPr lang="en-GB">
                <a:solidFill>
                  <a:schemeClr val="dk1"/>
                </a:solidFill>
              </a:rPr>
              <a:t>- Often better quality due to the contribution by the public, who often use the open source software itself and are able to identify possible improvements</a:t>
            </a:r>
          </a:p>
          <a:p>
            <a:pPr rtl="0" lvl="0">
              <a:buClr>
                <a:schemeClr val="dk1"/>
              </a:buClr>
              <a:buSzPct val="100000"/>
              <a:buFont typeface="Arial"/>
              <a:buNone/>
            </a:pPr>
            <a:r>
              <a:rPr lang="en-GB">
                <a:solidFill>
                  <a:schemeClr val="dk1"/>
                </a:solidFill>
              </a:rPr>
              <a:t>- Often more secure as errors/bugs in the code are identified by members of the community who’s personal motive would be to remove exploitable bugs (as they do not wish to be vulnerable)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8" name="Shape 118"/>
        <p:cNvGrpSpPr/>
        <p:nvPr/>
      </p:nvGrpSpPr>
      <p:grpSpPr>
        <a:xfrm>
          <a:off y="0" x="0"/>
          <a:ext cy="0" cx="0"/>
          <a:chOff y="0" x="0"/>
          <a:chExt cy="0" cx="0"/>
        </a:xfrm>
      </p:grpSpPr>
      <p:sp>
        <p:nvSpPr>
          <p:cNvPr id="119" name="Shape 11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20" name="Shape 12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lnSpc>
                <a:spcPct val="115000"/>
              </a:lnSpc>
              <a:buNone/>
            </a:pPr>
            <a:r>
              <a:rPr b="1" sz="1200" lang="en-GB">
                <a:solidFill>
                  <a:schemeClr val="dk1"/>
                </a:solidFill>
              </a:rPr>
              <a:t>1. Free Redistribution: </a:t>
            </a:r>
            <a:r>
              <a:rPr sz="1200" lang="en-GB">
                <a:solidFill>
                  <a:schemeClr val="dk1"/>
                </a:solidFill>
              </a:rPr>
              <a:t>No restriction for selling or giving away the open source software as a component of other software</a:t>
            </a:r>
          </a:p>
          <a:p>
            <a:pPr rtl="0" lvl="0">
              <a:lnSpc>
                <a:spcPct val="115000"/>
              </a:lnSpc>
              <a:buClr>
                <a:schemeClr val="dk1"/>
              </a:buClr>
              <a:buSzPct val="91666"/>
              <a:buFont typeface="Arial"/>
              <a:buNone/>
            </a:pPr>
            <a:r>
              <a:rPr b="1" sz="1200" lang="en-GB">
                <a:solidFill>
                  <a:schemeClr val="dk1"/>
                </a:solidFill>
              </a:rPr>
              <a:t>2. Source Code: </a:t>
            </a:r>
            <a:r>
              <a:rPr sz="1200" lang="en-GB">
                <a:solidFill>
                  <a:schemeClr val="dk1"/>
                </a:solidFill>
              </a:rPr>
              <a:t>Software must include source code and must allow distribution in both compiled and source form, else the program must have a well publicized means of obtaining the source code</a:t>
            </a:r>
          </a:p>
          <a:p>
            <a:pPr rtl="0" lvl="0">
              <a:lnSpc>
                <a:spcPct val="115000"/>
              </a:lnSpc>
              <a:buNone/>
            </a:pPr>
            <a:r>
              <a:rPr b="1" sz="1200" lang="en-GB">
                <a:solidFill>
                  <a:schemeClr val="dk1"/>
                </a:solidFill>
              </a:rPr>
              <a:t>3. Derived Works: </a:t>
            </a:r>
            <a:r>
              <a:rPr sz="1200" lang="en-GB">
                <a:solidFill>
                  <a:schemeClr val="dk1"/>
                </a:solidFill>
              </a:rPr>
              <a:t>The license must allow modifications, and must allow them to be distributed under the same terms as the license of the original software.</a:t>
            </a:r>
          </a:p>
          <a:p>
            <a:pPr rtl="0" lvl="0">
              <a:lnSpc>
                <a:spcPct val="115000"/>
              </a:lnSpc>
              <a:buNone/>
            </a:pPr>
            <a:r>
              <a:rPr b="1" sz="1200" lang="en-GB">
                <a:solidFill>
                  <a:schemeClr val="dk1"/>
                </a:solidFill>
              </a:rPr>
              <a:t>4. Integrity of The Author's Source Code: </a:t>
            </a:r>
            <a:r>
              <a:rPr sz="1200" lang="en-GB">
                <a:solidFill>
                  <a:schemeClr val="dk1"/>
                </a:solidFill>
              </a:rPr>
              <a:t>The license may restrict source-code from being distributed in modified form only if the license allows the distribution of "patch files" with the source code for the purpose of modifying the program at build time. </a:t>
            </a:r>
          </a:p>
          <a:p>
            <a:pPr rtl="0" lvl="0">
              <a:lnSpc>
                <a:spcPct val="115000"/>
              </a:lnSpc>
              <a:buNone/>
            </a:pPr>
            <a:r>
              <a:rPr b="1" sz="1200" lang="en-GB">
                <a:solidFill>
                  <a:schemeClr val="dk1"/>
                </a:solidFill>
              </a:rPr>
              <a:t>5. No Discrimination Against Persons or Groups: </a:t>
            </a:r>
            <a:r>
              <a:rPr sz="1200" lang="en-GB">
                <a:solidFill>
                  <a:schemeClr val="dk1"/>
                </a:solidFill>
              </a:rPr>
              <a:t>The license must not discriminate against any person or group</a:t>
            </a:r>
          </a:p>
          <a:p>
            <a:pPr rtl="0" lvl="0">
              <a:lnSpc>
                <a:spcPct val="115000"/>
              </a:lnSpc>
              <a:buNone/>
            </a:pPr>
            <a:r>
              <a:rPr b="1" sz="1200" lang="en-GB">
                <a:solidFill>
                  <a:schemeClr val="dk1"/>
                </a:solidFill>
              </a:rPr>
              <a:t>6. No Discrimination Against Fields of Endeavor: </a:t>
            </a:r>
            <a:r>
              <a:rPr sz="1200" lang="en-GB">
                <a:solidFill>
                  <a:schemeClr val="dk1"/>
                </a:solidFill>
              </a:rPr>
              <a:t>The license must not restrict anyone from making use of the program in a specific field of endeavor (areas of industry)</a:t>
            </a:r>
          </a:p>
          <a:p>
            <a:pPr rtl="0" lvl="0">
              <a:lnSpc>
                <a:spcPct val="115000"/>
              </a:lnSpc>
              <a:buNone/>
            </a:pPr>
            <a:r>
              <a:rPr b="1" sz="1200" lang="en-GB">
                <a:solidFill>
                  <a:schemeClr val="dk1"/>
                </a:solidFill>
              </a:rPr>
              <a:t>7. Distribution of License: </a:t>
            </a:r>
            <a:r>
              <a:rPr sz="1200" lang="en-GB">
                <a:solidFill>
                  <a:schemeClr val="dk1"/>
                </a:solidFill>
              </a:rPr>
              <a:t>The rights attached to the program must apply to all to whom the program is redistributed without the need for an additional license </a:t>
            </a:r>
          </a:p>
          <a:p>
            <a:pPr rtl="0" lvl="0">
              <a:lnSpc>
                <a:spcPct val="115000"/>
              </a:lnSpc>
              <a:buNone/>
            </a:pPr>
            <a:r>
              <a:rPr b="1" sz="1200" lang="en-GB">
                <a:solidFill>
                  <a:schemeClr val="dk1"/>
                </a:solidFill>
              </a:rPr>
              <a:t>8. License Must Not Be Specific to a Product: </a:t>
            </a:r>
            <a:r>
              <a:rPr sz="1200" lang="en-GB">
                <a:solidFill>
                  <a:schemeClr val="dk1"/>
                </a:solidFill>
              </a:rPr>
              <a:t>The rights attached to the program must not depend on the program's being part of a particular software distribution. If the program is part of a distribution, all parties to whom the program is distributed to should have the same rights granted in the the original license </a:t>
            </a:r>
          </a:p>
          <a:p>
            <a:pPr rtl="0" lvl="0">
              <a:lnSpc>
                <a:spcPct val="115000"/>
              </a:lnSpc>
              <a:buNone/>
            </a:pPr>
            <a:r>
              <a:rPr b="1" sz="1200" lang="en-GB">
                <a:solidFill>
                  <a:schemeClr val="dk1"/>
                </a:solidFill>
              </a:rPr>
              <a:t>9. License Must Not Restrict Other Software: </a:t>
            </a:r>
            <a:r>
              <a:rPr sz="1200" lang="en-GB">
                <a:solidFill>
                  <a:schemeClr val="dk1"/>
                </a:solidFill>
              </a:rPr>
              <a:t>The license must not place restrictions on other software that is distributed along with the licensed software. For example, the license must not insist that all other programs distributed on the same medium must be open-source software.</a:t>
            </a:r>
          </a:p>
          <a:p>
            <a:pPr rtl="0" lvl="0">
              <a:lnSpc>
                <a:spcPct val="115000"/>
              </a:lnSpc>
              <a:buNone/>
            </a:pPr>
            <a:r>
              <a:rPr b="1" sz="1200" lang="en-GB">
                <a:solidFill>
                  <a:schemeClr val="dk1"/>
                </a:solidFill>
              </a:rPr>
              <a:t>10. License Must Be Technology-Neutral: </a:t>
            </a:r>
            <a:r>
              <a:rPr sz="1200" lang="en-GB">
                <a:solidFill>
                  <a:schemeClr val="dk1"/>
                </a:solidFill>
              </a:rPr>
              <a:t>No provision of the license may be predicated on any individual technology or style of interface.</a:t>
            </a:r>
          </a:p>
          <a:p>
            <a:r>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2" name="Shape 132"/>
        <p:cNvGrpSpPr/>
        <p:nvPr/>
      </p:nvGrpSpPr>
      <p:grpSpPr>
        <a:xfrm>
          <a:off y="0" x="0"/>
          <a:ext cy="0" cx="0"/>
          <a:chOff y="0" x="0"/>
          <a:chExt cy="0" cx="0"/>
        </a:xfrm>
      </p:grpSpPr>
      <p:sp>
        <p:nvSpPr>
          <p:cNvPr id="133" name="Shape 13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34" name="Shape 13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- 71 approved Open Source Initiative licenses</a:t>
            </a:r>
          </a:p>
          <a:p>
            <a:pPr rtl="0" lvl="0">
              <a:buNone/>
            </a:pPr>
            <a:r>
              <a:rPr lang="en-GB"/>
              <a:t>- These licenses are thought to be the most popular, widely used or have strong communities (2006 proliferation report) </a:t>
            </a:r>
          </a:p>
          <a:p>
            <a:pPr rtl="0" lvl="0">
              <a:buNone/>
            </a:pPr>
            <a:r>
              <a:rPr lang="en-GB"/>
              <a:t>- These licenses all follow a general open-source criteria layout although there are some differences between, </a:t>
            </a:r>
          </a:p>
          <a:p>
            <a:pPr rtl="0" lvl="0" indent="457200">
              <a:buNone/>
            </a:pPr>
            <a:r>
              <a:rPr lang="en-GB"/>
              <a:t>eg. Apache License 2.0 links with code using a different license and changes are released under a different license. While the GNU General Public License doesn’t</a:t>
            </a:r>
          </a:p>
          <a:p>
            <a:pPr rtl="0" lvl="0" indent="0" marL="0">
              <a:buNone/>
            </a:pPr>
            <a:r>
              <a:rPr lang="en-GB"/>
              <a:t>- Certain licenses such as the GNU General Public License are copyleft licenses. Specific type of license where the distributed modified version of the open source software must be licensed under the same license for the original software, eg, license something using the GNU General Public License will mean any modified versions must also use this license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8" name="Shape 138"/>
        <p:cNvGrpSpPr/>
        <p:nvPr/>
      </p:nvGrpSpPr>
      <p:grpSpPr>
        <a:xfrm>
          <a:off y="0" x="0"/>
          <a:ext cy="0" cx="0"/>
          <a:chOff y="0" x="0"/>
          <a:chExt cy="0" cx="0"/>
        </a:xfrm>
      </p:grpSpPr>
      <p:sp>
        <p:nvSpPr>
          <p:cNvPr id="139" name="Shape 13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40" name="Shape 14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solidFill>
                  <a:srgbClr val="252525"/>
                </a:solidFill>
              </a:rPr>
              <a:t> obligations : (modifications to the code that are distributed must be made available in source code form, an author attribution must be placed in a program/ documentation using that open source)</a:t>
            </a:r>
          </a:p>
          <a:p>
            <a:r>
              <a:t/>
            </a:r>
          </a:p>
          <a:p>
            <a:pPr rtl="0" lvl="0">
              <a:buNone/>
            </a:pPr>
            <a:r>
              <a:rPr lang="en-GB">
                <a:solidFill>
                  <a:srgbClr val="252525"/>
                </a:solidFill>
              </a:rPr>
              <a:t>When an author contributes code to an open source project (e.g., Apache.org) they do so under an explicit license (e.g., the Apache Contributor License Agreement) or an implicit license (e.g., the open source license under which the project is already licensing code).</a:t>
            </a:r>
          </a:p>
          <a:p>
            <a:r>
              <a:t/>
            </a:r>
          </a:p>
          <a:p>
            <a:pPr>
              <a:buNone/>
            </a:pPr>
            <a:r>
              <a:rPr lang="en-GB">
                <a:solidFill>
                  <a:srgbClr val="252525"/>
                </a:solidFill>
              </a:rPr>
              <a:t>Placing code (or content) in the public domain is a way of waiving an author's (or owner's) copyrights in that work. No license is granted, and none is needed, to copy, modify or redistribute a work in the public domain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4" name="Shape 144"/>
        <p:cNvGrpSpPr/>
        <p:nvPr/>
      </p:nvGrpSpPr>
      <p:grpSpPr>
        <a:xfrm>
          <a:off y="0" x="0"/>
          <a:ext cy="0" cx="0"/>
          <a:chOff y="0" x="0"/>
          <a:chExt cy="0" cx="0"/>
        </a:xfrm>
      </p:grpSpPr>
      <p:sp>
        <p:nvSpPr>
          <p:cNvPr id="145" name="Shape 14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46" name="Shape 14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0" name="Shape 150"/>
        <p:cNvGrpSpPr/>
        <p:nvPr/>
      </p:nvGrpSpPr>
      <p:grpSpPr>
        <a:xfrm>
          <a:off y="0" x="0"/>
          <a:ext cy="0" cx="0"/>
          <a:chOff y="0" x="0"/>
          <a:chExt cy="0" cx="0"/>
        </a:xfrm>
      </p:grpSpPr>
      <p:sp>
        <p:nvSpPr>
          <p:cNvPr id="151" name="Shape 1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52" name="Shape 15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7" name="Shape 157"/>
        <p:cNvGrpSpPr/>
        <p:nvPr/>
      </p:nvGrpSpPr>
      <p:grpSpPr>
        <a:xfrm>
          <a:off y="0" x="0"/>
          <a:ext cy="0" cx="0"/>
          <a:chOff y="0" x="0"/>
          <a:chExt cy="0" cx="0"/>
        </a:xfrm>
      </p:grpSpPr>
      <p:sp>
        <p:nvSpPr>
          <p:cNvPr id="158" name="Shape 15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59" name="Shape 15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-Open Access Week</a:t>
            </a:r>
          </a:p>
          <a:p>
            <a:pPr rtl="0" lvl="0">
              <a:buNone/>
            </a:pPr>
            <a:r>
              <a:rPr lang="en-GB"/>
              <a:t>-Free Software Movement 1980s</a:t>
            </a:r>
          </a:p>
          <a:p>
            <a:pPr>
              <a:buNone/>
            </a:pPr>
            <a:r>
              <a:rPr lang="en-GB"/>
              <a:t>-other stuff to be added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5" name="Shape 165"/>
        <p:cNvGrpSpPr/>
        <p:nvPr/>
      </p:nvGrpSpPr>
      <p:grpSpPr>
        <a:xfrm>
          <a:off y="0" x="0"/>
          <a:ext cy="0" cx="0"/>
          <a:chOff y="0" x="0"/>
          <a:chExt cy="0" cx="0"/>
        </a:xfrm>
      </p:grpSpPr>
      <p:sp>
        <p:nvSpPr>
          <p:cNvPr id="166" name="Shape 16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67" name="Shape 16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 name="Shape 33"/>
        <p:cNvGrpSpPr/>
        <p:nvPr/>
      </p:nvGrpSpPr>
      <p:grpSpPr>
        <a:xfrm>
          <a:off y="0" x="0"/>
          <a:ext cy="0" cx="0"/>
          <a:chOff y="0" x="0"/>
          <a:chExt cy="0" cx="0"/>
        </a:xfrm>
      </p:grpSpPr>
      <p:sp>
        <p:nvSpPr>
          <p:cNvPr id="34" name="Shape 3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35" name="Shape 3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3" name="Shape 173"/>
        <p:cNvGrpSpPr/>
        <p:nvPr/>
      </p:nvGrpSpPr>
      <p:grpSpPr>
        <a:xfrm>
          <a:off y="0" x="0"/>
          <a:ext cy="0" cx="0"/>
          <a:chOff y="0" x="0"/>
          <a:chExt cy="0" cx="0"/>
        </a:xfrm>
      </p:grpSpPr>
      <p:sp>
        <p:nvSpPr>
          <p:cNvPr id="174" name="Shape 17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75" name="Shape 1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1" name="Shape 181"/>
        <p:cNvGrpSpPr/>
        <p:nvPr/>
      </p:nvGrpSpPr>
      <p:grpSpPr>
        <a:xfrm>
          <a:off y="0" x="0"/>
          <a:ext cy="0" cx="0"/>
          <a:chOff y="0" x="0"/>
          <a:chExt cy="0" cx="0"/>
        </a:xfrm>
      </p:grpSpPr>
      <p:sp>
        <p:nvSpPr>
          <p:cNvPr id="182" name="Shape 18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83" name="Shape 18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9" name="Shape 189"/>
        <p:cNvGrpSpPr/>
        <p:nvPr/>
      </p:nvGrpSpPr>
      <p:grpSpPr>
        <a:xfrm>
          <a:off y="0" x="0"/>
          <a:ext cy="0" cx="0"/>
          <a:chOff y="0" x="0"/>
          <a:chExt cy="0" cx="0"/>
        </a:xfrm>
      </p:grpSpPr>
      <p:sp>
        <p:nvSpPr>
          <p:cNvPr id="190" name="Shape 19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91" name="Shape 19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7" name="Shape 197"/>
        <p:cNvGrpSpPr/>
        <p:nvPr/>
      </p:nvGrpSpPr>
      <p:grpSpPr>
        <a:xfrm>
          <a:off y="0" x="0"/>
          <a:ext cy="0" cx="0"/>
          <a:chOff y="0" x="0"/>
          <a:chExt cy="0" cx="0"/>
        </a:xfrm>
      </p:grpSpPr>
      <p:sp>
        <p:nvSpPr>
          <p:cNvPr id="198" name="Shape 1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199" name="Shape 19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3" name="Shape 203"/>
        <p:cNvGrpSpPr/>
        <p:nvPr/>
      </p:nvGrpSpPr>
      <p:grpSpPr>
        <a:xfrm>
          <a:off y="0" x="0"/>
          <a:ext cy="0" cx="0"/>
          <a:chOff y="0" x="0"/>
          <a:chExt cy="0" cx="0"/>
        </a:xfrm>
      </p:grpSpPr>
      <p:sp>
        <p:nvSpPr>
          <p:cNvPr id="204" name="Shape 20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205" name="Shape 20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9" name="Shape 209"/>
        <p:cNvGrpSpPr/>
        <p:nvPr/>
      </p:nvGrpSpPr>
      <p:grpSpPr>
        <a:xfrm>
          <a:off y="0" x="0"/>
          <a:ext cy="0" cx="0"/>
          <a:chOff y="0" x="0"/>
          <a:chExt cy="0" cx="0"/>
        </a:xfrm>
      </p:grpSpPr>
      <p:sp>
        <p:nvSpPr>
          <p:cNvPr id="210" name="Shape 21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211" name="Shape 21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 name="Shape 43"/>
        <p:cNvGrpSpPr/>
        <p:nvPr/>
      </p:nvGrpSpPr>
      <p:grpSpPr>
        <a:xfrm>
          <a:off y="0" x="0"/>
          <a:ext cy="0" cx="0"/>
          <a:chOff y="0" x="0"/>
          <a:chExt cy="0" cx="0"/>
        </a:xfrm>
      </p:grpSpPr>
      <p:sp>
        <p:nvSpPr>
          <p:cNvPr id="44" name="Shape 4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45" name="Shape 4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-IP in UK governed by Intellectual Property Office</a:t>
            </a:r>
          </a:p>
          <a:p>
            <a:pPr rtl="0" lvl="0">
              <a:buNone/>
            </a:pPr>
            <a:r>
              <a:rPr lang="en-GB"/>
              <a:t>-IPO operates according to 1988 Copyright, Design and Patents Act</a:t>
            </a:r>
          </a:p>
          <a:p>
            <a:r>
              <a:t/>
            </a:r>
          </a:p>
          <a:p>
            <a:pPr rtl="0" lvl="0">
              <a:buNone/>
            </a:pPr>
            <a:r>
              <a:rPr lang="en-GB"/>
              <a:t>-What is IP?</a:t>
            </a:r>
          </a:p>
          <a:p>
            <a:pPr rtl="0" lvl="0">
              <a:buNone/>
            </a:pPr>
            <a:r>
              <a:rPr lang="en-GB"/>
              <a:t>	-Intellectual property is something you create that’s unique. (https://www.gov.uk/intellectual-property-an-overview)</a:t>
            </a:r>
          </a:p>
          <a:p>
            <a:pPr rtl="0" lvl="0">
              <a:buNone/>
            </a:pPr>
            <a:r>
              <a:rPr lang="en-GB"/>
              <a:t>	-Intellectual property rights are legally recognised rights to these creations. (</a:t>
            </a:r>
            <a:r>
              <a:rPr u="sng" lang="en-GB">
                <a:solidFill>
                  <a:schemeClr val="hlink"/>
                </a:solidFill>
                <a:hlinkClick r:id="rId2"/>
              </a:rPr>
              <a:t>http://en.wikipedia.org/wiki/Intellectual_property</a:t>
            </a:r>
            <a:r>
              <a:rPr lang="en-GB"/>
              <a:t>)</a:t>
            </a:r>
          </a:p>
          <a:p>
            <a:pPr rtl="0" lvl="0">
              <a:buNone/>
            </a:pPr>
            <a:r>
              <a:rPr lang="en-GB"/>
              <a:t>	-IPR consist of four main types: Patents, Trademarks, Designs, Copyright.</a:t>
            </a:r>
          </a:p>
          <a:p>
            <a:r>
              <a:t/>
            </a:r>
          </a:p>
          <a:p>
            <a:pPr rtl="0" lvl="0">
              <a:buNone/>
            </a:pPr>
            <a:r>
              <a:rPr lang="en-GB"/>
              <a:t>-Historic background</a:t>
            </a:r>
          </a:p>
          <a:p>
            <a:pPr rtl="0" lvl="0">
              <a:buNone/>
            </a:pPr>
            <a:r>
              <a:rPr lang="en-GB"/>
              <a:t>	-The British Statute of Anne (1710) and the Statute of Monopolies (1624) are seen as the origins of copyright and patent law respectively. (http://en.wikipedia.org/wiki/Intellectual_property)</a:t>
            </a:r>
          </a:p>
          <a:p>
            <a:pPr rtl="0" lvl="0">
              <a:buNone/>
            </a:pPr>
            <a:r>
              <a:rPr lang="en-GB"/>
              <a:t>	-The term ‘intellectual property’ began to be used in 19th century.</a:t>
            </a:r>
          </a:p>
          <a:p>
            <a:pPr rtl="0" lvl="0">
              <a:buNone/>
            </a:pPr>
            <a:r>
              <a:rPr lang="en-GB"/>
              <a:t>	-And became commonplace in the majority of the world in the 20th century.</a:t>
            </a:r>
          </a:p>
          <a:p>
            <a:r>
              <a:t/>
            </a:r>
          </a:p>
          <a:p>
            <a:pPr rtl="0" lvl="0">
              <a:buNone/>
            </a:pPr>
            <a:r>
              <a:rPr lang="en-GB"/>
              <a:t>-Quick definitions of the four types of IPR (http://www.ipo.gov.uk/types.htm)</a:t>
            </a:r>
          </a:p>
          <a:p>
            <a:pPr rtl="0" lvl="0" indent="457200">
              <a:buNone/>
            </a:pPr>
            <a:r>
              <a:rPr lang="en-GB"/>
              <a:t>-A patent protects the features and processes that make things work. Allows inventors to profit from their inventions.</a:t>
            </a:r>
          </a:p>
          <a:p>
            <a:pPr rtl="0" lvl="0" indent="457200">
              <a:buNone/>
            </a:pPr>
            <a:r>
              <a:rPr lang="en-GB"/>
              <a:t>-Trademarks are signs that distinguish goods and services in the market.</a:t>
            </a:r>
          </a:p>
          <a:p>
            <a:pPr rtl="0" lvl="0" indent="457200">
              <a:buNone/>
            </a:pPr>
            <a:r>
              <a:rPr lang="en-GB"/>
              <a:t>-Designs protect the appearance of a product/logo.</a:t>
            </a:r>
          </a:p>
          <a:p>
            <a:pPr rtl="0" lvl="0" indent="457200">
              <a:buNone/>
            </a:pPr>
            <a:r>
              <a:rPr lang="en-GB"/>
              <a:t>-Copyright is an automatic right which applies when the work is fixed, that is written or recorded.</a:t>
            </a:r>
          </a:p>
          <a:p>
            <a:r>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1" name="Shape 51"/>
        <p:cNvGrpSpPr/>
        <p:nvPr/>
      </p:nvGrpSpPr>
      <p:grpSpPr>
        <a:xfrm>
          <a:off y="0" x="0"/>
          <a:ext cy="0" cx="0"/>
          <a:chOff y="0" x="0"/>
          <a:chExt cy="0" cx="0"/>
        </a:xfrm>
      </p:grpSpPr>
      <p:sp>
        <p:nvSpPr>
          <p:cNvPr id="52" name="Shape 5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53" name="Shape 5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 different types of license give different types of rights over the product &lt;-wrong slide?</a:t>
            </a:r>
          </a:p>
          <a:p>
            <a:r>
              <a:t/>
            </a:r>
          </a:p>
          <a:p>
            <a:pPr rtl="0" lvl="0">
              <a:buNone/>
            </a:pPr>
            <a:r>
              <a:rPr lang="en-GB"/>
              <a:t>-copyright is the most widespread form of protection for IP</a:t>
            </a:r>
          </a:p>
          <a:p>
            <a:pPr rtl="0" lvl="0">
              <a:buNone/>
            </a:pPr>
            <a:r>
              <a:rPr lang="en-GB"/>
              <a:t>-all work that 'exhibits a degree of labour, skill or judgement' is automatically qualified for copyright protection upon publication</a:t>
            </a:r>
          </a:p>
          <a:p>
            <a:pPr rtl="0" lvl="0">
              <a:buNone/>
            </a:pPr>
            <a:r>
              <a:rPr lang="en-GB"/>
              <a:t>-copyright is given to the author upon publication but can be sold or licensed</a:t>
            </a:r>
          </a:p>
          <a:p>
            <a:pPr rtl="0" lvl="0">
              <a:buNone/>
            </a:pPr>
            <a:r>
              <a:rPr lang="en-GB"/>
              <a:t>-the copyright of work produced by an employee during their employment belongs to the employer</a:t>
            </a:r>
          </a:p>
          <a:p>
            <a:r>
              <a:t/>
            </a:r>
          </a:p>
          <a:p>
            <a:pPr rtl="0" lvl="0">
              <a:lnSpc>
                <a:spcPct val="115000"/>
              </a:lnSpc>
              <a:buNone/>
            </a:pPr>
            <a:r>
              <a:rPr lang="en-GB"/>
              <a:t>- </a:t>
            </a:r>
            <a:r>
              <a:rPr lang="en-GB">
                <a:solidFill>
                  <a:schemeClr val="dk1"/>
                </a:solidFill>
              </a:rPr>
              <a:t>The Copyright, Designs and Patents Act 1988 to be mentioned(multiple sections to be observed)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 name="Shape 57"/>
        <p:cNvGrpSpPr/>
        <p:nvPr/>
      </p:nvGrpSpPr>
      <p:grpSpPr>
        <a:xfrm>
          <a:off y="0" x="0"/>
          <a:ext cy="0" cx="0"/>
          <a:chOff y="0" x="0"/>
          <a:chExt cy="0" cx="0"/>
        </a:xfrm>
      </p:grpSpPr>
      <p:sp>
        <p:nvSpPr>
          <p:cNvPr id="58" name="Shape 5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59" name="Shape 5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-owning copyright gives you exclusive rights</a:t>
            </a:r>
          </a:p>
          <a:p>
            <a:pPr rtl="0" lvl="0">
              <a:buNone/>
            </a:pPr>
            <a:r>
              <a:rPr lang="en-GB"/>
              <a:t>-this means it is illegal for anyone without the copyright to do any of the following</a:t>
            </a:r>
          </a:p>
          <a:p>
            <a:pPr rtl="0" lvl="0">
              <a:buNone/>
            </a:pPr>
            <a:r>
              <a:rPr lang="en-GB"/>
              <a:t>-copy the work</a:t>
            </a:r>
          </a:p>
          <a:p>
            <a:pPr rtl="0" lvl="0">
              <a:buNone/>
            </a:pPr>
            <a:r>
              <a:rPr lang="en-GB"/>
              <a:t>-issue copies, lend or rent the work to the public</a:t>
            </a:r>
          </a:p>
          <a:p>
            <a:pPr rtl="0" lvl="0">
              <a:buNone/>
            </a:pPr>
            <a:r>
              <a:rPr lang="en-GB"/>
              <a:t>-show, perform or play the work in public</a:t>
            </a:r>
          </a:p>
          <a:p>
            <a:pPr>
              <a:buNone/>
            </a:pPr>
            <a:r>
              <a:rPr lang="en-GB"/>
              <a:t>-adapt the work or do any of the above with adaptations of the work</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5" name="Shape 65"/>
        <p:cNvGrpSpPr/>
        <p:nvPr/>
      </p:nvGrpSpPr>
      <p:grpSpPr>
        <a:xfrm>
          <a:off y="0" x="0"/>
          <a:ext cy="0" cx="0"/>
          <a:chOff y="0" x="0"/>
          <a:chExt cy="0" cx="0"/>
        </a:xfrm>
      </p:grpSpPr>
      <p:sp>
        <p:nvSpPr>
          <p:cNvPr id="66" name="Shape 6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67" name="Shape 6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-software was officially added to the works protected by copyright by the 1992</a:t>
            </a:r>
            <a:r>
              <a:rPr lang="en-GB"/>
              <a:t> Copyright (Computer Programs) Regulations</a:t>
            </a:r>
          </a:p>
          <a:p>
            <a:pPr rtl="0" lvl="0">
              <a:buNone/>
            </a:pPr>
            <a:r>
              <a:rPr lang="en-GB"/>
              <a:t>-this protects source code, machine code, firmware, design materials and functional specifications</a:t>
            </a:r>
          </a:p>
          <a:p>
            <a:pPr rtl="0" lvl="0">
              <a:buNone/>
            </a:pPr>
            <a:r>
              <a:rPr lang="en-GB"/>
              <a:t>-sale of software is a form of licensing the copyright, as it gives the user the right to store the program on their computer (which is considered copying) and to use the program for personal use</a:t>
            </a:r>
          </a:p>
          <a:p>
            <a:pPr>
              <a:buNone/>
            </a:pPr>
            <a:r>
              <a:rPr lang="en-GB"/>
              <a:t>-databases are also protected by are also protected by copyright to prevent their contents being copied or edited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75" name="Shape 7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None/>
            </a:pPr>
            <a:r>
              <a:rPr lang="en-GB"/>
              <a:t>-Creative Commons is a non-profit organisation which provides licenses to people who want their work to be shared but with limited restrictions on its use</a:t>
            </a:r>
          </a:p>
          <a:p>
            <a:pPr rtl="0" lvl="0">
              <a:buNone/>
            </a:pPr>
            <a:r>
              <a:rPr lang="en-GB"/>
              <a:t>-the licenses are less strict than copyright and are highly flexible</a:t>
            </a:r>
          </a:p>
          <a:p>
            <a:pPr rtl="0" lvl="0">
              <a:buNone/>
            </a:pPr>
            <a:r>
              <a:rPr lang="en-GB"/>
              <a:t>-their range of licenses can be combined in many ways to suit the distributed</a:t>
            </a:r>
          </a:p>
          <a:p>
            <a:r>
              <a:t/>
            </a:r>
          </a:p>
          <a:p>
            <a:pPr>
              <a:buNone/>
            </a:pPr>
            <a:r>
              <a:rPr lang="en-GB"/>
              <a:t>-“The Honest Musician’s Fear of Accidental Plagiarism” good introduction ,as an example, for the Creative Commons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6" name="Shape 86"/>
        <p:cNvGrpSpPr/>
        <p:nvPr/>
      </p:nvGrpSpPr>
      <p:grpSpPr>
        <a:xfrm>
          <a:off y="0" x="0"/>
          <a:ext cy="0" cx="0"/>
          <a:chOff y="0" x="0"/>
          <a:chExt cy="0" cx="0"/>
        </a:xfrm>
      </p:grpSpPr>
      <p:sp>
        <p:nvSpPr>
          <p:cNvPr id="87" name="Shape 8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88" name="Shape 8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buClr>
                <a:schemeClr val="dk1"/>
              </a:buClr>
              <a:buSzPct val="100000"/>
              <a:buFont typeface="Arial"/>
              <a:buNone/>
            </a:pPr>
            <a:r>
              <a:rPr lang="en-GB">
                <a:solidFill>
                  <a:schemeClr val="dk1"/>
                </a:solidFill>
              </a:rPr>
              <a:t>-Creative Commons licenses can be applied to any work that could be covered by copyright</a:t>
            </a:r>
          </a:p>
          <a:p>
            <a:pPr rtl="0" lvl="0">
              <a:buClr>
                <a:schemeClr val="dk1"/>
              </a:buClr>
              <a:buSzPct val="100000"/>
              <a:buFont typeface="Arial"/>
              <a:buNone/>
            </a:pPr>
            <a:r>
              <a:rPr lang="en-GB">
                <a:solidFill>
                  <a:schemeClr val="dk1"/>
                </a:solidFill>
              </a:rPr>
              <a:t>-it can be applied to software and source code, but the licenses were not designed for such uses</a:t>
            </a:r>
          </a:p>
          <a:p>
            <a:r>
              <a:t/>
            </a:r>
          </a:p>
          <a:p>
            <a:pPr rtl="0" lvl="0">
              <a:buClr>
                <a:schemeClr val="dk1"/>
              </a:buClr>
              <a:buSzPct val="100000"/>
              <a:buFont typeface="Arial"/>
              <a:buNone/>
            </a:pPr>
            <a:r>
              <a:rPr lang="en-GB">
                <a:solidFill>
                  <a:schemeClr val="dk1"/>
                </a:solidFill>
              </a:rPr>
              <a:t>-attribution (by) means that others can copy and use the work, but they must give credit to the creator</a:t>
            </a:r>
          </a:p>
          <a:p>
            <a:pPr rtl="0" lvl="0">
              <a:buClr>
                <a:schemeClr val="dk1"/>
              </a:buClr>
              <a:buSzPct val="100000"/>
              <a:buFont typeface="Arial"/>
              <a:buNone/>
            </a:pPr>
            <a:r>
              <a:rPr lang="en-GB">
                <a:solidFill>
                  <a:schemeClr val="dk1"/>
                </a:solidFill>
              </a:rPr>
              <a:t>-non commercial (nc) prevents any users from using the work for commercial purposes</a:t>
            </a:r>
          </a:p>
          <a:p>
            <a:pPr rtl="0" lvl="0">
              <a:buClr>
                <a:schemeClr val="dk1"/>
              </a:buClr>
              <a:buSzPct val="100000"/>
              <a:buFont typeface="Arial"/>
              <a:buNone/>
            </a:pPr>
            <a:r>
              <a:rPr lang="en-GB">
                <a:solidFill>
                  <a:schemeClr val="dk1"/>
                </a:solidFill>
              </a:rPr>
              <a:t>-share alike (sa) forces anyone copying or redistributing your work to use the same license as you have used</a:t>
            </a:r>
          </a:p>
          <a:p>
            <a:pPr rtl="0" lvl="0">
              <a:buClr>
                <a:schemeClr val="dk1"/>
              </a:buClr>
              <a:buSzPct val="100000"/>
              <a:buFont typeface="Arial"/>
              <a:buNone/>
            </a:pPr>
            <a:r>
              <a:rPr lang="en-GB">
                <a:solidFill>
                  <a:schemeClr val="dk1"/>
                </a:solidFill>
              </a:rPr>
              <a:t>-no derivatives (nd) prevents others from altering or adapting your work</a:t>
            </a:r>
          </a:p>
          <a:p>
            <a:r>
              <a:t/>
            </a:r>
          </a:p>
          <a:p>
            <a:pPr>
              <a:buNone/>
            </a:pPr>
            <a:r>
              <a:rPr lang="en-GB"/>
              <a:t>-for example: cc by is the least restrictive license allowing free distribution and use with credit, while cc by-nc-nd is the most restrictive as it can’t be altered or distributed commercially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p:spPr>
      </p:sp>
      <p:sp>
        <p:nvSpPr>
          <p:cNvPr id="94" name="Shape 9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y="0" x="0"/>
          <a:ext cy="0" cx="0"/>
          <a:chOff y="0" x="0"/>
          <a:chExt cy="0" cx="0"/>
        </a:xfrm>
      </p:grpSpPr>
      <p:sp>
        <p:nvSpPr>
          <p:cNvPr id="8" name="Shape 8"/>
          <p:cNvSpPr txBox="1"/>
          <p:nvPr>
            <p:ph type="ctrTitle"/>
          </p:nvPr>
        </p:nvSpPr>
        <p:spPr>
          <a:xfrm>
            <a:off y="1583342" x="685800"/>
            <a:ext cy="1159856" cx="7772400"/>
          </a:xfrm>
          <a:prstGeom prst="rect">
            <a:avLst/>
          </a:prstGeom>
        </p:spPr>
        <p:txBody>
          <a:bodyPr bIns="91425" rIns="91425" lIns="91425" tIns="91425" anchor="b" anchorCtr="0"/>
          <a:lstStyle>
            <a:lvl1pPr algn="ctr" indent="304800">
              <a:buSzPct val="100000"/>
              <a:defRPr sz="4800"/>
            </a:lvl1pPr>
            <a:lvl2pPr algn="ctr" indent="304800">
              <a:buSzPct val="100000"/>
              <a:defRPr sz="4800"/>
            </a:lvl2pPr>
            <a:lvl3pPr algn="ctr" indent="304800">
              <a:buSzPct val="100000"/>
              <a:defRPr sz="4800"/>
            </a:lvl3pPr>
            <a:lvl4pPr algn="ctr" indent="304800">
              <a:buSzPct val="100000"/>
              <a:defRPr sz="4800"/>
            </a:lvl4pPr>
            <a:lvl5pPr algn="ctr" indent="304800">
              <a:buSzPct val="100000"/>
              <a:defRPr sz="4800"/>
            </a:lvl5pPr>
            <a:lvl6pPr algn="ctr" indent="304800">
              <a:buSzPct val="100000"/>
              <a:defRPr sz="4800"/>
            </a:lvl6pPr>
            <a:lvl7pPr algn="ctr" indent="304800">
              <a:buSzPct val="100000"/>
              <a:defRPr sz="4800"/>
            </a:lvl7pPr>
            <a:lvl8pPr algn="ctr" indent="304800">
              <a:buSzPct val="100000"/>
              <a:defRPr sz="4800"/>
            </a:lvl8pPr>
            <a:lvl9pPr algn="ctr" indent="304800">
              <a:buSzPct val="100000"/>
              <a:defRPr sz="4800"/>
            </a:lvl9pPr>
          </a:lstStyle>
          <a:p/>
        </p:txBody>
      </p:sp>
      <p:sp>
        <p:nvSpPr>
          <p:cNvPr id="9" name="Shape 9"/>
          <p:cNvSpPr txBox="1"/>
          <p:nvPr>
            <p:ph idx="1" type="subTitle"/>
          </p:nvPr>
        </p:nvSpPr>
        <p:spPr>
          <a:xfrm>
            <a:off y="2840053" x="685800"/>
            <a:ext cy="784737" cx="7772400"/>
          </a:xfrm>
          <a:prstGeom prst="rect">
            <a:avLst/>
          </a:prstGeom>
        </p:spPr>
        <p:txBody>
          <a:bodyPr bIns="91425" rIns="91425" lIns="91425" tIns="91425" anchor="t" anchorCtr="0"/>
          <a:lstStyle>
            <a:lvl1pPr algn="ctr" marL="0">
              <a:spcBef>
                <a:spcPts val="0"/>
              </a:spcBef>
              <a:buClr>
                <a:schemeClr val="dk2"/>
              </a:buClr>
              <a:buNone/>
              <a:defRPr>
                <a:solidFill>
                  <a:schemeClr val="dk2"/>
                </a:solidFill>
              </a:defRPr>
            </a:lvl1pPr>
            <a:lvl2pPr algn="ctr" indent="190500" marL="0">
              <a:spcBef>
                <a:spcPts val="0"/>
              </a:spcBef>
              <a:buClr>
                <a:schemeClr val="dk2"/>
              </a:buClr>
              <a:buSzPct val="100000"/>
              <a:buNone/>
              <a:defRPr sz="3000">
                <a:solidFill>
                  <a:schemeClr val="dk2"/>
                </a:solidFill>
              </a:defRPr>
            </a:lvl2pPr>
            <a:lvl3pPr algn="ctr" indent="190500" marL="0">
              <a:spcBef>
                <a:spcPts val="0"/>
              </a:spcBef>
              <a:buClr>
                <a:schemeClr val="dk2"/>
              </a:buClr>
              <a:buSzPct val="100000"/>
              <a:buNone/>
              <a:defRPr sz="3000">
                <a:solidFill>
                  <a:schemeClr val="dk2"/>
                </a:solidFill>
              </a:defRPr>
            </a:lvl3pPr>
            <a:lvl4pPr algn="ctr" indent="190500" marL="0">
              <a:spcBef>
                <a:spcPts val="0"/>
              </a:spcBef>
              <a:buClr>
                <a:schemeClr val="dk2"/>
              </a:buClr>
              <a:buSzPct val="100000"/>
              <a:buNone/>
              <a:defRPr sz="3000">
                <a:solidFill>
                  <a:schemeClr val="dk2"/>
                </a:solidFill>
              </a:defRPr>
            </a:lvl4pPr>
            <a:lvl5pPr algn="ctr" indent="190500" marL="0">
              <a:spcBef>
                <a:spcPts val="0"/>
              </a:spcBef>
              <a:buClr>
                <a:schemeClr val="dk2"/>
              </a:buClr>
              <a:buSzPct val="100000"/>
              <a:buNone/>
              <a:defRPr sz="3000">
                <a:solidFill>
                  <a:schemeClr val="dk2"/>
                </a:solidFill>
              </a:defRPr>
            </a:lvl5pPr>
            <a:lvl6pPr algn="ctr" indent="190500" marL="0">
              <a:spcBef>
                <a:spcPts val="0"/>
              </a:spcBef>
              <a:buClr>
                <a:schemeClr val="dk2"/>
              </a:buClr>
              <a:buSzPct val="100000"/>
              <a:buNone/>
              <a:defRPr sz="3000">
                <a:solidFill>
                  <a:schemeClr val="dk2"/>
                </a:solidFill>
              </a:defRPr>
            </a:lvl6pPr>
            <a:lvl7pPr algn="ctr" indent="190500" marL="0">
              <a:spcBef>
                <a:spcPts val="0"/>
              </a:spcBef>
              <a:buClr>
                <a:schemeClr val="dk2"/>
              </a:buClr>
              <a:buSzPct val="100000"/>
              <a:buNone/>
              <a:defRPr sz="3000">
                <a:solidFill>
                  <a:schemeClr val="dk2"/>
                </a:solidFill>
              </a:defRPr>
            </a:lvl7pPr>
            <a:lvl8pPr algn="ctr" indent="190500" marL="0">
              <a:spcBef>
                <a:spcPts val="0"/>
              </a:spcBef>
              <a:buClr>
                <a:schemeClr val="dk2"/>
              </a:buClr>
              <a:buSzPct val="100000"/>
              <a:buNone/>
              <a:defRPr sz="3000">
                <a:solidFill>
                  <a:schemeClr val="dk2"/>
                </a:solidFill>
              </a:defRPr>
            </a:lvl8pPr>
            <a:lvl9pPr algn="ctr" indent="190500" marL="0">
              <a:spcBef>
                <a:spcPts val="0"/>
              </a:spcBef>
              <a:buClr>
                <a:schemeClr val="dk2"/>
              </a:buClr>
              <a:buSzPct val="100000"/>
              <a:buNone/>
              <a:defRPr sz="3000">
                <a:solidFill>
                  <a:schemeClr val="dk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0" name="Shape 10"/>
        <p:cNvGrpSpPr/>
        <p:nvPr/>
      </p:nvGrpSpPr>
      <p:grpSpPr>
        <a:xfrm>
          <a:off y="0" x="0"/>
          <a:ext cy="0" cx="0"/>
          <a:chOff y="0" x="0"/>
          <a:chExt cy="0" cx="0"/>
        </a:xfrm>
      </p:grpSpPr>
      <p:sp>
        <p:nvSpPr>
          <p:cNvPr id="11" name="Shape 11"/>
          <p:cNvSpPr txBox="1"/>
          <p:nvPr>
            <p:ph type="title"/>
          </p:nvPr>
        </p:nvSpPr>
        <p:spPr>
          <a:xfrm>
            <a:off y="205978" x="457200"/>
            <a:ext cy="857250" cx="8229600"/>
          </a:xfrm>
          <a:prstGeom prst="rect">
            <a:avLst/>
          </a:prstGeom>
        </p:spPr>
        <p:txBody>
          <a:bodyPr bIns="91425" rIns="91425" lIns="91425" t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
        <p:nvSpPr>
          <p:cNvPr id="12" name="Shape 12"/>
          <p:cNvSpPr txBox="1"/>
          <p:nvPr>
            <p:ph idx="1" type="body"/>
          </p:nvPr>
        </p:nvSpPr>
        <p:spPr>
          <a:xfrm>
            <a:off y="1200150" x="457200"/>
            <a:ext cy="3725680" cx="8229600"/>
          </a:xfrm>
          <a:prstGeom prst="rect">
            <a:avLst/>
          </a:prstGeom>
        </p:spPr>
        <p:txBody>
          <a:bodyPr bIns="91425" rIns="91425" lIns="91425" tIns="91425" anchor="t" anchorCtr="0"/>
          <a:lstStyle>
            <a:lvl1pPr>
              <a:defRPr/>
            </a:lvl1pPr>
            <a:lvl2pPr indent="457200">
              <a:defRPr/>
            </a:lvl2pPr>
            <a:lvl3pPr indent="914400">
              <a:defRPr/>
            </a:lvl3pPr>
            <a:lvl4pPr indent="1371600">
              <a:defRPr/>
            </a:lvl4pPr>
            <a:lvl5pPr>
              <a:defRPr/>
            </a:lvl5pPr>
            <a:lvl6pPr>
              <a:defRPr/>
            </a:lvl6pPr>
            <a:lvl7pPr>
              <a:defRPr/>
            </a:lvl7pPr>
            <a:lvl8pPr>
              <a:defRPr/>
            </a:lvl8pPr>
            <a:lvl9pP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3" name="Shape 13"/>
        <p:cNvGrpSpPr/>
        <p:nvPr/>
      </p:nvGrpSpPr>
      <p:grpSpPr>
        <a:xfrm>
          <a:off y="0" x="0"/>
          <a:ext cy="0" cx="0"/>
          <a:chOff y="0" x="0"/>
          <a:chExt cy="0" cx="0"/>
        </a:xfrm>
      </p:grpSpPr>
      <p:sp>
        <p:nvSpPr>
          <p:cNvPr id="14" name="Shape 14"/>
          <p:cNvSpPr txBox="1"/>
          <p:nvPr>
            <p:ph type="title"/>
          </p:nvPr>
        </p:nvSpPr>
        <p:spPr>
          <a:xfrm>
            <a:off y="205978" x="457200"/>
            <a:ext cy="857250" cx="8229600"/>
          </a:xfrm>
          <a:prstGeom prst="rect">
            <a:avLst/>
          </a:prstGeom>
        </p:spPr>
        <p:txBody>
          <a:bodyPr bIns="91425" rIns="91425" lIns="91425" t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
        <p:nvSpPr>
          <p:cNvPr id="15" name="Shape 15"/>
          <p:cNvSpPr txBox="1"/>
          <p:nvPr>
            <p:ph idx="1" type="body"/>
          </p:nvPr>
        </p:nvSpPr>
        <p:spPr>
          <a:xfrm>
            <a:off y="1200150" x="457200"/>
            <a:ext cy="3725680" cx="3994525"/>
          </a:xfrm>
          <a:prstGeom prst="rect">
            <a:avLst/>
          </a:prstGeom>
        </p:spPr>
        <p:txBody>
          <a:bodyPr bIns="91425" rIns="91425" lIns="91425" t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
        <p:nvSpPr>
          <p:cNvPr id="16" name="Shape 16"/>
          <p:cNvSpPr txBox="1"/>
          <p:nvPr>
            <p:ph idx="2" type="body"/>
          </p:nvPr>
        </p:nvSpPr>
        <p:spPr>
          <a:xfrm>
            <a:off y="1200150" x="4692273"/>
            <a:ext cy="3725680" cx="3994525"/>
          </a:xfrm>
          <a:prstGeom prst="rect">
            <a:avLst/>
          </a:prstGeom>
        </p:spPr>
        <p:txBody>
          <a:bodyPr bIns="91425" rIns="91425" lIns="91425" t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7" name="Shape 17"/>
        <p:cNvGrpSpPr/>
        <p:nvPr/>
      </p:nvGrpSpPr>
      <p:grpSpPr>
        <a:xfrm>
          <a:off y="0" x="0"/>
          <a:ext cy="0" cx="0"/>
          <a:chOff y="0" x="0"/>
          <a:chExt cy="0" cx="0"/>
        </a:xfrm>
      </p:grpSpPr>
      <p:sp>
        <p:nvSpPr>
          <p:cNvPr id="18" name="Shape 18"/>
          <p:cNvSpPr txBox="1"/>
          <p:nvPr>
            <p:ph type="title"/>
          </p:nvPr>
        </p:nvSpPr>
        <p:spPr>
          <a:xfrm>
            <a:off y="205978" x="457200"/>
            <a:ext cy="857250" cx="8229600"/>
          </a:xfrm>
          <a:prstGeom prst="rect">
            <a:avLst/>
          </a:prstGeom>
        </p:spPr>
        <p:txBody>
          <a:bodyPr bIns="91425" rIns="91425" lIns="91425" t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19" name="Shape 19"/>
        <p:cNvGrpSpPr/>
        <p:nvPr/>
      </p:nvGrpSpPr>
      <p:grpSpPr>
        <a:xfrm>
          <a:off y="0" x="0"/>
          <a:ext cy="0" cx="0"/>
          <a:chOff y="0" x="0"/>
          <a:chExt cy="0" cx="0"/>
        </a:xfrm>
      </p:grpSpPr>
      <p:sp>
        <p:nvSpPr>
          <p:cNvPr id="20" name="Shape 20"/>
          <p:cNvSpPr txBox="1"/>
          <p:nvPr>
            <p:ph idx="1" type="body"/>
          </p:nvPr>
        </p:nvSpPr>
        <p:spPr>
          <a:xfrm>
            <a:off y="4406309" x="457200"/>
            <a:ext cy="519520" cx="8229600"/>
          </a:xfrm>
          <a:prstGeom prst="rect">
            <a:avLst/>
          </a:prstGeom>
        </p:spPr>
        <p:txBody>
          <a:bodyPr bIns="91425" rIns="91425" lIns="91425" tIns="91425" anchor="t" anchorCtr="0"/>
          <a:lstStyle>
            <a:lvl1pPr algn="ctr" indent="-171450" marL="285750">
              <a:spcBef>
                <a:spcPts val="360"/>
              </a:spcBef>
              <a:buSzPct val="100000"/>
              <a:buNone/>
              <a:defRPr sz="1800"/>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1.xml" Type="http://schemas.openxmlformats.org/officeDocument/2006/relationships/slideLayout" Id="rId2"/><Relationship Target="../media/image18.png" Type="http://schemas.openxmlformats.org/officeDocument/2006/relationships/image" Id="rId1"/><Relationship Target="../slideLayouts/slideLayout3.xml" Type="http://schemas.openxmlformats.org/officeDocument/2006/relationships/slideLayout" Id="rId4"/><Relationship Target="../slideLayouts/slideLayout2.xml" Type="http://schemas.openxmlformats.org/officeDocument/2006/relationships/slideLayout" Id="rId3"/><Relationship Target="../slideLayouts/slideLayout5.xml" Type="http://schemas.openxmlformats.org/officeDocument/2006/relationships/slideLayout" Id="rId6"/><Relationship Target="../slideLayouts/slideLayout4.xml" Type="http://schemas.openxmlformats.org/officeDocument/2006/relationships/slideLayout" Id="rId5"/><Relationship Target="../theme/theme1.xml" Type="http://schemas.openxmlformats.org/officeDocument/2006/relationships/theme"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1"/>
          <a:stretch>
            <a:fillRect/>
          </a:stretch>
        </a:blip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250" cx="8229600"/>
          </a:xfrm>
          <a:prstGeom prst="rect">
            <a:avLst/>
          </a:prstGeom>
        </p:spPr>
        <p:txBody>
          <a:bodyPr bIns="91425" rIns="91425" lIns="91425" tIns="91425" anchor="b" anchorCtr="0"/>
          <a:lstStyle>
            <a:lvl1pPr marL="0">
              <a:buClr>
                <a:schemeClr val="dk1"/>
              </a:buClr>
              <a:buSzPct val="100000"/>
              <a:buNone/>
              <a:defRPr b="1" sz="3600">
                <a:solidFill>
                  <a:schemeClr val="dk1"/>
                </a:solidFill>
              </a:defRPr>
            </a:lvl1pPr>
            <a:lvl2pPr indent="228600" marL="0">
              <a:buClr>
                <a:schemeClr val="dk1"/>
              </a:buClr>
              <a:buSzPct val="100000"/>
              <a:buNone/>
              <a:defRPr b="1" sz="3600">
                <a:solidFill>
                  <a:schemeClr val="dk1"/>
                </a:solidFill>
              </a:defRPr>
            </a:lvl2pPr>
            <a:lvl3pPr indent="228600" marL="0">
              <a:buClr>
                <a:schemeClr val="dk1"/>
              </a:buClr>
              <a:buSzPct val="100000"/>
              <a:buNone/>
              <a:defRPr b="1" sz="3600">
                <a:solidFill>
                  <a:schemeClr val="dk1"/>
                </a:solidFill>
              </a:defRPr>
            </a:lvl3pPr>
            <a:lvl4pPr indent="228600" marL="0">
              <a:buClr>
                <a:schemeClr val="dk1"/>
              </a:buClr>
              <a:buSzPct val="100000"/>
              <a:buNone/>
              <a:defRPr b="1" sz="3600">
                <a:solidFill>
                  <a:schemeClr val="dk1"/>
                </a:solidFill>
              </a:defRPr>
            </a:lvl4pPr>
            <a:lvl5pPr indent="228600" marL="0">
              <a:buClr>
                <a:schemeClr val="dk1"/>
              </a:buClr>
              <a:buSzPct val="100000"/>
              <a:buNone/>
              <a:defRPr b="1" sz="3600">
                <a:solidFill>
                  <a:schemeClr val="dk1"/>
                </a:solidFill>
              </a:defRPr>
            </a:lvl5pPr>
            <a:lvl6pPr indent="228600" marL="0">
              <a:buClr>
                <a:schemeClr val="dk1"/>
              </a:buClr>
              <a:buSzPct val="100000"/>
              <a:buNone/>
              <a:defRPr b="1" sz="3600">
                <a:solidFill>
                  <a:schemeClr val="dk1"/>
                </a:solidFill>
              </a:defRPr>
            </a:lvl6pPr>
            <a:lvl7pPr indent="228600" marL="0">
              <a:buClr>
                <a:schemeClr val="dk1"/>
              </a:buClr>
              <a:buSzPct val="100000"/>
              <a:buNone/>
              <a:defRPr b="1" sz="3600">
                <a:solidFill>
                  <a:schemeClr val="dk1"/>
                </a:solidFill>
              </a:defRPr>
            </a:lvl7pPr>
            <a:lvl8pPr indent="228600" marL="0">
              <a:buClr>
                <a:schemeClr val="dk1"/>
              </a:buClr>
              <a:buSzPct val="100000"/>
              <a:buNone/>
              <a:defRPr b="1" sz="3600">
                <a:solidFill>
                  <a:schemeClr val="dk1"/>
                </a:solidFill>
              </a:defRPr>
            </a:lvl8pPr>
            <a:lvl9pPr indent="228600" marL="0">
              <a:buClr>
                <a:schemeClr val="dk1"/>
              </a:buClr>
              <a:buSzPct val="100000"/>
              <a:buNone/>
              <a:defRPr b="1" sz="3600">
                <a:solidFill>
                  <a:schemeClr val="dk1"/>
                </a:solidFill>
              </a:defRPr>
            </a:lvl9pPr>
          </a:lstStyle>
          <a:p/>
        </p:txBody>
      </p:sp>
      <p:sp>
        <p:nvSpPr>
          <p:cNvPr id="6" name="Shape 6"/>
          <p:cNvSpPr txBox="1"/>
          <p:nvPr>
            <p:ph idx="1" type="body"/>
          </p:nvPr>
        </p:nvSpPr>
        <p:spPr>
          <a:xfrm>
            <a:off y="1200150" x="457200"/>
            <a:ext cy="3725680" cx="8229600"/>
          </a:xfrm>
          <a:prstGeom prst="rect">
            <a:avLst/>
          </a:prstGeom>
        </p:spPr>
        <p:txBody>
          <a:bodyPr bIns="91425" rIns="91425" lIns="91425" tIns="91425" anchor="t" anchorCtr="0"/>
          <a:lstStyle>
            <a:lvl1pPr indent="-152400" marL="342900">
              <a:spcBef>
                <a:spcPts val="600"/>
              </a:spcBef>
              <a:buClr>
                <a:schemeClr val="dk1"/>
              </a:buClr>
              <a:buSzPct val="100000"/>
              <a:defRPr sz="3000">
                <a:solidFill>
                  <a:schemeClr val="dk1"/>
                </a:solidFill>
              </a:defRPr>
            </a:lvl1pPr>
            <a:lvl2pPr indent="-133350" marL="742950">
              <a:spcBef>
                <a:spcPts val="480"/>
              </a:spcBef>
              <a:buClr>
                <a:schemeClr val="dk1"/>
              </a:buClr>
              <a:buSzPct val="100000"/>
              <a:defRPr sz="2400">
                <a:solidFill>
                  <a:schemeClr val="dk1"/>
                </a:solidFill>
              </a:defRPr>
            </a:lvl2pPr>
            <a:lvl3pPr indent="-76200" marL="1143000">
              <a:spcBef>
                <a:spcPts val="480"/>
              </a:spcBef>
              <a:buClr>
                <a:schemeClr val="dk1"/>
              </a:buClr>
              <a:buSzPct val="100000"/>
              <a:defRPr sz="2400">
                <a:solidFill>
                  <a:schemeClr val="dk1"/>
                </a:solidFill>
              </a:defRPr>
            </a:lvl3pPr>
            <a:lvl4pPr indent="-114300" marL="1600200">
              <a:spcBef>
                <a:spcPts val="360"/>
              </a:spcBef>
              <a:buClr>
                <a:schemeClr val="dk1"/>
              </a:buClr>
              <a:buSzPct val="100000"/>
              <a:defRPr sz="1800">
                <a:solidFill>
                  <a:schemeClr val="dk1"/>
                </a:solidFill>
              </a:defRPr>
            </a:lvl4pPr>
            <a:lvl5pPr indent="-114300" marL="2057400">
              <a:spcBef>
                <a:spcPts val="360"/>
              </a:spcBef>
              <a:buClr>
                <a:schemeClr val="dk1"/>
              </a:buClr>
              <a:buSzPct val="100000"/>
              <a:defRPr sz="1800">
                <a:solidFill>
                  <a:schemeClr val="dk1"/>
                </a:solidFill>
              </a:defRPr>
            </a:lvl5pPr>
            <a:lvl6pPr indent="-114300" marL="2514600">
              <a:spcBef>
                <a:spcPts val="360"/>
              </a:spcBef>
              <a:buClr>
                <a:schemeClr val="dk1"/>
              </a:buClr>
              <a:buSzPct val="100000"/>
              <a:defRPr sz="1800">
                <a:solidFill>
                  <a:schemeClr val="dk1"/>
                </a:solidFill>
              </a:defRPr>
            </a:lvl6pPr>
            <a:lvl7pPr indent="-114300" marL="2971800">
              <a:spcBef>
                <a:spcPts val="360"/>
              </a:spcBef>
              <a:buClr>
                <a:schemeClr val="dk1"/>
              </a:buClr>
              <a:buSzPct val="100000"/>
              <a:defRPr sz="1800">
                <a:solidFill>
                  <a:schemeClr val="dk1"/>
                </a:solidFill>
              </a:defRPr>
            </a:lvl7pPr>
            <a:lvl8pPr indent="-114300" marL="3429000">
              <a:spcBef>
                <a:spcPts val="360"/>
              </a:spcBef>
              <a:buClr>
                <a:schemeClr val="dk1"/>
              </a:buClr>
              <a:buSzPct val="100000"/>
              <a:defRPr sz="1800">
                <a:solidFill>
                  <a:schemeClr val="dk1"/>
                </a:solidFill>
              </a:defRPr>
            </a:lvl8pPr>
            <a:lvl9pPr indent="-114300" marL="3886200">
              <a:spcBef>
                <a:spcPts val="360"/>
              </a:spcBef>
              <a:buClr>
                <a:schemeClr val="dk1"/>
              </a:buClr>
              <a:buSzPct val="100000"/>
              <a:defRPr sz="1800">
                <a:solidFill>
                  <a:schemeClr val="dk1"/>
                </a:solidFill>
              </a:defRPr>
            </a:lvl9pPr>
          </a:lstStyle>
          <a:p/>
        </p:txBody>
      </p:sp>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 Target="../media/image05.pn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1.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 Target="../media/image06.pn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 Target="../media/image13.jp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 Target="../media/image04.jpg" Type="http://schemas.openxmlformats.org/officeDocument/2006/relationships/image" Id="rId3"/></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 Target="../media/image10.jp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3.xml" Type="http://schemas.openxmlformats.org/officeDocument/2006/relationships/slideLayout" Id="rId1"/><Relationship Target="../media/image09.jp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3.xml" Type="http://schemas.openxmlformats.org/officeDocument/2006/relationships/slideLayout" Id="rId1"/><Relationship Target="../media/image19.jp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 Target="../media/image15.png" Type="http://schemas.openxmlformats.org/officeDocument/2006/relationships/image"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1.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8.png" Type="http://schemas.openxmlformats.org/officeDocument/2006/relationships/image" Id="rId4"/><Relationship Target="../media/image14.pn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16.jp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media/image17.jp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media/image11.png" Type="http://schemas.openxmlformats.org/officeDocument/2006/relationships/image"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4"/><Relationship Target="../media/image00.png" Type="http://schemas.openxmlformats.org/officeDocument/2006/relationships/image" Id="rId3"/><Relationship Target="../media/image02.png" Type="http://schemas.openxmlformats.org/officeDocument/2006/relationships/image" Id="rId6"/><Relationship Target="../media/image07.png" Type="http://schemas.openxmlformats.org/officeDocument/2006/relationships/image" Id="rId5"/><Relationship Target="../media/image12.png" Type="http://schemas.openxmlformats.org/officeDocument/2006/relationships/image" Id="rId8"/><Relationship Target="../media/image03.png" Type="http://schemas.openxmlformats.org/officeDocument/2006/relationships/image" Id="rId7"/></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1.xml" Type="http://schemas.openxmlformats.org/officeDocument/2006/relationships/slideLayout" Id="rId1"/><Relationship Target="../media/image05.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y="0" x="0"/>
          <a:ext cy="0" cx="0"/>
          <a:chOff y="0" x="0"/>
          <a:chExt cy="0" cx="0"/>
        </a:xfrm>
      </p:grpSpPr>
      <p:sp>
        <p:nvSpPr>
          <p:cNvPr id="23" name="Shape 23"/>
          <p:cNvSpPr txBox="1"/>
          <p:nvPr>
            <p:ph type="ctrTitle"/>
          </p:nvPr>
        </p:nvSpPr>
        <p:spPr>
          <a:xfrm>
            <a:off y="1583342" x="685800"/>
            <a:ext cy="1159856" cx="7772400"/>
          </a:xfrm>
          <a:prstGeom prst="rect">
            <a:avLst/>
          </a:prstGeom>
        </p:spPr>
        <p:txBody>
          <a:bodyPr bIns="91425" rIns="91425" lIns="91425" tIns="91425" anchor="b" anchorCtr="0">
            <a:noAutofit/>
          </a:bodyPr>
          <a:lstStyle/>
          <a:p>
            <a:pPr rtl="0" lvl="0">
              <a:buClr>
                <a:schemeClr val="dk1"/>
              </a:buClr>
              <a:buSzPct val="25000"/>
              <a:buFont typeface="Arial"/>
              <a:buNone/>
            </a:pPr>
            <a:r>
              <a:rPr lang="en-GB"/>
              <a:t>Creative commons, open source, open </a:t>
            </a:r>
          </a:p>
          <a:p>
            <a:pPr rtl="0" lvl="0">
              <a:buNone/>
            </a:pPr>
            <a:r>
              <a:rPr lang="en-GB"/>
              <a:t>movements </a:t>
            </a:r>
          </a:p>
        </p:txBody>
      </p:sp>
      <p:sp>
        <p:nvSpPr>
          <p:cNvPr id="24" name="Shape 24"/>
          <p:cNvSpPr txBox="1"/>
          <p:nvPr>
            <p:ph idx="1" type="subTitle"/>
          </p:nvPr>
        </p:nvSpPr>
        <p:spPr>
          <a:xfrm>
            <a:off y="2840053" x="685800"/>
            <a:ext cy="784737" cx="7772400"/>
          </a:xfrm>
          <a:prstGeom prst="rect">
            <a:avLst/>
          </a:prstGeom>
        </p:spPr>
        <p:txBody>
          <a:bodyPr bIns="91425" rIns="91425" lIns="91425" tIns="91425" anchor="t" anchorCtr="0">
            <a:noAutofit/>
          </a:bodyPr>
          <a:lstStyle/>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y="0" x="0"/>
          <a:ext cy="0" cx="0"/>
          <a:chOff y="0" x="0"/>
          <a:chExt cy="0" cx="0"/>
        </a:xfrm>
      </p:grpSpPr>
      <p:sp>
        <p:nvSpPr>
          <p:cNvPr id="96" name="Shape 96"/>
          <p:cNvSpPr txBox="1"/>
          <p:nvPr>
            <p:ph type="title"/>
          </p:nvPr>
        </p:nvSpPr>
        <p:spPr>
          <a:xfrm>
            <a:off y="205978" x="457200"/>
            <a:ext cy="857400" cx="8229600"/>
          </a:xfrm>
          <a:prstGeom prst="rect">
            <a:avLst/>
          </a:prstGeom>
        </p:spPr>
        <p:txBody>
          <a:bodyPr bIns="91425" rIns="91425" lIns="91425" tIns="91425" anchor="b" anchorCtr="0">
            <a:noAutofit/>
          </a:bodyPr>
          <a:lstStyle/>
          <a:p>
            <a:pPr rtl="0" lvl="0">
              <a:buNone/>
            </a:pPr>
            <a:r>
              <a:rPr sz="3000" lang="en-GB"/>
              <a:t>What is Open Source?</a:t>
            </a:r>
          </a:p>
        </p:txBody>
      </p:sp>
      <p:sp>
        <p:nvSpPr>
          <p:cNvPr id="97" name="Shape 97"/>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1950" marL="457200">
              <a:lnSpc>
                <a:spcPct val="90000"/>
              </a:lnSpc>
              <a:spcBef>
                <a:spcPts val="1000"/>
              </a:spcBef>
              <a:buClr>
                <a:schemeClr val="dk1"/>
              </a:buClr>
              <a:buSzPct val="166666"/>
              <a:buFont typeface="Arial"/>
              <a:buChar char="•"/>
            </a:pPr>
            <a:r>
              <a:rPr sz="2100" lang="en-GB"/>
              <a:t>Software in which the source code is available with a license that allows the modification and distribution of the software for any purpose</a:t>
            </a:r>
          </a:p>
          <a:p>
            <a:pPr rtl="0" lvl="0" indent="-361950" marL="457200">
              <a:lnSpc>
                <a:spcPct val="90000"/>
              </a:lnSpc>
              <a:spcBef>
                <a:spcPts val="1000"/>
              </a:spcBef>
              <a:buClr>
                <a:schemeClr val="dk1"/>
              </a:buClr>
              <a:buSzPct val="166666"/>
              <a:buFont typeface="Arial"/>
              <a:buChar char="•"/>
            </a:pPr>
            <a:r>
              <a:rPr sz="2100" lang="en-GB"/>
              <a:t>Often developed in a collaborative manner</a:t>
            </a:r>
          </a:p>
          <a:p>
            <a:pPr rtl="0" lvl="0" indent="-361950" marL="457200">
              <a:lnSpc>
                <a:spcPct val="90000"/>
              </a:lnSpc>
              <a:spcBef>
                <a:spcPts val="1000"/>
              </a:spcBef>
              <a:buClr>
                <a:schemeClr val="dk1"/>
              </a:buClr>
              <a:buSzPct val="166666"/>
              <a:buFont typeface="Arial"/>
              <a:buChar char="•"/>
            </a:pPr>
            <a:r>
              <a:rPr sz="2100" lang="en-GB"/>
              <a:t>Opposite of closed source software in which the code is legally owned by the authors. Users are required to accept a licensing agreement to not alter the source code </a:t>
            </a:r>
          </a:p>
          <a:p>
            <a:pPr rtl="0" lvl="0" indent="-361950" marL="457200">
              <a:lnSpc>
                <a:spcPct val="90000"/>
              </a:lnSpc>
              <a:spcBef>
                <a:spcPts val="1000"/>
              </a:spcBef>
              <a:buClr>
                <a:schemeClr val="dk1"/>
              </a:buClr>
              <a:buSzPct val="166666"/>
              <a:buFont typeface="Arial"/>
              <a:buChar char="•"/>
            </a:pPr>
            <a:r>
              <a:rPr sz="2100" lang="en-GB"/>
              <a:t>Open Source Initiative formed in February 1998 [3]</a:t>
            </a:r>
          </a:p>
          <a:p>
            <a:r>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y="0" x="0"/>
          <a:ext cy="0" cx="0"/>
          <a:chOff y="0" x="0"/>
          <a:chExt cy="0" cx="0"/>
        </a:xfrm>
      </p:grpSpPr>
      <p:sp>
        <p:nvSpPr>
          <p:cNvPr id="102" name="Shape 102"/>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Open Source Initiative </a:t>
            </a:r>
          </a:p>
        </p:txBody>
      </p:sp>
      <p:sp>
        <p:nvSpPr>
          <p:cNvPr id="103" name="Shape 103"/>
          <p:cNvSpPr txBox="1"/>
          <p:nvPr>
            <p:ph idx="1" type="body"/>
          </p:nvPr>
        </p:nvSpPr>
        <p:spPr>
          <a:xfrm>
            <a:off y="1200150" x="264100"/>
            <a:ext cy="3725699" cx="5885399"/>
          </a:xfrm>
          <a:prstGeom prst="rect">
            <a:avLst/>
          </a:prstGeom>
        </p:spPr>
        <p:txBody>
          <a:bodyPr bIns="91425" rIns="91425" lIns="91425" tIns="91425" anchor="t" anchorCtr="0">
            <a:noAutofit/>
          </a:bodyPr>
          <a:lstStyle/>
          <a:p>
            <a:pPr rtl="0" lvl="0" indent="-381000" marL="457200">
              <a:buClr>
                <a:schemeClr val="dk1"/>
              </a:buClr>
              <a:buSzPct val="166666"/>
              <a:buFont typeface="Arial"/>
              <a:buChar char="•"/>
            </a:pPr>
            <a:r>
              <a:rPr sz="2400" lang="en-GB"/>
              <a:t>Non-profit corporation </a:t>
            </a:r>
          </a:p>
          <a:p>
            <a:pPr rtl="0" lvl="0" indent="-381000" marL="457200">
              <a:spcBef>
                <a:spcPts val="1000"/>
              </a:spcBef>
              <a:buClr>
                <a:schemeClr val="dk1"/>
              </a:buClr>
              <a:buSzPct val="166666"/>
              <a:buFont typeface="Arial"/>
              <a:buChar char="•"/>
            </a:pPr>
            <a:r>
              <a:rPr sz="2400" lang="en-GB"/>
              <a:t>“Open source is a development method for software that harnesses the power of distributed peer review and transparency of process” [4]</a:t>
            </a:r>
          </a:p>
          <a:p>
            <a:pPr lvl="0" indent="-381000" marL="457200">
              <a:spcBef>
                <a:spcPts val="1000"/>
              </a:spcBef>
              <a:buClr>
                <a:schemeClr val="dk1"/>
              </a:buClr>
              <a:buSzPct val="166666"/>
              <a:buFont typeface="Arial"/>
              <a:buChar char="•"/>
            </a:pPr>
            <a:r>
              <a:rPr sz="2400" lang="en-GB"/>
              <a:t>Community-recognized body for reviewing and approving licenses that follow the Open Source Definition</a:t>
            </a:r>
          </a:p>
        </p:txBody>
      </p:sp>
      <p:pic>
        <p:nvPicPr>
          <p:cNvPr id="104" name="Shape 104"/>
          <p:cNvPicPr preferRelativeResize="0"/>
          <p:nvPr/>
        </p:nvPicPr>
        <p:blipFill>
          <a:blip r:embed="rId3"/>
          <a:stretch>
            <a:fillRect/>
          </a:stretch>
        </p:blipFill>
        <p:spPr>
          <a:xfrm>
            <a:off y="1226200" x="6275325"/>
            <a:ext cy="2112100" cx="2348599"/>
          </a:xfrm>
          <a:prstGeom prst="rect">
            <a:avLst/>
          </a:prstGeom>
        </p:spPr>
      </p:pic>
      <p:sp>
        <p:nvSpPr>
          <p:cNvPr id="105" name="Shape 105"/>
          <p:cNvSpPr txBox="1"/>
          <p:nvPr/>
        </p:nvSpPr>
        <p:spPr>
          <a:xfrm>
            <a:off y="3203100" x="6274600"/>
            <a:ext cy="457200" cx="3657600"/>
          </a:xfrm>
          <a:prstGeom prst="rect">
            <a:avLst/>
          </a:prstGeom>
        </p:spPr>
        <p:txBody>
          <a:bodyPr bIns="91425" rIns="91425" lIns="91425" tIns="91425" anchor="t" anchorCtr="0">
            <a:noAutofit/>
          </a:bodyPr>
          <a:lstStyle/>
          <a:p>
            <a:pPr>
              <a:buNone/>
            </a:pPr>
            <a:r>
              <a:rPr lang="en-GB"/>
              <a:t>Open source Initiative (1998)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y="0" x="0"/>
          <a:ext cy="0" cx="0"/>
          <a:chOff y="0" x="0"/>
          <a:chExt cy="0" cx="0"/>
        </a:xfrm>
      </p:grpSpPr>
      <p:sp>
        <p:nvSpPr>
          <p:cNvPr id="110" name="Shape 11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buNone/>
            </a:pPr>
            <a:r>
              <a:rPr sz="3000" lang="en-GB"/>
              <a:t>Why open Source?</a:t>
            </a:r>
          </a:p>
        </p:txBody>
      </p:sp>
      <p:sp>
        <p:nvSpPr>
          <p:cNvPr id="111" name="Shape 111"/>
          <p:cNvSpPr txBox="1"/>
          <p:nvPr>
            <p:ph idx="1" type="body"/>
          </p:nvPr>
        </p:nvSpPr>
        <p:spPr>
          <a:xfrm>
            <a:off y="971550" x="457200"/>
            <a:ext cy="3725699" cx="8229600"/>
          </a:xfrm>
          <a:prstGeom prst="rect">
            <a:avLst/>
          </a:prstGeom>
        </p:spPr>
        <p:txBody>
          <a:bodyPr bIns="91425" rIns="91425" lIns="91425" tIns="91425" anchor="t" anchorCtr="0">
            <a:noAutofit/>
          </a:bodyPr>
          <a:lstStyle/>
          <a:p>
            <a:pPr rtl="0" lvl="0" indent="-368300" marL="457200">
              <a:lnSpc>
                <a:spcPct val="90000"/>
              </a:lnSpc>
              <a:spcBef>
                <a:spcPts val="1000"/>
              </a:spcBef>
              <a:buClr>
                <a:schemeClr val="dk1"/>
              </a:buClr>
              <a:buSzPct val="166666"/>
              <a:buFont typeface="Arial"/>
              <a:buChar char="•"/>
            </a:pPr>
            <a:r>
              <a:rPr sz="2200" lang="en-GB"/>
              <a:t>More control over software</a:t>
            </a:r>
          </a:p>
          <a:p>
            <a:pPr rtl="0" lvl="0" indent="-368300" marL="457200">
              <a:lnSpc>
                <a:spcPct val="90000"/>
              </a:lnSpc>
              <a:spcBef>
                <a:spcPts val="1000"/>
              </a:spcBef>
              <a:buClr>
                <a:schemeClr val="dk1"/>
              </a:buClr>
              <a:buSzPct val="166666"/>
              <a:buFont typeface="Arial"/>
              <a:buChar char="•"/>
            </a:pPr>
            <a:r>
              <a:rPr sz="2200" lang="en-GB"/>
              <a:t>Better security</a:t>
            </a:r>
          </a:p>
          <a:p>
            <a:pPr rtl="0" lvl="0" indent="-368300" marL="457200">
              <a:lnSpc>
                <a:spcPct val="90000"/>
              </a:lnSpc>
              <a:spcBef>
                <a:spcPts val="1000"/>
              </a:spcBef>
              <a:buClr>
                <a:schemeClr val="dk1"/>
              </a:buClr>
              <a:buSzPct val="166666"/>
              <a:buFont typeface="Arial"/>
              <a:buChar char="•"/>
            </a:pPr>
            <a:r>
              <a:rPr sz="2200" lang="en-GB"/>
              <a:t>Code can be improved or modified to suit the needs of the user</a:t>
            </a:r>
          </a:p>
          <a:p>
            <a:pPr rtl="0" lvl="0" indent="-368300" marL="457200">
              <a:lnSpc>
                <a:spcPct val="90000"/>
              </a:lnSpc>
              <a:spcBef>
                <a:spcPts val="1000"/>
              </a:spcBef>
              <a:buClr>
                <a:schemeClr val="dk1"/>
              </a:buClr>
              <a:buSzPct val="166666"/>
              <a:buFont typeface="Arial"/>
              <a:buChar char="•"/>
            </a:pPr>
            <a:r>
              <a:rPr sz="2200" lang="en-GB"/>
              <a:t>No license restrictions in terms of use of the software</a:t>
            </a:r>
          </a:p>
          <a:p>
            <a:pPr rtl="0" lvl="0" indent="-368300" marL="457200">
              <a:lnSpc>
                <a:spcPct val="90000"/>
              </a:lnSpc>
              <a:spcBef>
                <a:spcPts val="1000"/>
              </a:spcBef>
              <a:buClr>
                <a:schemeClr val="dk1"/>
              </a:buClr>
              <a:buSzPct val="166666"/>
              <a:buFont typeface="Arial"/>
              <a:buChar char="•"/>
            </a:pPr>
            <a:r>
              <a:rPr sz="2200" lang="en-GB"/>
              <a:t>Software can be constantly updated to fix bugs/exploits</a:t>
            </a:r>
          </a:p>
          <a:p>
            <a:pPr rtl="0" lvl="0" indent="-368300" marL="457200">
              <a:lnSpc>
                <a:spcPct val="90000"/>
              </a:lnSpc>
              <a:spcBef>
                <a:spcPts val="1000"/>
              </a:spcBef>
              <a:buClr>
                <a:schemeClr val="dk1"/>
              </a:buClr>
              <a:buSzPct val="166666"/>
              <a:buFont typeface="Arial"/>
              <a:buChar char="•"/>
            </a:pPr>
            <a:r>
              <a:rPr sz="2200" lang="en-GB"/>
              <a:t>Users can examine the code to improve their programming knowledge</a:t>
            </a:r>
          </a:p>
          <a:p>
            <a:pPr rtl="0" lvl="0" indent="-368300" marL="457200">
              <a:lnSpc>
                <a:spcPct val="90000"/>
              </a:lnSpc>
              <a:spcBef>
                <a:spcPts val="1000"/>
              </a:spcBef>
              <a:buClr>
                <a:schemeClr val="dk1"/>
              </a:buClr>
              <a:buSzPct val="166666"/>
              <a:buFont typeface="Arial"/>
              <a:buChar char="•"/>
            </a:pPr>
            <a:r>
              <a:rPr sz="2200" lang="en-GB"/>
              <a:t>$60 billion per year savings for consumers (Standish Group report, 2008) [2]</a:t>
            </a:r>
          </a:p>
          <a:p>
            <a:pPr rtl="0" lvl="0" indent="-368300" marL="457200">
              <a:lnSpc>
                <a:spcPct val="90000"/>
              </a:lnSpc>
              <a:spcBef>
                <a:spcPts val="1000"/>
              </a:spcBef>
              <a:buClr>
                <a:schemeClr val="dk1"/>
              </a:buClr>
              <a:buSzPct val="166666"/>
              <a:buFont typeface="Arial"/>
              <a:buChar char="•"/>
            </a:pPr>
            <a:r>
              <a:rPr sz="2200" lang="en-GB"/>
              <a:t>No vendor 'lock in'</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y="0" x="0"/>
          <a:ext cy="0" cx="0"/>
          <a:chOff y="0" x="0"/>
          <a:chExt cy="0" cx="0"/>
        </a:xfrm>
      </p:grpSpPr>
      <p:sp>
        <p:nvSpPr>
          <p:cNvPr id="116" name="Shape 116"/>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Open Source Criteria [3]</a:t>
            </a:r>
          </a:p>
        </p:txBody>
      </p:sp>
      <p:sp>
        <p:nvSpPr>
          <p:cNvPr id="117" name="Shape 117"/>
          <p:cNvSpPr txBox="1"/>
          <p:nvPr>
            <p:ph idx="1" type="body"/>
          </p:nvPr>
        </p:nvSpPr>
        <p:spPr>
          <a:xfrm>
            <a:off y="895350" x="533400"/>
            <a:ext cy="3725699" cx="8229600"/>
          </a:xfrm>
          <a:prstGeom prst="rect">
            <a:avLst/>
          </a:prstGeom>
        </p:spPr>
        <p:txBody>
          <a:bodyPr bIns="91425" rIns="91425" lIns="91425" tIns="91425" anchor="t" anchorCtr="0">
            <a:noAutofit/>
          </a:bodyPr>
          <a:lstStyle/>
          <a:p>
            <a:pPr rtl="0" lvl="0">
              <a:lnSpc>
                <a:spcPct val="90000"/>
              </a:lnSpc>
              <a:spcBef>
                <a:spcPts val="1000"/>
              </a:spcBef>
              <a:buNone/>
            </a:pPr>
            <a:r>
              <a:rPr b="1" sz="1800" lang="en-GB"/>
              <a:t>1.</a:t>
            </a:r>
            <a:r>
              <a:rPr sz="1800" lang="en-GB"/>
              <a:t> Free Redistribution</a:t>
            </a:r>
          </a:p>
          <a:p>
            <a:pPr rtl="0" lvl="0">
              <a:lnSpc>
                <a:spcPct val="90000"/>
              </a:lnSpc>
              <a:spcBef>
                <a:spcPts val="1000"/>
              </a:spcBef>
              <a:buClr>
                <a:schemeClr val="dk1"/>
              </a:buClr>
              <a:buSzPct val="61111"/>
              <a:buFont typeface="Arial"/>
              <a:buNone/>
            </a:pPr>
            <a:r>
              <a:rPr b="1" sz="1800" lang="en-GB"/>
              <a:t>2.</a:t>
            </a:r>
            <a:r>
              <a:rPr sz="1800" lang="en-GB"/>
              <a:t> Source Code</a:t>
            </a:r>
          </a:p>
          <a:p>
            <a:pPr rtl="0" lvl="0">
              <a:lnSpc>
                <a:spcPct val="90000"/>
              </a:lnSpc>
              <a:spcBef>
                <a:spcPts val="1000"/>
              </a:spcBef>
              <a:buClr>
                <a:schemeClr val="dk1"/>
              </a:buClr>
              <a:buSzPct val="61111"/>
              <a:buFont typeface="Arial"/>
              <a:buNone/>
            </a:pPr>
            <a:r>
              <a:rPr b="1" sz="1800" lang="en-GB"/>
              <a:t>3.</a:t>
            </a:r>
            <a:r>
              <a:rPr sz="1800" lang="en-GB"/>
              <a:t> Derived Works</a:t>
            </a:r>
          </a:p>
          <a:p>
            <a:pPr rtl="0" lvl="0">
              <a:lnSpc>
                <a:spcPct val="90000"/>
              </a:lnSpc>
              <a:spcBef>
                <a:spcPts val="1000"/>
              </a:spcBef>
              <a:buClr>
                <a:schemeClr val="dk1"/>
              </a:buClr>
              <a:buSzPct val="61111"/>
              <a:buFont typeface="Arial"/>
              <a:buNone/>
            </a:pPr>
            <a:r>
              <a:rPr b="1" sz="1800" lang="en-GB"/>
              <a:t>4.</a:t>
            </a:r>
            <a:r>
              <a:rPr sz="1800" lang="en-GB"/>
              <a:t> Integrity of The Author’s Source Code</a:t>
            </a:r>
          </a:p>
          <a:p>
            <a:pPr rtl="0" lvl="0">
              <a:lnSpc>
                <a:spcPct val="90000"/>
              </a:lnSpc>
              <a:spcBef>
                <a:spcPts val="1000"/>
              </a:spcBef>
              <a:buClr>
                <a:schemeClr val="dk1"/>
              </a:buClr>
              <a:buSzPct val="61111"/>
              <a:buFont typeface="Arial"/>
              <a:buNone/>
            </a:pPr>
            <a:r>
              <a:rPr b="1" sz="1800" lang="en-GB"/>
              <a:t>5.</a:t>
            </a:r>
            <a:r>
              <a:rPr sz="1800" lang="en-GB"/>
              <a:t> No Discrimination Against Persons or Groups</a:t>
            </a:r>
          </a:p>
          <a:p>
            <a:pPr rtl="0" lvl="0">
              <a:lnSpc>
                <a:spcPct val="90000"/>
              </a:lnSpc>
              <a:spcBef>
                <a:spcPts val="1000"/>
              </a:spcBef>
              <a:buClr>
                <a:schemeClr val="dk1"/>
              </a:buClr>
              <a:buSzPct val="61111"/>
              <a:buFont typeface="Arial"/>
              <a:buNone/>
            </a:pPr>
            <a:r>
              <a:rPr b="1" sz="1800" lang="en-GB"/>
              <a:t>6.</a:t>
            </a:r>
            <a:r>
              <a:rPr sz="1800" lang="en-GB"/>
              <a:t> No Discrimination Against Fields of Endeavour</a:t>
            </a:r>
          </a:p>
          <a:p>
            <a:pPr rtl="0" lvl="0">
              <a:lnSpc>
                <a:spcPct val="90000"/>
              </a:lnSpc>
              <a:spcBef>
                <a:spcPts val="1000"/>
              </a:spcBef>
              <a:buClr>
                <a:schemeClr val="dk1"/>
              </a:buClr>
              <a:buSzPct val="61111"/>
              <a:buFont typeface="Arial"/>
              <a:buNone/>
            </a:pPr>
            <a:r>
              <a:rPr b="1" sz="1800" lang="en-GB"/>
              <a:t>7.</a:t>
            </a:r>
            <a:r>
              <a:rPr sz="1800" lang="en-GB"/>
              <a:t> Distribution of License</a:t>
            </a:r>
          </a:p>
          <a:p>
            <a:pPr rtl="0" lvl="0">
              <a:lnSpc>
                <a:spcPct val="90000"/>
              </a:lnSpc>
              <a:spcBef>
                <a:spcPts val="1000"/>
              </a:spcBef>
              <a:buClr>
                <a:schemeClr val="dk1"/>
              </a:buClr>
              <a:buSzPct val="61111"/>
              <a:buFont typeface="Arial"/>
              <a:buNone/>
            </a:pPr>
            <a:r>
              <a:rPr b="1" sz="1800" lang="en-GB"/>
              <a:t>8.</a:t>
            </a:r>
            <a:r>
              <a:rPr sz="1800" lang="en-GB"/>
              <a:t> License Must Not Be Specific to a Product</a:t>
            </a:r>
          </a:p>
          <a:p>
            <a:pPr rtl="0" lvl="0">
              <a:lnSpc>
                <a:spcPct val="90000"/>
              </a:lnSpc>
              <a:spcBef>
                <a:spcPts val="1000"/>
              </a:spcBef>
              <a:buClr>
                <a:schemeClr val="dk1"/>
              </a:buClr>
              <a:buSzPct val="61111"/>
              <a:buFont typeface="Arial"/>
              <a:buNone/>
            </a:pPr>
            <a:r>
              <a:rPr b="1" sz="1800" lang="en-GB"/>
              <a:t>9.</a:t>
            </a:r>
            <a:r>
              <a:rPr sz="1800" lang="en-GB"/>
              <a:t> License Must Not Restrict Other Software</a:t>
            </a:r>
          </a:p>
          <a:p>
            <a:pPr rtl="0" lvl="0">
              <a:lnSpc>
                <a:spcPct val="90000"/>
              </a:lnSpc>
              <a:spcBef>
                <a:spcPts val="1000"/>
              </a:spcBef>
              <a:buClr>
                <a:schemeClr val="dk1"/>
              </a:buClr>
              <a:buSzPct val="61111"/>
              <a:buFont typeface="Arial"/>
              <a:buNone/>
            </a:pPr>
            <a:r>
              <a:rPr b="1" sz="1800" lang="en-GB"/>
              <a:t>10.</a:t>
            </a:r>
            <a:r>
              <a:rPr sz="1800" lang="en-GB"/>
              <a:t> License Must be Technology-Neutral</a:t>
            </a:r>
          </a:p>
          <a:p>
            <a:r>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y="0" x="0"/>
          <a:ext cy="0" cx="0"/>
          <a:chOff y="0" x="0"/>
          <a:chExt cy="0" cx="0"/>
        </a:xfrm>
      </p:grpSpPr>
      <p:sp>
        <p:nvSpPr>
          <p:cNvPr id="122" name="Shape 122"/>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Popular Open Source Licenses [3]</a:t>
            </a:r>
          </a:p>
        </p:txBody>
      </p:sp>
      <p:sp>
        <p:nvSpPr>
          <p:cNvPr id="123" name="Shape 123"/>
          <p:cNvSpPr txBox="1"/>
          <p:nvPr/>
        </p:nvSpPr>
        <p:spPr>
          <a:xfrm>
            <a:off y="3563350" x="533400"/>
            <a:ext cy="457200" cx="1843200"/>
          </a:xfrm>
          <a:prstGeom prst="rect">
            <a:avLst/>
          </a:prstGeom>
        </p:spPr>
        <p:txBody>
          <a:bodyPr bIns="91425" rIns="91425" lIns="91425" tIns="91425" anchor="t" anchorCtr="0">
            <a:noAutofit/>
          </a:bodyPr>
          <a:lstStyle/>
          <a:p>
            <a:pPr>
              <a:buNone/>
            </a:pPr>
            <a:r>
              <a:rPr lang="en-GB"/>
              <a:t>Apache License 2.0</a:t>
            </a:r>
          </a:p>
        </p:txBody>
      </p:sp>
      <p:sp>
        <p:nvSpPr>
          <p:cNvPr id="124" name="Shape 124"/>
          <p:cNvSpPr txBox="1"/>
          <p:nvPr/>
        </p:nvSpPr>
        <p:spPr>
          <a:xfrm>
            <a:off y="2266937" x="4760700"/>
            <a:ext cy="457200" cx="3651900"/>
          </a:xfrm>
          <a:prstGeom prst="rect">
            <a:avLst/>
          </a:prstGeom>
        </p:spPr>
        <p:txBody>
          <a:bodyPr bIns="91425" rIns="91425" lIns="91425" tIns="91425" anchor="t" anchorCtr="0">
            <a:noAutofit/>
          </a:bodyPr>
          <a:lstStyle/>
          <a:p>
            <a:pPr rtl="0" lvl="0">
              <a:buNone/>
            </a:pPr>
            <a:r>
              <a:rPr lang="en-GB"/>
              <a:t>BSD 3-Clause “New” or “Revised” License </a:t>
            </a:r>
          </a:p>
        </p:txBody>
      </p:sp>
      <p:sp>
        <p:nvSpPr>
          <p:cNvPr id="125" name="Shape 125"/>
          <p:cNvSpPr txBox="1"/>
          <p:nvPr/>
        </p:nvSpPr>
        <p:spPr>
          <a:xfrm>
            <a:off y="3563350" x="4386750"/>
            <a:ext cy="457200" cx="4377300"/>
          </a:xfrm>
          <a:prstGeom prst="rect">
            <a:avLst/>
          </a:prstGeom>
        </p:spPr>
        <p:txBody>
          <a:bodyPr bIns="91425" rIns="91425" lIns="91425" tIns="91425" anchor="t" anchorCtr="0">
            <a:noAutofit/>
          </a:bodyPr>
          <a:lstStyle/>
          <a:p>
            <a:pPr rtl="0" lvl="0">
              <a:buNone/>
            </a:pPr>
            <a:r>
              <a:rPr lang="en-GB"/>
              <a:t>BSD 2-Clause “Simplified” or “FreeBSD” License</a:t>
            </a:r>
          </a:p>
        </p:txBody>
      </p:sp>
      <p:sp>
        <p:nvSpPr>
          <p:cNvPr id="126" name="Shape 126"/>
          <p:cNvSpPr txBox="1"/>
          <p:nvPr/>
        </p:nvSpPr>
        <p:spPr>
          <a:xfrm>
            <a:off y="2891687" x="1965600"/>
            <a:ext cy="457200" cx="3651900"/>
          </a:xfrm>
          <a:prstGeom prst="rect">
            <a:avLst/>
          </a:prstGeom>
        </p:spPr>
        <p:txBody>
          <a:bodyPr bIns="91425" rIns="91425" lIns="91425" tIns="91425" anchor="t" anchorCtr="0">
            <a:noAutofit/>
          </a:bodyPr>
          <a:lstStyle/>
          <a:p>
            <a:pPr rtl="0" lvl="0">
              <a:buNone/>
            </a:pPr>
            <a:r>
              <a:rPr lang="en-GB"/>
              <a:t>GNU General Public License (GPL)</a:t>
            </a:r>
          </a:p>
        </p:txBody>
      </p:sp>
      <p:sp>
        <p:nvSpPr>
          <p:cNvPr id="127" name="Shape 127"/>
          <p:cNvSpPr txBox="1"/>
          <p:nvPr/>
        </p:nvSpPr>
        <p:spPr>
          <a:xfrm>
            <a:off y="4363950" x="1695150"/>
            <a:ext cy="457200" cx="4802700"/>
          </a:xfrm>
          <a:prstGeom prst="rect">
            <a:avLst/>
          </a:prstGeom>
        </p:spPr>
        <p:txBody>
          <a:bodyPr bIns="91425" rIns="91425" lIns="91425" tIns="91425" anchor="t" anchorCtr="0">
            <a:noAutofit/>
          </a:bodyPr>
          <a:lstStyle/>
          <a:p>
            <a:pPr rtl="0" lvl="0">
              <a:buNone/>
            </a:pPr>
            <a:r>
              <a:rPr lang="en-GB"/>
              <a:t>GNU Library or “Lesser” General Public License (LGPL)</a:t>
            </a:r>
          </a:p>
        </p:txBody>
      </p:sp>
      <p:sp>
        <p:nvSpPr>
          <p:cNvPr id="128" name="Shape 128"/>
          <p:cNvSpPr txBox="1"/>
          <p:nvPr/>
        </p:nvSpPr>
        <p:spPr>
          <a:xfrm>
            <a:off y="2343137" x="420000"/>
            <a:ext cy="457200" cx="1843200"/>
          </a:xfrm>
          <a:prstGeom prst="rect">
            <a:avLst/>
          </a:prstGeom>
        </p:spPr>
        <p:txBody>
          <a:bodyPr bIns="91425" rIns="91425" lIns="91425" tIns="91425" anchor="t" anchorCtr="0">
            <a:noAutofit/>
          </a:bodyPr>
          <a:lstStyle/>
          <a:p>
            <a:pPr rtl="0" lvl="0">
              <a:buNone/>
            </a:pPr>
            <a:r>
              <a:rPr lang="en-GB"/>
              <a:t>MIT License</a:t>
            </a:r>
          </a:p>
        </p:txBody>
      </p:sp>
      <p:sp>
        <p:nvSpPr>
          <p:cNvPr id="129" name="Shape 129"/>
          <p:cNvSpPr txBox="1"/>
          <p:nvPr/>
        </p:nvSpPr>
        <p:spPr>
          <a:xfrm>
            <a:off y="1258500" x="457200"/>
            <a:ext cy="457200" cx="2951700"/>
          </a:xfrm>
          <a:prstGeom prst="rect">
            <a:avLst/>
          </a:prstGeom>
        </p:spPr>
        <p:txBody>
          <a:bodyPr bIns="91425" rIns="91425" lIns="91425" tIns="91425" anchor="t" anchorCtr="0">
            <a:noAutofit/>
          </a:bodyPr>
          <a:lstStyle/>
          <a:p>
            <a:pPr rtl="0" lvl="0">
              <a:buNone/>
            </a:pPr>
            <a:r>
              <a:rPr lang="en-GB"/>
              <a:t>Mozilla Public License 2.0</a:t>
            </a:r>
          </a:p>
        </p:txBody>
      </p:sp>
      <p:sp>
        <p:nvSpPr>
          <p:cNvPr id="130" name="Shape 130"/>
          <p:cNvSpPr txBox="1"/>
          <p:nvPr/>
        </p:nvSpPr>
        <p:spPr>
          <a:xfrm>
            <a:off y="1198312" x="4514700"/>
            <a:ext cy="457200" cx="4172099"/>
          </a:xfrm>
          <a:prstGeom prst="rect">
            <a:avLst/>
          </a:prstGeom>
        </p:spPr>
        <p:txBody>
          <a:bodyPr bIns="91425" rIns="91425" lIns="91425" tIns="91425" anchor="t" anchorCtr="0">
            <a:noAutofit/>
          </a:bodyPr>
          <a:lstStyle/>
          <a:p>
            <a:pPr rtl="0" lvl="0">
              <a:buNone/>
            </a:pPr>
            <a:r>
              <a:rPr lang="en-GB"/>
              <a:t>Common Development and Distribution License</a:t>
            </a:r>
          </a:p>
        </p:txBody>
      </p:sp>
      <p:sp>
        <p:nvSpPr>
          <p:cNvPr id="131" name="Shape 131"/>
          <p:cNvSpPr txBox="1"/>
          <p:nvPr/>
        </p:nvSpPr>
        <p:spPr>
          <a:xfrm>
            <a:off y="1834612" x="2300400"/>
            <a:ext cy="457200" cx="2042100"/>
          </a:xfrm>
          <a:prstGeom prst="rect">
            <a:avLst/>
          </a:prstGeom>
        </p:spPr>
        <p:txBody>
          <a:bodyPr bIns="91425" rIns="91425" lIns="91425" tIns="91425" anchor="t" anchorCtr="0">
            <a:noAutofit/>
          </a:bodyPr>
          <a:lstStyle/>
          <a:p>
            <a:pPr rtl="0" lvl="0">
              <a:buNone/>
            </a:pPr>
            <a:r>
              <a:rPr lang="en-GB"/>
              <a:t>Eclipse Public License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y="0" x="0"/>
          <a:ext cy="0" cx="0"/>
          <a:chOff y="0" x="0"/>
          <a:chExt cy="0" cx="0"/>
        </a:xfrm>
      </p:grpSpPr>
      <p:sp>
        <p:nvSpPr>
          <p:cNvPr id="136" name="Shape 136"/>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Open Source Licensing</a:t>
            </a:r>
          </a:p>
        </p:txBody>
      </p:sp>
      <p:sp>
        <p:nvSpPr>
          <p:cNvPr id="137" name="Shape 137"/>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55600" marL="457200">
              <a:buClr>
                <a:schemeClr val="dk1"/>
              </a:buClr>
              <a:buSzPct val="166666"/>
              <a:buFont typeface="Arial"/>
              <a:buChar char="•"/>
            </a:pPr>
            <a:r>
              <a:rPr sz="2000" lang="en-GB"/>
              <a:t>Open source licenses grant people the right to redistribute, copy and modify source code.</a:t>
            </a:r>
          </a:p>
          <a:p>
            <a:pPr rtl="0" lvl="0" indent="-355600" marL="457200">
              <a:buClr>
                <a:schemeClr val="dk1"/>
              </a:buClr>
              <a:buSzPct val="166666"/>
              <a:buFont typeface="Arial"/>
              <a:buChar char="•"/>
            </a:pPr>
            <a:r>
              <a:rPr sz="2000" lang="en-GB"/>
              <a:t>These licences may impose obligations</a:t>
            </a:r>
          </a:p>
          <a:p>
            <a:pPr rtl="0" lvl="0" indent="-355600" marL="457200">
              <a:buClr>
                <a:schemeClr val="dk1"/>
              </a:buClr>
              <a:buSzPct val="166666"/>
              <a:buFont typeface="Arial"/>
              <a:buChar char="•"/>
            </a:pPr>
            <a:r>
              <a:rPr sz="2000" lang="en-GB"/>
              <a:t>Author still holds the copyrights to their software</a:t>
            </a:r>
          </a:p>
          <a:p>
            <a:pPr rtl="0" lvl="0" indent="-355600" marL="457200">
              <a:buClr>
                <a:schemeClr val="dk1"/>
              </a:buClr>
              <a:buSzPct val="166666"/>
              <a:buFont typeface="Arial"/>
              <a:buChar char="•"/>
            </a:pPr>
            <a:r>
              <a:rPr sz="2000" lang="en-GB"/>
              <a:t>Users may use the copyrights provided they adhere to any obligations</a:t>
            </a:r>
          </a:p>
          <a:p>
            <a:pPr rtl="0" lvl="0" indent="-355600" marL="457200">
              <a:buClr>
                <a:schemeClr val="dk1"/>
              </a:buClr>
              <a:buSzPct val="166666"/>
              <a:buFont typeface="Arial"/>
              <a:buChar char="•"/>
            </a:pPr>
            <a:r>
              <a:rPr sz="2000" lang="en-GB"/>
              <a:t>Ownership of copyrights is separate from ownership of the work</a:t>
            </a:r>
          </a:p>
          <a:p>
            <a:pPr rtl="0" lvl="0" indent="-355600" marL="457200">
              <a:buClr>
                <a:schemeClr val="dk1"/>
              </a:buClr>
              <a:buSzPct val="166666"/>
              <a:buFont typeface="Arial"/>
              <a:buChar char="•"/>
            </a:pPr>
            <a:r>
              <a:rPr sz="2000" lang="en-GB"/>
              <a:t>Contributions of code to an open source project is done under explicit and implicit licenses</a:t>
            </a:r>
          </a:p>
          <a:p>
            <a:pPr lvl="0" indent="-355600" marL="457200">
              <a:buClr>
                <a:schemeClr val="dk1"/>
              </a:buClr>
              <a:buSzPct val="166666"/>
              <a:buFont typeface="Arial"/>
              <a:buChar char="•"/>
            </a:pPr>
            <a:r>
              <a:rPr sz="2000" lang="en-GB"/>
              <a:t>Placing content in the public domain waives an authors copyrights in that work [4]</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y="0" x="0"/>
          <a:ext cy="0" cx="0"/>
          <a:chOff y="0" x="0"/>
          <a:chExt cy="0" cx="0"/>
        </a:xfrm>
      </p:grpSpPr>
      <p:sp>
        <p:nvSpPr>
          <p:cNvPr id="142" name="Shape 142"/>
          <p:cNvSpPr txBox="1"/>
          <p:nvPr>
            <p:ph type="title"/>
          </p:nvPr>
        </p:nvSpPr>
        <p:spPr>
          <a:xfrm>
            <a:off y="205978" x="457200"/>
            <a:ext cy="857400" cx="8229600"/>
          </a:xfrm>
          <a:prstGeom prst="rect">
            <a:avLst/>
          </a:prstGeom>
        </p:spPr>
        <p:txBody>
          <a:bodyPr bIns="91425" rIns="91425" lIns="91425" tIns="91425" anchor="b" anchorCtr="0">
            <a:noAutofit/>
          </a:bodyPr>
          <a:lstStyle/>
          <a:p>
            <a:pPr rtl="0" lvl="0">
              <a:buNone/>
            </a:pPr>
            <a:r>
              <a:rPr lang="en-GB"/>
              <a:t>Open Source Legislation</a:t>
            </a:r>
          </a:p>
        </p:txBody>
      </p:sp>
      <p:sp>
        <p:nvSpPr>
          <p:cNvPr id="143" name="Shape 14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42900" marL="457200">
              <a:buClr>
                <a:schemeClr val="dk1"/>
              </a:buClr>
              <a:buSzPct val="166666"/>
              <a:buFont typeface="Arial"/>
              <a:buChar char="•"/>
            </a:pPr>
            <a:r>
              <a:rPr sz="1800" lang="en-GB"/>
              <a:t>In 2008, a US federal court ruled that free software licences set conditions on the use of copyrighted work [4]</a:t>
            </a:r>
          </a:p>
          <a:p>
            <a:pPr rtl="0" lvl="0" indent="-342900" marL="457200">
              <a:buClr>
                <a:schemeClr val="dk1"/>
              </a:buClr>
              <a:buSzPct val="166666"/>
              <a:buFont typeface="Arial"/>
              <a:buChar char="•"/>
            </a:pPr>
            <a:r>
              <a:rPr sz="1800" lang="en-GB"/>
              <a:t>If users do not adhere to the obligations set out in the licence they are breaking copyright law.[4]</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y="0" x="0"/>
          <a:ext cy="0" cx="0"/>
          <a:chOff y="0" x="0"/>
          <a:chExt cy="0" cx="0"/>
        </a:xfrm>
      </p:grpSpPr>
      <p:sp>
        <p:nvSpPr>
          <p:cNvPr id="148" name="Shape 148"/>
          <p:cNvSpPr txBox="1"/>
          <p:nvPr>
            <p:ph type="ctrTitle"/>
          </p:nvPr>
        </p:nvSpPr>
        <p:spPr>
          <a:xfrm>
            <a:off y="1583342" x="685800"/>
            <a:ext cy="1159799" cx="7772400"/>
          </a:xfrm>
          <a:prstGeom prst="rect">
            <a:avLst/>
          </a:prstGeom>
        </p:spPr>
        <p:txBody>
          <a:bodyPr bIns="91425" rIns="91425" lIns="91425" tIns="91425" anchor="b" anchorCtr="0">
            <a:noAutofit/>
          </a:bodyPr>
          <a:lstStyle/>
          <a:p>
            <a:pPr>
              <a:buNone/>
            </a:pPr>
            <a:r>
              <a:rPr lang="en-GB"/>
              <a:t>Open Movements</a:t>
            </a:r>
          </a:p>
        </p:txBody>
      </p:sp>
      <p:sp>
        <p:nvSpPr>
          <p:cNvPr id="149" name="Shape 149"/>
          <p:cNvSpPr txBox="1"/>
          <p:nvPr>
            <p:ph idx="1" type="subTitle"/>
          </p:nvPr>
        </p:nvSpPr>
        <p:spPr>
          <a:xfrm>
            <a:off y="2840053" x="685800"/>
            <a:ext cy="784799" cx="7772400"/>
          </a:xfrm>
          <a:prstGeom prst="rect">
            <a:avLst/>
          </a:prstGeom>
        </p:spPr>
        <p:txBody>
          <a:bodyPr bIns="91425" rIns="91425" lIns="91425" tIns="91425" anchor="t" anchorCtr="0">
            <a:noAutofit/>
          </a:bodyPr>
          <a:lstStyle/>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y="0" x="0"/>
          <a:ext cy="0" cx="0"/>
          <a:chOff y="0" x="0"/>
          <a:chExt cy="0" cx="0"/>
        </a:xfrm>
      </p:grpSpPr>
      <p:sp>
        <p:nvSpPr>
          <p:cNvPr id="154" name="Shape 154"/>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sz="3000" lang="en-GB"/>
              <a:t>What are Open Movements?</a:t>
            </a:r>
          </a:p>
        </p:txBody>
      </p:sp>
      <p:sp>
        <p:nvSpPr>
          <p:cNvPr id="155" name="Shape 15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buNone/>
            </a:pPr>
            <a:r>
              <a:rPr sz="1800" lang="en-GB"/>
              <a:t>Definition: “A term used as a catch-all to refer to attempts to make information freely-available. This includes, amongst others, Open Source Software, Open Educational Resources and Open Access.”[5]</a:t>
            </a:r>
          </a:p>
          <a:p>
            <a:r>
              <a:t/>
            </a:r>
          </a:p>
          <a:p>
            <a:r>
              <a:t/>
            </a:r>
          </a:p>
        </p:txBody>
      </p:sp>
      <p:pic>
        <p:nvPicPr>
          <p:cNvPr id="156" name="Shape 156"/>
          <p:cNvPicPr preferRelativeResize="0"/>
          <p:nvPr/>
        </p:nvPicPr>
        <p:blipFill>
          <a:blip r:embed="rId3"/>
          <a:stretch>
            <a:fillRect/>
          </a:stretch>
        </p:blipFill>
        <p:spPr>
          <a:xfrm>
            <a:off y="3043175" x="2076112"/>
            <a:ext cy="1143000" cx="5133975"/>
          </a:xfrm>
          <a:prstGeom prst="rect">
            <a:avLst/>
          </a:prstGeom>
          <a:noFill/>
          <a:ln>
            <a:noFill/>
          </a:ln>
        </p:spPr>
      </p:pic>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55"/>
                                        </p:tgtEl>
                                        <p:attrNameLst>
                                          <p:attrName>style.visibility</p:attrName>
                                        </p:attrNameLst>
                                      </p:cBhvr>
                                      <p:to>
                                        <p:strVal val="visible"/>
                                      </p:to>
                                    </p:set>
                                    <p:animEffect transition="in" filter="fade">
                                      <p:cBhvr>
                                        <p:cTn dur="1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y="0" x="0"/>
          <a:ext cy="0" cx="0"/>
          <a:chOff y="0" x="0"/>
          <a:chExt cy="0" cx="0"/>
        </a:xfrm>
      </p:grpSpPr>
      <p:sp>
        <p:nvSpPr>
          <p:cNvPr id="161" name="Shape 161"/>
          <p:cNvSpPr txBox="1"/>
          <p:nvPr>
            <p:ph type="title"/>
          </p:nvPr>
        </p:nvSpPr>
        <p:spPr>
          <a:xfrm>
            <a:off y="205978" x="457200"/>
            <a:ext cy="857400" cx="8229600"/>
          </a:xfrm>
          <a:prstGeom prst="rect">
            <a:avLst/>
          </a:prstGeom>
        </p:spPr>
        <p:txBody>
          <a:bodyPr bIns="91425" rIns="91425" lIns="91425" tIns="91425" anchor="b" anchorCtr="0">
            <a:noAutofit/>
          </a:bodyPr>
          <a:lstStyle/>
          <a:p>
            <a:pPr algn="ctr">
              <a:buNone/>
            </a:pPr>
            <a:r>
              <a:rPr lang="en-GB"/>
              <a:t>Free Software Movement[7]</a:t>
            </a:r>
          </a:p>
        </p:txBody>
      </p:sp>
      <p:sp>
        <p:nvSpPr>
          <p:cNvPr id="162" name="Shape 162"/>
          <p:cNvSpPr txBox="1"/>
          <p:nvPr>
            <p:ph idx="1" type="body"/>
          </p:nvPr>
        </p:nvSpPr>
        <p:spPr>
          <a:xfrm>
            <a:off y="1480550" x="4452575"/>
            <a:ext cy="3445199" cx="4234199"/>
          </a:xfrm>
          <a:prstGeom prst="rect">
            <a:avLst/>
          </a:prstGeom>
        </p:spPr>
        <p:txBody>
          <a:bodyPr bIns="91425" rIns="91425" lIns="91425" tIns="91425" anchor="t" anchorCtr="0">
            <a:noAutofit/>
          </a:bodyPr>
          <a:lstStyle/>
          <a:p>
            <a:pPr rtl="0" lvl="0" indent="-342900" marL="457200">
              <a:buClr>
                <a:schemeClr val="dk1"/>
              </a:buClr>
              <a:buSzPct val="166666"/>
              <a:buFont typeface="Arial"/>
              <a:buChar char="•"/>
            </a:pPr>
            <a:r>
              <a:rPr sz="1800" lang="en-GB"/>
              <a:t>Founded in 1983 by Richard Stallman with the launch of the GNU project </a:t>
            </a:r>
          </a:p>
          <a:p>
            <a:pPr rtl="0" lvl="0" indent="-342900" marL="457200">
              <a:buClr>
                <a:schemeClr val="dk1"/>
              </a:buClr>
              <a:buSzPct val="166666"/>
              <a:buFont typeface="Arial"/>
              <a:buChar char="•"/>
            </a:pPr>
            <a:r>
              <a:rPr sz="1800" lang="en-GB"/>
              <a:t>Social movement </a:t>
            </a:r>
          </a:p>
          <a:p>
            <a:pPr rtl="0" lvl="0" indent="-342900" marL="457200">
              <a:buClr>
                <a:schemeClr val="dk1"/>
              </a:buClr>
              <a:buSzPct val="166666"/>
              <a:buFont typeface="Arial"/>
              <a:buChar char="•"/>
            </a:pPr>
            <a:r>
              <a:rPr sz="1800" lang="en-GB"/>
              <a:t>Goal - </a:t>
            </a:r>
            <a:r>
              <a:rPr sz="1800" lang="en-GB" i="1"/>
              <a:t>obtaining and guaranteeing certain freedoms for software users</a:t>
            </a:r>
            <a:r>
              <a:rPr sz="1800" lang="en-GB"/>
              <a:t>:</a:t>
            </a:r>
          </a:p>
          <a:p>
            <a:pPr rtl="0" lvl="1" indent="-342900" marL="914400">
              <a:buClr>
                <a:schemeClr val="dk1"/>
              </a:buClr>
              <a:buSzPct val="100000"/>
              <a:buFont typeface="Courier New"/>
              <a:buChar char="o"/>
            </a:pPr>
            <a:r>
              <a:rPr sz="1800" lang="en-GB"/>
              <a:t>freedom to run the software, </a:t>
            </a:r>
          </a:p>
          <a:p>
            <a:pPr rtl="0" lvl="1" indent="-342900" marL="914400">
              <a:buClr>
                <a:schemeClr val="dk1"/>
              </a:buClr>
              <a:buSzPct val="100000"/>
              <a:buFont typeface="Courier New"/>
              <a:buChar char="o"/>
            </a:pPr>
            <a:r>
              <a:rPr sz="1800" lang="en-GB"/>
              <a:t>freedom to study and change the software </a:t>
            </a:r>
          </a:p>
          <a:p>
            <a:pPr lvl="1" indent="-342900" marL="914400">
              <a:buClr>
                <a:schemeClr val="dk1"/>
              </a:buClr>
              <a:buSzPct val="100000"/>
              <a:buFont typeface="Courier New"/>
              <a:buChar char="o"/>
            </a:pPr>
            <a:r>
              <a:rPr sz="1800" lang="en-GB"/>
              <a:t>freedom to redistribute copies with or without changes.</a:t>
            </a:r>
          </a:p>
        </p:txBody>
      </p:sp>
      <p:pic>
        <p:nvPicPr>
          <p:cNvPr id="163" name="Shape 163"/>
          <p:cNvPicPr preferRelativeResize="0"/>
          <p:nvPr/>
        </p:nvPicPr>
        <p:blipFill>
          <a:blip r:embed="rId3"/>
          <a:stretch>
            <a:fillRect/>
          </a:stretch>
        </p:blipFill>
        <p:spPr>
          <a:xfrm>
            <a:off y="1063375" x="263200"/>
            <a:ext cy="3621200" cx="3813799"/>
          </a:xfrm>
          <a:prstGeom prst="rect">
            <a:avLst/>
          </a:prstGeom>
        </p:spPr>
      </p:pic>
      <p:sp>
        <p:nvSpPr>
          <p:cNvPr id="164" name="Shape 164"/>
          <p:cNvSpPr txBox="1"/>
          <p:nvPr/>
        </p:nvSpPr>
        <p:spPr>
          <a:xfrm>
            <a:off y="4629725" x="457200"/>
            <a:ext cy="197400" cx="3947999"/>
          </a:xfrm>
          <a:prstGeom prst="rect">
            <a:avLst/>
          </a:prstGeom>
        </p:spPr>
        <p:txBody>
          <a:bodyPr bIns="91425" rIns="91425" lIns="91425" tIns="91425" anchor="t" anchorCtr="0">
            <a:noAutofit/>
          </a:bodyPr>
          <a:lstStyle/>
          <a:p>
            <a:pPr>
              <a:buNone/>
            </a:pPr>
            <a:r>
              <a:rPr sz="1200" lang="en-GB" i="1"/>
              <a:t>http://en.wikipedia.org/wiki/File:Richard_Matthew_Stallman2.jpeg</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 name="Shape 28"/>
        <p:cNvGrpSpPr/>
        <p:nvPr/>
      </p:nvGrpSpPr>
      <p:grpSpPr>
        <a:xfrm>
          <a:off y="0" x="0"/>
          <a:ext cy="0" cx="0"/>
          <a:chOff y="0" x="0"/>
          <a:chExt cy="0" cx="0"/>
        </a:xfrm>
      </p:grpSpPr>
      <p:sp>
        <p:nvSpPr>
          <p:cNvPr id="29" name="Shape 29"/>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Introduction</a:t>
            </a:r>
          </a:p>
        </p:txBody>
      </p:sp>
      <p:sp>
        <p:nvSpPr>
          <p:cNvPr id="30" name="Shape 30"/>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81000" marL="457200">
              <a:buClr>
                <a:schemeClr val="dk1"/>
              </a:buClr>
              <a:buSzPct val="166666"/>
              <a:buFont typeface="Arial"/>
              <a:buChar char="•"/>
            </a:pPr>
            <a:r>
              <a:rPr sz="2400" lang="en-GB"/>
              <a:t>IP/copyright in the UK</a:t>
            </a:r>
          </a:p>
          <a:p>
            <a:pPr rtl="0" lvl="0" indent="-381000" marL="457200">
              <a:buClr>
                <a:schemeClr val="dk1"/>
              </a:buClr>
              <a:buSzPct val="166666"/>
              <a:buFont typeface="Arial"/>
              <a:buChar char="•"/>
            </a:pPr>
            <a:r>
              <a:rPr sz="2400" lang="en-GB"/>
              <a:t>Creative Commons</a:t>
            </a:r>
          </a:p>
          <a:p>
            <a:pPr rtl="0" lvl="0" indent="-381000" marL="457200">
              <a:buClr>
                <a:schemeClr val="dk1"/>
              </a:buClr>
              <a:buSzPct val="166666"/>
              <a:buFont typeface="Arial"/>
              <a:buChar char="•"/>
            </a:pPr>
            <a:r>
              <a:rPr sz="2400" lang="en-GB"/>
              <a:t>Open source software</a:t>
            </a:r>
          </a:p>
          <a:p>
            <a:pPr lvl="0" indent="-381000" marL="457200">
              <a:buClr>
                <a:schemeClr val="dk1"/>
              </a:buClr>
              <a:buSzPct val="166666"/>
              <a:buFont typeface="Arial"/>
              <a:buChar char="•"/>
            </a:pPr>
            <a:r>
              <a:rPr sz="2400" lang="en-GB"/>
              <a:t>Open movements</a:t>
            </a:r>
          </a:p>
        </p:txBody>
      </p:sp>
      <p:pic>
        <p:nvPicPr>
          <p:cNvPr id="31" name="Shape 31"/>
          <p:cNvPicPr preferRelativeResize="0"/>
          <p:nvPr/>
        </p:nvPicPr>
        <p:blipFill>
          <a:blip r:embed="rId3"/>
          <a:stretch>
            <a:fillRect/>
          </a:stretch>
        </p:blipFill>
        <p:spPr>
          <a:xfrm>
            <a:off y="1800112" x="4106675"/>
            <a:ext cy="2752725" cx="4762500"/>
          </a:xfrm>
          <a:prstGeom prst="rect">
            <a:avLst/>
          </a:prstGeom>
          <a:noFill/>
          <a:ln>
            <a:noFill/>
          </a:ln>
        </p:spPr>
      </p:pic>
      <p:sp>
        <p:nvSpPr>
          <p:cNvPr id="32" name="Shape 32"/>
          <p:cNvSpPr txBox="1"/>
          <p:nvPr/>
        </p:nvSpPr>
        <p:spPr>
          <a:xfrm>
            <a:off y="4493850" x="4240450"/>
            <a:ext cy="431999" cx="4299299"/>
          </a:xfrm>
          <a:prstGeom prst="rect">
            <a:avLst/>
          </a:prstGeom>
        </p:spPr>
        <p:txBody>
          <a:bodyPr bIns="91425" rIns="91425" lIns="91425" tIns="91425" anchor="t" anchorCtr="0">
            <a:noAutofit/>
          </a:bodyPr>
          <a:lstStyle/>
          <a:p>
            <a:pPr>
              <a:buNone/>
            </a:pPr>
            <a:r>
              <a:rPr sz="1200" lang="en-GB" i="1"/>
              <a:t>http://johnpoelstra.com/wp-content/uploads/2012/06/opensource.jpg</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y="0" x="0"/>
          <a:ext cy="0" cx="0"/>
          <a:chOff y="0" x="0"/>
          <a:chExt cy="0" cx="0"/>
        </a:xfrm>
      </p:grpSpPr>
      <p:sp>
        <p:nvSpPr>
          <p:cNvPr id="169" name="Shape 169"/>
          <p:cNvSpPr txBox="1"/>
          <p:nvPr>
            <p:ph type="title"/>
          </p:nvPr>
        </p:nvSpPr>
        <p:spPr>
          <a:xfrm>
            <a:off y="205978" x="457200"/>
            <a:ext cy="857400" cx="8229600"/>
          </a:xfrm>
          <a:prstGeom prst="rect">
            <a:avLst/>
          </a:prstGeom>
        </p:spPr>
        <p:txBody>
          <a:bodyPr bIns="91425" rIns="91425" lIns="91425" tIns="91425" anchor="b" anchorCtr="0">
            <a:noAutofit/>
          </a:bodyPr>
          <a:lstStyle/>
          <a:p>
            <a:pPr algn="ctr">
              <a:buNone/>
            </a:pPr>
            <a:r>
              <a:rPr lang="en-GB"/>
              <a:t>Open Access Week[8]</a:t>
            </a:r>
          </a:p>
        </p:txBody>
      </p:sp>
      <p:sp>
        <p:nvSpPr>
          <p:cNvPr id="170" name="Shape 170"/>
          <p:cNvSpPr txBox="1"/>
          <p:nvPr>
            <p:ph idx="1" type="body"/>
          </p:nvPr>
        </p:nvSpPr>
        <p:spPr>
          <a:xfrm>
            <a:off y="1634075" x="457200"/>
            <a:ext cy="3291900" cx="4368299"/>
          </a:xfrm>
          <a:prstGeom prst="rect">
            <a:avLst/>
          </a:prstGeom>
        </p:spPr>
        <p:txBody>
          <a:bodyPr bIns="91425" rIns="91425" lIns="91425" tIns="91425" anchor="t" anchorCtr="0">
            <a:noAutofit/>
          </a:bodyPr>
          <a:lstStyle/>
          <a:p>
            <a:pPr>
              <a:buNone/>
            </a:pPr>
            <a:r>
              <a:rPr b="1" sz="1800" lang="en-GB"/>
              <a:t>Open Access Week</a:t>
            </a:r>
            <a:r>
              <a:rPr sz="1800" lang="en-GB"/>
              <a:t> is an annual scholarly communication event focusing on open access and related topics. It takes place globally during the last full week of October in a multitude of locations both on- and offline.</a:t>
            </a:r>
          </a:p>
        </p:txBody>
      </p:sp>
      <p:pic>
        <p:nvPicPr>
          <p:cNvPr id="171" name="Shape 171"/>
          <p:cNvPicPr preferRelativeResize="0"/>
          <p:nvPr/>
        </p:nvPicPr>
        <p:blipFill>
          <a:blip r:embed="rId3"/>
          <a:stretch>
            <a:fillRect/>
          </a:stretch>
        </p:blipFill>
        <p:spPr>
          <a:xfrm>
            <a:off y="1063375" x="5549250"/>
            <a:ext cy="3565499" cx="2697899"/>
          </a:xfrm>
          <a:prstGeom prst="rect">
            <a:avLst/>
          </a:prstGeom>
        </p:spPr>
      </p:pic>
      <p:sp>
        <p:nvSpPr>
          <p:cNvPr id="172" name="Shape 172"/>
          <p:cNvSpPr txBox="1"/>
          <p:nvPr/>
        </p:nvSpPr>
        <p:spPr>
          <a:xfrm>
            <a:off y="4542275" x="4765175"/>
            <a:ext cy="383700" cx="4441499"/>
          </a:xfrm>
          <a:prstGeom prst="rect">
            <a:avLst/>
          </a:prstGeom>
        </p:spPr>
        <p:txBody>
          <a:bodyPr bIns="91425" rIns="91425" lIns="91425" tIns="91425" anchor="t" anchorCtr="0">
            <a:noAutofit/>
          </a:bodyPr>
          <a:lstStyle/>
          <a:p>
            <a:pPr>
              <a:buNone/>
            </a:pPr>
            <a:r>
              <a:rPr sz="1200" lang="en-GB" i="1"/>
              <a:t>http://en.wikipedia.org/wiki/File:U_Arizona_Open_Access_Week_October_25,_2011.jpg</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y="0" x="0"/>
          <a:ext cy="0" cx="0"/>
          <a:chOff y="0" x="0"/>
          <a:chExt cy="0" cx="0"/>
        </a:xfrm>
      </p:grpSpPr>
      <p:sp>
        <p:nvSpPr>
          <p:cNvPr id="177" name="Shape 177"/>
          <p:cNvSpPr txBox="1"/>
          <p:nvPr>
            <p:ph type="title"/>
          </p:nvPr>
        </p:nvSpPr>
        <p:spPr>
          <a:xfrm>
            <a:off y="205978" x="457200"/>
            <a:ext cy="857400" cx="8229600"/>
          </a:xfrm>
          <a:prstGeom prst="rect">
            <a:avLst/>
          </a:prstGeom>
        </p:spPr>
        <p:txBody>
          <a:bodyPr bIns="91425" rIns="91425" lIns="91425" tIns="91425" anchor="b" anchorCtr="0">
            <a:noAutofit/>
          </a:bodyPr>
          <a:lstStyle/>
          <a:p>
            <a:pPr algn="ctr" rtl="0" lvl="0">
              <a:buNone/>
            </a:pPr>
            <a:r>
              <a:rPr sz="3000" lang="en-GB"/>
              <a:t>Why is the open source movement so popular?</a:t>
            </a:r>
          </a:p>
        </p:txBody>
      </p:sp>
      <p:sp>
        <p:nvSpPr>
          <p:cNvPr id="178" name="Shape 178"/>
          <p:cNvSpPr txBox="1"/>
          <p:nvPr>
            <p:ph idx="1" type="body"/>
          </p:nvPr>
        </p:nvSpPr>
        <p:spPr>
          <a:xfrm>
            <a:off y="1200150" x="457200"/>
            <a:ext cy="3725699" cx="3264000"/>
          </a:xfrm>
          <a:prstGeom prst="rect">
            <a:avLst/>
          </a:prstGeom>
        </p:spPr>
        <p:txBody>
          <a:bodyPr bIns="91425" rIns="91425" lIns="91425" tIns="91425" anchor="t" anchorCtr="0">
            <a:noAutofit/>
          </a:bodyPr>
          <a:lstStyle/>
          <a:p>
            <a:pPr rtl="0" lvl="0" indent="-342900" marL="457200">
              <a:buClr>
                <a:schemeClr val="dk1"/>
              </a:buClr>
              <a:buSzPct val="166666"/>
              <a:buFont typeface="Arial"/>
              <a:buChar char="•"/>
            </a:pPr>
            <a:r>
              <a:rPr sz="1800" lang="en-GB"/>
              <a:t>supporting the local community</a:t>
            </a:r>
          </a:p>
          <a:p>
            <a:pPr rtl="0" lvl="0" indent="-342900" marL="457200">
              <a:buClr>
                <a:schemeClr val="dk1"/>
              </a:buClr>
              <a:buSzPct val="166666"/>
              <a:buFont typeface="Arial"/>
              <a:buChar char="•"/>
            </a:pPr>
            <a:r>
              <a:rPr sz="1800" lang="en-GB"/>
              <a:t>not proprietary, resulting in lower costs[6]</a:t>
            </a:r>
          </a:p>
          <a:p>
            <a:pPr rtl="0" lvl="0" indent="-342900" marL="457200">
              <a:buClr>
                <a:schemeClr val="dk1"/>
              </a:buClr>
              <a:buSzPct val="166666"/>
              <a:buFont typeface="Arial"/>
              <a:buChar char="•"/>
            </a:pPr>
            <a:r>
              <a:rPr sz="1800" lang="en-GB"/>
              <a:t>rapid technological innovation through sharing</a:t>
            </a:r>
          </a:p>
          <a:p>
            <a:pPr rtl="0" lvl="0" indent="-342900" marL="457200">
              <a:buClr>
                <a:schemeClr val="dk1"/>
              </a:buClr>
              <a:buSzPct val="166666"/>
              <a:buFont typeface="Arial"/>
              <a:buChar char="•"/>
            </a:pPr>
            <a:r>
              <a:rPr sz="1800" lang="en-GB"/>
              <a:t>provides flexibility not available in closed products[6]</a:t>
            </a:r>
          </a:p>
          <a:p>
            <a:pPr lvl="0" indent="-342900" marL="457200">
              <a:buClr>
                <a:schemeClr val="dk1"/>
              </a:buClr>
              <a:buSzPct val="166666"/>
              <a:buFont typeface="Arial"/>
              <a:buChar char="•"/>
            </a:pPr>
            <a:r>
              <a:rPr sz="1800" lang="en-GB"/>
              <a:t>Globalization of Market[6]</a:t>
            </a:r>
          </a:p>
        </p:txBody>
      </p:sp>
      <p:pic>
        <p:nvPicPr>
          <p:cNvPr id="179" name="Shape 179"/>
          <p:cNvPicPr preferRelativeResize="0"/>
          <p:nvPr/>
        </p:nvPicPr>
        <p:blipFill>
          <a:blip r:embed="rId3"/>
          <a:stretch>
            <a:fillRect/>
          </a:stretch>
        </p:blipFill>
        <p:spPr>
          <a:xfrm>
            <a:off y="1496412" x="3893850"/>
            <a:ext cy="2600325" cx="4762500"/>
          </a:xfrm>
          <a:prstGeom prst="rect">
            <a:avLst/>
          </a:prstGeom>
          <a:noFill/>
          <a:ln>
            <a:noFill/>
          </a:ln>
        </p:spPr>
      </p:pic>
      <p:sp>
        <p:nvSpPr>
          <p:cNvPr id="180" name="Shape 180"/>
          <p:cNvSpPr txBox="1"/>
          <p:nvPr/>
        </p:nvSpPr>
        <p:spPr>
          <a:xfrm>
            <a:off y="3993925" x="4343275"/>
            <a:ext cy="189599" cx="4100699"/>
          </a:xfrm>
          <a:prstGeom prst="rect">
            <a:avLst/>
          </a:prstGeom>
        </p:spPr>
        <p:txBody>
          <a:bodyPr bIns="91425" rIns="91425" lIns="91425" tIns="91425" anchor="t" anchorCtr="0">
            <a:noAutofit/>
          </a:bodyPr>
          <a:lstStyle/>
          <a:p>
            <a:pPr>
              <a:buNone/>
            </a:pPr>
            <a:r>
              <a:rPr sz="1200" lang="en-GB" i="1"/>
              <a:t>http://www.noupe.com/wp-content/uploads/trans/wp-content/uploads/2010/11/Open-Source-Success.jpg</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4" name="Shape 184"/>
        <p:cNvGrpSpPr/>
        <p:nvPr/>
      </p:nvGrpSpPr>
      <p:grpSpPr>
        <a:xfrm>
          <a:off y="0" x="0"/>
          <a:ext cy="0" cx="0"/>
          <a:chOff y="0" x="0"/>
          <a:chExt cy="0" cx="0"/>
        </a:xfrm>
      </p:grpSpPr>
      <p:sp>
        <p:nvSpPr>
          <p:cNvPr id="185" name="Shape 185"/>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sz="3000" lang="en-GB"/>
              <a:t>What are the benefits?</a:t>
            </a:r>
          </a:p>
        </p:txBody>
      </p:sp>
      <p:sp>
        <p:nvSpPr>
          <p:cNvPr id="186" name="Shape 186"/>
          <p:cNvSpPr txBox="1"/>
          <p:nvPr>
            <p:ph idx="1" type="body"/>
          </p:nvPr>
        </p:nvSpPr>
        <p:spPr>
          <a:xfrm>
            <a:off y="1200150" x="457200"/>
            <a:ext cy="3725699" cx="3994500"/>
          </a:xfrm>
          <a:prstGeom prst="rect">
            <a:avLst/>
          </a:prstGeom>
        </p:spPr>
        <p:txBody>
          <a:bodyPr bIns="91425" rIns="91425" lIns="91425" tIns="91425" anchor="t" anchorCtr="0">
            <a:noAutofit/>
          </a:bodyPr>
          <a:lstStyle/>
          <a:p>
            <a:pPr rtl="0" lvl="0" indent="-342900" marL="457200">
              <a:buClr>
                <a:schemeClr val="dk1"/>
              </a:buClr>
              <a:buSzPct val="166666"/>
              <a:buFont typeface="Arial"/>
              <a:buChar char="•"/>
            </a:pPr>
            <a:r>
              <a:rPr sz="1800" lang="en-GB"/>
              <a:t>People who develop open source software are doing this because they want to be part of the people who realised the next generation of technology that is free and available to use by everyone. </a:t>
            </a:r>
          </a:p>
          <a:p>
            <a:pPr rtl="0" lvl="0" indent="-342900" marL="457200">
              <a:buClr>
                <a:schemeClr val="dk1"/>
              </a:buClr>
              <a:buSzPct val="166666"/>
              <a:buFont typeface="Arial"/>
              <a:buChar char="•"/>
            </a:pPr>
            <a:r>
              <a:rPr sz="1800" lang="en-GB"/>
              <a:t>The success of the Open-source movement is due to the Open Source community’s level of dedication, passion,commitment and trust within its foundation.</a:t>
            </a:r>
          </a:p>
        </p:txBody>
      </p:sp>
      <p:pic>
        <p:nvPicPr>
          <p:cNvPr id="187" name="Shape 187"/>
          <p:cNvPicPr preferRelativeResize="0"/>
          <p:nvPr/>
        </p:nvPicPr>
        <p:blipFill>
          <a:blip r:embed="rId3"/>
          <a:stretch>
            <a:fillRect/>
          </a:stretch>
        </p:blipFill>
        <p:spPr>
          <a:xfrm>
            <a:off y="1452800" x="4609325"/>
            <a:ext cy="2870538" cx="4323099"/>
          </a:xfrm>
          <a:prstGeom prst="rect">
            <a:avLst/>
          </a:prstGeom>
          <a:noFill/>
          <a:ln>
            <a:noFill/>
          </a:ln>
        </p:spPr>
      </p:pic>
      <p:sp>
        <p:nvSpPr>
          <p:cNvPr id="188" name="Shape 188"/>
          <p:cNvSpPr txBox="1"/>
          <p:nvPr/>
        </p:nvSpPr>
        <p:spPr>
          <a:xfrm>
            <a:off y="4231950" x="4973700"/>
            <a:ext cy="202200" cx="3713099"/>
          </a:xfrm>
          <a:prstGeom prst="rect">
            <a:avLst/>
          </a:prstGeom>
        </p:spPr>
        <p:txBody>
          <a:bodyPr bIns="91425" rIns="91425" lIns="91425" tIns="91425" anchor="t" anchorCtr="0">
            <a:noAutofit/>
          </a:bodyPr>
          <a:lstStyle/>
          <a:p>
            <a:pPr>
              <a:buNone/>
            </a:pPr>
            <a:r>
              <a:rPr sz="1200" lang="en-GB" i="1"/>
              <a:t>http://lifedev.net/wp-content/uploads/2008/08/open-source-ideas.jpg</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2" name="Shape 192"/>
        <p:cNvGrpSpPr/>
        <p:nvPr/>
      </p:nvGrpSpPr>
      <p:grpSpPr>
        <a:xfrm>
          <a:off y="0" x="0"/>
          <a:ext cy="0" cx="0"/>
          <a:chOff y="0" x="0"/>
          <a:chExt cy="0" cx="0"/>
        </a:xfrm>
      </p:grpSpPr>
      <p:sp>
        <p:nvSpPr>
          <p:cNvPr id="193" name="Shape 193"/>
          <p:cNvSpPr txBox="1"/>
          <p:nvPr>
            <p:ph type="title"/>
          </p:nvPr>
        </p:nvSpPr>
        <p:spPr>
          <a:xfrm>
            <a:off y="241503" x="457200"/>
            <a:ext cy="857400" cx="8229600"/>
          </a:xfrm>
          <a:prstGeom prst="rect">
            <a:avLst/>
          </a:prstGeom>
        </p:spPr>
        <p:txBody>
          <a:bodyPr bIns="91425" rIns="91425" lIns="91425" tIns="91425" anchor="b" anchorCtr="0">
            <a:noAutofit/>
          </a:bodyPr>
          <a:lstStyle/>
          <a:p>
            <a:pPr algn="ctr">
              <a:buNone/>
            </a:pPr>
            <a:r>
              <a:rPr sz="3000" lang="en-GB"/>
              <a:t>What are the results of  Open Movements?</a:t>
            </a:r>
          </a:p>
        </p:txBody>
      </p:sp>
      <p:sp>
        <p:nvSpPr>
          <p:cNvPr id="194" name="Shape 194"/>
          <p:cNvSpPr txBox="1"/>
          <p:nvPr>
            <p:ph idx="1" type="body"/>
          </p:nvPr>
        </p:nvSpPr>
        <p:spPr>
          <a:xfrm>
            <a:off y="1174500" x="633450"/>
            <a:ext cy="3725699" cx="3322199"/>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GB"/>
              <a:t>Linux </a:t>
            </a:r>
          </a:p>
          <a:p>
            <a:pPr rtl="0" lvl="0" indent="-419100" marL="457200">
              <a:buClr>
                <a:schemeClr val="dk1"/>
              </a:buClr>
              <a:buSzPct val="166666"/>
              <a:buFont typeface="Arial"/>
              <a:buChar char="•"/>
            </a:pPr>
            <a:r>
              <a:rPr lang="en-GB"/>
              <a:t>PHP</a:t>
            </a:r>
          </a:p>
          <a:p>
            <a:pPr rtl="0" lvl="0" indent="-419100" marL="457200">
              <a:buClr>
                <a:schemeClr val="dk1"/>
              </a:buClr>
              <a:buSzPct val="166666"/>
              <a:buFont typeface="Arial"/>
              <a:buChar char="•"/>
            </a:pPr>
            <a:r>
              <a:rPr lang="en-GB"/>
              <a:t>Wikipedia </a:t>
            </a:r>
          </a:p>
          <a:p>
            <a:pPr rtl="0" lvl="0" indent="-419100" marL="457200">
              <a:buClr>
                <a:schemeClr val="dk1"/>
              </a:buClr>
              <a:buSzPct val="166666"/>
              <a:buFont typeface="Arial"/>
              <a:buChar char="•"/>
            </a:pPr>
            <a:r>
              <a:rPr lang="en-GB"/>
              <a:t>Perl </a:t>
            </a:r>
          </a:p>
          <a:p>
            <a:pPr rtl="0" lvl="0" indent="-419100" marL="457200">
              <a:buClr>
                <a:schemeClr val="dk1"/>
              </a:buClr>
              <a:buSzPct val="166666"/>
              <a:buFont typeface="Arial"/>
              <a:buChar char="•"/>
            </a:pPr>
            <a:r>
              <a:rPr lang="en-GB"/>
              <a:t>MySQL </a:t>
            </a:r>
          </a:p>
          <a:p>
            <a:pPr rtl="0" lvl="0" indent="-419100" marL="457200">
              <a:buClr>
                <a:schemeClr val="dk1"/>
              </a:buClr>
              <a:buSzPct val="166666"/>
              <a:buFont typeface="Arial"/>
              <a:buChar char="•"/>
            </a:pPr>
            <a:r>
              <a:rPr lang="en-GB"/>
              <a:t>Apache</a:t>
            </a:r>
          </a:p>
          <a:p>
            <a:pPr rtl="0" lvl="0" indent="-419100" marL="457200">
              <a:buClr>
                <a:schemeClr val="dk1"/>
              </a:buClr>
              <a:buSzPct val="166666"/>
              <a:buFont typeface="Arial"/>
              <a:buChar char="•"/>
            </a:pPr>
            <a:r>
              <a:rPr lang="en-GB"/>
              <a:t>Others</a:t>
            </a:r>
          </a:p>
        </p:txBody>
      </p:sp>
      <p:pic>
        <p:nvPicPr>
          <p:cNvPr id="195" name="Shape 195"/>
          <p:cNvPicPr preferRelativeResize="0"/>
          <p:nvPr/>
        </p:nvPicPr>
        <p:blipFill>
          <a:blip r:embed="rId3"/>
          <a:stretch>
            <a:fillRect/>
          </a:stretch>
        </p:blipFill>
        <p:spPr>
          <a:xfrm>
            <a:off y="1098900" x="4386675"/>
            <a:ext cy="3801300" cx="3876900"/>
          </a:xfrm>
          <a:prstGeom prst="rect">
            <a:avLst/>
          </a:prstGeom>
        </p:spPr>
      </p:pic>
      <p:sp>
        <p:nvSpPr>
          <p:cNvPr id="196" name="Shape 196"/>
          <p:cNvSpPr txBox="1"/>
          <p:nvPr/>
        </p:nvSpPr>
        <p:spPr>
          <a:xfrm>
            <a:off y="4797575" x="5195725"/>
            <a:ext cy="215400" cx="2369399"/>
          </a:xfrm>
          <a:prstGeom prst="rect">
            <a:avLst/>
          </a:prstGeom>
        </p:spPr>
        <p:txBody>
          <a:bodyPr bIns="91425" rIns="91425" lIns="91425" tIns="91425" anchor="t" anchorCtr="0">
            <a:noAutofit/>
          </a:bodyPr>
          <a:lstStyle/>
          <a:p>
            <a:pPr>
              <a:buNone/>
            </a:pPr>
            <a:r>
              <a:rPr sz="1200" lang="en-GB" i="1"/>
              <a:t>http://instacod.es/file/57623</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0" name="Shape 200"/>
        <p:cNvGrpSpPr/>
        <p:nvPr/>
      </p:nvGrpSpPr>
      <p:grpSpPr>
        <a:xfrm>
          <a:off y="0" x="0"/>
          <a:ext cy="0" cx="0"/>
          <a:chOff y="0" x="0"/>
          <a:chExt cy="0" cx="0"/>
        </a:xfrm>
      </p:grpSpPr>
      <p:sp>
        <p:nvSpPr>
          <p:cNvPr id="201" name="Shape 20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buNone/>
            </a:pPr>
            <a:r>
              <a:rPr lang="en-GB"/>
              <a:t>References</a:t>
            </a:r>
          </a:p>
        </p:txBody>
      </p:sp>
      <p:sp>
        <p:nvSpPr>
          <p:cNvPr id="202" name="Shape 20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04800" marL="457200">
              <a:buClr>
                <a:schemeClr val="dk1"/>
              </a:buClr>
              <a:buSzPct val="100000"/>
              <a:buFont typeface="Arial"/>
              <a:buAutoNum type="arabicPeriod"/>
            </a:pPr>
            <a:r>
              <a:rPr sz="1200" lang="en-GB"/>
              <a:t>creativecommons.org</a:t>
            </a:r>
          </a:p>
          <a:p>
            <a:pPr rtl="0" lvl="0" indent="-304800" marL="457200">
              <a:buClr>
                <a:schemeClr val="dk1"/>
              </a:buClr>
              <a:buSzPct val="109090"/>
              <a:buFont typeface="Arial"/>
              <a:buAutoNum type="arabicPeriod"/>
            </a:pPr>
            <a:r>
              <a:rPr sz="1100" lang="en-GB"/>
              <a:t>http://opensource.org/</a:t>
            </a:r>
          </a:p>
          <a:p>
            <a:pPr rtl="0" lvl="0" indent="-304800" marL="457200">
              <a:buClr>
                <a:schemeClr val="dk1"/>
              </a:buClr>
              <a:buSzPct val="100000"/>
              <a:buFont typeface="Arial"/>
              <a:buAutoNum type="arabicPeriod"/>
            </a:pPr>
            <a:r>
              <a:rPr sz="1200" lang="en-GB"/>
              <a:t>http://news.bbc.co.uk/1/hi/technology/7561943.stm</a:t>
            </a:r>
          </a:p>
          <a:p>
            <a:pPr rtl="0" lvl="0" indent="-304800" marL="457200">
              <a:buClr>
                <a:schemeClr val="dk1"/>
              </a:buClr>
              <a:buSzPct val="100000"/>
              <a:buFont typeface="Arial"/>
              <a:buAutoNum type="arabicPeriod"/>
            </a:pPr>
            <a:r>
              <a:rPr sz="1200" lang="en-GB"/>
              <a:t>http://en.wikipedia.org/wiki/Open-source_software</a:t>
            </a:r>
          </a:p>
          <a:p>
            <a:pPr rtl="0" lvl="0" indent="-304800" marL="457200">
              <a:buClr>
                <a:schemeClr val="dk1"/>
              </a:buClr>
              <a:buSzPct val="100000"/>
              <a:buFont typeface="Arial"/>
              <a:buAutoNum type="arabicPeriod"/>
            </a:pPr>
            <a:r>
              <a:rPr sz="1200" lang="en-GB"/>
              <a:t>https://openeducationalresources.pbworks.com/Glossary</a:t>
            </a:r>
          </a:p>
          <a:p>
            <a:pPr rtl="0" lvl="0" indent="-304800" marL="457200">
              <a:buClr>
                <a:schemeClr val="dk1"/>
              </a:buClr>
              <a:buSzPct val="100000"/>
              <a:buFont typeface="Arial"/>
              <a:buAutoNum type="arabicPeriod"/>
            </a:pPr>
            <a:r>
              <a:rPr sz="1200" lang="en-GB"/>
              <a:t>http://en.wikipedia.org/wiki/Open-source_movement</a:t>
            </a:r>
          </a:p>
          <a:p>
            <a:pPr rtl="0" lvl="0" indent="-304800" marL="457200">
              <a:buClr>
                <a:schemeClr val="dk1"/>
              </a:buClr>
              <a:buSzPct val="100000"/>
              <a:buFont typeface="Arial"/>
              <a:buAutoNum type="arabicPeriod"/>
            </a:pPr>
            <a:r>
              <a:rPr sz="1200" lang="en-GB"/>
              <a:t>http://en.wikipedia.org/wiki/Free_software_movement</a:t>
            </a:r>
          </a:p>
          <a:p>
            <a:pPr rtl="0" lvl="0" indent="-304800" marL="457200">
              <a:buClr>
                <a:schemeClr val="dk1"/>
              </a:buClr>
              <a:buSzPct val="100000"/>
              <a:buFont typeface="Arial"/>
              <a:buAutoNum type="arabicPeriod"/>
            </a:pPr>
            <a:r>
              <a:rPr sz="1200" lang="en-GB"/>
              <a:t>http://en.wikipedia.org/wiki/Open_Access_week</a:t>
            </a:r>
          </a:p>
          <a:p>
            <a:r>
              <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6" name="Shape 206"/>
        <p:cNvGrpSpPr/>
        <p:nvPr/>
      </p:nvGrpSpPr>
      <p:grpSpPr>
        <a:xfrm>
          <a:off y="0" x="0"/>
          <a:ext cy="0" cx="0"/>
          <a:chOff y="0" x="0"/>
          <a:chExt cy="0" cx="0"/>
        </a:xfrm>
      </p:grpSpPr>
      <p:sp>
        <p:nvSpPr>
          <p:cNvPr id="207" name="Shape 207"/>
          <p:cNvSpPr txBox="1"/>
          <p:nvPr>
            <p:ph type="ctrTitle"/>
          </p:nvPr>
        </p:nvSpPr>
        <p:spPr>
          <a:xfrm>
            <a:off y="1583342" x="685800"/>
            <a:ext cy="1159799" cx="7772400"/>
          </a:xfrm>
          <a:prstGeom prst="rect">
            <a:avLst/>
          </a:prstGeom>
        </p:spPr>
        <p:txBody>
          <a:bodyPr bIns="91425" rIns="91425" lIns="91425" tIns="91425" anchor="b" anchorCtr="0">
            <a:noAutofit/>
          </a:bodyPr>
          <a:lstStyle/>
          <a:p>
            <a:pPr>
              <a:buNone/>
            </a:pPr>
            <a:r>
              <a:rPr lang="en-GB"/>
              <a:t>Questions?</a:t>
            </a:r>
          </a:p>
        </p:txBody>
      </p:sp>
      <p:sp>
        <p:nvSpPr>
          <p:cNvPr id="208" name="Shape 208"/>
          <p:cNvSpPr txBox="1"/>
          <p:nvPr>
            <p:ph idx="1" type="subTitle"/>
          </p:nvPr>
        </p:nvSpPr>
        <p:spPr>
          <a:xfrm>
            <a:off y="2840053" x="685800"/>
            <a:ext cy="784799" cx="7772400"/>
          </a:xfrm>
          <a:prstGeom prst="rect">
            <a:avLst/>
          </a:prstGeom>
        </p:spPr>
        <p:txBody>
          <a:bodyPr bIns="91425" rIns="91425" lIns="91425" tIns="91425" anchor="t" anchorCtr="0">
            <a:noAutofit/>
          </a:bodyPr>
          <a:lstStyle/>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 name="Shape 36"/>
        <p:cNvGrpSpPr/>
        <p:nvPr/>
      </p:nvGrpSpPr>
      <p:grpSpPr>
        <a:xfrm>
          <a:off y="0" x="0"/>
          <a:ext cy="0" cx="0"/>
          <a:chOff y="0" x="0"/>
          <a:chExt cy="0" cx="0"/>
        </a:xfrm>
      </p:grpSpPr>
      <p:sp>
        <p:nvSpPr>
          <p:cNvPr id="37" name="Shape 37"/>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IP in the UK</a:t>
            </a:r>
          </a:p>
        </p:txBody>
      </p:sp>
      <p:sp>
        <p:nvSpPr>
          <p:cNvPr id="38" name="Shape 3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81000" marL="457200">
              <a:buClr>
                <a:schemeClr val="dk1"/>
              </a:buClr>
              <a:buSzPct val="166666"/>
              <a:buFont typeface="Arial"/>
              <a:buChar char="•"/>
            </a:pPr>
            <a:r>
              <a:rPr sz="2400" lang="en-GB"/>
              <a:t>1624 Statute of Monopolies</a:t>
            </a:r>
          </a:p>
          <a:p>
            <a:pPr rtl="0" lvl="0" indent="-381000" marL="457200">
              <a:buClr>
                <a:schemeClr val="dk1"/>
              </a:buClr>
              <a:buSzPct val="166666"/>
              <a:buFont typeface="Arial"/>
              <a:buChar char="•"/>
            </a:pPr>
            <a:r>
              <a:rPr sz="2400" lang="en-GB"/>
              <a:t>1710 Statute of Anne</a:t>
            </a:r>
          </a:p>
          <a:p>
            <a:pPr lvl="0" indent="-381000" marL="457200">
              <a:buClr>
                <a:schemeClr val="dk1"/>
              </a:buClr>
              <a:buSzPct val="166666"/>
              <a:buFont typeface="Arial"/>
              <a:buChar char="•"/>
            </a:pPr>
            <a:r>
              <a:rPr sz="2400" lang="en-GB"/>
              <a:t>1988 Copyright, Design and Patents Act</a:t>
            </a:r>
          </a:p>
        </p:txBody>
      </p:sp>
      <p:pic>
        <p:nvPicPr>
          <p:cNvPr id="39" name="Shape 39"/>
          <p:cNvPicPr preferRelativeResize="0"/>
          <p:nvPr/>
        </p:nvPicPr>
        <p:blipFill>
          <a:blip r:embed="rId3"/>
          <a:stretch>
            <a:fillRect/>
          </a:stretch>
        </p:blipFill>
        <p:spPr>
          <a:xfrm>
            <a:off y="644800" x="6635402"/>
            <a:ext cy="3429575" cx="2051398"/>
          </a:xfrm>
          <a:prstGeom prst="rect">
            <a:avLst/>
          </a:prstGeom>
          <a:noFill/>
          <a:ln>
            <a:noFill/>
          </a:ln>
        </p:spPr>
      </p:pic>
      <p:pic>
        <p:nvPicPr>
          <p:cNvPr id="40" name="Shape 40"/>
          <p:cNvPicPr preferRelativeResize="0"/>
          <p:nvPr/>
        </p:nvPicPr>
        <p:blipFill>
          <a:blip r:embed="rId4"/>
          <a:stretch>
            <a:fillRect/>
          </a:stretch>
        </p:blipFill>
        <p:spPr>
          <a:xfrm>
            <a:off y="4018700" x="457204"/>
            <a:ext cy="609150" cx="5866375"/>
          </a:xfrm>
          <a:prstGeom prst="rect">
            <a:avLst/>
          </a:prstGeom>
          <a:noFill/>
          <a:ln>
            <a:noFill/>
          </a:ln>
        </p:spPr>
      </p:pic>
      <p:sp>
        <p:nvSpPr>
          <p:cNvPr id="41" name="Shape 41"/>
          <p:cNvSpPr txBox="1"/>
          <p:nvPr/>
        </p:nvSpPr>
        <p:spPr>
          <a:xfrm>
            <a:off y="4629725" x="457200"/>
            <a:ext cy="197400" cx="3947999"/>
          </a:xfrm>
          <a:prstGeom prst="rect">
            <a:avLst/>
          </a:prstGeom>
        </p:spPr>
        <p:txBody>
          <a:bodyPr bIns="91425" rIns="91425" lIns="91425" tIns="91425" anchor="t" anchorCtr="0">
            <a:noAutofit/>
          </a:bodyPr>
          <a:lstStyle/>
          <a:p>
            <a:pPr rtl="0" lvl="0">
              <a:buNone/>
            </a:pPr>
            <a:r>
              <a:rPr sz="1200" lang="en-GB" i="1"/>
              <a:t>http://www.ipo.gov.uk/</a:t>
            </a:r>
          </a:p>
        </p:txBody>
      </p:sp>
      <p:sp>
        <p:nvSpPr>
          <p:cNvPr id="42" name="Shape 42"/>
          <p:cNvSpPr txBox="1"/>
          <p:nvPr/>
        </p:nvSpPr>
        <p:spPr>
          <a:xfrm>
            <a:off y="4193375" x="6635400"/>
            <a:ext cy="436200" cx="2051399"/>
          </a:xfrm>
          <a:prstGeom prst="rect">
            <a:avLst/>
          </a:prstGeom>
        </p:spPr>
        <p:txBody>
          <a:bodyPr bIns="91425" rIns="91425" lIns="91425" tIns="91425" anchor="t" anchorCtr="0">
            <a:noAutofit/>
          </a:bodyPr>
          <a:lstStyle/>
          <a:p>
            <a:pPr rtl="0" lvl="0">
              <a:buNone/>
            </a:pPr>
            <a:r>
              <a:rPr sz="1200" lang="en-GB" i="1"/>
              <a:t>http://upload.wikimedia.org/wikipedia/commons/4/4f/Uk_map.png</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 name="Shape 46"/>
        <p:cNvGrpSpPr/>
        <p:nvPr/>
      </p:nvGrpSpPr>
      <p:grpSpPr>
        <a:xfrm>
          <a:off y="0" x="0"/>
          <a:ext cy="0" cx="0"/>
          <a:chOff y="0" x="0"/>
          <a:chExt cy="0" cx="0"/>
        </a:xfrm>
      </p:grpSpPr>
      <p:sp>
        <p:nvSpPr>
          <p:cNvPr id="47" name="Shape 47"/>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Copyright</a:t>
            </a:r>
          </a:p>
        </p:txBody>
      </p:sp>
      <p:sp>
        <p:nvSpPr>
          <p:cNvPr id="48" name="Shape 48"/>
          <p:cNvSpPr txBox="1"/>
          <p:nvPr>
            <p:ph idx="1" type="body"/>
          </p:nvPr>
        </p:nvSpPr>
        <p:spPr>
          <a:xfrm>
            <a:off y="1200150" x="457200"/>
            <a:ext cy="3725699" cx="8229600"/>
          </a:xfrm>
          <a:prstGeom prst="rect">
            <a:avLst/>
          </a:prstGeom>
        </p:spPr>
        <p:txBody>
          <a:bodyPr bIns="91425" rIns="91425" lIns="91425" tIns="91425" anchor="t" anchorCtr="0">
            <a:noAutofit/>
          </a:bodyPr>
          <a:lstStyle/>
          <a:p/>
        </p:txBody>
      </p:sp>
      <p:pic>
        <p:nvPicPr>
          <p:cNvPr id="49" name="Shape 49"/>
          <p:cNvPicPr preferRelativeResize="0"/>
          <p:nvPr/>
        </p:nvPicPr>
        <p:blipFill>
          <a:blip r:embed="rId3"/>
          <a:stretch>
            <a:fillRect/>
          </a:stretch>
        </p:blipFill>
        <p:spPr>
          <a:xfrm>
            <a:off y="1200149" x="457200"/>
            <a:ext cy="3476114" cx="8229602"/>
          </a:xfrm>
          <a:prstGeom prst="rect">
            <a:avLst/>
          </a:prstGeom>
          <a:noFill/>
          <a:ln w="9525" cap="flat">
            <a:solidFill>
              <a:schemeClr val="dk2"/>
            </a:solidFill>
            <a:prstDash val="solid"/>
            <a:round/>
            <a:headEnd w="med" len="med" type="none"/>
            <a:tailEnd w="med" len="med" type="none"/>
          </a:ln>
        </p:spPr>
      </p:pic>
      <p:sp>
        <p:nvSpPr>
          <p:cNvPr id="50" name="Shape 50"/>
          <p:cNvSpPr txBox="1"/>
          <p:nvPr/>
        </p:nvSpPr>
        <p:spPr>
          <a:xfrm>
            <a:off y="4676275" x="457200"/>
            <a:ext cy="150000" cx="8229600"/>
          </a:xfrm>
          <a:prstGeom prst="rect">
            <a:avLst/>
          </a:prstGeom>
        </p:spPr>
        <p:txBody>
          <a:bodyPr bIns="91425" rIns="91425" lIns="91425" tIns="91425" anchor="t" anchorCtr="0">
            <a:noAutofit/>
          </a:bodyPr>
          <a:lstStyle/>
          <a:p>
            <a:pPr rtl="0" lvl="0">
              <a:buNone/>
            </a:pPr>
            <a:r>
              <a:rPr sz="1200" lang="en-GB" i="1"/>
              <a:t>http://www.publicdomainday.org/sites/www.publicdomainday.eu/files/World_copyright-terms.jpg</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 name="Shape 54"/>
        <p:cNvGrpSpPr/>
        <p:nvPr/>
      </p:nvGrpSpPr>
      <p:grpSpPr>
        <a:xfrm>
          <a:off y="0" x="0"/>
          <a:ext cy="0" cx="0"/>
          <a:chOff y="0" x="0"/>
          <a:chExt cy="0" cx="0"/>
        </a:xfrm>
      </p:grpSpPr>
      <p:sp>
        <p:nvSpPr>
          <p:cNvPr id="55" name="Shape 55"/>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Protected Rights under Copyright</a:t>
            </a:r>
          </a:p>
        </p:txBody>
      </p:sp>
      <p:sp>
        <p:nvSpPr>
          <p:cNvPr id="56" name="Shape 5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81000" marL="457200">
              <a:buClr>
                <a:schemeClr val="dk1"/>
              </a:buClr>
              <a:buSzPct val="166666"/>
              <a:buFont typeface="Arial"/>
              <a:buChar char="•"/>
            </a:pPr>
            <a:r>
              <a:rPr sz="2400" lang="en-GB"/>
              <a:t>copy the work</a:t>
            </a:r>
          </a:p>
          <a:p>
            <a:pPr rtl="0" lvl="0" indent="-381000" marL="457200">
              <a:buClr>
                <a:schemeClr val="dk1"/>
              </a:buClr>
              <a:buSzPct val="166666"/>
              <a:buFont typeface="Arial"/>
              <a:buChar char="•"/>
            </a:pPr>
            <a:r>
              <a:rPr sz="2400" lang="en-GB"/>
              <a:t>issue copies, lend or rent the work to the public</a:t>
            </a:r>
          </a:p>
          <a:p>
            <a:pPr rtl="0" lvl="0" indent="-381000" marL="457200">
              <a:buClr>
                <a:schemeClr val="dk1"/>
              </a:buClr>
              <a:buSzPct val="166666"/>
              <a:buFont typeface="Arial"/>
              <a:buChar char="•"/>
            </a:pPr>
            <a:r>
              <a:rPr sz="2400" lang="en-GB"/>
              <a:t>show, perform or play the work in public</a:t>
            </a:r>
          </a:p>
          <a:p>
            <a:pPr lvl="0" indent="-381000" marL="457200">
              <a:buClr>
                <a:schemeClr val="dk1"/>
              </a:buClr>
              <a:buSzPct val="166666"/>
              <a:buFont typeface="Arial"/>
              <a:buChar char="•"/>
            </a:pPr>
            <a:r>
              <a:rPr sz="2400" lang="en-GB"/>
              <a:t>adapt the work or do any of the above with adaptations of the work</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y="0" x="0"/>
          <a:ext cy="0" cx="0"/>
          <a:chOff y="0" x="0"/>
          <a:chExt cy="0" cx="0"/>
        </a:xfrm>
      </p:grpSpPr>
      <p:sp>
        <p:nvSpPr>
          <p:cNvPr id="61" name="Shape 61"/>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Copyright of Software</a:t>
            </a:r>
          </a:p>
        </p:txBody>
      </p:sp>
      <p:sp>
        <p:nvSpPr>
          <p:cNvPr id="62" name="Shape 6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Clr>
                <a:srgbClr val="000000"/>
              </a:buClr>
              <a:buSzPct val="91666"/>
              <a:buFont typeface="Arial"/>
              <a:buNone/>
            </a:pPr>
            <a:r>
              <a:rPr sz="1200" lang="en-GB" i="1">
                <a:solidFill>
                  <a:srgbClr val="000000"/>
                </a:solidFill>
              </a:rPr>
              <a:t>http://upload.wikimedia.org/wikipedia/commons/4/4f/Uk_map.png</a:t>
            </a:r>
          </a:p>
          <a:p>
            <a:r>
              <a:t/>
            </a:r>
          </a:p>
        </p:txBody>
      </p:sp>
      <p:pic>
        <p:nvPicPr>
          <p:cNvPr id="63" name="Shape 63"/>
          <p:cNvPicPr preferRelativeResize="0"/>
          <p:nvPr/>
        </p:nvPicPr>
        <p:blipFill>
          <a:blip r:embed="rId3"/>
          <a:stretch>
            <a:fillRect/>
          </a:stretch>
        </p:blipFill>
        <p:spPr>
          <a:xfrm>
            <a:off y="1200150" x="457199"/>
            <a:ext cy="3427075" cx="4712750"/>
          </a:xfrm>
          <a:prstGeom prst="rect">
            <a:avLst/>
          </a:prstGeom>
          <a:noFill/>
          <a:ln w="9525" cap="flat">
            <a:solidFill>
              <a:schemeClr val="dk2"/>
            </a:solidFill>
            <a:prstDash val="solid"/>
            <a:round/>
            <a:headEnd w="med" len="med" type="none"/>
            <a:tailEnd w="med" len="med" type="none"/>
          </a:ln>
        </p:spPr>
      </p:pic>
      <p:sp>
        <p:nvSpPr>
          <p:cNvPr id="64" name="Shape 64"/>
          <p:cNvSpPr txBox="1"/>
          <p:nvPr/>
        </p:nvSpPr>
        <p:spPr>
          <a:xfrm>
            <a:off y="4627225" x="457200"/>
            <a:ext cy="298500" cx="5439900"/>
          </a:xfrm>
          <a:prstGeom prst="rect">
            <a:avLst/>
          </a:prstGeom>
        </p:spPr>
        <p:txBody>
          <a:bodyPr bIns="91425" rIns="91425" lIns="91425" tIns="91425" anchor="t" anchorCtr="0">
            <a:noAutofit/>
          </a:bodyPr>
          <a:lstStyle/>
          <a:p>
            <a:pPr rtl="0" lvl="0">
              <a:buNone/>
            </a:pPr>
            <a:r>
              <a:rPr sz="1200" lang="en-GB" i="1"/>
              <a:t>http://blog.ecollegefinder.org/wp-content/uploads/2012/01/101474454.jpg</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y="0" x="0"/>
          <a:ext cy="0" cx="0"/>
          <a:chOff y="0" x="0"/>
          <a:chExt cy="0" cx="0"/>
        </a:xfrm>
      </p:grpSpPr>
      <p:sp>
        <p:nvSpPr>
          <p:cNvPr id="69" name="Shape 69"/>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Creative Commons</a:t>
            </a:r>
          </a:p>
        </p:txBody>
      </p:sp>
      <p:sp>
        <p:nvSpPr>
          <p:cNvPr id="70" name="Shape 70"/>
          <p:cNvSpPr txBox="1"/>
          <p:nvPr>
            <p:ph idx="1" type="body"/>
          </p:nvPr>
        </p:nvSpPr>
        <p:spPr>
          <a:xfrm>
            <a:off y="1200150" x="457200"/>
            <a:ext cy="3725699" cx="6288300"/>
          </a:xfrm>
          <a:prstGeom prst="rect">
            <a:avLst/>
          </a:prstGeom>
        </p:spPr>
        <p:txBody>
          <a:bodyPr bIns="91425" rIns="91425" lIns="91425" tIns="91425" anchor="t" anchorCtr="0">
            <a:noAutofit/>
          </a:bodyPr>
          <a:lstStyle/>
          <a:p>
            <a:pPr rtl="0" lvl="0">
              <a:buNone/>
            </a:pPr>
            <a:r>
              <a:rPr lang="en-GB"/>
              <a:t>The mission:</a:t>
            </a:r>
          </a:p>
          <a:p>
            <a:pPr rtl="0" lvl="0" indent="-342900" marL="457200">
              <a:buClr>
                <a:schemeClr val="dk1"/>
              </a:buClr>
              <a:buSzPct val="166666"/>
              <a:buFont typeface="Arial"/>
              <a:buChar char="•"/>
            </a:pPr>
            <a:r>
              <a:rPr sz="1800" lang="en-GB"/>
              <a:t>Creative Commons develops, supports, and stewards legal and technical infrastructure that maximizes digital creativity, sharing, and innovation.</a:t>
            </a:r>
          </a:p>
          <a:p>
            <a:r>
              <a:t/>
            </a:r>
          </a:p>
          <a:p>
            <a:pPr rtl="0" lvl="0">
              <a:buNone/>
            </a:pPr>
            <a:r>
              <a:rPr lang="en-GB"/>
              <a:t>The vision:</a:t>
            </a:r>
          </a:p>
          <a:p>
            <a:pPr lvl="0" indent="-342900" marL="457200">
              <a:buClr>
                <a:schemeClr val="dk1"/>
              </a:buClr>
              <a:buSzPct val="166666"/>
              <a:buFont typeface="Arial"/>
              <a:buChar char="•"/>
            </a:pPr>
            <a:r>
              <a:rPr sz="1800" lang="en-GB"/>
              <a:t>Our vision is nothing less than realizing the full potential of the Internet — universal access to research and education, full participation in culture — to drive a new era of development, growth, and productivity. </a:t>
            </a:r>
          </a:p>
        </p:txBody>
      </p:sp>
      <p:sp>
        <p:nvSpPr>
          <p:cNvPr id="71" name="Shape 71"/>
          <p:cNvSpPr txBox="1"/>
          <p:nvPr/>
        </p:nvSpPr>
        <p:spPr>
          <a:xfrm>
            <a:off y="2540600" x="6745587"/>
            <a:ext cy="436200" cx="2051399"/>
          </a:xfrm>
          <a:prstGeom prst="rect">
            <a:avLst/>
          </a:prstGeom>
        </p:spPr>
        <p:txBody>
          <a:bodyPr bIns="91425" rIns="91425" lIns="91425" tIns="91425" anchor="t" anchorCtr="0">
            <a:noAutofit/>
          </a:bodyPr>
          <a:lstStyle/>
          <a:p>
            <a:pPr rtl="0" lvl="0">
              <a:buNone/>
            </a:pPr>
            <a:r>
              <a:rPr sz="1200" lang="en-GB" i="1"/>
              <a:t>http://mirrors.creativecommons.org/presskit/icons/cc.large.png</a:t>
            </a:r>
          </a:p>
        </p:txBody>
      </p:sp>
      <p:pic>
        <p:nvPicPr>
          <p:cNvPr id="72" name="Shape 72"/>
          <p:cNvPicPr preferRelativeResize="0"/>
          <p:nvPr/>
        </p:nvPicPr>
        <p:blipFill>
          <a:blip r:embed="rId3"/>
          <a:stretch>
            <a:fillRect/>
          </a:stretch>
        </p:blipFill>
        <p:spPr>
          <a:xfrm>
            <a:off y="535775" x="6855775"/>
            <a:ext cy="1831025" cx="1831025"/>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y="0" x="0"/>
          <a:ext cy="0" cx="0"/>
          <a:chOff y="0" x="0"/>
          <a:chExt cy="0" cx="0"/>
        </a:xfrm>
      </p:grpSpPr>
      <p:sp>
        <p:nvSpPr>
          <p:cNvPr id="77" name="Shape 77"/>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GB"/>
              <a:t>CC Licenses</a:t>
            </a:r>
          </a:p>
        </p:txBody>
      </p:sp>
      <p:sp>
        <p:nvSpPr>
          <p:cNvPr id="78" name="Shape 78"/>
          <p:cNvSpPr txBox="1"/>
          <p:nvPr>
            <p:ph idx="1" type="body"/>
          </p:nvPr>
        </p:nvSpPr>
        <p:spPr>
          <a:xfrm>
            <a:off y="1200150" x="1708575"/>
            <a:ext cy="3725699" cx="6978300"/>
          </a:xfrm>
          <a:prstGeom prst="rect">
            <a:avLst/>
          </a:prstGeom>
        </p:spPr>
        <p:txBody>
          <a:bodyPr bIns="91425" rIns="91425" lIns="91425" tIns="91425" anchor="t" anchorCtr="0">
            <a:noAutofit/>
          </a:bodyPr>
          <a:lstStyle/>
          <a:p>
            <a:pPr rtl="0" lvl="0">
              <a:buNone/>
            </a:pPr>
            <a:r>
              <a:rPr lang="en-GB"/>
              <a:t>CC BY							CC BY-SA</a:t>
            </a:r>
          </a:p>
          <a:p>
            <a:r>
              <a:t/>
            </a:r>
          </a:p>
          <a:p>
            <a:pPr rtl="0" lvl="0">
              <a:buNone/>
            </a:pPr>
            <a:r>
              <a:rPr lang="en-GB"/>
              <a:t>CC BY-ND						CC BY-NC</a:t>
            </a:r>
          </a:p>
          <a:p>
            <a:r>
              <a:t/>
            </a:r>
          </a:p>
          <a:p>
            <a:pPr>
              <a:buNone/>
            </a:pPr>
            <a:r>
              <a:rPr lang="en-GB"/>
              <a:t>CC BY-NC-SA				CC BY-NC-ND</a:t>
            </a:r>
          </a:p>
        </p:txBody>
      </p:sp>
      <p:pic>
        <p:nvPicPr>
          <p:cNvPr id="79" name="Shape 79"/>
          <p:cNvPicPr preferRelativeResize="0"/>
          <p:nvPr/>
        </p:nvPicPr>
        <p:blipFill>
          <a:blip r:embed="rId3"/>
          <a:stretch>
            <a:fillRect/>
          </a:stretch>
        </p:blipFill>
        <p:spPr>
          <a:xfrm>
            <a:off y="1440425" x="457200"/>
            <a:ext cy="393700" cx="1117600"/>
          </a:xfrm>
          <a:prstGeom prst="rect">
            <a:avLst/>
          </a:prstGeom>
        </p:spPr>
      </p:pic>
      <p:pic>
        <p:nvPicPr>
          <p:cNvPr id="80" name="Shape 80"/>
          <p:cNvPicPr preferRelativeResize="0"/>
          <p:nvPr/>
        </p:nvPicPr>
        <p:blipFill>
          <a:blip r:embed="rId4"/>
          <a:stretch>
            <a:fillRect/>
          </a:stretch>
        </p:blipFill>
        <p:spPr>
          <a:xfrm>
            <a:off y="2495037" x="457200"/>
            <a:ext cy="393700" cx="1117600"/>
          </a:xfrm>
          <a:prstGeom prst="rect">
            <a:avLst/>
          </a:prstGeom>
        </p:spPr>
      </p:pic>
      <p:pic>
        <p:nvPicPr>
          <p:cNvPr id="81" name="Shape 81"/>
          <p:cNvPicPr preferRelativeResize="0"/>
          <p:nvPr/>
        </p:nvPicPr>
        <p:blipFill>
          <a:blip r:embed="rId5"/>
          <a:stretch>
            <a:fillRect/>
          </a:stretch>
        </p:blipFill>
        <p:spPr>
          <a:xfrm>
            <a:off y="3549650" x="457200"/>
            <a:ext cy="393700" cx="1117600"/>
          </a:xfrm>
          <a:prstGeom prst="rect">
            <a:avLst/>
          </a:prstGeom>
        </p:spPr>
      </p:pic>
      <p:pic>
        <p:nvPicPr>
          <p:cNvPr id="82" name="Shape 82"/>
          <p:cNvPicPr preferRelativeResize="0"/>
          <p:nvPr/>
        </p:nvPicPr>
        <p:blipFill>
          <a:blip r:embed="rId6"/>
          <a:stretch>
            <a:fillRect/>
          </a:stretch>
        </p:blipFill>
        <p:spPr>
          <a:xfrm>
            <a:off y="1440425" x="4512800"/>
            <a:ext cy="393700" cx="1117600"/>
          </a:xfrm>
          <a:prstGeom prst="rect">
            <a:avLst/>
          </a:prstGeom>
        </p:spPr>
      </p:pic>
      <p:pic>
        <p:nvPicPr>
          <p:cNvPr id="83" name="Shape 83"/>
          <p:cNvPicPr preferRelativeResize="0"/>
          <p:nvPr/>
        </p:nvPicPr>
        <p:blipFill>
          <a:blip r:embed="rId7"/>
          <a:stretch>
            <a:fillRect/>
          </a:stretch>
        </p:blipFill>
        <p:spPr>
          <a:xfrm>
            <a:off y="2495050" x="4512800"/>
            <a:ext cy="393700" cx="1117600"/>
          </a:xfrm>
          <a:prstGeom prst="rect">
            <a:avLst/>
          </a:prstGeom>
        </p:spPr>
      </p:pic>
      <p:pic>
        <p:nvPicPr>
          <p:cNvPr id="84" name="Shape 84"/>
          <p:cNvPicPr preferRelativeResize="0"/>
          <p:nvPr/>
        </p:nvPicPr>
        <p:blipFill>
          <a:blip r:embed="rId8"/>
          <a:stretch>
            <a:fillRect/>
          </a:stretch>
        </p:blipFill>
        <p:spPr>
          <a:xfrm>
            <a:off y="3549675" x="4512800"/>
            <a:ext cy="393700" cx="1117600"/>
          </a:xfrm>
          <a:prstGeom prst="rect">
            <a:avLst/>
          </a:prstGeom>
        </p:spPr>
      </p:pic>
      <p:sp>
        <p:nvSpPr>
          <p:cNvPr id="85" name="Shape 85"/>
          <p:cNvSpPr txBox="1"/>
          <p:nvPr/>
        </p:nvSpPr>
        <p:spPr>
          <a:xfrm>
            <a:off y="4489650" x="2770048"/>
            <a:ext cy="436200" cx="3603900"/>
          </a:xfrm>
          <a:prstGeom prst="rect">
            <a:avLst/>
          </a:prstGeom>
        </p:spPr>
        <p:txBody>
          <a:bodyPr bIns="91425" rIns="91425" lIns="91425" tIns="91425" anchor="t" anchorCtr="0">
            <a:noAutofit/>
          </a:bodyPr>
          <a:lstStyle/>
          <a:p>
            <a:pPr algn="ctr" rtl="0" lvl="0">
              <a:buNone/>
            </a:pPr>
            <a:r>
              <a:rPr sz="1200" lang="en-GB" i="1"/>
              <a:t>Images from http://creativecommons.org/licenses/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y="0" x="0"/>
          <a:ext cy="0" cx="0"/>
          <a:chOff y="0" x="0"/>
          <a:chExt cy="0" cx="0"/>
        </a:xfrm>
      </p:grpSpPr>
      <p:sp>
        <p:nvSpPr>
          <p:cNvPr id="90" name="Shape 90"/>
          <p:cNvSpPr txBox="1"/>
          <p:nvPr>
            <p:ph type="ctrTitle"/>
          </p:nvPr>
        </p:nvSpPr>
        <p:spPr>
          <a:xfrm>
            <a:off y="897542" x="685800"/>
            <a:ext cy="1159799" cx="7772400"/>
          </a:xfrm>
          <a:prstGeom prst="rect">
            <a:avLst/>
          </a:prstGeom>
        </p:spPr>
        <p:txBody>
          <a:bodyPr bIns="91425" rIns="91425" lIns="91425" tIns="91425" anchor="b" anchorCtr="0">
            <a:noAutofit/>
          </a:bodyPr>
          <a:lstStyle/>
          <a:p>
            <a:pPr>
              <a:buNone/>
            </a:pPr>
            <a:r>
              <a:rPr lang="en-GB"/>
              <a:t>Open Source</a:t>
            </a:r>
          </a:p>
        </p:txBody>
      </p:sp>
      <p:pic>
        <p:nvPicPr>
          <p:cNvPr id="91" name="Shape 91"/>
          <p:cNvPicPr preferRelativeResize="0"/>
          <p:nvPr/>
        </p:nvPicPr>
        <p:blipFill>
          <a:blip r:embed="rId3"/>
          <a:stretch>
            <a:fillRect/>
          </a:stretch>
        </p:blipFill>
        <p:spPr>
          <a:xfrm>
            <a:off y="2362150" x="3397700"/>
            <a:ext cy="2112100" cx="2348599"/>
          </a:xfrm>
          <a:prstGeom prst="rect">
            <a:avLst/>
          </a:prstGeom>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