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9" r:id="rId2"/>
    <p:sldId id="260" r:id="rId3"/>
    <p:sldId id="267" r:id="rId4"/>
    <p:sldId id="287" r:id="rId5"/>
    <p:sldId id="268" r:id="rId6"/>
    <p:sldId id="269" r:id="rId7"/>
    <p:sldId id="270" r:id="rId8"/>
    <p:sldId id="271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2" r:id="rId28"/>
    <p:sldId id="294" r:id="rId29"/>
    <p:sldId id="295" r:id="rId30"/>
    <p:sldId id="293" r:id="rId31"/>
    <p:sldId id="290" r:id="rId32"/>
    <p:sldId id="288" r:id="rId33"/>
    <p:sldId id="297" r:id="rId34"/>
    <p:sldId id="257" r:id="rId35"/>
    <p:sldId id="289" r:id="rId36"/>
    <p:sldId id="296" r:id="rId3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1" autoAdjust="0"/>
    <p:restoredTop sz="94660"/>
  </p:normalViewPr>
  <p:slideViewPr>
    <p:cSldViewPr>
      <p:cViewPr>
        <p:scale>
          <a:sx n="100" d="100"/>
          <a:sy n="100" d="100"/>
        </p:scale>
        <p:origin x="-1890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D628B-F70D-4295-8452-AA2ECDC2AF5E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C77A-78D7-40D8-908F-66A553E9E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4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8C77A-78D7-40D8-908F-66A553E9ED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291400" y="1768320"/>
            <a:ext cx="5495400" cy="43844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1400" y="1768320"/>
            <a:ext cx="549540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807B61DA-F9DB-41B4-8597-D927FDC71C5C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B8B0A593-2D53-4ED2-B73A-9C1AF088D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1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28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056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 userDrawn="1"/>
        </p:nvSpPr>
        <p:spPr>
          <a:xfrm>
            <a:off x="215776" y="131929"/>
            <a:ext cx="4896544" cy="263532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Georgia" pitchFamily="18" charset="0"/>
              </a:rPr>
              <a:t>Presentation Topic</a:t>
            </a:r>
            <a:r>
              <a:rPr lang="en-GB" sz="1800" baseline="0" dirty="0" smtClean="0">
                <a:solidFill>
                  <a:schemeClr val="bg1"/>
                </a:solidFill>
                <a:latin typeface="Georgia" pitchFamily="18" charset="0"/>
              </a:rPr>
              <a:t> 12: What is Web Science?</a:t>
            </a:r>
            <a:endParaRPr sz="7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What is Web Science?</a:t>
            </a:r>
            <a:endParaRPr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9073008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Topics: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1. Collaboration of Technology and People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2. The Web is a Network of People using Computers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3. Web Science involves processing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and understanding the 	information 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available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on the 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web in a scientific manner.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4. Web Science views the Web differently to the way avid users do.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5. Political Engagement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6. Viral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Phenomena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7. Cyborgs and Online </a:t>
            </a:r>
            <a:r>
              <a:rPr lang="en-GB" sz="2400" dirty="0" err="1" smtClean="0">
                <a:solidFill>
                  <a:schemeClr val="bg1"/>
                </a:solidFill>
                <a:latin typeface="Georgia" pitchFamily="18" charset="0"/>
              </a:rPr>
              <a:t>LifeStyles</a:t>
            </a: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8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. Privacy and Censorship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3934" y="107429"/>
            <a:ext cx="253581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722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Georgia" pitchFamily="18" charset="0"/>
              </a:rPr>
              <a:t>6. </a:t>
            </a:r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Viral Phenomena</a:t>
            </a:r>
            <a:endParaRPr lang="en-GB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Memes         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Articles 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       Videos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        Marketing         Charity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Every organisation wants information about their product to ‘go viral’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Items which go viral tend to be amusing, or provide the viewer with some other positive emotion.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Emotions are naturally contagious, and sharing content online allows us to fulfil our desire to share our emotions.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Johan Berger has carried out a lot of research into the factors which make us more likely to share content online.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r="7953"/>
          <a:stretch/>
        </p:blipFill>
        <p:spPr>
          <a:xfrm>
            <a:off x="4896296" y="5181797"/>
            <a:ext cx="3685902" cy="21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6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Georgia" pitchFamily="18" charset="0"/>
              </a:rPr>
              <a:t>7. Cyborgs </a:t>
            </a:r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&amp; </a:t>
            </a:r>
            <a:r>
              <a:rPr lang="en-GB" sz="5400" dirty="0">
                <a:solidFill>
                  <a:schemeClr val="bg1"/>
                </a:solidFill>
                <a:latin typeface="Georgia" pitchFamily="18" charset="0"/>
              </a:rPr>
              <a:t>Online </a:t>
            </a:r>
            <a:r>
              <a:rPr lang="en-GB" sz="5400" dirty="0" err="1">
                <a:solidFill>
                  <a:schemeClr val="bg1"/>
                </a:solidFill>
                <a:latin typeface="Georgia" pitchFamily="18" charset="0"/>
              </a:rPr>
              <a:t>LifeStyles</a:t>
            </a:r>
            <a:endParaRPr lang="en-GB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Web science looks to understand how we use the internet to portray ourselves online.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Most internet users attempt to separate personal and professional online profiles.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There is a tendency, however, to mix them together so that clients and colleagues will not judge a person for the fullness of their existence.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Public figures often maintain many online profiles to appeal to all audiences.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Richard </a:t>
            </a:r>
            <a:r>
              <a:rPr lang="en-GB" sz="2400" dirty="0" err="1" smtClean="0">
                <a:solidFill>
                  <a:schemeClr val="bg1"/>
                </a:solidFill>
                <a:latin typeface="Georgia" pitchFamily="18" charset="0"/>
              </a:rPr>
              <a:t>Laermer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:	</a:t>
            </a:r>
            <a:endParaRPr lang="en-GB" sz="24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>
          <a:xfrm>
            <a:off x="1079872" y="5559426"/>
            <a:ext cx="2520280" cy="165986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147788" y="5194380"/>
            <a:ext cx="1164285" cy="2103183"/>
            <a:chOff x="5147788" y="5194380"/>
            <a:chExt cx="1164285" cy="2103183"/>
          </a:xfrm>
        </p:grpSpPr>
        <p:sp>
          <p:nvSpPr>
            <p:cNvPr id="20" name="Rectangle 19"/>
            <p:cNvSpPr/>
            <p:nvPr/>
          </p:nvSpPr>
          <p:spPr>
            <a:xfrm>
              <a:off x="5889786" y="6925908"/>
              <a:ext cx="324202" cy="166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11520" y="5326407"/>
              <a:ext cx="302468" cy="898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69277" y="6324047"/>
              <a:ext cx="302468" cy="458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017" y="5785394"/>
              <a:ext cx="504056" cy="5040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017" y="6289451"/>
              <a:ext cx="504056" cy="5040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437" y="6793507"/>
              <a:ext cx="498636" cy="5040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017" y="5281338"/>
              <a:ext cx="504056" cy="5040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147788" y="5194380"/>
                  <a:ext cx="7419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GB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788" y="5194380"/>
                  <a:ext cx="741998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147788" y="5765880"/>
                  <a:ext cx="7419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GB" sz="2400" b="1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788" y="5765880"/>
                  <a:ext cx="74199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27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12094" y="4283816"/>
            <a:ext cx="7056438" cy="1931917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 descr="https://ict4bop.files.wordpress.com/2012/04/internetcensorship0612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1" y="2033577"/>
            <a:ext cx="7309112" cy="46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Georgia" pitchFamily="18" charset="0"/>
              </a:rPr>
              <a:t>8</a:t>
            </a:r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en-GB" sz="5400" dirty="0">
                <a:solidFill>
                  <a:schemeClr val="bg1"/>
                </a:solidFill>
                <a:latin typeface="Georgia" pitchFamily="18" charset="0"/>
              </a:rPr>
              <a:t>Privacy and Censorship</a:t>
            </a:r>
          </a:p>
        </p:txBody>
      </p:sp>
    </p:spTree>
    <p:extLst>
      <p:ext uri="{BB962C8B-B14F-4D97-AF65-F5344CB8AC3E}">
        <p14:creationId xmlns:p14="http://schemas.microsoft.com/office/powerpoint/2010/main" val="31997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lIns="90000" tIns="45000" rIns="90000" bIns="45000" anchor="ctr"/>
          <a:lstStyle/>
          <a:p>
            <a:pPr algn="ctr" rtl="0"/>
            <a:r>
              <a:rPr lang="en-GB" sz="5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Why have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lIns="90000" tIns="45000" rIns="90000" bIns="45000" anchor="t"/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Moral Censorship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Military Censorship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Political Censorship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Religious Censorship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Corporate Censorship</a:t>
            </a:r>
          </a:p>
        </p:txBody>
      </p:sp>
    </p:spTree>
    <p:extLst>
      <p:ext uri="{BB962C8B-B14F-4D97-AF65-F5344CB8AC3E}">
        <p14:creationId xmlns:p14="http://schemas.microsoft.com/office/powerpoint/2010/main" val="21741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0/0c/Internet_Censorship_World_Map.svg/500px-Internet_Censorship_World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24" y="356612"/>
            <a:ext cx="10193249" cy="52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0" y="4891094"/>
            <a:ext cx="8745241" cy="22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9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lIns="90000" tIns="45000" rIns="90000" bIns="45000" anchor="ctr"/>
          <a:lstStyle/>
          <a:p>
            <a:pPr algn="ctr" rtl="0"/>
            <a:r>
              <a:rPr lang="en-GB" sz="5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A general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35" y="1477949"/>
            <a:ext cx="9072563" cy="3365295"/>
          </a:xfrm>
        </p:spPr>
        <p:txBody>
          <a:bodyPr wrap="square" lIns="90000" tIns="45000" rIns="90000" bIns="45000" anchor="t"/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A BBC World Service poll </a:t>
            </a:r>
            <a:r>
              <a:rPr lang="en-GB" sz="2400" kern="1200" dirty="0" smtClean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of </a:t>
            </a:r>
            <a:r>
              <a:rPr lang="en-GB" sz="2400" b="1" kern="1200" dirty="0" smtClean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27,973</a:t>
            </a:r>
            <a:r>
              <a:rPr lang="en-GB" sz="2400" kern="1200" dirty="0" smtClean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 adults </a:t>
            </a: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in </a:t>
            </a:r>
            <a:r>
              <a:rPr lang="en-GB" sz="2400" b="1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26</a:t>
            </a: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 countries, including </a:t>
            </a:r>
            <a:r>
              <a:rPr lang="en-GB" sz="2400" b="1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14,306</a:t>
            </a: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 Internet users, was conducted between 30 November 2009 and 7 February 2010. The head of the polling organization felt, overall, that the poll showed that: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GB" sz="2400" kern="1200" dirty="0">
              <a:solidFill>
                <a:schemeClr val="bg1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344" y="2987749"/>
            <a:ext cx="7136545" cy="3825875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defPPr>
              <a:defRPr lang="en-US"/>
            </a:defPPr>
            <a:lvl1pPr marL="342900" indent="-342900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/>
              <a:t>(78%) Internet users felt that the Internet </a:t>
            </a:r>
          </a:p>
          <a:p>
            <a:r>
              <a:rPr lang="en-GB" dirty="0"/>
              <a:t>had brought them greater freedom</a:t>
            </a:r>
          </a:p>
          <a:p>
            <a:endParaRPr lang="en-GB" dirty="0"/>
          </a:p>
          <a:p>
            <a:r>
              <a:rPr lang="en-GB" dirty="0"/>
              <a:t>(53%) felt that the internet should never </a:t>
            </a:r>
          </a:p>
          <a:p>
            <a:r>
              <a:rPr lang="en-GB" dirty="0"/>
              <a:t>be regulated by any level of government</a:t>
            </a:r>
          </a:p>
          <a:p>
            <a:endParaRPr lang="en-GB" dirty="0"/>
          </a:p>
          <a:p>
            <a:r>
              <a:rPr lang="en-GB" dirty="0"/>
              <a:t>Access to the Internet was a fundamental right</a:t>
            </a:r>
          </a:p>
          <a:p>
            <a:r>
              <a:rPr lang="en-GB" dirty="0"/>
              <a:t>(50% strongly agreed, 29% somewhat agreed, </a:t>
            </a:r>
          </a:p>
          <a:p>
            <a:r>
              <a:rPr lang="en-GB" dirty="0"/>
              <a:t>9% somewhat disagreed, 6% strongly disagreed, </a:t>
            </a:r>
          </a:p>
          <a:p>
            <a:r>
              <a:rPr lang="en-GB" dirty="0"/>
              <a:t>and 6% gave no opinion)</a:t>
            </a:r>
          </a:p>
        </p:txBody>
      </p:sp>
    </p:spTree>
    <p:extLst>
      <p:ext uri="{BB962C8B-B14F-4D97-AF65-F5344CB8AC3E}">
        <p14:creationId xmlns:p14="http://schemas.microsoft.com/office/powerpoint/2010/main" val="24534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4" y="207941"/>
            <a:ext cx="7303311" cy="368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9" y="3753374"/>
            <a:ext cx="6812057" cy="36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5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1" y="763569"/>
            <a:ext cx="9919314" cy="24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lIns="90000" tIns="45000" rIns="90000" bIns="45000" anchor="ctr"/>
          <a:lstStyle/>
          <a:p>
            <a:pPr algn="ctr" rtl="0"/>
            <a:r>
              <a:rPr lang="en-GB" sz="5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9. Copyright, DRM and IP</a:t>
            </a:r>
          </a:p>
        </p:txBody>
      </p:sp>
      <p:pic>
        <p:nvPicPr>
          <p:cNvPr id="4098" name="Picture 2" descr="http://regmedia.co.uk/2012/06/20/shutterstock_copyright_th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1" y="1557325"/>
            <a:ext cx="3969191" cy="521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RAUEhIRFhUWFRUUFBIUFxUPEBYVFxYXGBcUFBQYHCgjGB4lGxYZITIhMSkrLy4uGR80ODYsNygtLisBCgoKDg0OGxAQGiwlICYsLCwsLC8sLCwsLCwsLCwsLC8sLCwsLCwsLCwsLCwsLCwsLCwsLCwsLCwsLCwsLCwsLP/AABEIAOEA4QMBEQACEQEDEQH/xAAcAAEAAQUBAQAAAAAAAAAAAAAABQIDBAYHAQj/xABOEAABAwIBBgcLCQYEBgMAAAABAAIDBBESBQYTITFBUVNhcZKT0RQWIiMyQlKBkaGiBxUXVGJyscHSJDNDY3PCRKOy04KDw9Th8DR0lP/EABsBAQACAwEBAAAAAAAAAAAAAAACBQEDBAYH/8QAMxEAAgEDAgQDBgYDAQEAAAAAAAECAwQRMVEFEhMhFDJBIjNSYXGRI4GhsdHhFcHwQgb/2gAMAwEAAhEDEQA/AO4oAgCAIAgCAIAgCAIAgCAIAgCAIAgCAIAgCAIAgCAIAgCAIAgLNVNgaTwIDUavPmONxDnNHOQPxQFj6QYfTZ0m9qAfSDD6bOk3tQD6QYfTZ0m9qA9Hygw+mzpN7UBP5EzjiqNTHsJ22DgT7AgJtAEAQBAEAQBAEAQBAEAQBAEAQBAEAQBAEAQBAQ2c1a2OF2Igat+pAfP2Xsps005GjN2xAEhr/Okva+zaum25cvmOa55sLlIf51/pdBnYuzFPZHFmrux86/0ugzsTFPZDNXdj51/pdBnYmKeyGau7PRlT+l0GdiYp7IZq7szsnZUcyRj2kRvacTJWNa1zTygDwmkai06iOWxGKlCMl2FO4nCXc7Jm58oTJY8MoDJmgY2bWkbpIz5zDuO7WDrCrZRcXhlpGSksol+/CPhUSQ78I+FAO/CPhQDvwj4UA78I+FAO/CPhQHrc74ydqAnqGqEjQ4IDJQBAEAQBAEAQBAEAQBAEAQHPvlbZenbqBAmgNiAQfGs2g7VmOqIy0ZxierIc4YYtp/hs4eZW/ShsU7qz3KO7XejF1bOxOlDYdae47td6MXVs7E6UNh1p7ju13oxdWzsTpQ2HWnuesriDrZERvBjZYj2I6MNjKrTXqYtRFg8JtzETYHaWE+Y7k4D6tu3WpOm+WWnoybiqi5o6+qK2VosAQ1wF7Yt19tipzjCepGE5w8rK+7m8XH7+1a+jS2J9eruO7m8XH7+1OjS2HXq7ju5vFx+/tTo0th16u47ubxcfv7U6NLYderuO7m8XH7+1OjS2HXq7ju5vFx+/tTo0th16u5584NuBo47nYAHFxPAADcrDpUVqSVWs9DeMxsp1FLKJhSuDTFIwtkkNMxxc6MscWnE7UGu83zuVaZ0Od/hrsTV5CmvxJd/l3NqqM8axx/eUsTfRjifM/rHvAPQU42EnqzlqcZgvLEj5MtVTtuUKz/gbSRjm1QX963Lh8fVs5Zcbn6RX6/yeMyrUA6q+uHrpnj4oCpf46G7If5yovRf9+ZnQZyVjR4NYH6/8RBHJ6joTEoS4bszZDj3xRJajz3nbbTUzJBqu+mks/lOhltq5nkrnnZVY/M76XF7eerwbDkjOilqXYI5QJbXMEoMFRbZfRPAJHKLjlXJKLi8NFlCcZrMXlEysEggCAIAgCAIDRPlbH7FIfRs7ouDvyWVqYehw7KDbSyD7TvxV0tCjepYWTAQBAEBXHIRcaiCLOadbSOAhYlFSWGZjJxeUejR8RF8XatXQgbfETF4/q8PxdqdCI8RMXj+rw/F2p0IjxExeP6vD8XanQiPETF4/q8PxdqdCI8RMN0ZcGtpo3OPksaHOeeYA+9RlTpx1Jxq1JaE3T5rNcLzsiiB/hxXfN65CcLfUHc6iqDn8l+pqqX8aend/oTdDTxQC0ETI9xcBeQ/eedZXVToQj6FXWvKlTVl8uJ2ldCRxSk2VAKRqbKwFJI1tlYCkQbKwFk1tlbVnBHJXK1sjQ2RrXtvcBwvYjYWna08o1rXUoQmsNG6jeVaLzBkxkfOGoprC76mHfG83rIxwxSk+OH2XeF9o7FU3HD5Q7w02PT2PHIVPZrdnub9krKcVTE2WF4ex19YuCCNRa5p1tcDqLTYgqtPQJ5MtAEAQBAEBpXyrx3yfUD+W/wD0lAcNykPGv5Tf2q6h5UUU/MzFwqZDIwoMjCgyMKDIwoMjCgyMKDIwoMgiywCQyZkR8wDydHF6ZHjHj+Uw7vtHVwArVzyn2h9/4JycKXeeu38mzUdPHC0thYG38p3lSP8AvvOs82wblthRUe/qcFa6nU7emxcW5I42ytoUjW2XAFI1tlYCkjW2VgKRBsrAWTW2VAKRBsrAWSLZ6AskCppsmDGcGTQVslPKZ4Bdxtp4L4W1DR7mygeS7f5J1WLau9suZc8NT0fCOLOm+lVfs/t/R0vJWUY6mGOaJ12PFwdhG4tcD5LgQQRtBBCpD2OploAgCAIDVflHjxUUw4WOHwlAcEqziLXekxjukwH81c0u8EUNbtUaLGFbDXkYUGRhQZGFBkYUGRhQZGFBkW1gAEucbNa0Xc48AG9RlJRWWShFyeET+S8hBln1ADn7Ww+VGzgx7nu+Ebr7VrUHPvLTb+SNS4jT7U9d/wCCbdG513O1DhccLR6yt+YxRw8s5vQwZcq0zNRnDjwRB0/tcwED1lQ68fTublY1P/Xb6vBjPzljF8FPM7le5kQPqBcfcsdSo9I/cl4OmvNP7J/0WDnRL5tPA3ndJKfcGpmq/Vf99iXh7dbv7L+RT5w1LnAfszRr16N5sAL8YsSdRLPN+n9k429u2lyv7/0dIyRmlUTU8EvdNO0yRskLTTuIBc0OtcTDhXCr2qd74RbPf7l9+ZVWNktFJyGOan+IPf8Agti4hUXoapcEoPRswanN2sjHhUjZP/rTseee04i/FbocS+JHHU/+f+CX3/5kXO9sbsMukhdcDDUMdACTsDZHDA//AIXFdlO+pS9Sqr8Huafflyvl3LroiNoXYpJ6FTOEovujxTNZ6hgA2WGZTwTOaeUu56oMJ8TVOII3MqgLhw4BI1pB+01u95VDxC35Jc60Z7bgd91afSlqtPodFVcXwQBAEBr2fDb0r+YoD59DfF05/kQj2MA/JXFv7tFDddqsinCtxz5GFBkYUGRhQZGFBkYUGT2GB8j2xxML5HeSwe9zj5rRvKhUqKC+Ztp03N/L1ZOQdzUVw6TTVJFn6IYy3hY3XhiHOQTv5OeMsvOr/Y3VINxwvZj89X/tmJUZdmdfRtZCOH99N0nDCOiedbeWctXj6GhdKGiz9dPt/ZGTtMhvI58h4ZHF4HM06h6gFJUor0+5l15aLt9OwDFsNWT3CgyMKDJWzwWyuG1sMpHOI3W9611u0GbrfvUij6WyRFgghaPNYxvsaAqU9AZiAICiaFr2lr2tc0ixa4BzSOAg7UBqeUsxmC7qJ+gdxJvLRu5NETeLnYW7bkOW+lcVKflZx3NhQuF7a77+pqUjHNkMU0ZimAxGMnE17eMhfa0jPYRquAru2vI1ez1PHcR4TUtnzLvHcpK7inPFgyeSRGRj2A4XEAsd6MjSHRvH3XtafUue5pqpTaO/h1w6FeMkdQzeykKmmgmtYvYC5u3C/Y9nqcCPUvMPsfRE01lEghkIAgILPEXpn8xQHAS3xcPIwt6LiPyVva+7RQXvasy3gXQcuRgQZGBBkYEGRgQZLNS8tHgtLnHyWj8Sdw5VGcmtFlk4RUn3eEV0ukaxzS/DjtpNHdrn22NfJtLRrs0WGvWCda0Rt8vmqPL/AEOid2kuWksL9SpkIaAAAANgGoLoSSWEcrk28tnuBZMZGBBkYEGRgQZGBBkyKSK+MHe3D0iG/mtFz7tnTZ96yPpOBtmgcipz0BcQBAEAQEXnDkOOriwPu1zTiimb+8ikGx7D7iNhBINwVmMnF5RGcIzi4yWUzmzmvBkZK0NmidglaLht7XbIy/mPaQ4c5G0Feis7jqw76nguKWDtqvbR6FsldhVpBrrEKL0NkezNz+TqfxdXFsEdS5zfuzMZMT1kkg9S8zcx5arR9D4fU57eD+X7G3LQdgQBAQudo/Zn8xQHA4meKZySVA9k8n5K2s/dlBxHtWPMC6jhyMCDIwIMjAgyMCDIwIMjAgyMCDIwIMjAgyMCDIwIMjAgyZuS4bvjHpVFI321UN/ddct57s7uH96yPohmwKpL8qQBAEAQBAaPn/R4ZqWcfxL0svLcOkhcT9lzXtH9VdllU5KqW5VcYt1Vtm/VdzVXL0OTwmCglYJpG1fJ9Ke6q1u7QUj/AFl1Sw+5gXn75finuODPNsvq/wDRva4y1CAICIzpH7O/mKA4PCzxbuSeb3kO/uVrZeQoeKe9X0PMC7CsyMCDIwIMjAgyMCDIwIMjAgyMCDIwIMjAgyMCDIwIMjAgyS+bMQNTSg+dUxfDif8A2LjvfIWXC+9V/Q7wFVF+eoAgCA17OnOCWkdBhp2yMldo9K6XQtZIfIY/wHWxbAdl7DaRfMY8zwQnNQi5P0IeXPSpGyjp+W9U4fhAV1qxrPYrXxq1Xq/t/ZE5wZw1FVE2J1PTxjSwyGRtQ+Vw0UjX2DNC25OG20bVto2NVTTeDmuuM20qUoxy21t/ZFSO1lXZ5H1LZKwSSMzI2V5qWeWWKKGUSRQxkSSvpy0xPmdcYYn4gdLybFVXdrOpPmiek4ZxGlQpck86k43PqqP+Fo//ANU3/arl8FU+RZLi9u9/+/MmM0s4KmqlnEsEDI4rN0sUskwdKdZjGONl8LbYjsu4DaDbllHleGWNOoqkeZG0KJMic5h+zv5igOE0g1VI4Kl3vijP5qzsPKyi4v54/QuYF3lPkYEGRgWRkYFgZGBBkYEGRgQZGBBkYEGRgQZGBBkYEGRgQZJvNCK9bk8W/wARI7mDaWo1+1wXBfvsi44Qvak/kdtVYXoQBAEBj5QomTxSRStDo3tLXNO8HlGw8u0IDl1dRSU8rqeYlz2txwynVp4b2xHdpGmzXgcLXag4BXdjdc65ZankOMcN6UupTXsv9GYZKsShSKCVgmkUkrBNItkqLZsSL9LTySPjihtppSRGSMTWNFsc7hvawEat5LRvXFd1+SOFqW3DbPrTy9FqdbyRkyOmhjhiBDGCwubucTrc9585ziSSd5JVIet0MxAYGW4C+J4HAUBxEZOdHLWMI16SOSxIGpzC2/8AlqwsZJZyU3FqcpcvKh3K7k9o7VYdSO5S9Gp8LKZosDXOcQGtBJJIsANZKOrBeplUKreFFmM+ikZGKgl9zrkp9uCHzXNG3GNZcN4NvNF6OnxiLuXF+XQtJ2UHS6cfMvXd7fTb+zKbBcAgtsdYOJtre1XnVhuVfQq/Cz3uY8Lek3tTqw3HQqfCx3MeFvSb2p1YbjoVPhY7mPC3pN7U6sNx0Knws87nPC3pN7U6sNx0Knwsdz8rOk3tTqw3HQq/Cx3Pys6Te1OrDcdCr8LHc/KzpN7U6sNx0Kvwsdz8rOk3tTqw3HQq/Cx3Pys6Te1OrDcdCr8LNgzEaO76Vt2khlS/wXBxFhG25ts8pV17OMsYZdcKpSgpOSwdeXAXAQBAEAQERnNkNtXDhvgkYccE1sRjkAIDrb2kEtc3e0kKUZOLyiFSnGpFxlozmUgdd4ezBLG7BNFe+B+3Ud7XDwmu3ghegtrhVY5PEX9jK3qY9PQskroOJItkqLZsSPMQAc95sxoLnHgA/HmWqpNQjlnTQoupNRR0XMTIRhY6eZpbPMG3YdsMQuWQ8+sucd7idwCoKtR1JczPZ29CNGmoI2pazeEB4QgInKWbFJUOD56WnlcBYOkjZI4DguRsQGJ3i5O+oUfUx/pQZNBzsydRCpEdNSUzG07gZZGRRsc+e12whwHksBDncJLRucFw31x04cq1Zz3FXljgj2zHFivrXned5yVnN3JTNGno45hDPTU7opnHQyOjY4xzO1mBxI8l5uWHcbt3tC9DY3Sqx5Xqv1LO3rc6w9ToPejQ/U6bqo+xd50DvRofqdN1UfYgHejQ/U6bqo+xAVx5rUbTdtJTA8IiYPyQF3vepfq0HVs7EA73qX6tB1bOxAO96l+rQdWzsQDvepfq0HVs7EA73qX6tB1bOxAZNJk2KIkxxRsJFiWMawkcBICAykAQBAEBj1lUI2kkoDRsq59CN1uE2AF3OJ22a0aybAn1IDVM4c4hK9s7IpjI0YHtEUo00V74D4HlNJJadxJGxxWyjX6UspnPdWquKfI19AXNc1r2G7HC7Ts1co3HcRuXoKdRTjlHiq1CVKbjItjWVJsjGOS1HlFralgLHujgcHuwxySNfODdrSWtItGRf71vR10t5cKUuRM9Twuz6cOo13ehvuSM+oTrmc6Mb3PjlY0cpcWWA5SuLKLfDN4WTAQBAEBrueuXjTQhkRHdE12Q31hgA8Odw9FgN+Vxa3zlrq1FTi5MjOSiss5eWhoDW3sL6ybucSSXPcd7iSSTvJK8vXrOpJyZUVJuTywAuds1Nl1rQQ5jxdrhZw2ewjYRtB3EKdKq6clJGYTcXlHQMyM4DIO5p34p424mSHVp4b2En323DXjhsdQcF6q3rxrQ5l+ZcUqqqRyjbVvNoQBAEB4UBq2Xs6205OIgAbSSGgesoCG+kqDjousZ2oB9JUHHRdYztTAH0lQcdF1jO1MAfSVBx0XWM7UwB9JUHHRdYztTAH0lQcdF1jO1MAfSVBx0XWM7UwDX8v58Nm8GN7XuJDWxxua+R7jqDWtB1klH27sLuZmQsldyXqKgtNS4EAA4mwMP8Nh3uPnO37NgVVcXDqPljod9GiorMtT2ozxa1xGJ1xtADn258INlpjRm1lGx1Io1uoyvEJi4YhFM68gwPa2KU/xtbbBrvO5bO3uKu+GXM6X4c9PQouL2ULiPUh5l+pcyrUGANaCRJIS1hAL8DR5cxAB1NGzhcWhW15ddOn7OpR8NsHVqe1otSUyfnRFBEyKPSBjBYDBITwkk4dZJuSd5JXkZUqkm2z28akIrCMbOPOsTUdVE3SEviewDBJrJGzyVtoUpRmmzXVnGUWkdPyDnNBVOLI5AX4S/BZzXYQQC4BwFwC5o9Y4VZ5OInEAQGPlCtZBFJLK4NYxpe9x3AC55+ZAchyjlB88sk8oLXyWDYyb6GEeRFq368TvtOI2ALz9/dc8uWOiK25rczwtDDAVW2cbZWAotkWysBRbIl5mK7Cx+CWN2OGW18Dxq1je1wJa4b2uK67O7dCefT1N1Cu6cjp+bGXG1cOK2CVhwTxXuY5AASL72kEOa7eCDyL1cJqcVKOjLuMlJZRLqRkIAgMPKNYI2klAcWztzgjdVU/hs8GqpnOFwdTZ2E3HMFGfleDMdUbGc6qf0oP8ALVO41fmWOYHnfVT+lB8Cxy1fmZzAd9VP6UHwJy1fmMwHfVT+lB8CctX5jMB31U/pQfAnLV+YzAd9VP6UHwJy1fmMwHfVT+lB8CctX5jMAc64BrD4QdxBYD7U5Kj1yOaCIWaukrZRDTFpcdb5PKihZe2N9tp22btcRwAkbIU1Bc0tCEpuTxE3nJGT2U0TYor2Gtzz5cjztkeRtJ/8DUuarWlNm6FJRRlyHEC12tpBBadYIOogjeFr55bk+SOxFZCyI2lMha97y6zWuebuZE393C0+i2526zfXdbq1zUq45noaqVvCnnlWpL6U8JWjme5t5VsNKeEpzPccq2LOTWl2Uo3EnwKOUdZPF/tK3sW3B5K+67SNtXccwQHOM9Mrd1TGFjhoKd/jNYtLUt2M5WxHWftgDzCFxXtWUYcsdWc9xNqOEa06O9yXN6Q7V550qj9CscJbFOHm5xrC0STWpqllFQCg2RK2tWMN6EdS4A0bXxjne0fmtit6j0RLpTfoZNJlPuaQVMUkRc0BssWkjbp4Qb4Bd1tI25LDwkt2OVxw2pVpvkmng77SU4Plkux1PJ1fHURRzQvD45GhzHjYQf8A3ZuV6WZkoAgIPOlvincyA03MylidRxl0MLiJKhpc6NjnG1RJa5I16rKpvKk41MJnfbwjKHdE383wcRT9VH2Lk69Tc6OjDYfN8HEU/VR9idepuOjDYfN8HEU/VR9idepuOjDYfN8HEU/VR9idepuOjDYfN8HEU/VR9idepuOjDYfN8HEU/VR9idepuOjDYfN8HEU/VR9idepuOjDYfN8HEU/VR9idepuOjDYuwwsYCGMYwHWQxoYCeEgBQlUlLVkowUdC5dRJC6AXQC6AXQFGQHXyjUD0KSn+OWo/21dWK/DKy685tq7DnCAiXZsURJJo6Ukm5JijJJJuSTbhQFbc3aQbKSl6qP8ASgOYV8DWS1Ia1rQKmcBrQGtAx6gANi83xb332Km994Y4CqWzhbKa1l4JtV7ML8O2+Cz7W33w2XVYSUa8W9zdbSxVTOs0+SaVzWvbT09nAOBEUesEXB2L2BfF1uRqcbKeDq2diAy4YWsGFjWtHA0Bo9gQFaAICJzjbeJ3MgNIzLk/Z5W+hVTt6REn4PVPxBe2WNn5SdxrgOsY0AxoBjQDGgGNAMaAY0AxoBjQDGgGNAMaAY0BdzWbeuyg7+VRx9HTv/6qvbNfhIqrn3hta6jQEAQBAcmy3CW1WUGndUh7fuyQQvv0y8epee4xHE0/kVd+vaTMEBUjK0uwOsQUjLleQnh5N0+TzKI0RpHHw6cARX8+mP7pw+6PFnlZfzgvZ2tdVqSkvzPQ0KiqQTNuXSbQgCAICOy428TuYoDnOZz7fODeCrxdKngH9qquIrumWFloyfxqtO/AxoMDGgwMaDAxoMDGgwMaDBjZRypHAzHK8NbsG9zjua1o1uJ4BrUoQlN4iRlJRWWXaeoLmhxaW314XWxAbsVth5FhrDMruXMawZwMaDAxoMDGgwMaDBn5mOvLlE/zom9Gmh7Vf2qxSRTXHvGbSug0hAEAQHPM+KXBWh2vDUU4A4NJTvJPrcyYeqNVPF6XNSUtjhvoZhk10BeXZSlQCiYLsbnB0b434JoyTFJa4F7Yo3jzo3AAEcxFiAR32N67efy9Tptrl0pfI6Bm3nNHVeA4aKoaLvgcbn78Tv4kfA4cxAOpetpVYVY80HlF7CcZrMSeWwmEAQGFlZt43cxQHL83JbT5RZwOhf0mvb/Yq3iK7JnfY6tE3pFUlngaRBgaRBgaRBgaRBgxK7K0UNtI8NJ8lut0juRjG3c71BThTlPyo1zqQprMngjKzLUpYXgCniBtpJhpahxJsBFTtO12wAm9/NXRToRzhvP00/N/99StqcSTfLSWWWsjZDvKKmoDnSgeKErtLJGDbwnkeCHm2xoDW7Bc3cVausdOn2X7nXQoS89R5l+xsekXIdeBpEGBpEGBpEGBpEGD0SIjGCazGFxXO4at/wAMULPxaV6Kh7uJR1veM2dbjUEAQBAa9nzk101LjjbilgcJ42jWXYQQ+Mcr4y9g5XBa61NVIOD9SFSCnFxZz8ua4NewgseA5jhsLSLg+xeIr03Tm4s85Ui4yaYAWk1HoWDB7Kxrw0PB8E4mOaXRysd6UcjSHMPKCum3u6lB5izdSrzpvMWTWTc56uGwcW1bB6ZbT1Y5MYGjk3DWGcpKv7fjFOXaosMtaXEIS8/Yn6fPmlP74y05tciojcxg/wCc28Z6atadenU8skzujVhLRk3Q5UhmAdDNDIDsdG9kgPMWkraTKsoC8buZAcjyU61fXjhhgPRkmH94VfxBewmd1g/baJjGqYt8FqasYwEvexoG0ucGj3qSi3ojDaWphHOGA+RJpeSBr6k/5QK2dCp6rH17fuaJ3VCGs0UvyrKb4KctG5872xNPM1uJ/tATkhHzT+3f+jgq8YoR8vcxJnyv/eVDra7sp2iFp5DI7E/1gtUHXpR8sc/X+NCsrcZqy8nYth0cFsEdnv1NY3w6mUjhe4lxAvrc42F9ZU4urW7yeIr7HJTjWuZ47szqChOISzkOkF8DBcxQg6iGX8p1tRedZ12sDZJ1Fjkhp+r+v8Hp7OwhQWdXuSukWk7sDSIMDSIMDSIMDSIMDSIMHrJNYWVqYa7Gy/J7rpZXelV1h9QqZGj3NC9JSWIL6Hnqnnf1NnWwgEAQBAEBzPOPJPck5AH7PO8uhd5sUziS+nPA1x8JnKXN9EGl4rZc66sdfUrr635lzx/MjC2y8u+xSsLBg9QHl0BW2Zw2EqanJaMkpNGPPBE83fDC4+k5jS722uumF7WhpJm6NxUjoynuaMbGyN5I5p4R7GPC6Y8UuF/6NyvKu5jfNcAcXBswcRYuFRUhxG2xOkuQpPidaSw+/wCSNkb+tHRnpoIN8Rd9+SaUex7yo+Pq+mPsjL4hcPWT+57HTQsN2QQNPCI2X9tlF3laWsma5XFSWrLr6px3/ktTnJ6shzNltoLjYXKyk2ZSbLHdF3FkAa941OkOunjPA4jy3fYB5yF3Qt4wXNU+3r/Ra2XDKld5fZbmdQUbYy51y+R1scrrY3W2AW1NaNzRYD3rM6rn20Wx6uhbU6EeWCMzSLWb8DSIMDSIMDSIMDSIMDSIMDSIMFdO/wAJvOFmOpiS7G65gstQxEec+d/SnkP5r00PKjzUvMzYVIiEAQBAEBj5QoY54nxStD2PFnNOwj8jvvuQHNct5Nko3WncXQk2jrDu4I6rcx2wCTyXHbhNgaDiHC85nS+xVXVln2ofYxZIyNq87KLi8MqWmtShRMHhWQeFZJFJKyZKSVJGSglSSJFJKkkSSKdqmkSSLVVOyIgPJLzrbEwY5nczdw5TYcq66VrKSy+y3Z129pUrSxBZLRjklFpPFx8Sx13uH82UW1fZbYcJcF0qcKXamu+7/wBI9PZ8GhT9qr3exnRWa0NaA1oFg0ABoHAANi0ttvLLtRSWEVaRYM4GkQxgaRDOBpEGBpEGBpEGBpEGBpEGDIoX+MZzhTh5kQn5Wb78nrT815PJ2up4nnne0OP+penPLGwoAgCAIAgCApkYHAhwBBFiCLgg7QRvQGm5SzILLmhe1g29yy4nU3NE4XdBzAOaPRXFc2NKv3aw9znrW0KuuprFfE6D/wCTDLB9tw0tMeUTx3a0fewnkVHX4PVh3h3Kyrw+cfL3KGR4hiYWvadjmEPb7Qq2VCpDVHHKlKOqKHMPAVr5WY5WUEKSTM4KcB4CpKLJJMSRFou4ho3ucQwe0rdChOWiNkacnojAdlSHzMcx4IW3Z1riGewkrrjZcvvGl+/2LK34VcVdIlt00z/ObC30YvDlPPM4C3qaDyranSp+RZe7/gvrXgMId6rz8ke0sDIwcDQL63HW57jwvcdbjykqE6kpvMmXlOjCmuWCwi/pFE2YGkQYGkQYGkQYGkQYGkQYGkQYGkQYGkQYGkQYLtPLYk8DXH2AlbKPnRpr9qbOrZpU+joKFnoU0DfZG0L0x5YlkAQBAEAQBAEAQAhAQlbmlRSuc51NEHu8qSO9PMeeSItd71iUVLVZMNJ6mA/MWG1mT1jB/V03vmDz71odpResUa3Qpv8A8mP3gj6/W24LUn49z3UfBUPh/cx4el8JfbmJBaz5qx//ADjBf1whhU42tGOkUZVGmtEaPndmcynkgqGxksjljDicdQ8Mc7C5xLsTiBiueZTnD2HGJ0UWoTTIp00dz4w9XL+hUjsaux6BcQoY1PNLHxh6uX9CeBrbGf8AIUNxpY+MPVy/oTwNbYf5ChuNLHxh6uX9CeBrbD/IUNz0SM4wetsg9xaseBrbDx9DcY2cYOi/9KeBrbDx9DcY2cYOi/8ASnga2w8fQ3GNnGDov/Snga2w8fQ3GNnGDov/AEp4GtsPH0Nz0OYf4jfWHD8Qngq2xnx9D4h4PGs9/YseCrbDx1D4h4PGs9/Yngq2w8dQ+IeDxrPf2J4KtsPHUPiKah4bFOWvaXaGXC0XLnOwGzQLbSVuoWlSM02jTcXlKVNqL7nccnx4Yom+ixjfY0BXZQGQgCAIAgCAIAgCAIAgCAIAgPLID2yAWQCyA8sgFkAsgFkAsgFkAsgFkAsgFkB6gCAIAgCAIAgCAIAgCAIAgCAIAgCAIAgCAIAgCAIAgCAIAgCAIAg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71511" y="-159243"/>
            <a:ext cx="336021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AutoShape 8" descr="data:image/jpeg;base64,/9j/4AAQSkZJRgABAQAAAQABAAD/2wCEAAkGBxQSERAUEhIRFhUWFRUUFBIUFxUPEBYVFxYXGBcUFBQYHCgjGB4lGxYZITIhMSkrLy4uGR80ODYsNygtLisBCgoKDg0OGxAQGiwlICYsLCwsLC8sLCwsLCwsLCwsLC8sLCwsLCwsLCwsLCwsLCwsLCwsLCwsLCwsLCwsLCwsLP/AABEIAOEA4QMBEQACEQEDEQH/xAAcAAEAAQUBAQAAAAAAAAAAAAAABQIDBAYHAQj/xABOEAABAwIBBgcLCQYEBgMAAAABAAIDBBESBQYTITFBUVNhcZKT0RQWIiMyQlKBkaGiBxUXVGJyscHSJDNDY3PCRKOy04KDw9Th8DR0lP/EABsBAQACAwEBAAAAAAAAAAAAAAACBQEDBAYH/8QAMxEAAgEDAgQDBgYDAQEAAAAAAAECAwQRMVEFEhMhFDJBIjNSYXGRI4GhsdHhFcHwQgb/2gAMAwEAAhEDEQA/AO4oAgCAIAgCAIAgCAIAgCAIAgCAIAgCAIAgCAIAgCAIAgCAIAgLNVNgaTwIDUavPmONxDnNHOQPxQFj6QYfTZ0m9qAfSDD6bOk3tQD6QYfTZ0m9qA9Hygw+mzpN7UBP5EzjiqNTHsJ22DgT7AgJtAEAQBAEAQBAEAQBAEAQBAEAQBAEAQBAEAQBAQ2c1a2OF2Igat+pAfP2Xsps005GjN2xAEhr/Okva+zaum25cvmOa55sLlIf51/pdBnYuzFPZHFmrux86/0ugzsTFPZDNXdj51/pdBnYmKeyGau7PRlT+l0GdiYp7IZq7szsnZUcyRj2kRvacTJWNa1zTygDwmkai06iOWxGKlCMl2FO4nCXc7Jm58oTJY8MoDJmgY2bWkbpIz5zDuO7WDrCrZRcXhlpGSksol+/CPhUSQ78I+FAO/CPhQDvwj4UA78I+FAO/CPhQHrc74ydqAnqGqEjQ4IDJQBAEAQBAEAQBAEAQBAEAQHPvlbZenbqBAmgNiAQfGs2g7VmOqIy0ZxierIc4YYtp/hs4eZW/ShsU7qz3KO7XejF1bOxOlDYdae47td6MXVs7E6UNh1p7ju13oxdWzsTpQ2HWnuesriDrZERvBjZYj2I6MNjKrTXqYtRFg8JtzETYHaWE+Y7k4D6tu3WpOm+WWnoybiqi5o6+qK2VosAQ1wF7Yt19tipzjCepGE5w8rK+7m8XH7+1a+jS2J9eruO7m8XH7+1OjS2HXq7ju5vFx+/tTo0th16u47ubxcfv7U6NLYderuO7m8XH7+1OjS2HXq7ju5vFx+/tTo0th16u5584NuBo47nYAHFxPAADcrDpUVqSVWs9DeMxsp1FLKJhSuDTFIwtkkNMxxc6MscWnE7UGu83zuVaZ0Od/hrsTV5CmvxJd/l3NqqM8axx/eUsTfRjifM/rHvAPQU42EnqzlqcZgvLEj5MtVTtuUKz/gbSRjm1QX963Lh8fVs5Zcbn6RX6/yeMyrUA6q+uHrpnj4oCpf46G7If5yovRf9+ZnQZyVjR4NYH6/8RBHJ6joTEoS4bszZDj3xRJajz3nbbTUzJBqu+mks/lOhltq5nkrnnZVY/M76XF7eerwbDkjOilqXYI5QJbXMEoMFRbZfRPAJHKLjlXJKLi8NFlCcZrMXlEysEggCAIAgCAIDRPlbH7FIfRs7ouDvyWVqYehw7KDbSyD7TvxV0tCjepYWTAQBAEBXHIRcaiCLOadbSOAhYlFSWGZjJxeUejR8RF8XatXQgbfETF4/q8PxdqdCI8RMXj+rw/F2p0IjxExeP6vD8XanQiPETF4/q8PxdqdCI8RMN0ZcGtpo3OPksaHOeeYA+9RlTpx1Jxq1JaE3T5rNcLzsiiB/hxXfN65CcLfUHc6iqDn8l+pqqX8aend/oTdDTxQC0ETI9xcBeQ/eedZXVToQj6FXWvKlTVl8uJ2ldCRxSk2VAKRqbKwFJI1tlYCkQbKwFk1tlbVnBHJXK1sjQ2RrXtvcBwvYjYWna08o1rXUoQmsNG6jeVaLzBkxkfOGoprC76mHfG83rIxwxSk+OH2XeF9o7FU3HD5Q7w02PT2PHIVPZrdnub9krKcVTE2WF4ex19YuCCNRa5p1tcDqLTYgqtPQJ5MtAEAQBAEBpXyrx3yfUD+W/wD0lAcNykPGv5Tf2q6h5UUU/MzFwqZDIwoMjCgyMKDIwoMjCgyMKDIwoMgiywCQyZkR8wDydHF6ZHjHj+Uw7vtHVwArVzyn2h9/4JycKXeeu38mzUdPHC0thYG38p3lSP8AvvOs82wblthRUe/qcFa6nU7emxcW5I42ytoUjW2XAFI1tlYCkjW2VgKRBsrAWTW2VAKRBsrAWSLZ6AskCppsmDGcGTQVslPKZ4Bdxtp4L4W1DR7mygeS7f5J1WLau9suZc8NT0fCOLOm+lVfs/t/R0vJWUY6mGOaJ12PFwdhG4tcD5LgQQRtBBCpD2OploAgCAIDVflHjxUUw4WOHwlAcEqziLXekxjukwH81c0u8EUNbtUaLGFbDXkYUGRhQZGFBkYUGRhQZGFBkW1gAEucbNa0Xc48AG9RlJRWWShFyeET+S8hBln1ADn7Ww+VGzgx7nu+Ebr7VrUHPvLTb+SNS4jT7U9d/wCCbdG513O1DhccLR6yt+YxRw8s5vQwZcq0zNRnDjwRB0/tcwED1lQ68fTublY1P/Xb6vBjPzljF8FPM7le5kQPqBcfcsdSo9I/cl4OmvNP7J/0WDnRL5tPA3ndJKfcGpmq/Vf99iXh7dbv7L+RT5w1LnAfszRr16N5sAL8YsSdRLPN+n9k429u2lyv7/0dIyRmlUTU8EvdNO0yRskLTTuIBc0OtcTDhXCr2qd74RbPf7l9+ZVWNktFJyGOan+IPf8Agti4hUXoapcEoPRswanN2sjHhUjZP/rTseee04i/FbocS+JHHU/+f+CX3/5kXO9sbsMukhdcDDUMdACTsDZHDA//AIXFdlO+pS9Sqr8Huafflyvl3LroiNoXYpJ6FTOEovujxTNZ6hgA2WGZTwTOaeUu56oMJ8TVOII3MqgLhw4BI1pB+01u95VDxC35Jc60Z7bgd91afSlqtPodFVcXwQBAEBr2fDb0r+YoD59DfF05/kQj2MA/JXFv7tFDddqsinCtxz5GFBkYUGRhQZGFBkYUGT2GB8j2xxML5HeSwe9zj5rRvKhUqKC+Ztp03N/L1ZOQdzUVw6TTVJFn6IYy3hY3XhiHOQTv5OeMsvOr/Y3VINxwvZj89X/tmJUZdmdfRtZCOH99N0nDCOiedbeWctXj6GhdKGiz9dPt/ZGTtMhvI58h4ZHF4HM06h6gFJUor0+5l15aLt9OwDFsNWT3CgyMKDJWzwWyuG1sMpHOI3W9611u0GbrfvUij6WyRFgghaPNYxvsaAqU9AZiAICiaFr2lr2tc0ixa4BzSOAg7UBqeUsxmC7qJ+gdxJvLRu5NETeLnYW7bkOW+lcVKflZx3NhQuF7a77+pqUjHNkMU0ZimAxGMnE17eMhfa0jPYRquAru2vI1ez1PHcR4TUtnzLvHcpK7inPFgyeSRGRj2A4XEAsd6MjSHRvH3XtafUue5pqpTaO/h1w6FeMkdQzeykKmmgmtYvYC5u3C/Y9nqcCPUvMPsfRE01lEghkIAgILPEXpn8xQHAS3xcPIwt6LiPyVva+7RQXvasy3gXQcuRgQZGBBkYEGRgQZLNS8tHgtLnHyWj8Sdw5VGcmtFlk4RUn3eEV0ukaxzS/DjtpNHdrn22NfJtLRrs0WGvWCda0Rt8vmqPL/AEOid2kuWksL9SpkIaAAAANgGoLoSSWEcrk28tnuBZMZGBBkYEGRgQZGBBkyKSK+MHe3D0iG/mtFz7tnTZ96yPpOBtmgcipz0BcQBAEAQEXnDkOOriwPu1zTiimb+8ikGx7D7iNhBINwVmMnF5RGcIzi4yWUzmzmvBkZK0NmidglaLht7XbIy/mPaQ4c5G0Feis7jqw76nguKWDtqvbR6FsldhVpBrrEKL0NkezNz+TqfxdXFsEdS5zfuzMZMT1kkg9S8zcx5arR9D4fU57eD+X7G3LQdgQBAQudo/Zn8xQHA4meKZySVA9k8n5K2s/dlBxHtWPMC6jhyMCDIwIMjAgyMCDIwIMjAgyMCDIwIMjAgyMCDIwIMjAgyZuS4bvjHpVFI321UN/ddct57s7uH96yPohmwKpL8qQBAEAQBAaPn/R4ZqWcfxL0svLcOkhcT9lzXtH9VdllU5KqW5VcYt1Vtm/VdzVXL0OTwmCglYJpG1fJ9Ke6q1u7QUj/AFl1Sw+5gXn75finuODPNsvq/wDRva4y1CAICIzpH7O/mKA4PCzxbuSeb3kO/uVrZeQoeKe9X0PMC7CsyMCDIwIMjAgyMCDIwIMjAgyMCDIwIMjAgyMCDIwIMjAgyS+bMQNTSg+dUxfDif8A2LjvfIWXC+9V/Q7wFVF+eoAgCA17OnOCWkdBhp2yMldo9K6XQtZIfIY/wHWxbAdl7DaRfMY8zwQnNQi5P0IeXPSpGyjp+W9U4fhAV1qxrPYrXxq1Xq/t/ZE5wZw1FVE2J1PTxjSwyGRtQ+Vw0UjX2DNC25OG20bVto2NVTTeDmuuM20qUoxy21t/ZFSO1lXZ5H1LZKwSSMzI2V5qWeWWKKGUSRQxkSSvpy0xPmdcYYn4gdLybFVXdrOpPmiek4ZxGlQpck86k43PqqP+Fo//ANU3/arl8FU+RZLi9u9/+/MmM0s4KmqlnEsEDI4rN0sUskwdKdZjGONl8LbYjsu4DaDbllHleGWNOoqkeZG0KJMic5h+zv5igOE0g1VI4Kl3vijP5qzsPKyi4v54/QuYF3lPkYEGRgWRkYFgZGBBkYEGRgQZGBBkYEGRgQZGBBkYEGRgQZJvNCK9bk8W/wARI7mDaWo1+1wXBfvsi44Qvak/kdtVYXoQBAEBj5QomTxSRStDo3tLXNO8HlGw8u0IDl1dRSU8rqeYlz2txwynVp4b2xHdpGmzXgcLXag4BXdjdc65ZankOMcN6UupTXsv9GYZKsShSKCVgmkUkrBNItkqLZsSL9LTySPjihtppSRGSMTWNFsc7hvawEat5LRvXFd1+SOFqW3DbPrTy9FqdbyRkyOmhjhiBDGCwubucTrc9585ziSSd5JVIet0MxAYGW4C+J4HAUBxEZOdHLWMI16SOSxIGpzC2/8AlqwsZJZyU3FqcpcvKh3K7k9o7VYdSO5S9Gp8LKZosDXOcQGtBJJIsANZKOrBeplUKreFFmM+ikZGKgl9zrkp9uCHzXNG3GNZcN4NvNF6OnxiLuXF+XQtJ2UHS6cfMvXd7fTb+zKbBcAgtsdYOJtre1XnVhuVfQq/Cz3uY8Lek3tTqw3HQqfCx3MeFvSb2p1YbjoVPhY7mPC3pN7U6sNx0Knws87nPC3pN7U6sNx0Knwsdz8rOk3tTqw3HQq/Cx3Pys6Te1OrDcdCr8LHc/KzpN7U6sNx0Kvwsdz8rOk3tTqw3HQq/Cx3Pys6Te1OrDcdCr8LNgzEaO76Vt2khlS/wXBxFhG25ts8pV17OMsYZdcKpSgpOSwdeXAXAQBAEAQERnNkNtXDhvgkYccE1sRjkAIDrb2kEtc3e0kKUZOLyiFSnGpFxlozmUgdd4ezBLG7BNFe+B+3Ud7XDwmu3ghegtrhVY5PEX9jK3qY9PQskroOJItkqLZsSPMQAc95sxoLnHgA/HmWqpNQjlnTQoupNRR0XMTIRhY6eZpbPMG3YdsMQuWQ8+sucd7idwCoKtR1JczPZ29CNGmoI2pazeEB4QgInKWbFJUOD56WnlcBYOkjZI4DguRsQGJ3i5O+oUfUx/pQZNBzsydRCpEdNSUzG07gZZGRRsc+e12whwHksBDncJLRucFw31x04cq1Zz3FXljgj2zHFivrXned5yVnN3JTNGno45hDPTU7opnHQyOjY4xzO1mBxI8l5uWHcbt3tC9DY3Sqx5Xqv1LO3rc6w9ToPejQ/U6bqo+xd50DvRofqdN1UfYgHejQ/U6bqo+xAVx5rUbTdtJTA8IiYPyQF3vepfq0HVs7EA73qX6tB1bOxAO96l+rQdWzsQDvepfq0HVs7EA73qX6tB1bOxAZNJk2KIkxxRsJFiWMawkcBICAykAQBAEBj1lUI2kkoDRsq59CN1uE2AF3OJ22a0aybAn1IDVM4c4hK9s7IpjI0YHtEUo00V74D4HlNJJadxJGxxWyjX6UspnPdWquKfI19AXNc1r2G7HC7Ts1co3HcRuXoKdRTjlHiq1CVKbjItjWVJsjGOS1HlFralgLHujgcHuwxySNfODdrSWtItGRf71vR10t5cKUuRM9Twuz6cOo13ehvuSM+oTrmc6Mb3PjlY0cpcWWA5SuLKLfDN4WTAQBAEBrueuXjTQhkRHdE12Q31hgA8Odw9FgN+Vxa3zlrq1FTi5MjOSiss5eWhoDW3sL6ybucSSXPcd7iSSTvJK8vXrOpJyZUVJuTywAuds1Nl1rQQ5jxdrhZw2ewjYRtB3EKdKq6clJGYTcXlHQMyM4DIO5p34p424mSHVp4b2En323DXjhsdQcF6q3rxrQ5l+ZcUqqqRyjbVvNoQBAEB4UBq2Xs6205OIgAbSSGgesoCG+kqDjousZ2oB9JUHHRdYztTAH0lQcdF1jO1MAfSVBx0XWM7UwB9JUHHRdYztTAH0lQcdF1jO1MAfSVBx0XWM7UwDX8v58Nm8GN7XuJDWxxua+R7jqDWtB1klH27sLuZmQsldyXqKgtNS4EAA4mwMP8Nh3uPnO37NgVVcXDqPljod9GiorMtT2ozxa1xGJ1xtADn258INlpjRm1lGx1Io1uoyvEJi4YhFM68gwPa2KU/xtbbBrvO5bO3uKu+GXM6X4c9PQouL2ULiPUh5l+pcyrUGANaCRJIS1hAL8DR5cxAB1NGzhcWhW15ddOn7OpR8NsHVqe1otSUyfnRFBEyKPSBjBYDBITwkk4dZJuSd5JXkZUqkm2z28akIrCMbOPOsTUdVE3SEviewDBJrJGzyVtoUpRmmzXVnGUWkdPyDnNBVOLI5AX4S/BZzXYQQC4BwFwC5o9Y4VZ5OInEAQGPlCtZBFJLK4NYxpe9x3AC55+ZAchyjlB88sk8oLXyWDYyb6GEeRFq368TvtOI2ALz9/dc8uWOiK25rczwtDDAVW2cbZWAotkWysBRbIl5mK7Cx+CWN2OGW18Dxq1je1wJa4b2uK67O7dCefT1N1Cu6cjp+bGXG1cOK2CVhwTxXuY5AASL72kEOa7eCDyL1cJqcVKOjLuMlJZRLqRkIAgMPKNYI2klAcWztzgjdVU/hs8GqpnOFwdTZ2E3HMFGfleDMdUbGc6qf0oP8ALVO41fmWOYHnfVT+lB8Cxy1fmZzAd9VP6UHwJy1fmMwHfVT+lB8CctX5jMB31U/pQfAnLV+YzAd9VP6UHwJy1fmMwHfVT+lB8CctX5jMAc64BrD4QdxBYD7U5Kj1yOaCIWaukrZRDTFpcdb5PKihZe2N9tp22btcRwAkbIU1Bc0tCEpuTxE3nJGT2U0TYor2Gtzz5cjztkeRtJ/8DUuarWlNm6FJRRlyHEC12tpBBadYIOogjeFr55bk+SOxFZCyI2lMha97y6zWuebuZE393C0+i2526zfXdbq1zUq45noaqVvCnnlWpL6U8JWjme5t5VsNKeEpzPccq2LOTWl2Uo3EnwKOUdZPF/tK3sW3B5K+67SNtXccwQHOM9Mrd1TGFjhoKd/jNYtLUt2M5WxHWftgDzCFxXtWUYcsdWc9xNqOEa06O9yXN6Q7V550qj9CscJbFOHm5xrC0STWpqllFQCg2RK2tWMN6EdS4A0bXxjne0fmtit6j0RLpTfoZNJlPuaQVMUkRc0BssWkjbp4Qb4Bd1tI25LDwkt2OVxw2pVpvkmng77SU4Plkux1PJ1fHURRzQvD45GhzHjYQf8A3ZuV6WZkoAgIPOlvincyA03MylidRxl0MLiJKhpc6NjnG1RJa5I16rKpvKk41MJnfbwjKHdE383wcRT9VH2Lk69Tc6OjDYfN8HEU/VR9idepuOjDYfN8HEU/VR9idepuOjDYfN8HEU/VR9idepuOjDYfN8HEU/VR9idepuOjDYfN8HEU/VR9idepuOjDYfN8HEU/VR9idepuOjDYfN8HEU/VR9idepuOjDYuwwsYCGMYwHWQxoYCeEgBQlUlLVkowUdC5dRJC6AXQC6AXQFGQHXyjUD0KSn+OWo/21dWK/DKy685tq7DnCAiXZsURJJo6Ukm5JijJJJuSTbhQFbc3aQbKSl6qP8ASgOYV8DWS1Ia1rQKmcBrQGtAx6gANi83xb332Km994Y4CqWzhbKa1l4JtV7ML8O2+Cz7W33w2XVYSUa8W9zdbSxVTOs0+SaVzWvbT09nAOBEUesEXB2L2BfF1uRqcbKeDq2diAy4YWsGFjWtHA0Bo9gQFaAICJzjbeJ3MgNIzLk/Z5W+hVTt6REn4PVPxBe2WNn5SdxrgOsY0AxoBjQDGgGNAMaAY0AxoBjQDGgGNAMaAY0BdzWbeuyg7+VRx9HTv/6qvbNfhIqrn3hta6jQEAQBAcmy3CW1WUGndUh7fuyQQvv0y8epee4xHE0/kVd+vaTMEBUjK0uwOsQUjLleQnh5N0+TzKI0RpHHw6cARX8+mP7pw+6PFnlZfzgvZ2tdVqSkvzPQ0KiqQTNuXSbQgCAICOy428TuYoDnOZz7fODeCrxdKngH9qquIrumWFloyfxqtO/AxoMDGgwMaDAxoMDGgwMaDBjZRypHAzHK8NbsG9zjua1o1uJ4BrUoQlN4iRlJRWWXaeoLmhxaW314XWxAbsVth5FhrDMruXMawZwMaDAxoMDGgwMaDBn5mOvLlE/zom9Gmh7Vf2qxSRTXHvGbSug0hAEAQHPM+KXBWh2vDUU4A4NJTvJPrcyYeqNVPF6XNSUtjhvoZhk10BeXZSlQCiYLsbnB0b434JoyTFJa4F7Yo3jzo3AAEcxFiAR32N67efy9Tptrl0pfI6Bm3nNHVeA4aKoaLvgcbn78Tv4kfA4cxAOpetpVYVY80HlF7CcZrMSeWwmEAQGFlZt43cxQHL83JbT5RZwOhf0mvb/Yq3iK7JnfY6tE3pFUlngaRBgaRBgaRBgaRBgxK7K0UNtI8NJ8lut0juRjG3c71BThTlPyo1zqQprMngjKzLUpYXgCniBtpJhpahxJsBFTtO12wAm9/NXRToRzhvP00/N/99StqcSTfLSWWWsjZDvKKmoDnSgeKErtLJGDbwnkeCHm2xoDW7Bc3cVausdOn2X7nXQoS89R5l+xsekXIdeBpEGBpEGBpEGBpEGD0SIjGCazGFxXO4at/wAMULPxaV6Kh7uJR1veM2dbjUEAQBAa9nzk101LjjbilgcJ42jWXYQQ+Mcr4y9g5XBa61NVIOD9SFSCnFxZz8ua4NewgseA5jhsLSLg+xeIr03Tm4s85Ui4yaYAWk1HoWDB7Kxrw0PB8E4mOaXRysd6UcjSHMPKCum3u6lB5izdSrzpvMWTWTc56uGwcW1bB6ZbT1Y5MYGjk3DWGcpKv7fjFOXaosMtaXEIS8/Yn6fPmlP74y05tciojcxg/wCc28Z6atadenU8skzujVhLRk3Q5UhmAdDNDIDsdG9kgPMWkraTKsoC8buZAcjyU61fXjhhgPRkmH94VfxBewmd1g/baJjGqYt8FqasYwEvexoG0ucGj3qSi3ojDaWphHOGA+RJpeSBr6k/5QK2dCp6rH17fuaJ3VCGs0UvyrKb4KctG5872xNPM1uJ/tATkhHzT+3f+jgq8YoR8vcxJnyv/eVDra7sp2iFp5DI7E/1gtUHXpR8sc/X+NCsrcZqy8nYth0cFsEdnv1NY3w6mUjhe4lxAvrc42F9ZU4urW7yeIr7HJTjWuZ47szqChOISzkOkF8DBcxQg6iGX8p1tRedZ12sDZJ1Fjkhp+r+v8Hp7OwhQWdXuSukWk7sDSIMDSIMDSIMDSIMDSIMHrJNYWVqYa7Gy/J7rpZXelV1h9QqZGj3NC9JSWIL6Hnqnnf1NnWwgEAQBAEBzPOPJPck5AH7PO8uhd5sUziS+nPA1x8JnKXN9EGl4rZc66sdfUrr635lzx/MjC2y8u+xSsLBg9QHl0BW2Zw2EqanJaMkpNGPPBE83fDC4+k5jS722uumF7WhpJm6NxUjoynuaMbGyN5I5p4R7GPC6Y8UuF/6NyvKu5jfNcAcXBswcRYuFRUhxG2xOkuQpPidaSw+/wCSNkb+tHRnpoIN8Rd9+SaUex7yo+Pq+mPsjL4hcPWT+57HTQsN2QQNPCI2X9tlF3laWsma5XFSWrLr6px3/ktTnJ6shzNltoLjYXKyk2ZSbLHdF3FkAa941OkOunjPA4jy3fYB5yF3Qt4wXNU+3r/Ra2XDKld5fZbmdQUbYy51y+R1scrrY3W2AW1NaNzRYD3rM6rn20Wx6uhbU6EeWCMzSLWb8DSIMDSIMDSIMDSIMDSIMDSIMFdO/wAJvOFmOpiS7G65gstQxEec+d/SnkP5r00PKjzUvMzYVIiEAQBAEBj5QoY54nxStD2PFnNOwj8jvvuQHNct5Nko3WncXQk2jrDu4I6rcx2wCTyXHbhNgaDiHC85nS+xVXVln2ofYxZIyNq87KLi8MqWmtShRMHhWQeFZJFJKyZKSVJGSglSSJFJKkkSSKdqmkSSLVVOyIgPJLzrbEwY5nczdw5TYcq66VrKSy+y3Z129pUrSxBZLRjklFpPFx8Sx13uH82UW1fZbYcJcF0qcKXamu+7/wBI9PZ8GhT9qr3exnRWa0NaA1oFg0ABoHAANi0ttvLLtRSWEVaRYM4GkQxgaRDOBpEGBpEGBpEGBpEGBpEGDIoX+MZzhTh5kQn5Wb78nrT815PJ2up4nnne0OP+penPLGwoAgCAIAgCApkYHAhwBBFiCLgg7QRvQGm5SzILLmhe1g29yy4nU3NE4XdBzAOaPRXFc2NKv3aw9znrW0KuuprFfE6D/wCTDLB9tw0tMeUTx3a0fewnkVHX4PVh3h3Kyrw+cfL3KGR4hiYWvadjmEPb7Qq2VCpDVHHKlKOqKHMPAVr5WY5WUEKSTM4KcB4CpKLJJMSRFou4ho3ucQwe0rdChOWiNkacnojAdlSHzMcx4IW3Z1riGewkrrjZcvvGl+/2LK34VcVdIlt00z/ObC30YvDlPPM4C3qaDyranSp+RZe7/gvrXgMId6rz8ke0sDIwcDQL63HW57jwvcdbjykqE6kpvMmXlOjCmuWCwi/pFE2YGkQYGkQYGkQYGkQYGkQYGkQYGkQYGkQYGkQYLtPLYk8DXH2AlbKPnRpr9qbOrZpU+joKFnoU0DfZG0L0x5YlkAQBAEAQBAEAQAhAQlbmlRSuc51NEHu8qSO9PMeeSItd71iUVLVZMNJ6mA/MWG1mT1jB/V03vmDz71odpResUa3Qpv8A8mP3gj6/W24LUn49z3UfBUPh/cx4el8JfbmJBaz5qx//ADjBf1whhU42tGOkUZVGmtEaPndmcynkgqGxksjljDicdQ8Mc7C5xLsTiBiueZTnD2HGJ0UWoTTIp00dz4w9XL+hUjsaux6BcQoY1PNLHxh6uX9CeBrbGf8AIUNxpY+MPVy/oTwNbYf5ChuNLHxh6uX9CeBrbD/IUNz0SM4wetsg9xaseBrbDx9DcY2cYOi/9KeBrbDx9DcY2cYOi/8ASnga2w8fQ3GNnGDov/Snga2w8fQ3GNnGDov/AEp4GtsPH0Nz0OYf4jfWHD8Qngq2xnx9D4h4PGs9/YseCrbDx1D4h4PGs9/Yngq2w8dQ+IeDxrPf2J4KtsPHUPiKah4bFOWvaXaGXC0XLnOwGzQLbSVuoWlSM02jTcXlKVNqL7nccnx4Yom+ixjfY0BXZQGQgCAIAgCAIAgCAIAgCAIAgPLID2yAWQCyA8sgFkAsgFkAsgFkAsgFkAsgFkB6gCAIAgCAIAgCAIAgCAIAgCAIAgCAIAgCAIAgCAIAgCAIAgCAIAg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39521" y="8749"/>
            <a:ext cx="336021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34" name="Picture 10" descr="http://www.shelly-stone.com/wp-content/uploads/2012/08/sharedance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1" y="1612885"/>
            <a:ext cx="3175353" cy="31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0041" y="1722224"/>
            <a:ext cx="5795019" cy="3425765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/>
              <a:t>The controversy over file-sharing and copyright has been flaring since the appearance of Napster in 1999, but more recently, in 2007 the Recording Industry Association of America (RIAA) undertook a campaign of suing people for downloading or uploading copyrighted material without permission.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7690" y="446068"/>
            <a:ext cx="3823137" cy="932775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/>
              <a:t>File sharing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531" y="6478605"/>
            <a:ext cx="5345990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Recording </a:t>
            </a:r>
            <a:r>
              <a:rPr lang="en-GB" dirty="0">
                <a:solidFill>
                  <a:schemeClr val="bg1"/>
                </a:solidFill>
              </a:rPr>
              <a:t>Industry Association of America (RIAA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Motion </a:t>
            </a:r>
            <a:r>
              <a:rPr lang="en-GB" dirty="0">
                <a:solidFill>
                  <a:schemeClr val="bg1"/>
                </a:solidFill>
              </a:rPr>
              <a:t>Picture Association of America (MPAA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What is Web Science?</a:t>
            </a:r>
            <a:endParaRPr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Topics (Continued) :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9. Copyright,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DRM 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and IP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10. Web Economics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11. Trust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12. Dark Web / Under Web (Drugs, Assassins </a:t>
            </a:r>
            <a:r>
              <a:rPr lang="en-GB" sz="2400" dirty="0" err="1">
                <a:solidFill>
                  <a:schemeClr val="bg1"/>
                </a:solidFill>
                <a:latin typeface="Georgia" pitchFamily="18" charset="0"/>
              </a:rPr>
              <a:t>etc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)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13. Social shaping of Technology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14. Network analysis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15. Citizen Journalism</a:t>
            </a:r>
          </a:p>
          <a:p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16.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Religion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3934" y="107429"/>
            <a:ext cx="253581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75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lIns="90000" tIns="45000" rIns="90000" bIns="45000" anchor="ctr"/>
          <a:lstStyle/>
          <a:p>
            <a:pPr algn="ctr" rtl="0"/>
            <a:r>
              <a:rPr lang="en-GB" sz="5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DRM digital rights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2571542"/>
          </a:xfrm>
        </p:spPr>
        <p:txBody>
          <a:bodyPr wrap="square" lIns="90000" tIns="45000" rIns="90000" bIns="45000" anchor="t"/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First-Gen DRM: control copying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GB" sz="2400" kern="1200" dirty="0">
              <a:solidFill>
                <a:schemeClr val="bg1"/>
              </a:solidFill>
              <a:latin typeface="Georgia" pitchFamily="18" charset="0"/>
              <a:ea typeface="+mn-ea"/>
              <a:cs typeface="+mn-cs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Second-Gen DRM: control executing, viewing, copying, printing, altering</a:t>
            </a:r>
          </a:p>
        </p:txBody>
      </p:sp>
    </p:spTree>
    <p:extLst>
      <p:ext uri="{BB962C8B-B14F-4D97-AF65-F5344CB8AC3E}">
        <p14:creationId xmlns:p14="http://schemas.microsoft.com/office/powerpoint/2010/main" val="21241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7" y="366691"/>
            <a:ext cx="7303311" cy="68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6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lIns="90000" tIns="45000" rIns="90000" bIns="45000" anchor="ctr"/>
          <a:lstStyle/>
          <a:p>
            <a:pPr algn="ctr" rtl="0"/>
            <a:r>
              <a:rPr lang="en-GB" sz="5400" kern="1200" dirty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rPr>
              <a:t>10. Web Economics</a:t>
            </a:r>
          </a:p>
        </p:txBody>
      </p:sp>
      <p:pic>
        <p:nvPicPr>
          <p:cNvPr id="3074" name="Picture 2" descr="http://www.globalresearch.ca/articlePictures/bad_economi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0" y="1795451"/>
            <a:ext cx="6297036" cy="47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Nasda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7" y="1239822"/>
            <a:ext cx="7549685" cy="57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190" y="51426"/>
            <a:ext cx="7949786" cy="1259946"/>
          </a:xfrm>
        </p:spPr>
        <p:txBody>
          <a:bodyPr wrap="none" lIns="90000" tIns="45000" rIns="90000" bIns="45000" anchor="ctr"/>
          <a:lstStyle/>
          <a:p>
            <a:pPr algn="l" rtl="0"/>
            <a:r>
              <a:rPr lang="en-GB" sz="5400" kern="1200" dirty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rPr>
              <a:t>Dot-com bubble</a:t>
            </a:r>
          </a:p>
        </p:txBody>
      </p:sp>
      <p:pic>
        <p:nvPicPr>
          <p:cNvPr id="5122" name="Picture 2" descr="http://www.technewsdaily.com/images/i/000/010/698/iFF/mosaic.jpg?1358947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0" y="1239822"/>
            <a:ext cx="3413504" cy="22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103111" y="3515253"/>
            <a:ext cx="238151" cy="2248971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1832" y="128566"/>
            <a:ext cx="3839046" cy="25947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dirty="0" smtClean="0">
                <a:latin typeface="Georgia" pitchFamily="18" charset="0"/>
              </a:rPr>
              <a:t>A rapid </a:t>
            </a:r>
            <a:r>
              <a:rPr lang="en-GB" dirty="0">
                <a:latin typeface="Georgia" pitchFamily="18" charset="0"/>
              </a:rPr>
              <a:t>rise in equity markets </a:t>
            </a:r>
            <a:r>
              <a:rPr lang="en-GB" dirty="0" smtClean="0">
                <a:latin typeface="Georgia" pitchFamily="18" charset="0"/>
              </a:rPr>
              <a:t>fuelled </a:t>
            </a:r>
            <a:r>
              <a:rPr lang="en-GB" dirty="0">
                <a:latin typeface="Georgia" pitchFamily="18" charset="0"/>
              </a:rPr>
              <a:t>by investments in internet-based companies. During the dotcom bubble of the late 1990s, the value of equity markets grew exponentially, with the technology-dominated Nasdaq index rising from under 1,000 to 5,000 between 1995 and 2000. </a:t>
            </a:r>
          </a:p>
        </p:txBody>
      </p:sp>
    </p:spTree>
    <p:extLst>
      <p:ext uri="{BB962C8B-B14F-4D97-AF65-F5344CB8AC3E}">
        <p14:creationId xmlns:p14="http://schemas.microsoft.com/office/powerpoint/2010/main" val="36142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490" y="2678463"/>
            <a:ext cx="4784241" cy="813342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marL="0" indent="0" algn="ctr">
              <a:buNone/>
            </a:pPr>
            <a:r>
              <a:rPr lang="en-GB" dirty="0" smtClean="0"/>
              <a:t>$</a:t>
            </a:r>
            <a:r>
              <a:rPr lang="en-GB" sz="4000" dirty="0" smtClean="0"/>
              <a:t>21,800,000,000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931164" y="2678463"/>
            <a:ext cx="4149462" cy="471110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defPPr>
              <a:defRPr lang="en-US"/>
            </a:defPPr>
            <a:lvl1pPr indent="0" algn="ctr">
              <a:buFont typeface="Arial" pitchFamily="34" charset="0"/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sz="4000" dirty="0"/>
              <a:t>$19,166,000,000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82" y="4742692"/>
            <a:ext cx="4894850" cy="471110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defPPr>
              <a:defRPr lang="en-US"/>
            </a:defPPr>
            <a:lvl1pPr indent="0" algn="ctr">
              <a:buFont typeface="Arial" pitchFamily="34" charset="0"/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sz="4000" dirty="0"/>
              <a:t> $7,200,000,000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7844" y="4742692"/>
            <a:ext cx="4616100" cy="471110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defPPr>
              <a:defRPr lang="en-US"/>
            </a:defPPr>
            <a:lvl1pPr indent="0" algn="ctr">
              <a:buFont typeface="Arial" pitchFamily="34" charset="0"/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sz="4000" dirty="0"/>
              <a:t>$6,290,000,000</a:t>
            </a:r>
          </a:p>
        </p:txBody>
      </p:sp>
      <p:pic>
        <p:nvPicPr>
          <p:cNvPr id="6157" name="Picture 13" descr="http://www.bttechsupport.com/upload/110961341_MS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6" b="-1"/>
          <a:stretch/>
        </p:blipFill>
        <p:spPr bwMode="auto">
          <a:xfrm>
            <a:off x="2218096" y="5364013"/>
            <a:ext cx="3472690" cy="15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77233" y="6806922"/>
            <a:ext cx="5354416" cy="471110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defPPr>
              <a:defRPr lang="en-US"/>
            </a:defPPr>
            <a:lvl1pPr indent="0" algn="ctr">
              <a:buFont typeface="Arial" pitchFamily="34" charset="0"/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sz="4000" dirty="0"/>
              <a:t>$3,214,000,000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398790"/>
            <a:ext cx="10033680" cy="932775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/>
              <a:t>2012 Approximate Earnings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43" y="1856317"/>
            <a:ext cx="2935301" cy="884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12" y="3947203"/>
            <a:ext cx="2421764" cy="1056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8" y="4015444"/>
            <a:ext cx="3944966" cy="884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98" y="1763613"/>
            <a:ext cx="3031226" cy="10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8" y="396939"/>
            <a:ext cx="7381958" cy="62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8606" y="1081071"/>
            <a:ext cx="3492887" cy="2040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b="1" dirty="0"/>
              <a:t>In order to ensure that its video streams arrive in homes without too many hiccups, Netflix is following in the footsteps of Google and Facebook, building a straighter path into ISPs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8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1/1c/Roulette_-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07632" cy="7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67" y="5292316"/>
            <a:ext cx="8902391" cy="2015913"/>
          </a:xfrm>
        </p:spPr>
        <p:txBody>
          <a:bodyPr wrap="square" lIns="90000" tIns="45000" rIns="90000" bIns="45000" anchor="t"/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“But "bubble" isn't the right metaphor for today's tech industry. When it comes to </a:t>
            </a:r>
            <a:r>
              <a:rPr lang="en-GB" sz="2400" kern="1200" dirty="0" err="1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startups</a:t>
            </a:r>
            <a:r>
              <a:rPr lang="en-GB" sz="2400" kern="1200" dirty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rPr>
              <a:t>, it's more like roulette, and the players have chips to burn.”</a:t>
            </a:r>
          </a:p>
        </p:txBody>
      </p:sp>
    </p:spTree>
    <p:extLst>
      <p:ext uri="{BB962C8B-B14F-4D97-AF65-F5344CB8AC3E}">
        <p14:creationId xmlns:p14="http://schemas.microsoft.com/office/powerpoint/2010/main" val="27117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08" y="1691605"/>
            <a:ext cx="92170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There is a big difference between the true identity of a person and the “internet” identity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When talking to a person online, you can not be sure if the other person is who they claim to be, unless you can see them on video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Dating sites and Facebook profiles are a perfect example, people making fake profiles using other peoples photos and information to trick others</a:t>
            </a:r>
          </a:p>
        </p:txBody>
      </p:sp>
      <p:sp>
        <p:nvSpPr>
          <p:cNvPr id="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 smtClean="0"/>
              <a:t>11. Trust</a:t>
            </a:r>
            <a:endParaRPr lang="en-GB" dirty="0"/>
          </a:p>
        </p:txBody>
      </p:sp>
      <p:pic>
        <p:nvPicPr>
          <p:cNvPr id="3" name="Picture 2" descr="https://encrypted-tbn1.gstatic.com/images?q=tbn:ANd9GcSuumA_8xNDhxToQPSlIFLITgGVtrVQVUGK_CuHlg8Y-0N35ZSk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36" y="2843733"/>
            <a:ext cx="32039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92" y="1691605"/>
            <a:ext cx="92170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Just like every city has a dark place where bad things happened (drugs selling, fights, illegal acts) the same thing is with the web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This place is called the Dark Web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For it to function, networks which offered animosity must exist, such as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     TOR network and </a:t>
            </a:r>
            <a:r>
              <a:rPr lang="en-GB" sz="2000" dirty="0" err="1" smtClean="0">
                <a:solidFill>
                  <a:schemeClr val="bg1"/>
                </a:solidFill>
              </a:rPr>
              <a:t>Bitcon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Sites similar to eBay and Amazon can be accessed only by using the TOR network, where you can buy drugs, guns or black market products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Atlantis stayed opened for 6 months until it was closed for “security issues” but  Silk Road is still running, having an exceptional security, police being unable to find the owner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 smtClean="0"/>
              <a:t>12.Dark Web/Under Web</a:t>
            </a:r>
            <a:endParaRPr lang="en-GB" dirty="0"/>
          </a:p>
        </p:txBody>
      </p:sp>
      <p:pic>
        <p:nvPicPr>
          <p:cNvPr id="1026" name="Picture 2" descr="http://r.ddmcdn.com/w_640/h_360/gif/videos/stdwytk-deep-web-silk-road-720p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3" y="4931965"/>
            <a:ext cx="3736785" cy="210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sz="4800" dirty="0" smtClean="0"/>
              <a:t>13. Social shaping of Technology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99035" y="1770434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The Social shaping of Technology refers direction or trajectory of innovations programs which had implications on social groups.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Technology has and will always change the social aspects of our lives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Examples: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New innovations can save us a lot of time (computers when doing calculations, microwaves ovens)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Internet allows us to talk to people from all around the world, thus learning about other cultures, meeting other people or saving a long distance </a:t>
            </a:r>
            <a:r>
              <a:rPr lang="en-GB" b="1" dirty="0" smtClean="0">
                <a:solidFill>
                  <a:schemeClr val="bg1"/>
                </a:solidFill>
              </a:rPr>
              <a:t>relationship.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The </a:t>
            </a:r>
            <a:r>
              <a:rPr lang="en-GB" b="1" dirty="0">
                <a:solidFill>
                  <a:schemeClr val="bg1"/>
                </a:solidFill>
              </a:rPr>
              <a:t>development of computer </a:t>
            </a:r>
            <a:r>
              <a:rPr lang="en-GB" b="1" dirty="0" smtClean="0">
                <a:solidFill>
                  <a:schemeClr val="bg1"/>
                </a:solidFill>
              </a:rPr>
              <a:t>technology has followed </a:t>
            </a:r>
            <a:r>
              <a:rPr lang="en-GB" b="1" dirty="0">
                <a:solidFill>
                  <a:schemeClr val="bg1"/>
                </a:solidFill>
              </a:rPr>
              <a:t>trajectories that are close to </a:t>
            </a:r>
            <a:r>
              <a:rPr lang="en-GB" b="1" dirty="0" smtClean="0">
                <a:solidFill>
                  <a:schemeClr val="bg1"/>
                </a:solidFill>
              </a:rPr>
              <a:t>natural </a:t>
            </a:r>
            <a:r>
              <a:rPr lang="en-GB" b="1" dirty="0">
                <a:solidFill>
                  <a:schemeClr val="bg1"/>
                </a:solidFill>
              </a:rPr>
              <a:t>laws, the most famous being Moore’s law, describing how the number of </a:t>
            </a:r>
            <a:r>
              <a:rPr lang="en-GB" b="1" dirty="0" smtClean="0">
                <a:solidFill>
                  <a:schemeClr val="bg1"/>
                </a:solidFill>
              </a:rPr>
              <a:t>components </a:t>
            </a:r>
            <a:r>
              <a:rPr lang="en-GB" b="1" dirty="0">
                <a:solidFill>
                  <a:schemeClr val="bg1"/>
                </a:solidFill>
              </a:rPr>
              <a:t>on a state-of-the-art microchip doubles in a fixed, predictable period </a:t>
            </a:r>
            <a:r>
              <a:rPr lang="en-GB" b="1" dirty="0" smtClean="0">
                <a:solidFill>
                  <a:schemeClr val="bg1"/>
                </a:solidFill>
              </a:rPr>
              <a:t>of </a:t>
            </a:r>
            <a:r>
              <a:rPr lang="en-GB" b="1" dirty="0">
                <a:solidFill>
                  <a:schemeClr val="bg1"/>
                </a:solidFill>
              </a:rPr>
              <a:t>time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sz="4000" dirty="0"/>
              <a:t>1. Collaboration of Technology and </a:t>
            </a:r>
            <a:r>
              <a:rPr lang="en-GB" sz="4000" dirty="0" smtClean="0"/>
              <a:t>People</a:t>
            </a:r>
            <a:endParaRPr lang="en-GB" sz="4000" dirty="0"/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2pPr>
          </a:lstStyle>
          <a:p>
            <a:r>
              <a:rPr lang="en-GB" dirty="0"/>
              <a:t>Technology allows people to work together more easily with things such as social networking, instant messaging and web sharing.</a:t>
            </a:r>
          </a:p>
          <a:p>
            <a:r>
              <a:rPr lang="en-GB" dirty="0"/>
              <a:t>The internet allows you to share knowledge and ideas almost instantly and very easily</a:t>
            </a:r>
          </a:p>
          <a:p>
            <a:r>
              <a:rPr lang="en-GB" dirty="0"/>
              <a:t>Groups can easily and cheaply communicate and work on a project no matter how far away people are</a:t>
            </a:r>
          </a:p>
          <a:p>
            <a:r>
              <a:rPr lang="en-GB" dirty="0"/>
              <a:t>Things such as email allow companies to be more productive due to communication being easier</a:t>
            </a:r>
          </a:p>
        </p:txBody>
      </p:sp>
    </p:spTree>
    <p:extLst>
      <p:ext uri="{BB962C8B-B14F-4D97-AF65-F5344CB8AC3E}">
        <p14:creationId xmlns:p14="http://schemas.microsoft.com/office/powerpoint/2010/main" val="40575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92" y="1954329"/>
            <a:ext cx="7989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en-GB" sz="2000" b="1" dirty="0" smtClean="0">
                <a:solidFill>
                  <a:schemeClr val="bg1"/>
                </a:solidFill>
              </a:rPr>
              <a:t>Social Network Analysis - 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study of social structure of relationships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utwente.nl/cw/theorieenoverzicht/Theory%20Clusters/Communication%20Processes/Network%20Theory%20and%20analysis_also_within_organizations-1/Network%20Theory%20and%20analysis_also_within_organizations-1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3131765"/>
            <a:ext cx="3315581" cy="26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 smtClean="0"/>
              <a:t>14. </a:t>
            </a:r>
            <a:r>
              <a:rPr lang="en-GB" dirty="0" err="1" smtClean="0"/>
              <a:t>Netwrk</a:t>
            </a:r>
            <a:r>
              <a:rPr lang="en-GB" dirty="0" smtClean="0"/>
              <a:t>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9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media3602.files.wordpress.com/2013/08/citizen_journ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36" y="3658644"/>
            <a:ext cx="3564602" cy="2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7864" y="1929544"/>
            <a:ext cx="8000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Neue-Light"/>
              </a:rPr>
              <a:t>What is Citizen Journalism?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7864" y="2413070"/>
            <a:ext cx="8000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Neue-Light"/>
              </a:rPr>
              <a:t>Usage of technologies - such as digital audio and video, online tools!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864" y="2896598"/>
            <a:ext cx="8000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Neue-Light"/>
              </a:rPr>
              <a:t>Downsides? </a:t>
            </a:r>
          </a:p>
        </p:txBody>
      </p:sp>
      <p:sp>
        <p:nvSpPr>
          <p:cNvPr id="7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 smtClean="0"/>
              <a:t>15. </a:t>
            </a:r>
            <a:r>
              <a:rPr lang="en-GB" dirty="0"/>
              <a:t>Citizen </a:t>
            </a:r>
            <a:r>
              <a:rPr lang="en-GB" dirty="0" smtClean="0"/>
              <a:t>Journalism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/>
              <a:t>16. Religion</a:t>
            </a: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/>
              <a:t>There are many sites dedicated to religion on the internet.</a:t>
            </a:r>
          </a:p>
          <a:p>
            <a:r>
              <a:rPr lang="en-GB" dirty="0"/>
              <a:t>Many of these websites are discussion groups or for giving people religious advice</a:t>
            </a:r>
          </a:p>
          <a:p>
            <a:r>
              <a:rPr lang="en-GB" dirty="0"/>
              <a:t>For example, many churches have websites which attempt to form a Christian community online</a:t>
            </a:r>
          </a:p>
          <a:p>
            <a:r>
              <a:rPr lang="en-GB" dirty="0"/>
              <a:t>Websites are used by many new religious movements, such as the Church of Scientology, which allows you to take a personality test and then asks you to go to your local Church of Scientology to get and review the results.</a:t>
            </a:r>
          </a:p>
          <a:p>
            <a:r>
              <a:rPr lang="en-GB" dirty="0"/>
              <a:t>Some believe that the internet is “killing” religion, with studies showing a rise in religious affiliation along with the rise in internet </a:t>
            </a:r>
            <a:r>
              <a:rPr lang="en-GB" dirty="0" smtClean="0"/>
              <a:t>use.</a:t>
            </a:r>
          </a:p>
        </p:txBody>
      </p:sp>
    </p:spTree>
    <p:extLst>
      <p:ext uri="{BB962C8B-B14F-4D97-AF65-F5344CB8AC3E}">
        <p14:creationId xmlns:p14="http://schemas.microsoft.com/office/powerpoint/2010/main" val="33388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>
            <a:lvl1pPr algn="ctr">
              <a:defRPr sz="5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GB" dirty="0" smtClean="0"/>
              <a:t>Web science is the collaboration of Technology and People</a:t>
            </a:r>
          </a:p>
          <a:p>
            <a:r>
              <a:rPr lang="en-GB" dirty="0" smtClean="0"/>
              <a:t>It is the study of socio-technical systems</a:t>
            </a:r>
          </a:p>
          <a:p>
            <a:r>
              <a:rPr lang="en-GB" dirty="0" smtClean="0"/>
              <a:t>Web sciences recognises the interaction between people and technology</a:t>
            </a:r>
          </a:p>
          <a:p>
            <a:endParaRPr lang="en-GB" dirty="0"/>
          </a:p>
          <a:p>
            <a:r>
              <a:rPr lang="en-GB" dirty="0" smtClean="0"/>
              <a:t>The web is a network of people using computers</a:t>
            </a:r>
          </a:p>
          <a:p>
            <a:r>
              <a:rPr lang="en-GB" dirty="0" smtClean="0"/>
              <a:t>It studies the way the this network has changed the way we communicate.</a:t>
            </a:r>
          </a:p>
          <a:p>
            <a:endParaRPr lang="en-GB" dirty="0" smtClean="0"/>
          </a:p>
          <a:p>
            <a:r>
              <a:rPr lang="en-GB" dirty="0" smtClean="0"/>
              <a:t>Web science involves processing the information available on the web in a scientific manner</a:t>
            </a:r>
          </a:p>
          <a:p>
            <a:endParaRPr lang="en-GB" dirty="0"/>
          </a:p>
          <a:p>
            <a:r>
              <a:rPr lang="en-GB" dirty="0" smtClean="0"/>
              <a:t>Web science views the web differently to the way avid users do.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03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493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Sources Used</a:t>
            </a:r>
            <a:endParaRPr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691693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2, 3, 4</a:t>
            </a:r>
          </a:p>
          <a:p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http</a:t>
            </a:r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://www.southampton.ac.uk/webscience</a:t>
            </a:r>
          </a:p>
          <a:p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http://</a:t>
            </a: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www.southampton.ac.uk/webscience/undergraduate/courses/i201_bsc_web_science_computer_science.page#modules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https://www.futurelearn.com/courses/web-science</a:t>
            </a:r>
          </a:p>
          <a:p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http://en.wikipedia.org/wiki/Web_science</a:t>
            </a:r>
          </a:p>
          <a:p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http://en.wikipedia.org/wiki/Sociotechnical_system </a:t>
            </a:r>
          </a:p>
          <a:p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http://www.bbc.co.uk/schools/gcsebitesize/ict/datacomm/0internetrev1.shtml</a:t>
            </a:r>
          </a:p>
          <a:p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http://en.wikipedia.org/wiki/World_Wide_Web</a:t>
            </a:r>
          </a:p>
          <a:p>
            <a:r>
              <a:rPr lang="en-GB" dirty="0">
                <a:solidFill>
                  <a:schemeClr val="bg1"/>
                </a:solidFill>
              </a:rPr>
              <a:t>http://dtc.webscience.ecs.soton.ac.uk/about-webscience-main-site/</a:t>
            </a:r>
          </a:p>
          <a:p>
            <a:r>
              <a:rPr lang="en-GB" dirty="0">
                <a:solidFill>
                  <a:schemeClr val="bg1"/>
                </a:solidFill>
              </a:rPr>
              <a:t>	about-web-science/ 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5, 6, 7</a:t>
            </a:r>
          </a:p>
          <a:p>
            <a:r>
              <a:rPr dirty="0" smtClean="0">
                <a:solidFill>
                  <a:schemeClr val="bg1"/>
                </a:solidFill>
              </a:rPr>
              <a:t>http</a:t>
            </a:r>
            <a:r>
              <a:rPr dirty="0">
                <a:solidFill>
                  <a:schemeClr val="bg1"/>
                </a:solidFill>
              </a:rPr>
              <a:t>://</a:t>
            </a:r>
            <a:r>
              <a:rPr dirty="0" smtClean="0">
                <a:solidFill>
                  <a:schemeClr val="bg1"/>
                </a:solidFill>
              </a:rPr>
              <a:t>m.fastcodesign.com/3024276/evidence/these-scientists-studied-why-internet-stories-go-viral-you-wont-believe-what-they-f</a:t>
            </a:r>
            <a:endParaRPr lang="en-GB" sz="20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Georgia" pitchFamily="18" charset="0"/>
              </a:rPr>
              <a:t>http://www.forbes.com/sites/meghancasserly/2011/01/26/multiple-personalities-and-social-media-the-many-faces-of-me</a:t>
            </a: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12084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clickEffect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493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Sources Used</a:t>
            </a:r>
            <a:endParaRPr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691693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r>
              <a:rPr lang="en-GB" sz="2000" dirty="0" smtClean="0">
                <a:solidFill>
                  <a:schemeClr val="bg1"/>
                </a:solidFill>
              </a:rPr>
              <a:t>8, 9, 10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http</a:t>
            </a:r>
            <a:r>
              <a:rPr lang="en-GB" sz="2000" dirty="0">
                <a:solidFill>
                  <a:schemeClr val="bg1"/>
                </a:solidFill>
              </a:rPr>
              <a:t>://en.wikipedia.org/wiki/Internet_censorship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http://www.incomediary.com/top-earning-websites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http://en.wikipedia.org/wiki/Web_science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http://en.wikipedia.org/wiki/Digital_economy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http://www.wired.com/2014/04/netflix-economics/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http://online.wsj.com/news/articles/SB10001424052702304163604579531460215555456?mg=reno64-wsj&amp;url=http%3A%2F%2Fonline.wsj.com%2Farticle%2FSB10001424052702304163604579531460215555456.html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11,12,13</a:t>
            </a:r>
          </a:p>
          <a:p>
            <a:pPr lvl="0"/>
            <a:r>
              <a:rPr lang="en-GB" sz="2000" dirty="0">
                <a:solidFill>
                  <a:schemeClr val="bg1"/>
                </a:solidFill>
              </a:rPr>
              <a:t>http://</a:t>
            </a:r>
            <a:r>
              <a:rPr lang="en-GB" sz="2000" dirty="0" smtClean="0">
                <a:solidFill>
                  <a:schemeClr val="bg1"/>
                </a:solidFill>
              </a:rPr>
              <a:t>www.pcworld.com/article/2105784/mcafee-shines-a-light-on-the-dangers-of-the-dark-web.html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</a:t>
            </a:r>
            <a:r>
              <a:rPr lang="en-GB" sz="2000" dirty="0" smtClean="0">
                <a:solidFill>
                  <a:schemeClr val="bg1"/>
                </a:solidFill>
              </a:rPr>
              <a:t>mcaf.ee/qw7fe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http</a:t>
            </a:r>
            <a:r>
              <a:rPr lang="en-GB" sz="2000" dirty="0">
                <a:solidFill>
                  <a:schemeClr val="bg1"/>
                </a:solidFill>
              </a:rPr>
              <a:t>://eprints.lse.ac.uk/28638/1/Introductory%20essay%20(LSERO).</a:t>
            </a:r>
            <a:r>
              <a:rPr lang="en-GB" sz="2000" dirty="0" smtClean="0">
                <a:solidFill>
                  <a:schemeClr val="bg1"/>
                </a:solidFill>
              </a:rPr>
              <a:t>pdf</a:t>
            </a:r>
          </a:p>
          <a:p>
            <a:pPr lvl="0"/>
            <a:r>
              <a:rPr lang="en-GB" sz="2000" dirty="0">
                <a:solidFill>
                  <a:schemeClr val="bg1"/>
                </a:solidFill>
              </a:rPr>
              <a:t>http://www.channel4.com/news/drugs-dark-web-atlantis-silk-road-police-fbi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47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clickEffect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493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Sources Used</a:t>
            </a:r>
            <a:endParaRPr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691693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r>
              <a:rPr lang="en-GB" sz="2000" dirty="0">
                <a:solidFill>
                  <a:schemeClr val="bg1"/>
                </a:solidFill>
              </a:rPr>
              <a:t>16</a:t>
            </a:r>
          </a:p>
          <a:p>
            <a:r>
              <a:rPr lang="en-GB" sz="2000" dirty="0">
                <a:solidFill>
                  <a:schemeClr val="bg1"/>
                </a:solidFill>
              </a:rPr>
              <a:t>http://www.technologyreview.com/view/526111/how-the-internet-is-taking-away-americas-religion/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86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clickEffect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2. The Web and Web Science</a:t>
            </a:r>
            <a:endParaRPr lang="en-GB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The Internet is a worldwide system of interconnected computer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The World Wide Web is a system of interlinked hypertext documents accessed via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Web Science is the study of the Web as a global socio-technical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Web Science focuses 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on the interchange of data, information and knowledge, including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The exchange of digital forms of intellectual property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The online trading of physical economic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goods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Web Science is Interdisciplinary</a:t>
            </a:r>
            <a:endParaRPr lang="en-GB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lh4.googleusercontent.com/WbW8pZem809Ge20j4dmUAa2jjxJrquzW9x4Vnm7GKcEr4CSETLDV43PC3aEdxX-XMzqXd7-WhldaXcNbUd3H6CYSSx2nXBb4rR2VJFi5xOoVBujxJg3euIKT1tcKSP_l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00" y="1475581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5976" y="7313454"/>
            <a:ext cx="5360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Image source </a:t>
            </a:r>
            <a:r>
              <a:rPr lang="en-GB" sz="1000" dirty="0">
                <a:solidFill>
                  <a:schemeClr val="bg1"/>
                </a:solidFill>
              </a:rPr>
              <a:t>http://c21org.typepad.com/.a/6a00d8341cb3ca53ef0105365806c2970b-800wi</a:t>
            </a:r>
          </a:p>
        </p:txBody>
      </p:sp>
    </p:spTree>
    <p:extLst>
      <p:ext uri="{BB962C8B-B14F-4D97-AF65-F5344CB8AC3E}">
        <p14:creationId xmlns:p14="http://schemas.microsoft.com/office/powerpoint/2010/main" val="2406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Georgia" pitchFamily="18" charset="0"/>
              </a:rPr>
              <a:t>3. What Does Web Science Involve?</a:t>
            </a:r>
            <a:endParaRPr lang="en-GB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728216" y="19161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There is a large aspect of human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behaviour as well as the technical aspect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Areas of focus include the Web’s: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Architectural principles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Development 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and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growth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Capacity for furthering global knowledge and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Inherent values of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Trustworthiness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Privacy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Respect for social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uman Behavior Co-constituting the 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35621"/>
            <a:ext cx="9145016" cy="54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Human Behaviour and the Web</a:t>
            </a:r>
            <a:endParaRPr lang="en-GB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Georgia" pitchFamily="18" charset="0"/>
              </a:rPr>
              <a:t>4. Web Science Views Things Differently</a:t>
            </a:r>
            <a:endParaRPr lang="en-GB" sz="4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5328504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Web Science looks at the Web differently to the way that users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Users focus on narrow aspects of the Web that interest them, and only look at the end result – the page they 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Web Science zooms out and focuses on the Web as a whole and looks at both the content and behind the scenes stuff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Interdisciplinary means web science isn’t just laboratory research – it includes social and political aspects which are vital to directing the Web’s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0" y="683581"/>
            <a:ext cx="10080000" cy="79200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Georgia" pitchFamily="18" charset="0"/>
              </a:rPr>
              <a:t>5. Political Engagement</a:t>
            </a:r>
            <a:endParaRPr lang="en-GB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575816" y="1763701"/>
            <a:ext cx="8927872" cy="3744328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The development of the web has enabled us to gain a greater insight into politics around the world.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This has empowered people</a:t>
            </a:r>
            <a:r>
              <a:rPr lang="en-GB" sz="2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and given individuals a voice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Web science looks to understand political communications.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Many feel that the use of the web in making political decision could be far more effective.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For example, the web could be used to give individuals a vote on individual issues rather than one general election every few years.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2944317"/>
            <a:ext cx="3816424" cy="21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66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1546</Words>
  <Application>Microsoft Office PowerPoint</Application>
  <PresentationFormat>Custom</PresentationFormat>
  <Paragraphs>205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have it?</vt:lpstr>
      <vt:lpstr>PowerPoint Presentation</vt:lpstr>
      <vt:lpstr>A general view</vt:lpstr>
      <vt:lpstr>PowerPoint Presentation</vt:lpstr>
      <vt:lpstr>PowerPoint Presentation</vt:lpstr>
      <vt:lpstr>9. Copyright, DRM and IP</vt:lpstr>
      <vt:lpstr>PowerPoint Presentation</vt:lpstr>
      <vt:lpstr>DRM digital rights management</vt:lpstr>
      <vt:lpstr>PowerPoint Presentation</vt:lpstr>
      <vt:lpstr>10. Web Economics</vt:lpstr>
      <vt:lpstr>Dot-com bubble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</dc:creator>
  <cp:lastModifiedBy>george</cp:lastModifiedBy>
  <cp:revision>80</cp:revision>
  <dcterms:modified xsi:type="dcterms:W3CDTF">2014-05-02T13:39:47Z</dcterms:modified>
</cp:coreProperties>
</file>