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85" r:id="rId2"/>
    <p:sldId id="256" r:id="rId3"/>
    <p:sldId id="257" r:id="rId4"/>
    <p:sldId id="264" r:id="rId5"/>
    <p:sldId id="258" r:id="rId6"/>
    <p:sldId id="260" r:id="rId7"/>
    <p:sldId id="261" r:id="rId8"/>
    <p:sldId id="262" r:id="rId9"/>
    <p:sldId id="265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FF5D"/>
    <a:srgbClr val="38FF1D"/>
    <a:srgbClr val="77FF65"/>
    <a:srgbClr val="89FF79"/>
    <a:srgbClr val="00C659"/>
    <a:srgbClr val="8AF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27653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59271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76794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94249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30104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4606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55384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47677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58143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35918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6560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FF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DBC52E-F3CB-41E2-A0A2-F26D77546072}" type="datetimeFigureOut">
              <a:rPr lang="en-GB" smtClean="0"/>
              <a:t>02/05/2014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2E4420-A679-4A8C-B986-6B4892BCC44C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med">
    <p:pull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Green IT – Solutions And </a:t>
            </a:r>
            <a:r>
              <a:rPr lang="en-GB" dirty="0" smtClean="0"/>
              <a:t>Benefits (Group J)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88" y="2084833"/>
            <a:ext cx="2071937" cy="2223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021"/>
          <a:stretch/>
        </p:blipFill>
        <p:spPr>
          <a:xfrm>
            <a:off x="3096065" y="2084831"/>
            <a:ext cx="1549153" cy="2223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558" y="2084831"/>
            <a:ext cx="1461931" cy="22239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829" y="2084831"/>
            <a:ext cx="1921886" cy="2223934"/>
          </a:xfrm>
          <a:prstGeom prst="rect">
            <a:avLst/>
          </a:prstGeom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812461" y="4502937"/>
            <a:ext cx="1556667" cy="45699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Todd Lynes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77468" y="4502937"/>
            <a:ext cx="1586345" cy="76179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Max Sharpington</a:t>
            </a:r>
            <a:endParaRPr lang="en-GB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036993" y="4502937"/>
            <a:ext cx="1558636" cy="7479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Jayden Patten</a:t>
            </a:r>
            <a:endParaRPr lang="en-GB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238581" y="4502937"/>
            <a:ext cx="1392382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Sean Knowelden</a:t>
            </a:r>
            <a:endParaRPr lang="en-GB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359852" y="4516791"/>
            <a:ext cx="1281545" cy="74793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Connor Valerio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9055" y="2084831"/>
            <a:ext cx="1515815" cy="22239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363200" y="5250873"/>
            <a:ext cx="1708467" cy="1461898"/>
            <a:chOff x="9416732" y="3982886"/>
            <a:chExt cx="2654935" cy="2654935"/>
          </a:xfrm>
        </p:grpSpPr>
        <p:pic>
          <p:nvPicPr>
            <p:cNvPr id="18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425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Implement</a:t>
            </a:r>
            <a:endParaRPr lang="en-GB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83" y="2629537"/>
            <a:ext cx="2549295" cy="386256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49" y="2629537"/>
            <a:ext cx="3949700" cy="386397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490199" y="2026375"/>
            <a:ext cx="4754880" cy="8229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Offsets</a:t>
            </a:r>
            <a:endParaRPr lang="en-GB" sz="24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919143" y="2068796"/>
            <a:ext cx="4754880" cy="8229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Technology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0527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Easy option - offsetting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7" y="1851103"/>
            <a:ext cx="9720073" cy="7710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Easy to implement as you just purchase an offset from a seller, equal to the amount of electricity used.</a:t>
            </a:r>
            <a:endParaRPr lang="en-GB" sz="2400" dirty="0"/>
          </a:p>
        </p:txBody>
      </p:sp>
      <p:sp>
        <p:nvSpPr>
          <p:cNvPr id="7" name="AutoShape 2" descr="data:image/jpeg;base64,/9j/4AAQSkZJRgABAQAAAQABAAD/2wCEAAkGBxQTEhQUExQWFhQXFx4aFxgYGRoaGBgcGhoaGBwXGhwcHCggGh0lHBgcIjEhJSkrLi4uHB8zODMsNygtLisBCgoKDg0OGxAQGywkICQsLCwsLCwsLCwsLCwsLCwsLCwsLCwsLCwsLCwsLCwsLCwsLCwsLCwsLCwsLCwsLCwsLP/AABEIAOAA4QMBIgACEQEDEQH/xAAcAAACAgMBAQAAAAAAAAAAAAAEBQMGAQIHAAj/xABDEAACAQMDAgQDBQYEBAQHAAABAhEAAyEEEjEFQQYiUWETMnEUgZGhsQdCUsHR4SNikvAVM1Nyc4LS8RYXQ1SissL/xAAZAQADAQEBAAAAAAAAAAAAAAABAgMABAX/xAAoEQACAgIDAAEDBAMBAAAAAAAAAQIRAyESMUFREyJhcYGRoTJC8BT/2gAMAwEAAhEDEQA/AFHQLgmK6J0pcAgVynouphxPE11foryo/KvMkvuPST+0sGmNFrQlgRFGJXTE55EwNcF8YaPZrr84m4xH35/nXeVrin7QrI+2agE5kH8VFDJ0gQ7KpbQGVJHtFbhCqYOZ49RUHT7w3FWGB3pzd0MpvHFRbplFszqLw+F5V88UrVidpMgxTFtQqqFOT60JcXETiggs3sNbuIyuTM4NT6Xpga2zFo+H29a00JFscA+k1J1K/wDEXyHae4Heg/hGohvyRJzjFRkqwRVEmc0LetN5SCdwwR2odnuBxtj7u1OkBsYdStleB+dDaUt2MSODWdQ20Q0mczWBfX4akCYOZ5isugemNTqHtjOCM17Q9XN4GVytGX2VkG5c9qhRUUjETWVUZ3ZlLMglsURpupXrIKo3+GeQKiVmMgZA9ahta4oWDJKn8q3YRhr1ECc7s0s0Y+HfV5JUdqmaFbfukRgV6z1K2wML5u1ZdaM9jnUddW6pVrYzgN3qpajTXLYYA7h29qKuSQDxFF6bqJ2bCisPXvWX29A77F2gvoVyDvHehtRr9rMD91G3FT4gAhAxyfT3oDV6RTqgisHUR5h3AyarFJvYj+B7o7ZCLPMZ+tEEZrZVrwFKVMyKzXtvvXqBgCy0EV07whq9yqP1rmVkTV68IXCsDtS5PGPE6VYWigKD0DyBRoWrx6OeRIlcl/ah0qdZvH71pfxBI/pXWkqh/tTYILFwzksmPWJH6Ghl/wATQ7ORN01w00Wl9vkLYrOq1x9zFC6TVo37sGe9Q21sp0Sag2/KIJjk0E18qcE7Z4NGMDB2iaGubxkISO4pkBjFFAAY96xcSfMmBQWivMBJ79j2qRdWysEOCRJBoUGwizcuL88Edj/WtbyKp3AeY9xxWh1vlO4cVjp+qS4+0sFU/lQ2Y2sWyQSc+gofXWiNoUZ7itepa63bJVW3EfvCsaPq9ozLZ9T3pqfYLXRPZYr5QCZ9aju2GnMiDijL93ftCrE969qNUCYOduKWwmvxSxCx2zFQ30AkE5/Si9S6uwa0uzauc80B1Bt+YOPm96KMwj4EW859DUOj0y7HJuKGHyjuahuav5dgKiMg0Jf1ahlBEweRTJMVtBFy0QM/L6VtYujABFaX9Ys8xJxPFDdQm04cKSDz6UUrA2TanTFmBXJmT9KYaAK53hApHl+vrS+/qVJXYTJGQKd6KwEUAUfAx2yZq8q1v3orTaeTxS2UB/h1mm/2D6V6l5I1FNsXIq4+FtRMZqj2W4qxdA1O1hTTWgwezsPSnp3ZNVTomp3AVZrDU+J2ieVbCIzVZ/aPoviaJj3tsrj7jB/I1Z5ofqWmF2zctn99Cv4j+tUatEk9nzde1IG8gz6iKX33Lj5YMiDROuRrNx0K+YEg+hjFQ2Wg/LJYcHsfWoJUUZo+ra08gkmOKNsav4ib9xRlyR60TY1S2lJuWg7EY/vStNeS3mthd3AjFbvw3QR1ArcWA3m59KXjXLuAcEsBANM+p6EoqOQssgaAeAfX0NLumxO5wDzjuD2INGNUB9hp0W5Qw3Z5FA6XajEKDPdT/KmvRdDq3Q3Ap+GpMkkKI+piaG1TLvDTxyRQUttG0yK30hLjyzFVIM+x9KD+yCw4DJg8MaIfSXL7ja5AZoim157KWyjkXHSZkEj0ArSyOOu/wK6sXLeJYFbkj+H0oi/fHYSTSuxrFtSXVoZTsxH3/SgtL1BsycTIMU/029h5pD9bDoNwb7qkF1xAeYJyR+lBam+CFgzPzZogXRB5jj1pHYxP1Qg+YLg8RSt9MGZYx60Tb1hE58oPHNSXNRJ8u0n8KKtG0wO70XdkuT6CpLV82/I0sexqW0WUx8wnH31NEMVOTEii2/TJfAJ0nQzeLCIHP19KskVizHzBQsxgetSImaDdjpUS6e0Saf6DSYHrQfTdPNWTRaeKR7HSIfsNeppt/wAteocUGzh/TrgIpzpXgiqz07Vlmgxx+NWDTtNXkiMGdN8M6oEDNXjRXJFci8O6jaRmuldK1UgZqUHxdFMkbVliWtoqK001KK6TlPnz9p3TnsdQumP8O5FxT6E8j8Qaqxby9/Y9xXXP246EfCs3vQlD/wCbI/MGuP8A2lYCzHrNTaKJklzVDgEyOSaZ9L1dzUILQQXCBiRMKPcZpT8MkYhhHNWrwn4gTS2mGnTdeeNxb5VjhY/E1LLqOkK2Btr1tsxidpCuDtggH91TmMR+sUB1bTAuz2hCtlQAAROTj2yKdHbq7++4irdcZIHkVwD5yo5BAn6g1p/w1VC/EuDzSFDGIJPBMYPt2JqPNRf5Fk6JfFnWrgtWdOikWrdpDcKgwzMAwB9s/eaWDR2/g23W8GZ13NbI+WZjM+1HNo/jn4e8/NsQidqx+6wnzAepj8KA1CqrC0LRLr5GYbtxIPzAcT6DitFqqj2bk10TeEtGV1StcIKLLATziIzxz3rGs6YJe4FKM1yEQ/KNxzzyAJqDrNgq9trIJe47MDIO1RAXgkTun8Kc9N19q3ZdtUCztdltygSB+gPtWny/yvvwRtlW66VDWxG8CZ+hgD7sUJf0vlwsZ5Hent7QWrzOU3bTOyCJQcgQPmjiKiTpzfDlQzQYl4GfpM+8VWGWMYpWNFqgC5qbi2ha2LtYhp2wZ/7qa+GfDOo1Tm2jKIAO4yYB9h/atNOcww3N6MJE+wpp0/xwbWRgAQ1sDarQIB3ASeO9L9ST1FG5tkPXPCOp0zTc2FAYLKVzHcqTI/Oq1fwzHGeIpl4h8Q3NTcN24QFIgIMKo4j3PuaVu4CQIJHGe3vVoqXo9/JrZcqymMd85p303VvLKACh7nkewpNptZhVIiTM4qwdOtwsxzWkvkeGw22MUw0en3EUNaTH1pz0xKm9FkrGOg01PtNboLSpTPTDNaIZG8n0r1EbK9T0IfLOivbXB96uWlOBVIP0q19Hv7kWTmM10ZEc+J+Fw6QwMRV86O3Fc56Rcgir50bUborilqR2LcS6aS7TAGk+lamdk11ROSS2Vr9qHT/jdN1Cj5lXev1Qz+lfOfTOg3r19LRVk3sBvKmF9z/719O67TvqGZZ22lEcZdvWT2FfO+h1DnVXBduubvxfhqJiG3RvPYKo9Kn9WTtxWhGV5tPdVio3YMTBHeP5VZNF0C462grQ91lDbgQonAI/ipn1Pq6K62rAAHe7y7mfMR6A/nR3StXat23N9nNx2gIsY2/vycDOMRkVDJnm0nQnJ2LOpX7Gn1Oy2bpRT8O7fABUHAMdsHvS/QaT/Fc391z4bMigkhSw+WW5hgQZHYiiddrFYLCIUyuy5k8fNI+nI7ml1/WmILwYxgESAFC5HoAJ9qaO41WwOZcukXCRbkrwVKofwKk/vR60H13VhptoGXYALTr824chjMniM1U3vmVXhj8pnBHH4E5n1plf6Rc2AlytwZ2Hy4wozOTMn6VH6PGVtgsM6V1Fj/h3bTMgEMRIKxkfLyKzq9Tb8yWyWO7AgEjv5pyT271LoersituI3YDTAEek9uORSC+0XCUZSRJggYJnIYnMetGC5SeqBZa9FozZ0/xLqqFYsoBiZONwEz/eg9b8Ii3F0yGjbwJPJnufWhOh9aKuPtBBtqpBkTAC4Cjjk+neh9RftsFKqZGVBJj1J4ofSalsKLM67xbt7PioW2/E3DbBHPG4GqvrOhKbdw3QNMyXSnLFSAD5jONsxBGTUg1yG2Ee7y3xAFwd0cEj5RnAozrGl+02vM5wN5LROMSCPmOcjmjibxtL+zFVPQnIEXUYmdoBkNHYHvS3VaV7Z2uCpiRPpVj0HhYsnxLV7bcXIBA8x7bNpP51t1PR371tVfY1xWgvkED0MqO8+1dizfdVpr+DWIOk6Y3Lqr2mT9Bmuh6e3SnoHQxZTeSXuEwwAEIPqcmfpVl02mn2/wB81PJmjKVI6sNVXpBbt066dbrTT6Wmul08VNuzpSoaaNOKZ2rc0DpkpnaXFVSJyZj4X0rNbV6moB81DKkEJnP9vajum2wp2gRgH8ar+i6i6GQR94mrBptUJRuJxjjinkmmRhJMu/h/SbsxVo6fYKNSrwbfUyDz2q231UCeK5ZLZ1p6GGjaaPtatQQCwn071RrvU3Y7EcIvBbufpTbpl+3YIkO7Hl27/QU0cgkoFzAxXzx+0rw4tnqGpdmZUuAOoX1fDA44kN+Nd603U0YTtZR7gxVO/aN0RtSitazIP+HtIdiM7gecDEGrTya0czj4cH0mptJcQ7WIBjJ49/qOaePZgXL9rzptBiTKE7R/iA5Hc+nvWHsKq77i8HMiJPG0Dgt+lT6TxMwVrYVVV+fRQT8hH7wPefWoyfLaRJ0mVx7ruTtCLJgZiCT+79aIu3TcQWrlnbdSBv4WJnI7yDXtZatht1nCyYBadpPYd/xoXWay45KM0w2FAAzxOB6VeNPpC9kun0BuEliF2nbmZjuAKtwa1KG4SVICiDyFgd+3HMVRLT3CpUEgBpMfMT7+v0rX7Y24iMdw2aTJheR99GL0vRULNJDIZ8y8r7xNDa3p1lGBtFmVhmV5IHGfWZqo6fVvZJZGhnBWc4B5j9KxotU4YDcYGRnj6e+BSf8AnkupALnrukWnUMRdMyzRJgAT2GRjitemdBXV2j9lZwAYuM4ATao4EGeeaP6Xq7ybXIu2gxAJ5w3cDIjmYrbS3fs2o3W3RlZoKqhTcpmeY3fnNcqnJJq9r+AFS1lxNIwU2wzld+72YeUR29aDu9Td0gxtJnAg7uJJ59vvpx1zwy7XLtwvBHFt93xMD5BPtx2oLTtpxYG5XAaVaM7T2bPOe1dsJQaT7foxE2o8irb3K4xIOOZkHnNT9K6i10ra2ksOXmfrOOPrW3hnoWr1RAtWiVGPiEELBxya6f4Z8CWtP5N4a5+93P8AatJQWpFMeO3sS9KtlYXkARByIq0WulrAKgDHbtTS90NV4X8KJtacYB/Hg1B47lZ2ritoS29IfSjrWnpm+iKiRkUMvIp1GjcifS2DU3UtULNp7jcIpJ+6itGBXPv2z9Ui2umR9rEhnGZI7DHvmqpaJN7Kx/8AM676j8K9XO/sZ/3Nep+Mfkn9RgdEprG8ueKGiskVeiCdFv6X197ZBBz60/8A+P3bvLGql0OyLlv3Ux91WbSaYgYH31zTirOuEm0PeghiwaRI7nMfdV30920oVyfiueM8fcOKpnh1AGKmcjtzWrat7Vx9OVZVYEG5IGwEep9pqD0WbpHTbGqS8FfLIPQgJI7nOYihul9TttfvOxbcICqZhEgQFxEkjce+RXMejeIPs6/BR/8ABSZc+UvLdh2+YR60JrvGV4Xfs9m3D/KN7ZLEY/X+VGNuWiD49ssn7Ren6DaXe78J3JgZbJM7vhrkek4rn2k0LW2dd5KRBYAZzzxPHb2NDanVPqbrFmBuBSbnoNvIUyZ9o96ZeHNcFu27RWVaWPc4BERInH30Zxklo557ehLrtIP8RkiCRiM+5zxmllm0w8ykhv8AeRVraFJdBIhgVK4nukHuBmKrrahU3FNxUgAE/mOY5p8U5NCR72DJrSrNPfORmfWmmn0X2jcwI+MSDtIgER2PqY4pPqbm8/Tv7elGae9cwwIQ24YN3BHyk+2arKPq0wPsX6i2Q3f2n+lH2tU3wfhi2Pn3b483AxPoIqIXWm47+a4x+Y8TOTXum297bZGRy3A9/aKZvQR14Yvnf8JngXIIZmOyQZ8w4g8Gr3fvW79n4ItvpHQkMgDPbuH1D988HFcxZmG22c7WIVhwQ0d/rFXDV37tiygVzjzbT2xOc8Vx5sab16Pjjyuy9Itu3ZAe0jyu133L8TiJAY8ziqfa6ba0rJdVBcVWkoTvXH7jY+bPYUj0Ou1eruEq73W2MGUCE2kZHr+tWLwZ1W9o5Z9IbgV8ncQ6CIPl7j3I++oLG8brkC1eiw6nxolttzLcshoEIPIp2qDuWZWJnjI9asHSma0puMguBhu+Kojfv80/TPtR+u032uNtpDacK24wHUxkMI9KdpaCgCOBAHaPSqRwuTtPr+yqsFtBXt/EBxFaaa1uG4jHapbmmDsAuFmWjg+0UZsyAMRXUov0pegZlx7VWurA2zxj9Ktrp6UNqtCtwQa0o2GMqK707qEqW4UCWJ4AFcT8RdTGpvXdRJ3Tx2A7A/TjFdP/AGodQXT6YadCA975vZBz+JgfjXH7Xw1Ybt3+Y9yPUe1CKaBOVkEex/E/1r1TfabXoPxP9K9Tb+BNCtumvs3gSvOMkfUUJVg0nUzt8u1QtsiB3PEkeppcLaqUJWQ2c/74qyk/STivBn4OuH4pTsV/T/3roFtMRFVLw4gDgAjC5HGZ9Pv5q5KwwO9Rm7Z0Y1SJuk6j4V1WIkDtR3V7C6gHdtBOdo75nJpPrV4NE2FPvBqbRZMN03h23csqjlBtul9s85LZH/m/Kqr1vSTfsWjbRS15h8ZcsVLFyRnPl7HvWvjAN8LBMAgkjBiex+tV7qHWmItbf+YkbW5yRtP1mjGJDJJLQb4t6paN/wCGpL2bW2DPzNMsT2PpVdtbxcBQkN/EOwmC08jvVhseEV+Eb/xd2xl3pEYYH/8AqtR8AIC4C7pAYAmPXj2NHnGOlshKLvkxt4j1mguWXS1DatVUtdVf8O68wyg8jmfTEUo6X0hbui+EwS3cW6XNx53MCsLbTHBYZJ4JFOug+GbF60z27xEckeZUzjdugxHerfa6BYRdOquNR8a4UJlYtrsZy3c/u49zUXlknWNfyGpPZw3UwpwJH7wPP0MUVc6gsqGQbNs4Hm9MnngAVP4r0ty1qrtpw0JcYKWGds4Jj2IqG1p1a3tddjDKtHzAyMz7gV26pWLWzGi1QHldQ1s8AZYVpqNVN0tBgwCBjiBH5UGUKn6U20ett2rZIh7zgySoO0doJ4PPHoKD1tCm2gf4d34hUwFY2xMQ/wC6e8wc1b+rdY3WCN5um9al3Pzc/wDL8o8uR9+BVa6NefUXgW2G4LZW2NoUMQDAIUZY+p5q16bpd1HS29hVMbka025SDiWQxkfxc1zZdNX4VxvdC/pXTWEFbL7ixClTBRZALNjMDiOJqzdP6nqbl17entMfhqDvZvOwTA25xO7gVZbtvTv8JFufDuKCFVlZZDAbpkcSBkVnpyWtFKrfVr19yobkIArMIBx2z9a5pw5O2vB5Q4sQ3+v69dVZuojlVtlLlpAdj5w5zEzj1EGuk9N6ib1lGK7HaZQkEiDHauZa3W6ltRbuLDo5+HKHaU3HaZHcHmrZ9m+x6UNeLPtYKCkgqvYkjsIiRFHDnlSraX/fyKn6XKzbCiK3tjmufdF8Xtqfi21W5/gmS4JLQSQsrAJ/p61bOm9et3EJ3KCpg8j68gZ9q6o54t09BGpFaXmCgsTAAkn6VIGkAg49aXdfMabUf+E//wCpq76MjgPizqY1mquXCzAkAIOyrkAZ9ZJmqrqdObZhwR/C2SINHrbbeFbnaSgiAIwOOaxda/ZB3KHAbaSdpB5wF+g5jtU1dhfQBKev5n+terb/AIiP+la/0j/016npiUhZafntIiaJTUKECsCfQzQE141VomnRaug61N/vGDOY7g1ctPdk1yrRXtjq3ofyrpOhYECPSpTjR0YpWNn8wOa0W80Se3ahLFyDzRtpBn3qLOhA2qO9CpyD2pPZ6EinicgrP7scAffTLW2mttuGU/eHdfepwAYjIiaKYGk2IOo6i7b3C2SBcG1xggj3BEUpOmMJHLsRtAziAT+Zq13bSuCpETj3+tJ+mELcZHzcRvK3+UiOPfmkd+HPlxNyRbfCYsWrN6woAuXEIS6VE7uQDjicUP4B1ZXXqCoT4pK3FI4YjzD2JIn76l0YsKy7mE4ysx74P8qu9rp2mNxLiiTKkXF9VMifftn1qUik8PVeFU/bL4WFu2NUpO2VS73gEwpz6MYrlPU9YXVcysQpAgmO5++a71+2qwbnSbhTIV0Yx6Bs/cJmvn23JgRwIjt7RXYkqsjJtsgNpgPrTvo+m36W9uAAxtbuWxCj7/1qw2OirsD3BKLYN1zxtwQAPXzRSDQdUS2iyVJQEooGAx5c+p9PSl58loaMaezTRaG7ZuSP3TnIHHmB5wQe9dP8F9FdmXUXWfcYwTPvmqB4Y0P2u/8AEuki0hmO7kcAV2vot5Tag+vEbSAcAVHIk5fd2Ux4ktjvTWJie1LPEejtapTpnLAKQxZTBDDge/NMOr9Q+zWAQN1xiFtr6sfX2AEn6UD0bSnljLEyT6k8mqNf6mq7bIOg+E7Vk7wXZiBlmMY9F4/n71YLlsfLEiIIOQR7zRLAqsgSR24/P6UE2p+I0J8nr/F9PamjCMFSERnp+ht2t3wkVC5BbaIkgQPyFVvV9BuP1EuoK2mXdcMDaTwecFuDVxtpAFau0d4oZMSyKmARdO6PeS7vOqulAf8AlQu36cce4ioP2i9RWzobpZtu+LYIifOYMT7TVkBrkv7YOqi5cXThlC2xuYkjLkYEewI/GioqKpGOdtqZFvcghSQWmSw53ETXrNkXCAhUxkS0HPaOIoK1qnXYrmB2I4H7vmxIwO3tRBtGN1sCA0bgJX0HmHBINZxMnZpP/hfn/SvUH/wp/wDpn/8AKvU1fk37CSs1ivVc5zNXPw11EMoBOVwapdTae+UMilkrQ8JcWdZbpCOu5PK0cqf1HBpVoeqEXDafDr+DD1FFeE9aXsoQZPeaUeLre24t4YKt+I71BLdM629Wi2q0iDGexqvJqTY1Hwm+R8ofT1X+dMOj9VNwCYA9AOfefSh/FemJtF1yywy/dmkXY8tq0GagAiaQ9c0ZMXrfzLyJyRR3TNR8RQwMqRx3FN9N1E2QSLKOCM4Jgd6Dbiw0pIruj1a3EDAkMMH6036X1Z7bCODgiYkGlfWX09u5bvWCRauki4h+a2/P3jmnFjpFxkFxF3IeCMzNB1Vmi30Y6Z4nureu6S8fi2bghg0ZRh/SqINIFvlEO9Q5AYZkAwD+FMPG2huIwuwUOFPIPsTS7pEyu0jdGJzBJ71RKo2iGR3KmjqXVbOzpN9gZcIN3I+mOw9q4jatlmCjkmB99dk8a6xU6Sy22O5tqvB8vI3D057CqJ+zzoR1F/d+7bz9/ahgfHG5MSceU0jo3hfR2bVg2xh9vOOeeT6mm+msWrC/FuPvjOJAB9+1YteGyxTYDtPJPY96WdXsM99dEpmDuukcD+Ffv5/CoJN7Z2XWkG9Q63c1FwMq7YXyyeAckie5/lVl8G3GcEPmDhpn7uaVv4OwDbbI7GnovW9DpWvXCIRJYjlj2UepJwKpCMuVsnOS40jbrt/41z7MGhFG68QYJxItj6zJ9oHeirBRYAn2xSXwro3a2Ll3/mXGNxvYuZ2/+UQv0FH9aQIULPtVSSYxOP5Cae32JS6Jur9c+Fct2EG69cyB2VRguf5DvTGza7nJ9TXOfAjfa9TqNcS0u221nAtJhRHvBP31e+p9R+CNzGECktjEATz2p+XyK1pURdb61a01p7txsIOBkk+g95r5r8R9RbU3WuXJ81wsJHY8im/WvEo114s3lVi0LHA/iPqeKT3tOTILd/Kez4gke8Rmsm72JLfRBcYbiZ7AehPoT2IxmidJqSVdQTBglccj6f7zQvULyoflMleCZ2ntHGInFSdOXa9swoBXBHmIbnI7fQ0zVqxfQj7Jc9X/ANVeoz41/wDiT/T/AGrNStlCl1is16K6zlPV6vEVisYsPhbq/wAJgrfKTz6fX2q1+JL1q9p4UqzQDAOf+7PauaKYq1+HNSDu37YYbSe+KlOO7OjHO1xZD0TqZttsbgGD9OBV60zi8FVI2RtYE8c8dv7VzfrlpFffbIKn09qddB1rEKFB9DBj7/rNJOOrQ+OW+LB0vNotTcsPhd2PaeD9KejWuXG0wAJgEw0Qcn8a28V+H7t7SnUbBNkQzR5mX7uwqq9I1srtYny4gdxS1yjYybjLiWvX6+zqEv2105V3hxcXKowMgxGAczHqasn7Peti5bCHBB4mfSf+0T2onwJctoMhYZgAMTkZn2ih/GGlGh1lvUooWzfw0fKrrieMblg/UGpdql4Wqnb9Lt4h8PWtfpntuArlfI/oe31zXztb0rWrzWrgIKMUcD2Ofur6G6Z4issFQsBCzukY/rXLvGd+wuv1FxgpViPMvZwomnjk1RGcXdm3ivVqnT9jASyhbamMZU4H0FPf2TdDH2UXJy5J/UVy7xd177VcUqNttFCqv6sf99qP8M+MrumZdhhsLkxbj/MvFGOFrGl+4n1Vzs+heqa5dNZLtluFXuzH5QPrVf8ACXSYL3HM3bjF3Pqx7CewECq7Z8RLr9X8QuBbsr5FAJLtwzgfXA++rxpNWEt3HJEW13MOGUR3n6UjdyouqUbHdu4ESWMRk+gA7ma5svUm6vq/LI0GneVn/wCvcHDn1UcgfSq5488fXNVp1sWka3vP+LJG7bjauP4ufuq6eANPbtaezbU4KjJEAsec+pNUlKl+pKKt/oXnQ2wq1yP9q3iG5qL66DTtJuFd5E4H8Pv6n6VbvGviZdFZuBWm7EIvYEwD+AzXJPAnW1XWG5qTvYElZj5iZMsflWterXgH3Xydu8KdHTS6dEGAqgH+tU39qHie3B04PLSQDwADg+xJAg/yq0eIPEVhbDGYiDPY4BlezZMCuDdT1fxbjvcJlzOIk5JEY44oJcnXgZOlZv8AZ7apuNuFOT5shsYB7c9qySCwXJS2p2wZz6+giJxQ6LuO05JK9oAxwQD9+O9bfHVEKAlWZmHmkc8e0VQkKepIwaWcPPBB/wBxUencjO/bHpyY/T76I1Nv4e8XAPiHjmIPcRj1qLQX4IwpjiY71Xwl6a/FX1f8Fr1Wv/g4/ht/6k/9depOSH4spNZAo/W6UBUKhsjzT6ig2tEZ7VS7JtUR1u1swDGKJ0miLkTgHv2Hv9KYvqYT4cQAYkqSG9/rH5Gg5BUREalsXtpHoKNfphJwRtgmR2jsRyKXGjpg2iV2J7YmmXh3W7LgBMAmlumvbWBifrReu0gHnVsESPY8xQddDRbTs750nqi3tJtCh1ZdpGAPeT9DXCuuaI6XUsgBWDIB5AOQD71P0nxFetFR8Q7VjaOw96H6zYu3Ga8xNyWO5o75I/ECowg4y30WyTUla7L34H6mjsqHOAeePfmrj4wNq7o7losWDg/vTsZQWVgPqv51wbp964rE2p3QePTvTy1evLahx/hs8PcPYkfLPbB7+tLPDUrQyzco0xbY69fQyHMgQPaO8etG9YvH7PZUsC5JZ+5knBb0xWnUdKisCqggwSTjn9KG6uSu0CQpHEyP7c8VWk2mkSbaTsVkZrFMumdP+IJJIziIJntOfWtj0hjMQCAMHvPYHgkHtVOSJcWOPBnXTpbgaQFOGjlZxP8Aard4u8YbrTC2SEuIgIO2fKwLEQJz6H0rmB0TKu5sCYjv37fdRdrTM9qQcfuLJnn09v51KUE3ZWM3VA+q1xNwsJIB8u7mAcT610noHj171prV4KNoU22BjaVjmeAImKot+ylzzMyh8GOxxx9570MbUNCKMAyCeY/OjKKkqNGUosfeJepm+7b/ADfFgqRMjIyf80frVfGk2uNjjMwTiORB/r70+6fpAol1ZgU8sn5T6DPNDdPVUuj4h8oIKkwBI4n37cdqWLpUgytuzf7W122qXWK20+SOASME+0j9aGdQxXAwDiJ9BI9Y5zRa3fgvdOHWTmCJBMyonEzn7qF6lfVlFxWIJkkc5x35zn8Ky70Z9bA7enaGYIIVpLTyeIH38U0FwbWusDOdyTMn+QmM0s1WpLi2PNgE8Yk1I1woqtnCkdzMnuZimasVEnVNOztAxtgSe85HHf370Lp7bCAYKrJgGJIzB9fT8akF/wA+WJBAJkmOIB57TxUBuAKuW3z8w7egor4A/kd//ENn/wCxT/Xc/rXqQfaD6/kaxW4GsOXatsliWBPyg8E9/fFRnSsU3tgHFvjOY82ZGBWdBaN1n27QxBhZCx+Ijj3okrdsjbeBVSYmQe8ggemOaHQexh0J2Ba3cwIONuGMeUBoiJzBpJc3zyRkzBxPEQTE1prluK+2SR2gyD7jP3+1DM3AJjMz3H1FFR3YG/B5buWzuto0EjJiFjM4Pf6etLb/AEo/DNxMqGKkd+JmtbyAhN3lwYMGWPaSfWe3pW9u5dCnZJtyN3fIwDH3Vkq6M3fYDp9PuPIGJ/tTDqGjhFzxACn5iDmcc/3om9aW78MAFedz7cSszI7mKiuA7Piqy7VYAICSR23Z9R/vFa7ZkqQu1GmACASWIkiOPb8jVi6dfIsJjA5BMA9hHvn9aS2rhaBMnMA9hMnii9C6MSl5IMyOwBGCCZ4P60J7Ro6ASqq7EEjOAD/PvTbpuoe5/hM+1CCT6bpwWH0pSDbFyYO3O5TJIx6981tpbmxd4JzIiPUEc0ZK0ZMKfQ3ZiVZXMBgZEL9OBQnUbTrKtnY0GCSAef8Af0pn0nqDm067SVB3BhjYQu0GeNvr91a/bNn+KsyWnzDO4QRI4z6xQTlYaVAPRdb8IlvXEfnz2phY1yqqFWKyZI5Eg++eDWuj1u52YqpY5JYYJaM4GP0zWtxWQvKEADO0gx3kCMT6Gg6bMnoIcfFUjaGkhiclhHIE9vX617T3QE2WtkEyP4p7g9yP0ovQXlJ+CBuDwZadyECfqf7EUg1h+G3+cMSYkYPoR60Iq9DPWww3ywbasOJgmM+ojtQtnVlnUbVwoEQMwPf3qbTapNigg/NLHkx2j17VDrLCuV2vkgyCrQpBIGYzIzIpkhWzOm6oygLPlY+YHP4dxRWp1YYpEFCYIzMyOR37e9K7ChdxJBjEESD9K36brAjoWRWUHIPB9yD+tM4rtAUn0w09SIcLdHlHPMwfUH9K11K+UFDIUTuGCc8kd4EZ+tb63V25JVdrsckZETyBntWNT1I7US2wgHEgY9uOOKWvhB/U06bbciTxBjvHbj07/nXhbMkbvLyVJhSAc+3rzTHpOpC2t5w4GIIDHP1zgkEkelCJeuXWYWztB9wASPWfWtbsNKjNjo9246Wg1vzfvbhgduY/Ct+rdNNh1W+htXMcxBX1BBg8czSu611Xh90qYInjPqOOKbdX6n9oaylwNFtCoJJlp/ezHpW3f4F0A/b7H/R/OvVB9lt/xN/pP9K9TWjUx50XRaW9acve+Dctnck+bcD+4V557+lFtdNw7biC4jfjjusZBFKtNcJKK1sRnMRJAjPpWml1DWgt1kU2wxCj0PvmRxUpJtjqkiPqVkWmO2cgFCDxPIz7VooFwENJI4aIP0J75qTUXTcJRvUtjPzeYAe2amt6lbLna2I8ykQrH/LzTJuvyLq/wTtpkNkAidhhYOTImP8AfcUI9v4aysqrR3zxkMDkfdRaDyErGIjaduYkZOZzUWr6g9wqpjaTENkTGTP3fnSxsd0RveRZUMXQ5wBCE9pyM/yqF+nblBSWUCcRAJ7E0VorN2yGfyLvTygkEMCYlR3jj6mvWPK2N5SD7R3H1pm/gFfINa0IK7pVVX+IjnHf8qIfWTG5w4RAmIGAQew83J5rW/pQLZBYjc3BwJH70/eZoO3pnRtpmDiVxu9p4NZbB0F6fU2yu1sAnDQAOIziTQeqsySlmWXkjBM94jtW2qBtBQpDbRDd4nJ9uKFtathuIEEiDHNMl6hW/DewbtsGA6qfmwQP0z9K0dQ7fwj6HMDmKten64iWLa3HO5TMQTunv+FIdTrbXxke2rGCZkzM9hj6/jQjJt9BcUl2DpbQFirsIErIySDkYppb1xkKoHnz9TBBWff3qFLSXG22lJnkHkSBgffNCWNYFPmiYK4x7Caz2ZaGutQWhvRXB4JMsFcQyjiIiePWluo6lN0l7cZ83Ez65H+5ovR6K5eVyjsxRZbHAjEe0YNGanVpBW2qFjZCuCTKlc754kzxQVB72DX/AIb2RAIZVOwk4MEeox7dsVpobzKt1iyuWge5JH1iaXt8RCRsIZQAZyQfX7/Smegu2oHx4VD8xUGdwyJAPrNZqkZO2apsHlZVhvmWczzj0x6UClq2bnlEjsO0jsZ5rFlkBkEzznNFXdMS3xVBIPoSSDwDj+da6BVgdu+ttjKFSOIIP0mccU/6R4bbWK7INkLuDEQHbsnMSSarlsKLg3TsOSSIn/Zq9p4ntW9GBvZb0eVQJKxIGfQ4oZXJVxDCn2VfVqABK7SNyleCpGG74M0GtsW5kyYBUjjPZqiuLcJDEkm40z6sefvzR2ptSQrWwHU7WDeXEfMfpyfam6Bdkel0hJDFhBzzE7cxJ7+1MLuttIocWpJG2XJO2QeBOIzQ4dSjKVwpElSdgn8c+9QsQW+E/lC5/wC6fQ+maV77G66Nft7f9Yf6f7V6iP8AhC/xJ+P969RuAKkf/9k="/>
          <p:cNvSpPr>
            <a:spLocks noChangeAspect="1" noChangeArrowheads="1"/>
          </p:cNvSpPr>
          <p:nvPr/>
        </p:nvSpPr>
        <p:spPr bwMode="auto">
          <a:xfrm>
            <a:off x="5579363" y="3918455"/>
            <a:ext cx="1776779" cy="17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5" y="3258267"/>
            <a:ext cx="3254943" cy="3240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05" y="4778935"/>
            <a:ext cx="3412323" cy="1939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369" y="3258267"/>
            <a:ext cx="4285228" cy="300605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417757" y="3350397"/>
            <a:ext cx="1412727" cy="69521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56223" y="3744925"/>
            <a:ext cx="50376" cy="12156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970126" y="3232759"/>
            <a:ext cx="1252574" cy="512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725302" y="2572958"/>
            <a:ext cx="2331599" cy="1414271"/>
            <a:chOff x="4632347" y="2443638"/>
            <a:chExt cx="2331599" cy="1414271"/>
          </a:xfrm>
        </p:grpSpPr>
        <p:pic>
          <p:nvPicPr>
            <p:cNvPr id="19" name="Picture 2" descr="http://www.britishnotes.co.uk/elgar/2__b402__de41__first_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347" y="2876337"/>
              <a:ext cx="1835405" cy="98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britishnotes.co.uk/elgar/2__b402__de41__first_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95" y="2682748"/>
              <a:ext cx="1835405" cy="98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http://www.britishnotes.co.uk/elgar/2__b402__de41__first__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541" y="2443638"/>
              <a:ext cx="1835405" cy="981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24394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60137"/>
            <a:ext cx="8229599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Problems with Employing Green 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200" dirty="0" smtClean="0"/>
              <a:t>It’s not all sunshine and wind turbines…</a:t>
            </a:r>
          </a:p>
          <a:p>
            <a:endParaRPr lang="en-GB" sz="2200" dirty="0"/>
          </a:p>
          <a:p>
            <a:r>
              <a:rPr lang="en-GB" sz="2200" dirty="0"/>
              <a:t>Max Sharpington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2552504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21672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More energy efficient items usually cost more.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Standard replacement cycle 2-3 years, will the cost savings pay off the  </a:t>
            </a:r>
            <a:r>
              <a:rPr lang="en-GB" sz="2400" dirty="0" smtClean="0"/>
              <a:t>    increased </a:t>
            </a:r>
            <a:r>
              <a:rPr lang="en-GB" sz="2400" dirty="0"/>
              <a:t>initial price?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Increasingly Green solutions require increasingly drastic redesigns of not just the devices used, but the office/business environment.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7333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87036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Businesses want money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Resistance to change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Split company responsibility (IT wants cheap products, facilities want low power consumption)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382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 Electricity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96981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Supplies of Green Electricity limited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People dislike Nuclear/Wind Farms.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4525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Disposal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20-50 million tons of e-waste generated each year (UNEP)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Can reuse/refurbish/recycle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1425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536873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Legal Constraints in Green 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Jayden Patten</a:t>
            </a:r>
          </a:p>
        </p:txBody>
      </p:sp>
    </p:spTree>
    <p:extLst>
      <p:ext uri="{BB962C8B-B14F-4D97-AF65-F5344CB8AC3E}">
        <p14:creationId xmlns:p14="http://schemas.microsoft.com/office/powerpoint/2010/main" val="32647349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CRC Energy Efficiency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Sets out emission allowances to companies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Companies can pay to increase their allowance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£12 per tonne of CO2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Managed by the Environment Agency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Applies pressure to companies search for less – energy intensive IT equipment.</a:t>
            </a: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23572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8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</a:t>
            </a:r>
            <a:r>
              <a:rPr lang="en-GB" dirty="0" smtClean="0"/>
              <a:t>Crc</a:t>
            </a:r>
            <a:r>
              <a:rPr lang="en-GB" dirty="0" smtClean="0"/>
              <a:t>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00990"/>
            <a:ext cx="11027964" cy="402336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10/11, 11/12 –Yearly emissions of companies displayed in a league table format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Now replaced with an annual report.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In phase 2 of the scheme, companies will qualify only if they consumed more than 600 megawatt hours of electricity.</a:t>
            </a:r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0611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81" y="4960137"/>
            <a:ext cx="7994072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Green IT – Solutions And Benefits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By </a:t>
            </a:r>
            <a:r>
              <a:rPr lang="en-GB" sz="2200" dirty="0"/>
              <a:t>Todd </a:t>
            </a:r>
            <a:r>
              <a:rPr lang="en-GB" sz="2200" dirty="0" smtClean="0"/>
              <a:t>Lynes, </a:t>
            </a:r>
            <a:r>
              <a:rPr lang="en-GB" sz="2200" dirty="0"/>
              <a:t>Max </a:t>
            </a:r>
            <a:r>
              <a:rPr lang="en-GB" sz="2200" dirty="0" smtClean="0"/>
              <a:t>Sharpington</a:t>
            </a:r>
            <a:r>
              <a:rPr lang="en-GB" sz="2200" dirty="0"/>
              <a:t>, Jayden </a:t>
            </a:r>
            <a:r>
              <a:rPr lang="en-GB" sz="2200" dirty="0" smtClean="0"/>
              <a:t>Patten</a:t>
            </a:r>
            <a:r>
              <a:rPr lang="en-GB" sz="2200" dirty="0"/>
              <a:t>, Sean </a:t>
            </a:r>
            <a:r>
              <a:rPr lang="en-GB" sz="2200" dirty="0" smtClean="0"/>
              <a:t>Knowelden &amp; Connor Valerio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4" b="46439"/>
          <a:stretch/>
        </p:blipFill>
        <p:spPr>
          <a:xfrm>
            <a:off x="0" y="0"/>
            <a:ext cx="12441836" cy="46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55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6" y="2046156"/>
            <a:ext cx="9720073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Waste Electrical and Electronic Equipment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 Concerns the disposure of electronic items by companies In the UK.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Part of a wider directive in the EU to control the disposal of waste.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Somewhat unsuccessful during it’s lifetime, with many of the EU states missing their targets.</a:t>
            </a:r>
          </a:p>
          <a:p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2" descr="https://encrypted-tbn3.gstatic.com/images?q=tbn:ANd9GcQcXNcaSvO0BHvK-kt7ZTQOe8LY-TtTaaLdODR5IURheOlHE4_fmbNkW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6811"/>
            <a:ext cx="1532586" cy="218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81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Restriction of Hazardous Substances.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Limits the sale of electrical items with a higher than normal percentage of dangerous materials (e.g. lead).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Forces sale </a:t>
            </a:r>
            <a:r>
              <a:rPr lang="en-GB" sz="2400" dirty="0"/>
              <a:t>of IT equipment that contains fewer </a:t>
            </a:r>
            <a:r>
              <a:rPr lang="en-GB" sz="2400" dirty="0" smtClean="0"/>
              <a:t>hazardous </a:t>
            </a:r>
            <a:r>
              <a:rPr lang="en-GB" sz="2400" dirty="0"/>
              <a:t>materials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815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Restricted Substances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Lead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Mercury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Cadmium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Hexavalent </a:t>
            </a:r>
            <a:r>
              <a:rPr lang="en-GB" sz="2400" dirty="0" smtClean="0"/>
              <a:t>Chromium</a:t>
            </a:r>
            <a:endParaRPr lang="en-GB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Polybrominated</a:t>
            </a:r>
            <a:r>
              <a:rPr lang="en-GB" sz="2400" dirty="0" smtClean="0"/>
              <a:t> </a:t>
            </a:r>
            <a:r>
              <a:rPr lang="en-GB" sz="2400" dirty="0" smtClean="0"/>
              <a:t>Biphenyls</a:t>
            </a:r>
            <a:endParaRPr lang="en-GB" sz="2400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Polybrominated</a:t>
            </a:r>
            <a:r>
              <a:rPr lang="en-GB" sz="2400" dirty="0" smtClean="0"/>
              <a:t> </a:t>
            </a:r>
            <a:r>
              <a:rPr lang="en-GB" sz="2400" dirty="0" smtClean="0"/>
              <a:t>Diphenyl</a:t>
            </a:r>
            <a:r>
              <a:rPr lang="en-GB" sz="2400" dirty="0" smtClean="0"/>
              <a:t> </a:t>
            </a:r>
            <a:r>
              <a:rPr lang="en-GB" sz="2400" dirty="0" smtClean="0"/>
              <a:t>Ether</a:t>
            </a:r>
            <a:endParaRPr lang="en-GB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965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Lack of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Very few concrete laws on the topic of Green 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No main figure in government that specifically deals with the issues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E.G. the WEEE scheme being run </a:t>
            </a:r>
            <a:r>
              <a:rPr lang="en-GB" sz="2400" dirty="0" smtClean="0"/>
              <a:t>by </a:t>
            </a:r>
            <a:r>
              <a:rPr lang="en-GB" sz="2400" dirty="0"/>
              <a:t>DEFRA, who are more focused on  rural affairs.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2813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536873" cy="146304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Technological Advances in the field of 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Sean Knowelden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4055897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Technological Advances in the field of 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Computers are getting more power intensive as they get more powerful - To put the matter concretely, if a modern-day MacBook Air operated at the energy efficiency of computers from 1991, its fully charged battery would last all of 2.5 second (MIT Technology)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The </a:t>
            </a:r>
            <a:r>
              <a:rPr lang="en-GB" sz="2400" i="1" dirty="0"/>
              <a:t>electrical efficiency</a:t>
            </a:r>
            <a:r>
              <a:rPr lang="en-GB" sz="2400" dirty="0"/>
              <a:t> of computing has also doubled every year and a half since the dawn of the computer </a:t>
            </a:r>
            <a:r>
              <a:rPr lang="en-GB" sz="2400" dirty="0" smtClean="0"/>
              <a:t>age</a:t>
            </a:r>
            <a:endParaRPr lang="en-GB" sz="2400" dirty="0"/>
          </a:p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342900" lvl="0" indent="-342900">
              <a:lnSpc>
                <a:spcPct val="80000"/>
              </a:lnSpc>
              <a:buChar char="•"/>
            </a:pPr>
            <a:endParaRPr lang="en-GB" sz="2400" dirty="0"/>
          </a:p>
          <a:p>
            <a:pPr lvl="0">
              <a:lnSpc>
                <a:spcPct val="80000"/>
              </a:lnSpc>
            </a:pPr>
            <a:endParaRPr lang="en-GB" sz="2400" dirty="0"/>
          </a:p>
          <a:p>
            <a:pPr marL="342900" lvl="0" indent="-342900">
              <a:lnSpc>
                <a:spcPct val="80000"/>
              </a:lnSpc>
              <a:buChar char="•"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730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5981" cy="1499616"/>
          </a:xfrm>
        </p:spPr>
        <p:txBody>
          <a:bodyPr/>
          <a:lstStyle/>
          <a:p>
            <a:r>
              <a:rPr lang="en-GB" dirty="0"/>
              <a:t>Dynamic Voltage Scaling/ Algorithm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092036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New </a:t>
            </a:r>
            <a:r>
              <a:rPr lang="en-GB" sz="2400" dirty="0"/>
              <a:t>technology of </a:t>
            </a:r>
            <a:r>
              <a:rPr lang="en-GB" sz="2400" dirty="0" smtClean="0"/>
              <a:t>UnderVolting</a:t>
            </a:r>
            <a:r>
              <a:rPr lang="en-GB" sz="2400" dirty="0"/>
              <a:t>, interesting contrast to </a:t>
            </a:r>
            <a:r>
              <a:rPr lang="en-GB" sz="2400" dirty="0"/>
              <a:t>OverVolting</a:t>
            </a:r>
            <a:r>
              <a:rPr lang="en-GB" sz="2400" dirty="0"/>
              <a:t> (Often called </a:t>
            </a:r>
            <a:r>
              <a:rPr lang="en-GB" sz="2400" dirty="0"/>
              <a:t>OverClocking</a:t>
            </a:r>
            <a:r>
              <a:rPr lang="en-GB" sz="2400" dirty="0"/>
              <a:t>)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When computers use less power on less intensive tasks, use less power overall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More efficient Algorithms – google for example, a typical search is equivalent to about 0.2 grams of CO2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7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390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in the workplace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Liquid cooling mechanisms are often far more efficient than air conditioning/ large fans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Mitsubishi </a:t>
            </a:r>
            <a:r>
              <a:rPr lang="en-GB" sz="2400" dirty="0"/>
              <a:t>have developed water-cooling systems powered by the heat given off by the computer systems themselves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Systems are being developed to automatically turn off computers after a time of inactivity or after being left unused for a period of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0447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55254" cy="1499616"/>
          </a:xfrm>
        </p:spPr>
        <p:txBody>
          <a:bodyPr/>
          <a:lstStyle/>
          <a:p>
            <a:r>
              <a:rPr lang="en-GB" dirty="0"/>
              <a:t>Specific companies with an environmental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SquareSpace</a:t>
            </a:r>
            <a:r>
              <a:rPr lang="en-GB" sz="2400" dirty="0"/>
              <a:t> servers use only green energy suppliers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Make sure to recycle all their E-waste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Offset their Carbon 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Employees even cycle or bus to work!</a:t>
            </a:r>
          </a:p>
          <a:p>
            <a:pPr lvl="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As environmental issues become more </a:t>
            </a:r>
            <a:r>
              <a:rPr lang="en-GB" sz="2400" dirty="0" smtClean="0"/>
              <a:t>prevalent, </a:t>
            </a:r>
            <a:r>
              <a:rPr lang="en-GB" sz="2400" dirty="0"/>
              <a:t>this sort of company may not be so unique…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06172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536873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Money Spent vs. Money saved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Connor Valerio</a:t>
            </a:r>
          </a:p>
        </p:txBody>
      </p:sp>
    </p:spTree>
    <p:extLst>
      <p:ext uri="{BB962C8B-B14F-4D97-AF65-F5344CB8AC3E}">
        <p14:creationId xmlns:p14="http://schemas.microsoft.com/office/powerpoint/2010/main" val="1014813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536873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Applying Green IT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Todd Lynes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12727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it all worth it? What is </a:t>
            </a:r>
            <a:r>
              <a:rPr lang="en-GB" dirty="0" smtClean="0"/>
              <a:t>epeat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4" y="2046156"/>
            <a:ext cx="9912928" cy="402336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GB" sz="2400" dirty="0" smtClean="0"/>
              <a:t>It is evident that some businesses must think so…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According to ‘</a:t>
            </a:r>
            <a:r>
              <a:rPr lang="en-GB" sz="2400" dirty="0" smtClean="0"/>
              <a:t>infoworld</a:t>
            </a:r>
            <a:r>
              <a:rPr lang="en-GB" sz="2400" dirty="0" smtClean="0"/>
              <a:t>’, 22% of computers shipped in 2007 (around 109 million) were registered EPEAT.</a:t>
            </a:r>
            <a:r>
              <a:rPr lang="en-GB" sz="2400" dirty="0"/>
              <a:t> This was a dramatic increase from around 10% in </a:t>
            </a:r>
            <a:r>
              <a:rPr lang="en-GB" sz="2400" dirty="0" smtClean="0"/>
              <a:t>2006.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EPEAT is ‘the Electronic Product Environmental Assessment Tool’.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Products in EPEAT database have reduced cadmium, lead and mercury.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Also made to be recycled and upgraded more easily</a:t>
            </a:r>
            <a:r>
              <a:rPr lang="en-GB" sz="2200" dirty="0" smtClean="0"/>
              <a:t>!</a:t>
            </a:r>
            <a:endParaRPr lang="en-GB" sz="2400" dirty="0" smtClean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400" dirty="0"/>
              <a:t>Depending on the level of criteria they meet, hardware is awarded a bronze, silver or gold rating</a:t>
            </a:r>
            <a:r>
              <a:rPr lang="en-GB" sz="2400" dirty="0" smtClean="0"/>
              <a:t>.</a:t>
            </a:r>
          </a:p>
          <a:p>
            <a:pPr marL="128016" lvl="1" indent="0">
              <a:buClr>
                <a:schemeClr val="tx1"/>
              </a:buClr>
              <a:buNone/>
            </a:pPr>
            <a:endParaRPr lang="en-GB" sz="2200" dirty="0" smtClean="0"/>
          </a:p>
          <a:p>
            <a:pPr marL="128016" lvl="1" indent="0">
              <a:buClr>
                <a:schemeClr val="tx1"/>
              </a:buClr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340810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 exactly will it benefit businesses and organisations?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2256510"/>
            <a:ext cx="9608128" cy="399565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As mentioned earlier, the standard replacement cycle is every 2-3 years…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Green technologies are known to have an extended life period in comparison to their usual counterparts.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Initial extra expense, justified considering long term costs of employee health care, lower maintenance costs &amp; life-cycle impacts of greener products.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Can increase a business’s image/reputation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Business’s can use their carbon emission statistics as a way of promoting their products/services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23235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5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easy is it?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911927"/>
            <a:ext cx="9720073" cy="402336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According to ‘Computer Weekly’, implementing desktop virtualisation systems can save a lot of money…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Desktop virtualisation systems which reside on a back end server, can be used to provide user’s with a personalised image of their desktop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Savings include £78,000 per year for every 1000 PCs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Allows for consolidation of 250 dual-core servers into 25 by using desktop    virtualisation.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Using this method can also provide power &amp; cooling savings of around £140,000.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4952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536873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Managing Expectations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 smtClean="0"/>
              <a:t>Reality of green IT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77588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Misconceptions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26236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There </a:t>
            </a:r>
            <a:r>
              <a:rPr lang="en-GB" sz="2400" dirty="0"/>
              <a:t>remain a number of misconceptions about sustainability, some of the more common being: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is expensive to implement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relates simply to saving the planet and is not a business issue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is driven by compliance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is just about energy savings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is just about the datacentre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It is just about what goes on within IT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7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8117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Data centres alone create more c02 than the Airline industry</a:t>
            </a:r>
            <a:endParaRPr lang="en-GB" dirty="0"/>
          </a:p>
        </p:txBody>
      </p:sp>
      <p:pic>
        <p:nvPicPr>
          <p:cNvPr id="11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6" b="20026"/>
          <a:stretch>
            <a:fillRect/>
          </a:stretch>
        </p:blipFill>
        <p:spPr>
          <a:xfrm>
            <a:off x="3048" y="0"/>
            <a:ext cx="12188952" cy="4572000"/>
          </a:xfrm>
          <a:prstGeom prst="rect">
            <a:avLst/>
          </a:prstGeom>
        </p:spPr>
      </p:pic>
      <p:sp>
        <p:nvSpPr>
          <p:cNvPr id="12" name="Text Placeholder 3"/>
          <p:cNvSpPr txBox="1">
            <a:spLocks/>
          </p:cNvSpPr>
          <p:nvPr/>
        </p:nvSpPr>
        <p:spPr>
          <a:xfrm>
            <a:off x="8610600" y="4720298"/>
            <a:ext cx="3200400" cy="146304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/>
              <a:t>A McKinsey &amp; Company study estimates carbon dioxide (CO2) emissions from data </a:t>
            </a:r>
            <a:r>
              <a:rPr lang="en-GB" sz="1600" dirty="0" smtClean="0"/>
              <a:t>centres </a:t>
            </a:r>
            <a:r>
              <a:rPr lang="en-GB" sz="1600" dirty="0" smtClean="0"/>
              <a:t>will quadruple to exceed emissions from the airline industry by 2020, owing to the rapid growth in global demand for computing power. (Source: DEA-543 © 2012 General Electric Company).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05727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1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267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Symantec green it report [2009]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07920"/>
            <a:ext cx="972007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key findings of the 2009 Worldwide Green IT Report are</a:t>
            </a:r>
            <a:r>
              <a:rPr lang="en-GB" sz="2400" dirty="0" smtClean="0"/>
              <a:t>:</a:t>
            </a:r>
            <a:endParaRPr lang="en-GB" sz="24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Green </a:t>
            </a:r>
            <a:r>
              <a:rPr lang="en-GB" sz="2400" dirty="0"/>
              <a:t>IT is now an “essential”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Green </a:t>
            </a:r>
            <a:r>
              <a:rPr lang="en-GB" sz="2400" dirty="0"/>
              <a:t>IT budgets are rising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IT </a:t>
            </a:r>
            <a:r>
              <a:rPr lang="en-GB" sz="2400" dirty="0"/>
              <a:t>is willing to pay a premium for green equipment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IT </a:t>
            </a:r>
            <a:r>
              <a:rPr lang="en-GB" sz="2400" dirty="0"/>
              <a:t>is at the heart of enterprise green efforts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Green </a:t>
            </a:r>
            <a:r>
              <a:rPr lang="en-GB" sz="2400" dirty="0"/>
              <a:t>IT initiatives are more of a priority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416732" y="4057836"/>
            <a:ext cx="2654935" cy="2654935"/>
            <a:chOff x="9416732" y="3982886"/>
            <a:chExt cx="2654935" cy="2654935"/>
          </a:xfrm>
        </p:grpSpPr>
        <p:pic>
          <p:nvPicPr>
            <p:cNvPr id="22" name="Picture 10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75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6732" y="3982886"/>
              <a:ext cx="2654935" cy="2654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www.aboutgreenit.co.uk/wp-content/uploads/2012/06/Green-Eco-Friendly-Icons-leaf-plug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0000" r="98250">
                          <a14:foregroundMark x1="76250" y1="51250" x2="76250" y2="51250"/>
                          <a14:foregroundMark x1="68000" y1="35500" x2="68000" y2="35500"/>
                          <a14:foregroundMark x1="76250" y1="32000" x2="76250" y2="32000"/>
                          <a14:foregroundMark x1="88000" y1="67250" x2="88000" y2="67250"/>
                          <a14:backgroundMark x1="54750" y1="22500" x2="54750" y2="2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16" r="4084" b="6000"/>
            <a:stretch/>
          </p:blipFill>
          <p:spPr bwMode="auto">
            <a:xfrm>
              <a:off x="11052765" y="4179386"/>
              <a:ext cx="914399" cy="2261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72602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536873" cy="1463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Implementations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581400" cy="146304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How is green IT implemented?</a:t>
            </a:r>
          </a:p>
        </p:txBody>
      </p:sp>
    </p:spTree>
    <p:extLst>
      <p:ext uri="{BB962C8B-B14F-4D97-AF65-F5344CB8AC3E}">
        <p14:creationId xmlns:p14="http://schemas.microsoft.com/office/powerpoint/2010/main" val="6687165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5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9FF78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316</TotalTime>
  <Words>1093</Words>
  <Application>Microsoft Office PowerPoint</Application>
  <PresentationFormat>Widescreen</PresentationFormat>
  <Paragraphs>130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Tw Cen MT</vt:lpstr>
      <vt:lpstr>Tw Cen MT Condensed</vt:lpstr>
      <vt:lpstr>Wingdings</vt:lpstr>
      <vt:lpstr>Wingdings 3</vt:lpstr>
      <vt:lpstr>Integral</vt:lpstr>
      <vt:lpstr>Green IT – Solutions And Benefits (Group J)</vt:lpstr>
      <vt:lpstr>Green IT – Solutions And Benefits</vt:lpstr>
      <vt:lpstr>Applying Green IT</vt:lpstr>
      <vt:lpstr>Managing Expectations</vt:lpstr>
      <vt:lpstr>Misconceptions</vt:lpstr>
      <vt:lpstr>PowerPoint Presentation</vt:lpstr>
      <vt:lpstr>PowerPoint Presentation</vt:lpstr>
      <vt:lpstr>Symantec green it report [2009] findings</vt:lpstr>
      <vt:lpstr>Implementations</vt:lpstr>
      <vt:lpstr>What to Implement</vt:lpstr>
      <vt:lpstr>Easy option - offsetting</vt:lpstr>
      <vt:lpstr>Problems with Employing Green IT</vt:lpstr>
      <vt:lpstr>Cost</vt:lpstr>
      <vt:lpstr>Other priorities</vt:lpstr>
      <vt:lpstr>Green Electricity</vt:lpstr>
      <vt:lpstr>Disposal</vt:lpstr>
      <vt:lpstr>Legal Constraints in Green IT</vt:lpstr>
      <vt:lpstr>CRC Energy Efficiency Scheme</vt:lpstr>
      <vt:lpstr>Evolution Of Crc Scheme</vt:lpstr>
      <vt:lpstr>WEEE</vt:lpstr>
      <vt:lpstr>RoHS</vt:lpstr>
      <vt:lpstr>Main Restricted Substances</vt:lpstr>
      <vt:lpstr>Lack of direction</vt:lpstr>
      <vt:lpstr>Technological Advances in the field of IT</vt:lpstr>
      <vt:lpstr>Technological Advances in the field of IT</vt:lpstr>
      <vt:lpstr>Dynamic Voltage Scaling/ Algorithm Efficiency</vt:lpstr>
      <vt:lpstr>Technology in the workplace</vt:lpstr>
      <vt:lpstr>Specific companies with an environmental goal</vt:lpstr>
      <vt:lpstr>Money Spent vs. Money saved</vt:lpstr>
      <vt:lpstr>Is it all worth it? What is epeat?</vt:lpstr>
      <vt:lpstr>How exactly will it benefit businesses and organisations?</vt:lpstr>
      <vt:lpstr>How easy is it?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IT – Solutions And Benefits</dc:title>
  <dc:creator>Connor Valerio</dc:creator>
  <cp:lastModifiedBy>Jayden Patten</cp:lastModifiedBy>
  <cp:revision>85</cp:revision>
  <dcterms:created xsi:type="dcterms:W3CDTF">2014-05-01T20:12:46Z</dcterms:created>
  <dcterms:modified xsi:type="dcterms:W3CDTF">2014-05-02T13:57:04Z</dcterms:modified>
</cp:coreProperties>
</file>