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png" ContentType="image/png"/>
  <Default Extension="xml" ContentType="application/xml"/>
  <Override PartName="/ppt/slideLayouts/slideLayout1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12.xml" ContentType="application/vnd.openxmlformats-officedocument.presentationml.notesSlide+xml"/>
  <Override PartName="/ppt/notesMasters/notesMaster1.xml" ContentType="application/vnd.openxmlformats-officedocument.presentationml.notesMaster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6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2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4.xml" ContentType="application/vnd.openxmlformats-officedocument.presentationml.slide+xml"/>
  <Override PartName="/ppt/slides/slide10.xml" ContentType="application/vnd.openxmlformats-officedocument.presentationml.slide+xml"/>
  <Override PartName="/ppt/slides/slide14.xml" ContentType="application/vnd.openxmlformats-officedocument.presentationml.slide+xml"/>
  <Override PartName="/ppt/slides/slide11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</Types>
</file>

<file path=_rels/.rels><?xml version="1.0" encoding="UTF-8" standalone="yes"?><Relationships xmlns="http://schemas.openxmlformats.org/package/2006/relationships"><Relationship Target="ppt/presentation.xml" Type="http://schemas.openxmlformats.org/officeDocument/2006/relationships/officeDocument" Id="rId1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aveSubsetFonts="1" autoCompressPictures="0" mc:PreserveAttributes="mv:*" mc:Ignorable="mv">
  <p:sldMasterIdLst>
    <p:sldMasterId id="2147483654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</p:sldIdLst>
  <p:sldSz cy="5143500" cx="9144000"/>
  <p:notesSz cy="9144000" cx="6858000"/>
  <p:defaultTextStyle>
    <a:defPPr algn="l" rtl="0" marR="0">
      <a:lnSpc>
        <a:spcPct val="100000"/>
      </a:lnSpc>
      <a:spcBef>
        <a:spcPts val="0"/>
      </a:spcBef>
      <a:spcAft>
        <a:spcPts val="0"/>
      </a:spcAft>
    </a:defPPr>
    <a:lvl1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1pPr>
    <a:lvl2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2pPr>
    <a:lvl3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3pPr>
    <a:lvl4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4pPr>
    <a:lvl5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5pPr>
    <a:lvl6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6pPr>
    <a:lvl7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7pPr>
    <a:lvl8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8pPr>
    <a:lvl9pPr algn="l" rtl="0" marR="0">
      <a:lnSpc>
        <a:spcPct val="100000"/>
      </a:lnSpc>
      <a:spcBef>
        <a:spcPts val="0"/>
      </a:spcBef>
      <a:spcAft>
        <a:spcPts val="0"/>
      </a:spcAft>
      <a:buNone/>
      <a:defRPr strike="noStrike" u="none" b="0" cap="none" baseline="0" sz="1400" i="0">
        <a:solidFill>
          <a:srgbClr val="000000"/>
        </a:solidFill>
        <a:latin typeface="Arial"/>
        <a:ea typeface="Arial"/>
        <a:cs typeface="Arial"/>
        <a:sym typeface="Arial"/>
        <a:rtl val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/>
</file>

<file path=ppt/tableStyles.xml><?xml version="1.0" encoding="utf-8"?>
<a:tblStyleLst xmlns:a="http://schemas.openxmlformats.org/drawingml/2006/main" xmlns:r="http://schemas.openxmlformats.org/officeDocument/2006/relationships" def="{90651C3A-4460-11DB-9652-00E08161165F}"/>
</file>

<file path=ppt/_rels/presentation.xml.rels><?xml version="1.0" encoding="UTF-8" standalone="yes"?><Relationships xmlns="http://schemas.openxmlformats.org/package/2006/relationships"><Relationship Target="slides/slide14.xml" Type="http://schemas.openxmlformats.org/officeDocument/2006/relationships/slide" Id="rId19"/><Relationship Target="slides/slide13.xml" Type="http://schemas.openxmlformats.org/officeDocument/2006/relationships/slide" Id="rId18"/><Relationship Target="slides/slide12.xml" Type="http://schemas.openxmlformats.org/officeDocument/2006/relationships/slide" Id="rId17"/><Relationship Target="slides/slide11.xml" Type="http://schemas.openxmlformats.org/officeDocument/2006/relationships/slide" Id="rId16"/><Relationship Target="slides/slide10.xml" Type="http://schemas.openxmlformats.org/officeDocument/2006/relationships/slide" Id="rId15"/><Relationship Target="slides/slide9.xml" Type="http://schemas.openxmlformats.org/officeDocument/2006/relationships/slide" Id="rId14"/><Relationship Target="slides/slide16.xml" Type="http://schemas.openxmlformats.org/officeDocument/2006/relationships/slide" Id="rId21"/><Relationship Target="presProps.xml" Type="http://schemas.openxmlformats.org/officeDocument/2006/relationships/presProps" Id="rId2"/><Relationship Target="slides/slide7.xml" Type="http://schemas.openxmlformats.org/officeDocument/2006/relationships/slide" Id="rId12"/><Relationship Target="theme/theme2.xml" Type="http://schemas.openxmlformats.org/officeDocument/2006/relationships/theme" Id="rId1"/><Relationship Target="slides/slide8.xml" Type="http://schemas.openxmlformats.org/officeDocument/2006/relationships/slide" Id="rId13"/><Relationship Target="slideMasters/slideMaster1.xml" Type="http://schemas.openxmlformats.org/officeDocument/2006/relationships/slideMaster" Id="rId4"/><Relationship Target="slides/slide5.xml" Type="http://schemas.openxmlformats.org/officeDocument/2006/relationships/slide" Id="rId10"/><Relationship Target="tableStyles.xml" Type="http://schemas.openxmlformats.org/officeDocument/2006/relationships/tableStyles" Id="rId3"/><Relationship Target="slides/slide6.xml" Type="http://schemas.openxmlformats.org/officeDocument/2006/relationships/slide" Id="rId11"/><Relationship Target="slides/slide15.xml" Type="http://schemas.openxmlformats.org/officeDocument/2006/relationships/slide" Id="rId20"/><Relationship Target="slides/slide4.xml" Type="http://schemas.openxmlformats.org/officeDocument/2006/relationships/slide" Id="rId9"/><Relationship Target="slides/slide1.xml" Type="http://schemas.openxmlformats.org/officeDocument/2006/relationships/slide" Id="rId6"/><Relationship Target="notesMasters/notesMaster1.xml" Type="http://schemas.openxmlformats.org/officeDocument/2006/relationships/notesMaster" Id="rId5"/><Relationship Target="slides/slide3.xml" Type="http://schemas.openxmlformats.org/officeDocument/2006/relationships/slide" Id="rId8"/><Relationship Target="slides/slide2.xml" Type="http://schemas.openxmlformats.org/officeDocument/2006/relationships/slide" Id="rId7"/></Relationships>
</file>

<file path=ppt/notesMasters/_rels/notesMaster1.xml.rels><?xml version="1.0" encoding="UTF-8" standalone="yes"?><Relationships xmlns="http://schemas.openxmlformats.org/package/2006/relationships"><Relationship Target="../theme/theme3.xml" Type="http://schemas.openxmlformats.org/officeDocument/2006/relationships/theme" Id="rId1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" name="Shape 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" name="Shape 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" name="Shape 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 sz="1100"/>
            </a:lvl1pPr>
            <a:lvl2pPr>
              <a:defRPr sz="1100"/>
            </a:lvl2pPr>
            <a:lvl3pPr>
              <a:defRPr sz="1100"/>
            </a:lvl3pPr>
            <a:lvl4pPr>
              <a:defRPr sz="1100"/>
            </a:lvl4pPr>
            <a:lvl5pPr>
              <a:defRPr sz="11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</p:notesMaster>
</file>

<file path=ppt/notesSlides/_rels/notesSlide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0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1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1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2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3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4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5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6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7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8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_rels/notesSlide9.xml.rels><?xml version="1.0" encoding="UTF-8" standalone="yes"?><Relationships xmlns="http://schemas.openxmlformats.org/package/2006/relationships"><Relationship Target="../notesMasters/notesMaster1.xml" Type="http://schemas.openxmlformats.org/officeDocument/2006/relationships/notesMaster" Id="rId1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25" name="Shape 2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6" name="Shape 2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27" name="Shape 2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2" name="Shape 8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3" name="Shape 8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84" name="Shape 8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88" name="Shape 8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9" name="Shape 8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0" name="Shape 9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94" name="Shape 9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5" name="Shape 9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96" name="Shape 9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0" name="Shape 10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1" name="Shape 10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2" name="Shape 10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05" name="Shape 10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6" name="Shape 106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07" name="Shape 107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1" name="Shape 11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2" name="Shape 112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3" name="Shape 113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117" name="Shape 1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8" name="Shape 118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119" name="Shape 119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32" name="Shape 3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3" name="Shape 3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34" name="Shape 3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0" name="Shape 4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1" name="Shape 4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2" name="Shape 4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46" name="Shape 4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7" name="Shape 4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48" name="Shape 4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2" name="Shape 5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3" name="Shape 53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54" name="Shape 54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58" name="Shape 5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9" name="Shape 59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0" name="Shape 60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64" name="Shape 6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5" name="Shape 65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66" name="Shape 66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0" name="Shape 7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1" name="Shape 71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2" name="Shape 72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showMasterSp="0" showMasterPhAnim="0">
  <p:cSld>
    <p:spTree>
      <p:nvGrpSpPr>
        <p:cNvPr id="76" name="Shape 76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7" name="Shape 77"/>
          <p:cNvSpPr/>
          <p:nvPr>
            <p:ph idx="2" type="sldImg"/>
          </p:nvPr>
        </p:nvSpPr>
        <p:spPr>
          <a:xfrm>
            <a:off y="685800" x="381187"/>
            <a:ext cy="3429000" cx="6096299"/>
          </a:xfrm>
          <a:custGeom>
            <a:pathLst>
              <a:path w="120000" extrusionOk="0" h="120000">
                <a:moveTo>
                  <a:pt y="0" x="0"/>
                </a:moveTo>
                <a:lnTo>
                  <a:pt y="0" x="120000"/>
                </a:lnTo>
                <a:lnTo>
                  <a:pt y="120000" x="120000"/>
                </a:lnTo>
                <a:lnTo>
                  <a:pt y="120000" x="0"/>
                </a:lnTo>
                <a:close/>
              </a:path>
            </a:pathLst>
          </a:custGeom>
        </p:spPr>
      </p:sp>
      <p:sp>
        <p:nvSpPr>
          <p:cNvPr id="78" name="Shape 78"/>
          <p:cNvSpPr txBox="1"/>
          <p:nvPr>
            <p:ph idx="1" type="body"/>
          </p:nvPr>
        </p:nvSpPr>
        <p:spPr>
          <a:xfrm>
            <a:off y="4343400" x="685800"/>
            <a:ext cy="4114800" cx="5486399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2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3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4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5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_rels/slideLayout6.xml.rels><?xml version="1.0" encoding="UTF-8" standalone="yes"?><Relationships xmlns="http://schemas.openxmlformats.org/package/2006/relationships"><Relationship Target="../slideMasters/slideMaster1.xml" Type="http://schemas.openxmlformats.org/officeDocument/2006/relationships/slideMaster" Id="rId1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">
  <p:cSld name="Title Slide">
    <p:spTree>
      <p:nvGrpSpPr>
        <p:cNvPr id="7" name="Shape 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" name="Shape 8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marL="0">
              <a:spcBef>
                <a:spcPts val="0"/>
              </a:spcBef>
              <a:buClr>
                <a:schemeClr val="dk2"/>
              </a:buClr>
              <a:buNone/>
              <a:defRPr>
                <a:solidFill>
                  <a:schemeClr val="dk2"/>
                </a:solidFill>
              </a:defRPr>
            </a:lvl1pPr>
            <a:lvl2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2pPr>
            <a:lvl3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3pPr>
            <a:lvl4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4pPr>
            <a:lvl5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5pPr>
            <a:lvl6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6pPr>
            <a:lvl7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7pPr>
            <a:lvl8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8pPr>
            <a:lvl9pPr algn="ctr" indent="190500" marL="0">
              <a:spcBef>
                <a:spcPts val="0"/>
              </a:spcBef>
              <a:buClr>
                <a:schemeClr val="dk2"/>
              </a:buClr>
              <a:buSzPct val="100000"/>
              <a:buNone/>
              <a:defRPr sz="30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9" name="Shape 9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algn="ctr" indent="304800">
              <a:buSzPct val="100000"/>
              <a:defRPr sz="4800"/>
            </a:lvl1pPr>
            <a:lvl2pPr algn="ctr" indent="304800">
              <a:buSzPct val="100000"/>
              <a:defRPr sz="4800"/>
            </a:lvl2pPr>
            <a:lvl3pPr algn="ctr" indent="304800">
              <a:buSzPct val="100000"/>
              <a:defRPr sz="4800"/>
            </a:lvl3pPr>
            <a:lvl4pPr algn="ctr" indent="304800">
              <a:buSzPct val="100000"/>
              <a:defRPr sz="4800"/>
            </a:lvl4pPr>
            <a:lvl5pPr algn="ctr" indent="304800">
              <a:buSzPct val="100000"/>
              <a:defRPr sz="4800"/>
            </a:lvl5pPr>
            <a:lvl6pPr algn="ctr" indent="304800">
              <a:buSzPct val="100000"/>
              <a:defRPr sz="4800"/>
            </a:lvl6pPr>
            <a:lvl7pPr algn="ctr" indent="304800">
              <a:buSzPct val="100000"/>
              <a:defRPr sz="4800"/>
            </a:lvl7pPr>
            <a:lvl8pPr algn="ctr" indent="304800">
              <a:buSzPct val="100000"/>
              <a:defRPr sz="4800"/>
            </a:lvl8pPr>
            <a:lvl9pPr algn="ctr" indent="304800">
              <a:buSzPct val="100000"/>
              <a:defRPr sz="48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x">
  <p:cSld name="Title and Body">
    <p:spTree>
      <p:nvGrpSpPr>
        <p:cNvPr id="10" name="Shape 10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" name="Shape 1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2" name="Shape 12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woColTx">
  <p:cSld name="Title and Two Columns">
    <p:spTree>
      <p:nvGrpSpPr>
        <p:cNvPr id="13" name="Shape 1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5" name="Shape 15"/>
          <p:cNvSpPr txBox="1"/>
          <p:nvPr>
            <p:ph idx="1" type="body"/>
          </p:nvPr>
        </p:nvSpPr>
        <p:spPr>
          <a:xfrm>
            <a:off y="1200150" x="457200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  <p:sp>
        <p:nvSpPr>
          <p:cNvPr id="16" name="Shape 16"/>
          <p:cNvSpPr txBox="1"/>
          <p:nvPr>
            <p:ph idx="2" type="body"/>
          </p:nvPr>
        </p:nvSpPr>
        <p:spPr>
          <a:xfrm>
            <a:off y="1200150" x="4692273"/>
            <a:ext cy="3725699" cx="39945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titleOnly">
  <p:cSld name="Title Only">
    <p:spTree>
      <p:nvGrpSpPr>
        <p:cNvPr id="17" name="Shape 1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8" name="Shape 1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 name="Caption">
    <p:spTree>
      <p:nvGrpSpPr>
        <p:cNvPr id="19" name="Shape 1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0" name="Shape 20"/>
          <p:cNvSpPr txBox="1"/>
          <p:nvPr>
            <p:ph idx="1" type="body"/>
          </p:nvPr>
        </p:nvSpPr>
        <p:spPr>
          <a:xfrm>
            <a:off y="4406309" x="457200"/>
            <a:ext cy="5195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algn="ctr" indent="-171450" marL="285750">
              <a:spcBef>
                <a:spcPts val="0"/>
              </a:spcBef>
              <a:buClr>
                <a:schemeClr val="dk1"/>
              </a:buClr>
              <a:buSzPct val="100000"/>
              <a:buNone/>
              <a:defRPr sz="1800">
                <a:solidFill>
                  <a:schemeClr val="dk1"/>
                </a:solidFill>
              </a:defRPr>
            </a:lvl1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type="blank">
  <p:cSld name="Blank">
    <p:spTree>
      <p:nvGrpSpPr>
        <p:cNvPr id="21" name="Shape 21"/>
        <p:cNvGrpSpPr/>
        <p:nvPr/>
      </p:nvGrpSpPr>
      <p:grpSpPr>
        <a:xfrm>
          <a:off y="0" x="0"/>
          <a:ext cy="0" cx="0"/>
          <a:chOff y="0" x="0"/>
          <a:chExt cy="0" cx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Target="../slideLayouts/slideLayout2.xml" Type="http://schemas.openxmlformats.org/officeDocument/2006/relationships/slideLayout" Id="rId2"/><Relationship Target="../slideLayouts/slideLayout1.xml" Type="http://schemas.openxmlformats.org/officeDocument/2006/relationships/slideLayout" Id="rId1"/><Relationship Target="../slideLayouts/slideLayout4.xml" Type="http://schemas.openxmlformats.org/officeDocument/2006/relationships/slideLayout" Id="rId4"/><Relationship Target="../slideLayouts/slideLayout3.xml" Type="http://schemas.openxmlformats.org/officeDocument/2006/relationships/slideLayout" Id="rId3"/><Relationship Target="../slideLayouts/slideLayout6.xml" Type="http://schemas.openxmlformats.org/officeDocument/2006/relationships/slideLayout" Id="rId6"/><Relationship Target="../slideLayouts/slideLayout5.xml" Type="http://schemas.openxmlformats.org/officeDocument/2006/relationships/slideLayout" Id="rId5"/><Relationship Target="../theme/theme1.xml" Type="http://schemas.openxmlformats.org/officeDocument/2006/relationships/theme" Id="rId7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bg>
      <p:bgPr>
        <a:gradFill>
          <a:gsLst>
            <a:gs pos="0">
              <a:schemeClr val="lt1"/>
            </a:gs>
            <a:gs pos="30000">
              <a:schemeClr val="lt1"/>
            </a:gs>
            <a:gs pos="100000">
              <a:schemeClr val="lt2"/>
            </a:gs>
          </a:gsLst>
          <a:path path="circle">
            <a:fillToRect t="50%" b="50%" r="50%" l="50%"/>
          </a:path>
          <a:tileRect/>
        </a:gradFill>
      </p:bgPr>
    </p:bg>
    <p:spTree>
      <p:nvGrpSpPr>
        <p:cNvPr id="4" name="Shape 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" name="Shape 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/>
          <a:lstStyle>
            <a:lvl1pPr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1pPr>
            <a:lvl2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2pPr>
            <a:lvl3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3pPr>
            <a:lvl4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4pPr>
            <a:lvl5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5pPr>
            <a:lvl6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6pPr>
            <a:lvl7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7pPr>
            <a:lvl8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8pPr>
            <a:lvl9pPr indent="228600" marL="0">
              <a:buClr>
                <a:schemeClr val="dk1"/>
              </a:buClr>
              <a:buSzPct val="100000"/>
              <a:buNone/>
              <a:defRPr b="1" sz="36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6" name="Shape 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/>
          <a:lstStyle>
            <a:lvl1pPr indent="-152400" marL="342900">
              <a:spcBef>
                <a:spcPts val="600"/>
              </a:spcBef>
              <a:buSzPct val="100000"/>
              <a:defRPr sz="3000"/>
            </a:lvl1pPr>
            <a:lvl2pPr indent="-133350" marL="742950">
              <a:spcBef>
                <a:spcPts val="480"/>
              </a:spcBef>
              <a:buSzPct val="100000"/>
              <a:defRPr sz="2400"/>
            </a:lvl2pPr>
            <a:lvl3pPr indent="-76200" marL="1143000">
              <a:spcBef>
                <a:spcPts val="480"/>
              </a:spcBef>
              <a:buSzPct val="100000"/>
              <a:defRPr sz="2400"/>
            </a:lvl3pPr>
            <a:lvl4pPr indent="-114300" marL="1600200">
              <a:spcBef>
                <a:spcPts val="360"/>
              </a:spcBef>
              <a:buSzPct val="100000"/>
              <a:defRPr sz="1800"/>
            </a:lvl4pPr>
            <a:lvl5pPr indent="-114300" marL="2057400">
              <a:spcBef>
                <a:spcPts val="360"/>
              </a:spcBef>
              <a:buSzPct val="100000"/>
              <a:defRPr sz="1800"/>
            </a:lvl5pPr>
            <a:lvl6pPr indent="-114300" marL="2514600">
              <a:spcBef>
                <a:spcPts val="360"/>
              </a:spcBef>
              <a:buSzPct val="100000"/>
              <a:defRPr sz="1800"/>
            </a:lvl6pPr>
            <a:lvl7pPr indent="-114300" marL="2971800">
              <a:spcBef>
                <a:spcPts val="360"/>
              </a:spcBef>
              <a:buSzPct val="100000"/>
              <a:defRPr sz="1800"/>
            </a:lvl7pPr>
            <a:lvl8pPr indent="-114300" marL="3429000">
              <a:spcBef>
                <a:spcPts val="360"/>
              </a:spcBef>
              <a:buSzPct val="100000"/>
              <a:defRPr sz="1800"/>
            </a:lvl8pPr>
            <a:lvl9pPr indent="-114300" marL="3886200">
              <a:spcBef>
                <a:spcPts val="360"/>
              </a:spcBef>
              <a:buSzPct val="100000"/>
              <a:defRPr sz="1800"/>
            </a:lvl9pPr>
          </a:lstStyle>
          <a:p/>
        </p:txBody>
      </p:sp>
    </p:spTree>
  </p:cSld>
  <p:clrMap accent2="accent2" accent3="accent3" accent4="accent4" accent5="accent5" accent6="accent6" hlink="hlink" tx2="lt2" tx1="dk1" bg2="dk2" bg1="lt1" folHlink="folHlink" accent1="accent1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</p:sldLayoutIdLst>
  <p:txStyles>
    <p:title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</p:titleStyle>
    <p:body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bodyStyle>
    <p:otherStyle>
      <a:defPPr algn="l" rtl="0" marR="0">
        <a:lnSpc>
          <a:spcPct val="100000"/>
        </a:lnSpc>
        <a:spcBef>
          <a:spcPts val="0"/>
        </a:spcBef>
        <a:spcAft>
          <a:spcPts val="0"/>
        </a:spcAft>
      </a:defPPr>
      <a:lvl1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1pPr>
      <a:lvl2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2pPr>
      <a:lvl3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3pPr>
      <a:lvl4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4pPr>
      <a:lvl5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5pPr>
      <a:lvl6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6pPr>
      <a:lvl7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7pPr>
      <a:lvl8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8pPr>
      <a:lvl9pPr algn="l" rtl="0" marR="0">
        <a:lnSpc>
          <a:spcPct val="100000"/>
        </a:lnSpc>
        <a:spcBef>
          <a:spcPts val="0"/>
        </a:spcBef>
        <a:spcAft>
          <a:spcPts val="0"/>
        </a:spcAft>
        <a:buNone/>
        <a:defRPr strike="noStrike" u="none" b="0" cap="none" baseline="0" sz="1400" i="0">
          <a:solidFill>
            <a:srgbClr val="000000"/>
          </a:solidFill>
          <a:latin typeface="Arial"/>
          <a:ea typeface="Arial"/>
          <a:cs typeface="Arial"/>
          <a:sym typeface="Arial"/>
          <a:rtl val="0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Target="../notesSlides/notesSlide1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_rels/slide10.xml.rels><?xml version="1.0" encoding="UTF-8" standalone="yes"?><Relationships xmlns="http://schemas.openxmlformats.org/package/2006/relationships"><Relationship Target="../notesSlides/notesSlide10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1.xml.rels><?xml version="1.0" encoding="UTF-8" standalone="yes"?><Relationships xmlns="http://schemas.openxmlformats.org/package/2006/relationships"><Relationship Target="../notesSlides/notesSlide11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2.xml.rels><?xml version="1.0" encoding="UTF-8" standalone="yes"?><Relationships xmlns="http://schemas.openxmlformats.org/package/2006/relationships"><Relationship Target="../notesSlides/notesSlide12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3.xml.rels><?xml version="1.0" encoding="UTF-8" standalone="yes"?><Relationships xmlns="http://schemas.openxmlformats.org/package/2006/relationships"><Relationship Target="../notesSlides/notesSlide13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4.xml.rels><?xml version="1.0" encoding="UTF-8" standalone="yes"?><Relationships xmlns="http://schemas.openxmlformats.org/package/2006/relationships"><Relationship Target="../notesSlides/notesSlide1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5.xml.rels><?xml version="1.0" encoding="UTF-8" standalone="yes"?><Relationships xmlns="http://schemas.openxmlformats.org/package/2006/relationships"><Relationship Target="../notesSlides/notesSlide1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16.xml.rels><?xml version="1.0" encoding="UTF-8" standalone="yes"?><Relationships xmlns="http://schemas.openxmlformats.org/package/2006/relationships"><Relationship Target="../notesSlides/notesSlide16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2.xml.rels><?xml version="1.0" encoding="UTF-8" standalone="yes"?><Relationships xmlns="http://schemas.openxmlformats.org/package/2006/relationships"><Relationship Target="../notesSlides/notesSlide2.xml" Type="http://schemas.openxmlformats.org/officeDocument/2006/relationships/notesSlide" Id="rId2"/><Relationship Target="../slideLayouts/slideLayout1.xml" Type="http://schemas.openxmlformats.org/officeDocument/2006/relationships/slideLayout" Id="rId1"/><Relationship Target="../media/image00.jpg" Type="http://schemas.openxmlformats.org/officeDocument/2006/relationships/image" Id="rId3"/></Relationships>
</file>

<file path=ppt/slides/_rels/slide3.xml.rels><?xml version="1.0" encoding="UTF-8" standalone="yes"?><Relationships xmlns="http://schemas.openxmlformats.org/package/2006/relationships"><Relationship Target="../notesSlides/notesSlide3.xml" Type="http://schemas.openxmlformats.org/officeDocument/2006/relationships/notesSlide" Id="rId2"/><Relationship Target="../slideLayouts/slideLayout2.xml" Type="http://schemas.openxmlformats.org/officeDocument/2006/relationships/slideLayout" Id="rId1"/><Relationship Target="../media/image01.png" Type="http://schemas.openxmlformats.org/officeDocument/2006/relationships/image" Id="rId4"/><Relationship Target="../media/image02.png" Type="http://schemas.openxmlformats.org/officeDocument/2006/relationships/image" Id="rId3"/><Relationship Target="../media/image03.png" Type="http://schemas.openxmlformats.org/officeDocument/2006/relationships/image" Id="rId5"/></Relationships>
</file>

<file path=ppt/slides/_rels/slide4.xml.rels><?xml version="1.0" encoding="UTF-8" standalone="yes"?><Relationships xmlns="http://schemas.openxmlformats.org/package/2006/relationships"><Relationship Target="../notesSlides/notesSlide4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5.xml.rels><?xml version="1.0" encoding="UTF-8" standalone="yes"?><Relationships xmlns="http://schemas.openxmlformats.org/package/2006/relationships"><Relationship Target="../notesSlides/notesSlide5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6.xml.rels><?xml version="1.0" encoding="UTF-8" standalone="yes"?><Relationships xmlns="http://schemas.openxmlformats.org/package/2006/relationships"><Relationship Target="../notesSlides/notesSlide6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7.xml.rels><?xml version="1.0" encoding="UTF-8" standalone="yes"?><Relationships xmlns="http://schemas.openxmlformats.org/package/2006/relationships"><Relationship Target="../notesSlides/notesSlide7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8.xml.rels><?xml version="1.0" encoding="UTF-8" standalone="yes"?><Relationships xmlns="http://schemas.openxmlformats.org/package/2006/relationships"><Relationship Target="../notesSlides/notesSlide8.xml" Type="http://schemas.openxmlformats.org/officeDocument/2006/relationships/notesSlide" Id="rId2"/><Relationship Target="../slideLayouts/slideLayout2.xml" Type="http://schemas.openxmlformats.org/officeDocument/2006/relationships/slideLayout" Id="rId1"/></Relationships>
</file>

<file path=ppt/slides/_rels/slide9.xml.rels><?xml version="1.0" encoding="UTF-8" standalone="yes"?><Relationships xmlns="http://schemas.openxmlformats.org/package/2006/relationships"><Relationship Target="../notesSlides/notesSlide9.xml" Type="http://schemas.openxmlformats.org/officeDocument/2006/relationships/notesSlide" Id="rId2"/><Relationship Target="../slideLayouts/slideLayout1.xml" Type="http://schemas.openxmlformats.org/officeDocument/2006/relationships/slideLayout" Id="rId1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2" name="Shape 22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3" name="Shape 23"/>
          <p:cNvSpPr txBox="1"/>
          <p:nvPr>
            <p:ph type="ctrTitle"/>
          </p:nvPr>
        </p:nvSpPr>
        <p:spPr>
          <a:xfrm>
            <a:off y="1583342" x="685800"/>
            <a:ext cy="1159856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Sustainability</a:t>
            </a:r>
          </a:p>
        </p:txBody>
      </p:sp>
      <p:sp>
        <p:nvSpPr>
          <p:cNvPr id="24" name="Shape 24"/>
          <p:cNvSpPr txBox="1"/>
          <p:nvPr>
            <p:ph idx="1" type="subTitle"/>
          </p:nvPr>
        </p:nvSpPr>
        <p:spPr>
          <a:xfrm>
            <a:off y="2826278" x="7340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lang="en-GB"/>
              <a:t>responsibilities and legislation</a:t>
            </a:r>
          </a:p>
          <a:p>
            <a:pPr>
              <a:buNone/>
            </a:pPr>
            <a:r>
              <a:rPr lang="en-GB"/>
              <a:t>Group I</a:t>
            </a:r>
          </a:p>
        </p:txBody>
      </p:sp>
    </p:spTree>
  </p:cSld>
  <p:clrMapOvr>
    <a:masterClrMapping/>
  </p:clrMapOvr>
  <p:transition spd="slow">
    <p:cut/>
  </p:transition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9" name="Shape 7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0" name="Shape 8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Act of the </a:t>
            </a:r>
            <a:r>
              <a:rPr b="1" sz="2400" lang="en-GB"/>
              <a:t>Parliament of the United Kingdom</a:t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The goal is to have 80% lower carbon emissions (than 1990) for all six Kyoto greenhouse gases by 2050</a:t>
            </a:r>
          </a:p>
          <a:p>
            <a:r>
              <a:t/>
            </a:r>
          </a:p>
          <a:p>
            <a:pPr rtl="0" lvl="0" indent="-381000" marL="457200">
              <a:lnSpc>
                <a:spcPct val="100000"/>
              </a:lnSpc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Based on the </a:t>
            </a:r>
            <a:r>
              <a:rPr b="1" sz="2400" lang="en-GB"/>
              <a:t>Private Member’s Bill</a:t>
            </a:r>
            <a:r>
              <a:rPr sz="2400" lang="en-GB">
                <a:solidFill>
                  <a:schemeClr val="dk1"/>
                </a:solidFill>
              </a:rPr>
              <a:t> (2005)</a:t>
            </a:r>
          </a:p>
          <a:p>
            <a:pPr rtl="0" lvl="0" indent="-381000" marL="457200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Aided by the </a:t>
            </a:r>
            <a:r>
              <a:rPr b="1" sz="2400" lang="en-GB">
                <a:solidFill>
                  <a:schemeClr val="dk1"/>
                </a:solidFill>
              </a:rPr>
              <a:t>Climate Change and Sustainable Energy Act</a:t>
            </a:r>
            <a:r>
              <a:rPr sz="2400" lang="en-GB">
                <a:solidFill>
                  <a:schemeClr val="dk1"/>
                </a:solidFill>
              </a:rPr>
              <a:t> (2006)</a:t>
            </a:r>
          </a:p>
        </p:txBody>
      </p:sp>
      <p:sp>
        <p:nvSpPr>
          <p:cNvPr id="81" name="Shape 81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Climate Change Act (2008)</a:t>
            </a:r>
          </a:p>
        </p:txBody>
      </p:sp>
    </p:spTree>
  </p:cSld>
  <p:clrMapOvr>
    <a:masterClrMapping/>
  </p:clrMapOvr>
  <p:transition spd="slow">
    <p:cut/>
  </p:transition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85" name="Shape 8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86" name="Shape 86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CRC Energy Efficiency Scheme</a:t>
            </a:r>
          </a:p>
        </p:txBody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CRC is a scheme designed to reduce emissions and encourages organisations to develop energy management strategies.</a:t>
            </a:r>
          </a:p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Organisations that meet the qualification criteria (over 6000 MWh per year) are required to participate, and must buy allowances for every tonne of carbon they emit. (£12 for each tonne)</a:t>
            </a:r>
          </a:p>
          <a:p>
            <a:r>
              <a:t/>
            </a:r>
          </a:p>
          <a:p>
            <a:pPr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It is basically forcing companies to either reduce energy usage, and in turn, CO</a:t>
            </a:r>
            <a:r>
              <a:rPr baseline="-25000" sz="1800" lang="en-GB"/>
              <a:t>2</a:t>
            </a:r>
            <a:r>
              <a:rPr sz="1800" lang="en-GB"/>
              <a:t> emissions, or pay for each tonne produced. Considering our numbers earlier, an estimate of payment can be quite high.</a:t>
            </a:r>
          </a:p>
        </p:txBody>
      </p:sp>
    </p:spTree>
  </p:cSld>
  <p:clrMapOvr>
    <a:masterClrMapping/>
  </p:clrMapOvr>
  <p:transition spd="slow">
    <p:cut/>
  </p:transition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1" name="Shape 9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2" name="Shape 9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WEEE </a:t>
            </a:r>
            <a:r>
              <a:rPr sz="1800" lang="en-GB"/>
              <a:t>(Waste Electrical and Electronic Equipment Directive)</a:t>
            </a:r>
          </a:p>
        </p:txBody>
      </p:sp>
      <p:sp>
        <p:nvSpPr>
          <p:cNvPr id="93" name="Shape 9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European Law since February 2003</a:t>
            </a:r>
          </a:p>
          <a:p>
            <a:r>
              <a:t/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Sets collection, recycling and recovery targets for electrical goods</a:t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Minimum rate of 4kg / head of population / year by 2009</a:t>
            </a:r>
          </a:p>
          <a:p>
            <a:r>
              <a:t/>
            </a:r>
          </a:p>
          <a:p>
            <a:pPr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The “3 Rs”: </a:t>
            </a:r>
            <a:r>
              <a:rPr b="1" sz="2400" lang="en-GB"/>
              <a:t>reduce</a:t>
            </a:r>
            <a:r>
              <a:rPr sz="2400" lang="en-GB"/>
              <a:t>, </a:t>
            </a:r>
            <a:r>
              <a:rPr b="1" sz="2400" lang="en-GB"/>
              <a:t>reuse</a:t>
            </a:r>
            <a:r>
              <a:rPr sz="2400" lang="en-GB"/>
              <a:t>, </a:t>
            </a:r>
            <a:r>
              <a:rPr b="1" sz="2400" lang="en-GB"/>
              <a:t>recycle</a:t>
            </a:r>
            <a:r>
              <a:rPr sz="2400" lang="en-GB"/>
              <a:t>.</a:t>
            </a:r>
          </a:p>
        </p:txBody>
      </p:sp>
    </p:spTree>
  </p:cSld>
  <p:clrMapOvr>
    <a:masterClrMapping/>
  </p:clrMapOvr>
  <p:transition spd="slow">
    <p:cut/>
  </p:transition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97" name="Shape 9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98" name="Shape 9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-GB"/>
              <a:t>RoHS </a:t>
            </a:r>
            <a:r>
              <a:rPr sz="1800" lang="en-GB"/>
              <a:t>(Restriction of Hazardous Substances Directive)</a:t>
            </a:r>
          </a:p>
        </p:txBody>
      </p:sp>
      <p:sp>
        <p:nvSpPr>
          <p:cNvPr id="99" name="Shape 99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-GB">
                <a:solidFill>
                  <a:schemeClr val="dk1"/>
                </a:solidFill>
              </a:rPr>
              <a:t>European Law since February 2003</a:t>
            </a:r>
          </a:p>
          <a:p>
            <a:r>
              <a:t/>
            </a:r>
          </a:p>
          <a:p>
            <a:pPr rtl="0" lvl="0" indent="-381000" marL="457200">
              <a:buClr>
                <a:schemeClr val="dk1"/>
              </a:buClr>
              <a:buSzPct val="166666"/>
              <a:buFont typeface="Arial"/>
              <a:buChar char="•"/>
            </a:pPr>
            <a:r>
              <a:rPr sz="2400" lang="en-GB">
                <a:solidFill>
                  <a:schemeClr val="dk1"/>
                </a:solidFill>
              </a:rPr>
              <a:t>Restricts the use of six hazardous materials in the manufacture of various types of electronic and electrical equipment</a:t>
            </a:r>
          </a:p>
          <a:p>
            <a:r>
              <a:t/>
            </a:r>
          </a:p>
          <a:p>
            <a:r>
              <a:t/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3" name="Shape 10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4" name="Shape 104"/>
          <p:cNvSpPr txBox="1"/>
          <p:nvPr>
            <p:ph idx="1" type="body"/>
          </p:nvPr>
        </p:nvSpPr>
        <p:spPr>
          <a:xfrm>
            <a:off y="296075" x="457200"/>
            <a:ext cy="4629900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en-GB">
                <a:solidFill>
                  <a:schemeClr val="dk1"/>
                </a:solidFill>
              </a:rPr>
              <a:t>The materials restricted are :</a:t>
            </a:r>
          </a:p>
          <a:p>
            <a:pPr rtl="0" lvl="0" indent="-342900" marL="457200"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sz="1800" lang="en-GB">
                <a:solidFill>
                  <a:schemeClr val="dk1"/>
                </a:solidFill>
              </a:rPr>
              <a:t>Lead (</a:t>
            </a:r>
            <a:r>
              <a:rPr sz="1800" lang="en-GB" i="1">
                <a:solidFill>
                  <a:schemeClr val="dk1"/>
                </a:solidFill>
              </a:rPr>
              <a:t>Pb</a:t>
            </a:r>
            <a:r>
              <a:rPr sz="1800" lang="en-GB">
                <a:solidFill>
                  <a:schemeClr val="dk1"/>
                </a:solidFill>
              </a:rPr>
              <a:t>)</a:t>
            </a:r>
          </a:p>
          <a:p>
            <a:pPr rtl="0" lvl="0" indent="-342900" marL="457200"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sz="1800" lang="en-GB">
                <a:solidFill>
                  <a:schemeClr val="dk1"/>
                </a:solidFill>
              </a:rPr>
              <a:t>Mercury (</a:t>
            </a:r>
            <a:r>
              <a:rPr sz="1800" lang="en-GB" i="1">
                <a:solidFill>
                  <a:schemeClr val="dk1"/>
                </a:solidFill>
              </a:rPr>
              <a:t>Hg</a:t>
            </a:r>
            <a:r>
              <a:rPr sz="1800" lang="en-GB">
                <a:solidFill>
                  <a:schemeClr val="dk1"/>
                </a:solidFill>
              </a:rPr>
              <a:t>)</a:t>
            </a:r>
          </a:p>
          <a:p>
            <a:pPr rtl="0" lvl="0" indent="-342900" marL="457200"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sz="1800" lang="en-GB">
                <a:solidFill>
                  <a:schemeClr val="dk1"/>
                </a:solidFill>
              </a:rPr>
              <a:t>Cadmium (</a:t>
            </a:r>
            <a:r>
              <a:rPr sz="1800" lang="en-GB" i="1">
                <a:solidFill>
                  <a:schemeClr val="dk1"/>
                </a:solidFill>
              </a:rPr>
              <a:t>Cd</a:t>
            </a:r>
            <a:r>
              <a:rPr sz="1800" lang="en-GB">
                <a:solidFill>
                  <a:schemeClr val="dk1"/>
                </a:solidFill>
              </a:rPr>
              <a:t>)</a:t>
            </a:r>
          </a:p>
          <a:p>
            <a:pPr rtl="0" lvl="0" indent="-342900" marL="457200"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sz="1800" lang="en-GB">
                <a:solidFill>
                  <a:schemeClr val="dk1"/>
                </a:solidFill>
              </a:rPr>
              <a:t>Hexavalent chromium (</a:t>
            </a:r>
            <a:r>
              <a:rPr sz="1800" lang="en-GB" i="1">
                <a:solidFill>
                  <a:schemeClr val="dk1"/>
                </a:solidFill>
              </a:rPr>
              <a:t>Cr</a:t>
            </a:r>
            <a:r>
              <a:rPr baseline="30000" sz="1800" lang="en-GB" i="1">
                <a:solidFill>
                  <a:schemeClr val="dk1"/>
                </a:solidFill>
              </a:rPr>
              <a:t>6+</a:t>
            </a:r>
            <a:r>
              <a:rPr sz="1800" lang="en-GB">
                <a:solidFill>
                  <a:schemeClr val="dk1"/>
                </a:solidFill>
              </a:rPr>
              <a:t>)</a:t>
            </a:r>
          </a:p>
          <a:p>
            <a:pPr rtl="0" lvl="0" indent="-342900" marL="457200"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sz="1800" lang="en-GB">
                <a:solidFill>
                  <a:schemeClr val="dk1"/>
                </a:solidFill>
              </a:rPr>
              <a:t>Polybrominated biphenyls (</a:t>
            </a:r>
            <a:r>
              <a:rPr sz="1800" lang="en-GB" i="1">
                <a:solidFill>
                  <a:schemeClr val="dk1"/>
                </a:solidFill>
              </a:rPr>
              <a:t>PBB</a:t>
            </a:r>
            <a:r>
              <a:rPr sz="1800" lang="en-GB">
                <a:solidFill>
                  <a:schemeClr val="dk1"/>
                </a:solidFill>
              </a:rPr>
              <a:t>)</a:t>
            </a:r>
          </a:p>
          <a:p>
            <a:pPr rtl="0" lvl="0" indent="-342900" marL="457200">
              <a:buClr>
                <a:schemeClr val="dk1"/>
              </a:buClr>
              <a:buSzPct val="100000"/>
              <a:buFont typeface="Arial"/>
              <a:buAutoNum type="arabicPeriod"/>
            </a:pPr>
            <a:r>
              <a:rPr sz="1800" lang="en-GB">
                <a:solidFill>
                  <a:schemeClr val="dk1"/>
                </a:solidFill>
              </a:rPr>
              <a:t>Polybrominated diphenyl ether (</a:t>
            </a:r>
            <a:r>
              <a:rPr sz="1800" lang="en-GB" i="1">
                <a:solidFill>
                  <a:schemeClr val="dk1"/>
                </a:solidFill>
              </a:rPr>
              <a:t>PBDE</a:t>
            </a:r>
            <a:r>
              <a:rPr sz="1800" lang="en-GB">
                <a:solidFill>
                  <a:schemeClr val="dk1"/>
                </a:solidFill>
              </a:rPr>
              <a:t>)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en-GB">
                <a:solidFill>
                  <a:schemeClr val="dk1"/>
                </a:solidFill>
              </a:rPr>
              <a:t>The maximum permitted concentrations of these materials is </a:t>
            </a:r>
            <a:r>
              <a:rPr b="1" sz="1800" lang="en-GB">
                <a:solidFill>
                  <a:schemeClr val="dk1"/>
                </a:solidFill>
              </a:rPr>
              <a:t>0.1%</a:t>
            </a:r>
            <a:r>
              <a:rPr sz="1800" lang="en-GB">
                <a:solidFill>
                  <a:schemeClr val="dk1"/>
                </a:solidFill>
              </a:rPr>
              <a:t> (or </a:t>
            </a:r>
            <a:r>
              <a:rPr b="1" sz="1800" lang="en-GB">
                <a:solidFill>
                  <a:schemeClr val="dk1"/>
                </a:solidFill>
              </a:rPr>
              <a:t>0.01%</a:t>
            </a:r>
            <a:r>
              <a:rPr sz="1800" lang="en-GB">
                <a:solidFill>
                  <a:schemeClr val="dk1"/>
                </a:solidFill>
              </a:rPr>
              <a:t> for cadmium) in each homogeneous material. </a:t>
            </a:r>
          </a:p>
          <a:p>
            <a:r>
              <a:t/>
            </a:r>
          </a:p>
          <a:p>
            <a:pPr rtl="0" lvl="0">
              <a:buNone/>
            </a:pPr>
            <a:r>
              <a:rPr sz="1800" lang="en-GB">
                <a:solidFill>
                  <a:schemeClr val="dk1"/>
                </a:solidFill>
              </a:rPr>
              <a:t>This means that </a:t>
            </a:r>
            <a:r>
              <a:rPr b="1" sz="1800" lang="en-GB">
                <a:solidFill>
                  <a:schemeClr val="dk1"/>
                </a:solidFill>
              </a:rPr>
              <a:t>any object</a:t>
            </a:r>
            <a:r>
              <a:rPr sz="1800" lang="en-GB">
                <a:solidFill>
                  <a:schemeClr val="dk1"/>
                </a:solidFill>
              </a:rPr>
              <a:t> can contain </a:t>
            </a:r>
            <a:r>
              <a:rPr b="1" sz="1800" lang="en-GB" i="1">
                <a:solidFill>
                  <a:schemeClr val="dk1"/>
                </a:solidFill>
              </a:rPr>
              <a:t>a lot more</a:t>
            </a:r>
            <a:r>
              <a:rPr sz="1800" lang="en-GB">
                <a:solidFill>
                  <a:schemeClr val="dk1"/>
                </a:solidFill>
              </a:rPr>
              <a:t> than </a:t>
            </a:r>
            <a:r>
              <a:rPr b="1" sz="1800" lang="en-GB">
                <a:solidFill>
                  <a:schemeClr val="dk1"/>
                </a:solidFill>
              </a:rPr>
              <a:t>0.1% </a:t>
            </a:r>
            <a:r>
              <a:rPr sz="1800" lang="en-GB">
                <a:solidFill>
                  <a:schemeClr val="dk1"/>
                </a:solidFill>
              </a:rPr>
              <a:t>concentration of any such materials.</a:t>
            </a:r>
          </a:p>
        </p:txBody>
      </p:sp>
    </p:spTree>
  </p:cSld>
  <p:clrMapOvr>
    <a:masterClrMapping/>
  </p:clrMapOvr>
  <p:transition spd="slow">
    <p:cut/>
  </p:transition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08" name="Shape 10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09" name="Shape 109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ISO 14001 </a:t>
            </a:r>
            <a:r>
              <a:rPr sz="2400" lang="en-GB"/>
              <a:t>and</a:t>
            </a:r>
            <a:r>
              <a:rPr lang="en-GB"/>
              <a:t> IEEE 1680</a:t>
            </a:r>
          </a:p>
        </p:txBody>
      </p:sp>
      <p:sp>
        <p:nvSpPr>
          <p:cNvPr id="110" name="Shape 110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ISO 14001 maps out a framework that a company or organization can follow to set up an effective environmental management system.</a:t>
            </a:r>
          </a:p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Its main aim is to assist companies in continually improving their environmental performance, complying with any applicable legislation (see CRC) at the same time.</a:t>
            </a:r>
          </a:p>
          <a:p>
            <a:r>
              <a:t/>
            </a:r>
          </a:p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IEEE 1680 is a standard set by IEEE for the environmental performance criteria for desktop computers, notebook computers, and monitors.</a:t>
            </a:r>
          </a:p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It is a standard for green computing at desktop level.</a:t>
            </a:r>
          </a:p>
        </p:txBody>
      </p:sp>
    </p:spTree>
  </p:cSld>
  <p:clrMapOvr>
    <a:masterClrMapping/>
  </p:clrMapOvr>
  <p:transition spd="slow">
    <p:cut/>
  </p:transition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114" name="Shape 114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115" name="Shape 115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lang="en-GB"/>
              <a:t>EN 16001 and ISO 50001</a:t>
            </a:r>
          </a:p>
        </p:txBody>
      </p:sp>
      <p:sp>
        <p:nvSpPr>
          <p:cNvPr id="116" name="Shape 11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EN 16001 is an European Union standard elaborated and published on the 1st of July 2009 </a:t>
            </a:r>
          </a:p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Its primary objective is diminishing the emissions of greenhouse gasses.</a:t>
            </a:r>
          </a:p>
          <a:p>
            <a:r>
              <a:t/>
            </a:r>
          </a:p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Based on EN 16001 (and others), ISO 50001 was released in June 2011</a:t>
            </a:r>
          </a:p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Is an upgrade on ISO 140001 and ISO 9100</a:t>
            </a:r>
          </a:p>
          <a:p>
            <a:pPr rtl="0"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However, while ISO 140001 focuses on environmental impacts of an organisation, ISO 50001 focuses on energy efficiency</a:t>
            </a:r>
          </a:p>
          <a:p>
            <a:pPr lvl="0" indent="-3429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1800" lang="en-GB"/>
              <a:t>Also, ISO 50001 helps in reducing energy costs for companies (in turn, reducing CO</a:t>
            </a:r>
            <a:r>
              <a:rPr baseline="-25000" sz="1800" lang="en-GB"/>
              <a:t>2</a:t>
            </a:r>
            <a:r>
              <a:rPr sz="1800" lang="en-GB"/>
              <a:t> pollution)</a:t>
            </a:r>
          </a:p>
        </p:txBody>
      </p:sp>
    </p:spTree>
  </p:cSld>
  <p:clrMapOvr>
    <a:masterClrMapping/>
  </p:clrMapOvr>
  <p:transition spd="slow">
    <p:cut/>
  </p:transition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28" name="Shape 28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29" name="Shape 29"/>
          <p:cNvSpPr txBox="1"/>
          <p:nvPr>
            <p:ph type="ctrTitle"/>
          </p:nvPr>
        </p:nvSpPr>
        <p:spPr>
          <a:xfrm>
            <a:off y="2561100" x="444800"/>
            <a:ext cy="2041499" cx="4161599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-GB"/>
              <a:t>Sabin Marcu</a:t>
            </a:r>
          </a:p>
        </p:txBody>
      </p:sp>
      <p:sp>
        <p:nvSpPr>
          <p:cNvPr id="30" name="Shape 30"/>
          <p:cNvSpPr txBox="1"/>
          <p:nvPr>
            <p:ph idx="2" type="ctrTitle"/>
          </p:nvPr>
        </p:nvSpPr>
        <p:spPr>
          <a:xfrm>
            <a:off y="2561100" x="4606400"/>
            <a:ext cy="2041499" cx="4104899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rtl="0" lvl="0">
              <a:buNone/>
            </a:pPr>
            <a:r>
              <a:rPr lang="en-GB"/>
              <a:t>Tianyu Zhou</a:t>
            </a:r>
          </a:p>
        </p:txBody>
      </p:sp>
      <p:pic>
        <p:nvPicPr>
          <p:cNvPr id="31" name="Shape 31"/>
          <p:cNvPicPr preferRelativeResize="0"/>
          <p:nvPr/>
        </p:nvPicPr>
        <p:blipFill rotWithShape="1">
          <a:blip r:embed="rId3"/>
          <a:srcRect t="9885" b="52311" r="35643" l="28501"/>
          <a:stretch/>
        </p:blipFill>
        <p:spPr>
          <a:xfrm>
            <a:off y="853825" x="1616712"/>
            <a:ext cy="2554525" cx="1817774"/>
          </a:xfrm>
          <a:prstGeom prst="rect">
            <a:avLst/>
          </a:prstGeom>
        </p:spPr>
      </p:pic>
    </p:spTree>
  </p:cSld>
  <p:clrMapOvr>
    <a:masterClrMapping/>
  </p:clrMapOvr>
  <p:transition spd="slow">
    <p:cut/>
  </p:transition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35" name="Shape 3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36" name="Shape 36"/>
          <p:cNvSpPr txBox="1"/>
          <p:nvPr>
            <p:ph type="title"/>
          </p:nvPr>
        </p:nvSpPr>
        <p:spPr>
          <a:xfrm>
            <a:off y="205973" x="457200"/>
            <a:ext cy="1205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buNone/>
            </a:pPr>
            <a:r>
              <a:rPr lang="en-GB"/>
              <a:t>What will happen without sustainability</a:t>
            </a:r>
          </a:p>
        </p:txBody>
      </p:sp>
      <p:pic>
        <p:nvPicPr>
          <p:cNvPr id="37" name="Shape 3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y="1444362" x="895725"/>
            <a:ext cy="1600200" cx="285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8" name="Shape 38"/>
          <p:cNvPicPr preferRelativeResize="0"/>
          <p:nvPr/>
        </p:nvPicPr>
        <p:blipFill>
          <a:blip r:embed="rId4"/>
          <a:stretch>
            <a:fillRect/>
          </a:stretch>
        </p:blipFill>
        <p:spPr>
          <a:xfrm>
            <a:off y="1419225" x="5725850"/>
            <a:ext cy="2305050" cx="1981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Shape 39"/>
          <p:cNvPicPr preferRelativeResize="0"/>
          <p:nvPr/>
        </p:nvPicPr>
        <p:blipFill>
          <a:blip r:embed="rId5"/>
          <a:stretch>
            <a:fillRect/>
          </a:stretch>
        </p:blipFill>
        <p:spPr>
          <a:xfrm>
            <a:off y="3077570" x="3014825"/>
            <a:ext cy="1862074" cx="2577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3" name="Shape 4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44" name="Shape 44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buNone/>
            </a:pPr>
            <a:r>
              <a:rPr lang="en-GB"/>
              <a:t>Global Warming</a:t>
            </a:r>
          </a:p>
        </p:txBody>
      </p:sp>
      <p:sp>
        <p:nvSpPr>
          <p:cNvPr id="45" name="Shape 45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Sea level will increase because of ice melting. Data shows that from 1993, the sea level increase around 3.3 mm per year.</a:t>
            </a:r>
          </a:p>
          <a:p>
            <a:r>
              <a:t/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It will bring problems to people’s life and the ecosystem</a:t>
            </a:r>
          </a:p>
          <a:p>
            <a:r>
              <a:t/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49" name="Shape 49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0" name="Shape 50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buNone/>
            </a:pPr>
            <a:r>
              <a:rPr lang="en-GB"/>
              <a:t>Can IT cause global warming?</a:t>
            </a:r>
          </a:p>
        </p:txBody>
      </p:sp>
      <p:sp>
        <p:nvSpPr>
          <p:cNvPr id="51" name="Shape 51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en-GB"/>
              <a:t>Of course it can! </a:t>
            </a:r>
          </a:p>
          <a:p>
            <a:r>
              <a:t/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IT system need to run by using electricity and most of the electricity is produced by burning fossil fuels.</a:t>
            </a:r>
          </a:p>
          <a:p>
            <a:r>
              <a:t/>
            </a:r>
          </a:p>
          <a:p>
            <a:pPr rtl="0" lvl="0">
              <a:buNone/>
            </a:pPr>
            <a:r>
              <a:rPr lang="en-GB"/>
              <a:t>Can anyone guess how many tons of CO</a:t>
            </a:r>
            <a:r>
              <a:rPr sz="1000" lang="en-GB"/>
              <a:t>2</a:t>
            </a:r>
            <a:r>
              <a:rPr lang="en-GB"/>
              <a:t> our university produce every year?</a:t>
            </a:r>
          </a:p>
          <a:p>
            <a:r>
              <a:t/>
            </a:r>
          </a:p>
        </p:txBody>
      </p:sp>
    </p:spTree>
  </p:cSld>
  <p:clrMapOvr>
    <a:masterClrMapping/>
  </p:clrMapOvr>
  <p:transition spd="slow">
    <p:cut/>
  </p:transition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55" name="Shape 55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56" name="Shape 56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>
              <a:buNone/>
            </a:pPr>
            <a:r>
              <a:rPr sz="2400" lang="en-GB"/>
              <a:t>For every year:</a:t>
            </a:r>
          </a:p>
          <a:p>
            <a:r>
              <a:t/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each server produces </a:t>
            </a:r>
            <a:r>
              <a:rPr sz="2400" lang="en-GB">
                <a:solidFill>
                  <a:srgbClr val="FF0000"/>
                </a:solidFill>
              </a:rPr>
              <a:t>8</a:t>
            </a:r>
            <a:r>
              <a:rPr sz="2400" lang="en-GB"/>
              <a:t> tons of CO</a:t>
            </a:r>
            <a:r>
              <a:rPr sz="1000" lang="en-GB"/>
              <a:t>2</a:t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each PC and laptop produces </a:t>
            </a:r>
            <a:r>
              <a:rPr sz="2400" lang="en-GB">
                <a:solidFill>
                  <a:srgbClr val="FF0000"/>
                </a:solidFill>
              </a:rPr>
              <a:t>4</a:t>
            </a:r>
            <a:r>
              <a:rPr sz="2400" lang="en-GB"/>
              <a:t> tons of CO</a:t>
            </a:r>
            <a:r>
              <a:rPr sz="1000" lang="en-GB"/>
              <a:t>2</a:t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each printers and photocopiers produces </a:t>
            </a:r>
            <a:r>
              <a:rPr sz="2400" lang="en-GB">
                <a:solidFill>
                  <a:srgbClr val="FF0000"/>
                </a:solidFill>
              </a:rPr>
              <a:t>10</a:t>
            </a:r>
            <a:r>
              <a:rPr sz="2400" lang="en-GB"/>
              <a:t> tons of CO</a:t>
            </a:r>
            <a:r>
              <a:rPr sz="1000" lang="en-GB"/>
              <a:t>2</a:t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each router produces </a:t>
            </a:r>
            <a:r>
              <a:rPr sz="2400" lang="en-GB">
                <a:solidFill>
                  <a:srgbClr val="FF0000"/>
                </a:solidFill>
              </a:rPr>
              <a:t>20</a:t>
            </a:r>
            <a:r>
              <a:rPr sz="2400" lang="en-GB"/>
              <a:t> tons of CO</a:t>
            </a:r>
            <a:r>
              <a:rPr sz="1000" lang="en-GB"/>
              <a:t>2</a:t>
            </a:r>
          </a:p>
          <a:p>
            <a:pPr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each Ethernet switch produces </a:t>
            </a:r>
            <a:r>
              <a:rPr sz="2400" lang="en-GB">
                <a:solidFill>
                  <a:srgbClr val="FF0000"/>
                </a:solidFill>
              </a:rPr>
              <a:t>5</a:t>
            </a:r>
            <a:r>
              <a:rPr sz="2400" lang="en-GB"/>
              <a:t> tons of CO</a:t>
            </a:r>
            <a:r>
              <a:rPr sz="1000" lang="en-GB"/>
              <a:t>2</a:t>
            </a:r>
          </a:p>
        </p:txBody>
      </p:sp>
      <p:sp>
        <p:nvSpPr>
          <p:cNvPr id="57" name="Shape 57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 rtl="0" lvl="0">
              <a:buNone/>
            </a:pPr>
            <a:r>
              <a:rPr sz="3000" lang="en-GB"/>
              <a:t>Just a general introduce</a:t>
            </a:r>
          </a:p>
        </p:txBody>
      </p:sp>
    </p:spTree>
  </p:cSld>
  <p:clrMapOvr>
    <a:masterClrMapping/>
  </p:clrMapOvr>
  <p:transition spd="slow">
    <p:cut/>
  </p:transition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1" name="Shape 61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2" name="Shape 62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buNone/>
            </a:pPr>
            <a:r>
              <a:rPr lang="en-GB"/>
              <a:t>Energy Poverty</a:t>
            </a:r>
          </a:p>
        </p:txBody>
      </p:sp>
      <p:sp>
        <p:nvSpPr>
          <p:cNvPr id="63" name="Shape 63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Most of the traditional energy is nonrenewable, so after intensive consumption of energy, there will be a shortage of resources.</a:t>
            </a:r>
          </a:p>
          <a:p>
            <a:r>
              <a:t/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Such as fossil fuels (oil, coal, natural gasses).</a:t>
            </a:r>
          </a:p>
        </p:txBody>
      </p:sp>
    </p:spTree>
  </p:cSld>
  <p:clrMapOvr>
    <a:masterClrMapping/>
  </p:clrMapOvr>
  <p:transition spd="slow">
    <p:cut/>
  </p:transition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67" name="Shape 67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68" name="Shape 68"/>
          <p:cNvSpPr txBox="1"/>
          <p:nvPr>
            <p:ph type="title"/>
          </p:nvPr>
        </p:nvSpPr>
        <p:spPr>
          <a:xfrm>
            <a:off y="205978" x="457200"/>
            <a:ext cy="857400" cx="82296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 algn="ctr">
              <a:buNone/>
            </a:pPr>
            <a:r>
              <a:rPr lang="en-GB"/>
              <a:t>Back to IT</a:t>
            </a:r>
          </a:p>
        </p:txBody>
      </p:sp>
      <p:sp>
        <p:nvSpPr>
          <p:cNvPr id="69" name="Shape 69"/>
          <p:cNvSpPr txBox="1"/>
          <p:nvPr>
            <p:ph idx="1" type="body"/>
          </p:nvPr>
        </p:nvSpPr>
        <p:spPr>
          <a:xfrm>
            <a:off y="1200150" x="457200"/>
            <a:ext cy="3725699" cx="82296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Each IT product need electricity which is produced by burning of fossil fuels.</a:t>
            </a:r>
          </a:p>
          <a:p>
            <a:r>
              <a:t/>
            </a:r>
          </a:p>
          <a:p>
            <a:pPr rtl="0"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To produce IT products, we need metal and ore, especially silicon.</a:t>
            </a:r>
          </a:p>
          <a:p>
            <a:r>
              <a:t/>
            </a:r>
          </a:p>
          <a:p>
            <a:pPr lvl="0" indent="-381000" marL="457200">
              <a:buClr>
                <a:srgbClr val="000000"/>
              </a:buClr>
              <a:buSzPct val="166666"/>
              <a:buFont typeface="Arial"/>
              <a:buChar char="•"/>
            </a:pPr>
            <a:r>
              <a:rPr sz="2400" lang="en-GB"/>
              <a:t>To deal with the old PC, we also require special staff.</a:t>
            </a:r>
          </a:p>
        </p:txBody>
      </p:sp>
    </p:spTree>
  </p:cSld>
  <p:clrMapOvr>
    <a:masterClrMapping/>
  </p:clrMapOvr>
  <p:transition spd="slow">
    <p:cut/>
  </p:transition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>
  <p:cSld>
    <p:spTree>
      <p:nvGrpSpPr>
        <p:cNvPr id="73" name="Shape 73"/>
        <p:cNvGrpSpPr/>
        <p:nvPr/>
      </p:nvGrpSpPr>
      <p:grpSpPr>
        <a:xfrm>
          <a:off y="0" x="0"/>
          <a:ext cy="0" cx="0"/>
          <a:chOff y="0" x="0"/>
          <a:chExt cy="0" cx="0"/>
        </a:xfrm>
      </p:grpSpPr>
      <p:sp>
        <p:nvSpPr>
          <p:cNvPr id="74" name="Shape 74"/>
          <p:cNvSpPr txBox="1"/>
          <p:nvPr>
            <p:ph type="ctrTitle"/>
          </p:nvPr>
        </p:nvSpPr>
        <p:spPr>
          <a:xfrm>
            <a:off y="1583342" x="685800"/>
            <a:ext cy="1159799" cx="7772400"/>
          </a:xfrm>
          <a:prstGeom prst="rect">
            <a:avLst/>
          </a:prstGeom>
        </p:spPr>
        <p:txBody>
          <a:bodyPr bIns="91425" rIns="91425" lIns="91425" tIns="91425" anchor="b" anchorCtr="0">
            <a:noAutofit/>
          </a:bodyPr>
          <a:lstStyle/>
          <a:p>
            <a:pPr>
              <a:buNone/>
            </a:pPr>
            <a:r>
              <a:rPr b="0" sz="3000" lang="en-GB">
                <a:solidFill>
                  <a:srgbClr val="000000"/>
                </a:solidFill>
              </a:rPr>
              <a:t>Legal Aspect of the GreenIT issue</a:t>
            </a:r>
          </a:p>
        </p:txBody>
      </p:sp>
      <p:sp>
        <p:nvSpPr>
          <p:cNvPr id="75" name="Shape 75"/>
          <p:cNvSpPr txBox="1"/>
          <p:nvPr>
            <p:ph idx="1" type="subTitle"/>
          </p:nvPr>
        </p:nvSpPr>
        <p:spPr>
          <a:xfrm>
            <a:off y="2840053" x="685800"/>
            <a:ext cy="784799" cx="7772400"/>
          </a:xfrm>
          <a:prstGeom prst="rect">
            <a:avLst/>
          </a:prstGeom>
        </p:spPr>
        <p:txBody>
          <a:bodyPr bIns="91425" rIns="91425" lIns="91425" tIns="91425" anchor="t" anchorCtr="0">
            <a:noAutofit/>
          </a:bodyPr>
          <a:lstStyle/>
          <a:p/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 name="light-gradient">
  <a:themeElements>
    <a:clrScheme name="Custom 347">
      <a:dk1>
        <a:srgbClr val="000000"/>
      </a:dk1>
      <a:lt1>
        <a:srgbClr val="FFFFFF"/>
      </a:lt1>
      <a:dk2>
        <a:srgbClr val="666666"/>
      </a:dk2>
      <a:lt2>
        <a:srgbClr val="CCCCCC"/>
      </a:lt2>
      <a:accent1>
        <a:srgbClr val="3A81BA"/>
      </a:accent1>
      <a:accent2>
        <a:srgbClr val="D89F39"/>
      </a:accent2>
      <a:accent3>
        <a:srgbClr val="8BAB42"/>
      </a:accent3>
      <a:accent4>
        <a:srgbClr val="57A7B5"/>
      </a:accent4>
      <a:accent5>
        <a:srgbClr val="8B81D2"/>
      </a:accent5>
      <a:accent6>
        <a:srgbClr val="963334"/>
      </a:accent6>
      <a:hlink>
        <a:srgbClr val="1155CC"/>
      </a:hlink>
      <a:folHlink>
        <a:srgbClr val="6611CC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Times New Roman" script="Arab"/>
        <a:font typeface="Times New Roman" script="Hebr"/>
        <a:font typeface="Angsana New" script="Thai"/>
        <a:font typeface="Nyala" script="Ethi"/>
        <a:font typeface="Vrinda" script="Beng"/>
        <a:font typeface="Shruti" script="Gujr"/>
        <a:font typeface="MoolBoran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Times New Roman" script="Viet"/>
        <a:font typeface="Microsoft Uighur" script="Uigh"/>
      </a:majorFont>
      <a:minorFont>
        <a:latin typeface="Arial"/>
        <a:ea typeface=""/>
        <a:cs typeface=""/>
        <a:font typeface="ＭＳ Ｐゴシック" script="Jpan"/>
        <a:font typeface="맑은 고딕" script="Hang"/>
        <a:font typeface="宋体" script="Hans"/>
        <a:font typeface="新細明體" script="Hant"/>
        <a:font typeface="Arial" script="Arab"/>
        <a:font typeface="Arial" script="Hebr"/>
        <a:font typeface="Cordia New" script="Thai"/>
        <a:font typeface="Nyala" script="Ethi"/>
        <a:font typeface="Vrinda" script="Beng"/>
        <a:font typeface="Shruti" script="Gujr"/>
        <a:font typeface="DaunPenh" script="Khmr"/>
        <a:font typeface="Tunga" script="Knda"/>
        <a:font typeface="Raavi" script="Guru"/>
        <a:font typeface="Euphemia" script="Cans"/>
        <a:font typeface="Plantagenet Cherokee" script="Cher"/>
        <a:font typeface="Microsoft Yi Baiti" script="Yiii"/>
        <a:font typeface="Microsoft Himalaya" script="Tibt"/>
        <a:font typeface="MV Boli" script="Thaa"/>
        <a:font typeface="Mangal" script="Deva"/>
        <a:font typeface="Gautami" script="Telu"/>
        <a:font typeface="Latha" script="Taml"/>
        <a:font typeface="Estrangelo Edessa" script="Syrc"/>
        <a:font typeface="Kalinga" script="Orya"/>
        <a:font typeface="Kartika" script="Mlym"/>
        <a:font typeface="DokChampa" script="Laoo"/>
        <a:font typeface="Iskoola Pota" script="Sinh"/>
        <a:font typeface="Mongolian Baiti" script="Mong"/>
        <a:font typeface="Arial" script="Viet"/>
        <a:font typeface="Microsoft Uighur" script="Uigh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algn="ctr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algn="ctr" cap="flat" cmpd="sng">
          <a:solidFill>
            <a:schemeClr val="phClr"/>
          </a:solidFill>
          <a:prstDash val="solid"/>
        </a:ln>
        <a:ln w="38100" algn="ctr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rotWithShape="0" dir="5400000" blurRad="40000" dist="20000">
              <a:srgbClr val="000000">
                <a:alpha val="38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</a:effectStyle>
        <a:effectStyle>
          <a:effectLst>
            <a:outerShdw rotWithShape="0" dir="5400000" blurRad="40000" dist="23000">
              <a:srgbClr val="000000">
                <a:alpha val="35000"/>
              </a:srgbClr>
            </a:outerShdw>
          </a:effectLst>
          <a:scene3d>
            <a:camera prst="orthographicFront">
              <a:rot rev="0" lon="0" lat="0"/>
            </a:camera>
            <a:lightRig dir="t" rig="threePt">
              <a:rot rev="1200000" lon="0" lat="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t="-80000" b="180000" r="50000" l="5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t="50000" b="50000" r="50000" l="50000"/>
          </a:path>
        </a:gradFill>
      </a:bgFillStyleLst>
    </a:fmtScheme>
  </a:themeElements>
</a:theme>
</file>