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2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SzPct val="100000"/>
              <a:defRPr sz="3000"/>
            </a:lvl1pPr>
            <a:lvl2pPr indent="-133350" marL="742950">
              <a:spcBef>
                <a:spcPts val="480"/>
              </a:spcBef>
              <a:buSzPct val="100000"/>
              <a:defRPr sz="2400"/>
            </a:lvl2pPr>
            <a:lvl3pPr indent="-76200" marL="1143000">
              <a:spcBef>
                <a:spcPts val="480"/>
              </a:spcBef>
              <a:buSzPct val="100000"/>
              <a:defRPr sz="2400"/>
            </a:lvl3pPr>
            <a:lvl4pPr indent="-114300" marL="1600200">
              <a:spcBef>
                <a:spcPts val="360"/>
              </a:spcBef>
              <a:buSzPct val="100000"/>
              <a:defRPr sz="1800"/>
            </a:lvl4pPr>
            <a:lvl5pPr indent="-114300" marL="2057400">
              <a:spcBef>
                <a:spcPts val="360"/>
              </a:spcBef>
              <a:buSzPct val="100000"/>
              <a:defRPr sz="1800"/>
            </a:lvl5pPr>
            <a:lvl6pPr indent="-114300" marL="2514600">
              <a:spcBef>
                <a:spcPts val="360"/>
              </a:spcBef>
              <a:buSzPct val="100000"/>
              <a:defRPr sz="1800"/>
            </a:lvl6pPr>
            <a:lvl7pPr indent="-114300" marL="2971800">
              <a:spcBef>
                <a:spcPts val="360"/>
              </a:spcBef>
              <a:buSzPct val="100000"/>
              <a:defRPr sz="1800"/>
            </a:lvl7pPr>
            <a:lvl8pPr indent="-114300" marL="3429000">
              <a:spcBef>
                <a:spcPts val="360"/>
              </a:spcBef>
              <a:buSzPct val="100000"/>
              <a:defRPr sz="1800"/>
            </a:lvl8pPr>
            <a:lvl9pPr indent="-114300" marL="3886200">
              <a:spcBef>
                <a:spcPts val="360"/>
              </a:spcBef>
              <a:buSzPct val="100000"/>
              <a:defRPr sz="18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2.png" Type="http://schemas.openxmlformats.org/officeDocument/2006/relationships/image" Id="rId3"/><Relationship Target="../media/image03.pn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Sustainability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26278" x="7340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GB"/>
              <a:t>responsibilities and legislation</a:t>
            </a:r>
          </a:p>
          <a:p>
            <a:pPr>
              <a:buNone/>
            </a:pPr>
            <a:r>
              <a:rPr lang="en-GB"/>
              <a:t>Group I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Act of the </a:t>
            </a:r>
            <a:r>
              <a:rPr b="1" sz="2400" lang="en-GB"/>
              <a:t>Parliament of the United Kingdom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The goal is to have 80% lower carbon emissions (than 1990) for all six Kyoto greenhouse gases by 2050</a:t>
            </a:r>
          </a:p>
          <a:p>
            <a:r>
              <a:t/>
            </a:r>
          </a:p>
          <a:p>
            <a:pPr rtl="0" lvl="0" indent="-381000" marL="457200">
              <a:lnSpc>
                <a:spcPct val="100000"/>
              </a:lnSpc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Based on the </a:t>
            </a:r>
            <a:r>
              <a:rPr b="1" sz="2400" lang="en-GB"/>
              <a:t>Private Member’s Bill</a:t>
            </a:r>
            <a:r>
              <a:rPr sz="2400" lang="en-GB">
                <a:solidFill>
                  <a:schemeClr val="dk1"/>
                </a:solidFill>
              </a:rPr>
              <a:t> (2005)</a:t>
            </a:r>
          </a:p>
          <a:p>
            <a:pPr rtl="0" lvl="0" indent="-381000" marL="457200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Aided by the </a:t>
            </a:r>
            <a:r>
              <a:rPr b="1" sz="2400" lang="en-GB">
                <a:solidFill>
                  <a:schemeClr val="dk1"/>
                </a:solidFill>
              </a:rPr>
              <a:t>Climate Change and Sustainable Energy Act</a:t>
            </a:r>
            <a:r>
              <a:rPr sz="2400" lang="en-GB">
                <a:solidFill>
                  <a:schemeClr val="dk1"/>
                </a:solidFill>
              </a:rPr>
              <a:t> (2006)</a:t>
            </a:r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Climate Change Act (2008)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CRC Energy Efficiency Scheme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CRC is a scheme designed to reduce emissions and encourages organisations to develop energy management strategies.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Organisations that meet the qualification criteria (over 6000 MWh per year) are required to participate, and must buy allowances for every tonne of carbon they emit. (£12 for each tonne)</a:t>
            </a:r>
          </a:p>
          <a:p>
            <a:r>
              <a:t/>
            </a:r>
          </a:p>
          <a:p>
            <a:pPr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It is basically forcing companies to either reduce energy usage, and in turn, CO</a:t>
            </a:r>
            <a:r>
              <a:rPr baseline="-25000" sz="1800" lang="en-GB"/>
              <a:t>2</a:t>
            </a:r>
            <a:r>
              <a:rPr sz="1800" lang="en-GB"/>
              <a:t> emissions, or pay for each tonne produced. Considering our numbers earlier, an estimate of payment can be quite high.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WEEE </a:t>
            </a:r>
            <a:r>
              <a:rPr sz="1800" lang="en-GB"/>
              <a:t>(Waste Electrical and Electronic Equipment Directive)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European Law since February 2003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Sets collection, recycling and recovery targets for electrical goods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Minimum rate of 4kg / head of population / year by 2009</a:t>
            </a:r>
          </a:p>
          <a:p>
            <a:r>
              <a:t/>
            </a:r>
          </a:p>
          <a:p>
            <a:pPr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The “3 Rs”: </a:t>
            </a:r>
            <a:r>
              <a:rPr b="1" sz="2400" lang="en-GB"/>
              <a:t>reduce</a:t>
            </a:r>
            <a:r>
              <a:rPr sz="2400" lang="en-GB"/>
              <a:t>, </a:t>
            </a:r>
            <a:r>
              <a:rPr b="1" sz="2400" lang="en-GB"/>
              <a:t>reuse</a:t>
            </a:r>
            <a:r>
              <a:rPr sz="2400" lang="en-GB"/>
              <a:t>, </a:t>
            </a:r>
            <a:r>
              <a:rPr b="1" sz="2400" lang="en-GB"/>
              <a:t>recycle</a:t>
            </a:r>
            <a:r>
              <a:rPr sz="2400" lang="en-GB"/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-GB"/>
              <a:t>RoHS </a:t>
            </a:r>
            <a:r>
              <a:rPr sz="1800" lang="en-GB"/>
              <a:t>(Restriction of Hazardous Substances Directive)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-GB">
                <a:solidFill>
                  <a:schemeClr val="dk1"/>
                </a:solidFill>
              </a:rPr>
              <a:t>European Law since February 2003</a:t>
            </a:r>
          </a:p>
          <a:p>
            <a:r>
              <a:t/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-GB">
                <a:solidFill>
                  <a:schemeClr val="dk1"/>
                </a:solidFill>
              </a:rPr>
              <a:t>Restricts the use of six hazardous materials in the manufacture of various types of electronic and electrical equipment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y="296075" x="457200"/>
            <a:ext cy="4629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-GB">
                <a:solidFill>
                  <a:schemeClr val="dk1"/>
                </a:solidFill>
              </a:rPr>
              <a:t>The materials restricted are :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Lead (</a:t>
            </a:r>
            <a:r>
              <a:rPr sz="1800" lang="en-GB" i="1">
                <a:solidFill>
                  <a:schemeClr val="dk1"/>
                </a:solidFill>
              </a:rPr>
              <a:t>Pb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Mercury (</a:t>
            </a:r>
            <a:r>
              <a:rPr sz="1800" lang="en-GB" i="1">
                <a:solidFill>
                  <a:schemeClr val="dk1"/>
                </a:solidFill>
              </a:rPr>
              <a:t>Hg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Cadmium (</a:t>
            </a:r>
            <a:r>
              <a:rPr sz="1800" lang="en-GB" i="1">
                <a:solidFill>
                  <a:schemeClr val="dk1"/>
                </a:solidFill>
              </a:rPr>
              <a:t>Cd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Hexavalent chromium (</a:t>
            </a:r>
            <a:r>
              <a:rPr sz="1800" lang="en-GB" i="1">
                <a:solidFill>
                  <a:schemeClr val="dk1"/>
                </a:solidFill>
              </a:rPr>
              <a:t>Cr</a:t>
            </a:r>
            <a:r>
              <a:rPr baseline="30000" sz="1800" lang="en-GB" i="1">
                <a:solidFill>
                  <a:schemeClr val="dk1"/>
                </a:solidFill>
              </a:rPr>
              <a:t>6+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Polybrominated biphenyls (</a:t>
            </a:r>
            <a:r>
              <a:rPr sz="1800" lang="en-GB" i="1">
                <a:solidFill>
                  <a:schemeClr val="dk1"/>
                </a:solidFill>
              </a:rPr>
              <a:t>PBB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pPr rtl="0" lvl="0" indent="-342900" marL="45720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z="1800" lang="en-GB">
                <a:solidFill>
                  <a:schemeClr val="dk1"/>
                </a:solidFill>
              </a:rPr>
              <a:t>Polybrominated diphenyl ether (</a:t>
            </a:r>
            <a:r>
              <a:rPr sz="1800" lang="en-GB" i="1">
                <a:solidFill>
                  <a:schemeClr val="dk1"/>
                </a:solidFill>
              </a:rPr>
              <a:t>PBDE</a:t>
            </a:r>
            <a:r>
              <a:rPr sz="1800" lang="en-GB">
                <a:solidFill>
                  <a:schemeClr val="dk1"/>
                </a:solidFill>
              </a:rPr>
              <a:t>)</a:t>
            </a:r>
          </a:p>
          <a:p>
            <a:r>
              <a:t/>
            </a:r>
          </a:p>
          <a:p>
            <a:pPr rtl="0" lvl="0">
              <a:buNone/>
            </a:pPr>
            <a:r>
              <a:rPr sz="1800" lang="en-GB">
                <a:solidFill>
                  <a:schemeClr val="dk1"/>
                </a:solidFill>
              </a:rPr>
              <a:t>The maximum permitted concentrations of these materials is </a:t>
            </a:r>
            <a:r>
              <a:rPr b="1" sz="1800" lang="en-GB">
                <a:solidFill>
                  <a:schemeClr val="dk1"/>
                </a:solidFill>
              </a:rPr>
              <a:t>0.1%</a:t>
            </a:r>
            <a:r>
              <a:rPr sz="1800" lang="en-GB">
                <a:solidFill>
                  <a:schemeClr val="dk1"/>
                </a:solidFill>
              </a:rPr>
              <a:t> (or </a:t>
            </a:r>
            <a:r>
              <a:rPr b="1" sz="1800" lang="en-GB">
                <a:solidFill>
                  <a:schemeClr val="dk1"/>
                </a:solidFill>
              </a:rPr>
              <a:t>0.01%</a:t>
            </a:r>
            <a:r>
              <a:rPr sz="1800" lang="en-GB">
                <a:solidFill>
                  <a:schemeClr val="dk1"/>
                </a:solidFill>
              </a:rPr>
              <a:t> for cadmium) in each homogeneous material. </a:t>
            </a:r>
          </a:p>
          <a:p>
            <a:r>
              <a:t/>
            </a:r>
          </a:p>
          <a:p>
            <a:pPr rtl="0" lvl="0">
              <a:buNone/>
            </a:pPr>
            <a:r>
              <a:rPr sz="1800" lang="en-GB">
                <a:solidFill>
                  <a:schemeClr val="dk1"/>
                </a:solidFill>
              </a:rPr>
              <a:t>This means that </a:t>
            </a:r>
            <a:r>
              <a:rPr b="1" sz="1800" lang="en-GB">
                <a:solidFill>
                  <a:schemeClr val="dk1"/>
                </a:solidFill>
              </a:rPr>
              <a:t>any object</a:t>
            </a:r>
            <a:r>
              <a:rPr sz="1800" lang="en-GB">
                <a:solidFill>
                  <a:schemeClr val="dk1"/>
                </a:solidFill>
              </a:rPr>
              <a:t> can contain </a:t>
            </a:r>
            <a:r>
              <a:rPr b="1" sz="1800" lang="en-GB" i="1">
                <a:solidFill>
                  <a:schemeClr val="dk1"/>
                </a:solidFill>
              </a:rPr>
              <a:t>a lot more</a:t>
            </a:r>
            <a:r>
              <a:rPr sz="1800" lang="en-GB">
                <a:solidFill>
                  <a:schemeClr val="dk1"/>
                </a:solidFill>
              </a:rPr>
              <a:t> than </a:t>
            </a:r>
            <a:r>
              <a:rPr b="1" sz="1800" lang="en-GB">
                <a:solidFill>
                  <a:schemeClr val="dk1"/>
                </a:solidFill>
              </a:rPr>
              <a:t>0.1% </a:t>
            </a:r>
            <a:r>
              <a:rPr sz="1800" lang="en-GB">
                <a:solidFill>
                  <a:schemeClr val="dk1"/>
                </a:solidFill>
              </a:rPr>
              <a:t>concentration of any such materials.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ISO 14001 </a:t>
            </a:r>
            <a:r>
              <a:rPr sz="2400" lang="en-GB"/>
              <a:t>and</a:t>
            </a:r>
            <a:r>
              <a:rPr lang="en-GB"/>
              <a:t> IEEE 1680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ISO 14001 maps out a framework that a company or organization can follow to set up an effective environmental management system.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Its main aim is to assist companies in continually improving their environmental performance, complying with any applicable legislation (see CRC) at the same time.</a:t>
            </a:r>
          </a:p>
          <a:p>
            <a:r>
              <a:t/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IEEE 1680 is a standard set by IEEE for the environmental performance criteria for desktop computers, notebook computers, and monitors.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It is a standard for green computing at desktop level.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EN 16001 and ISO 50001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EN 16001 is an European Union standard elaborated and published on the 1st of July 2009 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Its primary objective is diminishing the emissions of greenhouse gasses.</a:t>
            </a:r>
          </a:p>
          <a:p>
            <a:r>
              <a:t/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Based on EN 16001 (and others), ISO 50001 was released in June 2011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Is an upgrade on ISO 140001 and ISO 9100</a:t>
            </a:r>
          </a:p>
          <a:p>
            <a:pPr rtl="0"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However, while ISO 140001 focuses on environmental impacts of an organisation, ISO 50001 focuses on energy efficiency</a:t>
            </a:r>
          </a:p>
          <a:p>
            <a:pPr lvl="0" indent="-3429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1800" lang="en-GB"/>
              <a:t>Also, ISO 50001 helps in reducing energy costs for companies (in turn, reducing CO</a:t>
            </a:r>
            <a:r>
              <a:rPr baseline="-25000" sz="1800" lang="en-GB"/>
              <a:t>2</a:t>
            </a:r>
            <a:r>
              <a:rPr sz="1800" lang="en-GB"/>
              <a:t> pollution)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y="2561100" x="444800"/>
            <a:ext cy="2041499" cx="41615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-GB"/>
              <a:t>Sabin Marcu</a:t>
            </a:r>
          </a:p>
        </p:txBody>
      </p:sp>
      <p:sp>
        <p:nvSpPr>
          <p:cNvPr id="30" name="Shape 30"/>
          <p:cNvSpPr txBox="1"/>
          <p:nvPr>
            <p:ph idx="2" type="ctrTitle"/>
          </p:nvPr>
        </p:nvSpPr>
        <p:spPr>
          <a:xfrm>
            <a:off y="2561100" x="4606400"/>
            <a:ext cy="2041499" cx="41048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-GB"/>
              <a:t>Tianyu Zhou</a:t>
            </a:r>
          </a:p>
        </p:txBody>
      </p:sp>
      <p:pic>
        <p:nvPicPr>
          <p:cNvPr id="31" name="Shape 31"/>
          <p:cNvPicPr preferRelativeResize="0"/>
          <p:nvPr/>
        </p:nvPicPr>
        <p:blipFill rotWithShape="1">
          <a:blip r:embed="rId3"/>
          <a:srcRect t="9885" b="52311" r="35643" l="28501"/>
          <a:stretch/>
        </p:blipFill>
        <p:spPr>
          <a:xfrm>
            <a:off y="853825" x="1616712"/>
            <a:ext cy="2554525" cx="18177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3" x="457200"/>
            <a:ext cy="1205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n-GB"/>
              <a:t>What will happen without sustainability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44362" x="895725"/>
            <a:ext cy="1600200" cx="285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Shape 3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419225" x="5725850"/>
            <a:ext cy="2305050" cx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Shape 39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3077570" x="3014825"/>
            <a:ext cy="1862074" cx="257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n-GB"/>
              <a:t>Global Warming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Sea level will increase because of ice melting. Data shows that from 1993, the sea level increase around 3.3 mm per year.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It will bring problems to people’s life and the ecosystem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n-GB"/>
              <a:t>Can IT cause global warming?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-GB"/>
              <a:t>Of course it can! 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IT system need to run by using electricity and most of the electricity is produced by burning fossil fuels.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-GB"/>
              <a:t>Can anyone guess how many tons of CO</a:t>
            </a:r>
            <a:r>
              <a:rPr sz="1000" lang="en-GB"/>
              <a:t>2</a:t>
            </a:r>
            <a:r>
              <a:rPr lang="en-GB"/>
              <a:t> our university produce every year?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-GB"/>
              <a:t>For every year: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server produces </a:t>
            </a:r>
            <a:r>
              <a:rPr sz="2400" lang="en-GB">
                <a:solidFill>
                  <a:srgbClr val="FF0000"/>
                </a:solidFill>
              </a:rPr>
              <a:t>8</a:t>
            </a:r>
            <a:r>
              <a:rPr sz="2400" lang="en-GB"/>
              <a:t> tons of CO</a:t>
            </a:r>
            <a:r>
              <a:rPr sz="1000" lang="en-GB"/>
              <a:t>2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PC and laptop produces </a:t>
            </a:r>
            <a:r>
              <a:rPr sz="2400" lang="en-GB">
                <a:solidFill>
                  <a:srgbClr val="FF0000"/>
                </a:solidFill>
              </a:rPr>
              <a:t>4</a:t>
            </a:r>
            <a:r>
              <a:rPr sz="2400" lang="en-GB"/>
              <a:t> tons of CO</a:t>
            </a:r>
            <a:r>
              <a:rPr sz="1000" lang="en-GB"/>
              <a:t>2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printers and photocopiers produces </a:t>
            </a:r>
            <a:r>
              <a:rPr sz="2400" lang="en-GB">
                <a:solidFill>
                  <a:srgbClr val="FF0000"/>
                </a:solidFill>
              </a:rPr>
              <a:t>10</a:t>
            </a:r>
            <a:r>
              <a:rPr sz="2400" lang="en-GB"/>
              <a:t> tons of CO</a:t>
            </a:r>
            <a:r>
              <a:rPr sz="1000" lang="en-GB"/>
              <a:t>2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router produces </a:t>
            </a:r>
            <a:r>
              <a:rPr sz="2400" lang="en-GB">
                <a:solidFill>
                  <a:srgbClr val="FF0000"/>
                </a:solidFill>
              </a:rPr>
              <a:t>20</a:t>
            </a:r>
            <a:r>
              <a:rPr sz="2400" lang="en-GB"/>
              <a:t> tons of CO</a:t>
            </a:r>
            <a:r>
              <a:rPr sz="1000" lang="en-GB"/>
              <a:t>2</a:t>
            </a:r>
          </a:p>
          <a:p>
            <a:pPr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Ethernet switch produces </a:t>
            </a:r>
            <a:r>
              <a:rPr sz="2400" lang="en-GB">
                <a:solidFill>
                  <a:srgbClr val="FF0000"/>
                </a:solidFill>
              </a:rPr>
              <a:t>5</a:t>
            </a:r>
            <a:r>
              <a:rPr sz="2400" lang="en-GB"/>
              <a:t> tons of CO</a:t>
            </a:r>
            <a:r>
              <a:rPr sz="1000" lang="en-GB"/>
              <a:t>2</a:t>
            </a:r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buNone/>
            </a:pPr>
            <a:r>
              <a:rPr sz="3000" lang="en-GB"/>
              <a:t>Just a general introduce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n-GB"/>
              <a:t>Energy Poverty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Most of the traditional energy is nonrenewable, so after intensive consumption of energy, there will be a shortage of resources.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Such as fossil fuels (oil, coal, natural gasses).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n-GB"/>
              <a:t>Back to IT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Each IT product need electricity which is produced by burning of fossil fuels.</a:t>
            </a:r>
          </a:p>
          <a:p>
            <a:r>
              <a:t/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To produce IT products, we need metal and ore, especially silicon.</a:t>
            </a:r>
          </a:p>
          <a:p>
            <a:r>
              <a:t/>
            </a:r>
          </a:p>
          <a:p>
            <a:pPr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-GB"/>
              <a:t>To deal with the old PC, we also require special staff.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b="0" sz="3000" lang="en-GB">
                <a:solidFill>
                  <a:srgbClr val="000000"/>
                </a:solidFill>
              </a:rPr>
              <a:t>Legal Aspect of the GreenIT issue</a:t>
            </a:r>
          </a:p>
        </p:txBody>
      </p:sp>
      <p:sp>
        <p:nvSpPr>
          <p:cNvPr id="75" name="Shape 75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