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gif" ContentType="image/gif"/>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3" r:id="rId28"/>
    <p:sldId id="284" r:id="rId29"/>
    <p:sldId id="285" r:id="rId30"/>
    <p:sldId id="286" r:id="rId31"/>
    <p:sldId id="287" r:id="rId32"/>
    <p:sldId id="288" r:id="rId33"/>
    <p:sldId id="289" r:id="rId34"/>
    <p:sldId id="290" r:id="rId35"/>
    <p:sldId id="291" r:id="rId36"/>
    <p:sldId id="292" r:id="rId37"/>
    <p:sldId id="293" r:id="rId38"/>
    <p:sldId id="294" r:id="rId39"/>
    <p:sldId id="295" r:id="rId40"/>
    <p:sldId id="296" r:id="rId41"/>
    <p:sldId id="297" r:id="rId42"/>
    <p:sldId id="298" r:id="rId43"/>
    <p:sldId id="299" r:id="rId44"/>
    <p:sldId id="304" r:id="rId45"/>
    <p:sldId id="305" r:id="rId46"/>
    <p:sldId id="306" r:id="rId47"/>
    <p:sldId id="307" r:id="rId48"/>
    <p:sldId id="308" r:id="rId49"/>
    <p:sldId id="309" r:id="rId50"/>
    <p:sldId id="310" r:id="rId51"/>
    <p:sldId id="311" r:id="rId52"/>
    <p:sldId id="312" r:id="rId53"/>
    <p:sldId id="313" r:id="rId54"/>
    <p:sldId id="314" r:id="rId55"/>
    <p:sldId id="315" r:id="rId56"/>
    <p:sldId id="316" r:id="rId57"/>
    <p:sldId id="317" r:id="rId58"/>
    <p:sldId id="318" r:id="rId59"/>
    <p:sldId id="319" r:id="rId60"/>
    <p:sldId id="320" r:id="rId61"/>
    <p:sldId id="321" r:id="rId62"/>
    <p:sldId id="322" r:id="rId63"/>
    <p:sldId id="323" r:id="rId64"/>
    <p:sldId id="324" r:id="rId65"/>
    <p:sldId id="325" r:id="rId66"/>
    <p:sldId id="393" r:id="rId67"/>
    <p:sldId id="326" r:id="rId68"/>
    <p:sldId id="327" r:id="rId69"/>
    <p:sldId id="328" r:id="rId70"/>
    <p:sldId id="329" r:id="rId71"/>
    <p:sldId id="394" r:id="rId72"/>
    <p:sldId id="395" r:id="rId73"/>
    <p:sldId id="330" r:id="rId74"/>
    <p:sldId id="331" r:id="rId75"/>
    <p:sldId id="332" r:id="rId76"/>
    <p:sldId id="333" r:id="rId77"/>
    <p:sldId id="334" r:id="rId78"/>
    <p:sldId id="335" r:id="rId79"/>
    <p:sldId id="336" r:id="rId80"/>
    <p:sldId id="337" r:id="rId81"/>
    <p:sldId id="338" r:id="rId82"/>
    <p:sldId id="339" r:id="rId83"/>
    <p:sldId id="340" r:id="rId84"/>
    <p:sldId id="341" r:id="rId85"/>
    <p:sldId id="342" r:id="rId86"/>
    <p:sldId id="343" r:id="rId87"/>
    <p:sldId id="344" r:id="rId88"/>
    <p:sldId id="345" r:id="rId89"/>
    <p:sldId id="365" r:id="rId90"/>
    <p:sldId id="366" r:id="rId91"/>
    <p:sldId id="367" r:id="rId92"/>
    <p:sldId id="368" r:id="rId93"/>
    <p:sldId id="369" r:id="rId94"/>
    <p:sldId id="370" r:id="rId95"/>
    <p:sldId id="371" r:id="rId96"/>
    <p:sldId id="372" r:id="rId97"/>
    <p:sldId id="373" r:id="rId98"/>
    <p:sldId id="374" r:id="rId99"/>
    <p:sldId id="375" r:id="rId100"/>
    <p:sldId id="376" r:id="rId101"/>
    <p:sldId id="377" r:id="rId102"/>
    <p:sldId id="378" r:id="rId103"/>
    <p:sldId id="379" r:id="rId104"/>
    <p:sldId id="380" r:id="rId105"/>
    <p:sldId id="381" r:id="rId106"/>
    <p:sldId id="382" r:id="rId107"/>
    <p:sldId id="383" r:id="rId108"/>
    <p:sldId id="384" r:id="rId109"/>
    <p:sldId id="385" r:id="rId110"/>
    <p:sldId id="386" r:id="rId111"/>
    <p:sldId id="387" r:id="rId112"/>
    <p:sldId id="388" r:id="rId113"/>
    <p:sldId id="389" r:id="rId114"/>
    <p:sldId id="390" r:id="rId115"/>
    <p:sldId id="391" r:id="rId116"/>
    <p:sldId id="392" r:id="rId117"/>
    <p:sldId id="347" r:id="rId118"/>
    <p:sldId id="348" r:id="rId119"/>
    <p:sldId id="349" r:id="rId120"/>
    <p:sldId id="350" r:id="rId121"/>
    <p:sldId id="351" r:id="rId122"/>
    <p:sldId id="352" r:id="rId123"/>
    <p:sldId id="353" r:id="rId124"/>
    <p:sldId id="354" r:id="rId125"/>
    <p:sldId id="355" r:id="rId126"/>
    <p:sldId id="356" r:id="rId127"/>
    <p:sldId id="357" r:id="rId128"/>
    <p:sldId id="358" r:id="rId129"/>
    <p:sldId id="359" r:id="rId130"/>
    <p:sldId id="360" r:id="rId131"/>
    <p:sldId id="361" r:id="rId132"/>
    <p:sldId id="362" r:id="rId133"/>
    <p:sldId id="363" r:id="rId134"/>
    <p:sldId id="364" r:id="rId13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659927"/>
    <a:srgbClr val="0BB513"/>
    <a:srgbClr val="24887C"/>
    <a:srgbClr val="319F7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036" autoAdjust="0"/>
    <p:restoredTop sz="94660"/>
  </p:normalViewPr>
  <p:slideViewPr>
    <p:cSldViewPr>
      <p:cViewPr varScale="1">
        <p:scale>
          <a:sx n="55" d="100"/>
          <a:sy n="55" d="100"/>
        </p:scale>
        <p:origin x="-112" y="-67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60" Type="http://schemas.openxmlformats.org/officeDocument/2006/relationships/slide" Target="slides/slide59.xml"/><Relationship Id="rId61" Type="http://schemas.openxmlformats.org/officeDocument/2006/relationships/slide" Target="slides/slide60.xml"/><Relationship Id="rId62" Type="http://schemas.openxmlformats.org/officeDocument/2006/relationships/slide" Target="slides/slide61.xml"/><Relationship Id="rId63" Type="http://schemas.openxmlformats.org/officeDocument/2006/relationships/slide" Target="slides/slide62.xml"/><Relationship Id="rId64" Type="http://schemas.openxmlformats.org/officeDocument/2006/relationships/slide" Target="slides/slide63.xml"/><Relationship Id="rId65" Type="http://schemas.openxmlformats.org/officeDocument/2006/relationships/slide" Target="slides/slide64.xml"/><Relationship Id="rId66" Type="http://schemas.openxmlformats.org/officeDocument/2006/relationships/slide" Target="slides/slide65.xml"/><Relationship Id="rId67" Type="http://schemas.openxmlformats.org/officeDocument/2006/relationships/slide" Target="slides/slide66.xml"/><Relationship Id="rId68" Type="http://schemas.openxmlformats.org/officeDocument/2006/relationships/slide" Target="slides/slide67.xml"/><Relationship Id="rId69" Type="http://schemas.openxmlformats.org/officeDocument/2006/relationships/slide" Target="slides/slide68.xml"/><Relationship Id="rId120" Type="http://schemas.openxmlformats.org/officeDocument/2006/relationships/slide" Target="slides/slide119.xml"/><Relationship Id="rId121" Type="http://schemas.openxmlformats.org/officeDocument/2006/relationships/slide" Target="slides/slide120.xml"/><Relationship Id="rId122" Type="http://schemas.openxmlformats.org/officeDocument/2006/relationships/slide" Target="slides/slide121.xml"/><Relationship Id="rId123" Type="http://schemas.openxmlformats.org/officeDocument/2006/relationships/slide" Target="slides/slide122.xml"/><Relationship Id="rId124" Type="http://schemas.openxmlformats.org/officeDocument/2006/relationships/slide" Target="slides/slide123.xml"/><Relationship Id="rId125" Type="http://schemas.openxmlformats.org/officeDocument/2006/relationships/slide" Target="slides/slide124.xml"/><Relationship Id="rId126" Type="http://schemas.openxmlformats.org/officeDocument/2006/relationships/slide" Target="slides/slide125.xml"/><Relationship Id="rId127" Type="http://schemas.openxmlformats.org/officeDocument/2006/relationships/slide" Target="slides/slide126.xml"/><Relationship Id="rId128" Type="http://schemas.openxmlformats.org/officeDocument/2006/relationships/slide" Target="slides/slide127.xml"/><Relationship Id="rId129" Type="http://schemas.openxmlformats.org/officeDocument/2006/relationships/slide" Target="slides/slide128.xml"/><Relationship Id="rId40" Type="http://schemas.openxmlformats.org/officeDocument/2006/relationships/slide" Target="slides/slide39.xml"/><Relationship Id="rId41" Type="http://schemas.openxmlformats.org/officeDocument/2006/relationships/slide" Target="slides/slide40.xml"/><Relationship Id="rId42" Type="http://schemas.openxmlformats.org/officeDocument/2006/relationships/slide" Target="slides/slide41.xml"/><Relationship Id="rId90" Type="http://schemas.openxmlformats.org/officeDocument/2006/relationships/slide" Target="slides/slide89.xml"/><Relationship Id="rId91" Type="http://schemas.openxmlformats.org/officeDocument/2006/relationships/slide" Target="slides/slide90.xml"/><Relationship Id="rId92" Type="http://schemas.openxmlformats.org/officeDocument/2006/relationships/slide" Target="slides/slide91.xml"/><Relationship Id="rId93" Type="http://schemas.openxmlformats.org/officeDocument/2006/relationships/slide" Target="slides/slide92.xml"/><Relationship Id="rId94" Type="http://schemas.openxmlformats.org/officeDocument/2006/relationships/slide" Target="slides/slide93.xml"/><Relationship Id="rId95" Type="http://schemas.openxmlformats.org/officeDocument/2006/relationships/slide" Target="slides/slide94.xml"/><Relationship Id="rId96" Type="http://schemas.openxmlformats.org/officeDocument/2006/relationships/slide" Target="slides/slide95.xml"/><Relationship Id="rId101" Type="http://schemas.openxmlformats.org/officeDocument/2006/relationships/slide" Target="slides/slide100.xml"/><Relationship Id="rId102" Type="http://schemas.openxmlformats.org/officeDocument/2006/relationships/slide" Target="slides/slide101.xml"/><Relationship Id="rId103" Type="http://schemas.openxmlformats.org/officeDocument/2006/relationships/slide" Target="slides/slide102.xml"/><Relationship Id="rId104" Type="http://schemas.openxmlformats.org/officeDocument/2006/relationships/slide" Target="slides/slide103.xml"/><Relationship Id="rId105" Type="http://schemas.openxmlformats.org/officeDocument/2006/relationships/slide" Target="slides/slide104.xml"/><Relationship Id="rId106" Type="http://schemas.openxmlformats.org/officeDocument/2006/relationships/slide" Target="slides/slide105.xml"/><Relationship Id="rId107" Type="http://schemas.openxmlformats.org/officeDocument/2006/relationships/slide" Target="slides/slide106.xml"/><Relationship Id="rId108" Type="http://schemas.openxmlformats.org/officeDocument/2006/relationships/slide" Target="slides/slide107.xml"/><Relationship Id="rId109" Type="http://schemas.openxmlformats.org/officeDocument/2006/relationships/slide" Target="slides/slide108.xml"/><Relationship Id="rId97" Type="http://schemas.openxmlformats.org/officeDocument/2006/relationships/slide" Target="slides/slide96.xml"/><Relationship Id="rId98" Type="http://schemas.openxmlformats.org/officeDocument/2006/relationships/slide" Target="slides/slide97.xml"/><Relationship Id="rId99" Type="http://schemas.openxmlformats.org/officeDocument/2006/relationships/slide" Target="slides/slide98.xml"/><Relationship Id="rId43" Type="http://schemas.openxmlformats.org/officeDocument/2006/relationships/slide" Target="slides/slide42.xml"/><Relationship Id="rId44" Type="http://schemas.openxmlformats.org/officeDocument/2006/relationships/slide" Target="slides/slide43.xml"/><Relationship Id="rId45" Type="http://schemas.openxmlformats.org/officeDocument/2006/relationships/slide" Target="slides/slide44.xml"/><Relationship Id="rId46" Type="http://schemas.openxmlformats.org/officeDocument/2006/relationships/slide" Target="slides/slide45.xml"/><Relationship Id="rId47" Type="http://schemas.openxmlformats.org/officeDocument/2006/relationships/slide" Target="slides/slide46.xml"/><Relationship Id="rId48" Type="http://schemas.openxmlformats.org/officeDocument/2006/relationships/slide" Target="slides/slide47.xml"/><Relationship Id="rId49" Type="http://schemas.openxmlformats.org/officeDocument/2006/relationships/slide" Target="slides/slide48.xml"/><Relationship Id="rId100" Type="http://schemas.openxmlformats.org/officeDocument/2006/relationships/slide" Target="slides/slide99.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70" Type="http://schemas.openxmlformats.org/officeDocument/2006/relationships/slide" Target="slides/slide69.xml"/><Relationship Id="rId71" Type="http://schemas.openxmlformats.org/officeDocument/2006/relationships/slide" Target="slides/slide70.xml"/><Relationship Id="rId72" Type="http://schemas.openxmlformats.org/officeDocument/2006/relationships/slide" Target="slides/slide71.xml"/><Relationship Id="rId73" Type="http://schemas.openxmlformats.org/officeDocument/2006/relationships/slide" Target="slides/slide72.xml"/><Relationship Id="rId74" Type="http://schemas.openxmlformats.org/officeDocument/2006/relationships/slide" Target="slides/slide73.xml"/><Relationship Id="rId75" Type="http://schemas.openxmlformats.org/officeDocument/2006/relationships/slide" Target="slides/slide74.xml"/><Relationship Id="rId76" Type="http://schemas.openxmlformats.org/officeDocument/2006/relationships/slide" Target="slides/slide75.xml"/><Relationship Id="rId77" Type="http://schemas.openxmlformats.org/officeDocument/2006/relationships/slide" Target="slides/slide76.xml"/><Relationship Id="rId78" Type="http://schemas.openxmlformats.org/officeDocument/2006/relationships/slide" Target="slides/slide77.xml"/><Relationship Id="rId79" Type="http://schemas.openxmlformats.org/officeDocument/2006/relationships/slide" Target="slides/slide78.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130" Type="http://schemas.openxmlformats.org/officeDocument/2006/relationships/slide" Target="slides/slide129.xml"/><Relationship Id="rId131" Type="http://schemas.openxmlformats.org/officeDocument/2006/relationships/slide" Target="slides/slide130.xml"/><Relationship Id="rId132" Type="http://schemas.openxmlformats.org/officeDocument/2006/relationships/slide" Target="slides/slide131.xml"/><Relationship Id="rId133" Type="http://schemas.openxmlformats.org/officeDocument/2006/relationships/slide" Target="slides/slide132.xml"/><Relationship Id="rId134" Type="http://schemas.openxmlformats.org/officeDocument/2006/relationships/slide" Target="slides/slide133.xml"/><Relationship Id="rId135" Type="http://schemas.openxmlformats.org/officeDocument/2006/relationships/slide" Target="slides/slide134.xml"/><Relationship Id="rId136" Type="http://schemas.openxmlformats.org/officeDocument/2006/relationships/printerSettings" Target="printerSettings/printerSettings1.bin"/><Relationship Id="rId137" Type="http://schemas.openxmlformats.org/officeDocument/2006/relationships/presProps" Target="presProps.xml"/><Relationship Id="rId138" Type="http://schemas.openxmlformats.org/officeDocument/2006/relationships/viewProps" Target="viewProps.xml"/><Relationship Id="rId139" Type="http://schemas.openxmlformats.org/officeDocument/2006/relationships/theme" Target="theme/theme1.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50" Type="http://schemas.openxmlformats.org/officeDocument/2006/relationships/slide" Target="slides/slide49.xml"/><Relationship Id="rId51" Type="http://schemas.openxmlformats.org/officeDocument/2006/relationships/slide" Target="slides/slide50.xml"/><Relationship Id="rId52" Type="http://schemas.openxmlformats.org/officeDocument/2006/relationships/slide" Target="slides/slide51.xml"/><Relationship Id="rId53" Type="http://schemas.openxmlformats.org/officeDocument/2006/relationships/slide" Target="slides/slide52.xml"/><Relationship Id="rId54" Type="http://schemas.openxmlformats.org/officeDocument/2006/relationships/slide" Target="slides/slide53.xml"/><Relationship Id="rId55" Type="http://schemas.openxmlformats.org/officeDocument/2006/relationships/slide" Target="slides/slide54.xml"/><Relationship Id="rId56" Type="http://schemas.openxmlformats.org/officeDocument/2006/relationships/slide" Target="slides/slide55.xml"/><Relationship Id="rId57" Type="http://schemas.openxmlformats.org/officeDocument/2006/relationships/slide" Target="slides/slide56.xml"/><Relationship Id="rId58" Type="http://schemas.openxmlformats.org/officeDocument/2006/relationships/slide" Target="slides/slide57.xml"/><Relationship Id="rId59" Type="http://schemas.openxmlformats.org/officeDocument/2006/relationships/slide" Target="slides/slide58.xml"/><Relationship Id="rId110" Type="http://schemas.openxmlformats.org/officeDocument/2006/relationships/slide" Target="slides/slide109.xml"/><Relationship Id="rId111" Type="http://schemas.openxmlformats.org/officeDocument/2006/relationships/slide" Target="slides/slide110.xml"/><Relationship Id="rId112" Type="http://schemas.openxmlformats.org/officeDocument/2006/relationships/slide" Target="slides/slide111.xml"/><Relationship Id="rId113" Type="http://schemas.openxmlformats.org/officeDocument/2006/relationships/slide" Target="slides/slide112.xml"/><Relationship Id="rId114" Type="http://schemas.openxmlformats.org/officeDocument/2006/relationships/slide" Target="slides/slide113.xml"/><Relationship Id="rId115" Type="http://schemas.openxmlformats.org/officeDocument/2006/relationships/slide" Target="slides/slide114.xml"/><Relationship Id="rId116" Type="http://schemas.openxmlformats.org/officeDocument/2006/relationships/slide" Target="slides/slide115.xml"/><Relationship Id="rId117" Type="http://schemas.openxmlformats.org/officeDocument/2006/relationships/slide" Target="slides/slide116.xml"/><Relationship Id="rId118" Type="http://schemas.openxmlformats.org/officeDocument/2006/relationships/slide" Target="slides/slide117.xml"/><Relationship Id="rId119" Type="http://schemas.openxmlformats.org/officeDocument/2006/relationships/slide" Target="slides/slide118.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33" Type="http://schemas.openxmlformats.org/officeDocument/2006/relationships/slide" Target="slides/slide32.xml"/><Relationship Id="rId34" Type="http://schemas.openxmlformats.org/officeDocument/2006/relationships/slide" Target="slides/slide33.xml"/><Relationship Id="rId35" Type="http://schemas.openxmlformats.org/officeDocument/2006/relationships/slide" Target="slides/slide34.xml"/><Relationship Id="rId36" Type="http://schemas.openxmlformats.org/officeDocument/2006/relationships/slide" Target="slides/slide35.xml"/><Relationship Id="rId37" Type="http://schemas.openxmlformats.org/officeDocument/2006/relationships/slide" Target="slides/slide36.xml"/><Relationship Id="rId38" Type="http://schemas.openxmlformats.org/officeDocument/2006/relationships/slide" Target="slides/slide37.xml"/><Relationship Id="rId39" Type="http://schemas.openxmlformats.org/officeDocument/2006/relationships/slide" Target="slides/slide38.xml"/><Relationship Id="rId80" Type="http://schemas.openxmlformats.org/officeDocument/2006/relationships/slide" Target="slides/slide79.xml"/><Relationship Id="rId81" Type="http://schemas.openxmlformats.org/officeDocument/2006/relationships/slide" Target="slides/slide80.xml"/><Relationship Id="rId82" Type="http://schemas.openxmlformats.org/officeDocument/2006/relationships/slide" Target="slides/slide81.xml"/><Relationship Id="rId83" Type="http://schemas.openxmlformats.org/officeDocument/2006/relationships/slide" Target="slides/slide82.xml"/><Relationship Id="rId84" Type="http://schemas.openxmlformats.org/officeDocument/2006/relationships/slide" Target="slides/slide83.xml"/><Relationship Id="rId85" Type="http://schemas.openxmlformats.org/officeDocument/2006/relationships/slide" Target="slides/slide84.xml"/><Relationship Id="rId86" Type="http://schemas.openxmlformats.org/officeDocument/2006/relationships/slide" Target="slides/slide85.xml"/><Relationship Id="rId87" Type="http://schemas.openxmlformats.org/officeDocument/2006/relationships/slide" Target="slides/slide86.xml"/><Relationship Id="rId88" Type="http://schemas.openxmlformats.org/officeDocument/2006/relationships/slide" Target="slides/slide87.xml"/><Relationship Id="rId89" Type="http://schemas.openxmlformats.org/officeDocument/2006/relationships/slide" Target="slides/slide88.xml"/><Relationship Id="rId140"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375A4CC8-BC03-41EB-9474-7E015843B887}" type="datetimeFigureOut">
              <a:rPr lang="en-GB" smtClean="0"/>
              <a:t>06/05/2014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489454C-86AA-43AF-803E-77F4684D7541}" type="slidenum">
              <a:rPr lang="en-GB" smtClean="0"/>
              <a:t>‹#›</a:t>
            </a:fld>
            <a:endParaRPr lang="en-GB"/>
          </a:p>
        </p:txBody>
      </p:sp>
    </p:spTree>
    <p:extLst>
      <p:ext uri="{BB962C8B-B14F-4D97-AF65-F5344CB8AC3E}">
        <p14:creationId xmlns:p14="http://schemas.microsoft.com/office/powerpoint/2010/main" val="115696936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375A4CC8-BC03-41EB-9474-7E015843B887}" type="datetimeFigureOut">
              <a:rPr lang="en-GB" smtClean="0"/>
              <a:t>06/05/2014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489454C-86AA-43AF-803E-77F4684D7541}" type="slidenum">
              <a:rPr lang="en-GB" smtClean="0"/>
              <a:t>‹#›</a:t>
            </a:fld>
            <a:endParaRPr lang="en-GB"/>
          </a:p>
        </p:txBody>
      </p:sp>
    </p:spTree>
    <p:extLst>
      <p:ext uri="{BB962C8B-B14F-4D97-AF65-F5344CB8AC3E}">
        <p14:creationId xmlns:p14="http://schemas.microsoft.com/office/powerpoint/2010/main" val="132452930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375A4CC8-BC03-41EB-9474-7E015843B887}" type="datetimeFigureOut">
              <a:rPr lang="en-GB" smtClean="0"/>
              <a:t>06/05/2014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489454C-86AA-43AF-803E-77F4684D7541}" type="slidenum">
              <a:rPr lang="en-GB" smtClean="0"/>
              <a:t>‹#›</a:t>
            </a:fld>
            <a:endParaRPr lang="en-GB"/>
          </a:p>
        </p:txBody>
      </p:sp>
    </p:spTree>
    <p:extLst>
      <p:ext uri="{BB962C8B-B14F-4D97-AF65-F5344CB8AC3E}">
        <p14:creationId xmlns:p14="http://schemas.microsoft.com/office/powerpoint/2010/main" val="5438025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375A4CC8-BC03-41EB-9474-7E015843B887}" type="datetimeFigureOut">
              <a:rPr lang="en-GB" smtClean="0"/>
              <a:t>06/05/2014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489454C-86AA-43AF-803E-77F4684D7541}" type="slidenum">
              <a:rPr lang="en-GB" smtClean="0"/>
              <a:t>‹#›</a:t>
            </a:fld>
            <a:endParaRPr lang="en-GB"/>
          </a:p>
        </p:txBody>
      </p:sp>
    </p:spTree>
    <p:extLst>
      <p:ext uri="{BB962C8B-B14F-4D97-AF65-F5344CB8AC3E}">
        <p14:creationId xmlns:p14="http://schemas.microsoft.com/office/powerpoint/2010/main" val="11401067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75A4CC8-BC03-41EB-9474-7E015843B887}" type="datetimeFigureOut">
              <a:rPr lang="en-GB" smtClean="0"/>
              <a:t>06/05/2014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489454C-86AA-43AF-803E-77F4684D7541}" type="slidenum">
              <a:rPr lang="en-GB" smtClean="0"/>
              <a:t>‹#›</a:t>
            </a:fld>
            <a:endParaRPr lang="en-GB"/>
          </a:p>
        </p:txBody>
      </p:sp>
    </p:spTree>
    <p:extLst>
      <p:ext uri="{BB962C8B-B14F-4D97-AF65-F5344CB8AC3E}">
        <p14:creationId xmlns:p14="http://schemas.microsoft.com/office/powerpoint/2010/main" val="5248082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375A4CC8-BC03-41EB-9474-7E015843B887}" type="datetimeFigureOut">
              <a:rPr lang="en-GB" smtClean="0"/>
              <a:t>06/05/2014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2489454C-86AA-43AF-803E-77F4684D7541}" type="slidenum">
              <a:rPr lang="en-GB" smtClean="0"/>
              <a:t>‹#›</a:t>
            </a:fld>
            <a:endParaRPr lang="en-GB"/>
          </a:p>
        </p:txBody>
      </p:sp>
    </p:spTree>
    <p:extLst>
      <p:ext uri="{BB962C8B-B14F-4D97-AF65-F5344CB8AC3E}">
        <p14:creationId xmlns:p14="http://schemas.microsoft.com/office/powerpoint/2010/main" val="67146497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375A4CC8-BC03-41EB-9474-7E015843B887}" type="datetimeFigureOut">
              <a:rPr lang="en-GB" smtClean="0"/>
              <a:t>06/05/2014</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2489454C-86AA-43AF-803E-77F4684D7541}" type="slidenum">
              <a:rPr lang="en-GB" smtClean="0"/>
              <a:t>‹#›</a:t>
            </a:fld>
            <a:endParaRPr lang="en-GB"/>
          </a:p>
        </p:txBody>
      </p:sp>
    </p:spTree>
    <p:extLst>
      <p:ext uri="{BB962C8B-B14F-4D97-AF65-F5344CB8AC3E}">
        <p14:creationId xmlns:p14="http://schemas.microsoft.com/office/powerpoint/2010/main" val="291780985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375A4CC8-BC03-41EB-9474-7E015843B887}" type="datetimeFigureOut">
              <a:rPr lang="en-GB" smtClean="0"/>
              <a:t>06/05/2014</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2489454C-86AA-43AF-803E-77F4684D7541}" type="slidenum">
              <a:rPr lang="en-GB" smtClean="0"/>
              <a:t>‹#›</a:t>
            </a:fld>
            <a:endParaRPr lang="en-GB"/>
          </a:p>
        </p:txBody>
      </p:sp>
    </p:spTree>
    <p:extLst>
      <p:ext uri="{BB962C8B-B14F-4D97-AF65-F5344CB8AC3E}">
        <p14:creationId xmlns:p14="http://schemas.microsoft.com/office/powerpoint/2010/main" val="400285646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75A4CC8-BC03-41EB-9474-7E015843B887}" type="datetimeFigureOut">
              <a:rPr lang="en-GB" smtClean="0"/>
              <a:t>06/05/2014</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2489454C-86AA-43AF-803E-77F4684D7541}" type="slidenum">
              <a:rPr lang="en-GB" smtClean="0"/>
              <a:t>‹#›</a:t>
            </a:fld>
            <a:endParaRPr lang="en-GB"/>
          </a:p>
        </p:txBody>
      </p:sp>
    </p:spTree>
    <p:extLst>
      <p:ext uri="{BB962C8B-B14F-4D97-AF65-F5344CB8AC3E}">
        <p14:creationId xmlns:p14="http://schemas.microsoft.com/office/powerpoint/2010/main" val="101737712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75A4CC8-BC03-41EB-9474-7E015843B887}" type="datetimeFigureOut">
              <a:rPr lang="en-GB" smtClean="0"/>
              <a:t>06/05/2014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2489454C-86AA-43AF-803E-77F4684D7541}" type="slidenum">
              <a:rPr lang="en-GB" smtClean="0"/>
              <a:t>‹#›</a:t>
            </a:fld>
            <a:endParaRPr lang="en-GB"/>
          </a:p>
        </p:txBody>
      </p:sp>
    </p:spTree>
    <p:extLst>
      <p:ext uri="{BB962C8B-B14F-4D97-AF65-F5344CB8AC3E}">
        <p14:creationId xmlns:p14="http://schemas.microsoft.com/office/powerpoint/2010/main" val="24841600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75A4CC8-BC03-41EB-9474-7E015843B887}" type="datetimeFigureOut">
              <a:rPr lang="en-GB" smtClean="0"/>
              <a:t>06/05/2014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2489454C-86AA-43AF-803E-77F4684D7541}" type="slidenum">
              <a:rPr lang="en-GB" smtClean="0"/>
              <a:t>‹#›</a:t>
            </a:fld>
            <a:endParaRPr lang="en-GB"/>
          </a:p>
        </p:txBody>
      </p:sp>
    </p:spTree>
    <p:extLst>
      <p:ext uri="{BB962C8B-B14F-4D97-AF65-F5344CB8AC3E}">
        <p14:creationId xmlns:p14="http://schemas.microsoft.com/office/powerpoint/2010/main" val="2705319783"/>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75A4CC8-BC03-41EB-9474-7E015843B887}" type="datetimeFigureOut">
              <a:rPr lang="en-GB" smtClean="0"/>
              <a:t>06/05/2014</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489454C-86AA-43AF-803E-77F4684D7541}" type="slidenum">
              <a:rPr lang="en-GB" smtClean="0"/>
              <a:t>‹#›</a:t>
            </a:fld>
            <a:endParaRPr lang="en-GB"/>
          </a:p>
        </p:txBody>
      </p:sp>
    </p:spTree>
    <p:extLst>
      <p:ext uri="{BB962C8B-B14F-4D97-AF65-F5344CB8AC3E}">
        <p14:creationId xmlns:p14="http://schemas.microsoft.com/office/powerpoint/2010/main" val="382604212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3.png"/></Relationships>
</file>

<file path=ppt/slides/_rels/slide12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3.png"/></Relationships>
</file>

<file path=ppt/slides/_rels/slide12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3.png"/></Relationships>
</file>

<file path=ppt/slides/_rels/slide12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3.png"/></Relationships>
</file>

<file path=ppt/slides/_rels/slide1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jpeg"/></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8.xml.rels><?xml version="1.0" encoding="UTF-8" standalone="yes"?>
<Relationships xmlns="http://schemas.openxmlformats.org/package/2006/relationships"><Relationship Id="rId3" Type="http://schemas.openxmlformats.org/officeDocument/2006/relationships/image" Target="../media/image3.jpeg"/><Relationship Id="rId4" Type="http://schemas.openxmlformats.org/officeDocument/2006/relationships/image" Target="../media/image4.jpeg"/><Relationship Id="rId1" Type="http://schemas.openxmlformats.org/officeDocument/2006/relationships/slideLayout" Target="../slideLayouts/slideLayout1.xml"/><Relationship Id="rId2" Type="http://schemas.openxmlformats.org/officeDocument/2006/relationships/image" Target="../media/image2.jpeg"/></Relationships>
</file>

<file path=ppt/slides/_rels/slide69.xml.rels><?xml version="1.0" encoding="UTF-8" standalone="yes"?>
<Relationships xmlns="http://schemas.openxmlformats.org/package/2006/relationships"><Relationship Id="rId3" Type="http://schemas.openxmlformats.org/officeDocument/2006/relationships/image" Target="../media/image3.jpeg"/><Relationship Id="rId4" Type="http://schemas.openxmlformats.org/officeDocument/2006/relationships/image" Target="../media/image4.jpeg"/><Relationship Id="rId5" Type="http://schemas.openxmlformats.org/officeDocument/2006/relationships/image" Target="../media/image5.jpeg"/><Relationship Id="rId6" Type="http://schemas.openxmlformats.org/officeDocument/2006/relationships/image" Target="../media/image6.jpeg"/><Relationship Id="rId1" Type="http://schemas.openxmlformats.org/officeDocument/2006/relationships/slideLayout" Target="../slideLayouts/slideLayout1.xml"/><Relationship Id="rId2" Type="http://schemas.openxmlformats.org/officeDocument/2006/relationships/image" Target="../media/image2.jpe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3" Type="http://schemas.openxmlformats.org/officeDocument/2006/relationships/image" Target="../media/image3.jpeg"/><Relationship Id="rId4" Type="http://schemas.openxmlformats.org/officeDocument/2006/relationships/image" Target="../media/image4.jpeg"/><Relationship Id="rId5" Type="http://schemas.openxmlformats.org/officeDocument/2006/relationships/image" Target="../media/image5.jpeg"/><Relationship Id="rId6" Type="http://schemas.openxmlformats.org/officeDocument/2006/relationships/image" Target="../media/image6.jpeg"/><Relationship Id="rId7" Type="http://schemas.openxmlformats.org/officeDocument/2006/relationships/image" Target="../media/image7.png"/><Relationship Id="rId8" Type="http://schemas.openxmlformats.org/officeDocument/2006/relationships/image" Target="../media/image8.png"/><Relationship Id="rId9" Type="http://schemas.openxmlformats.org/officeDocument/2006/relationships/image" Target="../media/image9.jpeg"/><Relationship Id="rId1" Type="http://schemas.openxmlformats.org/officeDocument/2006/relationships/slideLayout" Target="../slideLayouts/slideLayout1.xml"/><Relationship Id="rId2" Type="http://schemas.openxmlformats.org/officeDocument/2006/relationships/image" Target="../media/image2.jpeg"/></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0.gif"/></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1.gif"/></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2.png"/></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2.png"/></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2.png"/></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2.png"/></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620688"/>
            <a:ext cx="9152802" cy="4320480"/>
          </a:xfrm>
          <a:prstGeom prst="rect">
            <a:avLst/>
          </a:prstGeom>
          <a:solidFill>
            <a:schemeClr val="tx2">
              <a:lumMod val="75000"/>
            </a:schemeClr>
          </a:solidFill>
          <a:ln>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4400" b="1" dirty="0" smtClean="0"/>
              <a:t>Security &amp; Privacy – Legal Overview</a:t>
            </a:r>
          </a:p>
          <a:p>
            <a:pPr algn="ctr"/>
            <a:r>
              <a:rPr lang="en-GB" sz="3200" dirty="0" smtClean="0"/>
              <a:t>Introduction</a:t>
            </a:r>
          </a:p>
        </p:txBody>
      </p:sp>
      <p:sp>
        <p:nvSpPr>
          <p:cNvPr id="5" name="Rectangle 4"/>
          <p:cNvSpPr/>
          <p:nvPr/>
        </p:nvSpPr>
        <p:spPr>
          <a:xfrm>
            <a:off x="-5053" y="332656"/>
            <a:ext cx="9144000" cy="144016"/>
          </a:xfrm>
          <a:prstGeom prst="rect">
            <a:avLst/>
          </a:prstGeom>
          <a:solidFill>
            <a:schemeClr val="tx2">
              <a:lumMod val="75000"/>
            </a:schemeClr>
          </a:solidFill>
          <a:ln>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extBox 1"/>
          <p:cNvSpPr txBox="1"/>
          <p:nvPr/>
        </p:nvSpPr>
        <p:spPr>
          <a:xfrm>
            <a:off x="354479" y="5013176"/>
            <a:ext cx="8424936" cy="707886"/>
          </a:xfrm>
          <a:prstGeom prst="rect">
            <a:avLst/>
          </a:prstGeom>
          <a:noFill/>
        </p:spPr>
        <p:txBody>
          <a:bodyPr wrap="square" rtlCol="0">
            <a:spAutoFit/>
          </a:bodyPr>
          <a:lstStyle/>
          <a:p>
            <a:pPr algn="ctr"/>
            <a:r>
              <a:rPr lang="en-GB" sz="2000" i="1" dirty="0" smtClean="0"/>
              <a:t>Yolanda </a:t>
            </a:r>
            <a:r>
              <a:rPr lang="en-GB" sz="2000" i="1" dirty="0" err="1" smtClean="0"/>
              <a:t>Yuai</a:t>
            </a:r>
            <a:r>
              <a:rPr lang="en-GB" sz="2000" i="1" dirty="0" smtClean="0"/>
              <a:t> Liu,   Qian Lin,    Jamie Blythe,    Ibrahim </a:t>
            </a:r>
            <a:r>
              <a:rPr lang="en-GB" sz="2000" i="1" dirty="0" err="1" smtClean="0"/>
              <a:t>Dirar</a:t>
            </a:r>
            <a:r>
              <a:rPr lang="en-GB" sz="2000" i="1" dirty="0" smtClean="0"/>
              <a:t>,   Chris </a:t>
            </a:r>
            <a:r>
              <a:rPr lang="en-GB" sz="2000" i="1" dirty="0" err="1" smtClean="0"/>
              <a:t>Argles</a:t>
            </a:r>
            <a:r>
              <a:rPr lang="en-GB" sz="2000" i="1" dirty="0" smtClean="0"/>
              <a:t>,   George Jensen,    Jack </a:t>
            </a:r>
            <a:r>
              <a:rPr lang="en-GB" sz="2000" i="1" dirty="0" err="1" smtClean="0"/>
              <a:t>Millman</a:t>
            </a:r>
            <a:r>
              <a:rPr lang="en-GB" sz="2000" i="1" dirty="0" smtClean="0"/>
              <a:t> &amp;   Edward Cater</a:t>
            </a:r>
          </a:p>
        </p:txBody>
      </p:sp>
    </p:spTree>
    <p:extLst>
      <p:ext uri="{BB962C8B-B14F-4D97-AF65-F5344CB8AC3E}">
        <p14:creationId xmlns:p14="http://schemas.microsoft.com/office/powerpoint/2010/main" val="2427537068"/>
      </p:ext>
    </p:extLst>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8802" y="404664"/>
            <a:ext cx="9152802" cy="864096"/>
          </a:xfrm>
          <a:prstGeom prst="rect">
            <a:avLst/>
          </a:prstGeom>
          <a:solidFill>
            <a:schemeClr val="tx2">
              <a:lumMod val="75000"/>
            </a:schemeClr>
          </a:solidFill>
          <a:ln>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2400" b="1" dirty="0" smtClean="0"/>
              <a:t>Security &amp; Privacy – Legal Overview</a:t>
            </a:r>
          </a:p>
          <a:p>
            <a:r>
              <a:rPr lang="en-GB" sz="1400" dirty="0" smtClean="0"/>
              <a:t>Introduction</a:t>
            </a:r>
            <a:endParaRPr lang="en-GB" sz="1400" dirty="0"/>
          </a:p>
        </p:txBody>
      </p:sp>
      <p:sp>
        <p:nvSpPr>
          <p:cNvPr id="5" name="Rectangle 4"/>
          <p:cNvSpPr/>
          <p:nvPr/>
        </p:nvSpPr>
        <p:spPr>
          <a:xfrm>
            <a:off x="-8802" y="116632"/>
            <a:ext cx="9144000" cy="144016"/>
          </a:xfrm>
          <a:prstGeom prst="rect">
            <a:avLst/>
          </a:prstGeom>
          <a:solidFill>
            <a:schemeClr val="tx2">
              <a:lumMod val="75000"/>
            </a:schemeClr>
          </a:solidFill>
          <a:ln>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TextBox 6"/>
          <p:cNvSpPr txBox="1"/>
          <p:nvPr/>
        </p:nvSpPr>
        <p:spPr>
          <a:xfrm>
            <a:off x="251520" y="1628800"/>
            <a:ext cx="8640960" cy="1384995"/>
          </a:xfrm>
          <a:prstGeom prst="rect">
            <a:avLst/>
          </a:prstGeom>
          <a:noFill/>
        </p:spPr>
        <p:txBody>
          <a:bodyPr wrap="square" rtlCol="0">
            <a:spAutoFit/>
          </a:bodyPr>
          <a:lstStyle/>
          <a:p>
            <a:pPr marL="285750" indent="-285750">
              <a:buFont typeface="Arial" panose="020B0604020202020204" pitchFamily="34" charset="0"/>
              <a:buChar char="•"/>
            </a:pPr>
            <a:r>
              <a:rPr lang="en-GB" sz="2800" dirty="0" smtClean="0"/>
              <a:t>How is personal data obtained?</a:t>
            </a:r>
          </a:p>
          <a:p>
            <a:pPr marL="1200150" lvl="2" indent="-285750">
              <a:buFont typeface="Arial" panose="020B0604020202020204" pitchFamily="34" charset="0"/>
              <a:buChar char="•"/>
            </a:pPr>
            <a:r>
              <a:rPr lang="en-GB" sz="2800" dirty="0" smtClean="0"/>
              <a:t>Medical records</a:t>
            </a:r>
          </a:p>
          <a:p>
            <a:pPr marL="1200150" lvl="2" indent="-285750">
              <a:buFont typeface="Arial" panose="020B0604020202020204" pitchFamily="34" charset="0"/>
              <a:buChar char="•"/>
            </a:pPr>
            <a:r>
              <a:rPr lang="en-GB" sz="2800" dirty="0" smtClean="0"/>
              <a:t>Criminal records</a:t>
            </a:r>
          </a:p>
        </p:txBody>
      </p:sp>
    </p:spTree>
    <p:extLst>
      <p:ext uri="{BB962C8B-B14F-4D97-AF65-F5344CB8AC3E}">
        <p14:creationId xmlns:p14="http://schemas.microsoft.com/office/powerpoint/2010/main" val="3653981168"/>
      </p:ext>
    </p:extLst>
  </p:cSld>
  <p:clrMapOvr>
    <a:masterClrMapping/>
  </p:clrMapOvr>
  <p:timing>
    <p:tnLst>
      <p:par>
        <p:cTn xmlns:p14="http://schemas.microsoft.com/office/powerpoint/2010/main" id="1" dur="indefinite" restart="never" nodeType="tmRoot"/>
      </p:par>
    </p:tnLst>
  </p:timing>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8802" y="404664"/>
            <a:ext cx="9152802" cy="864096"/>
          </a:xfrm>
          <a:prstGeom prst="rect">
            <a:avLst/>
          </a:prstGeom>
          <a:solidFill>
            <a:srgbClr val="24887C"/>
          </a:solidFill>
          <a:ln>
            <a:solidFill>
              <a:srgbClr val="24887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2400" b="1" dirty="0" smtClean="0"/>
              <a:t>Security &amp; Privacy – Legal Overview</a:t>
            </a:r>
          </a:p>
          <a:p>
            <a:r>
              <a:rPr lang="en-GB" sz="1400" dirty="0" smtClean="0"/>
              <a:t>Three main sources of law</a:t>
            </a:r>
            <a:endParaRPr lang="en-GB" sz="1400" dirty="0"/>
          </a:p>
        </p:txBody>
      </p:sp>
      <p:sp>
        <p:nvSpPr>
          <p:cNvPr id="5" name="Rectangle 4"/>
          <p:cNvSpPr/>
          <p:nvPr/>
        </p:nvSpPr>
        <p:spPr>
          <a:xfrm>
            <a:off x="-8802" y="116632"/>
            <a:ext cx="9144000" cy="144016"/>
          </a:xfrm>
          <a:prstGeom prst="rect">
            <a:avLst/>
          </a:prstGeom>
          <a:solidFill>
            <a:srgbClr val="24887C"/>
          </a:solidFill>
          <a:ln>
            <a:solidFill>
              <a:srgbClr val="24887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TextBox 5"/>
          <p:cNvSpPr txBox="1"/>
          <p:nvPr/>
        </p:nvSpPr>
        <p:spPr>
          <a:xfrm>
            <a:off x="251520" y="1628800"/>
            <a:ext cx="8640960" cy="4647426"/>
          </a:xfrm>
          <a:prstGeom prst="rect">
            <a:avLst/>
          </a:prstGeom>
          <a:noFill/>
        </p:spPr>
        <p:txBody>
          <a:bodyPr wrap="square" rtlCol="0">
            <a:spAutoFit/>
          </a:bodyPr>
          <a:lstStyle/>
          <a:p>
            <a:pPr marL="342900" indent="-342900">
              <a:buFont typeface="Arial" panose="020B0604020202020204" pitchFamily="34" charset="0"/>
              <a:buChar char="•"/>
            </a:pPr>
            <a:r>
              <a:rPr lang="en-GB" sz="3200" dirty="0" smtClean="0"/>
              <a:t>Statute Law</a:t>
            </a:r>
          </a:p>
          <a:p>
            <a:pPr marL="342900" indent="-342900">
              <a:buFont typeface="Arial" panose="020B0604020202020204" pitchFamily="34" charset="0"/>
              <a:buChar char="•"/>
            </a:pPr>
            <a:endParaRPr lang="en-GB" sz="2400" dirty="0"/>
          </a:p>
          <a:p>
            <a:pPr marL="342900" indent="-342900">
              <a:buFont typeface="Arial" panose="020B0604020202020204" pitchFamily="34" charset="0"/>
              <a:buChar char="•"/>
            </a:pPr>
            <a:r>
              <a:rPr lang="en-GB" sz="2400" dirty="0" smtClean="0"/>
              <a:t>An act of legislature that declares, proscribes, or commands something; a specific law, expressed in writing [2].</a:t>
            </a:r>
          </a:p>
          <a:p>
            <a:pPr marL="342900" indent="-342900">
              <a:buFont typeface="Arial" panose="020B0604020202020204" pitchFamily="34" charset="0"/>
              <a:buChar char="•"/>
            </a:pPr>
            <a:endParaRPr lang="en-GB" sz="2400" dirty="0"/>
          </a:p>
          <a:p>
            <a:pPr marL="342900" indent="-342900">
              <a:buFont typeface="Arial" panose="020B0604020202020204" pitchFamily="34" charset="0"/>
              <a:buChar char="•"/>
            </a:pPr>
            <a:r>
              <a:rPr lang="en-US" sz="2400" dirty="0"/>
              <a:t>[2] http://</a:t>
            </a:r>
            <a:r>
              <a:rPr lang="en-US" sz="2400" dirty="0" smtClean="0"/>
              <a:t>legal-dictionary.thefreedictionary.com/statute+law</a:t>
            </a:r>
          </a:p>
          <a:p>
            <a:pPr marL="342900" indent="-342900">
              <a:buFont typeface="Arial" panose="020B0604020202020204" pitchFamily="34" charset="0"/>
              <a:buChar char="•"/>
            </a:pPr>
            <a:endParaRPr lang="en-US" sz="2400" dirty="0"/>
          </a:p>
          <a:p>
            <a:pPr marL="342900" indent="-342900">
              <a:buFont typeface="Arial" panose="020B0604020202020204" pitchFamily="34" charset="0"/>
              <a:buChar char="•"/>
            </a:pPr>
            <a:endParaRPr lang="en-US" sz="2400" dirty="0"/>
          </a:p>
          <a:p>
            <a:pPr marL="342900" indent="-342900">
              <a:buFont typeface="Arial" panose="020B0604020202020204" pitchFamily="34" charset="0"/>
              <a:buChar char="•"/>
            </a:pPr>
            <a:endParaRPr lang="en-US" sz="2400" dirty="0" smtClean="0"/>
          </a:p>
          <a:p>
            <a:pPr marL="342900" indent="-342900">
              <a:buFont typeface="Arial" panose="020B0604020202020204" pitchFamily="34" charset="0"/>
              <a:buChar char="•"/>
            </a:pPr>
            <a:endParaRPr lang="en-US" sz="2400" dirty="0" smtClean="0"/>
          </a:p>
          <a:p>
            <a:pPr marL="342900" indent="-342900">
              <a:buFont typeface="Arial" panose="020B0604020202020204" pitchFamily="34" charset="0"/>
              <a:buChar char="•"/>
            </a:pPr>
            <a:r>
              <a:rPr lang="en-US" sz="2400" dirty="0" smtClean="0"/>
              <a:t>Data protection Act (1998)</a:t>
            </a:r>
            <a:endParaRPr lang="en-US" sz="2400" dirty="0"/>
          </a:p>
          <a:p>
            <a:pPr marL="342900" indent="-342900">
              <a:buFont typeface="Arial" panose="020B0604020202020204" pitchFamily="34" charset="0"/>
              <a:buChar char="•"/>
            </a:pPr>
            <a:endParaRPr lang="en-GB" sz="2400" dirty="0" smtClean="0"/>
          </a:p>
        </p:txBody>
      </p:sp>
      <p:sp>
        <p:nvSpPr>
          <p:cNvPr id="7" name="TextBox 6"/>
          <p:cNvSpPr txBox="1"/>
          <p:nvPr/>
        </p:nvSpPr>
        <p:spPr>
          <a:xfrm>
            <a:off x="1641153" y="4366845"/>
            <a:ext cx="1227287" cy="646331"/>
          </a:xfrm>
          <a:prstGeom prst="rect">
            <a:avLst/>
          </a:prstGeom>
          <a:noFill/>
        </p:spPr>
        <p:txBody>
          <a:bodyPr wrap="square" rtlCol="0">
            <a:spAutoFit/>
          </a:bodyPr>
          <a:lstStyle/>
          <a:p>
            <a:pPr algn="ctr"/>
            <a:r>
              <a:rPr lang="en-US" dirty="0" smtClean="0"/>
              <a:t>House of </a:t>
            </a:r>
            <a:br>
              <a:rPr lang="en-US" dirty="0" smtClean="0"/>
            </a:br>
            <a:r>
              <a:rPr lang="en-US" dirty="0" smtClean="0"/>
              <a:t>Commons</a:t>
            </a:r>
            <a:endParaRPr lang="en-US" dirty="0"/>
          </a:p>
        </p:txBody>
      </p:sp>
      <p:sp>
        <p:nvSpPr>
          <p:cNvPr id="8" name="Right Arrow 7"/>
          <p:cNvSpPr/>
          <p:nvPr/>
        </p:nvSpPr>
        <p:spPr>
          <a:xfrm>
            <a:off x="2996877" y="4530609"/>
            <a:ext cx="613643" cy="328185"/>
          </a:xfrm>
          <a:prstGeom prst="right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 name="TextBox 8"/>
          <p:cNvSpPr txBox="1"/>
          <p:nvPr/>
        </p:nvSpPr>
        <p:spPr>
          <a:xfrm>
            <a:off x="3919899" y="4366845"/>
            <a:ext cx="1227287" cy="646331"/>
          </a:xfrm>
          <a:prstGeom prst="rect">
            <a:avLst/>
          </a:prstGeom>
          <a:noFill/>
        </p:spPr>
        <p:txBody>
          <a:bodyPr wrap="square" rtlCol="0">
            <a:spAutoFit/>
          </a:bodyPr>
          <a:lstStyle/>
          <a:p>
            <a:pPr algn="ctr"/>
            <a:r>
              <a:rPr lang="en-US" dirty="0" smtClean="0"/>
              <a:t>House of </a:t>
            </a:r>
            <a:br>
              <a:rPr lang="en-US" dirty="0" smtClean="0"/>
            </a:br>
            <a:r>
              <a:rPr lang="en-US" dirty="0" smtClean="0"/>
              <a:t>Lords</a:t>
            </a:r>
            <a:endParaRPr lang="en-US" dirty="0"/>
          </a:p>
        </p:txBody>
      </p:sp>
      <p:sp>
        <p:nvSpPr>
          <p:cNvPr id="10" name="Right Arrow 9"/>
          <p:cNvSpPr/>
          <p:nvPr/>
        </p:nvSpPr>
        <p:spPr>
          <a:xfrm>
            <a:off x="5275623" y="4544878"/>
            <a:ext cx="613643" cy="328185"/>
          </a:xfrm>
          <a:prstGeom prst="right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 name="TextBox 10"/>
          <p:cNvSpPr txBox="1"/>
          <p:nvPr/>
        </p:nvSpPr>
        <p:spPr>
          <a:xfrm>
            <a:off x="6255731" y="4341880"/>
            <a:ext cx="922486" cy="646331"/>
          </a:xfrm>
          <a:prstGeom prst="rect">
            <a:avLst/>
          </a:prstGeom>
          <a:noFill/>
        </p:spPr>
        <p:txBody>
          <a:bodyPr wrap="square" rtlCol="0">
            <a:spAutoFit/>
          </a:bodyPr>
          <a:lstStyle/>
          <a:p>
            <a:pPr algn="ctr"/>
            <a:r>
              <a:rPr lang="en-US" dirty="0" smtClean="0"/>
              <a:t>Law</a:t>
            </a:r>
            <a:br>
              <a:rPr lang="en-US" dirty="0" smtClean="0"/>
            </a:br>
            <a:r>
              <a:rPr lang="en-US" dirty="0" smtClean="0"/>
              <a:t>Courts</a:t>
            </a:r>
            <a:endParaRPr lang="en-US" dirty="0"/>
          </a:p>
        </p:txBody>
      </p:sp>
    </p:spTree>
    <p:extLst>
      <p:ext uri="{BB962C8B-B14F-4D97-AF65-F5344CB8AC3E}">
        <p14:creationId xmlns:p14="http://schemas.microsoft.com/office/powerpoint/2010/main" val="1206931871"/>
      </p:ext>
    </p:extLst>
  </p:cSld>
  <p:clrMapOvr>
    <a:masterClrMapping/>
  </p:clrMapOvr>
  <p:timing>
    <p:tnLst>
      <p:par>
        <p:cTn xmlns:p14="http://schemas.microsoft.com/office/powerpoint/2010/main" id="1" dur="indefinite" restart="never" nodeType="tmRoot"/>
      </p:par>
    </p:tnLst>
  </p:timing>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8802" y="404664"/>
            <a:ext cx="9152802" cy="864096"/>
          </a:xfrm>
          <a:prstGeom prst="rect">
            <a:avLst/>
          </a:prstGeom>
          <a:solidFill>
            <a:srgbClr val="24887C"/>
          </a:solidFill>
          <a:ln>
            <a:solidFill>
              <a:srgbClr val="24887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2400" b="1" dirty="0" smtClean="0"/>
              <a:t>Security &amp; Privacy – Legal Overview</a:t>
            </a:r>
          </a:p>
          <a:p>
            <a:r>
              <a:rPr lang="en-GB" sz="1400" dirty="0" smtClean="0"/>
              <a:t>Three main sources of law</a:t>
            </a:r>
            <a:endParaRPr lang="en-GB" sz="1400" dirty="0"/>
          </a:p>
        </p:txBody>
      </p:sp>
      <p:sp>
        <p:nvSpPr>
          <p:cNvPr id="5" name="Rectangle 4"/>
          <p:cNvSpPr/>
          <p:nvPr/>
        </p:nvSpPr>
        <p:spPr>
          <a:xfrm>
            <a:off x="-8802" y="116632"/>
            <a:ext cx="9144000" cy="144016"/>
          </a:xfrm>
          <a:prstGeom prst="rect">
            <a:avLst/>
          </a:prstGeom>
          <a:solidFill>
            <a:srgbClr val="24887C"/>
          </a:solidFill>
          <a:ln>
            <a:solidFill>
              <a:srgbClr val="24887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TextBox 5"/>
          <p:cNvSpPr txBox="1"/>
          <p:nvPr/>
        </p:nvSpPr>
        <p:spPr>
          <a:xfrm>
            <a:off x="251520" y="1628800"/>
            <a:ext cx="8640960" cy="1754326"/>
          </a:xfrm>
          <a:prstGeom prst="rect">
            <a:avLst/>
          </a:prstGeom>
          <a:noFill/>
        </p:spPr>
        <p:txBody>
          <a:bodyPr wrap="square" rtlCol="0">
            <a:spAutoFit/>
          </a:bodyPr>
          <a:lstStyle/>
          <a:p>
            <a:pPr marL="342900" indent="-342900">
              <a:buFont typeface="Arial" panose="020B0604020202020204" pitchFamily="34" charset="0"/>
              <a:buChar char="•"/>
            </a:pPr>
            <a:r>
              <a:rPr lang="en-GB" sz="2800" dirty="0" smtClean="0"/>
              <a:t>Data Protection Act (1998)</a:t>
            </a:r>
          </a:p>
          <a:p>
            <a:pPr marL="342900" indent="-342900">
              <a:buFont typeface="Arial" panose="020B0604020202020204" pitchFamily="34" charset="0"/>
              <a:buChar char="•"/>
            </a:pPr>
            <a:endParaRPr lang="en-US" sz="2000" dirty="0"/>
          </a:p>
          <a:p>
            <a:pPr marL="342900" indent="-342900">
              <a:buFont typeface="Arial" panose="020B0604020202020204" pitchFamily="34" charset="0"/>
              <a:buChar char="•"/>
            </a:pPr>
            <a:endParaRPr lang="en-US" sz="2000" dirty="0" smtClean="0"/>
          </a:p>
          <a:p>
            <a:pPr marL="342900" indent="-342900">
              <a:buFont typeface="Arial" panose="020B0604020202020204" pitchFamily="34" charset="0"/>
              <a:buChar char="•"/>
            </a:pPr>
            <a:endParaRPr lang="en-US" sz="2000" dirty="0"/>
          </a:p>
          <a:p>
            <a:pPr marL="342900" indent="-342900">
              <a:buFont typeface="Arial" panose="020B0604020202020204" pitchFamily="34" charset="0"/>
              <a:buChar char="•"/>
            </a:pPr>
            <a:endParaRPr lang="en-GB" sz="2000" dirty="0" smtClean="0"/>
          </a:p>
        </p:txBody>
      </p:sp>
    </p:spTree>
    <p:extLst>
      <p:ext uri="{BB962C8B-B14F-4D97-AF65-F5344CB8AC3E}">
        <p14:creationId xmlns:p14="http://schemas.microsoft.com/office/powerpoint/2010/main" val="1206931871"/>
      </p:ext>
    </p:extLst>
  </p:cSld>
  <p:clrMapOvr>
    <a:masterClrMapping/>
  </p:clrMapOvr>
  <p:timing>
    <p:tnLst>
      <p:par>
        <p:cTn xmlns:p14="http://schemas.microsoft.com/office/powerpoint/2010/main" id="1" dur="indefinite" restart="never" nodeType="tmRoot"/>
      </p:par>
    </p:tnLst>
  </p:timing>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8802" y="404664"/>
            <a:ext cx="9152802" cy="864096"/>
          </a:xfrm>
          <a:prstGeom prst="rect">
            <a:avLst/>
          </a:prstGeom>
          <a:solidFill>
            <a:srgbClr val="24887C"/>
          </a:solidFill>
          <a:ln>
            <a:solidFill>
              <a:srgbClr val="24887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2400" b="1" dirty="0" smtClean="0"/>
              <a:t>Security &amp; Privacy – Legal Overview</a:t>
            </a:r>
          </a:p>
          <a:p>
            <a:r>
              <a:rPr lang="en-GB" sz="1400" dirty="0" smtClean="0"/>
              <a:t>Three main sources of law</a:t>
            </a:r>
            <a:endParaRPr lang="en-GB" sz="1400" dirty="0"/>
          </a:p>
        </p:txBody>
      </p:sp>
      <p:sp>
        <p:nvSpPr>
          <p:cNvPr id="5" name="Rectangle 4"/>
          <p:cNvSpPr/>
          <p:nvPr/>
        </p:nvSpPr>
        <p:spPr>
          <a:xfrm>
            <a:off x="-8802" y="116632"/>
            <a:ext cx="9144000" cy="144016"/>
          </a:xfrm>
          <a:prstGeom prst="rect">
            <a:avLst/>
          </a:prstGeom>
          <a:solidFill>
            <a:srgbClr val="24887C"/>
          </a:solidFill>
          <a:ln>
            <a:solidFill>
              <a:srgbClr val="24887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TextBox 5"/>
          <p:cNvSpPr txBox="1"/>
          <p:nvPr/>
        </p:nvSpPr>
        <p:spPr>
          <a:xfrm>
            <a:off x="251520" y="1628800"/>
            <a:ext cx="8640960" cy="3231654"/>
          </a:xfrm>
          <a:prstGeom prst="rect">
            <a:avLst/>
          </a:prstGeom>
          <a:noFill/>
        </p:spPr>
        <p:txBody>
          <a:bodyPr wrap="square" rtlCol="0">
            <a:spAutoFit/>
          </a:bodyPr>
          <a:lstStyle/>
          <a:p>
            <a:pPr marL="342900" indent="-342900">
              <a:buFont typeface="Arial" panose="020B0604020202020204" pitchFamily="34" charset="0"/>
              <a:buChar char="•"/>
            </a:pPr>
            <a:r>
              <a:rPr lang="en-GB" sz="2800" dirty="0" smtClean="0"/>
              <a:t>Data Protection Act (1998)</a:t>
            </a:r>
            <a:endParaRPr lang="en-GB" sz="2800" dirty="0"/>
          </a:p>
          <a:p>
            <a:pPr marL="342900" indent="-342900">
              <a:buFont typeface="Arial" panose="020B0604020202020204" pitchFamily="34" charset="0"/>
              <a:buChar char="•"/>
            </a:pPr>
            <a:r>
              <a:rPr lang="en-US" sz="2400" dirty="0"/>
              <a:t>Passed by parliament to protect the rights and privacy of individuals.</a:t>
            </a:r>
          </a:p>
          <a:p>
            <a:pPr marL="342900" indent="-342900">
              <a:buFont typeface="Arial" panose="020B0604020202020204" pitchFamily="34" charset="0"/>
              <a:buChar char="•"/>
            </a:pPr>
            <a:endParaRPr lang="en-GB" sz="2800" dirty="0" smtClean="0"/>
          </a:p>
          <a:p>
            <a:pPr marL="342900" indent="-342900">
              <a:buFont typeface="Arial" panose="020B0604020202020204" pitchFamily="34" charset="0"/>
              <a:buChar char="•"/>
            </a:pPr>
            <a:endParaRPr lang="en-US" sz="2400" dirty="0"/>
          </a:p>
          <a:p>
            <a:pPr marL="342900" indent="-342900">
              <a:buFont typeface="Arial" panose="020B0604020202020204" pitchFamily="34" charset="0"/>
              <a:buChar char="•"/>
            </a:pPr>
            <a:endParaRPr lang="en-US" sz="2400" dirty="0" smtClean="0"/>
          </a:p>
          <a:p>
            <a:pPr marL="342900" indent="-342900">
              <a:buFont typeface="Arial" panose="020B0604020202020204" pitchFamily="34" charset="0"/>
              <a:buChar char="•"/>
            </a:pPr>
            <a:endParaRPr lang="en-US" sz="2400" dirty="0"/>
          </a:p>
          <a:p>
            <a:pPr marL="342900" indent="-342900">
              <a:buFont typeface="Arial" panose="020B0604020202020204" pitchFamily="34" charset="0"/>
              <a:buChar char="•"/>
            </a:pPr>
            <a:endParaRPr lang="en-GB" sz="2400" dirty="0" smtClean="0"/>
          </a:p>
        </p:txBody>
      </p:sp>
    </p:spTree>
    <p:extLst>
      <p:ext uri="{BB962C8B-B14F-4D97-AF65-F5344CB8AC3E}">
        <p14:creationId xmlns:p14="http://schemas.microsoft.com/office/powerpoint/2010/main" val="1710785092"/>
      </p:ext>
    </p:extLst>
  </p:cSld>
  <p:clrMapOvr>
    <a:masterClrMapping/>
  </p:clrMapOvr>
  <p:timing>
    <p:tnLst>
      <p:par>
        <p:cTn xmlns:p14="http://schemas.microsoft.com/office/powerpoint/2010/main" id="1" dur="indefinite" restart="never" nodeType="tmRoot"/>
      </p:par>
    </p:tnLst>
  </p:timing>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8802" y="404664"/>
            <a:ext cx="9152802" cy="864096"/>
          </a:xfrm>
          <a:prstGeom prst="rect">
            <a:avLst/>
          </a:prstGeom>
          <a:solidFill>
            <a:srgbClr val="24887C"/>
          </a:solidFill>
          <a:ln>
            <a:solidFill>
              <a:srgbClr val="24887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2400" b="1" dirty="0" smtClean="0"/>
              <a:t>Security &amp; Privacy – Legal Overview</a:t>
            </a:r>
          </a:p>
          <a:p>
            <a:r>
              <a:rPr lang="en-GB" sz="1400" dirty="0" smtClean="0"/>
              <a:t>Three main sources of law</a:t>
            </a:r>
            <a:endParaRPr lang="en-GB" sz="1400" dirty="0"/>
          </a:p>
        </p:txBody>
      </p:sp>
      <p:sp>
        <p:nvSpPr>
          <p:cNvPr id="5" name="Rectangle 4"/>
          <p:cNvSpPr/>
          <p:nvPr/>
        </p:nvSpPr>
        <p:spPr>
          <a:xfrm>
            <a:off x="-8802" y="116632"/>
            <a:ext cx="9144000" cy="144016"/>
          </a:xfrm>
          <a:prstGeom prst="rect">
            <a:avLst/>
          </a:prstGeom>
          <a:solidFill>
            <a:srgbClr val="24887C"/>
          </a:solidFill>
          <a:ln>
            <a:solidFill>
              <a:srgbClr val="24887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TextBox 5"/>
          <p:cNvSpPr txBox="1"/>
          <p:nvPr/>
        </p:nvSpPr>
        <p:spPr>
          <a:xfrm>
            <a:off x="251520" y="1628800"/>
            <a:ext cx="8640960" cy="2893100"/>
          </a:xfrm>
          <a:prstGeom prst="rect">
            <a:avLst/>
          </a:prstGeom>
          <a:noFill/>
        </p:spPr>
        <p:txBody>
          <a:bodyPr wrap="square" rtlCol="0">
            <a:spAutoFit/>
          </a:bodyPr>
          <a:lstStyle/>
          <a:p>
            <a:pPr marL="342900" indent="-342900">
              <a:buFont typeface="Arial" panose="020B0604020202020204" pitchFamily="34" charset="0"/>
              <a:buChar char="•"/>
            </a:pPr>
            <a:r>
              <a:rPr lang="en-GB" sz="2800" dirty="0" smtClean="0"/>
              <a:t>Data Protection Act (1998)</a:t>
            </a:r>
            <a:endParaRPr lang="en-GB" sz="2800" dirty="0"/>
          </a:p>
          <a:p>
            <a:pPr marL="342900" indent="-342900">
              <a:buFont typeface="Arial" panose="020B0604020202020204" pitchFamily="34" charset="0"/>
              <a:buChar char="•"/>
            </a:pPr>
            <a:r>
              <a:rPr lang="en-US" sz="2400" dirty="0"/>
              <a:t>Passed by parliament to protect the rights and privacy of individuals.</a:t>
            </a:r>
          </a:p>
          <a:p>
            <a:pPr marL="971550" lvl="1" indent="-514350">
              <a:buFont typeface="+mj-lt"/>
              <a:buAutoNum type="arabicPeriod"/>
            </a:pPr>
            <a:r>
              <a:rPr lang="en-GB" dirty="0" smtClean="0"/>
              <a:t>Personal Data shall be processed fairly and lawfully</a:t>
            </a:r>
          </a:p>
          <a:p>
            <a:pPr marL="342900" indent="-342900">
              <a:buFont typeface="Arial" panose="020B0604020202020204" pitchFamily="34" charset="0"/>
              <a:buChar char="•"/>
            </a:pPr>
            <a:endParaRPr lang="en-US" sz="2000" dirty="0"/>
          </a:p>
          <a:p>
            <a:pPr marL="342900" indent="-342900">
              <a:buFont typeface="Arial" panose="020B0604020202020204" pitchFamily="34" charset="0"/>
              <a:buChar char="•"/>
            </a:pPr>
            <a:endParaRPr lang="en-US" sz="2000" dirty="0" smtClean="0"/>
          </a:p>
          <a:p>
            <a:pPr marL="342900" indent="-342900">
              <a:buFont typeface="Arial" panose="020B0604020202020204" pitchFamily="34" charset="0"/>
              <a:buChar char="•"/>
            </a:pPr>
            <a:endParaRPr lang="en-US" sz="2400" dirty="0"/>
          </a:p>
          <a:p>
            <a:pPr marL="342900" indent="-342900">
              <a:buFont typeface="Arial" panose="020B0604020202020204" pitchFamily="34" charset="0"/>
              <a:buChar char="•"/>
            </a:pPr>
            <a:endParaRPr lang="en-GB" sz="2400" dirty="0" smtClean="0"/>
          </a:p>
        </p:txBody>
      </p:sp>
    </p:spTree>
    <p:extLst>
      <p:ext uri="{BB962C8B-B14F-4D97-AF65-F5344CB8AC3E}">
        <p14:creationId xmlns:p14="http://schemas.microsoft.com/office/powerpoint/2010/main" val="162572517"/>
      </p:ext>
    </p:extLst>
  </p:cSld>
  <p:clrMapOvr>
    <a:masterClrMapping/>
  </p:clrMapOvr>
  <p:timing>
    <p:tnLst>
      <p:par>
        <p:cTn xmlns:p14="http://schemas.microsoft.com/office/powerpoint/2010/main" id="1" dur="indefinite" restart="never" nodeType="tmRoot"/>
      </p:par>
    </p:tnLst>
  </p:timing>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8802" y="404664"/>
            <a:ext cx="9152802" cy="864096"/>
          </a:xfrm>
          <a:prstGeom prst="rect">
            <a:avLst/>
          </a:prstGeom>
          <a:solidFill>
            <a:srgbClr val="24887C"/>
          </a:solidFill>
          <a:ln>
            <a:solidFill>
              <a:srgbClr val="24887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2400" b="1" dirty="0" smtClean="0"/>
              <a:t>Security &amp; Privacy – Legal Overview</a:t>
            </a:r>
          </a:p>
          <a:p>
            <a:r>
              <a:rPr lang="en-GB" sz="1400" dirty="0" smtClean="0"/>
              <a:t>Three main sources of law</a:t>
            </a:r>
            <a:endParaRPr lang="en-GB" sz="1400" dirty="0"/>
          </a:p>
        </p:txBody>
      </p:sp>
      <p:sp>
        <p:nvSpPr>
          <p:cNvPr id="5" name="Rectangle 4"/>
          <p:cNvSpPr/>
          <p:nvPr/>
        </p:nvSpPr>
        <p:spPr>
          <a:xfrm>
            <a:off x="-8802" y="116632"/>
            <a:ext cx="9144000" cy="144016"/>
          </a:xfrm>
          <a:prstGeom prst="rect">
            <a:avLst/>
          </a:prstGeom>
          <a:solidFill>
            <a:srgbClr val="24887C"/>
          </a:solidFill>
          <a:ln>
            <a:solidFill>
              <a:srgbClr val="24887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TextBox 5"/>
          <p:cNvSpPr txBox="1"/>
          <p:nvPr/>
        </p:nvSpPr>
        <p:spPr>
          <a:xfrm>
            <a:off x="251520" y="1628800"/>
            <a:ext cx="8640960" cy="3662541"/>
          </a:xfrm>
          <a:prstGeom prst="rect">
            <a:avLst/>
          </a:prstGeom>
          <a:noFill/>
        </p:spPr>
        <p:txBody>
          <a:bodyPr wrap="square" rtlCol="0">
            <a:spAutoFit/>
          </a:bodyPr>
          <a:lstStyle/>
          <a:p>
            <a:pPr marL="342900" indent="-342900">
              <a:buFont typeface="Arial" panose="020B0604020202020204" pitchFamily="34" charset="0"/>
              <a:buChar char="•"/>
            </a:pPr>
            <a:r>
              <a:rPr lang="en-GB" sz="2800" dirty="0" smtClean="0"/>
              <a:t>Data Protection Act (1998)</a:t>
            </a:r>
            <a:endParaRPr lang="en-GB" sz="2800" dirty="0"/>
          </a:p>
          <a:p>
            <a:pPr marL="342900" indent="-342900">
              <a:buFont typeface="Arial" panose="020B0604020202020204" pitchFamily="34" charset="0"/>
              <a:buChar char="•"/>
            </a:pPr>
            <a:r>
              <a:rPr lang="en-US" sz="2400" dirty="0"/>
              <a:t>Passed by parliament to protect the rights and privacy of individuals.</a:t>
            </a:r>
          </a:p>
          <a:p>
            <a:pPr marL="971550" lvl="1" indent="-514350">
              <a:buFont typeface="+mj-lt"/>
              <a:buAutoNum type="arabicPeriod"/>
            </a:pPr>
            <a:r>
              <a:rPr lang="en-GB" dirty="0" smtClean="0"/>
              <a:t>Personal Data shall be processed fairly and lawfully</a:t>
            </a:r>
          </a:p>
          <a:p>
            <a:pPr marL="971550" lvl="1" indent="-514350">
              <a:buFont typeface="+mj-lt"/>
              <a:buAutoNum type="arabicPeriod"/>
            </a:pPr>
            <a:r>
              <a:rPr lang="en-GB" dirty="0" smtClean="0"/>
              <a:t>Personal Data shall be obtained only for one or more specific and lawful purpose.</a:t>
            </a:r>
          </a:p>
          <a:p>
            <a:pPr marL="342900" indent="-342900">
              <a:buFont typeface="Arial" panose="020B0604020202020204" pitchFamily="34" charset="0"/>
              <a:buChar char="•"/>
            </a:pPr>
            <a:endParaRPr lang="en-US" sz="2400" dirty="0"/>
          </a:p>
          <a:p>
            <a:pPr marL="342900" indent="-342900">
              <a:buFont typeface="Arial" panose="020B0604020202020204" pitchFamily="34" charset="0"/>
              <a:buChar char="•"/>
            </a:pPr>
            <a:endParaRPr lang="en-US" sz="2400" dirty="0" smtClean="0"/>
          </a:p>
          <a:p>
            <a:pPr marL="342900" indent="-342900">
              <a:buFont typeface="Arial" panose="020B0604020202020204" pitchFamily="34" charset="0"/>
              <a:buChar char="•"/>
            </a:pPr>
            <a:endParaRPr lang="en-US" sz="2400" dirty="0"/>
          </a:p>
          <a:p>
            <a:pPr marL="342900" indent="-342900">
              <a:buFont typeface="Arial" panose="020B0604020202020204" pitchFamily="34" charset="0"/>
              <a:buChar char="•"/>
            </a:pPr>
            <a:endParaRPr lang="en-GB" sz="2400" dirty="0" smtClean="0"/>
          </a:p>
        </p:txBody>
      </p:sp>
    </p:spTree>
    <p:extLst>
      <p:ext uri="{BB962C8B-B14F-4D97-AF65-F5344CB8AC3E}">
        <p14:creationId xmlns:p14="http://schemas.microsoft.com/office/powerpoint/2010/main" val="2323332104"/>
      </p:ext>
    </p:extLst>
  </p:cSld>
  <p:clrMapOvr>
    <a:masterClrMapping/>
  </p:clrMapOvr>
  <p:timing>
    <p:tnLst>
      <p:par>
        <p:cTn xmlns:p14="http://schemas.microsoft.com/office/powerpoint/2010/main" id="1" dur="indefinite" restart="never" nodeType="tmRoot"/>
      </p:par>
    </p:tnLst>
  </p:timing>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8802" y="404664"/>
            <a:ext cx="9152802" cy="864096"/>
          </a:xfrm>
          <a:prstGeom prst="rect">
            <a:avLst/>
          </a:prstGeom>
          <a:solidFill>
            <a:srgbClr val="24887C"/>
          </a:solidFill>
          <a:ln>
            <a:solidFill>
              <a:srgbClr val="24887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2400" b="1" dirty="0" smtClean="0"/>
              <a:t>Security &amp; Privacy – Legal Overview</a:t>
            </a:r>
          </a:p>
          <a:p>
            <a:r>
              <a:rPr lang="en-GB" sz="1400" dirty="0" smtClean="0"/>
              <a:t>Three main sources of law</a:t>
            </a:r>
            <a:endParaRPr lang="en-GB" sz="1400" dirty="0"/>
          </a:p>
        </p:txBody>
      </p:sp>
      <p:sp>
        <p:nvSpPr>
          <p:cNvPr id="5" name="Rectangle 4"/>
          <p:cNvSpPr/>
          <p:nvPr/>
        </p:nvSpPr>
        <p:spPr>
          <a:xfrm>
            <a:off x="-8802" y="116632"/>
            <a:ext cx="9144000" cy="144016"/>
          </a:xfrm>
          <a:prstGeom prst="rect">
            <a:avLst/>
          </a:prstGeom>
          <a:solidFill>
            <a:srgbClr val="24887C"/>
          </a:solidFill>
          <a:ln>
            <a:solidFill>
              <a:srgbClr val="24887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TextBox 5"/>
          <p:cNvSpPr txBox="1"/>
          <p:nvPr/>
        </p:nvSpPr>
        <p:spPr>
          <a:xfrm>
            <a:off x="251520" y="1628800"/>
            <a:ext cx="8640960" cy="4278094"/>
          </a:xfrm>
          <a:prstGeom prst="rect">
            <a:avLst/>
          </a:prstGeom>
          <a:noFill/>
        </p:spPr>
        <p:txBody>
          <a:bodyPr wrap="square" rtlCol="0">
            <a:spAutoFit/>
          </a:bodyPr>
          <a:lstStyle/>
          <a:p>
            <a:pPr marL="342900" indent="-342900">
              <a:buFont typeface="Arial" panose="020B0604020202020204" pitchFamily="34" charset="0"/>
              <a:buChar char="•"/>
            </a:pPr>
            <a:r>
              <a:rPr lang="en-GB" sz="2800" dirty="0" smtClean="0"/>
              <a:t>Data Protection Act (1998)</a:t>
            </a:r>
            <a:endParaRPr lang="en-GB" sz="2800" dirty="0"/>
          </a:p>
          <a:p>
            <a:pPr marL="342900" indent="-342900">
              <a:buFont typeface="Arial" panose="020B0604020202020204" pitchFamily="34" charset="0"/>
              <a:buChar char="•"/>
            </a:pPr>
            <a:r>
              <a:rPr lang="en-US" sz="2400" dirty="0"/>
              <a:t>Passed by parliament to protect the rights and privacy of individuals.</a:t>
            </a:r>
          </a:p>
          <a:p>
            <a:pPr marL="971550" lvl="1" indent="-514350">
              <a:buFont typeface="+mj-lt"/>
              <a:buAutoNum type="arabicPeriod"/>
            </a:pPr>
            <a:r>
              <a:rPr lang="en-GB" dirty="0" smtClean="0"/>
              <a:t>Personal Data shall be processed fairly and lawfully</a:t>
            </a:r>
          </a:p>
          <a:p>
            <a:pPr marL="971550" lvl="1" indent="-514350">
              <a:buFont typeface="+mj-lt"/>
              <a:buAutoNum type="arabicPeriod"/>
            </a:pPr>
            <a:r>
              <a:rPr lang="en-GB" dirty="0" smtClean="0"/>
              <a:t>Personal Data shall be obtained only for one or more specific and lawful purpose.</a:t>
            </a:r>
          </a:p>
          <a:p>
            <a:pPr marL="971550" lvl="1" indent="-514350">
              <a:buFont typeface="+mj-lt"/>
              <a:buAutoNum type="arabicPeriod"/>
            </a:pPr>
            <a:r>
              <a:rPr lang="en-GB" dirty="0" smtClean="0"/>
              <a:t>Personal data processed for any purpose shall not be kept for longer than is necessary for that purpose.</a:t>
            </a:r>
          </a:p>
          <a:p>
            <a:pPr marL="342900" indent="-342900">
              <a:buFont typeface="Arial" panose="020B0604020202020204" pitchFamily="34" charset="0"/>
              <a:buChar char="•"/>
            </a:pPr>
            <a:endParaRPr lang="en-US" sz="2400" dirty="0"/>
          </a:p>
          <a:p>
            <a:pPr marL="342900" indent="-342900">
              <a:buFont typeface="Arial" panose="020B0604020202020204" pitchFamily="34" charset="0"/>
              <a:buChar char="•"/>
            </a:pPr>
            <a:endParaRPr lang="en-US" sz="2400" dirty="0" smtClean="0"/>
          </a:p>
          <a:p>
            <a:pPr marL="342900" indent="-342900">
              <a:buFont typeface="Arial" panose="020B0604020202020204" pitchFamily="34" charset="0"/>
              <a:buChar char="•"/>
            </a:pPr>
            <a:endParaRPr lang="en-US" sz="2400" dirty="0"/>
          </a:p>
          <a:p>
            <a:pPr marL="342900" indent="-342900">
              <a:buFont typeface="Arial" panose="020B0604020202020204" pitchFamily="34" charset="0"/>
              <a:buChar char="•"/>
            </a:pPr>
            <a:endParaRPr lang="en-GB" sz="2400" dirty="0" smtClean="0"/>
          </a:p>
        </p:txBody>
      </p:sp>
    </p:spTree>
    <p:extLst>
      <p:ext uri="{BB962C8B-B14F-4D97-AF65-F5344CB8AC3E}">
        <p14:creationId xmlns:p14="http://schemas.microsoft.com/office/powerpoint/2010/main" val="2073840739"/>
      </p:ext>
    </p:extLst>
  </p:cSld>
  <p:clrMapOvr>
    <a:masterClrMapping/>
  </p:clrMapOvr>
  <p:timing>
    <p:tnLst>
      <p:par>
        <p:cTn xmlns:p14="http://schemas.microsoft.com/office/powerpoint/2010/main" id="1" dur="indefinite" restart="never" nodeType="tmRoot"/>
      </p:par>
    </p:tnLst>
  </p:timing>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8802" y="404664"/>
            <a:ext cx="9152802" cy="864096"/>
          </a:xfrm>
          <a:prstGeom prst="rect">
            <a:avLst/>
          </a:prstGeom>
          <a:solidFill>
            <a:srgbClr val="24887C"/>
          </a:solidFill>
          <a:ln>
            <a:solidFill>
              <a:srgbClr val="24887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2400" b="1" dirty="0" smtClean="0"/>
              <a:t>Security &amp; Privacy – Legal Overview</a:t>
            </a:r>
          </a:p>
          <a:p>
            <a:r>
              <a:rPr lang="en-GB" sz="1400" dirty="0" smtClean="0"/>
              <a:t>Three main sources of law</a:t>
            </a:r>
            <a:endParaRPr lang="en-GB" sz="1400" dirty="0"/>
          </a:p>
        </p:txBody>
      </p:sp>
      <p:sp>
        <p:nvSpPr>
          <p:cNvPr id="5" name="Rectangle 4"/>
          <p:cNvSpPr/>
          <p:nvPr/>
        </p:nvSpPr>
        <p:spPr>
          <a:xfrm>
            <a:off x="-8802" y="116632"/>
            <a:ext cx="9144000" cy="144016"/>
          </a:xfrm>
          <a:prstGeom prst="rect">
            <a:avLst/>
          </a:prstGeom>
          <a:solidFill>
            <a:srgbClr val="24887C"/>
          </a:solidFill>
          <a:ln>
            <a:solidFill>
              <a:srgbClr val="24887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TextBox 5"/>
          <p:cNvSpPr txBox="1"/>
          <p:nvPr/>
        </p:nvSpPr>
        <p:spPr>
          <a:xfrm>
            <a:off x="251520" y="1628800"/>
            <a:ext cx="8640960" cy="4401205"/>
          </a:xfrm>
          <a:prstGeom prst="rect">
            <a:avLst/>
          </a:prstGeom>
          <a:noFill/>
        </p:spPr>
        <p:txBody>
          <a:bodyPr wrap="square" rtlCol="0">
            <a:spAutoFit/>
          </a:bodyPr>
          <a:lstStyle/>
          <a:p>
            <a:pPr marL="342900" indent="-342900">
              <a:buFont typeface="Arial" panose="020B0604020202020204" pitchFamily="34" charset="0"/>
              <a:buChar char="•"/>
            </a:pPr>
            <a:r>
              <a:rPr lang="en-GB" sz="2800" dirty="0" smtClean="0"/>
              <a:t>Data Protection Act (1998)</a:t>
            </a:r>
            <a:endParaRPr lang="en-GB" sz="2800" dirty="0"/>
          </a:p>
          <a:p>
            <a:pPr marL="342900" indent="-342900">
              <a:buFont typeface="Arial" panose="020B0604020202020204" pitchFamily="34" charset="0"/>
              <a:buChar char="•"/>
            </a:pPr>
            <a:r>
              <a:rPr lang="en-US" sz="2400" dirty="0"/>
              <a:t>Passed by parliament to protect the rights and privacy of individuals.</a:t>
            </a:r>
          </a:p>
          <a:p>
            <a:pPr marL="971550" lvl="1" indent="-514350">
              <a:buFont typeface="+mj-lt"/>
              <a:buAutoNum type="arabicPeriod"/>
            </a:pPr>
            <a:r>
              <a:rPr lang="en-GB" dirty="0" smtClean="0"/>
              <a:t>Personal Data shall be processed fairly and lawfully</a:t>
            </a:r>
          </a:p>
          <a:p>
            <a:pPr marL="971550" lvl="1" indent="-514350">
              <a:buFont typeface="+mj-lt"/>
              <a:buAutoNum type="arabicPeriod"/>
            </a:pPr>
            <a:r>
              <a:rPr lang="en-GB" dirty="0" smtClean="0"/>
              <a:t>Personal Data shall be obtained only for one or more specific and lawful purpose.</a:t>
            </a:r>
          </a:p>
          <a:p>
            <a:pPr marL="971550" lvl="1" indent="-514350">
              <a:buFont typeface="+mj-lt"/>
              <a:buAutoNum type="arabicPeriod"/>
            </a:pPr>
            <a:r>
              <a:rPr lang="en-GB" dirty="0" smtClean="0"/>
              <a:t>Personal data processed for any purpose shall not be kept for longer than is necessary for that purpose.</a:t>
            </a:r>
          </a:p>
          <a:p>
            <a:pPr marL="971550" lvl="1" indent="-514350">
              <a:buFont typeface="+mj-lt"/>
              <a:buAutoNum type="arabicPeriod"/>
            </a:pPr>
            <a:r>
              <a:rPr lang="en-GB" dirty="0" smtClean="0"/>
              <a:t>Personal data shall be accurate and, where necessary, kept up to date.</a:t>
            </a:r>
          </a:p>
          <a:p>
            <a:pPr marL="342900" indent="-342900">
              <a:buFont typeface="Arial" panose="020B0604020202020204" pitchFamily="34" charset="0"/>
              <a:buChar char="•"/>
            </a:pPr>
            <a:endParaRPr lang="en-US" sz="2000" dirty="0"/>
          </a:p>
          <a:p>
            <a:pPr marL="342900" indent="-342900">
              <a:buFont typeface="Arial" panose="020B0604020202020204" pitchFamily="34" charset="0"/>
              <a:buChar char="•"/>
            </a:pPr>
            <a:endParaRPr lang="en-US" sz="2000" dirty="0" smtClean="0"/>
          </a:p>
          <a:p>
            <a:pPr marL="342900" indent="-342900">
              <a:buFont typeface="Arial" panose="020B0604020202020204" pitchFamily="34" charset="0"/>
              <a:buChar char="•"/>
            </a:pPr>
            <a:endParaRPr lang="en-US" sz="2400" dirty="0"/>
          </a:p>
          <a:p>
            <a:pPr marL="342900" indent="-342900">
              <a:buFont typeface="Arial" panose="020B0604020202020204" pitchFamily="34" charset="0"/>
              <a:buChar char="•"/>
            </a:pPr>
            <a:endParaRPr lang="en-GB" sz="2400" dirty="0" smtClean="0"/>
          </a:p>
        </p:txBody>
      </p:sp>
    </p:spTree>
    <p:extLst>
      <p:ext uri="{BB962C8B-B14F-4D97-AF65-F5344CB8AC3E}">
        <p14:creationId xmlns:p14="http://schemas.microsoft.com/office/powerpoint/2010/main" val="3172558141"/>
      </p:ext>
    </p:extLst>
  </p:cSld>
  <p:clrMapOvr>
    <a:masterClrMapping/>
  </p:clrMapOvr>
  <p:timing>
    <p:tnLst>
      <p:par>
        <p:cTn xmlns:p14="http://schemas.microsoft.com/office/powerpoint/2010/main" id="1" dur="indefinite" restart="never" nodeType="tmRoot"/>
      </p:par>
    </p:tnLst>
  </p:timing>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8802" y="404664"/>
            <a:ext cx="9152802" cy="864096"/>
          </a:xfrm>
          <a:prstGeom prst="rect">
            <a:avLst/>
          </a:prstGeom>
          <a:solidFill>
            <a:srgbClr val="24887C"/>
          </a:solidFill>
          <a:ln>
            <a:solidFill>
              <a:srgbClr val="24887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2400" b="1" dirty="0" smtClean="0"/>
              <a:t>Security &amp; Privacy – Legal Overview</a:t>
            </a:r>
          </a:p>
          <a:p>
            <a:r>
              <a:rPr lang="en-GB" sz="1400" dirty="0" smtClean="0"/>
              <a:t>Three main sources of law</a:t>
            </a:r>
            <a:endParaRPr lang="en-GB" sz="1400" dirty="0"/>
          </a:p>
        </p:txBody>
      </p:sp>
      <p:sp>
        <p:nvSpPr>
          <p:cNvPr id="5" name="Rectangle 4"/>
          <p:cNvSpPr/>
          <p:nvPr/>
        </p:nvSpPr>
        <p:spPr>
          <a:xfrm>
            <a:off x="-8802" y="116632"/>
            <a:ext cx="9144000" cy="144016"/>
          </a:xfrm>
          <a:prstGeom prst="rect">
            <a:avLst/>
          </a:prstGeom>
          <a:solidFill>
            <a:srgbClr val="24887C"/>
          </a:solidFill>
          <a:ln>
            <a:solidFill>
              <a:srgbClr val="24887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TextBox 5"/>
          <p:cNvSpPr txBox="1"/>
          <p:nvPr/>
        </p:nvSpPr>
        <p:spPr>
          <a:xfrm>
            <a:off x="251520" y="1628800"/>
            <a:ext cx="8640960" cy="5262979"/>
          </a:xfrm>
          <a:prstGeom prst="rect">
            <a:avLst/>
          </a:prstGeom>
          <a:noFill/>
        </p:spPr>
        <p:txBody>
          <a:bodyPr wrap="square" rtlCol="0">
            <a:spAutoFit/>
          </a:bodyPr>
          <a:lstStyle/>
          <a:p>
            <a:pPr marL="342900" indent="-342900">
              <a:buFont typeface="Arial" panose="020B0604020202020204" pitchFamily="34" charset="0"/>
              <a:buChar char="•"/>
            </a:pPr>
            <a:r>
              <a:rPr lang="en-GB" sz="2800" dirty="0" smtClean="0"/>
              <a:t>Data Protection Act (1998)</a:t>
            </a:r>
            <a:endParaRPr lang="en-GB" sz="2800" dirty="0"/>
          </a:p>
          <a:p>
            <a:pPr marL="342900" indent="-342900">
              <a:buFont typeface="Arial" panose="020B0604020202020204" pitchFamily="34" charset="0"/>
              <a:buChar char="•"/>
            </a:pPr>
            <a:r>
              <a:rPr lang="en-US" sz="2400" dirty="0"/>
              <a:t>Passed by parliament to protect the rights and privacy of individuals.</a:t>
            </a:r>
          </a:p>
          <a:p>
            <a:pPr marL="971550" lvl="1" indent="-514350">
              <a:buFont typeface="+mj-lt"/>
              <a:buAutoNum type="arabicPeriod"/>
            </a:pPr>
            <a:r>
              <a:rPr lang="en-GB" dirty="0" smtClean="0"/>
              <a:t>Personal Data shall be processed fairly and lawfully</a:t>
            </a:r>
          </a:p>
          <a:p>
            <a:pPr marL="971550" lvl="1" indent="-514350">
              <a:buFont typeface="+mj-lt"/>
              <a:buAutoNum type="arabicPeriod"/>
            </a:pPr>
            <a:r>
              <a:rPr lang="en-GB" dirty="0" smtClean="0"/>
              <a:t>Personal Data shall be obtained only for one or more specific and lawful purpose.</a:t>
            </a:r>
          </a:p>
          <a:p>
            <a:pPr marL="971550" lvl="1" indent="-514350">
              <a:buFont typeface="+mj-lt"/>
              <a:buAutoNum type="arabicPeriod"/>
            </a:pPr>
            <a:r>
              <a:rPr lang="en-GB" dirty="0" smtClean="0"/>
              <a:t>Personal data processed for any purpose shall not be kept for longer than is necessary for that purpose.</a:t>
            </a:r>
          </a:p>
          <a:p>
            <a:pPr marL="971550" lvl="1" indent="-514350">
              <a:buFont typeface="+mj-lt"/>
              <a:buAutoNum type="arabicPeriod"/>
            </a:pPr>
            <a:r>
              <a:rPr lang="en-GB" dirty="0" smtClean="0"/>
              <a:t>Personal data shall be accurate and, where necessary, kept up to date.</a:t>
            </a:r>
          </a:p>
          <a:p>
            <a:pPr marL="971550" lvl="1" indent="-514350">
              <a:buFont typeface="+mj-lt"/>
              <a:buAutoNum type="arabicPeriod"/>
            </a:pPr>
            <a:r>
              <a:rPr lang="en-GB" dirty="0" smtClean="0"/>
              <a:t>Personal data processed for any purpose shall not be kept for longer than is necessary for that purpose.</a:t>
            </a:r>
          </a:p>
          <a:p>
            <a:pPr marL="971550" lvl="1" indent="-514350">
              <a:buFont typeface="+mj-lt"/>
              <a:buAutoNum type="arabicPeriod"/>
            </a:pPr>
            <a:endParaRPr lang="en-GB" sz="2000" dirty="0" smtClean="0"/>
          </a:p>
          <a:p>
            <a:pPr marL="342900" indent="-342900">
              <a:buFont typeface="Arial" panose="020B0604020202020204" pitchFamily="34" charset="0"/>
              <a:buChar char="•"/>
            </a:pPr>
            <a:endParaRPr lang="en-US" sz="2400" dirty="0"/>
          </a:p>
          <a:p>
            <a:pPr marL="342900" indent="-342900">
              <a:buFont typeface="Arial" panose="020B0604020202020204" pitchFamily="34" charset="0"/>
              <a:buChar char="•"/>
            </a:pPr>
            <a:endParaRPr lang="en-US" sz="2400" dirty="0" smtClean="0"/>
          </a:p>
          <a:p>
            <a:pPr marL="342900" indent="-342900">
              <a:buFont typeface="Arial" panose="020B0604020202020204" pitchFamily="34" charset="0"/>
              <a:buChar char="•"/>
            </a:pPr>
            <a:endParaRPr lang="en-US" sz="2400" dirty="0"/>
          </a:p>
          <a:p>
            <a:pPr marL="342900" indent="-342900">
              <a:buFont typeface="Arial" panose="020B0604020202020204" pitchFamily="34" charset="0"/>
              <a:buChar char="•"/>
            </a:pPr>
            <a:endParaRPr lang="en-GB" sz="2400" dirty="0" smtClean="0"/>
          </a:p>
        </p:txBody>
      </p:sp>
    </p:spTree>
    <p:extLst>
      <p:ext uri="{BB962C8B-B14F-4D97-AF65-F5344CB8AC3E}">
        <p14:creationId xmlns:p14="http://schemas.microsoft.com/office/powerpoint/2010/main" val="3222652122"/>
      </p:ext>
    </p:extLst>
  </p:cSld>
  <p:clrMapOvr>
    <a:masterClrMapping/>
  </p:clrMapOvr>
  <p:timing>
    <p:tnLst>
      <p:par>
        <p:cTn xmlns:p14="http://schemas.microsoft.com/office/powerpoint/2010/main" id="1" dur="indefinite" restart="never" nodeType="tmRoot"/>
      </p:par>
    </p:tnLst>
  </p:timing>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8802" y="404664"/>
            <a:ext cx="9152802" cy="864096"/>
          </a:xfrm>
          <a:prstGeom prst="rect">
            <a:avLst/>
          </a:prstGeom>
          <a:solidFill>
            <a:srgbClr val="24887C"/>
          </a:solidFill>
          <a:ln>
            <a:solidFill>
              <a:srgbClr val="24887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2400" b="1" dirty="0" smtClean="0"/>
              <a:t>Security &amp; Privacy – Legal Overview</a:t>
            </a:r>
          </a:p>
          <a:p>
            <a:r>
              <a:rPr lang="en-GB" sz="1400" dirty="0" smtClean="0"/>
              <a:t>Three main sources of law</a:t>
            </a:r>
            <a:endParaRPr lang="en-GB" sz="1400" dirty="0"/>
          </a:p>
        </p:txBody>
      </p:sp>
      <p:sp>
        <p:nvSpPr>
          <p:cNvPr id="5" name="Rectangle 4"/>
          <p:cNvSpPr/>
          <p:nvPr/>
        </p:nvSpPr>
        <p:spPr>
          <a:xfrm>
            <a:off x="-8802" y="116632"/>
            <a:ext cx="9144000" cy="144016"/>
          </a:xfrm>
          <a:prstGeom prst="rect">
            <a:avLst/>
          </a:prstGeom>
          <a:solidFill>
            <a:srgbClr val="24887C"/>
          </a:solidFill>
          <a:ln>
            <a:solidFill>
              <a:srgbClr val="24887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TextBox 5"/>
          <p:cNvSpPr txBox="1"/>
          <p:nvPr/>
        </p:nvSpPr>
        <p:spPr>
          <a:xfrm>
            <a:off x="251520" y="1628800"/>
            <a:ext cx="8640960" cy="5816977"/>
          </a:xfrm>
          <a:prstGeom prst="rect">
            <a:avLst/>
          </a:prstGeom>
          <a:noFill/>
        </p:spPr>
        <p:txBody>
          <a:bodyPr wrap="square" rtlCol="0">
            <a:spAutoFit/>
          </a:bodyPr>
          <a:lstStyle/>
          <a:p>
            <a:pPr marL="342900" indent="-342900">
              <a:buFont typeface="Arial" panose="020B0604020202020204" pitchFamily="34" charset="0"/>
              <a:buChar char="•"/>
            </a:pPr>
            <a:r>
              <a:rPr lang="en-GB" sz="2800" dirty="0" smtClean="0"/>
              <a:t>Data Protection Act (1998)</a:t>
            </a:r>
            <a:endParaRPr lang="en-GB" sz="2800" dirty="0"/>
          </a:p>
          <a:p>
            <a:pPr marL="342900" indent="-342900">
              <a:buFont typeface="Arial" panose="020B0604020202020204" pitchFamily="34" charset="0"/>
              <a:buChar char="•"/>
            </a:pPr>
            <a:r>
              <a:rPr lang="en-US" sz="2400" dirty="0"/>
              <a:t>Passed by parliament to protect the rights and privacy of individuals.</a:t>
            </a:r>
          </a:p>
          <a:p>
            <a:pPr marL="971550" lvl="1" indent="-514350">
              <a:buFont typeface="+mj-lt"/>
              <a:buAutoNum type="arabicPeriod"/>
            </a:pPr>
            <a:r>
              <a:rPr lang="en-GB" dirty="0" smtClean="0"/>
              <a:t>Personal Data shall be processed fairly and lawfully</a:t>
            </a:r>
          </a:p>
          <a:p>
            <a:pPr marL="971550" lvl="1" indent="-514350">
              <a:buFont typeface="+mj-lt"/>
              <a:buAutoNum type="arabicPeriod"/>
            </a:pPr>
            <a:r>
              <a:rPr lang="en-GB" dirty="0" smtClean="0"/>
              <a:t>Personal Data shall be obtained only for one or more specific and lawful purpose.</a:t>
            </a:r>
          </a:p>
          <a:p>
            <a:pPr marL="971550" lvl="1" indent="-514350">
              <a:buFont typeface="+mj-lt"/>
              <a:buAutoNum type="arabicPeriod"/>
            </a:pPr>
            <a:r>
              <a:rPr lang="en-GB" dirty="0" smtClean="0"/>
              <a:t>Personal data processed for any purpose shall not be kept for longer than is necessary for that purpose.</a:t>
            </a:r>
          </a:p>
          <a:p>
            <a:pPr marL="971550" lvl="1" indent="-514350">
              <a:buFont typeface="+mj-lt"/>
              <a:buAutoNum type="arabicPeriod"/>
            </a:pPr>
            <a:r>
              <a:rPr lang="en-GB" dirty="0" smtClean="0"/>
              <a:t>Personal data shall be accurate and, where necessary, kept up to date.</a:t>
            </a:r>
          </a:p>
          <a:p>
            <a:pPr marL="971550" lvl="1" indent="-514350">
              <a:buFont typeface="+mj-lt"/>
              <a:buAutoNum type="arabicPeriod"/>
            </a:pPr>
            <a:r>
              <a:rPr lang="en-GB" dirty="0" smtClean="0"/>
              <a:t>Personal data processed for any purpose shall not be kept for longer than is necessary for that purpose.</a:t>
            </a:r>
          </a:p>
          <a:p>
            <a:pPr marL="971550" lvl="1" indent="-514350">
              <a:buFont typeface="+mj-lt"/>
              <a:buAutoNum type="arabicPeriod"/>
            </a:pPr>
            <a:r>
              <a:rPr lang="en-GB" dirty="0" smtClean="0"/>
              <a:t>Personal data shall be processed in accordance with the rights of data subjects under this Act.</a:t>
            </a:r>
          </a:p>
          <a:p>
            <a:pPr marL="971550" lvl="1" indent="-514350">
              <a:buFont typeface="+mj-lt"/>
              <a:buAutoNum type="arabicPeriod"/>
            </a:pPr>
            <a:endParaRPr lang="en-GB" sz="2000" dirty="0" smtClean="0"/>
          </a:p>
          <a:p>
            <a:pPr marL="342900" indent="-342900">
              <a:buFont typeface="Arial" panose="020B0604020202020204" pitchFamily="34" charset="0"/>
              <a:buChar char="•"/>
            </a:pPr>
            <a:endParaRPr lang="en-US" sz="2400" dirty="0"/>
          </a:p>
          <a:p>
            <a:pPr marL="342900" indent="-342900">
              <a:buFont typeface="Arial" panose="020B0604020202020204" pitchFamily="34" charset="0"/>
              <a:buChar char="•"/>
            </a:pPr>
            <a:endParaRPr lang="en-US" sz="2400" dirty="0" smtClean="0"/>
          </a:p>
          <a:p>
            <a:pPr marL="342900" indent="-342900">
              <a:buFont typeface="Arial" panose="020B0604020202020204" pitchFamily="34" charset="0"/>
              <a:buChar char="•"/>
            </a:pPr>
            <a:endParaRPr lang="en-US" sz="2400" dirty="0"/>
          </a:p>
          <a:p>
            <a:pPr marL="342900" indent="-342900">
              <a:buFont typeface="Arial" panose="020B0604020202020204" pitchFamily="34" charset="0"/>
              <a:buChar char="•"/>
            </a:pPr>
            <a:endParaRPr lang="en-GB" sz="2400" dirty="0" smtClean="0"/>
          </a:p>
        </p:txBody>
      </p:sp>
    </p:spTree>
    <p:extLst>
      <p:ext uri="{BB962C8B-B14F-4D97-AF65-F5344CB8AC3E}">
        <p14:creationId xmlns:p14="http://schemas.microsoft.com/office/powerpoint/2010/main" val="1120912661"/>
      </p:ext>
    </p:extLst>
  </p:cSld>
  <p:clrMapOvr>
    <a:masterClrMapping/>
  </p:clrMapOvr>
  <p:timing>
    <p:tnLst>
      <p:par>
        <p:cTn xmlns:p14="http://schemas.microsoft.com/office/powerpoint/2010/main" id="1" dur="indefinite" restart="never" nodeType="tmRoot"/>
      </p:par>
    </p:tnLst>
  </p:timing>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8802" y="404664"/>
            <a:ext cx="9152802" cy="864096"/>
          </a:xfrm>
          <a:prstGeom prst="rect">
            <a:avLst/>
          </a:prstGeom>
          <a:solidFill>
            <a:srgbClr val="24887C"/>
          </a:solidFill>
          <a:ln>
            <a:solidFill>
              <a:srgbClr val="24887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2400" b="1" dirty="0" smtClean="0"/>
              <a:t>Security &amp; Privacy – Legal Overview</a:t>
            </a:r>
          </a:p>
          <a:p>
            <a:r>
              <a:rPr lang="en-GB" sz="1400" dirty="0" smtClean="0"/>
              <a:t>Three main sources of law</a:t>
            </a:r>
            <a:endParaRPr lang="en-GB" sz="1400" dirty="0"/>
          </a:p>
        </p:txBody>
      </p:sp>
      <p:sp>
        <p:nvSpPr>
          <p:cNvPr id="5" name="Rectangle 4"/>
          <p:cNvSpPr/>
          <p:nvPr/>
        </p:nvSpPr>
        <p:spPr>
          <a:xfrm>
            <a:off x="-8802" y="116632"/>
            <a:ext cx="9144000" cy="144016"/>
          </a:xfrm>
          <a:prstGeom prst="rect">
            <a:avLst/>
          </a:prstGeom>
          <a:solidFill>
            <a:srgbClr val="24887C"/>
          </a:solidFill>
          <a:ln>
            <a:solidFill>
              <a:srgbClr val="24887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TextBox 5"/>
          <p:cNvSpPr txBox="1"/>
          <p:nvPr/>
        </p:nvSpPr>
        <p:spPr>
          <a:xfrm>
            <a:off x="251520" y="1628800"/>
            <a:ext cx="8640960" cy="6370975"/>
          </a:xfrm>
          <a:prstGeom prst="rect">
            <a:avLst/>
          </a:prstGeom>
          <a:noFill/>
        </p:spPr>
        <p:txBody>
          <a:bodyPr wrap="square" rtlCol="0">
            <a:spAutoFit/>
          </a:bodyPr>
          <a:lstStyle/>
          <a:p>
            <a:pPr marL="342900" indent="-342900">
              <a:buFont typeface="Arial" panose="020B0604020202020204" pitchFamily="34" charset="0"/>
              <a:buChar char="•"/>
            </a:pPr>
            <a:r>
              <a:rPr lang="en-GB" sz="2800" dirty="0" smtClean="0"/>
              <a:t>Data Protection Act (1998)</a:t>
            </a:r>
            <a:endParaRPr lang="en-GB" sz="2800" dirty="0"/>
          </a:p>
          <a:p>
            <a:pPr marL="342900" indent="-342900">
              <a:buFont typeface="Arial" panose="020B0604020202020204" pitchFamily="34" charset="0"/>
              <a:buChar char="•"/>
            </a:pPr>
            <a:r>
              <a:rPr lang="en-US" sz="2400" dirty="0"/>
              <a:t>Passed by parliament to protect the rights and privacy of individuals.</a:t>
            </a:r>
          </a:p>
          <a:p>
            <a:pPr marL="971550" lvl="1" indent="-514350">
              <a:buFont typeface="+mj-lt"/>
              <a:buAutoNum type="arabicPeriod"/>
            </a:pPr>
            <a:r>
              <a:rPr lang="en-GB" dirty="0" smtClean="0"/>
              <a:t>Personal Data shall be processed fairly and lawfully</a:t>
            </a:r>
          </a:p>
          <a:p>
            <a:pPr marL="971550" lvl="1" indent="-514350">
              <a:buFont typeface="+mj-lt"/>
              <a:buAutoNum type="arabicPeriod"/>
            </a:pPr>
            <a:r>
              <a:rPr lang="en-GB" dirty="0" smtClean="0"/>
              <a:t>Personal Data shall be obtained only for one or more specific and lawful purpose.</a:t>
            </a:r>
          </a:p>
          <a:p>
            <a:pPr marL="971550" lvl="1" indent="-514350">
              <a:buFont typeface="+mj-lt"/>
              <a:buAutoNum type="arabicPeriod"/>
            </a:pPr>
            <a:r>
              <a:rPr lang="en-GB" dirty="0" smtClean="0"/>
              <a:t>Personal data processed for any purpose shall not be kept for longer than is necessary for that purpose.</a:t>
            </a:r>
          </a:p>
          <a:p>
            <a:pPr marL="971550" lvl="1" indent="-514350">
              <a:buFont typeface="+mj-lt"/>
              <a:buAutoNum type="arabicPeriod"/>
            </a:pPr>
            <a:r>
              <a:rPr lang="en-GB" dirty="0" smtClean="0"/>
              <a:t>Personal data shall be accurate and, where necessary, kept up to date.</a:t>
            </a:r>
          </a:p>
          <a:p>
            <a:pPr marL="971550" lvl="1" indent="-514350">
              <a:buFont typeface="+mj-lt"/>
              <a:buAutoNum type="arabicPeriod"/>
            </a:pPr>
            <a:r>
              <a:rPr lang="en-GB" dirty="0" smtClean="0"/>
              <a:t>Personal data processed for any purpose shall not be kept for longer than is necessary for that purpose.</a:t>
            </a:r>
          </a:p>
          <a:p>
            <a:pPr marL="971550" lvl="1" indent="-514350">
              <a:buFont typeface="+mj-lt"/>
              <a:buAutoNum type="arabicPeriod"/>
            </a:pPr>
            <a:r>
              <a:rPr lang="en-GB" dirty="0" smtClean="0"/>
              <a:t>Personal data shall be processed in accordance with the rights of data subjects under this Act.</a:t>
            </a:r>
          </a:p>
          <a:p>
            <a:pPr marL="971550" lvl="1" indent="-514350">
              <a:buFont typeface="+mj-lt"/>
              <a:buAutoNum type="arabicPeriod"/>
            </a:pPr>
            <a:r>
              <a:rPr lang="en-GB" dirty="0" smtClean="0"/>
              <a:t>Appropriate technical and organizational measures shall be taken against unauthorized or unlawful processing of personal data.</a:t>
            </a:r>
          </a:p>
          <a:p>
            <a:pPr marL="971550" lvl="1" indent="-514350">
              <a:buFont typeface="+mj-lt"/>
              <a:buAutoNum type="arabicPeriod"/>
            </a:pPr>
            <a:endParaRPr lang="en-GB" sz="2000" dirty="0" smtClean="0"/>
          </a:p>
          <a:p>
            <a:pPr marL="342900" indent="-342900">
              <a:buFont typeface="Arial" panose="020B0604020202020204" pitchFamily="34" charset="0"/>
              <a:buChar char="•"/>
            </a:pPr>
            <a:endParaRPr lang="en-US" sz="2400" dirty="0"/>
          </a:p>
          <a:p>
            <a:pPr marL="342900" indent="-342900">
              <a:buFont typeface="Arial" panose="020B0604020202020204" pitchFamily="34" charset="0"/>
              <a:buChar char="•"/>
            </a:pPr>
            <a:endParaRPr lang="en-US" sz="2400" dirty="0" smtClean="0"/>
          </a:p>
          <a:p>
            <a:pPr marL="342900" indent="-342900">
              <a:buFont typeface="Arial" panose="020B0604020202020204" pitchFamily="34" charset="0"/>
              <a:buChar char="•"/>
            </a:pPr>
            <a:endParaRPr lang="en-US" sz="2400" dirty="0"/>
          </a:p>
          <a:p>
            <a:pPr marL="342900" indent="-342900">
              <a:buFont typeface="Arial" panose="020B0604020202020204" pitchFamily="34" charset="0"/>
              <a:buChar char="•"/>
            </a:pPr>
            <a:endParaRPr lang="en-GB" sz="2400" dirty="0" smtClean="0"/>
          </a:p>
        </p:txBody>
      </p:sp>
    </p:spTree>
    <p:extLst>
      <p:ext uri="{BB962C8B-B14F-4D97-AF65-F5344CB8AC3E}">
        <p14:creationId xmlns:p14="http://schemas.microsoft.com/office/powerpoint/2010/main" val="4204844503"/>
      </p:ext>
    </p:extLst>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8802" y="404664"/>
            <a:ext cx="9152802" cy="864096"/>
          </a:xfrm>
          <a:prstGeom prst="rect">
            <a:avLst/>
          </a:prstGeom>
          <a:solidFill>
            <a:schemeClr val="tx2">
              <a:lumMod val="75000"/>
            </a:schemeClr>
          </a:solidFill>
          <a:ln>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2400" b="1" dirty="0" smtClean="0"/>
              <a:t>Security &amp; Privacy – Legal Overview</a:t>
            </a:r>
          </a:p>
          <a:p>
            <a:r>
              <a:rPr lang="en-GB" sz="1400" dirty="0" smtClean="0"/>
              <a:t>Introduction</a:t>
            </a:r>
            <a:endParaRPr lang="en-GB" sz="1400" dirty="0"/>
          </a:p>
        </p:txBody>
      </p:sp>
      <p:sp>
        <p:nvSpPr>
          <p:cNvPr id="5" name="Rectangle 4"/>
          <p:cNvSpPr/>
          <p:nvPr/>
        </p:nvSpPr>
        <p:spPr>
          <a:xfrm>
            <a:off x="-8802" y="116632"/>
            <a:ext cx="9144000" cy="144016"/>
          </a:xfrm>
          <a:prstGeom prst="rect">
            <a:avLst/>
          </a:prstGeom>
          <a:solidFill>
            <a:schemeClr val="tx2">
              <a:lumMod val="75000"/>
            </a:schemeClr>
          </a:solidFill>
          <a:ln>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TextBox 6"/>
          <p:cNvSpPr txBox="1"/>
          <p:nvPr/>
        </p:nvSpPr>
        <p:spPr>
          <a:xfrm>
            <a:off x="251520" y="1628800"/>
            <a:ext cx="8640960" cy="1815882"/>
          </a:xfrm>
          <a:prstGeom prst="rect">
            <a:avLst/>
          </a:prstGeom>
          <a:noFill/>
        </p:spPr>
        <p:txBody>
          <a:bodyPr wrap="square" rtlCol="0">
            <a:spAutoFit/>
          </a:bodyPr>
          <a:lstStyle/>
          <a:p>
            <a:pPr marL="285750" indent="-285750">
              <a:buFont typeface="Arial" panose="020B0604020202020204" pitchFamily="34" charset="0"/>
              <a:buChar char="•"/>
            </a:pPr>
            <a:r>
              <a:rPr lang="en-GB" sz="2800" dirty="0" smtClean="0"/>
              <a:t>How is personal data obtained?</a:t>
            </a:r>
          </a:p>
          <a:p>
            <a:pPr marL="1200150" lvl="2" indent="-285750">
              <a:buFont typeface="Arial" panose="020B0604020202020204" pitchFamily="34" charset="0"/>
              <a:buChar char="•"/>
            </a:pPr>
            <a:r>
              <a:rPr lang="en-GB" sz="2800" dirty="0" smtClean="0"/>
              <a:t>Medical records</a:t>
            </a:r>
          </a:p>
          <a:p>
            <a:pPr marL="1200150" lvl="2" indent="-285750">
              <a:buFont typeface="Arial" panose="020B0604020202020204" pitchFamily="34" charset="0"/>
              <a:buChar char="•"/>
            </a:pPr>
            <a:r>
              <a:rPr lang="en-GB" sz="2800" dirty="0" smtClean="0"/>
              <a:t>Criminal records</a:t>
            </a:r>
          </a:p>
          <a:p>
            <a:pPr marL="1200150" lvl="2" indent="-285750">
              <a:buFont typeface="Arial" panose="020B0604020202020204" pitchFamily="34" charset="0"/>
              <a:buChar char="•"/>
            </a:pPr>
            <a:r>
              <a:rPr lang="en-GB" sz="2800" dirty="0" smtClean="0"/>
              <a:t>Geographic records</a:t>
            </a:r>
          </a:p>
        </p:txBody>
      </p:sp>
    </p:spTree>
    <p:extLst>
      <p:ext uri="{BB962C8B-B14F-4D97-AF65-F5344CB8AC3E}">
        <p14:creationId xmlns:p14="http://schemas.microsoft.com/office/powerpoint/2010/main" val="765156931"/>
      </p:ext>
    </p:extLst>
  </p:cSld>
  <p:clrMapOvr>
    <a:masterClrMapping/>
  </p:clrMapOvr>
  <p:timing>
    <p:tnLst>
      <p:par>
        <p:cTn xmlns:p14="http://schemas.microsoft.com/office/powerpoint/2010/main" id="1" dur="indefinite" restart="never" nodeType="tmRoot"/>
      </p:par>
    </p:tnLst>
  </p:timing>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8802" y="404664"/>
            <a:ext cx="9152802" cy="864096"/>
          </a:xfrm>
          <a:prstGeom prst="rect">
            <a:avLst/>
          </a:prstGeom>
          <a:solidFill>
            <a:srgbClr val="24887C"/>
          </a:solidFill>
          <a:ln>
            <a:solidFill>
              <a:srgbClr val="24887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2400" b="1" dirty="0" smtClean="0"/>
              <a:t>Security &amp; Privacy – Legal Overview</a:t>
            </a:r>
          </a:p>
          <a:p>
            <a:r>
              <a:rPr lang="en-GB" sz="1400" dirty="0" smtClean="0"/>
              <a:t>Three main sources of law</a:t>
            </a:r>
            <a:endParaRPr lang="en-GB" sz="1400" dirty="0"/>
          </a:p>
        </p:txBody>
      </p:sp>
      <p:sp>
        <p:nvSpPr>
          <p:cNvPr id="5" name="Rectangle 4"/>
          <p:cNvSpPr/>
          <p:nvPr/>
        </p:nvSpPr>
        <p:spPr>
          <a:xfrm>
            <a:off x="-8802" y="116632"/>
            <a:ext cx="9144000" cy="144016"/>
          </a:xfrm>
          <a:prstGeom prst="rect">
            <a:avLst/>
          </a:prstGeom>
          <a:solidFill>
            <a:srgbClr val="24887C"/>
          </a:solidFill>
          <a:ln>
            <a:solidFill>
              <a:srgbClr val="24887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TextBox 5"/>
          <p:cNvSpPr txBox="1"/>
          <p:nvPr/>
        </p:nvSpPr>
        <p:spPr>
          <a:xfrm>
            <a:off x="251520" y="1628800"/>
            <a:ext cx="8640960" cy="6678751"/>
          </a:xfrm>
          <a:prstGeom prst="rect">
            <a:avLst/>
          </a:prstGeom>
          <a:noFill/>
        </p:spPr>
        <p:txBody>
          <a:bodyPr wrap="square" rtlCol="0">
            <a:spAutoFit/>
          </a:bodyPr>
          <a:lstStyle/>
          <a:p>
            <a:pPr marL="342900" indent="-342900">
              <a:buFont typeface="Arial" panose="020B0604020202020204" pitchFamily="34" charset="0"/>
              <a:buChar char="•"/>
            </a:pPr>
            <a:r>
              <a:rPr lang="en-GB" sz="2800" dirty="0" smtClean="0"/>
              <a:t>Data Protection Act (1998)</a:t>
            </a:r>
            <a:endParaRPr lang="en-GB" sz="2800" dirty="0"/>
          </a:p>
          <a:p>
            <a:pPr marL="342900" indent="-342900">
              <a:buFont typeface="Arial" panose="020B0604020202020204" pitchFamily="34" charset="0"/>
              <a:buChar char="•"/>
            </a:pPr>
            <a:r>
              <a:rPr lang="en-US" sz="2400" dirty="0"/>
              <a:t>Passed by parliament to protect the rights and privacy of individuals.</a:t>
            </a:r>
          </a:p>
          <a:p>
            <a:pPr marL="971550" lvl="1" indent="-514350">
              <a:buFont typeface="+mj-lt"/>
              <a:buAutoNum type="arabicPeriod"/>
            </a:pPr>
            <a:r>
              <a:rPr lang="en-GB" dirty="0" smtClean="0"/>
              <a:t>Personal Data shall be processed fairly and lawfully</a:t>
            </a:r>
          </a:p>
          <a:p>
            <a:pPr marL="971550" lvl="1" indent="-514350">
              <a:buFont typeface="+mj-lt"/>
              <a:buAutoNum type="arabicPeriod"/>
            </a:pPr>
            <a:r>
              <a:rPr lang="en-GB" dirty="0" smtClean="0"/>
              <a:t>Personal Data shall be obtained only for one or more specific and lawful purpose.</a:t>
            </a:r>
          </a:p>
          <a:p>
            <a:pPr marL="971550" lvl="1" indent="-514350">
              <a:buFont typeface="+mj-lt"/>
              <a:buAutoNum type="arabicPeriod"/>
            </a:pPr>
            <a:r>
              <a:rPr lang="en-GB" dirty="0" smtClean="0"/>
              <a:t>Personal data processed for any purpose shall not be kept for longer than is necessary for that purpose.</a:t>
            </a:r>
          </a:p>
          <a:p>
            <a:pPr marL="971550" lvl="1" indent="-514350">
              <a:buFont typeface="+mj-lt"/>
              <a:buAutoNum type="arabicPeriod"/>
            </a:pPr>
            <a:r>
              <a:rPr lang="en-GB" dirty="0" smtClean="0"/>
              <a:t>Personal data shall be accurate and, where necessary, kept up to date.</a:t>
            </a:r>
          </a:p>
          <a:p>
            <a:pPr marL="971550" lvl="1" indent="-514350">
              <a:buFont typeface="+mj-lt"/>
              <a:buAutoNum type="arabicPeriod"/>
            </a:pPr>
            <a:r>
              <a:rPr lang="en-GB" dirty="0" smtClean="0"/>
              <a:t>Personal data processed for any purpose shall not be kept for longer than is necessary for that purpose.</a:t>
            </a:r>
          </a:p>
          <a:p>
            <a:pPr marL="971550" lvl="1" indent="-514350">
              <a:buFont typeface="+mj-lt"/>
              <a:buAutoNum type="arabicPeriod"/>
            </a:pPr>
            <a:r>
              <a:rPr lang="en-GB" dirty="0" smtClean="0"/>
              <a:t>Personal data shall be processed in accordance with the rights of data subjects under this Act.</a:t>
            </a:r>
          </a:p>
          <a:p>
            <a:pPr marL="971550" lvl="1" indent="-514350">
              <a:buFont typeface="+mj-lt"/>
              <a:buAutoNum type="arabicPeriod"/>
            </a:pPr>
            <a:r>
              <a:rPr lang="en-GB" dirty="0" smtClean="0"/>
              <a:t>Appropriate technical and organizational measures shall be taken against unauthorized or unlawful processing of personal data.</a:t>
            </a:r>
          </a:p>
          <a:p>
            <a:pPr marL="971550" lvl="1" indent="-514350">
              <a:buFont typeface="+mj-lt"/>
              <a:buAutoNum type="arabicPeriod"/>
            </a:pPr>
            <a:r>
              <a:rPr lang="en-GB" sz="2000" dirty="0" smtClean="0"/>
              <a:t>Personal data shall not be transferred </a:t>
            </a:r>
            <a:r>
              <a:rPr lang="en-GB" sz="2000" dirty="0" err="1" smtClean="0"/>
              <a:t>outsid</a:t>
            </a:r>
            <a:r>
              <a:rPr lang="en-GB" sz="2000" dirty="0" smtClean="0"/>
              <a:t> the EEA without an adequate level of protection rights and freedoms of data subjects.</a:t>
            </a:r>
          </a:p>
          <a:p>
            <a:pPr marL="342900" indent="-342900">
              <a:buFont typeface="Arial" panose="020B0604020202020204" pitchFamily="34" charset="0"/>
              <a:buChar char="•"/>
            </a:pPr>
            <a:endParaRPr lang="en-US" sz="2400" dirty="0"/>
          </a:p>
          <a:p>
            <a:pPr marL="342900" indent="-342900">
              <a:buFont typeface="Arial" panose="020B0604020202020204" pitchFamily="34" charset="0"/>
              <a:buChar char="•"/>
            </a:pPr>
            <a:endParaRPr lang="en-US" sz="2400" dirty="0" smtClean="0"/>
          </a:p>
          <a:p>
            <a:pPr marL="342900" indent="-342900">
              <a:buFont typeface="Arial" panose="020B0604020202020204" pitchFamily="34" charset="0"/>
              <a:buChar char="•"/>
            </a:pPr>
            <a:endParaRPr lang="en-US" sz="2400" dirty="0"/>
          </a:p>
          <a:p>
            <a:pPr marL="342900" indent="-342900">
              <a:buFont typeface="Arial" panose="020B0604020202020204" pitchFamily="34" charset="0"/>
              <a:buChar char="•"/>
            </a:pPr>
            <a:endParaRPr lang="en-GB" sz="2400" dirty="0" smtClean="0"/>
          </a:p>
        </p:txBody>
      </p:sp>
    </p:spTree>
    <p:extLst>
      <p:ext uri="{BB962C8B-B14F-4D97-AF65-F5344CB8AC3E}">
        <p14:creationId xmlns:p14="http://schemas.microsoft.com/office/powerpoint/2010/main" val="4009850513"/>
      </p:ext>
    </p:extLst>
  </p:cSld>
  <p:clrMapOvr>
    <a:masterClrMapping/>
  </p:clrMapOvr>
  <p:timing>
    <p:tnLst>
      <p:par>
        <p:cTn xmlns:p14="http://schemas.microsoft.com/office/powerpoint/2010/main" id="1" dur="indefinite" restart="never" nodeType="tmRoot"/>
      </p:par>
    </p:tnLst>
  </p:timing>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8802" y="404664"/>
            <a:ext cx="9152802" cy="864096"/>
          </a:xfrm>
          <a:prstGeom prst="rect">
            <a:avLst/>
          </a:prstGeom>
          <a:solidFill>
            <a:srgbClr val="24887C"/>
          </a:solidFill>
          <a:ln>
            <a:solidFill>
              <a:srgbClr val="24887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2400" b="1" dirty="0" smtClean="0"/>
              <a:t>Security &amp; Privacy – Legal Overview</a:t>
            </a:r>
          </a:p>
          <a:p>
            <a:r>
              <a:rPr lang="en-GB" sz="1400" dirty="0" smtClean="0"/>
              <a:t>Three main sources of law</a:t>
            </a:r>
            <a:endParaRPr lang="en-GB" sz="1400" dirty="0"/>
          </a:p>
        </p:txBody>
      </p:sp>
      <p:sp>
        <p:nvSpPr>
          <p:cNvPr id="5" name="Rectangle 4"/>
          <p:cNvSpPr/>
          <p:nvPr/>
        </p:nvSpPr>
        <p:spPr>
          <a:xfrm>
            <a:off x="-8802" y="116632"/>
            <a:ext cx="9144000" cy="144016"/>
          </a:xfrm>
          <a:prstGeom prst="rect">
            <a:avLst/>
          </a:prstGeom>
          <a:solidFill>
            <a:srgbClr val="24887C"/>
          </a:solidFill>
          <a:ln>
            <a:solidFill>
              <a:srgbClr val="24887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TextBox 5"/>
          <p:cNvSpPr txBox="1"/>
          <p:nvPr/>
        </p:nvSpPr>
        <p:spPr>
          <a:xfrm>
            <a:off x="251520" y="1628800"/>
            <a:ext cx="8640960" cy="2062103"/>
          </a:xfrm>
          <a:prstGeom prst="rect">
            <a:avLst/>
          </a:prstGeom>
          <a:noFill/>
        </p:spPr>
        <p:txBody>
          <a:bodyPr wrap="square" rtlCol="0">
            <a:spAutoFit/>
          </a:bodyPr>
          <a:lstStyle/>
          <a:p>
            <a:pPr marL="342900" indent="-342900">
              <a:buFont typeface="Arial" panose="020B0604020202020204" pitchFamily="34" charset="0"/>
              <a:buChar char="•"/>
            </a:pPr>
            <a:r>
              <a:rPr lang="en-GB" sz="3200" dirty="0" smtClean="0"/>
              <a:t>International Law</a:t>
            </a:r>
          </a:p>
          <a:p>
            <a:pPr marL="342900" indent="-342900">
              <a:buFont typeface="Arial" panose="020B0604020202020204" pitchFamily="34" charset="0"/>
              <a:buChar char="•"/>
            </a:pPr>
            <a:endParaRPr lang="en-US" sz="2400" dirty="0"/>
          </a:p>
          <a:p>
            <a:pPr marL="342900" indent="-342900">
              <a:buFont typeface="Arial" panose="020B0604020202020204" pitchFamily="34" charset="0"/>
              <a:buChar char="•"/>
            </a:pPr>
            <a:endParaRPr lang="en-US" sz="2400" dirty="0" smtClean="0"/>
          </a:p>
          <a:p>
            <a:pPr marL="342900" indent="-342900">
              <a:buFont typeface="Arial" panose="020B0604020202020204" pitchFamily="34" charset="0"/>
              <a:buChar char="•"/>
            </a:pPr>
            <a:endParaRPr lang="en-US" sz="2400" dirty="0"/>
          </a:p>
          <a:p>
            <a:pPr marL="342900" indent="-342900">
              <a:buFont typeface="Arial" panose="020B0604020202020204" pitchFamily="34" charset="0"/>
              <a:buChar char="•"/>
            </a:pPr>
            <a:endParaRPr lang="en-GB" sz="2400" dirty="0" smtClean="0"/>
          </a:p>
        </p:txBody>
      </p:sp>
    </p:spTree>
    <p:extLst>
      <p:ext uri="{BB962C8B-B14F-4D97-AF65-F5344CB8AC3E}">
        <p14:creationId xmlns:p14="http://schemas.microsoft.com/office/powerpoint/2010/main" val="525823065"/>
      </p:ext>
    </p:extLst>
  </p:cSld>
  <p:clrMapOvr>
    <a:masterClrMapping/>
  </p:clrMapOvr>
  <p:timing>
    <p:tnLst>
      <p:par>
        <p:cTn xmlns:p14="http://schemas.microsoft.com/office/powerpoint/2010/main" id="1" dur="indefinite" restart="never" nodeType="tmRoot"/>
      </p:par>
    </p:tnLst>
  </p:timing>
</p:sld>
</file>

<file path=ppt/slides/slide1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8802" y="404664"/>
            <a:ext cx="9152802" cy="864096"/>
          </a:xfrm>
          <a:prstGeom prst="rect">
            <a:avLst/>
          </a:prstGeom>
          <a:solidFill>
            <a:srgbClr val="24887C"/>
          </a:solidFill>
          <a:ln>
            <a:solidFill>
              <a:srgbClr val="24887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2400" b="1" dirty="0" smtClean="0"/>
              <a:t>Security &amp; Privacy – Legal Overview</a:t>
            </a:r>
          </a:p>
          <a:p>
            <a:r>
              <a:rPr lang="en-GB" sz="1400" dirty="0" smtClean="0"/>
              <a:t>Three main sources of law</a:t>
            </a:r>
            <a:endParaRPr lang="en-GB" sz="1400" dirty="0"/>
          </a:p>
        </p:txBody>
      </p:sp>
      <p:sp>
        <p:nvSpPr>
          <p:cNvPr id="5" name="Rectangle 4"/>
          <p:cNvSpPr/>
          <p:nvPr/>
        </p:nvSpPr>
        <p:spPr>
          <a:xfrm>
            <a:off x="-8802" y="116632"/>
            <a:ext cx="9144000" cy="144016"/>
          </a:xfrm>
          <a:prstGeom prst="rect">
            <a:avLst/>
          </a:prstGeom>
          <a:solidFill>
            <a:srgbClr val="24887C"/>
          </a:solidFill>
          <a:ln>
            <a:solidFill>
              <a:srgbClr val="24887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TextBox 5"/>
          <p:cNvSpPr txBox="1"/>
          <p:nvPr/>
        </p:nvSpPr>
        <p:spPr>
          <a:xfrm>
            <a:off x="251520" y="1628800"/>
            <a:ext cx="8892480" cy="4770537"/>
          </a:xfrm>
          <a:prstGeom prst="rect">
            <a:avLst/>
          </a:prstGeom>
          <a:noFill/>
        </p:spPr>
        <p:txBody>
          <a:bodyPr wrap="square" rtlCol="0">
            <a:spAutoFit/>
          </a:bodyPr>
          <a:lstStyle/>
          <a:p>
            <a:pPr marL="342900" indent="-342900">
              <a:buFont typeface="Arial" panose="020B0604020202020204" pitchFamily="34" charset="0"/>
              <a:buChar char="•"/>
            </a:pPr>
            <a:r>
              <a:rPr lang="en-GB" sz="3200" dirty="0" smtClean="0"/>
              <a:t>International Law</a:t>
            </a:r>
          </a:p>
          <a:p>
            <a:pPr marL="342900" indent="-342900">
              <a:buFont typeface="Arial" panose="020B0604020202020204" pitchFamily="34" charset="0"/>
              <a:buChar char="•"/>
            </a:pPr>
            <a:r>
              <a:rPr lang="en-GB" sz="2800" dirty="0" smtClean="0"/>
              <a:t>“The body of law that governs the legal relations between or among states or nations” [3]</a:t>
            </a:r>
          </a:p>
          <a:p>
            <a:pPr marL="342900" indent="-342900">
              <a:buFont typeface="Arial" panose="020B0604020202020204" pitchFamily="34" charset="0"/>
              <a:buChar char="•"/>
            </a:pPr>
            <a:r>
              <a:rPr lang="en-US" sz="2400" dirty="0"/>
              <a:t>[3] http://</a:t>
            </a:r>
            <a:r>
              <a:rPr lang="en-US" sz="2400" dirty="0" smtClean="0"/>
              <a:t>legal-dictionary.thefreedictionary.com/international+law</a:t>
            </a:r>
          </a:p>
          <a:p>
            <a:pPr marL="342900" indent="-342900">
              <a:buFont typeface="Arial" panose="020B0604020202020204" pitchFamily="34" charset="0"/>
              <a:buChar char="•"/>
            </a:pPr>
            <a:endParaRPr lang="en-US" sz="2400" dirty="0"/>
          </a:p>
          <a:p>
            <a:pPr marL="342900" indent="-342900">
              <a:buFont typeface="Arial" panose="020B0604020202020204" pitchFamily="34" charset="0"/>
              <a:buChar char="•"/>
            </a:pPr>
            <a:endParaRPr lang="en-US" sz="2400" dirty="0" smtClean="0"/>
          </a:p>
          <a:p>
            <a:pPr marL="342900" indent="-342900">
              <a:buFont typeface="Arial" panose="020B0604020202020204" pitchFamily="34" charset="0"/>
              <a:buChar char="•"/>
            </a:pPr>
            <a:endParaRPr lang="en-US" sz="2400" dirty="0"/>
          </a:p>
          <a:p>
            <a:pPr marL="342900" indent="-342900">
              <a:buFont typeface="Arial" panose="020B0604020202020204" pitchFamily="34" charset="0"/>
              <a:buChar char="•"/>
            </a:pPr>
            <a:endParaRPr lang="en-GB" sz="2400" dirty="0" smtClean="0"/>
          </a:p>
          <a:p>
            <a:pPr marL="342900" indent="-342900">
              <a:buFont typeface="Arial" panose="020B0604020202020204" pitchFamily="34" charset="0"/>
              <a:buChar char="•"/>
            </a:pPr>
            <a:endParaRPr lang="en-US" sz="2400" dirty="0"/>
          </a:p>
          <a:p>
            <a:pPr marL="342900" indent="-342900">
              <a:buFont typeface="Arial" panose="020B0604020202020204" pitchFamily="34" charset="0"/>
              <a:buChar char="•"/>
            </a:pPr>
            <a:endParaRPr lang="en-US" sz="2400" dirty="0" smtClean="0"/>
          </a:p>
          <a:p>
            <a:pPr marL="342900" indent="-342900">
              <a:buFont typeface="Arial" panose="020B0604020202020204" pitchFamily="34" charset="0"/>
              <a:buChar char="•"/>
            </a:pPr>
            <a:endParaRPr lang="en-US" sz="2400" dirty="0"/>
          </a:p>
          <a:p>
            <a:pPr marL="342900" indent="-342900">
              <a:buFont typeface="Arial" panose="020B0604020202020204" pitchFamily="34" charset="0"/>
              <a:buChar char="•"/>
            </a:pPr>
            <a:endParaRPr lang="en-GB" sz="2400" dirty="0" smtClean="0"/>
          </a:p>
        </p:txBody>
      </p:sp>
    </p:spTree>
    <p:extLst>
      <p:ext uri="{BB962C8B-B14F-4D97-AF65-F5344CB8AC3E}">
        <p14:creationId xmlns:p14="http://schemas.microsoft.com/office/powerpoint/2010/main" val="3040654016"/>
      </p:ext>
    </p:extLst>
  </p:cSld>
  <p:clrMapOvr>
    <a:masterClrMapping/>
  </p:clrMapOvr>
  <p:timing>
    <p:tnLst>
      <p:par>
        <p:cTn xmlns:p14="http://schemas.microsoft.com/office/powerpoint/2010/main" id="1" dur="indefinite" restart="never" nodeType="tmRoot"/>
      </p:par>
    </p:tnLst>
  </p:timing>
</p:sld>
</file>

<file path=ppt/slides/slide1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8802" y="404664"/>
            <a:ext cx="9152802" cy="864096"/>
          </a:xfrm>
          <a:prstGeom prst="rect">
            <a:avLst/>
          </a:prstGeom>
          <a:solidFill>
            <a:srgbClr val="24887C"/>
          </a:solidFill>
          <a:ln>
            <a:solidFill>
              <a:srgbClr val="24887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2400" b="1" dirty="0" smtClean="0"/>
              <a:t>Security &amp; Privacy – Legal Overview</a:t>
            </a:r>
          </a:p>
          <a:p>
            <a:r>
              <a:rPr lang="en-GB" sz="1400" dirty="0" smtClean="0"/>
              <a:t>Three main sources of law</a:t>
            </a:r>
            <a:endParaRPr lang="en-GB" sz="1400" dirty="0"/>
          </a:p>
        </p:txBody>
      </p:sp>
      <p:sp>
        <p:nvSpPr>
          <p:cNvPr id="5" name="Rectangle 4"/>
          <p:cNvSpPr/>
          <p:nvPr/>
        </p:nvSpPr>
        <p:spPr>
          <a:xfrm>
            <a:off x="-8802" y="116632"/>
            <a:ext cx="9144000" cy="144016"/>
          </a:xfrm>
          <a:prstGeom prst="rect">
            <a:avLst/>
          </a:prstGeom>
          <a:solidFill>
            <a:srgbClr val="24887C"/>
          </a:solidFill>
          <a:ln>
            <a:solidFill>
              <a:srgbClr val="24887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TextBox 5"/>
          <p:cNvSpPr txBox="1"/>
          <p:nvPr/>
        </p:nvSpPr>
        <p:spPr>
          <a:xfrm>
            <a:off x="251520" y="1628800"/>
            <a:ext cx="8892480" cy="5139869"/>
          </a:xfrm>
          <a:prstGeom prst="rect">
            <a:avLst/>
          </a:prstGeom>
          <a:noFill/>
        </p:spPr>
        <p:txBody>
          <a:bodyPr wrap="square" rtlCol="0">
            <a:spAutoFit/>
          </a:bodyPr>
          <a:lstStyle/>
          <a:p>
            <a:pPr marL="342900" indent="-342900">
              <a:buFont typeface="Arial" panose="020B0604020202020204" pitchFamily="34" charset="0"/>
              <a:buChar char="•"/>
            </a:pPr>
            <a:r>
              <a:rPr lang="en-GB" sz="3200" dirty="0" smtClean="0"/>
              <a:t>International Law</a:t>
            </a:r>
          </a:p>
          <a:p>
            <a:pPr marL="342900" indent="-342900">
              <a:buFont typeface="Arial" panose="020B0604020202020204" pitchFamily="34" charset="0"/>
              <a:buChar char="•"/>
            </a:pPr>
            <a:r>
              <a:rPr lang="en-GB" sz="2800" dirty="0" smtClean="0"/>
              <a:t>“The body of law that governs the legal relations between or among states or nations” [3]</a:t>
            </a:r>
          </a:p>
          <a:p>
            <a:pPr marL="342900" indent="-342900">
              <a:buFont typeface="Arial" panose="020B0604020202020204" pitchFamily="34" charset="0"/>
              <a:buChar char="•"/>
            </a:pPr>
            <a:r>
              <a:rPr lang="en-US" sz="2400" dirty="0"/>
              <a:t>[3] http://</a:t>
            </a:r>
            <a:r>
              <a:rPr lang="en-US" sz="2400" dirty="0" smtClean="0"/>
              <a:t>legal-dictionary.thefreedictionary.com/international+law</a:t>
            </a:r>
          </a:p>
          <a:p>
            <a:pPr marL="342900" indent="-342900">
              <a:buFont typeface="Arial" panose="020B0604020202020204" pitchFamily="34" charset="0"/>
              <a:buChar char="•"/>
            </a:pPr>
            <a:endParaRPr lang="en-US" sz="2400" dirty="0"/>
          </a:p>
          <a:p>
            <a:pPr marL="342900" indent="-342900">
              <a:buFont typeface="Arial" panose="020B0604020202020204" pitchFamily="34" charset="0"/>
              <a:buChar char="•"/>
            </a:pPr>
            <a:endParaRPr lang="en-US" sz="2400" dirty="0"/>
          </a:p>
          <a:p>
            <a:pPr marL="342900" indent="-342900">
              <a:buFont typeface="Arial" panose="020B0604020202020204" pitchFamily="34" charset="0"/>
              <a:buChar char="•"/>
            </a:pPr>
            <a:r>
              <a:rPr lang="en-US" sz="2400" dirty="0" smtClean="0"/>
              <a:t>Article 8: EU Convention on human rights (1950)</a:t>
            </a:r>
          </a:p>
          <a:p>
            <a:pPr marL="342900" indent="-342900">
              <a:buFont typeface="Arial" panose="020B0604020202020204" pitchFamily="34" charset="0"/>
              <a:buChar char="•"/>
            </a:pPr>
            <a:endParaRPr lang="en-US" sz="2400" dirty="0"/>
          </a:p>
          <a:p>
            <a:pPr marL="342900" indent="-342900">
              <a:buFont typeface="Arial" panose="020B0604020202020204" pitchFamily="34" charset="0"/>
              <a:buChar char="•"/>
            </a:pPr>
            <a:endParaRPr lang="en-GB" sz="2400" dirty="0" smtClean="0"/>
          </a:p>
          <a:p>
            <a:pPr marL="342900" indent="-342900">
              <a:buFont typeface="Arial" panose="020B0604020202020204" pitchFamily="34" charset="0"/>
              <a:buChar char="•"/>
            </a:pPr>
            <a:endParaRPr lang="en-US" sz="2400" dirty="0"/>
          </a:p>
          <a:p>
            <a:pPr marL="342900" indent="-342900">
              <a:buFont typeface="Arial" panose="020B0604020202020204" pitchFamily="34" charset="0"/>
              <a:buChar char="•"/>
            </a:pPr>
            <a:endParaRPr lang="en-US" sz="2400" dirty="0" smtClean="0"/>
          </a:p>
          <a:p>
            <a:pPr marL="342900" indent="-342900">
              <a:buFont typeface="Arial" panose="020B0604020202020204" pitchFamily="34" charset="0"/>
              <a:buChar char="•"/>
            </a:pPr>
            <a:endParaRPr lang="en-US" sz="2400" dirty="0"/>
          </a:p>
          <a:p>
            <a:pPr marL="342900" indent="-342900">
              <a:buFont typeface="Arial" panose="020B0604020202020204" pitchFamily="34" charset="0"/>
              <a:buChar char="•"/>
            </a:pPr>
            <a:endParaRPr lang="en-GB" sz="2400" dirty="0" smtClean="0"/>
          </a:p>
        </p:txBody>
      </p:sp>
    </p:spTree>
    <p:extLst>
      <p:ext uri="{BB962C8B-B14F-4D97-AF65-F5344CB8AC3E}">
        <p14:creationId xmlns:p14="http://schemas.microsoft.com/office/powerpoint/2010/main" val="3615682758"/>
      </p:ext>
    </p:extLst>
  </p:cSld>
  <p:clrMapOvr>
    <a:masterClrMapping/>
  </p:clrMapOvr>
  <p:timing>
    <p:tnLst>
      <p:par>
        <p:cTn xmlns:p14="http://schemas.microsoft.com/office/powerpoint/2010/main" id="1" dur="indefinite" restart="never" nodeType="tmRoot"/>
      </p:par>
    </p:tnLst>
  </p:timing>
</p:sld>
</file>

<file path=ppt/slides/slide1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8802" y="404664"/>
            <a:ext cx="9152802" cy="864096"/>
          </a:xfrm>
          <a:prstGeom prst="rect">
            <a:avLst/>
          </a:prstGeom>
          <a:solidFill>
            <a:srgbClr val="24887C"/>
          </a:solidFill>
          <a:ln>
            <a:solidFill>
              <a:srgbClr val="24887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2400" b="1" dirty="0" smtClean="0"/>
              <a:t>Security &amp; Privacy – Legal Overview</a:t>
            </a:r>
          </a:p>
          <a:p>
            <a:r>
              <a:rPr lang="en-GB" sz="1400" dirty="0" smtClean="0"/>
              <a:t>Three main sources of law</a:t>
            </a:r>
            <a:endParaRPr lang="en-GB" sz="1400" dirty="0"/>
          </a:p>
        </p:txBody>
      </p:sp>
      <p:sp>
        <p:nvSpPr>
          <p:cNvPr id="5" name="Rectangle 4"/>
          <p:cNvSpPr/>
          <p:nvPr/>
        </p:nvSpPr>
        <p:spPr>
          <a:xfrm>
            <a:off x="-8802" y="116632"/>
            <a:ext cx="9144000" cy="144016"/>
          </a:xfrm>
          <a:prstGeom prst="rect">
            <a:avLst/>
          </a:prstGeom>
          <a:solidFill>
            <a:srgbClr val="24887C"/>
          </a:solidFill>
          <a:ln>
            <a:solidFill>
              <a:srgbClr val="24887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TextBox 5"/>
          <p:cNvSpPr txBox="1"/>
          <p:nvPr/>
        </p:nvSpPr>
        <p:spPr>
          <a:xfrm>
            <a:off x="251520" y="1628800"/>
            <a:ext cx="8892480" cy="5878532"/>
          </a:xfrm>
          <a:prstGeom prst="rect">
            <a:avLst/>
          </a:prstGeom>
          <a:noFill/>
        </p:spPr>
        <p:txBody>
          <a:bodyPr wrap="square" rtlCol="0">
            <a:spAutoFit/>
          </a:bodyPr>
          <a:lstStyle/>
          <a:p>
            <a:pPr marL="342900" indent="-342900">
              <a:buFont typeface="Arial" panose="020B0604020202020204" pitchFamily="34" charset="0"/>
              <a:buChar char="•"/>
            </a:pPr>
            <a:r>
              <a:rPr lang="en-GB" sz="3200" dirty="0" smtClean="0"/>
              <a:t>International Law</a:t>
            </a:r>
          </a:p>
          <a:p>
            <a:pPr marL="342900" indent="-342900">
              <a:buFont typeface="Arial" panose="020B0604020202020204" pitchFamily="34" charset="0"/>
              <a:buChar char="•"/>
            </a:pPr>
            <a:r>
              <a:rPr lang="en-GB" sz="2800" dirty="0" smtClean="0"/>
              <a:t>“The body of law that governs the legal relations between or among states or nations” [3]</a:t>
            </a:r>
          </a:p>
          <a:p>
            <a:pPr marL="342900" indent="-342900">
              <a:buFont typeface="Arial" panose="020B0604020202020204" pitchFamily="34" charset="0"/>
              <a:buChar char="•"/>
            </a:pPr>
            <a:r>
              <a:rPr lang="en-US" sz="2400" dirty="0"/>
              <a:t>[3] http://</a:t>
            </a:r>
            <a:r>
              <a:rPr lang="en-US" sz="2400" dirty="0" smtClean="0"/>
              <a:t>legal-dictionary.thefreedictionary.com/international+law</a:t>
            </a:r>
          </a:p>
          <a:p>
            <a:pPr marL="342900" indent="-342900">
              <a:buFont typeface="Arial" panose="020B0604020202020204" pitchFamily="34" charset="0"/>
              <a:buChar char="•"/>
            </a:pPr>
            <a:endParaRPr lang="en-US" sz="2400" dirty="0"/>
          </a:p>
          <a:p>
            <a:pPr marL="342900" indent="-342900">
              <a:buFont typeface="Arial" panose="020B0604020202020204" pitchFamily="34" charset="0"/>
              <a:buChar char="•"/>
            </a:pPr>
            <a:endParaRPr lang="en-US" sz="2400" dirty="0"/>
          </a:p>
          <a:p>
            <a:pPr marL="342900" indent="-342900">
              <a:buFont typeface="Arial" panose="020B0604020202020204" pitchFamily="34" charset="0"/>
              <a:buChar char="•"/>
            </a:pPr>
            <a:r>
              <a:rPr lang="en-US" sz="2400" dirty="0" smtClean="0"/>
              <a:t>Article 8: EU Convention on human rights (1950)</a:t>
            </a:r>
          </a:p>
          <a:p>
            <a:pPr marL="342900" indent="-342900">
              <a:buFont typeface="Arial" panose="020B0604020202020204" pitchFamily="34" charset="0"/>
              <a:buChar char="•"/>
            </a:pPr>
            <a:r>
              <a:rPr lang="en-US" sz="2400" dirty="0" smtClean="0"/>
              <a:t>Article 17 of the International covenant on civilian and political rights (1966)</a:t>
            </a:r>
          </a:p>
          <a:p>
            <a:pPr marL="342900" indent="-342900">
              <a:buFont typeface="Arial" panose="020B0604020202020204" pitchFamily="34" charset="0"/>
              <a:buChar char="•"/>
            </a:pPr>
            <a:endParaRPr lang="en-US" sz="2400" dirty="0"/>
          </a:p>
          <a:p>
            <a:pPr marL="342900" indent="-342900">
              <a:buFont typeface="Arial" panose="020B0604020202020204" pitchFamily="34" charset="0"/>
              <a:buChar char="•"/>
            </a:pPr>
            <a:endParaRPr lang="en-GB" sz="2400" dirty="0" smtClean="0"/>
          </a:p>
          <a:p>
            <a:pPr marL="342900" indent="-342900">
              <a:buFont typeface="Arial" panose="020B0604020202020204" pitchFamily="34" charset="0"/>
              <a:buChar char="•"/>
            </a:pPr>
            <a:endParaRPr lang="en-US" sz="2400" dirty="0"/>
          </a:p>
          <a:p>
            <a:pPr marL="342900" indent="-342900">
              <a:buFont typeface="Arial" panose="020B0604020202020204" pitchFamily="34" charset="0"/>
              <a:buChar char="•"/>
            </a:pPr>
            <a:endParaRPr lang="en-US" sz="2400" dirty="0" smtClean="0"/>
          </a:p>
          <a:p>
            <a:pPr marL="342900" indent="-342900">
              <a:buFont typeface="Arial" panose="020B0604020202020204" pitchFamily="34" charset="0"/>
              <a:buChar char="•"/>
            </a:pPr>
            <a:endParaRPr lang="en-US" sz="2400" dirty="0"/>
          </a:p>
          <a:p>
            <a:pPr marL="342900" indent="-342900">
              <a:buFont typeface="Arial" panose="020B0604020202020204" pitchFamily="34" charset="0"/>
              <a:buChar char="•"/>
            </a:pPr>
            <a:endParaRPr lang="en-GB" sz="2400" dirty="0" smtClean="0"/>
          </a:p>
        </p:txBody>
      </p:sp>
    </p:spTree>
    <p:extLst>
      <p:ext uri="{BB962C8B-B14F-4D97-AF65-F5344CB8AC3E}">
        <p14:creationId xmlns:p14="http://schemas.microsoft.com/office/powerpoint/2010/main" val="1578333061"/>
      </p:ext>
    </p:extLst>
  </p:cSld>
  <p:clrMapOvr>
    <a:masterClrMapping/>
  </p:clrMapOvr>
  <p:timing>
    <p:tnLst>
      <p:par>
        <p:cTn xmlns:p14="http://schemas.microsoft.com/office/powerpoint/2010/main" id="1" dur="indefinite" restart="never" nodeType="tmRoot"/>
      </p:par>
    </p:tnLst>
  </p:timing>
</p:sld>
</file>

<file path=ppt/slides/slide1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8802" y="404664"/>
            <a:ext cx="9152802" cy="864096"/>
          </a:xfrm>
          <a:prstGeom prst="rect">
            <a:avLst/>
          </a:prstGeom>
          <a:solidFill>
            <a:srgbClr val="24887C"/>
          </a:solidFill>
          <a:ln>
            <a:solidFill>
              <a:srgbClr val="24887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2400" b="1" dirty="0" smtClean="0"/>
              <a:t>Security &amp; Privacy – Legal Overview</a:t>
            </a:r>
          </a:p>
          <a:p>
            <a:r>
              <a:rPr lang="en-GB" sz="1400" dirty="0" smtClean="0"/>
              <a:t>Three main sources of law</a:t>
            </a:r>
            <a:endParaRPr lang="en-GB" sz="1400" dirty="0"/>
          </a:p>
        </p:txBody>
      </p:sp>
      <p:sp>
        <p:nvSpPr>
          <p:cNvPr id="5" name="Rectangle 4"/>
          <p:cNvSpPr/>
          <p:nvPr/>
        </p:nvSpPr>
        <p:spPr>
          <a:xfrm>
            <a:off x="-8802" y="116632"/>
            <a:ext cx="9144000" cy="144016"/>
          </a:xfrm>
          <a:prstGeom prst="rect">
            <a:avLst/>
          </a:prstGeom>
          <a:solidFill>
            <a:srgbClr val="24887C"/>
          </a:solidFill>
          <a:ln>
            <a:solidFill>
              <a:srgbClr val="24887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TextBox 5"/>
          <p:cNvSpPr txBox="1"/>
          <p:nvPr/>
        </p:nvSpPr>
        <p:spPr>
          <a:xfrm>
            <a:off x="251520" y="1628800"/>
            <a:ext cx="8892480" cy="3293209"/>
          </a:xfrm>
          <a:prstGeom prst="rect">
            <a:avLst/>
          </a:prstGeom>
          <a:noFill/>
        </p:spPr>
        <p:txBody>
          <a:bodyPr wrap="square" rtlCol="0">
            <a:spAutoFit/>
          </a:bodyPr>
          <a:lstStyle/>
          <a:p>
            <a:pPr marL="342900" indent="-342900">
              <a:buFont typeface="Arial" panose="020B0604020202020204" pitchFamily="34" charset="0"/>
              <a:buChar char="•"/>
            </a:pPr>
            <a:r>
              <a:rPr lang="en-GB" sz="3200" dirty="0" smtClean="0"/>
              <a:t>Article 17 of the International Covenant on civil and political rights (1966)</a:t>
            </a:r>
            <a:endParaRPr lang="en-US" sz="2400" dirty="0" smtClean="0"/>
          </a:p>
          <a:p>
            <a:pPr marL="342900" indent="-342900">
              <a:buFont typeface="Arial" panose="020B0604020202020204" pitchFamily="34" charset="0"/>
              <a:buChar char="•"/>
            </a:pPr>
            <a:endParaRPr lang="en-US" sz="2400" dirty="0"/>
          </a:p>
          <a:p>
            <a:pPr marL="342900" indent="-342900">
              <a:buFont typeface="Arial" panose="020B0604020202020204" pitchFamily="34" charset="0"/>
              <a:buChar char="•"/>
            </a:pPr>
            <a:endParaRPr lang="en-GB" sz="2400" dirty="0" smtClean="0"/>
          </a:p>
          <a:p>
            <a:pPr marL="342900" indent="-342900">
              <a:buFont typeface="Arial" panose="020B0604020202020204" pitchFamily="34" charset="0"/>
              <a:buChar char="•"/>
            </a:pPr>
            <a:endParaRPr lang="en-US" sz="2400" dirty="0"/>
          </a:p>
          <a:p>
            <a:pPr marL="342900" indent="-342900">
              <a:buFont typeface="Arial" panose="020B0604020202020204" pitchFamily="34" charset="0"/>
              <a:buChar char="•"/>
            </a:pPr>
            <a:endParaRPr lang="en-US" sz="2400" dirty="0" smtClean="0"/>
          </a:p>
          <a:p>
            <a:pPr marL="342900" indent="-342900">
              <a:buFont typeface="Arial" panose="020B0604020202020204" pitchFamily="34" charset="0"/>
              <a:buChar char="•"/>
            </a:pPr>
            <a:endParaRPr lang="en-US" sz="2400" dirty="0"/>
          </a:p>
          <a:p>
            <a:pPr marL="342900" indent="-342900">
              <a:buFont typeface="Arial" panose="020B0604020202020204" pitchFamily="34" charset="0"/>
              <a:buChar char="•"/>
            </a:pPr>
            <a:endParaRPr lang="en-GB" sz="2400" dirty="0" smtClean="0"/>
          </a:p>
        </p:txBody>
      </p:sp>
    </p:spTree>
    <p:extLst>
      <p:ext uri="{BB962C8B-B14F-4D97-AF65-F5344CB8AC3E}">
        <p14:creationId xmlns:p14="http://schemas.microsoft.com/office/powerpoint/2010/main" val="732329140"/>
      </p:ext>
    </p:extLst>
  </p:cSld>
  <p:clrMapOvr>
    <a:masterClrMapping/>
  </p:clrMapOvr>
  <p:timing>
    <p:tnLst>
      <p:par>
        <p:cTn xmlns:p14="http://schemas.microsoft.com/office/powerpoint/2010/main" id="1" dur="indefinite" restart="never" nodeType="tmRoot"/>
      </p:par>
    </p:tnLst>
  </p:timing>
</p:sld>
</file>

<file path=ppt/slides/slide1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8802" y="404664"/>
            <a:ext cx="9152802" cy="864096"/>
          </a:xfrm>
          <a:prstGeom prst="rect">
            <a:avLst/>
          </a:prstGeom>
          <a:solidFill>
            <a:srgbClr val="24887C"/>
          </a:solidFill>
          <a:ln>
            <a:solidFill>
              <a:srgbClr val="24887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2400" b="1" dirty="0" smtClean="0"/>
              <a:t>Security &amp; Privacy – Legal Overview</a:t>
            </a:r>
          </a:p>
          <a:p>
            <a:r>
              <a:rPr lang="en-GB" sz="1400" dirty="0" smtClean="0"/>
              <a:t>Three main sources of law</a:t>
            </a:r>
            <a:endParaRPr lang="en-GB" sz="1400" dirty="0"/>
          </a:p>
        </p:txBody>
      </p:sp>
      <p:sp>
        <p:nvSpPr>
          <p:cNvPr id="5" name="Rectangle 4"/>
          <p:cNvSpPr/>
          <p:nvPr/>
        </p:nvSpPr>
        <p:spPr>
          <a:xfrm>
            <a:off x="-8802" y="116632"/>
            <a:ext cx="9144000" cy="144016"/>
          </a:xfrm>
          <a:prstGeom prst="rect">
            <a:avLst/>
          </a:prstGeom>
          <a:solidFill>
            <a:srgbClr val="24887C"/>
          </a:solidFill>
          <a:ln>
            <a:solidFill>
              <a:srgbClr val="24887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TextBox 5"/>
          <p:cNvSpPr txBox="1"/>
          <p:nvPr/>
        </p:nvSpPr>
        <p:spPr>
          <a:xfrm>
            <a:off x="251520" y="1628800"/>
            <a:ext cx="8892480" cy="5632311"/>
          </a:xfrm>
          <a:prstGeom prst="rect">
            <a:avLst/>
          </a:prstGeom>
          <a:noFill/>
        </p:spPr>
        <p:txBody>
          <a:bodyPr wrap="square" rtlCol="0">
            <a:spAutoFit/>
          </a:bodyPr>
          <a:lstStyle/>
          <a:p>
            <a:pPr marL="342900" indent="-342900">
              <a:buFont typeface="Arial" panose="020B0604020202020204" pitchFamily="34" charset="0"/>
              <a:buChar char="•"/>
            </a:pPr>
            <a:r>
              <a:rPr lang="en-GB" sz="3200" dirty="0" smtClean="0"/>
              <a:t>Article 17 of the International Covenant on civil and political rights (1966)</a:t>
            </a:r>
          </a:p>
          <a:p>
            <a:pPr marL="342900" indent="-342900">
              <a:buFont typeface="Arial" panose="020B0604020202020204" pitchFamily="34" charset="0"/>
              <a:buChar char="•"/>
            </a:pPr>
            <a:endParaRPr lang="en-GB" sz="3200" dirty="0"/>
          </a:p>
          <a:p>
            <a:pPr marL="342900" indent="-342900">
              <a:buFont typeface="Arial" panose="020B0604020202020204" pitchFamily="34" charset="0"/>
              <a:buChar char="•"/>
            </a:pPr>
            <a:r>
              <a:rPr lang="en-US" sz="2400" dirty="0"/>
              <a:t>"No one shall be subjected to arbitrary or unlawful interference with his privacy, family, home or correspondence, nor to unlawful attacks on his </a:t>
            </a:r>
            <a:r>
              <a:rPr lang="en-US" sz="2400" dirty="0" smtClean="0"/>
              <a:t>honor </a:t>
            </a:r>
            <a:r>
              <a:rPr lang="en-US" sz="2400" dirty="0"/>
              <a:t>and reputation. Everyone has the right to the protection of the law against such interference or attacks."</a:t>
            </a:r>
          </a:p>
          <a:p>
            <a:pPr marL="342900" indent="-342900">
              <a:buFont typeface="Arial" panose="020B0604020202020204" pitchFamily="34" charset="0"/>
              <a:buChar char="•"/>
            </a:pPr>
            <a:endParaRPr lang="en-US" sz="2400" dirty="0" smtClean="0"/>
          </a:p>
          <a:p>
            <a:pPr marL="342900" indent="-342900">
              <a:buFont typeface="Arial" panose="020B0604020202020204" pitchFamily="34" charset="0"/>
              <a:buChar char="•"/>
            </a:pPr>
            <a:endParaRPr lang="en-US" sz="2400" dirty="0"/>
          </a:p>
          <a:p>
            <a:pPr marL="342900" indent="-342900">
              <a:buFont typeface="Arial" panose="020B0604020202020204" pitchFamily="34" charset="0"/>
              <a:buChar char="•"/>
            </a:pPr>
            <a:endParaRPr lang="en-GB" sz="2400" dirty="0" smtClean="0"/>
          </a:p>
          <a:p>
            <a:pPr marL="342900" indent="-342900">
              <a:buFont typeface="Arial" panose="020B0604020202020204" pitchFamily="34" charset="0"/>
              <a:buChar char="•"/>
            </a:pPr>
            <a:endParaRPr lang="en-US" sz="2400" dirty="0"/>
          </a:p>
          <a:p>
            <a:pPr marL="342900" indent="-342900">
              <a:buFont typeface="Arial" panose="020B0604020202020204" pitchFamily="34" charset="0"/>
              <a:buChar char="•"/>
            </a:pPr>
            <a:endParaRPr lang="en-US" sz="2400" dirty="0" smtClean="0"/>
          </a:p>
          <a:p>
            <a:pPr marL="342900" indent="-342900">
              <a:buFont typeface="Arial" panose="020B0604020202020204" pitchFamily="34" charset="0"/>
              <a:buChar char="•"/>
            </a:pPr>
            <a:endParaRPr lang="en-US" sz="2400" dirty="0"/>
          </a:p>
          <a:p>
            <a:pPr marL="342900" indent="-342900">
              <a:buFont typeface="Arial" panose="020B0604020202020204" pitchFamily="34" charset="0"/>
              <a:buChar char="•"/>
            </a:pPr>
            <a:endParaRPr lang="en-GB" sz="2400" dirty="0" smtClean="0"/>
          </a:p>
        </p:txBody>
      </p:sp>
    </p:spTree>
    <p:extLst>
      <p:ext uri="{BB962C8B-B14F-4D97-AF65-F5344CB8AC3E}">
        <p14:creationId xmlns:p14="http://schemas.microsoft.com/office/powerpoint/2010/main" val="1887478213"/>
      </p:ext>
    </p:extLst>
  </p:cSld>
  <p:clrMapOvr>
    <a:masterClrMapping/>
  </p:clrMapOvr>
  <p:timing>
    <p:tnLst>
      <p:par>
        <p:cTn xmlns:p14="http://schemas.microsoft.com/office/powerpoint/2010/main" id="1" dur="indefinite" restart="never" nodeType="tmRoot"/>
      </p:par>
    </p:tnLst>
  </p:timing>
</p:sld>
</file>

<file path=ppt/slides/slide1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620688"/>
            <a:ext cx="9152802" cy="4320480"/>
          </a:xfrm>
          <a:prstGeom prst="rect">
            <a:avLst/>
          </a:prstGeom>
          <a:solidFill>
            <a:srgbClr val="659927"/>
          </a:solidFill>
          <a:ln>
            <a:solidFill>
              <a:srgbClr val="65992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4400" b="1" dirty="0" smtClean="0"/>
              <a:t>Security &amp; Privacy – Legal Overview</a:t>
            </a:r>
          </a:p>
          <a:p>
            <a:pPr algn="ctr"/>
            <a:r>
              <a:rPr lang="en-GB" sz="3200" dirty="0" smtClean="0"/>
              <a:t>Conclusion</a:t>
            </a:r>
          </a:p>
        </p:txBody>
      </p:sp>
      <p:sp>
        <p:nvSpPr>
          <p:cNvPr id="5" name="Rectangle 4"/>
          <p:cNvSpPr/>
          <p:nvPr/>
        </p:nvSpPr>
        <p:spPr>
          <a:xfrm>
            <a:off x="-5053" y="332656"/>
            <a:ext cx="9144000" cy="144016"/>
          </a:xfrm>
          <a:prstGeom prst="rect">
            <a:avLst/>
          </a:prstGeom>
          <a:solidFill>
            <a:srgbClr val="659927"/>
          </a:solidFill>
          <a:ln>
            <a:solidFill>
              <a:srgbClr val="65992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3228908879"/>
      </p:ext>
    </p:extLst>
  </p:cSld>
  <p:clrMapOvr>
    <a:masterClrMapping/>
  </p:clrMapOvr>
  <p:timing>
    <p:tnLst>
      <p:par>
        <p:cTn xmlns:p14="http://schemas.microsoft.com/office/powerpoint/2010/main" id="1" dur="indefinite" restart="never" nodeType="tmRoot"/>
      </p:par>
    </p:tnLst>
  </p:timing>
</p:sld>
</file>

<file path=ppt/slides/slide1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8802" y="404664"/>
            <a:ext cx="9152802" cy="864096"/>
          </a:xfrm>
          <a:prstGeom prst="rect">
            <a:avLst/>
          </a:prstGeom>
          <a:solidFill>
            <a:srgbClr val="659927"/>
          </a:solidFill>
          <a:ln>
            <a:solidFill>
              <a:srgbClr val="65992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2400" b="1" dirty="0" smtClean="0"/>
              <a:t>Security &amp; Privacy – Legal Overview</a:t>
            </a:r>
          </a:p>
          <a:p>
            <a:r>
              <a:rPr lang="en-GB" sz="1400" dirty="0" smtClean="0"/>
              <a:t>Conclusion</a:t>
            </a:r>
            <a:endParaRPr lang="en-GB" sz="1400" dirty="0"/>
          </a:p>
        </p:txBody>
      </p:sp>
      <p:sp>
        <p:nvSpPr>
          <p:cNvPr id="5" name="Rectangle 4"/>
          <p:cNvSpPr/>
          <p:nvPr/>
        </p:nvSpPr>
        <p:spPr>
          <a:xfrm>
            <a:off x="-8802" y="116632"/>
            <a:ext cx="9144000" cy="144016"/>
          </a:xfrm>
          <a:prstGeom prst="rect">
            <a:avLst/>
          </a:prstGeom>
          <a:solidFill>
            <a:srgbClr val="659927"/>
          </a:solidFill>
          <a:ln>
            <a:solidFill>
              <a:srgbClr val="65992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TextBox 5"/>
          <p:cNvSpPr txBox="1"/>
          <p:nvPr/>
        </p:nvSpPr>
        <p:spPr>
          <a:xfrm>
            <a:off x="251520" y="1628800"/>
            <a:ext cx="8640960" cy="1077218"/>
          </a:xfrm>
          <a:prstGeom prst="rect">
            <a:avLst/>
          </a:prstGeom>
          <a:noFill/>
        </p:spPr>
        <p:txBody>
          <a:bodyPr wrap="square" rtlCol="0">
            <a:spAutoFit/>
          </a:bodyPr>
          <a:lstStyle/>
          <a:p>
            <a:pPr marL="342900" indent="-342900">
              <a:buFont typeface="Arial" panose="020B0604020202020204" pitchFamily="34" charset="0"/>
              <a:buChar char="•"/>
            </a:pPr>
            <a:r>
              <a:rPr lang="en-GB" sz="3200" dirty="0" smtClean="0"/>
              <a:t>Acts vary from country to country. Examples include:</a:t>
            </a:r>
          </a:p>
        </p:txBody>
      </p:sp>
    </p:spTree>
    <p:extLst>
      <p:ext uri="{BB962C8B-B14F-4D97-AF65-F5344CB8AC3E}">
        <p14:creationId xmlns:p14="http://schemas.microsoft.com/office/powerpoint/2010/main" val="53473913"/>
      </p:ext>
    </p:extLst>
  </p:cSld>
  <p:clrMapOvr>
    <a:masterClrMapping/>
  </p:clrMapOvr>
  <p:timing>
    <p:tnLst>
      <p:par>
        <p:cTn xmlns:p14="http://schemas.microsoft.com/office/powerpoint/2010/main" id="1" dur="indefinite" restart="never" nodeType="tmRoot"/>
      </p:par>
    </p:tnLst>
  </p:timing>
</p:sld>
</file>

<file path=ppt/slides/slide1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8802" y="404664"/>
            <a:ext cx="9152802" cy="864096"/>
          </a:xfrm>
          <a:prstGeom prst="rect">
            <a:avLst/>
          </a:prstGeom>
          <a:solidFill>
            <a:srgbClr val="659927"/>
          </a:solidFill>
          <a:ln>
            <a:solidFill>
              <a:srgbClr val="65992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2400" b="1" dirty="0" smtClean="0"/>
              <a:t>Security &amp; Privacy – Legal Overview</a:t>
            </a:r>
          </a:p>
          <a:p>
            <a:r>
              <a:rPr lang="en-GB" sz="1400" dirty="0" smtClean="0"/>
              <a:t>Conclusion</a:t>
            </a:r>
            <a:endParaRPr lang="en-GB" sz="1400" dirty="0"/>
          </a:p>
        </p:txBody>
      </p:sp>
      <p:sp>
        <p:nvSpPr>
          <p:cNvPr id="5" name="Rectangle 4"/>
          <p:cNvSpPr/>
          <p:nvPr/>
        </p:nvSpPr>
        <p:spPr>
          <a:xfrm>
            <a:off x="-8802" y="116632"/>
            <a:ext cx="9144000" cy="144016"/>
          </a:xfrm>
          <a:prstGeom prst="rect">
            <a:avLst/>
          </a:prstGeom>
          <a:solidFill>
            <a:srgbClr val="659927"/>
          </a:solidFill>
          <a:ln>
            <a:solidFill>
              <a:srgbClr val="65992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TextBox 5"/>
          <p:cNvSpPr txBox="1"/>
          <p:nvPr/>
        </p:nvSpPr>
        <p:spPr>
          <a:xfrm>
            <a:off x="251520" y="1628800"/>
            <a:ext cx="8640960" cy="1508105"/>
          </a:xfrm>
          <a:prstGeom prst="rect">
            <a:avLst/>
          </a:prstGeom>
          <a:noFill/>
        </p:spPr>
        <p:txBody>
          <a:bodyPr wrap="square" rtlCol="0">
            <a:spAutoFit/>
          </a:bodyPr>
          <a:lstStyle/>
          <a:p>
            <a:pPr marL="342900" indent="-342900">
              <a:buFont typeface="Arial" panose="020B0604020202020204" pitchFamily="34" charset="0"/>
              <a:buChar char="•"/>
            </a:pPr>
            <a:r>
              <a:rPr lang="en-GB" sz="3200" dirty="0" smtClean="0"/>
              <a:t>Acts vary from country to country. Examples include:</a:t>
            </a:r>
          </a:p>
          <a:p>
            <a:pPr marL="1371600" lvl="2" indent="-457200">
              <a:buFont typeface="Arial" panose="020B0604020202020204" pitchFamily="34" charset="0"/>
              <a:buChar char="•"/>
            </a:pPr>
            <a:r>
              <a:rPr lang="en-GB" sz="2800" dirty="0" smtClean="0"/>
              <a:t>France – French Data Protection Act (2004)</a:t>
            </a:r>
            <a:endParaRPr lang="en-GB" sz="2800" dirty="0"/>
          </a:p>
        </p:txBody>
      </p:sp>
    </p:spTree>
    <p:extLst>
      <p:ext uri="{BB962C8B-B14F-4D97-AF65-F5344CB8AC3E}">
        <p14:creationId xmlns:p14="http://schemas.microsoft.com/office/powerpoint/2010/main" val="3726397162"/>
      </p:ext>
    </p:extLst>
  </p:cSld>
  <p:clrMapOvr>
    <a:masterClrMapping/>
  </p:clrMapOvr>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8802" y="404664"/>
            <a:ext cx="9152802" cy="864096"/>
          </a:xfrm>
          <a:prstGeom prst="rect">
            <a:avLst/>
          </a:prstGeom>
          <a:solidFill>
            <a:schemeClr val="tx2">
              <a:lumMod val="75000"/>
            </a:schemeClr>
          </a:solidFill>
          <a:ln>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2400" b="1" dirty="0" smtClean="0"/>
              <a:t>Security &amp; Privacy – Legal Overview</a:t>
            </a:r>
          </a:p>
          <a:p>
            <a:r>
              <a:rPr lang="en-GB" sz="1400" dirty="0" smtClean="0"/>
              <a:t>Introduction</a:t>
            </a:r>
            <a:endParaRPr lang="en-GB" sz="1400" dirty="0"/>
          </a:p>
        </p:txBody>
      </p:sp>
      <p:sp>
        <p:nvSpPr>
          <p:cNvPr id="5" name="Rectangle 4"/>
          <p:cNvSpPr/>
          <p:nvPr/>
        </p:nvSpPr>
        <p:spPr>
          <a:xfrm>
            <a:off x="-8802" y="116632"/>
            <a:ext cx="9144000" cy="144016"/>
          </a:xfrm>
          <a:prstGeom prst="rect">
            <a:avLst/>
          </a:prstGeom>
          <a:solidFill>
            <a:schemeClr val="tx2">
              <a:lumMod val="75000"/>
            </a:schemeClr>
          </a:solidFill>
          <a:ln>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TextBox 6"/>
          <p:cNvSpPr txBox="1"/>
          <p:nvPr/>
        </p:nvSpPr>
        <p:spPr>
          <a:xfrm>
            <a:off x="251520" y="1628800"/>
            <a:ext cx="8640960" cy="2246769"/>
          </a:xfrm>
          <a:prstGeom prst="rect">
            <a:avLst/>
          </a:prstGeom>
          <a:noFill/>
        </p:spPr>
        <p:txBody>
          <a:bodyPr wrap="square" rtlCol="0">
            <a:spAutoFit/>
          </a:bodyPr>
          <a:lstStyle/>
          <a:p>
            <a:pPr marL="285750" indent="-285750">
              <a:buFont typeface="Arial" panose="020B0604020202020204" pitchFamily="34" charset="0"/>
              <a:buChar char="•"/>
            </a:pPr>
            <a:r>
              <a:rPr lang="en-GB" sz="2800" dirty="0" smtClean="0"/>
              <a:t>How is personal data obtained?</a:t>
            </a:r>
          </a:p>
          <a:p>
            <a:pPr marL="1200150" lvl="2" indent="-285750">
              <a:buFont typeface="Arial" panose="020B0604020202020204" pitchFamily="34" charset="0"/>
              <a:buChar char="•"/>
            </a:pPr>
            <a:r>
              <a:rPr lang="en-GB" sz="2800" dirty="0" smtClean="0"/>
              <a:t>Medical records</a:t>
            </a:r>
          </a:p>
          <a:p>
            <a:pPr marL="1200150" lvl="2" indent="-285750">
              <a:buFont typeface="Arial" panose="020B0604020202020204" pitchFamily="34" charset="0"/>
              <a:buChar char="•"/>
            </a:pPr>
            <a:r>
              <a:rPr lang="en-GB" sz="2800" dirty="0" smtClean="0"/>
              <a:t>Criminal records</a:t>
            </a:r>
          </a:p>
          <a:p>
            <a:pPr marL="1200150" lvl="2" indent="-285750">
              <a:buFont typeface="Arial" panose="020B0604020202020204" pitchFamily="34" charset="0"/>
              <a:buChar char="•"/>
            </a:pPr>
            <a:r>
              <a:rPr lang="en-GB" sz="2800" dirty="0" smtClean="0"/>
              <a:t>Geographic records</a:t>
            </a:r>
          </a:p>
          <a:p>
            <a:pPr marL="1200150" lvl="2" indent="-285750">
              <a:buFont typeface="Arial" panose="020B0604020202020204" pitchFamily="34" charset="0"/>
              <a:buChar char="•"/>
            </a:pPr>
            <a:r>
              <a:rPr lang="en-GB" sz="2800" dirty="0" smtClean="0"/>
              <a:t>Financial data</a:t>
            </a:r>
          </a:p>
        </p:txBody>
      </p:sp>
    </p:spTree>
    <p:extLst>
      <p:ext uri="{BB962C8B-B14F-4D97-AF65-F5344CB8AC3E}">
        <p14:creationId xmlns:p14="http://schemas.microsoft.com/office/powerpoint/2010/main" val="3639451673"/>
      </p:ext>
    </p:extLst>
  </p:cSld>
  <p:clrMapOvr>
    <a:masterClrMapping/>
  </p:clrMapOvr>
  <p:timing>
    <p:tnLst>
      <p:par>
        <p:cTn xmlns:p14="http://schemas.microsoft.com/office/powerpoint/2010/main" id="1" dur="indefinite" restart="never" nodeType="tmRoot"/>
      </p:par>
    </p:tnLst>
  </p:timing>
</p:sld>
</file>

<file path=ppt/slides/slide1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8802" y="404664"/>
            <a:ext cx="9152802" cy="864096"/>
          </a:xfrm>
          <a:prstGeom prst="rect">
            <a:avLst/>
          </a:prstGeom>
          <a:solidFill>
            <a:srgbClr val="659927"/>
          </a:solidFill>
          <a:ln>
            <a:solidFill>
              <a:srgbClr val="65992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2400" b="1" dirty="0" smtClean="0"/>
              <a:t>Security &amp; Privacy – Legal Overview</a:t>
            </a:r>
          </a:p>
          <a:p>
            <a:r>
              <a:rPr lang="en-GB" sz="1400" dirty="0" smtClean="0"/>
              <a:t>Conclusion</a:t>
            </a:r>
            <a:endParaRPr lang="en-GB" sz="1400" dirty="0"/>
          </a:p>
        </p:txBody>
      </p:sp>
      <p:sp>
        <p:nvSpPr>
          <p:cNvPr id="5" name="Rectangle 4"/>
          <p:cNvSpPr/>
          <p:nvPr/>
        </p:nvSpPr>
        <p:spPr>
          <a:xfrm>
            <a:off x="-8802" y="116632"/>
            <a:ext cx="9144000" cy="144016"/>
          </a:xfrm>
          <a:prstGeom prst="rect">
            <a:avLst/>
          </a:prstGeom>
          <a:solidFill>
            <a:srgbClr val="659927"/>
          </a:solidFill>
          <a:ln>
            <a:solidFill>
              <a:srgbClr val="65992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TextBox 5"/>
          <p:cNvSpPr txBox="1"/>
          <p:nvPr/>
        </p:nvSpPr>
        <p:spPr>
          <a:xfrm>
            <a:off x="251520" y="1628800"/>
            <a:ext cx="8640960" cy="2369880"/>
          </a:xfrm>
          <a:prstGeom prst="rect">
            <a:avLst/>
          </a:prstGeom>
          <a:noFill/>
        </p:spPr>
        <p:txBody>
          <a:bodyPr wrap="square" rtlCol="0">
            <a:spAutoFit/>
          </a:bodyPr>
          <a:lstStyle/>
          <a:p>
            <a:pPr marL="342900" indent="-342900">
              <a:buFont typeface="Arial" panose="020B0604020202020204" pitchFamily="34" charset="0"/>
              <a:buChar char="•"/>
            </a:pPr>
            <a:r>
              <a:rPr lang="en-GB" sz="3200" dirty="0" smtClean="0"/>
              <a:t>Acts vary from country to country. Examples include:</a:t>
            </a:r>
          </a:p>
          <a:p>
            <a:pPr marL="1371600" lvl="2" indent="-457200">
              <a:buFont typeface="Arial" panose="020B0604020202020204" pitchFamily="34" charset="0"/>
              <a:buChar char="•"/>
            </a:pPr>
            <a:r>
              <a:rPr lang="en-GB" sz="2800" dirty="0" smtClean="0"/>
              <a:t>France – French Data Protection Act (2004)</a:t>
            </a:r>
          </a:p>
          <a:p>
            <a:pPr marL="1371600" lvl="2" indent="-457200">
              <a:buFont typeface="Arial" panose="020B0604020202020204" pitchFamily="34" charset="0"/>
              <a:buChar char="•"/>
            </a:pPr>
            <a:r>
              <a:rPr lang="en-GB" sz="2800" dirty="0" smtClean="0"/>
              <a:t>Italy – Supervisory Authority for Personal Data Protection</a:t>
            </a:r>
            <a:endParaRPr lang="en-GB" sz="2800" dirty="0"/>
          </a:p>
        </p:txBody>
      </p:sp>
    </p:spTree>
    <p:extLst>
      <p:ext uri="{BB962C8B-B14F-4D97-AF65-F5344CB8AC3E}">
        <p14:creationId xmlns:p14="http://schemas.microsoft.com/office/powerpoint/2010/main" val="1928618049"/>
      </p:ext>
    </p:extLst>
  </p:cSld>
  <p:clrMapOvr>
    <a:masterClrMapping/>
  </p:clrMapOvr>
  <p:timing>
    <p:tnLst>
      <p:par>
        <p:cTn xmlns:p14="http://schemas.microsoft.com/office/powerpoint/2010/main" id="1" dur="indefinite" restart="never" nodeType="tmRoot"/>
      </p:par>
    </p:tnLst>
  </p:timing>
</p:sld>
</file>

<file path=ppt/slides/slide1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8802" y="404664"/>
            <a:ext cx="9152802" cy="864096"/>
          </a:xfrm>
          <a:prstGeom prst="rect">
            <a:avLst/>
          </a:prstGeom>
          <a:solidFill>
            <a:srgbClr val="659927"/>
          </a:solidFill>
          <a:ln>
            <a:solidFill>
              <a:srgbClr val="65992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2400" b="1" dirty="0" smtClean="0"/>
              <a:t>Security &amp; Privacy – Legal Overview</a:t>
            </a:r>
          </a:p>
          <a:p>
            <a:r>
              <a:rPr lang="en-GB" sz="1400" dirty="0" smtClean="0"/>
              <a:t>Conclusion</a:t>
            </a:r>
            <a:endParaRPr lang="en-GB" sz="1400" dirty="0"/>
          </a:p>
        </p:txBody>
      </p:sp>
      <p:sp>
        <p:nvSpPr>
          <p:cNvPr id="5" name="Rectangle 4"/>
          <p:cNvSpPr/>
          <p:nvPr/>
        </p:nvSpPr>
        <p:spPr>
          <a:xfrm>
            <a:off x="-8802" y="116632"/>
            <a:ext cx="9144000" cy="144016"/>
          </a:xfrm>
          <a:prstGeom prst="rect">
            <a:avLst/>
          </a:prstGeom>
          <a:solidFill>
            <a:srgbClr val="659927"/>
          </a:solidFill>
          <a:ln>
            <a:solidFill>
              <a:srgbClr val="65992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TextBox 5"/>
          <p:cNvSpPr txBox="1"/>
          <p:nvPr/>
        </p:nvSpPr>
        <p:spPr>
          <a:xfrm>
            <a:off x="251520" y="1628800"/>
            <a:ext cx="8640960" cy="4093428"/>
          </a:xfrm>
          <a:prstGeom prst="rect">
            <a:avLst/>
          </a:prstGeom>
          <a:noFill/>
        </p:spPr>
        <p:txBody>
          <a:bodyPr wrap="square" rtlCol="0">
            <a:spAutoFit/>
          </a:bodyPr>
          <a:lstStyle/>
          <a:p>
            <a:pPr marL="342900" indent="-342900">
              <a:buFont typeface="Arial" panose="020B0604020202020204" pitchFamily="34" charset="0"/>
              <a:buChar char="•"/>
            </a:pPr>
            <a:r>
              <a:rPr lang="en-GB" sz="3200" dirty="0" smtClean="0"/>
              <a:t>Acts vary from country to country. Examples include:</a:t>
            </a:r>
          </a:p>
          <a:p>
            <a:pPr marL="1371600" lvl="2" indent="-457200">
              <a:buFont typeface="Arial" panose="020B0604020202020204" pitchFamily="34" charset="0"/>
              <a:buChar char="•"/>
            </a:pPr>
            <a:r>
              <a:rPr lang="en-GB" sz="2800" dirty="0" smtClean="0"/>
              <a:t>France – French Data Protection Act (2004)</a:t>
            </a:r>
          </a:p>
          <a:p>
            <a:pPr marL="1371600" lvl="2" indent="-457200">
              <a:buFont typeface="Arial" panose="020B0604020202020204" pitchFamily="34" charset="0"/>
              <a:buChar char="•"/>
            </a:pPr>
            <a:r>
              <a:rPr lang="en-GB" sz="2800" dirty="0" smtClean="0"/>
              <a:t>Italy – Supervisory Authority for Personal Data Protection</a:t>
            </a:r>
          </a:p>
          <a:p>
            <a:pPr marL="1371600" lvl="2" indent="-457200">
              <a:buFont typeface="Arial" panose="020B0604020202020204" pitchFamily="34" charset="0"/>
              <a:buChar char="•"/>
            </a:pPr>
            <a:r>
              <a:rPr lang="en-GB" sz="2800" dirty="0" smtClean="0"/>
              <a:t>Canada – Personal Information Protection and Electronics Documents Act (2000)</a:t>
            </a:r>
          </a:p>
          <a:p>
            <a:pPr marL="1371600" lvl="2" indent="-457200">
              <a:buFont typeface="Arial" panose="020B0604020202020204" pitchFamily="34" charset="0"/>
              <a:buChar char="•"/>
            </a:pPr>
            <a:endParaRPr lang="en-GB" sz="2800" dirty="0"/>
          </a:p>
          <a:p>
            <a:endParaRPr lang="en-GB" sz="2800" dirty="0"/>
          </a:p>
        </p:txBody>
      </p:sp>
    </p:spTree>
    <p:extLst>
      <p:ext uri="{BB962C8B-B14F-4D97-AF65-F5344CB8AC3E}">
        <p14:creationId xmlns:p14="http://schemas.microsoft.com/office/powerpoint/2010/main" val="4102612942"/>
      </p:ext>
    </p:extLst>
  </p:cSld>
  <p:clrMapOvr>
    <a:masterClrMapping/>
  </p:clrMapOvr>
  <p:timing>
    <p:tnLst>
      <p:par>
        <p:cTn xmlns:p14="http://schemas.microsoft.com/office/powerpoint/2010/main" id="1" dur="indefinite" restart="never" nodeType="tmRoot"/>
      </p:par>
    </p:tnLst>
  </p:timing>
</p:sld>
</file>

<file path=ppt/slides/slide1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8802" y="404664"/>
            <a:ext cx="9152802" cy="864096"/>
          </a:xfrm>
          <a:prstGeom prst="rect">
            <a:avLst/>
          </a:prstGeom>
          <a:solidFill>
            <a:srgbClr val="659927"/>
          </a:solidFill>
          <a:ln>
            <a:solidFill>
              <a:srgbClr val="65992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2400" b="1" dirty="0" smtClean="0"/>
              <a:t>Security &amp; Privacy – Legal Overview</a:t>
            </a:r>
          </a:p>
          <a:p>
            <a:r>
              <a:rPr lang="en-GB" sz="1400" dirty="0" smtClean="0"/>
              <a:t>Conclusion</a:t>
            </a:r>
            <a:endParaRPr lang="en-GB" sz="1400" dirty="0"/>
          </a:p>
        </p:txBody>
      </p:sp>
      <p:sp>
        <p:nvSpPr>
          <p:cNvPr id="5" name="Rectangle 4"/>
          <p:cNvSpPr/>
          <p:nvPr/>
        </p:nvSpPr>
        <p:spPr>
          <a:xfrm>
            <a:off x="-8802" y="116632"/>
            <a:ext cx="9144000" cy="144016"/>
          </a:xfrm>
          <a:prstGeom prst="rect">
            <a:avLst/>
          </a:prstGeom>
          <a:solidFill>
            <a:srgbClr val="659927"/>
          </a:solidFill>
          <a:ln>
            <a:solidFill>
              <a:srgbClr val="65992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TextBox 5"/>
          <p:cNvSpPr txBox="1"/>
          <p:nvPr/>
        </p:nvSpPr>
        <p:spPr>
          <a:xfrm>
            <a:off x="251520" y="1628800"/>
            <a:ext cx="8640960" cy="4955203"/>
          </a:xfrm>
          <a:prstGeom prst="rect">
            <a:avLst/>
          </a:prstGeom>
          <a:noFill/>
        </p:spPr>
        <p:txBody>
          <a:bodyPr wrap="square" rtlCol="0">
            <a:spAutoFit/>
          </a:bodyPr>
          <a:lstStyle/>
          <a:p>
            <a:pPr marL="342900" indent="-342900">
              <a:buFont typeface="Arial" panose="020B0604020202020204" pitchFamily="34" charset="0"/>
              <a:buChar char="•"/>
            </a:pPr>
            <a:r>
              <a:rPr lang="en-GB" sz="3200" dirty="0" smtClean="0"/>
              <a:t>Acts vary from country to country. Examples include:</a:t>
            </a:r>
          </a:p>
          <a:p>
            <a:pPr marL="1371600" lvl="2" indent="-457200">
              <a:buFont typeface="Arial" panose="020B0604020202020204" pitchFamily="34" charset="0"/>
              <a:buChar char="•"/>
            </a:pPr>
            <a:r>
              <a:rPr lang="en-GB" sz="2800" dirty="0" smtClean="0"/>
              <a:t>France – French Data Protection Act (2004)</a:t>
            </a:r>
          </a:p>
          <a:p>
            <a:pPr marL="1371600" lvl="2" indent="-457200">
              <a:buFont typeface="Arial" panose="020B0604020202020204" pitchFamily="34" charset="0"/>
              <a:buChar char="•"/>
            </a:pPr>
            <a:r>
              <a:rPr lang="en-GB" sz="2800" dirty="0" smtClean="0"/>
              <a:t>Italy – Supervisory Authority for Personal Data Protection</a:t>
            </a:r>
          </a:p>
          <a:p>
            <a:pPr marL="1371600" lvl="2" indent="-457200">
              <a:buFont typeface="Arial" panose="020B0604020202020204" pitchFamily="34" charset="0"/>
              <a:buChar char="•"/>
            </a:pPr>
            <a:r>
              <a:rPr lang="en-GB" sz="2800" dirty="0" smtClean="0"/>
              <a:t>Canada – Personal Information Protection and Electronics Documents Act (2000)</a:t>
            </a:r>
          </a:p>
          <a:p>
            <a:pPr marL="1371600" lvl="2" indent="-457200">
              <a:buFont typeface="Arial" panose="020B0604020202020204" pitchFamily="34" charset="0"/>
              <a:buChar char="•"/>
            </a:pPr>
            <a:endParaRPr lang="en-GB" sz="2800" dirty="0" smtClean="0"/>
          </a:p>
          <a:p>
            <a:pPr marL="457200" indent="-457200">
              <a:buFont typeface="Arial" panose="020B0604020202020204" pitchFamily="34" charset="0"/>
              <a:buChar char="•"/>
            </a:pPr>
            <a:r>
              <a:rPr lang="en-GB" sz="2800" dirty="0" smtClean="0"/>
              <a:t>Some countries do not have sufficient laws to protect people’s privacy</a:t>
            </a:r>
            <a:endParaRPr lang="en-GB" sz="2800" dirty="0"/>
          </a:p>
          <a:p>
            <a:endParaRPr lang="en-GB" sz="2800" dirty="0"/>
          </a:p>
        </p:txBody>
      </p:sp>
    </p:spTree>
    <p:extLst>
      <p:ext uri="{BB962C8B-B14F-4D97-AF65-F5344CB8AC3E}">
        <p14:creationId xmlns:p14="http://schemas.microsoft.com/office/powerpoint/2010/main" val="3459801937"/>
      </p:ext>
    </p:extLst>
  </p:cSld>
  <p:clrMapOvr>
    <a:masterClrMapping/>
  </p:clrMapOvr>
  <p:timing>
    <p:tnLst>
      <p:par>
        <p:cTn xmlns:p14="http://schemas.microsoft.com/office/powerpoint/2010/main" id="1" dur="indefinite" restart="never" nodeType="tmRoot"/>
      </p:par>
    </p:tnLst>
  </p:timing>
</p:sld>
</file>

<file path=ppt/slides/slide1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8802" y="404664"/>
            <a:ext cx="9152802" cy="864096"/>
          </a:xfrm>
          <a:prstGeom prst="rect">
            <a:avLst/>
          </a:prstGeom>
          <a:solidFill>
            <a:srgbClr val="659927"/>
          </a:solidFill>
          <a:ln>
            <a:solidFill>
              <a:srgbClr val="65992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2400" b="1" dirty="0" smtClean="0"/>
              <a:t>Security &amp; Privacy – Legal Overview</a:t>
            </a:r>
          </a:p>
          <a:p>
            <a:r>
              <a:rPr lang="en-GB" sz="1400" dirty="0" smtClean="0"/>
              <a:t>Conclusion</a:t>
            </a:r>
            <a:endParaRPr lang="en-GB" sz="1400" dirty="0"/>
          </a:p>
        </p:txBody>
      </p:sp>
      <p:sp>
        <p:nvSpPr>
          <p:cNvPr id="5" name="Rectangle 4"/>
          <p:cNvSpPr/>
          <p:nvPr/>
        </p:nvSpPr>
        <p:spPr>
          <a:xfrm>
            <a:off x="-8802" y="116632"/>
            <a:ext cx="9144000" cy="144016"/>
          </a:xfrm>
          <a:prstGeom prst="rect">
            <a:avLst/>
          </a:prstGeom>
          <a:solidFill>
            <a:srgbClr val="659927"/>
          </a:solidFill>
          <a:ln>
            <a:solidFill>
              <a:srgbClr val="65992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TextBox 5"/>
          <p:cNvSpPr txBox="1"/>
          <p:nvPr/>
        </p:nvSpPr>
        <p:spPr>
          <a:xfrm>
            <a:off x="251520" y="1628800"/>
            <a:ext cx="8640960" cy="1938992"/>
          </a:xfrm>
          <a:prstGeom prst="rect">
            <a:avLst/>
          </a:prstGeom>
          <a:noFill/>
        </p:spPr>
        <p:txBody>
          <a:bodyPr wrap="square" rtlCol="0">
            <a:spAutoFit/>
          </a:bodyPr>
          <a:lstStyle/>
          <a:p>
            <a:pPr marL="342900" indent="-342900">
              <a:buFont typeface="Arial" panose="020B0604020202020204" pitchFamily="34" charset="0"/>
              <a:buChar char="•"/>
            </a:pPr>
            <a:r>
              <a:rPr lang="en-GB" sz="3200" dirty="0" smtClean="0"/>
              <a:t>Data online is shared globally, rather than just locally.</a:t>
            </a:r>
            <a:endParaRPr lang="en-GB" sz="2800" dirty="0" smtClean="0"/>
          </a:p>
          <a:p>
            <a:pPr marL="1371600" lvl="2" indent="-457200">
              <a:buFont typeface="Arial" panose="020B0604020202020204" pitchFamily="34" charset="0"/>
              <a:buChar char="•"/>
            </a:pPr>
            <a:endParaRPr lang="en-GB" sz="2800" dirty="0"/>
          </a:p>
          <a:p>
            <a:endParaRPr lang="en-GB" sz="2800" dirty="0"/>
          </a:p>
        </p:txBody>
      </p:sp>
      <p:pic>
        <p:nvPicPr>
          <p:cNvPr id="7" name="Picture 6"/>
          <p:cNvPicPr/>
          <p:nvPr/>
        </p:nvPicPr>
        <p:blipFill>
          <a:blip r:embed="rId2"/>
          <a:stretch>
            <a:fillRect/>
          </a:stretch>
        </p:blipFill>
        <p:spPr>
          <a:xfrm>
            <a:off x="5724128" y="3635304"/>
            <a:ext cx="3250080" cy="3250080"/>
          </a:xfrm>
          <a:prstGeom prst="rect">
            <a:avLst/>
          </a:prstGeom>
        </p:spPr>
      </p:pic>
    </p:spTree>
    <p:extLst>
      <p:ext uri="{BB962C8B-B14F-4D97-AF65-F5344CB8AC3E}">
        <p14:creationId xmlns:p14="http://schemas.microsoft.com/office/powerpoint/2010/main" val="3459801937"/>
      </p:ext>
    </p:extLst>
  </p:cSld>
  <p:clrMapOvr>
    <a:masterClrMapping/>
  </p:clrMapOvr>
  <p:timing>
    <p:tnLst>
      <p:par>
        <p:cTn xmlns:p14="http://schemas.microsoft.com/office/powerpoint/2010/main" id="1" dur="indefinite" restart="never" nodeType="tmRoot"/>
      </p:par>
    </p:tnLst>
  </p:timing>
</p:sld>
</file>

<file path=ppt/slides/slide1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8802" y="404664"/>
            <a:ext cx="9152802" cy="864096"/>
          </a:xfrm>
          <a:prstGeom prst="rect">
            <a:avLst/>
          </a:prstGeom>
          <a:solidFill>
            <a:srgbClr val="659927"/>
          </a:solidFill>
          <a:ln>
            <a:solidFill>
              <a:srgbClr val="65992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2400" b="1" dirty="0" smtClean="0"/>
              <a:t>Security &amp; Privacy – Legal Overview</a:t>
            </a:r>
          </a:p>
          <a:p>
            <a:r>
              <a:rPr lang="en-GB" sz="1400" dirty="0" smtClean="0"/>
              <a:t>Conclusion</a:t>
            </a:r>
            <a:endParaRPr lang="en-GB" sz="1400" dirty="0"/>
          </a:p>
        </p:txBody>
      </p:sp>
      <p:sp>
        <p:nvSpPr>
          <p:cNvPr id="5" name="Rectangle 4"/>
          <p:cNvSpPr/>
          <p:nvPr/>
        </p:nvSpPr>
        <p:spPr>
          <a:xfrm>
            <a:off x="-8802" y="116632"/>
            <a:ext cx="9144000" cy="144016"/>
          </a:xfrm>
          <a:prstGeom prst="rect">
            <a:avLst/>
          </a:prstGeom>
          <a:solidFill>
            <a:srgbClr val="659927"/>
          </a:solidFill>
          <a:ln>
            <a:solidFill>
              <a:srgbClr val="65992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TextBox 5"/>
          <p:cNvSpPr txBox="1"/>
          <p:nvPr/>
        </p:nvSpPr>
        <p:spPr>
          <a:xfrm>
            <a:off x="251520" y="1628800"/>
            <a:ext cx="8640960" cy="3354765"/>
          </a:xfrm>
          <a:prstGeom prst="rect">
            <a:avLst/>
          </a:prstGeom>
          <a:noFill/>
        </p:spPr>
        <p:txBody>
          <a:bodyPr wrap="square" rtlCol="0">
            <a:spAutoFit/>
          </a:bodyPr>
          <a:lstStyle/>
          <a:p>
            <a:pPr marL="342900" indent="-342900">
              <a:buFont typeface="Arial" panose="020B0604020202020204" pitchFamily="34" charset="0"/>
              <a:buChar char="•"/>
            </a:pPr>
            <a:r>
              <a:rPr lang="en-GB" sz="3200" dirty="0" smtClean="0"/>
              <a:t>Data online is shared globally, rather than just locally.</a:t>
            </a:r>
            <a:endParaRPr lang="en-GB" sz="3200" dirty="0"/>
          </a:p>
          <a:p>
            <a:pPr marL="342900" indent="-342900">
              <a:buFont typeface="Arial" panose="020B0604020202020204" pitchFamily="34" charset="0"/>
              <a:buChar char="•"/>
            </a:pPr>
            <a:r>
              <a:rPr lang="en-GB" sz="3200" dirty="0" smtClean="0"/>
              <a:t>Cyber crime can come from anywhere in the world</a:t>
            </a:r>
          </a:p>
          <a:p>
            <a:pPr marL="342900" indent="-342900">
              <a:buFont typeface="Arial" panose="020B0604020202020204" pitchFamily="34" charset="0"/>
              <a:buChar char="•"/>
            </a:pPr>
            <a:endParaRPr lang="en-GB" sz="2800" dirty="0" smtClean="0"/>
          </a:p>
          <a:p>
            <a:pPr marL="1371600" lvl="2" indent="-457200">
              <a:buFont typeface="Arial" panose="020B0604020202020204" pitchFamily="34" charset="0"/>
              <a:buChar char="•"/>
            </a:pPr>
            <a:endParaRPr lang="en-GB" sz="2800" dirty="0"/>
          </a:p>
          <a:p>
            <a:endParaRPr lang="en-GB" sz="2800" dirty="0"/>
          </a:p>
        </p:txBody>
      </p:sp>
      <p:pic>
        <p:nvPicPr>
          <p:cNvPr id="7" name="Picture 6"/>
          <p:cNvPicPr/>
          <p:nvPr/>
        </p:nvPicPr>
        <p:blipFill>
          <a:blip r:embed="rId2"/>
          <a:stretch>
            <a:fillRect/>
          </a:stretch>
        </p:blipFill>
        <p:spPr>
          <a:xfrm>
            <a:off x="5724128" y="3635304"/>
            <a:ext cx="3250080" cy="3250080"/>
          </a:xfrm>
          <a:prstGeom prst="rect">
            <a:avLst/>
          </a:prstGeom>
        </p:spPr>
      </p:pic>
    </p:spTree>
    <p:extLst>
      <p:ext uri="{BB962C8B-B14F-4D97-AF65-F5344CB8AC3E}">
        <p14:creationId xmlns:p14="http://schemas.microsoft.com/office/powerpoint/2010/main" val="3494117602"/>
      </p:ext>
    </p:extLst>
  </p:cSld>
  <p:clrMapOvr>
    <a:masterClrMapping/>
  </p:clrMapOvr>
  <p:timing>
    <p:tnLst>
      <p:par>
        <p:cTn xmlns:p14="http://schemas.microsoft.com/office/powerpoint/2010/main" id="1" dur="indefinite" restart="never" nodeType="tmRoot"/>
      </p:par>
    </p:tnLst>
  </p:timing>
</p:sld>
</file>

<file path=ppt/slides/slide1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8802" y="404664"/>
            <a:ext cx="9152802" cy="864096"/>
          </a:xfrm>
          <a:prstGeom prst="rect">
            <a:avLst/>
          </a:prstGeom>
          <a:solidFill>
            <a:srgbClr val="659927"/>
          </a:solidFill>
          <a:ln>
            <a:solidFill>
              <a:srgbClr val="65992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2400" b="1" dirty="0" smtClean="0"/>
              <a:t>Security &amp; Privacy – Legal Overview</a:t>
            </a:r>
          </a:p>
          <a:p>
            <a:r>
              <a:rPr lang="en-GB" sz="1400" dirty="0" smtClean="0"/>
              <a:t>Conclusion</a:t>
            </a:r>
            <a:endParaRPr lang="en-GB" sz="1400" dirty="0"/>
          </a:p>
        </p:txBody>
      </p:sp>
      <p:sp>
        <p:nvSpPr>
          <p:cNvPr id="5" name="Rectangle 4"/>
          <p:cNvSpPr/>
          <p:nvPr/>
        </p:nvSpPr>
        <p:spPr>
          <a:xfrm>
            <a:off x="-8802" y="116632"/>
            <a:ext cx="9144000" cy="144016"/>
          </a:xfrm>
          <a:prstGeom prst="rect">
            <a:avLst/>
          </a:prstGeom>
          <a:solidFill>
            <a:srgbClr val="659927"/>
          </a:solidFill>
          <a:ln>
            <a:solidFill>
              <a:srgbClr val="65992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TextBox 5"/>
          <p:cNvSpPr txBox="1"/>
          <p:nvPr/>
        </p:nvSpPr>
        <p:spPr>
          <a:xfrm>
            <a:off x="251520" y="1628800"/>
            <a:ext cx="8640960" cy="5324535"/>
          </a:xfrm>
          <a:prstGeom prst="rect">
            <a:avLst/>
          </a:prstGeom>
          <a:noFill/>
        </p:spPr>
        <p:txBody>
          <a:bodyPr wrap="square" rtlCol="0">
            <a:spAutoFit/>
          </a:bodyPr>
          <a:lstStyle/>
          <a:p>
            <a:pPr marL="342900" indent="-342900">
              <a:buFont typeface="Arial" panose="020B0604020202020204" pitchFamily="34" charset="0"/>
              <a:buChar char="•"/>
            </a:pPr>
            <a:r>
              <a:rPr lang="en-GB" sz="3200" dirty="0" smtClean="0"/>
              <a:t>Data online is shared globally, rather than just locally.</a:t>
            </a:r>
            <a:endParaRPr lang="en-GB" sz="3200" dirty="0"/>
          </a:p>
          <a:p>
            <a:pPr marL="342900" indent="-342900">
              <a:buFont typeface="Arial" panose="020B0604020202020204" pitchFamily="34" charset="0"/>
              <a:buChar char="•"/>
            </a:pPr>
            <a:r>
              <a:rPr lang="en-GB" sz="3200" dirty="0" smtClean="0"/>
              <a:t>Cyber crime can come from anywhere in the world</a:t>
            </a:r>
          </a:p>
          <a:p>
            <a:pPr marL="342900" indent="-342900">
              <a:buFont typeface="Arial" panose="020B0604020202020204" pitchFamily="34" charset="0"/>
              <a:buChar char="•"/>
            </a:pPr>
            <a:r>
              <a:rPr lang="en-GB" sz="3200" dirty="0" smtClean="0"/>
              <a:t>The CIH virus of 1999 caused</a:t>
            </a:r>
          </a:p>
          <a:p>
            <a:r>
              <a:rPr lang="en-GB" sz="3200" dirty="0" smtClean="0"/>
              <a:t>    60,000,000 computers to be</a:t>
            </a:r>
          </a:p>
          <a:p>
            <a:r>
              <a:rPr lang="en-GB" sz="3200" dirty="0"/>
              <a:t> </a:t>
            </a:r>
            <a:r>
              <a:rPr lang="en-GB" sz="3200" dirty="0" smtClean="0"/>
              <a:t>   infected.</a:t>
            </a:r>
          </a:p>
          <a:p>
            <a:endParaRPr lang="en-GB" sz="3200" dirty="0" smtClean="0"/>
          </a:p>
          <a:p>
            <a:pPr marL="342900" indent="-342900">
              <a:buFont typeface="Arial" panose="020B0604020202020204" pitchFamily="34" charset="0"/>
              <a:buChar char="•"/>
            </a:pPr>
            <a:endParaRPr lang="en-GB" sz="2800" dirty="0" smtClean="0"/>
          </a:p>
          <a:p>
            <a:pPr marL="1371600" lvl="2" indent="-457200">
              <a:buFont typeface="Arial" panose="020B0604020202020204" pitchFamily="34" charset="0"/>
              <a:buChar char="•"/>
            </a:pPr>
            <a:endParaRPr lang="en-GB" sz="2800" dirty="0"/>
          </a:p>
          <a:p>
            <a:endParaRPr lang="en-GB" sz="2800" dirty="0"/>
          </a:p>
        </p:txBody>
      </p:sp>
      <p:pic>
        <p:nvPicPr>
          <p:cNvPr id="7" name="Picture 6"/>
          <p:cNvPicPr/>
          <p:nvPr/>
        </p:nvPicPr>
        <p:blipFill>
          <a:blip r:embed="rId2"/>
          <a:stretch>
            <a:fillRect/>
          </a:stretch>
        </p:blipFill>
        <p:spPr>
          <a:xfrm>
            <a:off x="5724128" y="3635304"/>
            <a:ext cx="3250080" cy="3250080"/>
          </a:xfrm>
          <a:prstGeom prst="rect">
            <a:avLst/>
          </a:prstGeom>
        </p:spPr>
      </p:pic>
    </p:spTree>
    <p:extLst>
      <p:ext uri="{BB962C8B-B14F-4D97-AF65-F5344CB8AC3E}">
        <p14:creationId xmlns:p14="http://schemas.microsoft.com/office/powerpoint/2010/main" val="4138312176"/>
      </p:ext>
    </p:extLst>
  </p:cSld>
  <p:clrMapOvr>
    <a:masterClrMapping/>
  </p:clrMapOvr>
  <p:timing>
    <p:tnLst>
      <p:par>
        <p:cTn xmlns:p14="http://schemas.microsoft.com/office/powerpoint/2010/main" id="1" dur="indefinite" restart="never" nodeType="tmRoot"/>
      </p:par>
    </p:tnLst>
  </p:timing>
</p:sld>
</file>

<file path=ppt/slides/slide1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8802" y="404664"/>
            <a:ext cx="9152802" cy="864096"/>
          </a:xfrm>
          <a:prstGeom prst="rect">
            <a:avLst/>
          </a:prstGeom>
          <a:solidFill>
            <a:srgbClr val="659927"/>
          </a:solidFill>
          <a:ln>
            <a:solidFill>
              <a:srgbClr val="65992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2400" b="1" dirty="0" smtClean="0"/>
              <a:t>Security &amp; Privacy – Legal Overview</a:t>
            </a:r>
          </a:p>
          <a:p>
            <a:r>
              <a:rPr lang="en-GB" sz="1400" dirty="0" smtClean="0"/>
              <a:t>Conclusion</a:t>
            </a:r>
            <a:endParaRPr lang="en-GB" sz="1400" dirty="0"/>
          </a:p>
        </p:txBody>
      </p:sp>
      <p:sp>
        <p:nvSpPr>
          <p:cNvPr id="5" name="Rectangle 4"/>
          <p:cNvSpPr/>
          <p:nvPr/>
        </p:nvSpPr>
        <p:spPr>
          <a:xfrm>
            <a:off x="-8802" y="116632"/>
            <a:ext cx="9144000" cy="144016"/>
          </a:xfrm>
          <a:prstGeom prst="rect">
            <a:avLst/>
          </a:prstGeom>
          <a:solidFill>
            <a:srgbClr val="659927"/>
          </a:solidFill>
          <a:ln>
            <a:solidFill>
              <a:srgbClr val="65992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TextBox 5"/>
          <p:cNvSpPr txBox="1"/>
          <p:nvPr/>
        </p:nvSpPr>
        <p:spPr>
          <a:xfrm>
            <a:off x="251520" y="1628800"/>
            <a:ext cx="8640960" cy="6309420"/>
          </a:xfrm>
          <a:prstGeom prst="rect">
            <a:avLst/>
          </a:prstGeom>
          <a:noFill/>
        </p:spPr>
        <p:txBody>
          <a:bodyPr wrap="square" rtlCol="0">
            <a:spAutoFit/>
          </a:bodyPr>
          <a:lstStyle/>
          <a:p>
            <a:pPr marL="342900" indent="-342900">
              <a:buFont typeface="Arial" panose="020B0604020202020204" pitchFamily="34" charset="0"/>
              <a:buChar char="•"/>
            </a:pPr>
            <a:r>
              <a:rPr lang="en-GB" sz="3200" dirty="0" smtClean="0"/>
              <a:t>Data online is shared globally, rather than just locally.</a:t>
            </a:r>
            <a:endParaRPr lang="en-GB" sz="3200" dirty="0"/>
          </a:p>
          <a:p>
            <a:pPr marL="342900" indent="-342900">
              <a:buFont typeface="Arial" panose="020B0604020202020204" pitchFamily="34" charset="0"/>
              <a:buChar char="•"/>
            </a:pPr>
            <a:r>
              <a:rPr lang="en-GB" sz="3200" dirty="0" smtClean="0"/>
              <a:t>Cyber crime can come from anywhere in the world</a:t>
            </a:r>
          </a:p>
          <a:p>
            <a:pPr marL="342900" indent="-342900">
              <a:buFont typeface="Arial" panose="020B0604020202020204" pitchFamily="34" charset="0"/>
              <a:buChar char="•"/>
            </a:pPr>
            <a:r>
              <a:rPr lang="en-GB" sz="3200" dirty="0" smtClean="0"/>
              <a:t>The CIH virus of 1999 caused</a:t>
            </a:r>
          </a:p>
          <a:p>
            <a:r>
              <a:rPr lang="en-GB" sz="3200" dirty="0" smtClean="0"/>
              <a:t>    60,000,000 computers to be</a:t>
            </a:r>
          </a:p>
          <a:p>
            <a:r>
              <a:rPr lang="en-GB" sz="3200" dirty="0"/>
              <a:t> </a:t>
            </a:r>
            <a:r>
              <a:rPr lang="en-GB" sz="3200" dirty="0" smtClean="0"/>
              <a:t>   infected.</a:t>
            </a:r>
          </a:p>
          <a:p>
            <a:pPr marL="457200" indent="-457200">
              <a:buFont typeface="Arial" panose="020B0604020202020204" pitchFamily="34" charset="0"/>
              <a:buChar char="•"/>
            </a:pPr>
            <a:r>
              <a:rPr lang="en-GB" sz="3200" dirty="0" smtClean="0"/>
              <a:t>The culprit was not charged</a:t>
            </a:r>
          </a:p>
          <a:p>
            <a:r>
              <a:rPr lang="en-GB" sz="3200" dirty="0"/>
              <a:t> </a:t>
            </a:r>
            <a:r>
              <a:rPr lang="en-GB" sz="3200" dirty="0" smtClean="0"/>
              <a:t>    despite prosecution attempts</a:t>
            </a:r>
          </a:p>
          <a:p>
            <a:endParaRPr lang="en-GB" sz="3200" dirty="0" smtClean="0"/>
          </a:p>
          <a:p>
            <a:pPr marL="342900" indent="-342900">
              <a:buFont typeface="Arial" panose="020B0604020202020204" pitchFamily="34" charset="0"/>
              <a:buChar char="•"/>
            </a:pPr>
            <a:endParaRPr lang="en-GB" sz="2800" dirty="0" smtClean="0"/>
          </a:p>
          <a:p>
            <a:pPr marL="1371600" lvl="2" indent="-457200">
              <a:buFont typeface="Arial" panose="020B0604020202020204" pitchFamily="34" charset="0"/>
              <a:buChar char="•"/>
            </a:pPr>
            <a:endParaRPr lang="en-GB" sz="2800" dirty="0"/>
          </a:p>
          <a:p>
            <a:endParaRPr lang="en-GB" sz="2800" dirty="0"/>
          </a:p>
        </p:txBody>
      </p:sp>
      <p:pic>
        <p:nvPicPr>
          <p:cNvPr id="7" name="Picture 6"/>
          <p:cNvPicPr/>
          <p:nvPr/>
        </p:nvPicPr>
        <p:blipFill>
          <a:blip r:embed="rId2"/>
          <a:stretch>
            <a:fillRect/>
          </a:stretch>
        </p:blipFill>
        <p:spPr>
          <a:xfrm>
            <a:off x="5724128" y="3635304"/>
            <a:ext cx="3250080" cy="3250080"/>
          </a:xfrm>
          <a:prstGeom prst="rect">
            <a:avLst/>
          </a:prstGeom>
        </p:spPr>
      </p:pic>
    </p:spTree>
    <p:extLst>
      <p:ext uri="{BB962C8B-B14F-4D97-AF65-F5344CB8AC3E}">
        <p14:creationId xmlns:p14="http://schemas.microsoft.com/office/powerpoint/2010/main" val="3692732170"/>
      </p:ext>
    </p:extLst>
  </p:cSld>
  <p:clrMapOvr>
    <a:masterClrMapping/>
  </p:clrMapOvr>
  <p:timing>
    <p:tnLst>
      <p:par>
        <p:cTn xmlns:p14="http://schemas.microsoft.com/office/powerpoint/2010/main" id="1" dur="indefinite" restart="never" nodeType="tmRoot"/>
      </p:par>
    </p:tnLst>
  </p:timing>
</p:sld>
</file>

<file path=ppt/slides/slide1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8802" y="404664"/>
            <a:ext cx="9152802" cy="864096"/>
          </a:xfrm>
          <a:prstGeom prst="rect">
            <a:avLst/>
          </a:prstGeom>
          <a:solidFill>
            <a:srgbClr val="659927"/>
          </a:solidFill>
          <a:ln>
            <a:solidFill>
              <a:srgbClr val="65992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2400" b="1" dirty="0" smtClean="0"/>
              <a:t>Security &amp; Privacy – Legal Overview</a:t>
            </a:r>
          </a:p>
          <a:p>
            <a:r>
              <a:rPr lang="en-GB" sz="1400" dirty="0" smtClean="0"/>
              <a:t>Conclusion</a:t>
            </a:r>
            <a:endParaRPr lang="en-GB" sz="1400" dirty="0"/>
          </a:p>
        </p:txBody>
      </p:sp>
      <p:sp>
        <p:nvSpPr>
          <p:cNvPr id="5" name="Rectangle 4"/>
          <p:cNvSpPr/>
          <p:nvPr/>
        </p:nvSpPr>
        <p:spPr>
          <a:xfrm>
            <a:off x="-8802" y="116632"/>
            <a:ext cx="9144000" cy="144016"/>
          </a:xfrm>
          <a:prstGeom prst="rect">
            <a:avLst/>
          </a:prstGeom>
          <a:solidFill>
            <a:srgbClr val="659927"/>
          </a:solidFill>
          <a:ln>
            <a:solidFill>
              <a:srgbClr val="65992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TextBox 5"/>
          <p:cNvSpPr txBox="1"/>
          <p:nvPr/>
        </p:nvSpPr>
        <p:spPr>
          <a:xfrm>
            <a:off x="251520" y="1628800"/>
            <a:ext cx="8640960" cy="2862322"/>
          </a:xfrm>
          <a:prstGeom prst="rect">
            <a:avLst/>
          </a:prstGeom>
          <a:noFill/>
        </p:spPr>
        <p:txBody>
          <a:bodyPr wrap="square" rtlCol="0">
            <a:spAutoFit/>
          </a:bodyPr>
          <a:lstStyle/>
          <a:p>
            <a:pPr marL="342900" indent="-342900">
              <a:buFont typeface="Arial" panose="020B0604020202020204" pitchFamily="34" charset="0"/>
              <a:buChar char="•"/>
            </a:pPr>
            <a:r>
              <a:rPr lang="en-GB" sz="3200" dirty="0" smtClean="0"/>
              <a:t>An increased need for security has arisen due to the growth in popularity of:</a:t>
            </a:r>
          </a:p>
          <a:p>
            <a:endParaRPr lang="en-GB" sz="3200" dirty="0" smtClean="0"/>
          </a:p>
          <a:p>
            <a:pPr marL="342900" indent="-342900">
              <a:buFont typeface="Arial" panose="020B0604020202020204" pitchFamily="34" charset="0"/>
              <a:buChar char="•"/>
            </a:pPr>
            <a:endParaRPr lang="en-GB" sz="2800" dirty="0" smtClean="0"/>
          </a:p>
          <a:p>
            <a:pPr marL="1371600" lvl="2" indent="-457200">
              <a:buFont typeface="Arial" panose="020B0604020202020204" pitchFamily="34" charset="0"/>
              <a:buChar char="•"/>
            </a:pPr>
            <a:endParaRPr lang="en-GB" sz="2800" dirty="0"/>
          </a:p>
          <a:p>
            <a:endParaRPr lang="en-GB" sz="2800" dirty="0"/>
          </a:p>
        </p:txBody>
      </p:sp>
    </p:spTree>
    <p:extLst>
      <p:ext uri="{BB962C8B-B14F-4D97-AF65-F5344CB8AC3E}">
        <p14:creationId xmlns:p14="http://schemas.microsoft.com/office/powerpoint/2010/main" val="2528390100"/>
      </p:ext>
    </p:extLst>
  </p:cSld>
  <p:clrMapOvr>
    <a:masterClrMapping/>
  </p:clrMapOvr>
  <p:timing>
    <p:tnLst>
      <p:par>
        <p:cTn xmlns:p14="http://schemas.microsoft.com/office/powerpoint/2010/main" id="1" dur="indefinite" restart="never" nodeType="tmRoot"/>
      </p:par>
    </p:tnLst>
  </p:timing>
</p:sld>
</file>

<file path=ppt/slides/slide1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8802" y="404664"/>
            <a:ext cx="9152802" cy="864096"/>
          </a:xfrm>
          <a:prstGeom prst="rect">
            <a:avLst/>
          </a:prstGeom>
          <a:solidFill>
            <a:srgbClr val="659927"/>
          </a:solidFill>
          <a:ln>
            <a:solidFill>
              <a:srgbClr val="65992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2400" b="1" dirty="0" smtClean="0"/>
              <a:t>Security &amp; Privacy – Legal Overview</a:t>
            </a:r>
          </a:p>
          <a:p>
            <a:r>
              <a:rPr lang="en-GB" sz="1400" dirty="0" smtClean="0"/>
              <a:t>Conclusion</a:t>
            </a:r>
            <a:endParaRPr lang="en-GB" sz="1400" dirty="0"/>
          </a:p>
        </p:txBody>
      </p:sp>
      <p:sp>
        <p:nvSpPr>
          <p:cNvPr id="5" name="Rectangle 4"/>
          <p:cNvSpPr/>
          <p:nvPr/>
        </p:nvSpPr>
        <p:spPr>
          <a:xfrm>
            <a:off x="-8802" y="116632"/>
            <a:ext cx="9144000" cy="144016"/>
          </a:xfrm>
          <a:prstGeom prst="rect">
            <a:avLst/>
          </a:prstGeom>
          <a:solidFill>
            <a:srgbClr val="659927"/>
          </a:solidFill>
          <a:ln>
            <a:solidFill>
              <a:srgbClr val="65992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TextBox 5"/>
          <p:cNvSpPr txBox="1"/>
          <p:nvPr/>
        </p:nvSpPr>
        <p:spPr>
          <a:xfrm>
            <a:off x="251520" y="1628800"/>
            <a:ext cx="8640960" cy="3354765"/>
          </a:xfrm>
          <a:prstGeom prst="rect">
            <a:avLst/>
          </a:prstGeom>
          <a:noFill/>
        </p:spPr>
        <p:txBody>
          <a:bodyPr wrap="square" rtlCol="0">
            <a:spAutoFit/>
          </a:bodyPr>
          <a:lstStyle/>
          <a:p>
            <a:pPr marL="342900" indent="-342900">
              <a:buFont typeface="Arial" panose="020B0604020202020204" pitchFamily="34" charset="0"/>
              <a:buChar char="•"/>
            </a:pPr>
            <a:r>
              <a:rPr lang="en-GB" sz="3200" dirty="0" smtClean="0"/>
              <a:t>An increased need for security has arisen due to the growth in popularity of:</a:t>
            </a:r>
          </a:p>
          <a:p>
            <a:pPr marL="1257300" lvl="2" indent="-342900">
              <a:buFont typeface="Arial" panose="020B0604020202020204" pitchFamily="34" charset="0"/>
              <a:buChar char="•"/>
            </a:pPr>
            <a:r>
              <a:rPr lang="en-GB" sz="3200" dirty="0" smtClean="0"/>
              <a:t>Social networking</a:t>
            </a:r>
          </a:p>
          <a:p>
            <a:endParaRPr lang="en-GB" sz="3200" dirty="0" smtClean="0"/>
          </a:p>
          <a:p>
            <a:pPr marL="342900" indent="-342900">
              <a:buFont typeface="Arial" panose="020B0604020202020204" pitchFamily="34" charset="0"/>
              <a:buChar char="•"/>
            </a:pPr>
            <a:endParaRPr lang="en-GB" sz="2800" dirty="0" smtClean="0"/>
          </a:p>
          <a:p>
            <a:pPr marL="1371600" lvl="2" indent="-457200">
              <a:buFont typeface="Arial" panose="020B0604020202020204" pitchFamily="34" charset="0"/>
              <a:buChar char="•"/>
            </a:pPr>
            <a:endParaRPr lang="en-GB" sz="2800" dirty="0"/>
          </a:p>
          <a:p>
            <a:endParaRPr lang="en-GB" sz="2800" dirty="0"/>
          </a:p>
        </p:txBody>
      </p:sp>
    </p:spTree>
    <p:extLst>
      <p:ext uri="{BB962C8B-B14F-4D97-AF65-F5344CB8AC3E}">
        <p14:creationId xmlns:p14="http://schemas.microsoft.com/office/powerpoint/2010/main" val="2739139404"/>
      </p:ext>
    </p:extLst>
  </p:cSld>
  <p:clrMapOvr>
    <a:masterClrMapping/>
  </p:clrMapOvr>
  <p:timing>
    <p:tnLst>
      <p:par>
        <p:cTn xmlns:p14="http://schemas.microsoft.com/office/powerpoint/2010/main" id="1" dur="indefinite" restart="never" nodeType="tmRoot"/>
      </p:par>
    </p:tnLst>
  </p:timing>
</p:sld>
</file>

<file path=ppt/slides/slide1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8802" y="404664"/>
            <a:ext cx="9152802" cy="864096"/>
          </a:xfrm>
          <a:prstGeom prst="rect">
            <a:avLst/>
          </a:prstGeom>
          <a:solidFill>
            <a:srgbClr val="659927"/>
          </a:solidFill>
          <a:ln>
            <a:solidFill>
              <a:srgbClr val="65992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2400" b="1" dirty="0" smtClean="0"/>
              <a:t>Security &amp; Privacy – Legal Overview</a:t>
            </a:r>
          </a:p>
          <a:p>
            <a:r>
              <a:rPr lang="en-GB" sz="1400" dirty="0" smtClean="0"/>
              <a:t>Conclusion</a:t>
            </a:r>
            <a:endParaRPr lang="en-GB" sz="1400" dirty="0"/>
          </a:p>
        </p:txBody>
      </p:sp>
      <p:sp>
        <p:nvSpPr>
          <p:cNvPr id="5" name="Rectangle 4"/>
          <p:cNvSpPr/>
          <p:nvPr/>
        </p:nvSpPr>
        <p:spPr>
          <a:xfrm>
            <a:off x="-8802" y="116632"/>
            <a:ext cx="9144000" cy="144016"/>
          </a:xfrm>
          <a:prstGeom prst="rect">
            <a:avLst/>
          </a:prstGeom>
          <a:solidFill>
            <a:srgbClr val="659927"/>
          </a:solidFill>
          <a:ln>
            <a:solidFill>
              <a:srgbClr val="65992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TextBox 5"/>
          <p:cNvSpPr txBox="1"/>
          <p:nvPr/>
        </p:nvSpPr>
        <p:spPr>
          <a:xfrm>
            <a:off x="251520" y="1628800"/>
            <a:ext cx="8640960" cy="3847207"/>
          </a:xfrm>
          <a:prstGeom prst="rect">
            <a:avLst/>
          </a:prstGeom>
          <a:noFill/>
        </p:spPr>
        <p:txBody>
          <a:bodyPr wrap="square" rtlCol="0">
            <a:spAutoFit/>
          </a:bodyPr>
          <a:lstStyle/>
          <a:p>
            <a:pPr marL="342900" indent="-342900">
              <a:buFont typeface="Arial" panose="020B0604020202020204" pitchFamily="34" charset="0"/>
              <a:buChar char="•"/>
            </a:pPr>
            <a:r>
              <a:rPr lang="en-GB" sz="3200" dirty="0" smtClean="0"/>
              <a:t>An increased need for security has arisen due to the growth in popularity of:</a:t>
            </a:r>
          </a:p>
          <a:p>
            <a:pPr marL="1257300" lvl="2" indent="-342900">
              <a:buFont typeface="Arial" panose="020B0604020202020204" pitchFamily="34" charset="0"/>
              <a:buChar char="•"/>
            </a:pPr>
            <a:r>
              <a:rPr lang="en-GB" sz="3200" dirty="0" smtClean="0"/>
              <a:t>Social networking</a:t>
            </a:r>
          </a:p>
          <a:p>
            <a:pPr marL="1257300" lvl="2" indent="-342900">
              <a:buFont typeface="Arial" panose="020B0604020202020204" pitchFamily="34" charset="0"/>
              <a:buChar char="•"/>
            </a:pPr>
            <a:r>
              <a:rPr lang="en-GB" sz="3200" dirty="0" smtClean="0"/>
              <a:t>E-commerce</a:t>
            </a:r>
          </a:p>
          <a:p>
            <a:endParaRPr lang="en-GB" sz="3200" dirty="0" smtClean="0"/>
          </a:p>
          <a:p>
            <a:pPr marL="342900" indent="-342900">
              <a:buFont typeface="Arial" panose="020B0604020202020204" pitchFamily="34" charset="0"/>
              <a:buChar char="•"/>
            </a:pPr>
            <a:endParaRPr lang="en-GB" sz="2800" dirty="0" smtClean="0"/>
          </a:p>
          <a:p>
            <a:pPr marL="1371600" lvl="2" indent="-457200">
              <a:buFont typeface="Arial" panose="020B0604020202020204" pitchFamily="34" charset="0"/>
              <a:buChar char="•"/>
            </a:pPr>
            <a:endParaRPr lang="en-GB" sz="2800" dirty="0"/>
          </a:p>
          <a:p>
            <a:endParaRPr lang="en-GB" sz="2800" dirty="0"/>
          </a:p>
        </p:txBody>
      </p:sp>
    </p:spTree>
    <p:extLst>
      <p:ext uri="{BB962C8B-B14F-4D97-AF65-F5344CB8AC3E}">
        <p14:creationId xmlns:p14="http://schemas.microsoft.com/office/powerpoint/2010/main" val="1095903641"/>
      </p:ext>
    </p:extLst>
  </p:cSld>
  <p:clrMapOvr>
    <a:masterClrMapping/>
  </p:clrMapOvr>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8802" y="404664"/>
            <a:ext cx="9152802" cy="864096"/>
          </a:xfrm>
          <a:prstGeom prst="rect">
            <a:avLst/>
          </a:prstGeom>
          <a:solidFill>
            <a:schemeClr val="tx2">
              <a:lumMod val="75000"/>
            </a:schemeClr>
          </a:solidFill>
          <a:ln>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2400" b="1" dirty="0" smtClean="0"/>
              <a:t>Security &amp; Privacy – Legal Overview</a:t>
            </a:r>
          </a:p>
          <a:p>
            <a:r>
              <a:rPr lang="en-GB" sz="1400" dirty="0" smtClean="0"/>
              <a:t>Introduction</a:t>
            </a:r>
            <a:endParaRPr lang="en-GB" sz="1400" dirty="0"/>
          </a:p>
        </p:txBody>
      </p:sp>
      <p:sp>
        <p:nvSpPr>
          <p:cNvPr id="5" name="Rectangle 4"/>
          <p:cNvSpPr/>
          <p:nvPr/>
        </p:nvSpPr>
        <p:spPr>
          <a:xfrm>
            <a:off x="-8802" y="116632"/>
            <a:ext cx="9144000" cy="144016"/>
          </a:xfrm>
          <a:prstGeom prst="rect">
            <a:avLst/>
          </a:prstGeom>
          <a:solidFill>
            <a:schemeClr val="tx2">
              <a:lumMod val="75000"/>
            </a:schemeClr>
          </a:solidFill>
          <a:ln>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TextBox 6"/>
          <p:cNvSpPr txBox="1"/>
          <p:nvPr/>
        </p:nvSpPr>
        <p:spPr>
          <a:xfrm>
            <a:off x="251520" y="1628800"/>
            <a:ext cx="8640960" cy="2677656"/>
          </a:xfrm>
          <a:prstGeom prst="rect">
            <a:avLst/>
          </a:prstGeom>
          <a:noFill/>
        </p:spPr>
        <p:txBody>
          <a:bodyPr wrap="square" rtlCol="0">
            <a:spAutoFit/>
          </a:bodyPr>
          <a:lstStyle/>
          <a:p>
            <a:pPr marL="285750" indent="-285750">
              <a:buFont typeface="Arial" panose="020B0604020202020204" pitchFamily="34" charset="0"/>
              <a:buChar char="•"/>
            </a:pPr>
            <a:r>
              <a:rPr lang="en-GB" sz="2800" dirty="0" smtClean="0"/>
              <a:t>How is personal data obtained?</a:t>
            </a:r>
          </a:p>
          <a:p>
            <a:pPr marL="1200150" lvl="2" indent="-285750">
              <a:buFont typeface="Arial" panose="020B0604020202020204" pitchFamily="34" charset="0"/>
              <a:buChar char="•"/>
            </a:pPr>
            <a:r>
              <a:rPr lang="en-GB" sz="2800" dirty="0" smtClean="0"/>
              <a:t>Medical records</a:t>
            </a:r>
          </a:p>
          <a:p>
            <a:pPr marL="1200150" lvl="2" indent="-285750">
              <a:buFont typeface="Arial" panose="020B0604020202020204" pitchFamily="34" charset="0"/>
              <a:buChar char="•"/>
            </a:pPr>
            <a:r>
              <a:rPr lang="en-GB" sz="2800" dirty="0" smtClean="0"/>
              <a:t>Criminal records</a:t>
            </a:r>
          </a:p>
          <a:p>
            <a:pPr marL="1200150" lvl="2" indent="-285750">
              <a:buFont typeface="Arial" panose="020B0604020202020204" pitchFamily="34" charset="0"/>
              <a:buChar char="•"/>
            </a:pPr>
            <a:r>
              <a:rPr lang="en-GB" sz="2800" dirty="0" smtClean="0"/>
              <a:t>Geographic records</a:t>
            </a:r>
          </a:p>
          <a:p>
            <a:pPr marL="1200150" lvl="2" indent="-285750">
              <a:buFont typeface="Arial" panose="020B0604020202020204" pitchFamily="34" charset="0"/>
              <a:buChar char="•"/>
            </a:pPr>
            <a:r>
              <a:rPr lang="en-GB" sz="2800" dirty="0" smtClean="0"/>
              <a:t>Financial data</a:t>
            </a:r>
          </a:p>
          <a:p>
            <a:pPr marL="1200150" lvl="2" indent="-285750">
              <a:buFont typeface="Arial" panose="020B0604020202020204" pitchFamily="34" charset="0"/>
              <a:buChar char="•"/>
            </a:pPr>
            <a:r>
              <a:rPr lang="en-GB" sz="2800" dirty="0" smtClean="0"/>
              <a:t>Biological data (e.g. genetic material)</a:t>
            </a:r>
          </a:p>
        </p:txBody>
      </p:sp>
    </p:spTree>
    <p:extLst>
      <p:ext uri="{BB962C8B-B14F-4D97-AF65-F5344CB8AC3E}">
        <p14:creationId xmlns:p14="http://schemas.microsoft.com/office/powerpoint/2010/main" val="4139528103"/>
      </p:ext>
    </p:extLst>
  </p:cSld>
  <p:clrMapOvr>
    <a:masterClrMapping/>
  </p:clrMapOvr>
  <p:timing>
    <p:tnLst>
      <p:par>
        <p:cTn xmlns:p14="http://schemas.microsoft.com/office/powerpoint/2010/main" id="1" dur="indefinite" restart="never" nodeType="tmRoot"/>
      </p:par>
    </p:tnLst>
  </p:timing>
</p:sld>
</file>

<file path=ppt/slides/slide1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8802" y="404664"/>
            <a:ext cx="9152802" cy="864096"/>
          </a:xfrm>
          <a:prstGeom prst="rect">
            <a:avLst/>
          </a:prstGeom>
          <a:solidFill>
            <a:srgbClr val="659927"/>
          </a:solidFill>
          <a:ln>
            <a:solidFill>
              <a:srgbClr val="65992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2400" b="1" dirty="0" smtClean="0"/>
              <a:t>Security &amp; Privacy – Legal Overview</a:t>
            </a:r>
          </a:p>
          <a:p>
            <a:r>
              <a:rPr lang="en-GB" sz="1400" dirty="0" smtClean="0"/>
              <a:t>Conclusion</a:t>
            </a:r>
            <a:endParaRPr lang="en-GB" sz="1400" dirty="0"/>
          </a:p>
        </p:txBody>
      </p:sp>
      <p:sp>
        <p:nvSpPr>
          <p:cNvPr id="5" name="Rectangle 4"/>
          <p:cNvSpPr/>
          <p:nvPr/>
        </p:nvSpPr>
        <p:spPr>
          <a:xfrm>
            <a:off x="-8802" y="116632"/>
            <a:ext cx="9144000" cy="144016"/>
          </a:xfrm>
          <a:prstGeom prst="rect">
            <a:avLst/>
          </a:prstGeom>
          <a:solidFill>
            <a:srgbClr val="659927"/>
          </a:solidFill>
          <a:ln>
            <a:solidFill>
              <a:srgbClr val="65992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TextBox 5"/>
          <p:cNvSpPr txBox="1"/>
          <p:nvPr/>
        </p:nvSpPr>
        <p:spPr>
          <a:xfrm>
            <a:off x="251520" y="1628800"/>
            <a:ext cx="8640960" cy="4339650"/>
          </a:xfrm>
          <a:prstGeom prst="rect">
            <a:avLst/>
          </a:prstGeom>
          <a:noFill/>
        </p:spPr>
        <p:txBody>
          <a:bodyPr wrap="square" rtlCol="0">
            <a:spAutoFit/>
          </a:bodyPr>
          <a:lstStyle/>
          <a:p>
            <a:pPr marL="342900" indent="-342900">
              <a:buFont typeface="Arial" panose="020B0604020202020204" pitchFamily="34" charset="0"/>
              <a:buChar char="•"/>
            </a:pPr>
            <a:r>
              <a:rPr lang="en-GB" sz="3200" dirty="0" smtClean="0"/>
              <a:t>An increased need for security has arisen due to the growth in popularity of:</a:t>
            </a:r>
          </a:p>
          <a:p>
            <a:pPr marL="1257300" lvl="2" indent="-342900">
              <a:buFont typeface="Arial" panose="020B0604020202020204" pitchFamily="34" charset="0"/>
              <a:buChar char="•"/>
            </a:pPr>
            <a:r>
              <a:rPr lang="en-GB" sz="3200" dirty="0" smtClean="0"/>
              <a:t>Social networking</a:t>
            </a:r>
          </a:p>
          <a:p>
            <a:pPr marL="1257300" lvl="2" indent="-342900">
              <a:buFont typeface="Arial" panose="020B0604020202020204" pitchFamily="34" charset="0"/>
              <a:buChar char="•"/>
            </a:pPr>
            <a:r>
              <a:rPr lang="en-GB" sz="3200" dirty="0" smtClean="0"/>
              <a:t>E-commerce</a:t>
            </a:r>
          </a:p>
          <a:p>
            <a:pPr marL="1257300" lvl="2" indent="-342900">
              <a:buFont typeface="Arial" panose="020B0604020202020204" pitchFamily="34" charset="0"/>
              <a:buChar char="•"/>
            </a:pPr>
            <a:r>
              <a:rPr lang="en-GB" sz="3200" dirty="0" smtClean="0"/>
              <a:t>Online banking</a:t>
            </a:r>
          </a:p>
          <a:p>
            <a:endParaRPr lang="en-GB" sz="3200" dirty="0" smtClean="0"/>
          </a:p>
          <a:p>
            <a:pPr marL="342900" indent="-342900">
              <a:buFont typeface="Arial" panose="020B0604020202020204" pitchFamily="34" charset="0"/>
              <a:buChar char="•"/>
            </a:pPr>
            <a:endParaRPr lang="en-GB" sz="2800" dirty="0" smtClean="0"/>
          </a:p>
          <a:p>
            <a:pPr marL="1371600" lvl="2" indent="-457200">
              <a:buFont typeface="Arial" panose="020B0604020202020204" pitchFamily="34" charset="0"/>
              <a:buChar char="•"/>
            </a:pPr>
            <a:endParaRPr lang="en-GB" sz="2800" dirty="0"/>
          </a:p>
          <a:p>
            <a:endParaRPr lang="en-GB" sz="2800" dirty="0"/>
          </a:p>
        </p:txBody>
      </p:sp>
    </p:spTree>
    <p:extLst>
      <p:ext uri="{BB962C8B-B14F-4D97-AF65-F5344CB8AC3E}">
        <p14:creationId xmlns:p14="http://schemas.microsoft.com/office/powerpoint/2010/main" val="4060066726"/>
      </p:ext>
    </p:extLst>
  </p:cSld>
  <p:clrMapOvr>
    <a:masterClrMapping/>
  </p:clrMapOvr>
  <p:timing>
    <p:tnLst>
      <p:par>
        <p:cTn xmlns:p14="http://schemas.microsoft.com/office/powerpoint/2010/main" id="1" dur="indefinite" restart="never" nodeType="tmRoot"/>
      </p:par>
    </p:tnLst>
  </p:timing>
</p:sld>
</file>

<file path=ppt/slides/slide1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8802" y="404664"/>
            <a:ext cx="9152802" cy="864096"/>
          </a:xfrm>
          <a:prstGeom prst="rect">
            <a:avLst/>
          </a:prstGeom>
          <a:solidFill>
            <a:srgbClr val="659927"/>
          </a:solidFill>
          <a:ln>
            <a:solidFill>
              <a:srgbClr val="65992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2400" b="1" dirty="0" smtClean="0"/>
              <a:t>Security &amp; Privacy – Legal Overview</a:t>
            </a:r>
          </a:p>
          <a:p>
            <a:r>
              <a:rPr lang="en-GB" sz="1400" dirty="0" smtClean="0"/>
              <a:t>Conclusion</a:t>
            </a:r>
            <a:endParaRPr lang="en-GB" sz="1400" dirty="0"/>
          </a:p>
        </p:txBody>
      </p:sp>
      <p:sp>
        <p:nvSpPr>
          <p:cNvPr id="5" name="Rectangle 4"/>
          <p:cNvSpPr/>
          <p:nvPr/>
        </p:nvSpPr>
        <p:spPr>
          <a:xfrm>
            <a:off x="-8802" y="116632"/>
            <a:ext cx="9144000" cy="144016"/>
          </a:xfrm>
          <a:prstGeom prst="rect">
            <a:avLst/>
          </a:prstGeom>
          <a:solidFill>
            <a:srgbClr val="659927"/>
          </a:solidFill>
          <a:ln>
            <a:solidFill>
              <a:srgbClr val="65992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TextBox 5"/>
          <p:cNvSpPr txBox="1"/>
          <p:nvPr/>
        </p:nvSpPr>
        <p:spPr>
          <a:xfrm>
            <a:off x="251520" y="1628800"/>
            <a:ext cx="8640960" cy="6309420"/>
          </a:xfrm>
          <a:prstGeom prst="rect">
            <a:avLst/>
          </a:prstGeom>
          <a:noFill/>
        </p:spPr>
        <p:txBody>
          <a:bodyPr wrap="square" rtlCol="0">
            <a:spAutoFit/>
          </a:bodyPr>
          <a:lstStyle/>
          <a:p>
            <a:pPr marL="342900" indent="-342900">
              <a:buFont typeface="Arial" panose="020B0604020202020204" pitchFamily="34" charset="0"/>
              <a:buChar char="•"/>
            </a:pPr>
            <a:r>
              <a:rPr lang="en-GB" sz="3200" dirty="0" smtClean="0"/>
              <a:t>An increased need for security has arisen due to the growth in popularity of:</a:t>
            </a:r>
          </a:p>
          <a:p>
            <a:pPr marL="1257300" lvl="2" indent="-342900">
              <a:buFont typeface="Arial" panose="020B0604020202020204" pitchFamily="34" charset="0"/>
              <a:buChar char="•"/>
            </a:pPr>
            <a:r>
              <a:rPr lang="en-GB" sz="3200" dirty="0" smtClean="0"/>
              <a:t>Social networking</a:t>
            </a:r>
          </a:p>
          <a:p>
            <a:pPr marL="1257300" lvl="2" indent="-342900">
              <a:buFont typeface="Arial" panose="020B0604020202020204" pitchFamily="34" charset="0"/>
              <a:buChar char="•"/>
            </a:pPr>
            <a:r>
              <a:rPr lang="en-GB" sz="3200" dirty="0" smtClean="0"/>
              <a:t>E-commerce</a:t>
            </a:r>
          </a:p>
          <a:p>
            <a:pPr marL="1257300" lvl="2" indent="-342900">
              <a:buFont typeface="Arial" panose="020B0604020202020204" pitchFamily="34" charset="0"/>
              <a:buChar char="•"/>
            </a:pPr>
            <a:r>
              <a:rPr lang="en-GB" sz="3200" dirty="0" smtClean="0"/>
              <a:t>Online banking</a:t>
            </a:r>
          </a:p>
          <a:p>
            <a:pPr marL="1257300" lvl="2" indent="-342900">
              <a:buFont typeface="Arial" panose="020B0604020202020204" pitchFamily="34" charset="0"/>
              <a:buChar char="•"/>
            </a:pPr>
            <a:endParaRPr lang="en-GB" sz="3200" dirty="0"/>
          </a:p>
          <a:p>
            <a:pPr marL="342900" indent="-342900">
              <a:buFont typeface="Arial" panose="020B0604020202020204" pitchFamily="34" charset="0"/>
              <a:buChar char="•"/>
            </a:pPr>
            <a:r>
              <a:rPr lang="en-GB" sz="3200" dirty="0" smtClean="0"/>
              <a:t>All of which is encouraged by the development of new technology, e.g. iPhones, Android, Google glass.</a:t>
            </a:r>
          </a:p>
          <a:p>
            <a:endParaRPr lang="en-GB" sz="3200" dirty="0" smtClean="0"/>
          </a:p>
          <a:p>
            <a:pPr marL="342900" indent="-342900">
              <a:buFont typeface="Arial" panose="020B0604020202020204" pitchFamily="34" charset="0"/>
              <a:buChar char="•"/>
            </a:pPr>
            <a:endParaRPr lang="en-GB" sz="2800" dirty="0" smtClean="0"/>
          </a:p>
          <a:p>
            <a:pPr marL="1371600" lvl="2" indent="-457200">
              <a:buFont typeface="Arial" panose="020B0604020202020204" pitchFamily="34" charset="0"/>
              <a:buChar char="•"/>
            </a:pPr>
            <a:endParaRPr lang="en-GB" sz="2800" dirty="0"/>
          </a:p>
          <a:p>
            <a:endParaRPr lang="en-GB" sz="2800" dirty="0"/>
          </a:p>
        </p:txBody>
      </p:sp>
    </p:spTree>
    <p:extLst>
      <p:ext uri="{BB962C8B-B14F-4D97-AF65-F5344CB8AC3E}">
        <p14:creationId xmlns:p14="http://schemas.microsoft.com/office/powerpoint/2010/main" val="4200931383"/>
      </p:ext>
    </p:extLst>
  </p:cSld>
  <p:clrMapOvr>
    <a:masterClrMapping/>
  </p:clrMapOvr>
  <p:timing>
    <p:tnLst>
      <p:par>
        <p:cTn xmlns:p14="http://schemas.microsoft.com/office/powerpoint/2010/main" id="1" dur="indefinite" restart="never" nodeType="tmRoot"/>
      </p:par>
    </p:tnLst>
  </p:timing>
</p:sld>
</file>

<file path=ppt/slides/slide1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8802" y="404664"/>
            <a:ext cx="9152802" cy="864096"/>
          </a:xfrm>
          <a:prstGeom prst="rect">
            <a:avLst/>
          </a:prstGeom>
          <a:solidFill>
            <a:srgbClr val="659927"/>
          </a:solidFill>
          <a:ln>
            <a:solidFill>
              <a:srgbClr val="65992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2400" b="1" dirty="0" smtClean="0"/>
              <a:t>Security &amp; Privacy – Legal Overview</a:t>
            </a:r>
          </a:p>
          <a:p>
            <a:r>
              <a:rPr lang="en-GB" sz="1400" dirty="0" smtClean="0"/>
              <a:t>Conclusion</a:t>
            </a:r>
            <a:endParaRPr lang="en-GB" sz="1400" dirty="0"/>
          </a:p>
        </p:txBody>
      </p:sp>
      <p:sp>
        <p:nvSpPr>
          <p:cNvPr id="5" name="Rectangle 4"/>
          <p:cNvSpPr/>
          <p:nvPr/>
        </p:nvSpPr>
        <p:spPr>
          <a:xfrm>
            <a:off x="-8802" y="116632"/>
            <a:ext cx="9144000" cy="144016"/>
          </a:xfrm>
          <a:prstGeom prst="rect">
            <a:avLst/>
          </a:prstGeom>
          <a:solidFill>
            <a:srgbClr val="659927"/>
          </a:solidFill>
          <a:ln>
            <a:solidFill>
              <a:srgbClr val="65992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TextBox 5"/>
          <p:cNvSpPr txBox="1"/>
          <p:nvPr/>
        </p:nvSpPr>
        <p:spPr>
          <a:xfrm>
            <a:off x="251520" y="1628800"/>
            <a:ext cx="8640960" cy="2369880"/>
          </a:xfrm>
          <a:prstGeom prst="rect">
            <a:avLst/>
          </a:prstGeom>
          <a:noFill/>
        </p:spPr>
        <p:txBody>
          <a:bodyPr wrap="square" rtlCol="0">
            <a:spAutoFit/>
          </a:bodyPr>
          <a:lstStyle/>
          <a:p>
            <a:pPr marL="342900" indent="-342900">
              <a:buFont typeface="Arial" panose="020B0604020202020204" pitchFamily="34" charset="0"/>
              <a:buChar char="•"/>
            </a:pPr>
            <a:r>
              <a:rPr lang="en-GB" sz="3200" dirty="0" smtClean="0"/>
              <a:t>A potential solution?</a:t>
            </a:r>
          </a:p>
          <a:p>
            <a:endParaRPr lang="en-GB" sz="3200" dirty="0" smtClean="0"/>
          </a:p>
          <a:p>
            <a:pPr marL="342900" indent="-342900">
              <a:buFont typeface="Arial" panose="020B0604020202020204" pitchFamily="34" charset="0"/>
              <a:buChar char="•"/>
            </a:pPr>
            <a:endParaRPr lang="en-GB" sz="2800" dirty="0" smtClean="0"/>
          </a:p>
          <a:p>
            <a:pPr marL="1371600" lvl="2" indent="-457200">
              <a:buFont typeface="Arial" panose="020B0604020202020204" pitchFamily="34" charset="0"/>
              <a:buChar char="•"/>
            </a:pPr>
            <a:endParaRPr lang="en-GB" sz="2800" dirty="0"/>
          </a:p>
          <a:p>
            <a:endParaRPr lang="en-GB" sz="2800" dirty="0"/>
          </a:p>
        </p:txBody>
      </p:sp>
    </p:spTree>
    <p:extLst>
      <p:ext uri="{BB962C8B-B14F-4D97-AF65-F5344CB8AC3E}">
        <p14:creationId xmlns:p14="http://schemas.microsoft.com/office/powerpoint/2010/main" val="689928854"/>
      </p:ext>
    </p:extLst>
  </p:cSld>
  <p:clrMapOvr>
    <a:masterClrMapping/>
  </p:clrMapOvr>
  <p:timing>
    <p:tnLst>
      <p:par>
        <p:cTn xmlns:p14="http://schemas.microsoft.com/office/powerpoint/2010/main" id="1" dur="indefinite" restart="never" nodeType="tmRoot"/>
      </p:par>
    </p:tnLst>
  </p:timing>
</p:sld>
</file>

<file path=ppt/slides/slide1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8802" y="404664"/>
            <a:ext cx="9152802" cy="864096"/>
          </a:xfrm>
          <a:prstGeom prst="rect">
            <a:avLst/>
          </a:prstGeom>
          <a:solidFill>
            <a:srgbClr val="659927"/>
          </a:solidFill>
          <a:ln>
            <a:solidFill>
              <a:srgbClr val="65992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2400" b="1" dirty="0" smtClean="0"/>
              <a:t>Security &amp; Privacy – Legal Overview</a:t>
            </a:r>
          </a:p>
          <a:p>
            <a:r>
              <a:rPr lang="en-GB" sz="1400" dirty="0" smtClean="0"/>
              <a:t>Conclusion</a:t>
            </a:r>
            <a:endParaRPr lang="en-GB" sz="1400" dirty="0"/>
          </a:p>
        </p:txBody>
      </p:sp>
      <p:sp>
        <p:nvSpPr>
          <p:cNvPr id="5" name="Rectangle 4"/>
          <p:cNvSpPr/>
          <p:nvPr/>
        </p:nvSpPr>
        <p:spPr>
          <a:xfrm>
            <a:off x="-8802" y="116632"/>
            <a:ext cx="9144000" cy="144016"/>
          </a:xfrm>
          <a:prstGeom prst="rect">
            <a:avLst/>
          </a:prstGeom>
          <a:solidFill>
            <a:srgbClr val="659927"/>
          </a:solidFill>
          <a:ln>
            <a:solidFill>
              <a:srgbClr val="65992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TextBox 5"/>
          <p:cNvSpPr txBox="1"/>
          <p:nvPr/>
        </p:nvSpPr>
        <p:spPr>
          <a:xfrm>
            <a:off x="251520" y="1628800"/>
            <a:ext cx="8640960" cy="3847207"/>
          </a:xfrm>
          <a:prstGeom prst="rect">
            <a:avLst/>
          </a:prstGeom>
          <a:noFill/>
        </p:spPr>
        <p:txBody>
          <a:bodyPr wrap="square" rtlCol="0">
            <a:spAutoFit/>
          </a:bodyPr>
          <a:lstStyle/>
          <a:p>
            <a:pPr marL="342900" indent="-342900">
              <a:buFont typeface="Arial" panose="020B0604020202020204" pitchFamily="34" charset="0"/>
              <a:buChar char="•"/>
            </a:pPr>
            <a:r>
              <a:rPr lang="en-GB" sz="3200" dirty="0" smtClean="0"/>
              <a:t>A potential solution?</a:t>
            </a:r>
          </a:p>
          <a:p>
            <a:pPr marL="342900" indent="-342900">
              <a:buFont typeface="Arial" panose="020B0604020202020204" pitchFamily="34" charset="0"/>
              <a:buChar char="•"/>
            </a:pPr>
            <a:endParaRPr lang="en-GB" sz="3200" dirty="0"/>
          </a:p>
          <a:p>
            <a:pPr marL="342900" indent="-342900">
              <a:buFont typeface="Arial" panose="020B0604020202020204" pitchFamily="34" charset="0"/>
              <a:buChar char="•"/>
            </a:pPr>
            <a:r>
              <a:rPr lang="en-GB" sz="3200" dirty="0" smtClean="0"/>
              <a:t>An international standard for the protection of data.</a:t>
            </a:r>
          </a:p>
          <a:p>
            <a:endParaRPr lang="en-GB" sz="3200" dirty="0" smtClean="0"/>
          </a:p>
          <a:p>
            <a:pPr marL="342900" indent="-342900">
              <a:buFont typeface="Arial" panose="020B0604020202020204" pitchFamily="34" charset="0"/>
              <a:buChar char="•"/>
            </a:pPr>
            <a:endParaRPr lang="en-GB" sz="2800" dirty="0" smtClean="0"/>
          </a:p>
          <a:p>
            <a:pPr marL="1371600" lvl="2" indent="-457200">
              <a:buFont typeface="Arial" panose="020B0604020202020204" pitchFamily="34" charset="0"/>
              <a:buChar char="•"/>
            </a:pPr>
            <a:endParaRPr lang="en-GB" sz="2800" dirty="0"/>
          </a:p>
          <a:p>
            <a:endParaRPr lang="en-GB" sz="2800" dirty="0"/>
          </a:p>
        </p:txBody>
      </p:sp>
    </p:spTree>
    <p:extLst>
      <p:ext uri="{BB962C8B-B14F-4D97-AF65-F5344CB8AC3E}">
        <p14:creationId xmlns:p14="http://schemas.microsoft.com/office/powerpoint/2010/main" val="1483285216"/>
      </p:ext>
    </p:extLst>
  </p:cSld>
  <p:clrMapOvr>
    <a:masterClrMapping/>
  </p:clrMapOvr>
  <p:timing>
    <p:tnLst>
      <p:par>
        <p:cTn xmlns:p14="http://schemas.microsoft.com/office/powerpoint/2010/main" id="1" dur="indefinite" restart="never" nodeType="tmRoot"/>
      </p:par>
    </p:tnLst>
  </p:timing>
</p:sld>
</file>

<file path=ppt/slides/slide1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8802" y="404664"/>
            <a:ext cx="9152802" cy="864096"/>
          </a:xfrm>
          <a:prstGeom prst="rect">
            <a:avLst/>
          </a:prstGeom>
          <a:solidFill>
            <a:srgbClr val="659927"/>
          </a:solidFill>
          <a:ln>
            <a:solidFill>
              <a:srgbClr val="65992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2400" b="1" dirty="0" smtClean="0"/>
              <a:t>Security &amp; Privacy – Legal Overview</a:t>
            </a:r>
          </a:p>
          <a:p>
            <a:r>
              <a:rPr lang="en-GB" sz="1400" dirty="0" smtClean="0"/>
              <a:t>Conclusion</a:t>
            </a:r>
            <a:endParaRPr lang="en-GB" sz="1400" dirty="0"/>
          </a:p>
        </p:txBody>
      </p:sp>
      <p:sp>
        <p:nvSpPr>
          <p:cNvPr id="5" name="Rectangle 4"/>
          <p:cNvSpPr/>
          <p:nvPr/>
        </p:nvSpPr>
        <p:spPr>
          <a:xfrm>
            <a:off x="-8802" y="116632"/>
            <a:ext cx="9144000" cy="144016"/>
          </a:xfrm>
          <a:prstGeom prst="rect">
            <a:avLst/>
          </a:prstGeom>
          <a:solidFill>
            <a:srgbClr val="659927"/>
          </a:solidFill>
          <a:ln>
            <a:solidFill>
              <a:srgbClr val="65992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TextBox 5"/>
          <p:cNvSpPr txBox="1"/>
          <p:nvPr/>
        </p:nvSpPr>
        <p:spPr>
          <a:xfrm>
            <a:off x="251520" y="1628800"/>
            <a:ext cx="8640960" cy="5324535"/>
          </a:xfrm>
          <a:prstGeom prst="rect">
            <a:avLst/>
          </a:prstGeom>
          <a:noFill/>
        </p:spPr>
        <p:txBody>
          <a:bodyPr wrap="square" rtlCol="0">
            <a:spAutoFit/>
          </a:bodyPr>
          <a:lstStyle/>
          <a:p>
            <a:pPr marL="342900" indent="-342900">
              <a:buFont typeface="Arial" panose="020B0604020202020204" pitchFamily="34" charset="0"/>
              <a:buChar char="•"/>
            </a:pPr>
            <a:r>
              <a:rPr lang="en-GB" sz="3200" dirty="0" smtClean="0"/>
              <a:t>A potential solution?</a:t>
            </a:r>
          </a:p>
          <a:p>
            <a:pPr marL="342900" indent="-342900">
              <a:buFont typeface="Arial" panose="020B0604020202020204" pitchFamily="34" charset="0"/>
              <a:buChar char="•"/>
            </a:pPr>
            <a:endParaRPr lang="en-GB" sz="3200" dirty="0"/>
          </a:p>
          <a:p>
            <a:pPr marL="342900" indent="-342900">
              <a:buFont typeface="Arial" panose="020B0604020202020204" pitchFamily="34" charset="0"/>
              <a:buChar char="•"/>
            </a:pPr>
            <a:r>
              <a:rPr lang="en-GB" sz="3200" dirty="0" smtClean="0"/>
              <a:t>An international standard for the protection of data.</a:t>
            </a:r>
          </a:p>
          <a:p>
            <a:pPr marL="342900" indent="-342900">
              <a:buFont typeface="Arial" panose="020B0604020202020204" pitchFamily="34" charset="0"/>
              <a:buChar char="•"/>
            </a:pPr>
            <a:endParaRPr lang="en-GB" sz="3200" dirty="0"/>
          </a:p>
          <a:p>
            <a:pPr marL="342900" indent="-342900">
              <a:buFont typeface="Arial" panose="020B0604020202020204" pitchFamily="34" charset="0"/>
              <a:buChar char="•"/>
            </a:pPr>
            <a:r>
              <a:rPr lang="en-GB" sz="3200" dirty="0" smtClean="0"/>
              <a:t>Regular reviews of laws and their relevance, and potential for updating said laws.</a:t>
            </a:r>
          </a:p>
          <a:p>
            <a:endParaRPr lang="en-GB" sz="3200" dirty="0" smtClean="0"/>
          </a:p>
          <a:p>
            <a:pPr marL="342900" indent="-342900">
              <a:buFont typeface="Arial" panose="020B0604020202020204" pitchFamily="34" charset="0"/>
              <a:buChar char="•"/>
            </a:pPr>
            <a:endParaRPr lang="en-GB" sz="2800" dirty="0" smtClean="0"/>
          </a:p>
          <a:p>
            <a:pPr marL="1371600" lvl="2" indent="-457200">
              <a:buFont typeface="Arial" panose="020B0604020202020204" pitchFamily="34" charset="0"/>
              <a:buChar char="•"/>
            </a:pPr>
            <a:endParaRPr lang="en-GB" sz="2800" dirty="0"/>
          </a:p>
          <a:p>
            <a:endParaRPr lang="en-GB" sz="2800" dirty="0"/>
          </a:p>
        </p:txBody>
      </p:sp>
    </p:spTree>
    <p:extLst>
      <p:ext uri="{BB962C8B-B14F-4D97-AF65-F5344CB8AC3E}">
        <p14:creationId xmlns:p14="http://schemas.microsoft.com/office/powerpoint/2010/main" val="3357704148"/>
      </p:ext>
    </p:extLst>
  </p:cSld>
  <p:clrMapOvr>
    <a:masterClrMapping/>
  </p:clrMapOvr>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8802" y="404664"/>
            <a:ext cx="9152802" cy="864096"/>
          </a:xfrm>
          <a:prstGeom prst="rect">
            <a:avLst/>
          </a:prstGeom>
          <a:solidFill>
            <a:schemeClr val="tx2">
              <a:lumMod val="75000"/>
            </a:schemeClr>
          </a:solidFill>
          <a:ln>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2400" b="1" dirty="0" smtClean="0"/>
              <a:t>Security &amp; Privacy – Legal Overview</a:t>
            </a:r>
          </a:p>
          <a:p>
            <a:r>
              <a:rPr lang="en-GB" sz="1400" dirty="0" smtClean="0"/>
              <a:t>Introduction</a:t>
            </a:r>
            <a:endParaRPr lang="en-GB" sz="1400" dirty="0"/>
          </a:p>
        </p:txBody>
      </p:sp>
      <p:sp>
        <p:nvSpPr>
          <p:cNvPr id="5" name="Rectangle 4"/>
          <p:cNvSpPr/>
          <p:nvPr/>
        </p:nvSpPr>
        <p:spPr>
          <a:xfrm>
            <a:off x="-8802" y="116632"/>
            <a:ext cx="9144000" cy="144016"/>
          </a:xfrm>
          <a:prstGeom prst="rect">
            <a:avLst/>
          </a:prstGeom>
          <a:solidFill>
            <a:schemeClr val="tx2">
              <a:lumMod val="75000"/>
            </a:schemeClr>
          </a:solidFill>
          <a:ln>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TextBox 6"/>
          <p:cNvSpPr txBox="1"/>
          <p:nvPr/>
        </p:nvSpPr>
        <p:spPr>
          <a:xfrm>
            <a:off x="251520" y="1628800"/>
            <a:ext cx="8640960" cy="3108543"/>
          </a:xfrm>
          <a:prstGeom prst="rect">
            <a:avLst/>
          </a:prstGeom>
          <a:noFill/>
        </p:spPr>
        <p:txBody>
          <a:bodyPr wrap="square" rtlCol="0">
            <a:spAutoFit/>
          </a:bodyPr>
          <a:lstStyle/>
          <a:p>
            <a:pPr marL="285750" indent="-285750">
              <a:buFont typeface="Arial" panose="020B0604020202020204" pitchFamily="34" charset="0"/>
              <a:buChar char="•"/>
            </a:pPr>
            <a:r>
              <a:rPr lang="en-GB" sz="2800" dirty="0" smtClean="0"/>
              <a:t>How is personal data obtained?</a:t>
            </a:r>
          </a:p>
          <a:p>
            <a:pPr marL="1200150" lvl="2" indent="-285750">
              <a:buFont typeface="Arial" panose="020B0604020202020204" pitchFamily="34" charset="0"/>
              <a:buChar char="•"/>
            </a:pPr>
            <a:r>
              <a:rPr lang="en-GB" sz="2800" dirty="0" smtClean="0"/>
              <a:t>Medical records</a:t>
            </a:r>
          </a:p>
          <a:p>
            <a:pPr marL="1200150" lvl="2" indent="-285750">
              <a:buFont typeface="Arial" panose="020B0604020202020204" pitchFamily="34" charset="0"/>
              <a:buChar char="•"/>
            </a:pPr>
            <a:r>
              <a:rPr lang="en-GB" sz="2800" dirty="0" smtClean="0"/>
              <a:t>Criminal records</a:t>
            </a:r>
          </a:p>
          <a:p>
            <a:pPr marL="1200150" lvl="2" indent="-285750">
              <a:buFont typeface="Arial" panose="020B0604020202020204" pitchFamily="34" charset="0"/>
              <a:buChar char="•"/>
            </a:pPr>
            <a:r>
              <a:rPr lang="en-GB" sz="2800" dirty="0" smtClean="0"/>
              <a:t>Geographic records</a:t>
            </a:r>
          </a:p>
          <a:p>
            <a:pPr marL="1200150" lvl="2" indent="-285750">
              <a:buFont typeface="Arial" panose="020B0604020202020204" pitchFamily="34" charset="0"/>
              <a:buChar char="•"/>
            </a:pPr>
            <a:r>
              <a:rPr lang="en-GB" sz="2800" dirty="0" smtClean="0"/>
              <a:t>Financial data</a:t>
            </a:r>
          </a:p>
          <a:p>
            <a:pPr marL="1200150" lvl="2" indent="-285750">
              <a:buFont typeface="Arial" panose="020B0604020202020204" pitchFamily="34" charset="0"/>
              <a:buChar char="•"/>
            </a:pPr>
            <a:r>
              <a:rPr lang="en-GB" sz="2800" dirty="0" smtClean="0"/>
              <a:t>Biological data (e.g. genetic material)</a:t>
            </a:r>
          </a:p>
          <a:p>
            <a:pPr marL="1200150" lvl="2" indent="-285750">
              <a:buFont typeface="Arial" panose="020B0604020202020204" pitchFamily="34" charset="0"/>
              <a:buChar char="•"/>
            </a:pPr>
            <a:r>
              <a:rPr lang="en-GB" sz="2800" dirty="0" smtClean="0"/>
              <a:t>Website data</a:t>
            </a:r>
          </a:p>
        </p:txBody>
      </p:sp>
    </p:spTree>
    <p:extLst>
      <p:ext uri="{BB962C8B-B14F-4D97-AF65-F5344CB8AC3E}">
        <p14:creationId xmlns:p14="http://schemas.microsoft.com/office/powerpoint/2010/main" val="3119831232"/>
      </p:ext>
    </p:extLst>
  </p:cSld>
  <p:clrMapOvr>
    <a:masterClrMapping/>
  </p:clrMapOvr>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8802" y="404664"/>
            <a:ext cx="9152802" cy="864096"/>
          </a:xfrm>
          <a:prstGeom prst="rect">
            <a:avLst/>
          </a:prstGeom>
          <a:solidFill>
            <a:schemeClr val="tx2">
              <a:lumMod val="75000"/>
            </a:schemeClr>
          </a:solidFill>
          <a:ln>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2400" b="1" dirty="0" smtClean="0"/>
              <a:t>Security &amp; Privacy – Legal Overview</a:t>
            </a:r>
          </a:p>
          <a:p>
            <a:r>
              <a:rPr lang="en-GB" sz="1400" dirty="0" smtClean="0"/>
              <a:t>Introduction</a:t>
            </a:r>
            <a:endParaRPr lang="en-GB" sz="1400" dirty="0"/>
          </a:p>
        </p:txBody>
      </p:sp>
      <p:sp>
        <p:nvSpPr>
          <p:cNvPr id="5" name="Rectangle 4"/>
          <p:cNvSpPr/>
          <p:nvPr/>
        </p:nvSpPr>
        <p:spPr>
          <a:xfrm>
            <a:off x="-8802" y="116632"/>
            <a:ext cx="9144000" cy="144016"/>
          </a:xfrm>
          <a:prstGeom prst="rect">
            <a:avLst/>
          </a:prstGeom>
          <a:solidFill>
            <a:schemeClr val="tx2">
              <a:lumMod val="75000"/>
            </a:schemeClr>
          </a:solidFill>
          <a:ln>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TextBox 6"/>
          <p:cNvSpPr txBox="1"/>
          <p:nvPr/>
        </p:nvSpPr>
        <p:spPr>
          <a:xfrm>
            <a:off x="251520" y="1628800"/>
            <a:ext cx="8640960" cy="523220"/>
          </a:xfrm>
          <a:prstGeom prst="rect">
            <a:avLst/>
          </a:prstGeom>
          <a:noFill/>
        </p:spPr>
        <p:txBody>
          <a:bodyPr wrap="square" rtlCol="0">
            <a:spAutoFit/>
          </a:bodyPr>
          <a:lstStyle/>
          <a:p>
            <a:pPr marL="285750" indent="-285750">
              <a:buFont typeface="Arial" panose="020B0604020202020204" pitchFamily="34" charset="0"/>
              <a:buChar char="•"/>
            </a:pPr>
            <a:r>
              <a:rPr lang="en-GB" sz="2800" dirty="0" smtClean="0"/>
              <a:t>What can be done?</a:t>
            </a:r>
          </a:p>
        </p:txBody>
      </p:sp>
    </p:spTree>
    <p:extLst>
      <p:ext uri="{BB962C8B-B14F-4D97-AF65-F5344CB8AC3E}">
        <p14:creationId xmlns:p14="http://schemas.microsoft.com/office/powerpoint/2010/main" val="1616960301"/>
      </p:ext>
    </p:extLst>
  </p:cSld>
  <p:clrMapOvr>
    <a:masterClrMapping/>
  </p:clrMapOvr>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8802" y="404664"/>
            <a:ext cx="9152802" cy="864096"/>
          </a:xfrm>
          <a:prstGeom prst="rect">
            <a:avLst/>
          </a:prstGeom>
          <a:solidFill>
            <a:schemeClr val="tx2">
              <a:lumMod val="75000"/>
            </a:schemeClr>
          </a:solidFill>
          <a:ln>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2400" b="1" dirty="0" smtClean="0"/>
              <a:t>Security &amp; Privacy – Legal Overview</a:t>
            </a:r>
          </a:p>
          <a:p>
            <a:r>
              <a:rPr lang="en-GB" sz="1400" dirty="0" smtClean="0"/>
              <a:t>Introduction</a:t>
            </a:r>
            <a:endParaRPr lang="en-GB" sz="1400" dirty="0"/>
          </a:p>
        </p:txBody>
      </p:sp>
      <p:sp>
        <p:nvSpPr>
          <p:cNvPr id="5" name="Rectangle 4"/>
          <p:cNvSpPr/>
          <p:nvPr/>
        </p:nvSpPr>
        <p:spPr>
          <a:xfrm>
            <a:off x="-8802" y="116632"/>
            <a:ext cx="9144000" cy="144016"/>
          </a:xfrm>
          <a:prstGeom prst="rect">
            <a:avLst/>
          </a:prstGeom>
          <a:solidFill>
            <a:schemeClr val="tx2">
              <a:lumMod val="75000"/>
            </a:schemeClr>
          </a:solidFill>
          <a:ln>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TextBox 6"/>
          <p:cNvSpPr txBox="1"/>
          <p:nvPr/>
        </p:nvSpPr>
        <p:spPr>
          <a:xfrm>
            <a:off x="251520" y="1628800"/>
            <a:ext cx="8640960" cy="1815882"/>
          </a:xfrm>
          <a:prstGeom prst="rect">
            <a:avLst/>
          </a:prstGeom>
          <a:noFill/>
        </p:spPr>
        <p:txBody>
          <a:bodyPr wrap="square" rtlCol="0">
            <a:spAutoFit/>
          </a:bodyPr>
          <a:lstStyle/>
          <a:p>
            <a:pPr marL="285750" indent="-285750">
              <a:buFont typeface="Arial" panose="020B0604020202020204" pitchFamily="34" charset="0"/>
              <a:buChar char="•"/>
            </a:pPr>
            <a:r>
              <a:rPr lang="en-GB" sz="2800" dirty="0" smtClean="0"/>
              <a:t>What can be done?</a:t>
            </a:r>
          </a:p>
          <a:p>
            <a:pPr marL="1200150" lvl="2" indent="-285750">
              <a:buFont typeface="Arial" panose="020B0604020202020204" pitchFamily="34" charset="0"/>
              <a:buChar char="•"/>
            </a:pPr>
            <a:r>
              <a:rPr lang="en-GB" sz="2800" dirty="0" smtClean="0"/>
              <a:t>The sharing of data combined with suitable protection with regards to personal data is the goal.</a:t>
            </a:r>
          </a:p>
        </p:txBody>
      </p:sp>
    </p:spTree>
    <p:extLst>
      <p:ext uri="{BB962C8B-B14F-4D97-AF65-F5344CB8AC3E}">
        <p14:creationId xmlns:p14="http://schemas.microsoft.com/office/powerpoint/2010/main" val="3074568720"/>
      </p:ext>
    </p:extLst>
  </p:cSld>
  <p:clrMapOvr>
    <a:masterClrMapping/>
  </p:clrMapOvr>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8802" y="404664"/>
            <a:ext cx="9152802" cy="864096"/>
          </a:xfrm>
          <a:prstGeom prst="rect">
            <a:avLst/>
          </a:prstGeom>
          <a:solidFill>
            <a:schemeClr val="tx2">
              <a:lumMod val="75000"/>
            </a:schemeClr>
          </a:solidFill>
          <a:ln>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2400" b="1" dirty="0" smtClean="0"/>
              <a:t>Security &amp; Privacy – Legal Overview</a:t>
            </a:r>
          </a:p>
          <a:p>
            <a:r>
              <a:rPr lang="en-GB" sz="1400" dirty="0" smtClean="0"/>
              <a:t>Introduction</a:t>
            </a:r>
            <a:endParaRPr lang="en-GB" sz="1400" dirty="0"/>
          </a:p>
        </p:txBody>
      </p:sp>
      <p:sp>
        <p:nvSpPr>
          <p:cNvPr id="5" name="Rectangle 4"/>
          <p:cNvSpPr/>
          <p:nvPr/>
        </p:nvSpPr>
        <p:spPr>
          <a:xfrm>
            <a:off x="-8802" y="116632"/>
            <a:ext cx="9144000" cy="144016"/>
          </a:xfrm>
          <a:prstGeom prst="rect">
            <a:avLst/>
          </a:prstGeom>
          <a:solidFill>
            <a:schemeClr val="tx2">
              <a:lumMod val="75000"/>
            </a:schemeClr>
          </a:solidFill>
          <a:ln>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TextBox 6"/>
          <p:cNvSpPr txBox="1"/>
          <p:nvPr/>
        </p:nvSpPr>
        <p:spPr>
          <a:xfrm>
            <a:off x="251520" y="1628800"/>
            <a:ext cx="8640960" cy="3108543"/>
          </a:xfrm>
          <a:prstGeom prst="rect">
            <a:avLst/>
          </a:prstGeom>
          <a:noFill/>
        </p:spPr>
        <p:txBody>
          <a:bodyPr wrap="square" rtlCol="0">
            <a:spAutoFit/>
          </a:bodyPr>
          <a:lstStyle/>
          <a:p>
            <a:pPr marL="285750" indent="-285750">
              <a:buFont typeface="Arial" panose="020B0604020202020204" pitchFamily="34" charset="0"/>
              <a:buChar char="•"/>
            </a:pPr>
            <a:r>
              <a:rPr lang="en-GB" sz="2800" dirty="0" smtClean="0"/>
              <a:t>What can be done?</a:t>
            </a:r>
          </a:p>
          <a:p>
            <a:pPr marL="1200150" lvl="2" indent="-285750">
              <a:buFont typeface="Arial" panose="020B0604020202020204" pitchFamily="34" charset="0"/>
              <a:buChar char="•"/>
            </a:pPr>
            <a:r>
              <a:rPr lang="en-GB" sz="2800" dirty="0" smtClean="0"/>
              <a:t>The sharing of data combined with suitable protection with regards to personal data is the goal.</a:t>
            </a:r>
          </a:p>
          <a:p>
            <a:pPr marL="1200150" lvl="2" indent="-285750">
              <a:buFont typeface="Arial" panose="020B0604020202020204" pitchFamily="34" charset="0"/>
              <a:buChar char="•"/>
            </a:pPr>
            <a:r>
              <a:rPr lang="en-GB" sz="2800" dirty="0" smtClean="0"/>
              <a:t>There are many techniques that can be applied using both software and hardware to help keep data safe.</a:t>
            </a:r>
          </a:p>
        </p:txBody>
      </p:sp>
    </p:spTree>
    <p:extLst>
      <p:ext uri="{BB962C8B-B14F-4D97-AF65-F5344CB8AC3E}">
        <p14:creationId xmlns:p14="http://schemas.microsoft.com/office/powerpoint/2010/main" val="3378166134"/>
      </p:ext>
    </p:extLst>
  </p:cSld>
  <p:clrMapOvr>
    <a:masterClrMapping/>
  </p:clrMapOvr>
  <p:timing>
    <p:tnLst>
      <p:par>
        <p:cTn xmlns:p14="http://schemas.microsoft.com/office/powerpoint/2010/mai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8802" y="404664"/>
            <a:ext cx="9152802" cy="864096"/>
          </a:xfrm>
          <a:prstGeom prst="rect">
            <a:avLst/>
          </a:prstGeom>
          <a:solidFill>
            <a:schemeClr val="tx2">
              <a:lumMod val="75000"/>
            </a:schemeClr>
          </a:solidFill>
          <a:ln>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2400" b="1" dirty="0" smtClean="0"/>
              <a:t>Security &amp; Privacy – Legal Overview</a:t>
            </a:r>
          </a:p>
          <a:p>
            <a:r>
              <a:rPr lang="en-GB" sz="1400" dirty="0" smtClean="0"/>
              <a:t>Introduction</a:t>
            </a:r>
            <a:endParaRPr lang="en-GB" sz="1400" dirty="0"/>
          </a:p>
        </p:txBody>
      </p:sp>
      <p:sp>
        <p:nvSpPr>
          <p:cNvPr id="5" name="Rectangle 4"/>
          <p:cNvSpPr/>
          <p:nvPr/>
        </p:nvSpPr>
        <p:spPr>
          <a:xfrm>
            <a:off x="-8802" y="116632"/>
            <a:ext cx="9144000" cy="144016"/>
          </a:xfrm>
          <a:prstGeom prst="rect">
            <a:avLst/>
          </a:prstGeom>
          <a:solidFill>
            <a:schemeClr val="tx2">
              <a:lumMod val="75000"/>
            </a:schemeClr>
          </a:solidFill>
          <a:ln>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TextBox 6"/>
          <p:cNvSpPr txBox="1"/>
          <p:nvPr/>
        </p:nvSpPr>
        <p:spPr>
          <a:xfrm>
            <a:off x="251520" y="1628800"/>
            <a:ext cx="8640960" cy="3539430"/>
          </a:xfrm>
          <a:prstGeom prst="rect">
            <a:avLst/>
          </a:prstGeom>
          <a:noFill/>
        </p:spPr>
        <p:txBody>
          <a:bodyPr wrap="square" rtlCol="0">
            <a:spAutoFit/>
          </a:bodyPr>
          <a:lstStyle/>
          <a:p>
            <a:pPr marL="285750" indent="-285750">
              <a:buFont typeface="Arial" panose="020B0604020202020204" pitchFamily="34" charset="0"/>
              <a:buChar char="•"/>
            </a:pPr>
            <a:r>
              <a:rPr lang="en-GB" sz="2800" dirty="0" smtClean="0"/>
              <a:t>What can be done?</a:t>
            </a:r>
          </a:p>
          <a:p>
            <a:pPr marL="1200150" lvl="2" indent="-285750">
              <a:buFont typeface="Arial" panose="020B0604020202020204" pitchFamily="34" charset="0"/>
              <a:buChar char="•"/>
            </a:pPr>
            <a:r>
              <a:rPr lang="en-GB" sz="2800" dirty="0" smtClean="0"/>
              <a:t>The sharing of data combined with suitable protection with regards to personal data is the goal.</a:t>
            </a:r>
          </a:p>
          <a:p>
            <a:pPr marL="1200150" lvl="2" indent="-285750">
              <a:buFont typeface="Arial" panose="020B0604020202020204" pitchFamily="34" charset="0"/>
              <a:buChar char="•"/>
            </a:pPr>
            <a:r>
              <a:rPr lang="en-GB" sz="2800" dirty="0" smtClean="0"/>
              <a:t>There are many techniques that can be applied using both software and hardware to help keep data safe.</a:t>
            </a:r>
          </a:p>
          <a:p>
            <a:pPr marL="1200150" lvl="2" indent="-285750">
              <a:buFont typeface="Arial" panose="020B0604020202020204" pitchFamily="34" charset="0"/>
              <a:buChar char="•"/>
            </a:pPr>
            <a:r>
              <a:rPr lang="en-GB" sz="2800" dirty="0" smtClean="0"/>
              <a:t>This is where information security comes in.</a:t>
            </a:r>
          </a:p>
        </p:txBody>
      </p:sp>
    </p:spTree>
    <p:extLst>
      <p:ext uri="{BB962C8B-B14F-4D97-AF65-F5344CB8AC3E}">
        <p14:creationId xmlns:p14="http://schemas.microsoft.com/office/powerpoint/2010/main" val="3924316754"/>
      </p:ext>
    </p:extLst>
  </p:cSld>
  <p:clrMapOvr>
    <a:masterClrMapping/>
  </p:clrMapOvr>
  <p:timing>
    <p:tnLst>
      <p:par>
        <p:cTn xmlns:p14="http://schemas.microsoft.com/office/powerpoint/2010/mai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8802" y="404664"/>
            <a:ext cx="9152802" cy="864096"/>
          </a:xfrm>
          <a:prstGeom prst="rect">
            <a:avLst/>
          </a:prstGeom>
          <a:solidFill>
            <a:schemeClr val="tx2">
              <a:lumMod val="75000"/>
            </a:schemeClr>
          </a:solidFill>
          <a:ln>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2400" b="1" dirty="0" smtClean="0"/>
              <a:t>Security &amp; Privacy – Legal Overview</a:t>
            </a:r>
          </a:p>
          <a:p>
            <a:r>
              <a:rPr lang="en-GB" sz="1400" dirty="0" smtClean="0"/>
              <a:t>Introduction</a:t>
            </a:r>
            <a:endParaRPr lang="en-GB" sz="1400" dirty="0"/>
          </a:p>
        </p:txBody>
      </p:sp>
      <p:sp>
        <p:nvSpPr>
          <p:cNvPr id="5" name="Rectangle 4"/>
          <p:cNvSpPr/>
          <p:nvPr/>
        </p:nvSpPr>
        <p:spPr>
          <a:xfrm>
            <a:off x="-8802" y="116632"/>
            <a:ext cx="9144000" cy="144016"/>
          </a:xfrm>
          <a:prstGeom prst="rect">
            <a:avLst/>
          </a:prstGeom>
          <a:solidFill>
            <a:schemeClr val="tx2">
              <a:lumMod val="75000"/>
            </a:schemeClr>
          </a:solidFill>
          <a:ln>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TextBox 6"/>
          <p:cNvSpPr txBox="1"/>
          <p:nvPr/>
        </p:nvSpPr>
        <p:spPr>
          <a:xfrm>
            <a:off x="251520" y="1628800"/>
            <a:ext cx="8640960" cy="523220"/>
          </a:xfrm>
          <a:prstGeom prst="rect">
            <a:avLst/>
          </a:prstGeom>
          <a:noFill/>
        </p:spPr>
        <p:txBody>
          <a:bodyPr wrap="square" rtlCol="0">
            <a:spAutoFit/>
          </a:bodyPr>
          <a:lstStyle/>
          <a:p>
            <a:pPr marL="285750" indent="-285750">
              <a:buFont typeface="Arial" panose="020B0604020202020204" pitchFamily="34" charset="0"/>
              <a:buChar char="•"/>
            </a:pPr>
            <a:r>
              <a:rPr lang="en-GB" sz="2800" dirty="0" smtClean="0"/>
              <a:t>Information Security</a:t>
            </a:r>
          </a:p>
        </p:txBody>
      </p:sp>
    </p:spTree>
    <p:extLst>
      <p:ext uri="{BB962C8B-B14F-4D97-AF65-F5344CB8AC3E}">
        <p14:creationId xmlns:p14="http://schemas.microsoft.com/office/powerpoint/2010/main" val="3924316754"/>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8802" y="404664"/>
            <a:ext cx="9152802" cy="864096"/>
          </a:xfrm>
          <a:prstGeom prst="rect">
            <a:avLst/>
          </a:prstGeom>
          <a:solidFill>
            <a:schemeClr val="tx2">
              <a:lumMod val="75000"/>
            </a:schemeClr>
          </a:solidFill>
          <a:ln>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2400" b="1" dirty="0" smtClean="0"/>
              <a:t>Security &amp; Privacy – Legal Overview</a:t>
            </a:r>
          </a:p>
          <a:p>
            <a:r>
              <a:rPr lang="en-GB" sz="1400" dirty="0" smtClean="0"/>
              <a:t>Introduction</a:t>
            </a:r>
            <a:endParaRPr lang="en-GB" sz="1400" dirty="0"/>
          </a:p>
        </p:txBody>
      </p:sp>
      <p:sp>
        <p:nvSpPr>
          <p:cNvPr id="5" name="Rectangle 4"/>
          <p:cNvSpPr/>
          <p:nvPr/>
        </p:nvSpPr>
        <p:spPr>
          <a:xfrm>
            <a:off x="-8802" y="116632"/>
            <a:ext cx="9144000" cy="144016"/>
          </a:xfrm>
          <a:prstGeom prst="rect">
            <a:avLst/>
          </a:prstGeom>
          <a:solidFill>
            <a:schemeClr val="tx2">
              <a:lumMod val="75000"/>
            </a:schemeClr>
          </a:solidFill>
          <a:ln>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TextBox 6"/>
          <p:cNvSpPr txBox="1"/>
          <p:nvPr/>
        </p:nvSpPr>
        <p:spPr>
          <a:xfrm>
            <a:off x="251520" y="1628800"/>
            <a:ext cx="8640960" cy="1569660"/>
          </a:xfrm>
          <a:prstGeom prst="rect">
            <a:avLst/>
          </a:prstGeom>
          <a:noFill/>
        </p:spPr>
        <p:txBody>
          <a:bodyPr wrap="square" rtlCol="0">
            <a:spAutoFit/>
          </a:bodyPr>
          <a:lstStyle/>
          <a:p>
            <a:pPr marL="285750" indent="-285750">
              <a:buFont typeface="Arial" panose="020B0604020202020204" pitchFamily="34" charset="0"/>
              <a:buChar char="•"/>
            </a:pPr>
            <a:r>
              <a:rPr lang="en-GB" sz="3200" dirty="0" smtClean="0"/>
              <a:t>With the digital age came an exponential growth in information sharing</a:t>
            </a:r>
          </a:p>
          <a:p>
            <a:endParaRPr lang="en-GB" sz="3200" dirty="0" smtClean="0"/>
          </a:p>
        </p:txBody>
      </p:sp>
    </p:spTree>
    <p:extLst>
      <p:ext uri="{BB962C8B-B14F-4D97-AF65-F5344CB8AC3E}">
        <p14:creationId xmlns:p14="http://schemas.microsoft.com/office/powerpoint/2010/main" val="3367694821"/>
      </p:ext>
    </p:extLst>
  </p:cSld>
  <p:clrMapOvr>
    <a:masterClrMapping/>
  </p:clrMapOvr>
  <p:timing>
    <p:tnLst>
      <p:par>
        <p:cTn xmlns:p14="http://schemas.microsoft.com/office/powerpoint/2010/mai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8802" y="404664"/>
            <a:ext cx="9152802" cy="864096"/>
          </a:xfrm>
          <a:prstGeom prst="rect">
            <a:avLst/>
          </a:prstGeom>
          <a:solidFill>
            <a:schemeClr val="tx2">
              <a:lumMod val="75000"/>
            </a:schemeClr>
          </a:solidFill>
          <a:ln>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2400" b="1" dirty="0" smtClean="0"/>
              <a:t>Security &amp; Privacy – Legal Overview</a:t>
            </a:r>
          </a:p>
          <a:p>
            <a:r>
              <a:rPr lang="en-GB" sz="1400" dirty="0" smtClean="0"/>
              <a:t>Introduction</a:t>
            </a:r>
            <a:endParaRPr lang="en-GB" sz="1400" dirty="0"/>
          </a:p>
        </p:txBody>
      </p:sp>
      <p:sp>
        <p:nvSpPr>
          <p:cNvPr id="5" name="Rectangle 4"/>
          <p:cNvSpPr/>
          <p:nvPr/>
        </p:nvSpPr>
        <p:spPr>
          <a:xfrm>
            <a:off x="-8802" y="116632"/>
            <a:ext cx="9144000" cy="144016"/>
          </a:xfrm>
          <a:prstGeom prst="rect">
            <a:avLst/>
          </a:prstGeom>
          <a:solidFill>
            <a:schemeClr val="tx2">
              <a:lumMod val="75000"/>
            </a:schemeClr>
          </a:solidFill>
          <a:ln>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TextBox 6"/>
          <p:cNvSpPr txBox="1"/>
          <p:nvPr/>
        </p:nvSpPr>
        <p:spPr>
          <a:xfrm>
            <a:off x="251520" y="1628800"/>
            <a:ext cx="8640960" cy="2677656"/>
          </a:xfrm>
          <a:prstGeom prst="rect">
            <a:avLst/>
          </a:prstGeom>
          <a:noFill/>
        </p:spPr>
        <p:txBody>
          <a:bodyPr wrap="square" rtlCol="0">
            <a:spAutoFit/>
          </a:bodyPr>
          <a:lstStyle/>
          <a:p>
            <a:pPr marL="285750" indent="-285750">
              <a:buFont typeface="Arial" panose="020B0604020202020204" pitchFamily="34" charset="0"/>
              <a:buChar char="•"/>
            </a:pPr>
            <a:r>
              <a:rPr lang="en-GB" sz="2800" dirty="0" smtClean="0"/>
              <a:t>Information Security</a:t>
            </a:r>
          </a:p>
          <a:p>
            <a:pPr marL="285750" indent="-285750">
              <a:buFont typeface="Arial" panose="020B0604020202020204" pitchFamily="34" charset="0"/>
              <a:buChar char="•"/>
            </a:pPr>
            <a:endParaRPr lang="en-GB" sz="2800" dirty="0"/>
          </a:p>
          <a:p>
            <a:pPr marL="285750" indent="-285750">
              <a:buFont typeface="Arial" panose="020B0604020202020204" pitchFamily="34" charset="0"/>
              <a:buChar char="•"/>
            </a:pPr>
            <a:r>
              <a:rPr lang="en-GB" sz="2800" dirty="0" smtClean="0"/>
              <a:t>“The term information security refers to the theory and practice of defending data or information systems against unauthorized or unintended access, destruction, disruption or tampering.” – </a:t>
            </a:r>
            <a:r>
              <a:rPr lang="en-GB" sz="2800" i="1" dirty="0" smtClean="0"/>
              <a:t>gov.uk</a:t>
            </a:r>
          </a:p>
        </p:txBody>
      </p:sp>
    </p:spTree>
    <p:extLst>
      <p:ext uri="{BB962C8B-B14F-4D97-AF65-F5344CB8AC3E}">
        <p14:creationId xmlns:p14="http://schemas.microsoft.com/office/powerpoint/2010/main" val="3645434687"/>
      </p:ext>
    </p:extLst>
  </p:cSld>
  <p:clrMapOvr>
    <a:masterClrMapping/>
  </p:clrMapOvr>
  <p:timing>
    <p:tnLst>
      <p:par>
        <p:cTn xmlns:p14="http://schemas.microsoft.com/office/powerpoint/2010/mai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8802" y="404664"/>
            <a:ext cx="9152802" cy="864096"/>
          </a:xfrm>
          <a:prstGeom prst="rect">
            <a:avLst/>
          </a:prstGeom>
          <a:solidFill>
            <a:schemeClr val="tx2">
              <a:lumMod val="75000"/>
            </a:schemeClr>
          </a:solidFill>
          <a:ln>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2400" b="1" dirty="0" smtClean="0"/>
              <a:t>Security &amp; Privacy – Legal Overview</a:t>
            </a:r>
          </a:p>
          <a:p>
            <a:r>
              <a:rPr lang="en-GB" sz="1400" dirty="0" smtClean="0"/>
              <a:t>Introduction</a:t>
            </a:r>
            <a:endParaRPr lang="en-GB" sz="1400" dirty="0"/>
          </a:p>
        </p:txBody>
      </p:sp>
      <p:sp>
        <p:nvSpPr>
          <p:cNvPr id="5" name="Rectangle 4"/>
          <p:cNvSpPr/>
          <p:nvPr/>
        </p:nvSpPr>
        <p:spPr>
          <a:xfrm>
            <a:off x="-8802" y="116632"/>
            <a:ext cx="9144000" cy="144016"/>
          </a:xfrm>
          <a:prstGeom prst="rect">
            <a:avLst/>
          </a:prstGeom>
          <a:solidFill>
            <a:schemeClr val="tx2">
              <a:lumMod val="75000"/>
            </a:schemeClr>
          </a:solidFill>
          <a:ln>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TextBox 6"/>
          <p:cNvSpPr txBox="1"/>
          <p:nvPr/>
        </p:nvSpPr>
        <p:spPr>
          <a:xfrm>
            <a:off x="251520" y="1628800"/>
            <a:ext cx="8640960" cy="3970318"/>
          </a:xfrm>
          <a:prstGeom prst="rect">
            <a:avLst/>
          </a:prstGeom>
          <a:noFill/>
        </p:spPr>
        <p:txBody>
          <a:bodyPr wrap="square" rtlCol="0">
            <a:spAutoFit/>
          </a:bodyPr>
          <a:lstStyle/>
          <a:p>
            <a:pPr marL="285750" indent="-285750">
              <a:buFont typeface="Arial" panose="020B0604020202020204" pitchFamily="34" charset="0"/>
              <a:buChar char="•"/>
            </a:pPr>
            <a:r>
              <a:rPr lang="en-GB" sz="2800" dirty="0" smtClean="0"/>
              <a:t>Information Security</a:t>
            </a:r>
          </a:p>
          <a:p>
            <a:pPr marL="285750" indent="-285750">
              <a:buFont typeface="Arial" panose="020B0604020202020204" pitchFamily="34" charset="0"/>
              <a:buChar char="•"/>
            </a:pPr>
            <a:endParaRPr lang="en-GB" sz="2800" dirty="0"/>
          </a:p>
          <a:p>
            <a:pPr marL="285750" indent="-285750">
              <a:buFont typeface="Arial" panose="020B0604020202020204" pitchFamily="34" charset="0"/>
              <a:buChar char="•"/>
            </a:pPr>
            <a:r>
              <a:rPr lang="en-GB" sz="2800" dirty="0" smtClean="0"/>
              <a:t>“The term information security refers to the theory and practice of defending data or information systems against unauthorized or unintended access, destruction, disruption or tampering.” – </a:t>
            </a:r>
            <a:r>
              <a:rPr lang="en-GB" sz="2800" i="1" dirty="0" smtClean="0"/>
              <a:t>gov.uk</a:t>
            </a:r>
          </a:p>
          <a:p>
            <a:pPr marL="285750" indent="-285750">
              <a:buFont typeface="Arial" panose="020B0604020202020204" pitchFamily="34" charset="0"/>
              <a:buChar char="•"/>
            </a:pPr>
            <a:endParaRPr lang="en-GB" sz="2800" i="1" dirty="0"/>
          </a:p>
          <a:p>
            <a:pPr marL="285750" indent="-285750">
              <a:buFont typeface="Arial" panose="020B0604020202020204" pitchFamily="34" charset="0"/>
              <a:buChar char="•"/>
            </a:pPr>
            <a:r>
              <a:rPr lang="en-GB" sz="2800" dirty="0" smtClean="0"/>
              <a:t>There are 3 main concepts regarding information security</a:t>
            </a:r>
          </a:p>
        </p:txBody>
      </p:sp>
    </p:spTree>
    <p:extLst>
      <p:ext uri="{BB962C8B-B14F-4D97-AF65-F5344CB8AC3E}">
        <p14:creationId xmlns:p14="http://schemas.microsoft.com/office/powerpoint/2010/main" val="2057035307"/>
      </p:ext>
    </p:extLst>
  </p:cSld>
  <p:clrMapOvr>
    <a:masterClrMapping/>
  </p:clrMapOvr>
  <p:timing>
    <p:tnLst>
      <p:par>
        <p:cTn xmlns:p14="http://schemas.microsoft.com/office/powerpoint/2010/mai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8802" y="404664"/>
            <a:ext cx="9152802" cy="864096"/>
          </a:xfrm>
          <a:prstGeom prst="rect">
            <a:avLst/>
          </a:prstGeom>
          <a:solidFill>
            <a:schemeClr val="tx2">
              <a:lumMod val="75000"/>
            </a:schemeClr>
          </a:solidFill>
          <a:ln>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2400" b="1" dirty="0" smtClean="0"/>
              <a:t>Security &amp; Privacy – Legal Overview</a:t>
            </a:r>
          </a:p>
          <a:p>
            <a:r>
              <a:rPr lang="en-GB" sz="1400" dirty="0" smtClean="0"/>
              <a:t>Introduction</a:t>
            </a:r>
            <a:endParaRPr lang="en-GB" sz="1400" dirty="0"/>
          </a:p>
        </p:txBody>
      </p:sp>
      <p:sp>
        <p:nvSpPr>
          <p:cNvPr id="5" name="Rectangle 4"/>
          <p:cNvSpPr/>
          <p:nvPr/>
        </p:nvSpPr>
        <p:spPr>
          <a:xfrm>
            <a:off x="-8802" y="116632"/>
            <a:ext cx="9144000" cy="144016"/>
          </a:xfrm>
          <a:prstGeom prst="rect">
            <a:avLst/>
          </a:prstGeom>
          <a:solidFill>
            <a:schemeClr val="tx2">
              <a:lumMod val="75000"/>
            </a:schemeClr>
          </a:solidFill>
          <a:ln>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TextBox 6"/>
          <p:cNvSpPr txBox="1"/>
          <p:nvPr/>
        </p:nvSpPr>
        <p:spPr>
          <a:xfrm>
            <a:off x="251520" y="1628800"/>
            <a:ext cx="8640960" cy="1384995"/>
          </a:xfrm>
          <a:prstGeom prst="rect">
            <a:avLst/>
          </a:prstGeom>
          <a:noFill/>
        </p:spPr>
        <p:txBody>
          <a:bodyPr wrap="square" rtlCol="0">
            <a:spAutoFit/>
          </a:bodyPr>
          <a:lstStyle/>
          <a:p>
            <a:pPr marL="285750" indent="-285750">
              <a:buFont typeface="Arial" panose="020B0604020202020204" pitchFamily="34" charset="0"/>
              <a:buChar char="•"/>
            </a:pPr>
            <a:r>
              <a:rPr lang="en-GB" sz="2800" b="1" i="1" dirty="0" smtClean="0"/>
              <a:t>Confidentiality</a:t>
            </a:r>
          </a:p>
          <a:p>
            <a:pPr marL="1200150" lvl="2" indent="-285750">
              <a:buFont typeface="Arial" panose="020B0604020202020204" pitchFamily="34" charset="0"/>
              <a:buChar char="•"/>
            </a:pPr>
            <a:r>
              <a:rPr lang="en-GB" sz="2800" dirty="0" smtClean="0"/>
              <a:t>Assurance that unauthorized individuals or systems do not get exposure to certain data</a:t>
            </a:r>
          </a:p>
        </p:txBody>
      </p:sp>
    </p:spTree>
    <p:extLst>
      <p:ext uri="{BB962C8B-B14F-4D97-AF65-F5344CB8AC3E}">
        <p14:creationId xmlns:p14="http://schemas.microsoft.com/office/powerpoint/2010/main" val="4260068807"/>
      </p:ext>
    </p:extLst>
  </p:cSld>
  <p:clrMapOvr>
    <a:masterClrMapping/>
  </p:clrMapOvr>
  <p:timing>
    <p:tnLst>
      <p:par>
        <p:cTn xmlns:p14="http://schemas.microsoft.com/office/powerpoint/2010/mai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8802" y="404664"/>
            <a:ext cx="9152802" cy="864096"/>
          </a:xfrm>
          <a:prstGeom prst="rect">
            <a:avLst/>
          </a:prstGeom>
          <a:solidFill>
            <a:schemeClr val="tx2">
              <a:lumMod val="75000"/>
            </a:schemeClr>
          </a:solidFill>
          <a:ln>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2400" b="1" dirty="0" smtClean="0"/>
              <a:t>Security &amp; Privacy – Legal Overview</a:t>
            </a:r>
          </a:p>
          <a:p>
            <a:r>
              <a:rPr lang="en-GB" sz="1400" dirty="0" smtClean="0"/>
              <a:t>Introduction</a:t>
            </a:r>
            <a:endParaRPr lang="en-GB" sz="1400" dirty="0"/>
          </a:p>
        </p:txBody>
      </p:sp>
      <p:sp>
        <p:nvSpPr>
          <p:cNvPr id="5" name="Rectangle 4"/>
          <p:cNvSpPr/>
          <p:nvPr/>
        </p:nvSpPr>
        <p:spPr>
          <a:xfrm>
            <a:off x="-8802" y="116632"/>
            <a:ext cx="9144000" cy="144016"/>
          </a:xfrm>
          <a:prstGeom prst="rect">
            <a:avLst/>
          </a:prstGeom>
          <a:solidFill>
            <a:schemeClr val="tx2">
              <a:lumMod val="75000"/>
            </a:schemeClr>
          </a:solidFill>
          <a:ln>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TextBox 6"/>
          <p:cNvSpPr txBox="1"/>
          <p:nvPr/>
        </p:nvSpPr>
        <p:spPr>
          <a:xfrm>
            <a:off x="251520" y="1628800"/>
            <a:ext cx="8640960" cy="3539430"/>
          </a:xfrm>
          <a:prstGeom prst="rect">
            <a:avLst/>
          </a:prstGeom>
          <a:noFill/>
        </p:spPr>
        <p:txBody>
          <a:bodyPr wrap="square" rtlCol="0">
            <a:spAutoFit/>
          </a:bodyPr>
          <a:lstStyle/>
          <a:p>
            <a:pPr marL="285750" indent="-285750">
              <a:buFont typeface="Arial" panose="020B0604020202020204" pitchFamily="34" charset="0"/>
              <a:buChar char="•"/>
            </a:pPr>
            <a:r>
              <a:rPr lang="en-GB" sz="2800" b="1" i="1" dirty="0" smtClean="0"/>
              <a:t>Confidentiality</a:t>
            </a:r>
          </a:p>
          <a:p>
            <a:pPr marL="1200150" lvl="2" indent="-285750">
              <a:buFont typeface="Arial" panose="020B0604020202020204" pitchFamily="34" charset="0"/>
              <a:buChar char="•"/>
            </a:pPr>
            <a:r>
              <a:rPr lang="en-GB" sz="2800" dirty="0" smtClean="0"/>
              <a:t>Assurance that unauthorized individuals or systems do not get exposure to certain data</a:t>
            </a:r>
          </a:p>
          <a:p>
            <a:pPr marL="1200150" lvl="2" indent="-285750">
              <a:buFont typeface="Arial" panose="020B0604020202020204" pitchFamily="34" charset="0"/>
              <a:buChar char="•"/>
            </a:pPr>
            <a:endParaRPr lang="en-GB" sz="2800" dirty="0"/>
          </a:p>
          <a:p>
            <a:pPr marL="285750" indent="-285750">
              <a:buFont typeface="Arial" panose="020B0604020202020204" pitchFamily="34" charset="0"/>
              <a:buChar char="•"/>
            </a:pPr>
            <a:r>
              <a:rPr lang="en-GB" sz="2800" b="1" i="1" dirty="0" smtClean="0"/>
              <a:t>Integrity</a:t>
            </a:r>
            <a:endParaRPr lang="en-GB" sz="2800" dirty="0" smtClean="0"/>
          </a:p>
          <a:p>
            <a:pPr marL="1200150" lvl="2" indent="-285750">
              <a:buFont typeface="Arial" panose="020B0604020202020204" pitchFamily="34" charset="0"/>
              <a:buChar char="•"/>
            </a:pPr>
            <a:r>
              <a:rPr lang="en-GB" sz="2800" dirty="0" smtClean="0"/>
              <a:t>Assurance that unauthorized individuals or systems are unable to modify or even destroy certain data.</a:t>
            </a:r>
          </a:p>
        </p:txBody>
      </p:sp>
    </p:spTree>
    <p:extLst>
      <p:ext uri="{BB962C8B-B14F-4D97-AF65-F5344CB8AC3E}">
        <p14:creationId xmlns:p14="http://schemas.microsoft.com/office/powerpoint/2010/main" val="3973433658"/>
      </p:ext>
    </p:extLst>
  </p:cSld>
  <p:clrMapOvr>
    <a:masterClrMapping/>
  </p:clrMapOvr>
  <p:timing>
    <p:tnLst>
      <p:par>
        <p:cTn xmlns:p14="http://schemas.microsoft.com/office/powerpoint/2010/mai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8802" y="404664"/>
            <a:ext cx="9152802" cy="864096"/>
          </a:xfrm>
          <a:prstGeom prst="rect">
            <a:avLst/>
          </a:prstGeom>
          <a:solidFill>
            <a:schemeClr val="tx2">
              <a:lumMod val="75000"/>
            </a:schemeClr>
          </a:solidFill>
          <a:ln>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2400" b="1" dirty="0" smtClean="0"/>
              <a:t>Security &amp; Privacy – Legal Overview</a:t>
            </a:r>
          </a:p>
          <a:p>
            <a:r>
              <a:rPr lang="en-GB" sz="1400" dirty="0" smtClean="0"/>
              <a:t>Introduction</a:t>
            </a:r>
            <a:endParaRPr lang="en-GB" sz="1400" dirty="0"/>
          </a:p>
        </p:txBody>
      </p:sp>
      <p:sp>
        <p:nvSpPr>
          <p:cNvPr id="5" name="Rectangle 4"/>
          <p:cNvSpPr/>
          <p:nvPr/>
        </p:nvSpPr>
        <p:spPr>
          <a:xfrm>
            <a:off x="-8802" y="116632"/>
            <a:ext cx="9144000" cy="144016"/>
          </a:xfrm>
          <a:prstGeom prst="rect">
            <a:avLst/>
          </a:prstGeom>
          <a:solidFill>
            <a:schemeClr val="tx2">
              <a:lumMod val="75000"/>
            </a:schemeClr>
          </a:solidFill>
          <a:ln>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TextBox 6"/>
          <p:cNvSpPr txBox="1"/>
          <p:nvPr/>
        </p:nvSpPr>
        <p:spPr>
          <a:xfrm>
            <a:off x="251520" y="1628800"/>
            <a:ext cx="8640960" cy="4832092"/>
          </a:xfrm>
          <a:prstGeom prst="rect">
            <a:avLst/>
          </a:prstGeom>
          <a:noFill/>
        </p:spPr>
        <p:txBody>
          <a:bodyPr wrap="square" rtlCol="0">
            <a:spAutoFit/>
          </a:bodyPr>
          <a:lstStyle/>
          <a:p>
            <a:pPr marL="285750" indent="-285750">
              <a:buFont typeface="Arial" panose="020B0604020202020204" pitchFamily="34" charset="0"/>
              <a:buChar char="•"/>
            </a:pPr>
            <a:r>
              <a:rPr lang="en-GB" sz="2800" b="1" i="1" dirty="0" smtClean="0"/>
              <a:t>Confidentiality</a:t>
            </a:r>
          </a:p>
          <a:p>
            <a:pPr marL="1200150" lvl="2" indent="-285750">
              <a:buFont typeface="Arial" panose="020B0604020202020204" pitchFamily="34" charset="0"/>
              <a:buChar char="•"/>
            </a:pPr>
            <a:r>
              <a:rPr lang="en-GB" sz="2800" dirty="0" smtClean="0"/>
              <a:t>Assurance that unauthorized individuals or systems do not get exposure to certain data</a:t>
            </a:r>
          </a:p>
          <a:p>
            <a:pPr marL="1200150" lvl="2" indent="-285750">
              <a:buFont typeface="Arial" panose="020B0604020202020204" pitchFamily="34" charset="0"/>
              <a:buChar char="•"/>
            </a:pPr>
            <a:endParaRPr lang="en-GB" sz="2800" dirty="0"/>
          </a:p>
          <a:p>
            <a:pPr marL="285750" indent="-285750">
              <a:buFont typeface="Arial" panose="020B0604020202020204" pitchFamily="34" charset="0"/>
              <a:buChar char="•"/>
            </a:pPr>
            <a:r>
              <a:rPr lang="en-GB" sz="2800" b="1" i="1" dirty="0" smtClean="0"/>
              <a:t>Integrity</a:t>
            </a:r>
            <a:endParaRPr lang="en-GB" sz="2800" dirty="0" smtClean="0"/>
          </a:p>
          <a:p>
            <a:pPr marL="1200150" lvl="2" indent="-285750">
              <a:buFont typeface="Arial" panose="020B0604020202020204" pitchFamily="34" charset="0"/>
              <a:buChar char="•"/>
            </a:pPr>
            <a:r>
              <a:rPr lang="en-GB" sz="2800" dirty="0" smtClean="0"/>
              <a:t>Assurance that unauthorized individuals or systems are unable to modify or even destroy certain data.</a:t>
            </a:r>
          </a:p>
          <a:p>
            <a:pPr marL="285750" indent="-285750">
              <a:buFont typeface="Arial" panose="020B0604020202020204" pitchFamily="34" charset="0"/>
              <a:buChar char="•"/>
            </a:pPr>
            <a:r>
              <a:rPr lang="en-GB" sz="2800" b="1" i="1" dirty="0" smtClean="0"/>
              <a:t>Availability</a:t>
            </a:r>
          </a:p>
          <a:p>
            <a:pPr marL="1200150" lvl="2" indent="-285750">
              <a:buFont typeface="Arial" panose="020B0604020202020204" pitchFamily="34" charset="0"/>
              <a:buChar char="•"/>
            </a:pPr>
            <a:r>
              <a:rPr lang="en-GB" sz="2800" dirty="0" smtClean="0"/>
              <a:t>Assurance that data is actually available when requested by an authorized individual or system.</a:t>
            </a:r>
          </a:p>
        </p:txBody>
      </p:sp>
    </p:spTree>
    <p:extLst>
      <p:ext uri="{BB962C8B-B14F-4D97-AF65-F5344CB8AC3E}">
        <p14:creationId xmlns:p14="http://schemas.microsoft.com/office/powerpoint/2010/main" val="2378482598"/>
      </p:ext>
    </p:extLst>
  </p:cSld>
  <p:clrMapOvr>
    <a:masterClrMapping/>
  </p:clrMapOvr>
  <p:timing>
    <p:tnLst>
      <p:par>
        <p:cTn xmlns:p14="http://schemas.microsoft.com/office/powerpoint/2010/mai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8802" y="404664"/>
            <a:ext cx="9152802" cy="864096"/>
          </a:xfrm>
          <a:prstGeom prst="rect">
            <a:avLst/>
          </a:prstGeom>
          <a:solidFill>
            <a:schemeClr val="tx2">
              <a:lumMod val="75000"/>
            </a:schemeClr>
          </a:solidFill>
          <a:ln>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2400" b="1" dirty="0" smtClean="0"/>
              <a:t>Security &amp; Privacy – Legal Overview</a:t>
            </a:r>
          </a:p>
          <a:p>
            <a:r>
              <a:rPr lang="en-GB" sz="1400" dirty="0" smtClean="0"/>
              <a:t>Introduction</a:t>
            </a:r>
            <a:endParaRPr lang="en-GB" sz="1400" dirty="0"/>
          </a:p>
        </p:txBody>
      </p:sp>
      <p:sp>
        <p:nvSpPr>
          <p:cNvPr id="5" name="Rectangle 4"/>
          <p:cNvSpPr/>
          <p:nvPr/>
        </p:nvSpPr>
        <p:spPr>
          <a:xfrm>
            <a:off x="-8802" y="116632"/>
            <a:ext cx="9144000" cy="144016"/>
          </a:xfrm>
          <a:prstGeom prst="rect">
            <a:avLst/>
          </a:prstGeom>
          <a:solidFill>
            <a:schemeClr val="tx2">
              <a:lumMod val="75000"/>
            </a:schemeClr>
          </a:solidFill>
          <a:ln>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TextBox 6"/>
          <p:cNvSpPr txBox="1"/>
          <p:nvPr/>
        </p:nvSpPr>
        <p:spPr>
          <a:xfrm>
            <a:off x="251520" y="1628800"/>
            <a:ext cx="8640960" cy="1815882"/>
          </a:xfrm>
          <a:prstGeom prst="rect">
            <a:avLst/>
          </a:prstGeom>
          <a:noFill/>
        </p:spPr>
        <p:txBody>
          <a:bodyPr wrap="square" rtlCol="0">
            <a:spAutoFit/>
          </a:bodyPr>
          <a:lstStyle/>
          <a:p>
            <a:pPr marL="285750" indent="-285750">
              <a:buFont typeface="Arial" panose="020B0604020202020204" pitchFamily="34" charset="0"/>
              <a:buChar char="•"/>
            </a:pPr>
            <a:r>
              <a:rPr lang="en-GB" sz="2800" dirty="0" smtClean="0"/>
              <a:t>There are pieces of legislation in place to ensure those in possession of personal data abide by these concepts, and have measures in place to bring the risk to the information they hold, down to an acceptable level</a:t>
            </a:r>
          </a:p>
        </p:txBody>
      </p:sp>
    </p:spTree>
    <p:extLst>
      <p:ext uri="{BB962C8B-B14F-4D97-AF65-F5344CB8AC3E}">
        <p14:creationId xmlns:p14="http://schemas.microsoft.com/office/powerpoint/2010/main" val="1297032005"/>
      </p:ext>
    </p:extLst>
  </p:cSld>
  <p:clrMapOvr>
    <a:masterClrMapping/>
  </p:clrMapOvr>
  <p:timing>
    <p:tnLst>
      <p:par>
        <p:cTn xmlns:p14="http://schemas.microsoft.com/office/powerpoint/2010/mai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8802" y="404664"/>
            <a:ext cx="9152802" cy="864096"/>
          </a:xfrm>
          <a:prstGeom prst="rect">
            <a:avLst/>
          </a:prstGeom>
          <a:solidFill>
            <a:schemeClr val="tx2">
              <a:lumMod val="75000"/>
            </a:schemeClr>
          </a:solidFill>
          <a:ln>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2400" b="1" dirty="0" smtClean="0"/>
              <a:t>Security &amp; Privacy – Legal Overview</a:t>
            </a:r>
          </a:p>
          <a:p>
            <a:r>
              <a:rPr lang="en-GB" sz="1400" dirty="0" smtClean="0"/>
              <a:t>Introduction</a:t>
            </a:r>
            <a:endParaRPr lang="en-GB" sz="1400" dirty="0"/>
          </a:p>
        </p:txBody>
      </p:sp>
      <p:sp>
        <p:nvSpPr>
          <p:cNvPr id="5" name="Rectangle 4"/>
          <p:cNvSpPr/>
          <p:nvPr/>
        </p:nvSpPr>
        <p:spPr>
          <a:xfrm>
            <a:off x="-8802" y="116632"/>
            <a:ext cx="9144000" cy="144016"/>
          </a:xfrm>
          <a:prstGeom prst="rect">
            <a:avLst/>
          </a:prstGeom>
          <a:solidFill>
            <a:schemeClr val="tx2">
              <a:lumMod val="75000"/>
            </a:schemeClr>
          </a:solidFill>
          <a:ln>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TextBox 6"/>
          <p:cNvSpPr txBox="1"/>
          <p:nvPr/>
        </p:nvSpPr>
        <p:spPr>
          <a:xfrm>
            <a:off x="251520" y="1628800"/>
            <a:ext cx="8640960" cy="3108543"/>
          </a:xfrm>
          <a:prstGeom prst="rect">
            <a:avLst/>
          </a:prstGeom>
          <a:noFill/>
        </p:spPr>
        <p:txBody>
          <a:bodyPr wrap="square" rtlCol="0">
            <a:spAutoFit/>
          </a:bodyPr>
          <a:lstStyle/>
          <a:p>
            <a:pPr marL="285750" indent="-285750">
              <a:buFont typeface="Arial" panose="020B0604020202020204" pitchFamily="34" charset="0"/>
              <a:buChar char="•"/>
            </a:pPr>
            <a:r>
              <a:rPr lang="en-GB" sz="2800" dirty="0" smtClean="0"/>
              <a:t>There are pieces of legislation in place to ensure those in possession of personal data abide by these concepts, and have measures in place to bring the risk to the information they hold, down to an acceptable level</a:t>
            </a:r>
          </a:p>
          <a:p>
            <a:pPr marL="285750" indent="-285750">
              <a:buFont typeface="Arial" panose="020B0604020202020204" pitchFamily="34" charset="0"/>
              <a:buChar char="•"/>
            </a:pPr>
            <a:endParaRPr lang="en-GB" sz="2800" dirty="0"/>
          </a:p>
          <a:p>
            <a:pPr marL="285750" indent="-285750">
              <a:buFont typeface="Arial" panose="020B0604020202020204" pitchFamily="34" charset="0"/>
              <a:buChar char="•"/>
            </a:pPr>
            <a:r>
              <a:rPr lang="en-GB" sz="2800" dirty="0" smtClean="0"/>
              <a:t>The rest of this presentation will go into more detail and look at some of the aforementioned legislation</a:t>
            </a:r>
          </a:p>
        </p:txBody>
      </p:sp>
    </p:spTree>
    <p:extLst>
      <p:ext uri="{BB962C8B-B14F-4D97-AF65-F5344CB8AC3E}">
        <p14:creationId xmlns:p14="http://schemas.microsoft.com/office/powerpoint/2010/main" val="2778432136"/>
      </p:ext>
    </p:extLst>
  </p:cSld>
  <p:clrMapOvr>
    <a:masterClrMapping/>
  </p:clrMapOvr>
  <p:timing>
    <p:tnLst>
      <p:par>
        <p:cTn xmlns:p14="http://schemas.microsoft.com/office/powerpoint/2010/mai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620688"/>
            <a:ext cx="9152802" cy="4320480"/>
          </a:xfrm>
          <a:prstGeom prst="rect">
            <a:avLst/>
          </a:prstGeom>
          <a:solidFill>
            <a:srgbClr val="AD1D1D"/>
          </a:solidFill>
          <a:ln>
            <a:solidFill>
              <a:srgbClr val="AD1D1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4400" b="1" dirty="0" smtClean="0"/>
              <a:t>Security &amp; Privacy – Legal Overview</a:t>
            </a:r>
          </a:p>
          <a:p>
            <a:pPr algn="ctr"/>
            <a:r>
              <a:rPr lang="en-GB" sz="2800" dirty="0" smtClean="0"/>
              <a:t>Why security &amp; privacy is important now more then ever.</a:t>
            </a:r>
            <a:endParaRPr lang="en-GB" sz="2800" dirty="0"/>
          </a:p>
        </p:txBody>
      </p:sp>
      <p:sp>
        <p:nvSpPr>
          <p:cNvPr id="5" name="Rectangle 4"/>
          <p:cNvSpPr/>
          <p:nvPr/>
        </p:nvSpPr>
        <p:spPr>
          <a:xfrm>
            <a:off x="-5053" y="332656"/>
            <a:ext cx="9144000" cy="144016"/>
          </a:xfrm>
          <a:prstGeom prst="rect">
            <a:avLst/>
          </a:prstGeom>
          <a:solidFill>
            <a:srgbClr val="AD1D1D"/>
          </a:solidFill>
          <a:ln>
            <a:solidFill>
              <a:srgbClr val="AD1D1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3389649914"/>
      </p:ext>
    </p:extLst>
  </p:cSld>
  <p:clrMapOvr>
    <a:masterClrMapping/>
  </p:clrMapOvr>
  <p:timing>
    <p:tnLst>
      <p:par>
        <p:cTn xmlns:p14="http://schemas.microsoft.com/office/powerpoint/2010/mai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8802" y="404664"/>
            <a:ext cx="9152802" cy="864096"/>
          </a:xfrm>
          <a:prstGeom prst="rect">
            <a:avLst/>
          </a:prstGeom>
          <a:solidFill>
            <a:srgbClr val="AD1D1D"/>
          </a:solidFill>
          <a:ln>
            <a:solidFill>
              <a:srgbClr val="AD1D1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2400" b="1" dirty="0" smtClean="0"/>
              <a:t>Security &amp; Privacy – Legal Overview</a:t>
            </a:r>
          </a:p>
          <a:p>
            <a:r>
              <a:rPr lang="en-GB" sz="1400" dirty="0" smtClean="0"/>
              <a:t>Why security &amp; privacy is important now more then ever.</a:t>
            </a:r>
            <a:endParaRPr lang="en-GB" sz="1400" dirty="0"/>
          </a:p>
        </p:txBody>
      </p:sp>
      <p:sp>
        <p:nvSpPr>
          <p:cNvPr id="5" name="Rectangle 4"/>
          <p:cNvSpPr/>
          <p:nvPr/>
        </p:nvSpPr>
        <p:spPr>
          <a:xfrm>
            <a:off x="-8802" y="116632"/>
            <a:ext cx="9144000" cy="144016"/>
          </a:xfrm>
          <a:prstGeom prst="rect">
            <a:avLst/>
          </a:prstGeom>
          <a:solidFill>
            <a:srgbClr val="AD1D1D"/>
          </a:solidFill>
          <a:ln>
            <a:solidFill>
              <a:srgbClr val="AD1D1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4146389836"/>
      </p:ext>
    </p:extLst>
  </p:cSld>
  <p:clrMapOvr>
    <a:masterClrMapping/>
  </p:clrMapOvr>
  <p:timing>
    <p:tnLst>
      <p:par>
        <p:cTn xmlns:p14="http://schemas.microsoft.com/office/powerpoint/2010/mai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8802" y="404664"/>
            <a:ext cx="9152802" cy="864096"/>
          </a:xfrm>
          <a:prstGeom prst="rect">
            <a:avLst/>
          </a:prstGeom>
          <a:solidFill>
            <a:srgbClr val="AD1D1D"/>
          </a:solidFill>
          <a:ln>
            <a:solidFill>
              <a:srgbClr val="AD1D1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2400" b="1" dirty="0" smtClean="0"/>
              <a:t>Security &amp; Privacy – Legal Overview</a:t>
            </a:r>
          </a:p>
          <a:p>
            <a:r>
              <a:rPr lang="en-GB" sz="1400" dirty="0" smtClean="0"/>
              <a:t>Why security &amp; privacy is important now more then ever.</a:t>
            </a:r>
            <a:endParaRPr lang="en-GB" sz="1400" dirty="0"/>
          </a:p>
        </p:txBody>
      </p:sp>
      <p:sp>
        <p:nvSpPr>
          <p:cNvPr id="5" name="Rectangle 4"/>
          <p:cNvSpPr/>
          <p:nvPr/>
        </p:nvSpPr>
        <p:spPr>
          <a:xfrm>
            <a:off x="-8802" y="116632"/>
            <a:ext cx="9144000" cy="144016"/>
          </a:xfrm>
          <a:prstGeom prst="rect">
            <a:avLst/>
          </a:prstGeom>
          <a:solidFill>
            <a:srgbClr val="AD1D1D"/>
          </a:solidFill>
          <a:ln>
            <a:solidFill>
              <a:srgbClr val="AD1D1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extBox 1"/>
          <p:cNvSpPr txBox="1"/>
          <p:nvPr/>
        </p:nvSpPr>
        <p:spPr>
          <a:xfrm>
            <a:off x="251520" y="1628800"/>
            <a:ext cx="8640960" cy="830997"/>
          </a:xfrm>
          <a:prstGeom prst="rect">
            <a:avLst/>
          </a:prstGeom>
          <a:noFill/>
        </p:spPr>
        <p:txBody>
          <a:bodyPr wrap="square" rtlCol="0">
            <a:spAutoFit/>
          </a:bodyPr>
          <a:lstStyle/>
          <a:p>
            <a:pPr marL="285750" indent="-285750">
              <a:buFont typeface="Arial" panose="020B0604020202020204" pitchFamily="34" charset="0"/>
              <a:buChar char="•"/>
            </a:pPr>
            <a:r>
              <a:rPr lang="en-GB" sz="2400" dirty="0" smtClean="0"/>
              <a:t>Others want to know as much about us as possible. This has always been the case.</a:t>
            </a:r>
          </a:p>
        </p:txBody>
      </p:sp>
    </p:spTree>
    <p:extLst>
      <p:ext uri="{BB962C8B-B14F-4D97-AF65-F5344CB8AC3E}">
        <p14:creationId xmlns:p14="http://schemas.microsoft.com/office/powerpoint/2010/main" val="1291423867"/>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8802" y="404664"/>
            <a:ext cx="9152802" cy="864096"/>
          </a:xfrm>
          <a:prstGeom prst="rect">
            <a:avLst/>
          </a:prstGeom>
          <a:solidFill>
            <a:schemeClr val="tx2">
              <a:lumMod val="75000"/>
            </a:schemeClr>
          </a:solidFill>
          <a:ln>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2400" b="1" dirty="0" smtClean="0"/>
              <a:t>Security &amp; Privacy – Legal Overview</a:t>
            </a:r>
          </a:p>
          <a:p>
            <a:r>
              <a:rPr lang="en-GB" sz="1400" dirty="0" smtClean="0"/>
              <a:t>Introduction</a:t>
            </a:r>
            <a:endParaRPr lang="en-GB" sz="1400" dirty="0"/>
          </a:p>
        </p:txBody>
      </p:sp>
      <p:sp>
        <p:nvSpPr>
          <p:cNvPr id="5" name="Rectangle 4"/>
          <p:cNvSpPr/>
          <p:nvPr/>
        </p:nvSpPr>
        <p:spPr>
          <a:xfrm>
            <a:off x="-8802" y="116632"/>
            <a:ext cx="9144000" cy="144016"/>
          </a:xfrm>
          <a:prstGeom prst="rect">
            <a:avLst/>
          </a:prstGeom>
          <a:solidFill>
            <a:schemeClr val="tx2">
              <a:lumMod val="75000"/>
            </a:schemeClr>
          </a:solidFill>
          <a:ln>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TextBox 6"/>
          <p:cNvSpPr txBox="1"/>
          <p:nvPr/>
        </p:nvSpPr>
        <p:spPr>
          <a:xfrm>
            <a:off x="251520" y="1628800"/>
            <a:ext cx="8640960" cy="3046988"/>
          </a:xfrm>
          <a:prstGeom prst="rect">
            <a:avLst/>
          </a:prstGeom>
          <a:noFill/>
        </p:spPr>
        <p:txBody>
          <a:bodyPr wrap="square" rtlCol="0">
            <a:spAutoFit/>
          </a:bodyPr>
          <a:lstStyle/>
          <a:p>
            <a:pPr marL="285750" indent="-285750">
              <a:buFont typeface="Arial" panose="020B0604020202020204" pitchFamily="34" charset="0"/>
              <a:buChar char="•"/>
            </a:pPr>
            <a:r>
              <a:rPr lang="en-GB" sz="3200" dirty="0" smtClean="0"/>
              <a:t>With the digital age came an exponential growth in information sharing</a:t>
            </a:r>
          </a:p>
          <a:p>
            <a:pPr marL="285750" indent="-285750">
              <a:buFont typeface="Arial" panose="020B0604020202020204" pitchFamily="34" charset="0"/>
              <a:buChar char="•"/>
            </a:pPr>
            <a:r>
              <a:rPr lang="en-GB" sz="3200" dirty="0" smtClean="0"/>
              <a:t>With more personal data being passed around, information privacy is now of paramount importance.</a:t>
            </a:r>
          </a:p>
          <a:p>
            <a:endParaRPr lang="en-GB" sz="3200" dirty="0" smtClean="0"/>
          </a:p>
        </p:txBody>
      </p:sp>
    </p:spTree>
    <p:extLst>
      <p:ext uri="{BB962C8B-B14F-4D97-AF65-F5344CB8AC3E}">
        <p14:creationId xmlns:p14="http://schemas.microsoft.com/office/powerpoint/2010/main" val="3963257465"/>
      </p:ext>
    </p:extLst>
  </p:cSld>
  <p:clrMapOvr>
    <a:masterClrMapping/>
  </p:clrMapOvr>
  <p:timing>
    <p:tnLst>
      <p:par>
        <p:cTn xmlns:p14="http://schemas.microsoft.com/office/powerpoint/2010/mai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8802" y="404664"/>
            <a:ext cx="9152802" cy="864096"/>
          </a:xfrm>
          <a:prstGeom prst="rect">
            <a:avLst/>
          </a:prstGeom>
          <a:solidFill>
            <a:srgbClr val="AD1D1D"/>
          </a:solidFill>
          <a:ln>
            <a:solidFill>
              <a:srgbClr val="AD1D1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2400" b="1" dirty="0" smtClean="0"/>
              <a:t>Security &amp; Privacy – Legal Overview</a:t>
            </a:r>
          </a:p>
          <a:p>
            <a:r>
              <a:rPr lang="en-GB" sz="1400" dirty="0" smtClean="0"/>
              <a:t>Why security &amp; privacy is important now more then ever.</a:t>
            </a:r>
            <a:endParaRPr lang="en-GB" sz="1400" dirty="0"/>
          </a:p>
        </p:txBody>
      </p:sp>
      <p:sp>
        <p:nvSpPr>
          <p:cNvPr id="5" name="Rectangle 4"/>
          <p:cNvSpPr/>
          <p:nvPr/>
        </p:nvSpPr>
        <p:spPr>
          <a:xfrm>
            <a:off x="-8802" y="116632"/>
            <a:ext cx="9144000" cy="144016"/>
          </a:xfrm>
          <a:prstGeom prst="rect">
            <a:avLst/>
          </a:prstGeom>
          <a:solidFill>
            <a:srgbClr val="AD1D1D"/>
          </a:solidFill>
          <a:ln>
            <a:solidFill>
              <a:srgbClr val="AD1D1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extBox 1"/>
          <p:cNvSpPr txBox="1"/>
          <p:nvPr/>
        </p:nvSpPr>
        <p:spPr>
          <a:xfrm>
            <a:off x="251520" y="1628800"/>
            <a:ext cx="8640960" cy="1938992"/>
          </a:xfrm>
          <a:prstGeom prst="rect">
            <a:avLst/>
          </a:prstGeom>
          <a:noFill/>
        </p:spPr>
        <p:txBody>
          <a:bodyPr wrap="square" rtlCol="0">
            <a:spAutoFit/>
          </a:bodyPr>
          <a:lstStyle/>
          <a:p>
            <a:pPr marL="285750" indent="-285750">
              <a:buFont typeface="Arial" panose="020B0604020202020204" pitchFamily="34" charset="0"/>
              <a:buChar char="•"/>
            </a:pPr>
            <a:r>
              <a:rPr lang="en-GB" sz="2400" dirty="0" smtClean="0"/>
              <a:t>Others want to know as much about us as possible. This has always been the case.</a:t>
            </a:r>
          </a:p>
          <a:p>
            <a:pPr marL="285750" indent="-285750">
              <a:buFont typeface="Arial" panose="020B0604020202020204" pitchFamily="34" charset="0"/>
              <a:buChar char="•"/>
            </a:pPr>
            <a:endParaRPr lang="en-GB" sz="2400" dirty="0"/>
          </a:p>
          <a:p>
            <a:pPr marL="285750" indent="-285750">
              <a:buFont typeface="Arial" panose="020B0604020202020204" pitchFamily="34" charset="0"/>
              <a:buChar char="•"/>
            </a:pPr>
            <a:r>
              <a:rPr lang="en-GB" sz="2400" b="1" i="1" dirty="0" smtClean="0"/>
              <a:t>What</a:t>
            </a:r>
            <a:r>
              <a:rPr lang="en-GB" sz="2400" dirty="0" smtClean="0"/>
              <a:t> do they want to know?</a:t>
            </a:r>
            <a:endParaRPr lang="en-GB" sz="2400" b="1" dirty="0" smtClean="0"/>
          </a:p>
          <a:p>
            <a:pPr marL="285750" indent="-285750">
              <a:buFont typeface="Arial" panose="020B0604020202020204" pitchFamily="34" charset="0"/>
              <a:buChar char="•"/>
            </a:pPr>
            <a:r>
              <a:rPr lang="en-GB" sz="2400" b="1" i="1" dirty="0" smtClean="0"/>
              <a:t>Why</a:t>
            </a:r>
            <a:r>
              <a:rPr lang="en-GB" sz="2400" dirty="0" smtClean="0"/>
              <a:t> do they want to know it?</a:t>
            </a:r>
            <a:endParaRPr lang="en-GB" sz="2400" b="1" dirty="0" smtClean="0"/>
          </a:p>
        </p:txBody>
      </p:sp>
    </p:spTree>
    <p:extLst>
      <p:ext uri="{BB962C8B-B14F-4D97-AF65-F5344CB8AC3E}">
        <p14:creationId xmlns:p14="http://schemas.microsoft.com/office/powerpoint/2010/main" val="153103508"/>
      </p:ext>
    </p:extLst>
  </p:cSld>
  <p:clrMapOvr>
    <a:masterClrMapping/>
  </p:clrMapOvr>
  <p:timing>
    <p:tnLst>
      <p:par>
        <p:cTn xmlns:p14="http://schemas.microsoft.com/office/powerpoint/2010/mai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8802" y="404664"/>
            <a:ext cx="9152802" cy="864096"/>
          </a:xfrm>
          <a:prstGeom prst="rect">
            <a:avLst/>
          </a:prstGeom>
          <a:solidFill>
            <a:srgbClr val="AD1D1D"/>
          </a:solidFill>
          <a:ln>
            <a:solidFill>
              <a:srgbClr val="AD1D1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2400" b="1" dirty="0" smtClean="0"/>
              <a:t>Security &amp; Privacy – Legal Overview</a:t>
            </a:r>
          </a:p>
          <a:p>
            <a:r>
              <a:rPr lang="en-GB" sz="1400" dirty="0" smtClean="0"/>
              <a:t>Why security &amp; privacy is important now more then ever.</a:t>
            </a:r>
            <a:endParaRPr lang="en-GB" sz="1400" dirty="0"/>
          </a:p>
        </p:txBody>
      </p:sp>
      <p:sp>
        <p:nvSpPr>
          <p:cNvPr id="5" name="Rectangle 4"/>
          <p:cNvSpPr/>
          <p:nvPr/>
        </p:nvSpPr>
        <p:spPr>
          <a:xfrm>
            <a:off x="-8802" y="116632"/>
            <a:ext cx="9144000" cy="144016"/>
          </a:xfrm>
          <a:prstGeom prst="rect">
            <a:avLst/>
          </a:prstGeom>
          <a:solidFill>
            <a:srgbClr val="AD1D1D"/>
          </a:solidFill>
          <a:ln>
            <a:solidFill>
              <a:srgbClr val="AD1D1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extBox 1"/>
          <p:cNvSpPr txBox="1"/>
          <p:nvPr/>
        </p:nvSpPr>
        <p:spPr>
          <a:xfrm>
            <a:off x="251520" y="1628800"/>
            <a:ext cx="8640960" cy="1938992"/>
          </a:xfrm>
          <a:prstGeom prst="rect">
            <a:avLst/>
          </a:prstGeom>
          <a:noFill/>
        </p:spPr>
        <p:txBody>
          <a:bodyPr wrap="square" rtlCol="0">
            <a:spAutoFit/>
          </a:bodyPr>
          <a:lstStyle/>
          <a:p>
            <a:pPr marL="285750" indent="-285750">
              <a:buFont typeface="Arial" panose="020B0604020202020204" pitchFamily="34" charset="0"/>
              <a:buChar char="•"/>
            </a:pPr>
            <a:r>
              <a:rPr lang="en-GB" sz="2400" dirty="0" smtClean="0"/>
              <a:t>Others want to know as much about us as possible. This has always been the case.</a:t>
            </a:r>
          </a:p>
          <a:p>
            <a:pPr marL="285750" indent="-285750">
              <a:buFont typeface="Arial" panose="020B0604020202020204" pitchFamily="34" charset="0"/>
              <a:buChar char="•"/>
            </a:pPr>
            <a:endParaRPr lang="en-GB" sz="2400" dirty="0"/>
          </a:p>
          <a:p>
            <a:pPr marL="285750" indent="-285750">
              <a:buFont typeface="Arial" panose="020B0604020202020204" pitchFamily="34" charset="0"/>
              <a:buChar char="•"/>
            </a:pPr>
            <a:r>
              <a:rPr lang="en-GB" sz="2400" b="1" i="1" dirty="0" smtClean="0"/>
              <a:t>What</a:t>
            </a:r>
            <a:r>
              <a:rPr lang="en-GB" sz="2400" dirty="0" smtClean="0"/>
              <a:t> do they want to know? – </a:t>
            </a:r>
            <a:r>
              <a:rPr lang="en-GB" sz="2400" dirty="0" smtClean="0">
                <a:solidFill>
                  <a:srgbClr val="FF0000"/>
                </a:solidFill>
              </a:rPr>
              <a:t>Everything</a:t>
            </a:r>
            <a:endParaRPr lang="en-GB" sz="2400" b="1" dirty="0" smtClean="0">
              <a:solidFill>
                <a:srgbClr val="FF0000"/>
              </a:solidFill>
            </a:endParaRPr>
          </a:p>
          <a:p>
            <a:pPr marL="285750" indent="-285750">
              <a:buFont typeface="Arial" panose="020B0604020202020204" pitchFamily="34" charset="0"/>
              <a:buChar char="•"/>
            </a:pPr>
            <a:r>
              <a:rPr lang="en-GB" sz="2400" b="1" i="1" dirty="0" smtClean="0"/>
              <a:t>Why</a:t>
            </a:r>
            <a:r>
              <a:rPr lang="en-GB" sz="2400" dirty="0" smtClean="0"/>
              <a:t> do they want to know it?</a:t>
            </a:r>
            <a:endParaRPr lang="en-GB" sz="2400" dirty="0" smtClean="0">
              <a:solidFill>
                <a:srgbClr val="FF0000"/>
              </a:solidFill>
            </a:endParaRPr>
          </a:p>
        </p:txBody>
      </p:sp>
    </p:spTree>
    <p:extLst>
      <p:ext uri="{BB962C8B-B14F-4D97-AF65-F5344CB8AC3E}">
        <p14:creationId xmlns:p14="http://schemas.microsoft.com/office/powerpoint/2010/main" val="3113202476"/>
      </p:ext>
    </p:extLst>
  </p:cSld>
  <p:clrMapOvr>
    <a:masterClrMapping/>
  </p:clrMapOvr>
  <p:timing>
    <p:tnLst>
      <p:par>
        <p:cTn xmlns:p14="http://schemas.microsoft.com/office/powerpoint/2010/mai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8802" y="404664"/>
            <a:ext cx="9152802" cy="864096"/>
          </a:xfrm>
          <a:prstGeom prst="rect">
            <a:avLst/>
          </a:prstGeom>
          <a:solidFill>
            <a:srgbClr val="AD1D1D"/>
          </a:solidFill>
          <a:ln>
            <a:solidFill>
              <a:srgbClr val="AD1D1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2400" b="1" dirty="0" smtClean="0"/>
              <a:t>Security &amp; Privacy – Legal Overview</a:t>
            </a:r>
          </a:p>
          <a:p>
            <a:r>
              <a:rPr lang="en-GB" sz="1400" dirty="0" smtClean="0"/>
              <a:t>Why security &amp; privacy is important now more then ever.</a:t>
            </a:r>
            <a:endParaRPr lang="en-GB" sz="1400" dirty="0"/>
          </a:p>
        </p:txBody>
      </p:sp>
      <p:sp>
        <p:nvSpPr>
          <p:cNvPr id="5" name="Rectangle 4"/>
          <p:cNvSpPr/>
          <p:nvPr/>
        </p:nvSpPr>
        <p:spPr>
          <a:xfrm>
            <a:off x="-8802" y="116632"/>
            <a:ext cx="9144000" cy="144016"/>
          </a:xfrm>
          <a:prstGeom prst="rect">
            <a:avLst/>
          </a:prstGeom>
          <a:solidFill>
            <a:srgbClr val="AD1D1D"/>
          </a:solidFill>
          <a:ln>
            <a:solidFill>
              <a:srgbClr val="AD1D1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extBox 1"/>
          <p:cNvSpPr txBox="1"/>
          <p:nvPr/>
        </p:nvSpPr>
        <p:spPr>
          <a:xfrm>
            <a:off x="251520" y="1628800"/>
            <a:ext cx="8640960" cy="1938992"/>
          </a:xfrm>
          <a:prstGeom prst="rect">
            <a:avLst/>
          </a:prstGeom>
          <a:noFill/>
        </p:spPr>
        <p:txBody>
          <a:bodyPr wrap="square" rtlCol="0">
            <a:spAutoFit/>
          </a:bodyPr>
          <a:lstStyle/>
          <a:p>
            <a:pPr marL="285750" indent="-285750">
              <a:buFont typeface="Arial" panose="020B0604020202020204" pitchFamily="34" charset="0"/>
              <a:buChar char="•"/>
            </a:pPr>
            <a:r>
              <a:rPr lang="en-GB" sz="2400" dirty="0" smtClean="0"/>
              <a:t>Others want to know as much about us as possible. This has always been the case.</a:t>
            </a:r>
          </a:p>
          <a:p>
            <a:pPr marL="285750" indent="-285750">
              <a:buFont typeface="Arial" panose="020B0604020202020204" pitchFamily="34" charset="0"/>
              <a:buChar char="•"/>
            </a:pPr>
            <a:endParaRPr lang="en-GB" sz="2400" dirty="0"/>
          </a:p>
          <a:p>
            <a:pPr marL="285750" indent="-285750">
              <a:buFont typeface="Arial" panose="020B0604020202020204" pitchFamily="34" charset="0"/>
              <a:buChar char="•"/>
            </a:pPr>
            <a:r>
              <a:rPr lang="en-GB" sz="2400" b="1" i="1" dirty="0" smtClean="0"/>
              <a:t>What</a:t>
            </a:r>
            <a:r>
              <a:rPr lang="en-GB" sz="2400" dirty="0" smtClean="0"/>
              <a:t> do they want to know? – </a:t>
            </a:r>
            <a:r>
              <a:rPr lang="en-GB" sz="2400" dirty="0" smtClean="0">
                <a:solidFill>
                  <a:srgbClr val="FF0000"/>
                </a:solidFill>
              </a:rPr>
              <a:t>Everything</a:t>
            </a:r>
            <a:endParaRPr lang="en-GB" sz="2400" b="1" dirty="0" smtClean="0">
              <a:solidFill>
                <a:srgbClr val="FF0000"/>
              </a:solidFill>
            </a:endParaRPr>
          </a:p>
          <a:p>
            <a:pPr marL="285750" indent="-285750">
              <a:buFont typeface="Arial" panose="020B0604020202020204" pitchFamily="34" charset="0"/>
              <a:buChar char="•"/>
            </a:pPr>
            <a:r>
              <a:rPr lang="en-GB" sz="2400" b="1" i="1" dirty="0" smtClean="0"/>
              <a:t>Why</a:t>
            </a:r>
            <a:r>
              <a:rPr lang="en-GB" sz="2400" dirty="0" smtClean="0"/>
              <a:t> do they want to know it? – </a:t>
            </a:r>
            <a:r>
              <a:rPr lang="en-GB" sz="2400" dirty="0" smtClean="0">
                <a:solidFill>
                  <a:srgbClr val="FF0000"/>
                </a:solidFill>
              </a:rPr>
              <a:t>Money</a:t>
            </a:r>
            <a:endParaRPr lang="en-GB" sz="2400" dirty="0" smtClean="0"/>
          </a:p>
        </p:txBody>
      </p:sp>
    </p:spTree>
    <p:extLst>
      <p:ext uri="{BB962C8B-B14F-4D97-AF65-F5344CB8AC3E}">
        <p14:creationId xmlns:p14="http://schemas.microsoft.com/office/powerpoint/2010/main" val="2793516763"/>
      </p:ext>
    </p:extLst>
  </p:cSld>
  <p:clrMapOvr>
    <a:masterClrMapping/>
  </p:clrMapOvr>
  <p:timing>
    <p:tnLst>
      <p:par>
        <p:cTn xmlns:p14="http://schemas.microsoft.com/office/powerpoint/2010/mai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8802" y="404664"/>
            <a:ext cx="9152802" cy="864096"/>
          </a:xfrm>
          <a:prstGeom prst="rect">
            <a:avLst/>
          </a:prstGeom>
          <a:solidFill>
            <a:srgbClr val="AD1D1D"/>
          </a:solidFill>
          <a:ln>
            <a:solidFill>
              <a:srgbClr val="AD1D1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2400" b="1" dirty="0" smtClean="0"/>
              <a:t>Security &amp; Privacy – Legal Overview</a:t>
            </a:r>
          </a:p>
          <a:p>
            <a:r>
              <a:rPr lang="en-GB" sz="1400" dirty="0" smtClean="0"/>
              <a:t>Why security &amp; privacy is important now more then ever.</a:t>
            </a:r>
            <a:endParaRPr lang="en-GB" sz="1400" dirty="0"/>
          </a:p>
        </p:txBody>
      </p:sp>
      <p:sp>
        <p:nvSpPr>
          <p:cNvPr id="5" name="Rectangle 4"/>
          <p:cNvSpPr/>
          <p:nvPr/>
        </p:nvSpPr>
        <p:spPr>
          <a:xfrm>
            <a:off x="-8802" y="116632"/>
            <a:ext cx="9144000" cy="144016"/>
          </a:xfrm>
          <a:prstGeom prst="rect">
            <a:avLst/>
          </a:prstGeom>
          <a:solidFill>
            <a:srgbClr val="AD1D1D"/>
          </a:solidFill>
          <a:ln>
            <a:solidFill>
              <a:srgbClr val="AD1D1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extBox 1"/>
          <p:cNvSpPr txBox="1"/>
          <p:nvPr/>
        </p:nvSpPr>
        <p:spPr>
          <a:xfrm>
            <a:off x="251520" y="1628800"/>
            <a:ext cx="8640960" cy="3046988"/>
          </a:xfrm>
          <a:prstGeom prst="rect">
            <a:avLst/>
          </a:prstGeom>
          <a:noFill/>
        </p:spPr>
        <p:txBody>
          <a:bodyPr wrap="square" rtlCol="0">
            <a:spAutoFit/>
          </a:bodyPr>
          <a:lstStyle/>
          <a:p>
            <a:pPr marL="285750" indent="-285750">
              <a:buFont typeface="Arial" panose="020B0604020202020204" pitchFamily="34" charset="0"/>
              <a:buChar char="•"/>
            </a:pPr>
            <a:r>
              <a:rPr lang="en-GB" sz="2400" dirty="0" smtClean="0"/>
              <a:t>Others want to know as much about us as possible. This has always been the case.</a:t>
            </a:r>
          </a:p>
          <a:p>
            <a:pPr marL="285750" indent="-285750">
              <a:buFont typeface="Arial" panose="020B0604020202020204" pitchFamily="34" charset="0"/>
              <a:buChar char="•"/>
            </a:pPr>
            <a:endParaRPr lang="en-GB" sz="2400" dirty="0"/>
          </a:p>
          <a:p>
            <a:pPr marL="285750" indent="-285750">
              <a:buFont typeface="Arial" panose="020B0604020202020204" pitchFamily="34" charset="0"/>
              <a:buChar char="•"/>
            </a:pPr>
            <a:r>
              <a:rPr lang="en-GB" sz="2400" b="1" i="1" dirty="0" smtClean="0"/>
              <a:t>What</a:t>
            </a:r>
            <a:r>
              <a:rPr lang="en-GB" sz="2400" dirty="0" smtClean="0"/>
              <a:t> do they want to know? – </a:t>
            </a:r>
            <a:r>
              <a:rPr lang="en-GB" sz="2400" dirty="0" smtClean="0">
                <a:solidFill>
                  <a:srgbClr val="FF0000"/>
                </a:solidFill>
              </a:rPr>
              <a:t>Everything</a:t>
            </a:r>
            <a:endParaRPr lang="en-GB" sz="2400" b="1" dirty="0" smtClean="0">
              <a:solidFill>
                <a:srgbClr val="FF0000"/>
              </a:solidFill>
            </a:endParaRPr>
          </a:p>
          <a:p>
            <a:pPr marL="285750" indent="-285750">
              <a:buFont typeface="Arial" panose="020B0604020202020204" pitchFamily="34" charset="0"/>
              <a:buChar char="•"/>
            </a:pPr>
            <a:r>
              <a:rPr lang="en-GB" sz="2400" b="1" i="1" dirty="0" smtClean="0"/>
              <a:t>Why</a:t>
            </a:r>
            <a:r>
              <a:rPr lang="en-GB" sz="2400" dirty="0" smtClean="0"/>
              <a:t> do they want to know it? – </a:t>
            </a:r>
            <a:r>
              <a:rPr lang="en-GB" sz="2400" dirty="0" smtClean="0">
                <a:solidFill>
                  <a:srgbClr val="FF0000"/>
                </a:solidFill>
              </a:rPr>
              <a:t>Money</a:t>
            </a:r>
            <a:endParaRPr lang="en-GB" sz="2400" dirty="0">
              <a:solidFill>
                <a:srgbClr val="FF0000"/>
              </a:solidFill>
            </a:endParaRPr>
          </a:p>
          <a:p>
            <a:pPr marL="285750" indent="-285750">
              <a:buFont typeface="Arial" panose="020B0604020202020204" pitchFamily="34" charset="0"/>
              <a:buChar char="•"/>
            </a:pPr>
            <a:endParaRPr lang="en-GB" sz="2400" dirty="0" smtClean="0">
              <a:solidFill>
                <a:srgbClr val="FF0000"/>
              </a:solidFill>
            </a:endParaRPr>
          </a:p>
          <a:p>
            <a:pPr marL="285750" indent="-285750">
              <a:buFont typeface="Arial" panose="020B0604020202020204" pitchFamily="34" charset="0"/>
              <a:buChar char="•"/>
            </a:pPr>
            <a:r>
              <a:rPr lang="en-GB" sz="2400" dirty="0" smtClean="0"/>
              <a:t>Criminal Activity</a:t>
            </a:r>
          </a:p>
          <a:p>
            <a:pPr marL="285750" indent="-285750">
              <a:buFont typeface="Arial" panose="020B0604020202020204" pitchFamily="34" charset="0"/>
              <a:buChar char="•"/>
            </a:pPr>
            <a:r>
              <a:rPr lang="en-GB" sz="2400" dirty="0" smtClean="0"/>
              <a:t>Behavioural Targeting</a:t>
            </a:r>
          </a:p>
        </p:txBody>
      </p:sp>
    </p:spTree>
    <p:extLst>
      <p:ext uri="{BB962C8B-B14F-4D97-AF65-F5344CB8AC3E}">
        <p14:creationId xmlns:p14="http://schemas.microsoft.com/office/powerpoint/2010/main" val="3064102192"/>
      </p:ext>
    </p:extLst>
  </p:cSld>
  <p:clrMapOvr>
    <a:masterClrMapping/>
  </p:clrMapOvr>
  <p:timing>
    <p:tnLst>
      <p:par>
        <p:cTn xmlns:p14="http://schemas.microsoft.com/office/powerpoint/2010/mai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8802" y="404664"/>
            <a:ext cx="9152802" cy="864096"/>
          </a:xfrm>
          <a:prstGeom prst="rect">
            <a:avLst/>
          </a:prstGeom>
          <a:solidFill>
            <a:srgbClr val="AD1D1D"/>
          </a:solidFill>
          <a:ln>
            <a:solidFill>
              <a:srgbClr val="AD1D1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2400" b="1" dirty="0" smtClean="0"/>
              <a:t>Security &amp; Privacy – Legal Overview</a:t>
            </a:r>
          </a:p>
          <a:p>
            <a:r>
              <a:rPr lang="en-GB" sz="1400" dirty="0" smtClean="0"/>
              <a:t>Why security &amp; privacy is important now more then ever.</a:t>
            </a:r>
            <a:endParaRPr lang="en-GB" sz="1400" dirty="0"/>
          </a:p>
        </p:txBody>
      </p:sp>
      <p:sp>
        <p:nvSpPr>
          <p:cNvPr id="5" name="Rectangle 4"/>
          <p:cNvSpPr/>
          <p:nvPr/>
        </p:nvSpPr>
        <p:spPr>
          <a:xfrm>
            <a:off x="-8802" y="116632"/>
            <a:ext cx="9144000" cy="144016"/>
          </a:xfrm>
          <a:prstGeom prst="rect">
            <a:avLst/>
          </a:prstGeom>
          <a:solidFill>
            <a:srgbClr val="AD1D1D"/>
          </a:solidFill>
          <a:ln>
            <a:solidFill>
              <a:srgbClr val="AD1D1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TextBox 5"/>
          <p:cNvSpPr txBox="1"/>
          <p:nvPr/>
        </p:nvSpPr>
        <p:spPr>
          <a:xfrm>
            <a:off x="251520" y="1628800"/>
            <a:ext cx="8640960" cy="461665"/>
          </a:xfrm>
          <a:prstGeom prst="rect">
            <a:avLst/>
          </a:prstGeom>
          <a:noFill/>
        </p:spPr>
        <p:txBody>
          <a:bodyPr wrap="square" rtlCol="0">
            <a:spAutoFit/>
          </a:bodyPr>
          <a:lstStyle/>
          <a:p>
            <a:pPr marL="285750" indent="-285750">
              <a:buFont typeface="Arial" panose="020B0604020202020204" pitchFamily="34" charset="0"/>
              <a:buChar char="•"/>
            </a:pPr>
            <a:r>
              <a:rPr lang="en-GB" sz="2400" dirty="0" smtClean="0"/>
              <a:t>Criminal Activity</a:t>
            </a:r>
          </a:p>
        </p:txBody>
      </p:sp>
    </p:spTree>
    <p:extLst>
      <p:ext uri="{BB962C8B-B14F-4D97-AF65-F5344CB8AC3E}">
        <p14:creationId xmlns:p14="http://schemas.microsoft.com/office/powerpoint/2010/main" val="2906984853"/>
      </p:ext>
    </p:extLst>
  </p:cSld>
  <p:clrMapOvr>
    <a:masterClrMapping/>
  </p:clrMapOvr>
  <p:timing>
    <p:tnLst>
      <p:par>
        <p:cTn xmlns:p14="http://schemas.microsoft.com/office/powerpoint/2010/mai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8802" y="404664"/>
            <a:ext cx="9152802" cy="864096"/>
          </a:xfrm>
          <a:prstGeom prst="rect">
            <a:avLst/>
          </a:prstGeom>
          <a:solidFill>
            <a:srgbClr val="AD1D1D"/>
          </a:solidFill>
          <a:ln>
            <a:solidFill>
              <a:srgbClr val="AD1D1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2400" b="1" dirty="0" smtClean="0"/>
              <a:t>Security &amp; Privacy – Legal Overview</a:t>
            </a:r>
          </a:p>
          <a:p>
            <a:r>
              <a:rPr lang="en-GB" sz="1400" dirty="0" smtClean="0"/>
              <a:t>Why security &amp; privacy is important now more then ever.</a:t>
            </a:r>
            <a:endParaRPr lang="en-GB" sz="1400" dirty="0"/>
          </a:p>
        </p:txBody>
      </p:sp>
      <p:sp>
        <p:nvSpPr>
          <p:cNvPr id="5" name="Rectangle 4"/>
          <p:cNvSpPr/>
          <p:nvPr/>
        </p:nvSpPr>
        <p:spPr>
          <a:xfrm>
            <a:off x="-8802" y="116632"/>
            <a:ext cx="9144000" cy="144016"/>
          </a:xfrm>
          <a:prstGeom prst="rect">
            <a:avLst/>
          </a:prstGeom>
          <a:solidFill>
            <a:srgbClr val="AD1D1D"/>
          </a:solidFill>
          <a:ln>
            <a:solidFill>
              <a:srgbClr val="AD1D1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TextBox 5"/>
          <p:cNvSpPr txBox="1"/>
          <p:nvPr/>
        </p:nvSpPr>
        <p:spPr>
          <a:xfrm>
            <a:off x="251520" y="1628800"/>
            <a:ext cx="8640960" cy="1200329"/>
          </a:xfrm>
          <a:prstGeom prst="rect">
            <a:avLst/>
          </a:prstGeom>
          <a:noFill/>
        </p:spPr>
        <p:txBody>
          <a:bodyPr wrap="square" rtlCol="0">
            <a:spAutoFit/>
          </a:bodyPr>
          <a:lstStyle/>
          <a:p>
            <a:pPr marL="285750" indent="-285750">
              <a:buFont typeface="Arial" panose="020B0604020202020204" pitchFamily="34" charset="0"/>
              <a:buChar char="•"/>
            </a:pPr>
            <a:r>
              <a:rPr lang="en-GB" sz="2400" dirty="0" smtClean="0"/>
              <a:t>Criminal Activity</a:t>
            </a:r>
          </a:p>
          <a:p>
            <a:pPr marL="285750" indent="-285750">
              <a:buFont typeface="Arial" panose="020B0604020202020204" pitchFamily="34" charset="0"/>
              <a:buChar char="•"/>
            </a:pPr>
            <a:endParaRPr lang="en-GB" sz="2400" dirty="0"/>
          </a:p>
          <a:p>
            <a:pPr marL="285750" indent="-285750">
              <a:buFont typeface="Arial" panose="020B0604020202020204" pitchFamily="34" charset="0"/>
              <a:buChar char="•"/>
            </a:pPr>
            <a:r>
              <a:rPr lang="en-GB" sz="2400" dirty="0" smtClean="0"/>
              <a:t>Bank details</a:t>
            </a:r>
          </a:p>
        </p:txBody>
      </p:sp>
    </p:spTree>
    <p:extLst>
      <p:ext uri="{BB962C8B-B14F-4D97-AF65-F5344CB8AC3E}">
        <p14:creationId xmlns:p14="http://schemas.microsoft.com/office/powerpoint/2010/main" val="2944471849"/>
      </p:ext>
    </p:extLst>
  </p:cSld>
  <p:clrMapOvr>
    <a:masterClrMapping/>
  </p:clrMapOvr>
  <p:timing>
    <p:tnLst>
      <p:par>
        <p:cTn xmlns:p14="http://schemas.microsoft.com/office/powerpoint/2010/mai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8802" y="404664"/>
            <a:ext cx="9152802" cy="864096"/>
          </a:xfrm>
          <a:prstGeom prst="rect">
            <a:avLst/>
          </a:prstGeom>
          <a:solidFill>
            <a:srgbClr val="AD1D1D"/>
          </a:solidFill>
          <a:ln>
            <a:solidFill>
              <a:srgbClr val="AD1D1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2400" b="1" dirty="0" smtClean="0"/>
              <a:t>Security &amp; Privacy – Legal Overview</a:t>
            </a:r>
          </a:p>
          <a:p>
            <a:r>
              <a:rPr lang="en-GB" sz="1400" dirty="0" smtClean="0"/>
              <a:t>Why security &amp; privacy is important now more then ever.</a:t>
            </a:r>
            <a:endParaRPr lang="en-GB" sz="1400" dirty="0"/>
          </a:p>
        </p:txBody>
      </p:sp>
      <p:sp>
        <p:nvSpPr>
          <p:cNvPr id="5" name="Rectangle 4"/>
          <p:cNvSpPr/>
          <p:nvPr/>
        </p:nvSpPr>
        <p:spPr>
          <a:xfrm>
            <a:off x="-8802" y="116632"/>
            <a:ext cx="9144000" cy="144016"/>
          </a:xfrm>
          <a:prstGeom prst="rect">
            <a:avLst/>
          </a:prstGeom>
          <a:solidFill>
            <a:srgbClr val="AD1D1D"/>
          </a:solidFill>
          <a:ln>
            <a:solidFill>
              <a:srgbClr val="AD1D1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TextBox 5"/>
          <p:cNvSpPr txBox="1"/>
          <p:nvPr/>
        </p:nvSpPr>
        <p:spPr>
          <a:xfrm>
            <a:off x="251520" y="1628800"/>
            <a:ext cx="8640960" cy="1569660"/>
          </a:xfrm>
          <a:prstGeom prst="rect">
            <a:avLst/>
          </a:prstGeom>
          <a:noFill/>
        </p:spPr>
        <p:txBody>
          <a:bodyPr wrap="square" rtlCol="0">
            <a:spAutoFit/>
          </a:bodyPr>
          <a:lstStyle/>
          <a:p>
            <a:pPr marL="285750" indent="-285750">
              <a:buFont typeface="Arial" panose="020B0604020202020204" pitchFamily="34" charset="0"/>
              <a:buChar char="•"/>
            </a:pPr>
            <a:r>
              <a:rPr lang="en-GB" sz="2400" dirty="0" smtClean="0"/>
              <a:t>Criminal Activity</a:t>
            </a:r>
          </a:p>
          <a:p>
            <a:pPr marL="285750" indent="-285750">
              <a:buFont typeface="Arial" panose="020B0604020202020204" pitchFamily="34" charset="0"/>
              <a:buChar char="•"/>
            </a:pPr>
            <a:endParaRPr lang="en-GB" sz="2400" dirty="0"/>
          </a:p>
          <a:p>
            <a:pPr marL="285750" indent="-285750">
              <a:buFont typeface="Arial" panose="020B0604020202020204" pitchFamily="34" charset="0"/>
              <a:buChar char="•"/>
            </a:pPr>
            <a:r>
              <a:rPr lang="en-GB" sz="2400" dirty="0" smtClean="0"/>
              <a:t>Bank details</a:t>
            </a:r>
          </a:p>
          <a:p>
            <a:pPr marL="742950" lvl="1" indent="-285750">
              <a:buFont typeface="Arial" panose="020B0604020202020204" pitchFamily="34" charset="0"/>
              <a:buChar char="•"/>
            </a:pPr>
            <a:r>
              <a:rPr lang="en-GB" sz="2400" dirty="0" smtClean="0"/>
              <a:t>Access to our money and current financial circumstances.</a:t>
            </a:r>
          </a:p>
        </p:txBody>
      </p:sp>
    </p:spTree>
    <p:extLst>
      <p:ext uri="{BB962C8B-B14F-4D97-AF65-F5344CB8AC3E}">
        <p14:creationId xmlns:p14="http://schemas.microsoft.com/office/powerpoint/2010/main" val="208603555"/>
      </p:ext>
    </p:extLst>
  </p:cSld>
  <p:clrMapOvr>
    <a:masterClrMapping/>
  </p:clrMapOvr>
  <p:timing>
    <p:tnLst>
      <p:par>
        <p:cTn xmlns:p14="http://schemas.microsoft.com/office/powerpoint/2010/mai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8802" y="404664"/>
            <a:ext cx="9152802" cy="864096"/>
          </a:xfrm>
          <a:prstGeom prst="rect">
            <a:avLst/>
          </a:prstGeom>
          <a:solidFill>
            <a:srgbClr val="AD1D1D"/>
          </a:solidFill>
          <a:ln>
            <a:solidFill>
              <a:srgbClr val="AD1D1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2400" b="1" dirty="0" smtClean="0"/>
              <a:t>Security &amp; Privacy – Legal Overview</a:t>
            </a:r>
          </a:p>
          <a:p>
            <a:r>
              <a:rPr lang="en-GB" sz="1400" dirty="0" smtClean="0"/>
              <a:t>Why security &amp; privacy is important now more then ever.</a:t>
            </a:r>
            <a:endParaRPr lang="en-GB" sz="1400" dirty="0"/>
          </a:p>
        </p:txBody>
      </p:sp>
      <p:sp>
        <p:nvSpPr>
          <p:cNvPr id="5" name="Rectangle 4"/>
          <p:cNvSpPr/>
          <p:nvPr/>
        </p:nvSpPr>
        <p:spPr>
          <a:xfrm>
            <a:off x="-8802" y="116632"/>
            <a:ext cx="9144000" cy="144016"/>
          </a:xfrm>
          <a:prstGeom prst="rect">
            <a:avLst/>
          </a:prstGeom>
          <a:solidFill>
            <a:srgbClr val="AD1D1D"/>
          </a:solidFill>
          <a:ln>
            <a:solidFill>
              <a:srgbClr val="AD1D1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TextBox 5"/>
          <p:cNvSpPr txBox="1"/>
          <p:nvPr/>
        </p:nvSpPr>
        <p:spPr>
          <a:xfrm>
            <a:off x="251520" y="1628800"/>
            <a:ext cx="8640960" cy="1938992"/>
          </a:xfrm>
          <a:prstGeom prst="rect">
            <a:avLst/>
          </a:prstGeom>
          <a:noFill/>
        </p:spPr>
        <p:txBody>
          <a:bodyPr wrap="square" rtlCol="0">
            <a:spAutoFit/>
          </a:bodyPr>
          <a:lstStyle/>
          <a:p>
            <a:pPr marL="285750" indent="-285750">
              <a:buFont typeface="Arial" panose="020B0604020202020204" pitchFamily="34" charset="0"/>
              <a:buChar char="•"/>
            </a:pPr>
            <a:r>
              <a:rPr lang="en-GB" sz="2400" dirty="0" smtClean="0"/>
              <a:t>Criminal Activity</a:t>
            </a:r>
          </a:p>
          <a:p>
            <a:pPr marL="285750" indent="-285750">
              <a:buFont typeface="Arial" panose="020B0604020202020204" pitchFamily="34" charset="0"/>
              <a:buChar char="•"/>
            </a:pPr>
            <a:endParaRPr lang="en-GB" sz="2400" dirty="0"/>
          </a:p>
          <a:p>
            <a:pPr marL="285750" indent="-285750">
              <a:buFont typeface="Arial" panose="020B0604020202020204" pitchFamily="34" charset="0"/>
              <a:buChar char="•"/>
            </a:pPr>
            <a:r>
              <a:rPr lang="en-GB" sz="2400" dirty="0" smtClean="0"/>
              <a:t>Bank details</a:t>
            </a:r>
          </a:p>
          <a:p>
            <a:pPr marL="742950" lvl="1" indent="-285750">
              <a:buFont typeface="Arial" panose="020B0604020202020204" pitchFamily="34" charset="0"/>
              <a:buChar char="•"/>
            </a:pPr>
            <a:r>
              <a:rPr lang="en-GB" sz="2400" dirty="0" smtClean="0"/>
              <a:t>Access to our money and current financial circumstances.</a:t>
            </a:r>
          </a:p>
          <a:p>
            <a:pPr marL="742950" lvl="1" indent="-285750">
              <a:buFont typeface="Arial" panose="020B0604020202020204" pitchFamily="34" charset="0"/>
              <a:buChar char="•"/>
            </a:pPr>
            <a:r>
              <a:rPr lang="en-GB" sz="2400" dirty="0" smtClean="0"/>
              <a:t>Access to our financial history</a:t>
            </a:r>
          </a:p>
        </p:txBody>
      </p:sp>
    </p:spTree>
    <p:extLst>
      <p:ext uri="{BB962C8B-B14F-4D97-AF65-F5344CB8AC3E}">
        <p14:creationId xmlns:p14="http://schemas.microsoft.com/office/powerpoint/2010/main" val="1664310965"/>
      </p:ext>
    </p:extLst>
  </p:cSld>
  <p:clrMapOvr>
    <a:masterClrMapping/>
  </p:clrMapOvr>
  <p:timing>
    <p:tnLst>
      <p:par>
        <p:cTn xmlns:p14="http://schemas.microsoft.com/office/powerpoint/2010/mai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8802" y="404664"/>
            <a:ext cx="9152802" cy="864096"/>
          </a:xfrm>
          <a:prstGeom prst="rect">
            <a:avLst/>
          </a:prstGeom>
          <a:solidFill>
            <a:srgbClr val="AD1D1D"/>
          </a:solidFill>
          <a:ln>
            <a:solidFill>
              <a:srgbClr val="AD1D1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2400" b="1" dirty="0" smtClean="0"/>
              <a:t>Security &amp; Privacy – Legal Overview</a:t>
            </a:r>
          </a:p>
          <a:p>
            <a:r>
              <a:rPr lang="en-GB" sz="1400" dirty="0" smtClean="0"/>
              <a:t>Why security &amp; privacy is important now more then ever.</a:t>
            </a:r>
            <a:endParaRPr lang="en-GB" sz="1400" dirty="0"/>
          </a:p>
        </p:txBody>
      </p:sp>
      <p:sp>
        <p:nvSpPr>
          <p:cNvPr id="5" name="Rectangle 4"/>
          <p:cNvSpPr/>
          <p:nvPr/>
        </p:nvSpPr>
        <p:spPr>
          <a:xfrm>
            <a:off x="-8802" y="116632"/>
            <a:ext cx="9144000" cy="144016"/>
          </a:xfrm>
          <a:prstGeom prst="rect">
            <a:avLst/>
          </a:prstGeom>
          <a:solidFill>
            <a:srgbClr val="AD1D1D"/>
          </a:solidFill>
          <a:ln>
            <a:solidFill>
              <a:srgbClr val="AD1D1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TextBox 5"/>
          <p:cNvSpPr txBox="1"/>
          <p:nvPr/>
        </p:nvSpPr>
        <p:spPr>
          <a:xfrm>
            <a:off x="251520" y="1628800"/>
            <a:ext cx="8640960" cy="2308324"/>
          </a:xfrm>
          <a:prstGeom prst="rect">
            <a:avLst/>
          </a:prstGeom>
          <a:noFill/>
        </p:spPr>
        <p:txBody>
          <a:bodyPr wrap="square" rtlCol="0">
            <a:spAutoFit/>
          </a:bodyPr>
          <a:lstStyle/>
          <a:p>
            <a:pPr marL="285750" indent="-285750">
              <a:buFont typeface="Arial" panose="020B0604020202020204" pitchFamily="34" charset="0"/>
              <a:buChar char="•"/>
            </a:pPr>
            <a:r>
              <a:rPr lang="en-GB" sz="2400" dirty="0" smtClean="0"/>
              <a:t>Criminal Activity</a:t>
            </a:r>
          </a:p>
          <a:p>
            <a:pPr marL="285750" indent="-285750">
              <a:buFont typeface="Arial" panose="020B0604020202020204" pitchFamily="34" charset="0"/>
              <a:buChar char="•"/>
            </a:pPr>
            <a:endParaRPr lang="en-GB" sz="2400" dirty="0"/>
          </a:p>
          <a:p>
            <a:pPr marL="285750" indent="-285750">
              <a:buFont typeface="Arial" panose="020B0604020202020204" pitchFamily="34" charset="0"/>
              <a:buChar char="•"/>
            </a:pPr>
            <a:r>
              <a:rPr lang="en-GB" sz="2400" dirty="0" smtClean="0"/>
              <a:t>Bank details</a:t>
            </a:r>
          </a:p>
          <a:p>
            <a:pPr marL="742950" lvl="1" indent="-285750">
              <a:buFont typeface="Arial" panose="020B0604020202020204" pitchFamily="34" charset="0"/>
              <a:buChar char="•"/>
            </a:pPr>
            <a:r>
              <a:rPr lang="en-GB" sz="2400" dirty="0" smtClean="0"/>
              <a:t>Access to our money and current financial circumstances.</a:t>
            </a:r>
          </a:p>
          <a:p>
            <a:pPr marL="742950" lvl="1" indent="-285750">
              <a:buFont typeface="Arial" panose="020B0604020202020204" pitchFamily="34" charset="0"/>
              <a:buChar char="•"/>
            </a:pPr>
            <a:r>
              <a:rPr lang="en-GB" sz="2400" dirty="0" smtClean="0"/>
              <a:t>Access to our financial history.</a:t>
            </a:r>
          </a:p>
          <a:p>
            <a:pPr marL="742950" lvl="1" indent="-285750">
              <a:buFont typeface="Arial" panose="020B0604020202020204" pitchFamily="34" charset="0"/>
              <a:buChar char="•"/>
            </a:pPr>
            <a:r>
              <a:rPr lang="en-GB" sz="2400" dirty="0" smtClean="0"/>
              <a:t>This means </a:t>
            </a:r>
            <a:r>
              <a:rPr lang="en-GB" sz="2400" i="1" dirty="0" smtClean="0"/>
              <a:t>they</a:t>
            </a:r>
            <a:r>
              <a:rPr lang="en-GB" sz="2400" dirty="0" smtClean="0"/>
              <a:t> spend </a:t>
            </a:r>
            <a:r>
              <a:rPr lang="en-GB" sz="2400" i="1" dirty="0" smtClean="0"/>
              <a:t>our</a:t>
            </a:r>
            <a:r>
              <a:rPr lang="en-GB" sz="2400" dirty="0" smtClean="0"/>
              <a:t> money.</a:t>
            </a:r>
            <a:endParaRPr lang="en-GB" sz="2400" i="1" dirty="0" smtClean="0"/>
          </a:p>
        </p:txBody>
      </p:sp>
    </p:spTree>
    <p:extLst>
      <p:ext uri="{BB962C8B-B14F-4D97-AF65-F5344CB8AC3E}">
        <p14:creationId xmlns:p14="http://schemas.microsoft.com/office/powerpoint/2010/main" val="1262148920"/>
      </p:ext>
    </p:extLst>
  </p:cSld>
  <p:clrMapOvr>
    <a:masterClrMapping/>
  </p:clrMapOvr>
  <p:timing>
    <p:tnLst>
      <p:par>
        <p:cTn xmlns:p14="http://schemas.microsoft.com/office/powerpoint/2010/mai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8802" y="404664"/>
            <a:ext cx="9152802" cy="864096"/>
          </a:xfrm>
          <a:prstGeom prst="rect">
            <a:avLst/>
          </a:prstGeom>
          <a:solidFill>
            <a:srgbClr val="AD1D1D"/>
          </a:solidFill>
          <a:ln>
            <a:solidFill>
              <a:srgbClr val="AD1D1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2400" b="1" dirty="0" smtClean="0"/>
              <a:t>Security &amp; Privacy – Legal Overview</a:t>
            </a:r>
          </a:p>
          <a:p>
            <a:r>
              <a:rPr lang="en-GB" sz="1400" dirty="0" smtClean="0"/>
              <a:t>Why security &amp; privacy is important now more then ever.</a:t>
            </a:r>
            <a:endParaRPr lang="en-GB" sz="1400" dirty="0"/>
          </a:p>
        </p:txBody>
      </p:sp>
      <p:sp>
        <p:nvSpPr>
          <p:cNvPr id="5" name="Rectangle 4"/>
          <p:cNvSpPr/>
          <p:nvPr/>
        </p:nvSpPr>
        <p:spPr>
          <a:xfrm>
            <a:off x="-8802" y="116632"/>
            <a:ext cx="9144000" cy="144016"/>
          </a:xfrm>
          <a:prstGeom prst="rect">
            <a:avLst/>
          </a:prstGeom>
          <a:solidFill>
            <a:srgbClr val="AD1D1D"/>
          </a:solidFill>
          <a:ln>
            <a:solidFill>
              <a:srgbClr val="AD1D1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TextBox 5"/>
          <p:cNvSpPr txBox="1"/>
          <p:nvPr/>
        </p:nvSpPr>
        <p:spPr>
          <a:xfrm>
            <a:off x="251520" y="1628800"/>
            <a:ext cx="8640960" cy="3046988"/>
          </a:xfrm>
          <a:prstGeom prst="rect">
            <a:avLst/>
          </a:prstGeom>
          <a:noFill/>
        </p:spPr>
        <p:txBody>
          <a:bodyPr wrap="square" rtlCol="0">
            <a:spAutoFit/>
          </a:bodyPr>
          <a:lstStyle/>
          <a:p>
            <a:pPr marL="285750" indent="-285750">
              <a:buFont typeface="Arial" panose="020B0604020202020204" pitchFamily="34" charset="0"/>
              <a:buChar char="•"/>
            </a:pPr>
            <a:r>
              <a:rPr lang="en-GB" sz="2400" dirty="0" smtClean="0"/>
              <a:t>Criminal Activity</a:t>
            </a:r>
          </a:p>
          <a:p>
            <a:pPr marL="285750" indent="-285750">
              <a:buFont typeface="Arial" panose="020B0604020202020204" pitchFamily="34" charset="0"/>
              <a:buChar char="•"/>
            </a:pPr>
            <a:endParaRPr lang="en-GB" sz="2400" dirty="0"/>
          </a:p>
          <a:p>
            <a:pPr marL="285750" indent="-285750">
              <a:buFont typeface="Arial" panose="020B0604020202020204" pitchFamily="34" charset="0"/>
              <a:buChar char="•"/>
            </a:pPr>
            <a:r>
              <a:rPr lang="en-GB" sz="2400" dirty="0" smtClean="0"/>
              <a:t>Bank details</a:t>
            </a:r>
          </a:p>
          <a:p>
            <a:pPr marL="742950" lvl="1" indent="-285750">
              <a:buFont typeface="Arial" panose="020B0604020202020204" pitchFamily="34" charset="0"/>
              <a:buChar char="•"/>
            </a:pPr>
            <a:r>
              <a:rPr lang="en-GB" sz="2400" dirty="0" smtClean="0"/>
              <a:t>Access to our money and current financial circumstances.</a:t>
            </a:r>
          </a:p>
          <a:p>
            <a:pPr marL="742950" lvl="1" indent="-285750">
              <a:buFont typeface="Arial" panose="020B0604020202020204" pitchFamily="34" charset="0"/>
              <a:buChar char="•"/>
            </a:pPr>
            <a:r>
              <a:rPr lang="en-GB" sz="2400" dirty="0" smtClean="0"/>
              <a:t>Access to our financial history.</a:t>
            </a:r>
          </a:p>
          <a:p>
            <a:pPr marL="742950" lvl="1" indent="-285750">
              <a:buFont typeface="Arial" panose="020B0604020202020204" pitchFamily="34" charset="0"/>
              <a:buChar char="•"/>
            </a:pPr>
            <a:r>
              <a:rPr lang="en-GB" sz="2400" dirty="0" smtClean="0"/>
              <a:t>This means </a:t>
            </a:r>
            <a:r>
              <a:rPr lang="en-GB" sz="2400" i="1" dirty="0" smtClean="0"/>
              <a:t>they</a:t>
            </a:r>
            <a:r>
              <a:rPr lang="en-GB" sz="2400" dirty="0" smtClean="0"/>
              <a:t> spend </a:t>
            </a:r>
            <a:r>
              <a:rPr lang="en-GB" sz="2400" i="1" dirty="0" smtClean="0"/>
              <a:t>our</a:t>
            </a:r>
            <a:r>
              <a:rPr lang="en-GB" sz="2400" dirty="0" smtClean="0"/>
              <a:t> money.</a:t>
            </a:r>
          </a:p>
          <a:p>
            <a:pPr marL="742950" lvl="1" indent="-285750">
              <a:buFont typeface="Arial" panose="020B0604020202020204" pitchFamily="34" charset="0"/>
              <a:buChar char="•"/>
            </a:pPr>
            <a:endParaRPr lang="en-GB" sz="2400" i="1" dirty="0"/>
          </a:p>
          <a:p>
            <a:pPr marL="285750" indent="-285750">
              <a:buFont typeface="Arial" panose="020B0604020202020204" pitchFamily="34" charset="0"/>
              <a:buChar char="•"/>
            </a:pPr>
            <a:r>
              <a:rPr lang="en-GB" sz="2400" dirty="0" smtClean="0"/>
              <a:t>Fraud</a:t>
            </a:r>
            <a:endParaRPr lang="en-GB" sz="2400" dirty="0"/>
          </a:p>
        </p:txBody>
      </p:sp>
    </p:spTree>
    <p:extLst>
      <p:ext uri="{BB962C8B-B14F-4D97-AF65-F5344CB8AC3E}">
        <p14:creationId xmlns:p14="http://schemas.microsoft.com/office/powerpoint/2010/main" val="65417337"/>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8802" y="404664"/>
            <a:ext cx="9152802" cy="864096"/>
          </a:xfrm>
          <a:prstGeom prst="rect">
            <a:avLst/>
          </a:prstGeom>
          <a:solidFill>
            <a:schemeClr val="tx2">
              <a:lumMod val="75000"/>
            </a:schemeClr>
          </a:solidFill>
          <a:ln>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2400" b="1" dirty="0" smtClean="0"/>
              <a:t>Security &amp; Privacy – Legal Overview</a:t>
            </a:r>
          </a:p>
          <a:p>
            <a:r>
              <a:rPr lang="en-GB" sz="1400" dirty="0" smtClean="0"/>
              <a:t>Introduction</a:t>
            </a:r>
            <a:endParaRPr lang="en-GB" sz="1400" dirty="0"/>
          </a:p>
        </p:txBody>
      </p:sp>
      <p:sp>
        <p:nvSpPr>
          <p:cNvPr id="5" name="Rectangle 4"/>
          <p:cNvSpPr/>
          <p:nvPr/>
        </p:nvSpPr>
        <p:spPr>
          <a:xfrm>
            <a:off x="-8802" y="116632"/>
            <a:ext cx="9144000" cy="144016"/>
          </a:xfrm>
          <a:prstGeom prst="rect">
            <a:avLst/>
          </a:prstGeom>
          <a:solidFill>
            <a:schemeClr val="tx2">
              <a:lumMod val="75000"/>
            </a:schemeClr>
          </a:solidFill>
          <a:ln>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TextBox 6"/>
          <p:cNvSpPr txBox="1"/>
          <p:nvPr/>
        </p:nvSpPr>
        <p:spPr>
          <a:xfrm>
            <a:off x="251520" y="1628800"/>
            <a:ext cx="8640960" cy="4031873"/>
          </a:xfrm>
          <a:prstGeom prst="rect">
            <a:avLst/>
          </a:prstGeom>
          <a:noFill/>
        </p:spPr>
        <p:txBody>
          <a:bodyPr wrap="square" rtlCol="0">
            <a:spAutoFit/>
          </a:bodyPr>
          <a:lstStyle/>
          <a:p>
            <a:pPr marL="285750" indent="-285750">
              <a:buFont typeface="Arial" panose="020B0604020202020204" pitchFamily="34" charset="0"/>
              <a:buChar char="•"/>
            </a:pPr>
            <a:r>
              <a:rPr lang="en-GB" sz="3200" dirty="0" smtClean="0"/>
              <a:t>With the digital age came an exponential growth in information sharing</a:t>
            </a:r>
          </a:p>
          <a:p>
            <a:pPr marL="285750" indent="-285750">
              <a:buFont typeface="Arial" panose="020B0604020202020204" pitchFamily="34" charset="0"/>
              <a:buChar char="•"/>
            </a:pPr>
            <a:r>
              <a:rPr lang="en-GB" sz="3200" dirty="0" smtClean="0"/>
              <a:t>With more personal data being passed around, information privacy is now of paramount importance.</a:t>
            </a:r>
          </a:p>
          <a:p>
            <a:pPr marL="285750" indent="-285750">
              <a:buFont typeface="Arial" panose="020B0604020202020204" pitchFamily="34" charset="0"/>
              <a:buChar char="•"/>
            </a:pPr>
            <a:r>
              <a:rPr lang="en-GB" sz="3200" dirty="0" smtClean="0"/>
              <a:t>The field of information security looks to address the issue of keeping personal data private.</a:t>
            </a:r>
          </a:p>
          <a:p>
            <a:endParaRPr lang="en-GB" sz="3200" dirty="0" smtClean="0"/>
          </a:p>
        </p:txBody>
      </p:sp>
    </p:spTree>
    <p:extLst>
      <p:ext uri="{BB962C8B-B14F-4D97-AF65-F5344CB8AC3E}">
        <p14:creationId xmlns:p14="http://schemas.microsoft.com/office/powerpoint/2010/main" val="655292265"/>
      </p:ext>
    </p:extLst>
  </p:cSld>
  <p:clrMapOvr>
    <a:masterClrMapping/>
  </p:clrMapOvr>
  <p:timing>
    <p:tnLst>
      <p:par>
        <p:cTn xmlns:p14="http://schemas.microsoft.com/office/powerpoint/2010/mai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8802" y="404664"/>
            <a:ext cx="9152802" cy="864096"/>
          </a:xfrm>
          <a:prstGeom prst="rect">
            <a:avLst/>
          </a:prstGeom>
          <a:solidFill>
            <a:srgbClr val="AD1D1D"/>
          </a:solidFill>
          <a:ln>
            <a:solidFill>
              <a:srgbClr val="AD1D1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2400" b="1" dirty="0" smtClean="0"/>
              <a:t>Security &amp; Privacy – Legal Overview</a:t>
            </a:r>
          </a:p>
          <a:p>
            <a:r>
              <a:rPr lang="en-GB" sz="1400" dirty="0" smtClean="0"/>
              <a:t>Why security &amp; privacy is important now more then ever.</a:t>
            </a:r>
            <a:endParaRPr lang="en-GB" sz="1400" dirty="0"/>
          </a:p>
        </p:txBody>
      </p:sp>
      <p:sp>
        <p:nvSpPr>
          <p:cNvPr id="5" name="Rectangle 4"/>
          <p:cNvSpPr/>
          <p:nvPr/>
        </p:nvSpPr>
        <p:spPr>
          <a:xfrm>
            <a:off x="-8802" y="116632"/>
            <a:ext cx="9144000" cy="144016"/>
          </a:xfrm>
          <a:prstGeom prst="rect">
            <a:avLst/>
          </a:prstGeom>
          <a:solidFill>
            <a:srgbClr val="AD1D1D"/>
          </a:solidFill>
          <a:ln>
            <a:solidFill>
              <a:srgbClr val="AD1D1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TextBox 5"/>
          <p:cNvSpPr txBox="1"/>
          <p:nvPr/>
        </p:nvSpPr>
        <p:spPr>
          <a:xfrm>
            <a:off x="251520" y="1628800"/>
            <a:ext cx="8640960" cy="3416320"/>
          </a:xfrm>
          <a:prstGeom prst="rect">
            <a:avLst/>
          </a:prstGeom>
          <a:noFill/>
        </p:spPr>
        <p:txBody>
          <a:bodyPr wrap="square" rtlCol="0">
            <a:spAutoFit/>
          </a:bodyPr>
          <a:lstStyle/>
          <a:p>
            <a:pPr marL="285750" indent="-285750">
              <a:buFont typeface="Arial" panose="020B0604020202020204" pitchFamily="34" charset="0"/>
              <a:buChar char="•"/>
            </a:pPr>
            <a:r>
              <a:rPr lang="en-GB" sz="2400" dirty="0" smtClean="0"/>
              <a:t>Criminal Activity</a:t>
            </a:r>
          </a:p>
          <a:p>
            <a:pPr marL="285750" indent="-285750">
              <a:buFont typeface="Arial" panose="020B0604020202020204" pitchFamily="34" charset="0"/>
              <a:buChar char="•"/>
            </a:pPr>
            <a:endParaRPr lang="en-GB" sz="2400" dirty="0"/>
          </a:p>
          <a:p>
            <a:pPr marL="285750" indent="-285750">
              <a:buFont typeface="Arial" panose="020B0604020202020204" pitchFamily="34" charset="0"/>
              <a:buChar char="•"/>
            </a:pPr>
            <a:r>
              <a:rPr lang="en-GB" sz="2400" dirty="0" smtClean="0"/>
              <a:t>Bank details</a:t>
            </a:r>
          </a:p>
          <a:p>
            <a:pPr marL="742950" lvl="1" indent="-285750">
              <a:buFont typeface="Arial" panose="020B0604020202020204" pitchFamily="34" charset="0"/>
              <a:buChar char="•"/>
            </a:pPr>
            <a:r>
              <a:rPr lang="en-GB" sz="2400" dirty="0" smtClean="0"/>
              <a:t>Access to our money and current financial circumstances.</a:t>
            </a:r>
          </a:p>
          <a:p>
            <a:pPr marL="742950" lvl="1" indent="-285750">
              <a:buFont typeface="Arial" panose="020B0604020202020204" pitchFamily="34" charset="0"/>
              <a:buChar char="•"/>
            </a:pPr>
            <a:r>
              <a:rPr lang="en-GB" sz="2400" dirty="0" smtClean="0"/>
              <a:t>Access to our financial history.</a:t>
            </a:r>
          </a:p>
          <a:p>
            <a:pPr marL="742950" lvl="1" indent="-285750">
              <a:buFont typeface="Arial" panose="020B0604020202020204" pitchFamily="34" charset="0"/>
              <a:buChar char="•"/>
            </a:pPr>
            <a:r>
              <a:rPr lang="en-GB" sz="2400" dirty="0" smtClean="0"/>
              <a:t>This means </a:t>
            </a:r>
            <a:r>
              <a:rPr lang="en-GB" sz="2400" i="1" dirty="0" smtClean="0"/>
              <a:t>they</a:t>
            </a:r>
            <a:r>
              <a:rPr lang="en-GB" sz="2400" dirty="0" smtClean="0"/>
              <a:t> spend </a:t>
            </a:r>
            <a:r>
              <a:rPr lang="en-GB" sz="2400" i="1" dirty="0" smtClean="0"/>
              <a:t>our</a:t>
            </a:r>
            <a:r>
              <a:rPr lang="en-GB" sz="2400" dirty="0" smtClean="0"/>
              <a:t> money.</a:t>
            </a:r>
          </a:p>
          <a:p>
            <a:pPr marL="742950" lvl="1" indent="-285750">
              <a:buFont typeface="Arial" panose="020B0604020202020204" pitchFamily="34" charset="0"/>
              <a:buChar char="•"/>
            </a:pPr>
            <a:endParaRPr lang="en-GB" sz="2400" i="1" dirty="0"/>
          </a:p>
          <a:p>
            <a:pPr marL="285750" indent="-285750">
              <a:buFont typeface="Arial" panose="020B0604020202020204" pitchFamily="34" charset="0"/>
              <a:buChar char="•"/>
            </a:pPr>
            <a:r>
              <a:rPr lang="en-GB" sz="2400" dirty="0" smtClean="0"/>
              <a:t>Fraud</a:t>
            </a:r>
          </a:p>
          <a:p>
            <a:pPr marL="742950" lvl="1" indent="-285750">
              <a:buFont typeface="Arial" panose="020B0604020202020204" pitchFamily="34" charset="0"/>
              <a:buChar char="•"/>
            </a:pPr>
            <a:r>
              <a:rPr lang="en-GB" sz="2400" dirty="0" smtClean="0"/>
              <a:t>Account takeovers</a:t>
            </a:r>
            <a:endParaRPr lang="en-GB" sz="2400" dirty="0"/>
          </a:p>
        </p:txBody>
      </p:sp>
    </p:spTree>
    <p:extLst>
      <p:ext uri="{BB962C8B-B14F-4D97-AF65-F5344CB8AC3E}">
        <p14:creationId xmlns:p14="http://schemas.microsoft.com/office/powerpoint/2010/main" val="2748175870"/>
      </p:ext>
    </p:extLst>
  </p:cSld>
  <p:clrMapOvr>
    <a:masterClrMapping/>
  </p:clrMapOvr>
  <p:timing>
    <p:tnLst>
      <p:par>
        <p:cTn xmlns:p14="http://schemas.microsoft.com/office/powerpoint/2010/mai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8802" y="404664"/>
            <a:ext cx="9152802" cy="864096"/>
          </a:xfrm>
          <a:prstGeom prst="rect">
            <a:avLst/>
          </a:prstGeom>
          <a:solidFill>
            <a:srgbClr val="AD1D1D"/>
          </a:solidFill>
          <a:ln>
            <a:solidFill>
              <a:srgbClr val="AD1D1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2400" b="1" dirty="0" smtClean="0"/>
              <a:t>Security &amp; Privacy – Legal Overview</a:t>
            </a:r>
          </a:p>
          <a:p>
            <a:r>
              <a:rPr lang="en-GB" sz="1400" dirty="0" smtClean="0"/>
              <a:t>Why security &amp; privacy is important now more then ever.</a:t>
            </a:r>
            <a:endParaRPr lang="en-GB" sz="1400" dirty="0"/>
          </a:p>
        </p:txBody>
      </p:sp>
      <p:sp>
        <p:nvSpPr>
          <p:cNvPr id="5" name="Rectangle 4"/>
          <p:cNvSpPr/>
          <p:nvPr/>
        </p:nvSpPr>
        <p:spPr>
          <a:xfrm>
            <a:off x="-8802" y="116632"/>
            <a:ext cx="9144000" cy="144016"/>
          </a:xfrm>
          <a:prstGeom prst="rect">
            <a:avLst/>
          </a:prstGeom>
          <a:solidFill>
            <a:srgbClr val="AD1D1D"/>
          </a:solidFill>
          <a:ln>
            <a:solidFill>
              <a:srgbClr val="AD1D1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TextBox 5"/>
          <p:cNvSpPr txBox="1"/>
          <p:nvPr/>
        </p:nvSpPr>
        <p:spPr>
          <a:xfrm>
            <a:off x="251520" y="1628800"/>
            <a:ext cx="8640960" cy="4154984"/>
          </a:xfrm>
          <a:prstGeom prst="rect">
            <a:avLst/>
          </a:prstGeom>
          <a:noFill/>
        </p:spPr>
        <p:txBody>
          <a:bodyPr wrap="square" rtlCol="0">
            <a:spAutoFit/>
          </a:bodyPr>
          <a:lstStyle/>
          <a:p>
            <a:pPr marL="285750" indent="-285750">
              <a:buFont typeface="Arial" panose="020B0604020202020204" pitchFamily="34" charset="0"/>
              <a:buChar char="•"/>
            </a:pPr>
            <a:r>
              <a:rPr lang="en-GB" sz="2400" dirty="0" smtClean="0"/>
              <a:t>Criminal Activity</a:t>
            </a:r>
          </a:p>
          <a:p>
            <a:pPr marL="285750" indent="-285750">
              <a:buFont typeface="Arial" panose="020B0604020202020204" pitchFamily="34" charset="0"/>
              <a:buChar char="•"/>
            </a:pPr>
            <a:endParaRPr lang="en-GB" sz="2400" dirty="0"/>
          </a:p>
          <a:p>
            <a:pPr marL="285750" indent="-285750">
              <a:buFont typeface="Arial" panose="020B0604020202020204" pitchFamily="34" charset="0"/>
              <a:buChar char="•"/>
            </a:pPr>
            <a:r>
              <a:rPr lang="en-GB" sz="2400" dirty="0" smtClean="0"/>
              <a:t>Bank details</a:t>
            </a:r>
          </a:p>
          <a:p>
            <a:pPr marL="742950" lvl="1" indent="-285750">
              <a:buFont typeface="Arial" panose="020B0604020202020204" pitchFamily="34" charset="0"/>
              <a:buChar char="•"/>
            </a:pPr>
            <a:r>
              <a:rPr lang="en-GB" sz="2400" dirty="0" smtClean="0"/>
              <a:t>Access to our money and current financial circumstances.</a:t>
            </a:r>
          </a:p>
          <a:p>
            <a:pPr marL="742950" lvl="1" indent="-285750">
              <a:buFont typeface="Arial" panose="020B0604020202020204" pitchFamily="34" charset="0"/>
              <a:buChar char="•"/>
            </a:pPr>
            <a:r>
              <a:rPr lang="en-GB" sz="2400" dirty="0" smtClean="0"/>
              <a:t>Access to our financial history.</a:t>
            </a:r>
          </a:p>
          <a:p>
            <a:pPr marL="742950" lvl="1" indent="-285750">
              <a:buFont typeface="Arial" panose="020B0604020202020204" pitchFamily="34" charset="0"/>
              <a:buChar char="•"/>
            </a:pPr>
            <a:r>
              <a:rPr lang="en-GB" sz="2400" dirty="0" smtClean="0"/>
              <a:t>This means </a:t>
            </a:r>
            <a:r>
              <a:rPr lang="en-GB" sz="2400" i="1" dirty="0" smtClean="0"/>
              <a:t>they</a:t>
            </a:r>
            <a:r>
              <a:rPr lang="en-GB" sz="2400" dirty="0" smtClean="0"/>
              <a:t> spend </a:t>
            </a:r>
            <a:r>
              <a:rPr lang="en-GB" sz="2400" i="1" dirty="0" smtClean="0"/>
              <a:t>our</a:t>
            </a:r>
            <a:r>
              <a:rPr lang="en-GB" sz="2400" dirty="0" smtClean="0"/>
              <a:t> money.</a:t>
            </a:r>
          </a:p>
          <a:p>
            <a:pPr marL="742950" lvl="1" indent="-285750">
              <a:buFont typeface="Arial" panose="020B0604020202020204" pitchFamily="34" charset="0"/>
              <a:buChar char="•"/>
            </a:pPr>
            <a:endParaRPr lang="en-GB" sz="2400" i="1" dirty="0"/>
          </a:p>
          <a:p>
            <a:pPr marL="285750" indent="-285750">
              <a:buFont typeface="Arial" panose="020B0604020202020204" pitchFamily="34" charset="0"/>
              <a:buChar char="•"/>
            </a:pPr>
            <a:r>
              <a:rPr lang="en-GB" sz="2400" dirty="0" smtClean="0"/>
              <a:t>Fraud</a:t>
            </a:r>
          </a:p>
          <a:p>
            <a:pPr marL="742950" lvl="1" indent="-285750">
              <a:buFont typeface="Arial" panose="020B0604020202020204" pitchFamily="34" charset="0"/>
              <a:buChar char="•"/>
            </a:pPr>
            <a:r>
              <a:rPr lang="en-GB" sz="2400" dirty="0" smtClean="0"/>
              <a:t>Account takeovers</a:t>
            </a:r>
          </a:p>
          <a:p>
            <a:pPr marL="742950" lvl="1" indent="-285750">
              <a:buFont typeface="Arial" panose="020B0604020202020204" pitchFamily="34" charset="0"/>
              <a:buChar char="•"/>
            </a:pPr>
            <a:r>
              <a:rPr lang="en-GB" sz="2400" dirty="0" smtClean="0"/>
              <a:t>Open bank accounts and contracts in your name</a:t>
            </a:r>
          </a:p>
          <a:p>
            <a:pPr marL="742950" lvl="1" indent="-285750">
              <a:buFont typeface="Arial" panose="020B0604020202020204" pitchFamily="34" charset="0"/>
              <a:buChar char="•"/>
            </a:pPr>
            <a:endParaRPr lang="en-GB" sz="2400" dirty="0"/>
          </a:p>
        </p:txBody>
      </p:sp>
    </p:spTree>
    <p:extLst>
      <p:ext uri="{BB962C8B-B14F-4D97-AF65-F5344CB8AC3E}">
        <p14:creationId xmlns:p14="http://schemas.microsoft.com/office/powerpoint/2010/main" val="335465112"/>
      </p:ext>
    </p:extLst>
  </p:cSld>
  <p:clrMapOvr>
    <a:masterClrMapping/>
  </p:clrMapOvr>
  <p:timing>
    <p:tnLst>
      <p:par>
        <p:cTn xmlns:p14="http://schemas.microsoft.com/office/powerpoint/2010/mai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8802" y="404664"/>
            <a:ext cx="9152802" cy="864096"/>
          </a:xfrm>
          <a:prstGeom prst="rect">
            <a:avLst/>
          </a:prstGeom>
          <a:solidFill>
            <a:srgbClr val="AD1D1D"/>
          </a:solidFill>
          <a:ln>
            <a:solidFill>
              <a:srgbClr val="AD1D1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2400" b="1" dirty="0" smtClean="0"/>
              <a:t>Security &amp; Privacy – Legal Overview</a:t>
            </a:r>
          </a:p>
          <a:p>
            <a:r>
              <a:rPr lang="en-GB" sz="1400" dirty="0" smtClean="0"/>
              <a:t>Why security &amp; privacy is important now more then ever.</a:t>
            </a:r>
            <a:endParaRPr lang="en-GB" sz="1400" dirty="0"/>
          </a:p>
        </p:txBody>
      </p:sp>
      <p:sp>
        <p:nvSpPr>
          <p:cNvPr id="5" name="Rectangle 4"/>
          <p:cNvSpPr/>
          <p:nvPr/>
        </p:nvSpPr>
        <p:spPr>
          <a:xfrm>
            <a:off x="-8802" y="116632"/>
            <a:ext cx="9144000" cy="144016"/>
          </a:xfrm>
          <a:prstGeom prst="rect">
            <a:avLst/>
          </a:prstGeom>
          <a:solidFill>
            <a:srgbClr val="AD1D1D"/>
          </a:solidFill>
          <a:ln>
            <a:solidFill>
              <a:srgbClr val="AD1D1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TextBox 5"/>
          <p:cNvSpPr txBox="1"/>
          <p:nvPr/>
        </p:nvSpPr>
        <p:spPr>
          <a:xfrm>
            <a:off x="251520" y="1628800"/>
            <a:ext cx="8640960" cy="4154984"/>
          </a:xfrm>
          <a:prstGeom prst="rect">
            <a:avLst/>
          </a:prstGeom>
          <a:noFill/>
        </p:spPr>
        <p:txBody>
          <a:bodyPr wrap="square" rtlCol="0">
            <a:spAutoFit/>
          </a:bodyPr>
          <a:lstStyle/>
          <a:p>
            <a:pPr marL="285750" indent="-285750">
              <a:buFont typeface="Arial" panose="020B0604020202020204" pitchFamily="34" charset="0"/>
              <a:buChar char="•"/>
            </a:pPr>
            <a:r>
              <a:rPr lang="en-GB" sz="2400" dirty="0" smtClean="0"/>
              <a:t>Criminal Activity</a:t>
            </a:r>
          </a:p>
          <a:p>
            <a:pPr marL="285750" indent="-285750">
              <a:buFont typeface="Arial" panose="020B0604020202020204" pitchFamily="34" charset="0"/>
              <a:buChar char="•"/>
            </a:pPr>
            <a:endParaRPr lang="en-GB" sz="2400" dirty="0"/>
          </a:p>
          <a:p>
            <a:pPr marL="285750" indent="-285750">
              <a:buFont typeface="Arial" panose="020B0604020202020204" pitchFamily="34" charset="0"/>
              <a:buChar char="•"/>
            </a:pPr>
            <a:r>
              <a:rPr lang="en-GB" sz="2400" dirty="0" smtClean="0"/>
              <a:t>Bank details</a:t>
            </a:r>
          </a:p>
          <a:p>
            <a:pPr marL="742950" lvl="1" indent="-285750">
              <a:buFont typeface="Arial" panose="020B0604020202020204" pitchFamily="34" charset="0"/>
              <a:buChar char="•"/>
            </a:pPr>
            <a:r>
              <a:rPr lang="en-GB" sz="2400" dirty="0" smtClean="0"/>
              <a:t>Access to our money and current financial circumstances.</a:t>
            </a:r>
          </a:p>
          <a:p>
            <a:pPr marL="742950" lvl="1" indent="-285750">
              <a:buFont typeface="Arial" panose="020B0604020202020204" pitchFamily="34" charset="0"/>
              <a:buChar char="•"/>
            </a:pPr>
            <a:r>
              <a:rPr lang="en-GB" sz="2400" dirty="0" smtClean="0"/>
              <a:t>Access to our financial history.</a:t>
            </a:r>
          </a:p>
          <a:p>
            <a:pPr marL="742950" lvl="1" indent="-285750">
              <a:buFont typeface="Arial" panose="020B0604020202020204" pitchFamily="34" charset="0"/>
              <a:buChar char="•"/>
            </a:pPr>
            <a:r>
              <a:rPr lang="en-GB" sz="2400" dirty="0" smtClean="0"/>
              <a:t>This means </a:t>
            </a:r>
            <a:r>
              <a:rPr lang="en-GB" sz="2400" i="1" dirty="0" smtClean="0"/>
              <a:t>they</a:t>
            </a:r>
            <a:r>
              <a:rPr lang="en-GB" sz="2400" dirty="0" smtClean="0"/>
              <a:t> spend </a:t>
            </a:r>
            <a:r>
              <a:rPr lang="en-GB" sz="2400" i="1" dirty="0" smtClean="0"/>
              <a:t>our</a:t>
            </a:r>
            <a:r>
              <a:rPr lang="en-GB" sz="2400" dirty="0" smtClean="0"/>
              <a:t> money.</a:t>
            </a:r>
          </a:p>
          <a:p>
            <a:pPr lvl="1"/>
            <a:endParaRPr lang="en-GB" sz="2400" i="1" dirty="0"/>
          </a:p>
          <a:p>
            <a:pPr marL="285750" indent="-285750">
              <a:buFont typeface="Arial" panose="020B0604020202020204" pitchFamily="34" charset="0"/>
              <a:buChar char="•"/>
            </a:pPr>
            <a:r>
              <a:rPr lang="en-GB" sz="2400" dirty="0" smtClean="0"/>
              <a:t>Fraud</a:t>
            </a:r>
          </a:p>
          <a:p>
            <a:pPr marL="742950" lvl="1" indent="-285750">
              <a:buFont typeface="Arial" panose="020B0604020202020204" pitchFamily="34" charset="0"/>
              <a:buChar char="•"/>
            </a:pPr>
            <a:r>
              <a:rPr lang="en-GB" sz="2400" dirty="0" smtClean="0"/>
              <a:t>Account takeovers</a:t>
            </a:r>
          </a:p>
          <a:p>
            <a:pPr marL="742950" lvl="1" indent="-285750">
              <a:buFont typeface="Arial" panose="020B0604020202020204" pitchFamily="34" charset="0"/>
              <a:buChar char="•"/>
            </a:pPr>
            <a:r>
              <a:rPr lang="en-GB" sz="2400" dirty="0" smtClean="0"/>
              <a:t>Open bank accounts and contracts in your name</a:t>
            </a:r>
          </a:p>
          <a:p>
            <a:pPr marL="742950" lvl="1" indent="-285750">
              <a:buFont typeface="Arial" panose="020B0604020202020204" pitchFamily="34" charset="0"/>
              <a:buChar char="•"/>
            </a:pPr>
            <a:r>
              <a:rPr lang="en-GB" sz="2400" dirty="0" smtClean="0"/>
              <a:t>Order items or services in your name</a:t>
            </a:r>
            <a:endParaRPr lang="en-GB" sz="2400" dirty="0"/>
          </a:p>
        </p:txBody>
      </p:sp>
    </p:spTree>
    <p:extLst>
      <p:ext uri="{BB962C8B-B14F-4D97-AF65-F5344CB8AC3E}">
        <p14:creationId xmlns:p14="http://schemas.microsoft.com/office/powerpoint/2010/main" val="2003531699"/>
      </p:ext>
    </p:extLst>
  </p:cSld>
  <p:clrMapOvr>
    <a:masterClrMapping/>
  </p:clrMapOvr>
  <p:timing>
    <p:tnLst>
      <p:par>
        <p:cTn xmlns:p14="http://schemas.microsoft.com/office/powerpoint/2010/mai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8802" y="404664"/>
            <a:ext cx="9152802" cy="864096"/>
          </a:xfrm>
          <a:prstGeom prst="rect">
            <a:avLst/>
          </a:prstGeom>
          <a:solidFill>
            <a:srgbClr val="AD1D1D"/>
          </a:solidFill>
          <a:ln>
            <a:solidFill>
              <a:srgbClr val="AD1D1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2400" b="1" dirty="0" smtClean="0"/>
              <a:t>Security &amp; Privacy – Legal Overview</a:t>
            </a:r>
          </a:p>
          <a:p>
            <a:r>
              <a:rPr lang="en-GB" sz="1400" dirty="0" smtClean="0"/>
              <a:t>Why security &amp; privacy is important now more then ever.</a:t>
            </a:r>
            <a:endParaRPr lang="en-GB" sz="1400" dirty="0"/>
          </a:p>
        </p:txBody>
      </p:sp>
      <p:sp>
        <p:nvSpPr>
          <p:cNvPr id="5" name="Rectangle 4"/>
          <p:cNvSpPr/>
          <p:nvPr/>
        </p:nvSpPr>
        <p:spPr>
          <a:xfrm>
            <a:off x="-8802" y="116632"/>
            <a:ext cx="9144000" cy="144016"/>
          </a:xfrm>
          <a:prstGeom prst="rect">
            <a:avLst/>
          </a:prstGeom>
          <a:solidFill>
            <a:srgbClr val="AD1D1D"/>
          </a:solidFill>
          <a:ln>
            <a:solidFill>
              <a:srgbClr val="AD1D1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TextBox 5"/>
          <p:cNvSpPr txBox="1"/>
          <p:nvPr/>
        </p:nvSpPr>
        <p:spPr>
          <a:xfrm>
            <a:off x="251520" y="1628800"/>
            <a:ext cx="8640960" cy="5262979"/>
          </a:xfrm>
          <a:prstGeom prst="rect">
            <a:avLst/>
          </a:prstGeom>
          <a:noFill/>
        </p:spPr>
        <p:txBody>
          <a:bodyPr wrap="square" rtlCol="0">
            <a:spAutoFit/>
          </a:bodyPr>
          <a:lstStyle/>
          <a:p>
            <a:pPr marL="285750" indent="-285750">
              <a:buFont typeface="Arial" panose="020B0604020202020204" pitchFamily="34" charset="0"/>
              <a:buChar char="•"/>
            </a:pPr>
            <a:r>
              <a:rPr lang="en-GB" sz="2400" dirty="0" smtClean="0"/>
              <a:t>Criminal Activity</a:t>
            </a:r>
          </a:p>
          <a:p>
            <a:pPr marL="285750" indent="-285750">
              <a:buFont typeface="Arial" panose="020B0604020202020204" pitchFamily="34" charset="0"/>
              <a:buChar char="•"/>
            </a:pPr>
            <a:endParaRPr lang="en-GB" sz="2400" dirty="0"/>
          </a:p>
          <a:p>
            <a:pPr marL="285750" indent="-285750">
              <a:buFont typeface="Arial" panose="020B0604020202020204" pitchFamily="34" charset="0"/>
              <a:buChar char="•"/>
            </a:pPr>
            <a:r>
              <a:rPr lang="en-GB" sz="2400" dirty="0" smtClean="0"/>
              <a:t>Bank details</a:t>
            </a:r>
          </a:p>
          <a:p>
            <a:pPr marL="742950" lvl="1" indent="-285750">
              <a:buFont typeface="Arial" panose="020B0604020202020204" pitchFamily="34" charset="0"/>
              <a:buChar char="•"/>
            </a:pPr>
            <a:r>
              <a:rPr lang="en-GB" sz="2400" dirty="0" smtClean="0"/>
              <a:t>Access to our money and current financial circumstances.</a:t>
            </a:r>
          </a:p>
          <a:p>
            <a:pPr marL="742950" lvl="1" indent="-285750">
              <a:buFont typeface="Arial" panose="020B0604020202020204" pitchFamily="34" charset="0"/>
              <a:buChar char="•"/>
            </a:pPr>
            <a:r>
              <a:rPr lang="en-GB" sz="2400" dirty="0" smtClean="0"/>
              <a:t>Access to our financial history.</a:t>
            </a:r>
          </a:p>
          <a:p>
            <a:pPr marL="742950" lvl="1" indent="-285750">
              <a:buFont typeface="Arial" panose="020B0604020202020204" pitchFamily="34" charset="0"/>
              <a:buChar char="•"/>
            </a:pPr>
            <a:r>
              <a:rPr lang="en-GB" sz="2400" dirty="0" smtClean="0"/>
              <a:t>This means </a:t>
            </a:r>
            <a:r>
              <a:rPr lang="en-GB" sz="2400" i="1" dirty="0" smtClean="0"/>
              <a:t>they</a:t>
            </a:r>
            <a:r>
              <a:rPr lang="en-GB" sz="2400" dirty="0" smtClean="0"/>
              <a:t> spend </a:t>
            </a:r>
            <a:r>
              <a:rPr lang="en-GB" sz="2400" i="1" dirty="0" smtClean="0"/>
              <a:t>our</a:t>
            </a:r>
            <a:r>
              <a:rPr lang="en-GB" sz="2400" dirty="0" smtClean="0"/>
              <a:t> money.</a:t>
            </a:r>
          </a:p>
          <a:p>
            <a:pPr lvl="1"/>
            <a:endParaRPr lang="en-GB" sz="2400" i="1" dirty="0"/>
          </a:p>
          <a:p>
            <a:pPr marL="285750" indent="-285750">
              <a:buFont typeface="Arial" panose="020B0604020202020204" pitchFamily="34" charset="0"/>
              <a:buChar char="•"/>
            </a:pPr>
            <a:r>
              <a:rPr lang="en-GB" sz="2400" dirty="0" smtClean="0"/>
              <a:t>Fraud</a:t>
            </a:r>
          </a:p>
          <a:p>
            <a:pPr marL="742950" lvl="1" indent="-285750">
              <a:buFont typeface="Arial" panose="020B0604020202020204" pitchFamily="34" charset="0"/>
              <a:buChar char="•"/>
            </a:pPr>
            <a:r>
              <a:rPr lang="en-GB" sz="2400" dirty="0" smtClean="0"/>
              <a:t>Account takeovers</a:t>
            </a:r>
          </a:p>
          <a:p>
            <a:pPr marL="742950" lvl="1" indent="-285750">
              <a:buFont typeface="Arial" panose="020B0604020202020204" pitchFamily="34" charset="0"/>
              <a:buChar char="•"/>
            </a:pPr>
            <a:r>
              <a:rPr lang="en-GB" sz="2400" dirty="0" smtClean="0"/>
              <a:t>Open bank accounts and contracts in your name</a:t>
            </a:r>
          </a:p>
          <a:p>
            <a:pPr marL="742950" lvl="1" indent="-285750">
              <a:buFont typeface="Arial" panose="020B0604020202020204" pitchFamily="34" charset="0"/>
              <a:buChar char="•"/>
            </a:pPr>
            <a:r>
              <a:rPr lang="en-GB" sz="2400" dirty="0" smtClean="0"/>
              <a:t>Order items or services in your name</a:t>
            </a:r>
          </a:p>
          <a:p>
            <a:pPr marL="742950" lvl="1" indent="-285750">
              <a:buFont typeface="Arial" panose="020B0604020202020204" pitchFamily="34" charset="0"/>
              <a:buChar char="•"/>
            </a:pPr>
            <a:endParaRPr lang="en-GB" sz="2400" dirty="0"/>
          </a:p>
          <a:p>
            <a:pPr marL="342900" indent="-342900">
              <a:buFont typeface="Arial" panose="020B0604020202020204" pitchFamily="34" charset="0"/>
              <a:buChar char="•"/>
            </a:pPr>
            <a:r>
              <a:rPr lang="en-GB" sz="2400" dirty="0" smtClean="0"/>
              <a:t>This is mainly a </a:t>
            </a:r>
            <a:r>
              <a:rPr lang="en-GB" sz="2400" b="1" i="1" dirty="0" smtClean="0"/>
              <a:t>security </a:t>
            </a:r>
            <a:r>
              <a:rPr lang="en-GB" sz="2400" dirty="0" smtClean="0"/>
              <a:t>issue.</a:t>
            </a:r>
          </a:p>
          <a:p>
            <a:pPr marL="742950" lvl="1" indent="-285750">
              <a:buFont typeface="Arial" panose="020B0604020202020204" pitchFamily="34" charset="0"/>
              <a:buChar char="•"/>
            </a:pPr>
            <a:endParaRPr lang="en-GB" sz="2400" dirty="0"/>
          </a:p>
        </p:txBody>
      </p:sp>
    </p:spTree>
    <p:extLst>
      <p:ext uri="{BB962C8B-B14F-4D97-AF65-F5344CB8AC3E}">
        <p14:creationId xmlns:p14="http://schemas.microsoft.com/office/powerpoint/2010/main" val="27724967"/>
      </p:ext>
    </p:extLst>
  </p:cSld>
  <p:clrMapOvr>
    <a:masterClrMapping/>
  </p:clrMapOvr>
  <p:timing>
    <p:tnLst>
      <p:par>
        <p:cTn xmlns:p14="http://schemas.microsoft.com/office/powerpoint/2010/mai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8802" y="404664"/>
            <a:ext cx="9152802" cy="864096"/>
          </a:xfrm>
          <a:prstGeom prst="rect">
            <a:avLst/>
          </a:prstGeom>
          <a:solidFill>
            <a:srgbClr val="AD1D1D"/>
          </a:solidFill>
          <a:ln>
            <a:solidFill>
              <a:srgbClr val="AD1D1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2400" b="1" dirty="0" smtClean="0"/>
              <a:t>Security &amp; Privacy – Legal Overview</a:t>
            </a:r>
          </a:p>
          <a:p>
            <a:r>
              <a:rPr lang="en-GB" sz="1400" dirty="0" smtClean="0"/>
              <a:t>Why security &amp; privacy is important now more then ever.</a:t>
            </a:r>
            <a:endParaRPr lang="en-GB" sz="1400" dirty="0"/>
          </a:p>
        </p:txBody>
      </p:sp>
      <p:sp>
        <p:nvSpPr>
          <p:cNvPr id="5" name="Rectangle 4"/>
          <p:cNvSpPr/>
          <p:nvPr/>
        </p:nvSpPr>
        <p:spPr>
          <a:xfrm>
            <a:off x="-8802" y="116632"/>
            <a:ext cx="9144000" cy="144016"/>
          </a:xfrm>
          <a:prstGeom prst="rect">
            <a:avLst/>
          </a:prstGeom>
          <a:solidFill>
            <a:srgbClr val="AD1D1D"/>
          </a:solidFill>
          <a:ln>
            <a:solidFill>
              <a:srgbClr val="AD1D1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TextBox 5"/>
          <p:cNvSpPr txBox="1"/>
          <p:nvPr/>
        </p:nvSpPr>
        <p:spPr>
          <a:xfrm>
            <a:off x="251520" y="1628800"/>
            <a:ext cx="8640960" cy="1569660"/>
          </a:xfrm>
          <a:prstGeom prst="rect">
            <a:avLst/>
          </a:prstGeom>
          <a:noFill/>
        </p:spPr>
        <p:txBody>
          <a:bodyPr wrap="square" rtlCol="0">
            <a:spAutoFit/>
          </a:bodyPr>
          <a:lstStyle/>
          <a:p>
            <a:pPr marL="285750" indent="-285750">
              <a:buFont typeface="Arial" panose="020B0604020202020204" pitchFamily="34" charset="0"/>
              <a:buChar char="•"/>
            </a:pPr>
            <a:r>
              <a:rPr lang="en-GB" sz="2400" dirty="0" smtClean="0"/>
              <a:t>Legal issues help reassure a customer that their information is being taken care of.</a:t>
            </a:r>
          </a:p>
          <a:p>
            <a:pPr marL="742950" lvl="1" indent="-285750">
              <a:buFont typeface="Arial" panose="020B0604020202020204" pitchFamily="34" charset="0"/>
              <a:buChar char="•"/>
            </a:pPr>
            <a:endParaRPr lang="en-GB" sz="2400" dirty="0" smtClean="0"/>
          </a:p>
          <a:p>
            <a:pPr marL="742950" lvl="1" indent="-285750">
              <a:buFont typeface="Arial" panose="020B0604020202020204" pitchFamily="34" charset="0"/>
              <a:buChar char="•"/>
            </a:pPr>
            <a:endParaRPr lang="en-GB" sz="2400" dirty="0"/>
          </a:p>
        </p:txBody>
      </p:sp>
    </p:spTree>
    <p:extLst>
      <p:ext uri="{BB962C8B-B14F-4D97-AF65-F5344CB8AC3E}">
        <p14:creationId xmlns:p14="http://schemas.microsoft.com/office/powerpoint/2010/main" val="1744860592"/>
      </p:ext>
    </p:extLst>
  </p:cSld>
  <p:clrMapOvr>
    <a:masterClrMapping/>
  </p:clrMapOvr>
  <p:timing>
    <p:tnLst>
      <p:par>
        <p:cTn xmlns:p14="http://schemas.microsoft.com/office/powerpoint/2010/mai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8802" y="404664"/>
            <a:ext cx="9152802" cy="864096"/>
          </a:xfrm>
          <a:prstGeom prst="rect">
            <a:avLst/>
          </a:prstGeom>
          <a:solidFill>
            <a:srgbClr val="AD1D1D"/>
          </a:solidFill>
          <a:ln>
            <a:solidFill>
              <a:srgbClr val="AD1D1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2400" b="1" dirty="0" smtClean="0"/>
              <a:t>Security &amp; Privacy – Legal Overview</a:t>
            </a:r>
          </a:p>
          <a:p>
            <a:r>
              <a:rPr lang="en-GB" sz="1400" dirty="0" smtClean="0"/>
              <a:t>Why security &amp; privacy is important now more then ever.</a:t>
            </a:r>
            <a:endParaRPr lang="en-GB" sz="1400" dirty="0"/>
          </a:p>
        </p:txBody>
      </p:sp>
      <p:sp>
        <p:nvSpPr>
          <p:cNvPr id="5" name="Rectangle 4"/>
          <p:cNvSpPr/>
          <p:nvPr/>
        </p:nvSpPr>
        <p:spPr>
          <a:xfrm>
            <a:off x="-8802" y="116632"/>
            <a:ext cx="9144000" cy="144016"/>
          </a:xfrm>
          <a:prstGeom prst="rect">
            <a:avLst/>
          </a:prstGeom>
          <a:solidFill>
            <a:srgbClr val="AD1D1D"/>
          </a:solidFill>
          <a:ln>
            <a:solidFill>
              <a:srgbClr val="AD1D1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TextBox 5"/>
          <p:cNvSpPr txBox="1"/>
          <p:nvPr/>
        </p:nvSpPr>
        <p:spPr>
          <a:xfrm>
            <a:off x="251520" y="1628800"/>
            <a:ext cx="8640960" cy="2308324"/>
          </a:xfrm>
          <a:prstGeom prst="rect">
            <a:avLst/>
          </a:prstGeom>
          <a:noFill/>
        </p:spPr>
        <p:txBody>
          <a:bodyPr wrap="square" rtlCol="0">
            <a:spAutoFit/>
          </a:bodyPr>
          <a:lstStyle/>
          <a:p>
            <a:pPr marL="285750" indent="-285750">
              <a:buFont typeface="Arial" panose="020B0604020202020204" pitchFamily="34" charset="0"/>
              <a:buChar char="•"/>
            </a:pPr>
            <a:r>
              <a:rPr lang="en-GB" sz="2400" dirty="0" smtClean="0"/>
              <a:t>Legal issues help reassure a customer that their information is being taken care of.</a:t>
            </a:r>
          </a:p>
          <a:p>
            <a:pPr marL="285750" indent="-285750">
              <a:buFont typeface="Arial" panose="020B0604020202020204" pitchFamily="34" charset="0"/>
              <a:buChar char="•"/>
            </a:pPr>
            <a:r>
              <a:rPr lang="en-GB" sz="2400" dirty="0" smtClean="0"/>
              <a:t>Companies have legal obligations to protect data. This might mean:</a:t>
            </a:r>
          </a:p>
          <a:p>
            <a:pPr marL="742950" lvl="1" indent="-285750">
              <a:buFont typeface="Arial" panose="020B0604020202020204" pitchFamily="34" charset="0"/>
              <a:buChar char="•"/>
            </a:pPr>
            <a:endParaRPr lang="en-GB" sz="2400" dirty="0" smtClean="0"/>
          </a:p>
          <a:p>
            <a:pPr marL="742950" lvl="1" indent="-285750">
              <a:buFont typeface="Arial" panose="020B0604020202020204" pitchFamily="34" charset="0"/>
              <a:buChar char="•"/>
            </a:pPr>
            <a:endParaRPr lang="en-GB" sz="2400" dirty="0"/>
          </a:p>
        </p:txBody>
      </p:sp>
    </p:spTree>
    <p:extLst>
      <p:ext uri="{BB962C8B-B14F-4D97-AF65-F5344CB8AC3E}">
        <p14:creationId xmlns:p14="http://schemas.microsoft.com/office/powerpoint/2010/main" val="2514621374"/>
      </p:ext>
    </p:extLst>
  </p:cSld>
  <p:clrMapOvr>
    <a:masterClrMapping/>
  </p:clrMapOvr>
  <p:timing>
    <p:tnLst>
      <p:par>
        <p:cTn xmlns:p14="http://schemas.microsoft.com/office/powerpoint/2010/mai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8802" y="404664"/>
            <a:ext cx="9152802" cy="864096"/>
          </a:xfrm>
          <a:prstGeom prst="rect">
            <a:avLst/>
          </a:prstGeom>
          <a:solidFill>
            <a:srgbClr val="AD1D1D"/>
          </a:solidFill>
          <a:ln>
            <a:solidFill>
              <a:srgbClr val="AD1D1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2400" b="1" dirty="0" smtClean="0"/>
              <a:t>Security &amp; Privacy – Legal Overview</a:t>
            </a:r>
          </a:p>
          <a:p>
            <a:r>
              <a:rPr lang="en-GB" sz="1400" dirty="0" smtClean="0"/>
              <a:t>Why security &amp; privacy is important now more then ever.</a:t>
            </a:r>
            <a:endParaRPr lang="en-GB" sz="1400" dirty="0"/>
          </a:p>
        </p:txBody>
      </p:sp>
      <p:sp>
        <p:nvSpPr>
          <p:cNvPr id="5" name="Rectangle 4"/>
          <p:cNvSpPr/>
          <p:nvPr/>
        </p:nvSpPr>
        <p:spPr>
          <a:xfrm>
            <a:off x="-8802" y="116632"/>
            <a:ext cx="9144000" cy="144016"/>
          </a:xfrm>
          <a:prstGeom prst="rect">
            <a:avLst/>
          </a:prstGeom>
          <a:solidFill>
            <a:srgbClr val="AD1D1D"/>
          </a:solidFill>
          <a:ln>
            <a:solidFill>
              <a:srgbClr val="AD1D1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TextBox 5"/>
          <p:cNvSpPr txBox="1"/>
          <p:nvPr/>
        </p:nvSpPr>
        <p:spPr>
          <a:xfrm>
            <a:off x="251520" y="1628800"/>
            <a:ext cx="8640960" cy="2677656"/>
          </a:xfrm>
          <a:prstGeom prst="rect">
            <a:avLst/>
          </a:prstGeom>
          <a:noFill/>
        </p:spPr>
        <p:txBody>
          <a:bodyPr wrap="square" rtlCol="0">
            <a:spAutoFit/>
          </a:bodyPr>
          <a:lstStyle/>
          <a:p>
            <a:pPr marL="285750" indent="-285750">
              <a:buFont typeface="Arial" panose="020B0604020202020204" pitchFamily="34" charset="0"/>
              <a:buChar char="•"/>
            </a:pPr>
            <a:r>
              <a:rPr lang="en-GB" sz="2400" dirty="0" smtClean="0"/>
              <a:t>Legal issues help reassure a customer that their information is being taken care of.</a:t>
            </a:r>
          </a:p>
          <a:p>
            <a:pPr marL="285750" indent="-285750">
              <a:buFont typeface="Arial" panose="020B0604020202020204" pitchFamily="34" charset="0"/>
              <a:buChar char="•"/>
            </a:pPr>
            <a:r>
              <a:rPr lang="en-GB" sz="2400" dirty="0" smtClean="0"/>
              <a:t>Companies have legal obligations to protect data. This might mean:</a:t>
            </a:r>
          </a:p>
          <a:p>
            <a:pPr marL="742950" lvl="1" indent="-285750">
              <a:buFont typeface="Arial" panose="020B0604020202020204" pitchFamily="34" charset="0"/>
              <a:buChar char="•"/>
            </a:pPr>
            <a:r>
              <a:rPr lang="en-GB" sz="2400" dirty="0" smtClean="0"/>
              <a:t>Firewalls</a:t>
            </a:r>
          </a:p>
          <a:p>
            <a:pPr marL="742950" lvl="1" indent="-285750">
              <a:buFont typeface="Arial" panose="020B0604020202020204" pitchFamily="34" charset="0"/>
              <a:buChar char="•"/>
            </a:pPr>
            <a:endParaRPr lang="en-GB" sz="2400" dirty="0" smtClean="0"/>
          </a:p>
          <a:p>
            <a:pPr marL="742950" lvl="1" indent="-285750">
              <a:buFont typeface="Arial" panose="020B0604020202020204" pitchFamily="34" charset="0"/>
              <a:buChar char="•"/>
            </a:pPr>
            <a:endParaRPr lang="en-GB" sz="2400" dirty="0"/>
          </a:p>
        </p:txBody>
      </p:sp>
    </p:spTree>
    <p:extLst>
      <p:ext uri="{BB962C8B-B14F-4D97-AF65-F5344CB8AC3E}">
        <p14:creationId xmlns:p14="http://schemas.microsoft.com/office/powerpoint/2010/main" val="772263700"/>
      </p:ext>
    </p:extLst>
  </p:cSld>
  <p:clrMapOvr>
    <a:masterClrMapping/>
  </p:clrMapOvr>
  <p:timing>
    <p:tnLst>
      <p:par>
        <p:cTn xmlns:p14="http://schemas.microsoft.com/office/powerpoint/2010/mai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8802" y="404664"/>
            <a:ext cx="9152802" cy="864096"/>
          </a:xfrm>
          <a:prstGeom prst="rect">
            <a:avLst/>
          </a:prstGeom>
          <a:solidFill>
            <a:srgbClr val="AD1D1D"/>
          </a:solidFill>
          <a:ln>
            <a:solidFill>
              <a:srgbClr val="AD1D1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2400" b="1" dirty="0" smtClean="0"/>
              <a:t>Security &amp; Privacy – Legal Overview</a:t>
            </a:r>
          </a:p>
          <a:p>
            <a:r>
              <a:rPr lang="en-GB" sz="1400" dirty="0" smtClean="0"/>
              <a:t>Why security &amp; privacy is important now more then ever.</a:t>
            </a:r>
            <a:endParaRPr lang="en-GB" sz="1400" dirty="0"/>
          </a:p>
        </p:txBody>
      </p:sp>
      <p:sp>
        <p:nvSpPr>
          <p:cNvPr id="5" name="Rectangle 4"/>
          <p:cNvSpPr/>
          <p:nvPr/>
        </p:nvSpPr>
        <p:spPr>
          <a:xfrm>
            <a:off x="-8802" y="116632"/>
            <a:ext cx="9144000" cy="144016"/>
          </a:xfrm>
          <a:prstGeom prst="rect">
            <a:avLst/>
          </a:prstGeom>
          <a:solidFill>
            <a:srgbClr val="AD1D1D"/>
          </a:solidFill>
          <a:ln>
            <a:solidFill>
              <a:srgbClr val="AD1D1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TextBox 5"/>
          <p:cNvSpPr txBox="1"/>
          <p:nvPr/>
        </p:nvSpPr>
        <p:spPr>
          <a:xfrm>
            <a:off x="251520" y="1628800"/>
            <a:ext cx="8640960" cy="3046988"/>
          </a:xfrm>
          <a:prstGeom prst="rect">
            <a:avLst/>
          </a:prstGeom>
          <a:noFill/>
        </p:spPr>
        <p:txBody>
          <a:bodyPr wrap="square" rtlCol="0">
            <a:spAutoFit/>
          </a:bodyPr>
          <a:lstStyle/>
          <a:p>
            <a:pPr marL="285750" indent="-285750">
              <a:buFont typeface="Arial" panose="020B0604020202020204" pitchFamily="34" charset="0"/>
              <a:buChar char="•"/>
            </a:pPr>
            <a:r>
              <a:rPr lang="en-GB" sz="2400" dirty="0" smtClean="0"/>
              <a:t>Legal issues help reassure a customer that their information is being taken care of.</a:t>
            </a:r>
          </a:p>
          <a:p>
            <a:pPr marL="285750" indent="-285750">
              <a:buFont typeface="Arial" panose="020B0604020202020204" pitchFamily="34" charset="0"/>
              <a:buChar char="•"/>
            </a:pPr>
            <a:r>
              <a:rPr lang="en-GB" sz="2400" dirty="0" smtClean="0"/>
              <a:t>Companies have legal obligations to protect data. This might mean:</a:t>
            </a:r>
          </a:p>
          <a:p>
            <a:pPr marL="742950" lvl="1" indent="-285750">
              <a:buFont typeface="Arial" panose="020B0604020202020204" pitchFamily="34" charset="0"/>
              <a:buChar char="•"/>
            </a:pPr>
            <a:r>
              <a:rPr lang="en-GB" sz="2400" dirty="0" smtClean="0"/>
              <a:t>Firewalls</a:t>
            </a:r>
          </a:p>
          <a:p>
            <a:pPr marL="742950" lvl="1" indent="-285750">
              <a:buFont typeface="Arial" panose="020B0604020202020204" pitchFamily="34" charset="0"/>
              <a:buChar char="•"/>
            </a:pPr>
            <a:r>
              <a:rPr lang="en-GB" sz="2400" dirty="0" smtClean="0"/>
              <a:t>Data encryption</a:t>
            </a:r>
          </a:p>
          <a:p>
            <a:pPr marL="742950" lvl="1" indent="-285750">
              <a:buFont typeface="Arial" panose="020B0604020202020204" pitchFamily="34" charset="0"/>
              <a:buChar char="•"/>
            </a:pPr>
            <a:endParaRPr lang="en-GB" sz="2400" dirty="0" smtClean="0"/>
          </a:p>
          <a:p>
            <a:pPr marL="742950" lvl="1" indent="-285750">
              <a:buFont typeface="Arial" panose="020B0604020202020204" pitchFamily="34" charset="0"/>
              <a:buChar char="•"/>
            </a:pPr>
            <a:endParaRPr lang="en-GB" sz="2400" dirty="0"/>
          </a:p>
        </p:txBody>
      </p:sp>
    </p:spTree>
    <p:extLst>
      <p:ext uri="{BB962C8B-B14F-4D97-AF65-F5344CB8AC3E}">
        <p14:creationId xmlns:p14="http://schemas.microsoft.com/office/powerpoint/2010/main" val="4144804862"/>
      </p:ext>
    </p:extLst>
  </p:cSld>
  <p:clrMapOvr>
    <a:masterClrMapping/>
  </p:clrMapOvr>
  <p:timing>
    <p:tnLst>
      <p:par>
        <p:cTn xmlns:p14="http://schemas.microsoft.com/office/powerpoint/2010/mai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8802" y="404664"/>
            <a:ext cx="9152802" cy="864096"/>
          </a:xfrm>
          <a:prstGeom prst="rect">
            <a:avLst/>
          </a:prstGeom>
          <a:solidFill>
            <a:srgbClr val="AD1D1D"/>
          </a:solidFill>
          <a:ln>
            <a:solidFill>
              <a:srgbClr val="AD1D1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2400" b="1" dirty="0" smtClean="0"/>
              <a:t>Security &amp; Privacy – Legal Overview</a:t>
            </a:r>
          </a:p>
          <a:p>
            <a:r>
              <a:rPr lang="en-GB" sz="1400" dirty="0" smtClean="0"/>
              <a:t>Why security &amp; privacy is important now more then ever.</a:t>
            </a:r>
            <a:endParaRPr lang="en-GB" sz="1400" dirty="0"/>
          </a:p>
        </p:txBody>
      </p:sp>
      <p:sp>
        <p:nvSpPr>
          <p:cNvPr id="5" name="Rectangle 4"/>
          <p:cNvSpPr/>
          <p:nvPr/>
        </p:nvSpPr>
        <p:spPr>
          <a:xfrm>
            <a:off x="-8802" y="116632"/>
            <a:ext cx="9144000" cy="144016"/>
          </a:xfrm>
          <a:prstGeom prst="rect">
            <a:avLst/>
          </a:prstGeom>
          <a:solidFill>
            <a:srgbClr val="AD1D1D"/>
          </a:solidFill>
          <a:ln>
            <a:solidFill>
              <a:srgbClr val="AD1D1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TextBox 5"/>
          <p:cNvSpPr txBox="1"/>
          <p:nvPr/>
        </p:nvSpPr>
        <p:spPr>
          <a:xfrm>
            <a:off x="251520" y="1628800"/>
            <a:ext cx="8640960" cy="3416320"/>
          </a:xfrm>
          <a:prstGeom prst="rect">
            <a:avLst/>
          </a:prstGeom>
          <a:noFill/>
        </p:spPr>
        <p:txBody>
          <a:bodyPr wrap="square" rtlCol="0">
            <a:spAutoFit/>
          </a:bodyPr>
          <a:lstStyle/>
          <a:p>
            <a:pPr marL="285750" indent="-285750">
              <a:buFont typeface="Arial" panose="020B0604020202020204" pitchFamily="34" charset="0"/>
              <a:buChar char="•"/>
            </a:pPr>
            <a:r>
              <a:rPr lang="en-GB" sz="2400" dirty="0" smtClean="0"/>
              <a:t>Legal issues help reassure a customer that their information is being taken care of.</a:t>
            </a:r>
          </a:p>
          <a:p>
            <a:pPr marL="285750" indent="-285750">
              <a:buFont typeface="Arial" panose="020B0604020202020204" pitchFamily="34" charset="0"/>
              <a:buChar char="•"/>
            </a:pPr>
            <a:r>
              <a:rPr lang="en-GB" sz="2400" dirty="0" smtClean="0"/>
              <a:t>Companies have legal obligations to protect data. This might mean:</a:t>
            </a:r>
          </a:p>
          <a:p>
            <a:pPr marL="742950" lvl="1" indent="-285750">
              <a:buFont typeface="Arial" panose="020B0604020202020204" pitchFamily="34" charset="0"/>
              <a:buChar char="•"/>
            </a:pPr>
            <a:r>
              <a:rPr lang="en-GB" sz="2400" dirty="0" smtClean="0"/>
              <a:t>Firewalls</a:t>
            </a:r>
          </a:p>
          <a:p>
            <a:pPr marL="742950" lvl="1" indent="-285750">
              <a:buFont typeface="Arial" panose="020B0604020202020204" pitchFamily="34" charset="0"/>
              <a:buChar char="•"/>
            </a:pPr>
            <a:r>
              <a:rPr lang="en-GB" sz="2400" dirty="0" smtClean="0"/>
              <a:t>Data encryption</a:t>
            </a:r>
          </a:p>
          <a:p>
            <a:pPr marL="742950" lvl="1" indent="-285750">
              <a:buFont typeface="Arial" panose="020B0604020202020204" pitchFamily="34" charset="0"/>
              <a:buChar char="•"/>
            </a:pPr>
            <a:r>
              <a:rPr lang="en-GB" sz="2400" dirty="0" smtClean="0"/>
              <a:t>Malware, spyware and virus checking</a:t>
            </a:r>
          </a:p>
          <a:p>
            <a:pPr marL="742950" lvl="1" indent="-285750">
              <a:buFont typeface="Arial" panose="020B0604020202020204" pitchFamily="34" charset="0"/>
              <a:buChar char="•"/>
            </a:pPr>
            <a:endParaRPr lang="en-GB" sz="2400" dirty="0" smtClean="0"/>
          </a:p>
          <a:p>
            <a:pPr marL="742950" lvl="1" indent="-285750">
              <a:buFont typeface="Arial" panose="020B0604020202020204" pitchFamily="34" charset="0"/>
              <a:buChar char="•"/>
            </a:pPr>
            <a:endParaRPr lang="en-GB" sz="2400" dirty="0"/>
          </a:p>
        </p:txBody>
      </p:sp>
    </p:spTree>
    <p:extLst>
      <p:ext uri="{BB962C8B-B14F-4D97-AF65-F5344CB8AC3E}">
        <p14:creationId xmlns:p14="http://schemas.microsoft.com/office/powerpoint/2010/main" val="3482327957"/>
      </p:ext>
    </p:extLst>
  </p:cSld>
  <p:clrMapOvr>
    <a:masterClrMapping/>
  </p:clrMapOvr>
  <p:timing>
    <p:tnLst>
      <p:par>
        <p:cTn xmlns:p14="http://schemas.microsoft.com/office/powerpoint/2010/mai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8802" y="404664"/>
            <a:ext cx="9152802" cy="864096"/>
          </a:xfrm>
          <a:prstGeom prst="rect">
            <a:avLst/>
          </a:prstGeom>
          <a:solidFill>
            <a:srgbClr val="AD1D1D"/>
          </a:solidFill>
          <a:ln>
            <a:solidFill>
              <a:srgbClr val="AD1D1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2400" b="1" dirty="0" smtClean="0"/>
              <a:t>Security &amp; Privacy – Legal Overview</a:t>
            </a:r>
          </a:p>
          <a:p>
            <a:r>
              <a:rPr lang="en-GB" sz="1400" dirty="0" smtClean="0"/>
              <a:t>Why security &amp; privacy is important now more then ever.</a:t>
            </a:r>
            <a:endParaRPr lang="en-GB" sz="1400" dirty="0"/>
          </a:p>
        </p:txBody>
      </p:sp>
      <p:sp>
        <p:nvSpPr>
          <p:cNvPr id="5" name="Rectangle 4"/>
          <p:cNvSpPr/>
          <p:nvPr/>
        </p:nvSpPr>
        <p:spPr>
          <a:xfrm>
            <a:off x="-8802" y="116632"/>
            <a:ext cx="9144000" cy="144016"/>
          </a:xfrm>
          <a:prstGeom prst="rect">
            <a:avLst/>
          </a:prstGeom>
          <a:solidFill>
            <a:srgbClr val="AD1D1D"/>
          </a:solidFill>
          <a:ln>
            <a:solidFill>
              <a:srgbClr val="AD1D1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TextBox 5"/>
          <p:cNvSpPr txBox="1"/>
          <p:nvPr/>
        </p:nvSpPr>
        <p:spPr>
          <a:xfrm>
            <a:off x="251520" y="1628800"/>
            <a:ext cx="8640960" cy="3785652"/>
          </a:xfrm>
          <a:prstGeom prst="rect">
            <a:avLst/>
          </a:prstGeom>
          <a:noFill/>
        </p:spPr>
        <p:txBody>
          <a:bodyPr wrap="square" rtlCol="0">
            <a:spAutoFit/>
          </a:bodyPr>
          <a:lstStyle/>
          <a:p>
            <a:pPr marL="285750" indent="-285750">
              <a:buFont typeface="Arial" panose="020B0604020202020204" pitchFamily="34" charset="0"/>
              <a:buChar char="•"/>
            </a:pPr>
            <a:r>
              <a:rPr lang="en-GB" sz="2400" dirty="0" smtClean="0"/>
              <a:t>Legal issues help reassure a customer that their information is being taken care of.</a:t>
            </a:r>
          </a:p>
          <a:p>
            <a:pPr marL="285750" indent="-285750">
              <a:buFont typeface="Arial" panose="020B0604020202020204" pitchFamily="34" charset="0"/>
              <a:buChar char="•"/>
            </a:pPr>
            <a:r>
              <a:rPr lang="en-GB" sz="2400" dirty="0" smtClean="0"/>
              <a:t>Companies have legal obligations to protect data. This might mean:</a:t>
            </a:r>
          </a:p>
          <a:p>
            <a:pPr marL="742950" lvl="1" indent="-285750">
              <a:buFont typeface="Arial" panose="020B0604020202020204" pitchFamily="34" charset="0"/>
              <a:buChar char="•"/>
            </a:pPr>
            <a:r>
              <a:rPr lang="en-GB" sz="2400" dirty="0" smtClean="0"/>
              <a:t>Firewalls</a:t>
            </a:r>
          </a:p>
          <a:p>
            <a:pPr marL="742950" lvl="1" indent="-285750">
              <a:buFont typeface="Arial" panose="020B0604020202020204" pitchFamily="34" charset="0"/>
              <a:buChar char="•"/>
            </a:pPr>
            <a:r>
              <a:rPr lang="en-GB" sz="2400" dirty="0" smtClean="0"/>
              <a:t>Data encryption</a:t>
            </a:r>
          </a:p>
          <a:p>
            <a:pPr marL="742950" lvl="1" indent="-285750">
              <a:buFont typeface="Arial" panose="020B0604020202020204" pitchFamily="34" charset="0"/>
              <a:buChar char="•"/>
            </a:pPr>
            <a:r>
              <a:rPr lang="en-GB" sz="2400" dirty="0" smtClean="0"/>
              <a:t>Malware, spyware and virus checking</a:t>
            </a:r>
          </a:p>
          <a:p>
            <a:pPr marL="742950" lvl="1" indent="-285750">
              <a:buFont typeface="Arial" panose="020B0604020202020204" pitchFamily="34" charset="0"/>
              <a:buChar char="•"/>
            </a:pPr>
            <a:r>
              <a:rPr lang="en-GB" sz="2400" dirty="0" smtClean="0"/>
              <a:t>Up-to-date software</a:t>
            </a:r>
          </a:p>
          <a:p>
            <a:pPr marL="742950" lvl="1" indent="-285750">
              <a:buFont typeface="Arial" panose="020B0604020202020204" pitchFamily="34" charset="0"/>
              <a:buChar char="•"/>
            </a:pPr>
            <a:endParaRPr lang="en-GB" sz="2400" dirty="0" smtClean="0"/>
          </a:p>
          <a:p>
            <a:pPr marL="742950" lvl="1" indent="-285750">
              <a:buFont typeface="Arial" panose="020B0604020202020204" pitchFamily="34" charset="0"/>
              <a:buChar char="•"/>
            </a:pPr>
            <a:endParaRPr lang="en-GB" sz="2400" dirty="0"/>
          </a:p>
        </p:txBody>
      </p:sp>
    </p:spTree>
    <p:extLst>
      <p:ext uri="{BB962C8B-B14F-4D97-AF65-F5344CB8AC3E}">
        <p14:creationId xmlns:p14="http://schemas.microsoft.com/office/powerpoint/2010/main" val="2693933169"/>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8802" y="404664"/>
            <a:ext cx="9152802" cy="864096"/>
          </a:xfrm>
          <a:prstGeom prst="rect">
            <a:avLst/>
          </a:prstGeom>
          <a:solidFill>
            <a:schemeClr val="tx2">
              <a:lumMod val="75000"/>
            </a:schemeClr>
          </a:solidFill>
          <a:ln>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2400" b="1" dirty="0" smtClean="0"/>
              <a:t>Security &amp; Privacy – Legal Overview</a:t>
            </a:r>
          </a:p>
          <a:p>
            <a:r>
              <a:rPr lang="en-GB" sz="1400" dirty="0" smtClean="0"/>
              <a:t>Introduction</a:t>
            </a:r>
            <a:endParaRPr lang="en-GB" sz="1400" dirty="0"/>
          </a:p>
        </p:txBody>
      </p:sp>
      <p:sp>
        <p:nvSpPr>
          <p:cNvPr id="5" name="Rectangle 4"/>
          <p:cNvSpPr/>
          <p:nvPr/>
        </p:nvSpPr>
        <p:spPr>
          <a:xfrm>
            <a:off x="-8802" y="116632"/>
            <a:ext cx="9144000" cy="144016"/>
          </a:xfrm>
          <a:prstGeom prst="rect">
            <a:avLst/>
          </a:prstGeom>
          <a:solidFill>
            <a:schemeClr val="tx2">
              <a:lumMod val="75000"/>
            </a:schemeClr>
          </a:solidFill>
          <a:ln>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TextBox 6"/>
          <p:cNvSpPr txBox="1"/>
          <p:nvPr/>
        </p:nvSpPr>
        <p:spPr>
          <a:xfrm>
            <a:off x="251520" y="1628800"/>
            <a:ext cx="8640960" cy="1815882"/>
          </a:xfrm>
          <a:prstGeom prst="rect">
            <a:avLst/>
          </a:prstGeom>
          <a:noFill/>
        </p:spPr>
        <p:txBody>
          <a:bodyPr wrap="square" rtlCol="0">
            <a:spAutoFit/>
          </a:bodyPr>
          <a:lstStyle/>
          <a:p>
            <a:pPr marL="285750" indent="-285750">
              <a:buFont typeface="Arial" panose="020B0604020202020204" pitchFamily="34" charset="0"/>
              <a:buChar char="•"/>
            </a:pPr>
            <a:r>
              <a:rPr lang="en-GB" sz="2800" dirty="0" smtClean="0"/>
              <a:t>Privacy concerns arise when a company  or individual collects personally identifiable or sensitive information on another company or individual</a:t>
            </a:r>
          </a:p>
          <a:p>
            <a:endParaRPr lang="en-GB" sz="2800" dirty="0" smtClean="0"/>
          </a:p>
        </p:txBody>
      </p:sp>
    </p:spTree>
    <p:extLst>
      <p:ext uri="{BB962C8B-B14F-4D97-AF65-F5344CB8AC3E}">
        <p14:creationId xmlns:p14="http://schemas.microsoft.com/office/powerpoint/2010/main" val="1108894468"/>
      </p:ext>
    </p:extLst>
  </p:cSld>
  <p:clrMapOvr>
    <a:masterClrMapping/>
  </p:clrMapOvr>
  <p:timing>
    <p:tnLst>
      <p:par>
        <p:cTn xmlns:p14="http://schemas.microsoft.com/office/powerpoint/2010/mai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8802" y="404664"/>
            <a:ext cx="9152802" cy="864096"/>
          </a:xfrm>
          <a:prstGeom prst="rect">
            <a:avLst/>
          </a:prstGeom>
          <a:solidFill>
            <a:srgbClr val="AD1D1D"/>
          </a:solidFill>
          <a:ln>
            <a:solidFill>
              <a:srgbClr val="AD1D1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2400" b="1" dirty="0" smtClean="0"/>
              <a:t>Security &amp; Privacy – Legal Overview</a:t>
            </a:r>
          </a:p>
          <a:p>
            <a:r>
              <a:rPr lang="en-GB" sz="1400" dirty="0" smtClean="0"/>
              <a:t>Why security &amp; privacy is important now more then ever.</a:t>
            </a:r>
            <a:endParaRPr lang="en-GB" sz="1400" dirty="0"/>
          </a:p>
        </p:txBody>
      </p:sp>
      <p:sp>
        <p:nvSpPr>
          <p:cNvPr id="5" name="Rectangle 4"/>
          <p:cNvSpPr/>
          <p:nvPr/>
        </p:nvSpPr>
        <p:spPr>
          <a:xfrm>
            <a:off x="-8802" y="116632"/>
            <a:ext cx="9144000" cy="144016"/>
          </a:xfrm>
          <a:prstGeom prst="rect">
            <a:avLst/>
          </a:prstGeom>
          <a:solidFill>
            <a:srgbClr val="AD1D1D"/>
          </a:solidFill>
          <a:ln>
            <a:solidFill>
              <a:srgbClr val="AD1D1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TextBox 5"/>
          <p:cNvSpPr txBox="1"/>
          <p:nvPr/>
        </p:nvSpPr>
        <p:spPr>
          <a:xfrm>
            <a:off x="251520" y="1628800"/>
            <a:ext cx="8640960" cy="4154984"/>
          </a:xfrm>
          <a:prstGeom prst="rect">
            <a:avLst/>
          </a:prstGeom>
          <a:noFill/>
        </p:spPr>
        <p:txBody>
          <a:bodyPr wrap="square" rtlCol="0">
            <a:spAutoFit/>
          </a:bodyPr>
          <a:lstStyle/>
          <a:p>
            <a:pPr marL="285750" indent="-285750">
              <a:buFont typeface="Arial" panose="020B0604020202020204" pitchFamily="34" charset="0"/>
              <a:buChar char="•"/>
            </a:pPr>
            <a:r>
              <a:rPr lang="en-GB" sz="2400" dirty="0" smtClean="0"/>
              <a:t>Legal issues help reassure a customer that their information is being taken care of.</a:t>
            </a:r>
          </a:p>
          <a:p>
            <a:pPr marL="285750" indent="-285750">
              <a:buFont typeface="Arial" panose="020B0604020202020204" pitchFamily="34" charset="0"/>
              <a:buChar char="•"/>
            </a:pPr>
            <a:r>
              <a:rPr lang="en-GB" sz="2400" dirty="0" smtClean="0"/>
              <a:t>Companies have legal obligations to protect data. This might mean:</a:t>
            </a:r>
          </a:p>
          <a:p>
            <a:pPr marL="742950" lvl="1" indent="-285750">
              <a:buFont typeface="Arial" panose="020B0604020202020204" pitchFamily="34" charset="0"/>
              <a:buChar char="•"/>
            </a:pPr>
            <a:r>
              <a:rPr lang="en-GB" sz="2400" dirty="0" smtClean="0"/>
              <a:t>Firewalls</a:t>
            </a:r>
          </a:p>
          <a:p>
            <a:pPr marL="742950" lvl="1" indent="-285750">
              <a:buFont typeface="Arial" panose="020B0604020202020204" pitchFamily="34" charset="0"/>
              <a:buChar char="•"/>
            </a:pPr>
            <a:r>
              <a:rPr lang="en-GB" sz="2400" dirty="0" smtClean="0"/>
              <a:t>Data encryption</a:t>
            </a:r>
          </a:p>
          <a:p>
            <a:pPr marL="742950" lvl="1" indent="-285750">
              <a:buFont typeface="Arial" panose="020B0604020202020204" pitchFamily="34" charset="0"/>
              <a:buChar char="•"/>
            </a:pPr>
            <a:r>
              <a:rPr lang="en-GB" sz="2400" dirty="0" smtClean="0"/>
              <a:t>Malware, spyware and virus checking</a:t>
            </a:r>
          </a:p>
          <a:p>
            <a:pPr marL="742950" lvl="1" indent="-285750">
              <a:buFont typeface="Arial" panose="020B0604020202020204" pitchFamily="34" charset="0"/>
              <a:buChar char="•"/>
            </a:pPr>
            <a:r>
              <a:rPr lang="en-GB" sz="2400" dirty="0" smtClean="0"/>
              <a:t>Up-to-date software</a:t>
            </a:r>
          </a:p>
          <a:p>
            <a:pPr marL="742950" lvl="1" indent="-285750">
              <a:buFont typeface="Arial" panose="020B0604020202020204" pitchFamily="34" charset="0"/>
              <a:buChar char="•"/>
            </a:pPr>
            <a:r>
              <a:rPr lang="en-GB" sz="2400" dirty="0" smtClean="0"/>
              <a:t>Back ups</a:t>
            </a:r>
          </a:p>
          <a:p>
            <a:pPr marL="742950" lvl="1" indent="-285750">
              <a:buFont typeface="Arial" panose="020B0604020202020204" pitchFamily="34" charset="0"/>
              <a:buChar char="•"/>
            </a:pPr>
            <a:endParaRPr lang="en-GB" sz="2400" dirty="0" smtClean="0"/>
          </a:p>
          <a:p>
            <a:pPr marL="742950" lvl="1" indent="-285750">
              <a:buFont typeface="Arial" panose="020B0604020202020204" pitchFamily="34" charset="0"/>
              <a:buChar char="•"/>
            </a:pPr>
            <a:endParaRPr lang="en-GB" sz="2400" dirty="0"/>
          </a:p>
        </p:txBody>
      </p:sp>
    </p:spTree>
    <p:extLst>
      <p:ext uri="{BB962C8B-B14F-4D97-AF65-F5344CB8AC3E}">
        <p14:creationId xmlns:p14="http://schemas.microsoft.com/office/powerpoint/2010/main" val="2456270389"/>
      </p:ext>
    </p:extLst>
  </p:cSld>
  <p:clrMapOvr>
    <a:masterClrMapping/>
  </p:clrMapOvr>
  <p:timing>
    <p:tnLst>
      <p:par>
        <p:cTn xmlns:p14="http://schemas.microsoft.com/office/powerpoint/2010/mai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8802" y="404664"/>
            <a:ext cx="9152802" cy="864096"/>
          </a:xfrm>
          <a:prstGeom prst="rect">
            <a:avLst/>
          </a:prstGeom>
          <a:solidFill>
            <a:srgbClr val="AD1D1D"/>
          </a:solidFill>
          <a:ln>
            <a:solidFill>
              <a:srgbClr val="AD1D1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2400" b="1" dirty="0" smtClean="0"/>
              <a:t>Security &amp; Privacy – Legal Overview</a:t>
            </a:r>
          </a:p>
          <a:p>
            <a:r>
              <a:rPr lang="en-GB" sz="1400" dirty="0" smtClean="0"/>
              <a:t>Why security &amp; privacy is important now more then ever.</a:t>
            </a:r>
            <a:endParaRPr lang="en-GB" sz="1400" dirty="0"/>
          </a:p>
        </p:txBody>
      </p:sp>
      <p:sp>
        <p:nvSpPr>
          <p:cNvPr id="5" name="Rectangle 4"/>
          <p:cNvSpPr/>
          <p:nvPr/>
        </p:nvSpPr>
        <p:spPr>
          <a:xfrm>
            <a:off x="-8802" y="116632"/>
            <a:ext cx="9144000" cy="144016"/>
          </a:xfrm>
          <a:prstGeom prst="rect">
            <a:avLst/>
          </a:prstGeom>
          <a:solidFill>
            <a:srgbClr val="AD1D1D"/>
          </a:solidFill>
          <a:ln>
            <a:solidFill>
              <a:srgbClr val="AD1D1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TextBox 5"/>
          <p:cNvSpPr txBox="1"/>
          <p:nvPr/>
        </p:nvSpPr>
        <p:spPr>
          <a:xfrm>
            <a:off x="251520" y="1628800"/>
            <a:ext cx="8640960" cy="4524315"/>
          </a:xfrm>
          <a:prstGeom prst="rect">
            <a:avLst/>
          </a:prstGeom>
          <a:noFill/>
        </p:spPr>
        <p:txBody>
          <a:bodyPr wrap="square" rtlCol="0">
            <a:spAutoFit/>
          </a:bodyPr>
          <a:lstStyle/>
          <a:p>
            <a:pPr marL="285750" indent="-285750">
              <a:buFont typeface="Arial" panose="020B0604020202020204" pitchFamily="34" charset="0"/>
              <a:buChar char="•"/>
            </a:pPr>
            <a:r>
              <a:rPr lang="en-GB" sz="2400" dirty="0" smtClean="0"/>
              <a:t>Legal issues help reassure a customer that their information is being taken care of.</a:t>
            </a:r>
          </a:p>
          <a:p>
            <a:pPr marL="285750" indent="-285750">
              <a:buFont typeface="Arial" panose="020B0604020202020204" pitchFamily="34" charset="0"/>
              <a:buChar char="•"/>
            </a:pPr>
            <a:r>
              <a:rPr lang="en-GB" sz="2400" dirty="0" smtClean="0"/>
              <a:t>Companies have legal obligations to protect data. This might mean:</a:t>
            </a:r>
          </a:p>
          <a:p>
            <a:pPr marL="742950" lvl="1" indent="-285750">
              <a:buFont typeface="Arial" panose="020B0604020202020204" pitchFamily="34" charset="0"/>
              <a:buChar char="•"/>
            </a:pPr>
            <a:r>
              <a:rPr lang="en-GB" sz="2400" dirty="0" smtClean="0"/>
              <a:t>Firewalls</a:t>
            </a:r>
          </a:p>
          <a:p>
            <a:pPr marL="742950" lvl="1" indent="-285750">
              <a:buFont typeface="Arial" panose="020B0604020202020204" pitchFamily="34" charset="0"/>
              <a:buChar char="•"/>
            </a:pPr>
            <a:r>
              <a:rPr lang="en-GB" sz="2400" dirty="0" smtClean="0"/>
              <a:t>Data encryption</a:t>
            </a:r>
          </a:p>
          <a:p>
            <a:pPr marL="742950" lvl="1" indent="-285750">
              <a:buFont typeface="Arial" panose="020B0604020202020204" pitchFamily="34" charset="0"/>
              <a:buChar char="•"/>
            </a:pPr>
            <a:r>
              <a:rPr lang="en-GB" sz="2400" dirty="0" smtClean="0"/>
              <a:t>Malware, spyware and virus checking</a:t>
            </a:r>
          </a:p>
          <a:p>
            <a:pPr marL="742950" lvl="1" indent="-285750">
              <a:buFont typeface="Arial" panose="020B0604020202020204" pitchFamily="34" charset="0"/>
              <a:buChar char="•"/>
            </a:pPr>
            <a:r>
              <a:rPr lang="en-GB" sz="2400" dirty="0" smtClean="0"/>
              <a:t>Up-to-date software</a:t>
            </a:r>
          </a:p>
          <a:p>
            <a:pPr marL="742950" lvl="1" indent="-285750">
              <a:buFont typeface="Arial" panose="020B0604020202020204" pitchFamily="34" charset="0"/>
              <a:buChar char="•"/>
            </a:pPr>
            <a:r>
              <a:rPr lang="en-GB" sz="2400" dirty="0" smtClean="0"/>
              <a:t>Back ups</a:t>
            </a:r>
          </a:p>
          <a:p>
            <a:pPr marL="742950" lvl="1" indent="-285750">
              <a:buFont typeface="Arial" panose="020B0604020202020204" pitchFamily="34" charset="0"/>
              <a:buChar char="•"/>
            </a:pPr>
            <a:r>
              <a:rPr lang="en-GB" sz="2400" dirty="0" smtClean="0"/>
              <a:t>Proper disposal of old information, and hardware containing information.</a:t>
            </a:r>
          </a:p>
          <a:p>
            <a:pPr marL="742950" lvl="1" indent="-285750">
              <a:buFont typeface="Arial" panose="020B0604020202020204" pitchFamily="34" charset="0"/>
              <a:buChar char="•"/>
            </a:pPr>
            <a:endParaRPr lang="en-GB" sz="2400" dirty="0"/>
          </a:p>
        </p:txBody>
      </p:sp>
    </p:spTree>
    <p:extLst>
      <p:ext uri="{BB962C8B-B14F-4D97-AF65-F5344CB8AC3E}">
        <p14:creationId xmlns:p14="http://schemas.microsoft.com/office/powerpoint/2010/main" val="2635857740"/>
      </p:ext>
    </p:extLst>
  </p:cSld>
  <p:clrMapOvr>
    <a:masterClrMapping/>
  </p:clrMapOvr>
  <p:timing>
    <p:tnLst>
      <p:par>
        <p:cTn xmlns:p14="http://schemas.microsoft.com/office/powerpoint/2010/mai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8802" y="404664"/>
            <a:ext cx="9152802" cy="864096"/>
          </a:xfrm>
          <a:prstGeom prst="rect">
            <a:avLst/>
          </a:prstGeom>
          <a:solidFill>
            <a:srgbClr val="AD1D1D"/>
          </a:solidFill>
          <a:ln>
            <a:solidFill>
              <a:srgbClr val="AD1D1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2400" b="1" dirty="0" smtClean="0"/>
              <a:t>Security &amp; Privacy – Legal Overview</a:t>
            </a:r>
          </a:p>
          <a:p>
            <a:r>
              <a:rPr lang="en-GB" sz="1400" dirty="0" smtClean="0"/>
              <a:t>Why security &amp; privacy is important now more then ever.</a:t>
            </a:r>
            <a:endParaRPr lang="en-GB" sz="1400" dirty="0"/>
          </a:p>
        </p:txBody>
      </p:sp>
      <p:sp>
        <p:nvSpPr>
          <p:cNvPr id="5" name="Rectangle 4"/>
          <p:cNvSpPr/>
          <p:nvPr/>
        </p:nvSpPr>
        <p:spPr>
          <a:xfrm>
            <a:off x="-8802" y="116632"/>
            <a:ext cx="9144000" cy="144016"/>
          </a:xfrm>
          <a:prstGeom prst="rect">
            <a:avLst/>
          </a:prstGeom>
          <a:solidFill>
            <a:srgbClr val="AD1D1D"/>
          </a:solidFill>
          <a:ln>
            <a:solidFill>
              <a:srgbClr val="AD1D1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TextBox 5"/>
          <p:cNvSpPr txBox="1"/>
          <p:nvPr/>
        </p:nvSpPr>
        <p:spPr>
          <a:xfrm>
            <a:off x="251520" y="1628800"/>
            <a:ext cx="8640960" cy="5632311"/>
          </a:xfrm>
          <a:prstGeom prst="rect">
            <a:avLst/>
          </a:prstGeom>
          <a:noFill/>
        </p:spPr>
        <p:txBody>
          <a:bodyPr wrap="square" rtlCol="0">
            <a:spAutoFit/>
          </a:bodyPr>
          <a:lstStyle/>
          <a:p>
            <a:pPr marL="285750" indent="-285750">
              <a:buFont typeface="Arial" panose="020B0604020202020204" pitchFamily="34" charset="0"/>
              <a:buChar char="•"/>
            </a:pPr>
            <a:r>
              <a:rPr lang="en-GB" sz="2400" dirty="0" smtClean="0"/>
              <a:t>Legal issues help reassure a customer that their information is being taken care of.</a:t>
            </a:r>
          </a:p>
          <a:p>
            <a:pPr marL="285750" indent="-285750">
              <a:buFont typeface="Arial" panose="020B0604020202020204" pitchFamily="34" charset="0"/>
              <a:buChar char="•"/>
            </a:pPr>
            <a:r>
              <a:rPr lang="en-GB" sz="2400" dirty="0" smtClean="0"/>
              <a:t>Companies have legal obligations to protect data. This might mean:</a:t>
            </a:r>
          </a:p>
          <a:p>
            <a:pPr marL="742950" lvl="1" indent="-285750">
              <a:buFont typeface="Arial" panose="020B0604020202020204" pitchFamily="34" charset="0"/>
              <a:buChar char="•"/>
            </a:pPr>
            <a:r>
              <a:rPr lang="en-GB" sz="2400" dirty="0" smtClean="0"/>
              <a:t>Firewalls</a:t>
            </a:r>
          </a:p>
          <a:p>
            <a:pPr marL="742950" lvl="1" indent="-285750">
              <a:buFont typeface="Arial" panose="020B0604020202020204" pitchFamily="34" charset="0"/>
              <a:buChar char="•"/>
            </a:pPr>
            <a:r>
              <a:rPr lang="en-GB" sz="2400" dirty="0" smtClean="0"/>
              <a:t>Data encryption</a:t>
            </a:r>
          </a:p>
          <a:p>
            <a:pPr marL="742950" lvl="1" indent="-285750">
              <a:buFont typeface="Arial" panose="020B0604020202020204" pitchFamily="34" charset="0"/>
              <a:buChar char="•"/>
            </a:pPr>
            <a:r>
              <a:rPr lang="en-GB" sz="2400" dirty="0" smtClean="0"/>
              <a:t>Malware, spyware and virus checking</a:t>
            </a:r>
          </a:p>
          <a:p>
            <a:pPr marL="742950" lvl="1" indent="-285750">
              <a:buFont typeface="Arial" panose="020B0604020202020204" pitchFamily="34" charset="0"/>
              <a:buChar char="•"/>
            </a:pPr>
            <a:r>
              <a:rPr lang="en-GB" sz="2400" dirty="0" smtClean="0"/>
              <a:t>Up-to-date software</a:t>
            </a:r>
          </a:p>
          <a:p>
            <a:pPr marL="742950" lvl="1" indent="-285750">
              <a:buFont typeface="Arial" panose="020B0604020202020204" pitchFamily="34" charset="0"/>
              <a:buChar char="•"/>
            </a:pPr>
            <a:r>
              <a:rPr lang="en-GB" sz="2400" dirty="0" smtClean="0"/>
              <a:t>Back ups</a:t>
            </a:r>
          </a:p>
          <a:p>
            <a:pPr marL="742950" lvl="1" indent="-285750">
              <a:buFont typeface="Arial" panose="020B0604020202020204" pitchFamily="34" charset="0"/>
              <a:buChar char="•"/>
            </a:pPr>
            <a:r>
              <a:rPr lang="en-GB" sz="2400" dirty="0" smtClean="0"/>
              <a:t>Proper disposal of old information, and hardware containing information.</a:t>
            </a:r>
          </a:p>
          <a:p>
            <a:pPr marL="742950" lvl="1" indent="-285750">
              <a:buFont typeface="Arial" panose="020B0604020202020204" pitchFamily="34" charset="0"/>
              <a:buChar char="•"/>
            </a:pPr>
            <a:endParaRPr lang="en-GB" sz="2400" dirty="0"/>
          </a:p>
          <a:p>
            <a:pPr marL="285750" indent="-285750">
              <a:buFont typeface="Arial" panose="020B0604020202020204" pitchFamily="34" charset="0"/>
              <a:buChar char="•"/>
            </a:pPr>
            <a:r>
              <a:rPr lang="en-GB" sz="2400" dirty="0" smtClean="0"/>
              <a:t>This information can be in a database, e-mail, IM, etc.</a:t>
            </a:r>
          </a:p>
          <a:p>
            <a:pPr marL="742950" lvl="1" indent="-285750">
              <a:buFont typeface="Arial" panose="020B0604020202020204" pitchFamily="34" charset="0"/>
              <a:buChar char="•"/>
            </a:pPr>
            <a:endParaRPr lang="en-GB" sz="2400" dirty="0" smtClean="0"/>
          </a:p>
          <a:p>
            <a:pPr marL="742950" lvl="1" indent="-285750">
              <a:buFont typeface="Arial" panose="020B0604020202020204" pitchFamily="34" charset="0"/>
              <a:buChar char="•"/>
            </a:pPr>
            <a:endParaRPr lang="en-GB" sz="2400" dirty="0"/>
          </a:p>
        </p:txBody>
      </p:sp>
    </p:spTree>
    <p:extLst>
      <p:ext uri="{BB962C8B-B14F-4D97-AF65-F5344CB8AC3E}">
        <p14:creationId xmlns:p14="http://schemas.microsoft.com/office/powerpoint/2010/main" val="822622544"/>
      </p:ext>
    </p:extLst>
  </p:cSld>
  <p:clrMapOvr>
    <a:masterClrMapping/>
  </p:clrMapOvr>
  <p:timing>
    <p:tnLst>
      <p:par>
        <p:cTn xmlns:p14="http://schemas.microsoft.com/office/powerpoint/2010/mai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8802" y="404664"/>
            <a:ext cx="9152802" cy="864096"/>
          </a:xfrm>
          <a:prstGeom prst="rect">
            <a:avLst/>
          </a:prstGeom>
          <a:solidFill>
            <a:srgbClr val="AD1D1D"/>
          </a:solidFill>
          <a:ln>
            <a:solidFill>
              <a:srgbClr val="AD1D1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2400" b="1" dirty="0" smtClean="0"/>
              <a:t>Security &amp; Privacy – Legal Overview</a:t>
            </a:r>
          </a:p>
          <a:p>
            <a:r>
              <a:rPr lang="en-GB" sz="1400" dirty="0" smtClean="0"/>
              <a:t>Why security &amp; privacy is important now more then ever.</a:t>
            </a:r>
            <a:endParaRPr lang="en-GB" sz="1400" dirty="0"/>
          </a:p>
        </p:txBody>
      </p:sp>
      <p:sp>
        <p:nvSpPr>
          <p:cNvPr id="5" name="Rectangle 4"/>
          <p:cNvSpPr/>
          <p:nvPr/>
        </p:nvSpPr>
        <p:spPr>
          <a:xfrm>
            <a:off x="-8802" y="116632"/>
            <a:ext cx="9144000" cy="144016"/>
          </a:xfrm>
          <a:prstGeom prst="rect">
            <a:avLst/>
          </a:prstGeom>
          <a:solidFill>
            <a:srgbClr val="AD1D1D"/>
          </a:solidFill>
          <a:ln>
            <a:solidFill>
              <a:srgbClr val="AD1D1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TextBox 5"/>
          <p:cNvSpPr txBox="1"/>
          <p:nvPr/>
        </p:nvSpPr>
        <p:spPr>
          <a:xfrm>
            <a:off x="251520" y="1628800"/>
            <a:ext cx="8640960" cy="461665"/>
          </a:xfrm>
          <a:prstGeom prst="rect">
            <a:avLst/>
          </a:prstGeom>
          <a:noFill/>
        </p:spPr>
        <p:txBody>
          <a:bodyPr wrap="square" rtlCol="0">
            <a:spAutoFit/>
          </a:bodyPr>
          <a:lstStyle/>
          <a:p>
            <a:pPr marL="342900" indent="-342900">
              <a:buFont typeface="Arial" panose="020B0604020202020204" pitchFamily="34" charset="0"/>
              <a:buChar char="•"/>
            </a:pPr>
            <a:r>
              <a:rPr lang="en-GB" sz="2400" dirty="0" smtClean="0"/>
              <a:t>Behavioural Targeting</a:t>
            </a:r>
          </a:p>
        </p:txBody>
      </p:sp>
    </p:spTree>
    <p:extLst>
      <p:ext uri="{BB962C8B-B14F-4D97-AF65-F5344CB8AC3E}">
        <p14:creationId xmlns:p14="http://schemas.microsoft.com/office/powerpoint/2010/main" val="3141745110"/>
      </p:ext>
    </p:extLst>
  </p:cSld>
  <p:clrMapOvr>
    <a:masterClrMapping/>
  </p:clrMapOvr>
  <p:timing>
    <p:tnLst>
      <p:par>
        <p:cTn xmlns:p14="http://schemas.microsoft.com/office/powerpoint/2010/mai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8802" y="404664"/>
            <a:ext cx="9152802" cy="864096"/>
          </a:xfrm>
          <a:prstGeom prst="rect">
            <a:avLst/>
          </a:prstGeom>
          <a:solidFill>
            <a:srgbClr val="AD1D1D"/>
          </a:solidFill>
          <a:ln>
            <a:solidFill>
              <a:srgbClr val="AD1D1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2400" b="1" dirty="0" smtClean="0"/>
              <a:t>Security &amp; Privacy – Legal Overview</a:t>
            </a:r>
          </a:p>
          <a:p>
            <a:r>
              <a:rPr lang="en-GB" sz="1400" dirty="0" smtClean="0"/>
              <a:t>Why security &amp; privacy is important now more then ever.</a:t>
            </a:r>
            <a:endParaRPr lang="en-GB" sz="1400" dirty="0"/>
          </a:p>
        </p:txBody>
      </p:sp>
      <p:sp>
        <p:nvSpPr>
          <p:cNvPr id="5" name="Rectangle 4"/>
          <p:cNvSpPr/>
          <p:nvPr/>
        </p:nvSpPr>
        <p:spPr>
          <a:xfrm>
            <a:off x="-8802" y="116632"/>
            <a:ext cx="9144000" cy="144016"/>
          </a:xfrm>
          <a:prstGeom prst="rect">
            <a:avLst/>
          </a:prstGeom>
          <a:solidFill>
            <a:srgbClr val="AD1D1D"/>
          </a:solidFill>
          <a:ln>
            <a:solidFill>
              <a:srgbClr val="AD1D1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TextBox 5"/>
          <p:cNvSpPr txBox="1"/>
          <p:nvPr/>
        </p:nvSpPr>
        <p:spPr>
          <a:xfrm>
            <a:off x="251520" y="1628800"/>
            <a:ext cx="8640960" cy="830997"/>
          </a:xfrm>
          <a:prstGeom prst="rect">
            <a:avLst/>
          </a:prstGeom>
          <a:noFill/>
        </p:spPr>
        <p:txBody>
          <a:bodyPr wrap="square" rtlCol="0">
            <a:spAutoFit/>
          </a:bodyPr>
          <a:lstStyle/>
          <a:p>
            <a:pPr marL="342900" indent="-342900">
              <a:buFont typeface="Arial" panose="020B0604020202020204" pitchFamily="34" charset="0"/>
              <a:buChar char="•"/>
            </a:pPr>
            <a:r>
              <a:rPr lang="en-GB" sz="2400" dirty="0" smtClean="0"/>
              <a:t>Behavioural Targeting</a:t>
            </a:r>
          </a:p>
          <a:p>
            <a:pPr marL="342900" indent="-342900">
              <a:buFont typeface="Arial" panose="020B0604020202020204" pitchFamily="34" charset="0"/>
              <a:buChar char="•"/>
            </a:pPr>
            <a:r>
              <a:rPr lang="en-GB" sz="2400" dirty="0" smtClean="0"/>
              <a:t>Deals with a different kind of information.</a:t>
            </a:r>
            <a:endParaRPr lang="en-GB" sz="2400" b="1" i="1" dirty="0" smtClean="0"/>
          </a:p>
        </p:txBody>
      </p:sp>
    </p:spTree>
    <p:extLst>
      <p:ext uri="{BB962C8B-B14F-4D97-AF65-F5344CB8AC3E}">
        <p14:creationId xmlns:p14="http://schemas.microsoft.com/office/powerpoint/2010/main" val="1298627181"/>
      </p:ext>
    </p:extLst>
  </p:cSld>
  <p:clrMapOvr>
    <a:masterClrMapping/>
  </p:clrMapOvr>
  <p:timing>
    <p:tnLst>
      <p:par>
        <p:cTn xmlns:p14="http://schemas.microsoft.com/office/powerpoint/2010/mai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8802" y="404664"/>
            <a:ext cx="9152802" cy="864096"/>
          </a:xfrm>
          <a:prstGeom prst="rect">
            <a:avLst/>
          </a:prstGeom>
          <a:solidFill>
            <a:srgbClr val="AD1D1D"/>
          </a:solidFill>
          <a:ln>
            <a:solidFill>
              <a:srgbClr val="AD1D1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2400" b="1" dirty="0" smtClean="0"/>
              <a:t>Security &amp; Privacy – Legal Overview</a:t>
            </a:r>
          </a:p>
          <a:p>
            <a:r>
              <a:rPr lang="en-GB" sz="1400" dirty="0" smtClean="0"/>
              <a:t>Why security &amp; privacy is important now more then ever.</a:t>
            </a:r>
            <a:endParaRPr lang="en-GB" sz="1400" dirty="0"/>
          </a:p>
        </p:txBody>
      </p:sp>
      <p:sp>
        <p:nvSpPr>
          <p:cNvPr id="5" name="Rectangle 4"/>
          <p:cNvSpPr/>
          <p:nvPr/>
        </p:nvSpPr>
        <p:spPr>
          <a:xfrm>
            <a:off x="-8802" y="116632"/>
            <a:ext cx="9144000" cy="144016"/>
          </a:xfrm>
          <a:prstGeom prst="rect">
            <a:avLst/>
          </a:prstGeom>
          <a:solidFill>
            <a:srgbClr val="AD1D1D"/>
          </a:solidFill>
          <a:ln>
            <a:solidFill>
              <a:srgbClr val="AD1D1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TextBox 5"/>
          <p:cNvSpPr txBox="1"/>
          <p:nvPr/>
        </p:nvSpPr>
        <p:spPr>
          <a:xfrm>
            <a:off x="251520" y="1628800"/>
            <a:ext cx="8640960" cy="1200329"/>
          </a:xfrm>
          <a:prstGeom prst="rect">
            <a:avLst/>
          </a:prstGeom>
          <a:noFill/>
        </p:spPr>
        <p:txBody>
          <a:bodyPr wrap="square" rtlCol="0">
            <a:spAutoFit/>
          </a:bodyPr>
          <a:lstStyle/>
          <a:p>
            <a:pPr marL="342900" indent="-342900">
              <a:buFont typeface="Arial" panose="020B0604020202020204" pitchFamily="34" charset="0"/>
              <a:buChar char="•"/>
            </a:pPr>
            <a:r>
              <a:rPr lang="en-GB" sz="2400" dirty="0" smtClean="0"/>
              <a:t>Behavioural Targeting</a:t>
            </a:r>
          </a:p>
          <a:p>
            <a:pPr marL="342900" indent="-342900">
              <a:buFont typeface="Arial" panose="020B0604020202020204" pitchFamily="34" charset="0"/>
              <a:buChar char="•"/>
            </a:pPr>
            <a:r>
              <a:rPr lang="en-GB" sz="2400" dirty="0" smtClean="0"/>
              <a:t>Deals with a different kind of information.</a:t>
            </a:r>
          </a:p>
          <a:p>
            <a:pPr marL="800100" lvl="1" indent="-342900">
              <a:buFont typeface="Arial" panose="020B0604020202020204" pitchFamily="34" charset="0"/>
              <a:buChar char="•"/>
            </a:pPr>
            <a:r>
              <a:rPr lang="en-GB" sz="2400" b="1" i="1" dirty="0" smtClean="0"/>
              <a:t>What</a:t>
            </a:r>
            <a:r>
              <a:rPr lang="en-GB" sz="2400" dirty="0" smtClean="0"/>
              <a:t> are you browsing?</a:t>
            </a:r>
            <a:endParaRPr lang="en-GB" sz="2400" b="1" i="1" dirty="0" smtClean="0"/>
          </a:p>
        </p:txBody>
      </p:sp>
    </p:spTree>
    <p:extLst>
      <p:ext uri="{BB962C8B-B14F-4D97-AF65-F5344CB8AC3E}">
        <p14:creationId xmlns:p14="http://schemas.microsoft.com/office/powerpoint/2010/main" val="1904789530"/>
      </p:ext>
    </p:extLst>
  </p:cSld>
  <p:clrMapOvr>
    <a:masterClrMapping/>
  </p:clrMapOvr>
  <p:timing>
    <p:tnLst>
      <p:par>
        <p:cTn xmlns:p14="http://schemas.microsoft.com/office/powerpoint/2010/mai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8802" y="404664"/>
            <a:ext cx="9152802" cy="864096"/>
          </a:xfrm>
          <a:prstGeom prst="rect">
            <a:avLst/>
          </a:prstGeom>
          <a:solidFill>
            <a:srgbClr val="AD1D1D"/>
          </a:solidFill>
          <a:ln>
            <a:solidFill>
              <a:srgbClr val="AD1D1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2400" b="1" dirty="0" smtClean="0"/>
              <a:t>Security &amp; Privacy – Legal Overview</a:t>
            </a:r>
          </a:p>
          <a:p>
            <a:r>
              <a:rPr lang="en-GB" sz="1400" dirty="0" smtClean="0"/>
              <a:t>Why security &amp; privacy is important now more then ever.</a:t>
            </a:r>
            <a:endParaRPr lang="en-GB" sz="1400" dirty="0"/>
          </a:p>
        </p:txBody>
      </p:sp>
      <p:sp>
        <p:nvSpPr>
          <p:cNvPr id="5" name="Rectangle 4"/>
          <p:cNvSpPr/>
          <p:nvPr/>
        </p:nvSpPr>
        <p:spPr>
          <a:xfrm>
            <a:off x="-8802" y="116632"/>
            <a:ext cx="9144000" cy="144016"/>
          </a:xfrm>
          <a:prstGeom prst="rect">
            <a:avLst/>
          </a:prstGeom>
          <a:solidFill>
            <a:srgbClr val="AD1D1D"/>
          </a:solidFill>
          <a:ln>
            <a:solidFill>
              <a:srgbClr val="AD1D1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TextBox 5"/>
          <p:cNvSpPr txBox="1"/>
          <p:nvPr/>
        </p:nvSpPr>
        <p:spPr>
          <a:xfrm>
            <a:off x="251520" y="1628800"/>
            <a:ext cx="8640960" cy="1938992"/>
          </a:xfrm>
          <a:prstGeom prst="rect">
            <a:avLst/>
          </a:prstGeom>
          <a:noFill/>
        </p:spPr>
        <p:txBody>
          <a:bodyPr wrap="square" rtlCol="0">
            <a:spAutoFit/>
          </a:bodyPr>
          <a:lstStyle/>
          <a:p>
            <a:pPr marL="342900" indent="-342900">
              <a:buFont typeface="Arial" panose="020B0604020202020204" pitchFamily="34" charset="0"/>
              <a:buChar char="•"/>
            </a:pPr>
            <a:r>
              <a:rPr lang="en-GB" sz="2400" dirty="0" smtClean="0"/>
              <a:t>Behavioural Targeting</a:t>
            </a:r>
          </a:p>
          <a:p>
            <a:pPr marL="342900" indent="-342900">
              <a:buFont typeface="Arial" panose="020B0604020202020204" pitchFamily="34" charset="0"/>
              <a:buChar char="•"/>
            </a:pPr>
            <a:r>
              <a:rPr lang="en-GB" sz="2400" dirty="0" smtClean="0"/>
              <a:t>Deals with a different kind of information.</a:t>
            </a:r>
          </a:p>
          <a:p>
            <a:pPr marL="800100" lvl="1" indent="-342900">
              <a:buFont typeface="Arial" panose="020B0604020202020204" pitchFamily="34" charset="0"/>
              <a:buChar char="•"/>
            </a:pPr>
            <a:r>
              <a:rPr lang="en-GB" sz="2400" b="1" i="1" dirty="0" smtClean="0"/>
              <a:t>What</a:t>
            </a:r>
            <a:r>
              <a:rPr lang="en-GB" sz="2400" dirty="0" smtClean="0"/>
              <a:t> are you browsing?</a:t>
            </a:r>
          </a:p>
          <a:p>
            <a:pPr marL="800100" lvl="1" indent="-342900">
              <a:buFont typeface="Arial" panose="020B0604020202020204" pitchFamily="34" charset="0"/>
              <a:buChar char="•"/>
            </a:pPr>
            <a:r>
              <a:rPr lang="en-GB" sz="2400" b="1" i="1" dirty="0" smtClean="0"/>
              <a:t>When </a:t>
            </a:r>
            <a:r>
              <a:rPr lang="en-GB" sz="2400" dirty="0" smtClean="0"/>
              <a:t>are you browsing?</a:t>
            </a:r>
            <a:endParaRPr lang="en-GB" sz="2400" b="1" i="1" dirty="0" smtClean="0"/>
          </a:p>
          <a:p>
            <a:pPr marL="800100" lvl="1" indent="-342900">
              <a:buFont typeface="Arial" panose="020B0604020202020204" pitchFamily="34" charset="0"/>
              <a:buChar char="•"/>
            </a:pPr>
            <a:endParaRPr lang="en-GB" sz="2400" b="1" i="1" dirty="0" smtClean="0"/>
          </a:p>
        </p:txBody>
      </p:sp>
    </p:spTree>
    <p:extLst>
      <p:ext uri="{BB962C8B-B14F-4D97-AF65-F5344CB8AC3E}">
        <p14:creationId xmlns:p14="http://schemas.microsoft.com/office/powerpoint/2010/main" val="1316893350"/>
      </p:ext>
    </p:extLst>
  </p:cSld>
  <p:clrMapOvr>
    <a:masterClrMapping/>
  </p:clrMapOvr>
  <p:timing>
    <p:tnLst>
      <p:par>
        <p:cTn xmlns:p14="http://schemas.microsoft.com/office/powerpoint/2010/mai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8802" y="404664"/>
            <a:ext cx="9152802" cy="864096"/>
          </a:xfrm>
          <a:prstGeom prst="rect">
            <a:avLst/>
          </a:prstGeom>
          <a:solidFill>
            <a:srgbClr val="AD1D1D"/>
          </a:solidFill>
          <a:ln>
            <a:solidFill>
              <a:srgbClr val="AD1D1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2400" b="1" dirty="0" smtClean="0"/>
              <a:t>Security &amp; Privacy – Legal Overview</a:t>
            </a:r>
          </a:p>
          <a:p>
            <a:r>
              <a:rPr lang="en-GB" sz="1400" dirty="0" smtClean="0"/>
              <a:t>Why security &amp; privacy is important now more then ever.</a:t>
            </a:r>
            <a:endParaRPr lang="en-GB" sz="1400" dirty="0"/>
          </a:p>
        </p:txBody>
      </p:sp>
      <p:sp>
        <p:nvSpPr>
          <p:cNvPr id="5" name="Rectangle 4"/>
          <p:cNvSpPr/>
          <p:nvPr/>
        </p:nvSpPr>
        <p:spPr>
          <a:xfrm>
            <a:off x="-8802" y="116632"/>
            <a:ext cx="9144000" cy="144016"/>
          </a:xfrm>
          <a:prstGeom prst="rect">
            <a:avLst/>
          </a:prstGeom>
          <a:solidFill>
            <a:srgbClr val="AD1D1D"/>
          </a:solidFill>
          <a:ln>
            <a:solidFill>
              <a:srgbClr val="AD1D1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TextBox 5"/>
          <p:cNvSpPr txBox="1"/>
          <p:nvPr/>
        </p:nvSpPr>
        <p:spPr>
          <a:xfrm>
            <a:off x="251520" y="1628800"/>
            <a:ext cx="8640960" cy="2677656"/>
          </a:xfrm>
          <a:prstGeom prst="rect">
            <a:avLst/>
          </a:prstGeom>
          <a:noFill/>
        </p:spPr>
        <p:txBody>
          <a:bodyPr wrap="square" rtlCol="0">
            <a:spAutoFit/>
          </a:bodyPr>
          <a:lstStyle/>
          <a:p>
            <a:pPr marL="342900" indent="-342900">
              <a:buFont typeface="Arial" panose="020B0604020202020204" pitchFamily="34" charset="0"/>
              <a:buChar char="•"/>
            </a:pPr>
            <a:r>
              <a:rPr lang="en-GB" sz="2400" dirty="0" smtClean="0"/>
              <a:t>Behavioural Targeting</a:t>
            </a:r>
          </a:p>
          <a:p>
            <a:pPr marL="342900" indent="-342900">
              <a:buFont typeface="Arial" panose="020B0604020202020204" pitchFamily="34" charset="0"/>
              <a:buChar char="•"/>
            </a:pPr>
            <a:r>
              <a:rPr lang="en-GB" sz="2400" dirty="0" smtClean="0"/>
              <a:t>Deals with a different kind of information.</a:t>
            </a:r>
          </a:p>
          <a:p>
            <a:pPr marL="800100" lvl="1" indent="-342900">
              <a:buFont typeface="Arial" panose="020B0604020202020204" pitchFamily="34" charset="0"/>
              <a:buChar char="•"/>
            </a:pPr>
            <a:r>
              <a:rPr lang="en-GB" sz="2400" b="1" i="1" dirty="0" smtClean="0"/>
              <a:t>What</a:t>
            </a:r>
            <a:r>
              <a:rPr lang="en-GB" sz="2400" dirty="0" smtClean="0"/>
              <a:t> are you browsing?</a:t>
            </a:r>
          </a:p>
          <a:p>
            <a:pPr marL="800100" lvl="1" indent="-342900">
              <a:buFont typeface="Arial" panose="020B0604020202020204" pitchFamily="34" charset="0"/>
              <a:buChar char="•"/>
            </a:pPr>
            <a:r>
              <a:rPr lang="en-GB" sz="2400" b="1" i="1" dirty="0" smtClean="0"/>
              <a:t>When </a:t>
            </a:r>
            <a:r>
              <a:rPr lang="en-GB" sz="2400" dirty="0" smtClean="0"/>
              <a:t>are you browsing?</a:t>
            </a:r>
          </a:p>
          <a:p>
            <a:pPr marL="800100" lvl="1" indent="-342900">
              <a:buFont typeface="Arial" panose="020B0604020202020204" pitchFamily="34" charset="0"/>
              <a:buChar char="•"/>
            </a:pPr>
            <a:r>
              <a:rPr lang="en-GB" sz="2400" dirty="0" smtClean="0"/>
              <a:t>From </a:t>
            </a:r>
            <a:r>
              <a:rPr lang="en-GB" sz="2400" b="1" i="1" dirty="0" smtClean="0"/>
              <a:t>where</a:t>
            </a:r>
            <a:r>
              <a:rPr lang="en-GB" sz="2400" dirty="0"/>
              <a:t> </a:t>
            </a:r>
            <a:r>
              <a:rPr lang="en-GB" sz="2400" dirty="0" smtClean="0"/>
              <a:t>are you browsing?</a:t>
            </a:r>
          </a:p>
          <a:p>
            <a:pPr marL="800100" lvl="1" indent="-342900">
              <a:buFont typeface="Arial" panose="020B0604020202020204" pitchFamily="34" charset="0"/>
              <a:buChar char="•"/>
            </a:pPr>
            <a:endParaRPr lang="en-GB" sz="2400" b="1" i="1" dirty="0" smtClean="0"/>
          </a:p>
          <a:p>
            <a:pPr marL="800100" lvl="1" indent="-342900">
              <a:buFont typeface="Arial" panose="020B0604020202020204" pitchFamily="34" charset="0"/>
              <a:buChar char="•"/>
            </a:pPr>
            <a:endParaRPr lang="en-GB" sz="2400" b="1" i="1" dirty="0" smtClean="0"/>
          </a:p>
        </p:txBody>
      </p:sp>
    </p:spTree>
    <p:extLst>
      <p:ext uri="{BB962C8B-B14F-4D97-AF65-F5344CB8AC3E}">
        <p14:creationId xmlns:p14="http://schemas.microsoft.com/office/powerpoint/2010/main" val="656035540"/>
      </p:ext>
    </p:extLst>
  </p:cSld>
  <p:clrMapOvr>
    <a:masterClrMapping/>
  </p:clrMapOvr>
  <p:timing>
    <p:tnLst>
      <p:par>
        <p:cTn xmlns:p14="http://schemas.microsoft.com/office/powerpoint/2010/mai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8802" y="404664"/>
            <a:ext cx="9152802" cy="864096"/>
          </a:xfrm>
          <a:prstGeom prst="rect">
            <a:avLst/>
          </a:prstGeom>
          <a:solidFill>
            <a:srgbClr val="AD1D1D"/>
          </a:solidFill>
          <a:ln>
            <a:solidFill>
              <a:srgbClr val="AD1D1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2400" b="1" dirty="0" smtClean="0"/>
              <a:t>Security &amp; Privacy – Legal Overview</a:t>
            </a:r>
          </a:p>
          <a:p>
            <a:r>
              <a:rPr lang="en-GB" sz="1400" dirty="0" smtClean="0"/>
              <a:t>Why security &amp; privacy is important now more then ever.</a:t>
            </a:r>
            <a:endParaRPr lang="en-GB" sz="1400" dirty="0"/>
          </a:p>
        </p:txBody>
      </p:sp>
      <p:sp>
        <p:nvSpPr>
          <p:cNvPr id="5" name="Rectangle 4"/>
          <p:cNvSpPr/>
          <p:nvPr/>
        </p:nvSpPr>
        <p:spPr>
          <a:xfrm>
            <a:off x="-8802" y="116632"/>
            <a:ext cx="9144000" cy="144016"/>
          </a:xfrm>
          <a:prstGeom prst="rect">
            <a:avLst/>
          </a:prstGeom>
          <a:solidFill>
            <a:srgbClr val="AD1D1D"/>
          </a:solidFill>
          <a:ln>
            <a:solidFill>
              <a:srgbClr val="AD1D1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TextBox 5"/>
          <p:cNvSpPr txBox="1"/>
          <p:nvPr/>
        </p:nvSpPr>
        <p:spPr>
          <a:xfrm>
            <a:off x="251520" y="1628800"/>
            <a:ext cx="8640960" cy="3046988"/>
          </a:xfrm>
          <a:prstGeom prst="rect">
            <a:avLst/>
          </a:prstGeom>
          <a:noFill/>
        </p:spPr>
        <p:txBody>
          <a:bodyPr wrap="square" rtlCol="0">
            <a:spAutoFit/>
          </a:bodyPr>
          <a:lstStyle/>
          <a:p>
            <a:pPr marL="342900" indent="-342900">
              <a:buFont typeface="Arial" panose="020B0604020202020204" pitchFamily="34" charset="0"/>
              <a:buChar char="•"/>
            </a:pPr>
            <a:r>
              <a:rPr lang="en-GB" sz="2400" dirty="0" smtClean="0"/>
              <a:t>Behavioural Targeting</a:t>
            </a:r>
          </a:p>
          <a:p>
            <a:pPr marL="342900" indent="-342900">
              <a:buFont typeface="Arial" panose="020B0604020202020204" pitchFamily="34" charset="0"/>
              <a:buChar char="•"/>
            </a:pPr>
            <a:r>
              <a:rPr lang="en-GB" sz="2400" dirty="0" smtClean="0"/>
              <a:t>Deals with a different kind of information.</a:t>
            </a:r>
          </a:p>
          <a:p>
            <a:pPr marL="800100" lvl="1" indent="-342900">
              <a:buFont typeface="Arial" panose="020B0604020202020204" pitchFamily="34" charset="0"/>
              <a:buChar char="•"/>
            </a:pPr>
            <a:r>
              <a:rPr lang="en-GB" sz="2400" b="1" i="1" dirty="0" smtClean="0"/>
              <a:t>What</a:t>
            </a:r>
            <a:r>
              <a:rPr lang="en-GB" sz="2400" dirty="0" smtClean="0"/>
              <a:t> are you browsing?</a:t>
            </a:r>
          </a:p>
          <a:p>
            <a:pPr marL="800100" lvl="1" indent="-342900">
              <a:buFont typeface="Arial" panose="020B0604020202020204" pitchFamily="34" charset="0"/>
              <a:buChar char="•"/>
            </a:pPr>
            <a:r>
              <a:rPr lang="en-GB" sz="2400" b="1" i="1" dirty="0" smtClean="0"/>
              <a:t>When </a:t>
            </a:r>
            <a:r>
              <a:rPr lang="en-GB" sz="2400" dirty="0" smtClean="0"/>
              <a:t>are you browsing?</a:t>
            </a:r>
          </a:p>
          <a:p>
            <a:pPr marL="800100" lvl="1" indent="-342900">
              <a:buFont typeface="Arial" panose="020B0604020202020204" pitchFamily="34" charset="0"/>
              <a:buChar char="•"/>
            </a:pPr>
            <a:r>
              <a:rPr lang="en-GB" sz="2400" dirty="0" smtClean="0"/>
              <a:t>From </a:t>
            </a:r>
            <a:r>
              <a:rPr lang="en-GB" sz="2400" b="1" i="1" dirty="0" smtClean="0"/>
              <a:t>where</a:t>
            </a:r>
            <a:r>
              <a:rPr lang="en-GB" sz="2400" dirty="0"/>
              <a:t> </a:t>
            </a:r>
            <a:r>
              <a:rPr lang="en-GB" sz="2400" dirty="0" smtClean="0"/>
              <a:t>are you browsing?</a:t>
            </a:r>
          </a:p>
          <a:p>
            <a:pPr marL="800100" lvl="1" indent="-342900">
              <a:buFont typeface="Arial" panose="020B0604020202020204" pitchFamily="34" charset="0"/>
              <a:buChar char="•"/>
            </a:pPr>
            <a:endParaRPr lang="en-GB" sz="2400" b="1" i="1" dirty="0" smtClean="0"/>
          </a:p>
          <a:p>
            <a:pPr marL="342900" indent="-342900">
              <a:buFont typeface="Arial" panose="020B0604020202020204" pitchFamily="34" charset="0"/>
              <a:buChar char="•"/>
            </a:pPr>
            <a:r>
              <a:rPr lang="en-GB" sz="2400" dirty="0" smtClean="0"/>
              <a:t>This information  can be pieced together to form an identity similar to your own.</a:t>
            </a:r>
          </a:p>
        </p:txBody>
      </p:sp>
    </p:spTree>
    <p:extLst>
      <p:ext uri="{BB962C8B-B14F-4D97-AF65-F5344CB8AC3E}">
        <p14:creationId xmlns:p14="http://schemas.microsoft.com/office/powerpoint/2010/main" val="383958880"/>
      </p:ext>
    </p:extLst>
  </p:cSld>
  <p:clrMapOvr>
    <a:masterClrMapping/>
  </p:clrMapOvr>
  <p:timing>
    <p:tnLst>
      <p:par>
        <p:cTn xmlns:p14="http://schemas.microsoft.com/office/powerpoint/2010/mai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8802" y="404664"/>
            <a:ext cx="9152802" cy="864096"/>
          </a:xfrm>
          <a:prstGeom prst="rect">
            <a:avLst/>
          </a:prstGeom>
          <a:solidFill>
            <a:srgbClr val="AD1D1D"/>
          </a:solidFill>
          <a:ln>
            <a:solidFill>
              <a:srgbClr val="AD1D1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2400" b="1" dirty="0" smtClean="0"/>
              <a:t>Security &amp; Privacy – Legal Overview</a:t>
            </a:r>
          </a:p>
          <a:p>
            <a:r>
              <a:rPr lang="en-GB" sz="1400" dirty="0" smtClean="0"/>
              <a:t>Why security &amp; privacy is important now more then ever.</a:t>
            </a:r>
            <a:endParaRPr lang="en-GB" sz="1400" dirty="0"/>
          </a:p>
        </p:txBody>
      </p:sp>
      <p:sp>
        <p:nvSpPr>
          <p:cNvPr id="5" name="Rectangle 4"/>
          <p:cNvSpPr/>
          <p:nvPr/>
        </p:nvSpPr>
        <p:spPr>
          <a:xfrm>
            <a:off x="-8802" y="116632"/>
            <a:ext cx="9144000" cy="144016"/>
          </a:xfrm>
          <a:prstGeom prst="rect">
            <a:avLst/>
          </a:prstGeom>
          <a:solidFill>
            <a:srgbClr val="AD1D1D"/>
          </a:solidFill>
          <a:ln>
            <a:solidFill>
              <a:srgbClr val="AD1D1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TextBox 5"/>
          <p:cNvSpPr txBox="1"/>
          <p:nvPr/>
        </p:nvSpPr>
        <p:spPr>
          <a:xfrm>
            <a:off x="251520" y="1628800"/>
            <a:ext cx="8640960" cy="3785652"/>
          </a:xfrm>
          <a:prstGeom prst="rect">
            <a:avLst/>
          </a:prstGeom>
          <a:noFill/>
        </p:spPr>
        <p:txBody>
          <a:bodyPr wrap="square" rtlCol="0">
            <a:spAutoFit/>
          </a:bodyPr>
          <a:lstStyle/>
          <a:p>
            <a:pPr marL="342900" indent="-342900">
              <a:buFont typeface="Arial" panose="020B0604020202020204" pitchFamily="34" charset="0"/>
              <a:buChar char="•"/>
            </a:pPr>
            <a:r>
              <a:rPr lang="en-GB" sz="2400" dirty="0" smtClean="0"/>
              <a:t>Behavioural Targeting</a:t>
            </a:r>
          </a:p>
          <a:p>
            <a:pPr marL="342900" indent="-342900">
              <a:buFont typeface="Arial" panose="020B0604020202020204" pitchFamily="34" charset="0"/>
              <a:buChar char="•"/>
            </a:pPr>
            <a:r>
              <a:rPr lang="en-GB" sz="2400" dirty="0" smtClean="0"/>
              <a:t>Deals with a different kind of information.</a:t>
            </a:r>
          </a:p>
          <a:p>
            <a:pPr marL="800100" lvl="1" indent="-342900">
              <a:buFont typeface="Arial" panose="020B0604020202020204" pitchFamily="34" charset="0"/>
              <a:buChar char="•"/>
            </a:pPr>
            <a:r>
              <a:rPr lang="en-GB" sz="2400" b="1" i="1" dirty="0" smtClean="0"/>
              <a:t>What</a:t>
            </a:r>
            <a:r>
              <a:rPr lang="en-GB" sz="2400" dirty="0" smtClean="0"/>
              <a:t> are you browsing?</a:t>
            </a:r>
          </a:p>
          <a:p>
            <a:pPr marL="800100" lvl="1" indent="-342900">
              <a:buFont typeface="Arial" panose="020B0604020202020204" pitchFamily="34" charset="0"/>
              <a:buChar char="•"/>
            </a:pPr>
            <a:r>
              <a:rPr lang="en-GB" sz="2400" b="1" i="1" dirty="0" smtClean="0"/>
              <a:t>When </a:t>
            </a:r>
            <a:r>
              <a:rPr lang="en-GB" sz="2400" dirty="0" smtClean="0"/>
              <a:t>are you browsing?</a:t>
            </a:r>
          </a:p>
          <a:p>
            <a:pPr marL="800100" lvl="1" indent="-342900">
              <a:buFont typeface="Arial" panose="020B0604020202020204" pitchFamily="34" charset="0"/>
              <a:buChar char="•"/>
            </a:pPr>
            <a:r>
              <a:rPr lang="en-GB" sz="2400" dirty="0" smtClean="0"/>
              <a:t>From </a:t>
            </a:r>
            <a:r>
              <a:rPr lang="en-GB" sz="2400" b="1" i="1" dirty="0" smtClean="0"/>
              <a:t>where</a:t>
            </a:r>
            <a:r>
              <a:rPr lang="en-GB" sz="2400" dirty="0"/>
              <a:t> </a:t>
            </a:r>
            <a:r>
              <a:rPr lang="en-GB" sz="2400" dirty="0" smtClean="0"/>
              <a:t>are you browsing?</a:t>
            </a:r>
          </a:p>
          <a:p>
            <a:pPr marL="800100" lvl="1" indent="-342900">
              <a:buFont typeface="Arial" panose="020B0604020202020204" pitchFamily="34" charset="0"/>
              <a:buChar char="•"/>
            </a:pPr>
            <a:endParaRPr lang="en-GB" sz="2400" b="1" i="1" dirty="0" smtClean="0"/>
          </a:p>
          <a:p>
            <a:pPr marL="342900" indent="-342900">
              <a:buFont typeface="Arial" panose="020B0604020202020204" pitchFamily="34" charset="0"/>
              <a:buChar char="•"/>
            </a:pPr>
            <a:r>
              <a:rPr lang="en-GB" sz="2400" dirty="0" smtClean="0"/>
              <a:t>This information  can be pieced together to form an identity similar to your own.</a:t>
            </a:r>
          </a:p>
          <a:p>
            <a:pPr marL="342900" indent="-342900">
              <a:buFont typeface="Arial" panose="020B0604020202020204" pitchFamily="34" charset="0"/>
              <a:buChar char="•"/>
            </a:pPr>
            <a:r>
              <a:rPr lang="en-GB" sz="2400" dirty="0" smtClean="0"/>
              <a:t>Companies will try and use this identity to tailor advertisements towards your apparent interests or needs.</a:t>
            </a:r>
          </a:p>
        </p:txBody>
      </p:sp>
    </p:spTree>
    <p:extLst>
      <p:ext uri="{BB962C8B-B14F-4D97-AF65-F5344CB8AC3E}">
        <p14:creationId xmlns:p14="http://schemas.microsoft.com/office/powerpoint/2010/main" val="781488700"/>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8802" y="404664"/>
            <a:ext cx="9152802" cy="864096"/>
          </a:xfrm>
          <a:prstGeom prst="rect">
            <a:avLst/>
          </a:prstGeom>
          <a:solidFill>
            <a:schemeClr val="tx2">
              <a:lumMod val="75000"/>
            </a:schemeClr>
          </a:solidFill>
          <a:ln>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2400" b="1" dirty="0" smtClean="0"/>
              <a:t>Security &amp; Privacy – Legal Overview</a:t>
            </a:r>
          </a:p>
          <a:p>
            <a:r>
              <a:rPr lang="en-GB" sz="1400" dirty="0" smtClean="0"/>
              <a:t>Introduction</a:t>
            </a:r>
            <a:endParaRPr lang="en-GB" sz="1400" dirty="0"/>
          </a:p>
        </p:txBody>
      </p:sp>
      <p:sp>
        <p:nvSpPr>
          <p:cNvPr id="5" name="Rectangle 4"/>
          <p:cNvSpPr/>
          <p:nvPr/>
        </p:nvSpPr>
        <p:spPr>
          <a:xfrm>
            <a:off x="-8802" y="116632"/>
            <a:ext cx="9144000" cy="144016"/>
          </a:xfrm>
          <a:prstGeom prst="rect">
            <a:avLst/>
          </a:prstGeom>
          <a:solidFill>
            <a:schemeClr val="tx2">
              <a:lumMod val="75000"/>
            </a:schemeClr>
          </a:solidFill>
          <a:ln>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TextBox 6"/>
          <p:cNvSpPr txBox="1"/>
          <p:nvPr/>
        </p:nvSpPr>
        <p:spPr>
          <a:xfrm>
            <a:off x="251520" y="1628800"/>
            <a:ext cx="8640960" cy="2677656"/>
          </a:xfrm>
          <a:prstGeom prst="rect">
            <a:avLst/>
          </a:prstGeom>
          <a:noFill/>
        </p:spPr>
        <p:txBody>
          <a:bodyPr wrap="square" rtlCol="0">
            <a:spAutoFit/>
          </a:bodyPr>
          <a:lstStyle/>
          <a:p>
            <a:pPr marL="285750" indent="-285750">
              <a:buFont typeface="Arial" panose="020B0604020202020204" pitchFamily="34" charset="0"/>
              <a:buChar char="•"/>
            </a:pPr>
            <a:r>
              <a:rPr lang="en-GB" sz="2800" dirty="0" smtClean="0"/>
              <a:t>Privacy concerns arise when a company  or individual collects personally identifiable or sensitive information on another company or individual</a:t>
            </a:r>
          </a:p>
          <a:p>
            <a:pPr marL="285750" indent="-285750">
              <a:buFont typeface="Arial" panose="020B0604020202020204" pitchFamily="34" charset="0"/>
              <a:buChar char="•"/>
            </a:pPr>
            <a:r>
              <a:rPr lang="en-GB" sz="2800" dirty="0" smtClean="0"/>
              <a:t>There is then an </a:t>
            </a:r>
            <a:r>
              <a:rPr lang="en-GB" sz="2800" dirty="0" err="1" smtClean="0"/>
              <a:t>ownness</a:t>
            </a:r>
            <a:r>
              <a:rPr lang="en-GB" sz="2800" dirty="0" smtClean="0"/>
              <a:t> on the company or individual that is storing the data to protect it.</a:t>
            </a:r>
          </a:p>
          <a:p>
            <a:endParaRPr lang="en-GB" sz="2800" dirty="0" smtClean="0"/>
          </a:p>
        </p:txBody>
      </p:sp>
    </p:spTree>
    <p:extLst>
      <p:ext uri="{BB962C8B-B14F-4D97-AF65-F5344CB8AC3E}">
        <p14:creationId xmlns:p14="http://schemas.microsoft.com/office/powerpoint/2010/main" val="3711383732"/>
      </p:ext>
    </p:extLst>
  </p:cSld>
  <p:clrMapOvr>
    <a:masterClrMapping/>
  </p:clrMapOvr>
  <p:timing>
    <p:tnLst>
      <p:par>
        <p:cTn xmlns:p14="http://schemas.microsoft.com/office/powerpoint/2010/mai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8802" y="404664"/>
            <a:ext cx="9152802" cy="864096"/>
          </a:xfrm>
          <a:prstGeom prst="rect">
            <a:avLst/>
          </a:prstGeom>
          <a:solidFill>
            <a:srgbClr val="AD1D1D"/>
          </a:solidFill>
          <a:ln>
            <a:solidFill>
              <a:srgbClr val="AD1D1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2400" b="1" dirty="0" smtClean="0"/>
              <a:t>Security &amp; Privacy – Legal Overview</a:t>
            </a:r>
          </a:p>
          <a:p>
            <a:r>
              <a:rPr lang="en-GB" sz="1400" dirty="0" smtClean="0"/>
              <a:t>Why security &amp; privacy is important now more then ever.</a:t>
            </a:r>
            <a:endParaRPr lang="en-GB" sz="1400" dirty="0"/>
          </a:p>
        </p:txBody>
      </p:sp>
      <p:sp>
        <p:nvSpPr>
          <p:cNvPr id="5" name="Rectangle 4"/>
          <p:cNvSpPr/>
          <p:nvPr/>
        </p:nvSpPr>
        <p:spPr>
          <a:xfrm>
            <a:off x="-8802" y="116632"/>
            <a:ext cx="9144000" cy="144016"/>
          </a:xfrm>
          <a:prstGeom prst="rect">
            <a:avLst/>
          </a:prstGeom>
          <a:solidFill>
            <a:srgbClr val="AD1D1D"/>
          </a:solidFill>
          <a:ln>
            <a:solidFill>
              <a:srgbClr val="AD1D1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TextBox 5"/>
          <p:cNvSpPr txBox="1"/>
          <p:nvPr/>
        </p:nvSpPr>
        <p:spPr>
          <a:xfrm>
            <a:off x="251520" y="1628800"/>
            <a:ext cx="8640960" cy="830997"/>
          </a:xfrm>
          <a:prstGeom prst="rect">
            <a:avLst/>
          </a:prstGeom>
          <a:noFill/>
        </p:spPr>
        <p:txBody>
          <a:bodyPr wrap="square" rtlCol="0">
            <a:spAutoFit/>
          </a:bodyPr>
          <a:lstStyle/>
          <a:p>
            <a:pPr marL="342900" indent="-342900">
              <a:buFont typeface="Arial" panose="020B0604020202020204" pitchFamily="34" charset="0"/>
              <a:buChar char="•"/>
            </a:pPr>
            <a:r>
              <a:rPr lang="en-GB" sz="2400" dirty="0" smtClean="0"/>
              <a:t>Users are able to opt out of certain tracking “services” according to the Kerry/McCain Commercial Privacy Bill of Rights Act 2011. </a:t>
            </a:r>
          </a:p>
        </p:txBody>
      </p:sp>
    </p:spTree>
    <p:extLst>
      <p:ext uri="{BB962C8B-B14F-4D97-AF65-F5344CB8AC3E}">
        <p14:creationId xmlns:p14="http://schemas.microsoft.com/office/powerpoint/2010/main" val="2978827732"/>
      </p:ext>
    </p:extLst>
  </p:cSld>
  <p:clrMapOvr>
    <a:masterClrMapping/>
  </p:clrMapOvr>
  <p:timing>
    <p:tnLst>
      <p:par>
        <p:cTn xmlns:p14="http://schemas.microsoft.com/office/powerpoint/2010/mai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8802" y="404664"/>
            <a:ext cx="9152802" cy="864096"/>
          </a:xfrm>
          <a:prstGeom prst="rect">
            <a:avLst/>
          </a:prstGeom>
          <a:solidFill>
            <a:srgbClr val="AD1D1D"/>
          </a:solidFill>
          <a:ln>
            <a:solidFill>
              <a:srgbClr val="AD1D1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2400" b="1" dirty="0" smtClean="0"/>
              <a:t>Security &amp; Privacy – Legal Overview</a:t>
            </a:r>
          </a:p>
          <a:p>
            <a:r>
              <a:rPr lang="en-GB" sz="1400" dirty="0" smtClean="0"/>
              <a:t>Why security &amp; privacy is important now more then ever.</a:t>
            </a:r>
            <a:endParaRPr lang="en-GB" sz="1400" dirty="0"/>
          </a:p>
        </p:txBody>
      </p:sp>
      <p:sp>
        <p:nvSpPr>
          <p:cNvPr id="5" name="Rectangle 4"/>
          <p:cNvSpPr/>
          <p:nvPr/>
        </p:nvSpPr>
        <p:spPr>
          <a:xfrm>
            <a:off x="-8802" y="116632"/>
            <a:ext cx="9144000" cy="144016"/>
          </a:xfrm>
          <a:prstGeom prst="rect">
            <a:avLst/>
          </a:prstGeom>
          <a:solidFill>
            <a:srgbClr val="AD1D1D"/>
          </a:solidFill>
          <a:ln>
            <a:solidFill>
              <a:srgbClr val="AD1D1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TextBox 5"/>
          <p:cNvSpPr txBox="1"/>
          <p:nvPr/>
        </p:nvSpPr>
        <p:spPr>
          <a:xfrm>
            <a:off x="251520" y="1628800"/>
            <a:ext cx="8640960" cy="1200329"/>
          </a:xfrm>
          <a:prstGeom prst="rect">
            <a:avLst/>
          </a:prstGeom>
          <a:noFill/>
        </p:spPr>
        <p:txBody>
          <a:bodyPr wrap="square" rtlCol="0">
            <a:spAutoFit/>
          </a:bodyPr>
          <a:lstStyle/>
          <a:p>
            <a:pPr marL="342900" indent="-342900">
              <a:buFont typeface="Arial" panose="020B0604020202020204" pitchFamily="34" charset="0"/>
              <a:buChar char="•"/>
            </a:pPr>
            <a:r>
              <a:rPr lang="en-GB" sz="2400" dirty="0" smtClean="0"/>
              <a:t>Users are able to opt out of certain tracking “services” according to the Kerry/McCain Commercial Privacy Bill of Rights Act 2011. </a:t>
            </a:r>
          </a:p>
          <a:p>
            <a:pPr marL="342900" indent="-342900">
              <a:buFont typeface="Arial" panose="020B0604020202020204" pitchFamily="34" charset="0"/>
              <a:buChar char="•"/>
            </a:pPr>
            <a:r>
              <a:rPr lang="en-GB" sz="2400" dirty="0" smtClean="0"/>
              <a:t>But they still encounter some problems, including</a:t>
            </a:r>
          </a:p>
        </p:txBody>
      </p:sp>
    </p:spTree>
    <p:extLst>
      <p:ext uri="{BB962C8B-B14F-4D97-AF65-F5344CB8AC3E}">
        <p14:creationId xmlns:p14="http://schemas.microsoft.com/office/powerpoint/2010/main" val="1454328089"/>
      </p:ext>
    </p:extLst>
  </p:cSld>
  <p:clrMapOvr>
    <a:masterClrMapping/>
  </p:clrMapOvr>
  <p:timing>
    <p:tnLst>
      <p:par>
        <p:cTn xmlns:p14="http://schemas.microsoft.com/office/powerpoint/2010/mai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8802" y="404664"/>
            <a:ext cx="9152802" cy="864096"/>
          </a:xfrm>
          <a:prstGeom prst="rect">
            <a:avLst/>
          </a:prstGeom>
          <a:solidFill>
            <a:srgbClr val="AD1D1D"/>
          </a:solidFill>
          <a:ln>
            <a:solidFill>
              <a:srgbClr val="AD1D1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2400" b="1" dirty="0" smtClean="0"/>
              <a:t>Security &amp; Privacy – Legal Overview</a:t>
            </a:r>
          </a:p>
          <a:p>
            <a:r>
              <a:rPr lang="en-GB" sz="1400" dirty="0" smtClean="0"/>
              <a:t>Why security &amp; privacy is important now more then ever.</a:t>
            </a:r>
            <a:endParaRPr lang="en-GB" sz="1400" dirty="0"/>
          </a:p>
        </p:txBody>
      </p:sp>
      <p:sp>
        <p:nvSpPr>
          <p:cNvPr id="5" name="Rectangle 4"/>
          <p:cNvSpPr/>
          <p:nvPr/>
        </p:nvSpPr>
        <p:spPr>
          <a:xfrm>
            <a:off x="-8802" y="116632"/>
            <a:ext cx="9144000" cy="144016"/>
          </a:xfrm>
          <a:prstGeom prst="rect">
            <a:avLst/>
          </a:prstGeom>
          <a:solidFill>
            <a:srgbClr val="AD1D1D"/>
          </a:solidFill>
          <a:ln>
            <a:solidFill>
              <a:srgbClr val="AD1D1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TextBox 5"/>
          <p:cNvSpPr txBox="1"/>
          <p:nvPr/>
        </p:nvSpPr>
        <p:spPr>
          <a:xfrm>
            <a:off x="251520" y="1628800"/>
            <a:ext cx="8640960" cy="1938992"/>
          </a:xfrm>
          <a:prstGeom prst="rect">
            <a:avLst/>
          </a:prstGeom>
          <a:noFill/>
        </p:spPr>
        <p:txBody>
          <a:bodyPr wrap="square" rtlCol="0">
            <a:spAutoFit/>
          </a:bodyPr>
          <a:lstStyle/>
          <a:p>
            <a:pPr marL="342900" indent="-342900">
              <a:buFont typeface="Arial" panose="020B0604020202020204" pitchFamily="34" charset="0"/>
              <a:buChar char="•"/>
            </a:pPr>
            <a:r>
              <a:rPr lang="en-GB" sz="2400" dirty="0" smtClean="0"/>
              <a:t>Users are able to opt out of certain tracking “services” according to the Kerry/McCain Commercial Privacy Bill of Rights Act 2011. </a:t>
            </a:r>
          </a:p>
          <a:p>
            <a:pPr marL="342900" indent="-342900">
              <a:buFont typeface="Arial" panose="020B0604020202020204" pitchFamily="34" charset="0"/>
              <a:buChar char="•"/>
            </a:pPr>
            <a:r>
              <a:rPr lang="en-GB" sz="2400" dirty="0" smtClean="0"/>
              <a:t>But they still encounter some problems, including</a:t>
            </a:r>
          </a:p>
          <a:p>
            <a:pPr marL="800100" lvl="1" indent="-342900">
              <a:buFont typeface="Arial" panose="020B0604020202020204" pitchFamily="34" charset="0"/>
              <a:buChar char="•"/>
            </a:pPr>
            <a:endParaRPr lang="en-GB" sz="2400" dirty="0" smtClean="0"/>
          </a:p>
          <a:p>
            <a:pPr marL="800100" lvl="1" indent="-342900">
              <a:buFont typeface="Arial" panose="020B0604020202020204" pitchFamily="34" charset="0"/>
              <a:buChar char="•"/>
            </a:pPr>
            <a:r>
              <a:rPr lang="en-GB" sz="2400" dirty="0" smtClean="0"/>
              <a:t>Zombie cookies</a:t>
            </a:r>
          </a:p>
        </p:txBody>
      </p:sp>
    </p:spTree>
    <p:extLst>
      <p:ext uri="{BB962C8B-B14F-4D97-AF65-F5344CB8AC3E}">
        <p14:creationId xmlns:p14="http://schemas.microsoft.com/office/powerpoint/2010/main" val="2149036433"/>
      </p:ext>
    </p:extLst>
  </p:cSld>
  <p:clrMapOvr>
    <a:masterClrMapping/>
  </p:clrMapOvr>
  <p:timing>
    <p:tnLst>
      <p:par>
        <p:cTn xmlns:p14="http://schemas.microsoft.com/office/powerpoint/2010/mai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8802" y="404664"/>
            <a:ext cx="9152802" cy="864096"/>
          </a:xfrm>
          <a:prstGeom prst="rect">
            <a:avLst/>
          </a:prstGeom>
          <a:solidFill>
            <a:srgbClr val="AD1D1D"/>
          </a:solidFill>
          <a:ln>
            <a:solidFill>
              <a:srgbClr val="AD1D1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2400" b="1" dirty="0" smtClean="0"/>
              <a:t>Security &amp; Privacy – Legal Overview</a:t>
            </a:r>
          </a:p>
          <a:p>
            <a:r>
              <a:rPr lang="en-GB" sz="1400" dirty="0" smtClean="0"/>
              <a:t>Why security &amp; privacy is important now more then ever.</a:t>
            </a:r>
            <a:endParaRPr lang="en-GB" sz="1400" dirty="0"/>
          </a:p>
        </p:txBody>
      </p:sp>
      <p:sp>
        <p:nvSpPr>
          <p:cNvPr id="5" name="Rectangle 4"/>
          <p:cNvSpPr/>
          <p:nvPr/>
        </p:nvSpPr>
        <p:spPr>
          <a:xfrm>
            <a:off x="-8802" y="116632"/>
            <a:ext cx="9144000" cy="144016"/>
          </a:xfrm>
          <a:prstGeom prst="rect">
            <a:avLst/>
          </a:prstGeom>
          <a:solidFill>
            <a:srgbClr val="AD1D1D"/>
          </a:solidFill>
          <a:ln>
            <a:solidFill>
              <a:srgbClr val="AD1D1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TextBox 5"/>
          <p:cNvSpPr txBox="1"/>
          <p:nvPr/>
        </p:nvSpPr>
        <p:spPr>
          <a:xfrm>
            <a:off x="251520" y="1628800"/>
            <a:ext cx="8640960" cy="2308324"/>
          </a:xfrm>
          <a:prstGeom prst="rect">
            <a:avLst/>
          </a:prstGeom>
          <a:noFill/>
        </p:spPr>
        <p:txBody>
          <a:bodyPr wrap="square" rtlCol="0">
            <a:spAutoFit/>
          </a:bodyPr>
          <a:lstStyle/>
          <a:p>
            <a:pPr marL="342900" indent="-342900">
              <a:buFont typeface="Arial" panose="020B0604020202020204" pitchFamily="34" charset="0"/>
              <a:buChar char="•"/>
            </a:pPr>
            <a:r>
              <a:rPr lang="en-GB" sz="2400" dirty="0" smtClean="0"/>
              <a:t>Users are able to opt out of certain tracking “services” according to the Kerry/McCain Commercial Privacy Bill of Rights Act 2011. </a:t>
            </a:r>
          </a:p>
          <a:p>
            <a:pPr marL="342900" indent="-342900">
              <a:buFont typeface="Arial" panose="020B0604020202020204" pitchFamily="34" charset="0"/>
              <a:buChar char="•"/>
            </a:pPr>
            <a:r>
              <a:rPr lang="en-GB" sz="2400" dirty="0" smtClean="0"/>
              <a:t>But they still encounter some problems, including</a:t>
            </a:r>
          </a:p>
          <a:p>
            <a:pPr marL="800100" lvl="1" indent="-342900">
              <a:buFont typeface="Arial" panose="020B0604020202020204" pitchFamily="34" charset="0"/>
              <a:buChar char="•"/>
            </a:pPr>
            <a:endParaRPr lang="en-GB" sz="2400" dirty="0" smtClean="0"/>
          </a:p>
          <a:p>
            <a:pPr marL="800100" lvl="1" indent="-342900">
              <a:buFont typeface="Arial" panose="020B0604020202020204" pitchFamily="34" charset="0"/>
              <a:buChar char="•"/>
            </a:pPr>
            <a:r>
              <a:rPr lang="en-GB" sz="2400" dirty="0" smtClean="0"/>
              <a:t>Zombie cookies</a:t>
            </a:r>
          </a:p>
          <a:p>
            <a:pPr marL="800100" lvl="1" indent="-342900">
              <a:buFont typeface="Arial" panose="020B0604020202020204" pitchFamily="34" charset="0"/>
              <a:buChar char="•"/>
            </a:pPr>
            <a:r>
              <a:rPr lang="en-GB" sz="2400" dirty="0" smtClean="0"/>
              <a:t>Super cookies</a:t>
            </a:r>
          </a:p>
        </p:txBody>
      </p:sp>
    </p:spTree>
    <p:extLst>
      <p:ext uri="{BB962C8B-B14F-4D97-AF65-F5344CB8AC3E}">
        <p14:creationId xmlns:p14="http://schemas.microsoft.com/office/powerpoint/2010/main" val="3279164281"/>
      </p:ext>
    </p:extLst>
  </p:cSld>
  <p:clrMapOvr>
    <a:masterClrMapping/>
  </p:clrMapOvr>
  <p:timing>
    <p:tnLst>
      <p:par>
        <p:cTn xmlns:p14="http://schemas.microsoft.com/office/powerpoint/2010/mai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8802" y="404664"/>
            <a:ext cx="9152802" cy="864096"/>
          </a:xfrm>
          <a:prstGeom prst="rect">
            <a:avLst/>
          </a:prstGeom>
          <a:solidFill>
            <a:srgbClr val="AD1D1D"/>
          </a:solidFill>
          <a:ln>
            <a:solidFill>
              <a:srgbClr val="AD1D1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2400" b="1" dirty="0" smtClean="0"/>
              <a:t>Security &amp; Privacy – Legal Overview</a:t>
            </a:r>
          </a:p>
          <a:p>
            <a:r>
              <a:rPr lang="en-GB" sz="1400" dirty="0" smtClean="0"/>
              <a:t>Why security &amp; privacy is important now more then ever.</a:t>
            </a:r>
            <a:endParaRPr lang="en-GB" sz="1400" dirty="0"/>
          </a:p>
        </p:txBody>
      </p:sp>
      <p:sp>
        <p:nvSpPr>
          <p:cNvPr id="5" name="Rectangle 4"/>
          <p:cNvSpPr/>
          <p:nvPr/>
        </p:nvSpPr>
        <p:spPr>
          <a:xfrm>
            <a:off x="-8802" y="116632"/>
            <a:ext cx="9144000" cy="144016"/>
          </a:xfrm>
          <a:prstGeom prst="rect">
            <a:avLst/>
          </a:prstGeom>
          <a:solidFill>
            <a:srgbClr val="AD1D1D"/>
          </a:solidFill>
          <a:ln>
            <a:solidFill>
              <a:srgbClr val="AD1D1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TextBox 5"/>
          <p:cNvSpPr txBox="1"/>
          <p:nvPr/>
        </p:nvSpPr>
        <p:spPr>
          <a:xfrm>
            <a:off x="251520" y="1628800"/>
            <a:ext cx="8640960" cy="3416320"/>
          </a:xfrm>
          <a:prstGeom prst="rect">
            <a:avLst/>
          </a:prstGeom>
          <a:noFill/>
        </p:spPr>
        <p:txBody>
          <a:bodyPr wrap="square" rtlCol="0">
            <a:spAutoFit/>
          </a:bodyPr>
          <a:lstStyle/>
          <a:p>
            <a:pPr marL="342900" indent="-342900">
              <a:buFont typeface="Arial" panose="020B0604020202020204" pitchFamily="34" charset="0"/>
              <a:buChar char="•"/>
            </a:pPr>
            <a:r>
              <a:rPr lang="en-GB" sz="2400" dirty="0" smtClean="0"/>
              <a:t>Users are able to opt out of certain tracking “services” according to the Kerry/McCain Commercial Privacy Bill of Rights Act 2011. </a:t>
            </a:r>
          </a:p>
          <a:p>
            <a:pPr marL="342900" indent="-342900">
              <a:buFont typeface="Arial" panose="020B0604020202020204" pitchFamily="34" charset="0"/>
              <a:buChar char="•"/>
            </a:pPr>
            <a:r>
              <a:rPr lang="en-GB" sz="2400" dirty="0" smtClean="0"/>
              <a:t>But they still encounter some problems, including</a:t>
            </a:r>
          </a:p>
          <a:p>
            <a:pPr marL="800100" lvl="1" indent="-342900">
              <a:buFont typeface="Arial" panose="020B0604020202020204" pitchFamily="34" charset="0"/>
              <a:buChar char="•"/>
            </a:pPr>
            <a:endParaRPr lang="en-GB" sz="2400" dirty="0" smtClean="0"/>
          </a:p>
          <a:p>
            <a:pPr marL="800100" lvl="1" indent="-342900">
              <a:buFont typeface="Arial" panose="020B0604020202020204" pitchFamily="34" charset="0"/>
              <a:buChar char="•"/>
            </a:pPr>
            <a:r>
              <a:rPr lang="en-GB" sz="2400" dirty="0" smtClean="0"/>
              <a:t>Zombie cookies</a:t>
            </a:r>
          </a:p>
          <a:p>
            <a:pPr marL="800100" lvl="1" indent="-342900">
              <a:buFont typeface="Arial" panose="020B0604020202020204" pitchFamily="34" charset="0"/>
              <a:buChar char="•"/>
            </a:pPr>
            <a:r>
              <a:rPr lang="en-GB" sz="2400" dirty="0" smtClean="0"/>
              <a:t>Super cookies</a:t>
            </a:r>
          </a:p>
          <a:p>
            <a:pPr marL="800100" lvl="1" indent="-342900">
              <a:buFont typeface="Arial" panose="020B0604020202020204" pitchFamily="34" charset="0"/>
              <a:buChar char="•"/>
            </a:pPr>
            <a:endParaRPr lang="en-GB" sz="2400" dirty="0"/>
          </a:p>
          <a:p>
            <a:pPr marL="342900" indent="-342900">
              <a:buFont typeface="Arial" panose="020B0604020202020204" pitchFamily="34" charset="0"/>
              <a:buChar char="•"/>
            </a:pPr>
            <a:r>
              <a:rPr lang="en-GB" sz="2400" dirty="0" smtClean="0"/>
              <a:t>Behavioural targeting is not all bad. And these cookies aren’t supposed to be malicious.</a:t>
            </a:r>
          </a:p>
        </p:txBody>
      </p:sp>
    </p:spTree>
    <p:extLst>
      <p:ext uri="{BB962C8B-B14F-4D97-AF65-F5344CB8AC3E}">
        <p14:creationId xmlns:p14="http://schemas.microsoft.com/office/powerpoint/2010/main" val="1854527427"/>
      </p:ext>
    </p:extLst>
  </p:cSld>
  <p:clrMapOvr>
    <a:masterClrMapping/>
  </p:clrMapOvr>
  <p:timing>
    <p:tnLst>
      <p:par>
        <p:cTn xmlns:p14="http://schemas.microsoft.com/office/powerpoint/2010/mai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8802" y="404664"/>
            <a:ext cx="9152802" cy="864096"/>
          </a:xfrm>
          <a:prstGeom prst="rect">
            <a:avLst/>
          </a:prstGeom>
          <a:solidFill>
            <a:srgbClr val="AD1D1D"/>
          </a:solidFill>
          <a:ln>
            <a:solidFill>
              <a:srgbClr val="AD1D1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2400" b="1" dirty="0" smtClean="0"/>
              <a:t>Security &amp; Privacy – Legal Overview</a:t>
            </a:r>
          </a:p>
          <a:p>
            <a:r>
              <a:rPr lang="en-GB" sz="1400" dirty="0" smtClean="0"/>
              <a:t>Why security &amp; privacy is important now more then ever.</a:t>
            </a:r>
            <a:endParaRPr lang="en-GB" sz="1400" dirty="0"/>
          </a:p>
        </p:txBody>
      </p:sp>
      <p:sp>
        <p:nvSpPr>
          <p:cNvPr id="5" name="Rectangle 4"/>
          <p:cNvSpPr/>
          <p:nvPr/>
        </p:nvSpPr>
        <p:spPr>
          <a:xfrm>
            <a:off x="-8802" y="116632"/>
            <a:ext cx="9144000" cy="144016"/>
          </a:xfrm>
          <a:prstGeom prst="rect">
            <a:avLst/>
          </a:prstGeom>
          <a:solidFill>
            <a:srgbClr val="AD1D1D"/>
          </a:solidFill>
          <a:ln>
            <a:solidFill>
              <a:srgbClr val="AD1D1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TextBox 5"/>
          <p:cNvSpPr txBox="1"/>
          <p:nvPr/>
        </p:nvSpPr>
        <p:spPr>
          <a:xfrm>
            <a:off x="251520" y="1628800"/>
            <a:ext cx="8640960" cy="4154984"/>
          </a:xfrm>
          <a:prstGeom prst="rect">
            <a:avLst/>
          </a:prstGeom>
          <a:noFill/>
        </p:spPr>
        <p:txBody>
          <a:bodyPr wrap="square" rtlCol="0">
            <a:spAutoFit/>
          </a:bodyPr>
          <a:lstStyle/>
          <a:p>
            <a:pPr marL="342900" indent="-342900">
              <a:buFont typeface="Arial" panose="020B0604020202020204" pitchFamily="34" charset="0"/>
              <a:buChar char="•"/>
            </a:pPr>
            <a:r>
              <a:rPr lang="en-GB" sz="2400" dirty="0" smtClean="0"/>
              <a:t>Users are able to opt out of certain tracking “services” according to the Kerry/McCain Commercial Privacy Bill of Rights Act 2011. </a:t>
            </a:r>
          </a:p>
          <a:p>
            <a:pPr marL="342900" indent="-342900">
              <a:buFont typeface="Arial" panose="020B0604020202020204" pitchFamily="34" charset="0"/>
              <a:buChar char="•"/>
            </a:pPr>
            <a:r>
              <a:rPr lang="en-GB" sz="2400" dirty="0" smtClean="0"/>
              <a:t>But they still encounter some problems, including</a:t>
            </a:r>
          </a:p>
          <a:p>
            <a:pPr marL="800100" lvl="1" indent="-342900">
              <a:buFont typeface="Arial" panose="020B0604020202020204" pitchFamily="34" charset="0"/>
              <a:buChar char="•"/>
            </a:pPr>
            <a:endParaRPr lang="en-GB" sz="2400" dirty="0" smtClean="0"/>
          </a:p>
          <a:p>
            <a:pPr marL="800100" lvl="1" indent="-342900">
              <a:buFont typeface="Arial" panose="020B0604020202020204" pitchFamily="34" charset="0"/>
              <a:buChar char="•"/>
            </a:pPr>
            <a:r>
              <a:rPr lang="en-GB" sz="2400" dirty="0" smtClean="0"/>
              <a:t>Zombie cookies</a:t>
            </a:r>
          </a:p>
          <a:p>
            <a:pPr marL="800100" lvl="1" indent="-342900">
              <a:buFont typeface="Arial" panose="020B0604020202020204" pitchFamily="34" charset="0"/>
              <a:buChar char="•"/>
            </a:pPr>
            <a:r>
              <a:rPr lang="en-GB" sz="2400" dirty="0" smtClean="0"/>
              <a:t>Super cookies</a:t>
            </a:r>
          </a:p>
          <a:p>
            <a:pPr marL="800100" lvl="1" indent="-342900">
              <a:buFont typeface="Arial" panose="020B0604020202020204" pitchFamily="34" charset="0"/>
              <a:buChar char="•"/>
            </a:pPr>
            <a:endParaRPr lang="en-GB" sz="2400" dirty="0"/>
          </a:p>
          <a:p>
            <a:pPr marL="342900" indent="-342900">
              <a:buFont typeface="Arial" panose="020B0604020202020204" pitchFamily="34" charset="0"/>
              <a:buChar char="•"/>
            </a:pPr>
            <a:r>
              <a:rPr lang="en-GB" sz="2400" dirty="0" smtClean="0"/>
              <a:t>Behavioural targeting is not all bad. And these cookies aren’t supposed to be malicious.</a:t>
            </a:r>
          </a:p>
          <a:p>
            <a:pPr marL="342900" indent="-342900">
              <a:buFont typeface="Arial" panose="020B0604020202020204" pitchFamily="34" charset="0"/>
              <a:buChar char="•"/>
            </a:pPr>
            <a:r>
              <a:rPr lang="en-GB" sz="2400" dirty="0" smtClean="0"/>
              <a:t>The issue is the potential for malicious activity by forming identities from seemingly irrelevant pieces of data.</a:t>
            </a:r>
          </a:p>
        </p:txBody>
      </p:sp>
    </p:spTree>
    <p:extLst>
      <p:ext uri="{BB962C8B-B14F-4D97-AF65-F5344CB8AC3E}">
        <p14:creationId xmlns:p14="http://schemas.microsoft.com/office/powerpoint/2010/main" val="1638462444"/>
      </p:ext>
    </p:extLst>
  </p:cSld>
  <p:clrMapOvr>
    <a:masterClrMapping/>
  </p:clrMapOvr>
  <p:timing>
    <p:tnLst>
      <p:par>
        <p:cTn xmlns:p14="http://schemas.microsoft.com/office/powerpoint/2010/mai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8802" y="404664"/>
            <a:ext cx="9152802" cy="864096"/>
          </a:xfrm>
          <a:prstGeom prst="rect">
            <a:avLst/>
          </a:prstGeom>
          <a:solidFill>
            <a:srgbClr val="AD1D1D"/>
          </a:solidFill>
          <a:ln>
            <a:solidFill>
              <a:srgbClr val="AD1D1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2400" b="1" dirty="0" smtClean="0"/>
              <a:t>Security &amp; Privacy – Legal Overview</a:t>
            </a:r>
          </a:p>
          <a:p>
            <a:r>
              <a:rPr lang="en-GB" sz="1400" dirty="0" smtClean="0"/>
              <a:t>Why security &amp; privacy is important now more then ever.</a:t>
            </a:r>
            <a:endParaRPr lang="en-GB" sz="1400" dirty="0"/>
          </a:p>
        </p:txBody>
      </p:sp>
      <p:sp>
        <p:nvSpPr>
          <p:cNvPr id="5" name="Rectangle 4"/>
          <p:cNvSpPr/>
          <p:nvPr/>
        </p:nvSpPr>
        <p:spPr>
          <a:xfrm>
            <a:off x="-8802" y="116632"/>
            <a:ext cx="9144000" cy="144016"/>
          </a:xfrm>
          <a:prstGeom prst="rect">
            <a:avLst/>
          </a:prstGeom>
          <a:solidFill>
            <a:srgbClr val="AD1D1D"/>
          </a:solidFill>
          <a:ln>
            <a:solidFill>
              <a:srgbClr val="AD1D1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nvGrpSpPr>
          <p:cNvPr id="3" name="Group 2"/>
          <p:cNvGrpSpPr/>
          <p:nvPr/>
        </p:nvGrpSpPr>
        <p:grpSpPr>
          <a:xfrm>
            <a:off x="727510" y="1556792"/>
            <a:ext cx="7660914" cy="4410418"/>
            <a:chOff x="727510" y="1970911"/>
            <a:chExt cx="7660914" cy="4410418"/>
          </a:xfrm>
        </p:grpSpPr>
        <p:pic>
          <p:nvPicPr>
            <p:cNvPr id="1026" name="Picture 2" descr="C:\Users\Ted\Desktop\Presentation\super-cookie-640x353.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71526" y="2132856"/>
              <a:ext cx="7392145" cy="4077229"/>
            </a:xfrm>
            <a:prstGeom prst="rect">
              <a:avLst/>
            </a:prstGeom>
            <a:noFill/>
            <a:ln>
              <a:solidFill>
                <a:schemeClr val="tx1"/>
              </a:solidFill>
            </a:ln>
            <a:extLst>
              <a:ext uri="{909E8E84-426E-40dd-AFC4-6F175D3DCCD1}">
                <a14:hiddenFill xmlns:a14="http://schemas.microsoft.com/office/drawing/2010/main">
                  <a:solidFill>
                    <a:srgbClr val="FFFFFF"/>
                  </a:solidFill>
                </a14:hiddenFill>
              </a:ext>
            </a:extLst>
          </p:spPr>
        </p:pic>
        <p:sp>
          <p:nvSpPr>
            <p:cNvPr id="2" name="Rectangle 1"/>
            <p:cNvSpPr/>
            <p:nvPr/>
          </p:nvSpPr>
          <p:spPr>
            <a:xfrm>
              <a:off x="727510" y="1970911"/>
              <a:ext cx="7660914" cy="4410418"/>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6" name="Rectangle 5"/>
          <p:cNvSpPr/>
          <p:nvPr/>
        </p:nvSpPr>
        <p:spPr>
          <a:xfrm>
            <a:off x="395536" y="6095037"/>
            <a:ext cx="8888583" cy="646331"/>
          </a:xfrm>
          <a:prstGeom prst="rect">
            <a:avLst/>
          </a:prstGeom>
        </p:spPr>
        <p:txBody>
          <a:bodyPr wrap="square">
            <a:spAutoFit/>
          </a:bodyPr>
          <a:lstStyle/>
          <a:p>
            <a:r>
              <a:rPr lang="en-GB" dirty="0"/>
              <a:t>http://www.extremetech.com/computing/168418-microsoft-google-working-on-super-cookies-to-track-your-behavior-everywhere</a:t>
            </a:r>
          </a:p>
        </p:txBody>
      </p:sp>
    </p:spTree>
    <p:extLst>
      <p:ext uri="{BB962C8B-B14F-4D97-AF65-F5344CB8AC3E}">
        <p14:creationId xmlns:p14="http://schemas.microsoft.com/office/powerpoint/2010/main" val="231249670"/>
      </p:ext>
    </p:extLst>
  </p:cSld>
  <p:clrMapOvr>
    <a:masterClrMapping/>
  </p:clrMapOvr>
  <p:timing>
    <p:tnLst>
      <p:par>
        <p:cTn xmlns:p14="http://schemas.microsoft.com/office/powerpoint/2010/mai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8802" y="404664"/>
            <a:ext cx="9152802" cy="864096"/>
          </a:xfrm>
          <a:prstGeom prst="rect">
            <a:avLst/>
          </a:prstGeom>
          <a:solidFill>
            <a:srgbClr val="AD1D1D"/>
          </a:solidFill>
          <a:ln>
            <a:solidFill>
              <a:srgbClr val="AD1D1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2400" b="1" dirty="0" smtClean="0"/>
              <a:t>Security &amp; Privacy – Legal Overview</a:t>
            </a:r>
          </a:p>
          <a:p>
            <a:r>
              <a:rPr lang="en-GB" sz="1400" dirty="0" smtClean="0"/>
              <a:t>Why security &amp; privacy is important now more then ever.</a:t>
            </a:r>
            <a:endParaRPr lang="en-GB" sz="1400" dirty="0"/>
          </a:p>
        </p:txBody>
      </p:sp>
      <p:sp>
        <p:nvSpPr>
          <p:cNvPr id="5" name="Rectangle 4"/>
          <p:cNvSpPr/>
          <p:nvPr/>
        </p:nvSpPr>
        <p:spPr>
          <a:xfrm>
            <a:off x="-8802" y="116632"/>
            <a:ext cx="9144000" cy="144016"/>
          </a:xfrm>
          <a:prstGeom prst="rect">
            <a:avLst/>
          </a:prstGeom>
          <a:solidFill>
            <a:srgbClr val="AD1D1D"/>
          </a:solidFill>
          <a:ln>
            <a:solidFill>
              <a:srgbClr val="AD1D1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TextBox 5"/>
          <p:cNvSpPr txBox="1"/>
          <p:nvPr/>
        </p:nvSpPr>
        <p:spPr>
          <a:xfrm>
            <a:off x="251520" y="1628800"/>
            <a:ext cx="8640960" cy="461665"/>
          </a:xfrm>
          <a:prstGeom prst="rect">
            <a:avLst/>
          </a:prstGeom>
          <a:noFill/>
        </p:spPr>
        <p:txBody>
          <a:bodyPr wrap="square" rtlCol="0">
            <a:spAutoFit/>
          </a:bodyPr>
          <a:lstStyle/>
          <a:p>
            <a:pPr marL="342900" indent="-342900">
              <a:buFont typeface="Arial" panose="020B0604020202020204" pitchFamily="34" charset="0"/>
              <a:buChar char="•"/>
            </a:pPr>
            <a:r>
              <a:rPr lang="en-GB" sz="2400" dirty="0" smtClean="0"/>
              <a:t>Why is this only becoming a </a:t>
            </a:r>
            <a:r>
              <a:rPr lang="en-GB" sz="2400" smtClean="0"/>
              <a:t>serious issue </a:t>
            </a:r>
            <a:r>
              <a:rPr lang="en-GB" sz="2400" b="1" i="1" smtClean="0"/>
              <a:t>now</a:t>
            </a:r>
            <a:r>
              <a:rPr lang="en-GB" sz="2400" b="1" smtClean="0"/>
              <a:t>.</a:t>
            </a:r>
            <a:endParaRPr lang="en-GB" sz="2400" dirty="0" smtClean="0"/>
          </a:p>
        </p:txBody>
      </p:sp>
    </p:spTree>
    <p:extLst>
      <p:ext uri="{BB962C8B-B14F-4D97-AF65-F5344CB8AC3E}">
        <p14:creationId xmlns:p14="http://schemas.microsoft.com/office/powerpoint/2010/main" val="3261669904"/>
      </p:ext>
    </p:extLst>
  </p:cSld>
  <p:clrMapOvr>
    <a:masterClrMapping/>
  </p:clrMapOvr>
  <p:timing>
    <p:tnLst>
      <p:par>
        <p:cTn xmlns:p14="http://schemas.microsoft.com/office/powerpoint/2010/mai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8802" y="404664"/>
            <a:ext cx="9152802" cy="864096"/>
          </a:xfrm>
          <a:prstGeom prst="rect">
            <a:avLst/>
          </a:prstGeom>
          <a:solidFill>
            <a:srgbClr val="AD1D1D"/>
          </a:solidFill>
          <a:ln>
            <a:solidFill>
              <a:srgbClr val="AD1D1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2400" b="1" dirty="0" smtClean="0"/>
              <a:t>Security &amp; Privacy – Legal Overview</a:t>
            </a:r>
          </a:p>
          <a:p>
            <a:r>
              <a:rPr lang="en-GB" sz="1400" dirty="0" smtClean="0"/>
              <a:t>Why security &amp; privacy is important now more then ever.</a:t>
            </a:r>
            <a:endParaRPr lang="en-GB" sz="1400" dirty="0"/>
          </a:p>
        </p:txBody>
      </p:sp>
      <p:sp>
        <p:nvSpPr>
          <p:cNvPr id="5" name="Rectangle 4"/>
          <p:cNvSpPr/>
          <p:nvPr/>
        </p:nvSpPr>
        <p:spPr>
          <a:xfrm>
            <a:off x="-8802" y="116632"/>
            <a:ext cx="9144000" cy="144016"/>
          </a:xfrm>
          <a:prstGeom prst="rect">
            <a:avLst/>
          </a:prstGeom>
          <a:solidFill>
            <a:srgbClr val="AD1D1D"/>
          </a:solidFill>
          <a:ln>
            <a:solidFill>
              <a:srgbClr val="AD1D1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TextBox 5"/>
          <p:cNvSpPr txBox="1"/>
          <p:nvPr/>
        </p:nvSpPr>
        <p:spPr>
          <a:xfrm>
            <a:off x="251520" y="1628800"/>
            <a:ext cx="8640960" cy="461665"/>
          </a:xfrm>
          <a:prstGeom prst="rect">
            <a:avLst/>
          </a:prstGeom>
          <a:noFill/>
        </p:spPr>
        <p:txBody>
          <a:bodyPr wrap="square" rtlCol="0">
            <a:spAutoFit/>
          </a:bodyPr>
          <a:lstStyle/>
          <a:p>
            <a:pPr marL="342900" indent="-342900">
              <a:buFont typeface="Arial" panose="020B0604020202020204" pitchFamily="34" charset="0"/>
              <a:buChar char="•"/>
            </a:pPr>
            <a:r>
              <a:rPr lang="en-GB" sz="2400" dirty="0" smtClean="0"/>
              <a:t>Why is this only becoming a </a:t>
            </a:r>
            <a:r>
              <a:rPr lang="en-GB" sz="2400" smtClean="0"/>
              <a:t>serious issue </a:t>
            </a:r>
            <a:r>
              <a:rPr lang="en-GB" sz="2400" b="1" i="1" smtClean="0"/>
              <a:t>now</a:t>
            </a:r>
            <a:r>
              <a:rPr lang="en-GB" sz="2400" b="1" smtClean="0"/>
              <a:t>.</a:t>
            </a:r>
            <a:endParaRPr lang="en-GB" sz="2400" dirty="0" smtClean="0"/>
          </a:p>
        </p:txBody>
      </p:sp>
      <p:pic>
        <p:nvPicPr>
          <p:cNvPr id="1026" name="Picture 2" descr="G:\logos\argos.jpg"/>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t="16008" b="14965"/>
          <a:stretch/>
        </p:blipFill>
        <p:spPr bwMode="auto">
          <a:xfrm>
            <a:off x="475202" y="2204556"/>
            <a:ext cx="1829847" cy="1261302"/>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G:\logos\ebay.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868144" y="2462107"/>
            <a:ext cx="2506969" cy="951081"/>
          </a:xfrm>
          <a:prstGeom prst="rect">
            <a:avLst/>
          </a:prstGeom>
          <a:noFill/>
          <a:extLst>
            <a:ext uri="{909E8E84-426E-40dd-AFC4-6F175D3DCCD1}">
              <a14:hiddenFill xmlns:a14="http://schemas.microsoft.com/office/drawing/2010/main">
                <a:solidFill>
                  <a:srgbClr val="FFFFFF"/>
                </a:solidFill>
              </a14:hiddenFill>
            </a:ext>
          </a:extLst>
        </p:spPr>
      </p:pic>
      <p:pic>
        <p:nvPicPr>
          <p:cNvPr id="1029" name="Picture 5" descr="G:\logos\amazon.jp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2915816" y="2677091"/>
            <a:ext cx="2389788" cy="86729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1198450"/>
      </p:ext>
    </p:extLst>
  </p:cSld>
  <p:clrMapOvr>
    <a:masterClrMapping/>
  </p:clrMapOvr>
  <p:timing>
    <p:tnLst>
      <p:par>
        <p:cTn xmlns:p14="http://schemas.microsoft.com/office/powerpoint/2010/mai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8802" y="404664"/>
            <a:ext cx="9152802" cy="864096"/>
          </a:xfrm>
          <a:prstGeom prst="rect">
            <a:avLst/>
          </a:prstGeom>
          <a:solidFill>
            <a:srgbClr val="AD1D1D"/>
          </a:solidFill>
          <a:ln>
            <a:solidFill>
              <a:srgbClr val="AD1D1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2400" b="1" dirty="0" smtClean="0"/>
              <a:t>Security &amp; Privacy – Legal Overview</a:t>
            </a:r>
          </a:p>
          <a:p>
            <a:r>
              <a:rPr lang="en-GB" sz="1400" dirty="0" smtClean="0"/>
              <a:t>Why security &amp; privacy is important now more then ever.</a:t>
            </a:r>
            <a:endParaRPr lang="en-GB" sz="1400" dirty="0"/>
          </a:p>
        </p:txBody>
      </p:sp>
      <p:sp>
        <p:nvSpPr>
          <p:cNvPr id="5" name="Rectangle 4"/>
          <p:cNvSpPr/>
          <p:nvPr/>
        </p:nvSpPr>
        <p:spPr>
          <a:xfrm>
            <a:off x="-8802" y="116632"/>
            <a:ext cx="9144000" cy="144016"/>
          </a:xfrm>
          <a:prstGeom prst="rect">
            <a:avLst/>
          </a:prstGeom>
          <a:solidFill>
            <a:srgbClr val="AD1D1D"/>
          </a:solidFill>
          <a:ln>
            <a:solidFill>
              <a:srgbClr val="AD1D1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TextBox 5"/>
          <p:cNvSpPr txBox="1"/>
          <p:nvPr/>
        </p:nvSpPr>
        <p:spPr>
          <a:xfrm>
            <a:off x="251520" y="1628800"/>
            <a:ext cx="8640960" cy="461665"/>
          </a:xfrm>
          <a:prstGeom prst="rect">
            <a:avLst/>
          </a:prstGeom>
          <a:noFill/>
        </p:spPr>
        <p:txBody>
          <a:bodyPr wrap="square" rtlCol="0">
            <a:spAutoFit/>
          </a:bodyPr>
          <a:lstStyle/>
          <a:p>
            <a:pPr marL="342900" indent="-342900">
              <a:buFont typeface="Arial" panose="020B0604020202020204" pitchFamily="34" charset="0"/>
              <a:buChar char="•"/>
            </a:pPr>
            <a:r>
              <a:rPr lang="en-GB" sz="2400" dirty="0" smtClean="0"/>
              <a:t>Why is this only becoming a </a:t>
            </a:r>
            <a:r>
              <a:rPr lang="en-GB" sz="2400" smtClean="0"/>
              <a:t>serious issue </a:t>
            </a:r>
            <a:r>
              <a:rPr lang="en-GB" sz="2400" b="1" i="1" smtClean="0"/>
              <a:t>now</a:t>
            </a:r>
            <a:r>
              <a:rPr lang="en-GB" sz="2400" b="1" smtClean="0"/>
              <a:t>.</a:t>
            </a:r>
            <a:endParaRPr lang="en-GB" sz="2400" dirty="0" smtClean="0"/>
          </a:p>
        </p:txBody>
      </p:sp>
      <p:pic>
        <p:nvPicPr>
          <p:cNvPr id="1026" name="Picture 2" descr="G:\logos\argos.jpg"/>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t="16008" b="14965"/>
          <a:stretch/>
        </p:blipFill>
        <p:spPr bwMode="auto">
          <a:xfrm>
            <a:off x="475202" y="2204556"/>
            <a:ext cx="1829847" cy="1261302"/>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G:\logos\ebay.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868144" y="2462107"/>
            <a:ext cx="2506969" cy="951081"/>
          </a:xfrm>
          <a:prstGeom prst="rect">
            <a:avLst/>
          </a:prstGeom>
          <a:noFill/>
          <a:extLst>
            <a:ext uri="{909E8E84-426E-40dd-AFC4-6F175D3DCCD1}">
              <a14:hiddenFill xmlns:a14="http://schemas.microsoft.com/office/drawing/2010/main">
                <a:solidFill>
                  <a:srgbClr val="FFFFFF"/>
                </a:solidFill>
              </a14:hiddenFill>
            </a:ext>
          </a:extLst>
        </p:spPr>
      </p:pic>
      <p:pic>
        <p:nvPicPr>
          <p:cNvPr id="1029" name="Picture 5" descr="G:\logos\amazon.jp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2915816" y="2677091"/>
            <a:ext cx="2389788" cy="867292"/>
          </a:xfrm>
          <a:prstGeom prst="rect">
            <a:avLst/>
          </a:prstGeom>
          <a:noFill/>
          <a:extLst>
            <a:ext uri="{909E8E84-426E-40dd-AFC4-6F175D3DCCD1}">
              <a14:hiddenFill xmlns:a14="http://schemas.microsoft.com/office/drawing/2010/main">
                <a:solidFill>
                  <a:srgbClr val="FFFFFF"/>
                </a:solidFill>
              </a14:hiddenFill>
            </a:ext>
          </a:extLst>
        </p:spPr>
      </p:pic>
      <p:pic>
        <p:nvPicPr>
          <p:cNvPr id="2050" name="Picture 2" descr="G:\logos\netflix.jpg"/>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2099942" y="3750680"/>
            <a:ext cx="2005542" cy="1298086"/>
          </a:xfrm>
          <a:prstGeom prst="rect">
            <a:avLst/>
          </a:prstGeom>
          <a:noFill/>
          <a:extLst>
            <a:ext uri="{909E8E84-426E-40dd-AFC4-6F175D3DCCD1}">
              <a14:hiddenFill xmlns:a14="http://schemas.microsoft.com/office/drawing/2010/main">
                <a:solidFill>
                  <a:srgbClr val="FFFFFF"/>
                </a:solidFill>
              </a14:hiddenFill>
            </a:ext>
          </a:extLst>
        </p:spPr>
      </p:pic>
      <p:pic>
        <p:nvPicPr>
          <p:cNvPr id="2051" name="Picture 3" descr="G:\logos\tesco.jpg"/>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4529372" y="3877797"/>
            <a:ext cx="3048000" cy="8191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02109675"/>
      </p:ext>
    </p:extLst>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8802" y="404664"/>
            <a:ext cx="9152802" cy="864096"/>
          </a:xfrm>
          <a:prstGeom prst="rect">
            <a:avLst/>
          </a:prstGeom>
          <a:solidFill>
            <a:schemeClr val="tx2">
              <a:lumMod val="75000"/>
            </a:schemeClr>
          </a:solidFill>
          <a:ln>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2400" b="1" dirty="0" smtClean="0"/>
              <a:t>Security &amp; Privacy – Legal Overview</a:t>
            </a:r>
          </a:p>
          <a:p>
            <a:r>
              <a:rPr lang="en-GB" sz="1400" dirty="0" smtClean="0"/>
              <a:t>Introduction</a:t>
            </a:r>
            <a:endParaRPr lang="en-GB" sz="1400" dirty="0"/>
          </a:p>
        </p:txBody>
      </p:sp>
      <p:sp>
        <p:nvSpPr>
          <p:cNvPr id="5" name="Rectangle 4"/>
          <p:cNvSpPr/>
          <p:nvPr/>
        </p:nvSpPr>
        <p:spPr>
          <a:xfrm>
            <a:off x="-8802" y="116632"/>
            <a:ext cx="9144000" cy="144016"/>
          </a:xfrm>
          <a:prstGeom prst="rect">
            <a:avLst/>
          </a:prstGeom>
          <a:solidFill>
            <a:schemeClr val="tx2">
              <a:lumMod val="75000"/>
            </a:schemeClr>
          </a:solidFill>
          <a:ln>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TextBox 6"/>
          <p:cNvSpPr txBox="1"/>
          <p:nvPr/>
        </p:nvSpPr>
        <p:spPr>
          <a:xfrm>
            <a:off x="251520" y="1628800"/>
            <a:ext cx="8640960" cy="3108543"/>
          </a:xfrm>
          <a:prstGeom prst="rect">
            <a:avLst/>
          </a:prstGeom>
          <a:noFill/>
        </p:spPr>
        <p:txBody>
          <a:bodyPr wrap="square" rtlCol="0">
            <a:spAutoFit/>
          </a:bodyPr>
          <a:lstStyle/>
          <a:p>
            <a:pPr marL="285750" indent="-285750">
              <a:buFont typeface="Arial" panose="020B0604020202020204" pitchFamily="34" charset="0"/>
              <a:buChar char="•"/>
            </a:pPr>
            <a:r>
              <a:rPr lang="en-GB" sz="2800" dirty="0" smtClean="0"/>
              <a:t>Privacy concerns arise when a company  or individual collects personally identifiable or sensitive information on another company or individual</a:t>
            </a:r>
          </a:p>
          <a:p>
            <a:pPr marL="285750" indent="-285750">
              <a:buFont typeface="Arial" panose="020B0604020202020204" pitchFamily="34" charset="0"/>
              <a:buChar char="•"/>
            </a:pPr>
            <a:r>
              <a:rPr lang="en-GB" sz="2800" dirty="0" smtClean="0"/>
              <a:t>There is then an </a:t>
            </a:r>
            <a:r>
              <a:rPr lang="en-GB" sz="2800" dirty="0" err="1" smtClean="0"/>
              <a:t>ownness</a:t>
            </a:r>
            <a:r>
              <a:rPr lang="en-GB" sz="2800" dirty="0" smtClean="0"/>
              <a:t> on the company or individual that is storing the data to protect it.</a:t>
            </a:r>
            <a:endParaRPr lang="en-GB" sz="2800" dirty="0"/>
          </a:p>
          <a:p>
            <a:pPr marL="285750" indent="-285750">
              <a:buFont typeface="Arial" panose="020B0604020202020204" pitchFamily="34" charset="0"/>
              <a:buChar char="•"/>
            </a:pPr>
            <a:r>
              <a:rPr lang="en-GB" sz="2800" dirty="0" smtClean="0"/>
              <a:t>Improper management of this data can lead to privacy issues</a:t>
            </a:r>
          </a:p>
        </p:txBody>
      </p:sp>
    </p:spTree>
    <p:extLst>
      <p:ext uri="{BB962C8B-B14F-4D97-AF65-F5344CB8AC3E}">
        <p14:creationId xmlns:p14="http://schemas.microsoft.com/office/powerpoint/2010/main" val="188916270"/>
      </p:ext>
    </p:extLst>
  </p:cSld>
  <p:clrMapOvr>
    <a:masterClrMapping/>
  </p:clrMapOvr>
  <p:timing>
    <p:tnLst>
      <p:par>
        <p:cTn xmlns:p14="http://schemas.microsoft.com/office/powerpoint/2010/mai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8802" y="404664"/>
            <a:ext cx="9152802" cy="864096"/>
          </a:xfrm>
          <a:prstGeom prst="rect">
            <a:avLst/>
          </a:prstGeom>
          <a:solidFill>
            <a:srgbClr val="AD1D1D"/>
          </a:solidFill>
          <a:ln>
            <a:solidFill>
              <a:srgbClr val="AD1D1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2400" b="1" dirty="0" smtClean="0"/>
              <a:t>Security &amp; Privacy – Legal Overview</a:t>
            </a:r>
          </a:p>
          <a:p>
            <a:r>
              <a:rPr lang="en-GB" sz="1400" dirty="0" smtClean="0"/>
              <a:t>Why security &amp; privacy is important now more then ever.</a:t>
            </a:r>
            <a:endParaRPr lang="en-GB" sz="1400" dirty="0"/>
          </a:p>
        </p:txBody>
      </p:sp>
      <p:sp>
        <p:nvSpPr>
          <p:cNvPr id="5" name="Rectangle 4"/>
          <p:cNvSpPr/>
          <p:nvPr/>
        </p:nvSpPr>
        <p:spPr>
          <a:xfrm>
            <a:off x="-8802" y="116632"/>
            <a:ext cx="9144000" cy="144016"/>
          </a:xfrm>
          <a:prstGeom prst="rect">
            <a:avLst/>
          </a:prstGeom>
          <a:solidFill>
            <a:srgbClr val="AD1D1D"/>
          </a:solidFill>
          <a:ln>
            <a:solidFill>
              <a:srgbClr val="AD1D1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TextBox 5"/>
          <p:cNvSpPr txBox="1"/>
          <p:nvPr/>
        </p:nvSpPr>
        <p:spPr>
          <a:xfrm>
            <a:off x="251520" y="1628800"/>
            <a:ext cx="8640960" cy="461665"/>
          </a:xfrm>
          <a:prstGeom prst="rect">
            <a:avLst/>
          </a:prstGeom>
          <a:noFill/>
        </p:spPr>
        <p:txBody>
          <a:bodyPr wrap="square" rtlCol="0">
            <a:spAutoFit/>
          </a:bodyPr>
          <a:lstStyle/>
          <a:p>
            <a:pPr marL="342900" indent="-342900">
              <a:buFont typeface="Arial" panose="020B0604020202020204" pitchFamily="34" charset="0"/>
              <a:buChar char="•"/>
            </a:pPr>
            <a:r>
              <a:rPr lang="en-GB" sz="2400" dirty="0" smtClean="0"/>
              <a:t>Why is this only becoming a </a:t>
            </a:r>
            <a:r>
              <a:rPr lang="en-GB" sz="2400" smtClean="0"/>
              <a:t>serious issue </a:t>
            </a:r>
            <a:r>
              <a:rPr lang="en-GB" sz="2400" b="1" i="1" smtClean="0"/>
              <a:t>now</a:t>
            </a:r>
            <a:r>
              <a:rPr lang="en-GB" sz="2400" b="1" smtClean="0"/>
              <a:t>.</a:t>
            </a:r>
            <a:endParaRPr lang="en-GB" sz="2400" dirty="0" smtClean="0"/>
          </a:p>
        </p:txBody>
      </p:sp>
      <p:pic>
        <p:nvPicPr>
          <p:cNvPr id="1026" name="Picture 2" descr="G:\logos\argos.jpg"/>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t="16008" b="14965"/>
          <a:stretch/>
        </p:blipFill>
        <p:spPr bwMode="auto">
          <a:xfrm>
            <a:off x="475202" y="2204556"/>
            <a:ext cx="1829847" cy="1261302"/>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G:\logos\ebay.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868144" y="2462107"/>
            <a:ext cx="2506969" cy="951081"/>
          </a:xfrm>
          <a:prstGeom prst="rect">
            <a:avLst/>
          </a:prstGeom>
          <a:noFill/>
          <a:extLst>
            <a:ext uri="{909E8E84-426E-40dd-AFC4-6F175D3DCCD1}">
              <a14:hiddenFill xmlns:a14="http://schemas.microsoft.com/office/drawing/2010/main">
                <a:solidFill>
                  <a:srgbClr val="FFFFFF"/>
                </a:solidFill>
              </a14:hiddenFill>
            </a:ext>
          </a:extLst>
        </p:spPr>
      </p:pic>
      <p:pic>
        <p:nvPicPr>
          <p:cNvPr id="1029" name="Picture 5" descr="G:\logos\amazon.jp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2915816" y="2677091"/>
            <a:ext cx="2389788" cy="867292"/>
          </a:xfrm>
          <a:prstGeom prst="rect">
            <a:avLst/>
          </a:prstGeom>
          <a:noFill/>
          <a:extLst>
            <a:ext uri="{909E8E84-426E-40dd-AFC4-6F175D3DCCD1}">
              <a14:hiddenFill xmlns:a14="http://schemas.microsoft.com/office/drawing/2010/main">
                <a:solidFill>
                  <a:srgbClr val="FFFFFF"/>
                </a:solidFill>
              </a14:hiddenFill>
            </a:ext>
          </a:extLst>
        </p:spPr>
      </p:pic>
      <p:pic>
        <p:nvPicPr>
          <p:cNvPr id="2050" name="Picture 2" descr="G:\logos\netflix.jpg"/>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2099942" y="3750680"/>
            <a:ext cx="2005542" cy="1298086"/>
          </a:xfrm>
          <a:prstGeom prst="rect">
            <a:avLst/>
          </a:prstGeom>
          <a:noFill/>
          <a:extLst>
            <a:ext uri="{909E8E84-426E-40dd-AFC4-6F175D3DCCD1}">
              <a14:hiddenFill xmlns:a14="http://schemas.microsoft.com/office/drawing/2010/main">
                <a:solidFill>
                  <a:srgbClr val="FFFFFF"/>
                </a:solidFill>
              </a14:hiddenFill>
            </a:ext>
          </a:extLst>
        </p:spPr>
      </p:pic>
      <p:pic>
        <p:nvPicPr>
          <p:cNvPr id="2051" name="Picture 3" descr="G:\logos\tesco.jpg"/>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4529372" y="3877797"/>
            <a:ext cx="3048000" cy="819150"/>
          </a:xfrm>
          <a:prstGeom prst="rect">
            <a:avLst/>
          </a:prstGeom>
          <a:noFill/>
          <a:extLst>
            <a:ext uri="{909E8E84-426E-40dd-AFC4-6F175D3DCCD1}">
              <a14:hiddenFill xmlns:a14="http://schemas.microsoft.com/office/drawing/2010/main">
                <a:solidFill>
                  <a:srgbClr val="FFFFFF"/>
                </a:solidFill>
              </a14:hiddenFill>
            </a:ext>
          </a:extLst>
        </p:spPr>
      </p:pic>
      <p:pic>
        <p:nvPicPr>
          <p:cNvPr id="3074" name="Picture 2" descr="G:\logos\hsbc.png"/>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6388388" y="5526909"/>
            <a:ext cx="2504091" cy="569773"/>
          </a:xfrm>
          <a:prstGeom prst="rect">
            <a:avLst/>
          </a:prstGeom>
          <a:noFill/>
          <a:extLst>
            <a:ext uri="{909E8E84-426E-40dd-AFC4-6F175D3DCCD1}">
              <a14:hiddenFill xmlns:a14="http://schemas.microsoft.com/office/drawing/2010/main">
                <a:solidFill>
                  <a:srgbClr val="FFFFFF"/>
                </a:solidFill>
              </a14:hiddenFill>
            </a:ext>
          </a:extLst>
        </p:spPr>
      </p:pic>
      <p:pic>
        <p:nvPicPr>
          <p:cNvPr id="3075" name="Picture 3" descr="G:\logos\lloyds tsb.png"/>
          <p:cNvPicPr>
            <a:picLocks noChangeAspect="1" noChangeArrowheads="1"/>
          </p:cNvPicPr>
          <p:nvPr/>
        </p:nvPicPr>
        <p:blipFill rotWithShape="1">
          <a:blip r:embed="rId8" cstate="print">
            <a:extLst>
              <a:ext uri="{28A0092B-C50C-407E-A947-70E740481C1C}">
                <a14:useLocalDpi xmlns:a14="http://schemas.microsoft.com/office/drawing/2010/main" val="0"/>
              </a:ext>
            </a:extLst>
          </a:blip>
          <a:srcRect t="21205" b="16368"/>
          <a:stretch/>
        </p:blipFill>
        <p:spPr bwMode="auto">
          <a:xfrm>
            <a:off x="251519" y="5408535"/>
            <a:ext cx="2851193" cy="791275"/>
          </a:xfrm>
          <a:prstGeom prst="rect">
            <a:avLst/>
          </a:prstGeom>
          <a:noFill/>
          <a:extLst>
            <a:ext uri="{909E8E84-426E-40dd-AFC4-6F175D3DCCD1}">
              <a14:hiddenFill xmlns:a14="http://schemas.microsoft.com/office/drawing/2010/main">
                <a:solidFill>
                  <a:srgbClr val="FFFFFF"/>
                </a:solidFill>
              </a14:hiddenFill>
            </a:ext>
          </a:extLst>
        </p:spPr>
      </p:pic>
      <p:pic>
        <p:nvPicPr>
          <p:cNvPr id="3076" name="Picture 4" descr="G:\logos\natwest.jpg"/>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104745" y="5085184"/>
            <a:ext cx="3283644" cy="142609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975248111"/>
      </p:ext>
    </p:extLst>
  </p:cSld>
  <p:clrMapOvr>
    <a:masterClrMapping/>
  </p:clrMapOvr>
  <p:timing>
    <p:tnLst>
      <p:par>
        <p:cTn xmlns:p14="http://schemas.microsoft.com/office/powerpoint/2010/main" id="1" dur="indefinite" restart="never" nodeType="tmRoot"/>
      </p:par>
    </p:tn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8802" y="404664"/>
            <a:ext cx="9152802" cy="864096"/>
          </a:xfrm>
          <a:prstGeom prst="rect">
            <a:avLst/>
          </a:prstGeom>
          <a:solidFill>
            <a:srgbClr val="AD1D1D"/>
          </a:solidFill>
          <a:ln>
            <a:solidFill>
              <a:srgbClr val="AD1D1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2400" b="1" dirty="0" smtClean="0"/>
              <a:t>Security &amp; Privacy – Legal Overview</a:t>
            </a:r>
          </a:p>
          <a:p>
            <a:r>
              <a:rPr lang="en-GB" sz="1400" dirty="0" smtClean="0"/>
              <a:t>Why security &amp; privacy is important now more then ever.</a:t>
            </a:r>
            <a:endParaRPr lang="en-GB" sz="1400" dirty="0"/>
          </a:p>
        </p:txBody>
      </p:sp>
      <p:sp>
        <p:nvSpPr>
          <p:cNvPr id="5" name="Rectangle 4"/>
          <p:cNvSpPr/>
          <p:nvPr/>
        </p:nvSpPr>
        <p:spPr>
          <a:xfrm>
            <a:off x="-8802" y="116632"/>
            <a:ext cx="9144000" cy="144016"/>
          </a:xfrm>
          <a:prstGeom prst="rect">
            <a:avLst/>
          </a:prstGeom>
          <a:solidFill>
            <a:srgbClr val="AD1D1D"/>
          </a:solidFill>
          <a:ln>
            <a:solidFill>
              <a:srgbClr val="AD1D1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1027" name="Picture 3" descr="H:\european sales.g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346885" y="1484784"/>
            <a:ext cx="4441428" cy="4208390"/>
          </a:xfrm>
          <a:prstGeom prst="rect">
            <a:avLst/>
          </a:prstGeom>
          <a:noFill/>
          <a:extLst>
            <a:ext uri="{909E8E84-426E-40dd-AFC4-6F175D3DCCD1}">
              <a14:hiddenFill xmlns:a14="http://schemas.microsoft.com/office/drawing/2010/main">
                <a:solidFill>
                  <a:srgbClr val="FFFFFF"/>
                </a:solidFill>
              </a14:hiddenFill>
            </a:ext>
          </a:extLst>
        </p:spPr>
      </p:pic>
      <p:sp>
        <p:nvSpPr>
          <p:cNvPr id="8" name="Rectangle 7"/>
          <p:cNvSpPr/>
          <p:nvPr/>
        </p:nvSpPr>
        <p:spPr>
          <a:xfrm>
            <a:off x="2181881" y="1415509"/>
            <a:ext cx="4752528" cy="432048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Rectangle 10"/>
          <p:cNvSpPr/>
          <p:nvPr/>
        </p:nvSpPr>
        <p:spPr>
          <a:xfrm>
            <a:off x="495254" y="5879594"/>
            <a:ext cx="8973290" cy="861774"/>
          </a:xfrm>
          <a:prstGeom prst="rect">
            <a:avLst/>
          </a:prstGeom>
        </p:spPr>
        <p:txBody>
          <a:bodyPr wrap="square">
            <a:spAutoFit/>
          </a:bodyPr>
          <a:lstStyle/>
          <a:p>
            <a:r>
              <a:rPr lang="en-GB" b="1" i="1" dirty="0"/>
              <a:t>Double-Digit Ecommerce Growth Story Continues in Western Europe </a:t>
            </a:r>
            <a:r>
              <a:rPr lang="en-GB" b="1" i="1" dirty="0" smtClean="0"/>
              <a:t>– </a:t>
            </a:r>
            <a:r>
              <a:rPr lang="en-GB" b="1" i="1" dirty="0" err="1" smtClean="0"/>
              <a:t>eMarketer</a:t>
            </a:r>
            <a:endParaRPr lang="en-GB" sz="1600" i="1" dirty="0" smtClean="0"/>
          </a:p>
          <a:p>
            <a:r>
              <a:rPr lang="en-GB" sz="1600" dirty="0"/>
              <a:t>http://www.emarketer.com/Article/Double-Digit-Ecommerce-Growth-Story-Continues-Western-Europe/1009777</a:t>
            </a:r>
          </a:p>
        </p:txBody>
      </p:sp>
    </p:spTree>
    <p:extLst>
      <p:ext uri="{BB962C8B-B14F-4D97-AF65-F5344CB8AC3E}">
        <p14:creationId xmlns:p14="http://schemas.microsoft.com/office/powerpoint/2010/main" val="1711200526"/>
      </p:ext>
    </p:extLst>
  </p:cSld>
  <p:clrMapOvr>
    <a:masterClrMapping/>
  </p:clrMapOvr>
  <p:timing>
    <p:tnLst>
      <p:par>
        <p:cTn xmlns:p14="http://schemas.microsoft.com/office/powerpoint/2010/main" id="1" dur="indefinite" restart="never" nodeType="tmRoot"/>
      </p:par>
    </p:tn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8802" y="404664"/>
            <a:ext cx="9152802" cy="864096"/>
          </a:xfrm>
          <a:prstGeom prst="rect">
            <a:avLst/>
          </a:prstGeom>
          <a:solidFill>
            <a:srgbClr val="AD1D1D"/>
          </a:solidFill>
          <a:ln>
            <a:solidFill>
              <a:srgbClr val="AD1D1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2400" b="1" dirty="0" smtClean="0"/>
              <a:t>Security &amp; Privacy – Legal Overview</a:t>
            </a:r>
          </a:p>
          <a:p>
            <a:r>
              <a:rPr lang="en-GB" sz="1400" dirty="0" smtClean="0"/>
              <a:t>Why security &amp; privacy is important now more then ever.</a:t>
            </a:r>
            <a:endParaRPr lang="en-GB" sz="1400" dirty="0"/>
          </a:p>
        </p:txBody>
      </p:sp>
      <p:sp>
        <p:nvSpPr>
          <p:cNvPr id="5" name="Rectangle 4"/>
          <p:cNvSpPr/>
          <p:nvPr/>
        </p:nvSpPr>
        <p:spPr>
          <a:xfrm>
            <a:off x="-8802" y="116632"/>
            <a:ext cx="9144000" cy="144016"/>
          </a:xfrm>
          <a:prstGeom prst="rect">
            <a:avLst/>
          </a:prstGeom>
          <a:solidFill>
            <a:srgbClr val="AD1D1D"/>
          </a:solidFill>
          <a:ln>
            <a:solidFill>
              <a:srgbClr val="AD1D1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Rectangle 10"/>
          <p:cNvSpPr/>
          <p:nvPr/>
        </p:nvSpPr>
        <p:spPr>
          <a:xfrm>
            <a:off x="171726" y="5749844"/>
            <a:ext cx="9152802" cy="1077218"/>
          </a:xfrm>
          <a:prstGeom prst="rect">
            <a:avLst/>
          </a:prstGeom>
        </p:spPr>
        <p:txBody>
          <a:bodyPr wrap="square">
            <a:spAutoFit/>
          </a:bodyPr>
          <a:lstStyle/>
          <a:p>
            <a:r>
              <a:rPr lang="en-GB" b="1" i="1" dirty="0"/>
              <a:t>Global B2C Ecommerce Sales to Hit $1.5 Trillion This Year Driven by Growth in Emerging Markets </a:t>
            </a:r>
            <a:r>
              <a:rPr lang="en-GB" b="1" i="1" dirty="0" smtClean="0"/>
              <a:t>– </a:t>
            </a:r>
            <a:r>
              <a:rPr lang="en-GB" b="1" i="1" dirty="0" err="1" smtClean="0"/>
              <a:t>eMarketer</a:t>
            </a:r>
            <a:endParaRPr lang="en-GB" b="1" i="1" dirty="0" smtClean="0"/>
          </a:p>
          <a:p>
            <a:r>
              <a:rPr lang="en-GB" sz="1400" dirty="0" smtClean="0"/>
              <a:t>http</a:t>
            </a:r>
            <a:r>
              <a:rPr lang="en-GB" sz="1400" dirty="0"/>
              <a:t>://www.emarketer.com/Article/Global-B2C-Ecommerce-Sales-Hit-15-Trillion-This-Year-Driven-by-Growth-Emerging-Markets/1010575</a:t>
            </a:r>
          </a:p>
        </p:txBody>
      </p:sp>
      <p:pic>
        <p:nvPicPr>
          <p:cNvPr id="2050" name="Picture 2" descr="H:\global sales.g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406294" y="1457074"/>
            <a:ext cx="4310274" cy="4204174"/>
          </a:xfrm>
          <a:prstGeom prst="rect">
            <a:avLst/>
          </a:prstGeom>
          <a:noFill/>
          <a:extLst>
            <a:ext uri="{909E8E84-426E-40dd-AFC4-6F175D3DCCD1}">
              <a14:hiddenFill xmlns:a14="http://schemas.microsoft.com/office/drawing/2010/main">
                <a:solidFill>
                  <a:srgbClr val="FFFFFF"/>
                </a:solidFill>
              </a14:hiddenFill>
            </a:ext>
          </a:extLst>
        </p:spPr>
      </p:pic>
      <p:sp>
        <p:nvSpPr>
          <p:cNvPr id="8" name="Rectangle 7"/>
          <p:cNvSpPr/>
          <p:nvPr/>
        </p:nvSpPr>
        <p:spPr>
          <a:xfrm>
            <a:off x="2292721" y="1401654"/>
            <a:ext cx="4534687" cy="432048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1299205363"/>
      </p:ext>
    </p:extLst>
  </p:cSld>
  <p:clrMapOvr>
    <a:masterClrMapping/>
  </p:clrMapOvr>
  <p:timing>
    <p:tnLst>
      <p:par>
        <p:cTn xmlns:p14="http://schemas.microsoft.com/office/powerpoint/2010/main" id="1" dur="indefinite" restart="never" nodeType="tmRoot"/>
      </p:par>
    </p:tnLst>
  </p:timing>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620688"/>
            <a:ext cx="9152802" cy="4320480"/>
          </a:xfrm>
          <a:prstGeom prst="rect">
            <a:avLst/>
          </a:prstGeom>
          <a:solidFill>
            <a:srgbClr val="7030A0"/>
          </a:solid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4400" b="1" dirty="0" smtClean="0"/>
              <a:t>Security &amp; Privacy – Legal Overview</a:t>
            </a:r>
          </a:p>
          <a:p>
            <a:pPr algn="ctr"/>
            <a:r>
              <a:rPr lang="en-GB" sz="3200" dirty="0" smtClean="0"/>
              <a:t>Sony’s Data Protection Breach</a:t>
            </a:r>
          </a:p>
        </p:txBody>
      </p:sp>
      <p:sp>
        <p:nvSpPr>
          <p:cNvPr id="5" name="Rectangle 4"/>
          <p:cNvSpPr/>
          <p:nvPr/>
        </p:nvSpPr>
        <p:spPr>
          <a:xfrm>
            <a:off x="-5053" y="332656"/>
            <a:ext cx="9144000" cy="144016"/>
          </a:xfrm>
          <a:prstGeom prst="rect">
            <a:avLst/>
          </a:prstGeom>
          <a:solidFill>
            <a:srgbClr val="7030A0"/>
          </a:solid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2933351121"/>
      </p:ext>
    </p:extLst>
  </p:cSld>
  <p:clrMapOvr>
    <a:masterClrMapping/>
  </p:clrMapOvr>
  <p:timing>
    <p:tnLst>
      <p:par>
        <p:cTn xmlns:p14="http://schemas.microsoft.com/office/powerpoint/2010/main" id="1" dur="indefinite" restart="never" nodeType="tmRoot"/>
      </p:par>
    </p:tnLst>
  </p:timing>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8802" y="404664"/>
            <a:ext cx="9152802" cy="864096"/>
          </a:xfrm>
          <a:prstGeom prst="rect">
            <a:avLst/>
          </a:prstGeom>
          <a:solidFill>
            <a:srgbClr val="7030A0"/>
          </a:solid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2400" b="1" dirty="0" smtClean="0"/>
              <a:t>Security &amp; Privacy – Legal Overview</a:t>
            </a:r>
          </a:p>
          <a:p>
            <a:r>
              <a:rPr lang="en-GB" sz="1400" dirty="0" smtClean="0"/>
              <a:t>Sony’s Data Protection Breach</a:t>
            </a:r>
            <a:endParaRPr lang="en-GB" sz="1400" dirty="0"/>
          </a:p>
        </p:txBody>
      </p:sp>
      <p:sp>
        <p:nvSpPr>
          <p:cNvPr id="5" name="Rectangle 4"/>
          <p:cNvSpPr/>
          <p:nvPr/>
        </p:nvSpPr>
        <p:spPr>
          <a:xfrm>
            <a:off x="-8802" y="116632"/>
            <a:ext cx="9144000" cy="144016"/>
          </a:xfrm>
          <a:prstGeom prst="rect">
            <a:avLst/>
          </a:prstGeom>
          <a:solidFill>
            <a:srgbClr val="7030A0"/>
          </a:solid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TextBox 5"/>
          <p:cNvSpPr txBox="1"/>
          <p:nvPr/>
        </p:nvSpPr>
        <p:spPr>
          <a:xfrm>
            <a:off x="251520" y="1628800"/>
            <a:ext cx="8640960" cy="461665"/>
          </a:xfrm>
          <a:prstGeom prst="rect">
            <a:avLst/>
          </a:prstGeom>
          <a:noFill/>
        </p:spPr>
        <p:txBody>
          <a:bodyPr wrap="square" rtlCol="0">
            <a:spAutoFit/>
          </a:bodyPr>
          <a:lstStyle/>
          <a:p>
            <a:pPr marL="342900" indent="-342900">
              <a:buFont typeface="Arial" panose="020B0604020202020204" pitchFamily="34" charset="0"/>
              <a:buChar char="•"/>
            </a:pPr>
            <a:r>
              <a:rPr lang="en-GB" sz="2400" dirty="0" smtClean="0"/>
              <a:t>77 Million Accounts Stolen</a:t>
            </a:r>
          </a:p>
        </p:txBody>
      </p:sp>
      <p:pic>
        <p:nvPicPr>
          <p:cNvPr id="7" name="Content Placeholder 4"/>
          <p:cNvPicPr>
            <a:picLocks noGrp="1" noChangeAspect="1"/>
          </p:cNvPicPr>
          <p:nvPr>
            <p:ph idx="1"/>
          </p:nvPr>
        </p:nvPicPr>
        <p:blipFill>
          <a:blip r:embed="rId2"/>
          <a:stretch>
            <a:fillRect/>
          </a:stretch>
        </p:blipFill>
        <p:spPr>
          <a:xfrm>
            <a:off x="5328542" y="1551698"/>
            <a:ext cx="3563938" cy="2885414"/>
          </a:xfrm>
          <a:prstGeom prst="rect">
            <a:avLst/>
          </a:prstGeom>
        </p:spPr>
      </p:pic>
    </p:spTree>
    <p:extLst>
      <p:ext uri="{BB962C8B-B14F-4D97-AF65-F5344CB8AC3E}">
        <p14:creationId xmlns:p14="http://schemas.microsoft.com/office/powerpoint/2010/main" val="757096063"/>
      </p:ext>
    </p:extLst>
  </p:cSld>
  <p:clrMapOvr>
    <a:masterClrMapping/>
  </p:clrMapOvr>
  <p:timing>
    <p:tnLst>
      <p:par>
        <p:cTn xmlns:p14="http://schemas.microsoft.com/office/powerpoint/2010/main" id="1" dur="indefinite" restart="never" nodeType="tmRoot"/>
      </p:par>
    </p:tnLst>
  </p:timing>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8802" y="404664"/>
            <a:ext cx="9152802" cy="864096"/>
          </a:xfrm>
          <a:prstGeom prst="rect">
            <a:avLst/>
          </a:prstGeom>
          <a:solidFill>
            <a:srgbClr val="7030A0"/>
          </a:solid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2400" b="1" dirty="0" smtClean="0"/>
              <a:t>Security &amp; Privacy – Legal Overview</a:t>
            </a:r>
          </a:p>
          <a:p>
            <a:r>
              <a:rPr lang="en-GB" sz="1400" dirty="0" smtClean="0"/>
              <a:t>Sony’s Data Protection Breach</a:t>
            </a:r>
            <a:endParaRPr lang="en-GB" sz="1400" dirty="0"/>
          </a:p>
        </p:txBody>
      </p:sp>
      <p:sp>
        <p:nvSpPr>
          <p:cNvPr id="5" name="Rectangle 4"/>
          <p:cNvSpPr/>
          <p:nvPr/>
        </p:nvSpPr>
        <p:spPr>
          <a:xfrm>
            <a:off x="-8802" y="116632"/>
            <a:ext cx="9144000" cy="144016"/>
          </a:xfrm>
          <a:prstGeom prst="rect">
            <a:avLst/>
          </a:prstGeom>
          <a:solidFill>
            <a:srgbClr val="7030A0"/>
          </a:solid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TextBox 5"/>
          <p:cNvSpPr txBox="1"/>
          <p:nvPr/>
        </p:nvSpPr>
        <p:spPr>
          <a:xfrm>
            <a:off x="251520" y="1628800"/>
            <a:ext cx="8640960" cy="1200329"/>
          </a:xfrm>
          <a:prstGeom prst="rect">
            <a:avLst/>
          </a:prstGeom>
          <a:noFill/>
        </p:spPr>
        <p:txBody>
          <a:bodyPr wrap="square" rtlCol="0">
            <a:spAutoFit/>
          </a:bodyPr>
          <a:lstStyle/>
          <a:p>
            <a:pPr marL="342900" indent="-342900">
              <a:buFont typeface="Arial" panose="020B0604020202020204" pitchFamily="34" charset="0"/>
              <a:buChar char="•"/>
            </a:pPr>
            <a:r>
              <a:rPr lang="en-GB" sz="2400" dirty="0" smtClean="0"/>
              <a:t>77 Million Accounts Stolen</a:t>
            </a:r>
          </a:p>
          <a:p>
            <a:pPr marL="342900" indent="-342900">
              <a:buFont typeface="Arial" panose="020B0604020202020204" pitchFamily="34" charset="0"/>
              <a:buChar char="•"/>
            </a:pPr>
            <a:endParaRPr lang="en-GB" sz="2400" dirty="0" smtClean="0"/>
          </a:p>
          <a:p>
            <a:pPr marL="342900" indent="-342900">
              <a:buFont typeface="Arial" panose="020B0604020202020204" pitchFamily="34" charset="0"/>
              <a:buChar char="•"/>
            </a:pPr>
            <a:r>
              <a:rPr lang="en-GB" sz="2400" dirty="0" smtClean="0"/>
              <a:t>Exposed information such as:</a:t>
            </a:r>
          </a:p>
        </p:txBody>
      </p:sp>
      <p:pic>
        <p:nvPicPr>
          <p:cNvPr id="7" name="Content Placeholder 4"/>
          <p:cNvPicPr>
            <a:picLocks noGrp="1" noChangeAspect="1"/>
          </p:cNvPicPr>
          <p:nvPr>
            <p:ph idx="1"/>
          </p:nvPr>
        </p:nvPicPr>
        <p:blipFill>
          <a:blip r:embed="rId2"/>
          <a:stretch>
            <a:fillRect/>
          </a:stretch>
        </p:blipFill>
        <p:spPr>
          <a:xfrm>
            <a:off x="5328542" y="1551698"/>
            <a:ext cx="3563938" cy="2885414"/>
          </a:xfrm>
          <a:prstGeom prst="rect">
            <a:avLst/>
          </a:prstGeom>
        </p:spPr>
      </p:pic>
    </p:spTree>
    <p:extLst>
      <p:ext uri="{BB962C8B-B14F-4D97-AF65-F5344CB8AC3E}">
        <p14:creationId xmlns:p14="http://schemas.microsoft.com/office/powerpoint/2010/main" val="2238714553"/>
      </p:ext>
    </p:extLst>
  </p:cSld>
  <p:clrMapOvr>
    <a:masterClrMapping/>
  </p:clrMapOvr>
  <p:timing>
    <p:tnLst>
      <p:par>
        <p:cTn xmlns:p14="http://schemas.microsoft.com/office/powerpoint/2010/main" id="1" dur="indefinite" restart="never" nodeType="tmRoot"/>
      </p:par>
    </p:tnLst>
  </p:timing>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8802" y="404664"/>
            <a:ext cx="9152802" cy="864096"/>
          </a:xfrm>
          <a:prstGeom prst="rect">
            <a:avLst/>
          </a:prstGeom>
          <a:solidFill>
            <a:srgbClr val="7030A0"/>
          </a:solid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2400" b="1" dirty="0" smtClean="0"/>
              <a:t>Security &amp; Privacy – Legal Overview</a:t>
            </a:r>
          </a:p>
          <a:p>
            <a:r>
              <a:rPr lang="en-GB" sz="1400" dirty="0" smtClean="0"/>
              <a:t>Sony’s Data Protection Breach</a:t>
            </a:r>
            <a:endParaRPr lang="en-GB" sz="1400" dirty="0"/>
          </a:p>
        </p:txBody>
      </p:sp>
      <p:sp>
        <p:nvSpPr>
          <p:cNvPr id="5" name="Rectangle 4"/>
          <p:cNvSpPr/>
          <p:nvPr/>
        </p:nvSpPr>
        <p:spPr>
          <a:xfrm>
            <a:off x="-8802" y="116632"/>
            <a:ext cx="9144000" cy="144016"/>
          </a:xfrm>
          <a:prstGeom prst="rect">
            <a:avLst/>
          </a:prstGeom>
          <a:solidFill>
            <a:srgbClr val="7030A0"/>
          </a:solid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TextBox 5"/>
          <p:cNvSpPr txBox="1"/>
          <p:nvPr/>
        </p:nvSpPr>
        <p:spPr>
          <a:xfrm>
            <a:off x="251520" y="1628800"/>
            <a:ext cx="8640960" cy="2677656"/>
          </a:xfrm>
          <a:prstGeom prst="rect">
            <a:avLst/>
          </a:prstGeom>
          <a:noFill/>
        </p:spPr>
        <p:txBody>
          <a:bodyPr wrap="square" rtlCol="0">
            <a:spAutoFit/>
          </a:bodyPr>
          <a:lstStyle/>
          <a:p>
            <a:pPr marL="342900" indent="-342900">
              <a:buFont typeface="Arial" panose="020B0604020202020204" pitchFamily="34" charset="0"/>
              <a:buChar char="•"/>
            </a:pPr>
            <a:r>
              <a:rPr lang="en-GB" sz="2400" dirty="0" smtClean="0"/>
              <a:t>77 Million Accounts Stolen</a:t>
            </a:r>
          </a:p>
          <a:p>
            <a:pPr marL="342900" indent="-342900">
              <a:buFont typeface="Arial" panose="020B0604020202020204" pitchFamily="34" charset="0"/>
              <a:buChar char="•"/>
            </a:pPr>
            <a:endParaRPr lang="en-GB" sz="2400" dirty="0" smtClean="0"/>
          </a:p>
          <a:p>
            <a:pPr marL="342900" indent="-342900">
              <a:buFont typeface="Arial" panose="020B0604020202020204" pitchFamily="34" charset="0"/>
              <a:buChar char="•"/>
            </a:pPr>
            <a:r>
              <a:rPr lang="en-GB" sz="2400" dirty="0" smtClean="0"/>
              <a:t>Exposed information such as:</a:t>
            </a:r>
          </a:p>
          <a:p>
            <a:pPr marL="1257300" lvl="2" indent="-342900">
              <a:buFont typeface="Arial" panose="020B0604020202020204" pitchFamily="34" charset="0"/>
              <a:buChar char="•"/>
            </a:pPr>
            <a:r>
              <a:rPr lang="en-GB" sz="2400" dirty="0" smtClean="0"/>
              <a:t>Names</a:t>
            </a:r>
          </a:p>
          <a:p>
            <a:pPr marL="1257300" lvl="2" indent="-342900">
              <a:buFont typeface="Arial" panose="020B0604020202020204" pitchFamily="34" charset="0"/>
              <a:buChar char="•"/>
            </a:pPr>
            <a:r>
              <a:rPr lang="en-GB" sz="2400" dirty="0" smtClean="0"/>
              <a:t>Addresses</a:t>
            </a:r>
          </a:p>
          <a:p>
            <a:pPr marL="1257300" lvl="2" indent="-342900">
              <a:buFont typeface="Arial" panose="020B0604020202020204" pitchFamily="34" charset="0"/>
              <a:buChar char="•"/>
            </a:pPr>
            <a:r>
              <a:rPr lang="en-GB" sz="2400" dirty="0" smtClean="0"/>
              <a:t>Dates of Birth</a:t>
            </a:r>
          </a:p>
          <a:p>
            <a:pPr marL="1257300" lvl="2" indent="-342900">
              <a:buFont typeface="Arial" panose="020B0604020202020204" pitchFamily="34" charset="0"/>
              <a:buChar char="•"/>
            </a:pPr>
            <a:r>
              <a:rPr lang="en-GB" sz="2400" dirty="0" smtClean="0"/>
              <a:t>Credit Card Information</a:t>
            </a:r>
          </a:p>
        </p:txBody>
      </p:sp>
      <p:pic>
        <p:nvPicPr>
          <p:cNvPr id="7" name="Content Placeholder 4"/>
          <p:cNvPicPr>
            <a:picLocks noGrp="1" noChangeAspect="1"/>
          </p:cNvPicPr>
          <p:nvPr>
            <p:ph idx="1"/>
          </p:nvPr>
        </p:nvPicPr>
        <p:blipFill>
          <a:blip r:embed="rId2"/>
          <a:stretch>
            <a:fillRect/>
          </a:stretch>
        </p:blipFill>
        <p:spPr>
          <a:xfrm>
            <a:off x="5328542" y="1551698"/>
            <a:ext cx="3563938" cy="2885414"/>
          </a:xfrm>
          <a:prstGeom prst="rect">
            <a:avLst/>
          </a:prstGeom>
        </p:spPr>
      </p:pic>
    </p:spTree>
    <p:extLst>
      <p:ext uri="{BB962C8B-B14F-4D97-AF65-F5344CB8AC3E}">
        <p14:creationId xmlns:p14="http://schemas.microsoft.com/office/powerpoint/2010/main" val="2442748941"/>
      </p:ext>
    </p:extLst>
  </p:cSld>
  <p:clrMapOvr>
    <a:masterClrMapping/>
  </p:clrMapOvr>
  <p:timing>
    <p:tnLst>
      <p:par>
        <p:cTn xmlns:p14="http://schemas.microsoft.com/office/powerpoint/2010/main" id="1" dur="indefinite" restart="never" nodeType="tmRoot"/>
      </p:par>
    </p:tnLst>
  </p:timing>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8802" y="404664"/>
            <a:ext cx="9152802" cy="864096"/>
          </a:xfrm>
          <a:prstGeom prst="rect">
            <a:avLst/>
          </a:prstGeom>
          <a:solidFill>
            <a:srgbClr val="7030A0"/>
          </a:solid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2400" b="1" dirty="0" smtClean="0"/>
              <a:t>Security &amp; Privacy – Legal Overview</a:t>
            </a:r>
          </a:p>
          <a:p>
            <a:r>
              <a:rPr lang="en-GB" sz="1400" dirty="0" smtClean="0"/>
              <a:t>Sony’s Data Protection Breach</a:t>
            </a:r>
            <a:endParaRPr lang="en-GB" sz="1400" dirty="0"/>
          </a:p>
        </p:txBody>
      </p:sp>
      <p:sp>
        <p:nvSpPr>
          <p:cNvPr id="5" name="Rectangle 4"/>
          <p:cNvSpPr/>
          <p:nvPr/>
        </p:nvSpPr>
        <p:spPr>
          <a:xfrm>
            <a:off x="-8802" y="116632"/>
            <a:ext cx="9144000" cy="144016"/>
          </a:xfrm>
          <a:prstGeom prst="rect">
            <a:avLst/>
          </a:prstGeom>
          <a:solidFill>
            <a:srgbClr val="7030A0"/>
          </a:solid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TextBox 5"/>
          <p:cNvSpPr txBox="1"/>
          <p:nvPr/>
        </p:nvSpPr>
        <p:spPr>
          <a:xfrm>
            <a:off x="251520" y="1628800"/>
            <a:ext cx="8640960" cy="3416320"/>
          </a:xfrm>
          <a:prstGeom prst="rect">
            <a:avLst/>
          </a:prstGeom>
          <a:noFill/>
        </p:spPr>
        <p:txBody>
          <a:bodyPr wrap="square" rtlCol="0">
            <a:spAutoFit/>
          </a:bodyPr>
          <a:lstStyle/>
          <a:p>
            <a:pPr marL="342900" indent="-342900">
              <a:buFont typeface="Arial" panose="020B0604020202020204" pitchFamily="34" charset="0"/>
              <a:buChar char="•"/>
            </a:pPr>
            <a:r>
              <a:rPr lang="en-GB" sz="2400" dirty="0" smtClean="0"/>
              <a:t>77 Million Accounts Stolen</a:t>
            </a:r>
          </a:p>
          <a:p>
            <a:pPr marL="342900" indent="-342900">
              <a:buFont typeface="Arial" panose="020B0604020202020204" pitchFamily="34" charset="0"/>
              <a:buChar char="•"/>
            </a:pPr>
            <a:endParaRPr lang="en-GB" sz="2400" dirty="0" smtClean="0"/>
          </a:p>
          <a:p>
            <a:pPr marL="342900" indent="-342900">
              <a:buFont typeface="Arial" panose="020B0604020202020204" pitchFamily="34" charset="0"/>
              <a:buChar char="•"/>
            </a:pPr>
            <a:r>
              <a:rPr lang="en-GB" sz="2400" dirty="0" smtClean="0"/>
              <a:t>Exposed information such as:</a:t>
            </a:r>
          </a:p>
          <a:p>
            <a:pPr marL="1257300" lvl="2" indent="-342900">
              <a:buFont typeface="Arial" panose="020B0604020202020204" pitchFamily="34" charset="0"/>
              <a:buChar char="•"/>
            </a:pPr>
            <a:r>
              <a:rPr lang="en-GB" sz="2400" dirty="0" smtClean="0"/>
              <a:t>Names</a:t>
            </a:r>
          </a:p>
          <a:p>
            <a:pPr marL="1257300" lvl="2" indent="-342900">
              <a:buFont typeface="Arial" panose="020B0604020202020204" pitchFamily="34" charset="0"/>
              <a:buChar char="•"/>
            </a:pPr>
            <a:r>
              <a:rPr lang="en-GB" sz="2400" dirty="0" smtClean="0"/>
              <a:t>Addresses</a:t>
            </a:r>
          </a:p>
          <a:p>
            <a:pPr marL="1257300" lvl="2" indent="-342900">
              <a:buFont typeface="Arial" panose="020B0604020202020204" pitchFamily="34" charset="0"/>
              <a:buChar char="•"/>
            </a:pPr>
            <a:r>
              <a:rPr lang="en-GB" sz="2400" dirty="0" smtClean="0"/>
              <a:t>Dates of Birth</a:t>
            </a:r>
          </a:p>
          <a:p>
            <a:pPr marL="1257300" lvl="2" indent="-342900">
              <a:buFont typeface="Arial" panose="020B0604020202020204" pitchFamily="34" charset="0"/>
              <a:buChar char="•"/>
            </a:pPr>
            <a:r>
              <a:rPr lang="en-GB" sz="2400" dirty="0" smtClean="0"/>
              <a:t>Credit Card Information</a:t>
            </a:r>
          </a:p>
          <a:p>
            <a:pPr marL="1257300" lvl="2" indent="-342900">
              <a:buFont typeface="Arial" panose="020B0604020202020204" pitchFamily="34" charset="0"/>
              <a:buChar char="•"/>
            </a:pPr>
            <a:endParaRPr lang="en-GB" sz="2400" dirty="0"/>
          </a:p>
          <a:p>
            <a:pPr marL="342900" indent="-342900">
              <a:buFont typeface="Arial" panose="020B0604020202020204" pitchFamily="34" charset="0"/>
              <a:buChar char="•"/>
            </a:pPr>
            <a:r>
              <a:rPr lang="en-GB" sz="2400" dirty="0" smtClean="0"/>
              <a:t>Security Software wasn’t up to date.</a:t>
            </a:r>
          </a:p>
        </p:txBody>
      </p:sp>
      <p:pic>
        <p:nvPicPr>
          <p:cNvPr id="7" name="Content Placeholder 4"/>
          <p:cNvPicPr>
            <a:picLocks noGrp="1" noChangeAspect="1"/>
          </p:cNvPicPr>
          <p:nvPr>
            <p:ph idx="1"/>
          </p:nvPr>
        </p:nvPicPr>
        <p:blipFill>
          <a:blip r:embed="rId2"/>
          <a:stretch>
            <a:fillRect/>
          </a:stretch>
        </p:blipFill>
        <p:spPr>
          <a:xfrm>
            <a:off x="5328542" y="1551698"/>
            <a:ext cx="3563938" cy="2885414"/>
          </a:xfrm>
          <a:prstGeom prst="rect">
            <a:avLst/>
          </a:prstGeom>
        </p:spPr>
      </p:pic>
    </p:spTree>
    <p:extLst>
      <p:ext uri="{BB962C8B-B14F-4D97-AF65-F5344CB8AC3E}">
        <p14:creationId xmlns:p14="http://schemas.microsoft.com/office/powerpoint/2010/main" val="1203126727"/>
      </p:ext>
    </p:extLst>
  </p:cSld>
  <p:clrMapOvr>
    <a:masterClrMapping/>
  </p:clrMapOvr>
  <p:timing>
    <p:tnLst>
      <p:par>
        <p:cTn xmlns:p14="http://schemas.microsoft.com/office/powerpoint/2010/main" id="1" dur="indefinite" restart="never" nodeType="tmRoot"/>
      </p:par>
    </p:tnLst>
  </p:timing>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8802" y="404664"/>
            <a:ext cx="9152802" cy="864096"/>
          </a:xfrm>
          <a:prstGeom prst="rect">
            <a:avLst/>
          </a:prstGeom>
          <a:solidFill>
            <a:srgbClr val="7030A0"/>
          </a:solid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2400" b="1" dirty="0" smtClean="0"/>
              <a:t>Security &amp; Privacy – Legal Overview</a:t>
            </a:r>
          </a:p>
          <a:p>
            <a:r>
              <a:rPr lang="en-GB" sz="1400" dirty="0" smtClean="0"/>
              <a:t>Sony’s Data Protection Breach</a:t>
            </a:r>
            <a:endParaRPr lang="en-GB" sz="1400" dirty="0"/>
          </a:p>
        </p:txBody>
      </p:sp>
      <p:sp>
        <p:nvSpPr>
          <p:cNvPr id="5" name="Rectangle 4"/>
          <p:cNvSpPr/>
          <p:nvPr/>
        </p:nvSpPr>
        <p:spPr>
          <a:xfrm>
            <a:off x="-8802" y="116632"/>
            <a:ext cx="9144000" cy="144016"/>
          </a:xfrm>
          <a:prstGeom prst="rect">
            <a:avLst/>
          </a:prstGeom>
          <a:solidFill>
            <a:srgbClr val="7030A0"/>
          </a:solid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TextBox 5"/>
          <p:cNvSpPr txBox="1"/>
          <p:nvPr/>
        </p:nvSpPr>
        <p:spPr>
          <a:xfrm>
            <a:off x="251520" y="1628800"/>
            <a:ext cx="8640960" cy="1077218"/>
          </a:xfrm>
          <a:prstGeom prst="rect">
            <a:avLst/>
          </a:prstGeom>
          <a:noFill/>
        </p:spPr>
        <p:txBody>
          <a:bodyPr wrap="square" rtlCol="0">
            <a:spAutoFit/>
          </a:bodyPr>
          <a:lstStyle/>
          <a:p>
            <a:pPr marL="342900" indent="-342900">
              <a:buFont typeface="Arial" panose="020B0604020202020204" pitchFamily="34" charset="0"/>
              <a:buChar char="•"/>
            </a:pPr>
            <a:r>
              <a:rPr lang="en-GB" sz="3200" dirty="0" smtClean="0"/>
              <a:t>Data protection and privacy laws have been adopted worldwide.</a:t>
            </a:r>
          </a:p>
        </p:txBody>
      </p:sp>
    </p:spTree>
    <p:extLst>
      <p:ext uri="{BB962C8B-B14F-4D97-AF65-F5344CB8AC3E}">
        <p14:creationId xmlns:p14="http://schemas.microsoft.com/office/powerpoint/2010/main" val="3815037962"/>
      </p:ext>
    </p:extLst>
  </p:cSld>
  <p:clrMapOvr>
    <a:masterClrMapping/>
  </p:clrMapOvr>
  <p:timing>
    <p:tnLst>
      <p:par>
        <p:cTn xmlns:p14="http://schemas.microsoft.com/office/powerpoint/2010/main" id="1" dur="indefinite" restart="never" nodeType="tmRoot"/>
      </p:par>
    </p:tnLst>
  </p:timing>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8802" y="404664"/>
            <a:ext cx="9152802" cy="864096"/>
          </a:xfrm>
          <a:prstGeom prst="rect">
            <a:avLst/>
          </a:prstGeom>
          <a:solidFill>
            <a:srgbClr val="7030A0"/>
          </a:solid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2400" b="1" dirty="0" smtClean="0"/>
              <a:t>Security &amp; Privacy – Legal Overview</a:t>
            </a:r>
          </a:p>
          <a:p>
            <a:r>
              <a:rPr lang="en-GB" sz="1400" dirty="0" smtClean="0"/>
              <a:t>Sony’s Data Protection Breach</a:t>
            </a:r>
            <a:endParaRPr lang="en-GB" sz="1400" dirty="0"/>
          </a:p>
        </p:txBody>
      </p:sp>
      <p:sp>
        <p:nvSpPr>
          <p:cNvPr id="5" name="Rectangle 4"/>
          <p:cNvSpPr/>
          <p:nvPr/>
        </p:nvSpPr>
        <p:spPr>
          <a:xfrm>
            <a:off x="-8802" y="116632"/>
            <a:ext cx="9144000" cy="144016"/>
          </a:xfrm>
          <a:prstGeom prst="rect">
            <a:avLst/>
          </a:prstGeom>
          <a:solidFill>
            <a:srgbClr val="7030A0"/>
          </a:solid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TextBox 5"/>
          <p:cNvSpPr txBox="1"/>
          <p:nvPr/>
        </p:nvSpPr>
        <p:spPr>
          <a:xfrm>
            <a:off x="251520" y="1628800"/>
            <a:ext cx="8640960" cy="2554545"/>
          </a:xfrm>
          <a:prstGeom prst="rect">
            <a:avLst/>
          </a:prstGeom>
          <a:noFill/>
        </p:spPr>
        <p:txBody>
          <a:bodyPr wrap="square" rtlCol="0">
            <a:spAutoFit/>
          </a:bodyPr>
          <a:lstStyle/>
          <a:p>
            <a:pPr marL="342900" indent="-342900">
              <a:buFont typeface="Arial" panose="020B0604020202020204" pitchFamily="34" charset="0"/>
              <a:buChar char="•"/>
            </a:pPr>
            <a:r>
              <a:rPr lang="en-GB" sz="3200" dirty="0" smtClean="0"/>
              <a:t>Data protection and privacy laws have been adopted worldwide.</a:t>
            </a:r>
          </a:p>
          <a:p>
            <a:pPr marL="342900" indent="-342900">
              <a:buFont typeface="Arial" panose="020B0604020202020204" pitchFamily="34" charset="0"/>
              <a:buChar char="•"/>
            </a:pPr>
            <a:endParaRPr lang="en-GB" sz="3200" dirty="0"/>
          </a:p>
          <a:p>
            <a:pPr marL="342900" indent="-342900">
              <a:buFont typeface="Arial" panose="020B0604020202020204" pitchFamily="34" charset="0"/>
              <a:buChar char="•"/>
            </a:pPr>
            <a:r>
              <a:rPr lang="en-GB" sz="3200" dirty="0" smtClean="0"/>
              <a:t>Individuals should have control over their own personal information.</a:t>
            </a:r>
          </a:p>
        </p:txBody>
      </p:sp>
    </p:spTree>
    <p:extLst>
      <p:ext uri="{BB962C8B-B14F-4D97-AF65-F5344CB8AC3E}">
        <p14:creationId xmlns:p14="http://schemas.microsoft.com/office/powerpoint/2010/main" val="1872373875"/>
      </p:ext>
    </p:extLst>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8802" y="404664"/>
            <a:ext cx="9152802" cy="864096"/>
          </a:xfrm>
          <a:prstGeom prst="rect">
            <a:avLst/>
          </a:prstGeom>
          <a:solidFill>
            <a:schemeClr val="tx2">
              <a:lumMod val="75000"/>
            </a:schemeClr>
          </a:solidFill>
          <a:ln>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2400" b="1" dirty="0" smtClean="0"/>
              <a:t>Security &amp; Privacy – Legal Overview</a:t>
            </a:r>
          </a:p>
          <a:p>
            <a:r>
              <a:rPr lang="en-GB" sz="1400" dirty="0" smtClean="0"/>
              <a:t>Introduction</a:t>
            </a:r>
            <a:endParaRPr lang="en-GB" sz="1400" dirty="0"/>
          </a:p>
        </p:txBody>
      </p:sp>
      <p:sp>
        <p:nvSpPr>
          <p:cNvPr id="5" name="Rectangle 4"/>
          <p:cNvSpPr/>
          <p:nvPr/>
        </p:nvSpPr>
        <p:spPr>
          <a:xfrm>
            <a:off x="-8802" y="116632"/>
            <a:ext cx="9144000" cy="144016"/>
          </a:xfrm>
          <a:prstGeom prst="rect">
            <a:avLst/>
          </a:prstGeom>
          <a:solidFill>
            <a:schemeClr val="tx2">
              <a:lumMod val="75000"/>
            </a:schemeClr>
          </a:solidFill>
          <a:ln>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TextBox 6"/>
          <p:cNvSpPr txBox="1"/>
          <p:nvPr/>
        </p:nvSpPr>
        <p:spPr>
          <a:xfrm>
            <a:off x="251520" y="1628800"/>
            <a:ext cx="8640960" cy="523220"/>
          </a:xfrm>
          <a:prstGeom prst="rect">
            <a:avLst/>
          </a:prstGeom>
          <a:noFill/>
        </p:spPr>
        <p:txBody>
          <a:bodyPr wrap="square" rtlCol="0">
            <a:spAutoFit/>
          </a:bodyPr>
          <a:lstStyle/>
          <a:p>
            <a:pPr marL="285750" indent="-285750">
              <a:buFont typeface="Arial" panose="020B0604020202020204" pitchFamily="34" charset="0"/>
              <a:buChar char="•"/>
            </a:pPr>
            <a:r>
              <a:rPr lang="en-GB" sz="2800" dirty="0" smtClean="0"/>
              <a:t>How is personal data obtained?</a:t>
            </a:r>
          </a:p>
        </p:txBody>
      </p:sp>
    </p:spTree>
    <p:extLst>
      <p:ext uri="{BB962C8B-B14F-4D97-AF65-F5344CB8AC3E}">
        <p14:creationId xmlns:p14="http://schemas.microsoft.com/office/powerpoint/2010/main" val="4024603573"/>
      </p:ext>
    </p:extLst>
  </p:cSld>
  <p:clrMapOvr>
    <a:masterClrMapping/>
  </p:clrMapOvr>
  <p:timing>
    <p:tnLst>
      <p:par>
        <p:cTn xmlns:p14="http://schemas.microsoft.com/office/powerpoint/2010/main" id="1" dur="indefinite" restart="never" nodeType="tmRoot"/>
      </p:par>
    </p:tnLst>
  </p:timing>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8802" y="404664"/>
            <a:ext cx="9152802" cy="864096"/>
          </a:xfrm>
          <a:prstGeom prst="rect">
            <a:avLst/>
          </a:prstGeom>
          <a:solidFill>
            <a:srgbClr val="7030A0"/>
          </a:solid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2400" b="1" dirty="0" smtClean="0"/>
              <a:t>Security &amp; Privacy – Legal Overview</a:t>
            </a:r>
          </a:p>
          <a:p>
            <a:r>
              <a:rPr lang="en-GB" sz="1400" dirty="0" smtClean="0"/>
              <a:t>Sony’s Data Protection Breach</a:t>
            </a:r>
            <a:endParaRPr lang="en-GB" sz="1400" dirty="0"/>
          </a:p>
        </p:txBody>
      </p:sp>
      <p:sp>
        <p:nvSpPr>
          <p:cNvPr id="5" name="Rectangle 4"/>
          <p:cNvSpPr/>
          <p:nvPr/>
        </p:nvSpPr>
        <p:spPr>
          <a:xfrm>
            <a:off x="-8802" y="116632"/>
            <a:ext cx="9144000" cy="144016"/>
          </a:xfrm>
          <a:prstGeom prst="rect">
            <a:avLst/>
          </a:prstGeom>
          <a:solidFill>
            <a:srgbClr val="7030A0"/>
          </a:solid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TextBox 5"/>
          <p:cNvSpPr txBox="1"/>
          <p:nvPr/>
        </p:nvSpPr>
        <p:spPr>
          <a:xfrm>
            <a:off x="251520" y="1628800"/>
            <a:ext cx="8640960" cy="4031873"/>
          </a:xfrm>
          <a:prstGeom prst="rect">
            <a:avLst/>
          </a:prstGeom>
          <a:noFill/>
        </p:spPr>
        <p:txBody>
          <a:bodyPr wrap="square" rtlCol="0">
            <a:spAutoFit/>
          </a:bodyPr>
          <a:lstStyle/>
          <a:p>
            <a:pPr marL="342900" indent="-342900">
              <a:buFont typeface="Arial" panose="020B0604020202020204" pitchFamily="34" charset="0"/>
              <a:buChar char="•"/>
            </a:pPr>
            <a:r>
              <a:rPr lang="en-GB" sz="3200" dirty="0" smtClean="0"/>
              <a:t>Data protection and privacy laws have been adopted worldwide.</a:t>
            </a:r>
          </a:p>
          <a:p>
            <a:pPr marL="342900" indent="-342900">
              <a:buFont typeface="Arial" panose="020B0604020202020204" pitchFamily="34" charset="0"/>
              <a:buChar char="•"/>
            </a:pPr>
            <a:endParaRPr lang="en-GB" sz="3200" dirty="0"/>
          </a:p>
          <a:p>
            <a:pPr marL="342900" indent="-342900">
              <a:buFont typeface="Arial" panose="020B0604020202020204" pitchFamily="34" charset="0"/>
              <a:buChar char="•"/>
            </a:pPr>
            <a:r>
              <a:rPr lang="en-GB" sz="3200" dirty="0" smtClean="0"/>
              <a:t>Individuals should have control over their own personal information.</a:t>
            </a:r>
            <a:endParaRPr lang="en-GB" sz="3200" dirty="0"/>
          </a:p>
          <a:p>
            <a:pPr marL="342900" indent="-342900">
              <a:buFont typeface="Arial" panose="020B0604020202020204" pitchFamily="34" charset="0"/>
              <a:buChar char="•"/>
            </a:pPr>
            <a:endParaRPr lang="en-GB" sz="3200" dirty="0" smtClean="0"/>
          </a:p>
          <a:p>
            <a:pPr marL="342900" indent="-342900">
              <a:buFont typeface="Arial" panose="020B0604020202020204" pitchFamily="34" charset="0"/>
              <a:buChar char="•"/>
            </a:pPr>
            <a:r>
              <a:rPr lang="en-GB" sz="3200" dirty="0" smtClean="0"/>
              <a:t>The Data Protection Act in the UK regulates certain activities.</a:t>
            </a:r>
          </a:p>
        </p:txBody>
      </p:sp>
    </p:spTree>
    <p:extLst>
      <p:ext uri="{BB962C8B-B14F-4D97-AF65-F5344CB8AC3E}">
        <p14:creationId xmlns:p14="http://schemas.microsoft.com/office/powerpoint/2010/main" val="366318737"/>
      </p:ext>
    </p:extLst>
  </p:cSld>
  <p:clrMapOvr>
    <a:masterClrMapping/>
  </p:clrMapOvr>
  <p:timing>
    <p:tnLst>
      <p:par>
        <p:cTn xmlns:p14="http://schemas.microsoft.com/office/powerpoint/2010/main" id="1" dur="indefinite" restart="never" nodeType="tmRoot"/>
      </p:par>
    </p:tnLst>
  </p:timing>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8802" y="404664"/>
            <a:ext cx="9152802" cy="864096"/>
          </a:xfrm>
          <a:prstGeom prst="rect">
            <a:avLst/>
          </a:prstGeom>
          <a:solidFill>
            <a:srgbClr val="7030A0"/>
          </a:solid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2400" b="1" dirty="0" smtClean="0"/>
              <a:t>Security &amp; Privacy – Legal Overview</a:t>
            </a:r>
          </a:p>
          <a:p>
            <a:r>
              <a:rPr lang="en-GB" sz="1400" dirty="0" smtClean="0"/>
              <a:t>Sony’s Data Protection Breach</a:t>
            </a:r>
            <a:endParaRPr lang="en-GB" sz="1400" dirty="0"/>
          </a:p>
        </p:txBody>
      </p:sp>
      <p:sp>
        <p:nvSpPr>
          <p:cNvPr id="5" name="Rectangle 4"/>
          <p:cNvSpPr/>
          <p:nvPr/>
        </p:nvSpPr>
        <p:spPr>
          <a:xfrm>
            <a:off x="-8802" y="116632"/>
            <a:ext cx="9144000" cy="144016"/>
          </a:xfrm>
          <a:prstGeom prst="rect">
            <a:avLst/>
          </a:prstGeom>
          <a:solidFill>
            <a:srgbClr val="7030A0"/>
          </a:solid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TextBox 5"/>
          <p:cNvSpPr txBox="1"/>
          <p:nvPr/>
        </p:nvSpPr>
        <p:spPr>
          <a:xfrm>
            <a:off x="251520" y="1628800"/>
            <a:ext cx="8640960" cy="584775"/>
          </a:xfrm>
          <a:prstGeom prst="rect">
            <a:avLst/>
          </a:prstGeom>
          <a:noFill/>
        </p:spPr>
        <p:txBody>
          <a:bodyPr wrap="square" rtlCol="0">
            <a:spAutoFit/>
          </a:bodyPr>
          <a:lstStyle/>
          <a:p>
            <a:pPr marL="342900" indent="-342900">
              <a:buFont typeface="Arial" panose="020B0604020202020204" pitchFamily="34" charset="0"/>
              <a:buChar char="•"/>
            </a:pPr>
            <a:r>
              <a:rPr lang="en-GB" sz="3200" dirty="0" smtClean="0"/>
              <a:t>History of Data Protection Laws</a:t>
            </a:r>
          </a:p>
        </p:txBody>
      </p:sp>
    </p:spTree>
    <p:extLst>
      <p:ext uri="{BB962C8B-B14F-4D97-AF65-F5344CB8AC3E}">
        <p14:creationId xmlns:p14="http://schemas.microsoft.com/office/powerpoint/2010/main" val="366318737"/>
      </p:ext>
    </p:extLst>
  </p:cSld>
  <p:clrMapOvr>
    <a:masterClrMapping/>
  </p:clrMapOvr>
  <p:timing>
    <p:tnLst>
      <p:par>
        <p:cTn xmlns:p14="http://schemas.microsoft.com/office/powerpoint/2010/main" id="1" dur="indefinite" restart="never" nodeType="tmRoot"/>
      </p:par>
    </p:tnLst>
  </p:timing>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8802" y="404664"/>
            <a:ext cx="9152802" cy="864096"/>
          </a:xfrm>
          <a:prstGeom prst="rect">
            <a:avLst/>
          </a:prstGeom>
          <a:solidFill>
            <a:srgbClr val="7030A0"/>
          </a:solid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2400" b="1" dirty="0" smtClean="0"/>
              <a:t>Security &amp; Privacy – Legal Overview</a:t>
            </a:r>
          </a:p>
          <a:p>
            <a:r>
              <a:rPr lang="en-GB" sz="1400" dirty="0" smtClean="0"/>
              <a:t>Sony’s Data Protection Breach</a:t>
            </a:r>
            <a:endParaRPr lang="en-GB" sz="1400" dirty="0"/>
          </a:p>
        </p:txBody>
      </p:sp>
      <p:sp>
        <p:nvSpPr>
          <p:cNvPr id="5" name="Rectangle 4"/>
          <p:cNvSpPr/>
          <p:nvPr/>
        </p:nvSpPr>
        <p:spPr>
          <a:xfrm>
            <a:off x="-8802" y="116632"/>
            <a:ext cx="9144000" cy="144016"/>
          </a:xfrm>
          <a:prstGeom prst="rect">
            <a:avLst/>
          </a:prstGeom>
          <a:solidFill>
            <a:srgbClr val="7030A0"/>
          </a:solid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TextBox 5"/>
          <p:cNvSpPr txBox="1"/>
          <p:nvPr/>
        </p:nvSpPr>
        <p:spPr>
          <a:xfrm>
            <a:off x="251520" y="1628800"/>
            <a:ext cx="8640960" cy="1569660"/>
          </a:xfrm>
          <a:prstGeom prst="rect">
            <a:avLst/>
          </a:prstGeom>
          <a:noFill/>
        </p:spPr>
        <p:txBody>
          <a:bodyPr wrap="square" rtlCol="0">
            <a:spAutoFit/>
          </a:bodyPr>
          <a:lstStyle/>
          <a:p>
            <a:pPr marL="342900" indent="-342900">
              <a:buFont typeface="Arial" panose="020B0604020202020204" pitchFamily="34" charset="0"/>
              <a:buChar char="•"/>
            </a:pPr>
            <a:r>
              <a:rPr lang="en-GB" sz="3200" dirty="0" smtClean="0"/>
              <a:t>History of Data Protection Laws</a:t>
            </a:r>
          </a:p>
          <a:p>
            <a:pPr marL="342900" indent="-342900">
              <a:buFont typeface="Arial" panose="020B0604020202020204" pitchFamily="34" charset="0"/>
              <a:buChar char="•"/>
            </a:pPr>
            <a:endParaRPr lang="en-GB" sz="3200" dirty="0"/>
          </a:p>
          <a:p>
            <a:pPr marL="800100" lvl="1" indent="-342900">
              <a:buFont typeface="Arial" panose="020B0604020202020204" pitchFamily="34" charset="0"/>
              <a:buChar char="•"/>
            </a:pPr>
            <a:r>
              <a:rPr lang="en-GB" sz="3200" dirty="0" smtClean="0"/>
              <a:t>Increased interest in the 60’s and 70’s.</a:t>
            </a:r>
          </a:p>
        </p:txBody>
      </p:sp>
    </p:spTree>
    <p:extLst>
      <p:ext uri="{BB962C8B-B14F-4D97-AF65-F5344CB8AC3E}">
        <p14:creationId xmlns:p14="http://schemas.microsoft.com/office/powerpoint/2010/main" val="4260757087"/>
      </p:ext>
    </p:extLst>
  </p:cSld>
  <p:clrMapOvr>
    <a:masterClrMapping/>
  </p:clrMapOvr>
  <p:timing>
    <p:tnLst>
      <p:par>
        <p:cTn xmlns:p14="http://schemas.microsoft.com/office/powerpoint/2010/main" id="1" dur="indefinite" restart="never" nodeType="tmRoot"/>
      </p:par>
    </p:tnLst>
  </p:timing>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8802" y="404664"/>
            <a:ext cx="9152802" cy="864096"/>
          </a:xfrm>
          <a:prstGeom prst="rect">
            <a:avLst/>
          </a:prstGeom>
          <a:solidFill>
            <a:srgbClr val="7030A0"/>
          </a:solid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2400" b="1" dirty="0" smtClean="0"/>
              <a:t>Security &amp; Privacy – Legal Overview</a:t>
            </a:r>
          </a:p>
          <a:p>
            <a:r>
              <a:rPr lang="en-GB" sz="1400" dirty="0" smtClean="0"/>
              <a:t>Sony’s Data Protection Breach</a:t>
            </a:r>
            <a:endParaRPr lang="en-GB" sz="1400" dirty="0"/>
          </a:p>
        </p:txBody>
      </p:sp>
      <p:sp>
        <p:nvSpPr>
          <p:cNvPr id="5" name="Rectangle 4"/>
          <p:cNvSpPr/>
          <p:nvPr/>
        </p:nvSpPr>
        <p:spPr>
          <a:xfrm>
            <a:off x="-8802" y="116632"/>
            <a:ext cx="9144000" cy="144016"/>
          </a:xfrm>
          <a:prstGeom prst="rect">
            <a:avLst/>
          </a:prstGeom>
          <a:solidFill>
            <a:srgbClr val="7030A0"/>
          </a:solid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TextBox 5"/>
          <p:cNvSpPr txBox="1"/>
          <p:nvPr/>
        </p:nvSpPr>
        <p:spPr>
          <a:xfrm>
            <a:off x="251520" y="1628800"/>
            <a:ext cx="8640960" cy="3046988"/>
          </a:xfrm>
          <a:prstGeom prst="rect">
            <a:avLst/>
          </a:prstGeom>
          <a:noFill/>
        </p:spPr>
        <p:txBody>
          <a:bodyPr wrap="square" rtlCol="0">
            <a:spAutoFit/>
          </a:bodyPr>
          <a:lstStyle/>
          <a:p>
            <a:pPr marL="342900" indent="-342900">
              <a:buFont typeface="Arial" panose="020B0604020202020204" pitchFamily="34" charset="0"/>
              <a:buChar char="•"/>
            </a:pPr>
            <a:r>
              <a:rPr lang="en-GB" sz="3200" dirty="0" smtClean="0"/>
              <a:t>History of Data Protection Laws</a:t>
            </a:r>
          </a:p>
          <a:p>
            <a:pPr marL="342900" indent="-342900">
              <a:buFont typeface="Arial" panose="020B0604020202020204" pitchFamily="34" charset="0"/>
              <a:buChar char="•"/>
            </a:pPr>
            <a:endParaRPr lang="en-GB" sz="3200" dirty="0"/>
          </a:p>
          <a:p>
            <a:pPr marL="800100" lvl="1" indent="-342900">
              <a:buFont typeface="Arial" panose="020B0604020202020204" pitchFamily="34" charset="0"/>
              <a:buChar char="•"/>
            </a:pPr>
            <a:r>
              <a:rPr lang="en-GB" sz="3200" dirty="0" smtClean="0"/>
              <a:t>Increased interest in the 60’s and 70’s.</a:t>
            </a:r>
          </a:p>
          <a:p>
            <a:pPr marL="800100" lvl="1" indent="-342900">
              <a:buFont typeface="Arial" panose="020B0604020202020204" pitchFamily="34" charset="0"/>
              <a:buChar char="•"/>
            </a:pPr>
            <a:endParaRPr lang="en-GB" sz="3200" dirty="0" smtClean="0"/>
          </a:p>
          <a:p>
            <a:pPr marL="800100" lvl="1" indent="-342900">
              <a:buFont typeface="Arial" panose="020B0604020202020204" pitchFamily="34" charset="0"/>
              <a:buChar char="•"/>
            </a:pPr>
            <a:r>
              <a:rPr lang="en-GB" sz="3200" dirty="0" smtClean="0"/>
              <a:t>First data protection law was introduced in 1970</a:t>
            </a:r>
          </a:p>
        </p:txBody>
      </p:sp>
    </p:spTree>
    <p:extLst>
      <p:ext uri="{BB962C8B-B14F-4D97-AF65-F5344CB8AC3E}">
        <p14:creationId xmlns:p14="http://schemas.microsoft.com/office/powerpoint/2010/main" val="1898500606"/>
      </p:ext>
    </p:extLst>
  </p:cSld>
  <p:clrMapOvr>
    <a:masterClrMapping/>
  </p:clrMapOvr>
  <p:timing>
    <p:tnLst>
      <p:par>
        <p:cTn xmlns:p14="http://schemas.microsoft.com/office/powerpoint/2010/main" id="1" dur="indefinite" restart="never" nodeType="tmRoot"/>
      </p:par>
    </p:tnLst>
  </p:timing>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8802" y="404664"/>
            <a:ext cx="9152802" cy="864096"/>
          </a:xfrm>
          <a:prstGeom prst="rect">
            <a:avLst/>
          </a:prstGeom>
          <a:solidFill>
            <a:srgbClr val="7030A0"/>
          </a:solid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2400" b="1" dirty="0" smtClean="0"/>
              <a:t>Security &amp; Privacy – Legal Overview</a:t>
            </a:r>
          </a:p>
          <a:p>
            <a:r>
              <a:rPr lang="en-GB" sz="1400" dirty="0" smtClean="0"/>
              <a:t>Sony’s Data Protection Breach</a:t>
            </a:r>
            <a:endParaRPr lang="en-GB" sz="1400" dirty="0"/>
          </a:p>
        </p:txBody>
      </p:sp>
      <p:sp>
        <p:nvSpPr>
          <p:cNvPr id="5" name="Rectangle 4"/>
          <p:cNvSpPr/>
          <p:nvPr/>
        </p:nvSpPr>
        <p:spPr>
          <a:xfrm>
            <a:off x="-8802" y="116632"/>
            <a:ext cx="9144000" cy="144016"/>
          </a:xfrm>
          <a:prstGeom prst="rect">
            <a:avLst/>
          </a:prstGeom>
          <a:solidFill>
            <a:srgbClr val="7030A0"/>
          </a:solid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TextBox 5"/>
          <p:cNvSpPr txBox="1"/>
          <p:nvPr/>
        </p:nvSpPr>
        <p:spPr>
          <a:xfrm>
            <a:off x="251520" y="1628800"/>
            <a:ext cx="8640960" cy="4031873"/>
          </a:xfrm>
          <a:prstGeom prst="rect">
            <a:avLst/>
          </a:prstGeom>
          <a:noFill/>
        </p:spPr>
        <p:txBody>
          <a:bodyPr wrap="square" rtlCol="0">
            <a:spAutoFit/>
          </a:bodyPr>
          <a:lstStyle/>
          <a:p>
            <a:pPr marL="342900" indent="-342900">
              <a:buFont typeface="Arial" panose="020B0604020202020204" pitchFamily="34" charset="0"/>
              <a:buChar char="•"/>
            </a:pPr>
            <a:r>
              <a:rPr lang="en-GB" sz="3200" dirty="0" smtClean="0"/>
              <a:t>History of Data Protection Laws</a:t>
            </a:r>
          </a:p>
          <a:p>
            <a:pPr marL="342900" indent="-342900">
              <a:buFont typeface="Arial" panose="020B0604020202020204" pitchFamily="34" charset="0"/>
              <a:buChar char="•"/>
            </a:pPr>
            <a:endParaRPr lang="en-GB" sz="3200" dirty="0"/>
          </a:p>
          <a:p>
            <a:pPr marL="800100" lvl="1" indent="-342900">
              <a:buFont typeface="Arial" panose="020B0604020202020204" pitchFamily="34" charset="0"/>
              <a:buChar char="•"/>
            </a:pPr>
            <a:r>
              <a:rPr lang="en-GB" sz="3200" dirty="0" smtClean="0"/>
              <a:t>Increased interest in the 60’s and 70’s.</a:t>
            </a:r>
          </a:p>
          <a:p>
            <a:pPr marL="800100" lvl="1" indent="-342900">
              <a:buFont typeface="Arial" panose="020B0604020202020204" pitchFamily="34" charset="0"/>
              <a:buChar char="•"/>
            </a:pPr>
            <a:endParaRPr lang="en-GB" sz="3200" dirty="0" smtClean="0"/>
          </a:p>
          <a:p>
            <a:pPr marL="800100" lvl="1" indent="-342900">
              <a:buFont typeface="Arial" panose="020B0604020202020204" pitchFamily="34" charset="0"/>
              <a:buChar char="•"/>
            </a:pPr>
            <a:r>
              <a:rPr lang="en-GB" sz="3200" dirty="0" smtClean="0"/>
              <a:t>First data protection law was introduced in 1970</a:t>
            </a:r>
          </a:p>
          <a:p>
            <a:pPr marL="800100" lvl="1" indent="-342900">
              <a:buFont typeface="Arial" panose="020B0604020202020204" pitchFamily="34" charset="0"/>
              <a:buChar char="•"/>
            </a:pPr>
            <a:endParaRPr lang="en-GB" sz="3200" dirty="0"/>
          </a:p>
          <a:p>
            <a:pPr marL="800100" lvl="1" indent="-342900">
              <a:buFont typeface="Arial" panose="020B0604020202020204" pitchFamily="34" charset="0"/>
              <a:buChar char="•"/>
            </a:pPr>
            <a:r>
              <a:rPr lang="en-GB" sz="3200" dirty="0" smtClean="0"/>
              <a:t>Two major international instruments</a:t>
            </a:r>
          </a:p>
        </p:txBody>
      </p:sp>
    </p:spTree>
    <p:extLst>
      <p:ext uri="{BB962C8B-B14F-4D97-AF65-F5344CB8AC3E}">
        <p14:creationId xmlns:p14="http://schemas.microsoft.com/office/powerpoint/2010/main" val="144263463"/>
      </p:ext>
    </p:extLst>
  </p:cSld>
  <p:clrMapOvr>
    <a:masterClrMapping/>
  </p:clrMapOvr>
  <p:timing>
    <p:tnLst>
      <p:par>
        <p:cTn xmlns:p14="http://schemas.microsoft.com/office/powerpoint/2010/main" id="1" dur="indefinite" restart="never" nodeType="tmRoot"/>
      </p:par>
    </p:tnLst>
  </p:timing>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620688"/>
            <a:ext cx="9152802" cy="4320480"/>
          </a:xfrm>
          <a:prstGeom prst="rect">
            <a:avLst/>
          </a:prstGeom>
          <a:solidFill>
            <a:srgbClr val="24887C"/>
          </a:solidFill>
          <a:ln>
            <a:solidFill>
              <a:srgbClr val="24887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4400" b="1" dirty="0" smtClean="0"/>
              <a:t>Security &amp; Privacy – Legal Overview</a:t>
            </a:r>
          </a:p>
          <a:p>
            <a:pPr algn="ctr"/>
            <a:r>
              <a:rPr lang="en-GB" sz="3200" dirty="0" smtClean="0"/>
              <a:t>Three main sources of law</a:t>
            </a:r>
          </a:p>
        </p:txBody>
      </p:sp>
      <p:sp>
        <p:nvSpPr>
          <p:cNvPr id="5" name="Rectangle 4"/>
          <p:cNvSpPr/>
          <p:nvPr/>
        </p:nvSpPr>
        <p:spPr>
          <a:xfrm>
            <a:off x="-5053" y="332656"/>
            <a:ext cx="9144000" cy="144016"/>
          </a:xfrm>
          <a:prstGeom prst="rect">
            <a:avLst/>
          </a:prstGeom>
          <a:solidFill>
            <a:srgbClr val="24887C"/>
          </a:solidFill>
          <a:ln>
            <a:solidFill>
              <a:srgbClr val="24887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1489714936"/>
      </p:ext>
    </p:extLst>
  </p:cSld>
  <p:clrMapOvr>
    <a:masterClrMapping/>
  </p:clrMapOvr>
  <p:timing>
    <p:tnLst>
      <p:par>
        <p:cTn xmlns:p14="http://schemas.microsoft.com/office/powerpoint/2010/main" id="1" dur="indefinite" restart="never" nodeType="tmRoot"/>
      </p:par>
    </p:tnLst>
  </p:timing>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8802" y="404664"/>
            <a:ext cx="9152802" cy="864096"/>
          </a:xfrm>
          <a:prstGeom prst="rect">
            <a:avLst/>
          </a:prstGeom>
          <a:solidFill>
            <a:srgbClr val="24887C"/>
          </a:solidFill>
          <a:ln>
            <a:solidFill>
              <a:srgbClr val="24887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2400" b="1" dirty="0" smtClean="0"/>
              <a:t>Security &amp; Privacy – Legal Overview</a:t>
            </a:r>
          </a:p>
          <a:p>
            <a:r>
              <a:rPr lang="en-GB" sz="1400" dirty="0" smtClean="0"/>
              <a:t>Three main sources of law</a:t>
            </a:r>
            <a:endParaRPr lang="en-GB" sz="1400" dirty="0"/>
          </a:p>
        </p:txBody>
      </p:sp>
      <p:sp>
        <p:nvSpPr>
          <p:cNvPr id="5" name="Rectangle 4"/>
          <p:cNvSpPr/>
          <p:nvPr/>
        </p:nvSpPr>
        <p:spPr>
          <a:xfrm>
            <a:off x="-8802" y="116632"/>
            <a:ext cx="9144000" cy="144016"/>
          </a:xfrm>
          <a:prstGeom prst="rect">
            <a:avLst/>
          </a:prstGeom>
          <a:solidFill>
            <a:srgbClr val="24887C"/>
          </a:solidFill>
          <a:ln>
            <a:solidFill>
              <a:srgbClr val="24887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TextBox 5"/>
          <p:cNvSpPr txBox="1"/>
          <p:nvPr/>
        </p:nvSpPr>
        <p:spPr>
          <a:xfrm>
            <a:off x="251520" y="1628800"/>
            <a:ext cx="8640960" cy="2862322"/>
          </a:xfrm>
          <a:prstGeom prst="rect">
            <a:avLst/>
          </a:prstGeom>
          <a:noFill/>
        </p:spPr>
        <p:txBody>
          <a:bodyPr wrap="square" rtlCol="0">
            <a:spAutoFit/>
          </a:bodyPr>
          <a:lstStyle/>
          <a:p>
            <a:pPr marL="342900" indent="-342900">
              <a:buFont typeface="Arial" panose="020B0604020202020204" pitchFamily="34" charset="0"/>
              <a:buChar char="•"/>
            </a:pPr>
            <a:r>
              <a:rPr lang="en-GB" sz="3600" dirty="0" smtClean="0"/>
              <a:t>Common law</a:t>
            </a:r>
          </a:p>
          <a:p>
            <a:pPr marL="342900" indent="-342900">
              <a:buFont typeface="Arial" panose="020B0604020202020204" pitchFamily="34" charset="0"/>
              <a:buChar char="•"/>
            </a:pPr>
            <a:endParaRPr lang="en-GB" sz="3600" dirty="0"/>
          </a:p>
          <a:p>
            <a:pPr marL="342900" indent="-342900">
              <a:buFont typeface="Arial" panose="020B0604020202020204" pitchFamily="34" charset="0"/>
              <a:buChar char="•"/>
            </a:pPr>
            <a:r>
              <a:rPr lang="en-GB" sz="3600" dirty="0" smtClean="0"/>
              <a:t>Statute law</a:t>
            </a:r>
          </a:p>
          <a:p>
            <a:pPr marL="342900" indent="-342900">
              <a:buFont typeface="Arial" panose="020B0604020202020204" pitchFamily="34" charset="0"/>
              <a:buChar char="•"/>
            </a:pPr>
            <a:endParaRPr lang="en-GB" sz="3600" dirty="0"/>
          </a:p>
          <a:p>
            <a:pPr marL="342900" indent="-342900">
              <a:buFont typeface="Arial" panose="020B0604020202020204" pitchFamily="34" charset="0"/>
              <a:buChar char="•"/>
            </a:pPr>
            <a:r>
              <a:rPr lang="en-GB" sz="3600" dirty="0" smtClean="0"/>
              <a:t>International law</a:t>
            </a:r>
          </a:p>
        </p:txBody>
      </p:sp>
    </p:spTree>
    <p:extLst>
      <p:ext uri="{BB962C8B-B14F-4D97-AF65-F5344CB8AC3E}">
        <p14:creationId xmlns:p14="http://schemas.microsoft.com/office/powerpoint/2010/main" val="4237411666"/>
      </p:ext>
    </p:extLst>
  </p:cSld>
  <p:clrMapOvr>
    <a:masterClrMapping/>
  </p:clrMapOvr>
  <p:timing>
    <p:tnLst>
      <p:par>
        <p:cTn xmlns:p14="http://schemas.microsoft.com/office/powerpoint/2010/main" id="1" dur="indefinite" restart="never" nodeType="tmRoot"/>
      </p:par>
    </p:tnLst>
  </p:timing>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8802" y="404664"/>
            <a:ext cx="9152802" cy="864096"/>
          </a:xfrm>
          <a:prstGeom prst="rect">
            <a:avLst/>
          </a:prstGeom>
          <a:solidFill>
            <a:srgbClr val="24887C"/>
          </a:solidFill>
          <a:ln>
            <a:solidFill>
              <a:srgbClr val="24887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2400" b="1" dirty="0" smtClean="0"/>
              <a:t>Security &amp; Privacy – Legal Overview</a:t>
            </a:r>
          </a:p>
          <a:p>
            <a:r>
              <a:rPr lang="en-GB" sz="1400" dirty="0" smtClean="0"/>
              <a:t>Three main sources of law</a:t>
            </a:r>
            <a:endParaRPr lang="en-GB" sz="1400" dirty="0"/>
          </a:p>
        </p:txBody>
      </p:sp>
      <p:sp>
        <p:nvSpPr>
          <p:cNvPr id="5" name="Rectangle 4"/>
          <p:cNvSpPr/>
          <p:nvPr/>
        </p:nvSpPr>
        <p:spPr>
          <a:xfrm>
            <a:off x="-8802" y="116632"/>
            <a:ext cx="9144000" cy="144016"/>
          </a:xfrm>
          <a:prstGeom prst="rect">
            <a:avLst/>
          </a:prstGeom>
          <a:solidFill>
            <a:srgbClr val="24887C"/>
          </a:solidFill>
          <a:ln>
            <a:solidFill>
              <a:srgbClr val="24887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TextBox 5"/>
          <p:cNvSpPr txBox="1"/>
          <p:nvPr/>
        </p:nvSpPr>
        <p:spPr>
          <a:xfrm>
            <a:off x="251520" y="1628800"/>
            <a:ext cx="8640960" cy="1077218"/>
          </a:xfrm>
          <a:prstGeom prst="rect">
            <a:avLst/>
          </a:prstGeom>
          <a:noFill/>
        </p:spPr>
        <p:txBody>
          <a:bodyPr wrap="square" rtlCol="0">
            <a:spAutoFit/>
          </a:bodyPr>
          <a:lstStyle/>
          <a:p>
            <a:pPr marL="342900" indent="-342900">
              <a:buFont typeface="Arial" panose="020B0604020202020204" pitchFamily="34" charset="0"/>
              <a:buChar char="•"/>
            </a:pPr>
            <a:r>
              <a:rPr lang="en-GB" sz="3200" dirty="0" smtClean="0"/>
              <a:t>Common law</a:t>
            </a:r>
          </a:p>
          <a:p>
            <a:pPr marL="342900" indent="-342900">
              <a:buFont typeface="Arial" panose="020B0604020202020204" pitchFamily="34" charset="0"/>
              <a:buChar char="•"/>
            </a:pPr>
            <a:endParaRPr lang="en-GB" sz="3200" dirty="0"/>
          </a:p>
        </p:txBody>
      </p:sp>
    </p:spTree>
    <p:extLst>
      <p:ext uri="{BB962C8B-B14F-4D97-AF65-F5344CB8AC3E}">
        <p14:creationId xmlns:p14="http://schemas.microsoft.com/office/powerpoint/2010/main" val="3059451184"/>
      </p:ext>
    </p:extLst>
  </p:cSld>
  <p:clrMapOvr>
    <a:masterClrMapping/>
  </p:clrMapOvr>
  <p:timing>
    <p:tnLst>
      <p:par>
        <p:cTn xmlns:p14="http://schemas.microsoft.com/office/powerpoint/2010/main" id="1" dur="indefinite" restart="never" nodeType="tmRoot"/>
      </p:par>
    </p:tnLst>
  </p:timing>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8802" y="404664"/>
            <a:ext cx="9152802" cy="864096"/>
          </a:xfrm>
          <a:prstGeom prst="rect">
            <a:avLst/>
          </a:prstGeom>
          <a:solidFill>
            <a:srgbClr val="24887C"/>
          </a:solidFill>
          <a:ln>
            <a:solidFill>
              <a:srgbClr val="24887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2400" b="1" dirty="0" smtClean="0"/>
              <a:t>Security &amp; Privacy – Legal Overview</a:t>
            </a:r>
          </a:p>
          <a:p>
            <a:r>
              <a:rPr lang="en-GB" sz="1400" dirty="0" smtClean="0"/>
              <a:t>Three main sources of law</a:t>
            </a:r>
            <a:endParaRPr lang="en-GB" sz="1400" dirty="0"/>
          </a:p>
        </p:txBody>
      </p:sp>
      <p:sp>
        <p:nvSpPr>
          <p:cNvPr id="5" name="Rectangle 4"/>
          <p:cNvSpPr/>
          <p:nvPr/>
        </p:nvSpPr>
        <p:spPr>
          <a:xfrm>
            <a:off x="-8802" y="116632"/>
            <a:ext cx="9144000" cy="144016"/>
          </a:xfrm>
          <a:prstGeom prst="rect">
            <a:avLst/>
          </a:prstGeom>
          <a:solidFill>
            <a:srgbClr val="24887C"/>
          </a:solidFill>
          <a:ln>
            <a:solidFill>
              <a:srgbClr val="24887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TextBox 5"/>
          <p:cNvSpPr txBox="1"/>
          <p:nvPr/>
        </p:nvSpPr>
        <p:spPr>
          <a:xfrm>
            <a:off x="251520" y="1628800"/>
            <a:ext cx="8640960" cy="3447098"/>
          </a:xfrm>
          <a:prstGeom prst="rect">
            <a:avLst/>
          </a:prstGeom>
          <a:noFill/>
        </p:spPr>
        <p:txBody>
          <a:bodyPr wrap="square" rtlCol="0">
            <a:spAutoFit/>
          </a:bodyPr>
          <a:lstStyle/>
          <a:p>
            <a:pPr marL="342900" indent="-342900">
              <a:buFont typeface="Arial" panose="020B0604020202020204" pitchFamily="34" charset="0"/>
              <a:buChar char="•"/>
            </a:pPr>
            <a:r>
              <a:rPr lang="en-GB" sz="3200" dirty="0" smtClean="0"/>
              <a:t>Common law</a:t>
            </a:r>
          </a:p>
          <a:p>
            <a:pPr marL="342900" indent="-342900">
              <a:buFont typeface="Arial" panose="020B0604020202020204" pitchFamily="34" charset="0"/>
              <a:buChar char="•"/>
            </a:pPr>
            <a:endParaRPr lang="en-GB" sz="2400" dirty="0"/>
          </a:p>
          <a:p>
            <a:pPr marL="342900" indent="-342900">
              <a:buFont typeface="Arial" panose="020B0604020202020204" pitchFamily="34" charset="0"/>
              <a:buChar char="•"/>
            </a:pPr>
            <a:r>
              <a:rPr lang="en-GB" sz="2400" dirty="0" smtClean="0"/>
              <a:t>“The system of laws originated and developed in England and based on court decisions, on the doctrines implicit in those decisions, and on customs and usages rather than on codified written laws.”</a:t>
            </a:r>
          </a:p>
          <a:p>
            <a:pPr marL="342900" indent="-342900">
              <a:buFont typeface="Arial" panose="020B0604020202020204" pitchFamily="34" charset="0"/>
              <a:buChar char="•"/>
            </a:pPr>
            <a:endParaRPr lang="en-GB" sz="2400" dirty="0"/>
          </a:p>
          <a:p>
            <a:pPr marL="342900" lvl="4" indent="-342900">
              <a:buFont typeface="Arial" panose="020B0604020202020204" pitchFamily="34" charset="0"/>
              <a:buChar char="•"/>
            </a:pPr>
            <a:r>
              <a:rPr lang="en-US" sz="2000" dirty="0"/>
              <a:t>[1]http://www.thefreedictionary.com/common+law</a:t>
            </a:r>
          </a:p>
          <a:p>
            <a:pPr marL="342900" indent="-342900">
              <a:buFont typeface="Arial" panose="020B0604020202020204" pitchFamily="34" charset="0"/>
              <a:buChar char="•"/>
            </a:pPr>
            <a:endParaRPr lang="en-GB" sz="2400" dirty="0" smtClean="0"/>
          </a:p>
        </p:txBody>
      </p:sp>
    </p:spTree>
    <p:extLst>
      <p:ext uri="{BB962C8B-B14F-4D97-AF65-F5344CB8AC3E}">
        <p14:creationId xmlns:p14="http://schemas.microsoft.com/office/powerpoint/2010/main" val="546331378"/>
      </p:ext>
    </p:extLst>
  </p:cSld>
  <p:clrMapOvr>
    <a:masterClrMapping/>
  </p:clrMapOvr>
  <p:timing>
    <p:tnLst>
      <p:par>
        <p:cTn xmlns:p14="http://schemas.microsoft.com/office/powerpoint/2010/main" id="1" dur="indefinite" restart="never" nodeType="tmRoot"/>
      </p:par>
    </p:tnLst>
  </p:timing>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8802" y="404664"/>
            <a:ext cx="9152802" cy="864096"/>
          </a:xfrm>
          <a:prstGeom prst="rect">
            <a:avLst/>
          </a:prstGeom>
          <a:solidFill>
            <a:srgbClr val="24887C"/>
          </a:solidFill>
          <a:ln>
            <a:solidFill>
              <a:srgbClr val="24887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2400" b="1" dirty="0" smtClean="0"/>
              <a:t>Security &amp; Privacy – Legal Overview</a:t>
            </a:r>
          </a:p>
          <a:p>
            <a:r>
              <a:rPr lang="en-GB" sz="1400" dirty="0" smtClean="0"/>
              <a:t>Three main sources of law</a:t>
            </a:r>
            <a:endParaRPr lang="en-GB" sz="1400" dirty="0"/>
          </a:p>
        </p:txBody>
      </p:sp>
      <p:sp>
        <p:nvSpPr>
          <p:cNvPr id="5" name="Rectangle 4"/>
          <p:cNvSpPr/>
          <p:nvPr/>
        </p:nvSpPr>
        <p:spPr>
          <a:xfrm>
            <a:off x="-8802" y="116632"/>
            <a:ext cx="9144000" cy="144016"/>
          </a:xfrm>
          <a:prstGeom prst="rect">
            <a:avLst/>
          </a:prstGeom>
          <a:solidFill>
            <a:srgbClr val="24887C"/>
          </a:solidFill>
          <a:ln>
            <a:solidFill>
              <a:srgbClr val="24887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TextBox 5"/>
          <p:cNvSpPr txBox="1"/>
          <p:nvPr/>
        </p:nvSpPr>
        <p:spPr>
          <a:xfrm>
            <a:off x="251520" y="1628800"/>
            <a:ext cx="8640960" cy="4401205"/>
          </a:xfrm>
          <a:prstGeom prst="rect">
            <a:avLst/>
          </a:prstGeom>
          <a:noFill/>
        </p:spPr>
        <p:txBody>
          <a:bodyPr wrap="square" rtlCol="0">
            <a:spAutoFit/>
          </a:bodyPr>
          <a:lstStyle/>
          <a:p>
            <a:pPr marL="342900" indent="-342900">
              <a:buFont typeface="Arial" panose="020B0604020202020204" pitchFamily="34" charset="0"/>
              <a:buChar char="•"/>
            </a:pPr>
            <a:r>
              <a:rPr lang="en-GB" sz="3200" dirty="0" smtClean="0"/>
              <a:t>Common law</a:t>
            </a:r>
          </a:p>
          <a:p>
            <a:pPr marL="342900" indent="-342900">
              <a:buFont typeface="Arial" panose="020B0604020202020204" pitchFamily="34" charset="0"/>
              <a:buChar char="•"/>
            </a:pPr>
            <a:endParaRPr lang="en-GB" sz="2400" dirty="0"/>
          </a:p>
          <a:p>
            <a:pPr marL="342900" indent="-342900">
              <a:buFont typeface="Arial" panose="020B0604020202020204" pitchFamily="34" charset="0"/>
              <a:buChar char="•"/>
            </a:pPr>
            <a:r>
              <a:rPr lang="en-GB" sz="2400" dirty="0" smtClean="0"/>
              <a:t>“The system of laws originated and developed in England and based on court decisions, on the doctrines implicit in those decisions, and on customs and usages rather than on codified written laws.”</a:t>
            </a:r>
          </a:p>
          <a:p>
            <a:pPr marL="342900" indent="-342900">
              <a:buFont typeface="Arial" panose="020B0604020202020204" pitchFamily="34" charset="0"/>
              <a:buChar char="•"/>
            </a:pPr>
            <a:endParaRPr lang="en-GB" sz="2400" dirty="0"/>
          </a:p>
          <a:p>
            <a:pPr marL="342900" lvl="4" indent="-342900">
              <a:buFont typeface="Arial" panose="020B0604020202020204" pitchFamily="34" charset="0"/>
              <a:buChar char="•"/>
            </a:pPr>
            <a:r>
              <a:rPr lang="en-US" sz="2000" dirty="0"/>
              <a:t>[1]http://</a:t>
            </a:r>
            <a:r>
              <a:rPr lang="en-US" sz="2000" dirty="0" smtClean="0"/>
              <a:t>www.thefreedictionary.com/common+law</a:t>
            </a:r>
          </a:p>
          <a:p>
            <a:pPr marL="342900" lvl="4" indent="-342900">
              <a:buFont typeface="Arial" panose="020B0604020202020204" pitchFamily="34" charset="0"/>
              <a:buChar char="•"/>
            </a:pPr>
            <a:endParaRPr lang="en-US" sz="2000" dirty="0"/>
          </a:p>
          <a:p>
            <a:pPr marL="342900" lvl="4" indent="-342900">
              <a:buFont typeface="Arial" panose="020B0604020202020204" pitchFamily="34" charset="0"/>
              <a:buChar char="•"/>
            </a:pPr>
            <a:r>
              <a:rPr lang="en-US" sz="2000" b="1" dirty="0" smtClean="0"/>
              <a:t>Common Law Duty of Confidentiality</a:t>
            </a:r>
          </a:p>
          <a:p>
            <a:pPr marL="342900" lvl="4" indent="-342900">
              <a:buFont typeface="Arial" panose="020B0604020202020204" pitchFamily="34" charset="0"/>
              <a:buChar char="•"/>
            </a:pPr>
            <a:endParaRPr lang="en-US" sz="2000" dirty="0"/>
          </a:p>
          <a:p>
            <a:pPr marL="342900" indent="-342900">
              <a:buFont typeface="Arial" panose="020B0604020202020204" pitchFamily="34" charset="0"/>
              <a:buChar char="•"/>
            </a:pPr>
            <a:endParaRPr lang="en-GB" sz="2400" dirty="0" smtClean="0"/>
          </a:p>
        </p:txBody>
      </p:sp>
    </p:spTree>
    <p:extLst>
      <p:ext uri="{BB962C8B-B14F-4D97-AF65-F5344CB8AC3E}">
        <p14:creationId xmlns:p14="http://schemas.microsoft.com/office/powerpoint/2010/main" val="4161609946"/>
      </p:ext>
    </p:extLst>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8802" y="404664"/>
            <a:ext cx="9152802" cy="864096"/>
          </a:xfrm>
          <a:prstGeom prst="rect">
            <a:avLst/>
          </a:prstGeom>
          <a:solidFill>
            <a:schemeClr val="tx2">
              <a:lumMod val="75000"/>
            </a:schemeClr>
          </a:solidFill>
          <a:ln>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2400" b="1" dirty="0" smtClean="0"/>
              <a:t>Security &amp; Privacy – Legal Overview</a:t>
            </a:r>
          </a:p>
          <a:p>
            <a:r>
              <a:rPr lang="en-GB" sz="1400" dirty="0" smtClean="0"/>
              <a:t>Introduction</a:t>
            </a:r>
            <a:endParaRPr lang="en-GB" sz="1400" dirty="0"/>
          </a:p>
        </p:txBody>
      </p:sp>
      <p:sp>
        <p:nvSpPr>
          <p:cNvPr id="5" name="Rectangle 4"/>
          <p:cNvSpPr/>
          <p:nvPr/>
        </p:nvSpPr>
        <p:spPr>
          <a:xfrm>
            <a:off x="-8802" y="116632"/>
            <a:ext cx="9144000" cy="144016"/>
          </a:xfrm>
          <a:prstGeom prst="rect">
            <a:avLst/>
          </a:prstGeom>
          <a:solidFill>
            <a:schemeClr val="tx2">
              <a:lumMod val="75000"/>
            </a:schemeClr>
          </a:solidFill>
          <a:ln>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TextBox 6"/>
          <p:cNvSpPr txBox="1"/>
          <p:nvPr/>
        </p:nvSpPr>
        <p:spPr>
          <a:xfrm>
            <a:off x="251520" y="1628800"/>
            <a:ext cx="8640960" cy="954107"/>
          </a:xfrm>
          <a:prstGeom prst="rect">
            <a:avLst/>
          </a:prstGeom>
          <a:noFill/>
        </p:spPr>
        <p:txBody>
          <a:bodyPr wrap="square" rtlCol="0">
            <a:spAutoFit/>
          </a:bodyPr>
          <a:lstStyle/>
          <a:p>
            <a:pPr marL="285750" indent="-285750">
              <a:buFont typeface="Arial" panose="020B0604020202020204" pitchFamily="34" charset="0"/>
              <a:buChar char="•"/>
            </a:pPr>
            <a:r>
              <a:rPr lang="en-GB" sz="2800" dirty="0" smtClean="0"/>
              <a:t>How is personal data obtained?</a:t>
            </a:r>
          </a:p>
          <a:p>
            <a:pPr marL="1200150" lvl="2" indent="-285750">
              <a:buFont typeface="Arial" panose="020B0604020202020204" pitchFamily="34" charset="0"/>
              <a:buChar char="•"/>
            </a:pPr>
            <a:r>
              <a:rPr lang="en-GB" sz="2800" dirty="0" smtClean="0"/>
              <a:t>Medical records</a:t>
            </a:r>
          </a:p>
        </p:txBody>
      </p:sp>
    </p:spTree>
    <p:extLst>
      <p:ext uri="{BB962C8B-B14F-4D97-AF65-F5344CB8AC3E}">
        <p14:creationId xmlns:p14="http://schemas.microsoft.com/office/powerpoint/2010/main" val="732760842"/>
      </p:ext>
    </p:extLst>
  </p:cSld>
  <p:clrMapOvr>
    <a:masterClrMapping/>
  </p:clrMapOvr>
  <p:timing>
    <p:tnLst>
      <p:par>
        <p:cTn xmlns:p14="http://schemas.microsoft.com/office/powerpoint/2010/main" id="1" dur="indefinite" restart="never" nodeType="tmRoot"/>
      </p:par>
    </p:tnLst>
  </p:timing>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8802" y="404664"/>
            <a:ext cx="9152802" cy="864096"/>
          </a:xfrm>
          <a:prstGeom prst="rect">
            <a:avLst/>
          </a:prstGeom>
          <a:solidFill>
            <a:srgbClr val="24887C"/>
          </a:solidFill>
          <a:ln>
            <a:solidFill>
              <a:srgbClr val="24887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2400" b="1" dirty="0" smtClean="0"/>
              <a:t>Security &amp; Privacy – Legal Overview</a:t>
            </a:r>
          </a:p>
          <a:p>
            <a:r>
              <a:rPr lang="en-GB" sz="1400" dirty="0" smtClean="0"/>
              <a:t>Three main sources of law</a:t>
            </a:r>
            <a:endParaRPr lang="en-GB" sz="1400" dirty="0"/>
          </a:p>
        </p:txBody>
      </p:sp>
      <p:sp>
        <p:nvSpPr>
          <p:cNvPr id="5" name="Rectangle 4"/>
          <p:cNvSpPr/>
          <p:nvPr/>
        </p:nvSpPr>
        <p:spPr>
          <a:xfrm>
            <a:off x="-8802" y="116632"/>
            <a:ext cx="9144000" cy="144016"/>
          </a:xfrm>
          <a:prstGeom prst="rect">
            <a:avLst/>
          </a:prstGeom>
          <a:solidFill>
            <a:srgbClr val="24887C"/>
          </a:solidFill>
          <a:ln>
            <a:solidFill>
              <a:srgbClr val="24887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TextBox 5"/>
          <p:cNvSpPr txBox="1"/>
          <p:nvPr/>
        </p:nvSpPr>
        <p:spPr>
          <a:xfrm>
            <a:off x="251520" y="1628800"/>
            <a:ext cx="8640960" cy="4708981"/>
          </a:xfrm>
          <a:prstGeom prst="rect">
            <a:avLst/>
          </a:prstGeom>
          <a:noFill/>
        </p:spPr>
        <p:txBody>
          <a:bodyPr wrap="square" rtlCol="0">
            <a:spAutoFit/>
          </a:bodyPr>
          <a:lstStyle/>
          <a:p>
            <a:pPr marL="342900" indent="-342900">
              <a:buFont typeface="Arial" panose="020B0604020202020204" pitchFamily="34" charset="0"/>
              <a:buChar char="•"/>
            </a:pPr>
            <a:r>
              <a:rPr lang="en-GB" sz="3200" dirty="0" smtClean="0"/>
              <a:t>Common law</a:t>
            </a:r>
          </a:p>
          <a:p>
            <a:pPr marL="342900" indent="-342900">
              <a:buFont typeface="Arial" panose="020B0604020202020204" pitchFamily="34" charset="0"/>
              <a:buChar char="•"/>
            </a:pPr>
            <a:endParaRPr lang="en-GB" sz="2400" dirty="0"/>
          </a:p>
          <a:p>
            <a:pPr marL="342900" indent="-342900">
              <a:buFont typeface="Arial" panose="020B0604020202020204" pitchFamily="34" charset="0"/>
              <a:buChar char="•"/>
            </a:pPr>
            <a:r>
              <a:rPr lang="en-GB" sz="2400" dirty="0" smtClean="0"/>
              <a:t>“The system of laws originated and developed in England and based on court decisions, on the doctrines implicit in those decisions, and on customs and usages rather than on codified written laws.”</a:t>
            </a:r>
          </a:p>
          <a:p>
            <a:pPr marL="342900" indent="-342900">
              <a:buFont typeface="Arial" panose="020B0604020202020204" pitchFamily="34" charset="0"/>
              <a:buChar char="•"/>
            </a:pPr>
            <a:endParaRPr lang="en-GB" sz="2400" dirty="0"/>
          </a:p>
          <a:p>
            <a:pPr marL="342900" lvl="4" indent="-342900">
              <a:buFont typeface="Arial" panose="020B0604020202020204" pitchFamily="34" charset="0"/>
              <a:buChar char="•"/>
            </a:pPr>
            <a:r>
              <a:rPr lang="en-US" sz="2000" dirty="0"/>
              <a:t>[1]http://</a:t>
            </a:r>
            <a:r>
              <a:rPr lang="en-US" sz="2000" dirty="0" smtClean="0"/>
              <a:t>www.thefreedictionary.com/common+law</a:t>
            </a:r>
          </a:p>
          <a:p>
            <a:pPr marL="342900" lvl="4" indent="-342900">
              <a:buFont typeface="Arial" panose="020B0604020202020204" pitchFamily="34" charset="0"/>
              <a:buChar char="•"/>
            </a:pPr>
            <a:endParaRPr lang="en-US" sz="2000" dirty="0"/>
          </a:p>
          <a:p>
            <a:pPr marL="342900" lvl="4" indent="-342900">
              <a:buFont typeface="Arial" panose="020B0604020202020204" pitchFamily="34" charset="0"/>
              <a:buChar char="•"/>
            </a:pPr>
            <a:r>
              <a:rPr lang="en-US" sz="2000" b="1" dirty="0" smtClean="0"/>
              <a:t>Common Law Duty of Confidentiality</a:t>
            </a:r>
          </a:p>
          <a:p>
            <a:pPr marL="342900" lvl="4" indent="-342900">
              <a:buFont typeface="Arial" panose="020B0604020202020204" pitchFamily="34" charset="0"/>
              <a:buChar char="•"/>
            </a:pPr>
            <a:r>
              <a:rPr lang="en-US" sz="2000" b="1" dirty="0" smtClean="0"/>
              <a:t>Common Law Copyright</a:t>
            </a:r>
          </a:p>
          <a:p>
            <a:pPr marL="342900" lvl="4" indent="-342900">
              <a:buFont typeface="Arial" panose="020B0604020202020204" pitchFamily="34" charset="0"/>
              <a:buChar char="•"/>
            </a:pPr>
            <a:endParaRPr lang="en-US" sz="2000" dirty="0"/>
          </a:p>
          <a:p>
            <a:pPr marL="342900" indent="-342900">
              <a:buFont typeface="Arial" panose="020B0604020202020204" pitchFamily="34" charset="0"/>
              <a:buChar char="•"/>
            </a:pPr>
            <a:endParaRPr lang="en-GB" sz="2400" dirty="0" smtClean="0"/>
          </a:p>
        </p:txBody>
      </p:sp>
    </p:spTree>
    <p:extLst>
      <p:ext uri="{BB962C8B-B14F-4D97-AF65-F5344CB8AC3E}">
        <p14:creationId xmlns:p14="http://schemas.microsoft.com/office/powerpoint/2010/main" val="2501524256"/>
      </p:ext>
    </p:extLst>
  </p:cSld>
  <p:clrMapOvr>
    <a:masterClrMapping/>
  </p:clrMapOvr>
  <p:timing>
    <p:tnLst>
      <p:par>
        <p:cTn xmlns:p14="http://schemas.microsoft.com/office/powerpoint/2010/main" id="1" dur="indefinite" restart="never" nodeType="tmRoot"/>
      </p:par>
    </p:tnLst>
  </p:timing>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8802" y="404664"/>
            <a:ext cx="9152802" cy="864096"/>
          </a:xfrm>
          <a:prstGeom prst="rect">
            <a:avLst/>
          </a:prstGeom>
          <a:solidFill>
            <a:srgbClr val="24887C"/>
          </a:solidFill>
          <a:ln>
            <a:solidFill>
              <a:srgbClr val="24887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2400" b="1" dirty="0" smtClean="0"/>
              <a:t>Security &amp; Privacy – Legal Overview</a:t>
            </a:r>
          </a:p>
          <a:p>
            <a:r>
              <a:rPr lang="en-GB" sz="1400" dirty="0" smtClean="0"/>
              <a:t>Three main sources of law</a:t>
            </a:r>
            <a:endParaRPr lang="en-GB" sz="1400" dirty="0"/>
          </a:p>
        </p:txBody>
      </p:sp>
      <p:sp>
        <p:nvSpPr>
          <p:cNvPr id="5" name="Rectangle 4"/>
          <p:cNvSpPr/>
          <p:nvPr/>
        </p:nvSpPr>
        <p:spPr>
          <a:xfrm>
            <a:off x="-8802" y="116632"/>
            <a:ext cx="9144000" cy="144016"/>
          </a:xfrm>
          <a:prstGeom prst="rect">
            <a:avLst/>
          </a:prstGeom>
          <a:solidFill>
            <a:srgbClr val="24887C"/>
          </a:solidFill>
          <a:ln>
            <a:solidFill>
              <a:srgbClr val="24887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TextBox 5"/>
          <p:cNvSpPr txBox="1"/>
          <p:nvPr/>
        </p:nvSpPr>
        <p:spPr>
          <a:xfrm>
            <a:off x="251520" y="1628800"/>
            <a:ext cx="8640960" cy="954107"/>
          </a:xfrm>
          <a:prstGeom prst="rect">
            <a:avLst/>
          </a:prstGeom>
          <a:noFill/>
        </p:spPr>
        <p:txBody>
          <a:bodyPr wrap="square" rtlCol="0">
            <a:spAutoFit/>
          </a:bodyPr>
          <a:lstStyle/>
          <a:p>
            <a:pPr marL="342900" indent="-342900">
              <a:buFont typeface="Arial" panose="020B0604020202020204" pitchFamily="34" charset="0"/>
              <a:buChar char="•"/>
            </a:pPr>
            <a:r>
              <a:rPr lang="en-GB" sz="3200" dirty="0" smtClean="0"/>
              <a:t>Common Law Duty of Confidentiality</a:t>
            </a:r>
            <a:endParaRPr lang="en-US" sz="2000" dirty="0"/>
          </a:p>
          <a:p>
            <a:pPr marL="342900" indent="-342900">
              <a:buFont typeface="Arial" panose="020B0604020202020204" pitchFamily="34" charset="0"/>
              <a:buChar char="•"/>
            </a:pPr>
            <a:endParaRPr lang="en-GB" sz="2400" dirty="0" smtClean="0"/>
          </a:p>
        </p:txBody>
      </p:sp>
    </p:spTree>
    <p:extLst>
      <p:ext uri="{BB962C8B-B14F-4D97-AF65-F5344CB8AC3E}">
        <p14:creationId xmlns:p14="http://schemas.microsoft.com/office/powerpoint/2010/main" val="155558409"/>
      </p:ext>
    </p:extLst>
  </p:cSld>
  <p:clrMapOvr>
    <a:masterClrMapping/>
  </p:clrMapOvr>
  <p:timing>
    <p:tnLst>
      <p:par>
        <p:cTn xmlns:p14="http://schemas.microsoft.com/office/powerpoint/2010/main" id="1" dur="indefinite" restart="never" nodeType="tmRoot"/>
      </p:par>
    </p:tnLst>
  </p:timing>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8802" y="404664"/>
            <a:ext cx="9152802" cy="864096"/>
          </a:xfrm>
          <a:prstGeom prst="rect">
            <a:avLst/>
          </a:prstGeom>
          <a:solidFill>
            <a:srgbClr val="24887C"/>
          </a:solidFill>
          <a:ln>
            <a:solidFill>
              <a:srgbClr val="24887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2400" b="1" dirty="0" smtClean="0"/>
              <a:t>Security &amp; Privacy – Legal Overview</a:t>
            </a:r>
          </a:p>
          <a:p>
            <a:r>
              <a:rPr lang="en-GB" sz="1400" dirty="0" smtClean="0"/>
              <a:t>Three main sources of law</a:t>
            </a:r>
            <a:endParaRPr lang="en-GB" sz="1400" dirty="0"/>
          </a:p>
        </p:txBody>
      </p:sp>
      <p:sp>
        <p:nvSpPr>
          <p:cNvPr id="5" name="Rectangle 4"/>
          <p:cNvSpPr/>
          <p:nvPr/>
        </p:nvSpPr>
        <p:spPr>
          <a:xfrm>
            <a:off x="-8802" y="116632"/>
            <a:ext cx="9144000" cy="144016"/>
          </a:xfrm>
          <a:prstGeom prst="rect">
            <a:avLst/>
          </a:prstGeom>
          <a:solidFill>
            <a:srgbClr val="24887C"/>
          </a:solidFill>
          <a:ln>
            <a:solidFill>
              <a:srgbClr val="24887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TextBox 5"/>
          <p:cNvSpPr txBox="1"/>
          <p:nvPr/>
        </p:nvSpPr>
        <p:spPr>
          <a:xfrm>
            <a:off x="251520" y="1628800"/>
            <a:ext cx="8640960" cy="2185214"/>
          </a:xfrm>
          <a:prstGeom prst="rect">
            <a:avLst/>
          </a:prstGeom>
          <a:noFill/>
        </p:spPr>
        <p:txBody>
          <a:bodyPr wrap="square" rtlCol="0">
            <a:spAutoFit/>
          </a:bodyPr>
          <a:lstStyle/>
          <a:p>
            <a:pPr marL="342900" indent="-342900">
              <a:buFont typeface="Arial" panose="020B0604020202020204" pitchFamily="34" charset="0"/>
              <a:buChar char="•"/>
            </a:pPr>
            <a:r>
              <a:rPr lang="en-GB" sz="3200" dirty="0" smtClean="0"/>
              <a:t>Common Law Duty of Confidentiality</a:t>
            </a:r>
          </a:p>
          <a:p>
            <a:pPr marL="342900" indent="-342900">
              <a:buFont typeface="Arial" panose="020B0604020202020204" pitchFamily="34" charset="0"/>
              <a:buChar char="•"/>
            </a:pPr>
            <a:endParaRPr lang="en-GB" sz="3200" dirty="0"/>
          </a:p>
          <a:p>
            <a:pPr marL="342900" indent="-342900">
              <a:buFont typeface="Arial" panose="020B0604020202020204" pitchFamily="34" charset="0"/>
              <a:buChar char="•"/>
            </a:pPr>
            <a:r>
              <a:rPr lang="en-GB" sz="2400" dirty="0" smtClean="0"/>
              <a:t>For information to have a quality of confidence it is generally accepted that:</a:t>
            </a:r>
            <a:endParaRPr lang="en-US" sz="2000" dirty="0"/>
          </a:p>
          <a:p>
            <a:pPr marL="342900" indent="-342900">
              <a:buFont typeface="Arial" panose="020B0604020202020204" pitchFamily="34" charset="0"/>
              <a:buChar char="•"/>
            </a:pPr>
            <a:endParaRPr lang="en-GB" sz="2400" dirty="0" smtClean="0"/>
          </a:p>
        </p:txBody>
      </p:sp>
    </p:spTree>
    <p:extLst>
      <p:ext uri="{BB962C8B-B14F-4D97-AF65-F5344CB8AC3E}">
        <p14:creationId xmlns:p14="http://schemas.microsoft.com/office/powerpoint/2010/main" val="3493348992"/>
      </p:ext>
    </p:extLst>
  </p:cSld>
  <p:clrMapOvr>
    <a:masterClrMapping/>
  </p:clrMapOvr>
  <p:timing>
    <p:tnLst>
      <p:par>
        <p:cTn xmlns:p14="http://schemas.microsoft.com/office/powerpoint/2010/main" id="1" dur="indefinite" restart="never" nodeType="tmRoot"/>
      </p:par>
    </p:tnLst>
  </p:timing>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8802" y="404664"/>
            <a:ext cx="9152802" cy="864096"/>
          </a:xfrm>
          <a:prstGeom prst="rect">
            <a:avLst/>
          </a:prstGeom>
          <a:solidFill>
            <a:srgbClr val="24887C"/>
          </a:solidFill>
          <a:ln>
            <a:solidFill>
              <a:srgbClr val="24887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2400" b="1" dirty="0" smtClean="0"/>
              <a:t>Security &amp; Privacy – Legal Overview</a:t>
            </a:r>
          </a:p>
          <a:p>
            <a:r>
              <a:rPr lang="en-GB" sz="1400" dirty="0" smtClean="0"/>
              <a:t>Three main sources of law</a:t>
            </a:r>
            <a:endParaRPr lang="en-GB" sz="1400" dirty="0"/>
          </a:p>
        </p:txBody>
      </p:sp>
      <p:sp>
        <p:nvSpPr>
          <p:cNvPr id="5" name="Rectangle 4"/>
          <p:cNvSpPr/>
          <p:nvPr/>
        </p:nvSpPr>
        <p:spPr>
          <a:xfrm>
            <a:off x="-8802" y="116632"/>
            <a:ext cx="9144000" cy="144016"/>
          </a:xfrm>
          <a:prstGeom prst="rect">
            <a:avLst/>
          </a:prstGeom>
          <a:solidFill>
            <a:srgbClr val="24887C"/>
          </a:solidFill>
          <a:ln>
            <a:solidFill>
              <a:srgbClr val="24887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TextBox 5"/>
          <p:cNvSpPr txBox="1"/>
          <p:nvPr/>
        </p:nvSpPr>
        <p:spPr>
          <a:xfrm>
            <a:off x="251520" y="1628800"/>
            <a:ext cx="8640960" cy="2554545"/>
          </a:xfrm>
          <a:prstGeom prst="rect">
            <a:avLst/>
          </a:prstGeom>
          <a:noFill/>
        </p:spPr>
        <p:txBody>
          <a:bodyPr wrap="square" rtlCol="0">
            <a:spAutoFit/>
          </a:bodyPr>
          <a:lstStyle/>
          <a:p>
            <a:pPr marL="342900" indent="-342900">
              <a:buFont typeface="Arial" panose="020B0604020202020204" pitchFamily="34" charset="0"/>
              <a:buChar char="•"/>
            </a:pPr>
            <a:r>
              <a:rPr lang="en-GB" sz="3200" dirty="0" smtClean="0"/>
              <a:t>Common Law Duty of Confidentiality</a:t>
            </a:r>
          </a:p>
          <a:p>
            <a:pPr marL="342900" indent="-342900">
              <a:buFont typeface="Arial" panose="020B0604020202020204" pitchFamily="34" charset="0"/>
              <a:buChar char="•"/>
            </a:pPr>
            <a:endParaRPr lang="en-GB" sz="3200" dirty="0"/>
          </a:p>
          <a:p>
            <a:pPr marL="342900" indent="-342900">
              <a:buFont typeface="Arial" panose="020B0604020202020204" pitchFamily="34" charset="0"/>
              <a:buChar char="•"/>
            </a:pPr>
            <a:r>
              <a:rPr lang="en-GB" sz="2400" dirty="0" smtClean="0"/>
              <a:t>For information to have a quality of confidence it is generally accepted that:</a:t>
            </a:r>
          </a:p>
          <a:p>
            <a:pPr marL="800100" lvl="1" indent="-342900">
              <a:buFont typeface="Arial" panose="020B0604020202020204" pitchFamily="34" charset="0"/>
              <a:buChar char="•"/>
            </a:pPr>
            <a:r>
              <a:rPr lang="en-GB" sz="2400" dirty="0" smtClean="0"/>
              <a:t>It is not “trivial” in its nature</a:t>
            </a:r>
            <a:endParaRPr lang="en-US" sz="2400" dirty="0"/>
          </a:p>
          <a:p>
            <a:pPr marL="342900" indent="-342900">
              <a:buFont typeface="Arial" panose="020B0604020202020204" pitchFamily="34" charset="0"/>
              <a:buChar char="•"/>
            </a:pPr>
            <a:endParaRPr lang="en-GB" sz="2400" dirty="0" smtClean="0"/>
          </a:p>
        </p:txBody>
      </p:sp>
    </p:spTree>
    <p:extLst>
      <p:ext uri="{BB962C8B-B14F-4D97-AF65-F5344CB8AC3E}">
        <p14:creationId xmlns:p14="http://schemas.microsoft.com/office/powerpoint/2010/main" val="3097617443"/>
      </p:ext>
    </p:extLst>
  </p:cSld>
  <p:clrMapOvr>
    <a:masterClrMapping/>
  </p:clrMapOvr>
  <p:timing>
    <p:tnLst>
      <p:par>
        <p:cTn xmlns:p14="http://schemas.microsoft.com/office/powerpoint/2010/main" id="1" dur="indefinite" restart="never" nodeType="tmRoot"/>
      </p:par>
    </p:tnLst>
  </p:timing>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8802" y="404664"/>
            <a:ext cx="9152802" cy="864096"/>
          </a:xfrm>
          <a:prstGeom prst="rect">
            <a:avLst/>
          </a:prstGeom>
          <a:solidFill>
            <a:srgbClr val="24887C"/>
          </a:solidFill>
          <a:ln>
            <a:solidFill>
              <a:srgbClr val="24887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2400" b="1" dirty="0" smtClean="0"/>
              <a:t>Security &amp; Privacy – Legal Overview</a:t>
            </a:r>
          </a:p>
          <a:p>
            <a:r>
              <a:rPr lang="en-GB" sz="1400" dirty="0" smtClean="0"/>
              <a:t>Three main sources of law</a:t>
            </a:r>
            <a:endParaRPr lang="en-GB" sz="1400" dirty="0"/>
          </a:p>
        </p:txBody>
      </p:sp>
      <p:sp>
        <p:nvSpPr>
          <p:cNvPr id="5" name="Rectangle 4"/>
          <p:cNvSpPr/>
          <p:nvPr/>
        </p:nvSpPr>
        <p:spPr>
          <a:xfrm>
            <a:off x="-8802" y="116632"/>
            <a:ext cx="9144000" cy="144016"/>
          </a:xfrm>
          <a:prstGeom prst="rect">
            <a:avLst/>
          </a:prstGeom>
          <a:solidFill>
            <a:srgbClr val="24887C"/>
          </a:solidFill>
          <a:ln>
            <a:solidFill>
              <a:srgbClr val="24887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TextBox 5"/>
          <p:cNvSpPr txBox="1"/>
          <p:nvPr/>
        </p:nvSpPr>
        <p:spPr>
          <a:xfrm>
            <a:off x="251520" y="1628800"/>
            <a:ext cx="8640960" cy="3293209"/>
          </a:xfrm>
          <a:prstGeom prst="rect">
            <a:avLst/>
          </a:prstGeom>
          <a:noFill/>
        </p:spPr>
        <p:txBody>
          <a:bodyPr wrap="square" rtlCol="0">
            <a:spAutoFit/>
          </a:bodyPr>
          <a:lstStyle/>
          <a:p>
            <a:pPr marL="342900" indent="-342900">
              <a:buFont typeface="Arial" panose="020B0604020202020204" pitchFamily="34" charset="0"/>
              <a:buChar char="•"/>
            </a:pPr>
            <a:r>
              <a:rPr lang="en-GB" sz="3200" dirty="0" smtClean="0"/>
              <a:t>Common Law Duty of Confidentiality</a:t>
            </a:r>
          </a:p>
          <a:p>
            <a:pPr marL="342900" indent="-342900">
              <a:buFont typeface="Arial" panose="020B0604020202020204" pitchFamily="34" charset="0"/>
              <a:buChar char="•"/>
            </a:pPr>
            <a:endParaRPr lang="en-GB" sz="3200" dirty="0"/>
          </a:p>
          <a:p>
            <a:pPr marL="342900" indent="-342900">
              <a:buFont typeface="Arial" panose="020B0604020202020204" pitchFamily="34" charset="0"/>
              <a:buChar char="•"/>
            </a:pPr>
            <a:r>
              <a:rPr lang="en-GB" sz="2400" dirty="0" smtClean="0"/>
              <a:t>For information to have a quality of confidence it is generally accepted that:</a:t>
            </a:r>
          </a:p>
          <a:p>
            <a:pPr marL="800100" lvl="1" indent="-342900">
              <a:buFont typeface="Arial" panose="020B0604020202020204" pitchFamily="34" charset="0"/>
              <a:buChar char="•"/>
            </a:pPr>
            <a:r>
              <a:rPr lang="en-GB" sz="2400" dirty="0" smtClean="0"/>
              <a:t>It is not “trivial” in its nature</a:t>
            </a:r>
          </a:p>
          <a:p>
            <a:pPr marL="800100" lvl="1" indent="-342900">
              <a:buFont typeface="Arial" panose="020B0604020202020204" pitchFamily="34" charset="0"/>
              <a:buChar char="•"/>
            </a:pPr>
            <a:r>
              <a:rPr lang="en-GB" sz="2400" dirty="0" smtClean="0"/>
              <a:t>It is not in the public domain or easily available from another source</a:t>
            </a:r>
            <a:endParaRPr lang="en-US" sz="2400" dirty="0"/>
          </a:p>
          <a:p>
            <a:pPr marL="342900" indent="-342900">
              <a:buFont typeface="Arial" panose="020B0604020202020204" pitchFamily="34" charset="0"/>
              <a:buChar char="•"/>
            </a:pPr>
            <a:endParaRPr lang="en-GB" sz="2400" dirty="0" smtClean="0"/>
          </a:p>
        </p:txBody>
      </p:sp>
    </p:spTree>
    <p:extLst>
      <p:ext uri="{BB962C8B-B14F-4D97-AF65-F5344CB8AC3E}">
        <p14:creationId xmlns:p14="http://schemas.microsoft.com/office/powerpoint/2010/main" val="2890868987"/>
      </p:ext>
    </p:extLst>
  </p:cSld>
  <p:clrMapOvr>
    <a:masterClrMapping/>
  </p:clrMapOvr>
  <p:timing>
    <p:tnLst>
      <p:par>
        <p:cTn xmlns:p14="http://schemas.microsoft.com/office/powerpoint/2010/main" id="1" dur="indefinite" restart="never" nodeType="tmRoot"/>
      </p:par>
    </p:tnLst>
  </p:timing>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8802" y="404664"/>
            <a:ext cx="9152802" cy="864096"/>
          </a:xfrm>
          <a:prstGeom prst="rect">
            <a:avLst/>
          </a:prstGeom>
          <a:solidFill>
            <a:srgbClr val="24887C"/>
          </a:solidFill>
          <a:ln>
            <a:solidFill>
              <a:srgbClr val="24887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2400" b="1" dirty="0" smtClean="0"/>
              <a:t>Security &amp; Privacy – Legal Overview</a:t>
            </a:r>
          </a:p>
          <a:p>
            <a:r>
              <a:rPr lang="en-GB" sz="1400" dirty="0" smtClean="0"/>
              <a:t>Three main sources of law</a:t>
            </a:r>
            <a:endParaRPr lang="en-GB" sz="1400" dirty="0"/>
          </a:p>
        </p:txBody>
      </p:sp>
      <p:sp>
        <p:nvSpPr>
          <p:cNvPr id="5" name="Rectangle 4"/>
          <p:cNvSpPr/>
          <p:nvPr/>
        </p:nvSpPr>
        <p:spPr>
          <a:xfrm>
            <a:off x="-8802" y="116632"/>
            <a:ext cx="9144000" cy="144016"/>
          </a:xfrm>
          <a:prstGeom prst="rect">
            <a:avLst/>
          </a:prstGeom>
          <a:solidFill>
            <a:srgbClr val="24887C"/>
          </a:solidFill>
          <a:ln>
            <a:solidFill>
              <a:srgbClr val="24887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TextBox 5"/>
          <p:cNvSpPr txBox="1"/>
          <p:nvPr/>
        </p:nvSpPr>
        <p:spPr>
          <a:xfrm>
            <a:off x="251520" y="1628800"/>
            <a:ext cx="8640960" cy="3662541"/>
          </a:xfrm>
          <a:prstGeom prst="rect">
            <a:avLst/>
          </a:prstGeom>
          <a:noFill/>
        </p:spPr>
        <p:txBody>
          <a:bodyPr wrap="square" rtlCol="0">
            <a:spAutoFit/>
          </a:bodyPr>
          <a:lstStyle/>
          <a:p>
            <a:pPr marL="342900" indent="-342900">
              <a:buFont typeface="Arial" panose="020B0604020202020204" pitchFamily="34" charset="0"/>
              <a:buChar char="•"/>
            </a:pPr>
            <a:r>
              <a:rPr lang="en-GB" sz="3200" dirty="0" smtClean="0"/>
              <a:t>Common Law Duty of Confidentiality</a:t>
            </a:r>
          </a:p>
          <a:p>
            <a:pPr marL="342900" indent="-342900">
              <a:buFont typeface="Arial" panose="020B0604020202020204" pitchFamily="34" charset="0"/>
              <a:buChar char="•"/>
            </a:pPr>
            <a:endParaRPr lang="en-GB" sz="3200" dirty="0"/>
          </a:p>
          <a:p>
            <a:pPr marL="342900" indent="-342900">
              <a:buFont typeface="Arial" panose="020B0604020202020204" pitchFamily="34" charset="0"/>
              <a:buChar char="•"/>
            </a:pPr>
            <a:r>
              <a:rPr lang="en-GB" sz="2400" dirty="0" smtClean="0"/>
              <a:t>For information to have a quality of confidence it is generally accepted that:</a:t>
            </a:r>
          </a:p>
          <a:p>
            <a:pPr marL="800100" lvl="1" indent="-342900">
              <a:buFont typeface="Arial" panose="020B0604020202020204" pitchFamily="34" charset="0"/>
              <a:buChar char="•"/>
            </a:pPr>
            <a:r>
              <a:rPr lang="en-GB" sz="2400" dirty="0" smtClean="0"/>
              <a:t>It is not “trivial” in its nature</a:t>
            </a:r>
          </a:p>
          <a:p>
            <a:pPr marL="800100" lvl="1" indent="-342900">
              <a:buFont typeface="Arial" panose="020B0604020202020204" pitchFamily="34" charset="0"/>
              <a:buChar char="•"/>
            </a:pPr>
            <a:r>
              <a:rPr lang="en-GB" sz="2400" dirty="0" smtClean="0"/>
              <a:t>It is not in the public domain or easily available from another source</a:t>
            </a:r>
          </a:p>
          <a:p>
            <a:pPr marL="800100" lvl="1" indent="-342900">
              <a:buFont typeface="Arial" panose="020B0604020202020204" pitchFamily="34" charset="0"/>
              <a:buChar char="•"/>
            </a:pPr>
            <a:r>
              <a:rPr lang="en-GB" sz="2400" dirty="0" smtClean="0"/>
              <a:t>It has a degree of sensitivity</a:t>
            </a:r>
            <a:endParaRPr lang="en-US" sz="2400" dirty="0"/>
          </a:p>
          <a:p>
            <a:pPr marL="342900" indent="-342900">
              <a:buFont typeface="Arial" panose="020B0604020202020204" pitchFamily="34" charset="0"/>
              <a:buChar char="•"/>
            </a:pPr>
            <a:endParaRPr lang="en-GB" sz="2400" dirty="0" smtClean="0"/>
          </a:p>
        </p:txBody>
      </p:sp>
    </p:spTree>
    <p:extLst>
      <p:ext uri="{BB962C8B-B14F-4D97-AF65-F5344CB8AC3E}">
        <p14:creationId xmlns:p14="http://schemas.microsoft.com/office/powerpoint/2010/main" val="758429356"/>
      </p:ext>
    </p:extLst>
  </p:cSld>
  <p:clrMapOvr>
    <a:masterClrMapping/>
  </p:clrMapOvr>
  <p:timing>
    <p:tnLst>
      <p:par>
        <p:cTn xmlns:p14="http://schemas.microsoft.com/office/powerpoint/2010/main" id="1" dur="indefinite" restart="never" nodeType="tmRoot"/>
      </p:par>
    </p:tnLst>
  </p:timing>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8802" y="404664"/>
            <a:ext cx="9152802" cy="864096"/>
          </a:xfrm>
          <a:prstGeom prst="rect">
            <a:avLst/>
          </a:prstGeom>
          <a:solidFill>
            <a:srgbClr val="24887C"/>
          </a:solidFill>
          <a:ln>
            <a:solidFill>
              <a:srgbClr val="24887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2400" b="1" dirty="0" smtClean="0"/>
              <a:t>Security &amp; Privacy – Legal Overview</a:t>
            </a:r>
          </a:p>
          <a:p>
            <a:r>
              <a:rPr lang="en-GB" sz="1400" dirty="0" smtClean="0"/>
              <a:t>Three main sources of law</a:t>
            </a:r>
            <a:endParaRPr lang="en-GB" sz="1400" dirty="0"/>
          </a:p>
        </p:txBody>
      </p:sp>
      <p:sp>
        <p:nvSpPr>
          <p:cNvPr id="5" name="Rectangle 4"/>
          <p:cNvSpPr/>
          <p:nvPr/>
        </p:nvSpPr>
        <p:spPr>
          <a:xfrm>
            <a:off x="-8802" y="116632"/>
            <a:ext cx="9144000" cy="144016"/>
          </a:xfrm>
          <a:prstGeom prst="rect">
            <a:avLst/>
          </a:prstGeom>
          <a:solidFill>
            <a:srgbClr val="24887C"/>
          </a:solidFill>
          <a:ln>
            <a:solidFill>
              <a:srgbClr val="24887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TextBox 5"/>
          <p:cNvSpPr txBox="1"/>
          <p:nvPr/>
        </p:nvSpPr>
        <p:spPr>
          <a:xfrm>
            <a:off x="251520" y="1628800"/>
            <a:ext cx="8640960" cy="4031873"/>
          </a:xfrm>
          <a:prstGeom prst="rect">
            <a:avLst/>
          </a:prstGeom>
          <a:noFill/>
        </p:spPr>
        <p:txBody>
          <a:bodyPr wrap="square" rtlCol="0">
            <a:spAutoFit/>
          </a:bodyPr>
          <a:lstStyle/>
          <a:p>
            <a:pPr marL="342900" indent="-342900">
              <a:buFont typeface="Arial" panose="020B0604020202020204" pitchFamily="34" charset="0"/>
              <a:buChar char="•"/>
            </a:pPr>
            <a:r>
              <a:rPr lang="en-GB" sz="3200" dirty="0" smtClean="0"/>
              <a:t>Common Law Duty of Confidentiality</a:t>
            </a:r>
          </a:p>
          <a:p>
            <a:pPr marL="342900" indent="-342900">
              <a:buFont typeface="Arial" panose="020B0604020202020204" pitchFamily="34" charset="0"/>
              <a:buChar char="•"/>
            </a:pPr>
            <a:endParaRPr lang="en-GB" sz="3200" dirty="0"/>
          </a:p>
          <a:p>
            <a:pPr marL="342900" indent="-342900">
              <a:buFont typeface="Arial" panose="020B0604020202020204" pitchFamily="34" charset="0"/>
              <a:buChar char="•"/>
            </a:pPr>
            <a:r>
              <a:rPr lang="en-GB" sz="2400" dirty="0" smtClean="0"/>
              <a:t>For information to have a quality of confidence it is generally accepted that:</a:t>
            </a:r>
          </a:p>
          <a:p>
            <a:pPr marL="800100" lvl="1" indent="-342900">
              <a:buFont typeface="Arial" panose="020B0604020202020204" pitchFamily="34" charset="0"/>
              <a:buChar char="•"/>
            </a:pPr>
            <a:r>
              <a:rPr lang="en-GB" sz="2400" dirty="0" smtClean="0"/>
              <a:t>It is not “trivial” in its nature</a:t>
            </a:r>
          </a:p>
          <a:p>
            <a:pPr marL="800100" lvl="1" indent="-342900">
              <a:buFont typeface="Arial" panose="020B0604020202020204" pitchFamily="34" charset="0"/>
              <a:buChar char="•"/>
            </a:pPr>
            <a:r>
              <a:rPr lang="en-GB" sz="2400" dirty="0" smtClean="0"/>
              <a:t>It is not in the public domain or easily available from another source</a:t>
            </a:r>
          </a:p>
          <a:p>
            <a:pPr marL="800100" lvl="1" indent="-342900">
              <a:buFont typeface="Arial" panose="020B0604020202020204" pitchFamily="34" charset="0"/>
              <a:buChar char="•"/>
            </a:pPr>
            <a:r>
              <a:rPr lang="en-GB" sz="2400" dirty="0" smtClean="0"/>
              <a:t>It has a degree of sensitivity</a:t>
            </a:r>
          </a:p>
          <a:p>
            <a:pPr marL="800100" lvl="1" indent="-342900">
              <a:buFont typeface="Arial" panose="020B0604020202020204" pitchFamily="34" charset="0"/>
              <a:buChar char="•"/>
            </a:pPr>
            <a:r>
              <a:rPr lang="en-GB" sz="2400" dirty="0" smtClean="0"/>
              <a:t>It has been communicated for a limited purpose</a:t>
            </a:r>
            <a:endParaRPr lang="en-US" sz="2400" dirty="0"/>
          </a:p>
          <a:p>
            <a:pPr marL="342900" indent="-342900">
              <a:buFont typeface="Arial" panose="020B0604020202020204" pitchFamily="34" charset="0"/>
              <a:buChar char="•"/>
            </a:pPr>
            <a:endParaRPr lang="en-GB" sz="2400" dirty="0" smtClean="0"/>
          </a:p>
        </p:txBody>
      </p:sp>
    </p:spTree>
    <p:extLst>
      <p:ext uri="{BB962C8B-B14F-4D97-AF65-F5344CB8AC3E}">
        <p14:creationId xmlns:p14="http://schemas.microsoft.com/office/powerpoint/2010/main" val="1175416797"/>
      </p:ext>
    </p:extLst>
  </p:cSld>
  <p:clrMapOvr>
    <a:masterClrMapping/>
  </p:clrMapOvr>
  <p:timing>
    <p:tnLst>
      <p:par>
        <p:cTn xmlns:p14="http://schemas.microsoft.com/office/powerpoint/2010/main" id="1" dur="indefinite" restart="never" nodeType="tmRoot"/>
      </p:par>
    </p:tnLst>
  </p:timing>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8802" y="404664"/>
            <a:ext cx="9152802" cy="864096"/>
          </a:xfrm>
          <a:prstGeom prst="rect">
            <a:avLst/>
          </a:prstGeom>
          <a:solidFill>
            <a:srgbClr val="24887C"/>
          </a:solidFill>
          <a:ln>
            <a:solidFill>
              <a:srgbClr val="24887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2400" b="1" dirty="0" smtClean="0"/>
              <a:t>Security &amp; Privacy – Legal Overview</a:t>
            </a:r>
          </a:p>
          <a:p>
            <a:r>
              <a:rPr lang="en-GB" sz="1400" dirty="0" smtClean="0"/>
              <a:t>Three main sources of law</a:t>
            </a:r>
            <a:endParaRPr lang="en-GB" sz="1400" dirty="0"/>
          </a:p>
        </p:txBody>
      </p:sp>
      <p:sp>
        <p:nvSpPr>
          <p:cNvPr id="5" name="Rectangle 4"/>
          <p:cNvSpPr/>
          <p:nvPr/>
        </p:nvSpPr>
        <p:spPr>
          <a:xfrm>
            <a:off x="-8802" y="116632"/>
            <a:ext cx="9144000" cy="144016"/>
          </a:xfrm>
          <a:prstGeom prst="rect">
            <a:avLst/>
          </a:prstGeom>
          <a:solidFill>
            <a:srgbClr val="24887C"/>
          </a:solidFill>
          <a:ln>
            <a:solidFill>
              <a:srgbClr val="24887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TextBox 5"/>
          <p:cNvSpPr txBox="1"/>
          <p:nvPr/>
        </p:nvSpPr>
        <p:spPr>
          <a:xfrm>
            <a:off x="251520" y="1628800"/>
            <a:ext cx="8640960" cy="954107"/>
          </a:xfrm>
          <a:prstGeom prst="rect">
            <a:avLst/>
          </a:prstGeom>
          <a:noFill/>
        </p:spPr>
        <p:txBody>
          <a:bodyPr wrap="square" rtlCol="0">
            <a:spAutoFit/>
          </a:bodyPr>
          <a:lstStyle/>
          <a:p>
            <a:pPr marL="342900" indent="-342900">
              <a:buFont typeface="Arial" panose="020B0604020202020204" pitchFamily="34" charset="0"/>
              <a:buChar char="•"/>
            </a:pPr>
            <a:r>
              <a:rPr lang="en-GB" sz="3200" dirty="0" smtClean="0"/>
              <a:t>Statute Law</a:t>
            </a:r>
            <a:endParaRPr lang="en-US" sz="2400" dirty="0"/>
          </a:p>
          <a:p>
            <a:pPr marL="342900" indent="-342900">
              <a:buFont typeface="Arial" panose="020B0604020202020204" pitchFamily="34" charset="0"/>
              <a:buChar char="•"/>
            </a:pPr>
            <a:endParaRPr lang="en-GB" sz="2400" dirty="0" smtClean="0"/>
          </a:p>
        </p:txBody>
      </p:sp>
    </p:spTree>
    <p:extLst>
      <p:ext uri="{BB962C8B-B14F-4D97-AF65-F5344CB8AC3E}">
        <p14:creationId xmlns:p14="http://schemas.microsoft.com/office/powerpoint/2010/main" val="1175416797"/>
      </p:ext>
    </p:extLst>
  </p:cSld>
  <p:clrMapOvr>
    <a:masterClrMapping/>
  </p:clrMapOvr>
  <p:timing>
    <p:tnLst>
      <p:par>
        <p:cTn xmlns:p14="http://schemas.microsoft.com/office/powerpoint/2010/main" id="1" dur="indefinite" restart="never" nodeType="tmRoot"/>
      </p:par>
    </p:tnLst>
  </p:timing>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8802" y="404664"/>
            <a:ext cx="9152802" cy="864096"/>
          </a:xfrm>
          <a:prstGeom prst="rect">
            <a:avLst/>
          </a:prstGeom>
          <a:solidFill>
            <a:srgbClr val="24887C"/>
          </a:solidFill>
          <a:ln>
            <a:solidFill>
              <a:srgbClr val="24887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2400" b="1" dirty="0" smtClean="0"/>
              <a:t>Security &amp; Privacy – Legal Overview</a:t>
            </a:r>
          </a:p>
          <a:p>
            <a:r>
              <a:rPr lang="en-GB" sz="1400" dirty="0" smtClean="0"/>
              <a:t>Three main sources of law</a:t>
            </a:r>
            <a:endParaRPr lang="en-GB" sz="1400" dirty="0"/>
          </a:p>
        </p:txBody>
      </p:sp>
      <p:sp>
        <p:nvSpPr>
          <p:cNvPr id="5" name="Rectangle 4"/>
          <p:cNvSpPr/>
          <p:nvPr/>
        </p:nvSpPr>
        <p:spPr>
          <a:xfrm>
            <a:off x="-8802" y="116632"/>
            <a:ext cx="9144000" cy="144016"/>
          </a:xfrm>
          <a:prstGeom prst="rect">
            <a:avLst/>
          </a:prstGeom>
          <a:solidFill>
            <a:srgbClr val="24887C"/>
          </a:solidFill>
          <a:ln>
            <a:solidFill>
              <a:srgbClr val="24887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TextBox 5"/>
          <p:cNvSpPr txBox="1"/>
          <p:nvPr/>
        </p:nvSpPr>
        <p:spPr>
          <a:xfrm>
            <a:off x="251520" y="1628800"/>
            <a:ext cx="8640960" cy="3539430"/>
          </a:xfrm>
          <a:prstGeom prst="rect">
            <a:avLst/>
          </a:prstGeom>
          <a:noFill/>
        </p:spPr>
        <p:txBody>
          <a:bodyPr wrap="square" rtlCol="0">
            <a:spAutoFit/>
          </a:bodyPr>
          <a:lstStyle/>
          <a:p>
            <a:pPr marL="342900" indent="-342900">
              <a:buFont typeface="Arial" panose="020B0604020202020204" pitchFamily="34" charset="0"/>
              <a:buChar char="•"/>
            </a:pPr>
            <a:r>
              <a:rPr lang="en-GB" sz="3200" dirty="0" smtClean="0"/>
              <a:t>Statute Law</a:t>
            </a:r>
          </a:p>
          <a:p>
            <a:pPr marL="342900" indent="-342900">
              <a:buFont typeface="Arial" panose="020B0604020202020204" pitchFamily="34" charset="0"/>
              <a:buChar char="•"/>
            </a:pPr>
            <a:endParaRPr lang="en-GB" sz="2400" dirty="0"/>
          </a:p>
          <a:p>
            <a:pPr marL="342900" indent="-342900">
              <a:buFont typeface="Arial" panose="020B0604020202020204" pitchFamily="34" charset="0"/>
              <a:buChar char="•"/>
            </a:pPr>
            <a:r>
              <a:rPr lang="en-GB" sz="2400" dirty="0" smtClean="0"/>
              <a:t>An act of legislature that declares, proscribes, or commands something; a specific law, expressed in writing [2].</a:t>
            </a:r>
          </a:p>
          <a:p>
            <a:pPr marL="342900" indent="-342900">
              <a:buFont typeface="Arial" panose="020B0604020202020204" pitchFamily="34" charset="0"/>
              <a:buChar char="•"/>
            </a:pPr>
            <a:endParaRPr lang="en-GB" sz="2400" dirty="0"/>
          </a:p>
          <a:p>
            <a:pPr marL="342900" indent="-342900">
              <a:buFont typeface="Arial" panose="020B0604020202020204" pitchFamily="34" charset="0"/>
              <a:buChar char="•"/>
            </a:pPr>
            <a:r>
              <a:rPr lang="en-US" sz="2400" dirty="0"/>
              <a:t>[2] http://legal-dictionary.thefreedictionary.com/statute+law</a:t>
            </a:r>
          </a:p>
          <a:p>
            <a:pPr marL="342900" indent="-342900">
              <a:buFont typeface="Arial" panose="020B0604020202020204" pitchFamily="34" charset="0"/>
              <a:buChar char="•"/>
            </a:pPr>
            <a:endParaRPr lang="en-US" sz="2400" dirty="0" smtClean="0"/>
          </a:p>
          <a:p>
            <a:pPr marL="342900" indent="-342900">
              <a:buFont typeface="Arial" panose="020B0604020202020204" pitchFamily="34" charset="0"/>
              <a:buChar char="•"/>
            </a:pPr>
            <a:endParaRPr lang="en-US" sz="2400" dirty="0"/>
          </a:p>
          <a:p>
            <a:pPr marL="342900" indent="-342900">
              <a:buFont typeface="Arial" panose="020B0604020202020204" pitchFamily="34" charset="0"/>
              <a:buChar char="•"/>
            </a:pPr>
            <a:endParaRPr lang="en-GB" sz="2400" dirty="0" smtClean="0"/>
          </a:p>
        </p:txBody>
      </p:sp>
    </p:spTree>
    <p:extLst>
      <p:ext uri="{BB962C8B-B14F-4D97-AF65-F5344CB8AC3E}">
        <p14:creationId xmlns:p14="http://schemas.microsoft.com/office/powerpoint/2010/main" val="2657052188"/>
      </p:ext>
    </p:extLst>
  </p:cSld>
  <p:clrMapOvr>
    <a:masterClrMapping/>
  </p:clrMapOvr>
  <p:timing>
    <p:tnLst>
      <p:par>
        <p:cTn xmlns:p14="http://schemas.microsoft.com/office/powerpoint/2010/main" id="1" dur="indefinite" restart="never" nodeType="tmRoot"/>
      </p:par>
    </p:tnLst>
  </p:timing>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8802" y="404664"/>
            <a:ext cx="9152802" cy="864096"/>
          </a:xfrm>
          <a:prstGeom prst="rect">
            <a:avLst/>
          </a:prstGeom>
          <a:solidFill>
            <a:srgbClr val="24887C"/>
          </a:solidFill>
          <a:ln>
            <a:solidFill>
              <a:srgbClr val="24887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2400" b="1" dirty="0" smtClean="0"/>
              <a:t>Security &amp; Privacy – Legal Overview</a:t>
            </a:r>
          </a:p>
          <a:p>
            <a:r>
              <a:rPr lang="en-GB" sz="1400" dirty="0" smtClean="0"/>
              <a:t>Three main sources of law</a:t>
            </a:r>
            <a:endParaRPr lang="en-GB" sz="1400" dirty="0"/>
          </a:p>
        </p:txBody>
      </p:sp>
      <p:sp>
        <p:nvSpPr>
          <p:cNvPr id="5" name="Rectangle 4"/>
          <p:cNvSpPr/>
          <p:nvPr/>
        </p:nvSpPr>
        <p:spPr>
          <a:xfrm>
            <a:off x="-8802" y="116632"/>
            <a:ext cx="9144000" cy="144016"/>
          </a:xfrm>
          <a:prstGeom prst="rect">
            <a:avLst/>
          </a:prstGeom>
          <a:solidFill>
            <a:srgbClr val="24887C"/>
          </a:solidFill>
          <a:ln>
            <a:solidFill>
              <a:srgbClr val="24887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TextBox 5"/>
          <p:cNvSpPr txBox="1"/>
          <p:nvPr/>
        </p:nvSpPr>
        <p:spPr>
          <a:xfrm>
            <a:off x="251520" y="1628800"/>
            <a:ext cx="8640960" cy="4278094"/>
          </a:xfrm>
          <a:prstGeom prst="rect">
            <a:avLst/>
          </a:prstGeom>
          <a:noFill/>
        </p:spPr>
        <p:txBody>
          <a:bodyPr wrap="square" rtlCol="0">
            <a:spAutoFit/>
          </a:bodyPr>
          <a:lstStyle/>
          <a:p>
            <a:pPr marL="342900" indent="-342900">
              <a:buFont typeface="Arial" panose="020B0604020202020204" pitchFamily="34" charset="0"/>
              <a:buChar char="•"/>
            </a:pPr>
            <a:r>
              <a:rPr lang="en-GB" sz="3200" dirty="0" smtClean="0"/>
              <a:t>Statute Law</a:t>
            </a:r>
          </a:p>
          <a:p>
            <a:pPr marL="342900" indent="-342900">
              <a:buFont typeface="Arial" panose="020B0604020202020204" pitchFamily="34" charset="0"/>
              <a:buChar char="•"/>
            </a:pPr>
            <a:endParaRPr lang="en-GB" sz="2400" dirty="0"/>
          </a:p>
          <a:p>
            <a:pPr marL="342900" indent="-342900">
              <a:buFont typeface="Arial" panose="020B0604020202020204" pitchFamily="34" charset="0"/>
              <a:buChar char="•"/>
            </a:pPr>
            <a:r>
              <a:rPr lang="en-GB" sz="2400" dirty="0" smtClean="0"/>
              <a:t>An act of legislature that declares, proscribes, or commands something; a specific law, expressed in writing [2].</a:t>
            </a:r>
          </a:p>
          <a:p>
            <a:pPr marL="342900" indent="-342900">
              <a:buFont typeface="Arial" panose="020B0604020202020204" pitchFamily="34" charset="0"/>
              <a:buChar char="•"/>
            </a:pPr>
            <a:endParaRPr lang="en-GB" sz="2400" dirty="0"/>
          </a:p>
          <a:p>
            <a:pPr marL="342900" indent="-342900">
              <a:buFont typeface="Arial" panose="020B0604020202020204" pitchFamily="34" charset="0"/>
              <a:buChar char="•"/>
            </a:pPr>
            <a:r>
              <a:rPr lang="en-US" sz="2400" dirty="0"/>
              <a:t>[2] http://</a:t>
            </a:r>
            <a:r>
              <a:rPr lang="en-US" sz="2400" dirty="0" smtClean="0"/>
              <a:t>legal-dictionary.thefreedictionary.com/statute+law</a:t>
            </a:r>
          </a:p>
          <a:p>
            <a:pPr marL="342900" indent="-342900">
              <a:buFont typeface="Arial" panose="020B0604020202020204" pitchFamily="34" charset="0"/>
              <a:buChar char="•"/>
            </a:pPr>
            <a:endParaRPr lang="en-US" sz="2400" dirty="0"/>
          </a:p>
          <a:p>
            <a:pPr marL="342900" indent="-342900">
              <a:buFont typeface="Arial" panose="020B0604020202020204" pitchFamily="34" charset="0"/>
              <a:buChar char="•"/>
            </a:pPr>
            <a:endParaRPr lang="en-US" sz="2400" dirty="0"/>
          </a:p>
          <a:p>
            <a:pPr marL="342900" indent="-342900">
              <a:buFont typeface="Arial" panose="020B0604020202020204" pitchFamily="34" charset="0"/>
              <a:buChar char="•"/>
            </a:pPr>
            <a:endParaRPr lang="en-US" sz="2400" dirty="0" smtClean="0"/>
          </a:p>
          <a:p>
            <a:pPr marL="342900" indent="-342900">
              <a:buFont typeface="Arial" panose="020B0604020202020204" pitchFamily="34" charset="0"/>
              <a:buChar char="•"/>
            </a:pPr>
            <a:endParaRPr lang="en-US" sz="2400" dirty="0"/>
          </a:p>
          <a:p>
            <a:pPr marL="342900" indent="-342900">
              <a:buFont typeface="Arial" panose="020B0604020202020204" pitchFamily="34" charset="0"/>
              <a:buChar char="•"/>
            </a:pPr>
            <a:endParaRPr lang="en-GB" sz="2400" dirty="0" smtClean="0"/>
          </a:p>
        </p:txBody>
      </p:sp>
      <p:sp>
        <p:nvSpPr>
          <p:cNvPr id="7" name="TextBox 6"/>
          <p:cNvSpPr txBox="1"/>
          <p:nvPr/>
        </p:nvSpPr>
        <p:spPr>
          <a:xfrm>
            <a:off x="1641153" y="4366845"/>
            <a:ext cx="1227287" cy="646331"/>
          </a:xfrm>
          <a:prstGeom prst="rect">
            <a:avLst/>
          </a:prstGeom>
          <a:noFill/>
        </p:spPr>
        <p:txBody>
          <a:bodyPr wrap="square" rtlCol="0">
            <a:spAutoFit/>
          </a:bodyPr>
          <a:lstStyle/>
          <a:p>
            <a:pPr algn="ctr"/>
            <a:r>
              <a:rPr lang="en-US" dirty="0" smtClean="0"/>
              <a:t>House of </a:t>
            </a:r>
            <a:br>
              <a:rPr lang="en-US" dirty="0" smtClean="0"/>
            </a:br>
            <a:r>
              <a:rPr lang="en-US" dirty="0" smtClean="0"/>
              <a:t>Commons</a:t>
            </a:r>
            <a:endParaRPr lang="en-US" dirty="0"/>
          </a:p>
        </p:txBody>
      </p:sp>
      <p:sp>
        <p:nvSpPr>
          <p:cNvPr id="8" name="Right Arrow 7"/>
          <p:cNvSpPr/>
          <p:nvPr/>
        </p:nvSpPr>
        <p:spPr>
          <a:xfrm>
            <a:off x="2996877" y="4530609"/>
            <a:ext cx="613643" cy="328185"/>
          </a:xfrm>
          <a:prstGeom prst="right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 name="TextBox 8"/>
          <p:cNvSpPr txBox="1"/>
          <p:nvPr/>
        </p:nvSpPr>
        <p:spPr>
          <a:xfrm>
            <a:off x="3919899" y="4366845"/>
            <a:ext cx="1227287" cy="646331"/>
          </a:xfrm>
          <a:prstGeom prst="rect">
            <a:avLst/>
          </a:prstGeom>
          <a:noFill/>
        </p:spPr>
        <p:txBody>
          <a:bodyPr wrap="square" rtlCol="0">
            <a:spAutoFit/>
          </a:bodyPr>
          <a:lstStyle/>
          <a:p>
            <a:pPr algn="ctr"/>
            <a:r>
              <a:rPr lang="en-US" dirty="0" smtClean="0"/>
              <a:t>House of </a:t>
            </a:r>
            <a:br>
              <a:rPr lang="en-US" dirty="0" smtClean="0"/>
            </a:br>
            <a:r>
              <a:rPr lang="en-US" dirty="0" smtClean="0"/>
              <a:t>Lords</a:t>
            </a:r>
            <a:endParaRPr lang="en-US" dirty="0"/>
          </a:p>
        </p:txBody>
      </p:sp>
      <p:sp>
        <p:nvSpPr>
          <p:cNvPr id="10" name="Right Arrow 9"/>
          <p:cNvSpPr/>
          <p:nvPr/>
        </p:nvSpPr>
        <p:spPr>
          <a:xfrm>
            <a:off x="5275623" y="4544878"/>
            <a:ext cx="613643" cy="328185"/>
          </a:xfrm>
          <a:prstGeom prst="right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 name="TextBox 10"/>
          <p:cNvSpPr txBox="1"/>
          <p:nvPr/>
        </p:nvSpPr>
        <p:spPr>
          <a:xfrm>
            <a:off x="6255731" y="4341880"/>
            <a:ext cx="922486" cy="646331"/>
          </a:xfrm>
          <a:prstGeom prst="rect">
            <a:avLst/>
          </a:prstGeom>
          <a:noFill/>
        </p:spPr>
        <p:txBody>
          <a:bodyPr wrap="square" rtlCol="0">
            <a:spAutoFit/>
          </a:bodyPr>
          <a:lstStyle/>
          <a:p>
            <a:pPr algn="ctr"/>
            <a:r>
              <a:rPr lang="en-US" dirty="0" smtClean="0"/>
              <a:t>Law</a:t>
            </a:r>
            <a:br>
              <a:rPr lang="en-US" dirty="0" smtClean="0"/>
            </a:br>
            <a:r>
              <a:rPr lang="en-US" dirty="0" smtClean="0"/>
              <a:t>Courts</a:t>
            </a:r>
            <a:endParaRPr lang="en-US" dirty="0"/>
          </a:p>
        </p:txBody>
      </p:sp>
    </p:spTree>
    <p:extLst>
      <p:ext uri="{BB962C8B-B14F-4D97-AF65-F5344CB8AC3E}">
        <p14:creationId xmlns:p14="http://schemas.microsoft.com/office/powerpoint/2010/main" val="289259001"/>
      </p:ext>
    </p:extLst>
  </p:cSld>
  <p:clrMapOvr>
    <a:masterClrMapping/>
  </p:clrMapOvr>
  <p:timing>
    <p:tnLst>
      <p:par>
        <p:cTn xmlns:p14="http://schemas.microsoft.com/office/powerpoint/2010/mai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182</TotalTime>
  <Words>5656</Words>
  <Application>Microsoft Macintosh PowerPoint</Application>
  <PresentationFormat>On-screen Show (4:3)</PresentationFormat>
  <Paragraphs>878</Paragraphs>
  <Slides>134</Slides>
  <Notes>0</Notes>
  <HiddenSlides>0</HiddenSlides>
  <MMClips>0</MMClips>
  <ScaleCrop>false</ScaleCrop>
  <HeadingPairs>
    <vt:vector size="4" baseType="variant">
      <vt:variant>
        <vt:lpstr>Theme</vt:lpstr>
      </vt:variant>
      <vt:variant>
        <vt:i4>1</vt:i4>
      </vt:variant>
      <vt:variant>
        <vt:lpstr>Slide Titles</vt:lpstr>
      </vt:variant>
      <vt:variant>
        <vt:i4>134</vt:i4>
      </vt:variant>
    </vt:vector>
  </HeadingPairs>
  <TitlesOfParts>
    <vt:vector size="135"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Hewlett-Packard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Ted</dc:creator>
  <cp:lastModifiedBy>Su White</cp:lastModifiedBy>
  <cp:revision>136</cp:revision>
  <dcterms:created xsi:type="dcterms:W3CDTF">2014-05-01T21:47:28Z</dcterms:created>
  <dcterms:modified xsi:type="dcterms:W3CDTF">2014-05-06T12:05:00Z</dcterms:modified>
</cp:coreProperties>
</file>