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4"/>
  </p:notesMasterIdLst>
  <p:sldIdLst>
    <p:sldId id="256" r:id="rId2"/>
    <p:sldId id="259" r:id="rId3"/>
    <p:sldId id="269" r:id="rId4"/>
    <p:sldId id="257" r:id="rId5"/>
    <p:sldId id="258" r:id="rId6"/>
    <p:sldId id="260" r:id="rId7"/>
    <p:sldId id="261" r:id="rId8"/>
    <p:sldId id="263" r:id="rId9"/>
    <p:sldId id="270" r:id="rId10"/>
    <p:sldId id="264" r:id="rId11"/>
    <p:sldId id="265"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snapToObjects="1">
      <p:cViewPr varScale="1">
        <p:scale>
          <a:sx n="106" d="100"/>
          <a:sy n="106" d="100"/>
        </p:scale>
        <p:origin x="11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DB96BC-2FDA-CC45-8ED7-836633F4560A}" type="datetimeFigureOut">
              <a:rPr lang="en-US" smtClean="0"/>
              <a:pPr/>
              <a:t>5/2/2014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BCF086-FA0C-C84F-BD15-0CAADC217276}" type="slidenum">
              <a:rPr lang="en-US" smtClean="0"/>
              <a:pPr/>
              <a:t>‹#›</a:t>
            </a:fld>
            <a:endParaRPr lang="en-US"/>
          </a:p>
        </p:txBody>
      </p:sp>
    </p:spTree>
    <p:extLst>
      <p:ext uri="{BB962C8B-B14F-4D97-AF65-F5344CB8AC3E}">
        <p14:creationId xmlns:p14="http://schemas.microsoft.com/office/powerpoint/2010/main" val="155529374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the Human Rights Act came into force, the right to freedom of expression was a negative one: you were free to express yourself, unless the law otherwise prevented you from doing so.</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However, with the incorporation of the European Convention on Human Rights (ECHR) into English and Welsh domestic law, the right to freedom of expression is now expressly guaranteed.</a:t>
            </a:r>
          </a:p>
        </p:txBody>
      </p:sp>
      <p:sp>
        <p:nvSpPr>
          <p:cNvPr id="4" name="Slide Number Placeholder 3"/>
          <p:cNvSpPr>
            <a:spLocks noGrp="1"/>
          </p:cNvSpPr>
          <p:nvPr>
            <p:ph type="sldNum" sz="quarter" idx="10"/>
          </p:nvPr>
        </p:nvSpPr>
        <p:spPr/>
        <p:txBody>
          <a:bodyPr/>
          <a:lstStyle/>
          <a:p>
            <a:fld id="{79BCF086-FA0C-C84F-BD15-0CAADC217276}" type="slidenum">
              <a:rPr lang="en-US" smtClean="0"/>
              <a:pPr/>
              <a:t>5</a:t>
            </a:fld>
            <a:endParaRPr lang="en-US"/>
          </a:p>
        </p:txBody>
      </p:sp>
    </p:spTree>
    <p:extLst>
      <p:ext uri="{BB962C8B-B14F-4D97-AF65-F5344CB8AC3E}">
        <p14:creationId xmlns:p14="http://schemas.microsoft.com/office/powerpoint/2010/main" val="1817945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freedom to hold opinions and to receive and impart information and ideas without interference by a public authority.</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Rhetorical question..</a:t>
            </a:r>
          </a:p>
          <a:p>
            <a:r>
              <a:rPr lang="en-US" sz="1200" kern="1200" dirty="0" smtClean="0">
                <a:solidFill>
                  <a:schemeClr val="tx1"/>
                </a:solidFill>
                <a:latin typeface="+mn-lt"/>
                <a:ea typeface="+mn-ea"/>
                <a:cs typeface="+mn-cs"/>
              </a:rPr>
              <a:t>"There is freedom of speech, but I cannot guarantee freedom after speech”- Idi Amin of Uganda.</a:t>
            </a:r>
            <a:endParaRPr lang="en-US" dirty="0"/>
          </a:p>
        </p:txBody>
      </p:sp>
      <p:sp>
        <p:nvSpPr>
          <p:cNvPr id="4" name="Slide Number Placeholder 3"/>
          <p:cNvSpPr>
            <a:spLocks noGrp="1"/>
          </p:cNvSpPr>
          <p:nvPr>
            <p:ph type="sldNum" sz="quarter" idx="10"/>
          </p:nvPr>
        </p:nvSpPr>
        <p:spPr/>
        <p:txBody>
          <a:bodyPr/>
          <a:lstStyle/>
          <a:p>
            <a:fld id="{79BCF086-FA0C-C84F-BD15-0CAADC217276}" type="slidenum">
              <a:rPr lang="en-US" smtClean="0"/>
              <a:pPr/>
              <a:t>6</a:t>
            </a:fld>
            <a:endParaRPr lang="en-US"/>
          </a:p>
        </p:txBody>
      </p:sp>
    </p:spTree>
    <p:extLst>
      <p:ext uri="{BB962C8B-B14F-4D97-AF65-F5344CB8AC3E}">
        <p14:creationId xmlns:p14="http://schemas.microsoft.com/office/powerpoint/2010/main" val="3957098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Hacktivism</a:t>
            </a:r>
            <a:r>
              <a:rPr lang="en-US" dirty="0" smtClean="0"/>
              <a:t> in China – ways</a:t>
            </a:r>
            <a:r>
              <a:rPr lang="en-US" baseline="0" dirty="0" smtClean="0"/>
              <a:t> of expressing anger, patriotic feeling and protest in China. These actions are suppressed by the government in real world, leaving citizens only one choice – the web</a:t>
            </a:r>
          </a:p>
          <a:p>
            <a:r>
              <a:rPr lang="en-US" baseline="0" dirty="0" smtClean="0"/>
              <a:t>The great firewall of china – the government controls access to certain resources, that might bring unnecessary questions and ideas in people’s minds. E.g. some of western news websites are blocked.</a:t>
            </a:r>
          </a:p>
          <a:p>
            <a:r>
              <a:rPr lang="en-US" baseline="0" dirty="0" smtClean="0"/>
              <a:t>Twitter ban in Turkey  - an attempt to hide proves of illegal actions from </a:t>
            </a:r>
            <a:r>
              <a:rPr lang="en-US" sz="1200" b="0" i="0" kern="1200" dirty="0" smtClean="0">
                <a:solidFill>
                  <a:schemeClr val="tx1"/>
                </a:solidFill>
                <a:effectLst/>
                <a:latin typeface="+mn-lt"/>
                <a:ea typeface="+mn-ea"/>
                <a:cs typeface="+mn-cs"/>
              </a:rPr>
              <a:t>high-ranking officials http://www.nytimes.com/2014/03/21/world/europe/turkish-officials-block-twitter-in-leak-inquiry.html?action=click&amp;amp;module=Search&amp;amp;region=searchResults%230&amp;amp;version=&amp;amp;url=http%3A%2F%2Fquery.nytimes.com%2Fsearch%2Fsitesearch%2F%3Faction%3Dclick%26region%3DMasthead%26pgtype%3DHomepage%26module%3DSearchSubmit%26contentCollection%3DHomepage%26t%3Dqry249%23%2Fturkey%2520twitter</a:t>
            </a:r>
          </a:p>
          <a:p>
            <a:endParaRPr lang="en-US" sz="1200" b="0" i="0" kern="1200" baseline="0" dirty="0" smtClean="0">
              <a:solidFill>
                <a:schemeClr val="tx1"/>
              </a:solidFill>
              <a:effectLst/>
              <a:latin typeface="+mn-lt"/>
              <a:ea typeface="+mn-ea"/>
              <a:cs typeface="+mn-cs"/>
            </a:endParaRPr>
          </a:p>
          <a:p>
            <a:r>
              <a:rPr lang="en-US" baseline="0" dirty="0" smtClean="0"/>
              <a:t>On of the most famous Russian bloggers was arrester and charged for statements run counter the present </a:t>
            </a:r>
            <a:r>
              <a:rPr lang="en-US" baseline="0" smtClean="0"/>
              <a:t>government’s position</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9BCF086-FA0C-C84F-BD15-0CAADC217276}" type="slidenum">
              <a:rPr lang="en-US" smtClean="0"/>
              <a:t>9</a:t>
            </a:fld>
            <a:endParaRPr lang="en-US"/>
          </a:p>
        </p:txBody>
      </p:sp>
    </p:spTree>
    <p:extLst>
      <p:ext uri="{BB962C8B-B14F-4D97-AF65-F5344CB8AC3E}">
        <p14:creationId xmlns:p14="http://schemas.microsoft.com/office/powerpoint/2010/main" val="2697645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It is also worth asking what makes hate a ‘cyber-crime’ because cyberspace is not simply an extension of real space. Certainly, some cybercrimes use computers to assist traditional offending, with the opportunity, for their authors, to widen the crime spectrum by going global (Wall, 2007: 44-45). Hence the terms of cyber-trespass, cyber-theft, cyber-violence, and cyber-obscenity (which includes hatred) to underline the continuity between offline and online illegal behaviors (Wall, 1999; 2001: 3-7). On the other hand, some hateful </a:t>
            </a:r>
            <a:r>
              <a:rPr lang="en-US" dirty="0" err="1" smtClean="0"/>
              <a:t>behaviours</a:t>
            </a:r>
            <a:r>
              <a:rPr lang="en-US" dirty="0" smtClean="0"/>
              <a:t> can happen in virtual worlds engaging virtual characters or avatars.</a:t>
            </a:r>
            <a:endParaRPr lang="en-GB" dirty="0" smtClean="0"/>
          </a:p>
          <a:p>
            <a:endParaRPr lang="en-GB" dirty="0"/>
          </a:p>
        </p:txBody>
      </p:sp>
      <p:sp>
        <p:nvSpPr>
          <p:cNvPr id="4" name="Slide Number Placeholder 3"/>
          <p:cNvSpPr>
            <a:spLocks noGrp="1"/>
          </p:cNvSpPr>
          <p:nvPr>
            <p:ph type="sldNum" sz="quarter" idx="10"/>
          </p:nvPr>
        </p:nvSpPr>
        <p:spPr/>
        <p:txBody>
          <a:bodyPr/>
          <a:lstStyle/>
          <a:p>
            <a:fld id="{79BCF086-FA0C-C84F-BD15-0CAADC217276}" type="slidenum">
              <a:rPr lang="en-US" smtClean="0"/>
              <a:pPr/>
              <a:t>10</a:t>
            </a:fld>
            <a:endParaRPr lang="en-US"/>
          </a:p>
        </p:txBody>
      </p:sp>
    </p:spTree>
    <p:extLst>
      <p:ext uri="{BB962C8B-B14F-4D97-AF65-F5344CB8AC3E}">
        <p14:creationId xmlns:p14="http://schemas.microsoft.com/office/powerpoint/2010/main" val="2346442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12. Immediately after 9/11, an attack was launched against a </a:t>
            </a:r>
            <a:r>
              <a:rPr lang="en-US" dirty="0" err="1" smtClean="0"/>
              <a:t>muslim</a:t>
            </a:r>
            <a:r>
              <a:rPr lang="en-US" dirty="0" smtClean="0"/>
              <a:t> </a:t>
            </a:r>
            <a:r>
              <a:rPr lang="en-US" dirty="0" err="1" smtClean="0"/>
              <a:t>usenet</a:t>
            </a:r>
            <a:r>
              <a:rPr lang="en-US" dirty="0" smtClean="0"/>
              <a:t> group (Leyden, 2001) and the website of Al-Jazeera was targeted in 2003 (Gray, 2003). In 2007, the Gay Gamer site was object of a </a:t>
            </a:r>
            <a:r>
              <a:rPr lang="en-US" dirty="0" err="1" smtClean="0"/>
              <a:t>DoS</a:t>
            </a:r>
            <a:r>
              <a:rPr lang="en-US" dirty="0" smtClean="0"/>
              <a:t> attack by a homophobic group (</a:t>
            </a:r>
            <a:r>
              <a:rPr lang="en-US" dirty="0" err="1" smtClean="0"/>
              <a:t>Crecente</a:t>
            </a:r>
            <a:r>
              <a:rPr lang="en-US" dirty="0" smtClean="0"/>
              <a:t>, 2007). More recently, although more controversially because some countries like France do not recognize it as a religious group13,</a:t>
            </a:r>
          </a:p>
          <a:p>
            <a:endParaRPr lang="en-GB" dirty="0"/>
          </a:p>
        </p:txBody>
      </p:sp>
      <p:sp>
        <p:nvSpPr>
          <p:cNvPr id="4" name="Slide Number Placeholder 3"/>
          <p:cNvSpPr>
            <a:spLocks noGrp="1"/>
          </p:cNvSpPr>
          <p:nvPr>
            <p:ph type="sldNum" sz="quarter" idx="10"/>
          </p:nvPr>
        </p:nvSpPr>
        <p:spPr/>
        <p:txBody>
          <a:bodyPr/>
          <a:lstStyle/>
          <a:p>
            <a:fld id="{79BCF086-FA0C-C84F-BD15-0CAADC217276}" type="slidenum">
              <a:rPr lang="en-US" smtClean="0"/>
              <a:pPr/>
              <a:t>11</a:t>
            </a:fld>
            <a:endParaRPr lang="en-US"/>
          </a:p>
        </p:txBody>
      </p:sp>
    </p:spTree>
    <p:extLst>
      <p:ext uri="{BB962C8B-B14F-4D97-AF65-F5344CB8AC3E}">
        <p14:creationId xmlns:p14="http://schemas.microsoft.com/office/powerpoint/2010/main" val="1736693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ounded Rectangle 9"/>
          <p:cNvSpPr/>
          <p:nvPr/>
        </p:nvSpPr>
        <p:spPr>
          <a:xfrm rot="20707748">
            <a:off x="-617539" y="-652551"/>
            <a:ext cx="6664606" cy="3942692"/>
          </a:xfrm>
          <a:custGeom>
            <a:avLst/>
            <a:gdLst/>
            <a:ahLst/>
            <a:cxnLst/>
            <a:rect l="l" t="t" r="r" b="b"/>
            <a:pathLst>
              <a:path w="6664606" h="3942692">
                <a:moveTo>
                  <a:pt x="1046923" y="0"/>
                </a:moveTo>
                <a:lnTo>
                  <a:pt x="6664606" y="1491692"/>
                </a:lnTo>
                <a:lnTo>
                  <a:pt x="6664606" y="3860602"/>
                </a:lnTo>
                <a:cubicBezTo>
                  <a:pt x="6664606" y="3905939"/>
                  <a:pt x="6627853" y="3942692"/>
                  <a:pt x="6582516" y="3942692"/>
                </a:cubicBezTo>
                <a:lnTo>
                  <a:pt x="0" y="3942692"/>
                </a:lnTo>
                <a:close/>
              </a:path>
            </a:pathLst>
          </a:custGeom>
          <a:solidFill>
            <a:schemeClr val="bg1">
              <a:alpha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rot="20707748">
            <a:off x="6168153" y="-441831"/>
            <a:ext cx="3126510" cy="2426476"/>
          </a:xfrm>
          <a:custGeom>
            <a:avLst/>
            <a:gdLst/>
            <a:ahLst/>
            <a:cxnLst/>
            <a:rect l="l" t="t" r="r" b="b"/>
            <a:pathLst>
              <a:path w="3126510" h="2426476">
                <a:moveTo>
                  <a:pt x="0" y="0"/>
                </a:moveTo>
                <a:lnTo>
                  <a:pt x="3126510" y="830198"/>
                </a:lnTo>
                <a:lnTo>
                  <a:pt x="2702642" y="2426476"/>
                </a:lnTo>
                <a:lnTo>
                  <a:pt x="82091" y="2426476"/>
                </a:lnTo>
                <a:cubicBezTo>
                  <a:pt x="36754" y="2426475"/>
                  <a:pt x="1" y="2389722"/>
                  <a:pt x="1" y="2344385"/>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rot="20707748">
            <a:off x="7144098" y="2001564"/>
            <a:ext cx="2679455" cy="4946037"/>
          </a:xfrm>
          <a:custGeom>
            <a:avLst/>
            <a:gdLst/>
            <a:ahLst/>
            <a:cxnLst/>
            <a:rect l="l" t="t" r="r" b="b"/>
            <a:pathLst>
              <a:path w="2679455" h="4946037">
                <a:moveTo>
                  <a:pt x="2679455" y="0"/>
                </a:moveTo>
                <a:lnTo>
                  <a:pt x="1366108" y="4946037"/>
                </a:lnTo>
                <a:lnTo>
                  <a:pt x="0" y="4583288"/>
                </a:lnTo>
                <a:lnTo>
                  <a:pt x="0" y="82090"/>
                </a:lnTo>
                <a:cubicBezTo>
                  <a:pt x="0" y="36753"/>
                  <a:pt x="36753" y="0"/>
                  <a:pt x="82090" y="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rot="20707748">
            <a:off x="-205621" y="3323292"/>
            <a:ext cx="7378073" cy="4557796"/>
          </a:xfrm>
          <a:custGeom>
            <a:avLst/>
            <a:gdLst/>
            <a:ahLst/>
            <a:cxnLst/>
            <a:rect l="l" t="t" r="r" b="b"/>
            <a:pathLst>
              <a:path w="7378073" h="4557796">
                <a:moveTo>
                  <a:pt x="7327936" y="6451"/>
                </a:moveTo>
                <a:cubicBezTo>
                  <a:pt x="7357400" y="18913"/>
                  <a:pt x="7378073" y="48087"/>
                  <a:pt x="7378073" y="82090"/>
                </a:cubicBezTo>
                <a:lnTo>
                  <a:pt x="7378073" y="4557796"/>
                </a:lnTo>
                <a:lnTo>
                  <a:pt x="0" y="2598658"/>
                </a:lnTo>
                <a:lnTo>
                  <a:pt x="690034" y="0"/>
                </a:lnTo>
                <a:lnTo>
                  <a:pt x="7295983" y="0"/>
                </a:lnTo>
                <a:cubicBezTo>
                  <a:pt x="7307317" y="0"/>
                  <a:pt x="7318115" y="2297"/>
                  <a:pt x="7327936"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900000">
            <a:off x="547834" y="3632676"/>
            <a:ext cx="5985159" cy="1606102"/>
          </a:xfrm>
        </p:spPr>
        <p:txBody>
          <a:bodyPr>
            <a:normAutofit/>
          </a:bodyPr>
          <a:lstStyle>
            <a:lvl1pPr>
              <a:lnSpc>
                <a:spcPts val="6000"/>
              </a:lnSpc>
              <a:defRPr sz="6000">
                <a:solidFill>
                  <a:schemeClr val="tx1"/>
                </a:solidFill>
              </a:defRPr>
            </a:lvl1pPr>
          </a:lstStyle>
          <a:p>
            <a:r>
              <a:rPr lang="en-GB" smtClean="0"/>
              <a:t>Click to edit Master title style</a:t>
            </a:r>
            <a:endParaRPr lang="en-US" dirty="0"/>
          </a:p>
        </p:txBody>
      </p:sp>
      <p:sp>
        <p:nvSpPr>
          <p:cNvPr id="3" name="Subtitle 2"/>
          <p:cNvSpPr>
            <a:spLocks noGrp="1"/>
          </p:cNvSpPr>
          <p:nvPr>
            <p:ph type="subTitle" idx="1"/>
          </p:nvPr>
        </p:nvSpPr>
        <p:spPr>
          <a:xfrm rot="-900000">
            <a:off x="2201145" y="5027230"/>
            <a:ext cx="4655297" cy="1128495"/>
          </a:xfrm>
        </p:spPr>
        <p:txBody>
          <a:bodyPr>
            <a:normAutofit/>
          </a:bodyPr>
          <a:lstStyle>
            <a:lvl1pPr marL="0" indent="0" algn="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4" name="Date Placeholder 3"/>
          <p:cNvSpPr>
            <a:spLocks noGrp="1"/>
          </p:cNvSpPr>
          <p:nvPr>
            <p:ph type="dt" sz="half" idx="10"/>
          </p:nvPr>
        </p:nvSpPr>
        <p:spPr>
          <a:xfrm rot="-900000">
            <a:off x="6741465" y="2313285"/>
            <a:ext cx="1524000" cy="365125"/>
          </a:xfrm>
        </p:spPr>
        <p:txBody>
          <a:bodyPr/>
          <a:lstStyle>
            <a:lvl1pPr algn="l">
              <a:defRPr sz="1800">
                <a:solidFill>
                  <a:schemeClr val="tx1"/>
                </a:solidFill>
              </a:defRPr>
            </a:lvl1pPr>
          </a:lstStyle>
          <a:p>
            <a:fld id="{6DE6145A-C708-5340-A61F-62E5B822B20E}" type="datetimeFigureOut">
              <a:rPr lang="en-US" smtClean="0"/>
              <a:pPr/>
              <a:t>5/2/2014</a:t>
            </a:fld>
            <a:endParaRPr lang="en-US"/>
          </a:p>
        </p:txBody>
      </p:sp>
      <p:sp>
        <p:nvSpPr>
          <p:cNvPr id="5" name="Footer Placeholder 4"/>
          <p:cNvSpPr>
            <a:spLocks noGrp="1"/>
          </p:cNvSpPr>
          <p:nvPr>
            <p:ph type="ftr" sz="quarter" idx="11"/>
          </p:nvPr>
        </p:nvSpPr>
        <p:spPr>
          <a:xfrm rot="-900000">
            <a:off x="6551292" y="1528629"/>
            <a:ext cx="2465987" cy="365125"/>
          </a:xfrm>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a:xfrm rot="-900000">
            <a:off x="6451719" y="1162062"/>
            <a:ext cx="2133600" cy="421038"/>
          </a:xfrm>
        </p:spPr>
        <p:txBody>
          <a:bodyPr anchor="ctr"/>
          <a:lstStyle>
            <a:lvl1pPr algn="l">
              <a:defRPr sz="2400">
                <a:solidFill>
                  <a:schemeClr val="tx1"/>
                </a:solidFil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2" name="Rounded Rectangle 11"/>
          <p:cNvSpPr/>
          <p:nvPr/>
        </p:nvSpPr>
        <p:spPr>
          <a:xfrm rot="20707748">
            <a:off x="-895918" y="-766298"/>
            <a:ext cx="8332816" cy="5894380"/>
          </a:xfrm>
          <a:custGeom>
            <a:avLst/>
            <a:gdLst/>
            <a:ahLst/>
            <a:cxnLst/>
            <a:rect l="l" t="t" r="r" b="b"/>
            <a:pathLst>
              <a:path w="8332816" h="5894380">
                <a:moveTo>
                  <a:pt x="1565164" y="0"/>
                </a:moveTo>
                <a:lnTo>
                  <a:pt x="8332816" y="1797049"/>
                </a:lnTo>
                <a:lnTo>
                  <a:pt x="8332816" y="5812290"/>
                </a:lnTo>
                <a:cubicBezTo>
                  <a:pt x="8332816" y="5857627"/>
                  <a:pt x="8296063" y="5894380"/>
                  <a:pt x="8250726" y="5894380"/>
                </a:cubicBezTo>
                <a:lnTo>
                  <a:pt x="0" y="5894380"/>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64746" y="5089618"/>
            <a:ext cx="8528044" cy="2911464"/>
          </a:xfrm>
          <a:custGeom>
            <a:avLst/>
            <a:gdLst/>
            <a:ahLst/>
            <a:cxnLst/>
            <a:rect l="l" t="t" r="r" b="b"/>
            <a:pathLst>
              <a:path w="8528044" h="2911464">
                <a:moveTo>
                  <a:pt x="8477907" y="6451"/>
                </a:moveTo>
                <a:cubicBezTo>
                  <a:pt x="8507371" y="18913"/>
                  <a:pt x="8528044" y="48087"/>
                  <a:pt x="8528044" y="82090"/>
                </a:cubicBezTo>
                <a:lnTo>
                  <a:pt x="8528044" y="2911464"/>
                </a:lnTo>
                <a:lnTo>
                  <a:pt x="0" y="646970"/>
                </a:lnTo>
                <a:lnTo>
                  <a:pt x="171794" y="0"/>
                </a:lnTo>
                <a:lnTo>
                  <a:pt x="8445954" y="0"/>
                </a:lnTo>
                <a:cubicBezTo>
                  <a:pt x="8457288" y="0"/>
                  <a:pt x="8468086" y="2297"/>
                  <a:pt x="847790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8533928" y="3839503"/>
            <a:ext cx="1011244" cy="2994350"/>
          </a:xfrm>
          <a:custGeom>
            <a:avLst/>
            <a:gdLst/>
            <a:ahLst/>
            <a:cxnLst/>
            <a:rect l="l" t="t" r="r" b="b"/>
            <a:pathLst>
              <a:path w="1011244" h="2994350">
                <a:moveTo>
                  <a:pt x="1011244" y="0"/>
                </a:moveTo>
                <a:lnTo>
                  <a:pt x="216140" y="2994350"/>
                </a:lnTo>
                <a:lnTo>
                  <a:pt x="0" y="2936957"/>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588490" y="-321837"/>
            <a:ext cx="1976541" cy="4072806"/>
          </a:xfrm>
          <a:custGeom>
            <a:avLst/>
            <a:gdLst/>
            <a:ahLst/>
            <a:cxnLst/>
            <a:rect l="l" t="t" r="r" b="b"/>
            <a:pathLst>
              <a:path w="1976541" h="4072806">
                <a:moveTo>
                  <a:pt x="0" y="0"/>
                </a:moveTo>
                <a:lnTo>
                  <a:pt x="1976541" y="524841"/>
                </a:lnTo>
                <a:lnTo>
                  <a:pt x="1034432" y="4072806"/>
                </a:lnTo>
                <a:lnTo>
                  <a:pt x="82090" y="4072806"/>
                </a:lnTo>
                <a:cubicBezTo>
                  <a:pt x="36753" y="4072806"/>
                  <a:pt x="0" y="4036053"/>
                  <a:pt x="0" y="399071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3183882" y="4760430"/>
            <a:ext cx="5004753" cy="1299542"/>
          </a:xfrm>
        </p:spPr>
        <p:txBody>
          <a:bodyPr anchor="t"/>
          <a:lstStyle/>
          <a:p>
            <a:r>
              <a:rPr lang="en-GB" smtClean="0"/>
              <a:t>Click to edit Master title style</a:t>
            </a:r>
            <a:endParaRPr lang="en-US"/>
          </a:p>
        </p:txBody>
      </p:sp>
      <p:sp>
        <p:nvSpPr>
          <p:cNvPr id="3" name="Vertical Text Placeholder 2"/>
          <p:cNvSpPr>
            <a:spLocks noGrp="1"/>
          </p:cNvSpPr>
          <p:nvPr>
            <p:ph type="body" orient="vert" idx="1"/>
          </p:nvPr>
        </p:nvSpPr>
        <p:spPr>
          <a:xfrm rot="-900000">
            <a:off x="781854" y="984581"/>
            <a:ext cx="6581279" cy="3604759"/>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rot="-900000">
            <a:off x="6996405" y="6238502"/>
            <a:ext cx="1524000" cy="365125"/>
          </a:xfrm>
        </p:spPr>
        <p:txBody>
          <a:bodyPr/>
          <a:lstStyle/>
          <a:p>
            <a:fld id="{6DE6145A-C708-5340-A61F-62E5B822B20E}" type="datetimeFigureOut">
              <a:rPr lang="en-US" smtClean="0"/>
              <a:pPr/>
              <a:t>5/2/2014</a:t>
            </a:fld>
            <a:endParaRPr lang="en-US"/>
          </a:p>
        </p:txBody>
      </p:sp>
      <p:sp>
        <p:nvSpPr>
          <p:cNvPr id="5" name="Footer Placeholder 4"/>
          <p:cNvSpPr>
            <a:spLocks noGrp="1"/>
          </p:cNvSpPr>
          <p:nvPr>
            <p:ph type="ftr" sz="quarter" idx="11"/>
          </p:nvPr>
        </p:nvSpPr>
        <p:spPr>
          <a:xfrm rot="-900000">
            <a:off x="5321849" y="6094794"/>
            <a:ext cx="3124200"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8182730" y="3246937"/>
            <a:ext cx="907445"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Rounded Rectangle 11"/>
          <p:cNvSpPr/>
          <p:nvPr/>
        </p:nvSpPr>
        <p:spPr>
          <a:xfrm rot="20707748">
            <a:off x="-882907" y="-626065"/>
            <a:ext cx="7440156" cy="7347127"/>
          </a:xfrm>
          <a:custGeom>
            <a:avLst/>
            <a:gdLst/>
            <a:ahLst/>
            <a:cxnLst/>
            <a:rect l="l" t="t" r="r" b="b"/>
            <a:pathLst>
              <a:path w="7440156" h="7347127">
                <a:moveTo>
                  <a:pt x="1760047" y="0"/>
                </a:moveTo>
                <a:lnTo>
                  <a:pt x="7440156" y="1508269"/>
                </a:lnTo>
                <a:lnTo>
                  <a:pt x="7440156" y="7265037"/>
                </a:lnTo>
                <a:cubicBezTo>
                  <a:pt x="7440156" y="7310374"/>
                  <a:pt x="7403403" y="7347127"/>
                  <a:pt x="7358066" y="7347127"/>
                </a:cubicBezTo>
                <a:lnTo>
                  <a:pt x="2707078" y="7347127"/>
                </a:lnTo>
                <a:lnTo>
                  <a:pt x="0" y="6628304"/>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20707748">
            <a:off x="3227235" y="6274264"/>
            <a:ext cx="4396677" cy="1167472"/>
          </a:xfrm>
          <a:custGeom>
            <a:avLst/>
            <a:gdLst/>
            <a:ahLst/>
            <a:cxnLst/>
            <a:rect l="l" t="t" r="r" b="b"/>
            <a:pathLst>
              <a:path w="4396677" h="1167472">
                <a:moveTo>
                  <a:pt x="4346539" y="6451"/>
                </a:moveTo>
                <a:cubicBezTo>
                  <a:pt x="4376003" y="18913"/>
                  <a:pt x="4396677" y="48087"/>
                  <a:pt x="4396677" y="82090"/>
                </a:cubicBezTo>
                <a:lnTo>
                  <a:pt x="4396677" y="1167472"/>
                </a:lnTo>
                <a:lnTo>
                  <a:pt x="0" y="0"/>
                </a:lnTo>
                <a:lnTo>
                  <a:pt x="4314586" y="0"/>
                </a:lnTo>
                <a:cubicBezTo>
                  <a:pt x="4325920" y="0"/>
                  <a:pt x="4336718" y="2297"/>
                  <a:pt x="4346539"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7659524" y="5459724"/>
            <a:ext cx="1710569" cy="1538689"/>
          </a:xfrm>
          <a:custGeom>
            <a:avLst/>
            <a:gdLst/>
            <a:ahLst/>
            <a:cxnLst/>
            <a:rect l="l" t="t" r="r" b="b"/>
            <a:pathLst>
              <a:path w="1710569" h="1538689">
                <a:moveTo>
                  <a:pt x="1710569" y="1"/>
                </a:moveTo>
                <a:lnTo>
                  <a:pt x="1301993" y="1538689"/>
                </a:lnTo>
                <a:lnTo>
                  <a:pt x="0" y="1192965"/>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6666426" y="-490731"/>
            <a:ext cx="3065776" cy="5811871"/>
          </a:xfrm>
          <a:custGeom>
            <a:avLst/>
            <a:gdLst/>
            <a:ahLst/>
            <a:cxnLst/>
            <a:rect l="l" t="t" r="r" b="b"/>
            <a:pathLst>
              <a:path w="3065776" h="5811871">
                <a:moveTo>
                  <a:pt x="0" y="0"/>
                </a:moveTo>
                <a:lnTo>
                  <a:pt x="3065776" y="814071"/>
                </a:lnTo>
                <a:lnTo>
                  <a:pt x="1738684" y="5811871"/>
                </a:lnTo>
                <a:lnTo>
                  <a:pt x="82090" y="5811871"/>
                </a:lnTo>
                <a:cubicBezTo>
                  <a:pt x="36753" y="5811871"/>
                  <a:pt x="0" y="5775118"/>
                  <a:pt x="0" y="572978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rot="-900000">
            <a:off x="6793335" y="511413"/>
            <a:ext cx="1435608" cy="4818888"/>
          </a:xfrm>
        </p:spPr>
        <p:txBody>
          <a:bodyPr vert="eaVert"/>
          <a:lstStyle/>
          <a:p>
            <a:r>
              <a:rPr lang="en-GB" smtClean="0"/>
              <a:t>Click to edit Master title style</a:t>
            </a:r>
            <a:endParaRPr lang="en-US" dirty="0"/>
          </a:p>
        </p:txBody>
      </p:sp>
      <p:sp>
        <p:nvSpPr>
          <p:cNvPr id="3" name="Vertical Text Placeholder 2"/>
          <p:cNvSpPr>
            <a:spLocks noGrp="1"/>
          </p:cNvSpPr>
          <p:nvPr>
            <p:ph type="body" orient="vert" idx="1"/>
          </p:nvPr>
        </p:nvSpPr>
        <p:spPr>
          <a:xfrm rot="-900000">
            <a:off x="967762" y="1075673"/>
            <a:ext cx="5398955" cy="508826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a:xfrm rot="-900000">
            <a:off x="7754112" y="5888736"/>
            <a:ext cx="1243584" cy="365125"/>
          </a:xfrm>
        </p:spPr>
        <p:txBody>
          <a:bodyPr/>
          <a:lstStyle>
            <a:lvl1pPr algn="l">
              <a:defRPr/>
            </a:lvl1pPr>
          </a:lstStyle>
          <a:p>
            <a:fld id="{6DE6145A-C708-5340-A61F-62E5B822B20E}" type="datetimeFigureOut">
              <a:rPr lang="en-US" smtClean="0"/>
              <a:pPr/>
              <a:t>5/2/2014</a:t>
            </a:fld>
            <a:endParaRPr lang="en-US"/>
          </a:p>
        </p:txBody>
      </p:sp>
      <p:sp>
        <p:nvSpPr>
          <p:cNvPr id="5" name="Footer Placeholder 4"/>
          <p:cNvSpPr>
            <a:spLocks noGrp="1"/>
          </p:cNvSpPr>
          <p:nvPr>
            <p:ph type="ftr" sz="quarter" idx="11"/>
          </p:nvPr>
        </p:nvSpPr>
        <p:spPr>
          <a:xfrm rot="-900000">
            <a:off x="4997808" y="6188244"/>
            <a:ext cx="2380306" cy="365125"/>
          </a:xfrm>
        </p:spPr>
        <p:txBody>
          <a:bodyPr/>
          <a:lstStyle>
            <a:lvl1pPr algn="r">
              <a:defRPr/>
            </a:lvl1pPr>
          </a:lstStyle>
          <a:p>
            <a:endParaRPr lang="en-US"/>
          </a:p>
        </p:txBody>
      </p:sp>
      <p:sp>
        <p:nvSpPr>
          <p:cNvPr id="6" name="Slide Number Placeholder 5"/>
          <p:cNvSpPr>
            <a:spLocks noGrp="1"/>
          </p:cNvSpPr>
          <p:nvPr>
            <p:ph type="sldNum" sz="quarter" idx="12"/>
          </p:nvPr>
        </p:nvSpPr>
        <p:spPr>
          <a:xfrm rot="-900000">
            <a:off x="7690104" y="5641848"/>
            <a:ext cx="1243584"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ounded Rectangle 8"/>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3894" y="2921988"/>
            <a:ext cx="5064953" cy="1695631"/>
          </a:xfrm>
        </p:spPr>
        <p:txBody>
          <a:bodyPr/>
          <a:lstStyle/>
          <a:p>
            <a:r>
              <a:rPr lang="en-GB" smtClean="0"/>
              <a:t>Click to edit Master title style</a:t>
            </a:r>
            <a:endParaRPr lang="en-US"/>
          </a:p>
        </p:txBody>
      </p:sp>
      <p:sp>
        <p:nvSpPr>
          <p:cNvPr id="3" name="Content Placeholder 2"/>
          <p:cNvSpPr>
            <a:spLocks noGrp="1"/>
          </p:cNvSpPr>
          <p:nvPr>
            <p:ph idx="1"/>
          </p:nvPr>
        </p:nvSpPr>
        <p:spPr>
          <a:xfrm rot="900000">
            <a:off x="3479028" y="959716"/>
            <a:ext cx="4658735" cy="5077623"/>
          </a:xfrm>
        </p:spPr>
        <p:txBody>
          <a:bodyPr anchor="ct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a:xfrm rot="900000">
            <a:off x="1690988" y="608314"/>
            <a:ext cx="1789355" cy="365125"/>
          </a:xfrm>
        </p:spPr>
        <p:txBody>
          <a:bodyPr/>
          <a:lstStyle/>
          <a:p>
            <a:fld id="{6DE6145A-C708-5340-A61F-62E5B822B20E}" type="datetimeFigureOut">
              <a:rPr lang="en-US" smtClean="0"/>
              <a:pPr/>
              <a:t>5/2/2014</a:t>
            </a:fld>
            <a:endParaRPr lang="en-US"/>
          </a:p>
        </p:txBody>
      </p:sp>
      <p:sp>
        <p:nvSpPr>
          <p:cNvPr id="5" name="Footer Placeholder 4"/>
          <p:cNvSpPr>
            <a:spLocks noGrp="1"/>
          </p:cNvSpPr>
          <p:nvPr>
            <p:ph type="ftr" sz="quarter" idx="11"/>
          </p:nvPr>
        </p:nvSpPr>
        <p:spPr>
          <a:xfrm rot="900000">
            <a:off x="3103620" y="6177546"/>
            <a:ext cx="2392237" cy="365125"/>
          </a:xfrm>
        </p:spPr>
        <p:txBody>
          <a:bodyPr/>
          <a:lstStyle/>
          <a:p>
            <a:endParaRPr lang="en-US"/>
          </a:p>
        </p:txBody>
      </p:sp>
      <p:sp>
        <p:nvSpPr>
          <p:cNvPr id="6" name="Slide Number Placeholder 5"/>
          <p:cNvSpPr>
            <a:spLocks noGrp="1"/>
          </p:cNvSpPr>
          <p:nvPr>
            <p:ph type="sldNum" sz="quarter" idx="12"/>
          </p:nvPr>
        </p:nvSpPr>
        <p:spPr>
          <a:xfrm rot="900000">
            <a:off x="1265370" y="300797"/>
            <a:ext cx="2287319" cy="365125"/>
          </a:xfrm>
        </p:spPr>
        <p:txBody>
          <a:body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Rounded Rectangle 16"/>
          <p:cNvSpPr/>
          <p:nvPr/>
        </p:nvSpPr>
        <p:spPr>
          <a:xfrm rot="900000">
            <a:off x="-57216" y="-1017685"/>
            <a:ext cx="7411427" cy="3438177"/>
          </a:xfrm>
          <a:custGeom>
            <a:avLst/>
            <a:gdLst/>
            <a:ahLst/>
            <a:cxnLst/>
            <a:rect l="l" t="t" r="r" b="b"/>
            <a:pathLst>
              <a:path w="7411427" h="3438177">
                <a:moveTo>
                  <a:pt x="0" y="1985886"/>
                </a:moveTo>
                <a:lnTo>
                  <a:pt x="7411427" y="0"/>
                </a:lnTo>
                <a:lnTo>
                  <a:pt x="7411427" y="3356087"/>
                </a:lnTo>
                <a:cubicBezTo>
                  <a:pt x="7411427" y="3401424"/>
                  <a:pt x="7374674" y="3438177"/>
                  <a:pt x="7329337" y="3438177"/>
                </a:cubicBezTo>
                <a:lnTo>
                  <a:pt x="389140" y="3438177"/>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776641" y="2417820"/>
            <a:ext cx="6998365" cy="5080081"/>
          </a:xfrm>
          <a:custGeom>
            <a:avLst/>
            <a:gdLst/>
            <a:ahLst/>
            <a:cxnLst/>
            <a:rect l="l" t="t" r="r" b="b"/>
            <a:pathLst>
              <a:path w="6998365" h="5080081">
                <a:moveTo>
                  <a:pt x="0" y="0"/>
                </a:moveTo>
                <a:lnTo>
                  <a:pt x="6916275" y="0"/>
                </a:lnTo>
                <a:cubicBezTo>
                  <a:pt x="6961612" y="0"/>
                  <a:pt x="6998365" y="36753"/>
                  <a:pt x="6998365" y="82090"/>
                </a:cubicBezTo>
                <a:lnTo>
                  <a:pt x="6998365" y="3569608"/>
                </a:lnTo>
                <a:lnTo>
                  <a:pt x="1361203" y="5080081"/>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900000">
            <a:off x="6338067" y="3775812"/>
            <a:ext cx="3102275" cy="3544033"/>
          </a:xfrm>
          <a:custGeom>
            <a:avLst/>
            <a:gdLst/>
            <a:ahLst/>
            <a:cxnLst/>
            <a:rect l="l" t="t" r="r" b="b"/>
            <a:pathLst>
              <a:path w="3102275" h="3544033">
                <a:moveTo>
                  <a:pt x="50137" y="6451"/>
                </a:moveTo>
                <a:cubicBezTo>
                  <a:pt x="59958" y="2297"/>
                  <a:pt x="70756" y="0"/>
                  <a:pt x="82090" y="0"/>
                </a:cubicBezTo>
                <a:lnTo>
                  <a:pt x="2375388" y="0"/>
                </a:lnTo>
                <a:lnTo>
                  <a:pt x="3102275" y="2712781"/>
                </a:lnTo>
                <a:lnTo>
                  <a:pt x="0" y="3544033"/>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19"/>
          <p:cNvSpPr/>
          <p:nvPr/>
        </p:nvSpPr>
        <p:spPr>
          <a:xfrm rot="900000">
            <a:off x="7327879" y="-104312"/>
            <a:ext cx="2350627" cy="3820866"/>
          </a:xfrm>
          <a:custGeom>
            <a:avLst/>
            <a:gdLst/>
            <a:ahLst/>
            <a:cxnLst/>
            <a:rect l="l" t="t" r="r" b="b"/>
            <a:pathLst>
              <a:path w="2350627" h="3820866">
                <a:moveTo>
                  <a:pt x="1" y="355523"/>
                </a:moveTo>
                <a:lnTo>
                  <a:pt x="1326829" y="0"/>
                </a:lnTo>
                <a:lnTo>
                  <a:pt x="2350627" y="3820866"/>
                </a:lnTo>
                <a:lnTo>
                  <a:pt x="82091" y="3820866"/>
                </a:lnTo>
                <a:cubicBezTo>
                  <a:pt x="36754" y="3820866"/>
                  <a:pt x="1" y="3784113"/>
                  <a:pt x="0" y="373877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900000">
            <a:off x="534986" y="2921829"/>
            <a:ext cx="5690855" cy="1570680"/>
          </a:xfrm>
        </p:spPr>
        <p:txBody>
          <a:bodyPr anchor="b">
            <a:noAutofit/>
          </a:bodyPr>
          <a:lstStyle>
            <a:lvl1pPr algn="r">
              <a:defRPr sz="4800" b="0" cap="none" baseline="0"/>
            </a:lvl1pPr>
          </a:lstStyle>
          <a:p>
            <a:r>
              <a:rPr lang="en-GB" smtClean="0"/>
              <a:t>Click to edit Master title style</a:t>
            </a:r>
            <a:endParaRPr lang="en-US" dirty="0"/>
          </a:p>
        </p:txBody>
      </p:sp>
      <p:sp>
        <p:nvSpPr>
          <p:cNvPr id="3" name="Text Placeholder 2"/>
          <p:cNvSpPr>
            <a:spLocks noGrp="1"/>
          </p:cNvSpPr>
          <p:nvPr>
            <p:ph type="body" idx="1"/>
          </p:nvPr>
        </p:nvSpPr>
        <p:spPr>
          <a:xfrm rot="900000">
            <a:off x="537849" y="4494201"/>
            <a:ext cx="5271544" cy="1500187"/>
          </a:xfrm>
        </p:spPr>
        <p:txBody>
          <a:bodyPr anchor="t">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rot="900000">
            <a:off x="6878368" y="3761385"/>
            <a:ext cx="1524000" cy="365125"/>
          </a:xfrm>
        </p:spPr>
        <p:txBody>
          <a:bodyPr/>
          <a:lstStyle>
            <a:lvl1pPr algn="l">
              <a:defRPr/>
            </a:lvl1pPr>
          </a:lstStyle>
          <a:p>
            <a:fld id="{6DE6145A-C708-5340-A61F-62E5B822B20E}" type="datetimeFigureOut">
              <a:rPr lang="en-US" smtClean="0"/>
              <a:pPr/>
              <a:t>5/2/2014</a:t>
            </a:fld>
            <a:endParaRPr lang="en-US"/>
          </a:p>
        </p:txBody>
      </p:sp>
      <p:sp>
        <p:nvSpPr>
          <p:cNvPr id="5" name="Footer Placeholder 4"/>
          <p:cNvSpPr>
            <a:spLocks noGrp="1"/>
          </p:cNvSpPr>
          <p:nvPr>
            <p:ph type="ftr" sz="quarter" idx="11"/>
          </p:nvPr>
        </p:nvSpPr>
        <p:spPr>
          <a:xfrm rot="900000">
            <a:off x="7056965" y="3170795"/>
            <a:ext cx="1926305" cy="365125"/>
          </a:xfrm>
        </p:spPr>
        <p:txBody>
          <a:bodyPr/>
          <a:lstStyle/>
          <a:p>
            <a:endParaRPr lang="en-US"/>
          </a:p>
        </p:txBody>
      </p:sp>
      <p:sp>
        <p:nvSpPr>
          <p:cNvPr id="6" name="Slide Number Placeholder 5"/>
          <p:cNvSpPr>
            <a:spLocks noGrp="1"/>
          </p:cNvSpPr>
          <p:nvPr>
            <p:ph type="sldNum" sz="quarter" idx="12"/>
          </p:nvPr>
        </p:nvSpPr>
        <p:spPr>
          <a:xfrm rot="900000" flipH="1">
            <a:off x="7176363" y="2661157"/>
            <a:ext cx="683979"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7" name="Rounded Rectangle 16"/>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1893" y="2231024"/>
            <a:ext cx="4820301" cy="1436159"/>
          </a:xfrm>
        </p:spPr>
        <p:txBody>
          <a:bodyPr/>
          <a:lstStyle/>
          <a:p>
            <a:r>
              <a:rPr lang="en-GB" smtClean="0"/>
              <a:t>Click to edit Master title style</a:t>
            </a:r>
            <a:endParaRPr lang="en-US"/>
          </a:p>
        </p:txBody>
      </p:sp>
      <p:sp>
        <p:nvSpPr>
          <p:cNvPr id="3" name="Content Placeholder 2"/>
          <p:cNvSpPr>
            <a:spLocks noGrp="1"/>
          </p:cNvSpPr>
          <p:nvPr>
            <p:ph sz="half" idx="1"/>
          </p:nvPr>
        </p:nvSpPr>
        <p:spPr>
          <a:xfrm rot="-900000">
            <a:off x="1014439" y="1335061"/>
            <a:ext cx="2578608" cy="4839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rot="-900000">
            <a:off x="3701032" y="618005"/>
            <a:ext cx="2580010" cy="4837176"/>
          </a:xfrm>
        </p:spPr>
        <p:txBody>
          <a:bodyPr anchor="t"/>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Date Placeholder 4"/>
          <p:cNvSpPr>
            <a:spLocks noGrp="1"/>
          </p:cNvSpPr>
          <p:nvPr>
            <p:ph type="dt" sz="half" idx="10"/>
          </p:nvPr>
        </p:nvSpPr>
        <p:spPr>
          <a:xfrm rot="-900000">
            <a:off x="7755919" y="5887412"/>
            <a:ext cx="1241980" cy="365125"/>
          </a:xfrm>
        </p:spPr>
        <p:txBody>
          <a:bodyPr/>
          <a:lstStyle>
            <a:lvl1pPr algn="l">
              <a:defRPr/>
            </a:lvl1pPr>
          </a:lstStyle>
          <a:p>
            <a:fld id="{6DE6145A-C708-5340-A61F-62E5B822B20E}" type="datetimeFigureOut">
              <a:rPr lang="en-US" smtClean="0"/>
              <a:pPr/>
              <a:t>5/2/2014</a:t>
            </a:fld>
            <a:endParaRPr lang="en-US"/>
          </a:p>
        </p:txBody>
      </p:sp>
      <p:sp>
        <p:nvSpPr>
          <p:cNvPr id="6" name="Footer Placeholder 5"/>
          <p:cNvSpPr>
            <a:spLocks noGrp="1"/>
          </p:cNvSpPr>
          <p:nvPr>
            <p:ph type="ftr" sz="quarter" idx="11"/>
          </p:nvPr>
        </p:nvSpPr>
        <p:spPr>
          <a:xfrm rot="-900000">
            <a:off x="4054658" y="5494374"/>
            <a:ext cx="31242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64" y="5643110"/>
            <a:ext cx="1241693"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53" name="Rounded Rectangle 52"/>
          <p:cNvSpPr/>
          <p:nvPr/>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p:cNvSpPr/>
          <p:nvPr/>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p:cNvSpPr/>
          <p:nvPr/>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rot="-900000">
            <a:off x="854761" y="1406870"/>
            <a:ext cx="2213148" cy="759866"/>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rot="-900000">
            <a:off x="1120518" y="2227895"/>
            <a:ext cx="2578608" cy="3938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rot="-900000">
            <a:off x="3535709" y="687503"/>
            <a:ext cx="2214753" cy="753043"/>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rot="-900000">
            <a:off x="3808498" y="1495882"/>
            <a:ext cx="2578608" cy="39559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Date Placeholder 6"/>
          <p:cNvSpPr>
            <a:spLocks noGrp="1"/>
          </p:cNvSpPr>
          <p:nvPr>
            <p:ph type="dt" sz="half" idx="10"/>
          </p:nvPr>
        </p:nvSpPr>
        <p:spPr>
          <a:xfrm rot="-900000">
            <a:off x="7754112" y="5888736"/>
            <a:ext cx="1243584" cy="365125"/>
          </a:xfrm>
        </p:spPr>
        <p:txBody>
          <a:bodyPr/>
          <a:lstStyle>
            <a:lvl1pPr algn="l">
              <a:defRPr/>
            </a:lvl1pPr>
          </a:lstStyle>
          <a:p>
            <a:fld id="{6DE6145A-C708-5340-A61F-62E5B822B20E}" type="datetimeFigureOut">
              <a:rPr lang="en-US" smtClean="0"/>
              <a:pPr/>
              <a:t>5/2/2014</a:t>
            </a:fld>
            <a:endParaRPr lang="en-US"/>
          </a:p>
        </p:txBody>
      </p:sp>
      <p:sp>
        <p:nvSpPr>
          <p:cNvPr id="8" name="Footer Placeholder 7"/>
          <p:cNvSpPr>
            <a:spLocks noGrp="1"/>
          </p:cNvSpPr>
          <p:nvPr>
            <p:ph type="ftr" sz="quarter" idx="11"/>
          </p:nvPr>
        </p:nvSpPr>
        <p:spPr>
          <a:xfrm rot="-900000">
            <a:off x="4050792" y="5495544"/>
            <a:ext cx="3124200" cy="365125"/>
          </a:xfrm>
        </p:spPr>
        <p:txBody>
          <a:bodyPr/>
          <a:lstStyle>
            <a:lvl1pPr algn="r">
              <a:defRPr/>
            </a:lvl1pPr>
          </a:lstStyle>
          <a:p>
            <a:endParaRPr lang="en-US"/>
          </a:p>
        </p:txBody>
      </p:sp>
      <p:sp>
        <p:nvSpPr>
          <p:cNvPr id="9" name="Slide Number Placeholder 8"/>
          <p:cNvSpPr>
            <a:spLocks noGrp="1"/>
          </p:cNvSpPr>
          <p:nvPr>
            <p:ph type="sldNum" sz="quarter" idx="12"/>
          </p:nvPr>
        </p:nvSpPr>
        <p:spPr>
          <a:xfrm rot="-900000">
            <a:off x="7690104" y="5641848"/>
            <a:ext cx="1243584"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1" name="Rounded Rectangle 20"/>
          <p:cNvSpPr/>
          <p:nvPr/>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630936" y="2926080"/>
            <a:ext cx="5065776" cy="1691640"/>
          </a:xfrm>
        </p:spPr>
        <p:txBody>
          <a:bodyPr/>
          <a:lstStyle/>
          <a:p>
            <a:r>
              <a:rPr lang="en-GB" smtClean="0"/>
              <a:t>Click to edit Master title style</a:t>
            </a:r>
            <a:endParaRPr lang="en-US"/>
          </a:p>
        </p:txBody>
      </p:sp>
      <p:sp>
        <p:nvSpPr>
          <p:cNvPr id="3" name="Date Placeholder 2"/>
          <p:cNvSpPr>
            <a:spLocks noGrp="1"/>
          </p:cNvSpPr>
          <p:nvPr>
            <p:ph type="dt" sz="half" idx="10"/>
          </p:nvPr>
        </p:nvSpPr>
        <p:spPr>
          <a:xfrm rot="900000">
            <a:off x="1691640" y="612648"/>
            <a:ext cx="1792224" cy="365125"/>
          </a:xfrm>
        </p:spPr>
        <p:txBody>
          <a:bodyPr/>
          <a:lstStyle/>
          <a:p>
            <a:fld id="{6DE6145A-C708-5340-A61F-62E5B822B20E}" type="datetimeFigureOut">
              <a:rPr lang="en-US" smtClean="0"/>
              <a:pPr/>
              <a:t>5/2/2014</a:t>
            </a:fld>
            <a:endParaRPr lang="en-US"/>
          </a:p>
        </p:txBody>
      </p:sp>
      <p:sp>
        <p:nvSpPr>
          <p:cNvPr id="4" name="Footer Placeholder 3"/>
          <p:cNvSpPr>
            <a:spLocks noGrp="1"/>
          </p:cNvSpPr>
          <p:nvPr>
            <p:ph type="ftr" sz="quarter" idx="11"/>
          </p:nvPr>
        </p:nvSpPr>
        <p:spPr>
          <a:xfrm rot="900000">
            <a:off x="2493721" y="6101033"/>
            <a:ext cx="3052113" cy="365125"/>
          </a:xfrm>
        </p:spPr>
        <p:txBody>
          <a:bodyPr/>
          <a:lstStyle/>
          <a:p>
            <a:endParaRPr lang="en-US"/>
          </a:p>
        </p:txBody>
      </p:sp>
      <p:sp>
        <p:nvSpPr>
          <p:cNvPr id="5" name="Slide Number Placeholder 4"/>
          <p:cNvSpPr>
            <a:spLocks noGrp="1"/>
          </p:cNvSpPr>
          <p:nvPr>
            <p:ph type="sldNum" sz="quarter" idx="12"/>
          </p:nvPr>
        </p:nvSpPr>
        <p:spPr>
          <a:xfrm rot="900000">
            <a:off x="1261872" y="301752"/>
            <a:ext cx="2286000" cy="365125"/>
          </a:xfrm>
        </p:spPr>
        <p:txBody>
          <a:body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rot="900000">
            <a:off x="-372248" y="-1218153"/>
            <a:ext cx="8577953" cy="6344114"/>
          </a:xfrm>
          <a:custGeom>
            <a:avLst/>
            <a:gdLst/>
            <a:ahLst/>
            <a:cxnLst/>
            <a:rect l="l" t="t" r="r" b="b"/>
            <a:pathLst>
              <a:path w="8577953" h="6344114">
                <a:moveTo>
                  <a:pt x="0" y="2298455"/>
                </a:moveTo>
                <a:lnTo>
                  <a:pt x="8577953" y="0"/>
                </a:lnTo>
                <a:lnTo>
                  <a:pt x="8577953" y="6262024"/>
                </a:lnTo>
                <a:cubicBezTo>
                  <a:pt x="8577953" y="6307361"/>
                  <a:pt x="8541200" y="6344113"/>
                  <a:pt x="8495863" y="6344113"/>
                </a:cubicBezTo>
                <a:lnTo>
                  <a:pt x="1084031" y="634411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rot="900000">
            <a:off x="-449071" y="5207889"/>
            <a:ext cx="7470000" cy="2486713"/>
          </a:xfrm>
          <a:custGeom>
            <a:avLst/>
            <a:gdLst/>
            <a:ahLst/>
            <a:cxnLst/>
            <a:rect l="l" t="t" r="r" b="b"/>
            <a:pathLst>
              <a:path w="7470000" h="2486713">
                <a:moveTo>
                  <a:pt x="0" y="0"/>
                </a:moveTo>
                <a:lnTo>
                  <a:pt x="7387910" y="0"/>
                </a:lnTo>
                <a:cubicBezTo>
                  <a:pt x="7433247" y="0"/>
                  <a:pt x="7470000" y="36753"/>
                  <a:pt x="7470000" y="82090"/>
                </a:cubicBezTo>
                <a:lnTo>
                  <a:pt x="7470000" y="663670"/>
                </a:lnTo>
                <a:lnTo>
                  <a:pt x="666313" y="2486713"/>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900000">
            <a:off x="7192310" y="6483326"/>
            <a:ext cx="1932834" cy="635630"/>
          </a:xfrm>
          <a:custGeom>
            <a:avLst/>
            <a:gdLst/>
            <a:ahLst/>
            <a:cxnLst/>
            <a:rect l="l" t="t" r="r" b="b"/>
            <a:pathLst>
              <a:path w="1932834" h="635630">
                <a:moveTo>
                  <a:pt x="50137" y="6451"/>
                </a:moveTo>
                <a:cubicBezTo>
                  <a:pt x="59958" y="2297"/>
                  <a:pt x="70756" y="0"/>
                  <a:pt x="82090" y="0"/>
                </a:cubicBezTo>
                <a:lnTo>
                  <a:pt x="1901288" y="0"/>
                </a:lnTo>
                <a:lnTo>
                  <a:pt x="1932834" y="117729"/>
                </a:lnTo>
                <a:lnTo>
                  <a:pt x="0" y="635630"/>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rot="900000">
            <a:off x="8127084" y="92392"/>
            <a:ext cx="1878991" cy="6414233"/>
          </a:xfrm>
          <a:custGeom>
            <a:avLst/>
            <a:gdLst/>
            <a:ahLst/>
            <a:cxnLst/>
            <a:rect l="l" t="t" r="r" b="b"/>
            <a:pathLst>
              <a:path w="1878991" h="6414233">
                <a:moveTo>
                  <a:pt x="0" y="42953"/>
                </a:moveTo>
                <a:lnTo>
                  <a:pt x="160303" y="0"/>
                </a:lnTo>
                <a:lnTo>
                  <a:pt x="1878991" y="6414233"/>
                </a:lnTo>
                <a:lnTo>
                  <a:pt x="82090" y="6414233"/>
                </a:lnTo>
                <a:cubicBezTo>
                  <a:pt x="36753" y="6414233"/>
                  <a:pt x="0" y="6377480"/>
                  <a:pt x="0" y="633214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a:xfrm rot="900000">
            <a:off x="7521938" y="5927116"/>
            <a:ext cx="1524000" cy="365125"/>
          </a:xfrm>
        </p:spPr>
        <p:txBody>
          <a:bodyPr/>
          <a:lstStyle>
            <a:lvl1pPr algn="l">
              <a:defRPr/>
            </a:lvl1pPr>
          </a:lstStyle>
          <a:p>
            <a:fld id="{6DE6145A-C708-5340-A61F-62E5B822B20E}" type="datetimeFigureOut">
              <a:rPr lang="en-US" smtClean="0"/>
              <a:pPr/>
              <a:t>5/2/2014</a:t>
            </a:fld>
            <a:endParaRPr lang="en-US"/>
          </a:p>
        </p:txBody>
      </p:sp>
      <p:sp>
        <p:nvSpPr>
          <p:cNvPr id="3" name="Footer Placeholder 2"/>
          <p:cNvSpPr>
            <a:spLocks noGrp="1"/>
          </p:cNvSpPr>
          <p:nvPr>
            <p:ph type="ftr" sz="quarter" idx="11"/>
          </p:nvPr>
        </p:nvSpPr>
        <p:spPr>
          <a:xfrm rot="900000">
            <a:off x="3892286" y="5987296"/>
            <a:ext cx="3124200" cy="295162"/>
          </a:xfrm>
        </p:spPr>
        <p:txBody>
          <a:bodyPr/>
          <a:lstStyle>
            <a:lvl1pPr algn="r">
              <a:defRPr/>
            </a:lvl1pPr>
          </a:lstStyle>
          <a:p>
            <a:endParaRPr lang="en-US"/>
          </a:p>
        </p:txBody>
      </p:sp>
      <p:sp>
        <p:nvSpPr>
          <p:cNvPr id="4" name="Slide Number Placeholder 3"/>
          <p:cNvSpPr>
            <a:spLocks noGrp="1"/>
          </p:cNvSpPr>
          <p:nvPr>
            <p:ph type="sldNum" sz="quarter" idx="12"/>
          </p:nvPr>
        </p:nvSpPr>
        <p:spPr>
          <a:xfrm rot="900000">
            <a:off x="7599046" y="5570110"/>
            <a:ext cx="716206"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3" name="Rounded Rectangle 12"/>
          <p:cNvSpPr/>
          <p:nvPr/>
        </p:nvSpPr>
        <p:spPr>
          <a:xfrm rot="20707748">
            <a:off x="-897260" y="-624538"/>
            <a:ext cx="7286946" cy="6041338"/>
          </a:xfrm>
          <a:custGeom>
            <a:avLst/>
            <a:gdLst/>
            <a:ahLst/>
            <a:cxnLst/>
            <a:rect l="l" t="t" r="r" b="b"/>
            <a:pathLst>
              <a:path w="7286946" h="6041338">
                <a:moveTo>
                  <a:pt x="1604186" y="0"/>
                </a:moveTo>
                <a:lnTo>
                  <a:pt x="7286946" y="1508972"/>
                </a:lnTo>
                <a:lnTo>
                  <a:pt x="7286946" y="5959247"/>
                </a:lnTo>
                <a:cubicBezTo>
                  <a:pt x="7286946" y="6004584"/>
                  <a:pt x="7250193" y="6041337"/>
                  <a:pt x="7204856" y="6041337"/>
                </a:cubicBezTo>
                <a:lnTo>
                  <a:pt x="0" y="6041338"/>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rot="20707748">
            <a:off x="64806" y="5378153"/>
            <a:ext cx="7443151" cy="2476431"/>
          </a:xfrm>
          <a:custGeom>
            <a:avLst/>
            <a:gdLst/>
            <a:ahLst/>
            <a:cxnLst/>
            <a:rect l="l" t="t" r="r" b="b"/>
            <a:pathLst>
              <a:path w="7443151" h="2476431">
                <a:moveTo>
                  <a:pt x="7393013" y="6452"/>
                </a:moveTo>
                <a:cubicBezTo>
                  <a:pt x="7422477" y="18914"/>
                  <a:pt x="7443150" y="48087"/>
                  <a:pt x="7443150" y="82090"/>
                </a:cubicBezTo>
                <a:lnTo>
                  <a:pt x="7443151" y="2476431"/>
                </a:lnTo>
                <a:lnTo>
                  <a:pt x="0" y="500014"/>
                </a:lnTo>
                <a:lnTo>
                  <a:pt x="132771" y="1"/>
                </a:lnTo>
                <a:lnTo>
                  <a:pt x="7361060" y="1"/>
                </a:lnTo>
                <a:cubicBezTo>
                  <a:pt x="7372394" y="0"/>
                  <a:pt x="7383192" y="2298"/>
                  <a:pt x="7393013" y="6452"/>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rot="20707748">
            <a:off x="7660994" y="5459931"/>
            <a:ext cx="1709023" cy="1538302"/>
          </a:xfrm>
          <a:custGeom>
            <a:avLst/>
            <a:gdLst/>
            <a:ahLst/>
            <a:cxnLst/>
            <a:rect l="l" t="t" r="r" b="b"/>
            <a:pathLst>
              <a:path w="1709023" h="1538302">
                <a:moveTo>
                  <a:pt x="1709023" y="0"/>
                </a:moveTo>
                <a:lnTo>
                  <a:pt x="1300550" y="1538302"/>
                </a:lnTo>
                <a:lnTo>
                  <a:pt x="0" y="119296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20707748">
            <a:off x="6673110" y="-489836"/>
            <a:ext cx="3059119" cy="5809409"/>
          </a:xfrm>
          <a:custGeom>
            <a:avLst/>
            <a:gdLst/>
            <a:ahLst/>
            <a:cxnLst/>
            <a:rect l="l" t="t" r="r" b="b"/>
            <a:pathLst>
              <a:path w="3059119" h="5809409">
                <a:moveTo>
                  <a:pt x="0" y="0"/>
                </a:moveTo>
                <a:lnTo>
                  <a:pt x="3059119" y="812303"/>
                </a:lnTo>
                <a:lnTo>
                  <a:pt x="1732212" y="5809409"/>
                </a:lnTo>
                <a:lnTo>
                  <a:pt x="82090" y="5809409"/>
                </a:lnTo>
                <a:cubicBezTo>
                  <a:pt x="36753" y="5809409"/>
                  <a:pt x="0" y="5772656"/>
                  <a:pt x="0" y="5727319"/>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5175504" y="2231136"/>
            <a:ext cx="4818888" cy="1435608"/>
          </a:xfrm>
        </p:spPr>
        <p:txBody>
          <a:bodyPr anchor="b"/>
          <a:lstStyle>
            <a:lvl1pPr algn="r">
              <a:defRPr sz="4400" b="0"/>
            </a:lvl1pPr>
          </a:lstStyle>
          <a:p>
            <a:r>
              <a:rPr lang="en-GB" smtClean="0"/>
              <a:t>Click to edit Master title style</a:t>
            </a:r>
            <a:endParaRPr lang="en-US" dirty="0"/>
          </a:p>
        </p:txBody>
      </p:sp>
      <p:sp>
        <p:nvSpPr>
          <p:cNvPr id="3" name="Content Placeholder 2"/>
          <p:cNvSpPr>
            <a:spLocks noGrp="1"/>
          </p:cNvSpPr>
          <p:nvPr>
            <p:ph idx="1"/>
          </p:nvPr>
        </p:nvSpPr>
        <p:spPr>
          <a:xfrm rot="-900000">
            <a:off x="844848" y="997933"/>
            <a:ext cx="5343100" cy="3888220"/>
          </a:xfrm>
        </p:spPr>
        <p:txBody>
          <a:bodyPr anchor="b"/>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rot="-900000">
            <a:off x="3216573" y="5144589"/>
            <a:ext cx="3930375" cy="988131"/>
          </a:xfrm>
        </p:spPr>
        <p:txBody>
          <a:bodyPr>
            <a:normAutofit/>
          </a:bodyPr>
          <a:lstStyle>
            <a:lvl1pPr marL="0" indent="0" algn="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rot="-900000">
            <a:off x="7754112" y="5888736"/>
            <a:ext cx="1243584" cy="365125"/>
          </a:xfrm>
        </p:spPr>
        <p:txBody>
          <a:bodyPr/>
          <a:lstStyle>
            <a:lvl1pPr algn="l">
              <a:defRPr/>
            </a:lvl1pPr>
          </a:lstStyle>
          <a:p>
            <a:fld id="{6DE6145A-C708-5340-A61F-62E5B822B20E}" type="datetimeFigureOut">
              <a:rPr lang="en-US" smtClean="0"/>
              <a:pPr/>
              <a:t>5/2/2014</a:t>
            </a:fld>
            <a:endParaRPr lang="en-US"/>
          </a:p>
        </p:txBody>
      </p:sp>
      <p:sp>
        <p:nvSpPr>
          <p:cNvPr id="6" name="Footer Placeholder 5"/>
          <p:cNvSpPr>
            <a:spLocks noGrp="1"/>
          </p:cNvSpPr>
          <p:nvPr>
            <p:ph type="ftr" sz="quarter" idx="11"/>
          </p:nvPr>
        </p:nvSpPr>
        <p:spPr>
          <a:xfrm rot="-900000">
            <a:off x="4263966" y="6099104"/>
            <a:ext cx="3063047"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rot="-900000">
            <a:off x="7690104" y="5641848"/>
            <a:ext cx="1243584"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rot="900000">
            <a:off x="-533701" y="-979752"/>
            <a:ext cx="6672870" cy="6821601"/>
          </a:xfrm>
          <a:custGeom>
            <a:avLst/>
            <a:gdLst/>
            <a:ahLst/>
            <a:cxnLst/>
            <a:rect l="l" t="t" r="r" b="b"/>
            <a:pathLst>
              <a:path w="6672870" h="6821601">
                <a:moveTo>
                  <a:pt x="0" y="1787990"/>
                </a:moveTo>
                <a:lnTo>
                  <a:pt x="6672870" y="0"/>
                </a:lnTo>
                <a:lnTo>
                  <a:pt x="6672870" y="6739511"/>
                </a:lnTo>
                <a:cubicBezTo>
                  <a:pt x="6672870" y="6784848"/>
                  <a:pt x="6636117" y="6821601"/>
                  <a:pt x="6590780" y="6821601"/>
                </a:cubicBezTo>
                <a:lnTo>
                  <a:pt x="1348753" y="6821601"/>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rot="900000">
            <a:off x="-283896" y="5969722"/>
            <a:ext cx="5300494" cy="1495954"/>
          </a:xfrm>
          <a:custGeom>
            <a:avLst/>
            <a:gdLst/>
            <a:ahLst/>
            <a:cxnLst/>
            <a:rect l="l" t="t" r="r" b="b"/>
            <a:pathLst>
              <a:path w="5300494" h="1495954">
                <a:moveTo>
                  <a:pt x="0" y="0"/>
                </a:moveTo>
                <a:lnTo>
                  <a:pt x="5218404" y="0"/>
                </a:lnTo>
                <a:cubicBezTo>
                  <a:pt x="5263741" y="0"/>
                  <a:pt x="5300494" y="36753"/>
                  <a:pt x="5300494" y="82090"/>
                </a:cubicBezTo>
                <a:lnTo>
                  <a:pt x="5300494" y="183095"/>
                </a:lnTo>
                <a:lnTo>
                  <a:pt x="400840" y="149595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rot="900000">
            <a:off x="6930292" y="-242630"/>
            <a:ext cx="2434235" cy="1383623"/>
          </a:xfrm>
          <a:custGeom>
            <a:avLst/>
            <a:gdLst/>
            <a:ahLst/>
            <a:cxnLst/>
            <a:rect l="l" t="t" r="r" b="b"/>
            <a:pathLst>
              <a:path w="2434235" h="1383623">
                <a:moveTo>
                  <a:pt x="0" y="552912"/>
                </a:moveTo>
                <a:lnTo>
                  <a:pt x="2063495" y="0"/>
                </a:lnTo>
                <a:lnTo>
                  <a:pt x="2434235" y="1383623"/>
                </a:lnTo>
                <a:lnTo>
                  <a:pt x="82090" y="1383622"/>
                </a:lnTo>
                <a:cubicBezTo>
                  <a:pt x="36754" y="1383622"/>
                  <a:pt x="0" y="1346869"/>
                  <a:pt x="0" y="130153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rot="900000">
            <a:off x="5899782" y="1282101"/>
            <a:ext cx="3842742" cy="6178450"/>
          </a:xfrm>
          <a:custGeom>
            <a:avLst/>
            <a:gdLst/>
            <a:ahLst/>
            <a:cxnLst/>
            <a:rect l="l" t="t" r="r" b="b"/>
            <a:pathLst>
              <a:path w="3842742" h="6178450">
                <a:moveTo>
                  <a:pt x="50137" y="6451"/>
                </a:moveTo>
                <a:cubicBezTo>
                  <a:pt x="59958" y="2297"/>
                  <a:pt x="70756" y="0"/>
                  <a:pt x="82090" y="0"/>
                </a:cubicBezTo>
                <a:lnTo>
                  <a:pt x="2463128" y="0"/>
                </a:lnTo>
                <a:lnTo>
                  <a:pt x="3842742" y="5148790"/>
                </a:lnTo>
                <a:lnTo>
                  <a:pt x="0" y="6178450"/>
                </a:lnTo>
                <a:lnTo>
                  <a:pt x="0" y="82090"/>
                </a:lnTo>
                <a:cubicBezTo>
                  <a:pt x="0" y="48087"/>
                  <a:pt x="20674" y="18913"/>
                  <a:pt x="5013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4500000">
            <a:off x="4578273" y="2744935"/>
            <a:ext cx="5036383" cy="1997131"/>
          </a:xfrm>
        </p:spPr>
        <p:txBody>
          <a:bodyPr anchor="t">
            <a:normAutofit/>
          </a:bodyPr>
          <a:lstStyle>
            <a:lvl1pPr algn="r">
              <a:defRPr sz="4400" b="0"/>
            </a:lvl1pPr>
          </a:lstStyle>
          <a:p>
            <a:r>
              <a:rPr lang="en-GB" smtClean="0"/>
              <a:t>Click to edit Master title style</a:t>
            </a:r>
            <a:endParaRPr lang="en-US"/>
          </a:p>
        </p:txBody>
      </p:sp>
      <p:sp>
        <p:nvSpPr>
          <p:cNvPr id="3" name="Picture Placeholder 2"/>
          <p:cNvSpPr>
            <a:spLocks noGrp="1"/>
          </p:cNvSpPr>
          <p:nvPr>
            <p:ph type="pic" idx="1"/>
          </p:nvPr>
        </p:nvSpPr>
        <p:spPr>
          <a:xfrm rot="900000">
            <a:off x="1507529" y="615731"/>
            <a:ext cx="4323504" cy="3294418"/>
          </a:xfrm>
          <a:prstGeom prst="roundRect">
            <a:avLst>
              <a:gd name="adj" fmla="val 4992"/>
            </a:avLst>
          </a:prstGeom>
          <a:ln w="19050">
            <a:solidFill>
              <a:schemeClr val="tx1"/>
            </a:solidFill>
          </a:ln>
          <a:effectLst>
            <a:innerShdw blurRad="101600" dir="13500000">
              <a:prstClr val="black">
                <a:alpha val="70000"/>
              </a:prstClr>
            </a:inn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a:p>
        </p:txBody>
      </p:sp>
      <p:sp>
        <p:nvSpPr>
          <p:cNvPr id="4" name="Text Placeholder 3"/>
          <p:cNvSpPr>
            <a:spLocks noGrp="1"/>
          </p:cNvSpPr>
          <p:nvPr>
            <p:ph type="body" sz="half" idx="2"/>
          </p:nvPr>
        </p:nvSpPr>
        <p:spPr>
          <a:xfrm rot="900000">
            <a:off x="822789" y="4161126"/>
            <a:ext cx="4310915" cy="1203540"/>
          </a:xfrm>
        </p:spPr>
        <p:txBody>
          <a:bodyPr anchor="t">
            <a:normAutofit/>
          </a:bodyPr>
          <a:lstStyle>
            <a:lvl1pPr marL="0" indent="0" algn="ctr">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rot="900000">
            <a:off x="6992395" y="571255"/>
            <a:ext cx="1524000" cy="365125"/>
          </a:xfrm>
        </p:spPr>
        <p:txBody>
          <a:bodyPr/>
          <a:lstStyle>
            <a:lvl1pPr algn="l">
              <a:defRPr/>
            </a:lvl1pPr>
          </a:lstStyle>
          <a:p>
            <a:fld id="{6DE6145A-C708-5340-A61F-62E5B822B20E}" type="datetimeFigureOut">
              <a:rPr lang="en-US" smtClean="0"/>
              <a:pPr/>
              <a:t>5/2/2014</a:t>
            </a:fld>
            <a:endParaRPr lang="en-US"/>
          </a:p>
        </p:txBody>
      </p:sp>
      <p:sp>
        <p:nvSpPr>
          <p:cNvPr id="6" name="Footer Placeholder 5"/>
          <p:cNvSpPr>
            <a:spLocks noGrp="1"/>
          </p:cNvSpPr>
          <p:nvPr>
            <p:ph type="ftr" sz="quarter" idx="11"/>
          </p:nvPr>
        </p:nvSpPr>
        <p:spPr>
          <a:xfrm rot="900000">
            <a:off x="647292" y="5162531"/>
            <a:ext cx="2977453"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rot="900000">
            <a:off x="7046470" y="391054"/>
            <a:ext cx="1963187" cy="365125"/>
          </a:xfrm>
        </p:spPr>
        <p:txBody>
          <a:bodyPr/>
          <a:lstStyle>
            <a:lvl1pPr algn="l">
              <a:defRPr/>
            </a:lvl1pPr>
          </a:lstStyle>
          <a:p>
            <a:fld id="{3E654562-0CDB-A64D-B154-25ED45D29639}" type="slidenum">
              <a:rPr lang="en-US" smtClean="0"/>
              <a:pPr/>
              <a:t>‹#›</a:t>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Scan1080Base.png"/>
          <p:cNvPicPr>
            <a:picLocks noChangeAspect="1"/>
          </p:cNvPicPr>
          <p:nvPr/>
        </p:nvPicPr>
        <p:blipFill>
          <a:blip r:embed="rId13" cstate="print">
            <a:lum bright="-38000"/>
          </a:blip>
          <a:stretch>
            <a:fillRect/>
          </a:stretch>
        </p:blipFill>
        <p:spPr>
          <a:xfrm>
            <a:off x="0" y="0"/>
            <a:ext cx="9144000" cy="6858000"/>
          </a:xfrm>
          <a:prstGeom prst="rect">
            <a:avLst/>
          </a:prstGeom>
        </p:spPr>
      </p:pic>
      <p:sp>
        <p:nvSpPr>
          <p:cNvPr id="2" name="Title Placeholder 1"/>
          <p:cNvSpPr>
            <a:spLocks noGrp="1"/>
          </p:cNvSpPr>
          <p:nvPr>
            <p:ph type="title"/>
          </p:nvPr>
        </p:nvSpPr>
        <p:spPr>
          <a:xfrm rot="-5400000">
            <a:off x="-673455" y="2807056"/>
            <a:ext cx="5320597" cy="1840087"/>
          </a:xfrm>
          <a:prstGeom prst="rect">
            <a:avLst/>
          </a:prstGeom>
        </p:spPr>
        <p:txBody>
          <a:bodyPr vert="horz" lIns="91440" tIns="45720" rIns="91440" bIns="45720" rtlCol="0" anchor="b">
            <a:normAutofit/>
          </a:bodyPr>
          <a:lstStyle/>
          <a:p>
            <a:r>
              <a:rPr lang="en-GB" smtClean="0"/>
              <a:t>Click to edit Master title style</a:t>
            </a:r>
            <a:endParaRPr lang="en-US" dirty="0"/>
          </a:p>
        </p:txBody>
      </p:sp>
      <p:sp>
        <p:nvSpPr>
          <p:cNvPr id="3" name="Text Placeholder 2"/>
          <p:cNvSpPr>
            <a:spLocks noGrp="1"/>
          </p:cNvSpPr>
          <p:nvPr>
            <p:ph type="body" idx="1"/>
          </p:nvPr>
        </p:nvSpPr>
        <p:spPr>
          <a:xfrm>
            <a:off x="3657600" y="990600"/>
            <a:ext cx="5027024" cy="4783348"/>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2"/>
          </p:nvPr>
        </p:nvSpPr>
        <p:spPr>
          <a:xfrm>
            <a:off x="7162800" y="6096001"/>
            <a:ext cx="1524000" cy="365125"/>
          </a:xfrm>
          <a:prstGeom prst="rect">
            <a:avLst/>
          </a:prstGeom>
        </p:spPr>
        <p:txBody>
          <a:bodyPr vert="horz" lIns="91440" tIns="45720" rIns="91440" bIns="45720" rtlCol="0" anchor="ctr"/>
          <a:lstStyle>
            <a:lvl1pPr algn="r">
              <a:defRPr sz="1200">
                <a:solidFill>
                  <a:schemeClr val="tx1">
                    <a:tint val="75000"/>
                  </a:schemeClr>
                </a:solidFill>
                <a:effectLst/>
              </a:defRPr>
            </a:lvl1pPr>
          </a:lstStyle>
          <a:p>
            <a:fld id="{6DE6145A-C708-5340-A61F-62E5B822B20E}" type="datetimeFigureOut">
              <a:rPr lang="en-US" smtClean="0"/>
              <a:pPr/>
              <a:t>5/2/2014</a:t>
            </a:fld>
            <a:endParaRPr lang="en-US"/>
          </a:p>
        </p:txBody>
      </p:sp>
      <p:sp>
        <p:nvSpPr>
          <p:cNvPr id="5" name="Footer Placeholder 4"/>
          <p:cNvSpPr>
            <a:spLocks noGrp="1"/>
          </p:cNvSpPr>
          <p:nvPr>
            <p:ph type="ftr" sz="quarter" idx="3"/>
          </p:nvPr>
        </p:nvSpPr>
        <p:spPr>
          <a:xfrm>
            <a:off x="4038600" y="6096001"/>
            <a:ext cx="3124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3047" y="532491"/>
            <a:ext cx="21336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3E654562-0CDB-A64D-B154-25ED45D2963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iming>
    <p:tnLst>
      <p:par>
        <p:cTn id="1" dur="indefinite" restart="never" nodeType="tmRoot"/>
      </p:par>
    </p:tnLst>
  </p:timing>
  <p:txStyles>
    <p:titleStyle>
      <a:lvl1pPr algn="r" defTabSz="914400" rtl="0" eaLnBrk="1" latinLnBrk="0" hangingPunct="1">
        <a:spcBef>
          <a:spcPct val="0"/>
        </a:spcBef>
        <a:buNone/>
        <a:defRPr sz="4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spcAft>
          <a:spcPts val="600"/>
        </a:spcAft>
        <a:buSzPct val="140000"/>
        <a:buFont typeface="Wingdings" pitchFamily="2" charset="2"/>
        <a:buChar char=""/>
        <a:defRPr sz="2800" kern="1200">
          <a:solidFill>
            <a:schemeClr val="tx1"/>
          </a:solidFill>
          <a:effectLst>
            <a:outerShdw blurRad="38100" dist="38100" dir="2700000" algn="tl">
              <a:srgbClr val="000000">
                <a:alpha val="43137"/>
              </a:srgbClr>
            </a:outerShdw>
          </a:effectLst>
          <a:latin typeface="+mn-lt"/>
          <a:ea typeface="+mn-ea"/>
          <a:cs typeface="+mn-cs"/>
        </a:defRPr>
      </a:lvl1pPr>
      <a:lvl2pPr marL="731520" indent="-365760" algn="l" defTabSz="914400" rtl="0" eaLnBrk="1" latinLnBrk="0" hangingPunct="1">
        <a:spcBef>
          <a:spcPct val="20000"/>
        </a:spcBef>
        <a:spcAft>
          <a:spcPts val="600"/>
        </a:spcAft>
        <a:buSzPct val="140000"/>
        <a:buFont typeface="Wingdings" pitchFamily="2" charset="2"/>
        <a:buChar char=""/>
        <a:defRPr sz="2400" kern="1200">
          <a:solidFill>
            <a:schemeClr val="tx1"/>
          </a:solidFill>
          <a:effectLst>
            <a:outerShdw blurRad="38100" dist="38100" dir="2700000" algn="tl">
              <a:srgbClr val="000000">
                <a:alpha val="43137"/>
              </a:srgbClr>
            </a:outerShdw>
          </a:effectLst>
          <a:latin typeface="+mn-lt"/>
          <a:ea typeface="+mn-ea"/>
          <a:cs typeface="+mn-cs"/>
        </a:defRPr>
      </a:lvl2pPr>
      <a:lvl3pPr marL="1097280" indent="-320040" algn="l" defTabSz="914400" rtl="0" eaLnBrk="1" latinLnBrk="0" hangingPunct="1">
        <a:spcBef>
          <a:spcPct val="20000"/>
        </a:spcBef>
        <a:spcAft>
          <a:spcPts val="600"/>
        </a:spcAft>
        <a:buSzPct val="140000"/>
        <a:buFont typeface="Wingdings" pitchFamily="2" charset="2"/>
        <a:buChar char=""/>
        <a:defRPr sz="20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74320" algn="l" defTabSz="914400" rtl="0" eaLnBrk="1" latinLnBrk="0" hangingPunct="1">
        <a:spcBef>
          <a:spcPct val="20000"/>
        </a:spcBef>
        <a:spcAft>
          <a:spcPts val="600"/>
        </a:spcAft>
        <a:buSzPct val="14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74320" algn="l" defTabSz="914400" rtl="0" eaLnBrk="1" latinLnBrk="0" hangingPunct="1">
        <a:spcBef>
          <a:spcPct val="20000"/>
        </a:spcBef>
        <a:spcAft>
          <a:spcPts val="600"/>
        </a:spcAft>
        <a:buSzPct val="14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5pPr>
      <a:lvl6pPr marL="192024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19456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46888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743200" indent="-228600" algn="l" defTabSz="914400" rtl="0" eaLnBrk="1" latinLnBrk="0" hangingPunct="1">
        <a:spcBef>
          <a:spcPts val="24"/>
        </a:spcBef>
        <a:spcAft>
          <a:spcPts val="600"/>
        </a:spcAft>
        <a:buClrTx/>
        <a:buSzPct val="130000"/>
        <a:buFont typeface="Wingdings" pitchFamily="2" charset="2"/>
        <a:buChar char=""/>
        <a:defRPr sz="16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632675"/>
            <a:ext cx="5985159" cy="1606102"/>
          </a:xfrm>
        </p:spPr>
        <p:txBody>
          <a:bodyPr>
            <a:normAutofit fontScale="90000"/>
          </a:bodyPr>
          <a:lstStyle/>
          <a:p>
            <a:r>
              <a:rPr lang="en-US" dirty="0" smtClean="0"/>
              <a:t/>
            </a:r>
            <a:br>
              <a:rPr lang="en-US" dirty="0" smtClean="0"/>
            </a:br>
            <a:r>
              <a:rPr lang="en-US" b="1" dirty="0" smtClean="0">
                <a:effectLst/>
              </a:rPr>
              <a:t>Group C: Banter</a:t>
            </a:r>
            <a:r>
              <a:rPr lang="en-US" b="1" dirty="0">
                <a:effectLst/>
              </a:rPr>
              <a:t>, jokes, freedom of speech and defamation </a:t>
            </a:r>
            <a:r>
              <a:rPr lang="en-US" dirty="0"/>
              <a:t/>
            </a:r>
            <a:br>
              <a:rPr lang="en-US" dirty="0"/>
            </a:br>
            <a:endParaRPr lang="en-US" dirty="0"/>
          </a:p>
        </p:txBody>
      </p:sp>
      <p:sp>
        <p:nvSpPr>
          <p:cNvPr id="3" name="Subtitle 2"/>
          <p:cNvSpPr>
            <a:spLocks noGrp="1"/>
          </p:cNvSpPr>
          <p:nvPr>
            <p:ph type="subTitle" idx="1"/>
          </p:nvPr>
        </p:nvSpPr>
        <p:spPr>
          <a:xfrm>
            <a:off x="4356032" y="4430800"/>
            <a:ext cx="4655297" cy="2291944"/>
          </a:xfrm>
        </p:spPr>
        <p:txBody>
          <a:bodyPr>
            <a:normAutofit fontScale="77500" lnSpcReduction="20000"/>
          </a:bodyPr>
          <a:lstStyle/>
          <a:p>
            <a:r>
              <a:rPr lang="en-US" dirty="0" smtClean="0"/>
              <a:t>By: Lendina Hykaj</a:t>
            </a:r>
          </a:p>
          <a:p>
            <a:r>
              <a:rPr lang="en-US" dirty="0" err="1" smtClean="0"/>
              <a:t>Aliyu</a:t>
            </a:r>
            <a:r>
              <a:rPr lang="en-US" dirty="0" smtClean="0"/>
              <a:t> </a:t>
            </a:r>
            <a:r>
              <a:rPr lang="en-US" dirty="0" err="1" smtClean="0"/>
              <a:t>Aliyu</a:t>
            </a:r>
            <a:endParaRPr lang="en-US" dirty="0" smtClean="0"/>
          </a:p>
          <a:p>
            <a:r>
              <a:rPr lang="en-US" dirty="0" smtClean="0"/>
              <a:t>Zia Ahmed</a:t>
            </a:r>
          </a:p>
          <a:p>
            <a:r>
              <a:rPr lang="en-US" dirty="0" err="1" smtClean="0"/>
              <a:t>Baran</a:t>
            </a:r>
            <a:r>
              <a:rPr lang="en-US" dirty="0" smtClean="0"/>
              <a:t> </a:t>
            </a:r>
            <a:r>
              <a:rPr lang="en-US" dirty="0" err="1" smtClean="0"/>
              <a:t>Sezgin</a:t>
            </a:r>
            <a:endParaRPr lang="en-US" dirty="0" smtClean="0"/>
          </a:p>
          <a:p>
            <a:r>
              <a:rPr lang="en-US" dirty="0" err="1" smtClean="0"/>
              <a:t>Timur</a:t>
            </a:r>
            <a:r>
              <a:rPr lang="en-US" dirty="0" smtClean="0"/>
              <a:t> </a:t>
            </a:r>
            <a:r>
              <a:rPr lang="en-US" dirty="0" err="1" smtClean="0"/>
              <a:t>Aliev</a:t>
            </a:r>
            <a:endParaRPr lang="en-US" dirty="0" smtClean="0"/>
          </a:p>
          <a:p>
            <a:r>
              <a:rPr lang="en-US" dirty="0" err="1" smtClean="0"/>
              <a:t>Panashe</a:t>
            </a:r>
            <a:r>
              <a:rPr lang="en-US" dirty="0" smtClean="0"/>
              <a:t> </a:t>
            </a:r>
            <a:r>
              <a:rPr lang="en-US" dirty="0" err="1" smtClean="0"/>
              <a:t>Makanza</a:t>
            </a:r>
            <a:endParaRPr lang="en-US" dirty="0" smtClean="0"/>
          </a:p>
          <a:p>
            <a:endParaRPr lang="en-US" dirty="0" smtClean="0"/>
          </a:p>
          <a:p>
            <a:endParaRPr lang="en-US" dirty="0"/>
          </a:p>
        </p:txBody>
      </p:sp>
    </p:spTree>
    <p:extLst>
      <p:ext uri="{BB962C8B-B14F-4D97-AF65-F5344CB8AC3E}">
        <p14:creationId xmlns:p14="http://schemas.microsoft.com/office/powerpoint/2010/main" val="237980925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457" y="198996"/>
            <a:ext cx="8020175" cy="901671"/>
          </a:xfrm>
        </p:spPr>
        <p:txBody>
          <a:bodyPr>
            <a:normAutofit/>
          </a:bodyPr>
          <a:lstStyle/>
          <a:p>
            <a:pPr algn="ctr"/>
            <a:r>
              <a:rPr lang="en-US" dirty="0"/>
              <a:t>C</a:t>
            </a:r>
            <a:r>
              <a:rPr lang="en-US" dirty="0" smtClean="0"/>
              <a:t>yber-</a:t>
            </a:r>
            <a:r>
              <a:rPr lang="en-US" dirty="0"/>
              <a:t>C</a:t>
            </a:r>
            <a:r>
              <a:rPr lang="en-US" dirty="0" smtClean="0"/>
              <a:t>rime</a:t>
            </a:r>
            <a:endParaRPr lang="en-US" dirty="0"/>
          </a:p>
        </p:txBody>
      </p:sp>
      <p:sp>
        <p:nvSpPr>
          <p:cNvPr id="3" name="Content Placeholder 2"/>
          <p:cNvSpPr>
            <a:spLocks noGrp="1"/>
          </p:cNvSpPr>
          <p:nvPr>
            <p:ph idx="1"/>
          </p:nvPr>
        </p:nvSpPr>
        <p:spPr>
          <a:xfrm>
            <a:off x="656457" y="1264584"/>
            <a:ext cx="7909430" cy="5593416"/>
          </a:xfrm>
        </p:spPr>
        <p:txBody>
          <a:bodyPr>
            <a:normAutofit fontScale="70000" lnSpcReduction="20000"/>
          </a:bodyPr>
          <a:lstStyle/>
          <a:p>
            <a:pPr marL="0" indent="0"/>
            <a:r>
              <a:rPr lang="en-GB" dirty="0" smtClean="0"/>
              <a:t>Firstly, one should consider the main types of cybercrime; </a:t>
            </a:r>
          </a:p>
          <a:p>
            <a:pPr marL="0" indent="0">
              <a:buFont typeface="Wingdings" pitchFamily="2" charset="2"/>
              <a:buChar char="§"/>
            </a:pPr>
            <a:r>
              <a:rPr lang="en-GB" dirty="0" smtClean="0"/>
              <a:t>Theft</a:t>
            </a:r>
          </a:p>
          <a:p>
            <a:pPr marL="0" indent="0">
              <a:buFont typeface="Wingdings" pitchFamily="2" charset="2"/>
              <a:buChar char="§"/>
            </a:pPr>
            <a:r>
              <a:rPr lang="en-GB" dirty="0" smtClean="0"/>
              <a:t>Bullying </a:t>
            </a:r>
          </a:p>
          <a:p>
            <a:pPr marL="0" indent="0">
              <a:buFont typeface="Wingdings" pitchFamily="2" charset="2"/>
              <a:buChar char="§"/>
            </a:pPr>
            <a:r>
              <a:rPr lang="en-GB" dirty="0" smtClean="0"/>
              <a:t>Trespassing </a:t>
            </a:r>
          </a:p>
          <a:p>
            <a:pPr marL="0" indent="0">
              <a:buFont typeface="Wingdings" pitchFamily="2" charset="2"/>
              <a:buChar char="§"/>
            </a:pPr>
            <a:r>
              <a:rPr lang="en-GB" dirty="0" smtClean="0"/>
              <a:t>Violence</a:t>
            </a:r>
          </a:p>
          <a:p>
            <a:pPr marL="0" indent="0">
              <a:buFont typeface="Wingdings" pitchFamily="2" charset="2"/>
              <a:buChar char="§"/>
            </a:pPr>
            <a:r>
              <a:rPr lang="en-GB" dirty="0" smtClean="0"/>
              <a:t>Obscenity</a:t>
            </a:r>
          </a:p>
          <a:p>
            <a:pPr marL="0" indent="0">
              <a:buNone/>
            </a:pPr>
            <a:endParaRPr lang="en-GB" dirty="0" smtClean="0"/>
          </a:p>
          <a:p>
            <a:pPr marL="0" indent="0">
              <a:buFont typeface="Arial" pitchFamily="34" charset="0"/>
              <a:buChar char="•"/>
            </a:pPr>
            <a:r>
              <a:rPr lang="en-GB" dirty="0" smtClean="0"/>
              <a:t>One needs to understand that the internet has provided criminals with another platform to commit serious crime to a larger number of people all around the world. </a:t>
            </a:r>
          </a:p>
          <a:p>
            <a:pPr marL="0" indent="0">
              <a:buNone/>
            </a:pPr>
            <a:endParaRPr lang="en-GB" dirty="0" smtClean="0"/>
          </a:p>
          <a:p>
            <a:pPr marL="0" indent="0">
              <a:buFont typeface="Arial" pitchFamily="34" charset="0"/>
              <a:buChar char="•"/>
            </a:pPr>
            <a:r>
              <a:rPr lang="en-GB" dirty="0" smtClean="0"/>
              <a:t>Social networking has developed an opportunity for online predators to conduct hateful behaviours within the virtual world engaging virtual characters and avatars that provide no  specification of the person themselves (for example age, sex etc ). </a:t>
            </a:r>
          </a:p>
          <a:p>
            <a:pPr marL="0" indent="0">
              <a:buNone/>
            </a:pPr>
            <a:endParaRPr lang="en-US" dirty="0"/>
          </a:p>
        </p:txBody>
      </p:sp>
      <p:sp>
        <p:nvSpPr>
          <p:cNvPr id="4" name="Content Placeholder 2"/>
          <p:cNvSpPr txBox="1">
            <a:spLocks/>
          </p:cNvSpPr>
          <p:nvPr/>
        </p:nvSpPr>
        <p:spPr>
          <a:xfrm>
            <a:off x="8565887" y="1264584"/>
            <a:ext cx="7909430" cy="5593416"/>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20000"/>
              </a:spcBef>
              <a:spcAft>
                <a:spcPts val="600"/>
              </a:spcAft>
              <a:buClrTx/>
              <a:buSzPct val="140000"/>
              <a:buFont typeface="Wingdings" pitchFamily="2" charset="2"/>
              <a:buNone/>
              <a:tabLst/>
              <a:defRPr/>
            </a:pPr>
            <a:endParaRPr kumimoji="0" lang="en-GB" sz="28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600"/>
              </a:spcAft>
              <a:buClrTx/>
              <a:buSzPct val="140000"/>
              <a:buFont typeface="Arial" pitchFamily="34" charset="0"/>
              <a:buChar char="•"/>
              <a:tabLst/>
              <a:defRPr/>
            </a:pPr>
            <a:endParaRPr kumimoji="0" lang="en-US" sz="28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204534027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457" y="0"/>
            <a:ext cx="8020175" cy="1113746"/>
          </a:xfrm>
        </p:spPr>
        <p:txBody>
          <a:bodyPr>
            <a:normAutofit/>
          </a:bodyPr>
          <a:lstStyle/>
          <a:p>
            <a:pPr algn="ctr"/>
            <a:r>
              <a:rPr lang="en-US" dirty="0"/>
              <a:t>Distributed Denial of Service</a:t>
            </a:r>
          </a:p>
        </p:txBody>
      </p:sp>
      <p:sp>
        <p:nvSpPr>
          <p:cNvPr id="3" name="Content Placeholder 2"/>
          <p:cNvSpPr>
            <a:spLocks noGrp="1"/>
          </p:cNvSpPr>
          <p:nvPr>
            <p:ph idx="1"/>
          </p:nvPr>
        </p:nvSpPr>
        <p:spPr>
          <a:xfrm>
            <a:off x="656457" y="1113746"/>
            <a:ext cx="7909430" cy="5593416"/>
          </a:xfrm>
        </p:spPr>
        <p:txBody>
          <a:bodyPr>
            <a:normAutofit/>
          </a:bodyPr>
          <a:lstStyle/>
          <a:p>
            <a:pPr marL="0" indent="0">
              <a:buFont typeface="Courier New" pitchFamily="49" charset="0"/>
              <a:buChar char="o"/>
            </a:pPr>
            <a:r>
              <a:rPr lang="en-US" b="1" dirty="0"/>
              <a:t>Distributed Denial of Service (</a:t>
            </a:r>
            <a:r>
              <a:rPr lang="en-US" b="1" dirty="0" err="1"/>
              <a:t>DoS</a:t>
            </a:r>
            <a:r>
              <a:rPr lang="en-US" b="1" dirty="0"/>
              <a:t>) </a:t>
            </a:r>
            <a:r>
              <a:rPr lang="en-US" dirty="0"/>
              <a:t>attacks are </a:t>
            </a:r>
            <a:r>
              <a:rPr lang="en-US" dirty="0" smtClean="0"/>
              <a:t>also </a:t>
            </a:r>
            <a:r>
              <a:rPr lang="en-US" dirty="0"/>
              <a:t>an effective means to slow down </a:t>
            </a:r>
            <a:r>
              <a:rPr lang="en-US" dirty="0" smtClean="0"/>
              <a:t>or </a:t>
            </a:r>
            <a:r>
              <a:rPr lang="en-US" dirty="0"/>
              <a:t>shut down a website of an organisation </a:t>
            </a:r>
            <a:r>
              <a:rPr lang="en-US" dirty="0" smtClean="0"/>
              <a:t>representing </a:t>
            </a:r>
            <a:r>
              <a:rPr lang="en-US" dirty="0"/>
              <a:t>a hated group (religious, gay </a:t>
            </a:r>
            <a:r>
              <a:rPr lang="en-US" dirty="0" smtClean="0"/>
              <a:t> and </a:t>
            </a:r>
            <a:r>
              <a:rPr lang="en-US" dirty="0"/>
              <a:t>lesbian websites</a:t>
            </a:r>
            <a:r>
              <a:rPr lang="en-US" dirty="0" smtClean="0"/>
              <a:t>...)</a:t>
            </a:r>
          </a:p>
          <a:p>
            <a:pPr marL="0" indent="0">
              <a:buNone/>
            </a:pPr>
            <a:endParaRPr lang="en-US" dirty="0" smtClean="0"/>
          </a:p>
          <a:p>
            <a:pPr marL="0" indent="0">
              <a:buFont typeface="Courier New" pitchFamily="49" charset="0"/>
              <a:buChar char="o"/>
            </a:pPr>
            <a:r>
              <a:rPr lang="en-US" dirty="0" smtClean="0"/>
              <a:t>Cyberspace is not simply a medium of direct communication between people who choose to reveal who they are offline.</a:t>
            </a:r>
          </a:p>
        </p:txBody>
      </p:sp>
    </p:spTree>
    <p:extLst>
      <p:ext uri="{BB962C8B-B14F-4D97-AF65-F5344CB8AC3E}">
        <p14:creationId xmlns:p14="http://schemas.microsoft.com/office/powerpoint/2010/main" val="92589931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3634" y="2074172"/>
            <a:ext cx="6739544" cy="3532149"/>
          </a:xfrm>
        </p:spPr>
        <p:txBody>
          <a:bodyPr>
            <a:normAutofit/>
          </a:bodyPr>
          <a:lstStyle/>
          <a:p>
            <a:r>
              <a:rPr lang="en-GB" dirty="0" smtClean="0"/>
              <a:t>Thank you for listening!</a:t>
            </a:r>
            <a:br>
              <a:rPr lang="en-GB" dirty="0" smtClean="0"/>
            </a:br>
            <a:r>
              <a:rPr lang="en-GB" dirty="0" smtClean="0"/>
              <a:t>Any questions?</a:t>
            </a:r>
            <a:br>
              <a:rPr lang="en-GB" dirty="0" smtClean="0"/>
            </a:br>
            <a:r>
              <a:rPr lang="en-GB" dirty="0" smtClean="0"/>
              <a:t/>
            </a:r>
            <a:br>
              <a:rPr lang="en-GB" dirty="0" smtClean="0"/>
            </a:br>
            <a:endParaRPr lang="en-GB"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726" y="171227"/>
            <a:ext cx="8062989" cy="898942"/>
          </a:xfrm>
        </p:spPr>
        <p:txBody>
          <a:bodyPr/>
          <a:lstStyle/>
          <a:p>
            <a:pPr algn="ctr"/>
            <a:r>
              <a:rPr lang="en-US" dirty="0" smtClean="0"/>
              <a:t>Members</a:t>
            </a:r>
            <a:endParaRPr lang="en-US" dirty="0"/>
          </a:p>
        </p:txBody>
      </p:sp>
      <p:pic>
        <p:nvPicPr>
          <p:cNvPr id="5" name="Content Placeholder 4" descr="190450_10151604058414228_1886027685_n.jpg"/>
          <p:cNvPicPr>
            <a:picLocks noGrp="1" noChangeAspect="1"/>
          </p:cNvPicPr>
          <p:nvPr>
            <p:ph idx="1"/>
          </p:nvPr>
        </p:nvPicPr>
        <p:blipFill>
          <a:blip r:embed="rId2">
            <a:extLst>
              <a:ext uri="{28A0092B-C50C-407E-A947-70E740481C1C}">
                <a14:useLocalDpi xmlns:a14="http://schemas.microsoft.com/office/drawing/2010/main" val="0"/>
              </a:ext>
            </a:extLst>
          </a:blip>
          <a:srcRect l="4128" r="4128"/>
          <a:stretch>
            <a:fillRect/>
          </a:stretch>
        </p:blipFill>
        <p:spPr>
          <a:xfrm>
            <a:off x="391374" y="1070170"/>
            <a:ext cx="2180358" cy="2292104"/>
          </a:xfrm>
        </p:spPr>
      </p:pic>
      <p:pic>
        <p:nvPicPr>
          <p:cNvPr id="6" name="Picture 5" descr="Aliyu-Aliyu-Pi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4723" y="1105823"/>
            <a:ext cx="1860609" cy="2256449"/>
          </a:xfrm>
          <a:prstGeom prst="rect">
            <a:avLst/>
          </a:prstGeom>
        </p:spPr>
      </p:pic>
      <p:pic>
        <p:nvPicPr>
          <p:cNvPr id="3" name="Picture 2" descr="IMG-20140430-WA0005.jpg"/>
          <p:cNvPicPr>
            <a:picLocks noChangeAspect="1"/>
          </p:cNvPicPr>
          <p:nvPr/>
        </p:nvPicPr>
        <p:blipFill rotWithShape="1">
          <a:blip r:embed="rId4">
            <a:extLst>
              <a:ext uri="{28A0092B-C50C-407E-A947-70E740481C1C}">
                <a14:useLocalDpi xmlns:a14="http://schemas.microsoft.com/office/drawing/2010/main" val="0"/>
              </a:ext>
            </a:extLst>
          </a:blip>
          <a:srcRect l="18252" t="20806" r="1"/>
          <a:stretch/>
        </p:blipFill>
        <p:spPr>
          <a:xfrm>
            <a:off x="6707265" y="1070169"/>
            <a:ext cx="1672238" cy="2178226"/>
          </a:xfrm>
          <a:prstGeom prst="rect">
            <a:avLst/>
          </a:prstGeom>
        </p:spPr>
      </p:pic>
      <p:sp>
        <p:nvSpPr>
          <p:cNvPr id="4" name="TextBox 3"/>
          <p:cNvSpPr txBox="1"/>
          <p:nvPr/>
        </p:nvSpPr>
        <p:spPr>
          <a:xfrm>
            <a:off x="670726" y="3491883"/>
            <a:ext cx="1709422" cy="369332"/>
          </a:xfrm>
          <a:prstGeom prst="rect">
            <a:avLst/>
          </a:prstGeom>
          <a:noFill/>
        </p:spPr>
        <p:txBody>
          <a:bodyPr wrap="none" rtlCol="0">
            <a:spAutoFit/>
          </a:bodyPr>
          <a:lstStyle/>
          <a:p>
            <a:r>
              <a:rPr lang="en-US" dirty="0" smtClean="0"/>
              <a:t>Lendina Hykaj</a:t>
            </a:r>
            <a:endParaRPr lang="en-US" dirty="0"/>
          </a:p>
        </p:txBody>
      </p:sp>
      <p:sp>
        <p:nvSpPr>
          <p:cNvPr id="8" name="TextBox 7"/>
          <p:cNvSpPr txBox="1"/>
          <p:nvPr/>
        </p:nvSpPr>
        <p:spPr>
          <a:xfrm>
            <a:off x="3948426" y="3362273"/>
            <a:ext cx="1354157" cy="369332"/>
          </a:xfrm>
          <a:prstGeom prst="rect">
            <a:avLst/>
          </a:prstGeom>
          <a:noFill/>
        </p:spPr>
        <p:txBody>
          <a:bodyPr wrap="none" rtlCol="0">
            <a:spAutoFit/>
          </a:bodyPr>
          <a:lstStyle/>
          <a:p>
            <a:r>
              <a:rPr lang="en-US" dirty="0" err="1" smtClean="0"/>
              <a:t>Aliyu</a:t>
            </a:r>
            <a:r>
              <a:rPr lang="en-US" dirty="0" smtClean="0"/>
              <a:t> </a:t>
            </a:r>
            <a:r>
              <a:rPr lang="en-US" dirty="0" err="1" smtClean="0"/>
              <a:t>Aliyu</a:t>
            </a:r>
            <a:endParaRPr lang="en-US" dirty="0"/>
          </a:p>
        </p:txBody>
      </p:sp>
      <p:sp>
        <p:nvSpPr>
          <p:cNvPr id="9" name="TextBox 8"/>
          <p:cNvSpPr txBox="1"/>
          <p:nvPr/>
        </p:nvSpPr>
        <p:spPr>
          <a:xfrm>
            <a:off x="6678270" y="3307217"/>
            <a:ext cx="2055445" cy="369332"/>
          </a:xfrm>
          <a:prstGeom prst="rect">
            <a:avLst/>
          </a:prstGeom>
          <a:noFill/>
        </p:spPr>
        <p:txBody>
          <a:bodyPr wrap="none" rtlCol="0">
            <a:spAutoFit/>
          </a:bodyPr>
          <a:lstStyle/>
          <a:p>
            <a:r>
              <a:rPr lang="en-US" dirty="0" err="1" smtClean="0"/>
              <a:t>Panashe</a:t>
            </a:r>
            <a:r>
              <a:rPr lang="en-US" dirty="0" smtClean="0"/>
              <a:t> </a:t>
            </a:r>
            <a:r>
              <a:rPr lang="en-US" dirty="0" err="1" smtClean="0"/>
              <a:t>Makanza</a:t>
            </a:r>
            <a:endParaRPr lang="en-US" dirty="0"/>
          </a:p>
        </p:txBody>
      </p:sp>
      <p:pic>
        <p:nvPicPr>
          <p:cNvPr id="1026" name="Picture 2" descr="C:\Users\Amna95\Downloads\IMG-20140501-WA0004.jpg"/>
          <p:cNvPicPr>
            <a:picLocks noChangeAspect="1" noChangeArrowheads="1"/>
          </p:cNvPicPr>
          <p:nvPr/>
        </p:nvPicPr>
        <p:blipFill>
          <a:blip r:embed="rId5"/>
          <a:srcRect l="18350" t="24036" r="15748" b="8002"/>
          <a:stretch>
            <a:fillRect/>
          </a:stretch>
        </p:blipFill>
        <p:spPr bwMode="auto">
          <a:xfrm>
            <a:off x="3754723" y="4047343"/>
            <a:ext cx="1888761" cy="2414395"/>
          </a:xfrm>
          <a:prstGeom prst="rect">
            <a:avLst/>
          </a:prstGeom>
          <a:noFill/>
        </p:spPr>
      </p:pic>
      <p:pic>
        <p:nvPicPr>
          <p:cNvPr id="1027" name="Picture 3" descr="C:\Users\Amna95\Downloads\IMG-20140501-WA0005.jpg"/>
          <p:cNvPicPr>
            <a:picLocks noChangeAspect="1" noChangeArrowheads="1"/>
          </p:cNvPicPr>
          <p:nvPr/>
        </p:nvPicPr>
        <p:blipFill>
          <a:blip r:embed="rId6"/>
          <a:srcRect l="31115" r="24033" b="24473"/>
          <a:stretch>
            <a:fillRect/>
          </a:stretch>
        </p:blipFill>
        <p:spPr bwMode="auto">
          <a:xfrm>
            <a:off x="582958" y="4047342"/>
            <a:ext cx="1988774" cy="2414395"/>
          </a:xfrm>
          <a:prstGeom prst="rect">
            <a:avLst/>
          </a:prstGeom>
          <a:noFill/>
        </p:spPr>
      </p:pic>
      <p:sp>
        <p:nvSpPr>
          <p:cNvPr id="11" name="TextBox 10"/>
          <p:cNvSpPr txBox="1"/>
          <p:nvPr/>
        </p:nvSpPr>
        <p:spPr>
          <a:xfrm>
            <a:off x="1046128" y="6461737"/>
            <a:ext cx="1334020" cy="369332"/>
          </a:xfrm>
          <a:prstGeom prst="rect">
            <a:avLst/>
          </a:prstGeom>
          <a:noFill/>
        </p:spPr>
        <p:txBody>
          <a:bodyPr wrap="none" rtlCol="0">
            <a:spAutoFit/>
          </a:bodyPr>
          <a:lstStyle/>
          <a:p>
            <a:r>
              <a:rPr lang="en-GB" dirty="0" smtClean="0"/>
              <a:t>Zia Ahmed</a:t>
            </a:r>
            <a:endParaRPr lang="en-GB" dirty="0"/>
          </a:p>
        </p:txBody>
      </p:sp>
      <p:sp>
        <p:nvSpPr>
          <p:cNvPr id="12" name="TextBox 11"/>
          <p:cNvSpPr txBox="1"/>
          <p:nvPr/>
        </p:nvSpPr>
        <p:spPr>
          <a:xfrm>
            <a:off x="3948426" y="6461738"/>
            <a:ext cx="1547860" cy="369332"/>
          </a:xfrm>
          <a:prstGeom prst="rect">
            <a:avLst/>
          </a:prstGeom>
          <a:noFill/>
        </p:spPr>
        <p:txBody>
          <a:bodyPr wrap="none" rtlCol="0">
            <a:spAutoFit/>
          </a:bodyPr>
          <a:lstStyle/>
          <a:p>
            <a:r>
              <a:rPr lang="en-GB" dirty="0" err="1" smtClean="0"/>
              <a:t>Baran</a:t>
            </a:r>
            <a:r>
              <a:rPr lang="en-GB" dirty="0" smtClean="0"/>
              <a:t> </a:t>
            </a:r>
            <a:r>
              <a:rPr lang="en-GB" dirty="0" err="1" smtClean="0"/>
              <a:t>Sezgin</a:t>
            </a:r>
            <a:endParaRPr lang="en-GB" dirty="0"/>
          </a:p>
        </p:txBody>
      </p:sp>
      <p:sp>
        <p:nvSpPr>
          <p:cNvPr id="10" name="TextBox 9"/>
          <p:cNvSpPr txBox="1"/>
          <p:nvPr/>
        </p:nvSpPr>
        <p:spPr>
          <a:xfrm>
            <a:off x="7161291" y="6461738"/>
            <a:ext cx="1415644" cy="369332"/>
          </a:xfrm>
          <a:prstGeom prst="rect">
            <a:avLst/>
          </a:prstGeom>
          <a:noFill/>
        </p:spPr>
        <p:txBody>
          <a:bodyPr wrap="none" rtlCol="0">
            <a:spAutoFit/>
          </a:bodyPr>
          <a:lstStyle/>
          <a:p>
            <a:r>
              <a:rPr lang="en-GB" dirty="0" err="1" smtClean="0"/>
              <a:t>Timur</a:t>
            </a:r>
            <a:r>
              <a:rPr lang="en-GB" dirty="0" smtClean="0"/>
              <a:t> </a:t>
            </a:r>
            <a:r>
              <a:rPr lang="en-GB" smtClean="0"/>
              <a:t>Aliev</a:t>
            </a:r>
            <a:endParaRPr lang="en-GB"/>
          </a:p>
        </p:txBody>
      </p:sp>
      <p:pic>
        <p:nvPicPr>
          <p:cNvPr id="14" name="Picture 13"/>
          <p:cNvPicPr>
            <a:picLocks noChangeAspect="1"/>
          </p:cNvPicPr>
          <p:nvPr/>
        </p:nvPicPr>
        <p:blipFill rotWithShape="1">
          <a:blip r:embed="rId7">
            <a:extLst>
              <a:ext uri="{28A0092B-C50C-407E-A947-70E740481C1C}">
                <a14:useLocalDpi xmlns:a14="http://schemas.microsoft.com/office/drawing/2010/main" val="0"/>
              </a:ext>
            </a:extLst>
          </a:blip>
          <a:srcRect t="6274"/>
          <a:stretch/>
        </p:blipFill>
        <p:spPr>
          <a:xfrm>
            <a:off x="6759589" y="3983525"/>
            <a:ext cx="1892805" cy="2422003"/>
          </a:xfrm>
          <a:prstGeom prst="rect">
            <a:avLst/>
          </a:prstGeom>
        </p:spPr>
      </p:pic>
    </p:spTree>
    <p:extLst>
      <p:ext uri="{BB962C8B-B14F-4D97-AF65-F5344CB8AC3E}">
        <p14:creationId xmlns:p14="http://schemas.microsoft.com/office/powerpoint/2010/main" val="258373347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8582" y="224852"/>
            <a:ext cx="5064953" cy="1175599"/>
          </a:xfrm>
        </p:spPr>
        <p:txBody>
          <a:bodyPr/>
          <a:lstStyle/>
          <a:p>
            <a:r>
              <a:rPr lang="en-GB" dirty="0" smtClean="0"/>
              <a:t>Presentation Plan</a:t>
            </a:r>
            <a:endParaRPr lang="en-GB" dirty="0"/>
          </a:p>
        </p:txBody>
      </p:sp>
      <p:sp>
        <p:nvSpPr>
          <p:cNvPr id="3" name="Content Placeholder 2"/>
          <p:cNvSpPr>
            <a:spLocks noGrp="1"/>
          </p:cNvSpPr>
          <p:nvPr>
            <p:ph idx="1"/>
          </p:nvPr>
        </p:nvSpPr>
        <p:spPr>
          <a:xfrm>
            <a:off x="584616" y="2825646"/>
            <a:ext cx="7974768" cy="4032354"/>
          </a:xfrm>
        </p:spPr>
        <p:txBody>
          <a:bodyPr/>
          <a:lstStyle/>
          <a:p>
            <a:pPr>
              <a:buFont typeface="Wingdings" pitchFamily="2" charset="2"/>
              <a:buChar char="Ø"/>
            </a:pPr>
            <a:r>
              <a:rPr lang="en-GB" dirty="0" smtClean="0"/>
              <a:t>Definitions</a:t>
            </a:r>
          </a:p>
          <a:p>
            <a:pPr>
              <a:buFont typeface="Wingdings" pitchFamily="2" charset="2"/>
              <a:buChar char="Ø"/>
            </a:pPr>
            <a:r>
              <a:rPr lang="en-GB" dirty="0" smtClean="0"/>
              <a:t>Freedom of Speech</a:t>
            </a:r>
          </a:p>
          <a:p>
            <a:pPr>
              <a:buFont typeface="Wingdings" pitchFamily="2" charset="2"/>
              <a:buChar char="Ø"/>
            </a:pPr>
            <a:r>
              <a:rPr lang="en-GB" dirty="0" smtClean="0"/>
              <a:t>Defamation</a:t>
            </a:r>
          </a:p>
          <a:p>
            <a:pPr>
              <a:buFont typeface="Wingdings" pitchFamily="2" charset="2"/>
              <a:buChar char="Ø"/>
            </a:pPr>
            <a:r>
              <a:rPr lang="en-US" dirty="0" smtClean="0"/>
              <a:t>Defamation Law and Internet Service Providers</a:t>
            </a:r>
          </a:p>
          <a:p>
            <a:pPr>
              <a:buFont typeface="Wingdings" pitchFamily="2" charset="2"/>
              <a:buChar char="Ø"/>
            </a:pPr>
            <a:r>
              <a:rPr lang="en-US" dirty="0" smtClean="0"/>
              <a:t>Political Interference</a:t>
            </a:r>
          </a:p>
          <a:p>
            <a:pPr>
              <a:buFont typeface="Wingdings" pitchFamily="2" charset="2"/>
              <a:buChar char="Ø"/>
            </a:pPr>
            <a:r>
              <a:rPr lang="en-US" dirty="0" smtClean="0"/>
              <a:t>Cyber-crime</a:t>
            </a:r>
          </a:p>
          <a:p>
            <a:pPr>
              <a:buFont typeface="Wingdings" pitchFamily="2" charset="2"/>
              <a:buChar char="Ø"/>
            </a:pPr>
            <a:endParaRPr lang="en-GB" dirty="0" smtClean="0"/>
          </a:p>
          <a:p>
            <a:pPr>
              <a:buFont typeface="Wingdings" pitchFamily="2" charset="2"/>
              <a:buChar char="Ø"/>
            </a:pPr>
            <a:endParaRPr lang="en-GB" dirty="0" smtClean="0"/>
          </a:p>
          <a:p>
            <a:pPr>
              <a:buFont typeface="Wingdings" pitchFamily="2" charset="2"/>
              <a:buChar char="Ø"/>
            </a:pPr>
            <a:endParaRPr lang="en-GB"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6095" y="111901"/>
            <a:ext cx="5064953" cy="1100958"/>
          </a:xfrm>
        </p:spPr>
        <p:txBody>
          <a:bodyPr/>
          <a:lstStyle/>
          <a:p>
            <a:pPr algn="ctr"/>
            <a:r>
              <a:rPr lang="en-US" dirty="0" smtClean="0"/>
              <a:t>Definitions</a:t>
            </a:r>
            <a:endParaRPr lang="en-US" dirty="0"/>
          </a:p>
        </p:txBody>
      </p:sp>
      <p:sp>
        <p:nvSpPr>
          <p:cNvPr id="3" name="Content Placeholder 2"/>
          <p:cNvSpPr>
            <a:spLocks noGrp="1"/>
          </p:cNvSpPr>
          <p:nvPr>
            <p:ph idx="1"/>
          </p:nvPr>
        </p:nvSpPr>
        <p:spPr>
          <a:xfrm>
            <a:off x="470936" y="1755077"/>
            <a:ext cx="7952243" cy="4810211"/>
          </a:xfrm>
        </p:spPr>
        <p:txBody>
          <a:bodyPr>
            <a:normAutofit/>
          </a:bodyPr>
          <a:lstStyle/>
          <a:p>
            <a:pPr>
              <a:buFont typeface="Arial"/>
              <a:buChar char="•"/>
            </a:pPr>
            <a:r>
              <a:rPr lang="en-US" b="1" dirty="0" smtClean="0"/>
              <a:t>Banter: </a:t>
            </a:r>
            <a:r>
              <a:rPr lang="en-US" dirty="0"/>
              <a:t>the playful and friendly exchange of teasing remarks</a:t>
            </a:r>
            <a:r>
              <a:rPr lang="en-US" dirty="0" smtClean="0"/>
              <a:t>.</a:t>
            </a:r>
          </a:p>
          <a:p>
            <a:pPr>
              <a:buFont typeface="Arial"/>
              <a:buChar char="•"/>
            </a:pPr>
            <a:r>
              <a:rPr lang="en-US" b="1" dirty="0" smtClean="0"/>
              <a:t>Freedom of Speech: </a:t>
            </a:r>
            <a:r>
              <a:rPr lang="en-US" dirty="0" smtClean="0"/>
              <a:t> </a:t>
            </a:r>
            <a:r>
              <a:rPr lang="en-US" dirty="0"/>
              <a:t>is the political right to communicate one's opinions and ideas using one's body and property to anyone who is willing to receive them. </a:t>
            </a:r>
            <a:endParaRPr lang="en-US" dirty="0" smtClean="0"/>
          </a:p>
          <a:p>
            <a:pPr>
              <a:buFont typeface="Arial"/>
              <a:buChar char="•"/>
            </a:pPr>
            <a:r>
              <a:rPr lang="en-US" b="1" dirty="0" smtClean="0"/>
              <a:t>Defamation: </a:t>
            </a:r>
            <a:r>
              <a:rPr lang="en-US" dirty="0"/>
              <a:t>is the communication of a false statement that harms the reputation of an </a:t>
            </a:r>
            <a:r>
              <a:rPr lang="en-US" dirty="0" smtClean="0"/>
              <a:t>individual business</a:t>
            </a:r>
            <a:r>
              <a:rPr lang="en-US" dirty="0"/>
              <a:t>, product, group, government, religion, or nation.</a:t>
            </a:r>
            <a:endParaRPr lang="en-US" dirty="0" smtClean="0"/>
          </a:p>
          <a:p>
            <a:pPr marL="0" indent="0">
              <a:buNone/>
            </a:pPr>
            <a:endParaRPr lang="en-US" dirty="0"/>
          </a:p>
        </p:txBody>
      </p:sp>
    </p:spTree>
    <p:extLst>
      <p:ext uri="{BB962C8B-B14F-4D97-AF65-F5344CB8AC3E}">
        <p14:creationId xmlns:p14="http://schemas.microsoft.com/office/powerpoint/2010/main" val="123355780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1871" y="239431"/>
            <a:ext cx="7121117" cy="1087579"/>
          </a:xfrm>
        </p:spPr>
        <p:txBody>
          <a:bodyPr>
            <a:normAutofit/>
          </a:bodyPr>
          <a:lstStyle/>
          <a:p>
            <a:pPr algn="ctr"/>
            <a:r>
              <a:rPr lang="en-US" dirty="0" smtClean="0"/>
              <a:t>Freedom of Speech</a:t>
            </a:r>
            <a:endParaRPr lang="en-US" dirty="0"/>
          </a:p>
        </p:txBody>
      </p:sp>
      <p:sp>
        <p:nvSpPr>
          <p:cNvPr id="3" name="Content Placeholder 2"/>
          <p:cNvSpPr>
            <a:spLocks noGrp="1"/>
          </p:cNvSpPr>
          <p:nvPr>
            <p:ph idx="1"/>
          </p:nvPr>
        </p:nvSpPr>
        <p:spPr>
          <a:xfrm>
            <a:off x="713540" y="1769346"/>
            <a:ext cx="7848926" cy="4551785"/>
          </a:xfrm>
        </p:spPr>
        <p:txBody>
          <a:bodyPr/>
          <a:lstStyle/>
          <a:p>
            <a:r>
              <a:rPr lang="en-US" dirty="0" smtClean="0"/>
              <a:t>Humans </a:t>
            </a:r>
            <a:r>
              <a:rPr lang="en-US" dirty="0"/>
              <a:t>Right Act: the right to freedom of expression is now expressly guaranteed</a:t>
            </a:r>
            <a:r>
              <a:rPr lang="en-US" dirty="0" smtClean="0"/>
              <a:t>.</a:t>
            </a:r>
          </a:p>
          <a:p>
            <a:r>
              <a:rPr lang="en-US" dirty="0"/>
              <a:t>It includes the right to hold and express opinions yourself as well as to receive and impart information and ideas to others</a:t>
            </a:r>
            <a:r>
              <a:rPr lang="en-US" dirty="0" smtClean="0"/>
              <a:t>.</a:t>
            </a:r>
            <a:endParaRPr lang="en-US" dirty="0"/>
          </a:p>
          <a:p>
            <a:pPr lvl="1"/>
            <a:r>
              <a:rPr lang="en-US" dirty="0" smtClean="0"/>
              <a:t>It applied </a:t>
            </a:r>
            <a:r>
              <a:rPr lang="en-US" dirty="0"/>
              <a:t>not only to </a:t>
            </a:r>
            <a:r>
              <a:rPr lang="en-US" dirty="0" smtClean="0"/>
              <a:t>information that is favorable but </a:t>
            </a:r>
            <a:r>
              <a:rPr lang="en-US" dirty="0"/>
              <a:t>also to those that </a:t>
            </a:r>
            <a:r>
              <a:rPr lang="en-US" dirty="0" smtClean="0"/>
              <a:t>offend the </a:t>
            </a:r>
            <a:r>
              <a:rPr lang="en-US" dirty="0"/>
              <a:t>State </a:t>
            </a:r>
            <a:r>
              <a:rPr lang="en-US" dirty="0" smtClean="0"/>
              <a:t>or certain people.</a:t>
            </a:r>
            <a:endParaRPr lang="en-US" dirty="0"/>
          </a:p>
          <a:p>
            <a:pPr lvl="1"/>
            <a:endParaRPr lang="en-US" dirty="0"/>
          </a:p>
        </p:txBody>
      </p:sp>
    </p:spTree>
    <p:extLst>
      <p:ext uri="{BB962C8B-B14F-4D97-AF65-F5344CB8AC3E}">
        <p14:creationId xmlns:p14="http://schemas.microsoft.com/office/powerpoint/2010/main" val="201548170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1871" y="239431"/>
            <a:ext cx="7121117" cy="1087579"/>
          </a:xfrm>
        </p:spPr>
        <p:txBody>
          <a:bodyPr>
            <a:normAutofit/>
          </a:bodyPr>
          <a:lstStyle/>
          <a:p>
            <a:pPr algn="ctr"/>
            <a:r>
              <a:rPr lang="en-US" dirty="0" smtClean="0"/>
              <a:t>Freedom of Speech</a:t>
            </a:r>
            <a:endParaRPr lang="en-US" dirty="0"/>
          </a:p>
        </p:txBody>
      </p:sp>
      <p:sp>
        <p:nvSpPr>
          <p:cNvPr id="3" name="Content Placeholder 2"/>
          <p:cNvSpPr>
            <a:spLocks noGrp="1"/>
          </p:cNvSpPr>
          <p:nvPr>
            <p:ph idx="1"/>
          </p:nvPr>
        </p:nvSpPr>
        <p:spPr>
          <a:xfrm>
            <a:off x="713540" y="1769346"/>
            <a:ext cx="7848926" cy="4551785"/>
          </a:xfrm>
        </p:spPr>
        <p:txBody>
          <a:bodyPr>
            <a:normAutofit/>
          </a:bodyPr>
          <a:lstStyle/>
          <a:p>
            <a:r>
              <a:rPr lang="en-US" dirty="0" smtClean="0"/>
              <a:t>Everyone has the right to freedom of expression.</a:t>
            </a:r>
          </a:p>
          <a:p>
            <a:r>
              <a:rPr lang="en-US" dirty="0" smtClean="0"/>
              <a:t> The </a:t>
            </a:r>
            <a:r>
              <a:rPr lang="en-US" dirty="0"/>
              <a:t>right to freedom of expression in Article 10 is not an absolute right. It is </a:t>
            </a:r>
            <a:r>
              <a:rPr lang="en-US" sz="3000" dirty="0"/>
              <a:t>a qualified </a:t>
            </a:r>
            <a:r>
              <a:rPr lang="en-US" sz="3000" dirty="0" smtClean="0"/>
              <a:t>right.</a:t>
            </a:r>
            <a:endParaRPr lang="en-US" sz="3000" dirty="0"/>
          </a:p>
          <a:p>
            <a:pPr lvl="1"/>
            <a:r>
              <a:rPr lang="en-US" sz="3000" dirty="0"/>
              <a:t>However this right is subject to formalities, conditions, restrictions or penalties as are prescribed by </a:t>
            </a:r>
            <a:r>
              <a:rPr lang="en-US" sz="3000" dirty="0" smtClean="0"/>
              <a:t>law.</a:t>
            </a:r>
            <a:endParaRPr lang="en-US" sz="3000" dirty="0"/>
          </a:p>
        </p:txBody>
      </p:sp>
    </p:spTree>
    <p:extLst>
      <p:ext uri="{BB962C8B-B14F-4D97-AF65-F5344CB8AC3E}">
        <p14:creationId xmlns:p14="http://schemas.microsoft.com/office/powerpoint/2010/main" val="1356327124"/>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741" y="39667"/>
            <a:ext cx="5064953" cy="930620"/>
          </a:xfrm>
        </p:spPr>
        <p:txBody>
          <a:bodyPr/>
          <a:lstStyle/>
          <a:p>
            <a:pPr algn="ctr"/>
            <a:r>
              <a:rPr lang="en-US" dirty="0" smtClean="0"/>
              <a:t>Defamation</a:t>
            </a:r>
            <a:endParaRPr lang="en-US" dirty="0"/>
          </a:p>
        </p:txBody>
      </p:sp>
      <p:cxnSp>
        <p:nvCxnSpPr>
          <p:cNvPr id="6" name="Straight Connector 5"/>
          <p:cNvCxnSpPr/>
          <p:nvPr/>
        </p:nvCxnSpPr>
        <p:spPr>
          <a:xfrm flipV="1">
            <a:off x="5094667" y="1897766"/>
            <a:ext cx="1170204" cy="1013094"/>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5323000" y="4366290"/>
            <a:ext cx="1241557" cy="913211"/>
          </a:xfrm>
          <a:prstGeom prst="line">
            <a:avLst/>
          </a:prstGeom>
        </p:spPr>
        <p:style>
          <a:lnRef idx="2">
            <a:schemeClr val="accent1"/>
          </a:lnRef>
          <a:fillRef idx="0">
            <a:schemeClr val="accent1"/>
          </a:fillRef>
          <a:effectRef idx="1">
            <a:schemeClr val="accent1"/>
          </a:effectRef>
          <a:fontRef idx="minor">
            <a:schemeClr val="tx1"/>
          </a:fontRef>
        </p:style>
      </p:cxnSp>
      <p:sp>
        <p:nvSpPr>
          <p:cNvPr id="9" name="Oval 8"/>
          <p:cNvSpPr/>
          <p:nvPr/>
        </p:nvSpPr>
        <p:spPr>
          <a:xfrm>
            <a:off x="3096758" y="2770555"/>
            <a:ext cx="2682906" cy="224022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EXAMPLES</a:t>
            </a:r>
            <a:endParaRPr lang="en-US" dirty="0"/>
          </a:p>
        </p:txBody>
      </p:sp>
      <p:cxnSp>
        <p:nvCxnSpPr>
          <p:cNvPr id="11" name="Straight Connector 10"/>
          <p:cNvCxnSpPr/>
          <p:nvPr/>
        </p:nvCxnSpPr>
        <p:spPr>
          <a:xfrm flipH="1">
            <a:off x="1892033" y="4530382"/>
            <a:ext cx="1475870" cy="898942"/>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H="1" flipV="1">
            <a:off x="2394119" y="2156017"/>
            <a:ext cx="973785" cy="1025953"/>
          </a:xfrm>
          <a:prstGeom prst="line">
            <a:avLst/>
          </a:prstGeom>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6264871" y="1156533"/>
            <a:ext cx="2097804" cy="1754327"/>
          </a:xfrm>
          <a:prstGeom prst="rect">
            <a:avLst/>
          </a:prstGeom>
          <a:noFill/>
        </p:spPr>
        <p:txBody>
          <a:bodyPr wrap="square" rtlCol="0">
            <a:spAutoFit/>
          </a:bodyPr>
          <a:lstStyle/>
          <a:p>
            <a:r>
              <a:rPr lang="en-GB" dirty="0"/>
              <a:t>Libel is a published false statement, which might damage a person’s reputation. </a:t>
            </a:r>
            <a:endParaRPr lang="en-US" dirty="0"/>
          </a:p>
        </p:txBody>
      </p:sp>
      <p:sp>
        <p:nvSpPr>
          <p:cNvPr id="17" name="TextBox 16"/>
          <p:cNvSpPr txBox="1"/>
          <p:nvPr/>
        </p:nvSpPr>
        <p:spPr>
          <a:xfrm>
            <a:off x="6290334" y="5279501"/>
            <a:ext cx="2853666" cy="923330"/>
          </a:xfrm>
          <a:prstGeom prst="rect">
            <a:avLst/>
          </a:prstGeom>
          <a:noFill/>
        </p:spPr>
        <p:txBody>
          <a:bodyPr wrap="none" rtlCol="0">
            <a:spAutoFit/>
          </a:bodyPr>
          <a:lstStyle/>
          <a:p>
            <a:r>
              <a:rPr lang="en-GB" dirty="0"/>
              <a:t>Naming a victim of a </a:t>
            </a:r>
            <a:endParaRPr lang="en-GB" dirty="0" smtClean="0"/>
          </a:p>
          <a:p>
            <a:r>
              <a:rPr lang="en-GB" dirty="0" smtClean="0"/>
              <a:t>sex </a:t>
            </a:r>
            <a:r>
              <a:rPr lang="en-GB" dirty="0"/>
              <a:t>attack on the </a:t>
            </a:r>
            <a:r>
              <a:rPr lang="en-GB" dirty="0" smtClean="0"/>
              <a:t>internet</a:t>
            </a:r>
          </a:p>
          <a:p>
            <a:r>
              <a:rPr lang="en-GB" dirty="0" smtClean="0"/>
              <a:t> </a:t>
            </a:r>
            <a:r>
              <a:rPr lang="en-GB" dirty="0"/>
              <a:t>is an offence</a:t>
            </a:r>
            <a:endParaRPr lang="en-US" dirty="0"/>
          </a:p>
        </p:txBody>
      </p:sp>
      <p:sp>
        <p:nvSpPr>
          <p:cNvPr id="18" name="TextBox 17"/>
          <p:cNvSpPr txBox="1"/>
          <p:nvPr/>
        </p:nvSpPr>
        <p:spPr>
          <a:xfrm>
            <a:off x="217646" y="5429324"/>
            <a:ext cx="3634190" cy="923330"/>
          </a:xfrm>
          <a:prstGeom prst="rect">
            <a:avLst/>
          </a:prstGeom>
          <a:noFill/>
        </p:spPr>
        <p:txBody>
          <a:bodyPr wrap="none" rtlCol="0">
            <a:spAutoFit/>
          </a:bodyPr>
          <a:lstStyle/>
          <a:p>
            <a:r>
              <a:rPr lang="en-GB" dirty="0"/>
              <a:t> Jurors are not allowed to </a:t>
            </a:r>
            <a:endParaRPr lang="en-GB" dirty="0" smtClean="0"/>
          </a:p>
          <a:p>
            <a:r>
              <a:rPr lang="en-GB" dirty="0" smtClean="0"/>
              <a:t>look </a:t>
            </a:r>
            <a:r>
              <a:rPr lang="en-GB" dirty="0"/>
              <a:t>up information on the </a:t>
            </a:r>
            <a:endParaRPr lang="en-GB" dirty="0" smtClean="0"/>
          </a:p>
          <a:p>
            <a:r>
              <a:rPr lang="en-GB" dirty="0" smtClean="0"/>
              <a:t>internet </a:t>
            </a:r>
            <a:r>
              <a:rPr lang="en-GB" dirty="0"/>
              <a:t>and go by what they see</a:t>
            </a:r>
            <a:endParaRPr lang="en-US" dirty="0"/>
          </a:p>
        </p:txBody>
      </p:sp>
      <p:sp>
        <p:nvSpPr>
          <p:cNvPr id="19" name="TextBox 18"/>
          <p:cNvSpPr txBox="1"/>
          <p:nvPr/>
        </p:nvSpPr>
        <p:spPr>
          <a:xfrm>
            <a:off x="102278" y="955688"/>
            <a:ext cx="3265625" cy="1200329"/>
          </a:xfrm>
          <a:prstGeom prst="rect">
            <a:avLst/>
          </a:prstGeom>
          <a:noFill/>
        </p:spPr>
        <p:txBody>
          <a:bodyPr wrap="none" rtlCol="0">
            <a:spAutoFit/>
          </a:bodyPr>
          <a:lstStyle/>
          <a:p>
            <a:r>
              <a:rPr lang="en-GB" dirty="0"/>
              <a:t>An online threat made by </a:t>
            </a:r>
            <a:endParaRPr lang="en-GB" dirty="0" smtClean="0"/>
          </a:p>
          <a:p>
            <a:r>
              <a:rPr lang="en-GB" dirty="0" smtClean="0"/>
              <a:t>an </a:t>
            </a:r>
            <a:r>
              <a:rPr lang="en-GB" dirty="0"/>
              <a:t>individual online cannot </a:t>
            </a:r>
            <a:endParaRPr lang="en-GB" dirty="0" smtClean="0"/>
          </a:p>
          <a:p>
            <a:r>
              <a:rPr lang="en-GB" dirty="0" smtClean="0"/>
              <a:t>be </a:t>
            </a:r>
            <a:r>
              <a:rPr lang="en-GB" dirty="0"/>
              <a:t>pushed ahead with a case </a:t>
            </a:r>
            <a:endParaRPr lang="en-GB" dirty="0" smtClean="0"/>
          </a:p>
          <a:p>
            <a:r>
              <a:rPr lang="en-GB" dirty="0" smtClean="0"/>
              <a:t>unless </a:t>
            </a:r>
            <a:r>
              <a:rPr lang="en-GB" dirty="0"/>
              <a:t>it carries real menace. </a:t>
            </a:r>
            <a:endParaRPr lang="en-US" dirty="0"/>
          </a:p>
        </p:txBody>
      </p:sp>
      <p:cxnSp>
        <p:nvCxnSpPr>
          <p:cNvPr id="21" name="Straight Connector 20"/>
          <p:cNvCxnSpPr/>
          <p:nvPr/>
        </p:nvCxnSpPr>
        <p:spPr>
          <a:xfrm flipH="1">
            <a:off x="2394119" y="3868803"/>
            <a:ext cx="702640" cy="0"/>
          </a:xfrm>
          <a:prstGeom prst="line">
            <a:avLst/>
          </a:prstGeom>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1" y="3472159"/>
            <a:ext cx="2890460" cy="1200329"/>
          </a:xfrm>
          <a:prstGeom prst="rect">
            <a:avLst/>
          </a:prstGeom>
          <a:noFill/>
        </p:spPr>
        <p:txBody>
          <a:bodyPr wrap="square" rtlCol="0">
            <a:spAutoFit/>
          </a:bodyPr>
          <a:lstStyle/>
          <a:p>
            <a:r>
              <a:rPr lang="en-GB" dirty="0" smtClean="0"/>
              <a:t>Offensive comments:</a:t>
            </a:r>
            <a:br>
              <a:rPr lang="en-GB" dirty="0" smtClean="0"/>
            </a:br>
            <a:r>
              <a:rPr lang="en-GB" dirty="0" smtClean="0"/>
              <a:t> </a:t>
            </a:r>
            <a:r>
              <a:rPr lang="en-GB" dirty="0"/>
              <a:t>the punishment varies </a:t>
            </a:r>
            <a:r>
              <a:rPr lang="en-GB" dirty="0" smtClean="0"/>
              <a:t/>
            </a:r>
            <a:br>
              <a:rPr lang="en-GB" dirty="0" smtClean="0"/>
            </a:br>
            <a:r>
              <a:rPr lang="en-GB" dirty="0" smtClean="0"/>
              <a:t>depending </a:t>
            </a:r>
            <a:r>
              <a:rPr lang="en-GB" dirty="0"/>
              <a:t>on the comment, </a:t>
            </a:r>
            <a:endParaRPr lang="en-US" dirty="0"/>
          </a:p>
        </p:txBody>
      </p:sp>
      <p:sp>
        <p:nvSpPr>
          <p:cNvPr id="27" name="TextBox 26"/>
          <p:cNvSpPr txBox="1"/>
          <p:nvPr/>
        </p:nvSpPr>
        <p:spPr>
          <a:xfrm>
            <a:off x="6423245" y="3249207"/>
            <a:ext cx="2854793" cy="1754327"/>
          </a:xfrm>
          <a:prstGeom prst="rect">
            <a:avLst/>
          </a:prstGeom>
          <a:noFill/>
        </p:spPr>
        <p:txBody>
          <a:bodyPr wrap="none" rtlCol="0">
            <a:spAutoFit/>
          </a:bodyPr>
          <a:lstStyle/>
          <a:p>
            <a:r>
              <a:rPr lang="en-US" dirty="0" smtClean="0"/>
              <a:t>Injunctions:</a:t>
            </a:r>
            <a:r>
              <a:rPr lang="en-GB" dirty="0"/>
              <a:t>the media </a:t>
            </a:r>
            <a:endParaRPr lang="en-GB" dirty="0" smtClean="0"/>
          </a:p>
          <a:p>
            <a:r>
              <a:rPr lang="en-GB" dirty="0" smtClean="0"/>
              <a:t>organisations </a:t>
            </a:r>
            <a:r>
              <a:rPr lang="en-GB" dirty="0"/>
              <a:t>or social </a:t>
            </a:r>
            <a:endParaRPr lang="en-GB" dirty="0" smtClean="0"/>
          </a:p>
          <a:p>
            <a:r>
              <a:rPr lang="en-GB" dirty="0" smtClean="0"/>
              <a:t>media </a:t>
            </a:r>
            <a:r>
              <a:rPr lang="en-GB" dirty="0"/>
              <a:t>users can face </a:t>
            </a:r>
            <a:endParaRPr lang="en-GB" dirty="0" smtClean="0"/>
          </a:p>
          <a:p>
            <a:r>
              <a:rPr lang="en-GB" dirty="0" smtClean="0"/>
              <a:t>prosecution </a:t>
            </a:r>
            <a:r>
              <a:rPr lang="en-GB" dirty="0"/>
              <a:t>for contempt </a:t>
            </a:r>
            <a:endParaRPr lang="en-GB" dirty="0" smtClean="0"/>
          </a:p>
          <a:p>
            <a:r>
              <a:rPr lang="en-GB" dirty="0" smtClean="0"/>
              <a:t>of </a:t>
            </a:r>
            <a:r>
              <a:rPr lang="en-GB" dirty="0"/>
              <a:t>court.</a:t>
            </a:r>
          </a:p>
          <a:p>
            <a:endParaRPr lang="en-US" dirty="0"/>
          </a:p>
        </p:txBody>
      </p:sp>
      <p:cxnSp>
        <p:nvCxnSpPr>
          <p:cNvPr id="28" name="Straight Connector 27"/>
          <p:cNvCxnSpPr/>
          <p:nvPr/>
        </p:nvCxnSpPr>
        <p:spPr>
          <a:xfrm flipH="1">
            <a:off x="5720605" y="3758417"/>
            <a:ext cx="70264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191522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458" y="209862"/>
            <a:ext cx="7678073" cy="895286"/>
          </a:xfrm>
        </p:spPr>
        <p:txBody>
          <a:bodyPr>
            <a:noAutofit/>
          </a:bodyPr>
          <a:lstStyle/>
          <a:p>
            <a:pPr algn="ctr"/>
            <a:r>
              <a:rPr lang="en-US" sz="3200" dirty="0" smtClean="0"/>
              <a:t>Defamation Law and Internet Service Providers</a:t>
            </a:r>
            <a:endParaRPr lang="en-US" sz="3200" dirty="0"/>
          </a:p>
        </p:txBody>
      </p:sp>
      <p:sp>
        <p:nvSpPr>
          <p:cNvPr id="3" name="Content Placeholder 2"/>
          <p:cNvSpPr>
            <a:spLocks noGrp="1"/>
          </p:cNvSpPr>
          <p:nvPr>
            <p:ph idx="1"/>
          </p:nvPr>
        </p:nvSpPr>
        <p:spPr>
          <a:xfrm>
            <a:off x="656457" y="1264584"/>
            <a:ext cx="7909430" cy="5593416"/>
          </a:xfrm>
        </p:spPr>
        <p:txBody>
          <a:bodyPr>
            <a:normAutofit fontScale="92500" lnSpcReduction="10000"/>
          </a:bodyPr>
          <a:lstStyle/>
          <a:p>
            <a:endParaRPr lang="en-GB" dirty="0" smtClean="0"/>
          </a:p>
          <a:p>
            <a:r>
              <a:rPr lang="en-US" dirty="0"/>
              <a:t>Defamation Act </a:t>
            </a:r>
            <a:r>
              <a:rPr lang="en-US" dirty="0" smtClean="0"/>
              <a:t>2013: </a:t>
            </a:r>
            <a:r>
              <a:rPr lang="en-US" dirty="0"/>
              <a:t>The aim of the Bill is to reform the law of defamation to ensure that a fair balance is struck between the right to freedom of expression and the protection of reputation. </a:t>
            </a:r>
            <a:endParaRPr lang="en-GB" dirty="0"/>
          </a:p>
          <a:p>
            <a:r>
              <a:rPr lang="en-GB" dirty="0" smtClean="0"/>
              <a:t>ISPs </a:t>
            </a:r>
            <a:r>
              <a:rPr lang="en-GB" dirty="0"/>
              <a:t>should be held liable for libel if they fail to act after being notified about it</a:t>
            </a:r>
            <a:r>
              <a:rPr lang="en-GB" dirty="0" smtClean="0"/>
              <a:t>.</a:t>
            </a:r>
          </a:p>
          <a:p>
            <a:r>
              <a:rPr lang="en-GB" dirty="0"/>
              <a:t>ISPs should be allowed to scrutinise  material that is claimed to be libellous before they take action so as to accommodate freedom of expression.</a:t>
            </a:r>
          </a:p>
          <a:p>
            <a:r>
              <a:rPr lang="en-GB" dirty="0"/>
              <a:t>There should be a balance between freedom of expression and protection of reputation.</a:t>
            </a:r>
          </a:p>
          <a:p>
            <a:endParaRPr lang="en-GB" dirty="0"/>
          </a:p>
          <a:p>
            <a:endParaRPr lang="en-US" dirty="0"/>
          </a:p>
        </p:txBody>
      </p:sp>
    </p:spTree>
    <p:extLst>
      <p:ext uri="{BB962C8B-B14F-4D97-AF65-F5344CB8AC3E}">
        <p14:creationId xmlns:p14="http://schemas.microsoft.com/office/powerpoint/2010/main" val="101868202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164" y="-5511"/>
            <a:ext cx="7135388" cy="1695631"/>
          </a:xfrm>
        </p:spPr>
        <p:txBody>
          <a:bodyPr/>
          <a:lstStyle/>
          <a:p>
            <a:pPr algn="ctr"/>
            <a:r>
              <a:rPr lang="en-US" dirty="0" smtClean="0"/>
              <a:t>Political interference </a:t>
            </a:r>
            <a:endParaRPr lang="en-US" dirty="0"/>
          </a:p>
        </p:txBody>
      </p:sp>
      <p:sp>
        <p:nvSpPr>
          <p:cNvPr id="3" name="Content Placeholder 2"/>
          <p:cNvSpPr>
            <a:spLocks noGrp="1"/>
          </p:cNvSpPr>
          <p:nvPr>
            <p:ph idx="1"/>
          </p:nvPr>
        </p:nvSpPr>
        <p:spPr>
          <a:xfrm>
            <a:off x="613643" y="2281312"/>
            <a:ext cx="7820385" cy="4125304"/>
          </a:xfrm>
        </p:spPr>
        <p:txBody>
          <a:bodyPr>
            <a:normAutofit fontScale="92500" lnSpcReduction="10000"/>
          </a:bodyPr>
          <a:lstStyle/>
          <a:p>
            <a:r>
              <a:rPr lang="en-US" dirty="0" smtClean="0"/>
              <a:t>Political Anger and Patriotism expressed through “</a:t>
            </a:r>
            <a:r>
              <a:rPr lang="en-US" dirty="0" err="1" smtClean="0"/>
              <a:t>Hacktivism</a:t>
            </a:r>
            <a:r>
              <a:rPr lang="en-US" dirty="0" smtClean="0"/>
              <a:t> “phenomenon in China</a:t>
            </a:r>
          </a:p>
          <a:p>
            <a:endParaRPr lang="en-US" dirty="0" smtClean="0"/>
          </a:p>
          <a:p>
            <a:r>
              <a:rPr lang="en-US" dirty="0" smtClean="0"/>
              <a:t>The Great Firewall of China</a:t>
            </a:r>
          </a:p>
          <a:p>
            <a:endParaRPr lang="en-US" dirty="0" smtClean="0"/>
          </a:p>
          <a:p>
            <a:r>
              <a:rPr lang="en-US" dirty="0" smtClean="0"/>
              <a:t>Twitter ban in Turkey.</a:t>
            </a:r>
          </a:p>
          <a:p>
            <a:endParaRPr lang="en-US" dirty="0" smtClean="0"/>
          </a:p>
          <a:p>
            <a:r>
              <a:rPr lang="en-US" dirty="0" smtClean="0"/>
              <a:t>Blogger arrests in Russia</a:t>
            </a:r>
          </a:p>
          <a:p>
            <a:endParaRPr lang="en-US" dirty="0" smtClean="0"/>
          </a:p>
          <a:p>
            <a:endParaRPr lang="en-US" dirty="0"/>
          </a:p>
        </p:txBody>
      </p:sp>
    </p:spTree>
    <p:extLst>
      <p:ext uri="{BB962C8B-B14F-4D97-AF65-F5344CB8AC3E}">
        <p14:creationId xmlns:p14="http://schemas.microsoft.com/office/powerpoint/2010/main" val="523263258"/>
      </p:ext>
    </p:extLst>
  </p:cSld>
  <p:clrMapOvr>
    <a:masterClrMapping/>
  </p:clrMapOvr>
  <p:transition/>
</p:sld>
</file>

<file path=ppt/theme/theme1.xml><?xml version="1.0" encoding="utf-8"?>
<a:theme xmlns:a="http://schemas.openxmlformats.org/drawingml/2006/main" name="Kilter">
  <a:themeElements>
    <a:clrScheme name="Kilter">
      <a:dk1>
        <a:sysClr val="windowText" lastClr="000000"/>
      </a:dk1>
      <a:lt1>
        <a:sysClr val="window" lastClr="FFFFFF"/>
      </a:lt1>
      <a:dk2>
        <a:srgbClr val="318FC5"/>
      </a:dk2>
      <a:lt2>
        <a:srgbClr val="AEE8FB"/>
      </a:lt2>
      <a:accent1>
        <a:srgbClr val="76C5EF"/>
      </a:accent1>
      <a:accent2>
        <a:srgbClr val="FEA022"/>
      </a:accent2>
      <a:accent3>
        <a:srgbClr val="FF6700"/>
      </a:accent3>
      <a:accent4>
        <a:srgbClr val="70A525"/>
      </a:accent4>
      <a:accent5>
        <a:srgbClr val="A5D848"/>
      </a:accent5>
      <a:accent6>
        <a:srgbClr val="20768C"/>
      </a:accent6>
      <a:hlink>
        <a:srgbClr val="7AB6E8"/>
      </a:hlink>
      <a:folHlink>
        <a:srgbClr val="83B0D3"/>
      </a:folHlink>
    </a:clrScheme>
    <a:fontScheme name="Kilter">
      <a:majorFont>
        <a:latin typeface="Rockwell"/>
        <a:ea typeface=""/>
        <a:cs typeface=""/>
        <a:font script="Grek" typeface="Cambria"/>
        <a:font script="Cyrl" typeface="Cambria"/>
        <a:font script="Jpan" typeface="ＭＳ 明朝"/>
        <a:font script="Hang" typeface="바탕"/>
        <a:font script="Hans" typeface="华文新魏"/>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华文新魏"/>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ilter">
      <a:fillStyleLst>
        <a:solidFill>
          <a:schemeClr val="phClr"/>
        </a:solidFill>
        <a:gradFill rotWithShape="1">
          <a:gsLst>
            <a:gs pos="0">
              <a:schemeClr val="phClr">
                <a:tint val="14000"/>
                <a:satMod val="180000"/>
                <a:lumMod val="100000"/>
              </a:schemeClr>
            </a:gs>
            <a:gs pos="42000">
              <a:schemeClr val="phClr">
                <a:tint val="40000"/>
                <a:satMod val="160000"/>
                <a:lumMod val="94000"/>
              </a:schemeClr>
            </a:gs>
            <a:gs pos="100000">
              <a:schemeClr val="phClr">
                <a:tint val="94000"/>
                <a:satMod val="140000"/>
              </a:schemeClr>
            </a:gs>
          </a:gsLst>
          <a:lin ang="5160000" scaled="1"/>
        </a:gradFill>
        <a:gradFill rotWithShape="1">
          <a:gsLst>
            <a:gs pos="38000">
              <a:schemeClr val="phClr">
                <a:satMod val="120000"/>
              </a:schemeClr>
            </a:gs>
            <a:gs pos="100000">
              <a:schemeClr val="phClr">
                <a:shade val="60000"/>
                <a:satMod val="180000"/>
                <a:lumMod val="70000"/>
              </a:schemeClr>
            </a:gs>
          </a:gsLst>
          <a:lin ang="4680000" scaled="0"/>
        </a:gradFill>
      </a:fillStyleLst>
      <a:lnStyleLst>
        <a:ln w="12700" cap="flat" cmpd="sng" algn="ctr">
          <a:solidFill>
            <a:schemeClr val="phClr">
              <a:shade val="50000"/>
            </a:schemeClr>
          </a:solidFill>
          <a:prstDash val="solid"/>
        </a:ln>
        <a:ln w="25400" cap="flat" cmpd="sng" algn="ctr">
          <a:solidFill>
            <a:schemeClr val="phClr">
              <a:shade val="75000"/>
              <a:lumMod val="90000"/>
            </a:schemeClr>
          </a:solidFill>
          <a:prstDash val="solid"/>
        </a:ln>
        <a:ln w="38100" cap="flat" cmpd="sng" algn="ctr">
          <a:solidFill>
            <a:schemeClr val="phClr"/>
          </a:solidFill>
          <a:prstDash val="solid"/>
        </a:ln>
      </a:lnStyleLst>
      <a:effectStyleLst>
        <a:effectStyle>
          <a:effectLst>
            <a:outerShdw blurRad="63500" dist="12700" dir="5400000" sx="102000" sy="102000" rotWithShape="0">
              <a:srgbClr val="000000">
                <a:alpha val="20000"/>
              </a:srgbClr>
            </a:outerShdw>
          </a:effectLst>
        </a:effectStyle>
        <a:effectStyle>
          <a:effectLst>
            <a:outerShdw blurRad="76200" dist="25400" dir="5400000" rotWithShape="0">
              <a:srgbClr val="000000">
                <a:alpha val="50000"/>
              </a:srgbClr>
            </a:outerShdw>
          </a:effectLst>
          <a:scene3d>
            <a:camera prst="orthographicFront">
              <a:rot lat="0" lon="0" rev="0"/>
            </a:camera>
            <a:lightRig rig="glow" dir="tl">
              <a:rot lat="0" lon="0" rev="19800000"/>
            </a:lightRig>
          </a:scene3d>
          <a:sp3d prstMaterial="metal">
            <a:bevelT w="152400" h="63500" prst="softRound"/>
          </a:sp3d>
        </a:effectStyle>
        <a:effectStyle>
          <a:effectLst>
            <a:outerShdw blurRad="107950" dist="12700" dir="5040000" rotWithShape="0">
              <a:srgbClr val="000000">
                <a:alpha val="54000"/>
              </a:srgbClr>
            </a:outerShdw>
          </a:effectLst>
          <a:scene3d>
            <a:camera prst="orthographicFront">
              <a:rot lat="0" lon="0" rev="0"/>
            </a:camera>
            <a:lightRig rig="threePt" dir="tl">
              <a:rot lat="0" lon="0" rev="19800000"/>
            </a:lightRig>
          </a:scene3d>
          <a:sp3d prstMaterial="plastic">
            <a:bevelT h="63500" prst="softRound"/>
          </a:sp3d>
        </a:effectStyle>
      </a:effectStyleLst>
      <a:bgFillStyleLst>
        <a:solidFill>
          <a:schemeClr val="phClr"/>
        </a:solidFill>
        <a:gradFill rotWithShape="1">
          <a:gsLst>
            <a:gs pos="0">
              <a:schemeClr val="phClr">
                <a:tint val="95000"/>
                <a:satMod val="140000"/>
                <a:lumMod val="120000"/>
              </a:schemeClr>
            </a:gs>
            <a:gs pos="100000">
              <a:schemeClr val="phClr">
                <a:tint val="95000"/>
                <a:shade val="70000"/>
                <a:satMod val="180000"/>
                <a:lumMod val="82000"/>
              </a:schemeClr>
            </a:gs>
          </a:gsLst>
          <a:path path="circle">
            <a:fillToRect l="25000" t="25000" r="25000" b="25000"/>
          </a:path>
        </a:gradFill>
        <a:gradFill rotWithShape="1">
          <a:gsLst>
            <a:gs pos="0">
              <a:schemeClr val="phClr">
                <a:tint val="94000"/>
                <a:satMod val="140000"/>
                <a:lumMod val="120000"/>
              </a:schemeClr>
            </a:gs>
            <a:gs pos="100000">
              <a:schemeClr val="phClr">
                <a:tint val="97000"/>
                <a:shade val="70000"/>
                <a:satMod val="190000"/>
                <a:lumMod val="72000"/>
              </a:schemeClr>
            </a:gs>
          </a:gsLst>
          <a:path path="circle">
            <a:fillToRect l="50000" t="50000" r="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Kilter.thmx</Template>
  <TotalTime>6788</TotalTime>
  <Words>926</Words>
  <Application>Microsoft Office PowerPoint</Application>
  <PresentationFormat>On-screen Show (4:3)</PresentationFormat>
  <Paragraphs>100</Paragraphs>
  <Slides>12</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Courier New</vt:lpstr>
      <vt:lpstr>Rockwell</vt:lpstr>
      <vt:lpstr>Wingdings</vt:lpstr>
      <vt:lpstr>Kilter</vt:lpstr>
      <vt:lpstr> Group C: Banter, jokes, freedom of speech and defamation  </vt:lpstr>
      <vt:lpstr>Members</vt:lpstr>
      <vt:lpstr>Presentation Plan</vt:lpstr>
      <vt:lpstr>Definitions</vt:lpstr>
      <vt:lpstr>Freedom of Speech</vt:lpstr>
      <vt:lpstr>Freedom of Speech</vt:lpstr>
      <vt:lpstr>Defamation</vt:lpstr>
      <vt:lpstr>Defamation Law and Internet Service Providers</vt:lpstr>
      <vt:lpstr>Political interference </vt:lpstr>
      <vt:lpstr>Cyber-Crime</vt:lpstr>
      <vt:lpstr>Distributed Denial of Service</vt:lpstr>
      <vt:lpstr>Thank you for listening! Any questions?  </vt:lpstr>
    </vt:vector>
  </TitlesOfParts>
  <Company>University of Southampton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Topic 3: Banter, jokes, freedom of speech and defamation</dc:title>
  <dc:creator>Lendina Hykaj</dc:creator>
  <cp:lastModifiedBy>hykaj l. (lh6g13)</cp:lastModifiedBy>
  <cp:revision>24</cp:revision>
  <dcterms:created xsi:type="dcterms:W3CDTF">2014-04-25T19:58:20Z</dcterms:created>
  <dcterms:modified xsi:type="dcterms:W3CDTF">2014-05-02T14:15:28Z</dcterms:modified>
</cp:coreProperties>
</file>