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0.xml" Type="http://schemas.openxmlformats.org/officeDocument/2006/relationships/slide" Id="rId25"/><Relationship Target="presProps.xml" Type="http://schemas.openxmlformats.org/officeDocument/2006/relationships/presProps" Id="rId2"/><Relationship Target="slides/slide16.xml" Type="http://schemas.openxmlformats.org/officeDocument/2006/relationships/slide" Id="rId21"/><Relationship Target="theme/theme2.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http://brianboidin.wordpress.com/2012/04/11/lego-architecture/"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9" name="Shape 9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6" name="Shape 11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u="sng" lang="en-GB">
                <a:solidFill>
                  <a:schemeClr val="hlink"/>
                </a:solidFill>
                <a:hlinkClick r:id="rId2"/>
              </a:rPr>
              <a:t>http://brianboidin.wordpress.com/2012/04/11/lego-architecture/</a:t>
            </a:r>
          </a:p>
          <a:p>
            <a:pPr>
              <a:buNone/>
            </a:pPr>
            <a:r>
              <a:rPr lang="en-GB"/>
              <a:t>http://www.highsnobiety.com/2013/01/25/lego-architecture-tokyo-imperial-hotel/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3" name="Shape 12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0" name="Shape 13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5" name="Shape 13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1" name="Shape 14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8" name="Shape 14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4" name="Shape 15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0" name="Shape 16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 name="Shape 44"/>
        <p:cNvGrpSpPr/>
        <p:nvPr/>
      </p:nvGrpSpPr>
      <p:grpSpPr>
        <a:xfrm>
          <a:off y="0" x="0"/>
          <a:ext cy="0" cx="0"/>
          <a:chOff y="0" x="0"/>
          <a:chExt cy="0" cx="0"/>
        </a:xfrm>
      </p:grpSpPr>
      <p:sp>
        <p:nvSpPr>
          <p:cNvPr id="45" name="Shape 4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6" name="Shape 4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6" name="Shape 16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1" name="Shape 5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8" name="Shape 5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5" name="Shape 6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 name="Shape 69"/>
        <p:cNvGrpSpPr/>
        <p:nvPr/>
      </p:nvGrpSpPr>
      <p:grpSpPr>
        <a:xfrm>
          <a:off y="0" x="0"/>
          <a:ext cy="0" cx="0"/>
          <a:chOff y="0" x="0"/>
          <a:chExt cy="0" cx="0"/>
        </a:xfrm>
      </p:grpSpPr>
      <p:sp>
        <p:nvSpPr>
          <p:cNvPr id="70" name="Shape 7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1" name="Shape 7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5" name="Shape 75"/>
        <p:cNvGrpSpPr/>
        <p:nvPr/>
      </p:nvGrpSpPr>
      <p:grpSpPr>
        <a:xfrm>
          <a:off y="0" x="0"/>
          <a:ext cy="0" cx="0"/>
          <a:chOff y="0" x="0"/>
          <a:chExt cy="0" cx="0"/>
        </a:xfrm>
      </p:grpSpPr>
      <p:sp>
        <p:nvSpPr>
          <p:cNvPr id="76" name="Shape 7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7" name="Shape 7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3" name="Shape 8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1" name="Shape 9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idx="1" type="subTitle"/>
          </p:nvPr>
        </p:nvSpPr>
        <p:spPr>
          <a:xfrm>
            <a:off y="3786737" x="685800"/>
            <a:ext cy="1046400" cx="7772400"/>
          </a:xfrm>
          <a:prstGeom prst="rect">
            <a:avLst/>
          </a:prstGeom>
        </p:spPr>
        <p:txBody>
          <a:bodyPr bIns="91425" rIns="91425" lIns="91425" tIns="91425" anchor="t" anchorCtr="0"/>
          <a:lstStyle>
            <a:lvl1pPr algn="ctr" marL="0">
              <a:spcBef>
                <a:spcPts val="0"/>
              </a:spcBef>
              <a:buClr>
                <a:schemeClr val="dk2"/>
              </a:buClr>
              <a:buNone/>
              <a:defRPr>
                <a:solidFill>
                  <a:schemeClr val="dk2"/>
                </a:solidFill>
              </a:defRPr>
            </a:lvl1pPr>
            <a:lvl2pPr algn="ctr" indent="190500" marL="0">
              <a:spcBef>
                <a:spcPts val="0"/>
              </a:spcBef>
              <a:buClr>
                <a:schemeClr val="dk2"/>
              </a:buClr>
              <a:buSzPct val="100000"/>
              <a:buNone/>
              <a:defRPr sz="3000">
                <a:solidFill>
                  <a:schemeClr val="dk2"/>
                </a:solidFill>
              </a:defRPr>
            </a:lvl2pPr>
            <a:lvl3pPr algn="ctr" indent="190500" marL="0">
              <a:spcBef>
                <a:spcPts val="0"/>
              </a:spcBef>
              <a:buClr>
                <a:schemeClr val="dk2"/>
              </a:buClr>
              <a:buSzPct val="100000"/>
              <a:buNone/>
              <a:defRPr sz="3000">
                <a:solidFill>
                  <a:schemeClr val="dk2"/>
                </a:solidFill>
              </a:defRPr>
            </a:lvl3pPr>
            <a:lvl4pPr algn="ctr" indent="190500" marL="0">
              <a:spcBef>
                <a:spcPts val="0"/>
              </a:spcBef>
              <a:buClr>
                <a:schemeClr val="dk2"/>
              </a:buClr>
              <a:buSzPct val="100000"/>
              <a:buNone/>
              <a:defRPr sz="3000">
                <a:solidFill>
                  <a:schemeClr val="dk2"/>
                </a:solidFill>
              </a:defRPr>
            </a:lvl4pPr>
            <a:lvl5pPr algn="ctr" indent="190500" marL="0">
              <a:spcBef>
                <a:spcPts val="0"/>
              </a:spcBef>
              <a:buClr>
                <a:schemeClr val="dk2"/>
              </a:buClr>
              <a:buSzPct val="100000"/>
              <a:buNone/>
              <a:defRPr sz="3000">
                <a:solidFill>
                  <a:schemeClr val="dk2"/>
                </a:solidFill>
              </a:defRPr>
            </a:lvl5pPr>
            <a:lvl6pPr algn="ctr" indent="190500" marL="0">
              <a:spcBef>
                <a:spcPts val="0"/>
              </a:spcBef>
              <a:buClr>
                <a:schemeClr val="dk2"/>
              </a:buClr>
              <a:buSzPct val="100000"/>
              <a:buNone/>
              <a:defRPr sz="3000">
                <a:solidFill>
                  <a:schemeClr val="dk2"/>
                </a:solidFill>
              </a:defRPr>
            </a:lvl6pPr>
            <a:lvl7pPr algn="ctr" indent="190500" marL="0">
              <a:spcBef>
                <a:spcPts val="0"/>
              </a:spcBef>
              <a:buClr>
                <a:schemeClr val="dk2"/>
              </a:buClr>
              <a:buSzPct val="100000"/>
              <a:buNone/>
              <a:defRPr sz="3000">
                <a:solidFill>
                  <a:schemeClr val="dk2"/>
                </a:solidFill>
              </a:defRPr>
            </a:lvl7pPr>
            <a:lvl8pPr algn="ctr" indent="190500" marL="0">
              <a:spcBef>
                <a:spcPts val="0"/>
              </a:spcBef>
              <a:buClr>
                <a:schemeClr val="dk2"/>
              </a:buClr>
              <a:buSzPct val="100000"/>
              <a:buNone/>
              <a:defRPr sz="3000">
                <a:solidFill>
                  <a:schemeClr val="dk2"/>
                </a:solidFill>
              </a:defRPr>
            </a:lvl8pPr>
            <a:lvl9pPr algn="ctr" indent="190500" marL="0">
              <a:spcBef>
                <a:spcPts val="0"/>
              </a:spcBef>
              <a:buClr>
                <a:schemeClr val="dk2"/>
              </a:buClr>
              <a:buSzPct val="100000"/>
              <a:buNone/>
              <a:defRPr sz="3000">
                <a:solidFill>
                  <a:schemeClr val="dk2"/>
                </a:solidFill>
              </a:defRPr>
            </a:lvl9pPr>
          </a:lstStyle>
          <a:p/>
        </p:txBody>
      </p:sp>
      <p:sp>
        <p:nvSpPr>
          <p:cNvPr id="9" name="Shape 9"/>
          <p:cNvSpPr txBox="1"/>
          <p:nvPr>
            <p:ph type="ctrTitle"/>
          </p:nvPr>
        </p:nvSpPr>
        <p:spPr>
          <a:xfrm>
            <a:off y="2111123" x="685800"/>
            <a:ext cy="1546500" cx="7772400"/>
          </a:xfrm>
          <a:prstGeom prst="rect">
            <a:avLst/>
          </a:prstGeom>
        </p:spPr>
        <p:txBody>
          <a:bodyPr bIns="91425" rIns="91425" lIns="91425" tIns="91425" anchor="b" anchorCtr="0"/>
          <a:lstStyle>
            <a:lvl1pPr algn="ctr" indent="304800">
              <a:buSzPct val="100000"/>
              <a:defRPr sz="4800"/>
            </a:lvl1pPr>
            <a:lvl2pPr algn="ctr" indent="304800">
              <a:buSzPct val="100000"/>
              <a:defRPr sz="4800"/>
            </a:lvl2pPr>
            <a:lvl3pPr algn="ctr" indent="304800">
              <a:buSzPct val="100000"/>
              <a:defRPr sz="4800"/>
            </a:lvl3pPr>
            <a:lvl4pPr algn="ctr" indent="304800">
              <a:buSzPct val="100000"/>
              <a:defRPr sz="4800"/>
            </a:lvl4pPr>
            <a:lvl5pPr algn="ctr" indent="304800">
              <a:buSzPct val="100000"/>
              <a:defRPr sz="4800"/>
            </a:lvl5pPr>
            <a:lvl6pPr algn="ctr" indent="304800">
              <a:buSzPct val="100000"/>
              <a:defRPr sz="4800"/>
            </a:lvl6pPr>
            <a:lvl7pPr algn="ctr" indent="304800">
              <a:buSzPct val="100000"/>
              <a:defRPr sz="4800"/>
            </a:lvl7pPr>
            <a:lvl8pPr algn="ctr" indent="304800">
              <a:buSzPct val="100000"/>
              <a:defRPr sz="4800"/>
            </a:lvl8pPr>
            <a:lvl9pPr algn="ctr" indent="304800">
              <a:buSzPct val="100000"/>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299"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2" name="Shape 12"/>
          <p:cNvSpPr txBox="1"/>
          <p:nvPr>
            <p:ph idx="1" type="body"/>
          </p:nvPr>
        </p:nvSpPr>
        <p:spPr>
          <a:xfrm>
            <a:off y="1600200" x="457200"/>
            <a:ext cy="4967700" cx="82296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299"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5" name="Shape 15"/>
          <p:cNvSpPr txBox="1"/>
          <p:nvPr>
            <p:ph idx="1" type="body"/>
          </p:nvPr>
        </p:nvSpPr>
        <p:spPr>
          <a:xfrm>
            <a:off y="1600200" x="457200"/>
            <a:ext cy="4967700" cx="39945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6" name="Shape 16"/>
          <p:cNvSpPr txBox="1"/>
          <p:nvPr>
            <p:ph idx="2" type="body"/>
          </p:nvPr>
        </p:nvSpPr>
        <p:spPr>
          <a:xfrm>
            <a:off y="1600200" x="4692273"/>
            <a:ext cy="4967700" cx="39945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299"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5875079" x="457200"/>
            <a:ext cy="692700" cx="8229600"/>
          </a:xfrm>
          <a:prstGeom prst="rect">
            <a:avLst/>
          </a:prstGeom>
        </p:spPr>
        <p:txBody>
          <a:bodyPr bIns="91425" rIns="91425" lIns="91425" tIns="91425" anchor="t" anchorCtr="0"/>
          <a:lstStyle>
            <a:lvl1pPr algn="ctr" indent="-171450" marL="285750">
              <a:spcBef>
                <a:spcPts val="0"/>
              </a:spcBef>
              <a:buClr>
                <a:schemeClr val="dk1"/>
              </a:buClr>
              <a:buSzPct val="100000"/>
              <a:buNone/>
              <a:defRPr sz="1800">
                <a:solidFill>
                  <a:schemeClr val="dk1"/>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30000">
              <a:schemeClr val="lt1"/>
            </a:gs>
            <a:gs pos="100000">
              <a:schemeClr val="lt2"/>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299" cx="8229600"/>
          </a:xfrm>
          <a:prstGeom prst="rect">
            <a:avLst/>
          </a:prstGeom>
        </p:spPr>
        <p:txBody>
          <a:bodyPr bIns="91425" rIns="91425" lIns="91425" tIns="91425" anchor="b" anchorCtr="0"/>
          <a:lstStyle>
            <a:lvl1pPr marL="0">
              <a:buClr>
                <a:schemeClr val="dk1"/>
              </a:buClr>
              <a:buSzPct val="100000"/>
              <a:buNone/>
              <a:defRPr b="1" sz="3600">
                <a:solidFill>
                  <a:schemeClr val="dk1"/>
                </a:solidFill>
              </a:defRPr>
            </a:lvl1pPr>
            <a:lvl2pPr indent="228600" marL="0">
              <a:buClr>
                <a:schemeClr val="dk1"/>
              </a:buClr>
              <a:buSzPct val="100000"/>
              <a:buNone/>
              <a:defRPr b="1" sz="3600">
                <a:solidFill>
                  <a:schemeClr val="dk1"/>
                </a:solidFill>
              </a:defRPr>
            </a:lvl2pPr>
            <a:lvl3pPr indent="228600" marL="0">
              <a:buClr>
                <a:schemeClr val="dk1"/>
              </a:buClr>
              <a:buSzPct val="100000"/>
              <a:buNone/>
              <a:defRPr b="1" sz="3600">
                <a:solidFill>
                  <a:schemeClr val="dk1"/>
                </a:solidFill>
              </a:defRPr>
            </a:lvl3pPr>
            <a:lvl4pPr indent="228600" marL="0">
              <a:buClr>
                <a:schemeClr val="dk1"/>
              </a:buClr>
              <a:buSzPct val="100000"/>
              <a:buNone/>
              <a:defRPr b="1" sz="3600">
                <a:solidFill>
                  <a:schemeClr val="dk1"/>
                </a:solidFill>
              </a:defRPr>
            </a:lvl4pPr>
            <a:lvl5pPr indent="228600" marL="0">
              <a:buClr>
                <a:schemeClr val="dk1"/>
              </a:buClr>
              <a:buSzPct val="100000"/>
              <a:buNone/>
              <a:defRPr b="1" sz="3600">
                <a:solidFill>
                  <a:schemeClr val="dk1"/>
                </a:solidFill>
              </a:defRPr>
            </a:lvl5pPr>
            <a:lvl6pPr indent="228600" marL="0">
              <a:buClr>
                <a:schemeClr val="dk1"/>
              </a:buClr>
              <a:buSzPct val="100000"/>
              <a:buNone/>
              <a:defRPr b="1" sz="3600">
                <a:solidFill>
                  <a:schemeClr val="dk1"/>
                </a:solidFill>
              </a:defRPr>
            </a:lvl6pPr>
            <a:lvl7pPr indent="228600" marL="0">
              <a:buClr>
                <a:schemeClr val="dk1"/>
              </a:buClr>
              <a:buSzPct val="100000"/>
              <a:buNone/>
              <a:defRPr b="1" sz="3600">
                <a:solidFill>
                  <a:schemeClr val="dk1"/>
                </a:solidFill>
              </a:defRPr>
            </a:lvl7pPr>
            <a:lvl8pPr indent="228600" marL="0">
              <a:buClr>
                <a:schemeClr val="dk1"/>
              </a:buClr>
              <a:buSzPct val="100000"/>
              <a:buNone/>
              <a:defRPr b="1" sz="3600">
                <a:solidFill>
                  <a:schemeClr val="dk1"/>
                </a:solidFill>
              </a:defRPr>
            </a:lvl8pPr>
            <a:lvl9pPr indent="228600" marL="0">
              <a:buClr>
                <a:schemeClr val="dk1"/>
              </a:buClr>
              <a:buSzPct val="100000"/>
              <a:buNone/>
              <a:defRPr b="1" sz="3600">
                <a:solidFill>
                  <a:schemeClr val="dk1"/>
                </a:solidFill>
              </a:defRPr>
            </a:lvl9pPr>
          </a:lstStyle>
          <a:p/>
        </p:txBody>
      </p:sp>
      <p:sp>
        <p:nvSpPr>
          <p:cNvPr id="6" name="Shape 6"/>
          <p:cNvSpPr txBox="1"/>
          <p:nvPr>
            <p:ph idx="1" type="body"/>
          </p:nvPr>
        </p:nvSpPr>
        <p:spPr>
          <a:xfrm>
            <a:off y="1600200" x="457200"/>
            <a:ext cy="4967700" cx="8229600"/>
          </a:xfrm>
          <a:prstGeom prst="rect">
            <a:avLst/>
          </a:prstGeom>
        </p:spPr>
        <p:txBody>
          <a:bodyPr bIns="91425" rIns="91425" lIns="91425" tIns="91425" anchor="t" anchorCtr="0"/>
          <a:lstStyle>
            <a:lvl1pPr indent="-152400" marL="342900">
              <a:spcBef>
                <a:spcPts val="600"/>
              </a:spcBef>
              <a:buSzPct val="100000"/>
              <a:defRPr sz="3000"/>
            </a:lvl1pPr>
            <a:lvl2pPr indent="-133350" marL="742950">
              <a:spcBef>
                <a:spcPts val="480"/>
              </a:spcBef>
              <a:buSzPct val="100000"/>
              <a:defRPr sz="2400"/>
            </a:lvl2pPr>
            <a:lvl3pPr indent="-76200" marL="1143000">
              <a:spcBef>
                <a:spcPts val="480"/>
              </a:spcBef>
              <a:buSzPct val="100000"/>
              <a:defRPr sz="2400"/>
            </a:lvl3pPr>
            <a:lvl4pPr indent="-114300" marL="1600200">
              <a:spcBef>
                <a:spcPts val="360"/>
              </a:spcBef>
              <a:buSzPct val="100000"/>
              <a:defRPr sz="1800"/>
            </a:lvl4pPr>
            <a:lvl5pPr indent="-114300" marL="2057400">
              <a:spcBef>
                <a:spcPts val="360"/>
              </a:spcBef>
              <a:buSzPct val="100000"/>
              <a:defRPr sz="1800"/>
            </a:lvl5pPr>
            <a:lvl6pPr indent="-114300" marL="2514600">
              <a:spcBef>
                <a:spcPts val="360"/>
              </a:spcBef>
              <a:buSzPct val="100000"/>
              <a:defRPr sz="1800"/>
            </a:lvl6pPr>
            <a:lvl7pPr indent="-114300" marL="2971800">
              <a:spcBef>
                <a:spcPts val="360"/>
              </a:spcBef>
              <a:buSzPct val="100000"/>
              <a:defRPr sz="1800"/>
            </a:lvl7pPr>
            <a:lvl8pPr indent="-114300" marL="3429000">
              <a:spcBef>
                <a:spcPts val="360"/>
              </a:spcBef>
              <a:buSzPct val="100000"/>
              <a:defRPr sz="1800"/>
            </a:lvl8pPr>
            <a:lvl9pPr indent="-114300" marL="3886200">
              <a:spcBef>
                <a:spcPts val="360"/>
              </a:spcBef>
              <a:buSzPct val="100000"/>
              <a:defRPr sz="1800"/>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4"/><Relationship Target="../media/image15.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4"/><Relationship Target="../media/image20.jpg" Type="http://schemas.openxmlformats.org/officeDocument/2006/relationships/image" Id="rId3"/><Relationship Target="../media/image22.jpg" Type="http://schemas.openxmlformats.org/officeDocument/2006/relationships/image" Id="rId5"/></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3.jpg" Type="http://schemas.openxmlformats.org/officeDocument/2006/relationships/image" Id="rId4"/><Relationship Target="../media/image18.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14.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16.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4"/><Relationship Target="../media/image00.jpg" Type="http://schemas.openxmlformats.org/officeDocument/2006/relationships/image" Id="rId3"/><Relationship Target="../media/image03.jpg" Type="http://schemas.openxmlformats.org/officeDocument/2006/relationships/image" Id="rId9"/><Relationship Target="../media/image01.jpg" Type="http://schemas.openxmlformats.org/officeDocument/2006/relationships/image" Id="rId6"/><Relationship Target="../media/image05.jpg" Type="http://schemas.openxmlformats.org/officeDocument/2006/relationships/image" Id="rId5"/><Relationship Target="../media/image12.jpg" Type="http://schemas.openxmlformats.org/officeDocument/2006/relationships/image" Id="rId8"/><Relationship Target="../media/image08.png" Type="http://schemas.openxmlformats.org/officeDocument/2006/relationships/image" Id="rId7"/></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21.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2111123" x="685800"/>
            <a:ext cy="1546500" cx="7772400"/>
          </a:xfrm>
          <a:prstGeom prst="rect">
            <a:avLst/>
          </a:prstGeom>
        </p:spPr>
        <p:txBody>
          <a:bodyPr bIns="91425" rIns="91425" lIns="91425" tIns="91425" anchor="b" anchorCtr="0">
            <a:noAutofit/>
          </a:bodyPr>
          <a:lstStyle/>
          <a:p>
            <a:pPr>
              <a:buNone/>
            </a:pPr>
            <a:r>
              <a:rPr lang="en-GB"/>
              <a:t>Open Innovation and Novel Business Practices</a:t>
            </a:r>
          </a:p>
        </p:txBody>
      </p:sp>
      <p:sp>
        <p:nvSpPr>
          <p:cNvPr id="24" name="Shape 24"/>
          <p:cNvSpPr txBox="1"/>
          <p:nvPr>
            <p:ph idx="1" type="subTitle"/>
          </p:nvPr>
        </p:nvSpPr>
        <p:spPr>
          <a:xfrm>
            <a:off y="3786737" x="685800"/>
            <a:ext cy="1046400" cx="7772400"/>
          </a:xfrm>
          <a:prstGeom prst="rect">
            <a:avLst/>
          </a:prstGeom>
        </p:spPr>
        <p:txBody>
          <a:bodyPr bIns="91425" rIns="91425" lIns="91425" tIns="91425" anchor="t" anchorCtr="0">
            <a:noAutofit/>
          </a:bodyPr>
          <a:lstStyle/>
          <a:p>
            <a:pPr>
              <a:buNone/>
            </a:pPr>
            <a:r>
              <a:rPr lang="en-GB"/>
              <a:t>Group B</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y="0" x="0"/>
          <a:ext cy="0" cx="0"/>
          <a:chOff y="0" x="0"/>
          <a:chExt cy="0" cx="0"/>
        </a:xfrm>
      </p:grpSpPr>
      <p:sp>
        <p:nvSpPr>
          <p:cNvPr id="93" name="Shape 93"/>
          <p:cNvSpPr txBox="1"/>
          <p:nvPr>
            <p:ph type="title"/>
          </p:nvPr>
        </p:nvSpPr>
        <p:spPr>
          <a:xfrm>
            <a:off y="274637" x="457200"/>
            <a:ext cy="1143299" cx="8229600"/>
          </a:xfrm>
          <a:prstGeom prst="rect">
            <a:avLst/>
          </a:prstGeom>
        </p:spPr>
        <p:txBody>
          <a:bodyPr bIns="91425" rIns="91425" lIns="91425" tIns="91425" anchor="b" anchorCtr="0">
            <a:noAutofit/>
          </a:bodyPr>
          <a:lstStyle/>
          <a:p>
            <a:pPr>
              <a:buNone/>
            </a:pPr>
            <a:r>
              <a:rPr lang="en-GB"/>
              <a:t>LEGO Cuusoo</a:t>
            </a:r>
          </a:p>
        </p:txBody>
      </p:sp>
      <p:sp>
        <p:nvSpPr>
          <p:cNvPr id="94" name="Shape 94"/>
          <p:cNvSpPr txBox="1"/>
          <p:nvPr>
            <p:ph idx="1" type="body"/>
          </p:nvPr>
        </p:nvSpPr>
        <p:spPr>
          <a:xfrm>
            <a:off y="1600200" x="457200"/>
            <a:ext cy="2165100" cx="3212100"/>
          </a:xfrm>
          <a:prstGeom prst="rect">
            <a:avLst/>
          </a:prstGeom>
        </p:spPr>
        <p:txBody>
          <a:bodyPr bIns="91425" rIns="91425" lIns="91425" tIns="91425" anchor="t" anchorCtr="0">
            <a:noAutofit/>
          </a:bodyPr>
          <a:lstStyle/>
          <a:p>
            <a:pPr algn="just" rtl="0" lvl="0">
              <a:lnSpc>
                <a:spcPct val="115000"/>
              </a:lnSpc>
              <a:spcBef>
                <a:spcPts val="0"/>
              </a:spcBef>
              <a:buNone/>
            </a:pPr>
            <a:r>
              <a:rPr lang="en-GB">
                <a:solidFill>
                  <a:schemeClr val="dk1"/>
                </a:solidFill>
              </a:rPr>
              <a:t>Allows users to submit and vote for their favourite ideas</a:t>
            </a:r>
          </a:p>
          <a:p>
            <a:r>
              <a:t/>
            </a:r>
          </a:p>
        </p:txBody>
      </p:sp>
      <p:pic>
        <p:nvPicPr>
          <p:cNvPr id="95" name="Shape 95"/>
          <p:cNvPicPr preferRelativeResize="0"/>
          <p:nvPr/>
        </p:nvPicPr>
        <p:blipFill rotWithShape="1">
          <a:blip r:embed="rId3"/>
          <a:srcRect t="0" b="38370" r="0" l="0"/>
          <a:stretch/>
        </p:blipFill>
        <p:spPr>
          <a:xfrm>
            <a:off y="4000925" x="457200"/>
            <a:ext cy="2535950" cx="8229601"/>
          </a:xfrm>
          <a:prstGeom prst="rect">
            <a:avLst/>
          </a:prstGeom>
          <a:noFill/>
          <a:ln>
            <a:noFill/>
          </a:ln>
        </p:spPr>
      </p:pic>
      <p:pic>
        <p:nvPicPr>
          <p:cNvPr id="96" name="Shape 96"/>
          <p:cNvPicPr preferRelativeResize="0"/>
          <p:nvPr/>
        </p:nvPicPr>
        <p:blipFill>
          <a:blip r:embed="rId4"/>
          <a:stretch>
            <a:fillRect/>
          </a:stretch>
        </p:blipFill>
        <p:spPr>
          <a:xfrm>
            <a:off y="1600200" x="3949350"/>
            <a:ext cy="2071700" cx="47374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y="0" x="0"/>
          <a:ext cy="0" cx="0"/>
          <a:chOff y="0" x="0"/>
          <a:chExt cy="0" cx="0"/>
        </a:xfrm>
      </p:grpSpPr>
      <p:sp>
        <p:nvSpPr>
          <p:cNvPr id="101" name="Shape 101"/>
          <p:cNvSpPr txBox="1"/>
          <p:nvPr>
            <p:ph type="title"/>
          </p:nvPr>
        </p:nvSpPr>
        <p:spPr>
          <a:xfrm>
            <a:off y="274637" x="457200"/>
            <a:ext cy="1143299" cx="8229600"/>
          </a:xfrm>
          <a:prstGeom prst="rect">
            <a:avLst/>
          </a:prstGeom>
        </p:spPr>
        <p:txBody>
          <a:bodyPr bIns="91425" rIns="91425" lIns="91425" tIns="91425" anchor="b" anchorCtr="0">
            <a:noAutofit/>
          </a:bodyPr>
          <a:lstStyle/>
          <a:p>
            <a:pPr>
              <a:buNone/>
            </a:pPr>
            <a:r>
              <a:rPr lang="en-GB"/>
              <a:t>LEGO Mindstorms</a:t>
            </a:r>
          </a:p>
        </p:txBody>
      </p:sp>
      <p:sp>
        <p:nvSpPr>
          <p:cNvPr id="102" name="Shape 102"/>
          <p:cNvSpPr txBox="1"/>
          <p:nvPr>
            <p:ph idx="1" type="body"/>
          </p:nvPr>
        </p:nvSpPr>
        <p:spPr>
          <a:xfrm>
            <a:off y="1534375" x="817450"/>
            <a:ext cy="5033400" cx="4893000"/>
          </a:xfrm>
          <a:prstGeom prst="rect">
            <a:avLst/>
          </a:prstGeom>
        </p:spPr>
        <p:txBody>
          <a:bodyPr bIns="91425" rIns="91425" lIns="91425" tIns="91425" anchor="t" anchorCtr="0">
            <a:noAutofit/>
          </a:bodyPr>
          <a:lstStyle/>
          <a:p>
            <a:pPr rtl="0" lvl="0">
              <a:lnSpc>
                <a:spcPct val="115000"/>
              </a:lnSpc>
              <a:spcBef>
                <a:spcPts val="0"/>
              </a:spcBef>
              <a:buNone/>
            </a:pPr>
            <a:r>
              <a:rPr lang="en-GB">
                <a:solidFill>
                  <a:schemeClr val="dk1"/>
                </a:solidFill>
              </a:rPr>
              <a:t>Line of Lego sets combining software and hardware to create </a:t>
            </a:r>
            <a:r>
              <a:rPr b="1" lang="en-GB">
                <a:solidFill>
                  <a:schemeClr val="dk1"/>
                </a:solidFill>
              </a:rPr>
              <a:t>programmable robots</a:t>
            </a:r>
          </a:p>
          <a:p>
            <a:r>
              <a:t/>
            </a:r>
          </a:p>
        </p:txBody>
      </p:sp>
      <p:pic>
        <p:nvPicPr>
          <p:cNvPr id="103" name="Shape 103"/>
          <p:cNvPicPr preferRelativeResize="0"/>
          <p:nvPr/>
        </p:nvPicPr>
        <p:blipFill>
          <a:blip r:embed="rId3"/>
          <a:stretch>
            <a:fillRect/>
          </a:stretch>
        </p:blipFill>
        <p:spPr>
          <a:xfrm>
            <a:off y="907274" x="6086624"/>
            <a:ext cy="2922002" cx="2279950"/>
          </a:xfrm>
          <a:prstGeom prst="rect">
            <a:avLst/>
          </a:prstGeom>
          <a:noFill/>
          <a:ln>
            <a:noFill/>
          </a:ln>
        </p:spPr>
      </p:pic>
      <p:pic>
        <p:nvPicPr>
          <p:cNvPr id="104" name="Shape 104"/>
          <p:cNvPicPr preferRelativeResize="0"/>
          <p:nvPr/>
        </p:nvPicPr>
        <p:blipFill>
          <a:blip r:embed="rId4"/>
          <a:stretch>
            <a:fillRect/>
          </a:stretch>
        </p:blipFill>
        <p:spPr>
          <a:xfrm>
            <a:off y="4069225" x="4684300"/>
            <a:ext cy="2498674" cx="3682274"/>
          </a:xfrm>
          <a:prstGeom prst="rect">
            <a:avLst/>
          </a:prstGeom>
          <a:noFill/>
          <a:ln>
            <a:noFill/>
          </a:ln>
        </p:spPr>
      </p:pic>
      <p:pic>
        <p:nvPicPr>
          <p:cNvPr id="105" name="Shape 105"/>
          <p:cNvPicPr preferRelativeResize="0"/>
          <p:nvPr/>
        </p:nvPicPr>
        <p:blipFill>
          <a:blip r:embed="rId5"/>
          <a:stretch>
            <a:fillRect/>
          </a:stretch>
        </p:blipFill>
        <p:spPr>
          <a:xfrm>
            <a:off y="4069225" x="817454"/>
            <a:ext cy="2498674" cx="334531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type="title"/>
          </p:nvPr>
        </p:nvSpPr>
        <p:spPr>
          <a:xfrm>
            <a:off y="274637" x="457200"/>
            <a:ext cy="1143299" cx="8229600"/>
          </a:xfrm>
          <a:prstGeom prst="rect">
            <a:avLst/>
          </a:prstGeom>
        </p:spPr>
        <p:txBody>
          <a:bodyPr bIns="91425" rIns="91425" lIns="91425" tIns="91425" anchor="b" anchorCtr="0">
            <a:noAutofit/>
          </a:bodyPr>
          <a:lstStyle/>
          <a:p>
            <a:pPr>
              <a:buNone/>
            </a:pPr>
            <a:r>
              <a:rPr lang="en-GB"/>
              <a:t>LEGO Architectures</a:t>
            </a:r>
          </a:p>
        </p:txBody>
      </p:sp>
      <p:sp>
        <p:nvSpPr>
          <p:cNvPr id="111" name="Shape 111"/>
          <p:cNvSpPr txBox="1"/>
          <p:nvPr>
            <p:ph idx="1" type="body"/>
          </p:nvPr>
        </p:nvSpPr>
        <p:spPr>
          <a:xfrm>
            <a:off y="1750875" x="4922750"/>
            <a:ext cy="4817100" cx="3764099"/>
          </a:xfrm>
          <a:prstGeom prst="rect">
            <a:avLst/>
          </a:prstGeom>
        </p:spPr>
        <p:txBody>
          <a:bodyPr bIns="91425" rIns="91425" lIns="91425" tIns="91425" anchor="t" anchorCtr="0">
            <a:noAutofit/>
          </a:bodyPr>
          <a:lstStyle/>
          <a:p>
            <a:pPr rtl="0" lvl="0">
              <a:lnSpc>
                <a:spcPct val="115000"/>
              </a:lnSpc>
              <a:spcBef>
                <a:spcPts val="0"/>
              </a:spcBef>
              <a:buNone/>
            </a:pPr>
            <a:r>
              <a:rPr sz="2600" lang="en-GB">
                <a:solidFill>
                  <a:schemeClr val="dk1"/>
                </a:solidFill>
              </a:rPr>
              <a:t>Sets represent models of famous architectural buildings such as the Eiffel Tower</a:t>
            </a:r>
          </a:p>
          <a:p>
            <a:r>
              <a:t/>
            </a:r>
          </a:p>
          <a:p>
            <a:r>
              <a:t/>
            </a:r>
          </a:p>
        </p:txBody>
      </p:sp>
      <p:pic>
        <p:nvPicPr>
          <p:cNvPr id="112" name="Shape 112"/>
          <p:cNvPicPr preferRelativeResize="0"/>
          <p:nvPr/>
        </p:nvPicPr>
        <p:blipFill rotWithShape="1">
          <a:blip r:embed="rId3"/>
          <a:srcRect t="0" b="0" r="13911" l="0"/>
          <a:stretch/>
        </p:blipFill>
        <p:spPr>
          <a:xfrm>
            <a:off y="1750875" x="525100"/>
            <a:ext cy="4653475" cx="3837876"/>
          </a:xfrm>
          <a:prstGeom prst="rect">
            <a:avLst/>
          </a:prstGeom>
          <a:noFill/>
          <a:ln>
            <a:noFill/>
          </a:ln>
        </p:spPr>
      </p:pic>
      <p:pic>
        <p:nvPicPr>
          <p:cNvPr id="113" name="Shape 113"/>
          <p:cNvPicPr preferRelativeResize="0"/>
          <p:nvPr/>
        </p:nvPicPr>
        <p:blipFill>
          <a:blip r:embed="rId4"/>
          <a:stretch>
            <a:fillRect/>
          </a:stretch>
        </p:blipFill>
        <p:spPr>
          <a:xfrm>
            <a:off y="4125875" x="4922738"/>
            <a:ext cy="2278474" cx="341772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y="0" x="0"/>
          <a:ext cy="0" cx="0"/>
          <a:chOff y="0" x="0"/>
          <a:chExt cy="0" cx="0"/>
        </a:xfrm>
      </p:grpSpPr>
      <p:sp>
        <p:nvSpPr>
          <p:cNvPr id="118" name="Shape 118"/>
          <p:cNvSpPr txBox="1"/>
          <p:nvPr>
            <p:ph type="title"/>
          </p:nvPr>
        </p:nvSpPr>
        <p:spPr>
          <a:xfrm>
            <a:off y="274637" x="457200"/>
            <a:ext cy="1143299" cx="8229600"/>
          </a:xfrm>
          <a:prstGeom prst="rect">
            <a:avLst/>
          </a:prstGeom>
        </p:spPr>
        <p:txBody>
          <a:bodyPr bIns="91425" rIns="91425" lIns="91425" tIns="91425" anchor="b" anchorCtr="0">
            <a:noAutofit/>
          </a:bodyPr>
          <a:lstStyle/>
          <a:p>
            <a:pPr>
              <a:buNone/>
            </a:pPr>
            <a:r>
              <a:rPr lang="en-GB"/>
              <a:t>Case study 3: Innocentive</a:t>
            </a:r>
          </a:p>
        </p:txBody>
      </p:sp>
      <p:sp>
        <p:nvSpPr>
          <p:cNvPr id="119" name="Shape 119"/>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pic>
        <p:nvPicPr>
          <p:cNvPr id="120" name="Shape 120"/>
          <p:cNvPicPr preferRelativeResize="0"/>
          <p:nvPr/>
        </p:nvPicPr>
        <p:blipFill>
          <a:blip r:embed="rId3"/>
          <a:stretch>
            <a:fillRect/>
          </a:stretch>
        </p:blipFill>
        <p:spPr>
          <a:xfrm>
            <a:off y="1743550" x="2361362"/>
            <a:ext cy="4223798" cx="4421274"/>
          </a:xfrm>
          <a:prstGeom prst="rect">
            <a:avLst/>
          </a:prstGeom>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y="0" x="0"/>
          <a:ext cy="0" cx="0"/>
          <a:chOff y="0" x="0"/>
          <a:chExt cy="0" cx="0"/>
        </a:xfrm>
      </p:grpSpPr>
      <p:sp>
        <p:nvSpPr>
          <p:cNvPr id="125" name="Shape 125"/>
          <p:cNvSpPr txBox="1"/>
          <p:nvPr>
            <p:ph type="title"/>
          </p:nvPr>
        </p:nvSpPr>
        <p:spPr>
          <a:xfrm>
            <a:off y="274637" x="457200"/>
            <a:ext cy="1143299" cx="8229600"/>
          </a:xfrm>
          <a:prstGeom prst="rect">
            <a:avLst/>
          </a:prstGeom>
        </p:spPr>
        <p:txBody>
          <a:bodyPr bIns="91425" rIns="91425" lIns="91425" tIns="91425" anchor="b" anchorCtr="0">
            <a:noAutofit/>
          </a:bodyPr>
          <a:lstStyle/>
          <a:p>
            <a:pPr rtl="0" lvl="0">
              <a:buNone/>
            </a:pPr>
            <a:r>
              <a:rPr lang="en-GB"/>
              <a:t>An innovation network</a:t>
            </a:r>
          </a:p>
        </p:txBody>
      </p:sp>
      <p:pic>
        <p:nvPicPr>
          <p:cNvPr id="126" name="Shape 126"/>
          <p:cNvPicPr preferRelativeResize="0"/>
          <p:nvPr/>
        </p:nvPicPr>
        <p:blipFill>
          <a:blip r:embed="rId3"/>
          <a:stretch>
            <a:fillRect/>
          </a:stretch>
        </p:blipFill>
        <p:spPr>
          <a:xfrm>
            <a:off y="2673475" x="491237"/>
            <a:ext cy="3243374" cx="8161524"/>
          </a:xfrm>
          <a:prstGeom prst="rect">
            <a:avLst/>
          </a:prstGeom>
        </p:spPr>
      </p:pic>
      <p:sp>
        <p:nvSpPr>
          <p:cNvPr id="127" name="Shape 12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GB"/>
              <a:t>Different from idea competitions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txBox="1"/>
          <p:nvPr>
            <p:ph idx="1" type="body"/>
          </p:nvPr>
        </p:nvSpPr>
        <p:spPr>
          <a:xfrm>
            <a:off y="534675" x="457200"/>
            <a:ext cy="6033300" cx="8229600"/>
          </a:xfrm>
          <a:prstGeom prst="rect">
            <a:avLst/>
          </a:prstGeom>
        </p:spPr>
        <p:txBody>
          <a:bodyPr bIns="91425" rIns="91425" lIns="91425" tIns="91425" anchor="t" anchorCtr="0">
            <a:noAutofit/>
          </a:bodyPr>
          <a:lstStyle/>
          <a:p>
            <a:pPr rtl="0" lvl="0">
              <a:buNone/>
            </a:pPr>
            <a:r>
              <a:rPr lang="en-GB"/>
              <a:t>
</a:t>
            </a:r>
            <a:r>
              <a:rPr lang="en-GB"/>
              <a:t>Match solvers to problems faced by seekers posed as challenges</a:t>
            </a:r>
          </a:p>
          <a:p>
            <a:r>
              <a:t/>
            </a:r>
          </a:p>
          <a:p>
            <a:r>
              <a:t/>
            </a:r>
          </a:p>
          <a:p>
            <a:pPr rtl="0" lvl="0">
              <a:buClr>
                <a:schemeClr val="dk1"/>
              </a:buClr>
              <a:buSzPct val="100000"/>
              <a:buFont typeface="Arial"/>
              <a:buNone/>
            </a:pPr>
            <a:r>
              <a:rPr b="1" sz="1100" lang="en-GB">
                <a:solidFill>
                  <a:schemeClr val="dk1"/>
                </a:solidFill>
              </a:rPr>
              <a:t>Solutions of note</a:t>
            </a:r>
          </a:p>
          <a:p>
            <a:pPr rtl="0" lvl="0">
              <a:buClr>
                <a:schemeClr val="dk1"/>
              </a:buClr>
              <a:buSzPct val="100000"/>
              <a:buFont typeface="Arial"/>
              <a:buNone/>
            </a:pPr>
            <a:r>
              <a:rPr sz="1100" lang="en-GB">
                <a:solidFill>
                  <a:schemeClr val="dk1"/>
                </a:solidFill>
              </a:rPr>
              <a:t>Prize4Life Awards $1 Million Prize for Major Milestone in ALS Research</a:t>
            </a:r>
          </a:p>
          <a:p>
            <a:pPr rtl="0" lvl="0">
              <a:buClr>
                <a:schemeClr val="dk1"/>
              </a:buClr>
              <a:buSzPct val="100000"/>
              <a:buFont typeface="Arial"/>
              <a:buNone/>
            </a:pPr>
            <a:r>
              <a:rPr sz="1100" lang="en-GB">
                <a:solidFill>
                  <a:schemeClr val="dk1"/>
                </a:solidFill>
              </a:rPr>
              <a:t>Oil Industry Outsider Solves Oil Spill Recovery Challenge</a:t>
            </a:r>
          </a:p>
          <a:p>
            <a:pPr rtl="0" lvl="0">
              <a:buClr>
                <a:schemeClr val="dk1"/>
              </a:buClr>
              <a:buSzPct val="100000"/>
              <a:buFont typeface="Arial"/>
              <a:buNone/>
            </a:pPr>
            <a:r>
              <a:rPr sz="1100" lang="en-GB">
                <a:solidFill>
                  <a:schemeClr val="dk1"/>
                </a:solidFill>
              </a:rPr>
              <a:t>Solver Lights Up African Villages</a:t>
            </a:r>
          </a:p>
          <a:p>
            <a:pPr rtl="0" lvl="0">
              <a:buNone/>
            </a:pPr>
            <a:r>
              <a:rPr sz="1100" lang="en-GB">
                <a:solidFill>
                  <a:schemeClr val="dk1"/>
                </a:solidFill>
              </a:rPr>
              <a:t>TB Alliance Works to Eradicate One of the World’s Deadliest Diseases</a:t>
            </a:r>
          </a:p>
          <a:p>
            <a:r>
              <a:t/>
            </a:r>
          </a:p>
          <a:p>
            <a:pPr rtl="0" lvl="0">
              <a:buNone/>
            </a:pPr>
            <a:r>
              <a:rPr lang="en-GB"/>
              <a:t>Helps seekers to solve R&amp;D problems</a:t>
            </a:r>
          </a:p>
          <a:p>
            <a:pPr rtl="0" lvl="0">
              <a:buClr>
                <a:schemeClr val="dk1"/>
              </a:buClr>
              <a:buSzPct val="36666"/>
              <a:buFont typeface="Arial"/>
              <a:buNone/>
            </a:pPr>
            <a:r>
              <a:rPr lang="en-GB"/>
              <a:t>Allows expert to solve challenging problems, make an impact, and promote themselves</a:t>
            </a:r>
          </a:p>
          <a:p>
            <a:r>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y="0" x="0"/>
          <a:ext cy="0" cx="0"/>
          <a:chOff y="0" x="0"/>
          <a:chExt cy="0" cx="0"/>
        </a:xfrm>
      </p:grpSpPr>
      <p:sp>
        <p:nvSpPr>
          <p:cNvPr id="137" name="Shape 137"/>
          <p:cNvSpPr txBox="1"/>
          <p:nvPr>
            <p:ph type="title"/>
          </p:nvPr>
        </p:nvSpPr>
        <p:spPr>
          <a:xfrm>
            <a:off y="274637" x="457200"/>
            <a:ext cy="1143299" cx="8229600"/>
          </a:xfrm>
          <a:prstGeom prst="rect">
            <a:avLst/>
          </a:prstGeom>
        </p:spPr>
        <p:txBody>
          <a:bodyPr bIns="91425" rIns="91425" lIns="91425" tIns="91425" anchor="b" anchorCtr="0">
            <a:noAutofit/>
          </a:bodyPr>
          <a:lstStyle/>
          <a:p>
            <a:pPr>
              <a:buNone/>
            </a:pPr>
            <a:r>
              <a:rPr lang="en-GB"/>
              <a:t>Conclusion</a:t>
            </a:r>
          </a:p>
        </p:txBody>
      </p:sp>
      <p:sp>
        <p:nvSpPr>
          <p:cNvPr id="138" name="Shape 13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GB"/>
              <a:t>Open Innovation increases development speeds and consumer involvement.</a:t>
            </a:r>
          </a:p>
          <a:p>
            <a:r>
              <a:t/>
            </a:r>
          </a:p>
          <a:p>
            <a:pPr>
              <a:buNone/>
            </a:pPr>
            <a:r>
              <a:rPr lang="en-GB"/>
              <a:t>Open Innovation business models encourage collaboration.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ph type="title"/>
          </p:nvPr>
        </p:nvSpPr>
        <p:spPr>
          <a:xfrm>
            <a:off y="274637" x="457200"/>
            <a:ext cy="1143299" cx="8229600"/>
          </a:xfrm>
          <a:prstGeom prst="rect">
            <a:avLst/>
          </a:prstGeom>
        </p:spPr>
        <p:txBody>
          <a:bodyPr bIns="91425" rIns="91425" lIns="91425" tIns="91425" anchor="b" anchorCtr="0">
            <a:noAutofit/>
          </a:bodyPr>
          <a:lstStyle/>
          <a:p/>
        </p:txBody>
      </p:sp>
      <p:sp>
        <p:nvSpPr>
          <p:cNvPr id="144" name="Shape 144"/>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pic>
        <p:nvPicPr>
          <p:cNvPr id="145" name="Shape 145"/>
          <p:cNvPicPr preferRelativeResize="0"/>
          <p:nvPr/>
        </p:nvPicPr>
        <p:blipFill>
          <a:blip r:embed="rId3"/>
          <a:stretch>
            <a:fillRect/>
          </a:stretch>
        </p:blipFill>
        <p:spPr>
          <a:xfrm>
            <a:off y="1130875" x="827037"/>
            <a:ext cy="4596249" cx="7489925"/>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p:cNvSpPr txBox="1"/>
          <p:nvPr>
            <p:ph type="title"/>
          </p:nvPr>
        </p:nvSpPr>
        <p:spPr>
          <a:xfrm>
            <a:off y="274637" x="457200"/>
            <a:ext cy="1143299" cx="8229600"/>
          </a:xfrm>
          <a:prstGeom prst="rect">
            <a:avLst/>
          </a:prstGeom>
        </p:spPr>
        <p:txBody>
          <a:bodyPr bIns="91425" rIns="91425" lIns="91425" tIns="91425" anchor="b" anchorCtr="0">
            <a:noAutofit/>
          </a:bodyPr>
          <a:lstStyle/>
          <a:p>
            <a:pPr>
              <a:buNone/>
            </a:pPr>
            <a:r>
              <a:rPr lang="en-GB"/>
              <a:t>Using Open Innovation</a:t>
            </a:r>
          </a:p>
        </p:txBody>
      </p:sp>
      <p:sp>
        <p:nvSpPr>
          <p:cNvPr id="151" name="Shape 15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0" marL="457200">
              <a:lnSpc>
                <a:spcPct val="200000"/>
              </a:lnSpc>
              <a:buNone/>
            </a:pPr>
            <a:r>
              <a:rPr lang="en-GB"/>
              <a:t>Content  -  Duolingo</a:t>
            </a:r>
          </a:p>
          <a:p>
            <a:pPr rtl="0" lvl="0" indent="0" marL="457200">
              <a:lnSpc>
                <a:spcPct val="200000"/>
              </a:lnSpc>
              <a:buNone/>
            </a:pPr>
            <a:r>
              <a:rPr lang="en-GB"/>
              <a:t>Design  -  LEGO</a:t>
            </a:r>
          </a:p>
          <a:p>
            <a:pPr lvl="0" indent="0" marL="457200">
              <a:lnSpc>
                <a:spcPct val="200000"/>
              </a:lnSpc>
              <a:buNone/>
            </a:pPr>
            <a:r>
              <a:rPr lang="en-GB"/>
              <a:t>Research  -  InnoCentive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y="0" x="0"/>
          <a:ext cy="0" cx="0"/>
          <a:chOff y="0" x="0"/>
          <a:chExt cy="0" cx="0"/>
        </a:xfrm>
      </p:grpSpPr>
      <p:sp>
        <p:nvSpPr>
          <p:cNvPr id="156" name="Shape 156"/>
          <p:cNvSpPr txBox="1"/>
          <p:nvPr>
            <p:ph type="title"/>
          </p:nvPr>
        </p:nvSpPr>
        <p:spPr>
          <a:xfrm>
            <a:off y="274637" x="457200"/>
            <a:ext cy="1143299" cx="8229600"/>
          </a:xfrm>
          <a:prstGeom prst="rect">
            <a:avLst/>
          </a:prstGeom>
        </p:spPr>
        <p:txBody>
          <a:bodyPr bIns="91425" rIns="91425" lIns="91425" tIns="91425" anchor="b" anchorCtr="0">
            <a:noAutofit/>
          </a:bodyPr>
          <a:lstStyle/>
          <a:p>
            <a:pPr>
              <a:buNone/>
            </a:pPr>
            <a:r>
              <a:rPr lang="en-GB"/>
              <a:t>References</a:t>
            </a:r>
          </a:p>
        </p:txBody>
      </p:sp>
      <p:sp>
        <p:nvSpPr>
          <p:cNvPr id="157" name="Shape 15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sz="1100" lang="en-GB">
                <a:solidFill>
                  <a:schemeClr val="dk1"/>
                </a:solidFill>
              </a:rPr>
              <a:t>Chesbrough, H. (2006). Open innovation: a new paradigm for understanding industrial innovation. </a:t>
            </a:r>
            <a:r>
              <a:rPr sz="1100" lang="en-GB" i="1">
                <a:solidFill>
                  <a:schemeClr val="dk1"/>
                </a:solidFill>
              </a:rPr>
              <a:t>Open innovation: researching a new paradigm</a:t>
            </a:r>
            <a:r>
              <a:rPr sz="1100" lang="en-GB">
                <a:solidFill>
                  <a:schemeClr val="dk1"/>
                </a:solidFill>
              </a:rPr>
              <a:t>, pp.1--12. Available at: ftp://ftp.ige.unicamp.br/pub/CT010/aula%204/Chesbrough.pdf</a:t>
            </a:r>
          </a:p>
          <a:p>
            <a:pPr rtl="0" lvl="0">
              <a:buNone/>
            </a:pPr>
            <a:r>
              <a:rPr sz="1100" lang="en-GB">
                <a:solidFill>
                  <a:schemeClr val="dk1"/>
                </a:solidFill>
              </a:rPr>
              <a:t>Chesbrough, H. (2011). </a:t>
            </a:r>
            <a:r>
              <a:rPr sz="1100" lang="en-GB" i="1">
                <a:solidFill>
                  <a:schemeClr val="dk1"/>
                </a:solidFill>
              </a:rPr>
              <a:t>Everything You Need to Know About Open Innovation</a:t>
            </a:r>
            <a:r>
              <a:rPr sz="1100" lang="en-GB">
                <a:solidFill>
                  <a:schemeClr val="dk1"/>
                </a:solidFill>
              </a:rPr>
              <a:t>. [online] Forbes. Available at: http://www.forbes.com/sites/henrychesbrough/2011/03/21/everything-you-need-to-know-about-open-innovation/ [Accessed 30 Apr. 2014].</a:t>
            </a:r>
          </a:p>
          <a:p>
            <a:pPr rtl="0" lvl="0">
              <a:buNone/>
            </a:pPr>
            <a:r>
              <a:rPr sz="1100" lang="en-GB">
                <a:solidFill>
                  <a:schemeClr val="dk1"/>
                </a:solidFill>
              </a:rPr>
              <a:t>De.slideshare.net, (2014). </a:t>
            </a:r>
            <a:r>
              <a:rPr sz="1100" lang="en-GB" i="1">
                <a:solidFill>
                  <a:schemeClr val="dk1"/>
                </a:solidFill>
              </a:rPr>
              <a:t>Open Innovation - global trends and examples</a:t>
            </a:r>
            <a:r>
              <a:rPr sz="1100" lang="en-GB">
                <a:solidFill>
                  <a:schemeClr val="dk1"/>
                </a:solidFill>
              </a:rPr>
              <a:t>. [online] Available at: http://de.slideshare.net/guest2de8ca/open-innovation-global-trends-and-examples [Accessed 30 Apr. 2014]</a:t>
            </a:r>
          </a:p>
          <a:p>
            <a:pPr rtl="0" lvl="0">
              <a:buNone/>
            </a:pPr>
            <a:r>
              <a:rPr sz="1100" lang="en-GB">
                <a:solidFill>
                  <a:schemeClr val="dk1"/>
                </a:solidFill>
              </a:rPr>
              <a:t>MIT Sloan Management Review, (2013). </a:t>
            </a:r>
            <a:r>
              <a:rPr sz="1100" lang="en-GB" i="1">
                <a:solidFill>
                  <a:schemeClr val="dk1"/>
                </a:solidFill>
              </a:rPr>
              <a:t>Using Open Innovation to Identify the Best Ideas | MIT Sloan Management Review</a:t>
            </a:r>
            <a:r>
              <a:rPr sz="1100" lang="en-GB">
                <a:solidFill>
                  <a:schemeClr val="dk1"/>
                </a:solidFill>
              </a:rPr>
              <a:t>. [online] Available at: http://sloanreview.mit.edu/article/using-open-innovation-to-identify-the-best-ideas/ [Accessed 30 Apr. 2014]</a:t>
            </a:r>
          </a:p>
          <a:p>
            <a:pPr rtl="0" lvl="0">
              <a:buNone/>
            </a:pPr>
            <a:r>
              <a:rPr sz="1100" lang="en-GB">
                <a:solidFill>
                  <a:schemeClr val="dk1"/>
                </a:solidFill>
              </a:rPr>
              <a:t>Scholar.sun.ac.za, (2014). [online] Available at: https://scholar.sun.ac.za/bitstream/handle/10019.1/2891/Marais,%20S.J.pdf?sequence=1 [Accessed 1 May. 2014]</a:t>
            </a:r>
          </a:p>
          <a:p>
            <a:pPr rtl="0" lvl="0">
              <a:buNone/>
            </a:pPr>
            <a:r>
              <a:rPr sz="1100" lang="en-GB">
                <a:solidFill>
                  <a:schemeClr val="dk1"/>
                </a:solidFill>
              </a:rPr>
              <a:t>Schutte, C. (2014). </a:t>
            </a:r>
            <a:r>
              <a:rPr sz="1100" lang="en-GB" i="1">
                <a:solidFill>
                  <a:schemeClr val="dk1"/>
                </a:solidFill>
              </a:rPr>
              <a:t>The Development Of Open Innovation Models To Assist The Innovation Process</a:t>
            </a:r>
            <a:r>
              <a:rPr sz="1100" lang="en-GB">
                <a:solidFill>
                  <a:schemeClr val="dk1"/>
                </a:solidFill>
              </a:rPr>
              <a:t>. [online] Academia.edu. Available at: http://www.academia.edu/219234/The_Development_Of_Open_Innovation_Models_To_Assist_The_Innovation_Process [Accessed 30 Apr. 2014]</a:t>
            </a:r>
          </a:p>
          <a:p>
            <a:pPr rtl="0" lvl="0">
              <a:buNone/>
            </a:pPr>
            <a:r>
              <a:rPr sz="1100" lang="en-GB">
                <a:solidFill>
                  <a:schemeClr val="dk1"/>
                </a:solidFill>
              </a:rPr>
              <a:t>Duolingo.com, (2014). </a:t>
            </a:r>
            <a:r>
              <a:rPr sz="1100" lang="en-GB" i="1">
                <a:solidFill>
                  <a:schemeClr val="dk1"/>
                </a:solidFill>
              </a:rPr>
              <a:t>Duolingo | Learn Spanish, French, German, Portuguese, Italian and English for free</a:t>
            </a:r>
            <a:r>
              <a:rPr sz="1100" lang="en-GB">
                <a:solidFill>
                  <a:schemeClr val="dk1"/>
                </a:solidFill>
              </a:rPr>
              <a:t>. [online] Available at: https://www.duolingo.com/en [Accessed 30 Apr. 2014]</a:t>
            </a:r>
          </a:p>
          <a:p>
            <a:pPr rtl="0" lvl="0">
              <a:buNone/>
            </a:pPr>
            <a:r>
              <a:rPr sz="1100" lang="en-GB">
                <a:solidFill>
                  <a:schemeClr val="dk1"/>
                </a:solidFill>
              </a:rPr>
              <a:t>The Independent, (2014). </a:t>
            </a:r>
            <a:r>
              <a:rPr sz="1100" lang="en-GB" i="1">
                <a:solidFill>
                  <a:schemeClr val="dk1"/>
                </a:solidFill>
              </a:rPr>
              <a:t>Duolingo: The future of language learning that puts a personal tutor in everyone's pocket</a:t>
            </a:r>
            <a:r>
              <a:rPr sz="1100" lang="en-GB">
                <a:solidFill>
                  <a:schemeClr val="dk1"/>
                </a:solidFill>
              </a:rPr>
              <a:t>. [online] Available at: http://www.independent.co.uk/life-style/gadgets-and-tech/features/duolingo-the-future-of-language-learning-that-puts-a-tutor-in-your-pocket-9110192.html [Accessed 30 Apr. 2014]</a:t>
            </a:r>
          </a:p>
          <a:p>
            <a:pPr rtl="0" lvl="0">
              <a:buNone/>
            </a:pPr>
            <a:r>
              <a:rPr sz="1100" lang="en-GB">
                <a:solidFill>
                  <a:schemeClr val="dk1"/>
                </a:solidFill>
              </a:rPr>
              <a:t>Incubator.duolingo.com, (2014). </a:t>
            </a:r>
            <a:r>
              <a:rPr sz="1100" lang="en-GB" i="1">
                <a:solidFill>
                  <a:schemeClr val="dk1"/>
                </a:solidFill>
              </a:rPr>
              <a:t>Duolingo</a:t>
            </a:r>
            <a:r>
              <a:rPr sz="1100" lang="en-GB">
                <a:solidFill>
                  <a:schemeClr val="dk1"/>
                </a:solidFill>
              </a:rPr>
              <a:t>. [online] Available at: http://incubator.duolingo.com/ [Accessed 30 Apr. 2014]</a:t>
            </a:r>
          </a:p>
          <a:p>
            <a:pPr rtl="0" lvl="0">
              <a:buNone/>
            </a:pPr>
            <a:r>
              <a:rPr sz="1100" lang="en-GB">
                <a:solidFill>
                  <a:schemeClr val="dk1"/>
                </a:solidFill>
              </a:rPr>
              <a:t>BrainsFlash, (2012). </a:t>
            </a:r>
            <a:r>
              <a:rPr sz="1100" lang="en-GB" i="1">
                <a:solidFill>
                  <a:schemeClr val="dk1"/>
                </a:solidFill>
              </a:rPr>
              <a:t>Lego Architecture</a:t>
            </a:r>
            <a:r>
              <a:rPr sz="1100" lang="en-GB">
                <a:solidFill>
                  <a:schemeClr val="dk1"/>
                </a:solidFill>
              </a:rPr>
              <a:t>. [online] Available at: http://brianboidin.wordpress.com/2012/04/11/lego-architecture/ [Accessed 30 Apr. 2014]</a:t>
            </a:r>
          </a:p>
          <a:p>
            <a:r>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sp>
        <p:nvSpPr>
          <p:cNvPr id="29" name="Shape 29"/>
          <p:cNvSpPr txBox="1"/>
          <p:nvPr>
            <p:ph type="title"/>
          </p:nvPr>
        </p:nvSpPr>
        <p:spPr>
          <a:xfrm>
            <a:off y="274637" x="457200"/>
            <a:ext cy="1143299" cx="8229600"/>
          </a:xfrm>
          <a:prstGeom prst="rect">
            <a:avLst/>
          </a:prstGeom>
        </p:spPr>
        <p:txBody>
          <a:bodyPr bIns="91425" rIns="91425" lIns="91425" tIns="91425" anchor="b" anchorCtr="0">
            <a:noAutofit/>
          </a:bodyPr>
          <a:lstStyle/>
          <a:p>
            <a:pPr>
              <a:buNone/>
            </a:pPr>
            <a:r>
              <a:rPr lang="en-GB"/>
              <a:t>Group members</a:t>
            </a:r>
          </a:p>
        </p:txBody>
      </p:sp>
      <p:sp>
        <p:nvSpPr>
          <p:cNvPr id="30" name="Shape 30"/>
          <p:cNvSpPr txBox="1"/>
          <p:nvPr>
            <p:ph idx="1" type="body"/>
          </p:nvPr>
        </p:nvSpPr>
        <p:spPr>
          <a:xfrm>
            <a:off y="3172734" x="4693920"/>
            <a:ext cy="732899" cx="1873200"/>
          </a:xfrm>
          <a:prstGeom prst="rect">
            <a:avLst/>
          </a:prstGeom>
        </p:spPr>
        <p:txBody>
          <a:bodyPr bIns="91425" rIns="91425" lIns="91425" tIns="91425" anchor="t" anchorCtr="0">
            <a:noAutofit/>
          </a:bodyPr>
          <a:lstStyle/>
          <a:p>
            <a:pPr algn="ctr">
              <a:buNone/>
            </a:pPr>
            <a:r>
              <a:rPr lang="en-GB"/>
              <a:t>Dan</a:t>
            </a:r>
          </a:p>
        </p:txBody>
      </p:sp>
      <p:sp>
        <p:nvSpPr>
          <p:cNvPr id="31" name="Shape 31"/>
          <p:cNvSpPr txBox="1"/>
          <p:nvPr>
            <p:ph idx="2" type="body"/>
          </p:nvPr>
        </p:nvSpPr>
        <p:spPr>
          <a:xfrm>
            <a:off y="5590218" x="338849"/>
            <a:ext cy="732899" cx="1873200"/>
          </a:xfrm>
          <a:prstGeom prst="rect">
            <a:avLst/>
          </a:prstGeom>
        </p:spPr>
        <p:txBody>
          <a:bodyPr bIns="91425" rIns="91425" lIns="91425" tIns="91425" anchor="t" anchorCtr="0">
            <a:noAutofit/>
          </a:bodyPr>
          <a:lstStyle/>
          <a:p>
            <a:pPr algn="ctr" rtl="0" lvl="0">
              <a:buNone/>
            </a:pPr>
            <a:r>
              <a:rPr lang="en-GB"/>
              <a:t>Jason</a:t>
            </a:r>
          </a:p>
        </p:txBody>
      </p:sp>
      <p:sp>
        <p:nvSpPr>
          <p:cNvPr id="32" name="Shape 32"/>
          <p:cNvSpPr txBox="1"/>
          <p:nvPr>
            <p:ph idx="3" type="body"/>
          </p:nvPr>
        </p:nvSpPr>
        <p:spPr>
          <a:xfrm>
            <a:off y="5590218" x="6931950"/>
            <a:ext cy="732899" cx="1873200"/>
          </a:xfrm>
          <a:prstGeom prst="rect">
            <a:avLst/>
          </a:prstGeom>
        </p:spPr>
        <p:txBody>
          <a:bodyPr bIns="91425" rIns="91425" lIns="91425" tIns="91425" anchor="t" anchorCtr="0">
            <a:noAutofit/>
          </a:bodyPr>
          <a:lstStyle/>
          <a:p>
            <a:pPr algn="ctr" rtl="0" lvl="0">
              <a:buNone/>
            </a:pPr>
            <a:r>
              <a:rPr lang="en-GB"/>
              <a:t>Victor</a:t>
            </a:r>
          </a:p>
        </p:txBody>
      </p:sp>
      <p:sp>
        <p:nvSpPr>
          <p:cNvPr id="33" name="Shape 33"/>
          <p:cNvSpPr txBox="1"/>
          <p:nvPr>
            <p:ph idx="4" type="body"/>
          </p:nvPr>
        </p:nvSpPr>
        <p:spPr>
          <a:xfrm>
            <a:off y="3172734" x="459837"/>
            <a:ext cy="732899" cx="1873200"/>
          </a:xfrm>
          <a:prstGeom prst="rect">
            <a:avLst/>
          </a:prstGeom>
        </p:spPr>
        <p:txBody>
          <a:bodyPr bIns="91425" rIns="91425" lIns="91425" tIns="91425" anchor="t" anchorCtr="0">
            <a:noAutofit/>
          </a:bodyPr>
          <a:lstStyle/>
          <a:p>
            <a:pPr algn="ctr" rtl="0" lvl="0">
              <a:buNone/>
            </a:pPr>
            <a:r>
              <a:rPr lang="en-GB"/>
              <a:t>Caroline</a:t>
            </a:r>
          </a:p>
        </p:txBody>
      </p:sp>
      <p:sp>
        <p:nvSpPr>
          <p:cNvPr id="34" name="Shape 34"/>
          <p:cNvSpPr txBox="1"/>
          <p:nvPr>
            <p:ph idx="5" type="body"/>
          </p:nvPr>
        </p:nvSpPr>
        <p:spPr>
          <a:xfrm>
            <a:off y="3172734" x="2576879"/>
            <a:ext cy="732899" cx="1873200"/>
          </a:xfrm>
          <a:prstGeom prst="rect">
            <a:avLst/>
          </a:prstGeom>
        </p:spPr>
        <p:txBody>
          <a:bodyPr bIns="91425" rIns="91425" lIns="91425" tIns="91425" anchor="t" anchorCtr="0">
            <a:noAutofit/>
          </a:bodyPr>
          <a:lstStyle/>
          <a:p>
            <a:pPr algn="ctr" rtl="0" lvl="0">
              <a:buNone/>
            </a:pPr>
            <a:r>
              <a:rPr lang="en-GB"/>
              <a:t>Chris</a:t>
            </a:r>
          </a:p>
        </p:txBody>
      </p:sp>
      <p:sp>
        <p:nvSpPr>
          <p:cNvPr id="35" name="Shape 35"/>
          <p:cNvSpPr txBox="1"/>
          <p:nvPr>
            <p:ph idx="6" type="body"/>
          </p:nvPr>
        </p:nvSpPr>
        <p:spPr>
          <a:xfrm>
            <a:off y="3172734" x="6810962"/>
            <a:ext cy="732899" cx="1873200"/>
          </a:xfrm>
          <a:prstGeom prst="rect">
            <a:avLst/>
          </a:prstGeom>
        </p:spPr>
        <p:txBody>
          <a:bodyPr bIns="91425" rIns="91425" lIns="91425" tIns="91425" anchor="t" anchorCtr="0">
            <a:noAutofit/>
          </a:bodyPr>
          <a:lstStyle/>
          <a:p>
            <a:pPr algn="ctr" rtl="0" lvl="0">
              <a:buNone/>
            </a:pPr>
            <a:r>
              <a:rPr lang="en-GB"/>
              <a:t>Ivonne</a:t>
            </a:r>
          </a:p>
        </p:txBody>
      </p:sp>
      <p:sp>
        <p:nvSpPr>
          <p:cNvPr id="36" name="Shape 36"/>
          <p:cNvSpPr txBox="1"/>
          <p:nvPr>
            <p:ph idx="7" type="body"/>
          </p:nvPr>
        </p:nvSpPr>
        <p:spPr>
          <a:xfrm>
            <a:off y="5590218" x="3635400"/>
            <a:ext cy="732899" cx="1873200"/>
          </a:xfrm>
          <a:prstGeom prst="rect">
            <a:avLst/>
          </a:prstGeom>
        </p:spPr>
        <p:txBody>
          <a:bodyPr bIns="91425" rIns="91425" lIns="91425" tIns="91425" anchor="t" anchorCtr="0">
            <a:noAutofit/>
          </a:bodyPr>
          <a:lstStyle/>
          <a:p>
            <a:pPr algn="ctr" rtl="0" lvl="0">
              <a:buNone/>
            </a:pPr>
            <a:r>
              <a:rPr lang="en-GB"/>
              <a:t>Marcos</a:t>
            </a:r>
          </a:p>
        </p:txBody>
      </p:sp>
      <p:pic>
        <p:nvPicPr>
          <p:cNvPr id="37" name="Shape 37"/>
          <p:cNvPicPr preferRelativeResize="0"/>
          <p:nvPr/>
        </p:nvPicPr>
        <p:blipFill>
          <a:blip r:embed="rId3"/>
          <a:stretch>
            <a:fillRect/>
          </a:stretch>
        </p:blipFill>
        <p:spPr>
          <a:xfrm>
            <a:off y="1417950" x="4931809"/>
            <a:ext cy="1863800" cx="1397439"/>
          </a:xfrm>
          <a:prstGeom prst="rect">
            <a:avLst/>
          </a:prstGeom>
          <a:noFill/>
          <a:ln>
            <a:noFill/>
          </a:ln>
        </p:spPr>
      </p:pic>
      <p:pic>
        <p:nvPicPr>
          <p:cNvPr id="38" name="Shape 38"/>
          <p:cNvPicPr preferRelativeResize="0"/>
          <p:nvPr/>
        </p:nvPicPr>
        <p:blipFill rotWithShape="1">
          <a:blip r:embed="rId4"/>
          <a:srcRect t="49329" b="1547" r="40743" l="30233"/>
          <a:stretch/>
        </p:blipFill>
        <p:spPr>
          <a:xfrm>
            <a:off y="3967425" x="513650"/>
            <a:ext cy="1703900" cx="1523599"/>
          </a:xfrm>
          <a:prstGeom prst="rect">
            <a:avLst/>
          </a:prstGeom>
          <a:noFill/>
          <a:ln>
            <a:noFill/>
          </a:ln>
        </p:spPr>
      </p:pic>
      <p:pic>
        <p:nvPicPr>
          <p:cNvPr id="39" name="Shape 39"/>
          <p:cNvPicPr preferRelativeResize="0"/>
          <p:nvPr/>
        </p:nvPicPr>
        <p:blipFill>
          <a:blip r:embed="rId5"/>
          <a:stretch>
            <a:fillRect/>
          </a:stretch>
        </p:blipFill>
        <p:spPr>
          <a:xfrm>
            <a:off y="1418221" x="2865274"/>
            <a:ext cy="1863267" cx="1397450"/>
          </a:xfrm>
          <a:prstGeom prst="rect">
            <a:avLst/>
          </a:prstGeom>
          <a:noFill/>
          <a:ln>
            <a:noFill/>
          </a:ln>
        </p:spPr>
      </p:pic>
      <p:pic>
        <p:nvPicPr>
          <p:cNvPr id="40" name="Shape 40"/>
          <p:cNvPicPr preferRelativeResize="0"/>
          <p:nvPr/>
        </p:nvPicPr>
        <p:blipFill rotWithShape="1">
          <a:blip r:embed="rId6"/>
          <a:srcRect t="17201" b="28568" r="12250" l="43841"/>
          <a:stretch/>
        </p:blipFill>
        <p:spPr>
          <a:xfrm>
            <a:off y="3905625" x="3873275"/>
            <a:ext cy="1726092" cx="1397450"/>
          </a:xfrm>
          <a:prstGeom prst="rect">
            <a:avLst/>
          </a:prstGeom>
          <a:noFill/>
          <a:ln>
            <a:noFill/>
          </a:ln>
        </p:spPr>
      </p:pic>
      <p:pic>
        <p:nvPicPr>
          <p:cNvPr id="41" name="Shape 41"/>
          <p:cNvPicPr preferRelativeResize="0"/>
          <p:nvPr/>
        </p:nvPicPr>
        <p:blipFill>
          <a:blip r:embed="rId7"/>
          <a:stretch>
            <a:fillRect/>
          </a:stretch>
        </p:blipFill>
        <p:spPr>
          <a:xfrm>
            <a:off y="1418237" x="576725"/>
            <a:ext cy="1863237" cx="1397450"/>
          </a:xfrm>
          <a:prstGeom prst="rect">
            <a:avLst/>
          </a:prstGeom>
          <a:noFill/>
          <a:ln>
            <a:noFill/>
          </a:ln>
        </p:spPr>
      </p:pic>
      <p:pic>
        <p:nvPicPr>
          <p:cNvPr id="42" name="Shape 42"/>
          <p:cNvPicPr preferRelativeResize="0"/>
          <p:nvPr/>
        </p:nvPicPr>
        <p:blipFill rotWithShape="1">
          <a:blip r:embed="rId8"/>
          <a:srcRect t="24976" b="20548" r="24227" l="56983"/>
          <a:stretch/>
        </p:blipFill>
        <p:spPr>
          <a:xfrm>
            <a:off y="1417937" x="7126225"/>
            <a:ext cy="1863801" cx="1242702"/>
          </a:xfrm>
          <a:prstGeom prst="rect">
            <a:avLst/>
          </a:prstGeom>
          <a:noFill/>
          <a:ln>
            <a:noFill/>
          </a:ln>
        </p:spPr>
      </p:pic>
      <p:pic>
        <p:nvPicPr>
          <p:cNvPr id="43" name="Shape 43"/>
          <p:cNvPicPr preferRelativeResize="0"/>
          <p:nvPr/>
        </p:nvPicPr>
        <p:blipFill>
          <a:blip r:embed="rId9"/>
          <a:stretch>
            <a:fillRect/>
          </a:stretch>
        </p:blipFill>
        <p:spPr>
          <a:xfrm>
            <a:off y="3905625" x="7126225"/>
            <a:ext cy="1932000" cx="1499400"/>
          </a:xfrm>
          <a:prstGeom prst="rect">
            <a:avLst/>
          </a:prstGeom>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y="0" x="0"/>
          <a:ext cy="0" cx="0"/>
          <a:chOff y="0" x="0"/>
          <a:chExt cy="0" cx="0"/>
        </a:xfrm>
      </p:grpSpPr>
      <p:sp>
        <p:nvSpPr>
          <p:cNvPr id="162" name="Shape 162"/>
          <p:cNvSpPr txBox="1"/>
          <p:nvPr>
            <p:ph type="title"/>
          </p:nvPr>
        </p:nvSpPr>
        <p:spPr>
          <a:xfrm>
            <a:off y="274637" x="457200"/>
            <a:ext cy="1143299" cx="8229600"/>
          </a:xfrm>
          <a:prstGeom prst="rect">
            <a:avLst/>
          </a:prstGeom>
        </p:spPr>
        <p:txBody>
          <a:bodyPr bIns="91425" rIns="91425" lIns="91425" tIns="91425" anchor="b" anchorCtr="0">
            <a:noAutofit/>
          </a:bodyPr>
          <a:lstStyle/>
          <a:p/>
        </p:txBody>
      </p:sp>
      <p:sp>
        <p:nvSpPr>
          <p:cNvPr id="163" name="Shape 16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Clr>
                <a:schemeClr val="dk1"/>
              </a:buClr>
              <a:buSzPct val="100000"/>
              <a:buFont typeface="Arial"/>
              <a:buNone/>
            </a:pPr>
            <a:r>
              <a:rPr sz="1100" lang="en-GB">
                <a:solidFill>
                  <a:schemeClr val="dk1"/>
                </a:solidFill>
              </a:rPr>
              <a:t>Brickipedia, (2014). </a:t>
            </a:r>
            <a:r>
              <a:rPr sz="1100" lang="en-GB" i="1">
                <a:solidFill>
                  <a:schemeClr val="dk1"/>
                </a:solidFill>
              </a:rPr>
              <a:t>Mindstorms</a:t>
            </a:r>
            <a:r>
              <a:rPr sz="1100" lang="en-GB">
                <a:solidFill>
                  <a:schemeClr val="dk1"/>
                </a:solidFill>
              </a:rPr>
              <a:t>. [online] Available at: http://lego.wikia.com/wiki/Mindstorms [Accessed 30 Apr. 2014]</a:t>
            </a:r>
          </a:p>
          <a:p>
            <a:pPr rtl="0" lvl="0">
              <a:buClr>
                <a:schemeClr val="dk1"/>
              </a:buClr>
              <a:buSzPct val="100000"/>
              <a:buFont typeface="Arial"/>
              <a:buNone/>
            </a:pPr>
            <a:r>
              <a:rPr sz="1100" lang="en-GB">
                <a:solidFill>
                  <a:schemeClr val="dk1"/>
                </a:solidFill>
              </a:rPr>
              <a:t>Commons.wikimedia.org, (2010). </a:t>
            </a:r>
            <a:r>
              <a:rPr sz="1100" lang="en-GB" i="1">
                <a:solidFill>
                  <a:schemeClr val="dk1"/>
                </a:solidFill>
              </a:rPr>
              <a:t>File:Lego Mindstorms kit.jpg - Wikimedia Commons</a:t>
            </a:r>
            <a:r>
              <a:rPr sz="1100" lang="en-GB">
                <a:solidFill>
                  <a:schemeClr val="dk1"/>
                </a:solidFill>
              </a:rPr>
              <a:t>. [online] Available at: http://commons.wikimedia.org/wiki/File:Lego_Mindstorms_kit.jpg [Accessed 30 Apr. 2014]</a:t>
            </a:r>
          </a:p>
          <a:p>
            <a:pPr rtl="0" lvl="0">
              <a:buClr>
                <a:schemeClr val="dk1"/>
              </a:buClr>
              <a:buSzPct val="100000"/>
              <a:buFont typeface="Arial"/>
              <a:buNone/>
            </a:pPr>
            <a:r>
              <a:rPr sz="1100" lang="en-GB">
                <a:solidFill>
                  <a:schemeClr val="dk1"/>
                </a:solidFill>
              </a:rPr>
              <a:t>Advance, R. (2014). </a:t>
            </a:r>
            <a:r>
              <a:rPr sz="1100" lang="en-GB" i="1">
                <a:solidFill>
                  <a:schemeClr val="dk1"/>
                </a:solidFill>
              </a:rPr>
              <a:t>8547 LEGO� Mindstorms NXT V2 - Robot Advance</a:t>
            </a:r>
            <a:r>
              <a:rPr sz="1100" lang="en-GB">
                <a:solidFill>
                  <a:schemeClr val="dk1"/>
                </a:solidFill>
              </a:rPr>
              <a:t>. [online] Robot-advance.com. Available at: http://www.robot-advance.com/art-8547-lego-mindstorms-nxt-v2-193.htm [Accessed 30 Apr. 2014]</a:t>
            </a:r>
          </a:p>
          <a:p>
            <a:pPr rtl="0" lvl="0">
              <a:buClr>
                <a:schemeClr val="dk1"/>
              </a:buClr>
              <a:buSzPct val="100000"/>
              <a:buFont typeface="Arial"/>
              <a:buNone/>
            </a:pPr>
            <a:r>
              <a:rPr sz="1100" lang="en-GB">
                <a:solidFill>
                  <a:schemeClr val="dk1"/>
                </a:solidFill>
              </a:rPr>
              <a:t>Ideas.lego.com, (2012). </a:t>
            </a:r>
            <a:r>
              <a:rPr sz="1100" lang="en-GB" i="1">
                <a:solidFill>
                  <a:schemeClr val="dk1"/>
                </a:solidFill>
              </a:rPr>
              <a:t>LEGO Ideas - Home Page</a:t>
            </a:r>
            <a:r>
              <a:rPr sz="1100" lang="en-GB">
                <a:solidFill>
                  <a:schemeClr val="dk1"/>
                </a:solidFill>
              </a:rPr>
              <a:t>. [online] Available at: https://ideas.lego.com/ [Accessed 30 Apr. 2014]</a:t>
            </a:r>
          </a:p>
          <a:p>
            <a:pPr rtl="0" lvl="0">
              <a:buClr>
                <a:schemeClr val="dk1"/>
              </a:buClr>
              <a:buSzPct val="100000"/>
              <a:buFont typeface="Arial"/>
              <a:buNone/>
            </a:pPr>
            <a:r>
              <a:rPr sz="1100" lang="en-GB">
                <a:solidFill>
                  <a:schemeClr val="dk1"/>
                </a:solidFill>
              </a:rPr>
              <a:t>Laird, M. (2014). </a:t>
            </a:r>
            <a:r>
              <a:rPr sz="1100" lang="en-GB" i="1">
                <a:solidFill>
                  <a:schemeClr val="dk1"/>
                </a:solidFill>
              </a:rPr>
              <a:t>Branding by LEGO: Child’s play, or is it? - McGrath Rainey Laird</a:t>
            </a:r>
            <a:r>
              <a:rPr sz="1100" lang="en-GB">
                <a:solidFill>
                  <a:schemeClr val="dk1"/>
                </a:solidFill>
              </a:rPr>
              <a:t>. [online] McGrath Rainey Laird Agency | MRLA. Available at: http://mrlagency.co.uk/branding-childs-play/ [Accessed 1 May. 2014].</a:t>
            </a:r>
          </a:p>
          <a:p>
            <a:pPr rtl="0" lvl="0">
              <a:buClr>
                <a:schemeClr val="dk1"/>
              </a:buClr>
              <a:buSzPct val="100000"/>
              <a:buFont typeface="Arial"/>
              <a:buNone/>
            </a:pPr>
            <a:r>
              <a:rPr sz="1100" lang="en-GB">
                <a:solidFill>
                  <a:schemeClr val="dk1"/>
                </a:solidFill>
              </a:rPr>
              <a:t>Innocentive.com, (2014). </a:t>
            </a:r>
            <a:r>
              <a:rPr sz="1100" lang="en-GB" i="1">
                <a:solidFill>
                  <a:schemeClr val="dk1"/>
                </a:solidFill>
              </a:rPr>
              <a:t>Crowdsourcing | Open Innovation | Prize Competitions | InnoCentive</a:t>
            </a:r>
            <a:r>
              <a:rPr sz="1100" lang="en-GB">
                <a:solidFill>
                  <a:schemeClr val="dk1"/>
                </a:solidFill>
              </a:rPr>
              <a:t>. [online] Available at: https://www.innocentive.com/innovation-solutions/products-services-overview [Accessed 30 Apr. 2014]</a:t>
            </a:r>
          </a:p>
          <a:p>
            <a:pPr rtl="0" lvl="0">
              <a:buClr>
                <a:schemeClr val="dk1"/>
              </a:buClr>
              <a:buSzPct val="100000"/>
              <a:buFont typeface="Arial"/>
              <a:buNone/>
            </a:pPr>
            <a:r>
              <a:rPr sz="1100" lang="en-GB">
                <a:solidFill>
                  <a:schemeClr val="dk1"/>
                </a:solidFill>
              </a:rPr>
              <a:t>Innocentive.com, (2014). </a:t>
            </a:r>
            <a:r>
              <a:rPr sz="1100" lang="en-GB" i="1">
                <a:solidFill>
                  <a:schemeClr val="dk1"/>
                </a:solidFill>
              </a:rPr>
              <a:t>Crowdsourced Problem Solving | Earn Recognition &amp; Financial Awards</a:t>
            </a:r>
            <a:r>
              <a:rPr sz="1100" lang="en-GB">
                <a:solidFill>
                  <a:schemeClr val="dk1"/>
                </a:solidFill>
              </a:rPr>
              <a:t>. [online] Available at: https://www.innocentive.com/for-solvers/why-solve [Accessed 30 Apr. 2014]</a:t>
            </a:r>
          </a:p>
          <a:p>
            <a:pPr rtl="0" lvl="0">
              <a:buClr>
                <a:schemeClr val="dk1"/>
              </a:buClr>
              <a:buSzPct val="100000"/>
              <a:buFont typeface="Arial"/>
              <a:buNone/>
            </a:pPr>
            <a:r>
              <a:rPr sz="1100" lang="en-GB">
                <a:solidFill>
                  <a:schemeClr val="dk1"/>
                </a:solidFill>
              </a:rPr>
              <a:t>Innocentive.com, (2014). </a:t>
            </a:r>
            <a:r>
              <a:rPr sz="1100" lang="en-GB" i="1">
                <a:solidFill>
                  <a:schemeClr val="dk1"/>
                </a:solidFill>
              </a:rPr>
              <a:t>InnoCentive Customer Success Stories</a:t>
            </a:r>
            <a:r>
              <a:rPr sz="1100" lang="en-GB">
                <a:solidFill>
                  <a:schemeClr val="dk1"/>
                </a:solidFill>
              </a:rPr>
              <a:t>. [online] Available at: https://www.innocentive.com/about-innocentive/innovation-solutions-of-note [Accessed 30 Apr. 2014]</a:t>
            </a:r>
          </a:p>
          <a:p>
            <a:pPr rtl="0" lvl="0">
              <a:buClr>
                <a:schemeClr val="dk1"/>
              </a:buClr>
              <a:buSzPct val="100000"/>
              <a:buFont typeface="Arial"/>
              <a:buNone/>
            </a:pPr>
            <a:r>
              <a:rPr sz="1100" lang="en-GB">
                <a:solidFill>
                  <a:schemeClr val="dk1"/>
                </a:solidFill>
              </a:rPr>
              <a:t>Innocentive.com, (2014). </a:t>
            </a:r>
            <a:r>
              <a:rPr sz="1100" lang="en-GB" i="1">
                <a:solidFill>
                  <a:schemeClr val="dk1"/>
                </a:solidFill>
              </a:rPr>
              <a:t>Innovation Management | Crowdsourcing | Challenges | Competitions</a:t>
            </a:r>
            <a:r>
              <a:rPr sz="1100" lang="en-GB">
                <a:solidFill>
                  <a:schemeClr val="dk1"/>
                </a:solidFill>
              </a:rPr>
              <a:t>. [online] Available at: https://www.innocentive.com/ [Accessed 30 Apr. 2014]</a:t>
            </a:r>
          </a:p>
          <a:p>
            <a:pPr rtl="0" lvl="0">
              <a:buClr>
                <a:schemeClr val="dk1"/>
              </a:buClr>
              <a:buSzPct val="100000"/>
              <a:buFont typeface="Arial"/>
              <a:buNone/>
            </a:pPr>
            <a:r>
              <a:rPr sz="1100" lang="en-GB">
                <a:solidFill>
                  <a:schemeClr val="dk1"/>
                </a:solidFill>
              </a:rPr>
              <a:t>Lindegaard, S. (2010). </a:t>
            </a:r>
            <a:r>
              <a:rPr sz="1100" lang="en-GB" i="1">
                <a:solidFill>
                  <a:schemeClr val="dk1"/>
                </a:solidFill>
              </a:rPr>
              <a:t>The open innovation revolution</a:t>
            </a:r>
            <a:r>
              <a:rPr sz="1100" lang="en-GB">
                <a:solidFill>
                  <a:schemeClr val="dk1"/>
                </a:solidFill>
              </a:rPr>
              <a:t>. 1st ed. Hoboken, NJ: Wiley</a:t>
            </a:r>
          </a:p>
          <a:p>
            <a:r>
              <a:t/>
            </a:r>
          </a:p>
          <a:p>
            <a:r>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y="0" x="0"/>
          <a:ext cy="0" cx="0"/>
          <a:chOff y="0" x="0"/>
          <a:chExt cy="0" cx="0"/>
        </a:xfrm>
      </p:grpSpPr>
      <p:sp>
        <p:nvSpPr>
          <p:cNvPr id="48" name="Shape 48"/>
          <p:cNvSpPr txBox="1"/>
          <p:nvPr>
            <p:ph idx="1" type="body"/>
          </p:nvPr>
        </p:nvSpPr>
        <p:spPr>
          <a:xfrm>
            <a:off y="2370450" x="457200"/>
            <a:ext cy="2117099" cx="8229600"/>
          </a:xfrm>
          <a:prstGeom prst="rect">
            <a:avLst/>
          </a:prstGeom>
        </p:spPr>
        <p:txBody>
          <a:bodyPr bIns="91425" rIns="91425" lIns="91425" tIns="91425" anchor="t" anchorCtr="0">
            <a:noAutofit/>
          </a:bodyPr>
          <a:lstStyle/>
          <a:p>
            <a:pPr rtl="0" lvl="0">
              <a:buNone/>
            </a:pPr>
            <a:r>
              <a:rPr sz="1800" lang="en-GB" i="1"/>
              <a:t>“Open Innovation is the use of purposive inflows and outflows of knowledge to accelerate innovation. With knowledge now widely distributed, companies cannot rely entirely on their own research, but should acquire inventions or intellectual property from other companies when it advances the business model.” </a:t>
            </a:r>
          </a:p>
          <a:p>
            <a:pPr algn="r">
              <a:buNone/>
            </a:pPr>
            <a:r>
              <a:rPr sz="1800" lang="en-GB" i="1"/>
              <a:t>-Henry Chesbrough</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sp>
        <p:nvSpPr>
          <p:cNvPr id="53" name="Shape 53"/>
          <p:cNvSpPr txBox="1"/>
          <p:nvPr>
            <p:ph type="title"/>
          </p:nvPr>
        </p:nvSpPr>
        <p:spPr>
          <a:xfrm>
            <a:off y="274637" x="457200"/>
            <a:ext cy="1143299" cx="8229600"/>
          </a:xfrm>
          <a:prstGeom prst="rect">
            <a:avLst/>
          </a:prstGeom>
        </p:spPr>
        <p:txBody>
          <a:bodyPr bIns="91425" rIns="91425" lIns="91425" tIns="91425" anchor="b" anchorCtr="0">
            <a:noAutofit/>
          </a:bodyPr>
          <a:lstStyle/>
          <a:p/>
        </p:txBody>
      </p:sp>
      <p:sp>
        <p:nvSpPr>
          <p:cNvPr id="54" name="Shape 54"/>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pic>
        <p:nvPicPr>
          <p:cNvPr id="55" name="Shape 55"/>
          <p:cNvPicPr preferRelativeResize="0"/>
          <p:nvPr/>
        </p:nvPicPr>
        <p:blipFill>
          <a:blip r:embed="rId3"/>
          <a:stretch>
            <a:fillRect/>
          </a:stretch>
        </p:blipFill>
        <p:spPr>
          <a:xfrm>
            <a:off y="1478500" x="617987"/>
            <a:ext cy="3975349" cx="7908024"/>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y="0" x="0"/>
          <a:ext cy="0" cx="0"/>
          <a:chOff y="0" x="0"/>
          <a:chExt cy="0" cx="0"/>
        </a:xfrm>
      </p:grpSpPr>
      <p:sp>
        <p:nvSpPr>
          <p:cNvPr id="60" name="Shape 60"/>
          <p:cNvSpPr txBox="1"/>
          <p:nvPr>
            <p:ph type="title"/>
          </p:nvPr>
        </p:nvSpPr>
        <p:spPr>
          <a:xfrm>
            <a:off y="274637" x="457200"/>
            <a:ext cy="1143299" cx="8229600"/>
          </a:xfrm>
          <a:prstGeom prst="rect">
            <a:avLst/>
          </a:prstGeom>
        </p:spPr>
        <p:txBody>
          <a:bodyPr bIns="91425" rIns="91425" lIns="91425" tIns="91425" anchor="b" anchorCtr="0">
            <a:noAutofit/>
          </a:bodyPr>
          <a:lstStyle/>
          <a:p/>
        </p:txBody>
      </p:sp>
      <p:sp>
        <p:nvSpPr>
          <p:cNvPr id="61" name="Shape 61"/>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pic>
        <p:nvPicPr>
          <p:cNvPr id="62" name="Shape 62"/>
          <p:cNvPicPr preferRelativeResize="0"/>
          <p:nvPr/>
        </p:nvPicPr>
        <p:blipFill>
          <a:blip r:embed="rId3"/>
          <a:stretch>
            <a:fillRect/>
          </a:stretch>
        </p:blipFill>
        <p:spPr>
          <a:xfrm>
            <a:off y="1471875" x="620250"/>
            <a:ext cy="3914249" cx="7903501"/>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y="0" x="0"/>
          <a:ext cy="0" cx="0"/>
          <a:chOff y="0" x="0"/>
          <a:chExt cy="0" cx="0"/>
        </a:xfrm>
      </p:grpSpPr>
      <p:sp>
        <p:nvSpPr>
          <p:cNvPr id="67" name="Shape 67"/>
          <p:cNvSpPr txBox="1"/>
          <p:nvPr>
            <p:ph type="title"/>
          </p:nvPr>
        </p:nvSpPr>
        <p:spPr>
          <a:xfrm>
            <a:off y="274637" x="457200"/>
            <a:ext cy="1143299" cx="8229600"/>
          </a:xfrm>
          <a:prstGeom prst="rect">
            <a:avLst/>
          </a:prstGeom>
        </p:spPr>
        <p:txBody>
          <a:bodyPr bIns="91425" rIns="91425" lIns="91425" tIns="91425" anchor="b" anchorCtr="0">
            <a:noAutofit/>
          </a:bodyPr>
          <a:lstStyle/>
          <a:p>
            <a:pPr>
              <a:buNone/>
            </a:pPr>
            <a:r>
              <a:rPr lang="en-GB"/>
              <a:t>Case study 1: Duolingo</a:t>
            </a:r>
          </a:p>
        </p:txBody>
      </p:sp>
      <p:pic>
        <p:nvPicPr>
          <p:cNvPr id="68" name="Shape 68"/>
          <p:cNvPicPr preferRelativeResize="0"/>
          <p:nvPr/>
        </p:nvPicPr>
        <p:blipFill rotWithShape="1">
          <a:blip r:embed="rId3"/>
          <a:srcRect t="10881" b="0" r="19555" l="17846"/>
          <a:stretch/>
        </p:blipFill>
        <p:spPr>
          <a:xfrm>
            <a:off y="1494150" x="1326750"/>
            <a:ext cy="5057900" cx="63193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y="0" x="0"/>
          <a:ext cy="0" cx="0"/>
          <a:chOff y="0" x="0"/>
          <a:chExt cy="0" cx="0"/>
        </a:xfrm>
      </p:grpSpPr>
      <p:sp>
        <p:nvSpPr>
          <p:cNvPr id="73" name="Shape 73"/>
          <p:cNvSpPr txBox="1"/>
          <p:nvPr>
            <p:ph type="title"/>
          </p:nvPr>
        </p:nvSpPr>
        <p:spPr>
          <a:xfrm>
            <a:off y="274637" x="457200"/>
            <a:ext cy="1143299" cx="8229600"/>
          </a:xfrm>
          <a:prstGeom prst="rect">
            <a:avLst/>
          </a:prstGeom>
        </p:spPr>
        <p:txBody>
          <a:bodyPr bIns="91425" rIns="91425" lIns="91425" tIns="91425" anchor="b" anchorCtr="0">
            <a:noAutofit/>
          </a:bodyPr>
          <a:lstStyle/>
          <a:p>
            <a:pPr rtl="0" lvl="0">
              <a:buNone/>
            </a:pPr>
            <a:r>
              <a:rPr lang="en-GB"/>
              <a:t>User translations of articles</a:t>
            </a:r>
          </a:p>
        </p:txBody>
      </p:sp>
      <p:pic>
        <p:nvPicPr>
          <p:cNvPr id="74" name="Shape 74"/>
          <p:cNvPicPr preferRelativeResize="0"/>
          <p:nvPr/>
        </p:nvPicPr>
        <p:blipFill rotWithShape="1">
          <a:blip r:embed="rId3"/>
          <a:srcRect t="17457" b="0" r="16535" l="11037"/>
          <a:stretch/>
        </p:blipFill>
        <p:spPr>
          <a:xfrm>
            <a:off y="1451175" x="399750"/>
            <a:ext cy="5272953" cx="82296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y="0" x="0"/>
          <a:ext cy="0" cx="0"/>
          <a:chOff y="0" x="0"/>
          <a:chExt cy="0" cx="0"/>
        </a:xfrm>
      </p:grpSpPr>
      <p:sp>
        <p:nvSpPr>
          <p:cNvPr id="79" name="Shape 79"/>
          <p:cNvSpPr txBox="1"/>
          <p:nvPr>
            <p:ph type="title"/>
          </p:nvPr>
        </p:nvSpPr>
        <p:spPr>
          <a:xfrm>
            <a:off y="274637" x="457200"/>
            <a:ext cy="1143299" cx="8229600"/>
          </a:xfrm>
          <a:prstGeom prst="rect">
            <a:avLst/>
          </a:prstGeom>
        </p:spPr>
        <p:txBody>
          <a:bodyPr bIns="91425" rIns="91425" lIns="91425" tIns="91425" anchor="b" anchorCtr="0">
            <a:noAutofit/>
          </a:bodyPr>
          <a:lstStyle/>
          <a:p>
            <a:pPr rtl="0" lvl="0">
              <a:buNone/>
            </a:pPr>
            <a:r>
              <a:rPr lang="en-GB"/>
              <a:t>User-generated content</a:t>
            </a:r>
          </a:p>
        </p:txBody>
      </p:sp>
      <p:pic>
        <p:nvPicPr>
          <p:cNvPr id="80" name="Shape 80"/>
          <p:cNvPicPr preferRelativeResize="0"/>
          <p:nvPr/>
        </p:nvPicPr>
        <p:blipFill rotWithShape="1">
          <a:blip r:embed="rId3"/>
          <a:srcRect t="11394" b="0" r="22581" l="19353"/>
          <a:stretch/>
        </p:blipFill>
        <p:spPr>
          <a:xfrm>
            <a:off y="1596825" x="1388800"/>
            <a:ext cy="5060524" cx="58985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y="0" x="0"/>
          <a:ext cy="0" cx="0"/>
          <a:chOff y="0" x="0"/>
          <a:chExt cy="0" cx="0"/>
        </a:xfrm>
      </p:grpSpPr>
      <p:sp>
        <p:nvSpPr>
          <p:cNvPr id="85" name="Shape 85"/>
          <p:cNvSpPr txBox="1"/>
          <p:nvPr>
            <p:ph type="title"/>
          </p:nvPr>
        </p:nvSpPr>
        <p:spPr>
          <a:xfrm>
            <a:off y="274637" x="457200"/>
            <a:ext cy="1143299" cx="8229600"/>
          </a:xfrm>
          <a:prstGeom prst="rect">
            <a:avLst/>
          </a:prstGeom>
        </p:spPr>
        <p:txBody>
          <a:bodyPr bIns="91425" rIns="91425" lIns="91425" tIns="91425" anchor="b" anchorCtr="0">
            <a:noAutofit/>
          </a:bodyPr>
          <a:lstStyle/>
          <a:p>
            <a:pPr>
              <a:buNone/>
            </a:pPr>
            <a:r>
              <a:rPr lang="en-GB"/>
              <a:t>Case study 2: LEGO</a:t>
            </a:r>
          </a:p>
        </p:txBody>
      </p:sp>
      <p:sp>
        <p:nvSpPr>
          <p:cNvPr id="86" name="Shape 86"/>
          <p:cNvSpPr txBox="1"/>
          <p:nvPr>
            <p:ph idx="1" type="body"/>
          </p:nvPr>
        </p:nvSpPr>
        <p:spPr>
          <a:xfrm>
            <a:off y="1600200" x="3722525"/>
            <a:ext cy="3003000" cx="4964400"/>
          </a:xfrm>
          <a:prstGeom prst="rect">
            <a:avLst/>
          </a:prstGeom>
        </p:spPr>
        <p:txBody>
          <a:bodyPr bIns="91425" rIns="91425" lIns="91425" tIns="91425" anchor="t" anchorCtr="0">
            <a:noAutofit/>
          </a:bodyPr>
          <a:lstStyle/>
          <a:p>
            <a:pPr rtl="0" lvl="0" indent="-381000" marL="457200">
              <a:lnSpc>
                <a:spcPct val="115000"/>
              </a:lnSpc>
              <a:spcBef>
                <a:spcPts val="0"/>
              </a:spcBef>
              <a:buClr>
                <a:schemeClr val="dk1"/>
              </a:buClr>
              <a:buSzPct val="166666"/>
              <a:buFont typeface="Arial"/>
              <a:buChar char="•"/>
            </a:pPr>
            <a:r>
              <a:rPr sz="2400" lang="en-GB">
                <a:solidFill>
                  <a:schemeClr val="dk1"/>
                </a:solidFill>
              </a:rPr>
              <a:t>Claim that they have manufactured 400 billion LEGO elements</a:t>
            </a:r>
          </a:p>
          <a:p>
            <a:r>
              <a:t/>
            </a:r>
          </a:p>
          <a:p>
            <a:pPr rtl="0" lvl="0" indent="-381000" marL="457200">
              <a:lnSpc>
                <a:spcPct val="115000"/>
              </a:lnSpc>
              <a:spcBef>
                <a:spcPts val="0"/>
              </a:spcBef>
              <a:buClr>
                <a:schemeClr val="dk1"/>
              </a:buClr>
              <a:buSzPct val="166666"/>
              <a:buFont typeface="Arial"/>
              <a:buChar char="•"/>
            </a:pPr>
            <a:r>
              <a:rPr sz="2400" lang="en-GB">
                <a:solidFill>
                  <a:schemeClr val="dk1"/>
                </a:solidFill>
              </a:rPr>
              <a:t>There are 62 LEGO bricks for every person in the world</a:t>
            </a:r>
          </a:p>
          <a:p>
            <a:r>
              <a:t/>
            </a:r>
          </a:p>
        </p:txBody>
      </p:sp>
      <p:pic>
        <p:nvPicPr>
          <p:cNvPr id="87" name="Shape 87"/>
          <p:cNvPicPr preferRelativeResize="0"/>
          <p:nvPr/>
        </p:nvPicPr>
        <p:blipFill rotWithShape="1">
          <a:blip r:embed="rId3"/>
          <a:srcRect t="0" b="0" r="28356" l="0"/>
          <a:stretch/>
        </p:blipFill>
        <p:spPr>
          <a:xfrm>
            <a:off y="1666687" x="657350"/>
            <a:ext cy="2554324" cx="2744973"/>
          </a:xfrm>
          <a:prstGeom prst="rect">
            <a:avLst/>
          </a:prstGeom>
          <a:noFill/>
          <a:ln>
            <a:noFill/>
          </a:ln>
        </p:spPr>
      </p:pic>
      <p:sp>
        <p:nvSpPr>
          <p:cNvPr id="88" name="Shape 88"/>
          <p:cNvSpPr txBox="1"/>
          <p:nvPr/>
        </p:nvSpPr>
        <p:spPr>
          <a:xfrm>
            <a:off y="4469775" x="457125"/>
            <a:ext cy="2108399" cx="8229600"/>
          </a:xfrm>
          <a:prstGeom prst="rect">
            <a:avLst/>
          </a:prstGeom>
        </p:spPr>
        <p:txBody>
          <a:bodyPr bIns="91425" rIns="91425" lIns="91425" tIns="91425" anchor="t" anchorCtr="0">
            <a:noAutofit/>
          </a:bodyPr>
          <a:lstStyle/>
          <a:p>
            <a:pPr rtl="0" lvl="0">
              <a:lnSpc>
                <a:spcPct val="115000"/>
              </a:lnSpc>
              <a:buClr>
                <a:schemeClr val="dk1"/>
              </a:buClr>
              <a:buSzPct val="45833"/>
              <a:buFont typeface="Arial"/>
              <a:buNone/>
            </a:pPr>
            <a:r>
              <a:rPr b="1" sz="2400" lang="en-GB">
                <a:solidFill>
                  <a:schemeClr val="dk1"/>
                </a:solidFill>
              </a:rPr>
              <a:t>Bankruptcy</a:t>
            </a:r>
          </a:p>
          <a:p>
            <a:r>
              <a:t/>
            </a:r>
          </a:p>
          <a:p>
            <a:pPr rtl="0" lvl="0" indent="-381000" marL="457200">
              <a:lnSpc>
                <a:spcPct val="115000"/>
              </a:lnSpc>
              <a:buClr>
                <a:schemeClr val="dk1"/>
              </a:buClr>
              <a:buSzPct val="166666"/>
              <a:buFont typeface="Arial"/>
              <a:buChar char="•"/>
            </a:pPr>
            <a:r>
              <a:rPr sz="2400" lang="en-GB">
                <a:solidFill>
                  <a:schemeClr val="dk1"/>
                </a:solidFill>
              </a:rPr>
              <a:t>In 2004 LEGO reported a record deficit of </a:t>
            </a:r>
            <a:r>
              <a:rPr b="1" sz="2400" lang="en-GB">
                <a:solidFill>
                  <a:schemeClr val="dk1"/>
                </a:solidFill>
              </a:rPr>
              <a:t>US $205 million</a:t>
            </a:r>
            <a:r>
              <a:rPr sz="2400" lang="en-GB">
                <a:solidFill>
                  <a:schemeClr val="dk1"/>
                </a:solidFill>
              </a:rPr>
              <a:t>, with </a:t>
            </a:r>
            <a:r>
              <a:rPr b="1" sz="2400" lang="en-GB">
                <a:solidFill>
                  <a:schemeClr val="dk1"/>
                </a:solidFill>
              </a:rPr>
              <a:t>debts</a:t>
            </a:r>
            <a:r>
              <a:rPr sz="2400" lang="en-GB">
                <a:solidFill>
                  <a:schemeClr val="dk1"/>
                </a:solidFill>
              </a:rPr>
              <a:t> adding up to </a:t>
            </a:r>
            <a:r>
              <a:rPr b="1" sz="2400" lang="en-GB">
                <a:solidFill>
                  <a:schemeClr val="dk1"/>
                </a:solidFill>
              </a:rPr>
              <a:t>US $1 billion</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