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73"/>
  </p:notesMasterIdLst>
  <p:sldIdLst>
    <p:sldId id="256" r:id="rId2"/>
    <p:sldId id="282" r:id="rId3"/>
    <p:sldId id="368" r:id="rId4"/>
    <p:sldId id="302" r:id="rId5"/>
    <p:sldId id="283" r:id="rId6"/>
    <p:sldId id="284" r:id="rId7"/>
    <p:sldId id="286" r:id="rId8"/>
    <p:sldId id="367" r:id="rId9"/>
    <p:sldId id="328" r:id="rId10"/>
    <p:sldId id="375" r:id="rId11"/>
    <p:sldId id="376" r:id="rId12"/>
    <p:sldId id="329" r:id="rId13"/>
    <p:sldId id="330" r:id="rId14"/>
    <p:sldId id="331" r:id="rId15"/>
    <p:sldId id="332" r:id="rId16"/>
    <p:sldId id="333" r:id="rId17"/>
    <p:sldId id="334" r:id="rId18"/>
    <p:sldId id="335" r:id="rId19"/>
    <p:sldId id="369"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50" r:id="rId33"/>
    <p:sldId id="351" r:id="rId34"/>
    <p:sldId id="352" r:id="rId35"/>
    <p:sldId id="354" r:id="rId36"/>
    <p:sldId id="356" r:id="rId37"/>
    <p:sldId id="357" r:id="rId38"/>
    <p:sldId id="372" r:id="rId39"/>
    <p:sldId id="373" r:id="rId40"/>
    <p:sldId id="374" r:id="rId41"/>
    <p:sldId id="365" r:id="rId42"/>
    <p:sldId id="358" r:id="rId43"/>
    <p:sldId id="303" r:id="rId44"/>
    <p:sldId id="304" r:id="rId45"/>
    <p:sldId id="305" r:id="rId46"/>
    <p:sldId id="306" r:id="rId47"/>
    <p:sldId id="308" r:id="rId48"/>
    <p:sldId id="309" r:id="rId49"/>
    <p:sldId id="310" r:id="rId50"/>
    <p:sldId id="311" r:id="rId51"/>
    <p:sldId id="312" r:id="rId52"/>
    <p:sldId id="314" r:id="rId53"/>
    <p:sldId id="315" r:id="rId54"/>
    <p:sldId id="316" r:id="rId55"/>
    <p:sldId id="317" r:id="rId56"/>
    <p:sldId id="319" r:id="rId57"/>
    <p:sldId id="320" r:id="rId58"/>
    <p:sldId id="321" r:id="rId59"/>
    <p:sldId id="322" r:id="rId60"/>
    <p:sldId id="323" r:id="rId61"/>
    <p:sldId id="324" r:id="rId62"/>
    <p:sldId id="325" r:id="rId63"/>
    <p:sldId id="327" r:id="rId64"/>
    <p:sldId id="359" r:id="rId65"/>
    <p:sldId id="360" r:id="rId66"/>
    <p:sldId id="361" r:id="rId67"/>
    <p:sldId id="362" r:id="rId68"/>
    <p:sldId id="363" r:id="rId69"/>
    <p:sldId id="364" r:id="rId70"/>
    <p:sldId id="370" r:id="rId71"/>
    <p:sldId id="371"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27" autoAdjust="0"/>
    <p:restoredTop sz="84341" autoAdjust="0"/>
  </p:normalViewPr>
  <p:slideViewPr>
    <p:cSldViewPr snapToGrid="0" snapToObjects="1">
      <p:cViewPr>
        <p:scale>
          <a:sx n="99" d="100"/>
          <a:sy n="99" d="100"/>
        </p:scale>
        <p:origin x="-8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5FD19-E30C-D749-9193-C295D5FCE3D6}" type="datetimeFigureOut">
              <a:rPr lang="en-US" smtClean="0"/>
              <a:t>17/02/2014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FC7C6D-7E12-F14E-B321-BFDDB26DAC1E}" type="slidenum">
              <a:rPr lang="en-US" smtClean="0"/>
              <a:t>‹#›</a:t>
            </a:fld>
            <a:endParaRPr lang="en-US"/>
          </a:p>
        </p:txBody>
      </p:sp>
    </p:spTree>
    <p:extLst>
      <p:ext uri="{BB962C8B-B14F-4D97-AF65-F5344CB8AC3E}">
        <p14:creationId xmlns:p14="http://schemas.microsoft.com/office/powerpoint/2010/main" val="7495901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FC7C6D-7E12-F14E-B321-BFDDB26DAC1E}" type="slidenum">
              <a:rPr lang="en-US" smtClean="0"/>
              <a:t>1</a:t>
            </a:fld>
            <a:endParaRPr lang="en-US"/>
          </a:p>
        </p:txBody>
      </p:sp>
    </p:spTree>
    <p:extLst>
      <p:ext uri="{BB962C8B-B14F-4D97-AF65-F5344CB8AC3E}">
        <p14:creationId xmlns:p14="http://schemas.microsoft.com/office/powerpoint/2010/main" val="3375849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Indexed using UDC</a:t>
            </a:r>
          </a:p>
          <a:p>
            <a:pPr>
              <a:defRPr/>
            </a:pPr>
            <a:endParaRPr lang="en-US" dirty="0" smtClean="0">
              <a:cs typeface="+mn-cs"/>
            </a:endParaRPr>
          </a:p>
          <a:p>
            <a:pPr>
              <a:defRPr/>
            </a:pPr>
            <a:r>
              <a:rPr lang="en-US" dirty="0" smtClean="0">
                <a:cs typeface="+mn-cs"/>
              </a:rPr>
              <a:t>100,000s of files, 1,000,000s of images</a:t>
            </a:r>
          </a:p>
          <a:p>
            <a:pPr>
              <a:defRPr/>
            </a:pPr>
            <a:r>
              <a:rPr lang="en-US" dirty="0" smtClean="0">
                <a:cs typeface="+mn-cs"/>
              </a:rPr>
              <a:t>Cards</a:t>
            </a:r>
            <a:r>
              <a:rPr lang="en-US" baseline="0" dirty="0" smtClean="0">
                <a:cs typeface="+mn-cs"/>
              </a:rPr>
              <a:t> contain both bibliographic and substantive information</a:t>
            </a: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DCCBCDEA-CB6F-634E-97EF-4A13F71BA335}" type="slidenum">
              <a:rPr lang="en-GB"/>
              <a:pPr>
                <a:defRPr/>
              </a:pPr>
              <a:t>14</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THINGS: the universe, reality, the cosmos</a:t>
            </a:r>
          </a:p>
          <a:p>
            <a:pPr>
              <a:defRPr/>
            </a:pPr>
            <a:r>
              <a:rPr lang="en-US" dirty="0" smtClean="0"/>
              <a:t>Our MINDS think about fragments of thing</a:t>
            </a:r>
          </a:p>
          <a:p>
            <a:pPr>
              <a:defRPr/>
            </a:pPr>
            <a:r>
              <a:rPr lang="en-US" dirty="0" smtClean="0"/>
              <a:t>SCIENCE manages and coordinates our thoughts</a:t>
            </a:r>
          </a:p>
          <a:p>
            <a:pPr>
              <a:defRPr/>
            </a:pPr>
            <a:r>
              <a:rPr lang="en-US" dirty="0" smtClean="0"/>
              <a:t>BOOKS transcribe science by areas of knowledge (a collection of books forms a library)</a:t>
            </a:r>
          </a:p>
          <a:p>
            <a:pPr>
              <a:defRPr/>
            </a:pPr>
            <a:r>
              <a:rPr lang="en-US" dirty="0" smtClean="0"/>
              <a:t>The BIBLIOGRAPHY inventories and catalogues books (the collection of bibliographic entries forms the Universal Bibliographic Index (RBU))</a:t>
            </a:r>
          </a:p>
          <a:p>
            <a:pPr>
              <a:defRPr/>
            </a:pPr>
            <a:r>
              <a:rPr lang="en-US" dirty="0" smtClean="0"/>
              <a:t>The ENCYCLOPEDIA concentrates, classifies and coordinates the content of books</a:t>
            </a:r>
          </a:p>
          <a:p>
            <a:pPr>
              <a:defRPr/>
            </a:pPr>
            <a:r>
              <a:rPr lang="en-US" dirty="0" smtClean="0"/>
              <a:t>CLASSIFICATION serves science, books, the bibliography and the encyclopedia at the same time, following the patterns that minds discover in things, </a:t>
            </a: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15</a:t>
            </a:fld>
            <a:endParaRPr lang="en-GB"/>
          </a:p>
        </p:txBody>
      </p:sp>
    </p:spTree>
    <p:extLst>
      <p:ext uri="{BB962C8B-B14F-4D97-AF65-F5344CB8AC3E}">
        <p14:creationId xmlns:p14="http://schemas.microsoft.com/office/powerpoint/2010/main" val="137971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Ostwald process – manufacture of nitric acid – Nobel</a:t>
            </a:r>
            <a:r>
              <a:rPr lang="en-US" baseline="0" dirty="0" smtClean="0"/>
              <a:t> in 1909</a:t>
            </a:r>
          </a:p>
          <a:p>
            <a:r>
              <a:rPr lang="en-US" baseline="0" dirty="0" smtClean="0"/>
              <a:t>Mono – small card/leaflet in a </a:t>
            </a:r>
            <a:r>
              <a:rPr lang="en-US" baseline="0" dirty="0" err="1" smtClean="0"/>
              <a:t>standardised</a:t>
            </a:r>
            <a:r>
              <a:rPr lang="en-US" baseline="0" dirty="0" smtClean="0"/>
              <a:t> format (</a:t>
            </a:r>
            <a:r>
              <a:rPr lang="en-US" baseline="0" dirty="0" err="1" smtClean="0"/>
              <a:t>weltformat</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err="1" smtClean="0">
                <a:solidFill>
                  <a:schemeClr val="tx1"/>
                </a:solidFill>
                <a:effectLst/>
                <a:latin typeface="Times New Roman" charset="0"/>
                <a:ea typeface="ＭＳ Ｐゴシック" charset="0"/>
                <a:cs typeface="ＭＳ Ｐゴシック" charset="0"/>
              </a:rPr>
              <a:t>Gehirn</a:t>
            </a:r>
            <a:r>
              <a:rPr lang="en-US" sz="1200" i="1" kern="1200" dirty="0" smtClean="0">
                <a:solidFill>
                  <a:schemeClr val="tx1"/>
                </a:solidFill>
                <a:effectLst/>
                <a:latin typeface="Times New Roman" charset="0"/>
                <a:ea typeface="ＭＳ Ｐゴシック" charset="0"/>
                <a:cs typeface="ＭＳ Ｐゴシック" charset="0"/>
              </a:rPr>
              <a:t> der Welt  - </a:t>
            </a:r>
            <a:r>
              <a:rPr lang="en-US" sz="1200" i="0" kern="1200" dirty="0" smtClean="0">
                <a:solidFill>
                  <a:schemeClr val="tx1"/>
                </a:solidFill>
                <a:effectLst/>
                <a:latin typeface="Times New Roman" charset="0"/>
                <a:ea typeface="ＭＳ Ｐゴシック" charset="0"/>
                <a:cs typeface="ＭＳ Ｐゴシック" charset="0"/>
              </a:rPr>
              <a:t>World Brain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smtClean="0">
                <a:solidFill>
                  <a:schemeClr val="tx1"/>
                </a:solidFill>
                <a:effectLst/>
                <a:latin typeface="Times New Roman" charset="0"/>
                <a:ea typeface="ＭＳ Ｐゴシック" charset="0"/>
                <a:cs typeface="ＭＳ Ｐゴシック" charset="0"/>
              </a:rPr>
              <a:t>Linked via classification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smtClean="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dirty="0" smtClean="0"/>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16</a:t>
            </a:fld>
            <a:endParaRPr lang="en-GB"/>
          </a:p>
        </p:txBody>
      </p:sp>
    </p:spTree>
    <p:extLst>
      <p:ext uri="{BB962C8B-B14F-4D97-AF65-F5344CB8AC3E}">
        <p14:creationId xmlns:p14="http://schemas.microsoft.com/office/powerpoint/2010/main" val="513841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While a professor at MIT, had Claude Shannon as a PhD student (information theory)</a:t>
            </a:r>
          </a:p>
        </p:txBody>
      </p:sp>
      <p:sp>
        <p:nvSpPr>
          <p:cNvPr id="4" name="Slide Number Placeholder 3"/>
          <p:cNvSpPr>
            <a:spLocks noGrp="1"/>
          </p:cNvSpPr>
          <p:nvPr>
            <p:ph type="sldNum" sz="quarter" idx="5"/>
          </p:nvPr>
        </p:nvSpPr>
        <p:spPr/>
        <p:txBody>
          <a:bodyPr/>
          <a:lstStyle/>
          <a:p>
            <a:pPr>
              <a:defRPr/>
            </a:pPr>
            <a:fld id="{12784B1A-C89B-6A40-9AED-AE4756106695}" type="slidenum">
              <a:rPr lang="en-GB"/>
              <a:pPr>
                <a:defRPr/>
              </a:pPr>
              <a:t>18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Differential </a:t>
            </a:r>
            <a:r>
              <a:rPr lang="en-US" dirty="0" err="1" smtClean="0"/>
              <a:t>Analyser</a:t>
            </a:r>
            <a:r>
              <a:rPr lang="en-US" dirty="0" smtClean="0"/>
              <a:t> – analogue computer built in 1931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Work on the Differential </a:t>
            </a:r>
            <a:r>
              <a:rPr lang="en-US" sz="1200" kern="1200" dirty="0" err="1" smtClean="0">
                <a:solidFill>
                  <a:schemeClr val="tx1"/>
                </a:solidFill>
                <a:latin typeface="Times New Roman" charset="0"/>
                <a:ea typeface="ＭＳ Ｐゴシック" charset="0"/>
                <a:cs typeface="ＭＳ Ｐゴシック" charset="0"/>
              </a:rPr>
              <a:t>Analyser</a:t>
            </a:r>
            <a:r>
              <a:rPr lang="en-US" sz="1200" kern="1200" dirty="0" smtClean="0">
                <a:solidFill>
                  <a:schemeClr val="tx1"/>
                </a:solidFill>
                <a:latin typeface="Times New Roman" charset="0"/>
                <a:ea typeface="ＭＳ Ｐゴシック" charset="0"/>
                <a:cs typeface="ＭＳ Ｐゴシック" charset="0"/>
              </a:rPr>
              <a:t> informed developments in military fire control.</a:t>
            </a:r>
          </a:p>
        </p:txBody>
      </p:sp>
      <p:sp>
        <p:nvSpPr>
          <p:cNvPr id="4" name="Slide Number Placeholder 3"/>
          <p:cNvSpPr>
            <a:spLocks noGrp="1"/>
          </p:cNvSpPr>
          <p:nvPr>
            <p:ph type="sldNum" sz="quarter" idx="10"/>
          </p:nvPr>
        </p:nvSpPr>
        <p:spPr/>
        <p:txBody>
          <a:bodyPr/>
          <a:lstStyle/>
          <a:p>
            <a:fld id="{2FFC7C6D-7E12-F14E-B321-BFDDB26DAC1E}" type="slidenum">
              <a:rPr lang="en-US" smtClean="0"/>
              <a:t>19</a:t>
            </a:fld>
            <a:endParaRPr lang="en-US"/>
          </a:p>
        </p:txBody>
      </p:sp>
    </p:spTree>
    <p:extLst>
      <p:ext uri="{BB962C8B-B14F-4D97-AF65-F5344CB8AC3E}">
        <p14:creationId xmlns:p14="http://schemas.microsoft.com/office/powerpoint/2010/main" val="3151552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Photoelectric microfilm selector developed at MIT in 1938</a:t>
            </a:r>
          </a:p>
          <a:p>
            <a:r>
              <a:rPr lang="en-US" dirty="0" smtClean="0"/>
              <a:t>Based on earlier (patented!) work by Emanuel Goldberg of Zeiss </a:t>
            </a:r>
            <a:r>
              <a:rPr lang="en-US" dirty="0" err="1" smtClean="0"/>
              <a:t>Ikon</a:t>
            </a:r>
            <a:r>
              <a:rPr lang="en-US" dirty="0" smtClean="0"/>
              <a:t> (US Patent 1838389) from 1931 (the</a:t>
            </a:r>
            <a:r>
              <a:rPr lang="en-US" baseline="0" dirty="0" smtClean="0"/>
              <a:t> Statistical Machine)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20</a:t>
            </a:fld>
            <a:endParaRPr lang="en-GB"/>
          </a:p>
        </p:txBody>
      </p:sp>
    </p:spTree>
    <p:extLst>
      <p:ext uri="{BB962C8B-B14F-4D97-AF65-F5344CB8AC3E}">
        <p14:creationId xmlns:p14="http://schemas.microsoft.com/office/powerpoint/2010/main" val="2439011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1945</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21</a:t>
            </a:fld>
            <a:endParaRPr lang="en-GB"/>
          </a:p>
        </p:txBody>
      </p:sp>
    </p:spTree>
    <p:extLst>
      <p:ext uri="{BB962C8B-B14F-4D97-AF65-F5344CB8AC3E}">
        <p14:creationId xmlns:p14="http://schemas.microsoft.com/office/powerpoint/2010/main" val="3357877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32882E-BC23-4840-B2E4-2B05352C6EFF}" type="slidenum">
              <a:rPr lang="en-GB"/>
              <a:pPr>
                <a:defRPr/>
              </a:pPr>
              <a:t>22</a:t>
            </a:fld>
            <a:endParaRPr lang="en-GB"/>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Ideas first formulated c. 1932.</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23</a:t>
            </a:fld>
            <a:endParaRPr lang="en-GB"/>
          </a:p>
        </p:txBody>
      </p:sp>
    </p:spTree>
    <p:extLst>
      <p:ext uri="{BB962C8B-B14F-4D97-AF65-F5344CB8AC3E}">
        <p14:creationId xmlns:p14="http://schemas.microsoft.com/office/powerpoint/2010/main" val="2494102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ARC played key role in early history of the Internet</a:t>
            </a:r>
          </a:p>
          <a:p>
            <a:pPr>
              <a:defRPr/>
            </a:pPr>
            <a:r>
              <a:rPr lang="en-US" dirty="0" smtClean="0">
                <a:cs typeface="+mn-cs"/>
              </a:rPr>
              <a:t>First message on ARPANET was between ARC computer and UCLA (15</a:t>
            </a:r>
            <a:r>
              <a:rPr lang="en-US" baseline="30000" dirty="0" smtClean="0">
                <a:cs typeface="+mn-cs"/>
              </a:rPr>
              <a:t>th</a:t>
            </a:r>
            <a:r>
              <a:rPr lang="en-US" dirty="0" smtClean="0">
                <a:cs typeface="+mn-cs"/>
              </a:rPr>
              <a:t> October 1969)</a:t>
            </a:r>
          </a:p>
          <a:p>
            <a:pPr>
              <a:defRPr/>
            </a:pPr>
            <a:r>
              <a:rPr lang="en-US" dirty="0" smtClean="0">
                <a:cs typeface="+mn-cs"/>
              </a:rPr>
              <a:t>ARC-run ARPANET reference</a:t>
            </a:r>
            <a:r>
              <a:rPr lang="en-US" baseline="0" dirty="0" smtClean="0">
                <a:cs typeface="+mn-cs"/>
              </a:rPr>
              <a:t> library service turned into </a:t>
            </a:r>
            <a:r>
              <a:rPr lang="en-US" baseline="0" dirty="0" err="1" smtClean="0">
                <a:cs typeface="+mn-cs"/>
              </a:rPr>
              <a:t>InterNIC</a:t>
            </a:r>
            <a:r>
              <a:rPr lang="en-US" baseline="0" dirty="0" smtClean="0">
                <a:cs typeface="+mn-cs"/>
              </a:rPr>
              <a:t> (domain name and IP address allocations until 1998 -&gt; ICANN)</a:t>
            </a:r>
            <a:endParaRPr lang="en-US" dirty="0" smtClean="0">
              <a:cs typeface="+mn-cs"/>
            </a:endParaRPr>
          </a:p>
          <a:p>
            <a:pPr>
              <a:defRPr/>
            </a:pPr>
            <a:endParaRPr lang="en-US" dirty="0" smtClean="0">
              <a:cs typeface="+mn-cs"/>
            </a:endParaRPr>
          </a:p>
          <a:p>
            <a:pPr>
              <a:defRPr/>
            </a:pPr>
            <a:r>
              <a:rPr lang="en-US" dirty="0" smtClean="0">
                <a:cs typeface="+mn-cs"/>
              </a:rPr>
              <a:t>When ARC folded in the 70s, many researchers went to Xerox PARC (NLS </a:t>
            </a:r>
          </a:p>
        </p:txBody>
      </p:sp>
      <p:sp>
        <p:nvSpPr>
          <p:cNvPr id="4" name="Slide Number Placeholder 3"/>
          <p:cNvSpPr>
            <a:spLocks noGrp="1"/>
          </p:cNvSpPr>
          <p:nvPr>
            <p:ph type="sldNum" sz="quarter" idx="5"/>
          </p:nvPr>
        </p:nvSpPr>
        <p:spPr/>
        <p:txBody>
          <a:bodyPr/>
          <a:lstStyle/>
          <a:p>
            <a:pPr>
              <a:defRPr/>
            </a:pPr>
            <a:fld id="{28171D8B-6E9B-F249-B430-0C00B8264A13}" type="slidenum">
              <a:rPr lang="en-GB"/>
              <a:pPr>
                <a:defRPr/>
              </a:pPr>
              <a:t>25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C7C6D-7E12-F14E-B321-BFDDB26DAC1E}" type="slidenum">
              <a:rPr lang="en-US" smtClean="0"/>
              <a:t>5</a:t>
            </a:fld>
            <a:endParaRPr lang="en-US"/>
          </a:p>
        </p:txBody>
      </p:sp>
    </p:spTree>
    <p:extLst>
      <p:ext uri="{BB962C8B-B14F-4D97-AF65-F5344CB8AC3E}">
        <p14:creationId xmlns:p14="http://schemas.microsoft.com/office/powerpoint/2010/main" val="58745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Georgia" charset="0"/>
                <a:ea typeface="ＭＳ Ｐゴシック" charset="0"/>
                <a:cs typeface="ＭＳ Ｐゴシック" charset="0"/>
              </a:rPr>
              <a:t>Invented the computer mouse</a:t>
            </a: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26</a:t>
            </a:fld>
            <a:endParaRPr lang="en-GB"/>
          </a:p>
        </p:txBody>
      </p:sp>
    </p:spTree>
    <p:extLst>
      <p:ext uri="{BB962C8B-B14F-4D97-AF65-F5344CB8AC3E}">
        <p14:creationId xmlns:p14="http://schemas.microsoft.com/office/powerpoint/2010/main" val="3432399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78D1BC-258B-0E47-91C7-EE2600FE05B0}" type="slidenum">
              <a:rPr lang="en-GB"/>
              <a:pPr>
                <a:defRPr/>
              </a:pPr>
              <a:t>27</a:t>
            </a:fld>
            <a:endParaRPr lang="en-GB"/>
          </a:p>
        </p:txBody>
      </p:sp>
      <p:sp>
        <p:nvSpPr>
          <p:cNvPr id="21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16273C-4063-1941-B457-CC84A4C9779C}" type="slidenum">
              <a:rPr lang="en-GB"/>
              <a:pPr>
                <a:defRPr/>
              </a:pPr>
              <a:t>28</a:t>
            </a:fld>
            <a:endParaRPr lang="en-GB"/>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latin typeface="Georgia" charset="0"/>
                <a:ea typeface="ＭＳ Ｐゴシック" charset="0"/>
                <a:cs typeface="ＭＳ Ｐゴシック" charset="0"/>
              </a:rPr>
              <a:t>First demonstrated in </a:t>
            </a:r>
            <a:r>
              <a:rPr lang="en-US" dirty="0" smtClean="0">
                <a:latin typeface="Georgia" charset="0"/>
                <a:ea typeface="ＭＳ Ｐゴシック" charset="0"/>
                <a:cs typeface="ＭＳ Ｐゴシック" charset="0"/>
              </a:rPr>
              <a:t>December 1968 at the Fall Joint Computer Conference in San Francisco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Georgia"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Georgia" charset="0"/>
                <a:ea typeface="ＭＳ Ｐゴシック" charset="0"/>
                <a:cs typeface="ＭＳ Ｐゴシック" charset="0"/>
              </a:rPr>
              <a:t>Hypertext,</a:t>
            </a:r>
            <a:r>
              <a:rPr lang="en-US" baseline="0" dirty="0" smtClean="0">
                <a:latin typeface="Georgia" charset="0"/>
                <a:ea typeface="ＭＳ Ｐゴシック" charset="0"/>
                <a:cs typeface="ＭＳ Ｐゴシック" charset="0"/>
              </a:rPr>
              <a:t> the mouse, chording keyboard, videoconferencing, CSCW, computer generated slides.</a:t>
            </a:r>
            <a:endParaRPr lang="en-GB" dirty="0" smtClean="0">
              <a:latin typeface="Georgia"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29</a:t>
            </a:fld>
            <a:endParaRPr lang="en-GB"/>
          </a:p>
        </p:txBody>
      </p:sp>
    </p:spTree>
    <p:extLst>
      <p:ext uri="{BB962C8B-B14F-4D97-AF65-F5344CB8AC3E}">
        <p14:creationId xmlns:p14="http://schemas.microsoft.com/office/powerpoint/2010/main" val="1898906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Son of Ralph Nelson and Celeste Holm</a:t>
            </a:r>
          </a:p>
        </p:txBody>
      </p:sp>
      <p:sp>
        <p:nvSpPr>
          <p:cNvPr id="4" name="Slide Number Placeholder 3"/>
          <p:cNvSpPr>
            <a:spLocks noGrp="1"/>
          </p:cNvSpPr>
          <p:nvPr>
            <p:ph type="sldNum" sz="quarter" idx="5"/>
          </p:nvPr>
        </p:nvSpPr>
        <p:spPr/>
        <p:txBody>
          <a:bodyPr/>
          <a:lstStyle/>
          <a:p>
            <a:pPr>
              <a:defRPr/>
            </a:pPr>
            <a:fld id="{16352D43-E3D4-2841-A9C4-B50AF41B51B7}" type="slidenum">
              <a:rPr lang="en-GB"/>
              <a:pPr>
                <a:defRPr/>
              </a:pPr>
              <a:t>30</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A File Structure for the Complex, the Changing and the Indeterminate." </a:t>
            </a:r>
          </a:p>
          <a:p>
            <a:pPr>
              <a:defRPr/>
            </a:pPr>
            <a:r>
              <a:rPr lang="en-US" dirty="0" smtClean="0">
                <a:cs typeface="+mn-cs"/>
              </a:rPr>
              <a:t>Proceedings of the ACM 20th National Conference (1965), pp. 84-100</a:t>
            </a:r>
          </a:p>
        </p:txBody>
      </p:sp>
      <p:sp>
        <p:nvSpPr>
          <p:cNvPr id="4" name="Slide Number Placeholder 3"/>
          <p:cNvSpPr>
            <a:spLocks noGrp="1"/>
          </p:cNvSpPr>
          <p:nvPr>
            <p:ph type="sldNum" sz="quarter" idx="5"/>
          </p:nvPr>
        </p:nvSpPr>
        <p:spPr/>
        <p:txBody>
          <a:bodyPr/>
          <a:lstStyle/>
          <a:p>
            <a:pPr>
              <a:defRPr/>
            </a:pPr>
            <a:fld id="{65755536-073B-B644-B16C-2BDCCC702A2B}" type="slidenum">
              <a:rPr lang="en-GB"/>
              <a:pPr>
                <a:defRPr/>
              </a:pPr>
              <a:t>31</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"longest-running vaporware story in the history of the computer industry” – Gary Wolf in </a:t>
            </a:r>
            <a:r>
              <a:rPr lang="en-US" dirty="0" err="1" smtClean="0">
                <a:cs typeface="+mn-cs"/>
              </a:rPr>
              <a:t>WiReD</a:t>
            </a:r>
            <a:endParaRPr lang="en-US" dirty="0" smtClean="0">
              <a:cs typeface="+mn-cs"/>
            </a:endParaRPr>
          </a:p>
          <a:p>
            <a:pPr>
              <a:defRPr/>
            </a:pPr>
            <a:r>
              <a:rPr lang="en-US" dirty="0" smtClean="0">
                <a:cs typeface="+mn-cs"/>
              </a:rPr>
              <a:t>First demo version in 1972</a:t>
            </a:r>
          </a:p>
          <a:p>
            <a:pPr>
              <a:defRPr/>
            </a:pPr>
            <a:r>
              <a:rPr lang="en-US" dirty="0" smtClean="0">
                <a:cs typeface="+mn-cs"/>
              </a:rPr>
              <a:t>With Roger Gregory, Mark Miller, Stuart Greene in 1979</a:t>
            </a:r>
          </a:p>
          <a:p>
            <a:pPr>
              <a:defRPr/>
            </a:pPr>
            <a:r>
              <a:rPr lang="en-US" dirty="0" smtClean="0">
                <a:cs typeface="+mn-cs"/>
              </a:rPr>
              <a:t>1983-1992 – With Autodesk</a:t>
            </a:r>
          </a:p>
          <a:p>
            <a:pPr>
              <a:defRPr/>
            </a:pPr>
            <a:r>
              <a:rPr lang="en-US" dirty="0" smtClean="0">
                <a:cs typeface="+mn-cs"/>
              </a:rPr>
              <a:t>1992- </a:t>
            </a:r>
            <a:r>
              <a:rPr lang="en-US" dirty="0" err="1" smtClean="0">
                <a:cs typeface="+mn-cs"/>
              </a:rPr>
              <a:t>Xanadu</a:t>
            </a:r>
            <a:r>
              <a:rPr lang="en-US" dirty="0" smtClean="0">
                <a:cs typeface="+mn-cs"/>
              </a:rPr>
              <a:t> Operating Company</a:t>
            </a:r>
          </a:p>
          <a:p>
            <a:pPr>
              <a:defRPr/>
            </a:pPr>
            <a:r>
              <a:rPr lang="en-US" dirty="0" smtClean="0">
                <a:cs typeface="+mn-cs"/>
              </a:rPr>
              <a:t>Open-sourced in 1998</a:t>
            </a:r>
          </a:p>
          <a:p>
            <a:pPr>
              <a:defRPr/>
            </a:pPr>
            <a:r>
              <a:rPr lang="en-US" dirty="0" smtClean="0">
                <a:cs typeface="+mn-cs"/>
              </a:rPr>
              <a:t>2007 - </a:t>
            </a:r>
            <a:r>
              <a:rPr lang="en-US" dirty="0" err="1" smtClean="0">
                <a:cs typeface="+mn-cs"/>
              </a:rPr>
              <a:t>XanaduSpace</a:t>
            </a:r>
            <a:endParaRPr lang="en-US" dirty="0" smtClean="0">
              <a:cs typeface="+mn-cs"/>
            </a:endParaRPr>
          </a:p>
          <a:p>
            <a:pPr>
              <a:defRPr/>
            </a:pPr>
            <a:endParaRPr lang="en-US" dirty="0" smtClean="0">
              <a:cs typeface="+mn-cs"/>
            </a:endParaRPr>
          </a:p>
          <a:p>
            <a:pPr>
              <a:defRPr/>
            </a:pPr>
            <a:r>
              <a:rPr lang="en-US" dirty="0" smtClean="0">
                <a:cs typeface="+mn-cs"/>
              </a:rPr>
              <a:t>Literary machines – first published 1980</a:t>
            </a:r>
          </a:p>
        </p:txBody>
      </p:sp>
      <p:sp>
        <p:nvSpPr>
          <p:cNvPr id="4" name="Slide Number Placeholder 3"/>
          <p:cNvSpPr>
            <a:spLocks noGrp="1"/>
          </p:cNvSpPr>
          <p:nvPr>
            <p:ph type="sldNum" sz="quarter" idx="5"/>
          </p:nvPr>
        </p:nvSpPr>
        <p:spPr/>
        <p:txBody>
          <a:bodyPr/>
          <a:lstStyle/>
          <a:p>
            <a:pPr>
              <a:defRPr/>
            </a:pPr>
            <a:fld id="{E0658C19-B728-3F49-A055-C06F811ECE9A}" type="slidenum">
              <a:rPr lang="en-GB"/>
              <a:pPr>
                <a:defRPr/>
              </a:pPr>
              <a:t>33</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526A99-5B0B-F643-A1EF-A0C9E45620F0}" type="slidenum">
              <a:rPr lang="en-GB"/>
              <a:pPr>
                <a:defRPr/>
              </a:pPr>
              <a:t>34</a:t>
            </a:fld>
            <a:endParaRPr lang="en-GB"/>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pPr>
              <a:defRPr/>
            </a:pPr>
            <a:endParaRPr lang="en-GB"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Hypertext Editing System (1967)</a:t>
            </a:r>
          </a:p>
          <a:p>
            <a:r>
              <a:rPr lang="en-US" dirty="0" smtClean="0"/>
              <a:t>Knowledge Management System (1983)</a:t>
            </a:r>
          </a:p>
          <a:p>
            <a:r>
              <a:rPr lang="en-US" dirty="0" err="1" smtClean="0"/>
              <a:t>Hyperties</a:t>
            </a:r>
            <a:r>
              <a:rPr lang="en-US" dirty="0" smtClean="0"/>
              <a:t> (1983)</a:t>
            </a:r>
          </a:p>
          <a:p>
            <a:r>
              <a:rPr lang="en-US" dirty="0" err="1" smtClean="0"/>
              <a:t>Intermedia</a:t>
            </a:r>
            <a:r>
              <a:rPr lang="en-US" dirty="0" smtClean="0"/>
              <a:t> (1985)</a:t>
            </a:r>
          </a:p>
          <a:p>
            <a:r>
              <a:rPr lang="en-US" dirty="0" smtClean="0"/>
              <a:t>Notecards</a:t>
            </a:r>
            <a:r>
              <a:rPr lang="en-US" baseline="0" dirty="0" smtClean="0"/>
              <a:t> (1985)</a:t>
            </a:r>
            <a:endParaRPr lang="en-US" dirty="0" smtClean="0"/>
          </a:p>
          <a:p>
            <a:r>
              <a:rPr lang="en-US" dirty="0" err="1" smtClean="0"/>
              <a:t>Hypercard</a:t>
            </a:r>
            <a:r>
              <a:rPr lang="en-US" dirty="0" smtClean="0"/>
              <a:t> (1987)</a:t>
            </a:r>
          </a:p>
          <a:p>
            <a:r>
              <a:rPr lang="en-US" dirty="0" smtClean="0"/>
              <a:t>Hyper-G (1989)</a:t>
            </a:r>
          </a:p>
          <a:p>
            <a:r>
              <a:rPr lang="en-US" dirty="0" smtClean="0"/>
              <a:t>Microcosm (1989)</a:t>
            </a:r>
            <a:endParaRPr lang="en-US" dirty="0"/>
          </a:p>
        </p:txBody>
      </p:sp>
      <p:sp>
        <p:nvSpPr>
          <p:cNvPr id="4" name="Slide Number Placeholder 3"/>
          <p:cNvSpPr>
            <a:spLocks noGrp="1"/>
          </p:cNvSpPr>
          <p:nvPr>
            <p:ph type="sldNum" sz="quarter" idx="10"/>
          </p:nvPr>
        </p:nvSpPr>
        <p:spPr/>
        <p:txBody>
          <a:bodyPr/>
          <a:lstStyle/>
          <a:p>
            <a:fld id="{2FFC7C6D-7E12-F14E-B321-BFDDB26DAC1E}" type="slidenum">
              <a:rPr lang="en-US" smtClean="0"/>
              <a:t>38</a:t>
            </a:fld>
            <a:endParaRPr lang="en-US"/>
          </a:p>
        </p:txBody>
      </p:sp>
    </p:spTree>
    <p:extLst>
      <p:ext uri="{BB962C8B-B14F-4D97-AF65-F5344CB8AC3E}">
        <p14:creationId xmlns:p14="http://schemas.microsoft.com/office/powerpoint/2010/main" val="2643040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a:t>
            </a:r>
            <a:r>
              <a:rPr lang="en-US" dirty="0" err="1" smtClean="0"/>
              <a:t>structuralist</a:t>
            </a:r>
            <a:endParaRPr lang="en-US" dirty="0" smtClean="0"/>
          </a:p>
          <a:p>
            <a:endParaRPr lang="en-US" dirty="0" smtClean="0"/>
          </a:p>
          <a:p>
            <a:r>
              <a:rPr lang="en-US" dirty="0" smtClean="0"/>
              <a:t>Text chunk</a:t>
            </a:r>
            <a:r>
              <a:rPr lang="en-US" baseline="0" dirty="0" smtClean="0"/>
              <a:t> == </a:t>
            </a:r>
            <a:r>
              <a:rPr lang="en-US" baseline="0" dirty="0" err="1" smtClean="0"/>
              <a:t>lexia</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44</a:t>
            </a:fld>
            <a:endParaRPr lang="en-US"/>
          </a:p>
        </p:txBody>
      </p:sp>
    </p:spTree>
    <p:extLst>
      <p:ext uri="{BB962C8B-B14F-4D97-AF65-F5344CB8AC3E}">
        <p14:creationId xmlns:p14="http://schemas.microsoft.com/office/powerpoint/2010/main" val="249999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C7C6D-7E12-F14E-B321-BFDDB26DAC1E}" type="slidenum">
              <a:rPr lang="en-US" smtClean="0"/>
              <a:t>7</a:t>
            </a:fld>
            <a:endParaRPr lang="en-US"/>
          </a:p>
        </p:txBody>
      </p:sp>
    </p:spTree>
    <p:extLst>
      <p:ext uri="{BB962C8B-B14F-4D97-AF65-F5344CB8AC3E}">
        <p14:creationId xmlns:p14="http://schemas.microsoft.com/office/powerpoint/2010/main" val="587451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Aleatory</a:t>
            </a:r>
            <a:r>
              <a:rPr lang="en-US" dirty="0" smtClean="0"/>
              <a:t>: dependent on the throw of a die</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45</a:t>
            </a:fld>
            <a:endParaRPr lang="en-US"/>
          </a:p>
        </p:txBody>
      </p:sp>
    </p:spTree>
    <p:extLst>
      <p:ext uri="{BB962C8B-B14F-4D97-AF65-F5344CB8AC3E}">
        <p14:creationId xmlns:p14="http://schemas.microsoft.com/office/powerpoint/2010/main" val="1455911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Typically, the nontrivial effort manifests itself as a choice (possibly random) that is applied to the text.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t>Extranoematic</a:t>
            </a:r>
            <a:r>
              <a:rPr lang="en-US" dirty="0" smtClean="0"/>
              <a:t>: A process that occurs outside of the confines of human thought</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47</a:t>
            </a:fld>
            <a:endParaRPr lang="en-US"/>
          </a:p>
        </p:txBody>
      </p:sp>
    </p:spTree>
    <p:extLst>
      <p:ext uri="{BB962C8B-B14F-4D97-AF65-F5344CB8AC3E}">
        <p14:creationId xmlns:p14="http://schemas.microsoft.com/office/powerpoint/2010/main" val="3965396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49</a:t>
            </a:fld>
            <a:endParaRPr lang="en-US"/>
          </a:p>
        </p:txBody>
      </p:sp>
    </p:spTree>
    <p:extLst>
      <p:ext uri="{BB962C8B-B14F-4D97-AF65-F5344CB8AC3E}">
        <p14:creationId xmlns:p14="http://schemas.microsoft.com/office/powerpoint/2010/main" val="3827153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story your way”</a:t>
            </a:r>
          </a:p>
          <a:p>
            <a:endParaRPr lang="en-US" dirty="0" smtClean="0"/>
          </a:p>
          <a:p>
            <a:r>
              <a:rPr lang="en-US" dirty="0" smtClean="0"/>
              <a:t>Do you wish to hear the story of the three alert peas?</a:t>
            </a:r>
          </a:p>
          <a:p>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50</a:t>
            </a:fld>
            <a:endParaRPr lang="en-US"/>
          </a:p>
        </p:txBody>
      </p:sp>
    </p:spTree>
    <p:extLst>
      <p:ext uri="{BB962C8B-B14F-4D97-AF65-F5344CB8AC3E}">
        <p14:creationId xmlns:p14="http://schemas.microsoft.com/office/powerpoint/2010/main" val="1062377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a:t>
            </a:r>
            <a:r>
              <a:rPr lang="en-US" baseline="0" dirty="0" smtClean="0"/>
              <a:t> = </a:t>
            </a:r>
            <a:r>
              <a:rPr lang="en-US" baseline="0" dirty="0" err="1" smtClean="0"/>
              <a:t>Fabula</a:t>
            </a:r>
            <a:endParaRPr lang="en-US" baseline="0" dirty="0" smtClean="0"/>
          </a:p>
          <a:p>
            <a:r>
              <a:rPr lang="en-US" baseline="0" dirty="0" smtClean="0"/>
              <a:t>Narrative  = Plot</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52</a:t>
            </a:fld>
            <a:endParaRPr lang="en-US"/>
          </a:p>
        </p:txBody>
      </p:sp>
    </p:spTree>
    <p:extLst>
      <p:ext uri="{BB962C8B-B14F-4D97-AF65-F5344CB8AC3E}">
        <p14:creationId xmlns:p14="http://schemas.microsoft.com/office/powerpoint/2010/main" val="2690547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53</a:t>
            </a:fld>
            <a:endParaRPr lang="en-US"/>
          </a:p>
        </p:txBody>
      </p:sp>
    </p:spTree>
    <p:extLst>
      <p:ext uri="{BB962C8B-B14F-4D97-AF65-F5344CB8AC3E}">
        <p14:creationId xmlns:p14="http://schemas.microsoft.com/office/powerpoint/2010/main" val="1270573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a:t>
            </a:r>
            <a:r>
              <a:rPr lang="en-US" baseline="0" dirty="0" smtClean="0"/>
              <a:t>notable examples of non-linearity in film:</a:t>
            </a:r>
          </a:p>
          <a:p>
            <a:endParaRPr lang="en-US" baseline="0" dirty="0" smtClean="0"/>
          </a:p>
          <a:p>
            <a:r>
              <a:rPr lang="en-US" baseline="0" dirty="0" smtClean="0"/>
              <a:t>Citizen Kane (Orson Welles) – told as flashback/recounting</a:t>
            </a:r>
          </a:p>
          <a:p>
            <a:r>
              <a:rPr lang="en-US" baseline="0" dirty="0" smtClean="0"/>
              <a:t>Short Cuts (Robert Altman) – multi-threaded narrative</a:t>
            </a:r>
          </a:p>
          <a:p>
            <a:r>
              <a:rPr lang="en-US" baseline="0" dirty="0" smtClean="0"/>
              <a:t>Pulp Fiction (Quentin Tarantino) – multi-threaded and flashbacks</a:t>
            </a:r>
          </a:p>
          <a:p>
            <a:r>
              <a:rPr lang="en-US" baseline="0" dirty="0" err="1" smtClean="0"/>
              <a:t>Timecode</a:t>
            </a:r>
            <a:r>
              <a:rPr lang="en-US" baseline="0" dirty="0" smtClean="0"/>
              <a:t> (Mike </a:t>
            </a:r>
            <a:r>
              <a:rPr lang="en-US" baseline="0" dirty="0" err="1" smtClean="0"/>
              <a:t>Figgis</a:t>
            </a:r>
            <a:r>
              <a:rPr lang="en-US" baseline="0" dirty="0" smtClean="0"/>
              <a:t>) – multiple simultaneous viewpoints</a:t>
            </a:r>
          </a:p>
          <a:p>
            <a:endParaRPr lang="en-US" baseline="0" dirty="0" smtClean="0"/>
          </a:p>
          <a:p>
            <a:r>
              <a:rPr lang="en-US" baseline="0" dirty="0" smtClean="0"/>
              <a:t>Film does not generally expect the audience to choose – non-</a:t>
            </a:r>
            <a:r>
              <a:rPr lang="en-US" baseline="0" dirty="0" err="1" smtClean="0"/>
              <a:t>ergodic</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3036CE36-0872-2F4D-B362-E22EB214A3F1}" type="slidenum">
              <a:rPr lang="en-US" smtClean="0"/>
              <a:pPr/>
              <a:t>54</a:t>
            </a:fld>
            <a:endParaRPr lang="en-US"/>
          </a:p>
        </p:txBody>
      </p:sp>
    </p:spTree>
    <p:extLst>
      <p:ext uri="{BB962C8B-B14F-4D97-AF65-F5344CB8AC3E}">
        <p14:creationId xmlns:p14="http://schemas.microsoft.com/office/powerpoint/2010/main" val="1270573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Psycho</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55</a:t>
            </a:fld>
            <a:endParaRPr lang="en-US"/>
          </a:p>
        </p:txBody>
      </p:sp>
    </p:spTree>
    <p:extLst>
      <p:ext uri="{BB962C8B-B14F-4D97-AF65-F5344CB8AC3E}">
        <p14:creationId xmlns:p14="http://schemas.microsoft.com/office/powerpoint/2010/main" val="2507411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036CE36-0872-2F4D-B362-E22EB214A3F1}" type="slidenum">
              <a:rPr lang="en-US" smtClean="0"/>
              <a:pPr/>
              <a:t>56</a:t>
            </a:fld>
            <a:endParaRPr lang="en-US"/>
          </a:p>
        </p:txBody>
      </p:sp>
    </p:spTree>
    <p:extLst>
      <p:ext uri="{BB962C8B-B14F-4D97-AF65-F5344CB8AC3E}">
        <p14:creationId xmlns:p14="http://schemas.microsoft.com/office/powerpoint/2010/main" val="2264293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Follows the story of Peter, who begins</a:t>
            </a:r>
            <a:r>
              <a:rPr lang="en-US" baseline="0" dirty="0" smtClean="0"/>
              <a:t> his afternoon with the suspicion that the car crash he saw earlier might have involved his ex-wife.</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57</a:t>
            </a:fld>
            <a:endParaRPr lang="en-US"/>
          </a:p>
        </p:txBody>
      </p:sp>
    </p:spTree>
    <p:extLst>
      <p:ext uri="{BB962C8B-B14F-4D97-AF65-F5344CB8AC3E}">
        <p14:creationId xmlns:p14="http://schemas.microsoft.com/office/powerpoint/2010/main" val="2457063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BFA317-EFEC-4F49-AF4B-3C93807E8741}" type="slidenum">
              <a:rPr lang="en-GB"/>
              <a:pPr/>
              <a:t>8</a:t>
            </a:fld>
            <a:endParaRPr lang="en-GB"/>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p:txBody>
          <a:bodyPr/>
          <a:lstStyle/>
          <a:p>
            <a:r>
              <a:rPr lang="en-GB"/>
              <a:t>Associative relationships, Non-linearity, networks</a:t>
            </a:r>
          </a:p>
          <a:p>
            <a:endParaRPr lang="en-GB"/>
          </a:p>
          <a:p>
            <a:r>
              <a:rPr lang="en-GB"/>
              <a:t>Not flat, linear presentation of information, read sequentially</a:t>
            </a:r>
            <a:br>
              <a:rPr lang="en-GB"/>
            </a:br>
            <a:r>
              <a:rPr lang="en-GB"/>
              <a:t/>
            </a:r>
            <a:br>
              <a:rPr lang="en-GB"/>
            </a:br>
            <a:r>
              <a:rPr lang="en-GB"/>
              <a:t>but a network of </a:t>
            </a:r>
            <a:r>
              <a:rPr lang="en-GB" u="sng"/>
              <a:t>nodes</a:t>
            </a:r>
            <a:r>
              <a:rPr lang="en-GB"/>
              <a:t> connected by </a:t>
            </a:r>
            <a:r>
              <a:rPr lang="en-GB" u="sng"/>
              <a:t>links</a:t>
            </a:r>
            <a:r>
              <a:rPr lang="en-GB"/>
              <a:t/>
            </a:r>
            <a:br>
              <a:rPr lang="en-GB"/>
            </a:br>
            <a:r>
              <a:rPr lang="en-GB"/>
              <a:t/>
            </a:r>
            <a:br>
              <a:rPr lang="en-GB"/>
            </a:br>
            <a:r>
              <a:rPr lang="en-GB"/>
              <a:t>Author creates connections and (perhaps) the nodes,</a:t>
            </a:r>
            <a:br>
              <a:rPr lang="en-GB"/>
            </a:br>
            <a:r>
              <a:rPr lang="en-GB"/>
              <a:t>but reader interactively follows own trail in preferred order and to depth of detail desired,</a:t>
            </a:r>
            <a:br>
              <a:rPr lang="en-GB"/>
            </a:br>
            <a:r>
              <a:rPr lang="en-GB"/>
              <a:t>	</a:t>
            </a:r>
            <a:r>
              <a:rPr lang="en-GB" i="1"/>
              <a:t>... and makes new connections?</a:t>
            </a:r>
            <a:br>
              <a:rPr lang="en-GB" i="1"/>
            </a:br>
            <a:r>
              <a:rPr lang="en-GB"/>
              <a:t/>
            </a:r>
            <a:br>
              <a:rPr lang="en-GB"/>
            </a:br>
            <a:r>
              <a:rPr lang="en-GB"/>
              <a:t>Contrast paper documents - sequential reading.</a:t>
            </a:r>
            <a:br>
              <a:rPr lang="en-GB"/>
            </a:br>
            <a:r>
              <a:rPr lang="en-GB"/>
              <a:t/>
            </a:r>
            <a:br>
              <a:rPr lang="en-GB"/>
            </a:br>
            <a:r>
              <a:rPr lang="en-GB"/>
              <a:t/>
            </a:r>
            <a:br>
              <a:rPr lang="en-GB"/>
            </a:br>
            <a:r>
              <a:rPr lang="en-GB"/>
              <a:t>Exceptions</a:t>
            </a:r>
            <a:br>
              <a:rPr lang="en-GB"/>
            </a:br>
            <a:r>
              <a:rPr lang="en-GB"/>
              <a:t>		Encyclopaedias?</a:t>
            </a:r>
            <a:br>
              <a:rPr lang="en-GB"/>
            </a:br>
            <a:r>
              <a:rPr lang="en-GB"/>
              <a:t/>
            </a:r>
            <a:br>
              <a:rPr lang="en-GB"/>
            </a:br>
            <a:endParaRPr lang="en-GB"/>
          </a:p>
          <a:p>
            <a:endParaRPr lang="en-GB"/>
          </a:p>
          <a:p>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B.F. Skinner – </a:t>
            </a:r>
            <a:r>
              <a:rPr lang="en-US" smtClean="0"/>
              <a:t>programmed instruction</a:t>
            </a:r>
            <a:endParaRPr lang="en-US"/>
          </a:p>
        </p:txBody>
      </p:sp>
      <p:sp>
        <p:nvSpPr>
          <p:cNvPr id="4" name="Slide Number Placeholder 3"/>
          <p:cNvSpPr>
            <a:spLocks noGrp="1"/>
          </p:cNvSpPr>
          <p:nvPr>
            <p:ph type="sldNum" sz="quarter" idx="10"/>
          </p:nvPr>
        </p:nvSpPr>
        <p:spPr/>
        <p:txBody>
          <a:bodyPr/>
          <a:lstStyle/>
          <a:p>
            <a:fld id="{3036CE36-0872-2F4D-B362-E22EB214A3F1}" type="slidenum">
              <a:rPr lang="en-US" smtClean="0"/>
              <a:pPr/>
              <a:t>61</a:t>
            </a:fld>
            <a:endParaRPr lang="en-US"/>
          </a:p>
        </p:txBody>
      </p:sp>
    </p:spTree>
    <p:extLst>
      <p:ext uri="{BB962C8B-B14F-4D97-AF65-F5344CB8AC3E}">
        <p14:creationId xmlns:p14="http://schemas.microsoft.com/office/powerpoint/2010/main" val="496123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Ludic hypertext</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62</a:t>
            </a:fld>
            <a:endParaRPr lang="en-US"/>
          </a:p>
        </p:txBody>
      </p:sp>
    </p:spTree>
    <p:extLst>
      <p:ext uri="{BB962C8B-B14F-4D97-AF65-F5344CB8AC3E}">
        <p14:creationId xmlns:p14="http://schemas.microsoft.com/office/powerpoint/2010/main" val="77077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1980s</a:t>
            </a:r>
            <a:r>
              <a:rPr lang="en-US" baseline="0" dirty="0" smtClean="0"/>
              <a:t> fantasy boom – hypertext books!</a:t>
            </a:r>
          </a:p>
          <a:p>
            <a:endParaRPr lang="en-US" baseline="0" dirty="0" smtClean="0"/>
          </a:p>
          <a:p>
            <a:r>
              <a:rPr lang="en-US" baseline="0" dirty="0" smtClean="0"/>
              <a:t>Largely a paper-based fusion of role-playing games and computer adventure games</a:t>
            </a:r>
          </a:p>
          <a:p>
            <a:endParaRPr lang="en-US" baseline="0" dirty="0" smtClean="0"/>
          </a:p>
          <a:p>
            <a:r>
              <a:rPr lang="en-US" baseline="0" dirty="0" smtClean="0"/>
              <a:t>Ludic hypertext</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64</a:t>
            </a:fld>
            <a:endParaRPr lang="en-US"/>
          </a:p>
        </p:txBody>
      </p:sp>
    </p:spTree>
    <p:extLst>
      <p:ext uri="{BB962C8B-B14F-4D97-AF65-F5344CB8AC3E}">
        <p14:creationId xmlns:p14="http://schemas.microsoft.com/office/powerpoint/2010/main" val="2582568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also do-over novels: Heather </a:t>
            </a:r>
            <a:r>
              <a:rPr lang="en-US" dirty="0" err="1" smtClean="0"/>
              <a:t>McElhatton’s</a:t>
            </a:r>
            <a:r>
              <a:rPr lang="en-US" dirty="0" smtClean="0"/>
              <a:t> A Million Little Mistakes</a:t>
            </a:r>
          </a:p>
          <a:p>
            <a:endParaRPr lang="en-US" dirty="0" smtClean="0"/>
          </a:p>
          <a:p>
            <a:r>
              <a:rPr lang="en-US" dirty="0" smtClean="0"/>
              <a:t>Arguably</a:t>
            </a:r>
            <a:r>
              <a:rPr lang="en-US" baseline="0" dirty="0" smtClean="0"/>
              <a:t> an alternative narrative in which the eponymous protagonist, having decided that she’s too clever and too confident for Mr. Darcy, sits down to write a comedy of manners beginning “It is a truth universally acknowledged…”</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65</a:t>
            </a:fld>
            <a:endParaRPr lang="en-US"/>
          </a:p>
        </p:txBody>
      </p:sp>
    </p:spTree>
    <p:extLst>
      <p:ext uri="{BB962C8B-B14F-4D97-AF65-F5344CB8AC3E}">
        <p14:creationId xmlns:p14="http://schemas.microsoft.com/office/powerpoint/2010/main" val="3085643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 on visual grammar</a:t>
            </a:r>
          </a:p>
          <a:p>
            <a:endParaRPr lang="en-US" dirty="0" smtClean="0"/>
          </a:p>
          <a:p>
            <a:r>
              <a:rPr lang="en-US" dirty="0" smtClean="0"/>
              <a:t>Non-linear story</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67</a:t>
            </a:fld>
            <a:endParaRPr lang="en-US"/>
          </a:p>
        </p:txBody>
      </p:sp>
    </p:spTree>
    <p:extLst>
      <p:ext uri="{BB962C8B-B14F-4D97-AF65-F5344CB8AC3E}">
        <p14:creationId xmlns:p14="http://schemas.microsoft.com/office/powerpoint/2010/main" val="1417788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Satire of democracy –</a:t>
            </a:r>
            <a:r>
              <a:rPr lang="en-US" baseline="0" dirty="0" smtClean="0"/>
              <a:t> audience choice doesn’t actually affect the outcome.</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68</a:t>
            </a:fld>
            <a:endParaRPr lang="en-US"/>
          </a:p>
        </p:txBody>
      </p:sp>
    </p:spTree>
    <p:extLst>
      <p:ext uri="{BB962C8B-B14F-4D97-AF65-F5344CB8AC3E}">
        <p14:creationId xmlns:p14="http://schemas.microsoft.com/office/powerpoint/2010/main" val="2281169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1927 diary entries of the housekeeper at Il </a:t>
            </a:r>
            <a:r>
              <a:rPr lang="en-US" dirty="0" err="1" smtClean="0"/>
              <a:t>Vittoriale</a:t>
            </a:r>
            <a:r>
              <a:rPr lang="en-US" dirty="0" smtClean="0"/>
              <a:t>, the villa of Gabriele D'Annunzio.</a:t>
            </a:r>
            <a:r>
              <a:rPr lang="en-US" baseline="0" dirty="0" smtClean="0"/>
              <a:t> </a:t>
            </a:r>
          </a:p>
          <a:p>
            <a:r>
              <a:rPr lang="en-US" baseline="0" dirty="0" smtClean="0"/>
              <a:t>Tamara de </a:t>
            </a:r>
            <a:r>
              <a:rPr lang="en-US" baseline="0" dirty="0" err="1" smtClean="0"/>
              <a:t>Lempicka</a:t>
            </a:r>
            <a:r>
              <a:rPr lang="en-US" baseline="0" dirty="0" smtClean="0"/>
              <a:t> invited to paint D’Annunzio’s portrait.</a:t>
            </a:r>
          </a:p>
          <a:p>
            <a:endParaRPr lang="en-US" baseline="0" dirty="0" smtClean="0"/>
          </a:p>
          <a:p>
            <a:r>
              <a:rPr lang="en-US" baseline="0" dirty="0" smtClean="0"/>
              <a:t>Play ran for ten years in Los Angeles</a:t>
            </a:r>
            <a:endParaRPr lang="en-US" dirty="0"/>
          </a:p>
        </p:txBody>
      </p:sp>
      <p:sp>
        <p:nvSpPr>
          <p:cNvPr id="4" name="Slide Number Placeholder 3"/>
          <p:cNvSpPr>
            <a:spLocks noGrp="1"/>
          </p:cNvSpPr>
          <p:nvPr>
            <p:ph type="sldNum" sz="quarter" idx="10"/>
          </p:nvPr>
        </p:nvSpPr>
        <p:spPr/>
        <p:txBody>
          <a:bodyPr/>
          <a:lstStyle/>
          <a:p>
            <a:fld id="{3036CE36-0872-2F4D-B362-E22EB214A3F1}" type="slidenum">
              <a:rPr lang="en-US" smtClean="0"/>
              <a:pPr/>
              <a:t>69</a:t>
            </a:fld>
            <a:endParaRPr lang="en-US"/>
          </a:p>
        </p:txBody>
      </p:sp>
    </p:spTree>
    <p:extLst>
      <p:ext uri="{BB962C8B-B14F-4D97-AF65-F5344CB8AC3E}">
        <p14:creationId xmlns:p14="http://schemas.microsoft.com/office/powerpoint/2010/main" val="78684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history of hypertext is closely related to the history of information science and information management</a:t>
            </a:r>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9</a:t>
            </a:fld>
            <a:endParaRPr lang="en-GB"/>
          </a:p>
        </p:txBody>
      </p:sp>
    </p:spTree>
    <p:extLst>
      <p:ext uri="{BB962C8B-B14F-4D97-AF65-F5344CB8AC3E}">
        <p14:creationId xmlns:p14="http://schemas.microsoft.com/office/powerpoint/2010/main" val="4076433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text: the law (Mishnah c.</a:t>
            </a:r>
            <a:r>
              <a:rPr lang="en-US" baseline="0" dirty="0" smtClean="0"/>
              <a:t> 220 CE), legal analysis (</a:t>
            </a:r>
            <a:r>
              <a:rPr lang="en-US" baseline="0" dirty="0" err="1" smtClean="0"/>
              <a:t>Gemara</a:t>
            </a:r>
            <a:r>
              <a:rPr lang="en-US" baseline="0" dirty="0" smtClean="0"/>
              <a:t>, c. 450CE)</a:t>
            </a:r>
          </a:p>
          <a:p>
            <a:endParaRPr lang="en-US" baseline="0" dirty="0" smtClean="0"/>
          </a:p>
          <a:p>
            <a:r>
              <a:rPr lang="en-US" baseline="0" dirty="0" smtClean="0"/>
              <a:t>LH: medieval commentaries (</a:t>
            </a:r>
            <a:r>
              <a:rPr lang="en-US" baseline="0" dirty="0" err="1" smtClean="0"/>
              <a:t>Tosaphot</a:t>
            </a:r>
            <a:r>
              <a:rPr lang="en-US" baseline="0" dirty="0" smtClean="0"/>
              <a:t>, C12-13)</a:t>
            </a:r>
          </a:p>
          <a:p>
            <a:endParaRPr lang="en-US" baseline="0" dirty="0" smtClean="0"/>
          </a:p>
          <a:p>
            <a:r>
              <a:rPr lang="en-US" baseline="0" dirty="0" smtClean="0"/>
              <a:t>RH: early medieval commentaries by Rabbi </a:t>
            </a:r>
            <a:r>
              <a:rPr lang="en-US" baseline="0" dirty="0" err="1" smtClean="0"/>
              <a:t>Shlomo</a:t>
            </a:r>
            <a:r>
              <a:rPr lang="en-US" baseline="0" dirty="0" smtClean="0"/>
              <a:t> ben Yitzhak (</a:t>
            </a:r>
            <a:r>
              <a:rPr lang="en-US" baseline="0" dirty="0" err="1" smtClean="0"/>
              <a:t>Rashi</a:t>
            </a:r>
            <a:r>
              <a:rPr lang="en-US" baseline="0" dirty="0" smtClean="0"/>
              <a:t>, C11-12)</a:t>
            </a:r>
          </a:p>
          <a:p>
            <a:endParaRPr lang="en-US" baseline="0" dirty="0" smtClean="0"/>
          </a:p>
          <a:p>
            <a:r>
              <a:rPr lang="en-US" baseline="0" dirty="0" smtClean="0"/>
              <a:t>Outer columns: modern commentaries, cross references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10</a:t>
            </a:fld>
            <a:endParaRPr lang="en-GB"/>
          </a:p>
        </p:txBody>
      </p:sp>
    </p:spTree>
    <p:extLst>
      <p:ext uri="{BB962C8B-B14F-4D97-AF65-F5344CB8AC3E}">
        <p14:creationId xmlns:p14="http://schemas.microsoft.com/office/powerpoint/2010/main" val="305826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Facts mainly taken from </a:t>
            </a:r>
            <a:r>
              <a:rPr lang="en-US" dirty="0" err="1" smtClean="0"/>
              <a:t>Annio</a:t>
            </a:r>
            <a:r>
              <a:rPr lang="en-US" dirty="0" smtClean="0"/>
              <a:t> di </a:t>
            </a:r>
            <a:r>
              <a:rPr lang="en-US" dirty="0" err="1" smtClean="0"/>
              <a:t>Viterbo’s</a:t>
            </a:r>
            <a:r>
              <a:rPr lang="en-US" dirty="0" smtClean="0"/>
              <a:t> </a:t>
            </a:r>
            <a:r>
              <a:rPr lang="en-US" i="1" dirty="0" err="1" smtClean="0"/>
              <a:t>Antiquitatum</a:t>
            </a:r>
            <a:r>
              <a:rPr lang="en-US" i="1" dirty="0" smtClean="0"/>
              <a:t> </a:t>
            </a:r>
            <a:r>
              <a:rPr lang="en-US" i="1" dirty="0" err="1" smtClean="0"/>
              <a:t>Variarum</a:t>
            </a:r>
            <a:r>
              <a:rPr lang="en-US" i="0" baseline="0" dirty="0" smtClean="0"/>
              <a:t> </a:t>
            </a:r>
            <a:r>
              <a:rPr lang="en-US" i="1" dirty="0" smtClean="0"/>
              <a:t>(1498)</a:t>
            </a:r>
            <a:r>
              <a:rPr lang="en-US" i="1" baseline="0" dirty="0" smtClean="0"/>
              <a:t> </a:t>
            </a:r>
            <a:r>
              <a:rPr lang="en-US" dirty="0" smtClean="0"/>
              <a:t>(thus largely fabricated)</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11</a:t>
            </a:fld>
            <a:endParaRPr lang="en-GB"/>
          </a:p>
        </p:txBody>
      </p:sp>
    </p:spTree>
    <p:extLst>
      <p:ext uri="{BB962C8B-B14F-4D97-AF65-F5344CB8AC3E}">
        <p14:creationId xmlns:p14="http://schemas.microsoft.com/office/powerpoint/2010/main" val="662320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UDC is Dewey based – Melville Dewey agreed to modifications, as long as UDC was not translated into English</a:t>
            </a:r>
          </a:p>
          <a:p>
            <a:pPr>
              <a:defRPr/>
            </a:pPr>
            <a:endParaRPr lang="en-US" dirty="0" smtClean="0">
              <a:cs typeface="+mn-cs"/>
            </a:endParaRPr>
          </a:p>
          <a:p>
            <a:pPr>
              <a:defRPr/>
            </a:pPr>
            <a:r>
              <a:rPr lang="en-US" dirty="0" smtClean="0">
                <a:cs typeface="+mn-cs"/>
              </a:rPr>
              <a:t>RBU – fee-based service</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kern="1200" dirty="0" smtClean="0">
                <a:solidFill>
                  <a:schemeClr val="tx1"/>
                </a:solidFill>
                <a:latin typeface="Times New Roman" charset="0"/>
                <a:ea typeface="ＭＳ Ｐゴシック" charset="0"/>
                <a:cs typeface="ＭＳ Ｐゴシック" charset="0"/>
              </a:rPr>
              <a:t>15 million 3x5 index cards by 1934</a:t>
            </a:r>
          </a:p>
          <a:p>
            <a:pPr marL="171450" indent="-171450">
              <a:buFont typeface="Arial"/>
              <a:buChar char="•"/>
              <a:defRPr/>
            </a:pPr>
            <a:r>
              <a:rPr lang="en-US" dirty="0" smtClean="0"/>
              <a:t>“What works have been written by this or that author?” and “What has been written on this or that subject?”</a:t>
            </a:r>
          </a:p>
          <a:p>
            <a:pPr>
              <a:defRPr/>
            </a:pPr>
            <a:endParaRPr lang="en-US" dirty="0" smtClean="0">
              <a:cs typeface="+mn-cs"/>
            </a:endParaRPr>
          </a:p>
          <a:p>
            <a:pPr>
              <a:defRPr/>
            </a:pPr>
            <a:r>
              <a:rPr lang="en-US" dirty="0" smtClean="0"/>
              <a:t>Universal Iconographic Repertory from 1906</a:t>
            </a:r>
          </a:p>
          <a:p>
            <a:pPr>
              <a:defRPr/>
            </a:pPr>
            <a:endParaRPr lang="en-US" baseline="0" dirty="0" smtClean="0">
              <a:cs typeface="+mn-cs"/>
            </a:endParaRPr>
          </a:p>
          <a:p>
            <a:pPr>
              <a:defRPr/>
            </a:pPr>
            <a:r>
              <a:rPr lang="en-US" baseline="0" dirty="0" smtClean="0">
                <a:cs typeface="+mn-cs"/>
              </a:rPr>
              <a:t>La Fontaine was Belgian delegate at the Versailles Peace Conference</a:t>
            </a: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3B7F1C8D-5064-1C4A-B9B6-D52649EF3DA2}" type="slidenum">
              <a:rPr lang="en-GB"/>
              <a:pPr>
                <a:defRPr/>
              </a:pPr>
              <a:t>12</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Invented standard 3” x 5” index card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ＭＳ Ｐゴシック" charset="0"/>
              </a:rPr>
              <a:t>Standard microfiche proposed</a:t>
            </a:r>
            <a:r>
              <a:rPr lang="en-US" sz="1200" kern="1200" baseline="0" dirty="0" smtClean="0">
                <a:solidFill>
                  <a:schemeClr val="tx1"/>
                </a:solidFill>
                <a:latin typeface="Times New Roman" charset="0"/>
                <a:ea typeface="ＭＳ Ｐゴシック" charset="0"/>
                <a:cs typeface="ＭＳ Ｐゴシック" charset="0"/>
              </a:rPr>
              <a:t> in 1906</a:t>
            </a:r>
          </a:p>
          <a:p>
            <a:endParaRPr lang="en-US" dirty="0"/>
          </a:p>
        </p:txBody>
      </p:sp>
      <p:sp>
        <p:nvSpPr>
          <p:cNvPr id="4" name="Slide Number Placeholder 3"/>
          <p:cNvSpPr>
            <a:spLocks noGrp="1"/>
          </p:cNvSpPr>
          <p:nvPr>
            <p:ph type="sldNum" sz="quarter" idx="10"/>
          </p:nvPr>
        </p:nvSpPr>
        <p:spPr/>
        <p:txBody>
          <a:bodyPr/>
          <a:lstStyle/>
          <a:p>
            <a:pPr>
              <a:defRPr/>
            </a:pPr>
            <a:fld id="{88ACF46B-F5AC-2145-8060-0F32BDF7886E}" type="slidenum">
              <a:rPr lang="en-GB" smtClean="0"/>
              <a:pPr>
                <a:defRPr/>
              </a:pPr>
              <a:t>13</a:t>
            </a:fld>
            <a:endParaRPr lang="en-GB"/>
          </a:p>
        </p:txBody>
      </p:sp>
    </p:spTree>
    <p:extLst>
      <p:ext uri="{BB962C8B-B14F-4D97-AF65-F5344CB8AC3E}">
        <p14:creationId xmlns:p14="http://schemas.microsoft.com/office/powerpoint/2010/main" val="2365487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323999" y="1700213"/>
            <a:ext cx="8496000" cy="2160587"/>
          </a:xfrm>
        </p:spPr>
        <p:txBody>
          <a:bodyPr lIns="91440" anchor="b"/>
          <a:lstStyle>
            <a:lvl1pPr algn="l">
              <a:defRPr sz="7200">
                <a:solidFill>
                  <a:schemeClr val="bg1"/>
                </a:solidFill>
              </a:defRPr>
            </a:lvl1pPr>
          </a:lstStyle>
          <a:p>
            <a:r>
              <a:rPr lang="en-GB" smtClean="0"/>
              <a:t>Click to edit Master title style</a:t>
            </a:r>
            <a:endParaRPr lang="en-GB" dirty="0"/>
          </a:p>
        </p:txBody>
      </p:sp>
      <p:sp>
        <p:nvSpPr>
          <p:cNvPr id="10243" name="Rectangle 1027"/>
          <p:cNvSpPr>
            <a:spLocks noGrp="1" noChangeArrowheads="1"/>
          </p:cNvSpPr>
          <p:nvPr>
            <p:ph type="subTitle" idx="1"/>
          </p:nvPr>
        </p:nvSpPr>
        <p:spPr>
          <a:xfrm>
            <a:off x="324000" y="3860800"/>
            <a:ext cx="8496000" cy="1946275"/>
          </a:xfrm>
        </p:spPr>
        <p:txBody>
          <a:bodyPr lIns="91440"/>
          <a:lstStyle>
            <a:lvl1pPr marL="0" indent="0">
              <a:buFontTx/>
              <a:buNone/>
              <a:defRPr sz="3600">
                <a:solidFill>
                  <a:srgbClr val="B1D3D6"/>
                </a:solidFill>
              </a:defRPr>
            </a:lvl1pPr>
          </a:lstStyle>
          <a:p>
            <a:r>
              <a:rPr lang="en-GB" smtClean="0"/>
              <a:t>Click to edit Master subtitle style</a:t>
            </a:r>
            <a:endParaRPr lang="en-GB" dirty="0"/>
          </a:p>
        </p:txBody>
      </p:sp>
      <p:pic>
        <p:nvPicPr>
          <p:cNvPr id="5" name="Picture 1033" descr="white_logo"/>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51550" y="381000"/>
            <a:ext cx="2695575" cy="584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p:cNvSpPr>
            <a:spLocks noGrp="1"/>
          </p:cNvSpPr>
          <p:nvPr>
            <p:ph type="body" sz="quarter" idx="10" hasCustomPrompt="1"/>
          </p:nvPr>
        </p:nvSpPr>
        <p:spPr>
          <a:xfrm>
            <a:off x="324000" y="5807075"/>
            <a:ext cx="8496000" cy="882860"/>
          </a:xfrm>
        </p:spPr>
        <p:txBody>
          <a:bodyPr/>
          <a:lstStyle>
            <a:lvl1pPr marL="90000" indent="0">
              <a:spcAft>
                <a:spcPts val="0"/>
              </a:spcAft>
              <a:buNone/>
              <a:defRPr sz="2000" baseline="0">
                <a:solidFill>
                  <a:srgbClr val="B1D3D6"/>
                </a:solidFill>
              </a:defRPr>
            </a:lvl1pPr>
          </a:lstStyle>
          <a:p>
            <a:pPr lvl="0"/>
            <a:r>
              <a:rPr lang="en-US" dirty="0" smtClean="0"/>
              <a:t>Click to add author </a:t>
            </a:r>
            <a:br>
              <a:rPr lang="en-US" dirty="0" smtClean="0"/>
            </a:br>
            <a:r>
              <a:rPr lang="en-US" dirty="0" smtClean="0"/>
              <a:t>and date</a:t>
            </a:r>
          </a:p>
        </p:txBody>
      </p:sp>
      <p:pic>
        <p:nvPicPr>
          <p:cNvPr id="6" name="Picture 5" descr="Electronics_and_Computer_Science_BLACK-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999" y="381000"/>
            <a:ext cx="2163119" cy="5842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GB" smtClean="0"/>
              <a:t>Click to edit Master title style</a:t>
            </a:r>
            <a:endParaRPr lang="en-US" dirty="0"/>
          </a:p>
        </p:txBody>
      </p:sp>
      <p:sp>
        <p:nvSpPr>
          <p:cNvPr id="10" name="Date Placeholder 9"/>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dirty="0"/>
          </a:p>
        </p:txBody>
      </p:sp>
      <p:sp>
        <p:nvSpPr>
          <p:cNvPr id="13" name="Rectangle 3"/>
          <p:cNvSpPr>
            <a:spLocks noGrp="1" noChangeArrowheads="1"/>
          </p:cNvSpPr>
          <p:nvPr>
            <p:ph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000" y="1700214"/>
            <a:ext cx="8496000" cy="4113268"/>
          </a:xfrm>
        </p:spPr>
        <p:txBody>
          <a:bodyPr anchor="ctr"/>
          <a:lstStyle>
            <a:lvl1pPr algn="r">
              <a:defRPr sz="7200" b="0" i="0" cap="none">
                <a:solidFill>
                  <a:schemeClr val="bg1"/>
                </a:solidFill>
              </a:defRPr>
            </a:lvl1pPr>
          </a:lstStyle>
          <a:p>
            <a:r>
              <a:rPr lang="en-GB" smtClean="0"/>
              <a:t>Click to edit Master title style</a:t>
            </a:r>
            <a:endParaRPr lang="en-US" dirty="0"/>
          </a:p>
        </p:txBody>
      </p:sp>
      <p:pic>
        <p:nvPicPr>
          <p:cNvPr id="9" name="Picture 1033" descr="white_logo"/>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38925" y="381000"/>
            <a:ext cx="2139950" cy="465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Section Header">
    <p:bg>
      <p:bgPr>
        <a:gradFill flip="none" rotWithShape="1">
          <a:gsLst>
            <a:gs pos="0">
              <a:srgbClr val="007275"/>
            </a:gs>
            <a:gs pos="100000">
              <a:srgbClr val="008CAC"/>
            </a:gs>
            <a:gs pos="50000">
              <a:srgbClr val="007275"/>
            </a:gs>
          </a:gsLst>
          <a:lin ang="5400000" scaled="0"/>
          <a:tileRect/>
        </a:gra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0"/>
            <a:ext cx="9144000" cy="6858000"/>
          </a:xfrm>
        </p:spPr>
        <p:txBody>
          <a:bodyPr/>
          <a:lstStyle>
            <a:lvl1pPr marL="90000" indent="0">
              <a:buNone/>
              <a:defRPr>
                <a:solidFill>
                  <a:srgbClr val="FFFFFF"/>
                </a:solidFill>
              </a:defRPr>
            </a:lvl1pPr>
          </a:lstStyle>
          <a:p>
            <a:r>
              <a:rPr lang="en-GB" smtClean="0"/>
              <a:t>Drag picture to placeholder or click icon to add</a:t>
            </a:r>
            <a:endParaRPr lang="en-US" dirty="0"/>
          </a:p>
        </p:txBody>
      </p:sp>
      <p:sp>
        <p:nvSpPr>
          <p:cNvPr id="2" name="Title 1"/>
          <p:cNvSpPr>
            <a:spLocks noGrp="1"/>
          </p:cNvSpPr>
          <p:nvPr>
            <p:ph type="title"/>
          </p:nvPr>
        </p:nvSpPr>
        <p:spPr>
          <a:xfrm>
            <a:off x="324000" y="4406900"/>
            <a:ext cx="8496000" cy="1362075"/>
          </a:xfrm>
          <a:effectLst>
            <a:outerShdw blurRad="76200" dist="12700" dir="2700000" algn="tl" rotWithShape="0">
              <a:prstClr val="black"/>
            </a:outerShdw>
          </a:effectLst>
        </p:spPr>
        <p:txBody>
          <a:bodyPr/>
          <a:lstStyle>
            <a:lvl1pPr algn="l">
              <a:defRPr sz="4800" b="0" i="0" cap="none">
                <a:solidFill>
                  <a:srgbClr val="FFFFFF"/>
                </a:solidFill>
              </a:defRPr>
            </a:lvl1pPr>
          </a:lstStyle>
          <a:p>
            <a:r>
              <a:rPr lang="en-GB" smtClean="0"/>
              <a:t>Click to edit Master title style</a:t>
            </a:r>
            <a:endParaRPr lang="en-US" dirty="0"/>
          </a:p>
        </p:txBody>
      </p:sp>
      <p:sp>
        <p:nvSpPr>
          <p:cNvPr id="5" name="Text Placeholder 2"/>
          <p:cNvSpPr>
            <a:spLocks noGrp="1"/>
          </p:cNvSpPr>
          <p:nvPr>
            <p:ph type="body" idx="1" hasCustomPrompt="1"/>
          </p:nvPr>
        </p:nvSpPr>
        <p:spPr>
          <a:xfrm>
            <a:off x="324000" y="5768975"/>
            <a:ext cx="8496000" cy="395288"/>
          </a:xfrm>
          <a:effectLst>
            <a:outerShdw blurRad="76200" dist="12700" dir="2700000" algn="tl" rotWithShape="0">
              <a:prstClr val="black"/>
            </a:outerShdw>
          </a:effectLst>
        </p:spPr>
        <p:txBody>
          <a:bodyPr anchor="b"/>
          <a:lstStyle>
            <a:lvl1pPr marL="0" indent="0">
              <a:buNone/>
              <a:defRPr sz="1600" b="1">
                <a:solidFill>
                  <a:srgbClr val="FFFFF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add image URI</a:t>
            </a:r>
          </a:p>
        </p:txBody>
      </p:sp>
    </p:spTree>
    <p:extLst>
      <p:ext uri="{BB962C8B-B14F-4D97-AF65-F5344CB8AC3E}">
        <p14:creationId xmlns:p14="http://schemas.microsoft.com/office/powerpoint/2010/main" val="285055712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4000" y="1682750"/>
            <a:ext cx="40956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24400" y="1682750"/>
            <a:ext cx="40956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1"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8" name="Date Placeholder 7"/>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03AC6681-E0FD-2C4C-B392-04A572FD2AA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682750"/>
            <a:ext cx="40956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324000" y="2322511"/>
            <a:ext cx="4095600" cy="3849689"/>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24399" y="1682750"/>
            <a:ext cx="409416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24399" y="2322511"/>
            <a:ext cx="4094164" cy="384969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12"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03AC6681-E0FD-2C4C-B392-04A572FD2AA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24000" y="1682750"/>
            <a:ext cx="8496000" cy="4489450"/>
          </a:xfrm>
        </p:spPr>
        <p:txBody>
          <a:bodyPr/>
          <a:lstStyle/>
          <a:p>
            <a:pPr lvl="0"/>
            <a:r>
              <a:rPr lang="en-GB" noProof="0" smtClean="0"/>
              <a:t>Click icon to add table</a:t>
            </a:r>
            <a:endParaRPr lang="en-US" noProof="0" dirty="0" smtClean="0"/>
          </a:p>
        </p:txBody>
      </p:sp>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8" name="Date Placeholder 7"/>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5113" y="381000"/>
            <a:ext cx="2160587" cy="466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smtClean="0"/>
              <a:t>Click to edit Master title style</a:t>
            </a:r>
            <a:endParaRPr lang="en-US" dirty="0"/>
          </a:p>
        </p:txBody>
      </p:sp>
      <p:sp>
        <p:nvSpPr>
          <p:cNvPr id="6" name="Date Placeholder 5"/>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4000" y="900000"/>
            <a:ext cx="8496000" cy="6492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title style</a:t>
            </a:r>
            <a:endParaRPr lang="en-GB" dirty="0"/>
          </a:p>
        </p:txBody>
      </p:sp>
      <p:sp>
        <p:nvSpPr>
          <p:cNvPr id="1027" name="Rectangle 3"/>
          <p:cNvSpPr>
            <a:spLocks noGrp="1" noChangeArrowheads="1"/>
          </p:cNvSpPr>
          <p:nvPr>
            <p:ph type="body" idx="1"/>
          </p:nvPr>
        </p:nvSpPr>
        <p:spPr bwMode="auto">
          <a:xfrm>
            <a:off x="324000" y="1692000"/>
            <a:ext cx="8496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2" name="Rectangle 4"/>
          <p:cNvSpPr>
            <a:spLocks noGrp="1" noChangeArrowheads="1"/>
          </p:cNvSpPr>
          <p:nvPr>
            <p:ph type="dt" sz="half" idx="2"/>
          </p:nvPr>
        </p:nvSpPr>
        <p:spPr bwMode="auto">
          <a:xfrm>
            <a:off x="324000" y="6324600"/>
            <a:ext cx="1752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dirty="0">
                <a:latin typeface="Georgia"/>
                <a:ea typeface="ＭＳ Ｐゴシック" pitchFamily="-106" charset="-128"/>
                <a:cs typeface="Georgia"/>
              </a:defRPr>
            </a:lvl1pPr>
          </a:lstStyle>
          <a:p>
            <a:endParaRPr lang="en-US" dirty="0"/>
          </a:p>
        </p:txBody>
      </p:sp>
      <p:sp>
        <p:nvSpPr>
          <p:cNvPr id="3" name="Rectangle 5"/>
          <p:cNvSpPr>
            <a:spLocks noGrp="1" noChangeArrowheads="1"/>
          </p:cNvSpPr>
          <p:nvPr>
            <p:ph type="ftr" sz="quarter" idx="3"/>
          </p:nvPr>
        </p:nvSpPr>
        <p:spPr bwMode="auto">
          <a:xfrm>
            <a:off x="3048000" y="6324600"/>
            <a:ext cx="2895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Georgia"/>
                <a:ea typeface="ＭＳ Ｐゴシック" pitchFamily="-106" charset="-128"/>
                <a:cs typeface="Georgia"/>
              </a:defRPr>
            </a:lvl1pPr>
          </a:lstStyle>
          <a:p>
            <a:endParaRPr lang="en-US" dirty="0"/>
          </a:p>
        </p:txBody>
      </p:sp>
      <p:sp>
        <p:nvSpPr>
          <p:cNvPr id="1030" name="Rectangle 6"/>
          <p:cNvSpPr>
            <a:spLocks noGrp="1" noChangeArrowheads="1"/>
          </p:cNvSpPr>
          <p:nvPr>
            <p:ph type="sldNum" sz="quarter" idx="4"/>
          </p:nvPr>
        </p:nvSpPr>
        <p:spPr bwMode="auto">
          <a:xfrm>
            <a:off x="7067400" y="6316662"/>
            <a:ext cx="1752600" cy="312738"/>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1400">
                <a:latin typeface="Georgia"/>
                <a:ea typeface="ＭＳ Ｐゴシック" pitchFamily="-106" charset="-128"/>
                <a:cs typeface="Georgia"/>
              </a:defRPr>
            </a:lvl1pPr>
          </a:lstStyle>
          <a:p>
            <a:fld id="{03AC6681-E0FD-2C4C-B392-04A572FD2A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51" r:id="rId4"/>
    <p:sldLayoutId id="2147483742" r:id="rId5"/>
    <p:sldLayoutId id="2147483743" r:id="rId6"/>
    <p:sldLayoutId id="2147483750" r:id="rId7"/>
    <p:sldLayoutId id="2147483744" r:id="rId8"/>
    <p:sldLayoutId id="2147483745" r:id="rId9"/>
  </p:sldLayoutIdLst>
  <p:hf hdr="0" ftr="0" dt="0"/>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2pPr>
      <a:lvl3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3pPr>
      <a:lvl4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4pPr>
      <a:lvl5pPr algn="l" rtl="0" eaLnBrk="1" fontAlgn="base" hangingPunct="1">
        <a:spcBef>
          <a:spcPct val="0"/>
        </a:spcBef>
        <a:spcAft>
          <a:spcPct val="0"/>
        </a:spcAft>
        <a:defRPr sz="3200">
          <a:solidFill>
            <a:schemeClr val="tx2"/>
          </a:solidFill>
          <a:latin typeface="Georgia" pitchFamily="-106" charset="0"/>
          <a:ea typeface="ＭＳ Ｐゴシック" pitchFamily="-106" charset="-128"/>
          <a:cs typeface="ＭＳ Ｐゴシック" pitchFamily="-106" charset="-128"/>
        </a:defRPr>
      </a:lvl5pPr>
      <a:lvl6pPr marL="4572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6pPr>
      <a:lvl7pPr marL="9144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7pPr>
      <a:lvl8pPr marL="13716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8pPr>
      <a:lvl9pPr marL="1828800" algn="l" rtl="0" eaLnBrk="1" fontAlgn="base" hangingPunct="1">
        <a:spcBef>
          <a:spcPct val="0"/>
        </a:spcBef>
        <a:spcAft>
          <a:spcPct val="0"/>
        </a:spcAft>
        <a:defRPr sz="3500">
          <a:solidFill>
            <a:schemeClr val="tx2"/>
          </a:solidFill>
          <a:latin typeface="Georgia" pitchFamily="-106" charset="0"/>
          <a:ea typeface="ＭＳ Ｐゴシック" pitchFamily="-106" charset="-128"/>
          <a:cs typeface="ＭＳ Ｐゴシック" pitchFamily="-106" charset="-128"/>
        </a:defRPr>
      </a:lvl9pPr>
    </p:titleStyle>
    <p:bodyStyle>
      <a:lvl1pPr marL="270000" indent="-180000" algn="l" rtl="0" eaLnBrk="1" fontAlgn="base" hangingPunct="1">
        <a:spcBef>
          <a:spcPct val="0"/>
        </a:spcBef>
        <a:spcAft>
          <a:spcPts val="1800"/>
        </a:spcAft>
        <a:buFont typeface="Arial"/>
        <a:buChar char="•"/>
        <a:defRPr sz="2400">
          <a:solidFill>
            <a:schemeClr val="tx1"/>
          </a:solidFill>
          <a:latin typeface="+mn-lt"/>
          <a:ea typeface="+mn-ea"/>
          <a:cs typeface="+mn-cs"/>
        </a:defRPr>
      </a:lvl1pPr>
      <a:lvl2pPr marL="540000" indent="-180000" algn="l" rtl="0" eaLnBrk="1" fontAlgn="base" hangingPunct="1">
        <a:spcBef>
          <a:spcPct val="0"/>
        </a:spcBef>
        <a:spcAft>
          <a:spcPts val="1200"/>
        </a:spcAft>
        <a:buFont typeface="Lucida Grande"/>
        <a:buChar char="-"/>
        <a:defRPr sz="2000">
          <a:solidFill>
            <a:schemeClr val="tx1"/>
          </a:solidFill>
          <a:latin typeface="+mn-lt"/>
          <a:ea typeface="+mn-ea"/>
        </a:defRPr>
      </a:lvl2pPr>
      <a:lvl3pPr marL="810000" indent="-180000" algn="l" rtl="0" eaLnBrk="1" fontAlgn="base" hangingPunct="1">
        <a:spcBef>
          <a:spcPct val="0"/>
        </a:spcBef>
        <a:spcAft>
          <a:spcPts val="1200"/>
        </a:spcAft>
        <a:buFont typeface="Lucida Grande"/>
        <a:buChar char="-"/>
        <a:defRPr sz="2000">
          <a:solidFill>
            <a:schemeClr val="tx1"/>
          </a:solidFill>
          <a:latin typeface="+mn-lt"/>
          <a:ea typeface="+mn-ea"/>
        </a:defRPr>
      </a:lvl3pPr>
      <a:lvl4pPr marL="1080000" indent="-180000" algn="l" rtl="0" eaLnBrk="1" fontAlgn="base" hangingPunct="1">
        <a:spcBef>
          <a:spcPct val="0"/>
        </a:spcBef>
        <a:spcAft>
          <a:spcPts val="1200"/>
        </a:spcAft>
        <a:buFont typeface="Lucida Grande"/>
        <a:buChar char="-"/>
        <a:defRPr sz="2000">
          <a:solidFill>
            <a:schemeClr val="tx1"/>
          </a:solidFill>
          <a:latin typeface="+mn-lt"/>
          <a:ea typeface="+mn-ea"/>
        </a:defRPr>
      </a:lvl4pPr>
      <a:lvl5pPr marL="1350000" indent="-180000" algn="l" rtl="0" eaLnBrk="1" fontAlgn="base" hangingPunct="1">
        <a:spcBef>
          <a:spcPct val="0"/>
        </a:spcBef>
        <a:spcAft>
          <a:spcPts val="1200"/>
        </a:spcAft>
        <a:buFont typeface="Lucida Grande"/>
        <a:buChar char="-"/>
        <a:defRPr sz="20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1.wdp"/><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microsoft.com/office/2007/relationships/hdphoto" Target="../media/hdphoto2.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20" Type="http://schemas.openxmlformats.org/officeDocument/2006/relationships/image" Target="../media/image65.png"/><Relationship Id="rId21" Type="http://schemas.openxmlformats.org/officeDocument/2006/relationships/image" Target="../media/image66.png"/><Relationship Id="rId22" Type="http://schemas.openxmlformats.org/officeDocument/2006/relationships/image" Target="../media/image67.png"/><Relationship Id="rId23" Type="http://schemas.openxmlformats.org/officeDocument/2006/relationships/image" Target="../media/image68.png"/><Relationship Id="rId24" Type="http://schemas.openxmlformats.org/officeDocument/2006/relationships/image" Target="../media/image69.png"/><Relationship Id="rId25" Type="http://schemas.openxmlformats.org/officeDocument/2006/relationships/image" Target="../media/image70.png"/><Relationship Id="rId26" Type="http://schemas.openxmlformats.org/officeDocument/2006/relationships/image" Target="../media/image71.png"/><Relationship Id="rId27" Type="http://schemas.openxmlformats.org/officeDocument/2006/relationships/image" Target="../media/image72.png"/><Relationship Id="rId28" Type="http://schemas.openxmlformats.org/officeDocument/2006/relationships/image" Target="../media/image73.png"/><Relationship Id="rId29" Type="http://schemas.openxmlformats.org/officeDocument/2006/relationships/image" Target="../media/image74.png"/><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30" Type="http://schemas.openxmlformats.org/officeDocument/2006/relationships/image" Target="../media/image75.png"/><Relationship Id="rId31" Type="http://schemas.openxmlformats.org/officeDocument/2006/relationships/image" Target="../media/image76.png"/><Relationship Id="rId32" Type="http://schemas.openxmlformats.org/officeDocument/2006/relationships/image" Target="../media/image77.png"/><Relationship Id="rId9" Type="http://schemas.openxmlformats.org/officeDocument/2006/relationships/image" Target="../media/image54.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33" Type="http://schemas.openxmlformats.org/officeDocument/2006/relationships/image" Target="../media/image78.png"/><Relationship Id="rId34" Type="http://schemas.openxmlformats.org/officeDocument/2006/relationships/image" Target="../media/image79.png"/><Relationship Id="rId35" Type="http://schemas.openxmlformats.org/officeDocument/2006/relationships/image" Target="../media/image80.png"/><Relationship Id="rId36" Type="http://schemas.openxmlformats.org/officeDocument/2006/relationships/image" Target="../media/image81.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image" Target="../media/image59.png"/><Relationship Id="rId15" Type="http://schemas.openxmlformats.org/officeDocument/2006/relationships/image" Target="../media/image60.png"/><Relationship Id="rId16" Type="http://schemas.openxmlformats.org/officeDocument/2006/relationships/image" Target="../media/image61.png"/><Relationship Id="rId17" Type="http://schemas.openxmlformats.org/officeDocument/2006/relationships/image" Target="../media/image62.png"/><Relationship Id="rId18" Type="http://schemas.openxmlformats.org/officeDocument/2006/relationships/image" Target="../media/image63.png"/><Relationship Id="rId19" Type="http://schemas.openxmlformats.org/officeDocument/2006/relationships/image" Target="../media/image64.png"/><Relationship Id="rId37" Type="http://schemas.openxmlformats.org/officeDocument/2006/relationships/image" Target="../media/image82.png"/><Relationship Id="rId38" Type="http://schemas.openxmlformats.org/officeDocument/2006/relationships/image" Target="../media/image83.png"/><Relationship Id="rId39" Type="http://schemas.openxmlformats.org/officeDocument/2006/relationships/image" Target="../media/image84.png"/><Relationship Id="rId40" Type="http://schemas.openxmlformats.org/officeDocument/2006/relationships/image" Target="../media/image85.png"/><Relationship Id="rId41" Type="http://schemas.openxmlformats.org/officeDocument/2006/relationships/image" Target="../media/image86.png"/><Relationship Id="rId42" Type="http://schemas.openxmlformats.org/officeDocument/2006/relationships/image" Target="../media/image87.png"/></Relationships>
</file>

<file path=ppt/slides/_rels/slide54.xml.rels><?xml version="1.0" encoding="UTF-8" standalone="yes"?>
<Relationships xmlns="http://schemas.openxmlformats.org/package/2006/relationships"><Relationship Id="rId20" Type="http://schemas.openxmlformats.org/officeDocument/2006/relationships/image" Target="../media/image77.png"/><Relationship Id="rId21" Type="http://schemas.openxmlformats.org/officeDocument/2006/relationships/image" Target="../media/image78.png"/><Relationship Id="rId22" Type="http://schemas.openxmlformats.org/officeDocument/2006/relationships/image" Target="../media/image79.png"/><Relationship Id="rId23" Type="http://schemas.openxmlformats.org/officeDocument/2006/relationships/image" Target="../media/image80.png"/><Relationship Id="rId24" Type="http://schemas.openxmlformats.org/officeDocument/2006/relationships/image" Target="../media/image81.png"/><Relationship Id="rId25" Type="http://schemas.openxmlformats.org/officeDocument/2006/relationships/image" Target="../media/image54.png"/><Relationship Id="rId26" Type="http://schemas.openxmlformats.org/officeDocument/2006/relationships/image" Target="../media/image82.png"/><Relationship Id="rId27" Type="http://schemas.openxmlformats.org/officeDocument/2006/relationships/image" Target="../media/image84.png"/><Relationship Id="rId28" Type="http://schemas.openxmlformats.org/officeDocument/2006/relationships/image" Target="../media/image55.png"/><Relationship Id="rId29" Type="http://schemas.openxmlformats.org/officeDocument/2006/relationships/image" Target="../media/image68.png"/><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30" Type="http://schemas.openxmlformats.org/officeDocument/2006/relationships/image" Target="../media/image83.png"/><Relationship Id="rId31" Type="http://schemas.openxmlformats.org/officeDocument/2006/relationships/image" Target="../media/image85.png"/><Relationship Id="rId32" Type="http://schemas.openxmlformats.org/officeDocument/2006/relationships/image" Target="../media/image86.png"/><Relationship Id="rId9" Type="http://schemas.openxmlformats.org/officeDocument/2006/relationships/image" Target="../media/image52.png"/><Relationship Id="rId6" Type="http://schemas.openxmlformats.org/officeDocument/2006/relationships/image" Target="../media/image51.png"/><Relationship Id="rId7" Type="http://schemas.openxmlformats.org/officeDocument/2006/relationships/image" Target="../media/image65.png"/><Relationship Id="rId8" Type="http://schemas.openxmlformats.org/officeDocument/2006/relationships/image" Target="../media/image66.png"/><Relationship Id="rId33" Type="http://schemas.openxmlformats.org/officeDocument/2006/relationships/image" Target="../media/image87.png"/><Relationship Id="rId34" Type="http://schemas.openxmlformats.org/officeDocument/2006/relationships/image" Target="../media/image56.png"/><Relationship Id="rId35" Type="http://schemas.openxmlformats.org/officeDocument/2006/relationships/image" Target="../media/image57.png"/><Relationship Id="rId36" Type="http://schemas.openxmlformats.org/officeDocument/2006/relationships/image" Target="../media/image58.png"/><Relationship Id="rId10" Type="http://schemas.openxmlformats.org/officeDocument/2006/relationships/image" Target="../media/image67.png"/><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3.png"/><Relationship Id="rId14" Type="http://schemas.openxmlformats.org/officeDocument/2006/relationships/image" Target="../media/image53.png"/><Relationship Id="rId15" Type="http://schemas.openxmlformats.org/officeDocument/2006/relationships/image" Target="../media/image71.png"/><Relationship Id="rId16" Type="http://schemas.openxmlformats.org/officeDocument/2006/relationships/image" Target="../media/image72.png"/><Relationship Id="rId17" Type="http://schemas.openxmlformats.org/officeDocument/2006/relationships/image" Target="../media/image74.png"/><Relationship Id="rId18" Type="http://schemas.openxmlformats.org/officeDocument/2006/relationships/image" Target="../media/image75.png"/><Relationship Id="rId19" Type="http://schemas.openxmlformats.org/officeDocument/2006/relationships/image" Target="../media/image76.png"/><Relationship Id="rId37" Type="http://schemas.openxmlformats.org/officeDocument/2006/relationships/image" Target="../media/image59.png"/><Relationship Id="rId38" Type="http://schemas.openxmlformats.org/officeDocument/2006/relationships/image" Target="../media/image60.png"/><Relationship Id="rId39" Type="http://schemas.openxmlformats.org/officeDocument/2006/relationships/image" Target="../media/image61.png"/><Relationship Id="rId40" Type="http://schemas.openxmlformats.org/officeDocument/2006/relationships/image" Target="../media/image62.png"/><Relationship Id="rId41" Type="http://schemas.openxmlformats.org/officeDocument/2006/relationships/image" Target="../media/image63.png"/><Relationship Id="rId42"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9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3.jpg"/></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0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7.jp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emf"/><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1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Making Links</a:t>
            </a:r>
            <a:endParaRPr lang="en-US" dirty="0"/>
          </a:p>
        </p:txBody>
      </p:sp>
      <p:sp>
        <p:nvSpPr>
          <p:cNvPr id="3" name="Subtitle 2"/>
          <p:cNvSpPr>
            <a:spLocks noGrp="1"/>
          </p:cNvSpPr>
          <p:nvPr>
            <p:ph type="subTitle" idx="1"/>
          </p:nvPr>
        </p:nvSpPr>
        <p:spPr/>
        <p:txBody>
          <a:bodyPr/>
          <a:lstStyle/>
          <a:p>
            <a:r>
              <a:rPr lang="en-US" dirty="0" smtClean="0"/>
              <a:t>An introduction to hypertext</a:t>
            </a:r>
            <a:endParaRPr lang="en-US" dirty="0"/>
          </a:p>
        </p:txBody>
      </p:sp>
      <p:sp>
        <p:nvSpPr>
          <p:cNvPr id="4" name="Text Placeholder 3"/>
          <p:cNvSpPr>
            <a:spLocks noGrp="1"/>
          </p:cNvSpPr>
          <p:nvPr>
            <p:ph type="body" sz="quarter" idx="10"/>
          </p:nvPr>
        </p:nvSpPr>
        <p:spPr/>
        <p:txBody>
          <a:bodyPr/>
          <a:lstStyle/>
          <a:p>
            <a:r>
              <a:rPr lang="en-US" dirty="0" err="1" smtClean="0"/>
              <a:t>Dr</a:t>
            </a:r>
            <a:r>
              <a:rPr lang="en-US" dirty="0" smtClean="0"/>
              <a:t> Nicholas Gibbins - </a:t>
            </a:r>
            <a:r>
              <a:rPr lang="en-US" dirty="0" err="1" smtClean="0"/>
              <a:t>nmg@ecs.soton.ac.uk</a:t>
            </a:r>
            <a:endParaRPr lang="en-US" dirty="0" smtClean="0"/>
          </a:p>
          <a:p>
            <a:r>
              <a:rPr lang="en-US" dirty="0" smtClean="0"/>
              <a:t>2013-2014</a:t>
            </a:r>
            <a:endParaRPr lang="en-US" dirty="0"/>
          </a:p>
        </p:txBody>
      </p:sp>
    </p:spTree>
    <p:extLst>
      <p:ext uri="{BB962C8B-B14F-4D97-AF65-F5344CB8AC3E}">
        <p14:creationId xmlns:p14="http://schemas.microsoft.com/office/powerpoint/2010/main" val="23975676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marL="0" indent="0">
              <a:buNone/>
            </a:pPr>
            <a:r>
              <a:rPr lang="en-US" dirty="0" smtClean="0"/>
              <a:t>Central text of Rabbinical Judaism</a:t>
            </a:r>
          </a:p>
          <a:p>
            <a:r>
              <a:rPr lang="en-US" dirty="0" smtClean="0"/>
              <a:t>Encoding of oral tradition</a:t>
            </a:r>
          </a:p>
          <a:p>
            <a:r>
              <a:rPr lang="en-US" dirty="0" smtClean="0"/>
              <a:t>Commentaries on original text</a:t>
            </a:r>
          </a:p>
          <a:p>
            <a:r>
              <a:rPr lang="en-US" dirty="0" smtClean="0"/>
              <a:t>Commentaries on commentaries</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l="-1494" r="-1494"/>
          <a:stretch>
            <a:fillRect/>
          </a:stretch>
        </p:blipFill>
        <p:spPr>
          <a:xfrm>
            <a:off x="4724400" y="908720"/>
            <a:ext cx="4095600" cy="5617493"/>
          </a:xfrm>
        </p:spPr>
      </p:pic>
      <p:sp>
        <p:nvSpPr>
          <p:cNvPr id="2" name="Title 1"/>
          <p:cNvSpPr>
            <a:spLocks noGrp="1"/>
          </p:cNvSpPr>
          <p:nvPr>
            <p:ph type="title"/>
          </p:nvPr>
        </p:nvSpPr>
        <p:spPr/>
        <p:txBody>
          <a:bodyPr/>
          <a:lstStyle/>
          <a:p>
            <a:r>
              <a:rPr lang="en-US" dirty="0" smtClean="0"/>
              <a:t>The Talmud</a:t>
            </a:r>
            <a:endParaRPr lang="en-US" dirty="0"/>
          </a:p>
        </p:txBody>
      </p:sp>
    </p:spTree>
    <p:extLst>
      <p:ext uri="{BB962C8B-B14F-4D97-AF65-F5344CB8AC3E}">
        <p14:creationId xmlns:p14="http://schemas.microsoft.com/office/powerpoint/2010/main" val="29959109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dirty="0" smtClean="0"/>
              <a:t>Author of </a:t>
            </a:r>
            <a:r>
              <a:rPr lang="en-US" i="1" dirty="0" err="1" smtClean="0"/>
              <a:t>Historiarum</a:t>
            </a:r>
            <a:r>
              <a:rPr lang="en-US" i="1" dirty="0" smtClean="0"/>
              <a:t> </a:t>
            </a:r>
            <a:r>
              <a:rPr lang="en-US" i="1" dirty="0" err="1" smtClean="0"/>
              <a:t>libri</a:t>
            </a:r>
            <a:r>
              <a:rPr lang="en-US" i="1" dirty="0" smtClean="0"/>
              <a:t> cum </a:t>
            </a:r>
            <a:r>
              <a:rPr lang="en-US" i="1" dirty="0" err="1"/>
              <a:t>notis</a:t>
            </a:r>
            <a:r>
              <a:rPr lang="en-US" i="1" dirty="0"/>
              <a:t> </a:t>
            </a:r>
            <a:r>
              <a:rPr lang="en-US" i="1" dirty="0" err="1"/>
              <a:t>antiquitatum</a:t>
            </a:r>
            <a:r>
              <a:rPr lang="en-US" i="1" dirty="0"/>
              <a:t> </a:t>
            </a:r>
            <a:r>
              <a:rPr lang="en-US" i="1" dirty="0" err="1" smtClean="0"/>
              <a:t>Britannicarum</a:t>
            </a:r>
            <a:r>
              <a:rPr lang="en-US" i="1" dirty="0"/>
              <a:t> </a:t>
            </a:r>
            <a:r>
              <a:rPr lang="en-US" i="1" dirty="0" smtClean="0"/>
              <a:t>(1597-1607)</a:t>
            </a:r>
            <a:endParaRPr lang="en-US" dirty="0" smtClean="0"/>
          </a:p>
          <a:p>
            <a:pPr marL="0" indent="0">
              <a:buNone/>
            </a:pPr>
            <a:r>
              <a:rPr lang="en-US" dirty="0" smtClean="0"/>
              <a:t>"</a:t>
            </a:r>
            <a:r>
              <a:rPr lang="en-US" dirty="0"/>
              <a:t>as bees take honey from different flowers, so we must take materials from all sorts of different authors and, once they have been systematically collected, store them away, as it were, in the proper combs</a:t>
            </a:r>
            <a:r>
              <a:rPr lang="en-US" dirty="0" smtClean="0"/>
              <a:t>.”</a:t>
            </a:r>
          </a:p>
          <a:p>
            <a:pPr marL="0" indent="0">
              <a:buNone/>
            </a:pPr>
            <a:r>
              <a:rPr lang="en-US" dirty="0" smtClean="0"/>
              <a:t>One of the earliest scholars to make use of endnotes</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t="-3861" b="-3861"/>
          <a:stretch>
            <a:fillRect/>
          </a:stretch>
        </p:blipFill>
        <p:spPr/>
      </p:pic>
      <p:sp>
        <p:nvSpPr>
          <p:cNvPr id="4" name="Title 3"/>
          <p:cNvSpPr>
            <a:spLocks noGrp="1"/>
          </p:cNvSpPr>
          <p:nvPr>
            <p:ph type="title"/>
          </p:nvPr>
        </p:nvSpPr>
        <p:spPr/>
        <p:txBody>
          <a:bodyPr/>
          <a:lstStyle/>
          <a:p>
            <a:r>
              <a:rPr lang="en-US" dirty="0" smtClean="0"/>
              <a:t>Richard White of Basingstoke</a:t>
            </a:r>
            <a:endParaRPr lang="en-US" dirty="0"/>
          </a:p>
        </p:txBody>
      </p:sp>
    </p:spTree>
    <p:extLst>
      <p:ext uri="{BB962C8B-B14F-4D97-AF65-F5344CB8AC3E}">
        <p14:creationId xmlns:p14="http://schemas.microsoft.com/office/powerpoint/2010/main" val="25198283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Content Placeholder 4"/>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Belgian </a:t>
            </a:r>
            <a:r>
              <a:rPr lang="en-US" dirty="0" smtClean="0">
                <a:latin typeface="Georgia" charset="0"/>
                <a:ea typeface="ＭＳ Ｐゴシック" charset="0"/>
                <a:cs typeface="ＭＳ Ｐゴシック" charset="0"/>
              </a:rPr>
              <a:t>lawyer, internationalist and ‘father </a:t>
            </a:r>
            <a:r>
              <a:rPr lang="en-US" dirty="0">
                <a:latin typeface="Georgia" charset="0"/>
                <a:ea typeface="ＭＳ Ｐゴシック" charset="0"/>
                <a:cs typeface="ＭＳ Ｐゴシック" charset="0"/>
              </a:rPr>
              <a:t>of Information </a:t>
            </a:r>
            <a:r>
              <a:rPr lang="en-US" dirty="0" smtClean="0">
                <a:latin typeface="Georgia" charset="0"/>
                <a:ea typeface="ＭＳ Ｐゴシック" charset="0"/>
                <a:cs typeface="ＭＳ Ｐゴシック" charset="0"/>
              </a:rPr>
              <a:t>Science’</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Created the Universal Decimal Classification for libraries</a:t>
            </a:r>
            <a:br>
              <a:rPr lang="en-US" dirty="0">
                <a:latin typeface="Georgia" charset="0"/>
                <a:ea typeface="ＭＳ Ｐゴシック" charset="0"/>
                <a:cs typeface="ＭＳ Ｐゴシック" charset="0"/>
              </a:rPr>
            </a:br>
            <a:r>
              <a:rPr lang="en-US" dirty="0">
                <a:latin typeface="Georgia" charset="0"/>
                <a:ea typeface="ＭＳ Ｐゴシック" charset="0"/>
                <a:cs typeface="ＭＳ Ｐゴシック" charset="0"/>
              </a:rPr>
              <a:t>(still in use around the world</a:t>
            </a:r>
            <a:r>
              <a:rPr lang="en-US" dirty="0" smtClean="0">
                <a:latin typeface="Georgia" charset="0"/>
                <a:ea typeface="ＭＳ Ｐゴシック" charset="0"/>
                <a:cs typeface="ＭＳ Ｐゴシック" charset="0"/>
              </a:rPr>
              <a:t>)</a:t>
            </a:r>
            <a:endParaRPr lang="en-US" dirty="0">
              <a:latin typeface="Georgia" charset="0"/>
              <a:ea typeface="ＭＳ Ｐゴシック" charset="0"/>
              <a:cs typeface="ＭＳ Ｐゴシック" charset="0"/>
            </a:endParaRPr>
          </a:p>
          <a:p>
            <a:pPr marL="90000" indent="0">
              <a:buNone/>
            </a:pPr>
            <a:endParaRPr lang="fr-FR" dirty="0" smtClean="0">
              <a:latin typeface="Georgia" charset="0"/>
              <a:ea typeface="ＭＳ Ｐゴシック" charset="0"/>
              <a:cs typeface="ＭＳ Ｐゴシック" charset="0"/>
            </a:endParaRPr>
          </a:p>
          <a:p>
            <a:pPr marL="90000" indent="0">
              <a:buNone/>
            </a:pPr>
            <a:r>
              <a:rPr lang="fr-FR" dirty="0" smtClean="0">
                <a:latin typeface="Georgia" charset="0"/>
                <a:ea typeface="ＭＳ Ｐゴシック" charset="0"/>
                <a:cs typeface="ＭＳ Ｐゴシック" charset="0"/>
              </a:rPr>
              <a:t>With </a:t>
            </a:r>
            <a:r>
              <a:rPr lang="fr-FR" dirty="0">
                <a:latin typeface="Georgia" charset="0"/>
                <a:ea typeface="ＭＳ Ｐゴシック" charset="0"/>
                <a:cs typeface="ＭＳ Ｐゴシック" charset="0"/>
              </a:rPr>
              <a:t>Henri La Fontaine, established the </a:t>
            </a:r>
            <a:r>
              <a:rPr lang="fr-FR" dirty="0" smtClean="0">
                <a:latin typeface="Georgia" charset="0"/>
                <a:ea typeface="ＭＳ Ｐゴシック" charset="0"/>
                <a:cs typeface="ＭＳ Ｐゴシック" charset="0"/>
              </a:rPr>
              <a:t>R</a:t>
            </a:r>
            <a:r>
              <a:rPr lang="fr-FR" dirty="0"/>
              <a:t>é</a:t>
            </a:r>
            <a:r>
              <a:rPr lang="fr-FR" dirty="0" smtClean="0">
                <a:latin typeface="Georgia" charset="0"/>
                <a:ea typeface="ＭＳ Ｐゴシック" charset="0"/>
                <a:cs typeface="ＭＳ Ｐゴシック" charset="0"/>
              </a:rPr>
              <a:t>pertoire </a:t>
            </a:r>
            <a:r>
              <a:rPr lang="fr-FR" dirty="0">
                <a:latin typeface="Georgia" charset="0"/>
                <a:ea typeface="ＭＳ Ｐゴシック" charset="0"/>
                <a:cs typeface="ＭＳ Ｐゴシック" charset="0"/>
              </a:rPr>
              <a:t>Bibliographique Universel in 1895</a:t>
            </a:r>
            <a:endParaRPr lang="en-US" dirty="0">
              <a:latin typeface="Georgia" charset="0"/>
              <a:ea typeface="ＭＳ Ｐゴシック" charset="0"/>
              <a:cs typeface="ＭＳ Ｐゴシック" charset="0"/>
            </a:endParaRPr>
          </a:p>
        </p:txBody>
      </p:sp>
      <p:pic>
        <p:nvPicPr>
          <p:cNvPr id="101378"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626" t="8963" r="-626" b="-447"/>
          <a:stretch/>
        </p:blipFill>
        <p:spPr>
          <a:xfrm flipH="1">
            <a:off x="4724400" y="1682750"/>
            <a:ext cx="4095750" cy="4489450"/>
          </a:xfrm>
        </p:spPr>
      </p:pic>
      <p:sp>
        <p:nvSpPr>
          <p:cNvPr id="101379" name="Title 3"/>
          <p:cNvSpPr>
            <a:spLocks noGrp="1"/>
          </p:cNvSpPr>
          <p:nvPr>
            <p:ph type="title"/>
          </p:nvPr>
        </p:nvSpPr>
        <p:spPr>
          <a:ln/>
        </p:spPr>
        <p:txBody>
          <a:bodyPr/>
          <a:lstStyle/>
          <a:p>
            <a:r>
              <a:rPr lang="en-US">
                <a:latin typeface="Georgia" charset="0"/>
                <a:ea typeface="ＭＳ Ｐゴシック" charset="0"/>
                <a:cs typeface="ＭＳ Ｐゴシック" charset="0"/>
              </a:rPr>
              <a:t>Paul Otlet</a:t>
            </a:r>
          </a:p>
        </p:txBody>
      </p:sp>
    </p:spTree>
    <p:extLst>
      <p:ext uri="{BB962C8B-B14F-4D97-AF65-F5344CB8AC3E}">
        <p14:creationId xmlns:p14="http://schemas.microsoft.com/office/powerpoint/2010/main" val="14851765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0946286">
            <a:off x="484902" y="912347"/>
            <a:ext cx="6501146" cy="3851390"/>
          </a:xfrm>
          <a:prstGeom prst="rect">
            <a:avLst/>
          </a:prstGeom>
          <a:ln>
            <a:solidFill>
              <a:schemeClr val="accent5"/>
            </a:solidFill>
          </a:ln>
          <a:effectLst>
            <a:outerShdw blurRad="101600" dist="1524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rot="20946286">
            <a:off x="2140191" y="1553757"/>
            <a:ext cx="6502422" cy="4603988"/>
          </a:xfrm>
          <a:prstGeom prst="rect">
            <a:avLst/>
          </a:prstGeom>
          <a:effectLst>
            <a:outerShdw blurRad="101600" dist="152400" dir="2700000" algn="tl" rotWithShape="0">
              <a:prstClr val="black">
                <a:alpha val="40000"/>
              </a:prstClr>
            </a:outerShdw>
          </a:effectLst>
        </p:spPr>
      </p:pic>
    </p:spTree>
    <p:extLst>
      <p:ext uri="{BB962C8B-B14F-4D97-AF65-F5344CB8AC3E}">
        <p14:creationId xmlns:p14="http://schemas.microsoft.com/office/powerpoint/2010/main" val="908254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defRPr/>
            </a:pPr>
            <a:r>
              <a:rPr lang="en-US" dirty="0" smtClean="0"/>
              <a:t>A central repository for all the world’s knowledge</a:t>
            </a:r>
          </a:p>
          <a:p>
            <a:pPr marL="270000" indent="-180000">
              <a:buFont typeface="Arial"/>
              <a:buChar char="•"/>
              <a:defRPr/>
            </a:pPr>
            <a:r>
              <a:rPr lang="en-US" dirty="0" smtClean="0"/>
              <a:t>Founded in 1910 by </a:t>
            </a:r>
            <a:r>
              <a:rPr lang="en-US" dirty="0" err="1" smtClean="0"/>
              <a:t>Otlet</a:t>
            </a:r>
            <a:r>
              <a:rPr lang="en-US" dirty="0" smtClean="0"/>
              <a:t> and La Fontaine</a:t>
            </a:r>
            <a:endParaRPr lang="en-US" dirty="0"/>
          </a:p>
          <a:p>
            <a:pPr marL="270000" indent="-180000">
              <a:buFont typeface="Arial"/>
              <a:buChar char="•"/>
              <a:defRPr/>
            </a:pPr>
            <a:r>
              <a:rPr lang="en-US" dirty="0" smtClean="0"/>
              <a:t>Built on the earlier </a:t>
            </a:r>
            <a:r>
              <a:rPr lang="fr-FR" dirty="0"/>
              <a:t>Repertoire Bibliographique </a:t>
            </a:r>
            <a:r>
              <a:rPr lang="fr-FR" dirty="0" smtClean="0"/>
              <a:t>Universel</a:t>
            </a:r>
            <a:endParaRPr lang="en-US" dirty="0"/>
          </a:p>
          <a:p>
            <a:pPr marL="270000" indent="-180000">
              <a:buFont typeface="Arial"/>
              <a:buChar char="•"/>
              <a:defRPr/>
            </a:pPr>
            <a:r>
              <a:rPr lang="en-US" dirty="0" smtClean="0"/>
              <a:t>Closed in 1934, damaged in 1940 under Nazi occupation</a:t>
            </a:r>
            <a:endParaRPr lang="en-US" dirty="0"/>
          </a:p>
        </p:txBody>
      </p:sp>
      <p:sp>
        <p:nvSpPr>
          <p:cNvPr id="102403" name="Title 4"/>
          <p:cNvSpPr>
            <a:spLocks noGrp="1"/>
          </p:cNvSpPr>
          <p:nvPr>
            <p:ph type="title"/>
          </p:nvPr>
        </p:nvSpPr>
        <p:spPr>
          <a:ln/>
        </p:spPr>
        <p:txBody>
          <a:bodyPr/>
          <a:lstStyle/>
          <a:p>
            <a:r>
              <a:rPr lang="en-US">
                <a:latin typeface="Georgia" charset="0"/>
                <a:ea typeface="ＭＳ Ｐゴシック" charset="0"/>
                <a:cs typeface="ＭＳ Ｐゴシック" charset="0"/>
              </a:rPr>
              <a:t>The Mundaneum</a:t>
            </a:r>
          </a:p>
        </p:txBody>
      </p:sp>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err="1">
                <a:latin typeface="Georgia"/>
                <a:cs typeface="Georgia"/>
              </a:rPr>
              <a:t>Rayward</a:t>
            </a:r>
            <a:r>
              <a:rPr lang="en-US" sz="1600" dirty="0">
                <a:latin typeface="Georgia"/>
                <a:cs typeface="Georgia"/>
              </a:rPr>
              <a:t>, W.B. (1994) </a:t>
            </a:r>
            <a:r>
              <a:rPr lang="en-US" sz="1600" i="1" dirty="0">
                <a:latin typeface="Georgia"/>
                <a:cs typeface="Georgia"/>
              </a:rPr>
              <a:t>Visions of </a:t>
            </a:r>
            <a:r>
              <a:rPr lang="en-US" sz="1600" i="1" dirty="0" err="1">
                <a:latin typeface="Georgia"/>
                <a:cs typeface="Georgia"/>
              </a:rPr>
              <a:t>Xanadu</a:t>
            </a:r>
            <a:r>
              <a:rPr lang="en-US" sz="1600" i="1" dirty="0">
                <a:latin typeface="Georgia"/>
                <a:cs typeface="Georgia"/>
              </a:rPr>
              <a:t>: Paul </a:t>
            </a:r>
            <a:r>
              <a:rPr lang="en-US" sz="1600" i="1" dirty="0" err="1">
                <a:latin typeface="Georgia"/>
                <a:cs typeface="Georgia"/>
              </a:rPr>
              <a:t>Otlet</a:t>
            </a:r>
            <a:r>
              <a:rPr lang="en-US" sz="1600" i="1" dirty="0">
                <a:latin typeface="Georgia"/>
                <a:cs typeface="Georgia"/>
              </a:rPr>
              <a:t> (1868-1944) and Hypertext</a:t>
            </a:r>
            <a:r>
              <a:rPr lang="en-US" sz="1600" dirty="0">
                <a:latin typeface="Georgia"/>
                <a:cs typeface="Georgia"/>
              </a:rPr>
              <a:t>. Journal of</a:t>
            </a:r>
            <a:br>
              <a:rPr lang="en-US" sz="1600" dirty="0">
                <a:latin typeface="Georgia"/>
                <a:cs typeface="Georgia"/>
              </a:rPr>
            </a:br>
            <a:r>
              <a:rPr lang="en-US" sz="1600" dirty="0">
                <a:latin typeface="Georgia"/>
                <a:cs typeface="Georgia"/>
              </a:rPr>
              <a:t>the American Society of Information Science, 45(4), pp. 235-250.</a:t>
            </a:r>
          </a:p>
        </p:txBody>
      </p:sp>
      <p:pic>
        <p:nvPicPr>
          <p:cNvPr id="4" name="Content Placeholder 3"/>
          <p:cNvPicPr>
            <a:picLocks noGrp="1" noChangeAspect="1"/>
          </p:cNvPicPr>
          <p:nvPr>
            <p:ph sz="half" idx="2"/>
          </p:nvPr>
        </p:nvPicPr>
        <p:blipFill>
          <a:blip r:embed="rId3"/>
          <a:srcRect l="15789" r="15789"/>
          <a:stretch>
            <a:fillRect/>
          </a:stretch>
        </p:blipFill>
        <p:spPr>
          <a:xfrm>
            <a:off x="4724400" y="1682750"/>
            <a:ext cx="4095750" cy="4489450"/>
          </a:xfrm>
        </p:spPr>
      </p:pic>
    </p:spTree>
    <p:extLst>
      <p:ext uri="{BB962C8B-B14F-4D97-AF65-F5344CB8AC3E}">
        <p14:creationId xmlns:p14="http://schemas.microsoft.com/office/powerpoint/2010/main" val="29522121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p:cNvPicPr>
            <a:picLocks noChangeAspect="1"/>
          </p:cNvPicPr>
          <p:nvPr/>
        </p:nvPicPr>
        <p:blipFill rotWithShape="1">
          <a:blip r:embed="rId3" cstate="print">
            <a:extLst>
              <a:ext uri="{28A0092B-C50C-407E-A947-70E740481C1C}">
                <a14:useLocalDpi xmlns:a14="http://schemas.microsoft.com/office/drawing/2010/main"/>
              </a:ext>
            </a:extLst>
          </a:blip>
          <a:srcRect l="2381" t="3215" r="2263" b="6391"/>
          <a:stretch/>
        </p:blipFill>
        <p:spPr bwMode="auto">
          <a:xfrm>
            <a:off x="1115616" y="55850"/>
            <a:ext cx="6912768" cy="619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3528" y="6258798"/>
            <a:ext cx="7328429" cy="338554"/>
          </a:xfrm>
          <a:prstGeom prst="rect">
            <a:avLst/>
          </a:prstGeom>
          <a:noFill/>
        </p:spPr>
        <p:txBody>
          <a:bodyPr wrap="none" lIns="0" rIns="0" rtlCol="0">
            <a:spAutoFit/>
          </a:bodyPr>
          <a:lstStyle/>
          <a:p>
            <a:r>
              <a:rPr lang="en-US" sz="1600" dirty="0" err="1" smtClean="0">
                <a:latin typeface="Georgia"/>
                <a:cs typeface="Georgia"/>
              </a:rPr>
              <a:t>Otlet</a:t>
            </a:r>
            <a:r>
              <a:rPr lang="en-US" sz="1600" dirty="0" smtClean="0">
                <a:latin typeface="Georgia"/>
                <a:cs typeface="Georgia"/>
              </a:rPr>
              <a:t>, </a:t>
            </a:r>
            <a:r>
              <a:rPr lang="en-US" sz="1600" dirty="0">
                <a:latin typeface="Georgia"/>
                <a:cs typeface="Georgia"/>
              </a:rPr>
              <a:t>P</a:t>
            </a:r>
            <a:r>
              <a:rPr lang="en-US" sz="1600" dirty="0" smtClean="0">
                <a:latin typeface="Georgia"/>
                <a:cs typeface="Georgia"/>
              </a:rPr>
              <a:t>. (1934) </a:t>
            </a:r>
            <a:r>
              <a:rPr lang="en-US" sz="1600" i="1" dirty="0" err="1" smtClean="0">
                <a:latin typeface="Georgia"/>
                <a:cs typeface="Georgia"/>
              </a:rPr>
              <a:t>Traité</a:t>
            </a:r>
            <a:r>
              <a:rPr lang="en-US" sz="1600" i="1" dirty="0" smtClean="0">
                <a:latin typeface="Georgia"/>
                <a:cs typeface="Georgia"/>
              </a:rPr>
              <a:t> de Documentation</a:t>
            </a:r>
            <a:r>
              <a:rPr lang="en-US" sz="1600" dirty="0" smtClean="0">
                <a:latin typeface="Georgia"/>
                <a:cs typeface="Georgia"/>
              </a:rPr>
              <a:t>. Brussels: </a:t>
            </a:r>
            <a:r>
              <a:rPr lang="en-US" sz="1600" dirty="0" err="1" smtClean="0">
                <a:latin typeface="Georgia"/>
                <a:cs typeface="Georgia"/>
              </a:rPr>
              <a:t>Editiones</a:t>
            </a:r>
            <a:r>
              <a:rPr lang="en-US" sz="1600" dirty="0" smtClean="0">
                <a:latin typeface="Georgia"/>
                <a:cs typeface="Georgia"/>
              </a:rPr>
              <a:t> </a:t>
            </a:r>
            <a:r>
              <a:rPr lang="en-US" sz="1600" dirty="0" err="1" smtClean="0">
                <a:latin typeface="Georgia"/>
                <a:cs typeface="Georgia"/>
              </a:rPr>
              <a:t>Mundaneum</a:t>
            </a:r>
            <a:r>
              <a:rPr lang="en-US" sz="1600" dirty="0" smtClean="0">
                <a:latin typeface="Georgia"/>
                <a:cs typeface="Georgia"/>
              </a:rPr>
              <a:t>, p.41.</a:t>
            </a:r>
            <a:endParaRPr lang="en-US" sz="1600" dirty="0">
              <a:latin typeface="Georgia"/>
              <a:cs typeface="Georgia"/>
            </a:endParaRPr>
          </a:p>
        </p:txBody>
      </p:sp>
    </p:spTree>
    <p:extLst>
      <p:ext uri="{BB962C8B-B14F-4D97-AF65-F5344CB8AC3E}">
        <p14:creationId xmlns:p14="http://schemas.microsoft.com/office/powerpoint/2010/main" val="16709030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272821" y="1880964"/>
            <a:ext cx="1871179" cy="2628156"/>
          </a:xfrm>
          <a:prstGeom prst="rect">
            <a:avLst/>
          </a:prstGeom>
        </p:spPr>
      </p:pic>
      <p:sp>
        <p:nvSpPr>
          <p:cNvPr id="2" name="Title 1"/>
          <p:cNvSpPr>
            <a:spLocks noGrp="1"/>
          </p:cNvSpPr>
          <p:nvPr>
            <p:ph type="title"/>
          </p:nvPr>
        </p:nvSpPr>
        <p:spPr/>
        <p:txBody>
          <a:bodyPr/>
          <a:lstStyle/>
          <a:p>
            <a:r>
              <a:rPr lang="en-US" dirty="0" smtClean="0"/>
              <a:t>Wilhelm Ostwald</a:t>
            </a:r>
            <a:endParaRPr lang="en-US" dirty="0"/>
          </a:p>
        </p:txBody>
      </p:sp>
      <p:sp>
        <p:nvSpPr>
          <p:cNvPr id="3" name="Content Placeholder 2"/>
          <p:cNvSpPr>
            <a:spLocks noGrp="1"/>
          </p:cNvSpPr>
          <p:nvPr>
            <p:ph sz="half" idx="1"/>
          </p:nvPr>
        </p:nvSpPr>
        <p:spPr/>
        <p:txBody>
          <a:bodyPr/>
          <a:lstStyle/>
          <a:p>
            <a:pPr marL="90000" indent="0">
              <a:buNone/>
            </a:pPr>
            <a:r>
              <a:rPr lang="en-US" dirty="0" smtClean="0"/>
              <a:t>German chemist and Nobel Prize winner </a:t>
            </a:r>
          </a:p>
          <a:p>
            <a:r>
              <a:rPr lang="en-US" dirty="0" smtClean="0"/>
              <a:t>Inspired by </a:t>
            </a:r>
            <a:r>
              <a:rPr lang="en-US" dirty="0" err="1" smtClean="0"/>
              <a:t>Otlet</a:t>
            </a:r>
            <a:r>
              <a:rPr lang="en-US" dirty="0" smtClean="0"/>
              <a:t>, established Die </a:t>
            </a:r>
            <a:r>
              <a:rPr lang="en-US" dirty="0" err="1" smtClean="0"/>
              <a:t>Brücke</a:t>
            </a:r>
            <a:r>
              <a:rPr lang="en-US" dirty="0" smtClean="0"/>
              <a:t> (The Bridge) using his prize money</a:t>
            </a:r>
          </a:p>
          <a:p>
            <a:r>
              <a:rPr lang="en-US" dirty="0" smtClean="0"/>
              <a:t>International Institute for the Organizing of Knowledge Work</a:t>
            </a:r>
          </a:p>
          <a:p>
            <a:r>
              <a:rPr lang="en-US" dirty="0" smtClean="0"/>
              <a:t>Reduce literature to small units of recorded knowledge (‘</a:t>
            </a:r>
            <a:r>
              <a:rPr lang="en-US" dirty="0" err="1" smtClean="0"/>
              <a:t>monos</a:t>
            </a:r>
            <a:r>
              <a:rPr lang="en-US" dirty="0" smtClean="0"/>
              <a:t>’) that could be arranged and linked with other units </a:t>
            </a:r>
            <a:endParaRPr lang="en-US" dirty="0"/>
          </a:p>
        </p:txBody>
      </p:sp>
      <p:pic>
        <p:nvPicPr>
          <p:cNvPr id="5" name="Content Placeholder 4"/>
          <p:cNvPicPr>
            <a:picLocks noGrp="1" noChangeAspect="1"/>
          </p:cNvPicPr>
          <p:nvPr>
            <p:ph sz="half" idx="2"/>
          </p:nvPr>
        </p:nvPicPr>
        <p:blipFill rotWithShape="1">
          <a:blip r:embed="rId4"/>
          <a:srcRect l="3014" t="-645" r="8533" b="427"/>
          <a:stretch/>
        </p:blipFill>
        <p:spPr>
          <a:xfrm>
            <a:off x="4716016" y="1628800"/>
            <a:ext cx="2540178" cy="3168438"/>
          </a:xfrm>
        </p:spPr>
      </p:pic>
      <p:sp>
        <p:nvSpPr>
          <p:cNvPr id="6" name="TextBox 5"/>
          <p:cNvSpPr txBox="1"/>
          <p:nvPr/>
        </p:nvSpPr>
        <p:spPr>
          <a:xfrm>
            <a:off x="323528" y="6021288"/>
            <a:ext cx="8424936" cy="338554"/>
          </a:xfrm>
          <a:prstGeom prst="rect">
            <a:avLst/>
          </a:prstGeom>
          <a:noFill/>
        </p:spPr>
        <p:txBody>
          <a:bodyPr wrap="square" lIns="0" rIns="0" rtlCol="0">
            <a:noAutofit/>
          </a:bodyPr>
          <a:lstStyle/>
          <a:p>
            <a:r>
              <a:rPr lang="en-US" sz="1600" dirty="0" err="1" smtClean="0">
                <a:latin typeface="Georgia"/>
                <a:cs typeface="Georgia"/>
              </a:rPr>
              <a:t>Hapke</a:t>
            </a:r>
            <a:r>
              <a:rPr lang="en-US" sz="1600" dirty="0" smtClean="0">
                <a:latin typeface="Georgia"/>
                <a:cs typeface="Georgia"/>
              </a:rPr>
              <a:t>, T. </a:t>
            </a:r>
            <a:r>
              <a:rPr lang="en-US" sz="1600" dirty="0">
                <a:latin typeface="Georgia"/>
                <a:cs typeface="Georgia"/>
              </a:rPr>
              <a:t>(</a:t>
            </a:r>
            <a:r>
              <a:rPr lang="en-US" sz="1600" dirty="0" smtClean="0">
                <a:latin typeface="Georgia"/>
                <a:cs typeface="Georgia"/>
              </a:rPr>
              <a:t>1998) </a:t>
            </a:r>
            <a:r>
              <a:rPr lang="en-US" sz="1600" i="1" dirty="0">
                <a:latin typeface="Georgia"/>
                <a:cs typeface="Georgia"/>
              </a:rPr>
              <a:t>Wilhelm Ostwald, the “</a:t>
            </a:r>
            <a:r>
              <a:rPr lang="en-US" sz="1600" i="1" dirty="0" err="1">
                <a:latin typeface="Georgia"/>
                <a:cs typeface="Georgia"/>
              </a:rPr>
              <a:t>Brücke</a:t>
            </a:r>
            <a:r>
              <a:rPr lang="en-US" sz="1600" i="1" dirty="0">
                <a:latin typeface="Georgia"/>
                <a:cs typeface="Georgia"/>
              </a:rPr>
              <a:t>” (Bridge), and Connections to Other Bibliographic Activities at the Beginning of the Twentieth </a:t>
            </a:r>
            <a:r>
              <a:rPr lang="en-US" sz="1600" i="1" dirty="0" smtClean="0">
                <a:latin typeface="Georgia"/>
                <a:cs typeface="Georgia"/>
              </a:rPr>
              <a:t>Century</a:t>
            </a:r>
            <a:r>
              <a:rPr lang="en-US" sz="1600" dirty="0">
                <a:latin typeface="Georgia"/>
                <a:cs typeface="Georgia"/>
              </a:rPr>
              <a:t>. Proceedings of the 1998 Conference on </a:t>
            </a:r>
            <a:r>
              <a:rPr lang="en-US" sz="1600" dirty="0" smtClean="0">
                <a:latin typeface="Georgia"/>
                <a:cs typeface="Georgia"/>
              </a:rPr>
              <a:t>the History </a:t>
            </a:r>
            <a:r>
              <a:rPr lang="en-US" sz="1600" dirty="0">
                <a:latin typeface="Georgia"/>
                <a:cs typeface="Georgia"/>
              </a:rPr>
              <a:t>and Heritage of Science Information </a:t>
            </a:r>
            <a:r>
              <a:rPr lang="en-US" sz="1600" dirty="0" smtClean="0">
                <a:latin typeface="Georgia"/>
                <a:cs typeface="Georgia"/>
              </a:rPr>
              <a:t>Systems. pp.139-147.</a:t>
            </a:r>
            <a:endParaRPr lang="en-US" sz="1600" dirty="0">
              <a:latin typeface="Georgia"/>
              <a:cs typeface="Georgia"/>
            </a:endParaRPr>
          </a:p>
        </p:txBody>
      </p:sp>
    </p:spTree>
    <p:extLst>
      <p:ext uri="{BB962C8B-B14F-4D97-AF65-F5344CB8AC3E}">
        <p14:creationId xmlns:p14="http://schemas.microsoft.com/office/powerpoint/2010/main" val="5315519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srcRect t="218" b="218"/>
          <a:stretch>
            <a:fillRect/>
          </a:stretch>
        </p:blipFill>
        <p:spPr/>
      </p:pic>
      <p:sp>
        <p:nvSpPr>
          <p:cNvPr id="4" name="Title 3"/>
          <p:cNvSpPr>
            <a:spLocks noGrp="1"/>
          </p:cNvSpPr>
          <p:nvPr>
            <p:ph type="title"/>
          </p:nvPr>
        </p:nvSpPr>
        <p:spPr/>
        <p:txBody>
          <a:bodyPr/>
          <a:lstStyle/>
          <a:p>
            <a:r>
              <a:rPr lang="en-US" dirty="0" smtClean="0"/>
              <a:t>Die </a:t>
            </a:r>
            <a:r>
              <a:rPr lang="en-US" dirty="0" err="1" smtClean="0"/>
              <a:t>Brücke</a:t>
            </a:r>
            <a:endParaRPr lang="en-US" dirty="0"/>
          </a:p>
        </p:txBody>
      </p:sp>
      <p:sp>
        <p:nvSpPr>
          <p:cNvPr id="6" name="Rounded Rectangular Callout 5"/>
          <p:cNvSpPr/>
          <p:nvPr/>
        </p:nvSpPr>
        <p:spPr bwMode="auto">
          <a:xfrm>
            <a:off x="323527" y="1916832"/>
            <a:ext cx="4246885" cy="3456384"/>
          </a:xfrm>
          <a:prstGeom prst="wedgeRoundRectCallout">
            <a:avLst>
              <a:gd name="adj1" fmla="val 63751"/>
              <a:gd name="adj2" fmla="val 1648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0" numCol="1" rtlCol="0" anchor="t" anchorCtr="0" compatLnSpc="1">
            <a:prstTxWarp prst="textNoShape">
              <a:avLst/>
            </a:prstTxWarp>
            <a:noAutofit/>
          </a:bodyPr>
          <a:lstStyle/>
          <a:p>
            <a:pPr algn="ctr"/>
            <a:r>
              <a:rPr lang="en-US" sz="2000" dirty="0">
                <a:latin typeface="Georgia"/>
                <a:ea typeface="ＭＳ Ｐゴシック" pitchFamily="-106" charset="-128"/>
                <a:cs typeface="Georgia"/>
              </a:rPr>
              <a:t>Die </a:t>
            </a:r>
            <a:r>
              <a:rPr lang="en-US" sz="2000" dirty="0" err="1">
                <a:latin typeface="Georgia"/>
                <a:ea typeface="ＭＳ Ｐゴシック" pitchFamily="-106" charset="-128"/>
                <a:cs typeface="Georgia"/>
              </a:rPr>
              <a:t>Brücke</a:t>
            </a:r>
            <a:r>
              <a:rPr lang="en-US" sz="2000" dirty="0">
                <a:latin typeface="Georgia"/>
                <a:ea typeface="ＭＳ Ｐゴシック" pitchFamily="-106" charset="-128"/>
                <a:cs typeface="Georgia"/>
              </a:rPr>
              <a:t> is planned as a central station, where any question which may be raised with respect to any field of intellectual work whatever finds either direct answer or else indirect, in the sense that the inquirer is advised as to the place where he can obtain sufficient </a:t>
            </a:r>
            <a:r>
              <a:rPr lang="en-US" sz="2000" dirty="0" smtClean="0">
                <a:latin typeface="Georgia"/>
                <a:ea typeface="ＭＳ Ｐゴシック" pitchFamily="-106" charset="-128"/>
                <a:cs typeface="Georgia"/>
              </a:rPr>
              <a:t>information </a:t>
            </a:r>
            <a:endParaRPr lang="en-US" sz="2000" dirty="0">
              <a:latin typeface="Georgia"/>
              <a:ea typeface="ＭＳ Ｐゴシック" pitchFamily="-106" charset="-128"/>
              <a:cs typeface="Georgia"/>
            </a:endParaRPr>
          </a:p>
        </p:txBody>
      </p:sp>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Ostwald, W. (1913) </a:t>
            </a:r>
            <a:r>
              <a:rPr lang="en-US" sz="1600" i="1" dirty="0" smtClean="0">
                <a:latin typeface="Georgia"/>
                <a:cs typeface="Georgia"/>
              </a:rPr>
              <a:t>Scientific Management for Scientists</a:t>
            </a:r>
            <a:r>
              <a:rPr lang="en-US" sz="1600" dirty="0" smtClean="0">
                <a:latin typeface="Georgia"/>
                <a:cs typeface="Georgia"/>
              </a:rPr>
              <a:t>. Scientific American, 108(1), pp. 5-6.</a:t>
            </a:r>
            <a:endParaRPr lang="en-US" sz="1600" dirty="0">
              <a:latin typeface="Georgia"/>
              <a:cs typeface="Georgia"/>
            </a:endParaRPr>
          </a:p>
        </p:txBody>
      </p:sp>
    </p:spTree>
    <p:extLst>
      <p:ext uri="{BB962C8B-B14F-4D97-AF65-F5344CB8AC3E}">
        <p14:creationId xmlns:p14="http://schemas.microsoft.com/office/powerpoint/2010/main" val="33150108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Content Placeholder 4"/>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Prewar work on analogue computing – the Differential </a:t>
            </a:r>
            <a:r>
              <a:rPr lang="en-US" dirty="0" err="1">
                <a:latin typeface="Georgia" charset="0"/>
                <a:ea typeface="ＭＳ Ｐゴシック" charset="0"/>
                <a:cs typeface="ＭＳ Ｐゴシック" charset="0"/>
              </a:rPr>
              <a:t>Analyser</a:t>
            </a:r>
            <a:endParaRPr lang="en-US" dirty="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a:p>
            <a:pPr marL="90000" indent="0">
              <a:buNone/>
            </a:pPr>
            <a:r>
              <a:rPr lang="en-US" dirty="0">
                <a:latin typeface="Georgia" charset="0"/>
                <a:ea typeface="ＭＳ Ｐゴシック" charset="0"/>
                <a:cs typeface="ＭＳ Ｐゴシック" charset="0"/>
              </a:rPr>
              <a:t>Director of the US Office of Scientific Research and Development during WWII</a:t>
            </a:r>
          </a:p>
          <a:p>
            <a:endParaRPr lang="en-US" dirty="0">
              <a:latin typeface="Georgia" charset="0"/>
              <a:ea typeface="ＭＳ Ｐゴシック" charset="0"/>
              <a:cs typeface="ＭＳ Ｐゴシック" charset="0"/>
            </a:endParaRPr>
          </a:p>
          <a:p>
            <a:pPr marL="90000" indent="0">
              <a:buNone/>
            </a:pPr>
            <a:r>
              <a:rPr lang="en-US" i="1" dirty="0">
                <a:latin typeface="Georgia" charset="0"/>
                <a:ea typeface="ＭＳ Ｐゴシック" charset="0"/>
                <a:cs typeface="ＭＳ Ｐゴシック" charset="0"/>
              </a:rPr>
              <a:t>De facto </a:t>
            </a:r>
            <a:r>
              <a:rPr lang="en-US" dirty="0">
                <a:latin typeface="Georgia" charset="0"/>
                <a:ea typeface="ＭＳ Ｐゴシック" charset="0"/>
                <a:cs typeface="ＭＳ Ｐゴシック" charset="0"/>
              </a:rPr>
              <a:t>director of the Manhattan Project until 1943</a:t>
            </a:r>
          </a:p>
        </p:txBody>
      </p:sp>
      <p:pic>
        <p:nvPicPr>
          <p:cNvPr id="104450" name="Content Placeholder 6"/>
          <p:cNvPicPr>
            <a:picLocks noGrp="1" noChangeAspect="1"/>
          </p:cNvPicPr>
          <p:nvPr>
            <p:ph sz="half" idx="2"/>
          </p:nvPr>
        </p:nvPicPr>
        <p:blipFill>
          <a:blip r:embed="rId3" cstate="print">
            <a:extLst>
              <a:ext uri="{28A0092B-C50C-407E-A947-70E740481C1C}">
                <a14:useLocalDpi xmlns:a14="http://schemas.microsoft.com/office/drawing/2010/main"/>
              </a:ext>
            </a:extLst>
          </a:blip>
          <a:srcRect l="-4507" r="-4507"/>
          <a:stretch>
            <a:fillRect/>
          </a:stretch>
        </p:blipFill>
        <p:spPr/>
      </p:pic>
      <p:sp>
        <p:nvSpPr>
          <p:cNvPr id="104451" name="Title 3"/>
          <p:cNvSpPr>
            <a:spLocks noGrp="1"/>
          </p:cNvSpPr>
          <p:nvPr>
            <p:ph type="title"/>
          </p:nvPr>
        </p:nvSpPr>
        <p:spPr>
          <a:ln/>
        </p:spPr>
        <p:txBody>
          <a:bodyPr/>
          <a:lstStyle/>
          <a:p>
            <a:r>
              <a:rPr lang="en-US">
                <a:latin typeface="Georgia" charset="0"/>
                <a:ea typeface="ＭＳ Ｐゴシック" charset="0"/>
                <a:cs typeface="ＭＳ Ｐゴシック" charset="0"/>
              </a:rPr>
              <a:t>Vannevar Bush</a:t>
            </a:r>
          </a:p>
        </p:txBody>
      </p:sp>
    </p:spTree>
    <p:extLst>
      <p:ext uri="{BB962C8B-B14F-4D97-AF65-F5344CB8AC3E}">
        <p14:creationId xmlns:p14="http://schemas.microsoft.com/office/powerpoint/2010/main" val="28149928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008" r="3467" b="1484"/>
          <a:stretch/>
        </p:blipFill>
        <p:spPr>
          <a:xfrm>
            <a:off x="0" y="0"/>
            <a:ext cx="9144000" cy="6858000"/>
          </a:xfrm>
          <a:prstGeom prst="rect">
            <a:avLst/>
          </a:prstGeom>
        </p:spPr>
      </p:pic>
    </p:spTree>
    <p:extLst>
      <p:ext uri="{BB962C8B-B14F-4D97-AF65-F5344CB8AC3E}">
        <p14:creationId xmlns:p14="http://schemas.microsoft.com/office/powerpoint/2010/main" val="29235492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hypertext?</a:t>
            </a:r>
            <a:endParaRPr lang="en-US" dirty="0"/>
          </a:p>
        </p:txBody>
      </p:sp>
    </p:spTree>
    <p:extLst>
      <p:ext uri="{BB962C8B-B14F-4D97-AF65-F5344CB8AC3E}">
        <p14:creationId xmlns:p14="http://schemas.microsoft.com/office/powerpoint/2010/main" val="37265383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Rapid Selector</a:t>
            </a:r>
            <a:endParaRPr lang="en-US" dirty="0"/>
          </a:p>
        </p:txBody>
      </p:sp>
      <p:pic>
        <p:nvPicPr>
          <p:cNvPr id="5" name="Content Placeholder 4"/>
          <p:cNvPicPr>
            <a:picLocks noGrp="1" noChangeAspect="1"/>
          </p:cNvPicPr>
          <p:nvPr>
            <p:ph idx="1"/>
          </p:nvPr>
        </p:nvPicPr>
        <p:blipFill>
          <a:blip r:embed="rId3"/>
          <a:srcRect l="-51244" r="-51244"/>
          <a:stretch>
            <a:fillRect/>
          </a:stretch>
        </p:blipFill>
        <p:spPr/>
      </p:pic>
      <p:sp>
        <p:nvSpPr>
          <p:cNvPr id="4" name="TextBox 3"/>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Buckland, M.K. </a:t>
            </a:r>
            <a:r>
              <a:rPr lang="en-US" sz="1600" dirty="0">
                <a:latin typeface="Georgia"/>
                <a:cs typeface="Georgia"/>
              </a:rPr>
              <a:t>(</a:t>
            </a:r>
            <a:r>
              <a:rPr lang="en-US" sz="1600" dirty="0" smtClean="0">
                <a:latin typeface="Georgia"/>
                <a:cs typeface="Georgia"/>
              </a:rPr>
              <a:t>1992) </a:t>
            </a:r>
            <a:r>
              <a:rPr lang="en-US" sz="1600" i="1" dirty="0">
                <a:latin typeface="Georgia"/>
                <a:cs typeface="Georgia"/>
              </a:rPr>
              <a:t>Emanuel Goldberg, electronic document retrieval, and </a:t>
            </a:r>
            <a:r>
              <a:rPr lang="en-US" sz="1600" i="1" dirty="0" err="1">
                <a:latin typeface="Georgia"/>
                <a:cs typeface="Georgia"/>
              </a:rPr>
              <a:t>Vannevar</a:t>
            </a:r>
            <a:r>
              <a:rPr lang="en-US" sz="1600" i="1" dirty="0">
                <a:latin typeface="Georgia"/>
                <a:cs typeface="Georgia"/>
              </a:rPr>
              <a:t> Bush's </a:t>
            </a:r>
            <a:r>
              <a:rPr lang="en-US" sz="1600" i="1" dirty="0" err="1" smtClean="0">
                <a:latin typeface="Georgia"/>
                <a:cs typeface="Georgia"/>
              </a:rPr>
              <a:t>Memex</a:t>
            </a:r>
            <a:r>
              <a:rPr lang="en-US" sz="1600" dirty="0" smtClean="0">
                <a:latin typeface="Georgia"/>
                <a:cs typeface="Georgia"/>
              </a:rPr>
              <a:t>. </a:t>
            </a:r>
            <a:r>
              <a:rPr lang="en-US" sz="1600" dirty="0">
                <a:latin typeface="Georgia"/>
                <a:cs typeface="Georgia"/>
              </a:rPr>
              <a:t>Journal </a:t>
            </a:r>
            <a:r>
              <a:rPr lang="en-US" sz="1600" dirty="0" smtClean="0">
                <a:latin typeface="Georgia"/>
                <a:cs typeface="Georgia"/>
              </a:rPr>
              <a:t>of the </a:t>
            </a:r>
            <a:r>
              <a:rPr lang="en-US" sz="1600" dirty="0">
                <a:latin typeface="Georgia"/>
                <a:cs typeface="Georgia"/>
              </a:rPr>
              <a:t>American Society of Information Science, </a:t>
            </a:r>
            <a:r>
              <a:rPr lang="en-US" sz="1600" dirty="0" smtClean="0">
                <a:latin typeface="Georgia"/>
                <a:cs typeface="Georgia"/>
              </a:rPr>
              <a:t>43(</a:t>
            </a:r>
            <a:r>
              <a:rPr lang="en-US" sz="1600" dirty="0">
                <a:latin typeface="Georgia"/>
                <a:cs typeface="Georgia"/>
              </a:rPr>
              <a:t>4), pp. </a:t>
            </a:r>
            <a:r>
              <a:rPr lang="en-US" sz="1600" dirty="0" smtClean="0">
                <a:latin typeface="Georgia"/>
                <a:cs typeface="Georgia"/>
              </a:rPr>
              <a:t>284-294.</a:t>
            </a:r>
            <a:endParaRPr lang="en-US" sz="1600" dirty="0">
              <a:latin typeface="Georgia"/>
              <a:cs typeface="Georgia"/>
            </a:endParaRPr>
          </a:p>
        </p:txBody>
      </p:sp>
    </p:spTree>
    <p:extLst>
      <p:ext uri="{BB962C8B-B14F-4D97-AF65-F5344CB8AC3E}">
        <p14:creationId xmlns:p14="http://schemas.microsoft.com/office/powerpoint/2010/main" val="762923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Font typeface="Arial"/>
              <a:buNone/>
              <a:defRPr/>
            </a:pPr>
            <a:r>
              <a:rPr lang="en-GB" i="1" dirty="0"/>
              <a:t>“The difficulty seems to be, not so much that we publish unduly in view of the extent and variety of present-day interests, but rather that publication has been extended far beyond our present ability to make real use of the </a:t>
            </a:r>
            <a:r>
              <a:rPr lang="en-GB" i="1" dirty="0" smtClean="0"/>
              <a:t>record.”</a:t>
            </a:r>
          </a:p>
        </p:txBody>
      </p:sp>
      <p:pic>
        <p:nvPicPr>
          <p:cNvPr id="11267" name="Content Placeholder 4"/>
          <p:cNvPicPr>
            <a:picLocks noGrp="1" noChangeAspect="1"/>
          </p:cNvPicPr>
          <p:nvPr>
            <p:ph sz="half" idx="2"/>
          </p:nvPr>
        </p:nvPicPr>
        <p:blipFill>
          <a:blip r:embed="rId3" cstate="print">
            <a:extLst>
              <a:ext uri="{28A0092B-C50C-407E-A947-70E740481C1C}">
                <a14:useLocalDpi xmlns:a14="http://schemas.microsoft.com/office/drawing/2010/main"/>
              </a:ext>
            </a:extLst>
          </a:blip>
          <a:srcRect l="-4649" r="-4649"/>
          <a:stretch>
            <a:fillRect/>
          </a:stretch>
        </p:blipFill>
        <p:spPr>
          <a:xfrm>
            <a:off x="4724400" y="1682750"/>
            <a:ext cx="4095750" cy="4489450"/>
          </a:xfrm>
        </p:spPr>
      </p:pic>
      <p:sp>
        <p:nvSpPr>
          <p:cNvPr id="11266" name="Title 4"/>
          <p:cNvSpPr>
            <a:spLocks noGrp="1"/>
          </p:cNvSpPr>
          <p:nvPr>
            <p:ph type="title"/>
          </p:nvPr>
        </p:nvSpPr>
        <p:spPr>
          <a:ln/>
        </p:spPr>
        <p:txBody>
          <a:bodyPr/>
          <a:lstStyle/>
          <a:p>
            <a:r>
              <a:rPr lang="en-US">
                <a:latin typeface="Georgia" charset="0"/>
                <a:ea typeface="ＭＳ Ｐゴシック" charset="0"/>
                <a:cs typeface="ＭＳ Ｐゴシック" charset="0"/>
              </a:rPr>
              <a:t>As We May Think</a:t>
            </a:r>
          </a:p>
        </p:txBody>
      </p:sp>
      <p:sp>
        <p:nvSpPr>
          <p:cNvPr id="6" name="TextBox 5"/>
          <p:cNvSpPr txBox="1"/>
          <p:nvPr/>
        </p:nvSpPr>
        <p:spPr>
          <a:xfrm>
            <a:off x="323528" y="6258798"/>
            <a:ext cx="6624911" cy="338554"/>
          </a:xfrm>
          <a:prstGeom prst="rect">
            <a:avLst/>
          </a:prstGeom>
          <a:noFill/>
        </p:spPr>
        <p:txBody>
          <a:bodyPr wrap="none" lIns="0" rIns="0" rtlCol="0">
            <a:spAutoFit/>
          </a:bodyPr>
          <a:lstStyle/>
          <a:p>
            <a:r>
              <a:rPr lang="en-US" sz="1600" dirty="0" smtClean="0">
                <a:latin typeface="Georgia"/>
                <a:cs typeface="Georgia"/>
              </a:rPr>
              <a:t>Bush, V. (1945) </a:t>
            </a:r>
            <a:r>
              <a:rPr lang="en-US" sz="1600" i="1" dirty="0" smtClean="0">
                <a:latin typeface="Georgia"/>
                <a:cs typeface="Georgia"/>
              </a:rPr>
              <a:t>As We May Think</a:t>
            </a:r>
            <a:r>
              <a:rPr lang="en-US" sz="1600" dirty="0" smtClean="0">
                <a:latin typeface="Georgia"/>
                <a:cs typeface="Georgia"/>
              </a:rPr>
              <a:t>. The Atlantic Monthly, 176, pp.101-108.</a:t>
            </a:r>
            <a:endParaRPr lang="en-US" sz="1600" dirty="0">
              <a:latin typeface="Georgia"/>
              <a:cs typeface="Georgia"/>
            </a:endParaRPr>
          </a:p>
        </p:txBody>
      </p:sp>
    </p:spTree>
    <p:extLst>
      <p:ext uri="{BB962C8B-B14F-4D97-AF65-F5344CB8AC3E}">
        <p14:creationId xmlns:p14="http://schemas.microsoft.com/office/powerpoint/2010/main" val="35575936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smtClean="0"/>
              <a:t>As We May Think</a:t>
            </a:r>
            <a:endParaRPr lang="en-US"/>
          </a:p>
        </p:txBody>
      </p:sp>
      <p:sp>
        <p:nvSpPr>
          <p:cNvPr id="161795" name="Rectangle 3"/>
          <p:cNvSpPr>
            <a:spLocks noGrp="1" noChangeArrowheads="1"/>
          </p:cNvSpPr>
          <p:nvPr>
            <p:ph idx="1"/>
          </p:nvPr>
        </p:nvSpPr>
        <p:spPr/>
        <p:txBody>
          <a:bodyPr/>
          <a:lstStyle/>
          <a:p>
            <a:pPr marL="90000" indent="0">
              <a:buNone/>
            </a:pPr>
            <a:r>
              <a:rPr lang="en-GB" i="1" dirty="0" smtClean="0"/>
              <a:t>“Our ineptitude in getting at the record is largely caused by the artificiality of systems of indexing. […] Having found one item, moreover, one has to emerge from the system and re-enter on a new path.”</a:t>
            </a:r>
          </a:p>
          <a:p>
            <a:pPr marL="90000" indent="0">
              <a:buNone/>
            </a:pPr>
            <a:r>
              <a:rPr lang="en-GB" i="1" dirty="0" smtClean="0"/>
              <a:t>“The human mind does not work that way. It operates by association. With one item in its grasp, it snaps instantly to the next that is suggested by the association of thoughts.”</a:t>
            </a:r>
          </a:p>
          <a:p>
            <a:pPr marL="90000" indent="0">
              <a:buNone/>
            </a:pPr>
            <a:r>
              <a:rPr lang="en-GB" i="1" dirty="0" smtClean="0"/>
              <a:t>“…the speed of action, the intricacy of trails, the detail of mental pictures, is awe-inspiring beyond all else in nature.”</a:t>
            </a:r>
            <a:endParaRPr lang="en-US" i="1" dirty="0"/>
          </a:p>
        </p:txBody>
      </p:sp>
    </p:spTree>
    <p:extLst>
      <p:ext uri="{BB962C8B-B14F-4D97-AF65-F5344CB8AC3E}">
        <p14:creationId xmlns:p14="http://schemas.microsoft.com/office/powerpoint/2010/main" val="4085798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7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Content Placeholder 1"/>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An </a:t>
            </a:r>
            <a:r>
              <a:rPr lang="en-US" dirty="0" smtClean="0">
                <a:latin typeface="Georgia" charset="0"/>
                <a:ea typeface="ＭＳ Ｐゴシック" charset="0"/>
                <a:cs typeface="ＭＳ Ｐゴシック" charset="0"/>
              </a:rPr>
              <a:t>electro-mechanical analogue </a:t>
            </a:r>
            <a:r>
              <a:rPr lang="en-US" dirty="0">
                <a:latin typeface="Georgia" charset="0"/>
                <a:ea typeface="ＭＳ Ｐゴシック" charset="0"/>
                <a:cs typeface="ＭＳ Ｐゴシック" charset="0"/>
              </a:rPr>
              <a:t>device for </a:t>
            </a:r>
            <a:r>
              <a:rPr lang="en-US" dirty="0" err="1">
                <a:latin typeface="Georgia" charset="0"/>
                <a:ea typeface="ＭＳ Ｐゴシック" charset="0"/>
                <a:cs typeface="ＭＳ Ｐゴシック" charset="0"/>
              </a:rPr>
              <a:t>organising</a:t>
            </a:r>
            <a:r>
              <a:rPr lang="en-US" dirty="0">
                <a:latin typeface="Georgia" charset="0"/>
                <a:ea typeface="ＭＳ Ｐゴシック" charset="0"/>
                <a:cs typeface="ＭＳ Ｐゴシック" charset="0"/>
              </a:rPr>
              <a:t> knowledge: microfilm, photocells and </a:t>
            </a:r>
            <a:r>
              <a:rPr lang="en-US" dirty="0" smtClean="0">
                <a:latin typeface="Georgia" charset="0"/>
                <a:ea typeface="ＭＳ Ｐゴシック" charset="0"/>
                <a:cs typeface="ＭＳ Ｐゴシック" charset="0"/>
              </a:rPr>
              <a:t>typewriter.</a:t>
            </a:r>
            <a:endParaRPr lang="en-US" dirty="0">
              <a:latin typeface="Georgia" charset="0"/>
              <a:ea typeface="ＭＳ Ｐゴシック" charset="0"/>
              <a:cs typeface="ＭＳ Ｐゴシック" charset="0"/>
            </a:endParaRPr>
          </a:p>
          <a:p>
            <a:pPr marL="90000" indent="0">
              <a:buNone/>
            </a:pPr>
            <a:endParaRPr lang="en-US" dirty="0" smtClean="0">
              <a:latin typeface="Georgia" charset="0"/>
              <a:ea typeface="ＭＳ Ｐゴシック" charset="0"/>
              <a:cs typeface="ＭＳ Ｐゴシック" charset="0"/>
            </a:endParaRPr>
          </a:p>
          <a:p>
            <a:pPr marL="90000" indent="0">
              <a:buNone/>
            </a:pPr>
            <a:r>
              <a:rPr lang="en-US" dirty="0" smtClean="0">
                <a:latin typeface="Georgia" charset="0"/>
                <a:ea typeface="ＭＳ Ｐゴシック" charset="0"/>
                <a:cs typeface="ＭＳ Ｐゴシック" charset="0"/>
              </a:rPr>
              <a:t>Allows </a:t>
            </a:r>
            <a:r>
              <a:rPr lang="en-US" dirty="0">
                <a:latin typeface="Georgia" charset="0"/>
                <a:ea typeface="ＭＳ Ｐゴシック" charset="0"/>
                <a:cs typeface="ＭＳ Ｐゴシック" charset="0"/>
              </a:rPr>
              <a:t>user to </a:t>
            </a:r>
            <a:r>
              <a:rPr lang="en-US" dirty="0" smtClean="0">
                <a:latin typeface="Georgia" charset="0"/>
                <a:ea typeface="ＭＳ Ｐゴシック" charset="0"/>
                <a:cs typeface="ＭＳ Ｐゴシック" charset="0"/>
              </a:rPr>
              <a:t>create:</a:t>
            </a:r>
          </a:p>
          <a:p>
            <a:r>
              <a:rPr lang="en-US" dirty="0">
                <a:latin typeface="Georgia" charset="0"/>
                <a:ea typeface="ＭＳ Ｐゴシック" charset="0"/>
                <a:cs typeface="ＭＳ Ｐゴシック" charset="0"/>
              </a:rPr>
              <a:t>A</a:t>
            </a:r>
            <a:r>
              <a:rPr lang="en-US" dirty="0" smtClean="0">
                <a:latin typeface="Georgia" charset="0"/>
                <a:ea typeface="ＭＳ Ｐゴシック" charset="0"/>
                <a:cs typeface="ＭＳ Ｐゴシック" charset="0"/>
              </a:rPr>
              <a:t>ssociative </a:t>
            </a:r>
            <a:r>
              <a:rPr lang="en-US" dirty="0">
                <a:latin typeface="Georgia" charset="0"/>
                <a:ea typeface="ＭＳ Ｐゴシック" charset="0"/>
                <a:cs typeface="ＭＳ Ｐゴシック" charset="0"/>
              </a:rPr>
              <a:t>trails – arbitrary sequences of </a:t>
            </a:r>
            <a:r>
              <a:rPr lang="en-US" dirty="0" smtClean="0">
                <a:latin typeface="Georgia" charset="0"/>
                <a:ea typeface="ＭＳ Ｐゴシック" charset="0"/>
                <a:cs typeface="ＭＳ Ｐゴシック" charset="0"/>
              </a:rPr>
              <a:t>pages</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Skip trails – relevant </a:t>
            </a:r>
            <a:r>
              <a:rPr lang="en-US" dirty="0" smtClean="0">
                <a:latin typeface="Georgia" charset="0"/>
                <a:ea typeface="ＭＳ Ｐゴシック" charset="0"/>
                <a:cs typeface="ＭＳ Ｐゴシック" charset="0"/>
              </a:rPr>
              <a:t>summaries</a:t>
            </a:r>
            <a:endParaRPr lang="en-US" dirty="0">
              <a:latin typeface="Georgia" charset="0"/>
              <a:ea typeface="ＭＳ Ｐゴシック" charset="0"/>
              <a:cs typeface="ＭＳ Ｐゴシック" charset="0"/>
            </a:endParaRPr>
          </a:p>
          <a:p>
            <a:r>
              <a:rPr lang="en-US" dirty="0">
                <a:latin typeface="Georgia" charset="0"/>
                <a:ea typeface="ＭＳ Ｐゴシック" charset="0"/>
                <a:cs typeface="ＭＳ Ｐゴシック" charset="0"/>
              </a:rPr>
              <a:t>C</a:t>
            </a:r>
            <a:r>
              <a:rPr lang="en-US" dirty="0" smtClean="0">
                <a:latin typeface="Georgia" charset="0"/>
                <a:ea typeface="ＭＳ Ｐゴシック" charset="0"/>
                <a:cs typeface="ＭＳ Ｐゴシック" charset="0"/>
              </a:rPr>
              <a:t>ommentaries </a:t>
            </a:r>
            <a:r>
              <a:rPr lang="en-US" dirty="0">
                <a:latin typeface="Georgia" charset="0"/>
                <a:ea typeface="ＭＳ Ｐゴシック" charset="0"/>
                <a:cs typeface="ＭＳ Ｐゴシック" charset="0"/>
              </a:rPr>
              <a:t>on works</a:t>
            </a:r>
          </a:p>
        </p:txBody>
      </p:sp>
      <p:pic>
        <p:nvPicPr>
          <p:cNvPr id="106498" name="Content Placeholder 5"/>
          <p:cNvPicPr>
            <a:picLocks noGrp="1" noChangeAspect="1"/>
          </p:cNvPicPr>
          <p:nvPr>
            <p:ph sz="half" idx="2"/>
          </p:nvPr>
        </p:nvPicPr>
        <p:blipFill>
          <a:blip r:embed="rId3" cstate="print">
            <a:extLst>
              <a:ext uri="{28A0092B-C50C-407E-A947-70E740481C1C}">
                <a14:useLocalDpi xmlns:a14="http://schemas.microsoft.com/office/drawing/2010/main"/>
              </a:ext>
            </a:extLst>
          </a:blip>
          <a:srcRect t="-32404" b="-32404"/>
          <a:stretch>
            <a:fillRect/>
          </a:stretch>
        </p:blipFill>
        <p:spPr/>
      </p:pic>
      <p:sp>
        <p:nvSpPr>
          <p:cNvPr id="106499" name="Title 4"/>
          <p:cNvSpPr>
            <a:spLocks noGrp="1"/>
          </p:cNvSpPr>
          <p:nvPr>
            <p:ph type="title"/>
          </p:nvPr>
        </p:nvSpPr>
        <p:spPr>
          <a:ln/>
        </p:spPr>
        <p:txBody>
          <a:bodyPr/>
          <a:lstStyle/>
          <a:p>
            <a:r>
              <a:rPr lang="en-US">
                <a:latin typeface="Georgia" charset="0"/>
                <a:ea typeface="ＭＳ Ｐゴシック" charset="0"/>
                <a:cs typeface="ＭＳ Ｐゴシック" charset="0"/>
              </a:rPr>
              <a:t>The Memex</a:t>
            </a:r>
          </a:p>
        </p:txBody>
      </p:sp>
    </p:spTree>
    <p:extLst>
      <p:ext uri="{BB962C8B-B14F-4D97-AF65-F5344CB8AC3E}">
        <p14:creationId xmlns:p14="http://schemas.microsoft.com/office/powerpoint/2010/main" val="2038487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3"/>
          <p:cNvSpPr>
            <a:spLocks noGrp="1"/>
          </p:cNvSpPr>
          <p:nvPr>
            <p:ph type="title"/>
          </p:nvPr>
        </p:nvSpPr>
        <p:spPr>
          <a:ln/>
        </p:spPr>
        <p:txBody>
          <a:bodyPr/>
          <a:lstStyle/>
          <a:p>
            <a:r>
              <a:rPr lang="en-US">
                <a:latin typeface="Georgia" charset="0"/>
                <a:ea typeface="ＭＳ Ｐゴシック" charset="0"/>
                <a:cs typeface="ＭＳ Ｐゴシック" charset="0"/>
              </a:rPr>
              <a:t>A Salient Prediction</a:t>
            </a:r>
          </a:p>
        </p:txBody>
      </p:sp>
      <p:sp>
        <p:nvSpPr>
          <p:cNvPr id="107521" name="Content Placeholder 1"/>
          <p:cNvSpPr>
            <a:spLocks noGrp="1"/>
          </p:cNvSpPr>
          <p:nvPr>
            <p:ph idx="1"/>
          </p:nvPr>
        </p:nvSpPr>
        <p:spPr/>
        <p:txBody>
          <a:bodyPr/>
          <a:lstStyle/>
          <a:p>
            <a:pPr marL="0" indent="0" algn="ctr">
              <a:buFont typeface="Arial" charset="0"/>
              <a:buNone/>
            </a:pPr>
            <a:r>
              <a:rPr lang="en-US" i="1" dirty="0">
                <a:latin typeface="Georgia" charset="0"/>
                <a:ea typeface="ＭＳ Ｐゴシック" charset="0"/>
                <a:cs typeface="ＭＳ Ｐゴシック" charset="0"/>
              </a:rPr>
              <a:t>“Wholly new forms of encyclopedias will appear, ready made with a mesh of associative trails running through them, ready to be dropped into the </a:t>
            </a:r>
            <a:r>
              <a:rPr lang="en-US" i="1" dirty="0" err="1">
                <a:latin typeface="Georgia" charset="0"/>
                <a:ea typeface="ＭＳ Ｐゴシック" charset="0"/>
                <a:cs typeface="ＭＳ Ｐゴシック" charset="0"/>
              </a:rPr>
              <a:t>memex</a:t>
            </a:r>
            <a:r>
              <a:rPr lang="en-US" i="1" dirty="0">
                <a:latin typeface="Georgia" charset="0"/>
                <a:ea typeface="ＭＳ Ｐゴシック" charset="0"/>
                <a:cs typeface="ＭＳ Ｐゴシック" charset="0"/>
              </a:rPr>
              <a:t> and there amplified.”</a:t>
            </a:r>
          </a:p>
        </p:txBody>
      </p:sp>
      <p:pic>
        <p:nvPicPr>
          <p:cNvPr id="107523"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11863" y="3716338"/>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539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Content Placeholder 4"/>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Member of the </a:t>
            </a:r>
            <a:r>
              <a:rPr lang="en-US" dirty="0" smtClean="0">
                <a:latin typeface="Georgia" charset="0"/>
                <a:ea typeface="ＭＳ Ｐゴシック" charset="0"/>
                <a:cs typeface="ＭＳ Ｐゴシック" charset="0"/>
              </a:rPr>
              <a:t>Stanford </a:t>
            </a:r>
            <a:r>
              <a:rPr lang="en-US" dirty="0">
                <a:latin typeface="Georgia" charset="0"/>
                <a:ea typeface="ＭＳ Ｐゴシック" charset="0"/>
                <a:cs typeface="ＭＳ Ｐゴシック" charset="0"/>
              </a:rPr>
              <a:t>Research </a:t>
            </a:r>
            <a:r>
              <a:rPr lang="en-US" dirty="0" smtClean="0">
                <a:latin typeface="Georgia" charset="0"/>
                <a:ea typeface="ＭＳ Ｐゴシック" charset="0"/>
                <a:cs typeface="ＭＳ Ｐゴシック" charset="0"/>
              </a:rPr>
              <a:t>Institute</a:t>
            </a:r>
          </a:p>
          <a:p>
            <a:pPr marL="90000" indent="0">
              <a:buNone/>
            </a:pPr>
            <a:r>
              <a:rPr lang="en-US" dirty="0">
                <a:latin typeface="Georgia" charset="0"/>
                <a:ea typeface="ＭＳ Ｐゴシック" charset="0"/>
                <a:cs typeface="ＭＳ Ｐゴシック" charset="0"/>
              </a:rPr>
              <a:t>F</a:t>
            </a:r>
            <a:r>
              <a:rPr lang="en-US" dirty="0" smtClean="0">
                <a:latin typeface="Georgia" charset="0"/>
                <a:ea typeface="ＭＳ Ｐゴシック" charset="0"/>
                <a:cs typeface="ＭＳ Ｐゴシック" charset="0"/>
              </a:rPr>
              <a:t>ounder of the Augmentation </a:t>
            </a:r>
            <a:r>
              <a:rPr lang="en-US" dirty="0">
                <a:latin typeface="Georgia" charset="0"/>
                <a:ea typeface="ＭＳ Ｐゴシック" charset="0"/>
                <a:cs typeface="ＭＳ Ｐゴシック" charset="0"/>
              </a:rPr>
              <a:t>Research </a:t>
            </a:r>
            <a:r>
              <a:rPr lang="en-US" dirty="0" smtClean="0">
                <a:latin typeface="Georgia" charset="0"/>
                <a:ea typeface="ＭＳ Ｐゴシック" charset="0"/>
                <a:cs typeface="ＭＳ Ｐゴシック" charset="0"/>
              </a:rPr>
              <a:t>Center</a:t>
            </a:r>
          </a:p>
          <a:p>
            <a:endParaRPr lang="en-US" dirty="0" smtClean="0">
              <a:latin typeface="Georgia" charset="0"/>
              <a:ea typeface="ＭＳ Ｐゴシック" charset="0"/>
              <a:cs typeface="ＭＳ Ｐゴシック" charset="0"/>
            </a:endParaRPr>
          </a:p>
          <a:p>
            <a:pPr marL="90000" indent="0">
              <a:buNone/>
            </a:pPr>
            <a:r>
              <a:rPr lang="en-US" dirty="0" smtClean="0">
                <a:latin typeface="Georgia" charset="0"/>
                <a:ea typeface="ＭＳ Ｐゴシック" charset="0"/>
                <a:cs typeface="ＭＳ Ｐゴシック" charset="0"/>
              </a:rPr>
              <a:t>ARC played a key role in the early history of the Internet</a:t>
            </a:r>
          </a:p>
        </p:txBody>
      </p:sp>
      <p:pic>
        <p:nvPicPr>
          <p:cNvPr id="108546" name="Content Placeholder 6" descr="Engelbartmice-small.jpg"/>
          <p:cNvPicPr>
            <a:picLocks noGrp="1" noChangeAspect="1"/>
          </p:cNvPicPr>
          <p:nvPr>
            <p:ph sz="half" idx="2"/>
          </p:nvPr>
        </p:nvPicPr>
        <p:blipFill>
          <a:blip r:embed="rId3" cstate="print">
            <a:extLst>
              <a:ext uri="{28A0092B-C50C-407E-A947-70E740481C1C}">
                <a14:useLocalDpi xmlns:a14="http://schemas.microsoft.com/office/drawing/2010/main"/>
              </a:ext>
            </a:extLst>
          </a:blip>
          <a:srcRect l="-4581" r="-4581"/>
          <a:stretch>
            <a:fillRect/>
          </a:stretch>
        </p:blipFill>
        <p:spPr/>
      </p:pic>
      <p:sp>
        <p:nvSpPr>
          <p:cNvPr id="108547" name="Title 3"/>
          <p:cNvSpPr>
            <a:spLocks noGrp="1"/>
          </p:cNvSpPr>
          <p:nvPr>
            <p:ph type="title"/>
          </p:nvPr>
        </p:nvSpPr>
        <p:spPr>
          <a:ln/>
        </p:spPr>
        <p:txBody>
          <a:bodyPr/>
          <a:lstStyle/>
          <a:p>
            <a:r>
              <a:rPr lang="en-US">
                <a:latin typeface="Georgia" charset="0"/>
                <a:ea typeface="ＭＳ Ｐゴシック" charset="0"/>
                <a:cs typeface="ＭＳ Ｐゴシック" charset="0"/>
              </a:rPr>
              <a:t>Doug Englebart</a:t>
            </a:r>
          </a:p>
        </p:txBody>
      </p:sp>
    </p:spTree>
    <p:extLst>
      <p:ext uri="{BB962C8B-B14F-4D97-AF65-F5344CB8AC3E}">
        <p14:creationId xmlns:p14="http://schemas.microsoft.com/office/powerpoint/2010/main" val="2344932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3541541_POSITION_POT.png"/>
          <p:cNvPicPr>
            <a:picLocks noChangeAspect="1"/>
          </p:cNvPicPr>
          <p:nvPr/>
        </p:nvPicPr>
        <p:blipFill rotWithShape="1">
          <a:blip r:embed="rId3" cstate="print">
            <a:extLst>
              <a:ext uri="{28A0092B-C50C-407E-A947-70E740481C1C}">
                <a14:useLocalDpi xmlns:a14="http://schemas.microsoft.com/office/drawing/2010/main"/>
              </a:ext>
            </a:extLst>
          </a:blip>
          <a:srcRect b="4403"/>
          <a:stretch/>
        </p:blipFill>
        <p:spPr bwMode="auto">
          <a:xfrm>
            <a:off x="2268538" y="1"/>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1180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ln/>
        </p:spPr>
        <p:txBody>
          <a:bodyPr/>
          <a:lstStyle/>
          <a:p>
            <a:r>
              <a:rPr lang="is-IS">
                <a:latin typeface="Georgia" charset="0"/>
                <a:ea typeface="ＭＳ Ｐゴシック" charset="0"/>
                <a:cs typeface="ＭＳ Ｐゴシック" charset="0"/>
              </a:rPr>
              <a:t>Augmenting Human Intellect</a:t>
            </a:r>
            <a:endParaRPr lang="en-US">
              <a:latin typeface="Georgia" charset="0"/>
              <a:ea typeface="ＭＳ Ｐゴシック" charset="0"/>
              <a:cs typeface="ＭＳ Ｐゴシック" charset="0"/>
            </a:endParaRPr>
          </a:p>
        </p:txBody>
      </p:sp>
      <p:sp>
        <p:nvSpPr>
          <p:cNvPr id="14337" name="Rectangle 3"/>
          <p:cNvSpPr>
            <a:spLocks noGrp="1" noChangeArrowheads="1"/>
          </p:cNvSpPr>
          <p:nvPr>
            <p:ph idx="1"/>
          </p:nvPr>
        </p:nvSpPr>
        <p:spPr/>
        <p:txBody>
          <a:bodyPr/>
          <a:lstStyle/>
          <a:p>
            <a:pPr marL="0" indent="0">
              <a:buNone/>
            </a:pPr>
            <a:r>
              <a:rPr lang="en-GB" dirty="0">
                <a:latin typeface="Georgia" charset="0"/>
                <a:ea typeface="ＭＳ Ｐゴシック" charset="0"/>
                <a:cs typeface="ＭＳ Ｐゴシック" charset="0"/>
              </a:rPr>
              <a:t>a new stage of human evolution, characterized by </a:t>
            </a:r>
            <a:r>
              <a:rPr lang="en-GB" dirty="0" smtClean="0">
                <a:latin typeface="Georgia" charset="0"/>
                <a:ea typeface="ＭＳ Ｐゴシック" charset="0"/>
                <a:cs typeface="ＭＳ Ｐゴシック" charset="0"/>
              </a:rPr>
              <a:t/>
            </a:r>
            <a:br>
              <a:rPr lang="en-GB" dirty="0" smtClean="0">
                <a:latin typeface="Georgia" charset="0"/>
                <a:ea typeface="ＭＳ Ｐゴシック" charset="0"/>
                <a:cs typeface="ＭＳ Ｐゴシック" charset="0"/>
              </a:rPr>
            </a:br>
            <a:r>
              <a:rPr lang="en-GB" dirty="0" smtClean="0">
                <a:latin typeface="Georgia" charset="0"/>
                <a:ea typeface="ＭＳ Ｐゴシック" charset="0"/>
                <a:cs typeface="ＭＳ Ｐゴシック" charset="0"/>
              </a:rPr>
              <a:t>"</a:t>
            </a:r>
            <a:r>
              <a:rPr lang="en-GB" dirty="0">
                <a:latin typeface="Georgia" charset="0"/>
                <a:ea typeface="ＭＳ Ｐゴシック" charset="0"/>
                <a:cs typeface="ＭＳ Ｐゴシック" charset="0"/>
              </a:rPr>
              <a:t>automated external symbol manipulation”</a:t>
            </a:r>
          </a:p>
          <a:p>
            <a:pPr marL="0" indent="-125">
              <a:buNone/>
            </a:pPr>
            <a:endParaRPr lang="en-GB" sz="2000" i="1" dirty="0" smtClean="0">
              <a:latin typeface="Georgia" charset="0"/>
              <a:ea typeface="ＭＳ Ｐゴシック" charset="0"/>
            </a:endParaRPr>
          </a:p>
          <a:p>
            <a:pPr marL="0" indent="-125">
              <a:buNone/>
            </a:pPr>
            <a:r>
              <a:rPr lang="en-GB" sz="2000" i="1" dirty="0" smtClean="0">
                <a:latin typeface="Georgia" charset="0"/>
                <a:ea typeface="ＭＳ Ｐゴシック" charset="0"/>
              </a:rPr>
              <a:t>“</a:t>
            </a:r>
            <a:r>
              <a:rPr lang="en-GB" sz="2000" i="1" dirty="0">
                <a:latin typeface="Georgia" charset="0"/>
                <a:ea typeface="ＭＳ Ｐゴシック" charset="0"/>
              </a:rPr>
              <a:t>we are concentrating fully upon reaching the point where we can do all of our work on </a:t>
            </a:r>
            <a:r>
              <a:rPr lang="en-GB" sz="2000" i="1" dirty="0" smtClean="0">
                <a:latin typeface="Georgia" charset="0"/>
                <a:ea typeface="ＭＳ Ｐゴシック" charset="0"/>
              </a:rPr>
              <a:t>line — placing </a:t>
            </a:r>
            <a:r>
              <a:rPr lang="en-GB" sz="2000" i="1" dirty="0">
                <a:latin typeface="Georgia" charset="0"/>
                <a:ea typeface="ＭＳ Ｐゴシック" charset="0"/>
              </a:rPr>
              <a:t>in computer store all of our specifications, plans, designs, programs, documentation, reports, memos, bibliography and reference notes, etc., and doing all of our scratch work, planning, designing, debugging, etc., and a good deal of our intercommunication, via the consoles”.</a:t>
            </a:r>
          </a:p>
        </p:txBody>
      </p:sp>
      <p:sp>
        <p:nvSpPr>
          <p:cNvPr id="5" name="TextBox 4"/>
          <p:cNvSpPr txBox="1"/>
          <p:nvPr/>
        </p:nvSpPr>
        <p:spPr>
          <a:xfrm>
            <a:off x="323528" y="6258798"/>
            <a:ext cx="8424936" cy="338554"/>
          </a:xfrm>
          <a:prstGeom prst="rect">
            <a:avLst/>
          </a:prstGeom>
          <a:noFill/>
        </p:spPr>
        <p:txBody>
          <a:bodyPr wrap="square" lIns="0" rIns="0" rtlCol="0">
            <a:noAutofit/>
          </a:bodyPr>
          <a:lstStyle/>
          <a:p>
            <a:r>
              <a:rPr lang="en-US" sz="1600" dirty="0" err="1" smtClean="0">
                <a:latin typeface="Georgia"/>
                <a:cs typeface="Georgia"/>
              </a:rPr>
              <a:t>Engelbart</a:t>
            </a:r>
            <a:r>
              <a:rPr lang="en-US" sz="1600" dirty="0">
                <a:latin typeface="Georgia"/>
                <a:cs typeface="Georgia"/>
              </a:rPr>
              <a:t>, </a:t>
            </a:r>
            <a:r>
              <a:rPr lang="en-US" sz="1600" dirty="0" smtClean="0">
                <a:latin typeface="Georgia"/>
                <a:cs typeface="Georgia"/>
              </a:rPr>
              <a:t>D.C. and English</a:t>
            </a:r>
            <a:r>
              <a:rPr lang="en-US" sz="1600" dirty="0">
                <a:latin typeface="Georgia"/>
                <a:cs typeface="Georgia"/>
              </a:rPr>
              <a:t>, </a:t>
            </a:r>
            <a:r>
              <a:rPr lang="en-US" sz="1600" dirty="0" smtClean="0">
                <a:latin typeface="Georgia"/>
                <a:cs typeface="Georgia"/>
              </a:rPr>
              <a:t>W.K. (1968) </a:t>
            </a:r>
            <a:r>
              <a:rPr lang="en-US" sz="1600" i="1" dirty="0">
                <a:latin typeface="Georgia"/>
                <a:cs typeface="Georgia"/>
              </a:rPr>
              <a:t>A research center for augmenting human </a:t>
            </a:r>
            <a:r>
              <a:rPr lang="en-US" sz="1600" i="1" dirty="0" smtClean="0">
                <a:latin typeface="Georgia"/>
                <a:cs typeface="Georgia"/>
              </a:rPr>
              <a:t>intellect.</a:t>
            </a:r>
            <a:endParaRPr lang="en-US" sz="1600" i="1" dirty="0">
              <a:latin typeface="Georgia"/>
              <a:cs typeface="Georgia"/>
            </a:endParaRPr>
          </a:p>
          <a:p>
            <a:r>
              <a:rPr lang="en-US" sz="1600" dirty="0" smtClean="0">
                <a:latin typeface="Georgia"/>
                <a:cs typeface="Georgia"/>
              </a:rPr>
              <a:t>Proceedings </a:t>
            </a:r>
            <a:r>
              <a:rPr lang="en-US" sz="1600" dirty="0">
                <a:latin typeface="Georgia"/>
                <a:cs typeface="Georgia"/>
              </a:rPr>
              <a:t>of the 1968 Fall Joint Computer Conference, San Francisco, </a:t>
            </a:r>
            <a:r>
              <a:rPr lang="en-US" sz="1600" dirty="0" smtClean="0">
                <a:latin typeface="Georgia"/>
                <a:cs typeface="Georgia"/>
              </a:rPr>
              <a:t>CA. pp</a:t>
            </a:r>
            <a:r>
              <a:rPr lang="en-US" sz="1600" dirty="0">
                <a:latin typeface="Georgia"/>
                <a:cs typeface="Georgia"/>
              </a:rPr>
              <a:t>. 395-410</a:t>
            </a:r>
          </a:p>
        </p:txBody>
      </p:sp>
    </p:spTree>
    <p:extLst>
      <p:ext uri="{BB962C8B-B14F-4D97-AF65-F5344CB8AC3E}">
        <p14:creationId xmlns:p14="http://schemas.microsoft.com/office/powerpoint/2010/main" val="40438741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ln/>
        </p:spPr>
        <p:txBody>
          <a:bodyPr/>
          <a:lstStyle/>
          <a:p>
            <a:r>
              <a:rPr lang="en-GB">
                <a:latin typeface="Georgia" charset="0"/>
                <a:ea typeface="ＭＳ Ｐゴシック" charset="0"/>
                <a:cs typeface="ＭＳ Ｐゴシック" charset="0"/>
              </a:rPr>
              <a:t>NLS </a:t>
            </a:r>
            <a:r>
              <a:rPr lang="en-US">
                <a:latin typeface="Georgia" charset="0"/>
                <a:ea typeface="ＭＳ Ｐゴシック" charset="0"/>
                <a:cs typeface="ＭＳ Ｐゴシック" charset="0"/>
              </a:rPr>
              <a:t>–</a:t>
            </a:r>
            <a:r>
              <a:rPr lang="en-GB">
                <a:latin typeface="Georgia" charset="0"/>
                <a:ea typeface="ＭＳ Ｐゴシック" charset="0"/>
                <a:cs typeface="ＭＳ Ｐゴシック" charset="0"/>
              </a:rPr>
              <a:t> the oN-Line System</a:t>
            </a:r>
            <a:endParaRPr lang="en-US">
              <a:latin typeface="Georgia" charset="0"/>
              <a:ea typeface="ＭＳ Ｐゴシック" charset="0"/>
              <a:cs typeface="ＭＳ Ｐゴシック" charset="0"/>
            </a:endParaRPr>
          </a:p>
        </p:txBody>
      </p:sp>
      <p:sp>
        <p:nvSpPr>
          <p:cNvPr id="16385" name="Rectangle 3"/>
          <p:cNvSpPr>
            <a:spLocks noGrp="1" noChangeArrowheads="1"/>
          </p:cNvSpPr>
          <p:nvPr>
            <p:ph idx="1"/>
          </p:nvPr>
        </p:nvSpPr>
        <p:spPr/>
        <p:txBody>
          <a:bodyPr/>
          <a:lstStyle/>
          <a:p>
            <a:pPr marL="0" indent="0">
              <a:buNone/>
            </a:pPr>
            <a:r>
              <a:rPr lang="en-GB" dirty="0">
                <a:latin typeface="Georgia" charset="0"/>
                <a:ea typeface="ＭＳ Ｐゴシック" charset="0"/>
                <a:cs typeface="ＭＳ Ｐゴシック" charset="0"/>
              </a:rPr>
              <a:t>Timesharing computer </a:t>
            </a:r>
            <a:r>
              <a:rPr lang="en-GB" dirty="0" smtClean="0">
                <a:latin typeface="Georgia" charset="0"/>
                <a:ea typeface="ＭＳ Ｐゴシック" charset="0"/>
                <a:cs typeface="ＭＳ Ｐゴシック" charset="0"/>
              </a:rPr>
              <a:t>with </a:t>
            </a:r>
            <a:r>
              <a:rPr lang="en-GB" dirty="0">
                <a:latin typeface="Georgia" charset="0"/>
                <a:ea typeface="ＭＳ Ｐゴシック" charset="0"/>
                <a:cs typeface="ＭＳ Ｐゴシック" charset="0"/>
              </a:rPr>
              <a:t>multiple </a:t>
            </a:r>
            <a:r>
              <a:rPr lang="en-GB" dirty="0" smtClean="0">
                <a:latin typeface="Georgia" charset="0"/>
                <a:ea typeface="ＭＳ Ｐゴシック" charset="0"/>
                <a:cs typeface="ＭＳ Ｐゴシック" charset="0"/>
              </a:rPr>
              <a:t>consoles</a:t>
            </a:r>
            <a:endParaRPr lang="en-GB" dirty="0">
              <a:latin typeface="Georgia" charset="0"/>
              <a:ea typeface="ＭＳ Ｐゴシック" charset="0"/>
              <a:cs typeface="ＭＳ Ｐゴシック" charset="0"/>
            </a:endParaRPr>
          </a:p>
          <a:p>
            <a:pPr marL="0" indent="0">
              <a:buNone/>
            </a:pPr>
            <a:r>
              <a:rPr lang="en-GB" dirty="0">
                <a:latin typeface="Georgia" charset="0"/>
                <a:ea typeface="ＭＳ Ｐゴシック" charset="0"/>
                <a:cs typeface="ＭＳ Ｐゴシック" charset="0"/>
              </a:rPr>
              <a:t>UI features:</a:t>
            </a:r>
          </a:p>
          <a:p>
            <a:pPr marL="539750" lvl="1" indent="-269875">
              <a:buFont typeface="Arial" charset="0"/>
              <a:buChar char="•"/>
            </a:pPr>
            <a:r>
              <a:rPr lang="en-GB" dirty="0">
                <a:latin typeface="Georgia" charset="0"/>
                <a:ea typeface="ＭＳ Ｐゴシック" charset="0"/>
              </a:rPr>
              <a:t>Windowed display</a:t>
            </a:r>
          </a:p>
          <a:p>
            <a:pPr marL="539750" lvl="1" indent="-269875">
              <a:buFont typeface="Arial" charset="0"/>
              <a:buChar char="•"/>
            </a:pPr>
            <a:r>
              <a:rPr lang="en-GB" dirty="0">
                <a:latin typeface="Georgia" charset="0"/>
                <a:ea typeface="ＭＳ Ｐゴシック" charset="0"/>
              </a:rPr>
              <a:t>Mouse</a:t>
            </a:r>
          </a:p>
          <a:p>
            <a:pPr marL="539750" lvl="1" indent="-269875">
              <a:buFont typeface="Arial" charset="0"/>
              <a:buChar char="•"/>
            </a:pPr>
            <a:r>
              <a:rPr lang="en-GB" dirty="0">
                <a:latin typeface="Georgia" charset="0"/>
                <a:ea typeface="ＭＳ Ｐゴシック" charset="0"/>
              </a:rPr>
              <a:t>Chorded keyboard</a:t>
            </a:r>
          </a:p>
          <a:p>
            <a:pPr marL="539750" lvl="1" indent="-269875">
              <a:buFont typeface="Arial" charset="0"/>
              <a:buChar char="•"/>
            </a:pPr>
            <a:r>
              <a:rPr lang="en-GB" dirty="0">
                <a:latin typeface="Georgia" charset="0"/>
                <a:ea typeface="ＭＳ Ｐゴシック" charset="0"/>
              </a:rPr>
              <a:t>Videoconferencing</a:t>
            </a:r>
          </a:p>
          <a:p>
            <a:pPr marL="539750" lvl="1" indent="-269875">
              <a:buFont typeface="Arial" charset="0"/>
              <a:buChar char="•"/>
            </a:pPr>
            <a:r>
              <a:rPr lang="en-GB" dirty="0">
                <a:latin typeface="Georgia" charset="0"/>
                <a:ea typeface="ＭＳ Ｐゴシック" charset="0"/>
              </a:rPr>
              <a:t>Links in </a:t>
            </a:r>
            <a:r>
              <a:rPr lang="en-GB" dirty="0" smtClean="0">
                <a:latin typeface="Georgia" charset="0"/>
                <a:ea typeface="ＭＳ Ｐゴシック" charset="0"/>
              </a:rPr>
              <a:t>content</a:t>
            </a:r>
            <a:endParaRPr lang="en-GB" dirty="0">
              <a:latin typeface="Georgia" charset="0"/>
              <a:ea typeface="ＭＳ Ｐゴシック" charset="0"/>
            </a:endParaRPr>
          </a:p>
        </p:txBody>
      </p:sp>
    </p:spTree>
    <p:extLst>
      <p:ext uri="{BB962C8B-B14F-4D97-AF65-F5344CB8AC3E}">
        <p14:creationId xmlns:p14="http://schemas.microsoft.com/office/powerpoint/2010/main" val="7989320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788024" y="1628800"/>
            <a:ext cx="4044972" cy="2898665"/>
          </a:xfrm>
          <a:prstGeom prst="rect">
            <a:avLst/>
          </a:prstGeom>
        </p:spPr>
      </p:pic>
      <p:pic>
        <p:nvPicPr>
          <p:cNvPr id="110594" name="Content Placeholder 6"/>
          <p:cNvPicPr>
            <a:picLocks noGrp="1" noChangeAspect="1"/>
          </p:cNvPicPr>
          <p:nvPr>
            <p:ph sz="half" idx="1"/>
          </p:nvPr>
        </p:nvPicPr>
        <p:blipFill>
          <a:blip r:embed="rId5" cstate="print">
            <a:extLst>
              <a:ext uri="{28A0092B-C50C-407E-A947-70E740481C1C}">
                <a14:useLocalDpi xmlns:a14="http://schemas.microsoft.com/office/drawing/2010/main"/>
              </a:ext>
            </a:extLst>
          </a:blip>
          <a:srcRect l="-4640" r="-4640"/>
          <a:stretch>
            <a:fillRect/>
          </a:stretch>
        </p:blipFill>
        <p:spPr/>
      </p:pic>
      <p:sp>
        <p:nvSpPr>
          <p:cNvPr id="110595" name="Title 3"/>
          <p:cNvSpPr>
            <a:spLocks noGrp="1"/>
          </p:cNvSpPr>
          <p:nvPr>
            <p:ph type="title"/>
          </p:nvPr>
        </p:nvSpPr>
        <p:spPr>
          <a:ln/>
        </p:spPr>
        <p:txBody>
          <a:bodyPr/>
          <a:lstStyle/>
          <a:p>
            <a:r>
              <a:rPr lang="en-US" dirty="0">
                <a:latin typeface="Georgia" charset="0"/>
                <a:ea typeface="ＭＳ Ｐゴシック" charset="0"/>
                <a:cs typeface="ＭＳ Ｐゴシック" charset="0"/>
              </a:rPr>
              <a:t>The Mother of all Demos</a:t>
            </a:r>
          </a:p>
        </p:txBody>
      </p:sp>
      <p:sp>
        <p:nvSpPr>
          <p:cNvPr id="5" name="Rectangle 4"/>
          <p:cNvSpPr/>
          <p:nvPr/>
        </p:nvSpPr>
        <p:spPr>
          <a:xfrm>
            <a:off x="395536" y="6396335"/>
            <a:ext cx="6966520" cy="276999"/>
          </a:xfrm>
          <a:prstGeom prst="rect">
            <a:avLst/>
          </a:prstGeom>
        </p:spPr>
        <p:txBody>
          <a:bodyPr wrap="square">
            <a:spAutoFit/>
          </a:bodyPr>
          <a:lstStyle/>
          <a:p>
            <a:r>
              <a:rPr lang="en-US" sz="1200" dirty="0">
                <a:latin typeface="+mn-lt"/>
              </a:rPr>
              <a:t>http://</a:t>
            </a:r>
            <a:r>
              <a:rPr lang="en-US" sz="1200" dirty="0" err="1">
                <a:latin typeface="+mn-lt"/>
              </a:rPr>
              <a:t>sloan.stanford.edu</a:t>
            </a:r>
            <a:r>
              <a:rPr lang="en-US" sz="1200" dirty="0">
                <a:latin typeface="+mn-lt"/>
              </a:rPr>
              <a:t>/</a:t>
            </a:r>
            <a:r>
              <a:rPr lang="en-US" sz="1200" dirty="0" err="1">
                <a:latin typeface="+mn-lt"/>
              </a:rPr>
              <a:t>MouseSite</a:t>
            </a:r>
            <a:r>
              <a:rPr lang="en-US" sz="1200" dirty="0">
                <a:latin typeface="+mn-lt"/>
              </a:rPr>
              <a:t>/1968Demo.html</a:t>
            </a:r>
          </a:p>
        </p:txBody>
      </p:sp>
      <p:pic>
        <p:nvPicPr>
          <p:cNvPr id="4" name="Picture 3"/>
          <p:cNvPicPr>
            <a:picLocks noChangeAspect="1"/>
          </p:cNvPicPr>
          <p:nvPr/>
        </p:nvPicPr>
        <p:blipFill rotWithShape="1">
          <a:blip r:embed="rId6"/>
          <a:srcRect l="10156" t="22823" r="10390" b="6697"/>
          <a:stretch/>
        </p:blipFill>
        <p:spPr>
          <a:xfrm>
            <a:off x="4788024" y="4509120"/>
            <a:ext cx="4047973" cy="2023879"/>
          </a:xfrm>
          <a:prstGeom prst="rect">
            <a:avLst/>
          </a:prstGeom>
        </p:spPr>
      </p:pic>
    </p:spTree>
    <p:extLst>
      <p:ext uri="{BB962C8B-B14F-4D97-AF65-F5344CB8AC3E}">
        <p14:creationId xmlns:p14="http://schemas.microsoft.com/office/powerpoint/2010/main" val="52469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ypertex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804" y="570927"/>
            <a:ext cx="7030392" cy="5687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94991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pPr marL="90000" indent="0">
              <a:buNone/>
              <a:defRPr/>
            </a:pPr>
            <a:r>
              <a:rPr lang="en-US" dirty="0" smtClean="0"/>
              <a:t>Sociologist, philosopher and film maker</a:t>
            </a:r>
          </a:p>
          <a:p>
            <a:pPr>
              <a:defRPr/>
            </a:pPr>
            <a:r>
              <a:rPr lang="en-US" dirty="0" smtClean="0"/>
              <a:t>Coined </a:t>
            </a:r>
            <a:r>
              <a:rPr lang="en-US" dirty="0"/>
              <a:t>the term “hypertext</a:t>
            </a:r>
            <a:r>
              <a:rPr lang="en-US" dirty="0" smtClean="0"/>
              <a:t>”</a:t>
            </a:r>
          </a:p>
          <a:p>
            <a:pPr marL="90000" indent="0">
              <a:buNone/>
              <a:defRPr/>
            </a:pPr>
            <a:endParaRPr lang="en-US" dirty="0"/>
          </a:p>
          <a:p>
            <a:pPr marL="90000" indent="0">
              <a:buFont typeface="Arial"/>
              <a:buNone/>
              <a:defRPr/>
            </a:pPr>
            <a:r>
              <a:rPr lang="en-US" i="1" dirty="0" smtClean="0"/>
              <a:t>“A </a:t>
            </a:r>
            <a:r>
              <a:rPr lang="en-US" i="1" dirty="0"/>
              <a:t>user interface should be so simple that a beginner in an emergency can understand it within ten </a:t>
            </a:r>
            <a:r>
              <a:rPr lang="en-US" i="1" dirty="0" smtClean="0"/>
              <a:t>seconds.”</a:t>
            </a:r>
            <a:endParaRPr lang="en-US" i="1" dirty="0"/>
          </a:p>
          <a:p>
            <a:pPr marL="90000" indent="0">
              <a:buFont typeface="Arial"/>
              <a:buNone/>
              <a:defRPr/>
            </a:pPr>
            <a:r>
              <a:rPr lang="en-US" i="1" dirty="0" smtClean="0"/>
              <a:t>“Most </a:t>
            </a:r>
            <a:r>
              <a:rPr lang="en-US" i="1" dirty="0"/>
              <a:t>people are fools, most authority is malignant, God does not exist, and everything is </a:t>
            </a:r>
            <a:r>
              <a:rPr lang="en-US" i="1" dirty="0" smtClean="0"/>
              <a:t>wrong.”</a:t>
            </a:r>
            <a:endParaRPr lang="en-US" i="1" dirty="0"/>
          </a:p>
        </p:txBody>
      </p:sp>
      <p:pic>
        <p:nvPicPr>
          <p:cNvPr id="111619" name="Content Placeholder 8"/>
          <p:cNvPicPr>
            <a:picLocks noGrp="1" noChangeAspect="1"/>
          </p:cNvPicPr>
          <p:nvPr>
            <p:ph sz="half" idx="2"/>
          </p:nvPr>
        </p:nvPicPr>
        <p:blipFill>
          <a:blip r:embed="rId3" cstate="print">
            <a:extLst>
              <a:ext uri="{28A0092B-C50C-407E-A947-70E740481C1C}">
                <a14:useLocalDpi xmlns:a14="http://schemas.microsoft.com/office/drawing/2010/main"/>
              </a:ext>
            </a:extLst>
          </a:blip>
          <a:srcRect l="-5190" r="-5190"/>
          <a:stretch>
            <a:fillRect/>
          </a:stretch>
        </p:blipFill>
        <p:spPr/>
      </p:pic>
      <p:sp>
        <p:nvSpPr>
          <p:cNvPr id="111618" name="Title 3"/>
          <p:cNvSpPr>
            <a:spLocks noGrp="1"/>
          </p:cNvSpPr>
          <p:nvPr>
            <p:ph type="title"/>
          </p:nvPr>
        </p:nvSpPr>
        <p:spPr>
          <a:ln/>
        </p:spPr>
        <p:txBody>
          <a:bodyPr/>
          <a:lstStyle/>
          <a:p>
            <a:r>
              <a:rPr lang="en-US">
                <a:latin typeface="Georgia" charset="0"/>
                <a:ea typeface="ＭＳ Ｐゴシック" charset="0"/>
                <a:cs typeface="ＭＳ Ｐゴシック" charset="0"/>
              </a:rPr>
              <a:t>Ted Nelson</a:t>
            </a:r>
          </a:p>
        </p:txBody>
      </p:sp>
    </p:spTree>
    <p:extLst>
      <p:ext uri="{BB962C8B-B14F-4D97-AF65-F5344CB8AC3E}">
        <p14:creationId xmlns:p14="http://schemas.microsoft.com/office/powerpoint/2010/main" val="163918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2100" y="0"/>
            <a:ext cx="854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0733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Font typeface="Arial"/>
              <a:buNone/>
              <a:defRPr/>
            </a:pPr>
            <a:r>
              <a:rPr lang="en-US" dirty="0" smtClean="0"/>
              <a:t>In 1797, Samuel Taylor Coleridge wrote the poem </a:t>
            </a:r>
            <a:r>
              <a:rPr lang="en-US" i="1" dirty="0" err="1" smtClean="0"/>
              <a:t>Kubla</a:t>
            </a:r>
            <a:r>
              <a:rPr lang="en-US" i="1" dirty="0" smtClean="0"/>
              <a:t> Khan </a:t>
            </a:r>
            <a:r>
              <a:rPr lang="en-US" dirty="0" smtClean="0"/>
              <a:t>after awaking from an opium dream:</a:t>
            </a:r>
          </a:p>
          <a:p>
            <a:pPr marL="270000" indent="-180000">
              <a:buFont typeface="Arial"/>
              <a:buChar char="•"/>
              <a:defRPr/>
            </a:pPr>
            <a:endParaRPr lang="en-US" dirty="0"/>
          </a:p>
          <a:p>
            <a:pPr marL="90000" indent="0">
              <a:buFont typeface="Arial"/>
              <a:buNone/>
              <a:defRPr/>
            </a:pPr>
            <a:r>
              <a:rPr lang="en-US" sz="1800" i="1" dirty="0" smtClean="0"/>
              <a:t>In </a:t>
            </a:r>
            <a:r>
              <a:rPr lang="en-US" sz="1800" i="1" dirty="0" err="1"/>
              <a:t>Xanadu</a:t>
            </a:r>
            <a:r>
              <a:rPr lang="en-US" sz="1800" i="1" dirty="0"/>
              <a:t> did </a:t>
            </a:r>
            <a:r>
              <a:rPr lang="en-US" sz="1800" i="1" dirty="0" err="1"/>
              <a:t>Kubla</a:t>
            </a:r>
            <a:r>
              <a:rPr lang="en-US" sz="1800" i="1" dirty="0"/>
              <a:t> </a:t>
            </a:r>
            <a:r>
              <a:rPr lang="en-US" sz="1800" i="1" dirty="0" smtClean="0"/>
              <a:t>Khan</a:t>
            </a:r>
            <a:br>
              <a:rPr lang="en-US" sz="1800" i="1" dirty="0" smtClean="0"/>
            </a:br>
            <a:r>
              <a:rPr lang="en-US" sz="1800" i="1" dirty="0" smtClean="0"/>
              <a:t>A </a:t>
            </a:r>
            <a:r>
              <a:rPr lang="en-US" sz="1800" i="1" dirty="0"/>
              <a:t>stately pleasure-dome decree: Where </a:t>
            </a:r>
            <a:r>
              <a:rPr lang="en-US" sz="1800" i="1" dirty="0" err="1"/>
              <a:t>Alph</a:t>
            </a:r>
            <a:r>
              <a:rPr lang="en-US" sz="1800" i="1" dirty="0"/>
              <a:t>, the sacred river, ran Through caverns measureless to man </a:t>
            </a:r>
            <a:r>
              <a:rPr lang="en-US" sz="1800" i="1" dirty="0" smtClean="0"/>
              <a:t/>
            </a:r>
            <a:br>
              <a:rPr lang="en-US" sz="1800" i="1" dirty="0" smtClean="0"/>
            </a:br>
            <a:r>
              <a:rPr lang="en-US" sz="1800" i="1" dirty="0" smtClean="0"/>
              <a:t>Down </a:t>
            </a:r>
            <a:r>
              <a:rPr lang="en-US" sz="1800" i="1" dirty="0"/>
              <a:t>to a sunless sea</a:t>
            </a:r>
            <a:r>
              <a:rPr lang="en-US" sz="1800" i="1" dirty="0" smtClean="0"/>
              <a:t>.</a:t>
            </a:r>
          </a:p>
          <a:p>
            <a:pPr marL="90000" indent="0">
              <a:buFont typeface="Arial"/>
              <a:buNone/>
              <a:defRPr/>
            </a:pPr>
            <a:endParaRPr lang="en-US" dirty="0" smtClean="0"/>
          </a:p>
          <a:p>
            <a:pPr marL="90000" indent="0">
              <a:buFont typeface="Arial"/>
              <a:buNone/>
              <a:defRPr/>
            </a:pPr>
            <a:r>
              <a:rPr lang="en-US" dirty="0" smtClean="0"/>
              <a:t>He was interrupted by a visitor from </a:t>
            </a:r>
            <a:r>
              <a:rPr lang="en-US" dirty="0" err="1" smtClean="0"/>
              <a:t>Porlock</a:t>
            </a:r>
            <a:r>
              <a:rPr lang="en-US" dirty="0" smtClean="0"/>
              <a:t>, and never completed the poem…</a:t>
            </a:r>
            <a:endParaRPr lang="en-US" dirty="0"/>
          </a:p>
        </p:txBody>
      </p:sp>
      <p:pic>
        <p:nvPicPr>
          <p:cNvPr id="114690" name="Content Placeholder 5"/>
          <p:cNvPicPr>
            <a:picLocks noGrp="1" noChangeAspect="1"/>
          </p:cNvPicPr>
          <p:nvPr>
            <p:ph sz="half" idx="2"/>
          </p:nvPr>
        </p:nvPicPr>
        <p:blipFill>
          <a:blip r:embed="rId2" cstate="print">
            <a:extLst>
              <a:ext uri="{28A0092B-C50C-407E-A947-70E740481C1C}">
                <a14:useLocalDpi xmlns:a14="http://schemas.microsoft.com/office/drawing/2010/main"/>
              </a:ext>
            </a:extLst>
          </a:blip>
          <a:srcRect l="-4380" r="-4380"/>
          <a:stretch>
            <a:fillRect/>
          </a:stretch>
        </p:blipFill>
        <p:spPr>
          <a:xfrm flipH="1">
            <a:off x="4724400" y="1682750"/>
            <a:ext cx="4095600" cy="4489449"/>
          </a:xfrm>
        </p:spPr>
      </p:pic>
      <p:sp>
        <p:nvSpPr>
          <p:cNvPr id="114691" name="Title 4"/>
          <p:cNvSpPr>
            <a:spLocks noGrp="1"/>
          </p:cNvSpPr>
          <p:nvPr>
            <p:ph type="title"/>
          </p:nvPr>
        </p:nvSpPr>
        <p:spPr>
          <a:ln/>
        </p:spPr>
        <p:txBody>
          <a:bodyPr/>
          <a:lstStyle/>
          <a:p>
            <a:r>
              <a:rPr lang="en-US">
                <a:latin typeface="Georgia" charset="0"/>
                <a:ea typeface="ＭＳ Ｐゴシック" charset="0"/>
                <a:cs typeface="ＭＳ Ｐゴシック" charset="0"/>
              </a:rPr>
              <a:t>A Vision in a Dream</a:t>
            </a:r>
          </a:p>
        </p:txBody>
      </p:sp>
    </p:spTree>
    <p:extLst>
      <p:ext uri="{BB962C8B-B14F-4D97-AF65-F5344CB8AC3E}">
        <p14:creationId xmlns:p14="http://schemas.microsoft.com/office/powerpoint/2010/main" val="34314078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Content Placeholder 7"/>
          <p:cNvSpPr>
            <a:spLocks noGrp="1"/>
          </p:cNvSpPr>
          <p:nvPr>
            <p:ph sz="half" idx="1"/>
          </p:nvPr>
        </p:nvSpPr>
        <p:spPr/>
        <p:txBody>
          <a:bodyPr/>
          <a:lstStyle/>
          <a:p>
            <a:pPr marL="90000" indent="0">
              <a:buNone/>
            </a:pPr>
            <a:r>
              <a:rPr lang="en-US" dirty="0">
                <a:latin typeface="Georgia" charset="0"/>
                <a:ea typeface="ＭＳ Ｐゴシック" charset="0"/>
                <a:cs typeface="ＭＳ Ｐゴシック" charset="0"/>
              </a:rPr>
              <a:t>Founded in 1960, still </a:t>
            </a:r>
            <a:r>
              <a:rPr lang="en-US" dirty="0" smtClean="0">
                <a:latin typeface="Georgia" charset="0"/>
                <a:ea typeface="ＭＳ Ｐゴシック" charset="0"/>
                <a:cs typeface="ＭＳ Ｐゴシック" charset="0"/>
              </a:rPr>
              <a:t>ongoing (</a:t>
            </a:r>
            <a:r>
              <a:rPr lang="en-US" dirty="0">
                <a:latin typeface="Georgia" charset="0"/>
                <a:ea typeface="ＭＳ Ｐゴシック" charset="0"/>
                <a:cs typeface="ＭＳ Ｐゴシック" charset="0"/>
              </a:rPr>
              <a:t>famously never finished)</a:t>
            </a:r>
          </a:p>
          <a:p>
            <a:endParaRPr lang="en-US" dirty="0">
              <a:latin typeface="Georgia" charset="0"/>
              <a:ea typeface="ＭＳ Ｐゴシック" charset="0"/>
              <a:cs typeface="ＭＳ Ｐゴシック" charset="0"/>
            </a:endParaRPr>
          </a:p>
          <a:p>
            <a:pPr marL="90000" indent="0">
              <a:buNone/>
            </a:pPr>
            <a:r>
              <a:rPr lang="en-US" dirty="0">
                <a:latin typeface="Georgia" charset="0"/>
                <a:ea typeface="ＭＳ Ｐゴシック" charset="0"/>
                <a:cs typeface="ＭＳ Ｐゴシック" charset="0"/>
              </a:rPr>
              <a:t>Hugely influential, nonetheless</a:t>
            </a:r>
          </a:p>
          <a:p>
            <a:endParaRPr lang="en-US" dirty="0">
              <a:latin typeface="Georgia" charset="0"/>
              <a:ea typeface="ＭＳ Ｐゴシック" charset="0"/>
              <a:cs typeface="ＭＳ Ｐゴシック" charset="0"/>
            </a:endParaRPr>
          </a:p>
          <a:p>
            <a:pPr marL="90000" indent="0">
              <a:buNone/>
            </a:pPr>
            <a:r>
              <a:rPr lang="en-US" dirty="0">
                <a:latin typeface="Georgia" charset="0"/>
                <a:ea typeface="ＭＳ Ｐゴシック" charset="0"/>
                <a:cs typeface="ＭＳ Ｐゴシック" charset="0"/>
              </a:rPr>
              <a:t>Described in </a:t>
            </a:r>
            <a:r>
              <a:rPr lang="en-US" i="1" dirty="0">
                <a:latin typeface="Georgia" charset="0"/>
                <a:ea typeface="ＭＳ Ｐゴシック" charset="0"/>
                <a:cs typeface="ＭＳ Ｐゴシック" charset="0"/>
              </a:rPr>
              <a:t>Dream Machines</a:t>
            </a:r>
            <a:r>
              <a:rPr lang="en-US" dirty="0">
                <a:latin typeface="Georgia" charset="0"/>
                <a:ea typeface="ＭＳ Ｐゴシック" charset="0"/>
                <a:cs typeface="ＭＳ Ｐゴシック" charset="0"/>
              </a:rPr>
              <a:t>, and Nelson’s subsequent book </a:t>
            </a:r>
            <a:r>
              <a:rPr lang="en-US" i="1" dirty="0">
                <a:latin typeface="Georgia" charset="0"/>
                <a:ea typeface="ＭＳ Ｐゴシック" charset="0"/>
                <a:cs typeface="ＭＳ Ｐゴシック" charset="0"/>
              </a:rPr>
              <a:t>Literary Machines</a:t>
            </a:r>
          </a:p>
          <a:p>
            <a:endParaRPr lang="en-US" dirty="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a:p>
            <a:endParaRPr lang="en-US" dirty="0">
              <a:latin typeface="Georgia" charset="0"/>
              <a:ea typeface="ＭＳ Ｐゴシック" charset="0"/>
              <a:cs typeface="ＭＳ Ｐゴシック" charset="0"/>
            </a:endParaRPr>
          </a:p>
        </p:txBody>
      </p:sp>
      <p:pic>
        <p:nvPicPr>
          <p:cNvPr id="3" name="Content Placeholder 2" descr="xanadu.pdf"/>
          <p:cNvPicPr>
            <a:picLocks noGrp="1" noChangeAspect="1"/>
          </p:cNvPicPr>
          <p:nvPr>
            <p:ph sz="half" idx="2"/>
          </p:nvPr>
        </p:nvPicPr>
        <p:blipFill>
          <a:blip r:embed="rId3">
            <a:extLst>
              <a:ext uri="{28A0092B-C50C-407E-A947-70E740481C1C}">
                <a14:useLocalDpi xmlns:a14="http://schemas.microsoft.com/office/drawing/2010/main" val="0"/>
              </a:ext>
            </a:extLst>
          </a:blip>
          <a:srcRect l="-27558" r="-27558"/>
          <a:stretch>
            <a:fillRect/>
          </a:stretch>
        </p:blipFill>
        <p:spPr>
          <a:xfrm>
            <a:off x="4724400" y="908720"/>
            <a:ext cx="4095600" cy="4489449"/>
          </a:xfrm>
        </p:spPr>
      </p:pic>
      <p:sp>
        <p:nvSpPr>
          <p:cNvPr id="115715" name="Title 5"/>
          <p:cNvSpPr>
            <a:spLocks noGrp="1"/>
          </p:cNvSpPr>
          <p:nvPr>
            <p:ph type="title"/>
          </p:nvPr>
        </p:nvSpPr>
        <p:spPr>
          <a:ln/>
        </p:spPr>
        <p:txBody>
          <a:bodyPr/>
          <a:lstStyle/>
          <a:p>
            <a:r>
              <a:rPr lang="en-US">
                <a:latin typeface="Georgia" charset="0"/>
                <a:ea typeface="ＭＳ Ｐゴシック" charset="0"/>
                <a:cs typeface="ＭＳ Ｐゴシック" charset="0"/>
              </a:rPr>
              <a:t>Project Xanadu</a:t>
            </a:r>
          </a:p>
        </p:txBody>
      </p:sp>
      <p:sp>
        <p:nvSpPr>
          <p:cNvPr id="6" name="TextBox 5"/>
          <p:cNvSpPr txBox="1"/>
          <p:nvPr/>
        </p:nvSpPr>
        <p:spPr>
          <a:xfrm>
            <a:off x="323528" y="6258798"/>
            <a:ext cx="6284272" cy="338554"/>
          </a:xfrm>
          <a:prstGeom prst="rect">
            <a:avLst/>
          </a:prstGeom>
          <a:noFill/>
        </p:spPr>
        <p:txBody>
          <a:bodyPr wrap="none" lIns="0" rIns="0" rtlCol="0">
            <a:spAutoFit/>
          </a:bodyPr>
          <a:lstStyle/>
          <a:p>
            <a:r>
              <a:rPr lang="en-US" sz="1600" dirty="0" smtClean="0">
                <a:latin typeface="Georgia"/>
                <a:cs typeface="Georgia"/>
              </a:rPr>
              <a:t>Nelson, T.H. (1993) </a:t>
            </a:r>
            <a:r>
              <a:rPr lang="en-US" sz="1600" i="1" dirty="0" smtClean="0">
                <a:latin typeface="Georgia"/>
                <a:cs typeface="Georgia"/>
              </a:rPr>
              <a:t>Literary Machines</a:t>
            </a:r>
            <a:r>
              <a:rPr lang="en-US" sz="1600" dirty="0" smtClean="0">
                <a:latin typeface="Georgia"/>
                <a:cs typeface="Georgia"/>
              </a:rPr>
              <a:t>. Sausalito, CA: Mindful Press.</a:t>
            </a:r>
            <a:endParaRPr lang="en-US" sz="1600" dirty="0">
              <a:latin typeface="Georgia"/>
              <a:cs typeface="Georgia"/>
            </a:endParaRPr>
          </a:p>
        </p:txBody>
      </p:sp>
    </p:spTree>
    <p:extLst>
      <p:ext uri="{BB962C8B-B14F-4D97-AF65-F5344CB8AC3E}">
        <p14:creationId xmlns:p14="http://schemas.microsoft.com/office/powerpoint/2010/main" val="4724327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Project </a:t>
            </a:r>
            <a:r>
              <a:rPr lang="en-US" dirty="0" err="1" smtClean="0"/>
              <a:t>Xanadu</a:t>
            </a:r>
            <a:r>
              <a:rPr lang="en-US" dirty="0" smtClean="0"/>
              <a:t> Mission Statement</a:t>
            </a:r>
            <a:endParaRPr lang="en-US" dirty="0"/>
          </a:p>
        </p:txBody>
      </p:sp>
      <p:sp>
        <p:nvSpPr>
          <p:cNvPr id="18433" name="Rectangle 3"/>
          <p:cNvSpPr>
            <a:spLocks noGrp="1" noChangeArrowheads="1"/>
          </p:cNvSpPr>
          <p:nvPr>
            <p:ph idx="1"/>
          </p:nvPr>
        </p:nvSpPr>
        <p:spPr/>
        <p:txBody>
          <a:bodyPr lIns="0"/>
          <a:lstStyle/>
          <a:p>
            <a:pPr marL="90000" indent="0">
              <a:buNone/>
            </a:pPr>
            <a:r>
              <a:rPr lang="en-GB" sz="2000" dirty="0" smtClean="0"/>
              <a:t>DEEP INTERCONNECTION WITH INTERCOMPARISON AND RE-USE </a:t>
            </a:r>
          </a:p>
          <a:p>
            <a:pPr marL="90000" indent="0">
              <a:buNone/>
            </a:pPr>
            <a:r>
              <a:rPr lang="en-GB" sz="2000" dirty="0" smtClean="0"/>
              <a:t>Since 1960, we have fought for a world of deep electronic documents-- with side-by-side </a:t>
            </a:r>
            <a:r>
              <a:rPr lang="en-GB" sz="2000" dirty="0" err="1" smtClean="0"/>
              <a:t>intercomparison</a:t>
            </a:r>
            <a:r>
              <a:rPr lang="en-GB" sz="2000" dirty="0" smtClean="0"/>
              <a:t> and frictionless re-use of copyrighted material. </a:t>
            </a:r>
          </a:p>
          <a:p>
            <a:pPr marL="90000" indent="0">
              <a:buNone/>
            </a:pPr>
            <a:r>
              <a:rPr lang="en-GB" sz="2000" dirty="0" smtClean="0"/>
              <a:t>We have an exact and simple structure. Our model handles automatic version management and rights management through deep connection.</a:t>
            </a:r>
          </a:p>
          <a:p>
            <a:pPr marL="90000" indent="0">
              <a:buNone/>
            </a:pPr>
            <a:r>
              <a:rPr lang="en-GB" sz="2000" dirty="0" smtClean="0"/>
              <a:t>Today's popular software simulates paper. The World Wide Web (another imitation of paper) trivializes our original hypertext model with one-way ever-breaking links and no management of version or contents.</a:t>
            </a:r>
          </a:p>
          <a:p>
            <a:pPr marL="90000" indent="0">
              <a:buNone/>
            </a:pPr>
            <a:r>
              <a:rPr lang="en-GB" sz="2000" dirty="0" smtClean="0"/>
              <a:t>WE FIGHT ON. </a:t>
            </a:r>
            <a:endParaRPr lang="en-US" sz="2000" dirty="0"/>
          </a:p>
        </p:txBody>
      </p:sp>
    </p:spTree>
    <p:extLst>
      <p:ext uri="{BB962C8B-B14F-4D97-AF65-F5344CB8AC3E}">
        <p14:creationId xmlns:p14="http://schemas.microsoft.com/office/powerpoint/2010/main" val="13933758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23528" y="908720"/>
            <a:ext cx="8510036" cy="5400600"/>
          </a:xfrm>
          <a:prstGeom prst="rect">
            <a:avLst/>
          </a:prstGeom>
        </p:spPr>
      </p:pic>
      <p:sp>
        <p:nvSpPr>
          <p:cNvPr id="6" name="TextBox 5"/>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Nelson, T.H. (1972) </a:t>
            </a:r>
            <a:r>
              <a:rPr lang="en-US" sz="1600" i="1" dirty="0" smtClean="0">
                <a:latin typeface="Georgia"/>
                <a:cs typeface="Georgia"/>
              </a:rPr>
              <a:t>As We Will Think</a:t>
            </a:r>
            <a:r>
              <a:rPr lang="en-US" sz="1600" dirty="0">
                <a:latin typeface="Georgia"/>
                <a:cs typeface="Georgia"/>
              </a:rPr>
              <a:t>. Proceedings of Online 72 </a:t>
            </a:r>
            <a:r>
              <a:rPr lang="en-US" sz="1600" dirty="0" smtClean="0">
                <a:latin typeface="Georgia"/>
                <a:cs typeface="Georgia"/>
              </a:rPr>
              <a:t>Conference, Uxbridge</a:t>
            </a:r>
            <a:r>
              <a:rPr lang="en-US" sz="1600" dirty="0">
                <a:latin typeface="Georgia"/>
                <a:cs typeface="Georgia"/>
              </a:rPr>
              <a:t>, </a:t>
            </a:r>
            <a:r>
              <a:rPr lang="en-US" sz="1600" dirty="0" smtClean="0">
                <a:latin typeface="Georgia"/>
                <a:cs typeface="Georgia"/>
              </a:rPr>
              <a:t>England. </a:t>
            </a:r>
            <a:endParaRPr lang="en-US" sz="1600" dirty="0">
              <a:latin typeface="Georgia"/>
              <a:cs typeface="Georgia"/>
            </a:endParaRPr>
          </a:p>
        </p:txBody>
      </p:sp>
    </p:spTree>
    <p:extLst>
      <p:ext uri="{BB962C8B-B14F-4D97-AF65-F5344CB8AC3E}">
        <p14:creationId xmlns:p14="http://schemas.microsoft.com/office/powerpoint/2010/main" val="6997732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p:nvPr>
        </p:nvSpPr>
        <p:spPr>
          <a:ln/>
        </p:spPr>
        <p:txBody>
          <a:bodyPr/>
          <a:lstStyle/>
          <a:p>
            <a:r>
              <a:rPr lang="en-US">
                <a:latin typeface="Georgia" charset="0"/>
                <a:ea typeface="ＭＳ Ｐゴシック" charset="0"/>
                <a:cs typeface="ＭＳ Ｐゴシック" charset="0"/>
              </a:rPr>
              <a:t>XanaduSpace</a:t>
            </a:r>
          </a:p>
        </p:txBody>
      </p:sp>
      <p:pic>
        <p:nvPicPr>
          <p:cNvPr id="11878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rcRect t="4464" b="4464"/>
          <a:stretch>
            <a:fillRect/>
          </a:stretch>
        </p:blipFill>
        <p:spPr/>
      </p:pic>
    </p:spTree>
    <p:extLst>
      <p:ext uri="{BB962C8B-B14F-4D97-AF65-F5344CB8AC3E}">
        <p14:creationId xmlns:p14="http://schemas.microsoft.com/office/powerpoint/2010/main" val="44823960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Nelson on the Web</a:t>
            </a:r>
            <a:endParaRPr lang="en-US" dirty="0"/>
          </a:p>
        </p:txBody>
      </p:sp>
      <p:pic>
        <p:nvPicPr>
          <p:cNvPr id="9" name="Content Placeholder 8"/>
          <p:cNvPicPr>
            <a:picLocks noGrp="1" noChangeAspect="1"/>
          </p:cNvPicPr>
          <p:nvPr>
            <p:ph sz="half" idx="1"/>
          </p:nvPr>
        </p:nvPicPr>
        <p:blipFill rotWithShape="1">
          <a:blip r:embed="rId2"/>
          <a:srcRect l="4385" r="4385"/>
          <a:stretch/>
        </p:blipFill>
        <p:spPr>
          <a:xfrm>
            <a:off x="323850" y="1682750"/>
            <a:ext cx="4095750" cy="4489450"/>
          </a:xfrm>
        </p:spPr>
      </p:pic>
      <p:sp>
        <p:nvSpPr>
          <p:cNvPr id="10" name="Rounded Rectangular Callout 9"/>
          <p:cNvSpPr/>
          <p:nvPr/>
        </p:nvSpPr>
        <p:spPr bwMode="auto">
          <a:xfrm>
            <a:off x="4788024" y="1700808"/>
            <a:ext cx="3816424" cy="2808312"/>
          </a:xfrm>
          <a:prstGeom prst="wedgeRoundRectCallout">
            <a:avLst>
              <a:gd name="adj1" fmla="val -52202"/>
              <a:gd name="adj2" fmla="val 67656"/>
              <a:gd name="adj3" fmla="val 16667"/>
            </a:avLst>
          </a:prstGeom>
          <a:noFill/>
          <a:ln w="25400" cap="sq"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a:lnSpc>
                <a:spcPct val="90000"/>
              </a:lnSpc>
            </a:pPr>
            <a:r>
              <a:rPr lang="en-US" sz="2000" dirty="0">
                <a:latin typeface="Georgia" charset="0"/>
              </a:rPr>
              <a:t>The </a:t>
            </a:r>
            <a:r>
              <a:rPr lang="en-US" sz="2000" dirty="0" err="1">
                <a:latin typeface="Georgia" charset="0"/>
              </a:rPr>
              <a:t>Xanadu</a:t>
            </a:r>
            <a:r>
              <a:rPr lang="en-US" sz="2000" dirty="0">
                <a:latin typeface="Georgia" charset="0"/>
              </a:rPr>
              <a:t> project did not ‘fail to invent HTML’.  HTML is precisely what we were trying to PREVENT - ever-breaking links, links going outward only, quotes you can't follow to their origins, no version management, no rights management</a:t>
            </a:r>
            <a:r>
              <a:rPr lang="en-US" sz="2000" dirty="0" smtClean="0">
                <a:latin typeface="Georgia" charset="0"/>
              </a:rPr>
              <a:t>.</a:t>
            </a:r>
            <a:endParaRPr kumimoji="0" lang="en-US" sz="2000" b="0" i="0" u="none" strike="noStrike" cap="none" normalizeH="0" baseline="0" dirty="0">
              <a:ln>
                <a:noFill/>
              </a:ln>
              <a:solidFill>
                <a:schemeClr val="tx1"/>
              </a:solidFill>
              <a:effectLst/>
              <a:latin typeface="Georgia"/>
              <a:ea typeface="ＭＳ Ｐゴシック" pitchFamily="-106" charset="-128"/>
              <a:cs typeface="Georgia"/>
            </a:endParaRPr>
          </a:p>
        </p:txBody>
      </p:sp>
    </p:spTree>
    <p:extLst>
      <p:ext uri="{BB962C8B-B14F-4D97-AF65-F5344CB8AC3E}">
        <p14:creationId xmlns:p14="http://schemas.microsoft.com/office/powerpoint/2010/main" val="25268529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rotWithShape="1">
          <a:blip r:embed="rId3"/>
          <a:srcRect l="11326" t="1629" r="16838" b="1644"/>
          <a:stretch/>
        </p:blipFill>
        <p:spPr>
          <a:xfrm>
            <a:off x="2524125" y="1326286"/>
            <a:ext cx="4095750" cy="4268107"/>
          </a:xfrm>
          <a:prstGeom prst="rect">
            <a:avLst/>
          </a:prstGeom>
          <a:ln>
            <a:noFill/>
          </a:ln>
          <a:effectLst/>
        </p:spPr>
      </p:pic>
      <p:pic>
        <p:nvPicPr>
          <p:cNvPr id="10" name="Content Placeholder 3"/>
          <p:cNvPicPr>
            <a:picLocks noChangeAspect="1"/>
          </p:cNvPicPr>
          <p:nvPr/>
        </p:nvPicPr>
        <p:blipFill rotWithShape="1">
          <a:blip r:embed="rId4"/>
          <a:srcRect l="-438" r="-18"/>
          <a:stretch/>
        </p:blipFill>
        <p:spPr>
          <a:xfrm>
            <a:off x="1855014" y="1453123"/>
            <a:ext cx="5433971" cy="3744904"/>
          </a:xfrm>
          <a:prstGeom prst="rect">
            <a:avLst/>
          </a:prstGeom>
          <a:ln>
            <a:noFill/>
          </a:ln>
          <a:effectLst/>
        </p:spPr>
      </p:pic>
      <p:pic>
        <p:nvPicPr>
          <p:cNvPr id="11" name="Content Placeholder 5"/>
          <p:cNvPicPr>
            <a:picLocks noChangeAspect="1"/>
          </p:cNvPicPr>
          <p:nvPr/>
        </p:nvPicPr>
        <p:blipFill rotWithShape="1">
          <a:blip r:embed="rId5"/>
          <a:srcRect t="-752" b="-1174"/>
          <a:stretch/>
        </p:blipFill>
        <p:spPr>
          <a:xfrm>
            <a:off x="2524125" y="1992299"/>
            <a:ext cx="4095600" cy="2770780"/>
          </a:xfrm>
          <a:prstGeom prst="rect">
            <a:avLst/>
          </a:prstGeom>
          <a:ln>
            <a:noFill/>
          </a:ln>
          <a:effectLst/>
        </p:spPr>
      </p:pic>
      <p:pic>
        <p:nvPicPr>
          <p:cNvPr id="12" name="Content Placeholder 3"/>
          <p:cNvPicPr>
            <a:picLocks noChangeAspect="1"/>
          </p:cNvPicPr>
          <p:nvPr/>
        </p:nvPicPr>
        <p:blipFill rotWithShape="1">
          <a:blip r:embed="rId6"/>
          <a:srcRect t="1062" b="-687"/>
          <a:stretch/>
        </p:blipFill>
        <p:spPr>
          <a:xfrm>
            <a:off x="2119366" y="1755703"/>
            <a:ext cx="4969695" cy="3649174"/>
          </a:xfrm>
          <a:prstGeom prst="rect">
            <a:avLst/>
          </a:prstGeom>
          <a:ln>
            <a:noFill/>
          </a:ln>
          <a:effectLst/>
        </p:spPr>
      </p:pic>
      <p:pic>
        <p:nvPicPr>
          <p:cNvPr id="13"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19366" y="1821341"/>
            <a:ext cx="4905267" cy="321531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14" name="Content Placeholder 7"/>
          <p:cNvPicPr>
            <a:picLocks noChangeAspect="1"/>
          </p:cNvPicPr>
          <p:nvPr/>
        </p:nvPicPr>
        <p:blipFill rotWithShape="1">
          <a:blip r:embed="rId8"/>
          <a:srcRect t="-277" b="620"/>
          <a:stretch/>
        </p:blipFill>
        <p:spPr>
          <a:xfrm>
            <a:off x="2524275" y="1992299"/>
            <a:ext cx="4095600" cy="2873401"/>
          </a:xfrm>
          <a:prstGeom prst="rect">
            <a:avLst/>
          </a:prstGeom>
          <a:ln>
            <a:noFill/>
          </a:ln>
          <a:effectLst/>
        </p:spPr>
      </p:pic>
      <p:pic>
        <p:nvPicPr>
          <p:cNvPr id="15" name="Content Placeholder 4"/>
          <p:cNvPicPr>
            <a:picLocks noChangeAspect="1"/>
          </p:cNvPicPr>
          <p:nvPr/>
        </p:nvPicPr>
        <p:blipFill rotWithShape="1">
          <a:blip r:embed="rId9"/>
          <a:srcRect l="-150" r="22" b="4704"/>
          <a:stretch/>
        </p:blipFill>
        <p:spPr>
          <a:xfrm>
            <a:off x="1889845" y="1320543"/>
            <a:ext cx="5364309" cy="4084334"/>
          </a:xfrm>
          <a:prstGeom prst="rect">
            <a:avLst/>
          </a:prstGeom>
          <a:ln>
            <a:noFill/>
          </a:ln>
          <a:effectLst/>
        </p:spPr>
      </p:pic>
      <p:pic>
        <p:nvPicPr>
          <p:cNvPr id="16" name="Content Placeholder 3"/>
          <p:cNvPicPr>
            <a:picLocks noChangeAspect="1"/>
          </p:cNvPicPr>
          <p:nvPr/>
        </p:nvPicPr>
        <p:blipFill>
          <a:blip r:embed="rId10"/>
          <a:srcRect l="-4525" r="-4525"/>
          <a:stretch>
            <a:fillRect/>
          </a:stretch>
        </p:blipFill>
        <p:spPr>
          <a:xfrm>
            <a:off x="815741" y="1453123"/>
            <a:ext cx="7512518" cy="3951754"/>
          </a:xfrm>
          <a:prstGeom prst="rect">
            <a:avLst/>
          </a:prstGeom>
          <a:ln>
            <a:noFill/>
          </a:ln>
          <a:effectLst/>
        </p:spPr>
      </p:pic>
    </p:spTree>
    <p:extLst>
      <p:ext uri="{BB962C8B-B14F-4D97-AF65-F5344CB8AC3E}">
        <p14:creationId xmlns:p14="http://schemas.microsoft.com/office/powerpoint/2010/main" val="2814262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the </a:t>
            </a:r>
            <a:br>
              <a:rPr lang="en-US" dirty="0" smtClean="0"/>
            </a:br>
            <a:r>
              <a:rPr lang="en-US" dirty="0" smtClean="0"/>
              <a:t>Web happened</a:t>
            </a:r>
            <a:endParaRPr lang="en-US" dirty="0"/>
          </a:p>
        </p:txBody>
      </p:sp>
    </p:spTree>
    <p:extLst>
      <p:ext uri="{BB962C8B-B14F-4D97-AF65-F5344CB8AC3E}">
        <p14:creationId xmlns:p14="http://schemas.microsoft.com/office/powerpoint/2010/main" val="20632025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Hypertext?</a:t>
            </a:r>
            <a:endParaRPr lang="en-US" dirty="0"/>
          </a:p>
        </p:txBody>
      </p:sp>
      <p:pic>
        <p:nvPicPr>
          <p:cNvPr id="8" name="Picture 7" descr="p84-nelson.pdf"/>
          <p:cNvPicPr>
            <a:picLocks noChangeAspect="1"/>
          </p:cNvPicPr>
          <p:nvPr/>
        </p:nvPicPr>
        <p:blipFill rotWithShape="1">
          <a:blip r:embed="rId2">
            <a:extLst>
              <a:ext uri="{28A0092B-C50C-407E-A947-70E740481C1C}">
                <a14:useLocalDpi xmlns:a14="http://schemas.microsoft.com/office/drawing/2010/main" val="0"/>
              </a:ext>
            </a:extLst>
          </a:blip>
          <a:srcRect l="8621" t="48374" r="7754" b="37258"/>
          <a:stretch/>
        </p:blipFill>
        <p:spPr>
          <a:xfrm>
            <a:off x="249298" y="2638640"/>
            <a:ext cx="8584925" cy="1883178"/>
          </a:xfrm>
          <a:prstGeom prst="rect">
            <a:avLst/>
          </a:prstGeom>
        </p:spPr>
      </p:pic>
      <p:sp>
        <p:nvSpPr>
          <p:cNvPr id="9" name="TextBox 8"/>
          <p:cNvSpPr txBox="1"/>
          <p:nvPr/>
        </p:nvSpPr>
        <p:spPr>
          <a:xfrm>
            <a:off x="323528" y="6258798"/>
            <a:ext cx="8111395" cy="584776"/>
          </a:xfrm>
          <a:prstGeom prst="rect">
            <a:avLst/>
          </a:prstGeom>
          <a:noFill/>
        </p:spPr>
        <p:txBody>
          <a:bodyPr wrap="none" lIns="0" rIns="0" rtlCol="0">
            <a:spAutoFit/>
          </a:bodyPr>
          <a:lstStyle/>
          <a:p>
            <a:r>
              <a:rPr lang="en-US" sz="1600" dirty="0" smtClean="0">
                <a:latin typeface="Georgia"/>
                <a:cs typeface="Georgia"/>
              </a:rPr>
              <a:t>Nelson, T.H. (1965) </a:t>
            </a:r>
            <a:r>
              <a:rPr lang="en-US" sz="1600" i="1" dirty="0" smtClean="0"/>
              <a:t>A file structure for the complex, the changing and the indeterminate</a:t>
            </a:r>
            <a:r>
              <a:rPr lang="en-US" sz="1600" dirty="0" smtClean="0"/>
              <a:t>. </a:t>
            </a:r>
          </a:p>
          <a:p>
            <a:r>
              <a:rPr lang="en-US" sz="1600" dirty="0" smtClean="0"/>
              <a:t>Proceedings of the 20</a:t>
            </a:r>
            <a:r>
              <a:rPr lang="en-US" sz="1600" baseline="30000" dirty="0" smtClean="0"/>
              <a:t>th</a:t>
            </a:r>
            <a:r>
              <a:rPr lang="en-US" sz="1600" dirty="0" smtClean="0"/>
              <a:t> ACM National Conference.</a:t>
            </a:r>
            <a:endParaRPr lang="en-US" sz="1600" dirty="0">
              <a:latin typeface="Georgia"/>
              <a:cs typeface="Georgia"/>
            </a:endParaRPr>
          </a:p>
        </p:txBody>
      </p:sp>
      <p:sp>
        <p:nvSpPr>
          <p:cNvPr id="10" name="Rectangle 9"/>
          <p:cNvSpPr/>
          <p:nvPr/>
        </p:nvSpPr>
        <p:spPr bwMode="auto">
          <a:xfrm>
            <a:off x="7225430" y="4291895"/>
            <a:ext cx="1379400" cy="383205"/>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1564441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Growth</a:t>
            </a:r>
            <a:endParaRPr lang="en-US" dirty="0"/>
          </a:p>
        </p:txBody>
      </p:sp>
      <p:pic>
        <p:nvPicPr>
          <p:cNvPr id="6" name="Content Placeholder 5"/>
          <p:cNvPicPr>
            <a:picLocks noGrp="1" noChangeAspect="1"/>
          </p:cNvPicPr>
          <p:nvPr>
            <p:ph idx="1"/>
          </p:nvPr>
        </p:nvPicPr>
        <p:blipFill>
          <a:blip r:embed="rId2"/>
          <a:srcRect l="-5116" r="-5116"/>
          <a:stretch>
            <a:fillRect/>
          </a:stretch>
        </p:blipFill>
        <p:spPr/>
      </p:pic>
      <p:sp>
        <p:nvSpPr>
          <p:cNvPr id="7" name="TextBox 6"/>
          <p:cNvSpPr txBox="1"/>
          <p:nvPr/>
        </p:nvSpPr>
        <p:spPr>
          <a:xfrm>
            <a:off x="323528" y="6258798"/>
            <a:ext cx="8424936" cy="338554"/>
          </a:xfrm>
          <a:prstGeom prst="rect">
            <a:avLst/>
          </a:prstGeom>
          <a:noFill/>
        </p:spPr>
        <p:txBody>
          <a:bodyPr wrap="square" lIns="0" rIns="0" rtlCol="0">
            <a:noAutofit/>
          </a:bodyPr>
          <a:lstStyle/>
          <a:p>
            <a:r>
              <a:rPr lang="en-US" sz="1600" dirty="0" smtClean="0">
                <a:latin typeface="Georgia"/>
                <a:cs typeface="Georgia"/>
              </a:rPr>
              <a:t>Nielsen, J. </a:t>
            </a:r>
            <a:r>
              <a:rPr lang="en-US" sz="1600" dirty="0">
                <a:latin typeface="Georgia"/>
                <a:cs typeface="Georgia"/>
              </a:rPr>
              <a:t>(2006) </a:t>
            </a:r>
            <a:r>
              <a:rPr lang="en-US" sz="1600" i="1" dirty="0">
                <a:latin typeface="Georgia"/>
                <a:cs typeface="Georgia"/>
              </a:rPr>
              <a:t>100 Million </a:t>
            </a:r>
            <a:r>
              <a:rPr lang="en-US" sz="1600" i="1" dirty="0" smtClean="0">
                <a:latin typeface="Georgia"/>
                <a:cs typeface="Georgia"/>
              </a:rPr>
              <a:t>Websites</a:t>
            </a:r>
            <a:r>
              <a:rPr lang="en-US" sz="1600" dirty="0" smtClean="0">
                <a:latin typeface="Georgia"/>
                <a:cs typeface="Georgia"/>
              </a:rPr>
              <a:t>, </a:t>
            </a:r>
            <a:r>
              <a:rPr lang="en-US" sz="1600" dirty="0" err="1" smtClean="0">
                <a:latin typeface="Georgia"/>
                <a:cs typeface="Georgia"/>
              </a:rPr>
              <a:t>Alertbox</a:t>
            </a:r>
            <a:r>
              <a:rPr lang="en-US" sz="1600" dirty="0">
                <a:latin typeface="Georgia"/>
                <a:cs typeface="Georgia"/>
              </a:rPr>
              <a:t>. </a:t>
            </a:r>
            <a:r>
              <a:rPr lang="en-US" sz="1600" dirty="0" smtClean="0">
                <a:latin typeface="Georgia"/>
                <a:cs typeface="Georgia"/>
              </a:rPr>
              <a:t/>
            </a:r>
            <a:br>
              <a:rPr lang="en-US" sz="1600" dirty="0" smtClean="0">
                <a:latin typeface="Georgia"/>
                <a:cs typeface="Georgia"/>
              </a:rPr>
            </a:br>
            <a:r>
              <a:rPr lang="en-US" sz="1600" dirty="0" smtClean="0">
                <a:latin typeface="Georgia"/>
                <a:cs typeface="Georgia"/>
              </a:rPr>
              <a:t>http</a:t>
            </a:r>
            <a:r>
              <a:rPr lang="en-US" sz="1600" dirty="0">
                <a:latin typeface="Georgia"/>
                <a:cs typeface="Georgia"/>
              </a:rPr>
              <a:t>://</a:t>
            </a:r>
            <a:r>
              <a:rPr lang="en-US" sz="1600" dirty="0" err="1">
                <a:latin typeface="Georgia"/>
                <a:cs typeface="Georgia"/>
              </a:rPr>
              <a:t>www.useit.com</a:t>
            </a:r>
            <a:r>
              <a:rPr lang="en-US" sz="1600" dirty="0">
                <a:latin typeface="Georgia"/>
                <a:cs typeface="Georgia"/>
              </a:rPr>
              <a:t>/</a:t>
            </a:r>
            <a:r>
              <a:rPr lang="en-US" sz="1600" dirty="0" err="1">
                <a:latin typeface="Georgia"/>
                <a:cs typeface="Georgia"/>
              </a:rPr>
              <a:t>alertbox</a:t>
            </a:r>
            <a:r>
              <a:rPr lang="en-US" sz="1600" dirty="0">
                <a:latin typeface="Georgia"/>
                <a:cs typeface="Georgia"/>
              </a:rPr>
              <a:t>/web-</a:t>
            </a:r>
            <a:r>
              <a:rPr lang="en-US" sz="1600" dirty="0" err="1">
                <a:latin typeface="Georgia"/>
                <a:cs typeface="Georgia"/>
              </a:rPr>
              <a:t>growth.html</a:t>
            </a:r>
            <a:r>
              <a:rPr lang="en-US" sz="1600" dirty="0">
                <a:latin typeface="Georgia"/>
                <a:cs typeface="Georgia"/>
              </a:rPr>
              <a:t> </a:t>
            </a:r>
          </a:p>
        </p:txBody>
      </p:sp>
    </p:spTree>
    <p:extLst>
      <p:ext uri="{BB962C8B-B14F-4D97-AF65-F5344CB8AC3E}">
        <p14:creationId xmlns:p14="http://schemas.microsoft.com/office/powerpoint/2010/main" val="25866765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BREAK</a:t>
            </a:r>
            <a:endParaRPr lang="en-US" dirty="0"/>
          </a:p>
        </p:txBody>
      </p:sp>
    </p:spTree>
    <p:extLst>
      <p:ext uri="{BB962C8B-B14F-4D97-AF65-F5344CB8AC3E}">
        <p14:creationId xmlns:p14="http://schemas.microsoft.com/office/powerpoint/2010/main" val="32065669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Writing Hypertext</a:t>
            </a:r>
            <a:endParaRPr lang="en-US" dirty="0"/>
          </a:p>
        </p:txBody>
      </p:sp>
    </p:spTree>
    <p:extLst>
      <p:ext uri="{BB962C8B-B14F-4D97-AF65-F5344CB8AC3E}">
        <p14:creationId xmlns:p14="http://schemas.microsoft.com/office/powerpoint/2010/main" val="4269265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Working Definition</a:t>
            </a:r>
            <a:endParaRPr lang="en-US" dirty="0"/>
          </a:p>
        </p:txBody>
      </p:sp>
      <p:pic>
        <p:nvPicPr>
          <p:cNvPr id="9" name="Content Placeholder 8"/>
          <p:cNvPicPr>
            <a:picLocks noGrp="1" noChangeAspect="1"/>
          </p:cNvPicPr>
          <p:nvPr>
            <p:ph sz="half" idx="1"/>
          </p:nvPr>
        </p:nvPicPr>
        <p:blipFill rotWithShape="1">
          <a:blip r:embed="rId2"/>
          <a:srcRect l="4385" r="4385"/>
          <a:stretch/>
        </p:blipFill>
        <p:spPr>
          <a:xfrm>
            <a:off x="323850" y="1682750"/>
            <a:ext cx="4095750" cy="4489450"/>
          </a:xfrm>
        </p:spPr>
      </p:pic>
      <p:sp>
        <p:nvSpPr>
          <p:cNvPr id="10" name="Rounded Rectangular Callout 9"/>
          <p:cNvSpPr/>
          <p:nvPr/>
        </p:nvSpPr>
        <p:spPr bwMode="auto">
          <a:xfrm>
            <a:off x="4644008" y="1556792"/>
            <a:ext cx="4176464" cy="2808312"/>
          </a:xfrm>
          <a:prstGeom prst="wedgeRoundRectCallout">
            <a:avLst>
              <a:gd name="adj1" fmla="val -57440"/>
              <a:gd name="adj2" fmla="val 63888"/>
              <a:gd name="adj3" fmla="val 16667"/>
            </a:avLst>
          </a:prstGeom>
          <a:noFill/>
          <a:ln w="25400" cap="sq"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hangingPunct="0">
              <a:lnSpc>
                <a:spcPct val="90000"/>
              </a:lnSpc>
            </a:pPr>
            <a:r>
              <a:rPr lang="en-US" sz="2000" dirty="0">
                <a:latin typeface="Georgia"/>
                <a:cs typeface="Georgia"/>
              </a:rPr>
              <a:t>By </a:t>
            </a:r>
            <a:r>
              <a:rPr lang="en-US" sz="2000" dirty="0" smtClean="0">
                <a:latin typeface="Georgia"/>
                <a:cs typeface="Georgia"/>
              </a:rPr>
              <a:t>‘hypertext’, </a:t>
            </a:r>
            <a:r>
              <a:rPr lang="en-US" sz="2000" dirty="0">
                <a:latin typeface="Georgia"/>
                <a:cs typeface="Georgia"/>
              </a:rPr>
              <a:t>I mean non-sequential writing -</a:t>
            </a:r>
            <a:r>
              <a:rPr lang="en-US" sz="2000" dirty="0" smtClean="0">
                <a:latin typeface="Georgia"/>
                <a:cs typeface="Georgia"/>
              </a:rPr>
              <a:t> </a:t>
            </a:r>
            <a:r>
              <a:rPr lang="en-US" sz="2000" dirty="0">
                <a:latin typeface="Georgia"/>
                <a:cs typeface="Georgia"/>
              </a:rPr>
              <a:t>text that branches and allows choices to the reader, best read at an interactive screen. As popularly conceived, this is a series of text chunks connected by links which offer the reader different pathways.</a:t>
            </a:r>
            <a:endParaRPr kumimoji="0" lang="en-US" sz="2000" b="0" i="0" u="none" strike="noStrike" cap="none" normalizeH="0" baseline="0" dirty="0">
              <a:ln>
                <a:noFill/>
              </a:ln>
              <a:solidFill>
                <a:schemeClr val="tx1"/>
              </a:solidFill>
              <a:effectLst/>
              <a:latin typeface="Georgia"/>
              <a:ea typeface="ＭＳ Ｐゴシック" pitchFamily="-106" charset="-128"/>
              <a:cs typeface="Georgia"/>
            </a:endParaRPr>
          </a:p>
        </p:txBody>
      </p:sp>
      <p:sp>
        <p:nvSpPr>
          <p:cNvPr id="11" name="TextBox 10"/>
          <p:cNvSpPr txBox="1"/>
          <p:nvPr/>
        </p:nvSpPr>
        <p:spPr>
          <a:xfrm>
            <a:off x="323528" y="6258798"/>
            <a:ext cx="6215945" cy="338554"/>
          </a:xfrm>
          <a:prstGeom prst="rect">
            <a:avLst/>
          </a:prstGeom>
          <a:noFill/>
        </p:spPr>
        <p:txBody>
          <a:bodyPr wrap="none" lIns="0" rIns="0" rtlCol="0">
            <a:spAutoFit/>
          </a:bodyPr>
          <a:lstStyle/>
          <a:p>
            <a:r>
              <a:rPr lang="en-US" sz="1600" dirty="0" smtClean="0">
                <a:latin typeface="Georgia"/>
                <a:cs typeface="Georgia"/>
              </a:rPr>
              <a:t>Nelson, T.H. (1981) </a:t>
            </a:r>
            <a:r>
              <a:rPr lang="en-US" sz="1600" i="1" dirty="0" smtClean="0">
                <a:latin typeface="Georgia"/>
                <a:cs typeface="Georgia"/>
              </a:rPr>
              <a:t>Literary Machines</a:t>
            </a:r>
            <a:r>
              <a:rPr lang="en-US" sz="1600" dirty="0" smtClean="0">
                <a:latin typeface="Georgia"/>
                <a:cs typeface="Georgia"/>
              </a:rPr>
              <a:t>, Sausalito, CA: Mindful Press.</a:t>
            </a:r>
            <a:endParaRPr lang="en-US" sz="1600" dirty="0">
              <a:latin typeface="Georgia"/>
              <a:cs typeface="Georgia"/>
            </a:endParaRPr>
          </a:p>
        </p:txBody>
      </p:sp>
    </p:spTree>
    <p:extLst>
      <p:ext uri="{BB962C8B-B14F-4D97-AF65-F5344CB8AC3E}">
        <p14:creationId xmlns:p14="http://schemas.microsoft.com/office/powerpoint/2010/main" val="41767320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Death of the Author</a:t>
            </a:r>
            <a:endParaRPr lang="en-US" dirty="0"/>
          </a:p>
        </p:txBody>
      </p:sp>
      <p:pic>
        <p:nvPicPr>
          <p:cNvPr id="4" name="Picture 3"/>
          <p:cNvPicPr>
            <a:picLocks noChangeAspect="1"/>
          </p:cNvPicPr>
          <p:nvPr/>
        </p:nvPicPr>
        <p:blipFill>
          <a:blip r:embed="rId3"/>
          <a:stretch>
            <a:fillRect/>
          </a:stretch>
        </p:blipFill>
        <p:spPr>
          <a:xfrm>
            <a:off x="323528" y="1892216"/>
            <a:ext cx="4914378" cy="3985056"/>
          </a:xfrm>
          <a:prstGeom prst="rect">
            <a:avLst/>
          </a:prstGeom>
        </p:spPr>
      </p:pic>
      <p:sp>
        <p:nvSpPr>
          <p:cNvPr id="8" name="TextBox 7"/>
          <p:cNvSpPr txBox="1"/>
          <p:nvPr/>
        </p:nvSpPr>
        <p:spPr>
          <a:xfrm>
            <a:off x="323528" y="6258798"/>
            <a:ext cx="5546991" cy="338554"/>
          </a:xfrm>
          <a:prstGeom prst="rect">
            <a:avLst/>
          </a:prstGeom>
          <a:noFill/>
        </p:spPr>
        <p:txBody>
          <a:bodyPr wrap="none" lIns="0" rIns="0" rtlCol="0">
            <a:spAutoFit/>
          </a:bodyPr>
          <a:lstStyle/>
          <a:p>
            <a:r>
              <a:rPr lang="en-US" sz="1600" dirty="0" smtClean="0">
                <a:latin typeface="Georgia"/>
                <a:cs typeface="Georgia"/>
              </a:rPr>
              <a:t>Barthes, R.G.</a:t>
            </a:r>
            <a:r>
              <a:rPr lang="en-US" sz="1600" dirty="0">
                <a:latin typeface="Georgia"/>
                <a:cs typeface="Georgia"/>
              </a:rPr>
              <a:t> </a:t>
            </a:r>
            <a:r>
              <a:rPr lang="en-US" sz="1600" dirty="0" smtClean="0">
                <a:latin typeface="Georgia"/>
                <a:cs typeface="Georgia"/>
              </a:rPr>
              <a:t>(1967</a:t>
            </a:r>
            <a:r>
              <a:rPr lang="en-US" sz="1600" dirty="0">
                <a:latin typeface="Georgia"/>
                <a:cs typeface="Georgia"/>
              </a:rPr>
              <a:t>)</a:t>
            </a:r>
            <a:r>
              <a:rPr lang="en-US" sz="1600" dirty="0" smtClean="0">
                <a:latin typeface="Georgia"/>
                <a:cs typeface="Georgia"/>
              </a:rPr>
              <a:t> The Death of the Author. </a:t>
            </a:r>
            <a:r>
              <a:rPr lang="en-US" sz="1600" i="1" dirty="0" smtClean="0">
                <a:latin typeface="Georgia"/>
                <a:cs typeface="Georgia"/>
              </a:rPr>
              <a:t>Aspen</a:t>
            </a:r>
            <a:r>
              <a:rPr lang="en-US" sz="1600" dirty="0" smtClean="0">
                <a:latin typeface="Georgia"/>
                <a:cs typeface="Georgia"/>
              </a:rPr>
              <a:t>, no. 5-6. </a:t>
            </a:r>
            <a:endParaRPr lang="en-US" sz="1600" dirty="0">
              <a:latin typeface="Georgia"/>
              <a:cs typeface="Georgia"/>
            </a:endParaRPr>
          </a:p>
        </p:txBody>
      </p:sp>
      <p:sp>
        <p:nvSpPr>
          <p:cNvPr id="9" name="Rounded Rectangular Callout 8"/>
          <p:cNvSpPr/>
          <p:nvPr/>
        </p:nvSpPr>
        <p:spPr bwMode="auto">
          <a:xfrm>
            <a:off x="4932040" y="1340768"/>
            <a:ext cx="3960440" cy="3960440"/>
          </a:xfrm>
          <a:prstGeom prst="wedgeRoundRectCallout">
            <a:avLst>
              <a:gd name="adj1" fmla="val -57196"/>
              <a:gd name="adj2" fmla="val 63840"/>
              <a:gd name="adj3" fmla="val 16667"/>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0" numCol="1" rtlCol="0" anchor="t" anchorCtr="0" compatLnSpc="1">
            <a:prstTxWarp prst="textNoShape">
              <a:avLst/>
            </a:prstTxWarp>
            <a:noAutofit/>
          </a:bodyPr>
          <a:lstStyle/>
          <a:p>
            <a:pPr algn="ctr" eaLnBrk="0" hangingPunct="0">
              <a:lnSpc>
                <a:spcPct val="90000"/>
              </a:lnSpc>
            </a:pPr>
            <a:r>
              <a:rPr lang="en-US" sz="2000" dirty="0"/>
              <a:t>We know now that a text is not a line of words releasing a single ‘theological’ meaning (the ‘message’ of the Author-God) but a multi-dimensional space in which a variety of writings, none of them original, blend and clash</a:t>
            </a:r>
            <a:r>
              <a:rPr lang="en-US" sz="2000" dirty="0" smtClean="0"/>
              <a:t>.</a:t>
            </a:r>
          </a:p>
          <a:p>
            <a:pPr algn="ctr" eaLnBrk="0" hangingPunct="0">
              <a:lnSpc>
                <a:spcPct val="90000"/>
              </a:lnSpc>
            </a:pPr>
            <a:endParaRPr lang="en-US" sz="2000" dirty="0" smtClean="0">
              <a:ea typeface="ＭＳ Ｐゴシック" pitchFamily="-106" charset="-128"/>
              <a:cs typeface="Georgia"/>
            </a:endParaRPr>
          </a:p>
          <a:p>
            <a:pPr algn="ctr" eaLnBrk="0" hangingPunct="0">
              <a:lnSpc>
                <a:spcPct val="90000"/>
              </a:lnSpc>
            </a:pPr>
            <a:r>
              <a:rPr lang="en-US" sz="2000" dirty="0" smtClean="0">
                <a:ea typeface="ＭＳ Ｐゴシック" pitchFamily="-106" charset="-128"/>
                <a:cs typeface="Georgia"/>
              </a:rPr>
              <a:t>To </a:t>
            </a:r>
            <a:r>
              <a:rPr lang="en-US" sz="2000" dirty="0">
                <a:ea typeface="ＭＳ Ｐゴシック" pitchFamily="-106" charset="-128"/>
                <a:cs typeface="Georgia"/>
              </a:rPr>
              <a:t>give a text an Author is to impose a limit on that text, to furnish it with a final signified, to close the writing.</a:t>
            </a:r>
            <a:endParaRPr lang="en-US" sz="2000" dirty="0">
              <a:latin typeface="Georgia"/>
              <a:ea typeface="ＭＳ Ｐゴシック" pitchFamily="-106" charset="-128"/>
              <a:cs typeface="Georgia"/>
            </a:endParaRPr>
          </a:p>
        </p:txBody>
      </p:sp>
    </p:spTree>
    <p:extLst>
      <p:ext uri="{BB962C8B-B14F-4D97-AF65-F5344CB8AC3E}">
        <p14:creationId xmlns:p14="http://schemas.microsoft.com/office/powerpoint/2010/main" val="3077692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a:t>
            </a:r>
            <a:r>
              <a:rPr lang="en-US" dirty="0" smtClean="0"/>
              <a:t>ypertext and the Death of the Author</a:t>
            </a:r>
            <a:endParaRPr lang="en-US" dirty="0"/>
          </a:p>
        </p:txBody>
      </p:sp>
      <p:sp>
        <p:nvSpPr>
          <p:cNvPr id="5" name="Content Placeholder 4"/>
          <p:cNvSpPr>
            <a:spLocks noGrp="1"/>
          </p:cNvSpPr>
          <p:nvPr>
            <p:ph idx="1"/>
          </p:nvPr>
        </p:nvSpPr>
        <p:spPr/>
        <p:txBody>
          <a:bodyPr/>
          <a:lstStyle/>
          <a:p>
            <a:pPr marL="0" lvl="1" indent="0">
              <a:buNone/>
            </a:pPr>
            <a:r>
              <a:rPr lang="en-GB" dirty="0" smtClean="0"/>
              <a:t>“It </a:t>
            </a:r>
            <a:r>
              <a:rPr lang="en-GB" dirty="0"/>
              <a:t>is tempting to see hypertext as realizing Barthes' utopian dreams of a writing liberated from the Author. The ability for each reader to add to, alter, or simply edit a hypertext opens possibilities of collective authorship that breaks down the idea of writing as originating from a single fixed source. </a:t>
            </a:r>
            <a:endParaRPr lang="en-GB" dirty="0" smtClean="0"/>
          </a:p>
          <a:p>
            <a:pPr marL="0" lvl="1" indent="0">
              <a:buNone/>
            </a:pPr>
            <a:r>
              <a:rPr lang="en-GB" dirty="0" smtClean="0"/>
              <a:t>Similarly</a:t>
            </a:r>
            <a:r>
              <a:rPr lang="en-GB" dirty="0"/>
              <a:t>, the ability to plot out unique patterns of reading, to move through a text in an </a:t>
            </a:r>
            <a:r>
              <a:rPr lang="en-GB" dirty="0" err="1"/>
              <a:t>aleatory</a:t>
            </a:r>
            <a:r>
              <a:rPr lang="en-GB" dirty="0"/>
              <a:t>, non-linear </a:t>
            </a:r>
            <a:r>
              <a:rPr lang="en-GB" dirty="0" smtClean="0"/>
              <a:t>fashion, </a:t>
            </a:r>
            <a:r>
              <a:rPr lang="en-GB" dirty="0"/>
              <a:t>serves to highlight the importance of the reader in the </a:t>
            </a:r>
            <a:r>
              <a:rPr lang="en-GB" dirty="0" smtClean="0"/>
              <a:t>“writing” </a:t>
            </a:r>
            <a:r>
              <a:rPr lang="en-GB" dirty="0"/>
              <a:t>of a </a:t>
            </a:r>
            <a:r>
              <a:rPr lang="en-GB" dirty="0" smtClean="0"/>
              <a:t>text</a:t>
            </a:r>
            <a:r>
              <a:rPr lang="en-GB" dirty="0"/>
              <a:t> </a:t>
            </a:r>
            <a:r>
              <a:rPr lang="en-GB" dirty="0" smtClean="0"/>
              <a:t>- each </a:t>
            </a:r>
            <a:r>
              <a:rPr lang="en-GB" dirty="0"/>
              <a:t>reading, even if it does not physically change the </a:t>
            </a:r>
            <a:r>
              <a:rPr lang="en-GB" dirty="0" smtClean="0"/>
              <a:t>words</a:t>
            </a:r>
            <a:r>
              <a:rPr lang="en-GB" dirty="0"/>
              <a:t> </a:t>
            </a:r>
            <a:r>
              <a:rPr lang="en-GB" dirty="0" smtClean="0"/>
              <a:t>- writes </a:t>
            </a:r>
            <a:r>
              <a:rPr lang="en-GB" dirty="0"/>
              <a:t>the text anew simply by re-arranging it, by placing different emphases that might subtly inflect its </a:t>
            </a:r>
            <a:r>
              <a:rPr lang="en-GB" dirty="0" smtClean="0"/>
              <a:t>meanings.”</a:t>
            </a:r>
            <a:endParaRPr lang="en-GB" dirty="0"/>
          </a:p>
        </p:txBody>
      </p:sp>
      <p:sp>
        <p:nvSpPr>
          <p:cNvPr id="6" name="TextBox 5"/>
          <p:cNvSpPr txBox="1"/>
          <p:nvPr/>
        </p:nvSpPr>
        <p:spPr>
          <a:xfrm>
            <a:off x="323528" y="6012576"/>
            <a:ext cx="7190570" cy="584776"/>
          </a:xfrm>
          <a:prstGeom prst="rect">
            <a:avLst/>
          </a:prstGeom>
          <a:noFill/>
        </p:spPr>
        <p:txBody>
          <a:bodyPr wrap="none" lIns="0" rIns="0" rtlCol="0" anchor="b">
            <a:spAutoFit/>
          </a:bodyPr>
          <a:lstStyle/>
          <a:p>
            <a:r>
              <a:rPr lang="en-US" sz="1600" dirty="0" err="1">
                <a:latin typeface="Georgia"/>
                <a:cs typeface="Georgia"/>
              </a:rPr>
              <a:t>Keep,C</a:t>
            </a:r>
            <a:r>
              <a:rPr lang="en-US" sz="1600" dirty="0">
                <a:latin typeface="Georgia"/>
                <a:cs typeface="Georgia"/>
              </a:rPr>
              <a:t>., McLaughlin, T. and </a:t>
            </a:r>
            <a:r>
              <a:rPr lang="en-US" sz="1600" dirty="0" err="1">
                <a:latin typeface="Georgia"/>
                <a:cs typeface="Georgia"/>
              </a:rPr>
              <a:t>Parmar</a:t>
            </a:r>
            <a:r>
              <a:rPr lang="en-US" sz="1600" dirty="0">
                <a:latin typeface="Georgia"/>
                <a:cs typeface="Georgia"/>
              </a:rPr>
              <a:t>, R. (1993-2000) </a:t>
            </a:r>
            <a:r>
              <a:rPr lang="en-US" sz="1600" i="1" dirty="0">
                <a:latin typeface="Georgia"/>
                <a:cs typeface="Georgia"/>
              </a:rPr>
              <a:t>The Electronic </a:t>
            </a:r>
            <a:r>
              <a:rPr lang="en-US" sz="1600" i="1" dirty="0" smtClean="0">
                <a:latin typeface="Georgia"/>
                <a:cs typeface="Georgia"/>
              </a:rPr>
              <a:t>Labyrinth</a:t>
            </a:r>
            <a:r>
              <a:rPr lang="en-US" sz="1600" dirty="0" smtClean="0">
                <a:latin typeface="Georgia"/>
                <a:cs typeface="Georgia"/>
              </a:rPr>
              <a:t>. </a:t>
            </a:r>
            <a:br>
              <a:rPr lang="en-US" sz="1600" dirty="0" smtClean="0">
                <a:latin typeface="Georgia"/>
                <a:cs typeface="Georgia"/>
              </a:rPr>
            </a:br>
            <a:r>
              <a:rPr lang="en-US" sz="1600" dirty="0" smtClean="0">
                <a:latin typeface="Georgia"/>
                <a:cs typeface="Georgia"/>
              </a:rPr>
              <a:t>http</a:t>
            </a:r>
            <a:r>
              <a:rPr lang="en-US" sz="1600" dirty="0">
                <a:latin typeface="Georgia"/>
                <a:cs typeface="Georgia"/>
              </a:rPr>
              <a:t>://</a:t>
            </a:r>
            <a:r>
              <a:rPr lang="en-US" sz="1600" dirty="0" err="1">
                <a:latin typeface="Georgia"/>
                <a:cs typeface="Georgia"/>
              </a:rPr>
              <a:t>elab.eserver.org</a:t>
            </a:r>
            <a:r>
              <a:rPr lang="en-US" sz="1600" dirty="0">
                <a:latin typeface="Georgia"/>
                <a:cs typeface="Georgia"/>
              </a:rPr>
              <a:t>/</a:t>
            </a:r>
          </a:p>
        </p:txBody>
      </p:sp>
    </p:spTree>
    <p:extLst>
      <p:ext uri="{BB962C8B-B14F-4D97-AF65-F5344CB8AC3E}">
        <p14:creationId xmlns:p14="http://schemas.microsoft.com/office/powerpoint/2010/main" val="350598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Forking Paths</a:t>
            </a:r>
            <a:endParaRPr lang="en-US" dirty="0"/>
          </a:p>
        </p:txBody>
      </p:sp>
      <p:sp>
        <p:nvSpPr>
          <p:cNvPr id="2" name="Content Placeholder 1"/>
          <p:cNvSpPr>
            <a:spLocks noGrp="1"/>
          </p:cNvSpPr>
          <p:nvPr>
            <p:ph idx="1"/>
          </p:nvPr>
        </p:nvSpPr>
        <p:spPr/>
        <p:txBody>
          <a:bodyPr/>
          <a:lstStyle/>
          <a:p>
            <a:pPr marL="0" indent="0">
              <a:buNone/>
            </a:pPr>
            <a:r>
              <a:rPr lang="en-US" sz="2000" dirty="0" smtClean="0"/>
              <a:t>“In </a:t>
            </a:r>
            <a:r>
              <a:rPr lang="en-US" sz="2000" dirty="0"/>
              <a:t>all fictional works, each time a man is confronted with several alternatives, he chooses one and eliminates the others; in the fiction of </a:t>
            </a:r>
            <a:r>
              <a:rPr lang="en-US" sz="2000" dirty="0" err="1"/>
              <a:t>Ts’ui</a:t>
            </a:r>
            <a:r>
              <a:rPr lang="en-US" sz="2000" dirty="0"/>
              <a:t> </a:t>
            </a:r>
            <a:r>
              <a:rPr lang="en-US" sz="2000" dirty="0" err="1"/>
              <a:t>Pên</a:t>
            </a:r>
            <a:r>
              <a:rPr lang="en-US" sz="2000" dirty="0"/>
              <a:t>, he chooses— simultaneously—all of them. He creates, in this way, diverse futures, diverse times which themselves also proliferate and fork. Here, then, is the explanation of the novel’s contradictions. </a:t>
            </a:r>
            <a:endParaRPr lang="en-US" sz="2000" dirty="0" smtClean="0"/>
          </a:p>
          <a:p>
            <a:pPr marL="0" indent="0">
              <a:buNone/>
            </a:pPr>
            <a:r>
              <a:rPr lang="en-US" sz="2000" dirty="0" smtClean="0"/>
              <a:t>Fang</a:t>
            </a:r>
            <a:r>
              <a:rPr lang="en-US" sz="2000" dirty="0"/>
              <a:t>, let us say, has a secret; a stranger calls at his door; Fang resolves to kill him. Naturally, there are several possible outcomes: Fang can kill the intruder, the intruder can kill Fang, they both can escape, they both can die, and so forth. In the work of </a:t>
            </a:r>
            <a:r>
              <a:rPr lang="en-US" sz="2000" dirty="0" err="1"/>
              <a:t>Ts’ui</a:t>
            </a:r>
            <a:r>
              <a:rPr lang="en-US" sz="2000" dirty="0"/>
              <a:t> </a:t>
            </a:r>
            <a:r>
              <a:rPr lang="en-US" sz="2000" dirty="0" err="1"/>
              <a:t>Pên</a:t>
            </a:r>
            <a:r>
              <a:rPr lang="en-US" sz="2000" dirty="0"/>
              <a:t>, all possible outcomes occur; each one is the point of departure for other </a:t>
            </a:r>
            <a:r>
              <a:rPr lang="en-US" sz="2000" dirty="0" err="1"/>
              <a:t>forkings</a:t>
            </a:r>
            <a:r>
              <a:rPr lang="en-US" sz="2000" dirty="0" smtClean="0"/>
              <a:t>.”</a:t>
            </a:r>
          </a:p>
          <a:p>
            <a:pPr marL="0" indent="0">
              <a:buNone/>
            </a:pPr>
            <a:endParaRPr lang="en-US" sz="2000" dirty="0"/>
          </a:p>
        </p:txBody>
      </p:sp>
      <p:sp>
        <p:nvSpPr>
          <p:cNvPr id="4" name="TextBox 3"/>
          <p:cNvSpPr txBox="1"/>
          <p:nvPr/>
        </p:nvSpPr>
        <p:spPr>
          <a:xfrm>
            <a:off x="323528" y="6258798"/>
            <a:ext cx="8496944" cy="338554"/>
          </a:xfrm>
          <a:prstGeom prst="rect">
            <a:avLst/>
          </a:prstGeom>
          <a:noFill/>
        </p:spPr>
        <p:txBody>
          <a:bodyPr wrap="none" lIns="0" rIns="0" rtlCol="0" anchor="b">
            <a:noAutofit/>
          </a:bodyPr>
          <a:lstStyle/>
          <a:p>
            <a:r>
              <a:rPr lang="en-US" sz="1600" dirty="0">
                <a:latin typeface="Georgia"/>
                <a:cs typeface="Georgia"/>
              </a:rPr>
              <a:t>Borges, J.L. </a:t>
            </a:r>
            <a:r>
              <a:rPr lang="en-US" sz="1600" dirty="0" smtClean="0">
                <a:latin typeface="Georgia"/>
                <a:cs typeface="Georgia"/>
              </a:rPr>
              <a:t>(</a:t>
            </a:r>
            <a:r>
              <a:rPr lang="en-US" sz="1600" dirty="0">
                <a:latin typeface="Georgia"/>
                <a:cs typeface="Georgia"/>
              </a:rPr>
              <a:t>1941) </a:t>
            </a:r>
            <a:r>
              <a:rPr lang="en-US" sz="1600" i="1" dirty="0">
                <a:latin typeface="Georgia"/>
                <a:cs typeface="Georgia"/>
              </a:rPr>
              <a:t>The Garden of Forking </a:t>
            </a:r>
            <a:r>
              <a:rPr lang="en-US" sz="1600" i="1" dirty="0" smtClean="0">
                <a:latin typeface="Georgia"/>
                <a:cs typeface="Georgia"/>
              </a:rPr>
              <a:t>Paths</a:t>
            </a:r>
            <a:r>
              <a:rPr lang="en-US" sz="1600" dirty="0" smtClean="0">
                <a:latin typeface="Georgia"/>
                <a:cs typeface="Georgia"/>
              </a:rPr>
              <a:t>, Translated from Spanish by Yates, D.A.   </a:t>
            </a:r>
            <a:endParaRPr lang="en-US" sz="1600" dirty="0">
              <a:latin typeface="Georgia"/>
              <a:cs typeface="Georgia"/>
            </a:endParaRPr>
          </a:p>
        </p:txBody>
      </p:sp>
    </p:spTree>
    <p:extLst>
      <p:ext uri="{BB962C8B-B14F-4D97-AF65-F5344CB8AC3E}">
        <p14:creationId xmlns:p14="http://schemas.microsoft.com/office/powerpoint/2010/main" val="20069319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Ergodic</a:t>
            </a:r>
            <a:r>
              <a:rPr lang="en-US" dirty="0" smtClean="0"/>
              <a:t> Literature</a:t>
            </a:r>
            <a:endParaRPr lang="en-US" dirty="0"/>
          </a:p>
        </p:txBody>
      </p:sp>
      <p:sp>
        <p:nvSpPr>
          <p:cNvPr id="6" name="Content Placeholder 5"/>
          <p:cNvSpPr>
            <a:spLocks noGrp="1"/>
          </p:cNvSpPr>
          <p:nvPr>
            <p:ph idx="1"/>
          </p:nvPr>
        </p:nvSpPr>
        <p:spPr/>
        <p:txBody>
          <a:bodyPr/>
          <a:lstStyle/>
          <a:p>
            <a:pPr marL="0" indent="0">
              <a:buNone/>
            </a:pPr>
            <a:r>
              <a:rPr lang="en-US" i="1" dirty="0" smtClean="0"/>
              <a:t>“ </a:t>
            </a:r>
            <a:r>
              <a:rPr lang="en-US" i="1" dirty="0" err="1" smtClean="0"/>
              <a:t>Ergodic</a:t>
            </a:r>
            <a:r>
              <a:rPr lang="en-US" i="1" dirty="0" smtClean="0"/>
              <a:t> […] </a:t>
            </a:r>
            <a:r>
              <a:rPr lang="en-US" dirty="0" smtClean="0"/>
              <a:t>derives </a:t>
            </a:r>
            <a:r>
              <a:rPr lang="en-US" dirty="0"/>
              <a:t>from the Greek words </a:t>
            </a:r>
            <a:r>
              <a:rPr lang="en-US" i="1" dirty="0" err="1"/>
              <a:t>ergon</a:t>
            </a:r>
            <a:r>
              <a:rPr lang="en-US" dirty="0"/>
              <a:t> and </a:t>
            </a:r>
            <a:r>
              <a:rPr lang="en-US" i="1" dirty="0" err="1"/>
              <a:t>hodos</a:t>
            </a:r>
            <a:r>
              <a:rPr lang="en-US" dirty="0"/>
              <a:t>, meaning "work" and "path." In </a:t>
            </a:r>
            <a:r>
              <a:rPr lang="en-US" dirty="0" err="1"/>
              <a:t>ergodic</a:t>
            </a:r>
            <a:r>
              <a:rPr lang="en-US" dirty="0"/>
              <a:t> literature, nontrivial effort is required to allow the reader to traverse the text. If </a:t>
            </a:r>
            <a:r>
              <a:rPr lang="en-US" dirty="0" err="1"/>
              <a:t>ergodic</a:t>
            </a:r>
            <a:r>
              <a:rPr lang="en-US" dirty="0"/>
              <a:t> literature is to make sense as a concept, there must also be </a:t>
            </a:r>
            <a:r>
              <a:rPr lang="en-US" dirty="0" err="1"/>
              <a:t>nonergodic</a:t>
            </a:r>
            <a:r>
              <a:rPr lang="en-US" dirty="0"/>
              <a:t> literature, where the effort to traverse the text is trivial, with no </a:t>
            </a:r>
            <a:r>
              <a:rPr lang="en-US" dirty="0" err="1"/>
              <a:t>extranoematic</a:t>
            </a:r>
            <a:r>
              <a:rPr lang="en-US" dirty="0"/>
              <a:t> responsibilities placed on the reader except (for example) eye movement and the periodic or arbitrary turning of pages</a:t>
            </a:r>
            <a:r>
              <a:rPr lang="en-US" dirty="0" smtClean="0"/>
              <a:t>. ”</a:t>
            </a:r>
          </a:p>
        </p:txBody>
      </p:sp>
      <p:sp>
        <p:nvSpPr>
          <p:cNvPr id="4" name="TextBox 3"/>
          <p:cNvSpPr txBox="1"/>
          <p:nvPr/>
        </p:nvSpPr>
        <p:spPr>
          <a:xfrm>
            <a:off x="323528" y="6021288"/>
            <a:ext cx="8401238" cy="584776"/>
          </a:xfrm>
          <a:prstGeom prst="rect">
            <a:avLst/>
          </a:prstGeom>
          <a:noFill/>
        </p:spPr>
        <p:txBody>
          <a:bodyPr wrap="none" lIns="0" rIns="0" rtlCol="0" anchor="b">
            <a:spAutoFit/>
          </a:bodyPr>
          <a:lstStyle/>
          <a:p>
            <a:r>
              <a:rPr lang="en-US" sz="1600" dirty="0" err="1">
                <a:latin typeface="Georgia"/>
                <a:cs typeface="Georgia"/>
              </a:rPr>
              <a:t>Aarseth</a:t>
            </a:r>
            <a:r>
              <a:rPr lang="en-US" sz="1600" dirty="0">
                <a:latin typeface="Georgia"/>
                <a:cs typeface="Georgia"/>
              </a:rPr>
              <a:t>, </a:t>
            </a:r>
            <a:r>
              <a:rPr lang="en-US" sz="1600" dirty="0" smtClean="0">
                <a:latin typeface="Georgia"/>
                <a:cs typeface="Georgia"/>
              </a:rPr>
              <a:t>E. (1997</a:t>
            </a:r>
            <a:r>
              <a:rPr lang="en-US" sz="1600" dirty="0">
                <a:latin typeface="Georgia"/>
                <a:cs typeface="Georgia"/>
              </a:rPr>
              <a:t>) </a:t>
            </a:r>
            <a:r>
              <a:rPr lang="en-US" sz="1600" i="1" dirty="0" err="1" smtClean="0">
                <a:latin typeface="Georgia"/>
                <a:cs typeface="Georgia"/>
              </a:rPr>
              <a:t>Cybertext</a:t>
            </a:r>
            <a:r>
              <a:rPr lang="en-US" sz="1600" i="1" dirty="0" smtClean="0">
                <a:latin typeface="Georgia"/>
                <a:cs typeface="Georgia"/>
              </a:rPr>
              <a:t>: Perspectives </a:t>
            </a:r>
            <a:r>
              <a:rPr lang="en-US" sz="1600" i="1" dirty="0">
                <a:latin typeface="Georgia"/>
                <a:cs typeface="Georgia"/>
              </a:rPr>
              <a:t>on </a:t>
            </a:r>
            <a:r>
              <a:rPr lang="en-US" sz="1600" i="1" dirty="0" err="1">
                <a:latin typeface="Georgia"/>
                <a:cs typeface="Georgia"/>
              </a:rPr>
              <a:t>Ergodic</a:t>
            </a:r>
            <a:r>
              <a:rPr lang="en-US" sz="1600" i="1" dirty="0">
                <a:latin typeface="Georgia"/>
                <a:cs typeface="Georgia"/>
              </a:rPr>
              <a:t> Literature</a:t>
            </a:r>
            <a:r>
              <a:rPr lang="en-US" sz="1600" dirty="0">
                <a:latin typeface="Georgia"/>
                <a:cs typeface="Georgia"/>
              </a:rPr>
              <a:t>. </a:t>
            </a:r>
            <a:r>
              <a:rPr lang="en-US" sz="1600" dirty="0" smtClean="0">
                <a:latin typeface="Georgia"/>
                <a:cs typeface="Georgia"/>
              </a:rPr>
              <a:t>Baltimore, MD: The John </a:t>
            </a:r>
          </a:p>
          <a:p>
            <a:r>
              <a:rPr lang="en-US" sz="1600" dirty="0" smtClean="0">
                <a:latin typeface="Georgia"/>
                <a:cs typeface="Georgia"/>
              </a:rPr>
              <a:t>Hopkins University </a:t>
            </a:r>
            <a:r>
              <a:rPr lang="en-US" sz="1600" dirty="0">
                <a:latin typeface="Georgia"/>
                <a:cs typeface="Georgia"/>
              </a:rPr>
              <a:t>Press.</a:t>
            </a:r>
          </a:p>
        </p:txBody>
      </p:sp>
    </p:spTree>
    <p:extLst>
      <p:ext uri="{BB962C8B-B14F-4D97-AF65-F5344CB8AC3E}">
        <p14:creationId xmlns:p14="http://schemas.microsoft.com/office/powerpoint/2010/main" val="3416495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90000" indent="0">
              <a:buNone/>
            </a:pPr>
            <a:r>
              <a:rPr lang="en-US" dirty="0" smtClean="0"/>
              <a:t>150 loose leaf pages</a:t>
            </a:r>
          </a:p>
          <a:p>
            <a:pPr lvl="1"/>
            <a:r>
              <a:rPr lang="en-US" dirty="0" smtClean="0"/>
              <a:t>Pages are to be shuffled before reading</a:t>
            </a:r>
          </a:p>
          <a:p>
            <a:endParaRPr lang="en-US" dirty="0" smtClean="0"/>
          </a:p>
          <a:p>
            <a:pPr lvl="1"/>
            <a:endParaRPr lang="en-US" dirty="0" smtClean="0"/>
          </a:p>
          <a:p>
            <a:pPr lvl="1"/>
            <a:endParaRPr lang="en-US" dirty="0"/>
          </a:p>
        </p:txBody>
      </p:sp>
      <p:pic>
        <p:nvPicPr>
          <p:cNvPr id="6" name="Content Placeholder 5"/>
          <p:cNvPicPr>
            <a:picLocks noGrp="1" noChangeAspect="1"/>
          </p:cNvPicPr>
          <p:nvPr>
            <p:ph sz="half" idx="2"/>
          </p:nvPr>
        </p:nvPicPr>
        <p:blipFill>
          <a:blip r:embed="rId2"/>
          <a:srcRect l="19252" r="19252"/>
          <a:stretch>
            <a:fillRect/>
          </a:stretch>
        </p:blipFill>
        <p:spPr>
          <a:xfrm>
            <a:off x="4724400" y="1682751"/>
            <a:ext cx="4095600" cy="4338538"/>
          </a:xfrm>
        </p:spPr>
      </p:pic>
      <p:sp>
        <p:nvSpPr>
          <p:cNvPr id="2" name="Title 1"/>
          <p:cNvSpPr>
            <a:spLocks noGrp="1"/>
          </p:cNvSpPr>
          <p:nvPr>
            <p:ph type="title"/>
          </p:nvPr>
        </p:nvSpPr>
        <p:spPr/>
        <p:txBody>
          <a:bodyPr/>
          <a:lstStyle/>
          <a:p>
            <a:r>
              <a:rPr lang="en-US" dirty="0" smtClean="0"/>
              <a:t>Composition No. 1, Roman (1962)</a:t>
            </a:r>
            <a:endParaRPr lang="en-US" dirty="0"/>
          </a:p>
        </p:txBody>
      </p:sp>
      <p:sp>
        <p:nvSpPr>
          <p:cNvPr id="8" name="TextBox 7"/>
          <p:cNvSpPr txBox="1"/>
          <p:nvPr/>
        </p:nvSpPr>
        <p:spPr>
          <a:xfrm>
            <a:off x="323528" y="6258798"/>
            <a:ext cx="9952144" cy="338554"/>
          </a:xfrm>
          <a:prstGeom prst="rect">
            <a:avLst/>
          </a:prstGeom>
          <a:noFill/>
        </p:spPr>
        <p:txBody>
          <a:bodyPr wrap="none" lIns="0" rIns="0" rtlCol="0" anchor="b">
            <a:noAutofit/>
          </a:bodyPr>
          <a:lstStyle/>
          <a:p>
            <a:r>
              <a:rPr lang="en-US" sz="1600" dirty="0" err="1" smtClean="0">
                <a:latin typeface="Georgia"/>
                <a:cs typeface="Georgia"/>
              </a:rPr>
              <a:t>Saporta</a:t>
            </a:r>
            <a:r>
              <a:rPr lang="en-US" sz="1600" dirty="0" smtClean="0">
                <a:latin typeface="Georgia"/>
                <a:cs typeface="Georgia"/>
              </a:rPr>
              <a:t>, M. (1963) </a:t>
            </a:r>
            <a:r>
              <a:rPr lang="en-US" sz="1600" i="1" dirty="0" smtClean="0">
                <a:latin typeface="Georgia"/>
                <a:cs typeface="Georgia"/>
              </a:rPr>
              <a:t>Composition No. 1, Roman</a:t>
            </a:r>
            <a:r>
              <a:rPr lang="en-US" sz="1600" dirty="0" smtClean="0">
                <a:latin typeface="Georgia"/>
                <a:cs typeface="Georgia"/>
              </a:rPr>
              <a:t>. Translated from French by Howard, R., </a:t>
            </a:r>
            <a:br>
              <a:rPr lang="en-US" sz="1600" dirty="0" smtClean="0">
                <a:latin typeface="Georgia"/>
                <a:cs typeface="Georgia"/>
              </a:rPr>
            </a:br>
            <a:r>
              <a:rPr lang="en-US" sz="1600" dirty="0" smtClean="0">
                <a:latin typeface="Georgia"/>
                <a:cs typeface="Georgia"/>
              </a:rPr>
              <a:t>New York: Simon and Schuster.  </a:t>
            </a:r>
            <a:endParaRPr lang="en-US" sz="1600" dirty="0">
              <a:latin typeface="Georgia"/>
              <a:cs typeface="Georgia"/>
            </a:endParaRPr>
          </a:p>
        </p:txBody>
      </p:sp>
    </p:spTree>
    <p:extLst>
      <p:ext uri="{BB962C8B-B14F-4D97-AF65-F5344CB8AC3E}">
        <p14:creationId xmlns:p14="http://schemas.microsoft.com/office/powerpoint/2010/main" val="41856886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Structured as 155 chapters</a:t>
            </a:r>
          </a:p>
          <a:p>
            <a:pPr lvl="1"/>
            <a:r>
              <a:rPr lang="en-US" dirty="0"/>
              <a:t>C</a:t>
            </a:r>
            <a:r>
              <a:rPr lang="en-US" dirty="0" smtClean="0"/>
              <a:t>hapters 57-155 designated as ‘expendable’</a:t>
            </a:r>
          </a:p>
          <a:p>
            <a:pPr marL="90000" indent="0">
              <a:buNone/>
            </a:pPr>
            <a:endParaRPr lang="en-US" dirty="0" smtClean="0"/>
          </a:p>
          <a:p>
            <a:pPr marL="90000" indent="0">
              <a:buNone/>
            </a:pPr>
            <a:r>
              <a:rPr lang="en-US" dirty="0" smtClean="0"/>
              <a:t>Two readings of the book:</a:t>
            </a:r>
          </a:p>
          <a:p>
            <a:pPr lvl="1"/>
            <a:r>
              <a:rPr lang="en-US" dirty="0" smtClean="0"/>
              <a:t>Chapters 1-56 in order</a:t>
            </a:r>
          </a:p>
          <a:p>
            <a:pPr lvl="1"/>
            <a:r>
              <a:rPr lang="en-US" dirty="0" smtClean="0"/>
              <a:t>All chapters, following the reading order given in the instructions: 73-1-2-116-3-…</a:t>
            </a:r>
            <a:endParaRPr lang="en-US" dirty="0"/>
          </a:p>
        </p:txBody>
      </p:sp>
      <p:pic>
        <p:nvPicPr>
          <p:cNvPr id="5" name="Content Placeholder 4"/>
          <p:cNvPicPr>
            <a:picLocks noGrp="1" noChangeAspect="1"/>
          </p:cNvPicPr>
          <p:nvPr>
            <p:ph sz="half" idx="2"/>
          </p:nvPr>
        </p:nvPicPr>
        <p:blipFill>
          <a:blip r:embed="rId3"/>
          <a:srcRect l="-22958" r="-22958"/>
          <a:stretch>
            <a:fillRect/>
          </a:stretch>
        </p:blipFill>
        <p:spPr>
          <a:xfrm>
            <a:off x="4724400" y="1682750"/>
            <a:ext cx="4095750" cy="4266530"/>
          </a:xfrm>
        </p:spPr>
      </p:pic>
      <p:sp>
        <p:nvSpPr>
          <p:cNvPr id="4" name="Title 3"/>
          <p:cNvSpPr>
            <a:spLocks noGrp="1"/>
          </p:cNvSpPr>
          <p:nvPr>
            <p:ph type="title"/>
          </p:nvPr>
        </p:nvSpPr>
        <p:spPr/>
        <p:txBody>
          <a:bodyPr/>
          <a:lstStyle/>
          <a:p>
            <a:r>
              <a:rPr lang="en-US" dirty="0" smtClean="0"/>
              <a:t>Hopscotch (1963)</a:t>
            </a:r>
            <a:endParaRPr lang="en-US" dirty="0"/>
          </a:p>
        </p:txBody>
      </p:sp>
      <p:sp>
        <p:nvSpPr>
          <p:cNvPr id="6" name="TextBox 5"/>
          <p:cNvSpPr txBox="1"/>
          <p:nvPr/>
        </p:nvSpPr>
        <p:spPr>
          <a:xfrm>
            <a:off x="323528" y="6258798"/>
            <a:ext cx="8496944" cy="338554"/>
          </a:xfrm>
          <a:prstGeom prst="rect">
            <a:avLst/>
          </a:prstGeom>
          <a:noFill/>
        </p:spPr>
        <p:txBody>
          <a:bodyPr wrap="square" lIns="0" rIns="0" rtlCol="0" anchor="b">
            <a:noAutofit/>
          </a:bodyPr>
          <a:lstStyle/>
          <a:p>
            <a:r>
              <a:rPr lang="en-US" sz="1600" dirty="0" err="1" smtClean="0">
                <a:latin typeface="Georgia"/>
                <a:cs typeface="Georgia"/>
              </a:rPr>
              <a:t>Cortázar</a:t>
            </a:r>
            <a:r>
              <a:rPr lang="en-US" sz="1600" dirty="0" smtClean="0">
                <a:latin typeface="Georgia"/>
                <a:cs typeface="Georgia"/>
              </a:rPr>
              <a:t>, J. (1966) </a:t>
            </a:r>
            <a:r>
              <a:rPr lang="en-US" sz="1600" i="1" dirty="0" smtClean="0">
                <a:latin typeface="Georgia"/>
                <a:cs typeface="Georgia"/>
              </a:rPr>
              <a:t>Hopscotch</a:t>
            </a:r>
            <a:r>
              <a:rPr lang="en-US" sz="1600" dirty="0" smtClean="0">
                <a:latin typeface="Georgia"/>
                <a:cs typeface="Georgia"/>
              </a:rPr>
              <a:t>. Translated from Spanish by </a:t>
            </a:r>
            <a:r>
              <a:rPr lang="en-US" sz="1600" dirty="0" err="1" smtClean="0">
                <a:latin typeface="Georgia"/>
                <a:cs typeface="Georgia"/>
              </a:rPr>
              <a:t>Rabassa</a:t>
            </a:r>
            <a:r>
              <a:rPr lang="en-US" sz="1600" dirty="0" smtClean="0">
                <a:latin typeface="Georgia"/>
                <a:cs typeface="Georgia"/>
              </a:rPr>
              <a:t>, G. New York: Pantheon Books. </a:t>
            </a:r>
            <a:endParaRPr lang="en-US" sz="1600" dirty="0">
              <a:latin typeface="Georgia"/>
              <a:cs typeface="Georgia"/>
            </a:endParaRPr>
          </a:p>
        </p:txBody>
      </p:sp>
    </p:spTree>
    <p:extLst>
      <p:ext uri="{BB962C8B-B14F-4D97-AF65-F5344CB8AC3E}">
        <p14:creationId xmlns:p14="http://schemas.microsoft.com/office/powerpoint/2010/main" val="3645169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Hypertext?</a:t>
            </a:r>
            <a:endParaRPr lang="en-US" dirty="0"/>
          </a:p>
        </p:txBody>
      </p:sp>
      <p:pic>
        <p:nvPicPr>
          <p:cNvPr id="9" name="Content Placeholder 8"/>
          <p:cNvPicPr>
            <a:picLocks noGrp="1" noChangeAspect="1"/>
          </p:cNvPicPr>
          <p:nvPr>
            <p:ph sz="half" idx="1"/>
          </p:nvPr>
        </p:nvPicPr>
        <p:blipFill rotWithShape="1">
          <a:blip r:embed="rId3"/>
          <a:srcRect l="4385" r="4385"/>
          <a:stretch/>
        </p:blipFill>
        <p:spPr>
          <a:xfrm>
            <a:off x="323850" y="1682750"/>
            <a:ext cx="4095750" cy="4489450"/>
          </a:xfrm>
        </p:spPr>
      </p:pic>
      <p:sp>
        <p:nvSpPr>
          <p:cNvPr id="10" name="Rounded Rectangular Callout 9"/>
          <p:cNvSpPr/>
          <p:nvPr/>
        </p:nvSpPr>
        <p:spPr bwMode="auto">
          <a:xfrm>
            <a:off x="4644009" y="1715540"/>
            <a:ext cx="3842579" cy="2393284"/>
          </a:xfrm>
          <a:prstGeom prst="wedgeRoundRectCallout">
            <a:avLst>
              <a:gd name="adj1" fmla="val -55819"/>
              <a:gd name="adj2" fmla="val 79565"/>
              <a:gd name="adj3" fmla="val 16667"/>
            </a:avLst>
          </a:prstGeom>
          <a:noFill/>
          <a:ln w="25400" cap="sq"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pPr algn="ctr">
              <a:lnSpc>
                <a:spcPct val="90000"/>
              </a:lnSpc>
            </a:pPr>
            <a:r>
              <a:rPr lang="en-GB" sz="2400" dirty="0" smtClean="0"/>
              <a:t>[hypertext is] a </a:t>
            </a:r>
            <a:r>
              <a:rPr lang="en-GB" sz="2400" dirty="0"/>
              <a:t>combination of natural language text with the computer’s capacity for branching, or dynamic display</a:t>
            </a:r>
          </a:p>
        </p:txBody>
      </p:sp>
      <p:sp>
        <p:nvSpPr>
          <p:cNvPr id="11" name="TextBox 10"/>
          <p:cNvSpPr txBox="1"/>
          <p:nvPr/>
        </p:nvSpPr>
        <p:spPr>
          <a:xfrm>
            <a:off x="323528" y="6258798"/>
            <a:ext cx="7673182" cy="584776"/>
          </a:xfrm>
          <a:prstGeom prst="rect">
            <a:avLst/>
          </a:prstGeom>
          <a:noFill/>
        </p:spPr>
        <p:txBody>
          <a:bodyPr wrap="none" lIns="0" rIns="0" rtlCol="0">
            <a:spAutoFit/>
          </a:bodyPr>
          <a:lstStyle/>
          <a:p>
            <a:r>
              <a:rPr lang="en-US" sz="1600" dirty="0" smtClean="0">
                <a:latin typeface="Georgia"/>
                <a:cs typeface="Georgia"/>
              </a:rPr>
              <a:t>Nelson, T.H. (1967) </a:t>
            </a:r>
            <a:r>
              <a:rPr lang="en-US" sz="1600" dirty="0"/>
              <a:t>"Getting it out of our system": </a:t>
            </a:r>
            <a:r>
              <a:rPr lang="en-US" sz="1600" i="1" dirty="0"/>
              <a:t>Information Retrieval: A Critical </a:t>
            </a:r>
            <a:r>
              <a:rPr lang="en-US" sz="1600" i="1" dirty="0" smtClean="0"/>
              <a:t/>
            </a:r>
            <a:br>
              <a:rPr lang="en-US" sz="1600" i="1" dirty="0" smtClean="0"/>
            </a:br>
            <a:r>
              <a:rPr lang="en-US" sz="1600" i="1" dirty="0" smtClean="0"/>
              <a:t>Review</a:t>
            </a:r>
            <a:r>
              <a:rPr lang="en-US" sz="1600" dirty="0" smtClean="0"/>
              <a:t>, Schechter, G. (ed.). Washington, DC</a:t>
            </a:r>
            <a:r>
              <a:rPr lang="en-US" sz="1600" dirty="0" smtClean="0">
                <a:latin typeface="Georgia"/>
                <a:cs typeface="Georgia"/>
              </a:rPr>
              <a:t>: Thompson Books.</a:t>
            </a:r>
            <a:endParaRPr lang="en-US" sz="1600" dirty="0">
              <a:latin typeface="Georgia"/>
              <a:cs typeface="Georgia"/>
            </a:endParaRPr>
          </a:p>
        </p:txBody>
      </p:sp>
    </p:spTree>
    <p:extLst>
      <p:ext uri="{BB962C8B-B14F-4D97-AF65-F5344CB8AC3E}">
        <p14:creationId xmlns:p14="http://schemas.microsoft.com/office/powerpoint/2010/main" val="41641474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Numbered double-page spreads</a:t>
            </a:r>
          </a:p>
          <a:p>
            <a:pPr lvl="1"/>
            <a:r>
              <a:rPr lang="en-US" dirty="0" smtClean="0"/>
              <a:t>Story on verso pages</a:t>
            </a:r>
          </a:p>
          <a:p>
            <a:pPr lvl="1"/>
            <a:r>
              <a:rPr lang="en-US" dirty="0" smtClean="0"/>
              <a:t>Explicit choices on recto pages</a:t>
            </a:r>
            <a:endParaRPr lang="en-US" dirty="0"/>
          </a:p>
        </p:txBody>
      </p:sp>
      <p:pic>
        <p:nvPicPr>
          <p:cNvPr id="6" name="Content Placeholder 5"/>
          <p:cNvPicPr>
            <a:picLocks noGrp="1" noChangeAspect="1"/>
          </p:cNvPicPr>
          <p:nvPr>
            <p:ph sz="half" idx="2"/>
          </p:nvPr>
        </p:nvPicPr>
        <p:blipFill>
          <a:blip r:embed="rId3"/>
          <a:srcRect t="-2498" b="-2498"/>
          <a:stretch>
            <a:fillRect/>
          </a:stretch>
        </p:blipFill>
        <p:spPr/>
      </p:pic>
      <p:sp>
        <p:nvSpPr>
          <p:cNvPr id="4" name="Title 3"/>
          <p:cNvSpPr>
            <a:spLocks noGrp="1"/>
          </p:cNvSpPr>
          <p:nvPr>
            <p:ph type="title"/>
          </p:nvPr>
        </p:nvSpPr>
        <p:spPr/>
        <p:txBody>
          <a:bodyPr/>
          <a:lstStyle/>
          <a:p>
            <a:r>
              <a:rPr lang="en-US" dirty="0"/>
              <a:t>Un </a:t>
            </a:r>
            <a:r>
              <a:rPr lang="en-US" dirty="0" err="1"/>
              <a:t>conte</a:t>
            </a:r>
            <a:r>
              <a:rPr lang="en-US" dirty="0"/>
              <a:t> </a:t>
            </a:r>
            <a:r>
              <a:rPr lang="en-US" dirty="0" err="1"/>
              <a:t>à</a:t>
            </a:r>
            <a:r>
              <a:rPr lang="en-US" dirty="0"/>
              <a:t> </a:t>
            </a:r>
            <a:r>
              <a:rPr lang="en-US" dirty="0" err="1"/>
              <a:t>votre</a:t>
            </a:r>
            <a:r>
              <a:rPr lang="en-US" dirty="0"/>
              <a:t> </a:t>
            </a:r>
            <a:r>
              <a:rPr lang="en-US" dirty="0" err="1" smtClean="0"/>
              <a:t>façon</a:t>
            </a:r>
            <a:r>
              <a:rPr lang="en-US" dirty="0" smtClean="0"/>
              <a:t> (1967)</a:t>
            </a:r>
            <a:endParaRPr lang="en-US" dirty="0"/>
          </a:p>
        </p:txBody>
      </p:sp>
      <p:sp>
        <p:nvSpPr>
          <p:cNvPr id="7" name="TextBox 6"/>
          <p:cNvSpPr txBox="1"/>
          <p:nvPr/>
        </p:nvSpPr>
        <p:spPr>
          <a:xfrm>
            <a:off x="323528" y="6258798"/>
            <a:ext cx="5536572" cy="338554"/>
          </a:xfrm>
          <a:prstGeom prst="rect">
            <a:avLst/>
          </a:prstGeom>
          <a:noFill/>
        </p:spPr>
        <p:txBody>
          <a:bodyPr wrap="none" lIns="0" rIns="0" rtlCol="0">
            <a:spAutoFit/>
          </a:bodyPr>
          <a:lstStyle/>
          <a:p>
            <a:r>
              <a:rPr lang="en-US" sz="1600" dirty="0" err="1" smtClean="0">
                <a:latin typeface="Georgia"/>
                <a:cs typeface="Georgia"/>
              </a:rPr>
              <a:t>Queneau</a:t>
            </a:r>
            <a:r>
              <a:rPr lang="en-US" sz="1600" dirty="0" smtClean="0">
                <a:latin typeface="Georgia"/>
                <a:cs typeface="Georgia"/>
              </a:rPr>
              <a:t>, R. (1982</a:t>
            </a:r>
            <a:r>
              <a:rPr lang="en-US" sz="1600" dirty="0">
                <a:latin typeface="Georgia"/>
                <a:cs typeface="Georgia"/>
              </a:rPr>
              <a:t>) </a:t>
            </a:r>
            <a:r>
              <a:rPr lang="en-US" sz="1600" i="1" dirty="0">
                <a:latin typeface="Georgia"/>
                <a:cs typeface="Georgia"/>
              </a:rPr>
              <a:t>Un </a:t>
            </a:r>
            <a:r>
              <a:rPr lang="en-US" sz="1600" i="1" dirty="0" err="1">
                <a:latin typeface="Georgia"/>
                <a:cs typeface="Georgia"/>
              </a:rPr>
              <a:t>conte</a:t>
            </a:r>
            <a:r>
              <a:rPr lang="en-US" sz="1600" i="1" dirty="0">
                <a:latin typeface="Georgia"/>
                <a:cs typeface="Georgia"/>
              </a:rPr>
              <a:t> </a:t>
            </a:r>
            <a:r>
              <a:rPr lang="en-US" sz="1600" i="1" dirty="0" err="1">
                <a:latin typeface="Georgia"/>
                <a:cs typeface="Georgia"/>
              </a:rPr>
              <a:t>à</a:t>
            </a:r>
            <a:r>
              <a:rPr lang="en-US" sz="1600" i="1" dirty="0">
                <a:latin typeface="Georgia"/>
                <a:cs typeface="Georgia"/>
              </a:rPr>
              <a:t> </a:t>
            </a:r>
            <a:r>
              <a:rPr lang="en-US" sz="1600" i="1" dirty="0" err="1">
                <a:latin typeface="Georgia"/>
                <a:cs typeface="Georgia"/>
              </a:rPr>
              <a:t>votre</a:t>
            </a:r>
            <a:r>
              <a:rPr lang="en-US" sz="1600" i="1" dirty="0">
                <a:latin typeface="Georgia"/>
                <a:cs typeface="Georgia"/>
              </a:rPr>
              <a:t> </a:t>
            </a:r>
            <a:r>
              <a:rPr lang="en-US" sz="1600" i="1" dirty="0" err="1" smtClean="0">
                <a:latin typeface="Georgia"/>
                <a:cs typeface="Georgia"/>
              </a:rPr>
              <a:t>façon</a:t>
            </a:r>
            <a:r>
              <a:rPr lang="en-US" sz="1600" dirty="0" smtClean="0">
                <a:latin typeface="Georgia"/>
                <a:cs typeface="Georgia"/>
              </a:rPr>
              <a:t>, Paris: Kickshaws. </a:t>
            </a:r>
            <a:endParaRPr lang="en-US" sz="1600" dirty="0">
              <a:latin typeface="Georgia"/>
              <a:cs typeface="Georgia"/>
            </a:endParaRPr>
          </a:p>
        </p:txBody>
      </p:sp>
    </p:spTree>
    <p:extLst>
      <p:ext uri="{BB962C8B-B14F-4D97-AF65-F5344CB8AC3E}">
        <p14:creationId xmlns:p14="http://schemas.microsoft.com/office/powerpoint/2010/main" val="27256398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27 chapters, bound as pamphlets</a:t>
            </a:r>
          </a:p>
          <a:p>
            <a:pPr lvl="1"/>
            <a:r>
              <a:rPr lang="en-US" dirty="0"/>
              <a:t>D</a:t>
            </a:r>
            <a:r>
              <a:rPr lang="en-US" dirty="0" smtClean="0"/>
              <a:t>esignated first chapter</a:t>
            </a:r>
          </a:p>
          <a:p>
            <a:pPr lvl="1"/>
            <a:r>
              <a:rPr lang="en-US" dirty="0" smtClean="0"/>
              <a:t>25 chapters, to be read in any order</a:t>
            </a:r>
          </a:p>
          <a:p>
            <a:pPr lvl="1"/>
            <a:r>
              <a:rPr lang="en-US" dirty="0"/>
              <a:t>D</a:t>
            </a:r>
            <a:r>
              <a:rPr lang="en-US" dirty="0" smtClean="0"/>
              <a:t>esignated last chapter</a:t>
            </a:r>
            <a:endParaRPr lang="en-US" dirty="0"/>
          </a:p>
        </p:txBody>
      </p:sp>
      <p:pic>
        <p:nvPicPr>
          <p:cNvPr id="5" name="Content Placeholder 4"/>
          <p:cNvPicPr>
            <a:picLocks noGrp="1" noChangeAspect="1"/>
          </p:cNvPicPr>
          <p:nvPr>
            <p:ph sz="half" idx="2"/>
          </p:nvPr>
        </p:nvPicPr>
        <p:blipFill>
          <a:blip r:embed="rId2"/>
          <a:srcRect l="-21461" r="-21461"/>
          <a:stretch>
            <a:fillRect/>
          </a:stretch>
        </p:blipFill>
        <p:spPr/>
      </p:pic>
      <p:sp>
        <p:nvSpPr>
          <p:cNvPr id="4" name="Title 3"/>
          <p:cNvSpPr>
            <a:spLocks noGrp="1"/>
          </p:cNvSpPr>
          <p:nvPr>
            <p:ph type="title"/>
          </p:nvPr>
        </p:nvSpPr>
        <p:spPr/>
        <p:txBody>
          <a:bodyPr/>
          <a:lstStyle/>
          <a:p>
            <a:r>
              <a:rPr lang="en-US" dirty="0" smtClean="0"/>
              <a:t>The Unfortunates (1969)</a:t>
            </a:r>
            <a:endParaRPr lang="en-US" dirty="0"/>
          </a:p>
        </p:txBody>
      </p:sp>
      <p:sp>
        <p:nvSpPr>
          <p:cNvPr id="6" name="TextBox 5"/>
          <p:cNvSpPr txBox="1"/>
          <p:nvPr/>
        </p:nvSpPr>
        <p:spPr>
          <a:xfrm>
            <a:off x="323528" y="6258798"/>
            <a:ext cx="6383659" cy="338554"/>
          </a:xfrm>
          <a:prstGeom prst="rect">
            <a:avLst/>
          </a:prstGeom>
          <a:noFill/>
        </p:spPr>
        <p:txBody>
          <a:bodyPr wrap="none" lIns="0" rIns="0" rtlCol="0">
            <a:spAutoFit/>
          </a:bodyPr>
          <a:lstStyle/>
          <a:p>
            <a:r>
              <a:rPr lang="en-US" sz="1600" dirty="0" smtClean="0">
                <a:latin typeface="Georgia"/>
                <a:cs typeface="Georgia"/>
              </a:rPr>
              <a:t>Johnson, B.S. (1969) </a:t>
            </a:r>
            <a:r>
              <a:rPr lang="en-US" sz="1600" i="1" dirty="0" smtClean="0">
                <a:latin typeface="Georgia"/>
                <a:cs typeface="Georgia"/>
              </a:rPr>
              <a:t>The Unfortunates</a:t>
            </a:r>
            <a:r>
              <a:rPr lang="en-US" sz="1600" dirty="0" smtClean="0">
                <a:latin typeface="Georgia"/>
                <a:cs typeface="Georgia"/>
              </a:rPr>
              <a:t>, London: Secker and Warburg. </a:t>
            </a:r>
            <a:endParaRPr lang="en-US" sz="1600" dirty="0">
              <a:latin typeface="Georgia"/>
              <a:cs typeface="Georgia"/>
            </a:endParaRPr>
          </a:p>
        </p:txBody>
      </p:sp>
    </p:spTree>
    <p:extLst>
      <p:ext uri="{BB962C8B-B14F-4D97-AF65-F5344CB8AC3E}">
        <p14:creationId xmlns:p14="http://schemas.microsoft.com/office/powerpoint/2010/main" val="5981078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 Narrative and Text</a:t>
            </a:r>
            <a:endParaRPr lang="en-US" dirty="0"/>
          </a:p>
        </p:txBody>
      </p:sp>
      <p:sp>
        <p:nvSpPr>
          <p:cNvPr id="3" name="Content Placeholder 2"/>
          <p:cNvSpPr>
            <a:spLocks noGrp="1"/>
          </p:cNvSpPr>
          <p:nvPr>
            <p:ph idx="1"/>
          </p:nvPr>
        </p:nvSpPr>
        <p:spPr/>
        <p:txBody>
          <a:bodyPr/>
          <a:lstStyle/>
          <a:p>
            <a:pPr marL="90000" indent="0">
              <a:buNone/>
            </a:pPr>
            <a:r>
              <a:rPr lang="en-US" dirty="0" smtClean="0"/>
              <a:t>Narrative theory identifies three levels in fiction:</a:t>
            </a:r>
          </a:p>
          <a:p>
            <a:pPr lvl="1"/>
            <a:r>
              <a:rPr lang="en-US" dirty="0" smtClean="0"/>
              <a:t>Story: the content of a tale; the underlying events related in a tale (also referred to as </a:t>
            </a:r>
            <a:r>
              <a:rPr lang="en-US" i="1" dirty="0" err="1" smtClean="0"/>
              <a:t>fabula</a:t>
            </a:r>
            <a:r>
              <a:rPr lang="en-US" dirty="0" smtClean="0"/>
              <a:t>)</a:t>
            </a:r>
          </a:p>
          <a:p>
            <a:pPr lvl="1"/>
            <a:r>
              <a:rPr lang="en-US" dirty="0" smtClean="0"/>
              <a:t>Narrative: a recounting of a story; the </a:t>
            </a:r>
            <a:r>
              <a:rPr lang="en-US" dirty="0" err="1" smtClean="0"/>
              <a:t>reorganisation</a:t>
            </a:r>
            <a:r>
              <a:rPr lang="en-US" dirty="0" smtClean="0"/>
              <a:t> of events by time or point-of-view (also referred to as </a:t>
            </a:r>
            <a:r>
              <a:rPr lang="en-US" i="1" dirty="0" smtClean="0"/>
              <a:t>plot</a:t>
            </a:r>
            <a:r>
              <a:rPr lang="en-US" dirty="0" smtClean="0"/>
              <a:t>)</a:t>
            </a:r>
          </a:p>
          <a:p>
            <a:pPr lvl="1"/>
            <a:r>
              <a:rPr lang="en-US" dirty="0" smtClean="0"/>
              <a:t>Text: the signs (words, images) that are processed by the reader</a:t>
            </a:r>
          </a:p>
          <a:p>
            <a:endParaRPr lang="en-US" dirty="0" smtClean="0"/>
          </a:p>
          <a:p>
            <a:pPr marL="90000" indent="0">
              <a:buNone/>
            </a:pPr>
            <a:r>
              <a:rPr lang="en-US" dirty="0" smtClean="0"/>
              <a:t>Non-linearity may be introduced at any or all of these levels</a:t>
            </a:r>
          </a:p>
        </p:txBody>
      </p:sp>
      <p:sp>
        <p:nvSpPr>
          <p:cNvPr id="4" name="TextBox 3"/>
          <p:cNvSpPr txBox="1"/>
          <p:nvPr/>
        </p:nvSpPr>
        <p:spPr>
          <a:xfrm>
            <a:off x="274687" y="6258798"/>
            <a:ext cx="8676954" cy="338554"/>
          </a:xfrm>
          <a:prstGeom prst="rect">
            <a:avLst/>
          </a:prstGeom>
          <a:noFill/>
        </p:spPr>
        <p:txBody>
          <a:bodyPr wrap="none" lIns="0" rIns="0" rtlCol="0" anchor="b">
            <a:noAutofit/>
          </a:bodyPr>
          <a:lstStyle/>
          <a:p>
            <a:pPr algn="just"/>
            <a:r>
              <a:rPr lang="en-US" sz="1600" dirty="0" smtClean="0">
                <a:latin typeface="Georgia"/>
                <a:cs typeface="Georgia"/>
              </a:rPr>
              <a:t>Lowe, N.J. (2009) A Cognitive Model, In </a:t>
            </a:r>
            <a:r>
              <a:rPr lang="en-US" sz="1600" i="1" dirty="0" smtClean="0">
                <a:latin typeface="Georgia"/>
                <a:cs typeface="Georgia"/>
              </a:rPr>
              <a:t>Reading Hypertext</a:t>
            </a:r>
            <a:r>
              <a:rPr lang="en-US" sz="1600" dirty="0" smtClean="0">
                <a:latin typeface="Georgia"/>
                <a:cs typeface="Georgia"/>
              </a:rPr>
              <a:t>, Bernstein, M. and Greco, D. (</a:t>
            </a:r>
            <a:r>
              <a:rPr lang="en-US" sz="1600" dirty="0" err="1" smtClean="0">
                <a:latin typeface="Georgia"/>
                <a:cs typeface="Georgia"/>
              </a:rPr>
              <a:t>eds</a:t>
            </a:r>
            <a:r>
              <a:rPr lang="en-US" sz="1600" dirty="0" smtClean="0">
                <a:latin typeface="Georgia"/>
                <a:cs typeface="Georgia"/>
              </a:rPr>
              <a:t>),</a:t>
            </a:r>
          </a:p>
          <a:p>
            <a:pPr algn="just"/>
            <a:r>
              <a:rPr lang="en-US" sz="1600" dirty="0" smtClean="0">
                <a:latin typeface="Georgia"/>
                <a:cs typeface="Georgia"/>
              </a:rPr>
              <a:t>Watertown, MA: </a:t>
            </a:r>
            <a:r>
              <a:rPr lang="en-US" sz="1600" dirty="0" err="1" smtClean="0">
                <a:latin typeface="Georgia"/>
                <a:cs typeface="Georgia"/>
              </a:rPr>
              <a:t>Eastgate</a:t>
            </a:r>
            <a:r>
              <a:rPr lang="en-US" sz="1600" dirty="0" smtClean="0">
                <a:latin typeface="Georgia"/>
                <a:cs typeface="Georgia"/>
              </a:rPr>
              <a:t> Systems</a:t>
            </a:r>
            <a:endParaRPr lang="en-US" sz="1600" dirty="0">
              <a:latin typeface="Georgia"/>
              <a:cs typeface="Georgia"/>
            </a:endParaRPr>
          </a:p>
        </p:txBody>
      </p:sp>
    </p:spTree>
    <p:extLst>
      <p:ext uri="{BB962C8B-B14F-4D97-AF65-F5344CB8AC3E}">
        <p14:creationId xmlns:p14="http://schemas.microsoft.com/office/powerpoint/2010/main" val="30816539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888" y="5146728"/>
            <a:ext cx="900000" cy="658536"/>
          </a:xfrm>
          <a:prstGeom prst="rect">
            <a:avLst/>
          </a:prstGeom>
        </p:spPr>
      </p:pic>
      <p:pic>
        <p:nvPicPr>
          <p:cNvPr id="43" name="Picture 42" descr="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5146728"/>
            <a:ext cx="900000" cy="658536"/>
          </a:xfrm>
          <a:prstGeom prst="rect">
            <a:avLst/>
          </a:prstGeom>
        </p:spPr>
      </p:pic>
      <p:pic>
        <p:nvPicPr>
          <p:cNvPr id="42" name="Picture 41" descr="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5146728"/>
            <a:ext cx="900000" cy="658536"/>
          </a:xfrm>
          <a:prstGeom prst="rect">
            <a:avLst/>
          </a:prstGeom>
        </p:spPr>
      </p:pic>
      <p:pic>
        <p:nvPicPr>
          <p:cNvPr id="41" name="Picture 40" descr="3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5146728"/>
            <a:ext cx="900000" cy="658536"/>
          </a:xfrm>
          <a:prstGeom prst="rect">
            <a:avLst/>
          </a:prstGeom>
        </p:spPr>
      </p:pic>
      <p:pic>
        <p:nvPicPr>
          <p:cNvPr id="40" name="Picture 39" descr="36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888" y="5146728"/>
            <a:ext cx="900000" cy="658536"/>
          </a:xfrm>
          <a:prstGeom prst="rect">
            <a:avLst/>
          </a:prstGeom>
        </p:spPr>
      </p:pic>
      <p:pic>
        <p:nvPicPr>
          <p:cNvPr id="39" name="Picture 38" descr="35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5776" y="5146728"/>
            <a:ext cx="900000" cy="658536"/>
          </a:xfrm>
          <a:prstGeom prst="rect">
            <a:avLst/>
          </a:prstGeom>
        </p:spPr>
      </p:pic>
      <p:pic>
        <p:nvPicPr>
          <p:cNvPr id="38" name="Picture 37" descr="34c.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7664" y="5146728"/>
            <a:ext cx="900000" cy="658536"/>
          </a:xfrm>
          <a:prstGeom prst="rect">
            <a:avLst/>
          </a:prstGeom>
        </p:spPr>
      </p:pic>
      <p:pic>
        <p:nvPicPr>
          <p:cNvPr id="37" name="Picture 36" descr="33b.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552" y="5146728"/>
            <a:ext cx="900000" cy="658536"/>
          </a:xfrm>
          <a:prstGeom prst="rect">
            <a:avLst/>
          </a:prstGeom>
        </p:spPr>
      </p:pic>
      <p:pic>
        <p:nvPicPr>
          <p:cNvPr id="36" name="Picture 35" descr="32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7888" y="4365104"/>
            <a:ext cx="900000" cy="658536"/>
          </a:xfrm>
          <a:prstGeom prst="rect">
            <a:avLst/>
          </a:prstGeom>
        </p:spPr>
      </p:pic>
      <p:pic>
        <p:nvPicPr>
          <p:cNvPr id="35" name="Picture 34" descr="31d.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88224" y="4365104"/>
            <a:ext cx="900000" cy="658536"/>
          </a:xfrm>
          <a:prstGeom prst="rect">
            <a:avLst/>
          </a:prstGeom>
        </p:spPr>
      </p:pic>
      <p:pic>
        <p:nvPicPr>
          <p:cNvPr id="34" name="Picture 33" descr="30.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0112" y="4365104"/>
            <a:ext cx="900000" cy="658536"/>
          </a:xfrm>
          <a:prstGeom prst="rect">
            <a:avLst/>
          </a:prstGeom>
        </p:spPr>
      </p:pic>
      <p:pic>
        <p:nvPicPr>
          <p:cNvPr id="33" name="Picture 32" descr="29.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2000" y="4365104"/>
            <a:ext cx="900000" cy="658536"/>
          </a:xfrm>
          <a:prstGeom prst="rect">
            <a:avLst/>
          </a:prstGeom>
        </p:spPr>
      </p:pic>
      <p:pic>
        <p:nvPicPr>
          <p:cNvPr id="32" name="Picture 31" descr="28.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3888" y="4365104"/>
            <a:ext cx="900000" cy="658536"/>
          </a:xfrm>
          <a:prstGeom prst="rect">
            <a:avLst/>
          </a:prstGeom>
        </p:spPr>
      </p:pic>
      <p:pic>
        <p:nvPicPr>
          <p:cNvPr id="31" name="Picture 30" descr="27.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55776" y="4365104"/>
            <a:ext cx="900000" cy="658536"/>
          </a:xfrm>
          <a:prstGeom prst="rect">
            <a:avLst/>
          </a:prstGeom>
        </p:spPr>
      </p:pic>
      <p:pic>
        <p:nvPicPr>
          <p:cNvPr id="30" name="Picture 29" descr="26.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47664" y="4365104"/>
            <a:ext cx="900000" cy="658536"/>
          </a:xfrm>
          <a:prstGeom prst="rect">
            <a:avLst/>
          </a:prstGeom>
        </p:spPr>
      </p:pic>
      <p:pic>
        <p:nvPicPr>
          <p:cNvPr id="29" name="Picture 28" descr="25.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9552" y="4365104"/>
            <a:ext cx="900000" cy="658536"/>
          </a:xfrm>
          <a:prstGeom prst="rect">
            <a:avLst/>
          </a:prstGeom>
        </p:spPr>
      </p:pic>
      <p:pic>
        <p:nvPicPr>
          <p:cNvPr id="28" name="Picture 27" descr="24.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96336" y="3562552"/>
            <a:ext cx="900000" cy="658536"/>
          </a:xfrm>
          <a:prstGeom prst="rect">
            <a:avLst/>
          </a:prstGeom>
        </p:spPr>
      </p:pic>
      <p:pic>
        <p:nvPicPr>
          <p:cNvPr id="27" name="Picture 26" descr="23e.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88224" y="3573016"/>
            <a:ext cx="900000" cy="658536"/>
          </a:xfrm>
          <a:prstGeom prst="rect">
            <a:avLst/>
          </a:prstGeom>
        </p:spPr>
      </p:pic>
      <p:pic>
        <p:nvPicPr>
          <p:cNvPr id="26" name="Picture 25" descr="22e.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80112" y="3573016"/>
            <a:ext cx="900000" cy="658536"/>
          </a:xfrm>
          <a:prstGeom prst="rect">
            <a:avLst/>
          </a:prstGeom>
        </p:spPr>
      </p:pic>
      <p:pic>
        <p:nvPicPr>
          <p:cNvPr id="25" name="Picture 24" descr="21d.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72000" y="3573016"/>
            <a:ext cx="900000" cy="658536"/>
          </a:xfrm>
          <a:prstGeom prst="rect">
            <a:avLst/>
          </a:prstGeom>
        </p:spPr>
      </p:pic>
      <p:pic>
        <p:nvPicPr>
          <p:cNvPr id="24" name="Picture 23" descr="20a.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63888" y="3573016"/>
            <a:ext cx="900000" cy="658536"/>
          </a:xfrm>
          <a:prstGeom prst="rect">
            <a:avLst/>
          </a:prstGeom>
        </p:spPr>
      </p:pic>
      <p:pic>
        <p:nvPicPr>
          <p:cNvPr id="23" name="Picture 22" descr="19d.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55776" y="3573016"/>
            <a:ext cx="900000" cy="658536"/>
          </a:xfrm>
          <a:prstGeom prst="rect">
            <a:avLst/>
          </a:prstGeom>
        </p:spPr>
      </p:pic>
      <p:pic>
        <p:nvPicPr>
          <p:cNvPr id="22" name="Picture 21" descr="18d.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47664" y="3573016"/>
            <a:ext cx="900000" cy="658536"/>
          </a:xfrm>
          <a:prstGeom prst="rect">
            <a:avLst/>
          </a:prstGeom>
        </p:spPr>
      </p:pic>
      <p:pic>
        <p:nvPicPr>
          <p:cNvPr id="45" name="Picture 44" descr="17c.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39552" y="3573016"/>
            <a:ext cx="900000" cy="658536"/>
          </a:xfrm>
          <a:prstGeom prst="rect">
            <a:avLst/>
          </a:prstGeom>
        </p:spPr>
      </p:pic>
      <p:pic>
        <p:nvPicPr>
          <p:cNvPr id="21" name="Picture 20" descr="17c.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597888" y="2770464"/>
            <a:ext cx="900000" cy="658536"/>
          </a:xfrm>
          <a:prstGeom prst="rect">
            <a:avLst/>
          </a:prstGeom>
        </p:spPr>
      </p:pic>
      <p:pic>
        <p:nvPicPr>
          <p:cNvPr id="19" name="Picture 18" descr="15d.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88224" y="2780928"/>
            <a:ext cx="900000" cy="658536"/>
          </a:xfrm>
          <a:prstGeom prst="rect">
            <a:avLst/>
          </a:prstGeom>
        </p:spPr>
      </p:pic>
      <p:pic>
        <p:nvPicPr>
          <p:cNvPr id="18" name="Picture 17" descr="14c.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580112" y="2780928"/>
            <a:ext cx="900000" cy="658536"/>
          </a:xfrm>
          <a:prstGeom prst="rect">
            <a:avLst/>
          </a:prstGeom>
        </p:spPr>
      </p:pic>
      <p:pic>
        <p:nvPicPr>
          <p:cNvPr id="17" name="Picture 16" descr="13c.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572000" y="2770464"/>
            <a:ext cx="900000" cy="658536"/>
          </a:xfrm>
          <a:prstGeom prst="rect">
            <a:avLst/>
          </a:prstGeom>
        </p:spPr>
      </p:pic>
      <p:pic>
        <p:nvPicPr>
          <p:cNvPr id="16" name="Picture 15" descr="12c.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563888" y="2770464"/>
            <a:ext cx="900000" cy="658536"/>
          </a:xfrm>
          <a:prstGeom prst="rect">
            <a:avLst/>
          </a:prstGeom>
        </p:spPr>
      </p:pic>
      <p:pic>
        <p:nvPicPr>
          <p:cNvPr id="15" name="Picture 14" descr="11c.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555776" y="2770464"/>
            <a:ext cx="900000" cy="658536"/>
          </a:xfrm>
          <a:prstGeom prst="rect">
            <a:avLst/>
          </a:prstGeom>
        </p:spPr>
      </p:pic>
      <p:pic>
        <p:nvPicPr>
          <p:cNvPr id="14" name="Picture 13" descr="10c.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547664" y="2780928"/>
            <a:ext cx="900000" cy="658536"/>
          </a:xfrm>
          <a:prstGeom prst="rect">
            <a:avLst/>
          </a:prstGeom>
        </p:spPr>
      </p:pic>
      <p:pic>
        <p:nvPicPr>
          <p:cNvPr id="13" name="Picture 12" descr="09c.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39552" y="2780928"/>
            <a:ext cx="900000" cy="658536"/>
          </a:xfrm>
          <a:prstGeom prst="rect">
            <a:avLst/>
          </a:prstGeom>
        </p:spPr>
      </p:pic>
      <p:pic>
        <p:nvPicPr>
          <p:cNvPr id="12" name="Picture 11" descr="08c.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597888" y="1988840"/>
            <a:ext cx="900000" cy="658536"/>
          </a:xfrm>
          <a:prstGeom prst="rect">
            <a:avLst/>
          </a:prstGeom>
        </p:spPr>
      </p:pic>
      <p:pic>
        <p:nvPicPr>
          <p:cNvPr id="11" name="Picture 10" descr="07c.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588224" y="1988840"/>
            <a:ext cx="900000" cy="658536"/>
          </a:xfrm>
          <a:prstGeom prst="rect">
            <a:avLst/>
          </a:prstGeom>
        </p:spPr>
      </p:pic>
      <p:pic>
        <p:nvPicPr>
          <p:cNvPr id="10" name="Picture 9" descr="06b.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580112" y="1988840"/>
            <a:ext cx="900000" cy="658536"/>
          </a:xfrm>
          <a:prstGeom prst="rect">
            <a:avLst/>
          </a:prstGeom>
        </p:spPr>
      </p:pic>
      <p:pic>
        <p:nvPicPr>
          <p:cNvPr id="9" name="Picture 8" descr="05a.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572000" y="1988840"/>
            <a:ext cx="900000" cy="658536"/>
          </a:xfrm>
          <a:prstGeom prst="rect">
            <a:avLst/>
          </a:prstGeom>
        </p:spPr>
      </p:pic>
      <p:pic>
        <p:nvPicPr>
          <p:cNvPr id="8" name="Picture 7" descr="04b.pn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563888" y="1988840"/>
            <a:ext cx="900000" cy="658536"/>
          </a:xfrm>
          <a:prstGeom prst="rect">
            <a:avLst/>
          </a:prstGeom>
        </p:spPr>
      </p:pic>
      <p:pic>
        <p:nvPicPr>
          <p:cNvPr id="7" name="Picture 6" descr="03a.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555776" y="1988840"/>
            <a:ext cx="900000" cy="658536"/>
          </a:xfrm>
          <a:prstGeom prst="rect">
            <a:avLst/>
          </a:prstGeom>
        </p:spPr>
      </p:pic>
      <p:pic>
        <p:nvPicPr>
          <p:cNvPr id="6" name="Picture 5" descr="02a.p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47664" y="1988840"/>
            <a:ext cx="900000" cy="658536"/>
          </a:xfrm>
          <a:prstGeom prst="rect">
            <a:avLst/>
          </a:prstGeom>
        </p:spPr>
      </p:pic>
      <p:pic>
        <p:nvPicPr>
          <p:cNvPr id="5" name="Picture 4" descr="01a.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39552" y="1988840"/>
            <a:ext cx="900000" cy="658536"/>
          </a:xfrm>
          <a:prstGeom prst="rect">
            <a:avLst/>
          </a:prstGeom>
        </p:spPr>
      </p:pic>
      <p:sp>
        <p:nvSpPr>
          <p:cNvPr id="2" name="Title 1"/>
          <p:cNvSpPr>
            <a:spLocks noGrp="1"/>
          </p:cNvSpPr>
          <p:nvPr>
            <p:ph type="title"/>
          </p:nvPr>
        </p:nvSpPr>
        <p:spPr/>
        <p:txBody>
          <a:bodyPr/>
          <a:lstStyle/>
          <a:p>
            <a:r>
              <a:rPr lang="en-US" dirty="0" smtClean="0"/>
              <a:t>Story versus Narrative: Citizen Kane</a:t>
            </a:r>
            <a:endParaRPr lang="en-US" dirty="0"/>
          </a:p>
        </p:txBody>
      </p:sp>
    </p:spTree>
    <p:extLst>
      <p:ext uri="{BB962C8B-B14F-4D97-AF65-F5344CB8AC3E}">
        <p14:creationId xmlns:p14="http://schemas.microsoft.com/office/powerpoint/2010/main" val="34466109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5146728"/>
            <a:ext cx="900000" cy="658536"/>
          </a:xfrm>
          <a:prstGeom prst="rect">
            <a:avLst/>
          </a:prstGeom>
        </p:spPr>
      </p:pic>
      <p:pic>
        <p:nvPicPr>
          <p:cNvPr id="43" name="Picture 42" descr="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5146728"/>
            <a:ext cx="900000" cy="658536"/>
          </a:xfrm>
          <a:prstGeom prst="rect">
            <a:avLst/>
          </a:prstGeom>
        </p:spPr>
      </p:pic>
      <p:pic>
        <p:nvPicPr>
          <p:cNvPr id="42" name="Picture 41" descr="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5146728"/>
            <a:ext cx="900000" cy="658536"/>
          </a:xfrm>
          <a:prstGeom prst="rect">
            <a:avLst/>
          </a:prstGeom>
        </p:spPr>
      </p:pic>
      <p:pic>
        <p:nvPicPr>
          <p:cNvPr id="41" name="Picture 40" descr="3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5146728"/>
            <a:ext cx="900000" cy="658536"/>
          </a:xfrm>
          <a:prstGeom prst="rect">
            <a:avLst/>
          </a:prstGeom>
        </p:spPr>
      </p:pic>
      <p:pic>
        <p:nvPicPr>
          <p:cNvPr id="27" name="Picture 26" descr="23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888" y="5146728"/>
            <a:ext cx="900000" cy="658536"/>
          </a:xfrm>
          <a:prstGeom prst="rect">
            <a:avLst/>
          </a:prstGeom>
        </p:spPr>
      </p:pic>
      <p:pic>
        <p:nvPicPr>
          <p:cNvPr id="26" name="Picture 25" descr="22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5776" y="5146728"/>
            <a:ext cx="900000" cy="658536"/>
          </a:xfrm>
          <a:prstGeom prst="rect">
            <a:avLst/>
          </a:prstGeom>
        </p:spPr>
      </p:pic>
      <p:pic>
        <p:nvPicPr>
          <p:cNvPr id="40" name="Picture 39" descr="36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7664" y="5146728"/>
            <a:ext cx="900000" cy="658536"/>
          </a:xfrm>
          <a:prstGeom prst="rect">
            <a:avLst/>
          </a:prstGeom>
        </p:spPr>
      </p:pic>
      <p:pic>
        <p:nvPicPr>
          <p:cNvPr id="25" name="Picture 24" descr="21d.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552" y="5146728"/>
            <a:ext cx="900000" cy="658536"/>
          </a:xfrm>
          <a:prstGeom prst="rect">
            <a:avLst/>
          </a:prstGeom>
        </p:spPr>
      </p:pic>
      <p:pic>
        <p:nvPicPr>
          <p:cNvPr id="23" name="Picture 22" descr="19d.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6336" y="4354640"/>
            <a:ext cx="900000" cy="658536"/>
          </a:xfrm>
          <a:prstGeom prst="rect">
            <a:avLst/>
          </a:prstGeom>
        </p:spPr>
      </p:pic>
      <p:pic>
        <p:nvPicPr>
          <p:cNvPr id="22" name="Picture 21" descr="18d.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88224" y="4354640"/>
            <a:ext cx="900000" cy="658536"/>
          </a:xfrm>
          <a:prstGeom prst="rect">
            <a:avLst/>
          </a:prstGeom>
        </p:spPr>
      </p:pic>
      <p:pic>
        <p:nvPicPr>
          <p:cNvPr id="19" name="Picture 18" descr="15d.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0112" y="4354640"/>
            <a:ext cx="900000" cy="658536"/>
          </a:xfrm>
          <a:prstGeom prst="rect">
            <a:avLst/>
          </a:prstGeom>
        </p:spPr>
      </p:pic>
      <p:pic>
        <p:nvPicPr>
          <p:cNvPr id="39" name="Picture 38" descr="35d.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2000" y="4354640"/>
            <a:ext cx="900000" cy="658536"/>
          </a:xfrm>
          <a:prstGeom prst="rect">
            <a:avLst/>
          </a:prstGeom>
        </p:spPr>
      </p:pic>
      <p:pic>
        <p:nvPicPr>
          <p:cNvPr id="45" name="Picture 44" descr="17c.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3888" y="4354640"/>
            <a:ext cx="900000" cy="658536"/>
          </a:xfrm>
          <a:prstGeom prst="rect">
            <a:avLst/>
          </a:prstGeom>
        </p:spPr>
      </p:pic>
      <p:pic>
        <p:nvPicPr>
          <p:cNvPr id="21" name="Picture 20" descr="17c.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55776" y="4354640"/>
            <a:ext cx="900000" cy="658536"/>
          </a:xfrm>
          <a:prstGeom prst="rect">
            <a:avLst/>
          </a:prstGeom>
        </p:spPr>
      </p:pic>
      <p:pic>
        <p:nvPicPr>
          <p:cNvPr id="18" name="Picture 17" descr="14c.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47664" y="4354640"/>
            <a:ext cx="900000" cy="658536"/>
          </a:xfrm>
          <a:prstGeom prst="rect">
            <a:avLst/>
          </a:prstGeom>
        </p:spPr>
      </p:pic>
      <p:pic>
        <p:nvPicPr>
          <p:cNvPr id="17" name="Picture 16" descr="13c.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9552" y="4354640"/>
            <a:ext cx="900000" cy="658536"/>
          </a:xfrm>
          <a:prstGeom prst="rect">
            <a:avLst/>
          </a:prstGeom>
        </p:spPr>
      </p:pic>
      <p:pic>
        <p:nvPicPr>
          <p:cNvPr id="16" name="Picture 15" descr="12c.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96336" y="3573016"/>
            <a:ext cx="900000" cy="658536"/>
          </a:xfrm>
          <a:prstGeom prst="rect">
            <a:avLst/>
          </a:prstGeom>
        </p:spPr>
      </p:pic>
      <p:pic>
        <p:nvPicPr>
          <p:cNvPr id="15" name="Picture 14" descr="11c.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588224" y="3573016"/>
            <a:ext cx="900000" cy="658536"/>
          </a:xfrm>
          <a:prstGeom prst="rect">
            <a:avLst/>
          </a:prstGeom>
        </p:spPr>
      </p:pic>
      <p:pic>
        <p:nvPicPr>
          <p:cNvPr id="14" name="Picture 13" descr="10c.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80112" y="3573016"/>
            <a:ext cx="900000" cy="658536"/>
          </a:xfrm>
          <a:prstGeom prst="rect">
            <a:avLst/>
          </a:prstGeom>
        </p:spPr>
      </p:pic>
      <p:pic>
        <p:nvPicPr>
          <p:cNvPr id="13" name="Picture 12" descr="09c.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72000" y="3573016"/>
            <a:ext cx="900000" cy="658536"/>
          </a:xfrm>
          <a:prstGeom prst="rect">
            <a:avLst/>
          </a:prstGeom>
        </p:spPr>
      </p:pic>
      <p:pic>
        <p:nvPicPr>
          <p:cNvPr id="12" name="Picture 11" descr="08c.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63888" y="3573016"/>
            <a:ext cx="900000" cy="658536"/>
          </a:xfrm>
          <a:prstGeom prst="rect">
            <a:avLst/>
          </a:prstGeom>
        </p:spPr>
      </p:pic>
      <p:pic>
        <p:nvPicPr>
          <p:cNvPr id="11" name="Picture 10" descr="07c.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55776" y="3573016"/>
            <a:ext cx="900000" cy="658536"/>
          </a:xfrm>
          <a:prstGeom prst="rect">
            <a:avLst/>
          </a:prstGeom>
        </p:spPr>
      </p:pic>
      <p:pic>
        <p:nvPicPr>
          <p:cNvPr id="38" name="Picture 37" descr="34c.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47664" y="3573016"/>
            <a:ext cx="900000" cy="658536"/>
          </a:xfrm>
          <a:prstGeom prst="rect">
            <a:avLst/>
          </a:prstGeom>
        </p:spPr>
      </p:pic>
      <p:pic>
        <p:nvPicPr>
          <p:cNvPr id="10" name="Picture 9" descr="06b.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39552" y="3562552"/>
            <a:ext cx="900000" cy="658536"/>
          </a:xfrm>
          <a:prstGeom prst="rect">
            <a:avLst/>
          </a:prstGeom>
        </p:spPr>
      </p:pic>
      <p:pic>
        <p:nvPicPr>
          <p:cNvPr id="8" name="Picture 7" descr="04b.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596336" y="2780928"/>
            <a:ext cx="900000" cy="658536"/>
          </a:xfrm>
          <a:prstGeom prst="rect">
            <a:avLst/>
          </a:prstGeom>
        </p:spPr>
      </p:pic>
      <p:pic>
        <p:nvPicPr>
          <p:cNvPr id="37" name="Picture 36" descr="33b.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88224" y="2780928"/>
            <a:ext cx="900000" cy="658536"/>
          </a:xfrm>
          <a:prstGeom prst="rect">
            <a:avLst/>
          </a:prstGeom>
        </p:spPr>
      </p:pic>
      <p:pic>
        <p:nvPicPr>
          <p:cNvPr id="24" name="Picture 23" descr="20a.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580112" y="2780928"/>
            <a:ext cx="900000" cy="658536"/>
          </a:xfrm>
          <a:prstGeom prst="rect">
            <a:avLst/>
          </a:prstGeom>
        </p:spPr>
      </p:pic>
      <p:pic>
        <p:nvPicPr>
          <p:cNvPr id="9" name="Picture 8" descr="05a.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572000" y="2780928"/>
            <a:ext cx="900000" cy="658536"/>
          </a:xfrm>
          <a:prstGeom prst="rect">
            <a:avLst/>
          </a:prstGeom>
        </p:spPr>
      </p:pic>
      <p:pic>
        <p:nvPicPr>
          <p:cNvPr id="7" name="Picture 6" descr="03a.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563888" y="2780928"/>
            <a:ext cx="900000" cy="658536"/>
          </a:xfrm>
          <a:prstGeom prst="rect">
            <a:avLst/>
          </a:prstGeom>
        </p:spPr>
      </p:pic>
      <p:pic>
        <p:nvPicPr>
          <p:cNvPr id="6" name="Picture 5" descr="02a.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555776" y="2780928"/>
            <a:ext cx="900000" cy="658536"/>
          </a:xfrm>
          <a:prstGeom prst="rect">
            <a:avLst/>
          </a:prstGeom>
        </p:spPr>
      </p:pic>
      <p:pic>
        <p:nvPicPr>
          <p:cNvPr id="5" name="Picture 4" descr="01a.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547664" y="2780928"/>
            <a:ext cx="900000" cy="658536"/>
          </a:xfrm>
          <a:prstGeom prst="rect">
            <a:avLst/>
          </a:prstGeom>
        </p:spPr>
      </p:pic>
      <p:pic>
        <p:nvPicPr>
          <p:cNvPr id="36" name="Picture 35" descr="32a.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39552" y="2770464"/>
            <a:ext cx="900000" cy="658536"/>
          </a:xfrm>
          <a:prstGeom prst="rect">
            <a:avLst/>
          </a:prstGeom>
        </p:spPr>
      </p:pic>
      <p:pic>
        <p:nvPicPr>
          <p:cNvPr id="35" name="Picture 34" descr="31d.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593132" y="1988840"/>
            <a:ext cx="900000" cy="658536"/>
          </a:xfrm>
          <a:prstGeom prst="rect">
            <a:avLst/>
          </a:prstGeom>
        </p:spPr>
      </p:pic>
      <p:pic>
        <p:nvPicPr>
          <p:cNvPr id="34" name="Picture 33" descr="30.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588224" y="1988840"/>
            <a:ext cx="900000" cy="658536"/>
          </a:xfrm>
          <a:prstGeom prst="rect">
            <a:avLst/>
          </a:prstGeom>
        </p:spPr>
      </p:pic>
      <p:pic>
        <p:nvPicPr>
          <p:cNvPr id="33" name="Picture 32" descr="29.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580112" y="1988840"/>
            <a:ext cx="900000" cy="658536"/>
          </a:xfrm>
          <a:prstGeom prst="rect">
            <a:avLst/>
          </a:prstGeom>
        </p:spPr>
      </p:pic>
      <p:pic>
        <p:nvPicPr>
          <p:cNvPr id="32" name="Picture 31" descr="28.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572000" y="1988840"/>
            <a:ext cx="900000" cy="658536"/>
          </a:xfrm>
          <a:prstGeom prst="rect">
            <a:avLst/>
          </a:prstGeom>
        </p:spPr>
      </p:pic>
      <p:pic>
        <p:nvPicPr>
          <p:cNvPr id="31" name="Picture 30" descr="27.pn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563888" y="1988840"/>
            <a:ext cx="900000" cy="658536"/>
          </a:xfrm>
          <a:prstGeom prst="rect">
            <a:avLst/>
          </a:prstGeom>
        </p:spPr>
      </p:pic>
      <p:pic>
        <p:nvPicPr>
          <p:cNvPr id="30" name="Picture 29" descr="26.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555776" y="1988840"/>
            <a:ext cx="900000" cy="658536"/>
          </a:xfrm>
          <a:prstGeom prst="rect">
            <a:avLst/>
          </a:prstGeom>
        </p:spPr>
      </p:pic>
      <p:pic>
        <p:nvPicPr>
          <p:cNvPr id="29" name="Picture 28" descr="25.p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47664" y="1988840"/>
            <a:ext cx="900000" cy="658536"/>
          </a:xfrm>
          <a:prstGeom prst="rect">
            <a:avLst/>
          </a:prstGeom>
        </p:spPr>
      </p:pic>
      <p:pic>
        <p:nvPicPr>
          <p:cNvPr id="28" name="Picture 27" descr="24.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39552" y="1988840"/>
            <a:ext cx="900000" cy="658536"/>
          </a:xfrm>
          <a:prstGeom prst="rect">
            <a:avLst/>
          </a:prstGeom>
        </p:spPr>
      </p:pic>
      <p:sp>
        <p:nvSpPr>
          <p:cNvPr id="2" name="Title 1"/>
          <p:cNvSpPr>
            <a:spLocks noGrp="1"/>
          </p:cNvSpPr>
          <p:nvPr>
            <p:ph type="title"/>
          </p:nvPr>
        </p:nvSpPr>
        <p:spPr/>
        <p:txBody>
          <a:bodyPr/>
          <a:lstStyle/>
          <a:p>
            <a:r>
              <a:rPr lang="en-US" dirty="0" smtClean="0"/>
              <a:t>Story versus Narrative: Citizen Kane</a:t>
            </a:r>
            <a:endParaRPr lang="en-US" dirty="0"/>
          </a:p>
        </p:txBody>
      </p:sp>
    </p:spTree>
    <p:extLst>
      <p:ext uri="{BB962C8B-B14F-4D97-AF65-F5344CB8AC3E}">
        <p14:creationId xmlns:p14="http://schemas.microsoft.com/office/powerpoint/2010/main" val="5053805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260104" y="1682750"/>
            <a:ext cx="4095600" cy="639762"/>
          </a:xfrm>
        </p:spPr>
        <p:txBody>
          <a:bodyPr/>
          <a:lstStyle/>
          <a:p>
            <a:r>
              <a:rPr lang="en-US" dirty="0" smtClean="0"/>
              <a:t>Psycho (1960)</a:t>
            </a:r>
            <a:endParaRPr lang="en-US" dirty="0"/>
          </a:p>
        </p:txBody>
      </p:sp>
      <p:sp>
        <p:nvSpPr>
          <p:cNvPr id="6" name="Text Placeholder 5"/>
          <p:cNvSpPr>
            <a:spLocks noGrp="1"/>
          </p:cNvSpPr>
          <p:nvPr>
            <p:ph type="body" sz="quarter" idx="3"/>
          </p:nvPr>
        </p:nvSpPr>
        <p:spPr>
          <a:xfrm>
            <a:off x="5660503" y="1682750"/>
            <a:ext cx="2151857" cy="639762"/>
          </a:xfrm>
        </p:spPr>
        <p:txBody>
          <a:bodyPr/>
          <a:lstStyle/>
          <a:p>
            <a:r>
              <a:rPr lang="en-US" dirty="0" smtClean="0"/>
              <a:t>Psycho (1998)</a:t>
            </a:r>
            <a:endParaRPr lang="en-US" dirty="0"/>
          </a:p>
        </p:txBody>
      </p:sp>
      <p:sp>
        <p:nvSpPr>
          <p:cNvPr id="2" name="Title 1"/>
          <p:cNvSpPr>
            <a:spLocks noGrp="1"/>
          </p:cNvSpPr>
          <p:nvPr>
            <p:ph type="title"/>
          </p:nvPr>
        </p:nvSpPr>
        <p:spPr/>
        <p:txBody>
          <a:bodyPr/>
          <a:lstStyle/>
          <a:p>
            <a:r>
              <a:rPr lang="en-US" dirty="0" smtClean="0"/>
              <a:t>Narrative versus Text: Psycho</a:t>
            </a:r>
            <a:endParaRPr lang="en-US" dirty="0"/>
          </a:p>
        </p:txBody>
      </p:sp>
      <p:pic>
        <p:nvPicPr>
          <p:cNvPr id="9" name="Picture 8"/>
          <p:cNvPicPr>
            <a:picLocks noChangeAspect="1"/>
          </p:cNvPicPr>
          <p:nvPr/>
        </p:nvPicPr>
        <p:blipFill>
          <a:blip r:embed="rId3"/>
          <a:stretch>
            <a:fillRect/>
          </a:stretch>
        </p:blipFill>
        <p:spPr>
          <a:xfrm>
            <a:off x="5580112" y="5272088"/>
            <a:ext cx="2281654" cy="1267445"/>
          </a:xfrm>
          <a:prstGeom prst="rect">
            <a:avLst/>
          </a:prstGeom>
        </p:spPr>
      </p:pic>
      <p:pic>
        <p:nvPicPr>
          <p:cNvPr id="11" name="Picture 10"/>
          <p:cNvPicPr>
            <a:picLocks noChangeAspect="1"/>
          </p:cNvPicPr>
          <p:nvPr/>
        </p:nvPicPr>
        <p:blipFill>
          <a:blip r:embed="rId4"/>
          <a:stretch>
            <a:fillRect/>
          </a:stretch>
        </p:blipFill>
        <p:spPr>
          <a:xfrm>
            <a:off x="5580112" y="2348880"/>
            <a:ext cx="2245609" cy="1295400"/>
          </a:xfrm>
          <a:prstGeom prst="rect">
            <a:avLst/>
          </a:prstGeom>
        </p:spPr>
      </p:pic>
      <p:pic>
        <p:nvPicPr>
          <p:cNvPr id="13" name="Picture 12"/>
          <p:cNvPicPr>
            <a:picLocks noChangeAspect="1"/>
          </p:cNvPicPr>
          <p:nvPr/>
        </p:nvPicPr>
        <p:blipFill>
          <a:blip r:embed="rId5"/>
          <a:stretch>
            <a:fillRect/>
          </a:stretch>
        </p:blipFill>
        <p:spPr>
          <a:xfrm>
            <a:off x="1259632" y="3725502"/>
            <a:ext cx="2629743" cy="1472656"/>
          </a:xfrm>
          <a:prstGeom prst="rect">
            <a:avLst/>
          </a:prstGeom>
        </p:spPr>
      </p:pic>
      <p:pic>
        <p:nvPicPr>
          <p:cNvPr id="14" name="Picture 13"/>
          <p:cNvPicPr>
            <a:picLocks noChangeAspect="1"/>
          </p:cNvPicPr>
          <p:nvPr/>
        </p:nvPicPr>
        <p:blipFill rotWithShape="1">
          <a:blip r:embed="rId6"/>
          <a:srcRect l="4864" r="6228"/>
          <a:stretch/>
        </p:blipFill>
        <p:spPr>
          <a:xfrm>
            <a:off x="5580112" y="3732979"/>
            <a:ext cx="2286000" cy="1439862"/>
          </a:xfrm>
          <a:prstGeom prst="rect">
            <a:avLst/>
          </a:prstGeom>
        </p:spPr>
      </p:pic>
      <p:pic>
        <p:nvPicPr>
          <p:cNvPr id="12" name="Picture 11"/>
          <p:cNvPicPr>
            <a:picLocks noChangeAspect="1"/>
          </p:cNvPicPr>
          <p:nvPr/>
        </p:nvPicPr>
        <p:blipFill>
          <a:blip r:embed="rId7"/>
          <a:stretch>
            <a:fillRect/>
          </a:stretch>
        </p:blipFill>
        <p:spPr>
          <a:xfrm>
            <a:off x="1259632" y="2348880"/>
            <a:ext cx="2645191" cy="1296144"/>
          </a:xfrm>
          <a:prstGeom prst="rect">
            <a:avLst/>
          </a:prstGeom>
        </p:spPr>
      </p:pic>
      <p:pic>
        <p:nvPicPr>
          <p:cNvPr id="10" name="Picture 9"/>
          <p:cNvPicPr>
            <a:picLocks noChangeAspect="1"/>
          </p:cNvPicPr>
          <p:nvPr/>
        </p:nvPicPr>
        <p:blipFill>
          <a:blip r:embed="rId8"/>
          <a:stretch>
            <a:fillRect/>
          </a:stretch>
        </p:blipFill>
        <p:spPr>
          <a:xfrm>
            <a:off x="1259632" y="5301208"/>
            <a:ext cx="2664297" cy="1287743"/>
          </a:xfrm>
          <a:prstGeom prst="rect">
            <a:avLst/>
          </a:prstGeom>
        </p:spPr>
      </p:pic>
    </p:spTree>
    <p:extLst>
      <p:ext uri="{BB962C8B-B14F-4D97-AF65-F5344CB8AC3E}">
        <p14:creationId xmlns:p14="http://schemas.microsoft.com/office/powerpoint/2010/main" val="16043614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Hypertext Fiction</a:t>
            </a:r>
            <a:endParaRPr lang="en-US" dirty="0"/>
          </a:p>
        </p:txBody>
      </p:sp>
      <p:sp>
        <p:nvSpPr>
          <p:cNvPr id="5" name="Content Placeholder 4"/>
          <p:cNvSpPr>
            <a:spLocks noGrp="1"/>
          </p:cNvSpPr>
          <p:nvPr>
            <p:ph idx="1"/>
          </p:nvPr>
        </p:nvSpPr>
        <p:spPr/>
        <p:txBody>
          <a:bodyPr/>
          <a:lstStyle/>
          <a:p>
            <a:pPr marL="90000" indent="0">
              <a:buNone/>
            </a:pPr>
            <a:r>
              <a:rPr lang="en-US" dirty="0" smtClean="0"/>
              <a:t>A selection:</a:t>
            </a:r>
          </a:p>
          <a:p>
            <a:pPr lvl="1"/>
            <a:r>
              <a:rPr lang="en-US" dirty="0" smtClean="0"/>
              <a:t>Michael Joyce (1987) - </a:t>
            </a:r>
            <a:r>
              <a:rPr lang="en-US" i="1" dirty="0"/>
              <a:t>a</a:t>
            </a:r>
            <a:r>
              <a:rPr lang="en-US" i="1" dirty="0" smtClean="0"/>
              <a:t>fternoon, a </a:t>
            </a:r>
            <a:r>
              <a:rPr lang="en-US" i="1" dirty="0"/>
              <a:t>s</a:t>
            </a:r>
            <a:r>
              <a:rPr lang="en-US" i="1" dirty="0" smtClean="0"/>
              <a:t>tory</a:t>
            </a:r>
          </a:p>
          <a:p>
            <a:pPr lvl="1"/>
            <a:r>
              <a:rPr lang="en-US" dirty="0" smtClean="0"/>
              <a:t>Stuart </a:t>
            </a:r>
            <a:r>
              <a:rPr lang="en-US" dirty="0" err="1" smtClean="0"/>
              <a:t>Moulthrop</a:t>
            </a:r>
            <a:r>
              <a:rPr lang="en-US" dirty="0"/>
              <a:t> </a:t>
            </a:r>
            <a:r>
              <a:rPr lang="en-US" dirty="0" smtClean="0"/>
              <a:t>(1992) </a:t>
            </a:r>
            <a:r>
              <a:rPr lang="en-US" i="1" dirty="0" smtClean="0"/>
              <a:t>- Victory Garden</a:t>
            </a:r>
          </a:p>
          <a:p>
            <a:pPr lvl="1"/>
            <a:r>
              <a:rPr lang="en-US" dirty="0" smtClean="0"/>
              <a:t>Geoff Ryman (1996) - </a:t>
            </a:r>
            <a:r>
              <a:rPr lang="en-US" i="1" dirty="0" smtClean="0"/>
              <a:t>253</a:t>
            </a:r>
            <a:endParaRPr lang="en-US" dirty="0" smtClean="0"/>
          </a:p>
        </p:txBody>
      </p:sp>
      <p:pic>
        <p:nvPicPr>
          <p:cNvPr id="6" name="Picture 5"/>
          <p:cNvPicPr>
            <a:picLocks noChangeAspect="1"/>
          </p:cNvPicPr>
          <p:nvPr/>
        </p:nvPicPr>
        <p:blipFill>
          <a:blip r:embed="rId3"/>
          <a:stretch>
            <a:fillRect/>
          </a:stretch>
        </p:blipFill>
        <p:spPr>
          <a:xfrm>
            <a:off x="2627784" y="3769320"/>
            <a:ext cx="2323976" cy="2323976"/>
          </a:xfrm>
          <a:prstGeom prst="rect">
            <a:avLst/>
          </a:prstGeom>
        </p:spPr>
      </p:pic>
      <p:pic>
        <p:nvPicPr>
          <p:cNvPr id="9" name="Picture 8"/>
          <p:cNvPicPr>
            <a:picLocks noChangeAspect="1"/>
          </p:cNvPicPr>
          <p:nvPr/>
        </p:nvPicPr>
        <p:blipFill>
          <a:blip r:embed="rId4"/>
          <a:stretch>
            <a:fillRect/>
          </a:stretch>
        </p:blipFill>
        <p:spPr>
          <a:xfrm>
            <a:off x="5220072" y="4869160"/>
            <a:ext cx="3683372" cy="1391838"/>
          </a:xfrm>
          <a:prstGeom prst="rect">
            <a:avLst/>
          </a:prstGeom>
        </p:spPr>
      </p:pic>
      <p:pic>
        <p:nvPicPr>
          <p:cNvPr id="8" name="Picture 7"/>
          <p:cNvPicPr>
            <a:picLocks noChangeAspect="1"/>
          </p:cNvPicPr>
          <p:nvPr/>
        </p:nvPicPr>
        <p:blipFill>
          <a:blip r:embed="rId5"/>
          <a:stretch>
            <a:fillRect/>
          </a:stretch>
        </p:blipFill>
        <p:spPr>
          <a:xfrm>
            <a:off x="395536" y="4005064"/>
            <a:ext cx="1905000" cy="2540000"/>
          </a:xfrm>
          <a:prstGeom prst="rect">
            <a:avLst/>
          </a:prstGeom>
        </p:spPr>
      </p:pic>
    </p:spTree>
    <p:extLst>
      <p:ext uri="{BB962C8B-B14F-4D97-AF65-F5344CB8AC3E}">
        <p14:creationId xmlns:p14="http://schemas.microsoft.com/office/powerpoint/2010/main" val="27322607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pPr marL="90000" indent="0">
              <a:buNone/>
            </a:pPr>
            <a:r>
              <a:rPr lang="en-US" i="1" dirty="0"/>
              <a:t>"I want to say I may have seen my son die this morning</a:t>
            </a:r>
            <a:r>
              <a:rPr lang="en-US" i="1" dirty="0" smtClean="0"/>
              <a:t>.”</a:t>
            </a:r>
          </a:p>
          <a:p>
            <a:pPr marL="90000" indent="0">
              <a:buNone/>
            </a:pPr>
            <a:r>
              <a:rPr lang="en-US" dirty="0" smtClean="0"/>
              <a:t>Non-linear </a:t>
            </a:r>
            <a:r>
              <a:rPr lang="en-US" i="1" dirty="0" smtClean="0"/>
              <a:t>narrative </a:t>
            </a:r>
            <a:r>
              <a:rPr lang="en-US" dirty="0" smtClean="0"/>
              <a:t>with default path</a:t>
            </a:r>
          </a:p>
          <a:p>
            <a:r>
              <a:rPr lang="en-US" dirty="0" smtClean="0"/>
              <a:t>Notecard-like </a:t>
            </a:r>
            <a:r>
              <a:rPr lang="en-US" dirty="0" err="1" smtClean="0"/>
              <a:t>lexias</a:t>
            </a:r>
            <a:endParaRPr lang="en-US" dirty="0" smtClean="0"/>
          </a:p>
          <a:p>
            <a:r>
              <a:rPr lang="en-US" dirty="0" smtClean="0"/>
              <a:t>No explicit anchors; all words are anchors</a:t>
            </a:r>
          </a:p>
          <a:p>
            <a:r>
              <a:rPr lang="en-US" dirty="0" smtClean="0"/>
              <a:t>Built as demonstration of the hypertext authoring system </a:t>
            </a:r>
            <a:r>
              <a:rPr lang="en-US" i="1" dirty="0" err="1" smtClean="0"/>
              <a:t>Storyspace</a:t>
            </a:r>
            <a:endParaRPr lang="en-US" i="1" dirty="0"/>
          </a:p>
          <a:p>
            <a:endParaRPr lang="en-US" dirty="0"/>
          </a:p>
        </p:txBody>
      </p:sp>
      <p:pic>
        <p:nvPicPr>
          <p:cNvPr id="7" name="Content Placeholder 6"/>
          <p:cNvPicPr>
            <a:picLocks noGrp="1" noChangeAspect="1"/>
          </p:cNvPicPr>
          <p:nvPr>
            <p:ph sz="half" idx="2"/>
          </p:nvPr>
        </p:nvPicPr>
        <p:blipFill>
          <a:blip r:embed="rId3"/>
          <a:srcRect t="-32053" b="-32053"/>
          <a:stretch>
            <a:fillRect/>
          </a:stretch>
        </p:blipFill>
        <p:spPr/>
      </p:pic>
      <p:sp>
        <p:nvSpPr>
          <p:cNvPr id="4" name="Title 3"/>
          <p:cNvSpPr>
            <a:spLocks noGrp="1"/>
          </p:cNvSpPr>
          <p:nvPr>
            <p:ph type="title"/>
          </p:nvPr>
        </p:nvSpPr>
        <p:spPr/>
        <p:txBody>
          <a:bodyPr/>
          <a:lstStyle/>
          <a:p>
            <a:r>
              <a:rPr lang="en-US" dirty="0"/>
              <a:t>a</a:t>
            </a:r>
            <a:r>
              <a:rPr lang="en-US" dirty="0" smtClean="0"/>
              <a:t>fternoon, a story (1987)</a:t>
            </a:r>
            <a:endParaRPr lang="en-US" dirty="0"/>
          </a:p>
        </p:txBody>
      </p:sp>
      <p:sp>
        <p:nvSpPr>
          <p:cNvPr id="8" name="TextBox 7"/>
          <p:cNvSpPr txBox="1"/>
          <p:nvPr/>
        </p:nvSpPr>
        <p:spPr>
          <a:xfrm>
            <a:off x="323528" y="6258798"/>
            <a:ext cx="8579272" cy="338554"/>
          </a:xfrm>
          <a:prstGeom prst="rect">
            <a:avLst/>
          </a:prstGeom>
          <a:noFill/>
        </p:spPr>
        <p:txBody>
          <a:bodyPr wrap="none" lIns="0" rIns="0" rtlCol="0" anchor="b">
            <a:noAutofit/>
          </a:bodyPr>
          <a:lstStyle/>
          <a:p>
            <a:pPr algn="just"/>
            <a:r>
              <a:rPr lang="en-US" sz="1600" dirty="0" smtClean="0">
                <a:latin typeface="Georgia"/>
                <a:cs typeface="Georgia"/>
              </a:rPr>
              <a:t>Joyce, M. (1990) </a:t>
            </a:r>
            <a:r>
              <a:rPr lang="en-US" sz="1600" i="1" dirty="0" smtClean="0">
                <a:latin typeface="Georgia"/>
                <a:cs typeface="Georgia"/>
              </a:rPr>
              <a:t>afternoon, a story</a:t>
            </a:r>
            <a:r>
              <a:rPr lang="en-US" sz="1600" dirty="0" smtClean="0">
                <a:latin typeface="Georgia"/>
                <a:cs typeface="Georgia"/>
              </a:rPr>
              <a:t>. Watertown, MA: </a:t>
            </a:r>
            <a:r>
              <a:rPr lang="en-US" sz="1600" dirty="0" err="1" smtClean="0">
                <a:latin typeface="Georgia"/>
                <a:cs typeface="Georgia"/>
              </a:rPr>
              <a:t>Eastgate</a:t>
            </a:r>
            <a:r>
              <a:rPr lang="en-US" sz="1600" dirty="0" smtClean="0">
                <a:latin typeface="Georgia"/>
                <a:cs typeface="Georgia"/>
              </a:rPr>
              <a:t> Systems.</a:t>
            </a:r>
            <a:endParaRPr lang="en-US" sz="1600" dirty="0">
              <a:latin typeface="Georgia"/>
              <a:cs typeface="Georgia"/>
            </a:endParaRPr>
          </a:p>
        </p:txBody>
      </p:sp>
    </p:spTree>
    <p:extLst>
      <p:ext uri="{BB962C8B-B14F-4D97-AF65-F5344CB8AC3E}">
        <p14:creationId xmlns:p14="http://schemas.microsoft.com/office/powerpoint/2010/main" val="115532697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pPr marL="90000" indent="0">
              <a:buNone/>
            </a:pPr>
            <a:r>
              <a:rPr lang="en-US" dirty="0" smtClean="0"/>
              <a:t>Follows a central character (Emily) and the interactions of those connected with her, set during Gulf War I.</a:t>
            </a:r>
          </a:p>
          <a:p>
            <a:pPr marL="90000" indent="0">
              <a:buNone/>
            </a:pPr>
            <a:r>
              <a:rPr lang="en-US" dirty="0" smtClean="0"/>
              <a:t>Multiple non-linear </a:t>
            </a:r>
            <a:r>
              <a:rPr lang="en-US" i="1" dirty="0" smtClean="0"/>
              <a:t>narratives</a:t>
            </a:r>
            <a:r>
              <a:rPr lang="en-US" dirty="0" smtClean="0"/>
              <a:t> with default paths</a:t>
            </a:r>
          </a:p>
          <a:p>
            <a:r>
              <a:rPr lang="en-US" dirty="0"/>
              <a:t>A</a:t>
            </a:r>
            <a:r>
              <a:rPr lang="en-US" dirty="0" smtClean="0"/>
              <a:t>nchors indicate branches to other narratives</a:t>
            </a:r>
            <a:br>
              <a:rPr lang="en-US" dirty="0" smtClean="0"/>
            </a:br>
            <a:r>
              <a:rPr lang="en-US" dirty="0" smtClean="0"/>
              <a:t>(initially hidden, but can be made explicit)</a:t>
            </a:r>
          </a:p>
          <a:p>
            <a:r>
              <a:rPr lang="en-US" dirty="0" smtClean="0"/>
              <a:t>Provides a taxonomic overview map</a:t>
            </a:r>
            <a:endParaRPr lang="en-US" dirty="0"/>
          </a:p>
        </p:txBody>
      </p:sp>
      <p:pic>
        <p:nvPicPr>
          <p:cNvPr id="2" name="Content Placeholder 1"/>
          <p:cNvPicPr>
            <a:picLocks noGrp="1" noChangeAspect="1"/>
          </p:cNvPicPr>
          <p:nvPr>
            <p:ph sz="half" idx="2"/>
          </p:nvPr>
        </p:nvPicPr>
        <p:blipFill>
          <a:blip r:embed="rId2"/>
          <a:srcRect t="-31575" b="-31575"/>
          <a:stretch>
            <a:fillRect/>
          </a:stretch>
        </p:blipFill>
        <p:spPr/>
      </p:pic>
      <p:sp>
        <p:nvSpPr>
          <p:cNvPr id="6" name="Title 5"/>
          <p:cNvSpPr>
            <a:spLocks noGrp="1"/>
          </p:cNvSpPr>
          <p:nvPr>
            <p:ph type="title"/>
          </p:nvPr>
        </p:nvSpPr>
        <p:spPr/>
        <p:txBody>
          <a:bodyPr/>
          <a:lstStyle/>
          <a:p>
            <a:r>
              <a:rPr lang="en-US" dirty="0" smtClean="0"/>
              <a:t>Victory Garden (1992)</a:t>
            </a:r>
            <a:endParaRPr lang="en-US" dirty="0"/>
          </a:p>
        </p:txBody>
      </p:sp>
      <p:sp>
        <p:nvSpPr>
          <p:cNvPr id="5" name="TextBox 4"/>
          <p:cNvSpPr txBox="1"/>
          <p:nvPr/>
        </p:nvSpPr>
        <p:spPr>
          <a:xfrm>
            <a:off x="323528" y="6258798"/>
            <a:ext cx="8579272" cy="338554"/>
          </a:xfrm>
          <a:prstGeom prst="rect">
            <a:avLst/>
          </a:prstGeom>
          <a:noFill/>
        </p:spPr>
        <p:txBody>
          <a:bodyPr wrap="none" lIns="0" rIns="0" rtlCol="0" anchor="b">
            <a:noAutofit/>
          </a:bodyPr>
          <a:lstStyle/>
          <a:p>
            <a:pPr algn="just"/>
            <a:r>
              <a:rPr lang="en-US" sz="1600" dirty="0" err="1" smtClean="0">
                <a:latin typeface="Georgia"/>
                <a:cs typeface="Georgia"/>
              </a:rPr>
              <a:t>Moulthrop</a:t>
            </a:r>
            <a:r>
              <a:rPr lang="en-US" sz="1600" dirty="0" smtClean="0">
                <a:latin typeface="Georgia"/>
                <a:cs typeface="Georgia"/>
              </a:rPr>
              <a:t>, </a:t>
            </a:r>
            <a:r>
              <a:rPr lang="en-US" sz="1600" dirty="0">
                <a:latin typeface="Georgia"/>
                <a:cs typeface="Georgia"/>
              </a:rPr>
              <a:t>S</a:t>
            </a:r>
            <a:r>
              <a:rPr lang="en-US" sz="1600" dirty="0" smtClean="0">
                <a:latin typeface="Georgia"/>
                <a:cs typeface="Georgia"/>
              </a:rPr>
              <a:t>. (1992) </a:t>
            </a:r>
            <a:r>
              <a:rPr lang="en-US" sz="1600" i="1" dirty="0" smtClean="0">
                <a:latin typeface="Georgia"/>
                <a:cs typeface="Georgia"/>
              </a:rPr>
              <a:t>Victory Garden</a:t>
            </a:r>
            <a:r>
              <a:rPr lang="en-US" sz="1600" dirty="0" smtClean="0">
                <a:latin typeface="Georgia"/>
                <a:cs typeface="Georgia"/>
              </a:rPr>
              <a:t>. Watertown, MA: </a:t>
            </a:r>
            <a:r>
              <a:rPr lang="en-US" sz="1600" dirty="0" err="1" smtClean="0">
                <a:latin typeface="Georgia"/>
                <a:cs typeface="Georgia"/>
              </a:rPr>
              <a:t>Eastgate</a:t>
            </a:r>
            <a:r>
              <a:rPr lang="en-US" sz="1600" dirty="0" smtClean="0">
                <a:latin typeface="Georgia"/>
                <a:cs typeface="Georgia"/>
              </a:rPr>
              <a:t> Systems.</a:t>
            </a:r>
            <a:endParaRPr lang="en-US" sz="1600" dirty="0">
              <a:latin typeface="Georgia"/>
              <a:cs typeface="Georgia"/>
            </a:endParaRPr>
          </a:p>
        </p:txBody>
      </p:sp>
    </p:spTree>
    <p:extLst>
      <p:ext uri="{BB962C8B-B14F-4D97-AF65-F5344CB8AC3E}">
        <p14:creationId xmlns:p14="http://schemas.microsoft.com/office/powerpoint/2010/main" val="277881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pPr marL="90000" indent="0">
              <a:buNone/>
            </a:pPr>
            <a:r>
              <a:rPr lang="en-US" dirty="0" smtClean="0"/>
              <a:t>Descriptions of the 253 occupants (passengers plus driver) of a London Underground train</a:t>
            </a:r>
          </a:p>
          <a:p>
            <a:pPr marL="90000" indent="0">
              <a:buNone/>
            </a:pPr>
            <a:r>
              <a:rPr lang="en-US" dirty="0" smtClean="0"/>
              <a:t>Extensive cross-referencing and footnotes support a non-linear </a:t>
            </a:r>
            <a:r>
              <a:rPr lang="en-US" i="1" dirty="0" smtClean="0"/>
              <a:t>narrative</a:t>
            </a:r>
          </a:p>
          <a:p>
            <a:r>
              <a:rPr lang="en-US" dirty="0" smtClean="0"/>
              <a:t>Each description is 253 words long</a:t>
            </a:r>
          </a:p>
          <a:p>
            <a:r>
              <a:rPr lang="en-US" dirty="0" smtClean="0"/>
              <a:t>Originally </a:t>
            </a:r>
            <a:r>
              <a:rPr lang="en-US" dirty="0"/>
              <a:t>published on the Web</a:t>
            </a:r>
          </a:p>
          <a:p>
            <a:endParaRPr lang="en-US" dirty="0" smtClean="0"/>
          </a:p>
          <a:p>
            <a:pPr marL="90000" indent="0">
              <a:buNone/>
            </a:pPr>
            <a:endParaRPr lang="en-US" dirty="0"/>
          </a:p>
        </p:txBody>
      </p:sp>
      <p:pic>
        <p:nvPicPr>
          <p:cNvPr id="2" name="Content Placeholder 1"/>
          <p:cNvPicPr>
            <a:picLocks noGrp="1" noChangeAspect="1"/>
          </p:cNvPicPr>
          <p:nvPr>
            <p:ph sz="half" idx="2"/>
          </p:nvPr>
        </p:nvPicPr>
        <p:blipFill>
          <a:blip r:embed="rId2"/>
          <a:srcRect l="-19434" r="-19434"/>
          <a:stretch>
            <a:fillRect/>
          </a:stretch>
        </p:blipFill>
        <p:spPr>
          <a:effectLst>
            <a:outerShdw blurRad="63500" sx="102000" sy="102000" algn="ctr" rotWithShape="0">
              <a:prstClr val="black">
                <a:alpha val="40000"/>
              </a:prstClr>
            </a:outerShdw>
          </a:effectLst>
        </p:spPr>
      </p:pic>
      <p:sp>
        <p:nvSpPr>
          <p:cNvPr id="4" name="Title 3"/>
          <p:cNvSpPr>
            <a:spLocks noGrp="1"/>
          </p:cNvSpPr>
          <p:nvPr>
            <p:ph type="title"/>
          </p:nvPr>
        </p:nvSpPr>
        <p:spPr/>
        <p:txBody>
          <a:bodyPr/>
          <a:lstStyle/>
          <a:p>
            <a:r>
              <a:rPr lang="en-US" dirty="0" smtClean="0"/>
              <a:t>253 (1996)</a:t>
            </a:r>
            <a:endParaRPr lang="en-US" dirty="0"/>
          </a:p>
        </p:txBody>
      </p:sp>
      <p:sp>
        <p:nvSpPr>
          <p:cNvPr id="7" name="TextBox 6"/>
          <p:cNvSpPr txBox="1"/>
          <p:nvPr/>
        </p:nvSpPr>
        <p:spPr>
          <a:xfrm>
            <a:off x="323528" y="6258798"/>
            <a:ext cx="8579272" cy="338554"/>
          </a:xfrm>
          <a:prstGeom prst="rect">
            <a:avLst/>
          </a:prstGeom>
          <a:noFill/>
        </p:spPr>
        <p:txBody>
          <a:bodyPr wrap="none" lIns="0" rIns="0" rtlCol="0" anchor="b">
            <a:noAutofit/>
          </a:bodyPr>
          <a:lstStyle/>
          <a:p>
            <a:pPr algn="just"/>
            <a:r>
              <a:rPr lang="en-US" sz="1600" dirty="0" smtClean="0">
                <a:latin typeface="Georgia"/>
                <a:cs typeface="Georgia"/>
              </a:rPr>
              <a:t>Ryman, G. (1998) </a:t>
            </a:r>
            <a:r>
              <a:rPr lang="en-US" sz="1600" i="1" dirty="0" smtClean="0">
                <a:latin typeface="Georgia"/>
                <a:cs typeface="Georgia"/>
              </a:rPr>
              <a:t>253: the print remix</a:t>
            </a:r>
            <a:r>
              <a:rPr lang="en-US" sz="1600" dirty="0" smtClean="0">
                <a:latin typeface="Georgia"/>
                <a:cs typeface="Georgia"/>
              </a:rPr>
              <a:t>. London: Flamingo.</a:t>
            </a:r>
            <a:endParaRPr lang="en-US" sz="1600" dirty="0">
              <a:latin typeface="Georgia"/>
              <a:cs typeface="Georgia"/>
            </a:endParaRPr>
          </a:p>
        </p:txBody>
      </p:sp>
    </p:spTree>
    <p:extLst>
      <p:ext uri="{BB962C8B-B14F-4D97-AF65-F5344CB8AC3E}">
        <p14:creationId xmlns:p14="http://schemas.microsoft.com/office/powerpoint/2010/main" val="1096109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Hypertext?</a:t>
            </a:r>
            <a:endParaRPr lang="en-US" dirty="0"/>
          </a:p>
        </p:txBody>
      </p:sp>
      <p:pic>
        <p:nvPicPr>
          <p:cNvPr id="8" name="Content Placeholder 7"/>
          <p:cNvPicPr>
            <a:picLocks noGrp="1" noChangeAspect="1"/>
          </p:cNvPicPr>
          <p:nvPr>
            <p:ph idx="1"/>
          </p:nvPr>
        </p:nvPicPr>
        <p:blipFill>
          <a:blip r:embed="rId2"/>
          <a:srcRect l="-35028" r="-35028"/>
          <a:stretch>
            <a:fillRect/>
          </a:stretch>
        </p:blipFill>
        <p:spPr/>
      </p:pic>
    </p:spTree>
    <p:extLst>
      <p:ext uri="{BB962C8B-B14F-4D97-AF65-F5344CB8AC3E}">
        <p14:creationId xmlns:p14="http://schemas.microsoft.com/office/powerpoint/2010/main" val="167050953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Hypertext Fiction</a:t>
            </a:r>
            <a:endParaRPr lang="en-US" dirty="0"/>
          </a:p>
        </p:txBody>
      </p:sp>
      <p:sp>
        <p:nvSpPr>
          <p:cNvPr id="4" name="Content Placeholder 3"/>
          <p:cNvSpPr>
            <a:spLocks noGrp="1"/>
          </p:cNvSpPr>
          <p:nvPr>
            <p:ph idx="1"/>
          </p:nvPr>
        </p:nvSpPr>
        <p:spPr/>
        <p:txBody>
          <a:bodyPr/>
          <a:lstStyle/>
          <a:p>
            <a:pPr marL="90000" indent="0">
              <a:buNone/>
            </a:pPr>
            <a:r>
              <a:rPr lang="en-US" dirty="0" smtClean="0"/>
              <a:t>Academic study concentrates on literary hypertext </a:t>
            </a:r>
            <a:br>
              <a:rPr lang="en-US" dirty="0" smtClean="0"/>
            </a:br>
            <a:r>
              <a:rPr lang="en-US" dirty="0" smtClean="0"/>
              <a:t>(c.f. literary fiction)</a:t>
            </a:r>
          </a:p>
          <a:p>
            <a:pPr lvl="1"/>
            <a:r>
              <a:rPr lang="en-US" dirty="0" smtClean="0"/>
              <a:t>Typified by non-linear </a:t>
            </a:r>
            <a:r>
              <a:rPr lang="en-US" i="1" dirty="0" smtClean="0"/>
              <a:t>narratives</a:t>
            </a:r>
            <a:r>
              <a:rPr lang="en-US" dirty="0" smtClean="0"/>
              <a:t>,</a:t>
            </a:r>
            <a:r>
              <a:rPr lang="en-US" i="1" dirty="0" smtClean="0"/>
              <a:t> </a:t>
            </a:r>
            <a:r>
              <a:rPr lang="en-US" dirty="0" smtClean="0"/>
              <a:t>rather than non-linear </a:t>
            </a:r>
            <a:r>
              <a:rPr lang="en-US" i="1" dirty="0" smtClean="0"/>
              <a:t>stories</a:t>
            </a:r>
          </a:p>
          <a:p>
            <a:endParaRPr lang="en-US" dirty="0" smtClean="0"/>
          </a:p>
          <a:p>
            <a:pPr marL="90000" indent="0">
              <a:buNone/>
            </a:pPr>
            <a:r>
              <a:rPr lang="en-US" dirty="0" smtClean="0"/>
              <a:t>What about the hypertext equivalent of genre or popular fiction?</a:t>
            </a:r>
          </a:p>
          <a:p>
            <a:pPr marL="90000" indent="0">
              <a:buNone/>
            </a:pPr>
            <a:r>
              <a:rPr lang="en-US" dirty="0" smtClean="0"/>
              <a:t>What about other media?</a:t>
            </a:r>
            <a:endParaRPr lang="en-US" dirty="0"/>
          </a:p>
        </p:txBody>
      </p:sp>
    </p:spTree>
    <p:extLst>
      <p:ext uri="{BB962C8B-B14F-4D97-AF65-F5344CB8AC3E}">
        <p14:creationId xmlns:p14="http://schemas.microsoft.com/office/powerpoint/2010/main" val="28736366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Third person narrative</a:t>
            </a:r>
          </a:p>
          <a:p>
            <a:pPr marL="90000" indent="0">
              <a:buNone/>
            </a:pPr>
            <a:r>
              <a:rPr lang="en-US" dirty="0" smtClean="0"/>
              <a:t>Coarse-grained, non-linear </a:t>
            </a:r>
            <a:r>
              <a:rPr lang="en-US" i="1" dirty="0" smtClean="0"/>
              <a:t>story</a:t>
            </a:r>
          </a:p>
          <a:p>
            <a:pPr lvl="1"/>
            <a:r>
              <a:rPr lang="en-US" dirty="0" smtClean="0"/>
              <a:t>Multi-page </a:t>
            </a:r>
            <a:r>
              <a:rPr lang="en-US" dirty="0" err="1" smtClean="0"/>
              <a:t>lexias</a:t>
            </a:r>
            <a:r>
              <a:rPr lang="en-US" dirty="0" smtClean="0"/>
              <a:t> corresponding to episodes in Les’ life</a:t>
            </a:r>
          </a:p>
          <a:p>
            <a:pPr lvl="1"/>
            <a:r>
              <a:rPr lang="en-US" dirty="0" smtClean="0"/>
              <a:t>Each episode concludes with an explicit choice for the reader</a:t>
            </a:r>
          </a:p>
          <a:p>
            <a:pPr lvl="1"/>
            <a:endParaRPr lang="en-US" dirty="0" smtClean="0"/>
          </a:p>
          <a:p>
            <a:endParaRPr lang="en-US" dirty="0"/>
          </a:p>
        </p:txBody>
      </p:sp>
      <p:pic>
        <p:nvPicPr>
          <p:cNvPr id="5" name="Content Placeholder 4" descr="luckyles.png"/>
          <p:cNvPicPr>
            <a:picLocks noGrp="1" noChangeAspect="1"/>
          </p:cNvPicPr>
          <p:nvPr>
            <p:ph sz="half" idx="2"/>
          </p:nvPr>
        </p:nvPicPr>
        <p:blipFill>
          <a:blip r:embed="rId3">
            <a:extLst>
              <a:ext uri="{28A0092B-C50C-407E-A947-70E740481C1C}">
                <a14:useLocalDpi xmlns:a14="http://schemas.microsoft.com/office/drawing/2010/main" val="0"/>
              </a:ext>
            </a:extLst>
          </a:blip>
          <a:srcRect l="-17166" r="-17166"/>
          <a:stretch>
            <a:fillRect/>
          </a:stretch>
        </p:blipFill>
        <p:spPr>
          <a:xfrm>
            <a:off x="4724400" y="1682751"/>
            <a:ext cx="4095600" cy="4266530"/>
          </a:xfrm>
          <a:effectLst>
            <a:outerShdw blurRad="50800" dist="38100" dir="2700000" algn="tl" rotWithShape="0">
              <a:prstClr val="black">
                <a:alpha val="40000"/>
              </a:prstClr>
            </a:outerShdw>
          </a:effectLst>
        </p:spPr>
      </p:pic>
      <p:sp>
        <p:nvSpPr>
          <p:cNvPr id="4" name="Title 3"/>
          <p:cNvSpPr>
            <a:spLocks noGrp="1"/>
          </p:cNvSpPr>
          <p:nvPr>
            <p:ph type="title"/>
          </p:nvPr>
        </p:nvSpPr>
        <p:spPr/>
        <p:txBody>
          <a:bodyPr/>
          <a:lstStyle/>
          <a:p>
            <a:r>
              <a:rPr lang="en-US" dirty="0" smtClean="0"/>
              <a:t>Lucky Les (1967)</a:t>
            </a:r>
            <a:endParaRPr lang="en-US" dirty="0"/>
          </a:p>
        </p:txBody>
      </p:sp>
      <p:sp>
        <p:nvSpPr>
          <p:cNvPr id="6" name="TextBox 5"/>
          <p:cNvSpPr txBox="1"/>
          <p:nvPr/>
        </p:nvSpPr>
        <p:spPr>
          <a:xfrm>
            <a:off x="323528" y="6258798"/>
            <a:ext cx="8579272" cy="338554"/>
          </a:xfrm>
          <a:prstGeom prst="rect">
            <a:avLst/>
          </a:prstGeom>
          <a:noFill/>
        </p:spPr>
        <p:txBody>
          <a:bodyPr wrap="none" lIns="0" rIns="0" rtlCol="0" anchor="b">
            <a:noAutofit/>
          </a:bodyPr>
          <a:lstStyle/>
          <a:p>
            <a:pPr algn="just"/>
            <a:r>
              <a:rPr lang="en-US" sz="1600" dirty="0" err="1" smtClean="0">
                <a:latin typeface="Georgia"/>
                <a:cs typeface="Georgia"/>
              </a:rPr>
              <a:t>Hildick</a:t>
            </a:r>
            <a:r>
              <a:rPr lang="en-US" sz="1600" dirty="0" smtClean="0">
                <a:latin typeface="Georgia"/>
                <a:cs typeface="Georgia"/>
              </a:rPr>
              <a:t>, E.W. (1967) </a:t>
            </a:r>
            <a:r>
              <a:rPr lang="en-US" sz="1600" i="1" dirty="0" smtClean="0">
                <a:latin typeface="Georgia"/>
                <a:cs typeface="Georgia"/>
              </a:rPr>
              <a:t>Lucky Les: the adventures of a cat of five tales</a:t>
            </a:r>
            <a:r>
              <a:rPr lang="en-US" sz="1600" dirty="0" smtClean="0">
                <a:latin typeface="Georgia"/>
                <a:cs typeface="Georgia"/>
              </a:rPr>
              <a:t>, Leicester: </a:t>
            </a:r>
            <a:r>
              <a:rPr lang="en-US" sz="1600" dirty="0" err="1" smtClean="0">
                <a:latin typeface="Georgia"/>
                <a:cs typeface="Georgia"/>
              </a:rPr>
              <a:t>Brockhampton</a:t>
            </a:r>
            <a:r>
              <a:rPr lang="en-US" sz="1600" dirty="0" smtClean="0">
                <a:latin typeface="Georgia"/>
                <a:cs typeface="Georgia"/>
              </a:rPr>
              <a:t> </a:t>
            </a:r>
          </a:p>
          <a:p>
            <a:pPr algn="just"/>
            <a:r>
              <a:rPr lang="en-US" sz="1600" dirty="0" smtClean="0">
                <a:latin typeface="Georgia"/>
                <a:cs typeface="Georgia"/>
              </a:rPr>
              <a:t>Press. </a:t>
            </a:r>
            <a:endParaRPr lang="en-US" sz="1600" dirty="0">
              <a:latin typeface="Georgia"/>
              <a:cs typeface="Georgia"/>
            </a:endParaRPr>
          </a:p>
        </p:txBody>
      </p:sp>
    </p:spTree>
    <p:extLst>
      <p:ext uri="{BB962C8B-B14F-4D97-AF65-F5344CB8AC3E}">
        <p14:creationId xmlns:p14="http://schemas.microsoft.com/office/powerpoint/2010/main" val="4155648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Second person narrative</a:t>
            </a:r>
          </a:p>
          <a:p>
            <a:pPr marL="90000" indent="0">
              <a:buNone/>
            </a:pPr>
            <a:r>
              <a:rPr lang="en-US" dirty="0" smtClean="0"/>
              <a:t>Again, non-linear </a:t>
            </a:r>
            <a:r>
              <a:rPr lang="en-US" i="1" dirty="0" smtClean="0"/>
              <a:t>story</a:t>
            </a:r>
          </a:p>
          <a:p>
            <a:pPr lvl="1"/>
            <a:r>
              <a:rPr lang="en-US" dirty="0" smtClean="0"/>
              <a:t>Single page </a:t>
            </a:r>
            <a:r>
              <a:rPr lang="en-US" dirty="0" err="1" smtClean="0"/>
              <a:t>lexias</a:t>
            </a:r>
            <a:endParaRPr lang="en-US" dirty="0" smtClean="0"/>
          </a:p>
          <a:p>
            <a:pPr lvl="1"/>
            <a:r>
              <a:rPr lang="en-US" dirty="0" smtClean="0"/>
              <a:t>Numbered pages </a:t>
            </a:r>
            <a:br>
              <a:rPr lang="en-US" dirty="0" smtClean="0"/>
            </a:br>
            <a:r>
              <a:rPr lang="en-US" dirty="0" smtClean="0"/>
              <a:t>with explicit </a:t>
            </a:r>
            <a:br>
              <a:rPr lang="en-US" dirty="0" smtClean="0"/>
            </a:br>
            <a:r>
              <a:rPr lang="en-US" dirty="0" smtClean="0"/>
              <a:t>choices</a:t>
            </a:r>
          </a:p>
          <a:p>
            <a:pPr marL="90000" indent="0">
              <a:buNone/>
            </a:pPr>
            <a:endParaRPr lang="en-US" dirty="0"/>
          </a:p>
          <a:p>
            <a:pPr marL="90000" indent="0">
              <a:buNone/>
            </a:pPr>
            <a:r>
              <a:rPr lang="en-US" dirty="0" smtClean="0"/>
              <a:t>See </a:t>
            </a:r>
            <a:r>
              <a:rPr lang="en-US" dirty="0"/>
              <a:t>also interactive</a:t>
            </a:r>
            <a:br>
              <a:rPr lang="en-US" dirty="0"/>
            </a:br>
            <a:r>
              <a:rPr lang="en-US" dirty="0"/>
              <a:t>fiction (Colossal Cave/</a:t>
            </a:r>
            <a:br>
              <a:rPr lang="en-US" dirty="0"/>
            </a:br>
            <a:r>
              <a:rPr lang="en-US" dirty="0"/>
              <a:t>Advent, </a:t>
            </a:r>
            <a:r>
              <a:rPr lang="en-US" dirty="0" err="1"/>
              <a:t>etc</a:t>
            </a:r>
            <a:r>
              <a:rPr lang="en-US" dirty="0" smtClean="0"/>
              <a:t>)</a:t>
            </a:r>
            <a:endParaRPr lang="en-US" dirty="0"/>
          </a:p>
        </p:txBody>
      </p:sp>
      <p:pic>
        <p:nvPicPr>
          <p:cNvPr id="6" name="Content Placeholder 5"/>
          <p:cNvPicPr>
            <a:picLocks noGrp="1" noChangeAspect="1"/>
          </p:cNvPicPr>
          <p:nvPr>
            <p:ph sz="half" idx="2"/>
          </p:nvPr>
        </p:nvPicPr>
        <p:blipFill rotWithShape="1">
          <a:blip r:embed="rId3"/>
          <a:srcRect t="4074" b="48788"/>
          <a:stretch/>
        </p:blipFill>
        <p:spPr>
          <a:xfrm>
            <a:off x="4716463" y="1700213"/>
            <a:ext cx="4095750" cy="3149867"/>
          </a:xfrm>
        </p:spPr>
      </p:pic>
      <p:sp>
        <p:nvSpPr>
          <p:cNvPr id="4" name="Title 3"/>
          <p:cNvSpPr>
            <a:spLocks noGrp="1"/>
          </p:cNvSpPr>
          <p:nvPr>
            <p:ph type="title"/>
          </p:nvPr>
        </p:nvSpPr>
        <p:spPr/>
        <p:txBody>
          <a:bodyPr/>
          <a:lstStyle/>
          <a:p>
            <a:r>
              <a:rPr lang="en-US" dirty="0" smtClean="0"/>
              <a:t>Choose Your Own Adventure (1979-)</a:t>
            </a:r>
            <a:endParaRPr lang="en-US" dirty="0"/>
          </a:p>
        </p:txBody>
      </p:sp>
      <p:pic>
        <p:nvPicPr>
          <p:cNvPr id="8" name="Content Placeholder 5"/>
          <p:cNvPicPr>
            <a:picLocks noChangeAspect="1"/>
          </p:cNvPicPr>
          <p:nvPr/>
        </p:nvPicPr>
        <p:blipFill rotWithShape="1">
          <a:blip r:embed="rId3"/>
          <a:srcRect l="-330" t="75542" r="330" b="3835"/>
          <a:stretch/>
        </p:blipFill>
        <p:spPr bwMode="auto">
          <a:xfrm>
            <a:off x="4716016" y="4797152"/>
            <a:ext cx="4095750" cy="1378017"/>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rot="20574644">
            <a:off x="3341219" y="3386419"/>
            <a:ext cx="1577421" cy="2642181"/>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323528" y="6258798"/>
            <a:ext cx="8579272" cy="338554"/>
          </a:xfrm>
          <a:prstGeom prst="rect">
            <a:avLst/>
          </a:prstGeom>
          <a:noFill/>
        </p:spPr>
        <p:txBody>
          <a:bodyPr wrap="none" lIns="0" rIns="0" rtlCol="0">
            <a:noAutofit/>
          </a:bodyPr>
          <a:lstStyle/>
          <a:p>
            <a:pPr algn="just"/>
            <a:r>
              <a:rPr lang="en-US" sz="1600" dirty="0" smtClean="0">
                <a:latin typeface="Georgia"/>
                <a:cs typeface="Georgia"/>
              </a:rPr>
              <a:t>Montgomery, R.A. (1979) </a:t>
            </a:r>
            <a:r>
              <a:rPr lang="en-US" sz="1600" i="1" dirty="0" smtClean="0">
                <a:latin typeface="Georgia"/>
                <a:cs typeface="Georgia"/>
              </a:rPr>
              <a:t>Journey Under the Sea</a:t>
            </a:r>
            <a:r>
              <a:rPr lang="en-US" sz="1600" dirty="0" smtClean="0">
                <a:latin typeface="Georgia"/>
                <a:cs typeface="Georgia"/>
              </a:rPr>
              <a:t>. New York: Bantam Books.</a:t>
            </a:r>
            <a:endParaRPr lang="en-US" sz="1600" dirty="0">
              <a:latin typeface="Georgia"/>
              <a:cs typeface="Georgia"/>
            </a:endParaRPr>
          </a:p>
        </p:txBody>
      </p:sp>
    </p:spTree>
    <p:extLst>
      <p:ext uri="{BB962C8B-B14F-4D97-AF65-F5344CB8AC3E}">
        <p14:creationId xmlns:p14="http://schemas.microsoft.com/office/powerpoint/2010/main" val="4447648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Increasing sophistication – not a children’s book!</a:t>
            </a:r>
          </a:p>
          <a:p>
            <a:pPr lvl="1"/>
            <a:r>
              <a:rPr lang="en-US" dirty="0" err="1" smtClean="0"/>
              <a:t>Lexias</a:t>
            </a:r>
            <a:r>
              <a:rPr lang="en-US" dirty="0" smtClean="0"/>
              <a:t> vary in size from a paragraph of a few sentences to several pages</a:t>
            </a:r>
          </a:p>
          <a:p>
            <a:pPr lvl="1"/>
            <a:r>
              <a:rPr lang="en-US" dirty="0" smtClean="0"/>
              <a:t>Non-linear </a:t>
            </a:r>
            <a:r>
              <a:rPr lang="en-US" i="1" dirty="0" smtClean="0"/>
              <a:t>story</a:t>
            </a:r>
            <a:r>
              <a:rPr lang="en-US" dirty="0" smtClean="0"/>
              <a:t>, but with an additional </a:t>
            </a:r>
            <a:r>
              <a:rPr lang="en-US" i="1" dirty="0" smtClean="0"/>
              <a:t>narrative</a:t>
            </a:r>
            <a:r>
              <a:rPr lang="en-US" dirty="0" smtClean="0"/>
              <a:t> if </a:t>
            </a:r>
            <a:r>
              <a:rPr lang="en-US" dirty="0" err="1" smtClean="0"/>
              <a:t>lexias</a:t>
            </a:r>
            <a:r>
              <a:rPr lang="en-US" dirty="0" smtClean="0"/>
              <a:t> are read in order, rather than by following the directions in the </a:t>
            </a:r>
            <a:r>
              <a:rPr lang="en-US" dirty="0" err="1" smtClean="0"/>
              <a:t>lexias</a:t>
            </a:r>
            <a:endParaRPr lang="en-US" dirty="0" smtClean="0"/>
          </a:p>
          <a:p>
            <a:endParaRPr lang="en-US" dirty="0"/>
          </a:p>
        </p:txBody>
      </p:sp>
      <p:pic>
        <p:nvPicPr>
          <p:cNvPr id="5" name="Content Placeholder 4" descr="426849-L.jpg"/>
          <p:cNvPicPr>
            <a:picLocks noGrp="1" noChangeAspect="1"/>
          </p:cNvPicPr>
          <p:nvPr>
            <p:ph sz="half" idx="2"/>
          </p:nvPr>
        </p:nvPicPr>
        <p:blipFill>
          <a:blip r:embed="rId2">
            <a:extLst>
              <a:ext uri="{28A0092B-C50C-407E-A947-70E740481C1C}">
                <a14:useLocalDpi xmlns:a14="http://schemas.microsoft.com/office/drawing/2010/main" val="0"/>
              </a:ext>
            </a:extLst>
          </a:blip>
          <a:srcRect l="-14292" r="-14292"/>
          <a:stretch>
            <a:fillRect/>
          </a:stretch>
        </p:blipFill>
        <p:spPr>
          <a:effectLst>
            <a:outerShdw blurRad="50800" dist="38100" dir="2700000" algn="tl" rotWithShape="0">
              <a:prstClr val="black">
                <a:alpha val="40000"/>
              </a:prstClr>
            </a:outerShdw>
          </a:effectLst>
        </p:spPr>
      </p:pic>
      <p:sp>
        <p:nvSpPr>
          <p:cNvPr id="4" name="Title 3"/>
          <p:cNvSpPr>
            <a:spLocks noGrp="1"/>
          </p:cNvSpPr>
          <p:nvPr>
            <p:ph type="title"/>
          </p:nvPr>
        </p:nvSpPr>
        <p:spPr/>
        <p:txBody>
          <a:bodyPr/>
          <a:lstStyle/>
          <a:p>
            <a:r>
              <a:rPr lang="en-US" dirty="0" smtClean="0"/>
              <a:t>Life’s Lottery (1999)</a:t>
            </a:r>
            <a:endParaRPr lang="en-US" dirty="0"/>
          </a:p>
        </p:txBody>
      </p:sp>
      <p:sp>
        <p:nvSpPr>
          <p:cNvPr id="6" name="TextBox 5"/>
          <p:cNvSpPr txBox="1"/>
          <p:nvPr/>
        </p:nvSpPr>
        <p:spPr>
          <a:xfrm>
            <a:off x="323528" y="6258798"/>
            <a:ext cx="8579272" cy="338554"/>
          </a:xfrm>
          <a:prstGeom prst="rect">
            <a:avLst/>
          </a:prstGeom>
          <a:noFill/>
        </p:spPr>
        <p:txBody>
          <a:bodyPr wrap="none" lIns="0" rIns="0" rtlCol="0">
            <a:noAutofit/>
          </a:bodyPr>
          <a:lstStyle/>
          <a:p>
            <a:pPr algn="just"/>
            <a:r>
              <a:rPr lang="en-US" sz="1600" dirty="0" smtClean="0">
                <a:latin typeface="Georgia"/>
                <a:cs typeface="Georgia"/>
              </a:rPr>
              <a:t>Newman, K. (1999) </a:t>
            </a:r>
            <a:r>
              <a:rPr lang="en-US" sz="1600" i="1" dirty="0" smtClean="0">
                <a:latin typeface="Georgia"/>
                <a:cs typeface="Georgia"/>
              </a:rPr>
              <a:t>Life’s Lottery</a:t>
            </a:r>
            <a:r>
              <a:rPr lang="en-US" sz="1600" dirty="0" smtClean="0">
                <a:latin typeface="Georgia"/>
                <a:cs typeface="Georgia"/>
              </a:rPr>
              <a:t>, London: Simon and Schuster.</a:t>
            </a:r>
            <a:endParaRPr lang="en-US" sz="1600" dirty="0">
              <a:latin typeface="Georgia"/>
              <a:cs typeface="Georgia"/>
            </a:endParaRPr>
          </a:p>
        </p:txBody>
      </p:sp>
    </p:spTree>
    <p:extLst>
      <p:ext uri="{BB962C8B-B14F-4D97-AF65-F5344CB8AC3E}">
        <p14:creationId xmlns:p14="http://schemas.microsoft.com/office/powerpoint/2010/main" val="3007877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Combines CYOA-style second person narrative with Dungeons &amp; Dragons-style rules</a:t>
            </a:r>
          </a:p>
          <a:p>
            <a:pPr lvl="1"/>
            <a:r>
              <a:rPr lang="en-US" dirty="0" smtClean="0"/>
              <a:t>Non-linear </a:t>
            </a:r>
            <a:r>
              <a:rPr lang="en-US" i="1" dirty="0" smtClean="0"/>
              <a:t>story</a:t>
            </a:r>
          </a:p>
          <a:p>
            <a:pPr lvl="1"/>
            <a:r>
              <a:rPr lang="en-US" dirty="0" smtClean="0"/>
              <a:t>Numbered paragraphs</a:t>
            </a:r>
            <a:br>
              <a:rPr lang="en-US" dirty="0" smtClean="0"/>
            </a:br>
            <a:r>
              <a:rPr lang="en-US" dirty="0" smtClean="0"/>
              <a:t>(more finely-grained </a:t>
            </a:r>
            <a:br>
              <a:rPr lang="en-US" dirty="0" smtClean="0"/>
            </a:br>
            <a:r>
              <a:rPr lang="en-US" dirty="0" smtClean="0"/>
              <a:t>narrative)</a:t>
            </a:r>
          </a:p>
          <a:p>
            <a:pPr lvl="1"/>
            <a:r>
              <a:rPr lang="en-US" dirty="0" smtClean="0"/>
              <a:t>Mixture of explicit</a:t>
            </a:r>
            <a:br>
              <a:rPr lang="en-US" dirty="0" smtClean="0"/>
            </a:br>
            <a:r>
              <a:rPr lang="en-US" dirty="0" smtClean="0"/>
              <a:t>and random choices</a:t>
            </a:r>
            <a:br>
              <a:rPr lang="en-US" dirty="0" smtClean="0"/>
            </a:br>
            <a:r>
              <a:rPr lang="en-US" dirty="0" smtClean="0"/>
              <a:t>(</a:t>
            </a:r>
            <a:r>
              <a:rPr lang="en-US" dirty="0" err="1" smtClean="0"/>
              <a:t>aleatory</a:t>
            </a:r>
            <a:r>
              <a:rPr lang="en-US" dirty="0" smtClean="0"/>
              <a:t> reading)</a:t>
            </a:r>
          </a:p>
          <a:p>
            <a:pPr lvl="1"/>
            <a:r>
              <a:rPr lang="en-US" dirty="0" smtClean="0"/>
              <a:t>External state</a:t>
            </a:r>
            <a:br>
              <a:rPr lang="en-US" dirty="0" smtClean="0"/>
            </a:br>
            <a:r>
              <a:rPr lang="en-US" dirty="0" smtClean="0"/>
              <a:t>(hit points, inventory, </a:t>
            </a:r>
            <a:r>
              <a:rPr lang="en-US" dirty="0" err="1" smtClean="0"/>
              <a:t>etc</a:t>
            </a:r>
            <a:r>
              <a:rPr lang="en-US" dirty="0" smtClean="0"/>
              <a:t>)</a:t>
            </a:r>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3209" t="9573" r="3576" b="11817"/>
          <a:stretch/>
        </p:blipFill>
        <p:spPr>
          <a:xfrm>
            <a:off x="4999306" y="1391527"/>
            <a:ext cx="3513025" cy="4931140"/>
          </a:xfrm>
        </p:spPr>
      </p:pic>
      <p:sp>
        <p:nvSpPr>
          <p:cNvPr id="4" name="Title 3"/>
          <p:cNvSpPr>
            <a:spLocks noGrp="1"/>
          </p:cNvSpPr>
          <p:nvPr>
            <p:ph type="title"/>
          </p:nvPr>
        </p:nvSpPr>
        <p:spPr/>
        <p:txBody>
          <a:bodyPr/>
          <a:lstStyle/>
          <a:p>
            <a:r>
              <a:rPr lang="en-US" dirty="0" smtClean="0"/>
              <a:t>Fighting Fantasy (1982-)</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615782">
            <a:off x="3599871" y="3525545"/>
            <a:ext cx="1570791" cy="2616198"/>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323528" y="6258798"/>
            <a:ext cx="8579272" cy="338554"/>
          </a:xfrm>
          <a:prstGeom prst="rect">
            <a:avLst/>
          </a:prstGeom>
          <a:noFill/>
        </p:spPr>
        <p:txBody>
          <a:bodyPr wrap="none" lIns="0" rIns="0" rtlCol="0">
            <a:noAutofit/>
          </a:bodyPr>
          <a:lstStyle/>
          <a:p>
            <a:pPr algn="just"/>
            <a:r>
              <a:rPr lang="en-US" sz="1600" dirty="0" smtClean="0">
                <a:latin typeface="Georgia"/>
                <a:cs typeface="Georgia"/>
              </a:rPr>
              <a:t>Jackson, S. &amp; Livingstone, I. (1982) </a:t>
            </a:r>
            <a:r>
              <a:rPr lang="en-US" sz="1600" i="1" dirty="0" smtClean="0">
                <a:latin typeface="Georgia"/>
                <a:cs typeface="Georgia"/>
              </a:rPr>
              <a:t>The Warlock of </a:t>
            </a:r>
            <a:r>
              <a:rPr lang="en-US" sz="1600" i="1" dirty="0" err="1" smtClean="0">
                <a:latin typeface="Georgia"/>
                <a:cs typeface="Georgia"/>
              </a:rPr>
              <a:t>Firetop</a:t>
            </a:r>
            <a:r>
              <a:rPr lang="en-US" sz="1600" i="1" dirty="0">
                <a:latin typeface="Georgia"/>
                <a:cs typeface="Georgia"/>
              </a:rPr>
              <a:t> </a:t>
            </a:r>
            <a:r>
              <a:rPr lang="en-US" sz="1600" i="1" dirty="0" smtClean="0">
                <a:latin typeface="Georgia"/>
                <a:cs typeface="Georgia"/>
              </a:rPr>
              <a:t>Mountain</a:t>
            </a:r>
            <a:r>
              <a:rPr lang="en-US" sz="1600" dirty="0" smtClean="0">
                <a:latin typeface="Georgia"/>
                <a:cs typeface="Georgia"/>
              </a:rPr>
              <a:t>. </a:t>
            </a:r>
            <a:r>
              <a:rPr lang="en-US" sz="1600" dirty="0" err="1" smtClean="0">
                <a:latin typeface="Georgia"/>
                <a:cs typeface="Georgia"/>
              </a:rPr>
              <a:t>Harmondsworth</a:t>
            </a:r>
            <a:r>
              <a:rPr lang="en-US" sz="1600" dirty="0" smtClean="0">
                <a:latin typeface="Georgia"/>
                <a:cs typeface="Georgia"/>
              </a:rPr>
              <a:t>: Puffin.</a:t>
            </a:r>
            <a:endParaRPr lang="en-US" sz="1600" dirty="0">
              <a:latin typeface="Georgia"/>
              <a:cs typeface="Georgia"/>
            </a:endParaRPr>
          </a:p>
        </p:txBody>
      </p:sp>
    </p:spTree>
    <p:extLst>
      <p:ext uri="{BB962C8B-B14F-4D97-AF65-F5344CB8AC3E}">
        <p14:creationId xmlns:p14="http://schemas.microsoft.com/office/powerpoint/2010/main" val="26278835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Second person narrative</a:t>
            </a:r>
            <a:endParaRPr lang="en-US" dirty="0"/>
          </a:p>
          <a:p>
            <a:pPr lvl="1"/>
            <a:r>
              <a:rPr lang="en-US" dirty="0" smtClean="0"/>
              <a:t>Again, non-linear </a:t>
            </a:r>
            <a:r>
              <a:rPr lang="en-US" i="1" dirty="0" smtClean="0"/>
              <a:t>story</a:t>
            </a:r>
          </a:p>
          <a:p>
            <a:pPr lvl="1"/>
            <a:r>
              <a:rPr lang="en-US" dirty="0" smtClean="0"/>
              <a:t>Simple rules</a:t>
            </a:r>
          </a:p>
          <a:p>
            <a:pPr lvl="1"/>
            <a:r>
              <a:rPr lang="en-US" dirty="0" smtClean="0"/>
              <a:t>No </a:t>
            </a:r>
            <a:r>
              <a:rPr lang="en-US" dirty="0" err="1" smtClean="0"/>
              <a:t>aleatory</a:t>
            </a:r>
            <a:r>
              <a:rPr lang="en-US" dirty="0" smtClean="0"/>
              <a:t> aspects</a:t>
            </a:r>
          </a:p>
          <a:p>
            <a:pPr marL="90000" indent="0">
              <a:buNone/>
            </a:pPr>
            <a:endParaRPr lang="en-US" dirty="0"/>
          </a:p>
          <a:p>
            <a:pPr marL="90000" indent="0">
              <a:buNone/>
            </a:pPr>
            <a:r>
              <a:rPr lang="en-US" dirty="0" smtClean="0"/>
              <a:t>Mimicry aimed at a different demographic to that of other </a:t>
            </a:r>
            <a:r>
              <a:rPr lang="en-US" dirty="0" err="1" smtClean="0"/>
              <a:t>gamebooks</a:t>
            </a:r>
            <a:r>
              <a:rPr lang="en-US" dirty="0"/>
              <a:t>.</a:t>
            </a:r>
            <a:endParaRPr lang="en-US" dirty="0" smtClean="0"/>
          </a:p>
        </p:txBody>
      </p:sp>
      <p:pic>
        <p:nvPicPr>
          <p:cNvPr id="5" name="Content Placeholder 4" descr="bennett.jpg"/>
          <p:cNvPicPr>
            <a:picLocks noGrp="1" noChangeAspect="1"/>
          </p:cNvPicPr>
          <p:nvPr>
            <p:ph sz="half" idx="2"/>
          </p:nvPr>
        </p:nvPicPr>
        <p:blipFill>
          <a:blip r:embed="rId3">
            <a:extLst>
              <a:ext uri="{28A0092B-C50C-407E-A947-70E740481C1C}">
                <a14:useLocalDpi xmlns:a14="http://schemas.microsoft.com/office/drawing/2010/main" val="0"/>
              </a:ext>
            </a:extLst>
          </a:blip>
          <a:srcRect l="-15256" r="-15256"/>
          <a:stretch>
            <a:fillRect/>
          </a:stretch>
        </p:blipFill>
        <p:spPr>
          <a:effectLst>
            <a:outerShdw blurRad="50800" dist="38100" dir="2700000" algn="tl" rotWithShape="0">
              <a:prstClr val="black">
                <a:alpha val="40000"/>
              </a:prstClr>
            </a:outerShdw>
          </a:effectLst>
        </p:spPr>
      </p:pic>
      <p:sp>
        <p:nvSpPr>
          <p:cNvPr id="4" name="Title 3"/>
          <p:cNvSpPr>
            <a:spLocks noGrp="1"/>
          </p:cNvSpPr>
          <p:nvPr>
            <p:ph type="title"/>
          </p:nvPr>
        </p:nvSpPr>
        <p:spPr/>
        <p:txBody>
          <a:bodyPr/>
          <a:lstStyle/>
          <a:p>
            <a:r>
              <a:rPr lang="en-US" dirty="0" smtClean="0"/>
              <a:t>Being Elizabeth </a:t>
            </a:r>
            <a:r>
              <a:rPr lang="en-US" dirty="0" err="1" smtClean="0"/>
              <a:t>Bennet</a:t>
            </a:r>
            <a:r>
              <a:rPr lang="en-US" dirty="0" smtClean="0"/>
              <a:t> (2007)</a:t>
            </a:r>
            <a:endParaRPr lang="en-US" dirty="0"/>
          </a:p>
        </p:txBody>
      </p:sp>
      <p:sp>
        <p:nvSpPr>
          <p:cNvPr id="6" name="TextBox 5"/>
          <p:cNvSpPr txBox="1"/>
          <p:nvPr/>
        </p:nvSpPr>
        <p:spPr>
          <a:xfrm>
            <a:off x="323528" y="6258798"/>
            <a:ext cx="8579272" cy="338554"/>
          </a:xfrm>
          <a:prstGeom prst="rect">
            <a:avLst/>
          </a:prstGeom>
          <a:noFill/>
        </p:spPr>
        <p:txBody>
          <a:bodyPr wrap="none" lIns="0" rIns="0" rtlCol="0">
            <a:noAutofit/>
          </a:bodyPr>
          <a:lstStyle/>
          <a:p>
            <a:pPr algn="just"/>
            <a:r>
              <a:rPr lang="en-US" sz="1600" dirty="0" smtClean="0">
                <a:latin typeface="Georgia"/>
                <a:cs typeface="Georgia"/>
              </a:rPr>
              <a:t>Campbell Webster, E. (2007) </a:t>
            </a:r>
            <a:r>
              <a:rPr lang="en-US" sz="1600" i="1" dirty="0" smtClean="0">
                <a:latin typeface="Georgia"/>
                <a:cs typeface="Georgia"/>
              </a:rPr>
              <a:t>Being Elizabeth </a:t>
            </a:r>
            <a:r>
              <a:rPr lang="en-US" sz="1600" i="1" dirty="0" err="1" smtClean="0">
                <a:latin typeface="Georgia"/>
                <a:cs typeface="Georgia"/>
              </a:rPr>
              <a:t>Bennet</a:t>
            </a:r>
            <a:r>
              <a:rPr lang="en-US" sz="1600" dirty="0" smtClean="0">
                <a:latin typeface="Georgia"/>
                <a:cs typeface="Georgia"/>
              </a:rPr>
              <a:t>. London: Atlantic.</a:t>
            </a:r>
            <a:endParaRPr lang="en-US" sz="1600" dirty="0">
              <a:latin typeface="Georgia"/>
              <a:cs typeface="Georgia"/>
            </a:endParaRPr>
          </a:p>
        </p:txBody>
      </p:sp>
    </p:spTree>
    <p:extLst>
      <p:ext uri="{BB962C8B-B14F-4D97-AF65-F5344CB8AC3E}">
        <p14:creationId xmlns:p14="http://schemas.microsoft.com/office/powerpoint/2010/main" val="8001549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Early hypertext comics based on </a:t>
            </a:r>
            <a:r>
              <a:rPr lang="en-US" dirty="0" err="1" smtClean="0"/>
              <a:t>gamebooks</a:t>
            </a:r>
            <a:endParaRPr lang="en-US" dirty="0" smtClean="0"/>
          </a:p>
          <a:p>
            <a:pPr lvl="1"/>
            <a:r>
              <a:rPr lang="en-US" dirty="0" smtClean="0"/>
              <a:t>Dice Man 1-5 (1986)</a:t>
            </a:r>
          </a:p>
          <a:p>
            <a:pPr lvl="1"/>
            <a:r>
              <a:rPr lang="en-US" dirty="0" smtClean="0"/>
              <a:t>You are Maggie Thatcher (1987)</a:t>
            </a:r>
          </a:p>
          <a:p>
            <a:endParaRPr lang="en-US" dirty="0" smtClean="0"/>
          </a:p>
          <a:p>
            <a:pPr marL="90000" indent="0">
              <a:buNone/>
            </a:pPr>
            <a:r>
              <a:rPr lang="en-US" dirty="0" smtClean="0"/>
              <a:t>Typically second person narrative</a:t>
            </a:r>
          </a:p>
          <a:p>
            <a:pPr lvl="1"/>
            <a:r>
              <a:rPr lang="en-US" dirty="0" smtClean="0"/>
              <a:t>Numbered frames/pages</a:t>
            </a:r>
          </a:p>
          <a:p>
            <a:pPr lvl="1"/>
            <a:r>
              <a:rPr lang="en-US" dirty="0" smtClean="0"/>
              <a:t>Explicit choices in captions</a:t>
            </a:r>
          </a:p>
          <a:p>
            <a:pPr lvl="1"/>
            <a:r>
              <a:rPr lang="en-US" dirty="0" smtClean="0"/>
              <a:t>Ludic elements</a:t>
            </a:r>
            <a:endParaRPr lang="en-US" dirty="0"/>
          </a:p>
        </p:txBody>
      </p:sp>
      <p:sp>
        <p:nvSpPr>
          <p:cNvPr id="4" name="Title 3"/>
          <p:cNvSpPr>
            <a:spLocks noGrp="1"/>
          </p:cNvSpPr>
          <p:nvPr>
            <p:ph type="title"/>
          </p:nvPr>
        </p:nvSpPr>
        <p:spPr/>
        <p:txBody>
          <a:bodyPr/>
          <a:lstStyle/>
          <a:p>
            <a:r>
              <a:rPr lang="en-US" dirty="0" err="1" smtClean="0"/>
              <a:t>Hypercomics</a:t>
            </a:r>
            <a:r>
              <a:rPr lang="en-US" dirty="0" smtClean="0"/>
              <a:t> (1986-)</a:t>
            </a:r>
            <a:endParaRPr lang="en-US" dirty="0"/>
          </a:p>
        </p:txBody>
      </p:sp>
      <p:pic>
        <p:nvPicPr>
          <p:cNvPr id="7" name="Picture 6" descr="Diceman_1_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6093" y="836712"/>
            <a:ext cx="3962371" cy="5474779"/>
          </a:xfrm>
          <a:prstGeom prst="rect">
            <a:avLst/>
          </a:prstGeom>
        </p:spPr>
      </p:pic>
      <p:sp>
        <p:nvSpPr>
          <p:cNvPr id="8" name="TextBox 7"/>
          <p:cNvSpPr txBox="1"/>
          <p:nvPr/>
        </p:nvSpPr>
        <p:spPr>
          <a:xfrm>
            <a:off x="323850" y="6258798"/>
            <a:ext cx="6465111" cy="338554"/>
          </a:xfrm>
          <a:prstGeom prst="rect">
            <a:avLst/>
          </a:prstGeom>
          <a:noFill/>
        </p:spPr>
        <p:txBody>
          <a:bodyPr wrap="none" lIns="0" rIns="0" rtlCol="0">
            <a:spAutoFit/>
          </a:bodyPr>
          <a:lstStyle/>
          <a:p>
            <a:r>
              <a:rPr lang="en-US" sz="1600" dirty="0" smtClean="0">
                <a:latin typeface="Georgia"/>
                <a:cs typeface="Georgia"/>
              </a:rPr>
              <a:t>Talbot, B. et al, (1986</a:t>
            </a:r>
            <a:r>
              <a:rPr lang="en-US" sz="1600" dirty="0">
                <a:latin typeface="Georgia"/>
                <a:cs typeface="Georgia"/>
              </a:rPr>
              <a:t>)</a:t>
            </a:r>
            <a:r>
              <a:rPr lang="en-US" sz="1600" dirty="0" smtClean="0">
                <a:latin typeface="Georgia"/>
                <a:cs typeface="Georgia"/>
              </a:rPr>
              <a:t> </a:t>
            </a:r>
            <a:r>
              <a:rPr lang="en-US" sz="1600" i="1" dirty="0" smtClean="0">
                <a:latin typeface="Georgia"/>
                <a:cs typeface="Georgia"/>
              </a:rPr>
              <a:t>House of Death</a:t>
            </a:r>
            <a:r>
              <a:rPr lang="en-US" sz="1600" dirty="0">
                <a:latin typeface="Georgia"/>
                <a:cs typeface="Georgia"/>
              </a:rPr>
              <a:t>.</a:t>
            </a:r>
            <a:r>
              <a:rPr lang="en-US" sz="1600" dirty="0" smtClean="0">
                <a:latin typeface="Georgia"/>
                <a:cs typeface="Georgia"/>
              </a:rPr>
              <a:t> Dice Man, no. 1, IPC Magazines. </a:t>
            </a:r>
            <a:endParaRPr lang="en-US" sz="1600" dirty="0">
              <a:latin typeface="Georgia"/>
              <a:cs typeface="Georgia"/>
            </a:endParaRPr>
          </a:p>
        </p:txBody>
      </p:sp>
    </p:spTree>
    <p:extLst>
      <p:ext uri="{BB962C8B-B14F-4D97-AF65-F5344CB8AC3E}">
        <p14:creationId xmlns:p14="http://schemas.microsoft.com/office/powerpoint/2010/main" val="13099759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Visual grammar for linking:</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90000" indent="0">
              <a:buNone/>
            </a:pPr>
            <a:endParaRPr lang="en-US" dirty="0" smtClean="0"/>
          </a:p>
          <a:p>
            <a:r>
              <a:rPr lang="en-US" dirty="0" smtClean="0"/>
              <a:t>Tabs for inter-page navigation</a:t>
            </a:r>
            <a:endParaRPr lang="en-US" dirty="0"/>
          </a:p>
        </p:txBody>
      </p:sp>
      <p:pic>
        <p:nvPicPr>
          <p:cNvPr id="5" name="Content Placeholder 4" descr="meanwhile.png"/>
          <p:cNvPicPr>
            <a:picLocks noGrp="1" noChangeAspect="1"/>
          </p:cNvPicPr>
          <p:nvPr>
            <p:ph sz="half" idx="2"/>
          </p:nvPr>
        </p:nvPicPr>
        <p:blipFill>
          <a:blip r:embed="rId3">
            <a:extLst>
              <a:ext uri="{28A0092B-C50C-407E-A947-70E740481C1C}">
                <a14:useLocalDpi xmlns:a14="http://schemas.microsoft.com/office/drawing/2010/main" val="0"/>
              </a:ext>
            </a:extLst>
          </a:blip>
          <a:srcRect l="-4736" r="-4736"/>
          <a:stretch>
            <a:fillRect/>
          </a:stretch>
        </p:blipFill>
        <p:spPr/>
      </p:pic>
      <p:sp>
        <p:nvSpPr>
          <p:cNvPr id="4" name="Title 3"/>
          <p:cNvSpPr>
            <a:spLocks noGrp="1"/>
          </p:cNvSpPr>
          <p:nvPr>
            <p:ph type="title"/>
          </p:nvPr>
        </p:nvSpPr>
        <p:spPr/>
        <p:txBody>
          <a:bodyPr/>
          <a:lstStyle/>
          <a:p>
            <a:r>
              <a:rPr lang="en-US" dirty="0" smtClean="0"/>
              <a:t>Meanwhile (2010)</a:t>
            </a:r>
            <a:endParaRPr lang="en-US" dirty="0"/>
          </a:p>
        </p:txBody>
      </p:sp>
      <p:sp>
        <p:nvSpPr>
          <p:cNvPr id="6" name="TextBox 5"/>
          <p:cNvSpPr txBox="1"/>
          <p:nvPr/>
        </p:nvSpPr>
        <p:spPr>
          <a:xfrm>
            <a:off x="351334" y="6258798"/>
            <a:ext cx="4932841" cy="338554"/>
          </a:xfrm>
          <a:prstGeom prst="rect">
            <a:avLst/>
          </a:prstGeom>
          <a:noFill/>
        </p:spPr>
        <p:txBody>
          <a:bodyPr wrap="none" lIns="0" rIns="0" rtlCol="0">
            <a:spAutoFit/>
          </a:bodyPr>
          <a:lstStyle/>
          <a:p>
            <a:r>
              <a:rPr lang="en-US" sz="1600" dirty="0" smtClean="0">
                <a:latin typeface="Georgia"/>
                <a:cs typeface="Georgia"/>
              </a:rPr>
              <a:t>Shiga, J.</a:t>
            </a:r>
            <a:r>
              <a:rPr lang="en-US" sz="1600" dirty="0">
                <a:latin typeface="Georgia"/>
                <a:cs typeface="Georgia"/>
              </a:rPr>
              <a:t> </a:t>
            </a:r>
            <a:r>
              <a:rPr lang="en-US" sz="1600" dirty="0" smtClean="0">
                <a:latin typeface="Georgia"/>
                <a:cs typeface="Georgia"/>
              </a:rPr>
              <a:t>(2010</a:t>
            </a:r>
            <a:r>
              <a:rPr lang="en-US" sz="1600" dirty="0">
                <a:latin typeface="Georgia"/>
                <a:cs typeface="Georgia"/>
              </a:rPr>
              <a:t>)</a:t>
            </a:r>
            <a:r>
              <a:rPr lang="en-US" sz="1600" dirty="0" smtClean="0">
                <a:latin typeface="Georgia"/>
                <a:cs typeface="Georgia"/>
              </a:rPr>
              <a:t> </a:t>
            </a:r>
            <a:r>
              <a:rPr lang="en-US" sz="1600" i="1" dirty="0" smtClean="0">
                <a:latin typeface="Georgia"/>
                <a:cs typeface="Georgia"/>
              </a:rPr>
              <a:t>Meanwhile</a:t>
            </a:r>
            <a:r>
              <a:rPr lang="en-US" sz="1600" dirty="0" smtClean="0">
                <a:latin typeface="Georgia"/>
                <a:cs typeface="Georgia"/>
              </a:rPr>
              <a:t>. New York: Amulet Books.</a:t>
            </a:r>
            <a:endParaRPr lang="en-US" sz="1600" dirty="0">
              <a:latin typeface="Georgia"/>
              <a:cs typeface="Georgia"/>
            </a:endParaRPr>
          </a:p>
        </p:txBody>
      </p:sp>
      <p:pic>
        <p:nvPicPr>
          <p:cNvPr id="7" name="Picture 6" descr="meanwhi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2050407"/>
            <a:ext cx="2952328" cy="3970881"/>
          </a:xfrm>
          <a:prstGeom prst="rect">
            <a:avLst/>
          </a:prstGeom>
        </p:spPr>
      </p:pic>
    </p:spTree>
    <p:extLst>
      <p:ext uri="{BB962C8B-B14F-4D97-AF65-F5344CB8AC3E}">
        <p14:creationId xmlns:p14="http://schemas.microsoft.com/office/powerpoint/2010/main" val="17977322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Czech experimental interactive film</a:t>
            </a:r>
          </a:p>
          <a:p>
            <a:r>
              <a:rPr lang="en-US" dirty="0" smtClean="0"/>
              <a:t>First shown at Expo 67 in Montreal</a:t>
            </a:r>
          </a:p>
          <a:p>
            <a:r>
              <a:rPr lang="en-US" dirty="0"/>
              <a:t>F</a:t>
            </a:r>
            <a:r>
              <a:rPr lang="en-US" dirty="0" smtClean="0"/>
              <a:t>ilm is stopped at intervals and  audience is asked how they think the film should be continued</a:t>
            </a:r>
          </a:p>
          <a:p>
            <a:r>
              <a:rPr lang="en-US" dirty="0" smtClean="0"/>
              <a:t>Audience votes on two options (red/green) with the majority determining the future path of the film (</a:t>
            </a:r>
            <a:r>
              <a:rPr lang="en-US" dirty="0" err="1" smtClean="0"/>
              <a:t>ergodic</a:t>
            </a:r>
            <a:r>
              <a:rPr lang="en-US" dirty="0" smtClean="0"/>
              <a:t>)</a:t>
            </a:r>
            <a:endParaRPr lang="en-US" dirty="0"/>
          </a:p>
        </p:txBody>
      </p:sp>
      <p:sp>
        <p:nvSpPr>
          <p:cNvPr id="4" name="Title 3"/>
          <p:cNvSpPr>
            <a:spLocks noGrp="1"/>
          </p:cNvSpPr>
          <p:nvPr>
            <p:ph type="title"/>
          </p:nvPr>
        </p:nvSpPr>
        <p:spPr/>
        <p:txBody>
          <a:bodyPr/>
          <a:lstStyle/>
          <a:p>
            <a:r>
              <a:rPr lang="en-US" dirty="0" err="1" smtClean="0"/>
              <a:t>Kinoautomat</a:t>
            </a:r>
            <a:r>
              <a:rPr lang="en-US" dirty="0" smtClean="0"/>
              <a:t> (1967)</a:t>
            </a:r>
            <a:endParaRPr lang="en-US" dirty="0"/>
          </a:p>
        </p:txBody>
      </p:sp>
      <p:sp>
        <p:nvSpPr>
          <p:cNvPr id="7" name="TextBox 6"/>
          <p:cNvSpPr txBox="1"/>
          <p:nvPr/>
        </p:nvSpPr>
        <p:spPr>
          <a:xfrm>
            <a:off x="323528" y="6258798"/>
            <a:ext cx="7136569" cy="338554"/>
          </a:xfrm>
          <a:prstGeom prst="rect">
            <a:avLst/>
          </a:prstGeom>
          <a:noFill/>
        </p:spPr>
        <p:txBody>
          <a:bodyPr wrap="none" lIns="0" rIns="0" rtlCol="0" anchor="b">
            <a:spAutoFit/>
          </a:bodyPr>
          <a:lstStyle/>
          <a:p>
            <a:r>
              <a:rPr lang="en-US" sz="1600" dirty="0" err="1" smtClean="0">
                <a:latin typeface="Georgia"/>
                <a:cs typeface="Georgia"/>
              </a:rPr>
              <a:t>Činčera</a:t>
            </a:r>
            <a:r>
              <a:rPr lang="en-US" sz="1600" dirty="0" smtClean="0">
                <a:latin typeface="Georgia"/>
                <a:cs typeface="Georgia"/>
              </a:rPr>
              <a:t>, R., </a:t>
            </a:r>
            <a:r>
              <a:rPr lang="en-US" sz="1600" dirty="0" err="1" smtClean="0">
                <a:latin typeface="Georgia"/>
                <a:cs typeface="Georgia"/>
              </a:rPr>
              <a:t>Roháč</a:t>
            </a:r>
            <a:r>
              <a:rPr lang="en-US" sz="1600" dirty="0" smtClean="0">
                <a:latin typeface="Georgia"/>
                <a:cs typeface="Georgia"/>
              </a:rPr>
              <a:t>, J. and </a:t>
            </a:r>
            <a:r>
              <a:rPr lang="en-US" sz="1600" dirty="0" err="1" smtClean="0">
                <a:latin typeface="Georgia"/>
                <a:cs typeface="Georgia"/>
              </a:rPr>
              <a:t>Svitáček</a:t>
            </a:r>
            <a:r>
              <a:rPr lang="en-US" sz="1600" dirty="0" smtClean="0">
                <a:latin typeface="Georgia"/>
                <a:cs typeface="Georgia"/>
              </a:rPr>
              <a:t>, V (1967) </a:t>
            </a:r>
            <a:r>
              <a:rPr lang="en-US" sz="1600" i="1" dirty="0" err="1" smtClean="0">
                <a:latin typeface="Georgia"/>
                <a:cs typeface="Georgia"/>
              </a:rPr>
              <a:t>Kinoautomat</a:t>
            </a:r>
            <a:r>
              <a:rPr lang="en-US" sz="1600" i="1" dirty="0" smtClean="0">
                <a:latin typeface="Georgia"/>
                <a:cs typeface="Georgia"/>
              </a:rPr>
              <a:t>: </a:t>
            </a:r>
            <a:r>
              <a:rPr lang="en-US" sz="1600" i="1" dirty="0" err="1" smtClean="0">
                <a:latin typeface="Georgia"/>
                <a:cs typeface="Georgia"/>
              </a:rPr>
              <a:t>Človĕk</a:t>
            </a:r>
            <a:r>
              <a:rPr lang="en-US" sz="1600" i="1" dirty="0" smtClean="0">
                <a:latin typeface="Georgia"/>
                <a:cs typeface="Georgia"/>
              </a:rPr>
              <a:t> a </a:t>
            </a:r>
            <a:r>
              <a:rPr lang="en-US" sz="1600" i="1" dirty="0" err="1" smtClean="0">
                <a:latin typeface="Georgia"/>
                <a:cs typeface="Georgia"/>
              </a:rPr>
              <a:t>jeho</a:t>
            </a:r>
            <a:r>
              <a:rPr lang="en-US" sz="1600" i="1" dirty="0" smtClean="0">
                <a:latin typeface="Georgia"/>
                <a:cs typeface="Georgia"/>
              </a:rPr>
              <a:t> </a:t>
            </a:r>
            <a:r>
              <a:rPr lang="en-US" sz="1600" i="1" dirty="0" err="1" smtClean="0">
                <a:latin typeface="Georgia"/>
                <a:cs typeface="Georgia"/>
              </a:rPr>
              <a:t>dům</a:t>
            </a:r>
            <a:r>
              <a:rPr lang="en-US" sz="1600" dirty="0" smtClean="0">
                <a:latin typeface="Georgia"/>
                <a:cs typeface="Georgia"/>
              </a:rPr>
              <a:t>. </a:t>
            </a:r>
            <a:endParaRPr lang="en-US" sz="1600" dirty="0">
              <a:latin typeface="Georgia"/>
              <a:cs typeface="Georgia"/>
            </a:endParaRPr>
          </a:p>
        </p:txBody>
      </p:sp>
      <p:pic>
        <p:nvPicPr>
          <p:cNvPr id="9" name="Content Placeholder 8"/>
          <p:cNvPicPr>
            <a:picLocks noGrp="1" noChangeAspect="1"/>
          </p:cNvPicPr>
          <p:nvPr>
            <p:ph sz="half" idx="2"/>
          </p:nvPr>
        </p:nvPicPr>
        <p:blipFill>
          <a:blip r:embed="rId3"/>
          <a:srcRect t="-13486" b="-13486"/>
          <a:stretch>
            <a:fillRect/>
          </a:stretch>
        </p:blipFill>
        <p:spPr/>
      </p:pic>
    </p:spTree>
    <p:extLst>
      <p:ext uri="{BB962C8B-B14F-4D97-AF65-F5344CB8AC3E}">
        <p14:creationId xmlns:p14="http://schemas.microsoft.com/office/powerpoint/2010/main" val="197659710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90000" indent="0">
              <a:buNone/>
            </a:pPr>
            <a:r>
              <a:rPr lang="en-US" dirty="0" smtClean="0"/>
              <a:t>Play takes place in a large house</a:t>
            </a:r>
          </a:p>
          <a:p>
            <a:r>
              <a:rPr lang="en-US" dirty="0"/>
              <a:t>A</a:t>
            </a:r>
            <a:r>
              <a:rPr lang="en-US" dirty="0" smtClean="0"/>
              <a:t>ctors perform simultaneously in up to nine different rooms</a:t>
            </a:r>
          </a:p>
          <a:p>
            <a:r>
              <a:rPr lang="en-US" dirty="0" smtClean="0"/>
              <a:t>Spectators must choose which actor(s) they follow (</a:t>
            </a:r>
            <a:r>
              <a:rPr lang="en-US" dirty="0" err="1" smtClean="0"/>
              <a:t>ergodic</a:t>
            </a:r>
            <a:r>
              <a:rPr lang="en-US" dirty="0" smtClean="0"/>
              <a:t>)</a:t>
            </a:r>
          </a:p>
          <a:p>
            <a:r>
              <a:rPr lang="en-US" dirty="0" smtClean="0"/>
              <a:t>Multiple narratives</a:t>
            </a:r>
          </a:p>
        </p:txBody>
      </p:sp>
      <p:pic>
        <p:nvPicPr>
          <p:cNvPr id="5" name="Content Placeholder 4"/>
          <p:cNvPicPr>
            <a:picLocks noGrp="1" noChangeAspect="1"/>
          </p:cNvPicPr>
          <p:nvPr>
            <p:ph sz="half" idx="2"/>
          </p:nvPr>
        </p:nvPicPr>
        <p:blipFill>
          <a:blip r:embed="rId3"/>
          <a:srcRect l="4385" r="4385"/>
          <a:stretch>
            <a:fillRect/>
          </a:stretch>
        </p:blipFill>
        <p:spPr/>
      </p:pic>
      <p:sp>
        <p:nvSpPr>
          <p:cNvPr id="4" name="Title 3"/>
          <p:cNvSpPr>
            <a:spLocks noGrp="1"/>
          </p:cNvSpPr>
          <p:nvPr>
            <p:ph type="title"/>
          </p:nvPr>
        </p:nvSpPr>
        <p:spPr/>
        <p:txBody>
          <a:bodyPr/>
          <a:lstStyle/>
          <a:p>
            <a:r>
              <a:rPr lang="en-US" dirty="0" smtClean="0"/>
              <a:t>Tamara (1981)</a:t>
            </a:r>
            <a:endParaRPr lang="en-US" dirty="0"/>
          </a:p>
        </p:txBody>
      </p:sp>
      <p:sp>
        <p:nvSpPr>
          <p:cNvPr id="6" name="TextBox 5"/>
          <p:cNvSpPr txBox="1"/>
          <p:nvPr/>
        </p:nvSpPr>
        <p:spPr>
          <a:xfrm>
            <a:off x="323528" y="6258798"/>
            <a:ext cx="5679647" cy="338554"/>
          </a:xfrm>
          <a:prstGeom prst="rect">
            <a:avLst/>
          </a:prstGeom>
          <a:noFill/>
        </p:spPr>
        <p:txBody>
          <a:bodyPr wrap="none" lIns="0" rIns="0" rtlCol="0" anchor="b">
            <a:spAutoFit/>
          </a:bodyPr>
          <a:lstStyle/>
          <a:p>
            <a:r>
              <a:rPr lang="en-US" sz="1600" dirty="0" err="1" smtClean="0">
                <a:latin typeface="Georgia"/>
                <a:cs typeface="Georgia"/>
              </a:rPr>
              <a:t>Krizanc</a:t>
            </a:r>
            <a:r>
              <a:rPr lang="en-US" sz="1600" dirty="0" smtClean="0">
                <a:latin typeface="Georgia"/>
                <a:cs typeface="Georgia"/>
              </a:rPr>
              <a:t>, J. (1989) </a:t>
            </a:r>
            <a:r>
              <a:rPr lang="en-US" sz="1600" i="1" dirty="0" smtClean="0">
                <a:latin typeface="Georgia"/>
                <a:cs typeface="Georgia"/>
              </a:rPr>
              <a:t>Tamara: A play</a:t>
            </a:r>
            <a:r>
              <a:rPr lang="en-US" sz="1600" dirty="0" smtClean="0">
                <a:latin typeface="Georgia"/>
                <a:cs typeface="Georgia"/>
              </a:rPr>
              <a:t>. London: Methuen Drama.</a:t>
            </a:r>
            <a:endParaRPr lang="en-US" sz="1600" dirty="0">
              <a:latin typeface="Georgia"/>
              <a:cs typeface="Georgia"/>
            </a:endParaRPr>
          </a:p>
        </p:txBody>
      </p:sp>
    </p:spTree>
    <p:extLst>
      <p:ext uri="{BB962C8B-B14F-4D97-AF65-F5344CB8AC3E}">
        <p14:creationId xmlns:p14="http://schemas.microsoft.com/office/powerpoint/2010/main" val="4943609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Hypertext?</a:t>
            </a:r>
            <a:endParaRPr lang="en-US" dirty="0"/>
          </a:p>
        </p:txBody>
      </p:sp>
      <p:pic>
        <p:nvPicPr>
          <p:cNvPr id="9" name="Content Placeholder 8"/>
          <p:cNvPicPr>
            <a:picLocks noGrp="1" noChangeAspect="1"/>
          </p:cNvPicPr>
          <p:nvPr>
            <p:ph sz="half" idx="1"/>
          </p:nvPr>
        </p:nvPicPr>
        <p:blipFill rotWithShape="1">
          <a:blip r:embed="rId3"/>
          <a:srcRect l="4385" r="4385"/>
          <a:stretch/>
        </p:blipFill>
        <p:spPr>
          <a:xfrm>
            <a:off x="323850" y="1682750"/>
            <a:ext cx="4095750" cy="4489450"/>
          </a:xfrm>
        </p:spPr>
      </p:pic>
      <p:sp>
        <p:nvSpPr>
          <p:cNvPr id="10" name="Rounded Rectangular Callout 9"/>
          <p:cNvSpPr/>
          <p:nvPr/>
        </p:nvSpPr>
        <p:spPr bwMode="auto">
          <a:xfrm>
            <a:off x="4644008" y="1670717"/>
            <a:ext cx="3861352" cy="3278101"/>
          </a:xfrm>
          <a:prstGeom prst="wedgeRoundRectCallout">
            <a:avLst>
              <a:gd name="adj1" fmla="val -50143"/>
              <a:gd name="adj2" fmla="val 65603"/>
              <a:gd name="adj3" fmla="val 16667"/>
            </a:avLst>
          </a:prstGeom>
          <a:noFill/>
          <a:ln w="25400" cap="sq"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pPr algn="ctr"/>
            <a:r>
              <a:rPr lang="en-US" sz="2400" dirty="0"/>
              <a:t>The reaction of the hypertext research community to the World Wide Web is like finding out that you have a fully grown child</a:t>
            </a:r>
            <a:r>
              <a:rPr lang="en-US" sz="2400" dirty="0" smtClean="0"/>
              <a:t>.</a:t>
            </a:r>
          </a:p>
          <a:p>
            <a:pPr algn="ctr"/>
            <a:r>
              <a:rPr lang="en-US" sz="2400" dirty="0" smtClean="0"/>
              <a:t> </a:t>
            </a:r>
            <a:endParaRPr lang="en-US" sz="2400" dirty="0"/>
          </a:p>
          <a:p>
            <a:pPr algn="ctr"/>
            <a:r>
              <a:rPr lang="en-US" sz="2400" dirty="0" smtClean="0"/>
              <a:t>And </a:t>
            </a:r>
            <a:r>
              <a:rPr lang="en-US" sz="2400" dirty="0"/>
              <a:t>it’s a delinquent. </a:t>
            </a:r>
          </a:p>
        </p:txBody>
      </p:sp>
      <p:sp>
        <p:nvSpPr>
          <p:cNvPr id="11" name="TextBox 10"/>
          <p:cNvSpPr txBox="1"/>
          <p:nvPr/>
        </p:nvSpPr>
        <p:spPr>
          <a:xfrm>
            <a:off x="323528" y="6258798"/>
            <a:ext cx="6928980" cy="338554"/>
          </a:xfrm>
          <a:prstGeom prst="rect">
            <a:avLst/>
          </a:prstGeom>
          <a:noFill/>
        </p:spPr>
        <p:txBody>
          <a:bodyPr wrap="none" lIns="0" rIns="0" rtlCol="0">
            <a:spAutoFit/>
          </a:bodyPr>
          <a:lstStyle/>
          <a:p>
            <a:r>
              <a:rPr lang="en-US" sz="1600" dirty="0" smtClean="0">
                <a:latin typeface="Georgia"/>
                <a:cs typeface="Georgia"/>
              </a:rPr>
              <a:t>Nelson, T.H. (1997) </a:t>
            </a:r>
            <a:r>
              <a:rPr lang="en-US" sz="1600" dirty="0" smtClean="0"/>
              <a:t>After-dinner speech at Hypertext ‘97, Southampton, UK</a:t>
            </a:r>
            <a:r>
              <a:rPr lang="en-US" sz="1600" dirty="0" smtClean="0">
                <a:latin typeface="Georgia"/>
                <a:cs typeface="Georgia"/>
              </a:rPr>
              <a:t>.</a:t>
            </a:r>
            <a:endParaRPr lang="en-US" sz="1600" dirty="0">
              <a:latin typeface="Georgia"/>
              <a:cs typeface="Georgia"/>
            </a:endParaRPr>
          </a:p>
        </p:txBody>
      </p:sp>
    </p:spTree>
    <p:extLst>
      <p:ext uri="{BB962C8B-B14F-4D97-AF65-F5344CB8AC3E}">
        <p14:creationId xmlns:p14="http://schemas.microsoft.com/office/powerpoint/2010/main" val="3854289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7543725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endParaRPr lang="en-US" dirty="0"/>
          </a:p>
        </p:txBody>
      </p:sp>
      <p:sp>
        <p:nvSpPr>
          <p:cNvPr id="6" name="Content Placeholder 5"/>
          <p:cNvSpPr>
            <a:spLocks noGrp="1"/>
          </p:cNvSpPr>
          <p:nvPr>
            <p:ph idx="1"/>
          </p:nvPr>
        </p:nvSpPr>
        <p:spPr/>
        <p:txBody>
          <a:bodyPr/>
          <a:lstStyle/>
          <a:p>
            <a:pPr marL="90000" indent="0">
              <a:buNone/>
            </a:pPr>
            <a:r>
              <a:rPr lang="en-US" dirty="0" smtClean="0"/>
              <a:t>Hypertext existed before the Web!</a:t>
            </a:r>
          </a:p>
          <a:p>
            <a:pPr lvl="1"/>
            <a:r>
              <a:rPr lang="en-US" dirty="0" smtClean="0"/>
              <a:t>Earliest non-digital precursors from information science</a:t>
            </a:r>
          </a:p>
          <a:p>
            <a:pPr lvl="1"/>
            <a:r>
              <a:rPr lang="en-US" dirty="0" smtClean="0"/>
              <a:t>Fifty year history of digital hypertext systems</a:t>
            </a:r>
          </a:p>
          <a:p>
            <a:pPr marL="90000" indent="0">
              <a:buNone/>
            </a:pPr>
            <a:endParaRPr lang="en-US" dirty="0" smtClean="0"/>
          </a:p>
          <a:p>
            <a:pPr marL="90000" indent="0">
              <a:buNone/>
            </a:pPr>
            <a:r>
              <a:rPr lang="en-US" dirty="0" smtClean="0"/>
              <a:t>Hypertext is inherently non-linear</a:t>
            </a:r>
          </a:p>
          <a:p>
            <a:pPr lvl="1"/>
            <a:r>
              <a:rPr lang="en-US" dirty="0" smtClean="0"/>
              <a:t>For hypertext fiction, this may manifest in story, narrative or text</a:t>
            </a:r>
          </a:p>
          <a:p>
            <a:pPr lvl="1"/>
            <a:r>
              <a:rPr lang="en-US" dirty="0" smtClean="0"/>
              <a:t>Non-linearity may equally apply to poetry, comics, film and drama</a:t>
            </a:r>
          </a:p>
        </p:txBody>
      </p:sp>
    </p:spTree>
    <p:extLst>
      <p:ext uri="{BB962C8B-B14F-4D97-AF65-F5344CB8AC3E}">
        <p14:creationId xmlns:p14="http://schemas.microsoft.com/office/powerpoint/2010/main" val="28662568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dirty="0"/>
              <a:t>What is </a:t>
            </a:r>
            <a:r>
              <a:rPr lang="en-GB" dirty="0" smtClean="0"/>
              <a:t>Hypertext?</a:t>
            </a:r>
            <a:endParaRPr lang="en-GB" dirty="0"/>
          </a:p>
        </p:txBody>
      </p:sp>
      <p:sp>
        <p:nvSpPr>
          <p:cNvPr id="50179" name="Rectangle 3"/>
          <p:cNvSpPr>
            <a:spLocks noGrp="1" noChangeArrowheads="1"/>
          </p:cNvSpPr>
          <p:nvPr>
            <p:ph idx="1"/>
          </p:nvPr>
        </p:nvSpPr>
        <p:spPr/>
        <p:txBody>
          <a:bodyPr/>
          <a:lstStyle/>
          <a:p>
            <a:r>
              <a:rPr lang="en-GB" dirty="0"/>
              <a:t>Non-linear writing </a:t>
            </a:r>
          </a:p>
          <a:p>
            <a:pPr lvl="1"/>
            <a:r>
              <a:rPr lang="en-GB" dirty="0"/>
              <a:t>Interlinked texts </a:t>
            </a:r>
          </a:p>
          <a:p>
            <a:pPr lvl="1"/>
            <a:r>
              <a:rPr lang="en-GB" dirty="0"/>
              <a:t>M</a:t>
            </a:r>
            <a:r>
              <a:rPr lang="en-GB" dirty="0" smtClean="0"/>
              <a:t>ultiple </a:t>
            </a:r>
            <a:r>
              <a:rPr lang="en-GB" dirty="0"/>
              <a:t>reading sequences</a:t>
            </a:r>
          </a:p>
          <a:p>
            <a:r>
              <a:rPr lang="en-GB" dirty="0" smtClean="0"/>
              <a:t>Annotation </a:t>
            </a:r>
            <a:r>
              <a:rPr lang="en-GB" dirty="0"/>
              <a:t>and commentary</a:t>
            </a:r>
          </a:p>
          <a:p>
            <a:r>
              <a:rPr lang="en-GB" dirty="0"/>
              <a:t>Association of </a:t>
            </a:r>
            <a:r>
              <a:rPr lang="en-GB" dirty="0" smtClean="0"/>
              <a:t>ideas</a:t>
            </a:r>
          </a:p>
          <a:p>
            <a:endParaRPr lang="en-GB" dirty="0"/>
          </a:p>
        </p:txBody>
      </p:sp>
    </p:spTree>
    <p:extLst>
      <p:ext uri="{BB962C8B-B14F-4D97-AF65-F5344CB8AC3E}">
        <p14:creationId xmlns:p14="http://schemas.microsoft.com/office/powerpoint/2010/main" val="14670229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Hypertext Pioneers</a:t>
            </a:r>
            <a:endParaRPr lang="en-US" dirty="0"/>
          </a:p>
        </p:txBody>
      </p:sp>
    </p:spTree>
    <p:extLst>
      <p:ext uri="{BB962C8B-B14F-4D97-AF65-F5344CB8AC3E}">
        <p14:creationId xmlns:p14="http://schemas.microsoft.com/office/powerpoint/2010/main" val="25796794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CS">
  <a:themeElements>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fontScheme name="uos_ppt__template_electronics">
      <a:majorFont>
        <a:latin typeface="Georgia"/>
        <a:ea typeface="ＭＳ Ｐゴシック"/>
        <a:cs typeface="ＭＳ Ｐゴシック"/>
      </a:majorFont>
      <a:minorFont>
        <a:latin typeface="Georgi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a:ln>
              <a:noFill/>
            </a:ln>
            <a:solidFill>
              <a:schemeClr val="tx1"/>
            </a:solidFill>
            <a:effectLst/>
            <a:latin typeface="Lucida Sans" pitchFamily="-106" charset="0"/>
            <a:ea typeface="ＭＳ Ｐゴシック" pitchFamily="-106" charset="-128"/>
            <a:cs typeface="ＭＳ Ｐゴシック" pitchFamily="-106" charset="-128"/>
          </a:defRPr>
        </a:defPPr>
      </a:lstStyle>
    </a:lnDef>
  </a:objectDefaults>
  <a:extraClrSchemeLst>
    <a:extraClrScheme>
      <a:clrScheme name="uos_ppt__template_electronics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ECS.thmx</Template>
  <TotalTime>1625</TotalTime>
  <Words>4070</Words>
  <Application>Microsoft Macintosh PowerPoint</Application>
  <PresentationFormat>On-screen Show (4:3)</PresentationFormat>
  <Paragraphs>465</Paragraphs>
  <Slides>71</Slides>
  <Notes>46</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ECS</vt:lpstr>
      <vt:lpstr>Making Links</vt:lpstr>
      <vt:lpstr>What is hypertext?</vt:lpstr>
      <vt:lpstr>PowerPoint Presentation</vt:lpstr>
      <vt:lpstr>What is Hypertext?</vt:lpstr>
      <vt:lpstr>What is Hypertext?</vt:lpstr>
      <vt:lpstr>What is Hypertext?</vt:lpstr>
      <vt:lpstr>What is Hypertext?</vt:lpstr>
      <vt:lpstr>What is Hypertext?</vt:lpstr>
      <vt:lpstr>Hypertext Pioneers</vt:lpstr>
      <vt:lpstr>The Talmud</vt:lpstr>
      <vt:lpstr>Richard White of Basingstoke</vt:lpstr>
      <vt:lpstr>Paul Otlet</vt:lpstr>
      <vt:lpstr>PowerPoint Presentation</vt:lpstr>
      <vt:lpstr>The Mundaneum</vt:lpstr>
      <vt:lpstr>PowerPoint Presentation</vt:lpstr>
      <vt:lpstr>Wilhelm Ostwald</vt:lpstr>
      <vt:lpstr>Die Brücke</vt:lpstr>
      <vt:lpstr>Vannevar Bush</vt:lpstr>
      <vt:lpstr>PowerPoint Presentation</vt:lpstr>
      <vt:lpstr>The Rapid Selector</vt:lpstr>
      <vt:lpstr>As We May Think</vt:lpstr>
      <vt:lpstr>As We May Think</vt:lpstr>
      <vt:lpstr>The Memex</vt:lpstr>
      <vt:lpstr>A Salient Prediction</vt:lpstr>
      <vt:lpstr>Doug Englebart</vt:lpstr>
      <vt:lpstr>PowerPoint Presentation</vt:lpstr>
      <vt:lpstr>Augmenting Human Intellect</vt:lpstr>
      <vt:lpstr>NLS – the oN-Line System</vt:lpstr>
      <vt:lpstr>The Mother of all Demos</vt:lpstr>
      <vt:lpstr>Ted Nelson</vt:lpstr>
      <vt:lpstr>PowerPoint Presentation</vt:lpstr>
      <vt:lpstr>A Vision in a Dream</vt:lpstr>
      <vt:lpstr>Project Xanadu</vt:lpstr>
      <vt:lpstr>Project Xanadu Mission Statement</vt:lpstr>
      <vt:lpstr>PowerPoint Presentation</vt:lpstr>
      <vt:lpstr>XanaduSpace</vt:lpstr>
      <vt:lpstr>Nelson on the Web</vt:lpstr>
      <vt:lpstr>PowerPoint Presentation</vt:lpstr>
      <vt:lpstr>…and then the  Web happened</vt:lpstr>
      <vt:lpstr>Web Growth</vt:lpstr>
      <vt:lpstr>BREAK</vt:lpstr>
      <vt:lpstr>Writing Hypertext</vt:lpstr>
      <vt:lpstr>A Working Definition</vt:lpstr>
      <vt:lpstr>The Death of the Author</vt:lpstr>
      <vt:lpstr>Hypertext and the Death of the Author</vt:lpstr>
      <vt:lpstr>Forking Paths</vt:lpstr>
      <vt:lpstr>Ergodic Literature</vt:lpstr>
      <vt:lpstr>Composition No. 1, Roman (1962)</vt:lpstr>
      <vt:lpstr>Hopscotch (1963)</vt:lpstr>
      <vt:lpstr>Un conte à votre façon (1967)</vt:lpstr>
      <vt:lpstr>The Unfortunates (1969)</vt:lpstr>
      <vt:lpstr>Story, Narrative and Text</vt:lpstr>
      <vt:lpstr>Story versus Narrative: Citizen Kane</vt:lpstr>
      <vt:lpstr>Story versus Narrative: Citizen Kane</vt:lpstr>
      <vt:lpstr>Narrative versus Text: Psycho</vt:lpstr>
      <vt:lpstr>Hypertext Fiction</vt:lpstr>
      <vt:lpstr>afternoon, a story (1987)</vt:lpstr>
      <vt:lpstr>Victory Garden (1992)</vt:lpstr>
      <vt:lpstr>253 (1996)</vt:lpstr>
      <vt:lpstr>Hypertext Fiction</vt:lpstr>
      <vt:lpstr>Lucky Les (1967)</vt:lpstr>
      <vt:lpstr>Choose Your Own Adventure (1979-)</vt:lpstr>
      <vt:lpstr>Life’s Lottery (1999)</vt:lpstr>
      <vt:lpstr>Fighting Fantasy (1982-)</vt:lpstr>
      <vt:lpstr>Being Elizabeth Bennet (2007)</vt:lpstr>
      <vt:lpstr>Hypercomics (1986-)</vt:lpstr>
      <vt:lpstr>Meanwhile (2010)</vt:lpstr>
      <vt:lpstr>Kinoautomat (1967)</vt:lpstr>
      <vt:lpstr>Tamara (1981)</vt:lpstr>
      <vt:lpstr>Summary</vt:lpstr>
      <vt:lpstr>Summary</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Links</dc:title>
  <dc:creator>Nicholas Gibbins</dc:creator>
  <cp:lastModifiedBy>Nicholas Gibbins</cp:lastModifiedBy>
  <cp:revision>59</cp:revision>
  <dcterms:created xsi:type="dcterms:W3CDTF">2011-10-23T09:33:40Z</dcterms:created>
  <dcterms:modified xsi:type="dcterms:W3CDTF">2014-02-17T12:34:21Z</dcterms:modified>
</cp:coreProperties>
</file>