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  <p:sldMasterId id="2147483688" r:id="rId3"/>
  </p:sldMasterIdLst>
  <p:notesMasterIdLst>
    <p:notesMasterId r:id="rId42"/>
  </p:notesMasterIdLst>
  <p:sldIdLst>
    <p:sldId id="256" r:id="rId4"/>
    <p:sldId id="279" r:id="rId5"/>
    <p:sldId id="280" r:id="rId6"/>
    <p:sldId id="309" r:id="rId7"/>
    <p:sldId id="307" r:id="rId8"/>
    <p:sldId id="281" r:id="rId9"/>
    <p:sldId id="282" r:id="rId10"/>
    <p:sldId id="283" r:id="rId11"/>
    <p:sldId id="308" r:id="rId12"/>
    <p:sldId id="284" r:id="rId13"/>
    <p:sldId id="285" r:id="rId14"/>
    <p:sldId id="330" r:id="rId15"/>
    <p:sldId id="312" r:id="rId16"/>
    <p:sldId id="313" r:id="rId17"/>
    <p:sldId id="287" r:id="rId18"/>
    <p:sldId id="317" r:id="rId19"/>
    <p:sldId id="318" r:id="rId20"/>
    <p:sldId id="288" r:id="rId21"/>
    <p:sldId id="292" r:id="rId22"/>
    <p:sldId id="331" r:id="rId23"/>
    <p:sldId id="311" r:id="rId24"/>
    <p:sldId id="314" r:id="rId25"/>
    <p:sldId id="291" r:id="rId26"/>
    <p:sldId id="319" r:id="rId27"/>
    <p:sldId id="320" r:id="rId28"/>
    <p:sldId id="332" r:id="rId29"/>
    <p:sldId id="333" r:id="rId30"/>
    <p:sldId id="334" r:id="rId31"/>
    <p:sldId id="321" r:id="rId32"/>
    <p:sldId id="322" r:id="rId33"/>
    <p:sldId id="329" r:id="rId34"/>
    <p:sldId id="324" r:id="rId35"/>
    <p:sldId id="325" r:id="rId36"/>
    <p:sldId id="328" r:id="rId37"/>
    <p:sldId id="326" r:id="rId38"/>
    <p:sldId id="327" r:id="rId39"/>
    <p:sldId id="323" r:id="rId40"/>
    <p:sldId id="302" r:id="rId41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86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-104" y="-1480"/>
      </p:cViewPr>
      <p:guideLst>
        <p:guide orient="horz" pos="2296"/>
        <p:guide pos="51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ED92-B7C9-644E-BA66-12F969A20BC1}" type="datetimeFigureOut">
              <a:rPr lang="en-US" smtClean="0"/>
              <a:pPr/>
              <a:t>27/03/2014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DFD97-AC7F-4246-83A8-8444D5A77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05873-82B9-AD47-BA03-3CA1F3106514}" type="slidenum">
              <a:rPr lang="en-GB"/>
              <a:pPr/>
              <a:t>31</a:t>
            </a:fld>
            <a:endParaRPr lang="en-GB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8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8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6900"/>
            <a:ext cx="8367713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81000" y="5768975"/>
            <a:ext cx="8367713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481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27/03/2014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GB" dirty="0" smtClean="0"/>
              <a:t>Semantic Web </a:t>
            </a:r>
            <a:br>
              <a:rPr lang="en-GB" dirty="0" smtClean="0"/>
            </a:br>
            <a:r>
              <a:rPr lang="en-GB" dirty="0" smtClean="0"/>
              <a:t>in Depth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RDFa</a:t>
            </a:r>
            <a:r>
              <a:rPr lang="en-GB" dirty="0" smtClean="0"/>
              <a:t>, GRDDL and POWDER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Dr Nicholas </a:t>
            </a:r>
            <a:r>
              <a:rPr lang="en-GB" dirty="0" smtClean="0"/>
              <a:t>Gibbins - </a:t>
            </a:r>
            <a:r>
              <a:rPr lang="en-GB" dirty="0" err="1" smtClean="0"/>
              <a:t>nmg</a:t>
            </a:r>
            <a:r>
              <a:rPr lang="en-GB" dirty="0" err="1"/>
              <a:t>@ecs.soton.ac.uk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2013-2014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RDFa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Yet another syntax for RDF…</a:t>
            </a:r>
          </a:p>
          <a:p>
            <a:pPr lvl="1"/>
            <a:r>
              <a:rPr lang="en-GB" dirty="0" smtClean="0"/>
              <a:t>Designed for embedding structured data in web pages</a:t>
            </a:r>
          </a:p>
          <a:p>
            <a:pPr lvl="1"/>
            <a:r>
              <a:rPr lang="en-GB" dirty="0" smtClean="0"/>
              <a:t>Stored structure in attributes (the ‘a’ in ‘</a:t>
            </a:r>
            <a:r>
              <a:rPr lang="en-GB" dirty="0" err="1" smtClean="0"/>
              <a:t>RDFa</a:t>
            </a:r>
            <a:r>
              <a:rPr lang="en-GB" dirty="0" smtClean="0"/>
              <a:t>’)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RDFa</a:t>
            </a:r>
            <a:r>
              <a:rPr lang="en-GB" dirty="0" smtClean="0"/>
              <a:t> 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 smtClean="0">
                <a:latin typeface="Lucida Sans"/>
                <a:cs typeface="Lucida Sans"/>
              </a:rPr>
              <a:t>	&lt;html&gt;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&lt;head&gt;&lt;title&gt;Jo's Friends and Family Blog&lt;/title&gt;&lt;/head&gt;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&lt;body&gt;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  &lt;p&gt;I'm holding one last summer Barbecue, on September 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    16th at 4pm.&lt;/p&gt;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  </a:t>
            </a: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”&gt;Jo Smith. Web hacker at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  Example, Inc. 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   &lt;a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</a:t>
            </a:r>
            <a:r>
              <a:rPr lang="en-GB" sz="2000" dirty="0" smtClean="0">
                <a:latin typeface="Lucida Sans"/>
                <a:cs typeface="Lucida Sans"/>
              </a:rPr>
              <a:t>&lt;/body&gt;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&lt;/html&gt;</a:t>
            </a:r>
          </a:p>
          <a:p>
            <a:pPr>
              <a:buNone/>
            </a:pPr>
            <a:endParaRPr lang="en-GB" sz="2000" dirty="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namespaces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>
                <a:latin typeface="Lucida Sans"/>
                <a:cs typeface="Lucida Sans"/>
              </a:rPr>
              <a:t>	&lt;</a:t>
            </a:r>
            <a:r>
              <a:rPr lang="en-GB" sz="2000" dirty="0" smtClean="0">
                <a:latin typeface="Lucida Sans"/>
                <a:cs typeface="Lucida Sans"/>
              </a:rPr>
              <a:t>html 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prefix=“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cal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: http://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/ontology/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cal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#</a:t>
            </a:r>
            <a:b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                      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foaf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: http://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xmlns.com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foaf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/0.1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/</a:t>
            </a:r>
            <a:b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                      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xsd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: http://www.w3.org/2001/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XMLSchema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#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 smtClean="0">
                <a:latin typeface="Lucida Sans"/>
                <a:cs typeface="Lucida Sans"/>
              </a:rPr>
              <a:t>&gt;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&lt;head&gt;&lt;title&gt;Jo's Friends and Family Blog&lt;/title&gt;&lt;/head&gt;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&lt;body&gt;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&lt;p&gt;I'm holding one last summer </a:t>
            </a:r>
            <a:r>
              <a:rPr lang="en-GB" sz="2000" dirty="0" smtClean="0">
                <a:latin typeface="Lucida Sans"/>
                <a:cs typeface="Lucida Sans"/>
              </a:rPr>
              <a:t>barbecue</a:t>
            </a:r>
            <a:r>
              <a:rPr lang="en-GB" sz="2000" dirty="0">
                <a:latin typeface="Lucida Sans"/>
                <a:cs typeface="Lucida Sans"/>
              </a:rPr>
              <a:t>, on September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  16th at 4pm.&lt;/p&gt;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”&gt;Jo Smith. Web hacker at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    </a:t>
            </a:r>
            <a:r>
              <a:rPr lang="en-GB" sz="2000" dirty="0" smtClean="0">
                <a:latin typeface="Lucida Sans"/>
                <a:cs typeface="Lucida Sans"/>
              </a:rPr>
              <a:t>Example, Inc. You </a:t>
            </a:r>
            <a:r>
              <a:rPr lang="en-GB" sz="2000" dirty="0">
                <a:latin typeface="Lucida Sans"/>
                <a:cs typeface="Lucida Sans"/>
              </a:rPr>
              <a:t>can contact me </a:t>
            </a:r>
            <a:r>
              <a:rPr lang="en-GB" sz="2000" dirty="0" smtClean="0">
                <a:latin typeface="Lucida Sans"/>
                <a:cs typeface="Lucida Sans"/>
              </a:rPr>
              <a:t/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     &lt;</a:t>
            </a:r>
            <a:r>
              <a:rPr lang="en-GB" sz="2000" dirty="0">
                <a:latin typeface="Lucida Sans"/>
                <a:cs typeface="Lucida Sans"/>
              </a:rPr>
              <a:t>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</a:t>
            </a:r>
            <a:r>
              <a:rPr lang="en-GB" sz="2000" dirty="0" smtClean="0">
                <a:latin typeface="Lucida Sans"/>
                <a:cs typeface="Lucida Sans"/>
              </a:rPr>
              <a:t>via email</a:t>
            </a:r>
            <a:r>
              <a:rPr lang="en-GB" sz="2000" dirty="0">
                <a:latin typeface="Lucida Sans"/>
                <a:cs typeface="Lucida Sans"/>
              </a:rPr>
              <a:t>&lt;/a&gt;.&lt;/p&gt;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&lt;/body&gt;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&lt;/html</a:t>
            </a:r>
            <a:r>
              <a:rPr lang="en-GB" sz="2000" dirty="0" smtClean="0">
                <a:latin typeface="Lucida Sans"/>
                <a:cs typeface="Lucida Sans"/>
              </a:rPr>
              <a:t>&gt;</a:t>
            </a:r>
            <a:endParaRPr lang="en-GB" sz="20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47360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Showing an instance of a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Class membership is indicated using the </a:t>
            </a:r>
            <a:r>
              <a:rPr lang="en-GB" dirty="0" err="1" smtClean="0"/>
              <a:t>typeof</a:t>
            </a:r>
            <a:r>
              <a:rPr lang="en-GB" dirty="0" smtClean="0"/>
              <a:t> attribute</a:t>
            </a:r>
            <a:r>
              <a:rPr lang="en-GB" dirty="0" smtClean="0"/>
              <a:t>:	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&lt;p&gt;I'm holding one last summer </a:t>
            </a:r>
            <a:r>
              <a:rPr lang="en-GB" sz="2000" dirty="0" smtClean="0">
                <a:latin typeface="Lucida Sans"/>
                <a:cs typeface="Lucida Sans"/>
              </a:rPr>
              <a:t>barbecue</a:t>
            </a:r>
            <a:r>
              <a:rPr lang="en-GB" sz="2000" dirty="0" smtClean="0">
                <a:latin typeface="Lucida Sans"/>
                <a:cs typeface="Lucida Sans"/>
              </a:rPr>
              <a:t>, on September 16th at 4pm.&lt;/p&gt;</a:t>
            </a:r>
          </a:p>
        </p:txBody>
      </p:sp>
    </p:spTree>
    <p:extLst>
      <p:ext uri="{BB962C8B-B14F-4D97-AF65-F5344CB8AC3E}">
        <p14:creationId xmlns:p14="http://schemas.microsoft.com/office/powerpoint/2010/main" val="416613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Showing an instance of a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Class membership is indicated using the </a:t>
            </a:r>
            <a:r>
              <a:rPr lang="en-GB" dirty="0" err="1" smtClean="0"/>
              <a:t>typeof</a:t>
            </a:r>
            <a:r>
              <a:rPr lang="en-GB" dirty="0" smtClean="0"/>
              <a:t> attribute</a:t>
            </a:r>
            <a:r>
              <a:rPr lang="en-GB" dirty="0" smtClean="0"/>
              <a:t>:	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&lt;p 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typeof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=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“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cal:Event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 smtClean="0">
                <a:latin typeface="Lucida Sans"/>
                <a:cs typeface="Lucida Sans"/>
              </a:rPr>
              <a:t>&gt;I'm holding one last summer </a:t>
            </a:r>
            <a:r>
              <a:rPr lang="en-GB" sz="2000" dirty="0" smtClean="0">
                <a:latin typeface="Lucida Sans"/>
                <a:cs typeface="Lucida Sans"/>
              </a:rPr>
              <a:t>barbecue</a:t>
            </a:r>
            <a:r>
              <a:rPr lang="en-GB" sz="2000" dirty="0" smtClean="0">
                <a:latin typeface="Lucida Sans"/>
                <a:cs typeface="Lucida Sans"/>
              </a:rPr>
              <a:t>, on September 16th at 4pm.&lt;/p&gt;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2000" dirty="0" smtClean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_:a 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rdf:type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cal:Event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lang="en-GB" sz="2000" dirty="0" smtClean="0">
                <a:latin typeface="Lucida Sans"/>
                <a:cs typeface="Lucida Sans"/>
              </a:rPr>
              <a:t>.</a:t>
            </a:r>
            <a:endParaRPr lang="en-GB" sz="20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29914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smtClean="0"/>
              <a:t>properties: predicates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predicate of a </a:t>
            </a:r>
            <a:r>
              <a:rPr lang="en-GB" dirty="0" smtClean="0"/>
              <a:t>triple </a:t>
            </a:r>
            <a:r>
              <a:rPr lang="en-GB" dirty="0" smtClean="0"/>
              <a:t>is indicated using the property </a:t>
            </a:r>
            <a:r>
              <a:rPr lang="en-GB" dirty="0" smtClean="0"/>
              <a:t>attribute: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&lt;p&gt;I'm holding one last summer </a:t>
            </a:r>
            <a:r>
              <a:rPr lang="en-GB" sz="2000" dirty="0" smtClean="0">
                <a:latin typeface="Lucida Sans"/>
                <a:cs typeface="Lucida Sans"/>
              </a:rPr>
              <a:t>barbecue</a:t>
            </a:r>
            <a:r>
              <a:rPr lang="en-GB" sz="2000" dirty="0" smtClean="0">
                <a:latin typeface="Lucida Sans"/>
                <a:cs typeface="Lucida Sans"/>
              </a:rPr>
              <a:t>, on September 16th at 4pm.&lt;/p&gt;</a:t>
            </a:r>
          </a:p>
          <a:p>
            <a:endParaRPr lang="en-GB" sz="2000" dirty="0" smtClean="0">
              <a:latin typeface="Lucida Sans"/>
              <a:cs typeface="Lucida Sans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smtClean="0"/>
              <a:t>properties: predicates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predicate of a </a:t>
            </a:r>
            <a:r>
              <a:rPr lang="en-GB" dirty="0" smtClean="0"/>
              <a:t>triple </a:t>
            </a:r>
            <a:r>
              <a:rPr lang="en-GB" dirty="0" smtClean="0"/>
              <a:t>is indicated using the property </a:t>
            </a:r>
            <a:r>
              <a:rPr lang="en-GB" dirty="0" smtClean="0"/>
              <a:t>attribute:</a:t>
            </a:r>
            <a:endParaRPr lang="en-GB" dirty="0" smtClean="0"/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&lt;p&gt;I'm holding 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&lt;span property=“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cal:summary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”&gt;</a:t>
            </a:r>
            <a:r>
              <a:rPr lang="en-GB" sz="2000" dirty="0" smtClean="0">
                <a:latin typeface="Lucida Sans"/>
                <a:cs typeface="Lucida Sans"/>
              </a:rPr>
              <a:t>one last summer </a:t>
            </a:r>
            <a:r>
              <a:rPr lang="en-GB" sz="2000" dirty="0" smtClean="0">
                <a:latin typeface="Lucida Sans"/>
                <a:cs typeface="Lucida Sans"/>
              </a:rPr>
              <a:t>barbecue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&lt;/span&gt;</a:t>
            </a:r>
            <a:r>
              <a:rPr lang="en-GB" sz="2000" dirty="0" smtClean="0">
                <a:latin typeface="Lucida Sans"/>
                <a:cs typeface="Lucida Sans"/>
              </a:rPr>
              <a:t>, on September 16th at 4pm.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&lt;/p&gt;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80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smtClean="0"/>
              <a:t>properties: literal objects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object of a literal-valued triple is given by the content of the element bearing the property attribute</a:t>
            </a:r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&lt;p&gt;I'm holding </a:t>
            </a:r>
            <a:r>
              <a:rPr lang="en-GB" sz="2000" dirty="0" smtClean="0">
                <a:solidFill>
                  <a:srgbClr val="323D43"/>
                </a:solidFill>
                <a:latin typeface="Lucida Sans"/>
                <a:cs typeface="Lucida Sans"/>
              </a:rPr>
              <a:t>&lt;span property=“</a:t>
            </a:r>
            <a:r>
              <a:rPr lang="en-GB" sz="2000" dirty="0" err="1" smtClean="0">
                <a:solidFill>
                  <a:srgbClr val="323D43"/>
                </a:solidFill>
                <a:latin typeface="Lucida Sans"/>
                <a:cs typeface="Lucida Sans"/>
              </a:rPr>
              <a:t>cal:summary</a:t>
            </a:r>
            <a:r>
              <a:rPr lang="en-GB" sz="2000" dirty="0" smtClean="0">
                <a:solidFill>
                  <a:srgbClr val="323D43"/>
                </a:solidFill>
                <a:latin typeface="Lucida Sans"/>
                <a:cs typeface="Lucida Sans"/>
              </a:rPr>
              <a:t>”&gt;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one last summer 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barbecue</a:t>
            </a:r>
            <a:r>
              <a:rPr lang="en-GB" sz="2000" dirty="0" smtClean="0">
                <a:solidFill>
                  <a:srgbClr val="323D43"/>
                </a:solidFill>
                <a:latin typeface="Lucida Sans"/>
                <a:cs typeface="Lucida Sans"/>
              </a:rPr>
              <a:t>&lt;/span&gt;</a:t>
            </a:r>
            <a:r>
              <a:rPr lang="en-GB" sz="2000" dirty="0" smtClean="0">
                <a:latin typeface="Lucida Sans"/>
                <a:cs typeface="Lucida Sans"/>
              </a:rPr>
              <a:t>, on September 16th at 4pm.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&lt;/p&gt;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_:a </a:t>
            </a:r>
            <a:r>
              <a:rPr lang="en-GB" sz="2000" dirty="0" err="1" smtClean="0">
                <a:latin typeface="Lucida Sans"/>
                <a:cs typeface="Lucida Sans"/>
              </a:rPr>
              <a:t>cal:summary</a:t>
            </a:r>
            <a:r>
              <a:rPr lang="en-GB" sz="2000" dirty="0" smtClean="0">
                <a:latin typeface="Lucida Sans"/>
                <a:cs typeface="Lucida Sans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“one last summer 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barbecue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 smtClean="0">
                <a:latin typeface="Lucida Sans"/>
                <a:cs typeface="Lucida Sans"/>
              </a:rPr>
              <a:t> 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59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</a:t>
            </a:r>
            <a:r>
              <a:rPr lang="en-GB" dirty="0" smtClean="0"/>
              <a:t>properties: substitute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content of an element may be substituted </a:t>
            </a:r>
            <a:r>
              <a:rPr lang="en-GB" dirty="0" smtClean="0"/>
              <a:t>for using </a:t>
            </a:r>
            <a:r>
              <a:rPr lang="en-GB" dirty="0" smtClean="0"/>
              <a:t>the content attribute:</a:t>
            </a:r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&lt;p&gt;I'm holding one last summer </a:t>
            </a:r>
            <a:r>
              <a:rPr lang="en-GB" sz="2000" dirty="0" smtClean="0">
                <a:latin typeface="Lucida Sans"/>
                <a:cs typeface="Lucida Sans"/>
              </a:rPr>
              <a:t>barbecue</a:t>
            </a:r>
            <a:r>
              <a:rPr lang="en-GB" sz="2000" dirty="0" smtClean="0">
                <a:latin typeface="Lucida Sans"/>
                <a:cs typeface="Lucida Sans"/>
              </a:rPr>
              <a:t>, on 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&lt;span property=“</a:t>
            </a:r>
            <a:r>
              <a:rPr lang="en-GB" sz="2000" dirty="0" err="1" smtClean="0">
                <a:latin typeface="Lucida Sans"/>
                <a:cs typeface="Lucida Sans"/>
              </a:rPr>
              <a:t>cal:start</a:t>
            </a:r>
            <a:r>
              <a:rPr lang="en-GB" sz="2000" dirty="0" smtClean="0">
                <a:latin typeface="Lucida Sans"/>
                <a:cs typeface="Lucida Sans"/>
              </a:rPr>
              <a:t>” 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content=“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2007-09-16T16:00:00”</a:t>
            </a:r>
            <a:r>
              <a:rPr lang="en-GB" sz="2000" dirty="0" smtClean="0">
                <a:latin typeface="Lucida Sans"/>
                <a:cs typeface="Lucida Sans"/>
              </a:rPr>
              <a:t>&gt;September 16th at 4pm&lt;/span&gt;.&lt;/p</a:t>
            </a:r>
            <a:r>
              <a:rPr lang="en-GB" sz="2000" dirty="0" smtClean="0">
                <a:latin typeface="Lucida Sans"/>
                <a:cs typeface="Lucida Sans"/>
              </a:rPr>
              <a:t>&gt;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_:a </a:t>
            </a:r>
            <a:r>
              <a:rPr lang="en-GB" sz="2000" dirty="0" err="1" smtClean="0">
                <a:latin typeface="Lucida Sans"/>
                <a:cs typeface="Lucida Sans"/>
              </a:rPr>
              <a:t>cal:start</a:t>
            </a:r>
            <a:r>
              <a:rPr lang="en-GB" sz="2000" dirty="0" smtClean="0">
                <a:latin typeface="Lucida Sans"/>
                <a:cs typeface="Lucida Sans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“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2007-09-16T16:00:00”</a:t>
            </a:r>
            <a:r>
              <a:rPr lang="en-GB" sz="2000" dirty="0" smtClean="0">
                <a:latin typeface="Lucida Sans"/>
                <a:cs typeface="Lucida Sans"/>
              </a:rPr>
              <a:t> </a:t>
            </a:r>
            <a:r>
              <a:rPr lang="en-GB" sz="2000" dirty="0" smtClean="0">
                <a:latin typeface="Lucida Sans"/>
                <a:cs typeface="Lucida Sans"/>
              </a:rPr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properties: </a:t>
            </a:r>
            <a:r>
              <a:rPr lang="en-GB" dirty="0" err="1" smtClean="0"/>
              <a:t>datatypes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Georgia"/>
                <a:cs typeface="Georgia"/>
              </a:rPr>
              <a:t>The </a:t>
            </a:r>
            <a:r>
              <a:rPr lang="en-GB" dirty="0" err="1" smtClean="0">
                <a:latin typeface="Georgia"/>
                <a:cs typeface="Georgia"/>
              </a:rPr>
              <a:t>datatype</a:t>
            </a:r>
            <a:r>
              <a:rPr lang="en-GB" dirty="0" smtClean="0">
                <a:latin typeface="Georgia"/>
                <a:cs typeface="Georgia"/>
              </a:rPr>
              <a:t> of a literal-value object is indicated using the </a:t>
            </a:r>
            <a:r>
              <a:rPr lang="en-GB" dirty="0" err="1" smtClean="0">
                <a:latin typeface="Georgia"/>
                <a:cs typeface="Georgia"/>
              </a:rPr>
              <a:t>datatype</a:t>
            </a:r>
            <a:r>
              <a:rPr lang="en-GB" dirty="0" smtClean="0">
                <a:latin typeface="Georgia"/>
                <a:cs typeface="Georgia"/>
              </a:rPr>
              <a:t> </a:t>
            </a:r>
            <a:r>
              <a:rPr lang="en-GB" dirty="0" smtClean="0">
                <a:latin typeface="Georgia"/>
                <a:cs typeface="Georgia"/>
              </a:rPr>
              <a:t>attribute:</a:t>
            </a:r>
            <a:r>
              <a:rPr lang="en-GB" sz="2000" dirty="0" smtClean="0">
                <a:latin typeface="Lucida Sans"/>
                <a:cs typeface="Lucida Sans"/>
              </a:rPr>
              <a:t>	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&lt;p&gt;I'm holding one last summer </a:t>
            </a:r>
            <a:r>
              <a:rPr lang="en-GB" sz="2000" dirty="0" smtClean="0">
                <a:latin typeface="Lucida Sans"/>
                <a:cs typeface="Lucida Sans"/>
              </a:rPr>
              <a:t>barbecue</a:t>
            </a:r>
            <a:r>
              <a:rPr lang="en-GB" sz="2000" dirty="0">
                <a:latin typeface="Lucida Sans"/>
                <a:cs typeface="Lucida Sans"/>
              </a:rPr>
              <a:t>, on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&lt;span property=“</a:t>
            </a:r>
            <a:r>
              <a:rPr lang="en-GB" sz="2000" dirty="0" err="1">
                <a:latin typeface="Lucida Sans"/>
                <a:cs typeface="Lucida Sans"/>
              </a:rPr>
              <a:t>cal:start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datatype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xsd:dateTime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 smtClean="0">
                <a:latin typeface="Lucida Sans"/>
                <a:cs typeface="Lucida Sans"/>
              </a:rPr>
              <a:t> </a:t>
            </a:r>
            <a:r>
              <a:rPr lang="en-GB" sz="2000" dirty="0" smtClean="0">
                <a:solidFill>
                  <a:srgbClr val="323D43"/>
                </a:solidFill>
                <a:latin typeface="Lucida Sans"/>
                <a:cs typeface="Lucida Sans"/>
              </a:rPr>
              <a:t>content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=“2007-09-16T16:00:00”</a:t>
            </a:r>
            <a:r>
              <a:rPr lang="en-GB" sz="2000" dirty="0">
                <a:latin typeface="Lucida Sans"/>
                <a:cs typeface="Lucida Sans"/>
              </a:rPr>
              <a:t>&gt;September 16th at </a:t>
            </a:r>
            <a:r>
              <a:rPr lang="en-GB" sz="2000" dirty="0" smtClean="0">
                <a:latin typeface="Lucida Sans"/>
                <a:cs typeface="Lucida Sans"/>
              </a:rPr>
              <a:t/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4pm</a:t>
            </a:r>
            <a:r>
              <a:rPr lang="en-GB" sz="2000" dirty="0">
                <a:latin typeface="Lucida Sans"/>
                <a:cs typeface="Lucida Sans"/>
              </a:rPr>
              <a:t>&lt;/span&gt;.&lt;/p&gt;</a:t>
            </a:r>
            <a:endParaRPr lang="en-GB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_:a </a:t>
            </a:r>
            <a:r>
              <a:rPr lang="en-GB" sz="2000" dirty="0" err="1">
                <a:latin typeface="Lucida Sans"/>
                <a:cs typeface="Lucida Sans"/>
              </a:rPr>
              <a:t>cal:start</a:t>
            </a:r>
            <a:r>
              <a:rPr lang="en-GB" sz="2000" dirty="0">
                <a:latin typeface="Lucida Sans"/>
                <a:cs typeface="Lucida Sans"/>
              </a:rPr>
              <a:t> “2007-09-16T16:00:00</a:t>
            </a:r>
            <a:r>
              <a:rPr lang="en-GB" sz="2000" dirty="0" smtClean="0">
                <a:latin typeface="Lucida Sans"/>
                <a:cs typeface="Lucida Sans"/>
              </a:rPr>
              <a:t>”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^^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xsd:dateTime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 </a:t>
            </a:r>
            <a:r>
              <a:rPr lang="en-GB" sz="2000" dirty="0">
                <a:latin typeface="Lucida Sans"/>
                <a:cs typeface="Lucida Sans"/>
              </a:rPr>
              <a:t>.</a:t>
            </a:r>
          </a:p>
          <a:p>
            <a:endParaRPr lang="en-GB" sz="2000" dirty="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4508416502_f1cf4bbbd3_b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Embedding Semantic Web 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http://www.flickr.com/photos/40472757@N07/4508416502/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properties: resource objects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object of a </a:t>
            </a:r>
            <a:r>
              <a:rPr lang="en-GB" dirty="0" smtClean="0"/>
              <a:t>resource-</a:t>
            </a:r>
            <a:r>
              <a:rPr lang="en-GB" dirty="0"/>
              <a:t>valued triple is given by the content of the </a:t>
            </a:r>
            <a:r>
              <a:rPr lang="en-GB" dirty="0" smtClean="0"/>
              <a:t>resource attribute:</a:t>
            </a:r>
            <a:endParaRPr lang="en-GB" dirty="0"/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&lt;</a:t>
            </a:r>
            <a:r>
              <a:rPr lang="en-GB" sz="2000" dirty="0">
                <a:latin typeface="Lucida Sans"/>
                <a:cs typeface="Lucida Sans"/>
              </a:rPr>
              <a:t>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”&gt;Jo Smith. Web hacker at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&lt;span property=“</a:t>
            </a:r>
            <a:r>
              <a:rPr lang="en-GB" sz="2000" dirty="0" err="1" smtClean="0">
                <a:latin typeface="Lucida Sans"/>
                <a:cs typeface="Lucida Sans"/>
              </a:rPr>
              <a:t>foaf:workplaceHomepage</a:t>
            </a:r>
            <a:r>
              <a:rPr lang="en-GB" sz="2000" dirty="0" smtClean="0">
                <a:latin typeface="Lucida Sans"/>
                <a:cs typeface="Lucida Sans"/>
              </a:rPr>
              <a:t>” 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resource=“http://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 smtClean="0">
                <a:latin typeface="Lucida Sans"/>
                <a:cs typeface="Lucida Sans"/>
              </a:rPr>
              <a:t>&gt;Example</a:t>
            </a:r>
            <a:r>
              <a:rPr lang="en-GB" sz="2000" dirty="0">
                <a:latin typeface="Lucida Sans"/>
                <a:cs typeface="Lucida Sans"/>
              </a:rPr>
              <a:t>, </a:t>
            </a:r>
            <a:r>
              <a:rPr lang="en-GB" sz="2000" dirty="0" err="1" smtClean="0">
                <a:latin typeface="Lucida Sans"/>
                <a:cs typeface="Lucida Sans"/>
              </a:rPr>
              <a:t>Inc</a:t>
            </a:r>
            <a:r>
              <a:rPr lang="en-GB" sz="2000" dirty="0" smtClean="0">
                <a:latin typeface="Lucida Sans"/>
                <a:cs typeface="Lucida Sans"/>
              </a:rPr>
              <a:t>&lt;/span&gt;. 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You </a:t>
            </a:r>
            <a:r>
              <a:rPr lang="en-GB" sz="2000" dirty="0">
                <a:latin typeface="Lucida Sans"/>
                <a:cs typeface="Lucida Sans"/>
              </a:rPr>
              <a:t>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</a:t>
            </a:r>
            <a:r>
              <a:rPr lang="en-GB" sz="2000" dirty="0" smtClean="0">
                <a:latin typeface="Lucida Sans"/>
                <a:cs typeface="Lucida Sans"/>
              </a:rPr>
              <a:t>&gt;</a:t>
            </a:r>
          </a:p>
          <a:p>
            <a:pPr marL="0" indent="0">
              <a:buNone/>
            </a:pP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_</a:t>
            </a:r>
            <a:r>
              <a:rPr lang="en-GB" sz="2000" dirty="0" smtClean="0">
                <a:latin typeface="Lucida Sans"/>
                <a:cs typeface="Lucida Sans"/>
              </a:rPr>
              <a:t>:b </a:t>
            </a:r>
            <a:r>
              <a:rPr lang="en-GB" sz="2000" dirty="0" err="1" smtClean="0">
                <a:latin typeface="Lucida Sans"/>
                <a:cs typeface="Lucida Sans"/>
              </a:rPr>
              <a:t>foaf:workplaceHomepage</a:t>
            </a:r>
            <a:r>
              <a:rPr lang="en-GB" sz="2000" dirty="0" smtClean="0">
                <a:latin typeface="Lucida Sans"/>
                <a:cs typeface="Lucida Sans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&lt;http://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/&gt; </a:t>
            </a:r>
            <a:r>
              <a:rPr lang="en-GB" sz="2000" dirty="0" smtClean="0">
                <a:latin typeface="Lucida Sans"/>
                <a:cs typeface="Lucida Sans"/>
              </a:rPr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137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Georgia"/>
                <a:cs typeface="Georgia"/>
              </a:rPr>
              <a:t>The subject of a triple is indicated using the about attribute:</a:t>
            </a:r>
            <a:br>
              <a:rPr lang="en-GB" dirty="0" smtClean="0">
                <a:latin typeface="Georgia"/>
                <a:cs typeface="Georgia"/>
              </a:rPr>
            </a:b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”&gt;Jo Smith. Web hacker at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&lt;span property=“</a:t>
            </a:r>
            <a:r>
              <a:rPr lang="en-GB" sz="2000" dirty="0" err="1">
                <a:latin typeface="Lucida Sans"/>
                <a:cs typeface="Lucida Sans"/>
              </a:rPr>
              <a:t>foaf:workplaceHomepage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resource=“http://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”&gt;</a:t>
            </a:r>
            <a:r>
              <a:rPr lang="en-GB" sz="2000" dirty="0">
                <a:latin typeface="Lucida Sans"/>
                <a:cs typeface="Lucida Sans"/>
              </a:rPr>
              <a:t>Example, </a:t>
            </a:r>
            <a:r>
              <a:rPr lang="en-GB" sz="2000" dirty="0" err="1">
                <a:latin typeface="Lucida Sans"/>
                <a:cs typeface="Lucida Sans"/>
              </a:rPr>
              <a:t>Inc</a:t>
            </a:r>
            <a:r>
              <a:rPr lang="en-GB" sz="2000" dirty="0">
                <a:latin typeface="Lucida Sans"/>
                <a:cs typeface="Lucida Sans"/>
              </a:rPr>
              <a:t>&lt;/span&gt;.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email&lt;/a&gt;.&lt;/p&gt;</a:t>
            </a:r>
          </a:p>
          <a:p>
            <a:pPr marL="0" indent="0">
              <a:buNone/>
            </a:pP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_:b </a:t>
            </a:r>
            <a:r>
              <a:rPr lang="en-GB" sz="2000" dirty="0" err="1">
                <a:latin typeface="Lucida Sans"/>
                <a:cs typeface="Lucida Sans"/>
              </a:rPr>
              <a:t>foaf:workplaceHomepage</a:t>
            </a:r>
            <a:r>
              <a:rPr lang="en-GB" sz="2000" dirty="0">
                <a:latin typeface="Lucida Sans"/>
                <a:cs typeface="Lucida Sans"/>
              </a:rPr>
              <a:t> &lt;http://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/&gt; .</a:t>
            </a:r>
          </a:p>
        </p:txBody>
      </p:sp>
    </p:spTree>
    <p:extLst>
      <p:ext uri="{BB962C8B-B14F-4D97-AF65-F5344CB8AC3E}">
        <p14:creationId xmlns:p14="http://schemas.microsoft.com/office/powerpoint/2010/main" val="341334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Georgia"/>
                <a:cs typeface="Georgia"/>
              </a:rPr>
              <a:t>The subject of a triple is indicated using the about attribute:</a:t>
            </a:r>
            <a:br>
              <a:rPr lang="en-GB" dirty="0" smtClean="0">
                <a:latin typeface="Georgia"/>
                <a:cs typeface="Georgia"/>
              </a:rPr>
            </a:br>
            <a:endParaRPr lang="en-GB" sz="2000" dirty="0">
              <a:latin typeface="Lucida Sans"/>
              <a:cs typeface="Lucida Sans"/>
            </a:endParaRPr>
          </a:p>
          <a:p>
            <a:pPr>
              <a:buNone/>
            </a:pPr>
            <a:r>
              <a:rPr lang="en-GB" sz="2000" dirty="0" smtClean="0">
                <a:latin typeface="Lucida Sans"/>
                <a:cs typeface="Lucida Sans"/>
              </a:rPr>
              <a:t>&lt;</a:t>
            </a:r>
            <a:r>
              <a:rPr lang="en-GB" sz="2000" dirty="0">
                <a:latin typeface="Lucida Sans"/>
                <a:cs typeface="Lucida Sans"/>
              </a:rPr>
              <a:t>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 smtClean="0">
                <a:latin typeface="Lucida Sans"/>
                <a:cs typeface="Lucida Sans"/>
              </a:rPr>
              <a:t>” 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about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=“http://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/staff/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jo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 smtClean="0">
                <a:latin typeface="Lucida Sans"/>
                <a:cs typeface="Lucida Sans"/>
              </a:rPr>
              <a:t>&gt;</a:t>
            </a:r>
            <a:r>
              <a:rPr lang="en-GB" sz="2000" dirty="0">
                <a:latin typeface="Lucida Sans"/>
                <a:cs typeface="Lucida Sans"/>
              </a:rPr>
              <a:t>Jo Smith. Web hacker at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&lt;span property=“</a:t>
            </a:r>
            <a:r>
              <a:rPr lang="en-GB" sz="2000" dirty="0" err="1">
                <a:latin typeface="Lucida Sans"/>
                <a:cs typeface="Lucida Sans"/>
              </a:rPr>
              <a:t>foaf:workplaceHomepage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resource=“http://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”&gt;Example, </a:t>
            </a:r>
            <a:r>
              <a:rPr lang="en-GB" sz="2000" dirty="0" err="1">
                <a:latin typeface="Lucida Sans"/>
                <a:cs typeface="Lucida Sans"/>
              </a:rPr>
              <a:t>Inc</a:t>
            </a:r>
            <a:r>
              <a:rPr lang="en-GB" sz="2000" dirty="0">
                <a:latin typeface="Lucida Sans"/>
                <a:cs typeface="Lucida Sans"/>
              </a:rPr>
              <a:t>&lt;/span&gt;.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&lt;a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email&lt;/a&gt;.&lt;/p&gt;</a:t>
            </a:r>
          </a:p>
          <a:p>
            <a:pPr marL="0" indent="0">
              <a:buNone/>
            </a:pP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&lt;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http://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/staff/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jo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&gt;</a:t>
            </a:r>
            <a:r>
              <a:rPr lang="en-GB" sz="2000" dirty="0" smtClean="0">
                <a:latin typeface="Lucida Sans"/>
                <a:cs typeface="Lucida Sans"/>
              </a:rPr>
              <a:t> </a:t>
            </a:r>
            <a:r>
              <a:rPr lang="en-GB" sz="2000" dirty="0" err="1">
                <a:latin typeface="Lucida Sans"/>
                <a:cs typeface="Lucida Sans"/>
              </a:rPr>
              <a:t>foaf:workplaceHomepage</a:t>
            </a:r>
            <a:r>
              <a:rPr lang="en-GB" sz="2000" dirty="0">
                <a:latin typeface="Lucida Sans"/>
                <a:cs typeface="Lucida Sans"/>
              </a:rPr>
              <a:t> </a:t>
            </a:r>
            <a:r>
              <a:rPr lang="en-GB" sz="2000" dirty="0" smtClean="0">
                <a:latin typeface="Lucida Sans"/>
                <a:cs typeface="Lucida Sans"/>
              </a:rPr>
              <a:t/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	&lt;</a:t>
            </a:r>
            <a:r>
              <a:rPr lang="en-GB" sz="2000" dirty="0">
                <a:latin typeface="Lucida Sans"/>
                <a:cs typeface="Lucida Sans"/>
              </a:rPr>
              <a:t>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/&gt; .</a:t>
            </a:r>
          </a:p>
          <a:p>
            <a:pPr>
              <a:buNone/>
            </a:pPr>
            <a:endParaRPr lang="en-GB" sz="2000" dirty="0" smtClean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24055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Using existing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Existing links may be used to construct triples with resource-valued objects: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 smtClean="0">
                <a:latin typeface="Lucida Sans"/>
                <a:cs typeface="Lucida Sans"/>
              </a:rPr>
              <a:t>”</a:t>
            </a:r>
            <a:r>
              <a:rPr lang="en-GB" sz="2000" dirty="0">
                <a:latin typeface="Lucida Sans"/>
                <a:cs typeface="Lucida Sans"/>
              </a:rPr>
              <a:t> </a:t>
            </a:r>
            <a:r>
              <a:rPr lang="en-GB" sz="2000" dirty="0" smtClean="0">
                <a:latin typeface="Lucida Sans"/>
                <a:cs typeface="Lucida Sans"/>
              </a:rPr>
              <a:t/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about</a:t>
            </a:r>
            <a:r>
              <a:rPr lang="en-GB" sz="2000" dirty="0">
                <a:latin typeface="Lucida Sans"/>
                <a:cs typeface="Lucida Sans"/>
              </a:rPr>
              <a:t>=“http://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/staff/</a:t>
            </a:r>
            <a:r>
              <a:rPr lang="en-GB" sz="2000" dirty="0" err="1">
                <a:latin typeface="Lucida Sans"/>
                <a:cs typeface="Lucida Sans"/>
              </a:rPr>
              <a:t>jo</a:t>
            </a:r>
            <a:r>
              <a:rPr lang="en-GB" sz="2000" dirty="0">
                <a:latin typeface="Lucida Sans"/>
                <a:cs typeface="Lucida Sans"/>
              </a:rPr>
              <a:t>”</a:t>
            </a:r>
            <a:r>
              <a:rPr lang="en-GB" sz="2000" dirty="0" smtClean="0">
                <a:latin typeface="Lucida Sans"/>
                <a:cs typeface="Lucida Sans"/>
              </a:rPr>
              <a:t>&gt;</a:t>
            </a:r>
            <a:r>
              <a:rPr lang="en-GB" sz="2000" dirty="0">
                <a:latin typeface="Lucida Sans"/>
                <a:cs typeface="Lucida Sans"/>
              </a:rPr>
              <a:t>Jo Smith. Web </a:t>
            </a:r>
            <a:r>
              <a:rPr lang="en-GB" sz="2000" dirty="0" smtClean="0">
                <a:latin typeface="Lucida Sans"/>
                <a:cs typeface="Lucida Sans"/>
              </a:rPr>
              <a:t/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hacker at Example</a:t>
            </a:r>
            <a:r>
              <a:rPr lang="en-GB" sz="2000" dirty="0">
                <a:latin typeface="Lucida Sans"/>
                <a:cs typeface="Lucida Sans"/>
              </a:rPr>
              <a:t>, Inc. 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&lt;</a:t>
            </a:r>
            <a:r>
              <a:rPr lang="en-GB" sz="2000" dirty="0">
                <a:latin typeface="Lucida Sans"/>
                <a:cs typeface="Lucida Sans"/>
              </a:rPr>
              <a:t>a </a:t>
            </a:r>
            <a:r>
              <a:rPr lang="en-GB" sz="2000" dirty="0" err="1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email&lt;/a&gt;.&lt;/p&gt;</a:t>
            </a:r>
            <a:br>
              <a:rPr lang="en-GB" sz="2000" dirty="0">
                <a:latin typeface="Lucida Sans"/>
                <a:cs typeface="Lucida Sans"/>
              </a:rPr>
            </a:br>
            <a:endParaRPr lang="en-GB" sz="2000" dirty="0" smtClean="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Using existing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err="1" smtClean="0"/>
              <a:t>rel</a:t>
            </a:r>
            <a:r>
              <a:rPr lang="en-GB" dirty="0" smtClean="0"/>
              <a:t> attribute is used to indicate the predicate:</a:t>
            </a:r>
            <a:br>
              <a:rPr lang="en-GB" dirty="0" smtClean="0"/>
            </a:b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about=“http://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/staff/</a:t>
            </a:r>
            <a:r>
              <a:rPr lang="en-GB" sz="2000" dirty="0" err="1">
                <a:latin typeface="Lucida Sans"/>
                <a:cs typeface="Lucida Sans"/>
              </a:rPr>
              <a:t>jo</a:t>
            </a:r>
            <a:r>
              <a:rPr lang="en-GB" sz="2000" dirty="0">
                <a:latin typeface="Lucida Sans"/>
                <a:cs typeface="Lucida Sans"/>
              </a:rPr>
              <a:t>”&gt;Jo Smith. Web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hacker at Example, Inc. 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&lt;a 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rel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foaf:mbox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>
                <a:latin typeface="Lucida Sans"/>
                <a:cs typeface="Lucida Sans"/>
              </a:rPr>
              <a:t> </a:t>
            </a:r>
            <a:r>
              <a:rPr lang="en-GB" sz="2000" dirty="0" err="1" smtClean="0">
                <a:latin typeface="Lucida Sans"/>
                <a:cs typeface="Lucida Sans"/>
              </a:rPr>
              <a:t>href</a:t>
            </a:r>
            <a:r>
              <a:rPr lang="en-GB" sz="2000" dirty="0">
                <a:latin typeface="Lucida Sans"/>
                <a:cs typeface="Lucida Sans"/>
              </a:rPr>
              <a:t>="</a:t>
            </a:r>
            <a:r>
              <a:rPr lang="en-GB" sz="2000" dirty="0" err="1"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latin typeface="Lucida Sans"/>
                <a:cs typeface="Lucida Sans"/>
              </a:rPr>
              <a:t>"&gt;via </a:t>
            </a:r>
            <a:r>
              <a:rPr lang="en-GB" sz="2000" dirty="0" smtClean="0">
                <a:latin typeface="Lucida Sans"/>
                <a:cs typeface="Lucida Sans"/>
              </a:rPr>
              <a:t/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email</a:t>
            </a:r>
            <a:r>
              <a:rPr lang="en-GB" sz="2000" dirty="0">
                <a:latin typeface="Lucida Sans"/>
                <a:cs typeface="Lucida Sans"/>
              </a:rPr>
              <a:t>&lt;/a&gt;.&lt;/p</a:t>
            </a:r>
            <a:r>
              <a:rPr lang="en-GB" sz="2000" dirty="0" smtClean="0">
                <a:latin typeface="Lucida Sans"/>
                <a:cs typeface="Lucida San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487203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Using existing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err="1" smtClean="0"/>
              <a:t>href</a:t>
            </a:r>
            <a:r>
              <a:rPr lang="en-GB" dirty="0" smtClean="0"/>
              <a:t> attribute is used to indicate the object: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sz="2000" dirty="0">
                <a:latin typeface="Lucida Sans"/>
                <a:cs typeface="Lucida Sans"/>
              </a:rPr>
              <a:t>&lt;p class="</a:t>
            </a:r>
            <a:r>
              <a:rPr lang="en-GB" sz="2000" dirty="0" err="1">
                <a:latin typeface="Lucida Sans"/>
                <a:cs typeface="Lucida Sans"/>
              </a:rPr>
              <a:t>contactinfo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about=“http://</a:t>
            </a:r>
            <a:r>
              <a:rPr lang="en-GB" sz="2000" dirty="0" err="1">
                <a:latin typeface="Lucida Sans"/>
                <a:cs typeface="Lucida Sans"/>
              </a:rPr>
              <a:t>example.org</a:t>
            </a:r>
            <a:r>
              <a:rPr lang="en-GB" sz="2000" dirty="0">
                <a:latin typeface="Lucida Sans"/>
                <a:cs typeface="Lucida Sans"/>
              </a:rPr>
              <a:t>/staff/</a:t>
            </a:r>
            <a:r>
              <a:rPr lang="en-GB" sz="2000" dirty="0" err="1">
                <a:latin typeface="Lucida Sans"/>
                <a:cs typeface="Lucida Sans"/>
              </a:rPr>
              <a:t>jo</a:t>
            </a:r>
            <a:r>
              <a:rPr lang="en-GB" sz="2000" dirty="0">
                <a:latin typeface="Lucida Sans"/>
                <a:cs typeface="Lucida Sans"/>
              </a:rPr>
              <a:t>”&gt;Jo Smith. Web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hacker at Example, Inc. You can contact me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&lt;a </a:t>
            </a:r>
            <a:r>
              <a:rPr lang="en-GB" sz="2000" dirty="0" err="1">
                <a:latin typeface="Lucida Sans"/>
                <a:cs typeface="Lucida Sans"/>
              </a:rPr>
              <a:t>rel</a:t>
            </a:r>
            <a:r>
              <a:rPr lang="en-GB" sz="2000" dirty="0">
                <a:latin typeface="Lucida Sans"/>
                <a:cs typeface="Lucida Sans"/>
              </a:rPr>
              <a:t>=“</a:t>
            </a:r>
            <a:r>
              <a:rPr lang="en-GB" sz="2000" dirty="0" err="1">
                <a:latin typeface="Lucida Sans"/>
                <a:cs typeface="Lucida Sans"/>
              </a:rPr>
              <a:t>foaf:mbox</a:t>
            </a:r>
            <a:r>
              <a:rPr lang="en-GB" sz="2000" dirty="0">
                <a:latin typeface="Lucida Sans"/>
                <a:cs typeface="Lucida Sans"/>
              </a:rPr>
              <a:t>” 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href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="</a:t>
            </a:r>
            <a:r>
              <a:rPr lang="en-GB" sz="2000" dirty="0" err="1">
                <a:solidFill>
                  <a:srgbClr val="FF0000"/>
                </a:solidFill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>"</a:t>
            </a:r>
            <a:r>
              <a:rPr lang="en-GB" sz="2000" dirty="0">
                <a:latin typeface="Lucida Sans"/>
                <a:cs typeface="Lucida Sans"/>
              </a:rPr>
              <a:t>&gt;via </a:t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>
                <a:latin typeface="Lucida Sans"/>
                <a:cs typeface="Lucida Sans"/>
              </a:rPr>
              <a:t>  email&lt;/a&gt;.&lt;/p&gt;</a:t>
            </a:r>
            <a:br>
              <a:rPr lang="en-GB" sz="2000" dirty="0">
                <a:latin typeface="Lucida Sans"/>
                <a:cs typeface="Lucida Sans"/>
              </a:rPr>
            </a:br>
            <a:endParaRPr lang="en-GB" sz="2000" dirty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&lt;http://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example.org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/staff/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jo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&gt; 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foaf:mbox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 </a:t>
            </a:r>
            <a:b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</a:b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	&lt;</a:t>
            </a:r>
            <a:r>
              <a:rPr lang="en-GB" sz="2000" dirty="0" err="1">
                <a:solidFill>
                  <a:srgbClr val="323D43"/>
                </a:solidFill>
                <a:latin typeface="Lucida Sans"/>
                <a:cs typeface="Lucida Sans"/>
              </a:rPr>
              <a:t>mailto:jo@example.org</a:t>
            </a:r>
            <a:r>
              <a:rPr lang="en-GB" sz="2000" dirty="0">
                <a:solidFill>
                  <a:srgbClr val="323D43"/>
                </a:solidFill>
                <a:latin typeface="Lucida Sans"/>
                <a:cs typeface="Lucida Sans"/>
              </a:rPr>
              <a:t>&gt; .</a:t>
            </a:r>
            <a:endParaRPr lang="en-GB" sz="2000" dirty="0">
              <a:solidFill>
                <a:srgbClr val="323D43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13613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Sans"/>
                <a:cs typeface="Lucida Sans"/>
              </a:rPr>
              <a:t>&lt;html&gt;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&lt;head&gt;&lt;title&gt;Jo's Friends and Family Blog&lt;/title&gt;&lt;/head&gt;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&lt;body&gt;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&lt;p&gt;I'm holding one last summer </a:t>
            </a:r>
            <a:r>
              <a:rPr lang="en-GB" sz="1600" dirty="0" smtClean="0">
                <a:latin typeface="Lucida Sans"/>
                <a:cs typeface="Lucida Sans"/>
              </a:rPr>
              <a:t>barbecue</a:t>
            </a:r>
            <a:r>
              <a:rPr lang="en-GB" sz="1600" dirty="0">
                <a:latin typeface="Lucida Sans"/>
                <a:cs typeface="Lucida Sans"/>
              </a:rPr>
              <a:t>, on September 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16th at 4pm.&lt;/p&gt;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&lt;p class="</a:t>
            </a:r>
            <a:r>
              <a:rPr lang="en-GB" sz="1600" dirty="0" err="1">
                <a:latin typeface="Lucida Sans"/>
                <a:cs typeface="Lucida Sans"/>
              </a:rPr>
              <a:t>contactinfo</a:t>
            </a:r>
            <a:r>
              <a:rPr lang="en-GB" sz="1600" dirty="0">
                <a:latin typeface="Lucida Sans"/>
                <a:cs typeface="Lucida Sans"/>
              </a:rPr>
              <a:t>”&gt;Jo Smith. Web hacker at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Example, Inc. You can contact me 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 &lt;a </a:t>
            </a:r>
            <a:r>
              <a:rPr lang="en-GB" sz="1600" dirty="0" err="1">
                <a:latin typeface="Lucida Sans"/>
                <a:cs typeface="Lucida Sans"/>
              </a:rPr>
              <a:t>href</a:t>
            </a:r>
            <a:r>
              <a:rPr lang="en-GB" sz="1600" dirty="0">
                <a:latin typeface="Lucida Sans"/>
                <a:cs typeface="Lucida Sans"/>
              </a:rPr>
              <a:t>="</a:t>
            </a:r>
            <a:r>
              <a:rPr lang="en-GB" sz="1600" dirty="0" err="1">
                <a:latin typeface="Lucida Sans"/>
                <a:cs typeface="Lucida Sans"/>
              </a:rPr>
              <a:t>mailto:jo@example.org</a:t>
            </a:r>
            <a:r>
              <a:rPr lang="en-GB" sz="1600" dirty="0">
                <a:latin typeface="Lucida Sans"/>
                <a:cs typeface="Lucida Sans"/>
              </a:rPr>
              <a:t>"&gt;via email&lt;/a&gt;.&lt;/p&gt;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&lt;/body&gt;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&lt;/html&gt;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565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Annotated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>
                <a:latin typeface="Lucida Sans"/>
                <a:cs typeface="Lucida Sans"/>
              </a:rPr>
              <a:t>&lt;</a:t>
            </a:r>
            <a:r>
              <a:rPr lang="en-GB" sz="1600" dirty="0" smtClean="0">
                <a:latin typeface="Lucida Sans"/>
                <a:cs typeface="Lucida Sans"/>
              </a:rPr>
              <a:t>html 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prefix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cal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: http://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/ontology/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cal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#</a:t>
            </a:r>
            <a:b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                      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foaf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: http://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xmlns.com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foaf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/0.1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/</a:t>
            </a:r>
            <a:b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                      </a:t>
            </a:r>
            <a:r>
              <a:rPr lang="en-GB" sz="16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xsd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: http://www.w3.org/2001/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XMLSchema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#”</a:t>
            </a:r>
            <a:r>
              <a:rPr lang="en-GB" sz="1600" dirty="0" smtClean="0">
                <a:latin typeface="Lucida Sans"/>
                <a:cs typeface="Lucida Sans"/>
              </a:rPr>
              <a:t>&gt;</a:t>
            </a:r>
            <a:r>
              <a:rPr lang="en-GB" sz="1600" dirty="0">
                <a:latin typeface="Lucida Sans"/>
                <a:cs typeface="Lucida Sans"/>
              </a:rPr>
              <a:t/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&lt;head&gt;&lt;title&gt;Jo's Friends and Family Blog&lt;/title&gt;&lt;/head&gt;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&lt;body&gt;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</a:t>
            </a:r>
            <a:r>
              <a:rPr lang="en-GB" sz="1600" dirty="0" smtClean="0">
                <a:latin typeface="Lucida Sans"/>
                <a:cs typeface="Lucida Sans"/>
              </a:rPr>
              <a:t>&lt;</a:t>
            </a:r>
            <a:r>
              <a:rPr lang="en-GB" sz="1600" dirty="0">
                <a:latin typeface="Lucida Sans"/>
                <a:cs typeface="Lucida Sans"/>
              </a:rPr>
              <a:t>p 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typeof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cal:Event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 smtClean="0">
                <a:latin typeface="Lucida Sans"/>
                <a:cs typeface="Lucida Sans"/>
              </a:rPr>
              <a:t>&gt;</a:t>
            </a:r>
            <a:r>
              <a:rPr lang="en-GB" sz="1600" dirty="0">
                <a:latin typeface="Lucida Sans"/>
                <a:cs typeface="Lucida Sans"/>
              </a:rPr>
              <a:t>I'm holding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&lt;span property=“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cal:summary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”&gt;</a:t>
            </a:r>
            <a:r>
              <a:rPr lang="en-GB" sz="1600" dirty="0" smtClean="0">
                <a:latin typeface="Lucida Sans"/>
                <a:cs typeface="Lucida Sans"/>
              </a:rPr>
              <a:t>one </a:t>
            </a:r>
            <a:br>
              <a:rPr lang="en-GB" sz="1600" dirty="0" smtClean="0">
                <a:latin typeface="Lucida Sans"/>
                <a:cs typeface="Lucida Sans"/>
              </a:rPr>
            </a:br>
            <a:r>
              <a:rPr lang="en-GB" sz="1600" dirty="0" smtClean="0">
                <a:latin typeface="Lucida Sans"/>
                <a:cs typeface="Lucida Sans"/>
              </a:rPr>
              <a:t>      last </a:t>
            </a:r>
            <a:r>
              <a:rPr lang="en-GB" sz="1600" dirty="0">
                <a:latin typeface="Lucida Sans"/>
                <a:cs typeface="Lucida Sans"/>
              </a:rPr>
              <a:t>summer b</a:t>
            </a:r>
            <a:r>
              <a:rPr lang="en-GB" sz="1600" dirty="0" smtClean="0">
                <a:latin typeface="Lucida Sans"/>
                <a:cs typeface="Lucida Sans"/>
              </a:rPr>
              <a:t>arbecue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&lt;/span&gt;</a:t>
            </a:r>
            <a:r>
              <a:rPr lang="en-GB" sz="1600" dirty="0" smtClean="0">
                <a:latin typeface="Lucida Sans"/>
                <a:cs typeface="Lucida Sans"/>
              </a:rPr>
              <a:t>, </a:t>
            </a:r>
            <a:r>
              <a:rPr lang="en-GB" sz="1600" dirty="0">
                <a:latin typeface="Lucida Sans"/>
                <a:cs typeface="Lucida Sans"/>
              </a:rPr>
              <a:t>on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&lt;span property=“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cal:start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 smtClean="0">
                <a:latin typeface="Lucida Sans"/>
                <a:cs typeface="Lucida Sans"/>
              </a:rPr>
              <a:t/>
            </a:r>
            <a:br>
              <a:rPr lang="en-GB" sz="1600" dirty="0" smtClean="0">
                <a:latin typeface="Lucida Sans"/>
                <a:cs typeface="Lucida Sans"/>
              </a:rPr>
            </a:br>
            <a:r>
              <a:rPr lang="en-GB" sz="1600" dirty="0" smtClean="0">
                <a:latin typeface="Lucida Sans"/>
                <a:cs typeface="Lucida Sans"/>
              </a:rPr>
              <a:t>        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content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=“2007-09-16T16:00:00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” </a:t>
            </a:r>
            <a:r>
              <a:rPr lang="en-GB" sz="16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datatype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16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xsd:dateTime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 smtClean="0">
                <a:latin typeface="Lucida Sans"/>
                <a:cs typeface="Lucida Sans"/>
              </a:rPr>
              <a:t>&gt;September </a:t>
            </a:r>
            <a:br>
              <a:rPr lang="en-GB" sz="1600" dirty="0" smtClean="0">
                <a:latin typeface="Lucida Sans"/>
                <a:cs typeface="Lucida Sans"/>
              </a:rPr>
            </a:br>
            <a:r>
              <a:rPr lang="en-GB" sz="1600" dirty="0" smtClean="0">
                <a:latin typeface="Lucida Sans"/>
                <a:cs typeface="Lucida Sans"/>
              </a:rPr>
              <a:t>      16th </a:t>
            </a:r>
            <a:r>
              <a:rPr lang="en-GB" sz="1600" dirty="0">
                <a:latin typeface="Lucida Sans"/>
                <a:cs typeface="Lucida Sans"/>
              </a:rPr>
              <a:t>at </a:t>
            </a:r>
            <a:r>
              <a:rPr lang="en-GB" sz="1600" dirty="0" smtClean="0">
                <a:latin typeface="Lucida Sans"/>
                <a:cs typeface="Lucida Sans"/>
              </a:rPr>
              <a:t>4pm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&lt;/span&gt;</a:t>
            </a:r>
            <a:r>
              <a:rPr lang="en-GB" sz="1600" dirty="0" smtClean="0">
                <a:latin typeface="Lucida Sans"/>
                <a:cs typeface="Lucida Sans"/>
              </a:rPr>
              <a:t>.</a:t>
            </a:r>
            <a:r>
              <a:rPr lang="en-GB" sz="1600" dirty="0">
                <a:latin typeface="Lucida Sans"/>
                <a:cs typeface="Lucida Sans"/>
              </a:rPr>
              <a:t>&lt;/p&gt;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&lt;p class="</a:t>
            </a:r>
            <a:r>
              <a:rPr lang="en-GB" sz="1600" dirty="0" err="1">
                <a:latin typeface="Lucida Sans"/>
                <a:cs typeface="Lucida Sans"/>
              </a:rPr>
              <a:t>contactinfo</a:t>
            </a:r>
            <a:r>
              <a:rPr lang="en-GB" sz="1600" dirty="0" smtClean="0">
                <a:latin typeface="Lucida Sans"/>
                <a:cs typeface="Lucida Sans"/>
              </a:rPr>
              <a:t>” </a:t>
            </a:r>
            <a:r>
              <a:rPr lang="en-GB" sz="16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typeof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16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foaf:Person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b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1600" dirty="0" smtClean="0">
                <a:latin typeface="Lucida Sans"/>
                <a:cs typeface="Lucida Sans"/>
              </a:rPr>
              <a:t>        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about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=“http://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/staff/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jo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 smtClean="0">
                <a:latin typeface="Lucida Sans"/>
                <a:cs typeface="Lucida Sans"/>
              </a:rPr>
              <a:t>&gt;</a:t>
            </a:r>
            <a:br>
              <a:rPr lang="en-GB" sz="1600" dirty="0" smtClean="0">
                <a:latin typeface="Lucida Sans"/>
                <a:cs typeface="Lucida Sans"/>
              </a:rPr>
            </a:br>
            <a:r>
              <a:rPr lang="en-GB" sz="1600" dirty="0" smtClean="0">
                <a:latin typeface="Lucida Sans"/>
                <a:cs typeface="Lucida Sans"/>
              </a:rPr>
              <a:t>      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&lt;span property=“</a:t>
            </a:r>
            <a:r>
              <a:rPr lang="en-GB" sz="16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foaf:name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”&gt;</a:t>
            </a:r>
            <a:r>
              <a:rPr lang="en-GB" sz="1600" dirty="0" smtClean="0">
                <a:latin typeface="Lucida Sans"/>
                <a:cs typeface="Lucida Sans"/>
              </a:rPr>
              <a:t>Jo Smith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&lt;/span&gt;</a:t>
            </a:r>
            <a:r>
              <a:rPr lang="en-GB" sz="1600" dirty="0" smtClean="0">
                <a:latin typeface="Lucida Sans"/>
                <a:cs typeface="Lucida Sans"/>
              </a:rPr>
              <a:t>. Web </a:t>
            </a:r>
            <a:r>
              <a:rPr lang="en-GB" sz="1600" dirty="0">
                <a:latin typeface="Lucida Sans"/>
                <a:cs typeface="Lucida Sans"/>
              </a:rPr>
              <a:t>hacker at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    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&lt;span property=“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foaf:workplaceHomepage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 </a:t>
            </a:r>
            <a:r>
              <a:rPr lang="en-GB" sz="1600" dirty="0" smtClean="0">
                <a:latin typeface="Lucida Sans"/>
                <a:cs typeface="Lucida Sans"/>
              </a:rPr>
              <a:t/>
            </a:r>
            <a:br>
              <a:rPr lang="en-GB" sz="1600" dirty="0" smtClean="0">
                <a:latin typeface="Lucida Sans"/>
                <a:cs typeface="Lucida Sans"/>
              </a:rPr>
            </a:br>
            <a:r>
              <a:rPr lang="en-GB" sz="1600" dirty="0" smtClean="0">
                <a:latin typeface="Lucida Sans"/>
                <a:cs typeface="Lucida Sans"/>
              </a:rPr>
              <a:t>        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resource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=“http://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example.org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>
                <a:latin typeface="Lucida Sans"/>
                <a:cs typeface="Lucida Sans"/>
              </a:rPr>
              <a:t>&gt;</a:t>
            </a:r>
            <a:r>
              <a:rPr lang="en-GB" sz="1600" dirty="0" smtClean="0">
                <a:latin typeface="Lucida Sans"/>
                <a:cs typeface="Lucida Sans"/>
              </a:rPr>
              <a:t>Example</a:t>
            </a:r>
            <a:r>
              <a:rPr lang="en-GB" sz="1600" dirty="0">
                <a:latin typeface="Lucida Sans"/>
                <a:cs typeface="Lucida Sans"/>
              </a:rPr>
              <a:t>, </a:t>
            </a:r>
            <a:r>
              <a:rPr lang="en-GB" sz="1600" dirty="0" err="1" smtClean="0">
                <a:latin typeface="Lucida Sans"/>
                <a:cs typeface="Lucida Sans"/>
              </a:rPr>
              <a:t>Inc</a:t>
            </a:r>
            <a:r>
              <a:rPr lang="en-GB" sz="1600" dirty="0" smtClean="0">
                <a:solidFill>
                  <a:srgbClr val="FF0000"/>
                </a:solidFill>
                <a:latin typeface="Lucida Sans"/>
                <a:cs typeface="Lucida Sans"/>
              </a:rPr>
              <a:t>&lt;/span&gt;</a:t>
            </a:r>
            <a:r>
              <a:rPr lang="en-GB" sz="1600" dirty="0" smtClean="0">
                <a:latin typeface="Lucida Sans"/>
                <a:cs typeface="Lucida Sans"/>
              </a:rPr>
              <a:t>. </a:t>
            </a:r>
            <a:r>
              <a:rPr lang="en-GB" sz="1600" dirty="0">
                <a:latin typeface="Lucida Sans"/>
                <a:cs typeface="Lucida Sans"/>
              </a:rPr>
              <a:t>You can contact </a:t>
            </a:r>
            <a:r>
              <a:rPr lang="en-GB" sz="1600" dirty="0" smtClean="0">
                <a:latin typeface="Lucida Sans"/>
                <a:cs typeface="Lucida Sans"/>
              </a:rPr>
              <a:t/>
            </a:r>
            <a:br>
              <a:rPr lang="en-GB" sz="1600" dirty="0" smtClean="0">
                <a:latin typeface="Lucida Sans"/>
                <a:cs typeface="Lucida Sans"/>
              </a:rPr>
            </a:br>
            <a:r>
              <a:rPr lang="en-GB" sz="1600" dirty="0" smtClean="0">
                <a:latin typeface="Lucida Sans"/>
                <a:cs typeface="Lucida Sans"/>
              </a:rPr>
              <a:t>      me </a:t>
            </a:r>
            <a:r>
              <a:rPr lang="en-GB" sz="1600" dirty="0">
                <a:latin typeface="Lucida Sans"/>
                <a:cs typeface="Lucida Sans"/>
              </a:rPr>
              <a:t>&lt;a 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rel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=“</a:t>
            </a:r>
            <a:r>
              <a:rPr lang="en-GB" sz="1600" dirty="0" err="1">
                <a:solidFill>
                  <a:srgbClr val="FF0000"/>
                </a:solidFill>
                <a:latin typeface="Lucida Sans"/>
                <a:cs typeface="Lucida Sans"/>
              </a:rPr>
              <a:t>foaf:mbox</a:t>
            </a:r>
            <a:r>
              <a:rPr lang="en-GB" sz="1600" dirty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1600" dirty="0">
                <a:latin typeface="Lucida Sans"/>
                <a:cs typeface="Lucida Sans"/>
              </a:rPr>
              <a:t> </a:t>
            </a:r>
            <a:r>
              <a:rPr lang="en-GB" sz="1600" dirty="0" err="1" smtClean="0">
                <a:latin typeface="Lucida Sans"/>
                <a:cs typeface="Lucida Sans"/>
              </a:rPr>
              <a:t>href</a:t>
            </a:r>
            <a:r>
              <a:rPr lang="en-GB" sz="1600" dirty="0">
                <a:latin typeface="Lucida Sans"/>
                <a:cs typeface="Lucida Sans"/>
              </a:rPr>
              <a:t>="</a:t>
            </a:r>
            <a:r>
              <a:rPr lang="en-GB" sz="1600" dirty="0" err="1">
                <a:latin typeface="Lucida Sans"/>
                <a:cs typeface="Lucida Sans"/>
              </a:rPr>
              <a:t>mailto:jo@example.org</a:t>
            </a:r>
            <a:r>
              <a:rPr lang="en-GB" sz="1600" dirty="0">
                <a:latin typeface="Lucida Sans"/>
                <a:cs typeface="Lucida Sans"/>
              </a:rPr>
              <a:t>"&gt;via email&lt;/a&gt;.&lt;/p&gt;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  &lt;/body&gt;</a:t>
            </a:r>
            <a:br>
              <a:rPr lang="en-GB" sz="1600" dirty="0">
                <a:latin typeface="Lucida Sans"/>
                <a:cs typeface="Lucida Sans"/>
              </a:rPr>
            </a:br>
            <a:r>
              <a:rPr lang="en-GB" sz="1600" dirty="0">
                <a:latin typeface="Lucida Sans"/>
                <a:cs typeface="Lucida Sans"/>
              </a:rPr>
              <a:t>&lt;/html&gt;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501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Contained Triples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Lucida Sans"/>
                <a:cs typeface="Lucida Sans"/>
              </a:rPr>
              <a:t>_:a </a:t>
            </a:r>
            <a:r>
              <a:rPr lang="en-US" sz="2000" dirty="0" err="1" smtClean="0">
                <a:latin typeface="Lucida Sans"/>
                <a:cs typeface="Lucida Sans"/>
              </a:rPr>
              <a:t>rdf:type</a:t>
            </a:r>
            <a:r>
              <a:rPr lang="en-US" sz="2000" dirty="0" smtClean="0">
                <a:latin typeface="Lucida Sans"/>
                <a:cs typeface="Lucida Sans"/>
              </a:rPr>
              <a:t> </a:t>
            </a:r>
            <a:r>
              <a:rPr lang="en-US" sz="2000" dirty="0" err="1" smtClean="0">
                <a:latin typeface="Lucida Sans"/>
                <a:cs typeface="Lucida Sans"/>
              </a:rPr>
              <a:t>cal:Event</a:t>
            </a:r>
            <a:r>
              <a:rPr lang="en-US" sz="2000" dirty="0" smtClean="0">
                <a:latin typeface="Lucida Sans"/>
                <a:cs typeface="Lucida Sans"/>
              </a:rPr>
              <a:t> ;</a:t>
            </a:r>
            <a:br>
              <a:rPr lang="en-US" sz="2000" dirty="0" smtClean="0">
                <a:latin typeface="Lucida Sans"/>
                <a:cs typeface="Lucida Sans"/>
              </a:rPr>
            </a:br>
            <a:r>
              <a:rPr lang="en-US" sz="2000" dirty="0" smtClean="0">
                <a:latin typeface="Lucida Sans"/>
                <a:cs typeface="Lucida Sans"/>
              </a:rPr>
              <a:t>	</a:t>
            </a:r>
            <a:r>
              <a:rPr lang="en-US" sz="2000" dirty="0" err="1" smtClean="0">
                <a:latin typeface="Lucida Sans"/>
                <a:cs typeface="Lucida Sans"/>
              </a:rPr>
              <a:t>cal:summary</a:t>
            </a:r>
            <a:r>
              <a:rPr lang="en-US" sz="2000" dirty="0" smtClean="0">
                <a:latin typeface="Lucida Sans"/>
                <a:cs typeface="Lucida Sans"/>
              </a:rPr>
              <a:t> “one last summer barbecue” ;</a:t>
            </a:r>
            <a:br>
              <a:rPr lang="en-US" sz="2000" dirty="0" smtClean="0">
                <a:latin typeface="Lucida Sans"/>
                <a:cs typeface="Lucida Sans"/>
              </a:rPr>
            </a:br>
            <a:r>
              <a:rPr lang="en-US" sz="2000" dirty="0" smtClean="0">
                <a:latin typeface="Lucida Sans"/>
                <a:cs typeface="Lucida Sans"/>
              </a:rPr>
              <a:t>	</a:t>
            </a:r>
            <a:r>
              <a:rPr lang="en-US" sz="2000" dirty="0" err="1" smtClean="0">
                <a:latin typeface="Lucida Sans"/>
                <a:cs typeface="Lucida Sans"/>
              </a:rPr>
              <a:t>cal:start</a:t>
            </a:r>
            <a:r>
              <a:rPr lang="en-US" sz="2000" dirty="0" smtClean="0">
                <a:latin typeface="Lucida Sans"/>
                <a:cs typeface="Lucida Sans"/>
              </a:rPr>
              <a:t> “2007-09-16T16:00:00”^^</a:t>
            </a:r>
            <a:r>
              <a:rPr lang="en-US" sz="2000" dirty="0" err="1" smtClean="0">
                <a:latin typeface="Lucida Sans"/>
                <a:cs typeface="Lucida Sans"/>
              </a:rPr>
              <a:t>xsd:dateTime</a:t>
            </a:r>
            <a:r>
              <a:rPr lang="en-US" sz="2000" dirty="0" smtClean="0">
                <a:latin typeface="Lucida Sans"/>
                <a:cs typeface="Lucida Sans"/>
              </a:rPr>
              <a:t> .</a:t>
            </a:r>
            <a:br>
              <a:rPr lang="en-US" sz="2000" dirty="0" smtClean="0">
                <a:latin typeface="Lucida Sans"/>
                <a:cs typeface="Lucida Sans"/>
              </a:rPr>
            </a:br>
            <a:endParaRPr lang="en-US" sz="2000" dirty="0" smtClean="0">
              <a:latin typeface="Lucida Sans"/>
              <a:cs typeface="Lucida Sans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Sans"/>
                <a:cs typeface="Lucida Sans"/>
              </a:rPr>
              <a:t>&lt;http://</a:t>
            </a:r>
            <a:r>
              <a:rPr lang="en-US" sz="2000" dirty="0" err="1" smtClean="0">
                <a:latin typeface="Lucida Sans"/>
                <a:cs typeface="Lucida Sans"/>
              </a:rPr>
              <a:t>example.org</a:t>
            </a:r>
            <a:r>
              <a:rPr lang="en-US" sz="2000" dirty="0" smtClean="0">
                <a:latin typeface="Lucida Sans"/>
                <a:cs typeface="Lucida Sans"/>
              </a:rPr>
              <a:t>/staff/</a:t>
            </a:r>
            <a:r>
              <a:rPr lang="en-US" sz="2000" dirty="0" err="1" smtClean="0">
                <a:latin typeface="Lucida Sans"/>
                <a:cs typeface="Lucida Sans"/>
              </a:rPr>
              <a:t>jo</a:t>
            </a:r>
            <a:r>
              <a:rPr lang="en-US" sz="2000" dirty="0" smtClean="0">
                <a:latin typeface="Lucida Sans"/>
                <a:cs typeface="Lucida Sans"/>
              </a:rPr>
              <a:t>&gt; </a:t>
            </a:r>
            <a:r>
              <a:rPr lang="en-US" sz="2000" dirty="0" err="1" smtClean="0">
                <a:latin typeface="Lucida Sans"/>
                <a:cs typeface="Lucida Sans"/>
              </a:rPr>
              <a:t>rdf:type</a:t>
            </a:r>
            <a:r>
              <a:rPr lang="en-US" sz="2000" dirty="0" smtClean="0">
                <a:latin typeface="Lucida Sans"/>
                <a:cs typeface="Lucida Sans"/>
              </a:rPr>
              <a:t> </a:t>
            </a:r>
            <a:r>
              <a:rPr lang="en-US" sz="2000" dirty="0" err="1" smtClean="0">
                <a:latin typeface="Lucida Sans"/>
                <a:cs typeface="Lucida Sans"/>
              </a:rPr>
              <a:t>foaf:Person</a:t>
            </a:r>
            <a:r>
              <a:rPr lang="en-US" sz="2000" dirty="0" smtClean="0">
                <a:latin typeface="Lucida Sans"/>
                <a:cs typeface="Lucida Sans"/>
              </a:rPr>
              <a:t> ;</a:t>
            </a:r>
            <a:br>
              <a:rPr lang="en-US" sz="2000" dirty="0" smtClean="0">
                <a:latin typeface="Lucida Sans"/>
                <a:cs typeface="Lucida Sans"/>
              </a:rPr>
            </a:br>
            <a:r>
              <a:rPr lang="en-US" sz="2000" dirty="0" smtClean="0">
                <a:latin typeface="Lucida Sans"/>
                <a:cs typeface="Lucida Sans"/>
              </a:rPr>
              <a:t>	</a:t>
            </a:r>
            <a:r>
              <a:rPr lang="en-US" sz="2000" dirty="0" err="1" smtClean="0">
                <a:latin typeface="Lucida Sans"/>
                <a:cs typeface="Lucida Sans"/>
              </a:rPr>
              <a:t>foaf:name</a:t>
            </a:r>
            <a:r>
              <a:rPr lang="en-US" sz="2000" dirty="0" smtClean="0">
                <a:latin typeface="Lucida Sans"/>
                <a:cs typeface="Lucida Sans"/>
              </a:rPr>
              <a:t> “Jo Smith” ;</a:t>
            </a:r>
            <a:br>
              <a:rPr lang="en-US" sz="2000" dirty="0" smtClean="0">
                <a:latin typeface="Lucida Sans"/>
                <a:cs typeface="Lucida Sans"/>
              </a:rPr>
            </a:br>
            <a:r>
              <a:rPr lang="en-US" sz="2000" dirty="0" smtClean="0">
                <a:latin typeface="Lucida Sans"/>
                <a:cs typeface="Lucida Sans"/>
              </a:rPr>
              <a:t>	</a:t>
            </a:r>
            <a:r>
              <a:rPr lang="en-US" sz="2000" dirty="0" err="1" smtClean="0">
                <a:latin typeface="Lucida Sans"/>
                <a:cs typeface="Lucida Sans"/>
              </a:rPr>
              <a:t>foaf:workplaceHomepage</a:t>
            </a:r>
            <a:r>
              <a:rPr lang="en-US" sz="2000" dirty="0" smtClean="0">
                <a:latin typeface="Lucida Sans"/>
                <a:cs typeface="Lucida Sans"/>
              </a:rPr>
              <a:t> &lt;http://</a:t>
            </a:r>
            <a:r>
              <a:rPr lang="en-US" sz="2000" dirty="0" err="1" smtClean="0">
                <a:latin typeface="Lucida Sans"/>
                <a:cs typeface="Lucida Sans"/>
              </a:rPr>
              <a:t>example.org</a:t>
            </a:r>
            <a:r>
              <a:rPr lang="en-US" sz="2000" dirty="0" smtClean="0">
                <a:latin typeface="Lucida Sans"/>
                <a:cs typeface="Lucida Sans"/>
              </a:rPr>
              <a:t>&gt; ;</a:t>
            </a:r>
            <a:br>
              <a:rPr lang="en-US" sz="2000" dirty="0" smtClean="0">
                <a:latin typeface="Lucida Sans"/>
                <a:cs typeface="Lucida Sans"/>
              </a:rPr>
            </a:br>
            <a:r>
              <a:rPr lang="en-US" sz="2000" dirty="0" smtClean="0">
                <a:latin typeface="Lucida Sans"/>
                <a:cs typeface="Lucida Sans"/>
              </a:rPr>
              <a:t>	</a:t>
            </a:r>
            <a:r>
              <a:rPr lang="en-US" sz="2000" dirty="0" err="1" smtClean="0">
                <a:latin typeface="Lucida Sans"/>
                <a:cs typeface="Lucida Sans"/>
              </a:rPr>
              <a:t>foaf:mbox</a:t>
            </a:r>
            <a:r>
              <a:rPr lang="en-US" sz="2000" dirty="0" smtClean="0">
                <a:latin typeface="Lucida Sans"/>
                <a:cs typeface="Lucida Sans"/>
              </a:rPr>
              <a:t> &lt;</a:t>
            </a:r>
            <a:r>
              <a:rPr lang="en-US" sz="2000" dirty="0" err="1" smtClean="0">
                <a:latin typeface="Lucida Sans"/>
                <a:cs typeface="Lucida Sans"/>
              </a:rPr>
              <a:t>mailto:jo@example.org</a:t>
            </a:r>
            <a:r>
              <a:rPr lang="en-US" sz="2000" dirty="0" smtClean="0">
                <a:latin typeface="Lucida Sans"/>
                <a:cs typeface="Lucida Sans"/>
              </a:rPr>
              <a:t>&gt; .</a:t>
            </a:r>
          </a:p>
        </p:txBody>
      </p:sp>
    </p:spTree>
    <p:extLst>
      <p:ext uri="{BB962C8B-B14F-4D97-AF65-F5344CB8AC3E}">
        <p14:creationId xmlns:p14="http://schemas.microsoft.com/office/powerpoint/2010/main" val="123928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3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Embedded Data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Publishing patterns for linked data that we’ve already considered make the assumption that we’re publishing directly in RDF/OWL</a:t>
            </a:r>
          </a:p>
          <a:p>
            <a:r>
              <a:rPr lang="en-GB" dirty="0" smtClean="0"/>
              <a:t>What if the data already exists in a web resource, in some form?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for Web Description Resources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RDF lets us make statements about a single resource at a time</a:t>
            </a:r>
          </a:p>
          <a:p>
            <a:pPr lvl="1"/>
            <a:r>
              <a:rPr lang="en-US" dirty="0" smtClean="0"/>
              <a:t>an RDF triple has only one subject!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POWDER is an XML format for describing </a:t>
            </a:r>
            <a:r>
              <a:rPr lang="en-US" i="1" dirty="0" smtClean="0"/>
              <a:t>groups</a:t>
            </a:r>
            <a:r>
              <a:rPr lang="en-US" dirty="0" smtClean="0"/>
              <a:t> of resources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Lineage goes back to PICS – Platform for Internet Content Selection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5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04800" y="5690581"/>
            <a:ext cx="12954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200" b="0"/>
              <a:t>W3C Language</a:t>
            </a:r>
            <a:endParaRPr lang="en-US" sz="1200" b="0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304800" y="6050944"/>
            <a:ext cx="1295400" cy="2841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200" b="0"/>
              <a:t>Other</a:t>
            </a:r>
            <a:endParaRPr lang="en-US" sz="1200" b="0"/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2438400" y="1705956"/>
            <a:ext cx="15240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0"/>
              <a:t>MCF</a:t>
            </a:r>
            <a:endParaRPr lang="en-US" sz="1800" b="0"/>
          </a:p>
        </p:txBody>
      </p:sp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3200400" y="3109517"/>
            <a:ext cx="15240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0"/>
              <a:t>OIL</a:t>
            </a:r>
            <a:endParaRPr lang="en-US" sz="1800" b="0"/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304800" y="1705956"/>
            <a:ext cx="1524000" cy="376238"/>
          </a:xfrm>
          <a:prstGeom prst="rect">
            <a:avLst/>
          </a:prstGeom>
          <a:solidFill>
            <a:schemeClr val="accent1"/>
          </a:solidFill>
          <a:ln w="76200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0"/>
              <a:t>PICS</a:t>
            </a:r>
            <a:endParaRPr lang="en-US" sz="1800" b="0"/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1371600" y="2772756"/>
            <a:ext cx="1524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0"/>
              <a:t>RDF(S)</a:t>
            </a:r>
            <a:endParaRPr lang="en-US" sz="1800" b="0"/>
          </a:p>
        </p:txBody>
      </p:sp>
      <p:cxnSp>
        <p:nvCxnSpPr>
          <p:cNvPr id="214026" name="AutoShape 10"/>
          <p:cNvCxnSpPr>
            <a:cxnSpLocks noChangeShapeType="1"/>
            <a:stCxn id="214023" idx="2"/>
            <a:endCxn id="214025" idx="0"/>
          </p:cNvCxnSpPr>
          <p:nvPr/>
        </p:nvCxnSpPr>
        <p:spPr bwMode="auto">
          <a:xfrm rot="16200000" flipH="1">
            <a:off x="1254919" y="1894075"/>
            <a:ext cx="690562" cy="1066800"/>
          </a:xfrm>
          <a:prstGeom prst="bent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4027" name="AutoShape 11"/>
          <p:cNvCxnSpPr>
            <a:cxnSpLocks noChangeShapeType="1"/>
            <a:stCxn id="214021" idx="2"/>
            <a:endCxn id="214025" idx="0"/>
          </p:cNvCxnSpPr>
          <p:nvPr/>
        </p:nvCxnSpPr>
        <p:spPr bwMode="auto">
          <a:xfrm rot="5400000">
            <a:off x="2321719" y="1894075"/>
            <a:ext cx="690562" cy="1066800"/>
          </a:xfrm>
          <a:prstGeom prst="bent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5029200" y="4186823"/>
            <a:ext cx="1524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0" dirty="0" smtClean="0"/>
              <a:t>OWL</a:t>
            </a:r>
            <a:endParaRPr lang="en-US" sz="1800" b="0" dirty="0"/>
          </a:p>
        </p:txBody>
      </p:sp>
      <p:sp>
        <p:nvSpPr>
          <p:cNvPr id="214036" name="Text Box 20"/>
          <p:cNvSpPr txBox="1">
            <a:spLocks noChangeArrowheads="1"/>
          </p:cNvSpPr>
          <p:nvPr/>
        </p:nvSpPr>
        <p:spPr bwMode="auto">
          <a:xfrm>
            <a:off x="8350250" y="1705956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 dirty="0">
                <a:solidFill>
                  <a:schemeClr val="tx2"/>
                </a:solidFill>
              </a:rPr>
              <a:t>1996</a:t>
            </a:r>
            <a:endParaRPr lang="en-US" sz="1400" b="0" dirty="0">
              <a:solidFill>
                <a:schemeClr val="tx2"/>
              </a:solidFill>
            </a:endParaRPr>
          </a:p>
        </p:txBody>
      </p:sp>
      <p:sp>
        <p:nvSpPr>
          <p:cNvPr id="214037" name="Text Box 21"/>
          <p:cNvSpPr txBox="1">
            <a:spLocks noChangeArrowheads="1"/>
          </p:cNvSpPr>
          <p:nvPr/>
        </p:nvSpPr>
        <p:spPr bwMode="auto">
          <a:xfrm>
            <a:off x="8350250" y="2777697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chemeClr val="tx2"/>
                </a:solidFill>
              </a:rPr>
              <a:t>1999</a:t>
            </a:r>
            <a:endParaRPr lang="en-US" sz="1400" b="0">
              <a:solidFill>
                <a:schemeClr val="tx2"/>
              </a:solidFill>
            </a:endParaRPr>
          </a:p>
        </p:txBody>
      </p:sp>
      <p:sp>
        <p:nvSpPr>
          <p:cNvPr id="214038" name="Text Box 22"/>
          <p:cNvSpPr txBox="1">
            <a:spLocks noChangeArrowheads="1"/>
          </p:cNvSpPr>
          <p:nvPr/>
        </p:nvSpPr>
        <p:spPr bwMode="auto">
          <a:xfrm>
            <a:off x="8310562" y="4563932"/>
            <a:ext cx="60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chemeClr val="folHlink"/>
                </a:solidFill>
              </a:rPr>
              <a:t>2004</a:t>
            </a:r>
            <a:endParaRPr lang="en-US" sz="1400" b="0">
              <a:solidFill>
                <a:schemeClr val="folHlink"/>
              </a:solidFill>
            </a:endParaRPr>
          </a:p>
        </p:txBody>
      </p:sp>
      <p:sp>
        <p:nvSpPr>
          <p:cNvPr id="214039" name="Text Box 23"/>
          <p:cNvSpPr txBox="1">
            <a:spLocks noChangeArrowheads="1"/>
          </p:cNvSpPr>
          <p:nvPr/>
        </p:nvSpPr>
        <p:spPr bwMode="auto">
          <a:xfrm>
            <a:off x="8334375" y="3492191"/>
            <a:ext cx="577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chemeClr val="tx2"/>
                </a:solidFill>
              </a:rPr>
              <a:t>2001</a:t>
            </a:r>
            <a:endParaRPr lang="en-US" sz="1400" b="0">
              <a:solidFill>
                <a:schemeClr val="tx2"/>
              </a:solidFill>
            </a:endParaRPr>
          </a:p>
        </p:txBody>
      </p:sp>
      <p:sp>
        <p:nvSpPr>
          <p:cNvPr id="214040" name="Text Box 24"/>
          <p:cNvSpPr txBox="1">
            <a:spLocks noChangeArrowheads="1"/>
          </p:cNvSpPr>
          <p:nvPr/>
        </p:nvSpPr>
        <p:spPr bwMode="auto">
          <a:xfrm>
            <a:off x="8301038" y="3134944"/>
            <a:ext cx="611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chemeClr val="tx2"/>
                </a:solidFill>
              </a:rPr>
              <a:t>2000</a:t>
            </a:r>
            <a:endParaRPr lang="en-US" sz="1400" b="0">
              <a:solidFill>
                <a:schemeClr val="tx2"/>
              </a:solidFill>
            </a:endParaRPr>
          </a:p>
        </p:txBody>
      </p:sp>
      <p:sp>
        <p:nvSpPr>
          <p:cNvPr id="214041" name="Text Box 25"/>
          <p:cNvSpPr txBox="1">
            <a:spLocks noChangeArrowheads="1"/>
          </p:cNvSpPr>
          <p:nvPr/>
        </p:nvSpPr>
        <p:spPr bwMode="auto">
          <a:xfrm>
            <a:off x="6858000" y="1705956"/>
            <a:ext cx="13716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0"/>
              <a:t>SHOE</a:t>
            </a:r>
            <a:endParaRPr lang="en-US" sz="1800" b="0"/>
          </a:p>
        </p:txBody>
      </p:sp>
      <p:sp>
        <p:nvSpPr>
          <p:cNvPr id="214043" name="Text Box 27"/>
          <p:cNvSpPr txBox="1">
            <a:spLocks noChangeArrowheads="1"/>
          </p:cNvSpPr>
          <p:nvPr/>
        </p:nvSpPr>
        <p:spPr bwMode="auto">
          <a:xfrm>
            <a:off x="6858000" y="3109517"/>
            <a:ext cx="13716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0"/>
              <a:t>DAML</a:t>
            </a:r>
            <a:endParaRPr lang="en-US" sz="1800" b="0"/>
          </a:p>
        </p:txBody>
      </p:sp>
      <p:cxnSp>
        <p:nvCxnSpPr>
          <p:cNvPr id="214044" name="AutoShape 28"/>
          <p:cNvCxnSpPr>
            <a:cxnSpLocks noChangeShapeType="1"/>
            <a:stCxn id="214041" idx="2"/>
            <a:endCxn id="214043" idx="0"/>
          </p:cNvCxnSpPr>
          <p:nvPr/>
        </p:nvCxnSpPr>
        <p:spPr bwMode="auto">
          <a:xfrm>
            <a:off x="7543800" y="2082194"/>
            <a:ext cx="0" cy="10273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4046" name="Text Box 30"/>
          <p:cNvSpPr txBox="1">
            <a:spLocks noChangeArrowheads="1"/>
          </p:cNvSpPr>
          <p:nvPr/>
        </p:nvSpPr>
        <p:spPr bwMode="auto">
          <a:xfrm>
            <a:off x="1371600" y="4186823"/>
            <a:ext cx="1524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0"/>
              <a:t>RDF(S)</a:t>
            </a:r>
            <a:endParaRPr lang="en-US" sz="1800" b="0"/>
          </a:p>
        </p:txBody>
      </p:sp>
      <p:cxnSp>
        <p:nvCxnSpPr>
          <p:cNvPr id="214047" name="AutoShape 31"/>
          <p:cNvCxnSpPr>
            <a:cxnSpLocks noChangeShapeType="1"/>
            <a:stCxn id="214025" idx="2"/>
            <a:endCxn id="214046" idx="0"/>
          </p:cNvCxnSpPr>
          <p:nvPr/>
        </p:nvCxnSpPr>
        <p:spPr bwMode="auto">
          <a:xfrm>
            <a:off x="2133600" y="3148994"/>
            <a:ext cx="0" cy="10378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7061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Languages of the </a:t>
            </a:r>
            <a:r>
              <a:rPr lang="en-GB" dirty="0" smtClean="0"/>
              <a:t>Semantic </a:t>
            </a:r>
            <a:r>
              <a:rPr lang="en-GB" dirty="0"/>
              <a:t>Web</a:t>
            </a:r>
          </a:p>
        </p:txBody>
      </p:sp>
      <p:sp>
        <p:nvSpPr>
          <p:cNvPr id="214049" name="Text Box 33"/>
          <p:cNvSpPr txBox="1">
            <a:spLocks noChangeArrowheads="1"/>
          </p:cNvSpPr>
          <p:nvPr/>
        </p:nvSpPr>
        <p:spPr bwMode="auto">
          <a:xfrm>
            <a:off x="5029200" y="3468619"/>
            <a:ext cx="1524000" cy="376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8000" rIns="18000">
            <a:prstTxWarp prst="textNoShape">
              <a:avLst/>
            </a:prstTxWarp>
            <a:spAutoFit/>
          </a:bodyPr>
          <a:lstStyle/>
          <a:p>
            <a:r>
              <a:rPr lang="en-GB" sz="1800" b="0"/>
              <a:t>DAML+OIL</a:t>
            </a:r>
            <a:endParaRPr lang="en-US" sz="1800" b="0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5029200" y="5612282"/>
            <a:ext cx="1524000" cy="381000"/>
            <a:chOff x="3648" y="3792"/>
            <a:chExt cx="960" cy="240"/>
          </a:xfrm>
        </p:grpSpPr>
        <p:sp>
          <p:nvSpPr>
            <p:cNvPr id="87076" name="Text Box 37"/>
            <p:cNvSpPr txBox="1">
              <a:spLocks noChangeArrowheads="1"/>
            </p:cNvSpPr>
            <p:nvPr/>
          </p:nvSpPr>
          <p:spPr bwMode="auto">
            <a:xfrm>
              <a:off x="3648" y="3792"/>
              <a:ext cx="960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GB" sz="1800" b="0"/>
            </a:p>
          </p:txBody>
        </p:sp>
        <p:sp>
          <p:nvSpPr>
            <p:cNvPr id="87077" name="Freeform 36"/>
            <p:cNvSpPr>
              <a:spLocks/>
            </p:cNvSpPr>
            <p:nvPr/>
          </p:nvSpPr>
          <p:spPr bwMode="auto">
            <a:xfrm>
              <a:off x="3648" y="3792"/>
              <a:ext cx="960" cy="240"/>
            </a:xfrm>
            <a:custGeom>
              <a:avLst/>
              <a:gdLst>
                <a:gd name="T0" fmla="*/ 0 w 672"/>
                <a:gd name="T1" fmla="*/ 240 h 240"/>
                <a:gd name="T2" fmla="*/ 672 w 672"/>
                <a:gd name="T3" fmla="*/ 240 h 240"/>
                <a:gd name="T4" fmla="*/ 672 w 672"/>
                <a:gd name="T5" fmla="*/ 0 h 240"/>
                <a:gd name="T6" fmla="*/ 0 w 672"/>
                <a:gd name="T7" fmla="*/ 24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240"/>
                <a:gd name="T14" fmla="*/ 672 w 67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240">
                  <a:moveTo>
                    <a:pt x="0" y="240"/>
                  </a:moveTo>
                  <a:lnTo>
                    <a:pt x="672" y="240"/>
                  </a:lnTo>
                  <a:lnTo>
                    <a:pt x="672" y="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078" name="Text Box 35"/>
            <p:cNvSpPr txBox="1">
              <a:spLocks noChangeArrowheads="1"/>
            </p:cNvSpPr>
            <p:nvPr/>
          </p:nvSpPr>
          <p:spPr bwMode="auto">
            <a:xfrm>
              <a:off x="3648" y="3792"/>
              <a:ext cx="960" cy="23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prstDash val="dash"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1800" b="0"/>
                <a:t>OWL 1.1</a:t>
              </a:r>
              <a:endParaRPr lang="en-US" sz="1800" b="0"/>
            </a:p>
          </p:txBody>
        </p:sp>
      </p:grpSp>
      <p:cxnSp>
        <p:nvCxnSpPr>
          <p:cNvPr id="214057" name="AutoShape 41"/>
          <p:cNvCxnSpPr>
            <a:cxnSpLocks noChangeShapeType="1"/>
            <a:stCxn id="214022" idx="3"/>
            <a:endCxn id="214049" idx="0"/>
          </p:cNvCxnSpPr>
          <p:nvPr/>
        </p:nvCxnSpPr>
        <p:spPr bwMode="auto">
          <a:xfrm>
            <a:off x="4724400" y="3297636"/>
            <a:ext cx="1066800" cy="17098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4058" name="AutoShape 42"/>
          <p:cNvCxnSpPr>
            <a:cxnSpLocks noChangeShapeType="1"/>
            <a:stCxn id="214043" idx="1"/>
            <a:endCxn id="214049" idx="0"/>
          </p:cNvCxnSpPr>
          <p:nvPr/>
        </p:nvCxnSpPr>
        <p:spPr bwMode="auto">
          <a:xfrm rot="10800000" flipV="1">
            <a:off x="5791200" y="3297635"/>
            <a:ext cx="1066800" cy="17098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4059" name="AutoShape 43"/>
          <p:cNvCxnSpPr>
            <a:cxnSpLocks noChangeShapeType="1"/>
            <a:stCxn id="214049" idx="2"/>
            <a:endCxn id="214034" idx="0"/>
          </p:cNvCxnSpPr>
          <p:nvPr/>
        </p:nvCxnSpPr>
        <p:spPr bwMode="auto">
          <a:xfrm>
            <a:off x="5791200" y="3844857"/>
            <a:ext cx="0" cy="34196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4060" name="AutoShape 44"/>
          <p:cNvCxnSpPr>
            <a:cxnSpLocks noChangeShapeType="1"/>
            <a:stCxn id="214034" idx="2"/>
            <a:endCxn id="87078" idx="0"/>
          </p:cNvCxnSpPr>
          <p:nvPr/>
        </p:nvCxnSpPr>
        <p:spPr bwMode="auto">
          <a:xfrm>
            <a:off x="5791200" y="4563061"/>
            <a:ext cx="0" cy="10492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4065" name="AutoShape 49"/>
          <p:cNvCxnSpPr>
            <a:cxnSpLocks noChangeShapeType="1"/>
            <a:stCxn id="214025" idx="2"/>
            <a:endCxn id="214049" idx="1"/>
          </p:cNvCxnSpPr>
          <p:nvPr/>
        </p:nvCxnSpPr>
        <p:spPr bwMode="auto">
          <a:xfrm rot="16200000" flipH="1">
            <a:off x="3327528" y="1955066"/>
            <a:ext cx="507744" cy="2895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4066" name="Text Box 50"/>
          <p:cNvSpPr txBox="1">
            <a:spLocks noChangeArrowheads="1"/>
          </p:cNvSpPr>
          <p:nvPr/>
        </p:nvSpPr>
        <p:spPr bwMode="auto">
          <a:xfrm>
            <a:off x="8310562" y="3849438"/>
            <a:ext cx="60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chemeClr val="folHlink"/>
                </a:solidFill>
              </a:rPr>
              <a:t>2002</a:t>
            </a:r>
            <a:endParaRPr lang="en-US" sz="1400" b="0">
              <a:solidFill>
                <a:schemeClr val="folHlink"/>
              </a:solidFill>
            </a:endParaRPr>
          </a:p>
        </p:txBody>
      </p:sp>
      <p:sp>
        <p:nvSpPr>
          <p:cNvPr id="214067" name="Text Box 51"/>
          <p:cNvSpPr txBox="1">
            <a:spLocks noChangeArrowheads="1"/>
          </p:cNvSpPr>
          <p:nvPr/>
        </p:nvSpPr>
        <p:spPr bwMode="auto">
          <a:xfrm>
            <a:off x="8343900" y="2420450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 dirty="0">
                <a:solidFill>
                  <a:schemeClr val="folHlink"/>
                </a:solidFill>
              </a:rPr>
              <a:t>1998</a:t>
            </a:r>
            <a:endParaRPr lang="en-US" sz="1400" b="0" dirty="0">
              <a:solidFill>
                <a:schemeClr val="folHlink"/>
              </a:solidFill>
            </a:endParaRPr>
          </a:p>
        </p:txBody>
      </p:sp>
      <p:sp>
        <p:nvSpPr>
          <p:cNvPr id="214068" name="Text Box 52"/>
          <p:cNvSpPr txBox="1">
            <a:spLocks noChangeArrowheads="1"/>
          </p:cNvSpPr>
          <p:nvPr/>
        </p:nvSpPr>
        <p:spPr bwMode="auto">
          <a:xfrm>
            <a:off x="8361362" y="2063203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 dirty="0">
                <a:solidFill>
                  <a:schemeClr val="folHlink"/>
                </a:solidFill>
              </a:rPr>
              <a:t>1997</a:t>
            </a:r>
            <a:endParaRPr lang="en-US" sz="1400" b="0" dirty="0">
              <a:solidFill>
                <a:schemeClr val="folHlink"/>
              </a:solidFill>
            </a:endParaRPr>
          </a:p>
        </p:txBody>
      </p:sp>
      <p:sp>
        <p:nvSpPr>
          <p:cNvPr id="214069" name="Text Box 53"/>
          <p:cNvSpPr txBox="1">
            <a:spLocks noChangeArrowheads="1"/>
          </p:cNvSpPr>
          <p:nvPr/>
        </p:nvSpPr>
        <p:spPr bwMode="auto">
          <a:xfrm>
            <a:off x="8312150" y="4206685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chemeClr val="tx2"/>
                </a:solidFill>
              </a:rPr>
              <a:t>2003</a:t>
            </a:r>
            <a:endParaRPr lang="en-US" sz="1400" b="0">
              <a:solidFill>
                <a:schemeClr val="tx2"/>
              </a:solidFill>
            </a:endParaRPr>
          </a:p>
        </p:txBody>
      </p:sp>
      <p:sp>
        <p:nvSpPr>
          <p:cNvPr id="214070" name="Text Box 54"/>
          <p:cNvSpPr txBox="1">
            <a:spLocks noChangeArrowheads="1"/>
          </p:cNvSpPr>
          <p:nvPr/>
        </p:nvSpPr>
        <p:spPr bwMode="auto">
          <a:xfrm>
            <a:off x="8316912" y="4921179"/>
            <a:ext cx="595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>
                <a:solidFill>
                  <a:schemeClr val="folHlink"/>
                </a:solidFill>
              </a:rPr>
              <a:t>2005</a:t>
            </a:r>
            <a:endParaRPr lang="en-US" sz="1400" b="0">
              <a:solidFill>
                <a:schemeClr val="folHlink"/>
              </a:solidFill>
            </a:endParaRPr>
          </a:p>
        </p:txBody>
      </p:sp>
      <p:sp>
        <p:nvSpPr>
          <p:cNvPr id="214071" name="Text Box 55"/>
          <p:cNvSpPr txBox="1">
            <a:spLocks noChangeArrowheads="1"/>
          </p:cNvSpPr>
          <p:nvPr/>
        </p:nvSpPr>
        <p:spPr bwMode="auto">
          <a:xfrm>
            <a:off x="8310562" y="5278426"/>
            <a:ext cx="601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 dirty="0">
                <a:solidFill>
                  <a:schemeClr val="folHlink"/>
                </a:solidFill>
              </a:rPr>
              <a:t>2006</a:t>
            </a:r>
            <a:endParaRPr lang="en-US" sz="1400" b="0" dirty="0">
              <a:solidFill>
                <a:schemeClr val="folHlink"/>
              </a:solidFill>
            </a:endParaRPr>
          </a:p>
        </p:txBody>
      </p:sp>
      <p:sp>
        <p:nvSpPr>
          <p:cNvPr id="214072" name="Text Box 56"/>
          <p:cNvSpPr txBox="1">
            <a:spLocks noChangeArrowheads="1"/>
          </p:cNvSpPr>
          <p:nvPr/>
        </p:nvSpPr>
        <p:spPr bwMode="auto">
          <a:xfrm>
            <a:off x="8321675" y="5635673"/>
            <a:ext cx="59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 dirty="0"/>
              <a:t>2007</a:t>
            </a:r>
            <a:endParaRPr lang="en-US" sz="1400" b="0" dirty="0"/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8305281" y="6353141"/>
            <a:ext cx="606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 dirty="0" smtClean="0"/>
              <a:t>2009</a:t>
            </a:r>
            <a:endParaRPr lang="en-US" sz="1400" b="0" dirty="0"/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029200" y="6313824"/>
            <a:ext cx="1524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b="0" dirty="0"/>
              <a:t>OWL </a:t>
            </a:r>
            <a:r>
              <a:rPr lang="en-GB" sz="1800" b="0" dirty="0" smtClean="0"/>
              <a:t>2</a:t>
            </a:r>
            <a:endParaRPr lang="en-US" sz="1800" b="0" dirty="0"/>
          </a:p>
        </p:txBody>
      </p:sp>
      <p:sp>
        <p:nvSpPr>
          <p:cNvPr id="42" name="Text Box 55"/>
          <p:cNvSpPr txBox="1">
            <a:spLocks noChangeArrowheads="1"/>
          </p:cNvSpPr>
          <p:nvPr/>
        </p:nvSpPr>
        <p:spPr bwMode="auto">
          <a:xfrm>
            <a:off x="8299845" y="5992920"/>
            <a:ext cx="6123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0" dirty="0" smtClean="0">
                <a:solidFill>
                  <a:schemeClr val="folHlink"/>
                </a:solidFill>
              </a:rPr>
              <a:t>2008</a:t>
            </a:r>
            <a:endParaRPr lang="en-US" sz="1400" b="0" dirty="0">
              <a:solidFill>
                <a:schemeClr val="folHlink"/>
              </a:solidFill>
            </a:endParaRPr>
          </a:p>
        </p:txBody>
      </p:sp>
      <p:cxnSp>
        <p:nvCxnSpPr>
          <p:cNvPr id="43" name="AutoShape 44"/>
          <p:cNvCxnSpPr>
            <a:cxnSpLocks noChangeShapeType="1"/>
            <a:stCxn id="87078" idx="2"/>
            <a:endCxn id="41" idx="0"/>
          </p:cNvCxnSpPr>
          <p:nvPr/>
        </p:nvCxnSpPr>
        <p:spPr bwMode="auto">
          <a:xfrm>
            <a:off x="5791200" y="5988520"/>
            <a:ext cx="0" cy="3253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9838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&lt;powder&gt;</a:t>
            </a:r>
            <a:br>
              <a:rPr lang="en-US" sz="2000" dirty="0" smtClean="0"/>
            </a:br>
            <a:r>
              <a:rPr lang="en-US" sz="2000" dirty="0" smtClean="0"/>
              <a:t>	&lt;attribution&gt;</a:t>
            </a:r>
            <a:br>
              <a:rPr lang="en-US" sz="2000" dirty="0" smtClean="0"/>
            </a:br>
            <a:r>
              <a:rPr lang="en-US" sz="2000" dirty="0" smtClean="0"/>
              <a:t>	//description of entity making the description</a:t>
            </a:r>
            <a:br>
              <a:rPr lang="en-US" sz="2000" dirty="0" smtClean="0"/>
            </a:br>
            <a:r>
              <a:rPr lang="en-US" sz="2000" dirty="0" smtClean="0"/>
              <a:t>	&lt;/attribution&gt;</a:t>
            </a:r>
            <a:br>
              <a:rPr lang="en-US" sz="2000" dirty="0" smtClean="0"/>
            </a:br>
            <a:r>
              <a:rPr lang="en-US" sz="2000" dirty="0" smtClean="0"/>
              <a:t>	&lt;</a:t>
            </a:r>
            <a:r>
              <a:rPr lang="en-US" sz="2000" dirty="0" err="1" smtClean="0"/>
              <a:t>dr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//description resource</a:t>
            </a:r>
            <a:br>
              <a:rPr lang="en-US" sz="2000" dirty="0" smtClean="0"/>
            </a:br>
            <a:r>
              <a:rPr lang="en-US" sz="2000" dirty="0" smtClean="0"/>
              <a:t>		&lt;</a:t>
            </a:r>
            <a:r>
              <a:rPr lang="en-US" sz="2000" dirty="0" err="1" smtClean="0"/>
              <a:t>iriset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	//</a:t>
            </a:r>
            <a:r>
              <a:rPr lang="en-US" sz="2000" dirty="0" err="1" smtClean="0"/>
              <a:t>specifier</a:t>
            </a:r>
            <a:r>
              <a:rPr lang="en-US" sz="2000" dirty="0" smtClean="0"/>
              <a:t> for things being described</a:t>
            </a:r>
            <a:br>
              <a:rPr lang="en-US" sz="2000" dirty="0" smtClean="0"/>
            </a:br>
            <a:r>
              <a:rPr lang="en-US" sz="2000" dirty="0" smtClean="0"/>
              <a:t>		&lt;/</a:t>
            </a:r>
            <a:r>
              <a:rPr lang="en-US" sz="2000" dirty="0" err="1" smtClean="0"/>
              <a:t>iriset</a:t>
            </a:r>
            <a:r>
              <a:rPr lang="en-US" sz="2000" dirty="0" smtClean="0"/>
              <a:t>&gt;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	&lt;</a:t>
            </a:r>
            <a:r>
              <a:rPr lang="en-US" sz="2000" dirty="0" err="1" smtClean="0"/>
              <a:t>descriptorset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	// descriptions of things being described</a:t>
            </a:r>
            <a:br>
              <a:rPr lang="en-US" sz="2000" dirty="0" smtClean="0"/>
            </a:br>
            <a:r>
              <a:rPr lang="en-US" sz="2000" dirty="0" smtClean="0"/>
              <a:t>		&lt;/</a:t>
            </a:r>
            <a:r>
              <a:rPr lang="en-US" sz="2000" dirty="0" err="1" smtClean="0"/>
              <a:t>descriptorset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&lt;/</a:t>
            </a:r>
            <a:r>
              <a:rPr lang="en-US" sz="2000" dirty="0" err="1" smtClean="0"/>
              <a:t>dr</a:t>
            </a:r>
            <a:r>
              <a:rPr lang="en-US" sz="2000" dirty="0" smtClean="0"/>
              <a:t>&gt;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&lt;/powder&gt;</a:t>
            </a:r>
          </a:p>
        </p:txBody>
      </p:sp>
    </p:spTree>
    <p:extLst>
      <p:ext uri="{BB962C8B-B14F-4D97-AF65-F5344CB8AC3E}">
        <p14:creationId xmlns:p14="http://schemas.microsoft.com/office/powerpoint/2010/main" val="299813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&lt;powder&gt;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/>
              <a:t>&lt;attribution&gt;</a:t>
            </a:r>
            <a:br>
              <a:rPr lang="en-US" sz="2000" b="1" dirty="0" smtClean="0"/>
            </a:br>
            <a:r>
              <a:rPr lang="en-US" sz="2000" b="1" dirty="0" smtClean="0"/>
              <a:t>	//description of entity making the description</a:t>
            </a:r>
            <a:br>
              <a:rPr lang="en-US" sz="2000" b="1" dirty="0" smtClean="0"/>
            </a:br>
            <a:r>
              <a:rPr lang="en-US" sz="2000" b="1" dirty="0" smtClean="0"/>
              <a:t>	&lt;/attribution&gt;</a:t>
            </a:r>
            <a:br>
              <a:rPr lang="en-US" sz="2000" b="1" dirty="0" smtClean="0"/>
            </a:br>
            <a:r>
              <a:rPr lang="en-US" sz="2000" dirty="0" smtClean="0"/>
              <a:t>	&lt;</a:t>
            </a:r>
            <a:r>
              <a:rPr lang="en-US" sz="2000" dirty="0" err="1" smtClean="0"/>
              <a:t>dr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//description resource</a:t>
            </a:r>
            <a:br>
              <a:rPr lang="en-US" sz="2000" dirty="0" smtClean="0"/>
            </a:br>
            <a:r>
              <a:rPr lang="en-US" sz="2000" dirty="0" smtClean="0"/>
              <a:t>		&lt;</a:t>
            </a:r>
            <a:r>
              <a:rPr lang="en-US" sz="2000" dirty="0" err="1" smtClean="0"/>
              <a:t>iriset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	//</a:t>
            </a:r>
            <a:r>
              <a:rPr lang="en-US" sz="2000" dirty="0" err="1" smtClean="0"/>
              <a:t>specifier</a:t>
            </a:r>
            <a:r>
              <a:rPr lang="en-US" sz="2000" dirty="0" smtClean="0"/>
              <a:t> for things being described</a:t>
            </a:r>
            <a:br>
              <a:rPr lang="en-US" sz="2000" dirty="0" smtClean="0"/>
            </a:br>
            <a:r>
              <a:rPr lang="en-US" sz="2000" dirty="0" smtClean="0"/>
              <a:t>		&lt;/</a:t>
            </a:r>
            <a:r>
              <a:rPr lang="en-US" sz="2000" dirty="0" err="1" smtClean="0"/>
              <a:t>iriset</a:t>
            </a:r>
            <a:r>
              <a:rPr lang="en-US" sz="2000" dirty="0" smtClean="0"/>
              <a:t>&gt;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	&lt;</a:t>
            </a:r>
            <a:r>
              <a:rPr lang="en-US" sz="2000" dirty="0" err="1" smtClean="0"/>
              <a:t>descriptorset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	// descriptions of things being described</a:t>
            </a:r>
            <a:br>
              <a:rPr lang="en-US" sz="2000" dirty="0" smtClean="0"/>
            </a:br>
            <a:r>
              <a:rPr lang="en-US" sz="2000" dirty="0" smtClean="0"/>
              <a:t>		&lt;/</a:t>
            </a:r>
            <a:r>
              <a:rPr lang="en-US" sz="2000" dirty="0" err="1" smtClean="0"/>
              <a:t>descriptorset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&lt;/</a:t>
            </a:r>
            <a:r>
              <a:rPr lang="en-US" sz="2000" dirty="0" err="1" smtClean="0"/>
              <a:t>dr</a:t>
            </a:r>
            <a:r>
              <a:rPr lang="en-US" sz="2000" dirty="0" smtClean="0"/>
              <a:t>&gt;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&lt;/powder&gt;</a:t>
            </a:r>
          </a:p>
        </p:txBody>
      </p:sp>
    </p:spTree>
    <p:extLst>
      <p:ext uri="{BB962C8B-B14F-4D97-AF65-F5344CB8AC3E}">
        <p14:creationId xmlns:p14="http://schemas.microsoft.com/office/powerpoint/2010/main" val="334660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&lt;powder&gt;</a:t>
            </a:r>
            <a:br>
              <a:rPr lang="en-US" sz="2000" dirty="0" smtClean="0"/>
            </a:br>
            <a:r>
              <a:rPr lang="en-US" sz="2000" dirty="0" smtClean="0"/>
              <a:t>	&lt;attribution&gt;</a:t>
            </a:r>
            <a:br>
              <a:rPr lang="en-US" sz="2000" dirty="0" smtClean="0"/>
            </a:br>
            <a:r>
              <a:rPr lang="en-US" sz="2000" dirty="0" smtClean="0"/>
              <a:t>	//description of entity making the description</a:t>
            </a:r>
            <a:br>
              <a:rPr lang="en-US" sz="2000" dirty="0" smtClean="0"/>
            </a:br>
            <a:r>
              <a:rPr lang="en-US" sz="2000" dirty="0" smtClean="0"/>
              <a:t>	&lt;/attribution&gt;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b="1" dirty="0" smtClean="0"/>
              <a:t>&lt;</a:t>
            </a:r>
            <a:r>
              <a:rPr lang="en-US" sz="2000" b="1" dirty="0" err="1" smtClean="0"/>
              <a:t>dr</a:t>
            </a:r>
            <a:r>
              <a:rPr lang="en-US" sz="2000" b="1" dirty="0" smtClean="0"/>
              <a:t>&gt;</a:t>
            </a:r>
            <a:br>
              <a:rPr lang="en-US" sz="2000" b="1" dirty="0" smtClean="0"/>
            </a:br>
            <a:r>
              <a:rPr lang="en-US" sz="2000" b="1" dirty="0" smtClean="0"/>
              <a:t>	//description resource</a:t>
            </a:r>
            <a:br>
              <a:rPr lang="en-US" sz="2000" b="1" dirty="0" smtClean="0"/>
            </a:br>
            <a:r>
              <a:rPr lang="en-US" sz="2000" b="1" dirty="0" smtClean="0"/>
              <a:t>		&lt;</a:t>
            </a:r>
            <a:r>
              <a:rPr lang="en-US" sz="2000" b="1" dirty="0" err="1" smtClean="0"/>
              <a:t>iriset</a:t>
            </a:r>
            <a:r>
              <a:rPr lang="en-US" sz="2000" b="1" dirty="0" smtClean="0"/>
              <a:t>&gt;</a:t>
            </a:r>
            <a:br>
              <a:rPr lang="en-US" sz="2000" b="1" dirty="0" smtClean="0"/>
            </a:br>
            <a:r>
              <a:rPr lang="en-US" sz="2000" b="1" dirty="0" smtClean="0"/>
              <a:t>		//</a:t>
            </a:r>
            <a:r>
              <a:rPr lang="en-US" sz="2000" b="1" dirty="0" err="1" smtClean="0"/>
              <a:t>specifier</a:t>
            </a:r>
            <a:r>
              <a:rPr lang="en-US" sz="2000" b="1" dirty="0" smtClean="0"/>
              <a:t> for things being described</a:t>
            </a:r>
            <a:br>
              <a:rPr lang="en-US" sz="2000" b="1" dirty="0" smtClean="0"/>
            </a:br>
            <a:r>
              <a:rPr lang="en-US" sz="2000" b="1" dirty="0" smtClean="0"/>
              <a:t>		&lt;/</a:t>
            </a:r>
            <a:r>
              <a:rPr lang="en-US" sz="2000" b="1" dirty="0" err="1" smtClean="0"/>
              <a:t>iriset</a:t>
            </a:r>
            <a:r>
              <a:rPr lang="en-US" sz="2000" b="1" dirty="0" smtClean="0"/>
              <a:t>&gt;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		&lt;</a:t>
            </a:r>
            <a:r>
              <a:rPr lang="en-US" sz="2000" b="1" dirty="0" err="1" smtClean="0"/>
              <a:t>descriptorset</a:t>
            </a:r>
            <a:r>
              <a:rPr lang="en-US" sz="2000" b="1" dirty="0" smtClean="0"/>
              <a:t>&gt;</a:t>
            </a:r>
            <a:br>
              <a:rPr lang="en-US" sz="2000" b="1" dirty="0" smtClean="0"/>
            </a:br>
            <a:r>
              <a:rPr lang="en-US" sz="2000" b="1" dirty="0" smtClean="0"/>
              <a:t>		// descriptions of things being described</a:t>
            </a:r>
            <a:br>
              <a:rPr lang="en-US" sz="2000" b="1" dirty="0" smtClean="0"/>
            </a:br>
            <a:r>
              <a:rPr lang="en-US" sz="2000" b="1" dirty="0" smtClean="0"/>
              <a:t>		&lt;/</a:t>
            </a:r>
            <a:r>
              <a:rPr lang="en-US" sz="2000" b="1" dirty="0" err="1" smtClean="0"/>
              <a:t>descriptorset</a:t>
            </a:r>
            <a:r>
              <a:rPr lang="en-US" sz="2000" b="1" dirty="0" smtClean="0"/>
              <a:t>&gt;</a:t>
            </a:r>
            <a:br>
              <a:rPr lang="en-US" sz="2000" b="1" dirty="0" smtClean="0"/>
            </a:br>
            <a:r>
              <a:rPr lang="en-US" sz="2000" b="1" dirty="0" smtClean="0"/>
              <a:t>	&lt;/</a:t>
            </a:r>
            <a:r>
              <a:rPr lang="en-US" sz="2000" b="1" dirty="0" err="1" smtClean="0"/>
              <a:t>dr</a:t>
            </a:r>
            <a:r>
              <a:rPr lang="en-US" sz="2000" b="1" dirty="0" smtClean="0"/>
              <a:t>&gt;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smtClean="0"/>
              <a:t>&lt;/powder&gt;</a:t>
            </a:r>
          </a:p>
        </p:txBody>
      </p:sp>
    </p:spTree>
    <p:extLst>
      <p:ext uri="{BB962C8B-B14F-4D97-AF65-F5344CB8AC3E}">
        <p14:creationId xmlns:p14="http://schemas.microsoft.com/office/powerpoint/2010/main" val="334660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&lt;powder&gt;</a:t>
            </a:r>
            <a:br>
              <a:rPr lang="en-US" sz="2000" dirty="0" smtClean="0"/>
            </a:br>
            <a:r>
              <a:rPr lang="en-US" sz="2000" dirty="0" smtClean="0"/>
              <a:t>	&lt;attribution&gt;</a:t>
            </a:r>
            <a:br>
              <a:rPr lang="en-US" sz="2000" dirty="0" smtClean="0"/>
            </a:br>
            <a:r>
              <a:rPr lang="en-US" sz="2000" dirty="0" smtClean="0"/>
              <a:t>	//description of entity making the description</a:t>
            </a:r>
            <a:br>
              <a:rPr lang="en-US" sz="2000" dirty="0" smtClean="0"/>
            </a:br>
            <a:r>
              <a:rPr lang="en-US" sz="2000" dirty="0" smtClean="0"/>
              <a:t>	&lt;/attribution&gt;</a:t>
            </a:r>
            <a:br>
              <a:rPr lang="en-US" sz="2000" dirty="0" smtClean="0"/>
            </a:br>
            <a:r>
              <a:rPr lang="en-US" sz="2000" dirty="0" smtClean="0"/>
              <a:t>	&lt;</a:t>
            </a:r>
            <a:r>
              <a:rPr lang="en-US" sz="2000" dirty="0" err="1" smtClean="0"/>
              <a:t>dr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//description resource</a:t>
            </a:r>
            <a:br>
              <a:rPr lang="en-US" sz="2000" dirty="0" smtClean="0"/>
            </a:br>
            <a:r>
              <a:rPr lang="en-US" sz="2000" dirty="0" smtClean="0"/>
              <a:t>		</a:t>
            </a:r>
            <a:r>
              <a:rPr lang="en-US" sz="2000" b="1" dirty="0" smtClean="0"/>
              <a:t>&lt;</a:t>
            </a:r>
            <a:r>
              <a:rPr lang="en-US" sz="2000" b="1" dirty="0" err="1" smtClean="0"/>
              <a:t>iriset</a:t>
            </a:r>
            <a:r>
              <a:rPr lang="en-US" sz="2000" b="1" dirty="0" smtClean="0"/>
              <a:t>&gt;</a:t>
            </a:r>
            <a:br>
              <a:rPr lang="en-US" sz="2000" b="1" dirty="0" smtClean="0"/>
            </a:br>
            <a:r>
              <a:rPr lang="en-US" sz="2000" b="1" dirty="0" smtClean="0"/>
              <a:t>		//</a:t>
            </a:r>
            <a:r>
              <a:rPr lang="en-US" sz="2000" b="1" dirty="0" err="1" smtClean="0"/>
              <a:t>specifier</a:t>
            </a:r>
            <a:r>
              <a:rPr lang="en-US" sz="2000" b="1" dirty="0" smtClean="0"/>
              <a:t> for things being described</a:t>
            </a:r>
            <a:br>
              <a:rPr lang="en-US" sz="2000" b="1" dirty="0" smtClean="0"/>
            </a:br>
            <a:r>
              <a:rPr lang="en-US" sz="2000" b="1" dirty="0" smtClean="0"/>
              <a:t>		&lt;/</a:t>
            </a:r>
            <a:r>
              <a:rPr lang="en-US" sz="2000" b="1" dirty="0" err="1" smtClean="0"/>
              <a:t>iriset</a:t>
            </a:r>
            <a:r>
              <a:rPr lang="en-US" sz="2000" b="1" dirty="0" smtClean="0"/>
              <a:t>&gt;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 smtClean="0"/>
              <a:t>		&lt;</a:t>
            </a:r>
            <a:r>
              <a:rPr lang="en-US" sz="2000" dirty="0" err="1" smtClean="0"/>
              <a:t>descriptorset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	// descriptions of things being described</a:t>
            </a:r>
            <a:br>
              <a:rPr lang="en-US" sz="2000" dirty="0" smtClean="0"/>
            </a:br>
            <a:r>
              <a:rPr lang="en-US" sz="2000" dirty="0" smtClean="0"/>
              <a:t>		&lt;/</a:t>
            </a:r>
            <a:r>
              <a:rPr lang="en-US" sz="2000" dirty="0" err="1" smtClean="0"/>
              <a:t>descriptorset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&lt;/</a:t>
            </a:r>
            <a:r>
              <a:rPr lang="en-US" sz="2000" dirty="0" err="1" smtClean="0"/>
              <a:t>dr</a:t>
            </a:r>
            <a:r>
              <a:rPr lang="en-US" sz="2000" dirty="0" smtClean="0"/>
              <a:t>&gt;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&lt;/powder&gt;</a:t>
            </a:r>
          </a:p>
        </p:txBody>
      </p:sp>
    </p:spTree>
    <p:extLst>
      <p:ext uri="{BB962C8B-B14F-4D97-AF65-F5344CB8AC3E}">
        <p14:creationId xmlns:p14="http://schemas.microsoft.com/office/powerpoint/2010/main" val="334660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&lt;powder&gt;</a:t>
            </a:r>
            <a:br>
              <a:rPr lang="en-US" sz="2000" dirty="0" smtClean="0"/>
            </a:br>
            <a:r>
              <a:rPr lang="en-US" sz="2000" dirty="0" smtClean="0"/>
              <a:t>	&lt;attribution&gt;</a:t>
            </a:r>
            <a:br>
              <a:rPr lang="en-US" sz="2000" dirty="0" smtClean="0"/>
            </a:br>
            <a:r>
              <a:rPr lang="en-US" sz="2000" dirty="0" smtClean="0"/>
              <a:t>	//description of entity making the description</a:t>
            </a:r>
            <a:br>
              <a:rPr lang="en-US" sz="2000" dirty="0" smtClean="0"/>
            </a:br>
            <a:r>
              <a:rPr lang="en-US" sz="2000" dirty="0" smtClean="0"/>
              <a:t>	&lt;/attribution&gt;</a:t>
            </a:r>
            <a:br>
              <a:rPr lang="en-US" sz="2000" dirty="0" smtClean="0"/>
            </a:br>
            <a:r>
              <a:rPr lang="en-US" sz="2000" dirty="0" smtClean="0"/>
              <a:t>	&lt;</a:t>
            </a:r>
            <a:r>
              <a:rPr lang="en-US" sz="2000" dirty="0" err="1" smtClean="0"/>
              <a:t>dr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//description resource</a:t>
            </a:r>
            <a:br>
              <a:rPr lang="en-US" sz="2000" dirty="0" smtClean="0"/>
            </a:br>
            <a:r>
              <a:rPr lang="en-US" sz="2000" dirty="0" smtClean="0"/>
              <a:t>		&lt;</a:t>
            </a:r>
            <a:r>
              <a:rPr lang="en-US" sz="2000" dirty="0" err="1" smtClean="0"/>
              <a:t>iriset</a:t>
            </a:r>
            <a:r>
              <a:rPr lang="en-US" sz="2000" dirty="0" smtClean="0"/>
              <a:t>&gt;</a:t>
            </a:r>
            <a:br>
              <a:rPr lang="en-US" sz="2000" dirty="0" smtClean="0"/>
            </a:br>
            <a:r>
              <a:rPr lang="en-US" sz="2000" dirty="0" smtClean="0"/>
              <a:t>		//</a:t>
            </a:r>
            <a:r>
              <a:rPr lang="en-US" sz="2000" dirty="0" err="1" smtClean="0"/>
              <a:t>specifier</a:t>
            </a:r>
            <a:r>
              <a:rPr lang="en-US" sz="2000" dirty="0" smtClean="0"/>
              <a:t> for things being described</a:t>
            </a:r>
            <a:br>
              <a:rPr lang="en-US" sz="2000" dirty="0" smtClean="0"/>
            </a:br>
            <a:r>
              <a:rPr lang="en-US" sz="2000" dirty="0" smtClean="0"/>
              <a:t>		&lt;/</a:t>
            </a:r>
            <a:r>
              <a:rPr lang="en-US" sz="2000" dirty="0" err="1" smtClean="0"/>
              <a:t>iriset</a:t>
            </a:r>
            <a:r>
              <a:rPr lang="en-US" sz="2000" dirty="0" smtClean="0"/>
              <a:t>&gt;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	</a:t>
            </a:r>
            <a:r>
              <a:rPr lang="en-US" sz="2000" b="1" dirty="0" smtClean="0"/>
              <a:t>&lt;</a:t>
            </a:r>
            <a:r>
              <a:rPr lang="en-US" sz="2000" b="1" dirty="0" err="1" smtClean="0"/>
              <a:t>descriptorset</a:t>
            </a:r>
            <a:r>
              <a:rPr lang="en-US" sz="2000" b="1" dirty="0" smtClean="0"/>
              <a:t>&gt;</a:t>
            </a:r>
            <a:br>
              <a:rPr lang="en-US" sz="2000" b="1" dirty="0" smtClean="0"/>
            </a:br>
            <a:r>
              <a:rPr lang="en-US" sz="2000" b="1" dirty="0" smtClean="0"/>
              <a:t>		// descriptions of things being described</a:t>
            </a:r>
            <a:br>
              <a:rPr lang="en-US" sz="2000" b="1" dirty="0" smtClean="0"/>
            </a:br>
            <a:r>
              <a:rPr lang="en-US" sz="2000" b="1" dirty="0" smtClean="0"/>
              <a:t>		&lt;/</a:t>
            </a:r>
            <a:r>
              <a:rPr lang="en-US" sz="2000" b="1" dirty="0" err="1" smtClean="0"/>
              <a:t>descriptorset</a:t>
            </a:r>
            <a:r>
              <a:rPr lang="en-US" sz="2000" b="1" dirty="0" smtClean="0"/>
              <a:t>&gt;</a:t>
            </a:r>
            <a:br>
              <a:rPr lang="en-US" sz="2000" b="1" dirty="0" smtClean="0"/>
            </a:br>
            <a:r>
              <a:rPr lang="en-US" sz="2000" dirty="0" smtClean="0"/>
              <a:t>	&lt;/</a:t>
            </a:r>
            <a:r>
              <a:rPr lang="en-US" sz="2000" dirty="0" err="1" smtClean="0"/>
              <a:t>dr</a:t>
            </a:r>
            <a:r>
              <a:rPr lang="en-US" sz="2000" dirty="0" smtClean="0"/>
              <a:t>&gt;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&lt;/powder&gt;</a:t>
            </a:r>
          </a:p>
        </p:txBody>
      </p:sp>
    </p:spTree>
    <p:extLst>
      <p:ext uri="{BB962C8B-B14F-4D97-AF65-F5344CB8AC3E}">
        <p14:creationId xmlns:p14="http://schemas.microsoft.com/office/powerpoint/2010/main" val="334660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&lt;?xml version="1.0"?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&lt;</a:t>
            </a:r>
            <a:r>
              <a:rPr lang="en-US" sz="1600" dirty="0"/>
              <a:t>powder </a:t>
            </a:r>
            <a:r>
              <a:rPr lang="en-US" sz="1600" dirty="0" err="1"/>
              <a:t>xmlns</a:t>
            </a:r>
            <a:r>
              <a:rPr lang="en-US" sz="1600" dirty="0"/>
              <a:t>="http://www.w3.org/2007/05/powder#"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      </a:t>
            </a:r>
            <a:r>
              <a:rPr lang="en-US" sz="1600" dirty="0" err="1" smtClean="0"/>
              <a:t>xmlns:ex</a:t>
            </a:r>
            <a:r>
              <a:rPr lang="en-US" sz="1600" dirty="0"/>
              <a:t>="http://</a:t>
            </a:r>
            <a:r>
              <a:rPr lang="en-US" sz="1600" dirty="0" err="1"/>
              <a:t>example.org</a:t>
            </a:r>
            <a:r>
              <a:rPr lang="en-US" sz="1600" dirty="0"/>
              <a:t>/vocab#"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&lt;</a:t>
            </a:r>
            <a:r>
              <a:rPr lang="en-US" sz="1600" dirty="0"/>
              <a:t>attribution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  &lt;</a:t>
            </a:r>
            <a:r>
              <a:rPr lang="en-US" sz="1600" dirty="0" err="1"/>
              <a:t>issuedby</a:t>
            </a:r>
            <a:r>
              <a:rPr lang="en-US" sz="1600" dirty="0"/>
              <a:t> </a:t>
            </a:r>
            <a:r>
              <a:rPr lang="en-US" sz="1600" dirty="0" err="1"/>
              <a:t>src</a:t>
            </a:r>
            <a:r>
              <a:rPr lang="en-US" sz="1600" dirty="0"/>
              <a:t>="http://</a:t>
            </a:r>
            <a:r>
              <a:rPr lang="en-US" sz="1600" dirty="0" err="1"/>
              <a:t>authority.example.org</a:t>
            </a:r>
            <a:r>
              <a:rPr lang="en-US" sz="1600" dirty="0"/>
              <a:t>/</a:t>
            </a:r>
            <a:r>
              <a:rPr lang="en-US" sz="1600" dirty="0" err="1"/>
              <a:t>company.rdf#me</a:t>
            </a:r>
            <a:r>
              <a:rPr lang="en-US" sz="1600" dirty="0"/>
              <a:t>" /&gt;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&lt;</a:t>
            </a:r>
            <a:r>
              <a:rPr lang="en-US" sz="1600" dirty="0"/>
              <a:t>issued&gt;2007-12-14T00:00:00&lt;/issued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&lt;</a:t>
            </a:r>
            <a:r>
              <a:rPr lang="en-US" sz="1600" dirty="0"/>
              <a:t>/attribution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&lt;</a:t>
            </a:r>
            <a:r>
              <a:rPr lang="en-US" sz="1600" dirty="0" err="1"/>
              <a:t>dr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  &lt;</a:t>
            </a:r>
            <a:r>
              <a:rPr lang="en-US" sz="1600" dirty="0" err="1"/>
              <a:t>iriset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    &lt;</a:t>
            </a:r>
            <a:r>
              <a:rPr lang="en-US" sz="1600" dirty="0" err="1"/>
              <a:t>includehosts</a:t>
            </a:r>
            <a:r>
              <a:rPr lang="en-US" sz="1600" dirty="0"/>
              <a:t>&gt;</a:t>
            </a:r>
            <a:r>
              <a:rPr lang="en-US" sz="1600" dirty="0" err="1"/>
              <a:t>example.com</a:t>
            </a:r>
            <a:r>
              <a:rPr lang="en-US" sz="1600" dirty="0"/>
              <a:t>&lt;/</a:t>
            </a:r>
            <a:r>
              <a:rPr lang="en-US" sz="1600" dirty="0" err="1"/>
              <a:t>includehosts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  &lt;</a:t>
            </a:r>
            <a:r>
              <a:rPr lang="en-US" sz="1600" dirty="0"/>
              <a:t>/</a:t>
            </a:r>
            <a:r>
              <a:rPr lang="en-US" sz="1600" dirty="0" err="1"/>
              <a:t>iriset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  &lt;</a:t>
            </a:r>
            <a:r>
              <a:rPr lang="en-US" sz="1600" dirty="0" err="1"/>
              <a:t>descriptorset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    &lt;</a:t>
            </a:r>
            <a:r>
              <a:rPr lang="en-US" sz="1600" dirty="0" err="1"/>
              <a:t>ex:color</a:t>
            </a:r>
            <a:r>
              <a:rPr lang="en-US" sz="1600" dirty="0"/>
              <a:t>&gt;red&lt;/</a:t>
            </a:r>
            <a:r>
              <a:rPr lang="en-US" sz="1600" dirty="0" err="1"/>
              <a:t>ex:color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    &lt;</a:t>
            </a:r>
            <a:r>
              <a:rPr lang="en-US" sz="1600" dirty="0" err="1"/>
              <a:t>ex:shape</a:t>
            </a:r>
            <a:r>
              <a:rPr lang="en-US" sz="1600" dirty="0"/>
              <a:t>&gt;square&lt;/</a:t>
            </a:r>
            <a:r>
              <a:rPr lang="en-US" sz="1600" dirty="0" err="1"/>
              <a:t>ex:shape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      &lt;</a:t>
            </a:r>
            <a:r>
              <a:rPr lang="en-US" sz="1600" dirty="0" err="1"/>
              <a:t>displaytext</a:t>
            </a:r>
            <a:r>
              <a:rPr lang="en-US" sz="1600" dirty="0"/>
              <a:t>&gt;Everything on </a:t>
            </a:r>
            <a:r>
              <a:rPr lang="en-US" sz="1600" dirty="0" err="1"/>
              <a:t>example.com</a:t>
            </a:r>
            <a:r>
              <a:rPr lang="en-US" sz="1600" dirty="0"/>
              <a:t> is red and square&lt;/</a:t>
            </a:r>
            <a:r>
              <a:rPr lang="en-US" sz="1600" dirty="0" err="1"/>
              <a:t>displaytext</a:t>
            </a:r>
            <a:r>
              <a:rPr lang="en-US" sz="1600" dirty="0"/>
              <a:t>&gt;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&lt;</a:t>
            </a:r>
            <a:r>
              <a:rPr lang="en-US" sz="1600" dirty="0" err="1"/>
              <a:t>displayicon</a:t>
            </a:r>
            <a:r>
              <a:rPr lang="en-US" sz="1600" dirty="0"/>
              <a:t> </a:t>
            </a:r>
            <a:r>
              <a:rPr lang="en-US" sz="1600" dirty="0" err="1"/>
              <a:t>src</a:t>
            </a:r>
            <a:r>
              <a:rPr lang="en-US" sz="1600" dirty="0"/>
              <a:t>="http://</a:t>
            </a:r>
            <a:r>
              <a:rPr lang="en-US" sz="1600" dirty="0" err="1"/>
              <a:t>authority.example.org</a:t>
            </a:r>
            <a:r>
              <a:rPr lang="en-US" sz="1600" dirty="0"/>
              <a:t>/</a:t>
            </a:r>
            <a:r>
              <a:rPr lang="en-US" sz="1600" dirty="0" err="1"/>
              <a:t>icon.png</a:t>
            </a:r>
            <a:r>
              <a:rPr lang="en-US" sz="1600" dirty="0"/>
              <a:t>" /&gt;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&lt;</a:t>
            </a:r>
            <a:r>
              <a:rPr lang="en-US" sz="1600" dirty="0"/>
              <a:t>/</a:t>
            </a:r>
            <a:r>
              <a:rPr lang="en-US" sz="1600" dirty="0" err="1"/>
              <a:t>descriptorset</a:t>
            </a:r>
            <a:r>
              <a:rPr lang="en-US" sz="1600" dirty="0"/>
              <a:t>&gt;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&lt;</a:t>
            </a:r>
            <a:r>
              <a:rPr lang="en-US" sz="1600" dirty="0"/>
              <a:t>/</a:t>
            </a:r>
            <a:r>
              <a:rPr lang="en-US" sz="1600" dirty="0" err="1"/>
              <a:t>dr</a:t>
            </a:r>
            <a:r>
              <a:rPr lang="en-US" sz="1600" dirty="0"/>
              <a:t>&gt;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&lt;</a:t>
            </a:r>
            <a:r>
              <a:rPr lang="en-US" sz="1600" dirty="0"/>
              <a:t>/powder&gt;</a:t>
            </a:r>
          </a:p>
        </p:txBody>
      </p:sp>
    </p:spTree>
    <p:extLst>
      <p:ext uri="{BB962C8B-B14F-4D97-AF65-F5344CB8AC3E}">
        <p14:creationId xmlns:p14="http://schemas.microsoft.com/office/powerpoint/2010/main" val="229972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Gleaning Resource Descriptions from Dialects of Languages</a:t>
            </a:r>
            <a:br>
              <a:rPr lang="en-US" dirty="0" smtClean="0"/>
            </a:br>
            <a:r>
              <a:rPr lang="en-US" dirty="0" smtClean="0"/>
              <a:t>W3C Recommendation 11 September 2007</a:t>
            </a:r>
            <a:br>
              <a:rPr lang="en-US" dirty="0" smtClean="0"/>
            </a:br>
            <a:r>
              <a:rPr lang="en-US" sz="1800" dirty="0" smtClean="0"/>
              <a:t>http</a:t>
            </a:r>
            <a:r>
              <a:rPr lang="en-US" sz="1800" dirty="0"/>
              <a:t>://www.w3.org/TR/</a:t>
            </a:r>
            <a:r>
              <a:rPr lang="en-US" sz="1800" dirty="0" err="1"/>
              <a:t>grddl</a:t>
            </a:r>
            <a:r>
              <a:rPr lang="en-US" sz="1800" dirty="0"/>
              <a:t>/</a:t>
            </a:r>
          </a:p>
          <a:p>
            <a:pPr marL="0" indent="0">
              <a:buNone/>
            </a:pPr>
            <a:r>
              <a:rPr lang="en-US" dirty="0" err="1" smtClean="0"/>
              <a:t>RDFa</a:t>
            </a:r>
            <a:r>
              <a:rPr lang="en-US" dirty="0" smtClean="0"/>
              <a:t> </a:t>
            </a:r>
            <a:r>
              <a:rPr lang="en-US" dirty="0" smtClean="0"/>
              <a:t>Core 1.1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W3C Recommendation </a:t>
            </a:r>
            <a:r>
              <a:rPr lang="en-US" dirty="0" smtClean="0"/>
              <a:t>22 August 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http</a:t>
            </a:r>
            <a:r>
              <a:rPr lang="en-US" sz="1800" dirty="0"/>
              <a:t>://www.w3.org/TR/</a:t>
            </a:r>
            <a:r>
              <a:rPr lang="en-US" sz="1800" dirty="0" err="1"/>
              <a:t>rdfa</a:t>
            </a:r>
            <a:r>
              <a:rPr lang="en-US" sz="1800" dirty="0"/>
              <a:t>-syntax</a:t>
            </a:r>
            <a:r>
              <a:rPr lang="en-US" sz="1800" dirty="0" smtClean="0"/>
              <a:t>/</a:t>
            </a:r>
          </a:p>
          <a:p>
            <a:pPr marL="0" indent="0">
              <a:buNone/>
            </a:pPr>
            <a:r>
              <a:rPr lang="en-US" dirty="0" err="1" smtClean="0"/>
              <a:t>RDFa</a:t>
            </a:r>
            <a:r>
              <a:rPr lang="en-US" dirty="0" smtClean="0"/>
              <a:t> </a:t>
            </a:r>
            <a:r>
              <a:rPr lang="en-US" dirty="0" smtClean="0"/>
              <a:t>1.1 Primer (essential reading!)</a:t>
            </a:r>
            <a:br>
              <a:rPr lang="en-US" dirty="0" smtClean="0"/>
            </a:br>
            <a:r>
              <a:rPr lang="en-US" dirty="0" smtClean="0"/>
              <a:t>W3C </a:t>
            </a:r>
            <a:r>
              <a:rPr lang="en-US" dirty="0" smtClean="0"/>
              <a:t>Working Group Note </a:t>
            </a:r>
            <a:r>
              <a:rPr lang="en-US" dirty="0" smtClean="0"/>
              <a:t>22 August 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http</a:t>
            </a:r>
            <a:r>
              <a:rPr lang="en-US" sz="1800" dirty="0"/>
              <a:t>://www.w3.org/TR/</a:t>
            </a:r>
            <a:r>
              <a:rPr lang="en-US" sz="1800" dirty="0" err="1"/>
              <a:t>xhtml</a:t>
            </a:r>
            <a:r>
              <a:rPr lang="en-US" sz="1800" dirty="0"/>
              <a:t>-</a:t>
            </a:r>
            <a:r>
              <a:rPr lang="en-US" sz="1800" dirty="0" err="1"/>
              <a:t>rdfa</a:t>
            </a:r>
            <a:r>
              <a:rPr lang="en-US" sz="1800" dirty="0"/>
              <a:t>-primer</a:t>
            </a:r>
            <a:r>
              <a:rPr lang="en-US" sz="1800" dirty="0" smtClean="0"/>
              <a:t>/</a:t>
            </a:r>
          </a:p>
          <a:p>
            <a:pPr marL="0" indent="0">
              <a:buNone/>
            </a:pPr>
            <a:r>
              <a:rPr lang="en-US" dirty="0"/>
              <a:t>POWDER </a:t>
            </a:r>
            <a:r>
              <a:rPr lang="en-US" dirty="0" smtClean="0"/>
              <a:t>Primer</a:t>
            </a:r>
            <a:br>
              <a:rPr lang="en-US" dirty="0" smtClean="0"/>
            </a:br>
            <a:r>
              <a:rPr lang="en-US" dirty="0" smtClean="0"/>
              <a:t>W3C </a:t>
            </a:r>
            <a:r>
              <a:rPr lang="en-US" dirty="0"/>
              <a:t>Working Group Note 1 September </a:t>
            </a:r>
            <a:r>
              <a:rPr lang="en-US" dirty="0" smtClean="0"/>
              <a:t>2009</a:t>
            </a:r>
            <a:br>
              <a:rPr lang="en-US" dirty="0" smtClean="0"/>
            </a:br>
            <a:r>
              <a:rPr lang="en-US" sz="1800" dirty="0" smtClean="0"/>
              <a:t>http</a:t>
            </a:r>
            <a:r>
              <a:rPr lang="en-US" sz="1800" dirty="0"/>
              <a:t>://www.w3.org/TR/powder-primer/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7993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Embedded Data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Republishing the data separately introduces redundancy, and the possibility of inconsistency - embed our SW data in the web resource</a:t>
            </a:r>
          </a:p>
          <a:p>
            <a:r>
              <a:rPr lang="en-GB" dirty="0" smtClean="0"/>
              <a:t>Two main approaches:</a:t>
            </a:r>
          </a:p>
          <a:p>
            <a:pPr lvl="1"/>
            <a:r>
              <a:rPr lang="en-GB" dirty="0" smtClean="0"/>
              <a:t>GRDDL</a:t>
            </a:r>
          </a:p>
          <a:p>
            <a:pPr lvl="1"/>
            <a:r>
              <a:rPr lang="en-GB" dirty="0" err="1" smtClean="0"/>
              <a:t>RDFa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39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GRDDL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0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GRDDL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 a document in some XML format, how can we extract the relevant portions and make them available to SW agents?</a:t>
            </a:r>
          </a:p>
          <a:p>
            <a:r>
              <a:rPr lang="en-GB" dirty="0" smtClean="0"/>
              <a:t>GRDDL (Gleaning Resource Descriptions from Dialects of Languages)  uses XSLT </a:t>
            </a:r>
            <a:r>
              <a:rPr lang="en-GB" dirty="0" err="1" smtClean="0"/>
              <a:t>stylesheets</a:t>
            </a:r>
            <a:r>
              <a:rPr lang="en-GB" dirty="0" smtClean="0"/>
              <a:t> to transform documents</a:t>
            </a:r>
            <a:endParaRPr lang="en-GB" dirty="0"/>
          </a:p>
        </p:txBody>
      </p:sp>
      <p:sp>
        <p:nvSpPr>
          <p:cNvPr id="4" name="Document 3"/>
          <p:cNvSpPr/>
          <p:nvPr/>
        </p:nvSpPr>
        <p:spPr bwMode="auto">
          <a:xfrm>
            <a:off x="1524000" y="4809691"/>
            <a:ext cx="822960" cy="82296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dirty="0" smtClean="0"/>
              <a:t>XML</a:t>
            </a:r>
          </a:p>
          <a:p>
            <a:pPr algn="ctr"/>
            <a:r>
              <a:rPr lang="en-GB" dirty="0" smtClean="0"/>
              <a:t>doc</a:t>
            </a:r>
            <a:endParaRPr lang="en-GB" dirty="0"/>
          </a:p>
        </p:txBody>
      </p:sp>
      <p:sp>
        <p:nvSpPr>
          <p:cNvPr id="5" name="Process 4"/>
          <p:cNvSpPr/>
          <p:nvPr/>
        </p:nvSpPr>
        <p:spPr bwMode="auto">
          <a:xfrm>
            <a:off x="3860532" y="3986731"/>
            <a:ext cx="822960" cy="822960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dirty="0" err="1" smtClean="0"/>
              <a:t>XSLTstyle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sheet</a:t>
            </a:r>
            <a:endParaRPr lang="en-GB" dirty="0"/>
          </a:p>
        </p:txBody>
      </p:sp>
      <p:sp>
        <p:nvSpPr>
          <p:cNvPr id="6" name="Right Arrow Callout 5"/>
          <p:cNvSpPr/>
          <p:nvPr/>
        </p:nvSpPr>
        <p:spPr bwMode="auto">
          <a:xfrm>
            <a:off x="3635897" y="5578243"/>
            <a:ext cx="1944216" cy="82296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dirty="0" smtClean="0"/>
              <a:t>GRDDL Processor</a:t>
            </a:r>
            <a:endParaRPr lang="en-US" dirty="0"/>
          </a:p>
        </p:txBody>
      </p:sp>
      <p:sp>
        <p:nvSpPr>
          <p:cNvPr id="7" name="Document 6"/>
          <p:cNvSpPr/>
          <p:nvPr/>
        </p:nvSpPr>
        <p:spPr bwMode="auto">
          <a:xfrm>
            <a:off x="7137667" y="4809691"/>
            <a:ext cx="822960" cy="82296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 dirty="0" smtClean="0"/>
              <a:t>RDF/XML</a:t>
            </a:r>
            <a:endParaRPr lang="en-GB" dirty="0"/>
          </a:p>
        </p:txBody>
      </p:sp>
      <p:cxnSp>
        <p:nvCxnSpPr>
          <p:cNvPr id="9" name="Shape 8"/>
          <p:cNvCxnSpPr>
            <a:stCxn id="4" idx="0"/>
            <a:endCxn id="5" idx="1"/>
          </p:cNvCxnSpPr>
          <p:nvPr/>
        </p:nvCxnSpPr>
        <p:spPr bwMode="auto">
          <a:xfrm rot="5400000" flipH="1" flipV="1">
            <a:off x="2692266" y="3641425"/>
            <a:ext cx="411480" cy="19250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hape 10"/>
          <p:cNvCxnSpPr>
            <a:stCxn id="4" idx="2"/>
            <a:endCxn id="6" idx="1"/>
          </p:cNvCxnSpPr>
          <p:nvPr/>
        </p:nvCxnSpPr>
        <p:spPr bwMode="auto">
          <a:xfrm rot="16200000" flipH="1">
            <a:off x="2579949" y="4933774"/>
            <a:ext cx="411479" cy="170041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 bwMode="auto">
          <a:xfrm flipH="1">
            <a:off x="4267544" y="4809691"/>
            <a:ext cx="4468" cy="7685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Elbow Connector 23"/>
          <p:cNvCxnSpPr>
            <a:stCxn id="6" idx="3"/>
            <a:endCxn id="7" idx="1"/>
          </p:cNvCxnSpPr>
          <p:nvPr/>
        </p:nvCxnSpPr>
        <p:spPr bwMode="auto">
          <a:xfrm flipV="1">
            <a:off x="5580113" y="5221171"/>
            <a:ext cx="1557554" cy="7685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GRDDL with XML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well-formed XML, link to XSLT transformation using </a:t>
            </a:r>
            <a:r>
              <a:rPr lang="en-GB" dirty="0" err="1" smtClean="0"/>
              <a:t>grddl:transformation</a:t>
            </a:r>
            <a:r>
              <a:rPr lang="en-GB" dirty="0" smtClean="0"/>
              <a:t> attribute</a:t>
            </a:r>
          </a:p>
          <a:p>
            <a:pPr lvl="1"/>
            <a:r>
              <a:rPr lang="en-GB" dirty="0" smtClean="0"/>
              <a:t>Need to introduce </a:t>
            </a:r>
            <a:r>
              <a:rPr lang="en-GB" dirty="0" err="1" smtClean="0"/>
              <a:t>grddl</a:t>
            </a:r>
            <a:r>
              <a:rPr lang="en-GB" dirty="0" smtClean="0"/>
              <a:t>: namespace</a:t>
            </a:r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sz="2000" dirty="0" smtClean="0">
                <a:latin typeface="Lucida Sans"/>
                <a:cs typeface="Lucida Sans"/>
              </a:rPr>
              <a:t>	&lt;html </a:t>
            </a:r>
            <a:r>
              <a:rPr lang="en-GB" sz="2000" dirty="0" err="1" smtClean="0">
                <a:latin typeface="Lucida Sans"/>
                <a:cs typeface="Lucida Sans"/>
              </a:rPr>
              <a:t>xmlns</a:t>
            </a:r>
            <a:r>
              <a:rPr lang="en-GB" sz="2000" dirty="0" smtClean="0">
                <a:latin typeface="Lucida Sans"/>
                <a:cs typeface="Lucida Sans"/>
              </a:rPr>
              <a:t>=‘http://www.w3.org/1999/xhtml’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	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xmlns:grddl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='http://www.w3.org/2003/g/data-view#’</a:t>
            </a:r>
            <a:b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	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grddl:transformation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="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glean_title.xsl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”</a:t>
            </a:r>
            <a:r>
              <a:rPr lang="en-GB" sz="2000" dirty="0" smtClean="0">
                <a:latin typeface="Lucida Sans"/>
                <a:cs typeface="Lucida Sans"/>
              </a:rPr>
              <a:t>&gt;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	&lt;head&gt;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		&lt;title&gt;Are You Experienced?&lt;/title&gt;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		[...]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&lt;/html&gt;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Using GRDDL with XHTML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Link to XSLT transformation using link element</a:t>
            </a:r>
          </a:p>
          <a:p>
            <a:pPr lvl="1"/>
            <a:r>
              <a:rPr lang="en-GB" dirty="0" smtClean="0"/>
              <a:t>Introduce GRDDL in profile</a:t>
            </a:r>
          </a:p>
          <a:p>
            <a:pPr marL="0" indent="0">
              <a:buNone/>
            </a:pPr>
            <a:r>
              <a:rPr lang="en-GB" sz="2000" dirty="0" smtClean="0">
                <a:latin typeface="Lucida Sans"/>
                <a:cs typeface="Lucida Sans"/>
              </a:rPr>
              <a:t>&lt;html </a:t>
            </a:r>
            <a:r>
              <a:rPr lang="en-GB" sz="2000" dirty="0" err="1" smtClean="0">
                <a:latin typeface="Lucida Sans"/>
                <a:cs typeface="Lucida Sans"/>
              </a:rPr>
              <a:t>xmlns</a:t>
            </a:r>
            <a:r>
              <a:rPr lang="en-GB" sz="2000" dirty="0" smtClean="0">
                <a:latin typeface="Lucida Sans"/>
                <a:cs typeface="Lucida Sans"/>
              </a:rPr>
              <a:t>="http://www.w3.org/1999/</a:t>
            </a:r>
            <a:r>
              <a:rPr lang="en-GB" sz="2000" dirty="0" err="1" smtClean="0">
                <a:latin typeface="Lucida Sans"/>
                <a:cs typeface="Lucida Sans"/>
              </a:rPr>
              <a:t>xhtml</a:t>
            </a:r>
            <a:r>
              <a:rPr lang="en-GB" sz="2000" dirty="0" smtClean="0">
                <a:latin typeface="Lucida Sans"/>
                <a:cs typeface="Lucida Sans"/>
              </a:rPr>
              <a:t>”&gt;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&lt;head 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profile="http://www.w3.org/2003/g/data-view”</a:t>
            </a:r>
            <a:r>
              <a:rPr lang="en-GB" sz="2000" dirty="0" smtClean="0">
                <a:latin typeface="Lucida Sans"/>
                <a:cs typeface="Lucida Sans"/>
              </a:rPr>
              <a:t>&gt;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  &lt;title&gt;Some Document&lt;/title&gt;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  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&lt;link 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rel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="transformation”</a:t>
            </a:r>
            <a:b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     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href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="http://www.w3.org/2000/06/dc-extract/dc-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extract.xsl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" /&gt;</a:t>
            </a:r>
            <a: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  <a:t/>
            </a:r>
            <a:br>
              <a:rPr lang="en-GB" sz="2000" dirty="0">
                <a:solidFill>
                  <a:srgbClr val="FF0000"/>
                </a:solidFill>
                <a:latin typeface="Lucida Sans"/>
                <a:cs typeface="Lucida Sans"/>
              </a:rPr>
            </a:b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    </a:t>
            </a:r>
            <a:r>
              <a:rPr lang="en-GB" sz="2000" dirty="0" smtClean="0">
                <a:latin typeface="Lucida Sans"/>
                <a:cs typeface="Lucida Sans"/>
              </a:rPr>
              <a:t>&lt;meta name="</a:t>
            </a:r>
            <a:r>
              <a:rPr lang="en-GB" sz="2000" dirty="0" err="1" smtClean="0">
                <a:latin typeface="Lucida Sans"/>
                <a:cs typeface="Lucida Sans"/>
              </a:rPr>
              <a:t>DC.Subject</a:t>
            </a:r>
            <a:r>
              <a:rPr lang="en-GB" sz="2000" dirty="0" smtClean="0">
                <a:latin typeface="Lucida Sans"/>
                <a:cs typeface="Lucida Sans"/>
              </a:rPr>
              <a:t>”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             content="ADAM; Simple Search; Index+; prototype" /&gt;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  [...]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&lt;/head&gt;</a:t>
            </a:r>
            <a:r>
              <a:rPr lang="en-GB" sz="2000" dirty="0">
                <a:latin typeface="Lucida Sans"/>
                <a:cs typeface="Lucida Sans"/>
              </a:rPr>
              <a:t/>
            </a:r>
            <a:br>
              <a:rPr lang="en-GB" sz="2000" dirty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  [...]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&lt;/html&gt;</a:t>
            </a:r>
            <a:endParaRPr lang="en-GB" sz="2000" dirty="0">
              <a:latin typeface="Lucida Sans"/>
              <a:cs typeface="Lucida San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RDFa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7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2362</TotalTime>
  <Words>730</Words>
  <Application>Microsoft Macintosh PowerPoint</Application>
  <PresentationFormat>On-screen Show (4:3)</PresentationFormat>
  <Paragraphs>161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ECS</vt:lpstr>
      <vt:lpstr>1_ECS</vt:lpstr>
      <vt:lpstr>2_ECS</vt:lpstr>
      <vt:lpstr>Semantic Web  in Depth</vt:lpstr>
      <vt:lpstr>Embedding Semantic Web Data</vt:lpstr>
      <vt:lpstr>Embedded Data</vt:lpstr>
      <vt:lpstr>Embedded Data</vt:lpstr>
      <vt:lpstr>GRDDL</vt:lpstr>
      <vt:lpstr>GRDDL</vt:lpstr>
      <vt:lpstr>Using GRDDL with XML</vt:lpstr>
      <vt:lpstr>Using GRDDL with XHTML</vt:lpstr>
      <vt:lpstr>RDFa</vt:lpstr>
      <vt:lpstr>RDFa</vt:lpstr>
      <vt:lpstr>RDFa Example</vt:lpstr>
      <vt:lpstr>Setting namespaces</vt:lpstr>
      <vt:lpstr>Showing an instance of a class</vt:lpstr>
      <vt:lpstr>Showing an instance of a class</vt:lpstr>
      <vt:lpstr>Using properties: predicates</vt:lpstr>
      <vt:lpstr>Using properties: predicates</vt:lpstr>
      <vt:lpstr>Using properties: literal objects</vt:lpstr>
      <vt:lpstr>Using properties: substitute values</vt:lpstr>
      <vt:lpstr>Using properties: datatypes</vt:lpstr>
      <vt:lpstr>Using properties: resource objects </vt:lpstr>
      <vt:lpstr>Identity</vt:lpstr>
      <vt:lpstr>Identity</vt:lpstr>
      <vt:lpstr>Using existing links</vt:lpstr>
      <vt:lpstr>Using existing links</vt:lpstr>
      <vt:lpstr>Using existing links</vt:lpstr>
      <vt:lpstr>Original File</vt:lpstr>
      <vt:lpstr>Annotated File</vt:lpstr>
      <vt:lpstr>Contained Triples</vt:lpstr>
      <vt:lpstr>POWDER</vt:lpstr>
      <vt:lpstr>Protocol for Web Description Resources </vt:lpstr>
      <vt:lpstr>Languages of the Semantic Web</vt:lpstr>
      <vt:lpstr>General Syntax</vt:lpstr>
      <vt:lpstr>General Syntax</vt:lpstr>
      <vt:lpstr>General Syntax</vt:lpstr>
      <vt:lpstr>General Syntax</vt:lpstr>
      <vt:lpstr>General Syntax</vt:lpstr>
      <vt:lpstr>Example</vt:lpstr>
      <vt:lpstr>Further Reading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Publishing</dc:title>
  <dc:creator>Nicholas Gibbins</dc:creator>
  <cp:lastModifiedBy>Nicholas Gibbins</cp:lastModifiedBy>
  <cp:revision>59</cp:revision>
  <dcterms:created xsi:type="dcterms:W3CDTF">2010-05-05T11:23:33Z</dcterms:created>
  <dcterms:modified xsi:type="dcterms:W3CDTF">2014-03-27T14:48:58Z</dcterms:modified>
</cp:coreProperties>
</file>