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74" r:id="rId2"/>
    <p:sldMasterId id="2147483687" r:id="rId3"/>
    <p:sldMasterId id="2147483700" r:id="rId4"/>
    <p:sldMasterId id="2147483713" r:id="rId5"/>
  </p:sldMasterIdLst>
  <p:notesMasterIdLst>
    <p:notesMasterId r:id="rId39"/>
  </p:notesMasterIdLst>
  <p:sldIdLst>
    <p:sldId id="256" r:id="rId6"/>
    <p:sldId id="258" r:id="rId7"/>
    <p:sldId id="261" r:id="rId8"/>
    <p:sldId id="262" r:id="rId9"/>
    <p:sldId id="257" r:id="rId10"/>
    <p:sldId id="286" r:id="rId11"/>
    <p:sldId id="285" r:id="rId12"/>
    <p:sldId id="259" r:id="rId13"/>
    <p:sldId id="260" r:id="rId14"/>
    <p:sldId id="272" r:id="rId15"/>
    <p:sldId id="273" r:id="rId16"/>
    <p:sldId id="276" r:id="rId17"/>
    <p:sldId id="271" r:id="rId18"/>
    <p:sldId id="287" r:id="rId19"/>
    <p:sldId id="277" r:id="rId20"/>
    <p:sldId id="270" r:id="rId21"/>
    <p:sldId id="288" r:id="rId22"/>
    <p:sldId id="278" r:id="rId23"/>
    <p:sldId id="263" r:id="rId24"/>
    <p:sldId id="264" r:id="rId25"/>
    <p:sldId id="265" r:id="rId26"/>
    <p:sldId id="266" r:id="rId27"/>
    <p:sldId id="267" r:id="rId28"/>
    <p:sldId id="268" r:id="rId29"/>
    <p:sldId id="279" r:id="rId30"/>
    <p:sldId id="269" r:id="rId31"/>
    <p:sldId id="274" r:id="rId32"/>
    <p:sldId id="280" r:id="rId33"/>
    <p:sldId id="281" r:id="rId34"/>
    <p:sldId id="282" r:id="rId35"/>
    <p:sldId id="275" r:id="rId36"/>
    <p:sldId id="283" r:id="rId37"/>
    <p:sldId id="284" r:id="rId38"/>
  </p:sldIdLst>
  <p:sldSz cx="9144000" cy="6858000" type="screen4x3"/>
  <p:notesSz cx="6858000" cy="9144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1" d="100"/>
          <a:sy n="51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5B564-C263-DD4E-85B4-EB22A19FC72E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7C363-B7C9-6245-BE67-0D935841590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80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963F47-5237-D54F-B284-EAE444CF5306}" type="slidenum">
              <a:rPr lang="en-GB"/>
              <a:pPr/>
              <a:t>5</a:t>
            </a:fld>
            <a:endParaRPr lang="en-GB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CONSTRUCT matches graph patterns and returns a new graph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could implement a simple rule-based system using CONSTRUCT queries to represent rules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542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Class membership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Use of restrictions and other</a:t>
            </a:r>
            <a:r>
              <a:rPr lang="en-GB" baseline="0" dirty="0" smtClean="0"/>
              <a:t> OWL features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Based on OWL XML Presentation Syntax (with </a:t>
            </a:r>
            <a:r>
              <a:rPr lang="en-GB" sz="1200" dirty="0" err="1" smtClean="0"/>
              <a:t>RuleML</a:t>
            </a:r>
            <a:r>
              <a:rPr lang="en-GB" sz="12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7C363-B7C9-6245-BE67-0D9358415907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3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5.jpe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48.xml"/><Relationship Id="rId13" Type="http://schemas.openxmlformats.org/officeDocument/2006/relationships/theme" Target="../theme/theme4.xml"/><Relationship Id="rId1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9.xml"/><Relationship Id="rId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Relationship Id="rId9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8.xml"/><Relationship Id="rId11" Type="http://schemas.openxmlformats.org/officeDocument/2006/relationships/theme" Target="../theme/theme5.xml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7E81A30-F93B-054F-8B81-74B04B24CEFA}" type="datetimeFigureOut">
              <a:rPr lang="en-GB" smtClean="0"/>
              <a:pPr/>
              <a:t>26/03/2014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1BAAA69-9139-EB43-BCF7-0AB71C5E40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GB" dirty="0" smtClean="0"/>
              <a:t>Semantic Web </a:t>
            </a:r>
            <a:br>
              <a:rPr lang="en-GB" dirty="0" smtClean="0"/>
            </a:br>
            <a:r>
              <a:rPr lang="en-GB" dirty="0" smtClean="0"/>
              <a:t>in Depth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Rules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 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2013-2014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Logics and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Some work on designing DLs which include trigger rules of the form: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 ⇒D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(if an individual is a member of C, then it must be a member of 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Logics and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 ⇒D is not the same as saying C ⊑ D </a:t>
            </a:r>
            <a:br>
              <a:rPr lang="en-GB" dirty="0" smtClean="0"/>
            </a:br>
            <a:r>
              <a:rPr lang="en-GB" dirty="0" smtClean="0"/>
              <a:t>(every instance of C is an instance of D)</a:t>
            </a:r>
          </a:p>
          <a:p>
            <a:pPr lvl="1"/>
            <a:r>
              <a:rPr lang="en-GB" dirty="0" smtClean="0"/>
              <a:t>C ⊑ D is equivalent to saying </a:t>
            </a:r>
            <a:r>
              <a:rPr lang="ru-RU" dirty="0" smtClean="0"/>
              <a:t>¬</a:t>
            </a:r>
            <a:r>
              <a:rPr lang="en-GB" dirty="0" smtClean="0"/>
              <a:t>D ⊑ </a:t>
            </a:r>
            <a:r>
              <a:rPr lang="ru-RU" dirty="0" smtClean="0"/>
              <a:t>¬</a:t>
            </a:r>
            <a:r>
              <a:rPr lang="en-GB" dirty="0" smtClean="0"/>
              <a:t>C (</a:t>
            </a:r>
            <a:r>
              <a:rPr lang="en-GB" dirty="0" err="1" smtClean="0"/>
              <a:t>contrapositive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The trigger rule C ⇒D is not equivalent to </a:t>
            </a:r>
            <a:r>
              <a:rPr lang="ru-RU" dirty="0" smtClean="0"/>
              <a:t>¬</a:t>
            </a:r>
            <a:r>
              <a:rPr lang="en-GB" dirty="0" smtClean="0"/>
              <a:t>D ⇒ </a:t>
            </a:r>
            <a:r>
              <a:rPr lang="ru-RU" dirty="0" smtClean="0"/>
              <a:t>¬</a:t>
            </a:r>
            <a:r>
              <a:rPr lang="en-GB" dirty="0" smtClean="0"/>
              <a:t>C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DLs with rules include an epistemic (modal) operator K:</a:t>
            </a:r>
          </a:p>
          <a:p>
            <a:pPr lvl="1"/>
            <a:r>
              <a:rPr lang="en-GB" dirty="0" smtClean="0"/>
              <a:t>KC can be read as “the class of things which are </a:t>
            </a:r>
            <a:r>
              <a:rPr lang="en-GB" b="1" dirty="0" smtClean="0"/>
              <a:t>known </a:t>
            </a:r>
            <a:r>
              <a:rPr lang="en-GB" dirty="0" smtClean="0"/>
              <a:t>to be of class C”      </a:t>
            </a:r>
          </a:p>
          <a:p>
            <a:pPr lvl="1"/>
            <a:r>
              <a:rPr lang="en-GB" dirty="0" smtClean="0"/>
              <a:t>C ⇒D is equivalent to KC ⊑ D</a:t>
            </a:r>
          </a:p>
          <a:p>
            <a:pPr lvl="1"/>
            <a:r>
              <a:rPr lang="en-GB" dirty="0" smtClean="0"/>
              <a:t>Used as a foundation for SWRL, etc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US" dirty="0" smtClean="0"/>
              <a:t>3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956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N3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Defines log: namespace for logical </a:t>
            </a:r>
            <a:r>
              <a:rPr lang="en-GB" dirty="0" smtClean="0"/>
              <a:t>operators</a:t>
            </a:r>
          </a:p>
          <a:p>
            <a:pPr lvl="1"/>
            <a:r>
              <a:rPr lang="en-GB" dirty="0" smtClean="0"/>
              <a:t>Some triples are “special” – interpreted as components of rules</a:t>
            </a:r>
            <a:endParaRPr lang="en-GB" dirty="0" smtClean="0"/>
          </a:p>
          <a:p>
            <a:pPr lvl="1"/>
            <a:r>
              <a:rPr lang="en-GB" dirty="0" smtClean="0"/>
              <a:t>log: namespace puts ontology into OWL Full</a:t>
            </a:r>
          </a:p>
          <a:p>
            <a:pPr marL="0" indent="0">
              <a:buNone/>
            </a:pPr>
            <a:r>
              <a:rPr lang="en-GB" dirty="0" smtClean="0"/>
              <a:t>Relies on N3 syntax for graphs: {} (not in Turtle,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Not </a:t>
            </a:r>
            <a:r>
              <a:rPr lang="en-GB" dirty="0" smtClean="0"/>
              <a:t>widely </a:t>
            </a:r>
            <a:r>
              <a:rPr lang="en-GB" dirty="0" smtClean="0"/>
              <a:t>implemented</a:t>
            </a:r>
          </a:p>
          <a:p>
            <a:pPr lvl="1"/>
            <a:r>
              <a:rPr lang="en-GB" dirty="0" smtClean="0"/>
              <a:t>cwm (</a:t>
            </a:r>
            <a:r>
              <a:rPr lang="en-GB" dirty="0" err="1" smtClean="0"/>
              <a:t>TimBL’s</a:t>
            </a:r>
            <a:r>
              <a:rPr lang="en-GB" dirty="0" smtClean="0"/>
              <a:t> pet </a:t>
            </a:r>
            <a:r>
              <a:rPr lang="en-GB" dirty="0" err="1" smtClean="0"/>
              <a:t>reasoner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/>
              <a:t>+</a:t>
            </a:r>
            <a:r>
              <a:rPr lang="en-GB" dirty="0" smtClean="0"/>
              <a:t>?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N3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 form: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Lucida Sans"/>
                <a:cs typeface="Lucida Sans"/>
              </a:rPr>
              <a:t>{ </a:t>
            </a:r>
            <a:r>
              <a:rPr lang="en-US" i="1" dirty="0" smtClean="0">
                <a:latin typeface="Lucida Sans"/>
                <a:cs typeface="Lucida Sans"/>
              </a:rPr>
              <a:t>antecedent graph </a:t>
            </a:r>
            <a:r>
              <a:rPr lang="en-US" dirty="0" smtClean="0">
                <a:latin typeface="Lucida Sans"/>
                <a:cs typeface="Lucida Sans"/>
              </a:rPr>
              <a:t>} </a:t>
            </a:r>
            <a:r>
              <a:rPr lang="en-US" dirty="0" err="1" smtClean="0">
                <a:latin typeface="Lucida Sans"/>
                <a:cs typeface="Lucida Sans"/>
              </a:rPr>
              <a:t>log:implies</a:t>
            </a:r>
            <a:r>
              <a:rPr lang="en-US" dirty="0" smtClean="0">
                <a:latin typeface="Lucida Sans"/>
                <a:cs typeface="Lucida Sans"/>
              </a:rPr>
              <a:t> { </a:t>
            </a:r>
            <a:r>
              <a:rPr lang="en-US" i="1" dirty="0" smtClean="0">
                <a:latin typeface="Lucida Sans"/>
                <a:cs typeface="Lucida Sans"/>
              </a:rPr>
              <a:t>consequent graph </a:t>
            </a:r>
            <a:r>
              <a:rPr lang="en-US" dirty="0" smtClean="0">
                <a:latin typeface="Lucida Sans"/>
                <a:cs typeface="Lucida Sans"/>
              </a:rPr>
              <a:t>}.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Lucida Sans"/>
                <a:cs typeface="Lucida Sans"/>
              </a:rPr>
              <a:t>{</a:t>
            </a:r>
            <a:r>
              <a:rPr lang="en-US" dirty="0">
                <a:latin typeface="Lucida Sans"/>
                <a:cs typeface="Lucida Sans"/>
              </a:rPr>
              <a:t>?x </a:t>
            </a:r>
            <a:r>
              <a:rPr lang="en-US" dirty="0" err="1">
                <a:latin typeface="Lucida Sans"/>
                <a:cs typeface="Lucida Sans"/>
              </a:rPr>
              <a:t>ont:parent</a:t>
            </a:r>
            <a:r>
              <a:rPr lang="en-US" dirty="0">
                <a:latin typeface="Lucida Sans"/>
                <a:cs typeface="Lucida Sans"/>
              </a:rPr>
              <a:t> ?y. ?y </a:t>
            </a:r>
            <a:r>
              <a:rPr lang="en-US" dirty="0" err="1">
                <a:latin typeface="Lucida Sans"/>
                <a:cs typeface="Lucida Sans"/>
              </a:rPr>
              <a:t>ont:brother</a:t>
            </a:r>
            <a:r>
              <a:rPr lang="en-US" dirty="0">
                <a:latin typeface="Lucida Sans"/>
                <a:cs typeface="Lucida Sans"/>
              </a:rPr>
              <a:t> ?z. } </a:t>
            </a:r>
            <a:br>
              <a:rPr lang="en-US" dirty="0">
                <a:latin typeface="Lucida Sans"/>
                <a:cs typeface="Lucida Sans"/>
              </a:rPr>
            </a:br>
            <a:r>
              <a:rPr lang="en-US" dirty="0" smtClean="0">
                <a:latin typeface="Lucida Sans"/>
                <a:cs typeface="Lucida Sans"/>
              </a:rPr>
              <a:t>	</a:t>
            </a:r>
            <a:r>
              <a:rPr lang="en-US" dirty="0" err="1" smtClean="0">
                <a:latin typeface="Lucida Sans"/>
                <a:cs typeface="Lucida Sans"/>
              </a:rPr>
              <a:t>log:implies</a:t>
            </a:r>
            <a:r>
              <a:rPr lang="en-US" dirty="0" smtClean="0">
                <a:latin typeface="Lucida Sans"/>
                <a:cs typeface="Lucida Sans"/>
              </a:rPr>
              <a:t> </a:t>
            </a:r>
            <a:br>
              <a:rPr lang="en-US" dirty="0" smtClean="0">
                <a:latin typeface="Lucida Sans"/>
                <a:cs typeface="Lucida Sans"/>
              </a:rPr>
            </a:br>
            <a:r>
              <a:rPr lang="en-US" dirty="0" smtClean="0">
                <a:latin typeface="Lucida Sans"/>
                <a:cs typeface="Lucida Sans"/>
              </a:rPr>
              <a:t>	{</a:t>
            </a:r>
            <a:r>
              <a:rPr lang="en-US" dirty="0">
                <a:latin typeface="Lucida Sans"/>
                <a:cs typeface="Lucida Sans"/>
              </a:rPr>
              <a:t>?x </a:t>
            </a:r>
            <a:r>
              <a:rPr lang="en-US" dirty="0" err="1">
                <a:latin typeface="Lucida Sans"/>
                <a:cs typeface="Lucida Sans"/>
              </a:rPr>
              <a:t>ont:uncle</a:t>
            </a:r>
            <a:r>
              <a:rPr lang="en-US" dirty="0">
                <a:latin typeface="Lucida Sans"/>
                <a:cs typeface="Lucida Sans"/>
              </a:rPr>
              <a:t> ?z. }.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678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Jena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67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Jena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Jena RDF/OWL library contains support for forward- and backward-chaining rules</a:t>
            </a:r>
          </a:p>
          <a:p>
            <a:pPr lvl="1"/>
            <a:r>
              <a:rPr lang="en-GB" dirty="0" smtClean="0"/>
              <a:t>Only implemented in Jena</a:t>
            </a:r>
          </a:p>
          <a:p>
            <a:pPr marL="0" indent="0">
              <a:buNone/>
            </a:pPr>
            <a:r>
              <a:rPr lang="en-GB" dirty="0" smtClean="0"/>
              <a:t>Syntax:</a:t>
            </a:r>
          </a:p>
          <a:p>
            <a:pPr marL="0" indent="0">
              <a:buNone/>
            </a:pPr>
            <a:r>
              <a:rPr lang="en-GB" dirty="0" smtClean="0">
                <a:latin typeface="Lucida Sans"/>
                <a:cs typeface="Lucida Sans"/>
              </a:rPr>
              <a:t>[</a:t>
            </a:r>
            <a:r>
              <a:rPr lang="en-GB" i="1" dirty="0" smtClean="0">
                <a:latin typeface="Lucida Sans"/>
                <a:cs typeface="Lucida Sans"/>
              </a:rPr>
              <a:t>rule name</a:t>
            </a:r>
            <a:r>
              <a:rPr lang="en-GB" dirty="0" smtClean="0">
                <a:latin typeface="Lucida Sans"/>
                <a:cs typeface="Lucida Sans"/>
              </a:rPr>
              <a:t>: </a:t>
            </a:r>
            <a:r>
              <a:rPr lang="en-GB" i="1" dirty="0" smtClean="0">
                <a:latin typeface="Lucida Sans"/>
                <a:cs typeface="Lucida Sans"/>
              </a:rPr>
              <a:t>antecedents</a:t>
            </a:r>
            <a:r>
              <a:rPr lang="en-GB" dirty="0" smtClean="0">
                <a:latin typeface="Lucida Sans"/>
                <a:cs typeface="Lucida Sans"/>
              </a:rPr>
              <a:t> -&gt; </a:t>
            </a:r>
            <a:r>
              <a:rPr lang="en-GB" i="1" dirty="0" smtClean="0">
                <a:latin typeface="Lucida Sans"/>
                <a:cs typeface="Lucida Sans"/>
              </a:rPr>
              <a:t>consequent </a:t>
            </a:r>
            <a:r>
              <a:rPr lang="en-GB" dirty="0" smtClean="0">
                <a:latin typeface="Lucida Sans"/>
                <a:cs typeface="Lucida Sans"/>
              </a:rPr>
              <a:t>]</a:t>
            </a:r>
            <a:endParaRPr lang="en-GB" dirty="0" smtClean="0">
              <a:latin typeface="Lucida Sans"/>
              <a:cs typeface="Lucida Sans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Antecedents expressed as triple patterns (unfortunately not in a SPARQL-like syntax)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Jena Rule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/>
                <a:cs typeface="Lucida Sans"/>
              </a:rPr>
              <a:t># Example rule file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@prefix </a:t>
            </a:r>
            <a:r>
              <a:rPr lang="en-GB" dirty="0" err="1">
                <a:latin typeface="Lucida Sans"/>
                <a:cs typeface="Lucida Sans"/>
              </a:rPr>
              <a:t>ont</a:t>
            </a:r>
            <a:r>
              <a:rPr lang="en-GB" dirty="0">
                <a:latin typeface="Lucida Sans"/>
                <a:cs typeface="Lucida Sans"/>
              </a:rPr>
              <a:t>: &lt;http://</a:t>
            </a:r>
            <a:r>
              <a:rPr lang="en-GB" dirty="0" err="1">
                <a:latin typeface="Lucida Sans"/>
                <a:cs typeface="Lucida Sans"/>
              </a:rPr>
              <a:t>example.org</a:t>
            </a:r>
            <a:r>
              <a:rPr lang="en-GB" dirty="0">
                <a:latin typeface="Lucida Sans"/>
                <a:cs typeface="Lucida Sans"/>
              </a:rPr>
              <a:t>/ontology#&gt;.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@include &lt;RDFS&gt;.</a:t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/>
            </a:r>
            <a:br>
              <a:rPr lang="en-GB" dirty="0">
                <a:latin typeface="Lucida Sans"/>
                <a:cs typeface="Lucida Sans"/>
              </a:rPr>
            </a:br>
            <a:r>
              <a:rPr lang="en-GB" dirty="0">
                <a:latin typeface="Lucida Sans"/>
                <a:cs typeface="Lucida Sans"/>
              </a:rPr>
              <a:t>[rule1: (</a:t>
            </a:r>
            <a:r>
              <a:rPr lang="en-GB" dirty="0" smtClean="0">
                <a:latin typeface="Lucida Sans"/>
                <a:cs typeface="Lucida Sans"/>
              </a:rPr>
              <a:t>?x </a:t>
            </a:r>
            <a:r>
              <a:rPr lang="en-GB" dirty="0" err="1">
                <a:latin typeface="Lucida Sans"/>
                <a:cs typeface="Lucida Sans"/>
              </a:rPr>
              <a:t>ont:parent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?t) </a:t>
            </a:r>
            <a:r>
              <a:rPr lang="en-GB" dirty="0">
                <a:latin typeface="Lucida Sans"/>
                <a:cs typeface="Lucida Sans"/>
              </a:rPr>
              <a:t>(</a:t>
            </a:r>
            <a:r>
              <a:rPr lang="en-GB" dirty="0" smtClean="0">
                <a:latin typeface="Lucida Sans"/>
                <a:cs typeface="Lucida Sans"/>
              </a:rPr>
              <a:t>?t </a:t>
            </a:r>
            <a:r>
              <a:rPr lang="en-GB" dirty="0" err="1">
                <a:latin typeface="Lucida Sans"/>
                <a:cs typeface="Lucida Sans"/>
              </a:rPr>
              <a:t>ont:brother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?z) </a:t>
            </a:r>
            <a:r>
              <a:rPr lang="en-GB" dirty="0">
                <a:latin typeface="Lucida Sans"/>
                <a:cs typeface="Lucida Sans"/>
              </a:rPr>
              <a:t>-&gt; </a:t>
            </a:r>
            <a:r>
              <a:rPr lang="en-GB" dirty="0" smtClean="0">
                <a:latin typeface="Lucida Sans"/>
                <a:cs typeface="Lucida Sans"/>
              </a:rPr>
              <a:t/>
            </a:r>
            <a:br>
              <a:rPr lang="en-GB" dirty="0" smtClean="0">
                <a:latin typeface="Lucida Sans"/>
                <a:cs typeface="Lucida Sans"/>
              </a:rPr>
            </a:br>
            <a:r>
              <a:rPr lang="en-GB" dirty="0" smtClean="0">
                <a:latin typeface="Lucida Sans"/>
                <a:cs typeface="Lucida Sans"/>
              </a:rPr>
              <a:t>           </a:t>
            </a:r>
            <a:r>
              <a:rPr lang="en-GB" smtClean="0">
                <a:latin typeface="Lucida Sans"/>
                <a:cs typeface="Lucida Sans"/>
              </a:rPr>
              <a:t>(?x </a:t>
            </a:r>
            <a:r>
              <a:rPr lang="en-GB" dirty="0" err="1">
                <a:latin typeface="Lucida Sans"/>
                <a:cs typeface="Lucida Sans"/>
              </a:rPr>
              <a:t>ont:uncle</a:t>
            </a:r>
            <a:r>
              <a:rPr lang="en-GB" dirty="0">
                <a:latin typeface="Lucida Sans"/>
                <a:cs typeface="Lucida Sans"/>
              </a:rPr>
              <a:t> </a:t>
            </a:r>
            <a:r>
              <a:rPr lang="en-GB" dirty="0" smtClean="0">
                <a:latin typeface="Lucida Sans"/>
                <a:cs typeface="Lucida Sans"/>
              </a:rPr>
              <a:t>?z)</a:t>
            </a:r>
            <a:r>
              <a:rPr lang="en-GB" dirty="0">
                <a:latin typeface="Lucida Sans"/>
                <a:cs typeface="Lucida Sans"/>
              </a:rPr>
              <a:t>]</a:t>
            </a:r>
          </a:p>
          <a:p>
            <a:endParaRPr lang="en-US" dirty="0"/>
          </a:p>
        </p:txBody>
      </p:sp>
      <p:sp>
        <p:nvSpPr>
          <p:cNvPr id="5" name="Line Callout 1 4"/>
          <p:cNvSpPr/>
          <p:nvPr/>
        </p:nvSpPr>
        <p:spPr bwMode="auto">
          <a:xfrm>
            <a:off x="4075318" y="3933056"/>
            <a:ext cx="4161741" cy="661720"/>
          </a:xfrm>
          <a:prstGeom prst="borderCallout1">
            <a:avLst>
              <a:gd name="adj1" fmla="val 49582"/>
              <a:gd name="adj2" fmla="val 261"/>
              <a:gd name="adj3" fmla="val -186415"/>
              <a:gd name="adj4" fmla="val -24325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can include other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rulebases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– these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are the entailment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rules for RDFS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27527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Web </a:t>
            </a:r>
            <a:br>
              <a:rPr lang="en-US" dirty="0" smtClean="0"/>
            </a:br>
            <a:r>
              <a:rPr lang="en-US" dirty="0" smtClean="0"/>
              <a:t>Rule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708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SWRL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Submitted to W3C in 2004</a:t>
            </a:r>
          </a:p>
          <a:p>
            <a:pPr lvl="1"/>
            <a:r>
              <a:rPr lang="en-GB" dirty="0" smtClean="0"/>
              <a:t>Based on </a:t>
            </a:r>
            <a:r>
              <a:rPr lang="en-GB" dirty="0" err="1" smtClean="0"/>
              <a:t>RuleML</a:t>
            </a:r>
            <a:r>
              <a:rPr lang="en-GB" dirty="0" smtClean="0"/>
              <a:t> subset and OWL</a:t>
            </a:r>
          </a:p>
          <a:p>
            <a:pPr lvl="1"/>
            <a:r>
              <a:rPr lang="en-GB" dirty="0" smtClean="0"/>
              <a:t>XML and RDF-based serialisations</a:t>
            </a:r>
            <a:br>
              <a:rPr lang="en-GB" dirty="0" smtClean="0"/>
            </a:br>
            <a:r>
              <a:rPr lang="en-GB" dirty="0" smtClean="0"/>
              <a:t>(also, human-readable abstract syntax)</a:t>
            </a:r>
          </a:p>
          <a:p>
            <a:pPr lvl="1"/>
            <a:r>
              <a:rPr lang="en-GB" dirty="0" smtClean="0"/>
              <a:t>Obeys constraints put on OWL re: </a:t>
            </a:r>
            <a:r>
              <a:rPr lang="en-GB" dirty="0" err="1" smtClean="0"/>
              <a:t>disjointness</a:t>
            </a:r>
            <a:r>
              <a:rPr lang="en-GB" dirty="0" smtClean="0"/>
              <a:t> of instances and </a:t>
            </a:r>
            <a:r>
              <a:rPr lang="en-GB" dirty="0" err="1" smtClean="0"/>
              <a:t>datatype</a:t>
            </a:r>
            <a:r>
              <a:rPr lang="en-GB" dirty="0" smtClean="0"/>
              <a:t> values</a:t>
            </a:r>
          </a:p>
          <a:p>
            <a:pPr marL="0" indent="0">
              <a:buNone/>
            </a:pPr>
            <a:r>
              <a:rPr lang="en-GB" dirty="0" smtClean="0"/>
              <a:t>Two types of variable in expressions</a:t>
            </a:r>
          </a:p>
          <a:p>
            <a:pPr lvl="1"/>
            <a:r>
              <a:rPr lang="en-GB" dirty="0" smtClean="0"/>
              <a:t>I-variable – matches class instances</a:t>
            </a:r>
          </a:p>
          <a:p>
            <a:pPr lvl="1"/>
            <a:r>
              <a:rPr lang="en-GB" dirty="0" smtClean="0"/>
              <a:t>D-variable – matches </a:t>
            </a:r>
            <a:r>
              <a:rPr lang="en-GB" dirty="0" err="1" smtClean="0"/>
              <a:t>datatype</a:t>
            </a:r>
            <a:r>
              <a:rPr lang="en-GB" dirty="0" smtClean="0"/>
              <a:t> values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Role of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Semantic Web concentrates on declarative forms of knowledge representation</a:t>
            </a:r>
          </a:p>
          <a:p>
            <a:pPr lvl="1"/>
            <a:r>
              <a:rPr lang="en-GB" dirty="0" smtClean="0"/>
              <a:t>OWL, RDF Schema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Rules are a common form of procedural knowledge representation elsewhere in Knowledge Engineering</a:t>
            </a:r>
          </a:p>
          <a:p>
            <a:pPr lvl="1"/>
            <a:r>
              <a:rPr lang="en-GB" dirty="0" smtClean="0"/>
              <a:t>Expert Systems</a:t>
            </a:r>
          </a:p>
          <a:p>
            <a:pPr lvl="1"/>
            <a:r>
              <a:rPr lang="en-GB" dirty="0" smtClean="0"/>
              <a:t>CLIPS, JESS, OPS, </a:t>
            </a:r>
            <a:r>
              <a:rPr lang="en-GB" dirty="0" err="1" smtClean="0"/>
              <a:t>Prolog</a:t>
            </a:r>
            <a:r>
              <a:rPr lang="en-GB" dirty="0" smtClean="0"/>
              <a:t>…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err="1" smtClean="0"/>
              <a:t>hasParent</a:t>
            </a:r>
            <a:r>
              <a:rPr lang="en-GB" sz="2000" dirty="0" smtClean="0"/>
              <a:t>(?x1,?x2) ∧ hasBrother(?x2,?x3) ⇒ hasUncle(?x1,?x3)</a:t>
            </a:r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dirty="0" smtClean="0"/>
              <a:t>In abstract syntax:</a:t>
            </a:r>
          </a:p>
          <a:p>
            <a:pPr>
              <a:buNone/>
            </a:pPr>
            <a:r>
              <a:rPr lang="en-GB" sz="2000" dirty="0" smtClean="0"/>
              <a:t> </a:t>
            </a:r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Implies(Antecedent</a:t>
            </a:r>
            <a:r>
              <a:rPr lang="en-GB" sz="2000" dirty="0" smtClean="0">
                <a:latin typeface="Lucida Sans"/>
                <a:cs typeface="Lucida Sans"/>
              </a:rPr>
              <a:t>(hasParent(I-variable(x1) I-variable(x2))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err="1" smtClean="0">
                <a:latin typeface="Lucida Sans"/>
                <a:cs typeface="Lucida Sans"/>
              </a:rPr>
              <a:t>hasBrother</a:t>
            </a:r>
            <a:r>
              <a:rPr lang="en-GB" sz="2000" dirty="0" smtClean="0">
                <a:latin typeface="Lucida Sans"/>
                <a:cs typeface="Lucida Sans"/>
              </a:rPr>
              <a:t>(I-variable(x2) I-variable(x3)))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 </a:t>
            </a:r>
            <a:r>
              <a:rPr lang="en-GB" sz="2000" dirty="0" smtClean="0">
                <a:latin typeface="Lucida Sans"/>
                <a:cs typeface="Lucida Sans"/>
              </a:rPr>
              <a:t>Consequent</a:t>
            </a:r>
            <a:r>
              <a:rPr lang="en-GB" sz="2000" dirty="0" smtClean="0">
                <a:latin typeface="Lucida Sans"/>
                <a:cs typeface="Lucida Sans"/>
              </a:rPr>
              <a:t>(hasUncle(I-variable(x1) I-variable(x3))))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Artist</a:t>
            </a:r>
            <a:r>
              <a:rPr lang="en-GB" sz="2000" dirty="0" smtClean="0"/>
              <a:t>(?x) ∧ </a:t>
            </a:r>
            <a:r>
              <a:rPr lang="en-GB" sz="2000" dirty="0" err="1" smtClean="0"/>
              <a:t>artistStyle</a:t>
            </a:r>
            <a:r>
              <a:rPr lang="en-GB" sz="2000" dirty="0" smtClean="0"/>
              <a:t>(?</a:t>
            </a:r>
            <a:r>
              <a:rPr lang="en-GB" sz="2000" dirty="0" err="1" smtClean="0"/>
              <a:t>x,?y</a:t>
            </a:r>
            <a:r>
              <a:rPr lang="en-GB" sz="2000" dirty="0" smtClean="0"/>
              <a:t>) ∧ Style(?y) ∧ creator(?</a:t>
            </a:r>
            <a:r>
              <a:rPr lang="en-GB" sz="2000" dirty="0" err="1" smtClean="0"/>
              <a:t>z,?x</a:t>
            </a:r>
            <a:r>
              <a:rPr lang="en-GB" sz="2000" dirty="0" smtClean="0"/>
              <a:t>) ⇒ </a:t>
            </a:r>
            <a:br>
              <a:rPr lang="en-GB" sz="2000" dirty="0" smtClean="0"/>
            </a:br>
            <a:r>
              <a:rPr lang="en-GB" sz="2000" dirty="0" smtClean="0"/>
              <a:t>	style/period(?</a:t>
            </a:r>
            <a:r>
              <a:rPr lang="en-GB" sz="2000" dirty="0" err="1" smtClean="0"/>
              <a:t>z,?y</a:t>
            </a:r>
            <a:r>
              <a:rPr lang="en-GB" sz="2000" dirty="0" smtClean="0"/>
              <a:t>)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</a:t>
            </a:r>
            <a:r>
              <a:rPr lang="en-GB" sz="2000" dirty="0" smtClean="0">
                <a:latin typeface="Lucida Sans"/>
                <a:cs typeface="Lucida Sans"/>
              </a:rPr>
              <a:t>(Antecedent</a:t>
            </a:r>
            <a:r>
              <a:rPr lang="en-GB" sz="2000" dirty="0" smtClean="0">
                <a:latin typeface="Lucida Sans"/>
                <a:cs typeface="Lucida Sans"/>
              </a:rPr>
              <a:t>(Artist</a:t>
            </a:r>
            <a:r>
              <a:rPr lang="en-GB" sz="2000" dirty="0" smtClean="0">
                <a:latin typeface="Lucida Sans"/>
                <a:cs typeface="Lucida Sans"/>
              </a:rPr>
              <a:t>(I-variable(x))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err="1" smtClean="0">
                <a:latin typeface="Lucida Sans"/>
                <a:cs typeface="Lucida Sans"/>
              </a:rPr>
              <a:t>artistStyle</a:t>
            </a:r>
            <a:r>
              <a:rPr lang="en-GB" sz="2000" dirty="0" smtClean="0">
                <a:latin typeface="Lucida Sans"/>
                <a:cs typeface="Lucida Sans"/>
              </a:rPr>
              <a:t>(I-variable(x) 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smtClean="0">
                <a:latin typeface="Lucida Sans"/>
                <a:cs typeface="Lucida Sans"/>
              </a:rPr>
              <a:t>Style</a:t>
            </a:r>
            <a:r>
              <a:rPr lang="en-GB" sz="2000" dirty="0" smtClean="0">
                <a:latin typeface="Lucida Sans"/>
                <a:cs typeface="Lucida Sans"/>
              </a:rPr>
              <a:t>(I-variable(y))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smtClean="0">
                <a:latin typeface="Lucida Sans"/>
                <a:cs typeface="Lucida Sans"/>
              </a:rPr>
              <a:t>creator</a:t>
            </a:r>
            <a:r>
              <a:rPr lang="en-GB" sz="2000" dirty="0" smtClean="0">
                <a:latin typeface="Lucida Sans"/>
                <a:cs typeface="Lucida Sans"/>
              </a:rPr>
              <a:t>(I-variable(z) I-variable(x)))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Consequent</a:t>
            </a:r>
            <a:r>
              <a:rPr lang="en-GB" sz="2000" dirty="0" smtClean="0">
                <a:latin typeface="Lucida Sans"/>
                <a:cs typeface="Lucida Sans"/>
              </a:rPr>
              <a:t>(style/period(I-variable(z) I-variable(y))))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Rule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Artist</a:t>
            </a:r>
            <a:r>
              <a:rPr lang="en-GB" sz="2000" dirty="0" smtClean="0"/>
              <a:t>(?x) ∧ (≤1 </a:t>
            </a:r>
            <a:r>
              <a:rPr lang="en-GB" sz="2000" dirty="0" err="1" smtClean="0"/>
              <a:t>artistStyle</a:t>
            </a:r>
            <a:r>
              <a:rPr lang="en-GB" sz="2000" dirty="0" smtClean="0"/>
              <a:t>)(?x) ∧ creator(?</a:t>
            </a:r>
            <a:r>
              <a:rPr lang="en-GB" sz="2000" dirty="0" err="1" smtClean="0"/>
              <a:t>z,?x</a:t>
            </a:r>
            <a:r>
              <a:rPr lang="en-GB" sz="2000" dirty="0" smtClean="0"/>
              <a:t>) ⇒ </a:t>
            </a:r>
            <a:br>
              <a:rPr lang="en-GB" sz="2000" dirty="0" smtClean="0"/>
            </a:br>
            <a:r>
              <a:rPr lang="en-GB" sz="2000" dirty="0" smtClean="0"/>
              <a:t>	(≤1 style/period)(?z)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latin typeface="Lucida Sans"/>
                <a:cs typeface="Lucida Sans"/>
              </a:rPr>
              <a:t>Implies</a:t>
            </a:r>
            <a:r>
              <a:rPr lang="en-GB" sz="2000" dirty="0" smtClean="0">
                <a:latin typeface="Lucida Sans"/>
                <a:cs typeface="Lucida Sans"/>
              </a:rPr>
              <a:t>(Antecedent(Artist(I-variable(x))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 </a:t>
            </a:r>
            <a:r>
              <a:rPr lang="en-GB" sz="2000" dirty="0" smtClean="0">
                <a:latin typeface="Lucida Sans"/>
                <a:cs typeface="Lucida Sans"/>
              </a:rPr>
              <a:t>(</a:t>
            </a:r>
            <a:r>
              <a:rPr lang="en-GB" sz="2000" dirty="0" smtClean="0">
                <a:latin typeface="Lucida Sans"/>
                <a:cs typeface="Lucida Sans"/>
              </a:rPr>
              <a:t>restriction(</a:t>
            </a:r>
            <a:r>
              <a:rPr lang="en-GB" sz="2000" dirty="0" err="1" smtClean="0">
                <a:latin typeface="Lucida Sans"/>
                <a:cs typeface="Lucida Sans"/>
              </a:rPr>
              <a:t>artistStyle</a:t>
            </a:r>
            <a:r>
              <a:rPr lang="en-GB" sz="2000" dirty="0" smtClean="0">
                <a:latin typeface="Lucida Sans"/>
                <a:cs typeface="Lucida Sans"/>
              </a:rPr>
              <a:t> maxCardinality(1)))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		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(I-variable(x))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smtClean="0">
                <a:latin typeface="Lucida Sans"/>
                <a:cs typeface="Lucida Sans"/>
              </a:rPr>
              <a:t>Style</a:t>
            </a:r>
            <a:r>
              <a:rPr lang="en-GB" sz="2000" dirty="0" smtClean="0">
                <a:latin typeface="Lucida Sans"/>
                <a:cs typeface="Lucida Sans"/>
              </a:rPr>
              <a:t>(I-variable(y))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        </a:t>
            </a:r>
            <a:r>
              <a:rPr lang="en-GB" sz="2000" dirty="0" smtClean="0">
                <a:latin typeface="Lucida Sans"/>
                <a:cs typeface="Lucida Sans"/>
              </a:rPr>
              <a:t>creator</a:t>
            </a:r>
            <a:r>
              <a:rPr lang="en-GB" sz="2000" dirty="0" smtClean="0">
                <a:latin typeface="Lucida Sans"/>
                <a:cs typeface="Lucida Sans"/>
              </a:rPr>
              <a:t>(I-variable(z) I-variable(x)))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 </a:t>
            </a:r>
            <a:r>
              <a:rPr lang="en-GB" sz="2000" dirty="0" smtClean="0">
                <a:latin typeface="Lucida Sans"/>
                <a:cs typeface="Lucida Sans"/>
              </a:rPr>
              <a:t>Consequent</a:t>
            </a:r>
            <a:r>
              <a:rPr lang="en-GB" sz="2000" dirty="0" smtClean="0">
                <a:latin typeface="Lucida Sans"/>
                <a:cs typeface="Lucida Sans"/>
              </a:rPr>
              <a:t>((restriction(style/period maxCardinality(1))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			  </a:t>
            </a:r>
            <a:r>
              <a:rPr lang="en-GB" sz="2000" dirty="0">
                <a:latin typeface="Lucida Sans"/>
                <a:cs typeface="Lucida Sans"/>
              </a:rPr>
              <a:t> </a:t>
            </a:r>
            <a:r>
              <a:rPr lang="en-GB" sz="2000" dirty="0" smtClean="0">
                <a:latin typeface="Lucida Sans"/>
                <a:cs typeface="Lucida Sans"/>
              </a:rPr>
              <a:t> (</a:t>
            </a:r>
            <a:r>
              <a:rPr lang="en-GB" sz="2000" dirty="0" smtClean="0">
                <a:latin typeface="Lucida Sans"/>
                <a:cs typeface="Lucida Sans"/>
              </a:rPr>
              <a:t>I-variable(z))))</a:t>
            </a:r>
          </a:p>
          <a:p>
            <a:pPr>
              <a:buNone/>
            </a:pPr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XML Syntax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	</a:t>
            </a: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ruleml:_rlab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ruleml:href</a:t>
            </a:r>
            <a:r>
              <a:rPr lang="en-GB" sz="1600" dirty="0" smtClean="0">
                <a:latin typeface="Lucida Sans"/>
                <a:cs typeface="Lucida Sans"/>
              </a:rPr>
              <a:t>="#example1"/&gt;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ruleml:_body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hasParent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&gt;x1&lt;/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&gt;x2&lt;/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hasBrother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&gt;x2&lt;/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&gt;x3&lt;/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ruleml:_body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ruleml:_head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  </a:t>
            </a:r>
            <a:r>
              <a:rPr lang="en-GB" sz="1600" dirty="0" err="1" smtClean="0">
                <a:latin typeface="Lucida Sans"/>
                <a:cs typeface="Lucida Sans"/>
              </a:rPr>
              <a:t>swrlx:property</a:t>
            </a:r>
            <a:r>
              <a:rPr lang="en-GB" sz="1600" dirty="0" smtClean="0">
                <a:latin typeface="Lucida Sans"/>
                <a:cs typeface="Lucida Sans"/>
              </a:rPr>
              <a:t>="</a:t>
            </a:r>
            <a:r>
              <a:rPr lang="en-GB" sz="1600" dirty="0" err="1" smtClean="0">
                <a:latin typeface="Lucida Sans"/>
                <a:cs typeface="Lucida Sans"/>
              </a:rPr>
              <a:t>hasUncle</a:t>
            </a:r>
            <a:r>
              <a:rPr lang="en-GB" sz="1600" dirty="0" smtClean="0">
                <a:latin typeface="Lucida Sans"/>
                <a:cs typeface="Lucida Sans"/>
              </a:rPr>
              <a:t>"&gt;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&gt;x1&lt;/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&gt;x3&lt;/</a:t>
            </a:r>
            <a:r>
              <a:rPr lang="en-GB" sz="1600" dirty="0" err="1" smtClean="0">
                <a:latin typeface="Lucida Sans"/>
                <a:cs typeface="Lucida Sans"/>
              </a:rPr>
              <a:t>ruleml:var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swrlx:individualPropertyAtom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ruleml:_head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&lt;/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SWRL RDF Syntax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1600" dirty="0" smtClean="0"/>
              <a:t>	</a:t>
            </a: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="x1"/&gt;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="x2"/&gt;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swrl:Variable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rdf:ID</a:t>
            </a:r>
            <a:r>
              <a:rPr lang="en-GB" sz="1600" dirty="0" smtClean="0">
                <a:latin typeface="Lucida Sans"/>
                <a:cs typeface="Lucida Sans"/>
              </a:rPr>
              <a:t>="x3"/&gt;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&lt;</a:t>
            </a:r>
            <a:r>
              <a:rPr lang="en-GB" sz="1600" dirty="0" err="1" smtClean="0">
                <a:latin typeface="Lucida Sans"/>
                <a:cs typeface="Lucida Sans"/>
              </a:rPr>
              <a:t>ruleml:Imp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</a:t>
            </a:r>
            <a:r>
              <a:rPr lang="en-GB" sz="1600" dirty="0" err="1" smtClean="0">
                <a:latin typeface="Lucida Sans"/>
                <a:cs typeface="Lucida Sans"/>
              </a:rPr>
              <a:t>ruleml:body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rdf:parseType</a:t>
            </a:r>
            <a:r>
              <a:rPr lang="en-GB" sz="1600" dirty="0" smtClean="0">
                <a:latin typeface="Lucida Sans"/>
                <a:cs typeface="Lucida Sans"/>
              </a:rPr>
              <a:t>="Collection”&gt;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swrl:propertyPredicate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="&amp;</a:t>
            </a:r>
            <a:r>
              <a:rPr lang="en-GB" sz="1600" dirty="0" err="1" smtClean="0">
                <a:latin typeface="Lucida Sans"/>
                <a:cs typeface="Lucida Sans"/>
              </a:rPr>
              <a:t>eg;hasParent</a:t>
            </a:r>
            <a:r>
              <a:rPr lang="en-GB" sz="1600" dirty="0" smtClean="0">
                <a:latin typeface="Lucida Sans"/>
                <a:cs typeface="Lucida Sans"/>
              </a:rPr>
              <a:t>"/&gt;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&lt;swrl:argument1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="#x1"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&lt;swrl:argument2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="#x2"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</a:t>
            </a:r>
            <a:r>
              <a:rPr lang="en-GB" sz="1600" dirty="0" err="1" smtClean="0">
                <a:latin typeface="Lucida Sans"/>
                <a:cs typeface="Lucida Sans"/>
              </a:rPr>
              <a:t>swrl:propertyPredicate</a:t>
            </a:r>
            <a:r>
              <a:rPr lang="en-GB" sz="1600" dirty="0" smtClean="0">
                <a:latin typeface="Lucida Sans"/>
                <a:cs typeface="Lucida Sans"/>
              </a:rPr>
              <a:t>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="&amp;</a:t>
            </a:r>
            <a:r>
              <a:rPr lang="en-GB" sz="1600" dirty="0" err="1" smtClean="0">
                <a:latin typeface="Lucida Sans"/>
                <a:cs typeface="Lucida Sans"/>
              </a:rPr>
              <a:t>eg;hasSibling</a:t>
            </a:r>
            <a:r>
              <a:rPr lang="en-GB" sz="1600" dirty="0" smtClean="0">
                <a:latin typeface="Lucida Sans"/>
                <a:cs typeface="Lucida Sans"/>
              </a:rPr>
              <a:t>"/&gt; 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&lt;swrl:argument1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="#x2"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	&lt;swrl:argument2 </a:t>
            </a:r>
            <a:r>
              <a:rPr lang="en-GB" sz="1600" dirty="0" err="1" smtClean="0">
                <a:latin typeface="Lucida Sans"/>
                <a:cs typeface="Lucida Sans"/>
              </a:rPr>
              <a:t>rdf:resource</a:t>
            </a:r>
            <a:r>
              <a:rPr lang="en-GB" sz="1600" dirty="0" smtClean="0">
                <a:latin typeface="Lucida Sans"/>
                <a:cs typeface="Lucida Sans"/>
              </a:rPr>
              <a:t>="#x3" /&gt;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	&lt;/</a:t>
            </a:r>
            <a:r>
              <a:rPr lang="en-GB" sz="1600" dirty="0" err="1" smtClean="0">
                <a:latin typeface="Lucida Sans"/>
                <a:cs typeface="Lucida Sans"/>
              </a:rPr>
              <a:t>swrl:IndividualPropertyAtom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&lt;/</a:t>
            </a:r>
            <a:r>
              <a:rPr lang="en-GB" sz="1600" dirty="0" err="1" smtClean="0">
                <a:latin typeface="Lucida Sans"/>
                <a:cs typeface="Lucida Sans"/>
              </a:rPr>
              <a:t>ruleml:body</a:t>
            </a:r>
            <a:r>
              <a:rPr lang="en-GB" sz="1600" dirty="0" smtClean="0">
                <a:latin typeface="Lucida Sans"/>
                <a:cs typeface="Lucida Sans"/>
              </a:rPr>
              <a:t>&gt;</a:t>
            </a:r>
            <a:br>
              <a:rPr lang="en-GB" sz="1600" dirty="0" smtClean="0">
                <a:latin typeface="Lucida Sans"/>
                <a:cs typeface="Lucida Sans"/>
              </a:rPr>
            </a:br>
            <a:r>
              <a:rPr lang="en-GB" sz="1600" dirty="0" smtClean="0">
                <a:latin typeface="Lucida Sans"/>
                <a:cs typeface="Lucida Sans"/>
              </a:rPr>
              <a:t>	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</a:t>
            </a:r>
            <a:br>
              <a:rPr lang="en-US" dirty="0" smtClean="0"/>
            </a:br>
            <a:r>
              <a:rPr lang="en-US" dirty="0" smtClean="0"/>
              <a:t>Interchange </a:t>
            </a:r>
            <a:br>
              <a:rPr lang="en-US" dirty="0" smtClean="0"/>
            </a:br>
            <a:r>
              <a:rPr lang="en-US" dirty="0" smtClean="0"/>
              <a:t>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075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 Interchange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W3C Working Group chartered in late 2005</a:t>
            </a:r>
          </a:p>
          <a:p>
            <a:endParaRPr lang="en-GB" dirty="0" smtClean="0"/>
          </a:p>
          <a:p>
            <a:r>
              <a:rPr lang="en-GB" dirty="0" smtClean="0"/>
              <a:t>More expressive language than SWRL</a:t>
            </a:r>
          </a:p>
          <a:p>
            <a:pPr lvl="1"/>
            <a:r>
              <a:rPr lang="en-GB" dirty="0" smtClean="0"/>
              <a:t>Common core with extensions</a:t>
            </a:r>
          </a:p>
          <a:p>
            <a:endParaRPr lang="en-GB" dirty="0"/>
          </a:p>
          <a:p>
            <a:r>
              <a:rPr lang="en-GB" dirty="0" smtClean="0"/>
              <a:t>Reached Recommendation in June 2010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Interchange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Defines XML syntax and non-XML presentation syntax (c.f. OWL)</a:t>
            </a:r>
          </a:p>
          <a:p>
            <a:endParaRPr lang="en-US" dirty="0" smtClean="0"/>
          </a:p>
          <a:p>
            <a:r>
              <a:rPr lang="en-US" dirty="0" smtClean="0"/>
              <a:t>Latest version from:</a:t>
            </a:r>
            <a:br>
              <a:rPr lang="en-US" dirty="0" smtClean="0"/>
            </a:br>
            <a:r>
              <a:rPr lang="en-US" sz="2000" dirty="0" smtClean="0"/>
              <a:t>http://www.w3.org/2005/rules/wiki/RIF_Working_Group</a:t>
            </a:r>
            <a:endParaRPr lang="en-U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Dialects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dialects (building on a common core):</a:t>
            </a:r>
            <a:endParaRPr lang="en-US" dirty="0"/>
          </a:p>
          <a:p>
            <a:r>
              <a:rPr lang="en-US" dirty="0" smtClean="0"/>
              <a:t>RIF Basic Logic Dialect</a:t>
            </a:r>
          </a:p>
          <a:p>
            <a:pPr lvl="1"/>
            <a:r>
              <a:rPr lang="en-US" dirty="0" smtClean="0"/>
              <a:t>Monotonic condition and conclusion</a:t>
            </a:r>
          </a:p>
          <a:p>
            <a:pPr lvl="1"/>
            <a:r>
              <a:rPr lang="en-US" dirty="0" smtClean="0"/>
              <a:t>Statements are either true or false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values of predicates cannot be changed, you can only add new </a:t>
            </a:r>
            <a:r>
              <a:rPr lang="en-US" dirty="0" err="1" smtClean="0"/>
              <a:t>staements</a:t>
            </a:r>
            <a:endParaRPr lang="en-US" dirty="0" smtClean="0"/>
          </a:p>
          <a:p>
            <a:r>
              <a:rPr lang="en-US" dirty="0" smtClean="0"/>
              <a:t>RIF Production Rule Dialect</a:t>
            </a:r>
          </a:p>
          <a:p>
            <a:pPr lvl="1"/>
            <a:r>
              <a:rPr lang="en-US" dirty="0" smtClean="0"/>
              <a:t>Non-monotonic condition and conclusion</a:t>
            </a:r>
          </a:p>
          <a:p>
            <a:pPr lvl="1"/>
            <a:r>
              <a:rPr lang="en-US" dirty="0" smtClean="0"/>
              <a:t>Values of predicates can be changed</a:t>
            </a:r>
          </a:p>
        </p:txBody>
      </p:sp>
    </p:spTree>
    <p:extLst>
      <p:ext uri="{BB962C8B-B14F-4D97-AF65-F5344CB8AC3E}">
        <p14:creationId xmlns:p14="http://schemas.microsoft.com/office/powerpoint/2010/main" val="39077456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Basic Logic Dialect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Horn rules</a:t>
            </a:r>
          </a:p>
          <a:p>
            <a:pPr lvl="1"/>
            <a:r>
              <a:rPr lang="en-US" dirty="0" smtClean="0"/>
              <a:t>Disjunction with exactly one positive literal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:- B and C and D</a:t>
            </a:r>
          </a:p>
          <a:p>
            <a:r>
              <a:rPr lang="en-US" dirty="0" smtClean="0"/>
              <a:t>N-</a:t>
            </a:r>
            <a:r>
              <a:rPr lang="en-US" dirty="0" err="1" smtClean="0"/>
              <a:t>ary</a:t>
            </a:r>
            <a:r>
              <a:rPr lang="en-US" dirty="0" smtClean="0"/>
              <a:t> predicates (sugared syntax)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24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Role of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KR formalisms of the Semantic Web have expressive limitations which can be overcome by rule-based knowledge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example, we cannot express the fact that a person’s parent’s brother is the person’s uncle in either RDFS or OWL (including OWL Full)</a:t>
            </a:r>
          </a:p>
          <a:p>
            <a:pPr lvl="1"/>
            <a:r>
              <a:rPr lang="en-GB" dirty="0" smtClean="0"/>
              <a:t>No role composition in OWL 1.0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Rules occur in </a:t>
            </a:r>
            <a:r>
              <a:rPr lang="en-US" dirty="0" smtClean="0"/>
              <a:t>Groups: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Lucida Sans"/>
                <a:cs typeface="Lucida Sans"/>
              </a:rPr>
              <a:t>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P(?x))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R(?x))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pPr marL="0" indent="0">
              <a:buNone/>
            </a:pPr>
            <a:r>
              <a:rPr lang="en-US" dirty="0" smtClean="0"/>
              <a:t>Groups </a:t>
            </a:r>
            <a:r>
              <a:rPr lang="en-US" dirty="0" smtClean="0"/>
              <a:t>occur in </a:t>
            </a:r>
            <a:r>
              <a:rPr lang="en-US" dirty="0" smtClean="0"/>
              <a:t>Documents: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Lucida Sans"/>
                <a:cs typeface="Lucida Sans"/>
              </a:rPr>
              <a:t>Document(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P(?x))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?x Q(?x) :- R(?x))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Group( (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?y R(?y) :- S(?y))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1422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Sans"/>
                <a:cs typeface="Lucida Sans"/>
              </a:rPr>
              <a:t>Document(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Prefix(cpt</a:t>
            </a:r>
            <a:r>
              <a:rPr lang="en-US" sz="2000" dirty="0" smtClean="0">
                <a:latin typeface="Lucida Sans"/>
                <a:cs typeface="Lucida Sans"/>
              </a:rPr>
              <a:t> http://</a:t>
            </a:r>
            <a:r>
              <a:rPr lang="en-US" sz="2000" dirty="0" err="1" smtClean="0">
                <a:latin typeface="Lucida Sans"/>
                <a:cs typeface="Lucida Sans"/>
              </a:rPr>
              <a:t>example.com</a:t>
            </a:r>
            <a:r>
              <a:rPr lang="en-US" sz="2000" dirty="0" smtClean="0">
                <a:latin typeface="Lucida Sans"/>
                <a:cs typeface="Lucida Sans"/>
              </a:rPr>
              <a:t>/concepts#)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Prefix(ppl</a:t>
            </a:r>
            <a:r>
              <a:rPr lang="en-US" sz="2000" dirty="0" smtClean="0">
                <a:latin typeface="Lucida Sans"/>
                <a:cs typeface="Lucida Sans"/>
              </a:rPr>
              <a:t> http://example.com/people#)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err="1" smtClean="0">
                <a:latin typeface="Lucida Sans"/>
                <a:cs typeface="Lucida Sans"/>
              </a:rPr>
              <a:t>Prefix(bks</a:t>
            </a:r>
            <a:r>
              <a:rPr lang="en-US" sz="2000" dirty="0" smtClean="0">
                <a:latin typeface="Lucida Sans"/>
                <a:cs typeface="Lucida Sans"/>
              </a:rPr>
              <a:t> http://</a:t>
            </a:r>
            <a:r>
              <a:rPr lang="en-US" sz="2000" dirty="0" err="1" smtClean="0">
                <a:latin typeface="Lucida Sans"/>
                <a:cs typeface="Lucida Sans"/>
              </a:rPr>
              <a:t>example.com</a:t>
            </a:r>
            <a:r>
              <a:rPr lang="en-US" sz="2000" dirty="0" smtClean="0">
                <a:latin typeface="Lucida Sans"/>
                <a:cs typeface="Lucida Sans"/>
              </a:rPr>
              <a:t>/books#)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Group 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</a:t>
            </a:r>
            <a:r>
              <a:rPr lang="en-US" sz="2000" dirty="0" err="1" smtClean="0">
                <a:latin typeface="Lucida Sans"/>
                <a:cs typeface="Lucida Sans"/>
              </a:rPr>
              <a:t>Forall</a:t>
            </a:r>
            <a:r>
              <a:rPr lang="en-US" sz="2000" dirty="0" smtClean="0">
                <a:latin typeface="Lucida Sans"/>
                <a:cs typeface="Lucida Sans"/>
              </a:rPr>
              <a:t> ?Buyer ?Item ?Seller (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cpt:buy(?Buyer</a:t>
            </a:r>
            <a:r>
              <a:rPr lang="en-US" sz="2000" dirty="0" smtClean="0">
                <a:latin typeface="Lucida Sans"/>
                <a:cs typeface="Lucida Sans"/>
              </a:rPr>
              <a:t> ?Item ?Seller) :- 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</a:t>
            </a:r>
            <a:r>
              <a:rPr lang="en-US" sz="2000" dirty="0" err="1" smtClean="0">
                <a:latin typeface="Lucida Sans"/>
                <a:cs typeface="Lucida Sans"/>
              </a:rPr>
              <a:t>cpt:sell(?Seller</a:t>
            </a:r>
            <a:r>
              <a:rPr lang="en-US" sz="2000" dirty="0" smtClean="0">
                <a:latin typeface="Lucida Sans"/>
                <a:cs typeface="Lucida Sans"/>
              </a:rPr>
              <a:t> ?Item ?Buyer)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</a:t>
            </a:r>
            <a:r>
              <a:rPr lang="en-US" sz="2000" dirty="0" err="1" smtClean="0">
                <a:latin typeface="Lucida Sans"/>
                <a:cs typeface="Lucida Sans"/>
              </a:rPr>
              <a:t>cpt:sell(ppl:John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 err="1" smtClean="0">
                <a:latin typeface="Lucida Sans"/>
                <a:cs typeface="Lucida Sans"/>
              </a:rPr>
              <a:t>bks:LeRif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 err="1" smtClean="0">
                <a:latin typeface="Lucida Sans"/>
                <a:cs typeface="Lucida Sans"/>
              </a:rPr>
              <a:t>ppl:Mary</a:t>
            </a:r>
            <a:r>
              <a:rPr lang="en-US" sz="2000" dirty="0" smtClean="0">
                <a:latin typeface="Lucida Sans"/>
                <a:cs typeface="Lucida Sans"/>
              </a:rPr>
              <a:t>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pPr>
              <a:buNone/>
            </a:pPr>
            <a:r>
              <a:rPr lang="en-US" sz="2000" dirty="0" smtClean="0">
                <a:latin typeface="Lucida Sans"/>
                <a:cs typeface="Lucida Sans"/>
              </a:rPr>
              <a:t>)</a:t>
            </a: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Sans"/>
                <a:cs typeface="Lucida Sans"/>
              </a:rPr>
              <a:t>Document(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dbp</a:t>
            </a:r>
            <a:r>
              <a:rPr lang="en-US" sz="2000" dirty="0">
                <a:latin typeface="Lucida Sans"/>
                <a:cs typeface="Lucida Sans"/>
              </a:rPr>
              <a:t> http://</a:t>
            </a:r>
            <a:r>
              <a:rPr lang="en-US" sz="2000" dirty="0" err="1">
                <a:latin typeface="Lucida Sans"/>
                <a:cs typeface="Lucida Sans"/>
              </a:rPr>
              <a:t>dbpedia.org</a:t>
            </a:r>
            <a:r>
              <a:rPr lang="en-US" sz="2000" dirty="0">
                <a:latin typeface="Lucida Sans"/>
                <a:cs typeface="Lucida Sans"/>
              </a:rPr>
              <a:t>/property/)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(my http://</a:t>
            </a:r>
            <a:r>
              <a:rPr lang="en-US" sz="2000" dirty="0" err="1">
                <a:latin typeface="Lucida Sans"/>
                <a:cs typeface="Lucida Sans"/>
              </a:rPr>
              <a:t>mydata.org</a:t>
            </a:r>
            <a:r>
              <a:rPr lang="en-US" sz="2000" dirty="0">
                <a:latin typeface="Lucida Sans"/>
                <a:cs typeface="Lucida Sans"/>
              </a:rPr>
              <a:t>/resource#) </a:t>
            </a:r>
            <a:br>
              <a:rPr lang="en-US" sz="2000" dirty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rdfs</a:t>
            </a:r>
            <a:r>
              <a:rPr lang="en-US" sz="2000" dirty="0">
                <a:latin typeface="Lucida Sans"/>
                <a:cs typeface="Lucida Sans"/>
              </a:rPr>
              <a:t> http://www.w3.org/2000/01/</a:t>
            </a:r>
            <a:r>
              <a:rPr lang="en-US" sz="2000" dirty="0" err="1">
                <a:latin typeface="Lucida Sans"/>
                <a:cs typeface="Lucida Sans"/>
              </a:rPr>
              <a:t>rdf</a:t>
            </a:r>
            <a:r>
              <a:rPr lang="en-US" sz="2000" dirty="0">
                <a:latin typeface="Lucida Sans"/>
                <a:cs typeface="Lucida Sans"/>
              </a:rPr>
              <a:t>-schema#) </a:t>
            </a:r>
            <a:r>
              <a:rPr lang="en-US" sz="2000" dirty="0" smtClean="0">
                <a:latin typeface="Lucida Sans"/>
                <a:cs typeface="Lucida Sans"/>
              </a:rPr>
              <a:t>	Group 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>
                <a:latin typeface="Lucida Sans"/>
                <a:cs typeface="Lucida Sans"/>
              </a:rPr>
              <a:t>Forall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?movie ?actor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my:actorIn</a:t>
            </a:r>
            <a:r>
              <a:rPr lang="en-US" sz="2000" dirty="0">
                <a:latin typeface="Lucida Sans"/>
                <a:cs typeface="Lucida Sans"/>
              </a:rPr>
              <a:t>(?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:-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And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 smtClean="0">
                <a:latin typeface="Lucida Sans"/>
                <a:cs typeface="Lucida Sans"/>
              </a:rPr>
              <a:t>dbp:starring</a:t>
            </a:r>
            <a:r>
              <a:rPr lang="en-US" sz="2000" dirty="0">
                <a:latin typeface="Lucida Sans"/>
                <a:cs typeface="Lucida Sans"/>
              </a:rPr>
              <a:t>(?movie ?actor)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</a:t>
            </a:r>
            <a:r>
              <a:rPr lang="en-US" sz="2000" dirty="0" smtClean="0">
                <a:latin typeface="Lucida Sans"/>
                <a:cs typeface="Lucida Sans"/>
              </a:rPr>
              <a:t>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(?movie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</a:t>
            </a:r>
            <a:r>
              <a:rPr lang="en-US" sz="2000" dirty="0" smtClean="0">
                <a:latin typeface="Lucida Sans"/>
                <a:cs typeface="Lucida Sans"/>
              </a:rPr>
              <a:t>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(?actor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 smtClean="0">
                <a:latin typeface="Lucida Sans"/>
                <a:cs typeface="Lucida Sans"/>
              </a:rPr>
              <a:t>)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 </a:t>
            </a:r>
            <a:endParaRPr lang="en-US" sz="2000" dirty="0">
              <a:latin typeface="Lucida Sans"/>
              <a:cs typeface="Lucida Sans"/>
            </a:endParaRP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001830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Lucida Sans"/>
                <a:cs typeface="Lucida Sans"/>
              </a:rPr>
              <a:t>Document(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dbp</a:t>
            </a:r>
            <a:r>
              <a:rPr lang="en-US" sz="2000" dirty="0">
                <a:latin typeface="Lucida Sans"/>
                <a:cs typeface="Lucida Sans"/>
              </a:rPr>
              <a:t> http://</a:t>
            </a:r>
            <a:r>
              <a:rPr lang="en-US" sz="2000" dirty="0" err="1">
                <a:latin typeface="Lucida Sans"/>
                <a:cs typeface="Lucida Sans"/>
              </a:rPr>
              <a:t>dbpedia.org</a:t>
            </a:r>
            <a:r>
              <a:rPr lang="en-US" sz="2000" dirty="0">
                <a:latin typeface="Lucida Sans"/>
                <a:cs typeface="Lucida Sans"/>
              </a:rPr>
              <a:t>/property/)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(my http://</a:t>
            </a:r>
            <a:r>
              <a:rPr lang="en-US" sz="2000" dirty="0" err="1">
                <a:latin typeface="Lucida Sans"/>
                <a:cs typeface="Lucida Sans"/>
              </a:rPr>
              <a:t>mydata.org</a:t>
            </a:r>
            <a:r>
              <a:rPr lang="en-US" sz="2000" dirty="0">
                <a:latin typeface="Lucida Sans"/>
                <a:cs typeface="Lucida Sans"/>
              </a:rPr>
              <a:t>/resource#)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Prefix</a:t>
            </a:r>
            <a:r>
              <a:rPr lang="en-US" sz="2000" dirty="0">
                <a:latin typeface="Lucida Sans"/>
                <a:cs typeface="Lucida Sans"/>
              </a:rPr>
              <a:t>(</a:t>
            </a:r>
            <a:r>
              <a:rPr lang="en-US" sz="2000" dirty="0" err="1">
                <a:latin typeface="Lucida Sans"/>
                <a:cs typeface="Lucida Sans"/>
              </a:rPr>
              <a:t>rdfs</a:t>
            </a:r>
            <a:r>
              <a:rPr lang="en-US" sz="2000" dirty="0">
                <a:latin typeface="Lucida Sans"/>
                <a:cs typeface="Lucida Sans"/>
              </a:rPr>
              <a:t> http://www.w3.org/2000/01/</a:t>
            </a:r>
            <a:r>
              <a:rPr lang="en-US" sz="2000" dirty="0" err="1">
                <a:latin typeface="Lucida Sans"/>
                <a:cs typeface="Lucida Sans"/>
              </a:rPr>
              <a:t>rdf</a:t>
            </a:r>
            <a:r>
              <a:rPr lang="en-US" sz="2000" dirty="0">
                <a:latin typeface="Lucida Sans"/>
                <a:cs typeface="Lucida Sans"/>
              </a:rPr>
              <a:t>-schema#) </a:t>
            </a:r>
            <a:r>
              <a:rPr lang="en-US" sz="2000" dirty="0" smtClean="0">
                <a:latin typeface="Lucida Sans"/>
                <a:cs typeface="Lucida Sans"/>
              </a:rPr>
              <a:t>	Group </a:t>
            </a:r>
            <a:r>
              <a:rPr lang="en-US" sz="2000" dirty="0">
                <a:latin typeface="Lucida Sans"/>
                <a:cs typeface="Lucida Sans"/>
              </a:rPr>
              <a:t>( </a:t>
            </a:r>
            <a:r>
              <a:rPr lang="en-US" sz="2000" dirty="0" err="1">
                <a:latin typeface="Lucida Sans"/>
                <a:cs typeface="Lucida Sans"/>
              </a:rPr>
              <a:t>Forall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?movie ?actor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err="1" smtClean="0">
                <a:latin typeface="Lucida Sans"/>
                <a:cs typeface="Lucida Sans"/>
              </a:rPr>
              <a:t>my:actorIn</a:t>
            </a:r>
            <a:r>
              <a:rPr lang="en-US" sz="2000" dirty="0">
                <a:latin typeface="Lucida Sans"/>
                <a:cs typeface="Lucida Sans"/>
              </a:rPr>
              <a:t>(?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) :-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And</a:t>
            </a:r>
            <a:r>
              <a:rPr lang="en-US" sz="2000" dirty="0" smtClean="0">
                <a:latin typeface="Lucida Sans"/>
                <a:cs typeface="Lucida Sans"/>
              </a:rPr>
              <a:t>( ?</a:t>
            </a:r>
            <a:r>
              <a:rPr lang="en-US" sz="2000" dirty="0">
                <a:latin typeface="Lucida Sans"/>
                <a:cs typeface="Lucida Sans"/>
              </a:rPr>
              <a:t>movie[</a:t>
            </a:r>
            <a:r>
              <a:rPr lang="en-US" sz="2000" dirty="0" err="1">
                <a:latin typeface="Lucida Sans"/>
                <a:cs typeface="Lucida Sans"/>
              </a:rPr>
              <a:t>dbp:starring</a:t>
            </a:r>
            <a:r>
              <a:rPr lang="en-US" sz="2000" dirty="0">
                <a:latin typeface="Lucida Sans"/>
                <a:cs typeface="Lucida Sans"/>
              </a:rPr>
              <a:t> -&gt; ?actor </a:t>
            </a:r>
            <a:br>
              <a:rPr lang="en-US" sz="2000" dirty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	</a:t>
            </a:r>
            <a:r>
              <a:rPr lang="en-US" sz="2000" dirty="0" smtClean="0">
                <a:latin typeface="Lucida Sans"/>
                <a:cs typeface="Lucida Sans"/>
              </a:rPr>
              <a:t>        </a:t>
            </a:r>
            <a:r>
              <a:rPr lang="en-US" sz="2000" dirty="0" err="1" smtClean="0">
                <a:latin typeface="Lucida Sans"/>
                <a:cs typeface="Lucida Sans"/>
              </a:rPr>
              <a:t>rdfs:label</a:t>
            </a:r>
            <a:r>
              <a:rPr lang="en-US" sz="2000" dirty="0" smtClean="0">
                <a:latin typeface="Lucida Sans"/>
                <a:cs typeface="Lucida Sans"/>
              </a:rPr>
              <a:t> </a:t>
            </a:r>
            <a:r>
              <a:rPr lang="en-US" sz="2000" dirty="0">
                <a:latin typeface="Lucida Sans"/>
                <a:cs typeface="Lucida Sans"/>
              </a:rPr>
              <a:t>-&gt; ?</a:t>
            </a:r>
            <a:r>
              <a:rPr lang="en-US" sz="2000" dirty="0" err="1">
                <a:latin typeface="Lucida Sans"/>
                <a:cs typeface="Lucida Sans"/>
              </a:rPr>
              <a:t>mname</a:t>
            </a:r>
            <a:r>
              <a:rPr lang="en-US" sz="2000" dirty="0">
                <a:latin typeface="Lucida Sans"/>
                <a:cs typeface="Lucida Sans"/>
              </a:rPr>
              <a:t>] </a:t>
            </a:r>
            <a:r>
              <a:rPr lang="en-US" sz="2000" dirty="0" smtClean="0">
                <a:latin typeface="Lucida Sans"/>
                <a:cs typeface="Lucida Sans"/>
              </a:rPr>
              <a:t/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	</a:t>
            </a:r>
            <a:r>
              <a:rPr lang="en-US" sz="2000" dirty="0" smtClean="0">
                <a:latin typeface="Lucida Sans"/>
                <a:cs typeface="Lucida Sans"/>
              </a:rPr>
              <a:t>        ?</a:t>
            </a:r>
            <a:r>
              <a:rPr lang="en-US" sz="2000" dirty="0" smtClean="0">
                <a:latin typeface="Lucida Sans"/>
                <a:cs typeface="Lucida Sans"/>
              </a:rPr>
              <a:t>actor</a:t>
            </a:r>
            <a:r>
              <a:rPr lang="en-US" sz="2000" dirty="0">
                <a:latin typeface="Lucida Sans"/>
                <a:cs typeface="Lucida Sans"/>
              </a:rPr>
              <a:t>[</a:t>
            </a:r>
            <a:r>
              <a:rPr lang="en-US" sz="2000" dirty="0" err="1">
                <a:latin typeface="Lucida Sans"/>
                <a:cs typeface="Lucida Sans"/>
              </a:rPr>
              <a:t>rdfs:label</a:t>
            </a:r>
            <a:r>
              <a:rPr lang="en-US" sz="2000" dirty="0">
                <a:latin typeface="Lucida Sans"/>
                <a:cs typeface="Lucida Sans"/>
              </a:rPr>
              <a:t> ?</a:t>
            </a:r>
            <a:r>
              <a:rPr lang="en-US" sz="2000" dirty="0" err="1">
                <a:latin typeface="Lucida Sans"/>
                <a:cs typeface="Lucida Sans"/>
              </a:rPr>
              <a:t>aname</a:t>
            </a:r>
            <a:r>
              <a:rPr lang="en-US" sz="2000" dirty="0" smtClean="0">
                <a:latin typeface="Lucida Sans"/>
                <a:cs typeface="Lucida Sans"/>
              </a:rPr>
              <a:t>] 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	)</a:t>
            </a:r>
            <a:br>
              <a:rPr lang="en-US" sz="2000" dirty="0" smtClean="0">
                <a:latin typeface="Lucida Sans"/>
                <a:cs typeface="Lucida Sans"/>
              </a:rPr>
            </a:br>
            <a:r>
              <a:rPr lang="en-US" sz="2000" dirty="0" smtClean="0">
                <a:latin typeface="Lucida Sans"/>
                <a:cs typeface="Lucida Sans"/>
              </a:rPr>
              <a:t>) </a:t>
            </a:r>
            <a:endParaRPr lang="en-US" sz="2000" dirty="0">
              <a:latin typeface="Lucida Sans"/>
              <a:cs typeface="Lucida Sans"/>
            </a:endParaRPr>
          </a:p>
          <a:p>
            <a:endParaRPr lang="en-US" sz="2000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10034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Role of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Trivial to express in a language like </a:t>
            </a:r>
            <a:r>
              <a:rPr lang="en-GB" dirty="0" err="1" smtClean="0"/>
              <a:t>Prolog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err="1" smtClean="0"/>
              <a:t>hasUncle</a:t>
            </a:r>
            <a:r>
              <a:rPr lang="en-GB" dirty="0" smtClean="0"/>
              <a:t>(X,Y)	:- 	</a:t>
            </a:r>
            <a:r>
              <a:rPr lang="en-GB" dirty="0" err="1" smtClean="0"/>
              <a:t>hasParent</a:t>
            </a:r>
            <a:r>
              <a:rPr lang="en-GB" dirty="0" smtClean="0"/>
              <a:t>(X,Z),</a:t>
            </a:r>
            <a:br>
              <a:rPr lang="en-GB" dirty="0" smtClean="0"/>
            </a:br>
            <a:r>
              <a:rPr lang="en-GB" dirty="0" smtClean="0"/>
              <a:t>			 	</a:t>
            </a:r>
            <a:r>
              <a:rPr lang="en-GB" dirty="0" err="1" smtClean="0"/>
              <a:t>hasBrother</a:t>
            </a:r>
            <a:r>
              <a:rPr lang="en-GB" dirty="0" smtClean="0"/>
              <a:t>(Z,Y).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hasBrother</a:t>
            </a:r>
            <a:r>
              <a:rPr lang="en-GB" dirty="0" smtClean="0"/>
              <a:t>(X,Y)	:- 	</a:t>
            </a:r>
            <a:r>
              <a:rPr lang="en-GB" dirty="0" err="1" smtClean="0"/>
              <a:t>isMale</a:t>
            </a:r>
            <a:r>
              <a:rPr lang="en-GB" dirty="0" smtClean="0"/>
              <a:t>(Y),</a:t>
            </a:r>
            <a:br>
              <a:rPr lang="en-GB" dirty="0" smtClean="0"/>
            </a:br>
            <a:r>
              <a:rPr lang="en-GB" dirty="0" smtClean="0"/>
              <a:t>				</a:t>
            </a:r>
            <a:r>
              <a:rPr lang="en-GB" dirty="0" err="1" smtClean="0"/>
              <a:t>hasParent</a:t>
            </a:r>
            <a:r>
              <a:rPr lang="en-GB" dirty="0" smtClean="0"/>
              <a:t>(X,Z),</a:t>
            </a:r>
            <a:br>
              <a:rPr lang="en-GB" dirty="0" smtClean="0"/>
            </a:br>
            <a:r>
              <a:rPr lang="en-GB" dirty="0" smtClean="0"/>
              <a:t>				</a:t>
            </a:r>
            <a:r>
              <a:rPr lang="en-GB" dirty="0" err="1" smtClean="0"/>
              <a:t>hasParent</a:t>
            </a:r>
            <a:r>
              <a:rPr lang="en-GB" dirty="0" smtClean="0"/>
              <a:t>(Y,Z).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4314825" y="3070225"/>
            <a:ext cx="1439863" cy="376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2"/>
            </a:solidFill>
            <a:prstDash val="dash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Rules</a:t>
            </a:r>
            <a:endParaRPr lang="en-US" sz="1800" b="0">
              <a:solidFill>
                <a:schemeClr val="tx2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930275" y="2201863"/>
            <a:ext cx="7945438" cy="2971800"/>
            <a:chOff x="930275" y="2201863"/>
            <a:chExt cx="7945438" cy="2971800"/>
          </a:xfrm>
        </p:grpSpPr>
        <p:sp>
          <p:nvSpPr>
            <p:cNvPr id="211971" name="Text Box 3"/>
            <p:cNvSpPr txBox="1">
              <a:spLocks noChangeArrowheads="1"/>
            </p:cNvSpPr>
            <p:nvPr/>
          </p:nvSpPr>
          <p:spPr bwMode="auto">
            <a:xfrm>
              <a:off x="930275" y="4365625"/>
              <a:ext cx="5688013" cy="37623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rgbClr val="FFFF00"/>
                  </a:solidFill>
                </a:rPr>
                <a:t>XML + Namespaces</a:t>
              </a:r>
              <a:endParaRPr lang="en-US" sz="1800" b="0">
                <a:solidFill>
                  <a:srgbClr val="FFFF00"/>
                </a:solidFill>
              </a:endParaRPr>
            </a:p>
          </p:txBody>
        </p:sp>
        <p:sp>
          <p:nvSpPr>
            <p:cNvPr id="211972" name="Text Box 4"/>
            <p:cNvSpPr txBox="1">
              <a:spLocks noChangeArrowheads="1"/>
            </p:cNvSpPr>
            <p:nvPr/>
          </p:nvSpPr>
          <p:spPr bwMode="auto">
            <a:xfrm>
              <a:off x="930275" y="4797425"/>
              <a:ext cx="3816350" cy="37623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/>
                  </a:solidFill>
                </a:rPr>
                <a:t>URI</a:t>
              </a:r>
              <a:endParaRPr lang="en-US" sz="1800" b="0">
                <a:solidFill>
                  <a:schemeClr val="bg1"/>
                </a:solidFill>
              </a:endParaRPr>
            </a:p>
          </p:txBody>
        </p:sp>
        <p:sp>
          <p:nvSpPr>
            <p:cNvPr id="211973" name="Text Box 5"/>
            <p:cNvSpPr txBox="1">
              <a:spLocks noChangeArrowheads="1"/>
            </p:cNvSpPr>
            <p:nvPr/>
          </p:nvSpPr>
          <p:spPr bwMode="auto">
            <a:xfrm>
              <a:off x="4819650" y="4797425"/>
              <a:ext cx="1800225" cy="37623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/>
                  </a:solidFill>
                </a:rPr>
                <a:t>Unicode</a:t>
              </a:r>
              <a:endParaRPr lang="en-US" sz="1800" b="0">
                <a:solidFill>
                  <a:schemeClr val="bg1"/>
                </a:solidFill>
              </a:endParaRPr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827713" y="2654300"/>
              <a:ext cx="808037" cy="1655763"/>
              <a:chOff x="4196" y="1389"/>
              <a:chExt cx="509" cy="1588"/>
            </a:xfrm>
          </p:grpSpPr>
          <p:sp>
            <p:nvSpPr>
              <p:cNvPr id="211975" name="Text Box 7"/>
              <p:cNvSpPr txBox="1">
                <a:spLocks noChangeArrowheads="1"/>
              </p:cNvSpPr>
              <p:nvPr/>
            </p:nvSpPr>
            <p:spPr bwMode="auto">
              <a:xfrm rot="16200000">
                <a:off x="3521" y="2064"/>
                <a:ext cx="1588" cy="237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800" b="0">
                    <a:solidFill>
                      <a:schemeClr val="tx2"/>
                    </a:solidFill>
                  </a:rPr>
                  <a:t>Signature</a:t>
                </a:r>
                <a:endParaRPr lang="en-US" sz="1800" b="0">
                  <a:solidFill>
                    <a:schemeClr val="tx2"/>
                  </a:solidFill>
                </a:endParaRPr>
              </a:p>
            </p:txBody>
          </p:sp>
          <p:sp>
            <p:nvSpPr>
              <p:cNvPr id="211976" name="Text Box 8"/>
              <p:cNvSpPr txBox="1">
                <a:spLocks noChangeArrowheads="1"/>
              </p:cNvSpPr>
              <p:nvPr/>
            </p:nvSpPr>
            <p:spPr bwMode="auto">
              <a:xfrm rot="16200000">
                <a:off x="3793" y="2064"/>
                <a:ext cx="1588" cy="23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800" b="0">
                    <a:solidFill>
                      <a:schemeClr val="tx2"/>
                    </a:solidFill>
                  </a:rPr>
                  <a:t>Encryption</a:t>
                </a:r>
                <a:endParaRPr lang="en-US" sz="1800" b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211980" name="Text Box 12"/>
            <p:cNvSpPr txBox="1">
              <a:spLocks noChangeArrowheads="1"/>
            </p:cNvSpPr>
            <p:nvPr/>
          </p:nvSpPr>
          <p:spPr bwMode="auto">
            <a:xfrm>
              <a:off x="930275" y="3933825"/>
              <a:ext cx="4824413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RDF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81" name="Text Box 13"/>
            <p:cNvSpPr txBox="1">
              <a:spLocks noChangeArrowheads="1"/>
            </p:cNvSpPr>
            <p:nvPr/>
          </p:nvSpPr>
          <p:spPr bwMode="auto">
            <a:xfrm>
              <a:off x="2874963" y="3502025"/>
              <a:ext cx="2879725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RDF Schema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  <p:sp>
          <p:nvSpPr>
            <p:cNvPr id="211982" name="Text Box 14"/>
            <p:cNvSpPr txBox="1">
              <a:spLocks noChangeArrowheads="1"/>
            </p:cNvSpPr>
            <p:nvPr/>
          </p:nvSpPr>
          <p:spPr bwMode="auto">
            <a:xfrm>
              <a:off x="2874963" y="3070225"/>
              <a:ext cx="1366837" cy="37623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OWL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  <p:sp>
          <p:nvSpPr>
            <p:cNvPr id="211983" name="Text Box 15"/>
            <p:cNvSpPr txBox="1">
              <a:spLocks noChangeArrowheads="1"/>
            </p:cNvSpPr>
            <p:nvPr/>
          </p:nvSpPr>
          <p:spPr bwMode="auto">
            <a:xfrm>
              <a:off x="7051675" y="4794250"/>
              <a:ext cx="9874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Identity</a:t>
              </a:r>
            </a:p>
          </p:txBody>
        </p:sp>
        <p:sp>
          <p:nvSpPr>
            <p:cNvPr id="211984" name="Text Box 16"/>
            <p:cNvSpPr txBox="1">
              <a:spLocks noChangeArrowheads="1"/>
            </p:cNvSpPr>
            <p:nvPr/>
          </p:nvSpPr>
          <p:spPr bwMode="auto">
            <a:xfrm>
              <a:off x="7051675" y="4368800"/>
              <a:ext cx="182403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Standard syntax</a:t>
              </a:r>
            </a:p>
          </p:txBody>
        </p:sp>
        <p:sp>
          <p:nvSpPr>
            <p:cNvPr id="211985" name="Text Box 17"/>
            <p:cNvSpPr txBox="1">
              <a:spLocks noChangeArrowheads="1"/>
            </p:cNvSpPr>
            <p:nvPr/>
          </p:nvSpPr>
          <p:spPr bwMode="auto">
            <a:xfrm>
              <a:off x="7051675" y="3930650"/>
              <a:ext cx="114141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Metadata</a:t>
              </a:r>
            </a:p>
          </p:txBody>
        </p:sp>
        <p:sp>
          <p:nvSpPr>
            <p:cNvPr id="211986" name="Text Box 18"/>
            <p:cNvSpPr txBox="1">
              <a:spLocks noChangeArrowheads="1"/>
            </p:cNvSpPr>
            <p:nvPr/>
          </p:nvSpPr>
          <p:spPr bwMode="auto">
            <a:xfrm>
              <a:off x="7051675" y="3144838"/>
              <a:ext cx="1474788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Ontologies +</a:t>
              </a:r>
              <a:br>
                <a:rPr lang="en-GB" sz="1800" b="0">
                  <a:solidFill>
                    <a:schemeClr val="tx2"/>
                  </a:solidFill>
                </a:rPr>
              </a:br>
              <a:r>
                <a:rPr lang="en-GB" sz="1800" b="0">
                  <a:solidFill>
                    <a:schemeClr val="tx2"/>
                  </a:solidFill>
                </a:rPr>
                <a:t>Inference</a:t>
              </a:r>
            </a:p>
          </p:txBody>
        </p:sp>
        <p:sp>
          <p:nvSpPr>
            <p:cNvPr id="211987" name="Text Box 19"/>
            <p:cNvSpPr txBox="1">
              <a:spLocks noChangeArrowheads="1"/>
            </p:cNvSpPr>
            <p:nvPr/>
          </p:nvSpPr>
          <p:spPr bwMode="auto">
            <a:xfrm>
              <a:off x="7051675" y="2706688"/>
              <a:ext cx="14144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Explanation</a:t>
              </a:r>
            </a:p>
          </p:txBody>
        </p:sp>
        <p:sp>
          <p:nvSpPr>
            <p:cNvPr id="211988" name="Text Box 20"/>
            <p:cNvSpPr txBox="1">
              <a:spLocks noChangeArrowheads="1"/>
            </p:cNvSpPr>
            <p:nvPr/>
          </p:nvSpPr>
          <p:spPr bwMode="auto">
            <a:xfrm>
              <a:off x="7051675" y="2201863"/>
              <a:ext cx="131921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GB" sz="1800" b="0">
                  <a:solidFill>
                    <a:schemeClr val="tx2"/>
                  </a:solidFill>
                </a:rPr>
                <a:t>Attribution</a:t>
              </a:r>
            </a:p>
          </p:txBody>
        </p:sp>
        <p:sp>
          <p:nvSpPr>
            <p:cNvPr id="211989" name="Text Box 21"/>
            <p:cNvSpPr txBox="1">
              <a:spLocks noChangeArrowheads="1"/>
            </p:cNvSpPr>
            <p:nvPr/>
          </p:nvSpPr>
          <p:spPr bwMode="auto">
            <a:xfrm>
              <a:off x="930275" y="3086100"/>
              <a:ext cx="1871663" cy="79216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prstTxWarp prst="textNoShape">
                <a:avLst/>
              </a:prstTxWarp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SPARQL</a:t>
              </a:r>
              <a:br>
                <a:rPr lang="en-GB" sz="1800" b="0" dirty="0">
                  <a:solidFill>
                    <a:schemeClr val="tx2"/>
                  </a:solidFill>
                </a:rPr>
              </a:br>
              <a:r>
                <a:rPr lang="en-GB" sz="1800" b="0" dirty="0">
                  <a:solidFill>
                    <a:schemeClr val="tx2"/>
                  </a:solidFill>
                </a:rPr>
                <a:t>(queries)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30275" y="1773238"/>
            <a:ext cx="5688013" cy="1239837"/>
            <a:chOff x="930275" y="1773238"/>
            <a:chExt cx="5688013" cy="1239837"/>
          </a:xfrm>
        </p:grpSpPr>
        <p:sp>
          <p:nvSpPr>
            <p:cNvPr id="211978" name="Text Box 10"/>
            <p:cNvSpPr txBox="1">
              <a:spLocks noChangeArrowheads="1"/>
            </p:cNvSpPr>
            <p:nvPr/>
          </p:nvSpPr>
          <p:spPr bwMode="auto">
            <a:xfrm>
              <a:off x="930275" y="2636838"/>
              <a:ext cx="4824413" cy="376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2"/>
              </a:solidFill>
              <a:prstDash val="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Proof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79" name="Text Box 11"/>
            <p:cNvSpPr txBox="1">
              <a:spLocks noChangeArrowheads="1"/>
            </p:cNvSpPr>
            <p:nvPr/>
          </p:nvSpPr>
          <p:spPr bwMode="auto">
            <a:xfrm>
              <a:off x="930275" y="2205038"/>
              <a:ext cx="5688013" cy="37623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2"/>
              </a:solidFill>
              <a:prstDash val="dash"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tx2"/>
                  </a:solidFill>
                </a:rPr>
                <a:t>Trust</a:t>
              </a:r>
              <a:endParaRPr lang="en-US" sz="1800" b="0">
                <a:solidFill>
                  <a:schemeClr val="tx2"/>
                </a:solidFill>
              </a:endParaRPr>
            </a:p>
          </p:txBody>
        </p:sp>
        <p:sp>
          <p:nvSpPr>
            <p:cNvPr id="211990" name="Text Box 22"/>
            <p:cNvSpPr txBox="1">
              <a:spLocks noChangeArrowheads="1"/>
            </p:cNvSpPr>
            <p:nvPr/>
          </p:nvSpPr>
          <p:spPr bwMode="auto">
            <a:xfrm>
              <a:off x="930275" y="1773238"/>
              <a:ext cx="5688013" cy="376237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 dirty="0">
                  <a:solidFill>
                    <a:schemeClr val="tx2"/>
                  </a:solidFill>
                </a:rPr>
                <a:t>User Interface and Applications</a:t>
              </a:r>
              <a:endParaRPr lang="en-US" sz="1800" b="0" dirty="0">
                <a:solidFill>
                  <a:schemeClr val="tx2"/>
                </a:solidFill>
              </a:endParaRPr>
            </a:p>
          </p:txBody>
        </p:sp>
      </p:grpSp>
      <p:sp>
        <p:nvSpPr>
          <p:cNvPr id="21199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Semantic Web layer cake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SPARQL CONSTRUCT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000" dirty="0" smtClean="0">
                <a:latin typeface="Lucida Sans"/>
                <a:cs typeface="Lucida Sans"/>
              </a:rPr>
              <a:t>PREFIX </a:t>
            </a:r>
            <a:r>
              <a:rPr lang="en-GB" sz="2000" dirty="0" err="1" smtClean="0">
                <a:latin typeface="Lucida Sans"/>
                <a:cs typeface="Lucida Sans"/>
              </a:rPr>
              <a:t>foaf</a:t>
            </a:r>
            <a:r>
              <a:rPr lang="en-GB" sz="2000" dirty="0" smtClean="0">
                <a:latin typeface="Lucida Sans"/>
                <a:cs typeface="Lucida Sans"/>
              </a:rPr>
              <a:t>:    &lt;http://xmlns.com/foaf/0.1/&gt;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PREFIX </a:t>
            </a:r>
            <a:r>
              <a:rPr lang="en-GB" sz="2000" dirty="0" err="1" smtClean="0">
                <a:latin typeface="Lucida Sans"/>
                <a:cs typeface="Lucida Sans"/>
              </a:rPr>
              <a:t>vcard</a:t>
            </a:r>
            <a:r>
              <a:rPr lang="en-GB" sz="2000" dirty="0" smtClean="0">
                <a:latin typeface="Lucida Sans"/>
                <a:cs typeface="Lucida Sans"/>
              </a:rPr>
              <a:t>:   &lt;http://www.w3.org/2001/vcard-rdf/3.0#&gt;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CONSTRUCT   {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	?x </a:t>
            </a:r>
            <a:r>
              <a:rPr lang="en-GB" sz="2000" b="1" dirty="0" err="1" smtClean="0">
                <a:latin typeface="Lucida Sans"/>
                <a:cs typeface="Lucida Sans"/>
              </a:rPr>
              <a:t>vcard:FN</a:t>
            </a:r>
            <a:r>
              <a:rPr lang="en-GB" sz="2000" b="1" dirty="0" smtClean="0">
                <a:latin typeface="Lucida Sans"/>
                <a:cs typeface="Lucida Sans"/>
              </a:rPr>
              <a:t> ?name .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	?</a:t>
            </a:r>
            <a:r>
              <a:rPr lang="en-GB" sz="2000" b="1" dirty="0" err="1" smtClean="0">
                <a:latin typeface="Lucida Sans"/>
                <a:cs typeface="Lucida Sans"/>
              </a:rPr>
              <a:t>x</a:t>
            </a:r>
            <a:r>
              <a:rPr lang="en-GB" sz="2000" b="1" dirty="0" smtClean="0">
                <a:latin typeface="Lucida Sans"/>
                <a:cs typeface="Lucida Sans"/>
              </a:rPr>
              <a:t> </a:t>
            </a:r>
            <a:r>
              <a:rPr lang="en-GB" sz="2000" b="1" dirty="0" err="1" smtClean="0">
                <a:latin typeface="Lucida Sans"/>
                <a:cs typeface="Lucida Sans"/>
              </a:rPr>
              <a:t>vcard:EMAIL</a:t>
            </a:r>
            <a:r>
              <a:rPr lang="en-GB" sz="2000" b="1" dirty="0" smtClean="0">
                <a:latin typeface="Lucida Sans"/>
                <a:cs typeface="Lucida Sans"/>
              </a:rPr>
              <a:t> ?mail . 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b="1" dirty="0" smtClean="0">
                <a:latin typeface="Lucida Sans"/>
                <a:cs typeface="Lucida Sans"/>
              </a:rPr>
              <a:t>}</a:t>
            </a:r>
            <a:br>
              <a:rPr lang="en-GB" sz="2000" b="1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WHERE {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?</a:t>
            </a:r>
            <a:r>
              <a:rPr lang="en-GB" sz="2000" dirty="0" err="1" smtClean="0">
                <a:latin typeface="Lucida Sans"/>
                <a:cs typeface="Lucida Sans"/>
              </a:rPr>
              <a:t>x</a:t>
            </a:r>
            <a:r>
              <a:rPr lang="en-GB" sz="2000" dirty="0" smtClean="0">
                <a:latin typeface="Lucida Sans"/>
                <a:cs typeface="Lucida Sans"/>
              </a:rPr>
              <a:t> </a:t>
            </a:r>
            <a:r>
              <a:rPr lang="en-GB" sz="2000" dirty="0" err="1" smtClean="0">
                <a:latin typeface="Lucida Sans"/>
                <a:cs typeface="Lucida Sans"/>
              </a:rPr>
              <a:t>foaf:name</a:t>
            </a:r>
            <a:r>
              <a:rPr lang="en-GB" sz="2000" dirty="0" smtClean="0">
                <a:latin typeface="Lucida Sans"/>
                <a:cs typeface="Lucida Sans"/>
              </a:rPr>
              <a:t> ?name .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	?</a:t>
            </a:r>
            <a:r>
              <a:rPr lang="en-GB" sz="2000" dirty="0" err="1" smtClean="0">
                <a:latin typeface="Lucida Sans"/>
                <a:cs typeface="Lucida Sans"/>
              </a:rPr>
              <a:t>x</a:t>
            </a:r>
            <a:r>
              <a:rPr lang="en-GB" sz="2000" dirty="0" smtClean="0">
                <a:latin typeface="Lucida Sans"/>
                <a:cs typeface="Lucida Sans"/>
              </a:rPr>
              <a:t> </a:t>
            </a:r>
            <a:r>
              <a:rPr lang="en-GB" sz="2000" dirty="0" err="1" smtClean="0">
                <a:latin typeface="Lucida Sans"/>
                <a:cs typeface="Lucida Sans"/>
              </a:rPr>
              <a:t>foaf:mbox</a:t>
            </a:r>
            <a:r>
              <a:rPr lang="en-GB" sz="2000" dirty="0" smtClean="0">
                <a:latin typeface="Lucida Sans"/>
                <a:cs typeface="Lucida Sans"/>
              </a:rPr>
              <a:t> ?mail . </a:t>
            </a:r>
            <a:br>
              <a:rPr lang="en-GB" sz="2000" dirty="0" smtClean="0">
                <a:latin typeface="Lucida Sans"/>
                <a:cs typeface="Lucida Sans"/>
              </a:rPr>
            </a:br>
            <a:r>
              <a:rPr lang="en-GB" sz="2000" dirty="0" smtClean="0">
                <a:latin typeface="Lucida Sans"/>
                <a:cs typeface="Lucida Sans"/>
              </a:rPr>
              <a:t> }</a:t>
            </a:r>
          </a:p>
          <a:p>
            <a:pPr eaLnBrk="1" hangingPunct="1">
              <a:buFontTx/>
              <a:buNone/>
            </a:pPr>
            <a:endParaRPr lang="en-GB" sz="2000" dirty="0" smtClean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27478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SPARQL CONSTRUCT is not a rule language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From the Data Access Working Group Charter:</a:t>
            </a:r>
          </a:p>
          <a:p>
            <a:pPr marL="360000" lvl="1" indent="0">
              <a:buNone/>
            </a:pPr>
            <a:r>
              <a:rPr lang="en-GB" dirty="0" smtClean="0"/>
              <a:t>“While it is hoped that the product of the RDF Data Access Working Group will be useful in later development of a rules language, development of such a rules language is out of scope for this working group. However, any serializations of a query language must not preclude extension to, or inclusion in, a rules language. The group should expend minimal effort assuring that such an extension be intuitive and and consistent with any query language produced by the group.”</a:t>
            </a:r>
          </a:p>
        </p:txBody>
      </p:sp>
    </p:spTree>
    <p:extLst>
      <p:ext uri="{BB962C8B-B14F-4D97-AF65-F5344CB8AC3E}">
        <p14:creationId xmlns:p14="http://schemas.microsoft.com/office/powerpoint/2010/main" val="66905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Rules and the Semantic Web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Several proposed rule languages for use with the </a:t>
            </a:r>
            <a:r>
              <a:rPr lang="en-GB" dirty="0" smtClean="0"/>
              <a:t>SW:</a:t>
            </a:r>
            <a:endParaRPr lang="en-GB" dirty="0" smtClean="0"/>
          </a:p>
          <a:p>
            <a:pPr lvl="1"/>
            <a:r>
              <a:rPr lang="en-GB" dirty="0" err="1" smtClean="0"/>
              <a:t>RuleML</a:t>
            </a:r>
            <a:endParaRPr lang="en-GB" dirty="0" smtClean="0"/>
          </a:p>
          <a:p>
            <a:pPr lvl="1"/>
            <a:r>
              <a:rPr lang="en-GB" dirty="0" smtClean="0"/>
              <a:t>N3 Rules</a:t>
            </a:r>
            <a:endParaRPr lang="en-GB" dirty="0" smtClean="0"/>
          </a:p>
          <a:p>
            <a:pPr lvl="1"/>
            <a:r>
              <a:rPr lang="en-GB" dirty="0" smtClean="0"/>
              <a:t>Jena Rules</a:t>
            </a:r>
            <a:endParaRPr lang="en-GB" dirty="0" smtClean="0"/>
          </a:p>
          <a:p>
            <a:pPr lvl="1"/>
            <a:r>
              <a:rPr lang="en-GB" dirty="0" smtClean="0"/>
              <a:t>Semantic Web Rule Language (SWRL)</a:t>
            </a:r>
          </a:p>
          <a:p>
            <a:pPr lvl="1"/>
            <a:r>
              <a:rPr lang="en-GB" dirty="0" smtClean="0"/>
              <a:t>Rule Interchange Format (RIF)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Rule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majority of rules in rule-based systems are of the form: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 ⇐ B1 ∧ B2 ∧ … ∧ </a:t>
            </a:r>
            <a:r>
              <a:rPr lang="en-GB" dirty="0" err="1" smtClean="0"/>
              <a:t>Bn</a:t>
            </a:r>
            <a:r>
              <a:rPr lang="en-GB" dirty="0" smtClean="0"/>
              <a:t>	</a:t>
            </a:r>
          </a:p>
          <a:p>
            <a:endParaRPr lang="en-GB" dirty="0" smtClean="0"/>
          </a:p>
          <a:p>
            <a:r>
              <a:rPr lang="en-GB" dirty="0" smtClean="0"/>
              <a:t>A is known as the consequent or head of the rule</a:t>
            </a:r>
          </a:p>
          <a:p>
            <a:r>
              <a:rPr lang="en-GB" dirty="0" smtClean="0"/>
              <a:t>B1…</a:t>
            </a:r>
            <a:r>
              <a:rPr lang="en-GB" dirty="0" err="1" smtClean="0"/>
              <a:t>Bn</a:t>
            </a:r>
            <a:r>
              <a:rPr lang="en-GB" dirty="0" smtClean="0"/>
              <a:t> are known as the antecedents or body of the rule</a:t>
            </a:r>
          </a:p>
          <a:p>
            <a:endParaRPr lang="en-GB" dirty="0" smtClean="0"/>
          </a:p>
          <a:p>
            <a:r>
              <a:rPr lang="en-GB" dirty="0" smtClean="0"/>
              <a:t>Also known as Horn Clauses (disjunction with at most one positive literal)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1076</TotalTime>
  <Words>859</Words>
  <Application>Microsoft Macintosh PowerPoint</Application>
  <PresentationFormat>On-screen Show (4:3)</PresentationFormat>
  <Paragraphs>171</Paragraphs>
  <Slides>33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ECS</vt:lpstr>
      <vt:lpstr>1_ECS</vt:lpstr>
      <vt:lpstr>2_ECS</vt:lpstr>
      <vt:lpstr>3_ECS</vt:lpstr>
      <vt:lpstr>4_ECS</vt:lpstr>
      <vt:lpstr>Semantic Web  in Depth</vt:lpstr>
      <vt:lpstr>The Role of Rules</vt:lpstr>
      <vt:lpstr>The Role of Rules</vt:lpstr>
      <vt:lpstr>The Role of Rules</vt:lpstr>
      <vt:lpstr>The Semantic Web layer cake</vt:lpstr>
      <vt:lpstr>SPARQL CONSTRUCT</vt:lpstr>
      <vt:lpstr>SPARQL CONSTRUCT is not a rule language</vt:lpstr>
      <vt:lpstr>Rules and the Semantic Web</vt:lpstr>
      <vt:lpstr>Rule Format</vt:lpstr>
      <vt:lpstr>Description Logics and Rules</vt:lpstr>
      <vt:lpstr>Description Logics and Rules</vt:lpstr>
      <vt:lpstr>N3 Rules</vt:lpstr>
      <vt:lpstr>N3 Rules</vt:lpstr>
      <vt:lpstr>N3 Rules</vt:lpstr>
      <vt:lpstr>Jena Rules</vt:lpstr>
      <vt:lpstr>Jena Rules</vt:lpstr>
      <vt:lpstr>Jena Rule Example</vt:lpstr>
      <vt:lpstr>Semantic Web  Rule Language</vt:lpstr>
      <vt:lpstr>SWRL</vt:lpstr>
      <vt:lpstr>SWRL Rule Example</vt:lpstr>
      <vt:lpstr>SWRL Rule Example</vt:lpstr>
      <vt:lpstr>SWRL Rule Example</vt:lpstr>
      <vt:lpstr>SWRL XML Syntax</vt:lpstr>
      <vt:lpstr>SWRL RDF Syntax</vt:lpstr>
      <vt:lpstr>Rule  Interchange  Format</vt:lpstr>
      <vt:lpstr>Rule Interchange Format</vt:lpstr>
      <vt:lpstr>Rule Interchange Format</vt:lpstr>
      <vt:lpstr>RIF Dialects</vt:lpstr>
      <vt:lpstr>RIF Basic Logic Dialect</vt:lpstr>
      <vt:lpstr>RIF Structure</vt:lpstr>
      <vt:lpstr>RIF Example</vt:lpstr>
      <vt:lpstr>RIF Example</vt:lpstr>
      <vt:lpstr>RIF Example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Rules</dc:title>
  <dc:creator>Nicholas Gibbins</dc:creator>
  <cp:lastModifiedBy>Nicholas Gibbins</cp:lastModifiedBy>
  <cp:revision>54</cp:revision>
  <dcterms:created xsi:type="dcterms:W3CDTF">2010-05-05T13:13:45Z</dcterms:created>
  <dcterms:modified xsi:type="dcterms:W3CDTF">2014-03-26T09:25:34Z</dcterms:modified>
</cp:coreProperties>
</file>