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4" r:id="rId1"/>
    <p:sldMasterId id="2147483718" r:id="rId2"/>
    <p:sldMasterId id="2147483732" r:id="rId3"/>
  </p:sldMasterIdLst>
  <p:notesMasterIdLst>
    <p:notesMasterId r:id="rId81"/>
  </p:notesMasterIdLst>
  <p:sldIdLst>
    <p:sldId id="256" r:id="rId4"/>
    <p:sldId id="257" r:id="rId5"/>
    <p:sldId id="258" r:id="rId6"/>
    <p:sldId id="259" r:id="rId7"/>
    <p:sldId id="260" r:id="rId8"/>
    <p:sldId id="263" r:id="rId9"/>
    <p:sldId id="261" r:id="rId10"/>
    <p:sldId id="264" r:id="rId11"/>
    <p:sldId id="265" r:id="rId12"/>
    <p:sldId id="314" r:id="rId13"/>
    <p:sldId id="266" r:id="rId14"/>
    <p:sldId id="268" r:id="rId15"/>
    <p:sldId id="269" r:id="rId16"/>
    <p:sldId id="262"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300" r:id="rId38"/>
    <p:sldId id="301" r:id="rId39"/>
    <p:sldId id="302" r:id="rId40"/>
    <p:sldId id="313" r:id="rId41"/>
    <p:sldId id="319" r:id="rId42"/>
    <p:sldId id="290" r:id="rId43"/>
    <p:sldId id="291" r:id="rId44"/>
    <p:sldId id="292" r:id="rId45"/>
    <p:sldId id="294" r:id="rId46"/>
    <p:sldId id="293" r:id="rId47"/>
    <p:sldId id="299" r:id="rId48"/>
    <p:sldId id="295" r:id="rId49"/>
    <p:sldId id="296" r:id="rId50"/>
    <p:sldId id="297" r:id="rId51"/>
    <p:sldId id="298" r:id="rId52"/>
    <p:sldId id="325" r:id="rId53"/>
    <p:sldId id="303" r:id="rId54"/>
    <p:sldId id="304" r:id="rId55"/>
    <p:sldId id="305" r:id="rId56"/>
    <p:sldId id="306" r:id="rId57"/>
    <p:sldId id="320" r:id="rId58"/>
    <p:sldId id="321" r:id="rId59"/>
    <p:sldId id="322" r:id="rId60"/>
    <p:sldId id="323" r:id="rId61"/>
    <p:sldId id="324" r:id="rId62"/>
    <p:sldId id="307" r:id="rId63"/>
    <p:sldId id="318" r:id="rId64"/>
    <p:sldId id="315" r:id="rId65"/>
    <p:sldId id="316" r:id="rId66"/>
    <p:sldId id="326" r:id="rId67"/>
    <p:sldId id="308" r:id="rId68"/>
    <p:sldId id="327" r:id="rId69"/>
    <p:sldId id="328" r:id="rId70"/>
    <p:sldId id="329" r:id="rId71"/>
    <p:sldId id="330" r:id="rId72"/>
    <p:sldId id="331" r:id="rId73"/>
    <p:sldId id="332" r:id="rId74"/>
    <p:sldId id="333" r:id="rId75"/>
    <p:sldId id="334" r:id="rId76"/>
    <p:sldId id="335" r:id="rId77"/>
    <p:sldId id="337" r:id="rId78"/>
    <p:sldId id="338" r:id="rId79"/>
    <p:sldId id="336" r:id="rId80"/>
  </p:sldIdLst>
  <p:sldSz cx="9144000" cy="6858000" type="screen4x3"/>
  <p:notesSz cx="6858000" cy="9144000"/>
  <p:defaultTextStyle>
    <a:defPPr>
      <a:defRPr lang="en-GB"/>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60" autoAdjust="0"/>
    <p:restoredTop sz="82114" autoAdjust="0"/>
  </p:normalViewPr>
  <p:slideViewPr>
    <p:cSldViewPr snapToObjects="1" showGuides="1">
      <p:cViewPr varScale="1">
        <p:scale>
          <a:sx n="49" d="100"/>
          <a:sy n="49" d="100"/>
        </p:scale>
        <p:origin x="-872" y="-112"/>
      </p:cViewPr>
      <p:guideLst>
        <p:guide orient="horz" pos="2160"/>
        <p:guide pos="505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70" Type="http://schemas.openxmlformats.org/officeDocument/2006/relationships/slide" Target="slides/slide67.xml"/><Relationship Id="rId71" Type="http://schemas.openxmlformats.org/officeDocument/2006/relationships/slide" Target="slides/slide68.xml"/><Relationship Id="rId72" Type="http://schemas.openxmlformats.org/officeDocument/2006/relationships/slide" Target="slides/slide69.xml"/><Relationship Id="rId73" Type="http://schemas.openxmlformats.org/officeDocument/2006/relationships/slide" Target="slides/slide70.xml"/><Relationship Id="rId74" Type="http://schemas.openxmlformats.org/officeDocument/2006/relationships/slide" Target="slides/slide71.xml"/><Relationship Id="rId75" Type="http://schemas.openxmlformats.org/officeDocument/2006/relationships/slide" Target="slides/slide72.xml"/><Relationship Id="rId76" Type="http://schemas.openxmlformats.org/officeDocument/2006/relationships/slide" Target="slides/slide73.xml"/><Relationship Id="rId77" Type="http://schemas.openxmlformats.org/officeDocument/2006/relationships/slide" Target="slides/slide74.xml"/><Relationship Id="rId78" Type="http://schemas.openxmlformats.org/officeDocument/2006/relationships/slide" Target="slides/slide75.xml"/><Relationship Id="rId79" Type="http://schemas.openxmlformats.org/officeDocument/2006/relationships/slide" Target="slides/slide7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60" Type="http://schemas.openxmlformats.org/officeDocument/2006/relationships/slide" Target="slides/slide57.xml"/><Relationship Id="rId61" Type="http://schemas.openxmlformats.org/officeDocument/2006/relationships/slide" Target="slides/slide58.xml"/><Relationship Id="rId62" Type="http://schemas.openxmlformats.org/officeDocument/2006/relationships/slide" Target="slides/slide59.xml"/><Relationship Id="rId63" Type="http://schemas.openxmlformats.org/officeDocument/2006/relationships/slide" Target="slides/slide60.xml"/><Relationship Id="rId64" Type="http://schemas.openxmlformats.org/officeDocument/2006/relationships/slide" Target="slides/slide61.xml"/><Relationship Id="rId65" Type="http://schemas.openxmlformats.org/officeDocument/2006/relationships/slide" Target="slides/slide62.xml"/><Relationship Id="rId66" Type="http://schemas.openxmlformats.org/officeDocument/2006/relationships/slide" Target="slides/slide63.xml"/><Relationship Id="rId67" Type="http://schemas.openxmlformats.org/officeDocument/2006/relationships/slide" Target="slides/slide64.xml"/><Relationship Id="rId68" Type="http://schemas.openxmlformats.org/officeDocument/2006/relationships/slide" Target="slides/slide65.xml"/><Relationship Id="rId69" Type="http://schemas.openxmlformats.org/officeDocument/2006/relationships/slide" Target="slides/slide66.xml"/><Relationship Id="rId80" Type="http://schemas.openxmlformats.org/officeDocument/2006/relationships/slide" Target="slides/slide77.xml"/><Relationship Id="rId81" Type="http://schemas.openxmlformats.org/officeDocument/2006/relationships/notesMaster" Target="notesMasters/notesMaster1.xml"/><Relationship Id="rId82" Type="http://schemas.openxmlformats.org/officeDocument/2006/relationships/printerSettings" Target="printerSettings/printerSettings1.bin"/><Relationship Id="rId83" Type="http://schemas.openxmlformats.org/officeDocument/2006/relationships/presProps" Target="presProps.xml"/><Relationship Id="rId84" Type="http://schemas.openxmlformats.org/officeDocument/2006/relationships/viewProps" Target="viewProps.xml"/><Relationship Id="rId85" Type="http://schemas.openxmlformats.org/officeDocument/2006/relationships/theme" Target="theme/theme1.xml"/><Relationship Id="rId8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6A08B59-5001-684A-BACA-DB096503B7BC}" type="datetime1">
              <a:rPr lang="en-GB"/>
              <a:pPr/>
              <a:t>20/03/2014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8CC745F3-EE79-E24C-839D-8102E99D0E25}" type="slidenum">
              <a:rPr lang="en-GB"/>
              <a:pPr/>
              <a:t>‹#›</a:t>
            </a:fld>
            <a:endParaRPr lang="en-GB"/>
          </a:p>
        </p:txBody>
      </p:sp>
    </p:spTree>
    <p:extLst>
      <p:ext uri="{BB962C8B-B14F-4D97-AF65-F5344CB8AC3E}">
        <p14:creationId xmlns:p14="http://schemas.microsoft.com/office/powerpoint/2010/main" val="422031698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bwMode="auto">
          <a:noFill/>
          <a:ln>
            <a:miter lim="800000"/>
            <a:headEnd/>
            <a:tailEnd/>
          </a:ln>
        </p:spPr>
        <p:txBody>
          <a:bodyPr/>
          <a:lstStyle/>
          <a:p>
            <a:fld id="{360D5AD9-43BA-9442-BE12-59460ABC4AE9}" type="slidenum">
              <a:rPr lang="en-GB"/>
              <a:pPr/>
              <a:t>7</a:t>
            </a:fld>
            <a:endParaRPr lang="en-GB"/>
          </a:p>
        </p:txBody>
      </p:sp>
      <p:sp>
        <p:nvSpPr>
          <p:cNvPr id="2355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3556" name="Rectangle 3"/>
          <p:cNvSpPr>
            <a:spLocks noGrp="1" noChangeArrowheads="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SerQL</a:t>
            </a:r>
            <a:r>
              <a:rPr lang="en-US" baseline="0" dirty="0" smtClean="0"/>
              <a:t> – Sesame</a:t>
            </a:r>
          </a:p>
          <a:p>
            <a:r>
              <a:rPr lang="en-US" baseline="0" dirty="0" err="1" smtClean="0"/>
              <a:t>SquishQL</a:t>
            </a:r>
            <a:r>
              <a:rPr lang="en-US" baseline="0" dirty="0" smtClean="0"/>
              <a:t> - Inkling</a:t>
            </a:r>
          </a:p>
          <a:p>
            <a:r>
              <a:rPr lang="en-US" baseline="0" dirty="0" smtClean="0"/>
              <a:t>RDQL – Jena</a:t>
            </a:r>
          </a:p>
          <a:p>
            <a:r>
              <a:rPr lang="en-US" baseline="0" dirty="0" err="1" smtClean="0"/>
              <a:t>XsRQL</a:t>
            </a:r>
            <a:r>
              <a:rPr lang="en-US" baseline="0" dirty="0" smtClean="0"/>
              <a:t> – </a:t>
            </a:r>
            <a:r>
              <a:rPr lang="en-US" baseline="0" dirty="0" err="1" smtClean="0"/>
              <a:t>Xquery</a:t>
            </a:r>
            <a:r>
              <a:rPr lang="en-US" baseline="0" dirty="0" smtClean="0"/>
              <a:t>-style with path language</a:t>
            </a:r>
          </a:p>
          <a:p>
            <a:r>
              <a:rPr lang="en-US" baseline="0" dirty="0" smtClean="0"/>
              <a:t>RQL – Sesame and ICS-FORTH</a:t>
            </a:r>
            <a:endParaRPr lang="en-US" dirty="0"/>
          </a:p>
        </p:txBody>
      </p:sp>
      <p:sp>
        <p:nvSpPr>
          <p:cNvPr id="4" name="Slide Number Placeholder 3"/>
          <p:cNvSpPr>
            <a:spLocks noGrp="1"/>
          </p:cNvSpPr>
          <p:nvPr>
            <p:ph type="sldNum" sz="quarter" idx="10"/>
          </p:nvPr>
        </p:nvSpPr>
        <p:spPr/>
        <p:txBody>
          <a:bodyPr/>
          <a:lstStyle/>
          <a:p>
            <a:fld id="{8CC745F3-EE79-E24C-839D-8102E99D0E25}" type="slidenum">
              <a:rPr lang="en-GB" smtClean="0"/>
              <a:pPr/>
              <a:t>8</a:t>
            </a:fld>
            <a:endParaRPr lang="en-GB"/>
          </a:p>
        </p:txBody>
      </p:sp>
    </p:spTree>
    <p:extLst>
      <p:ext uri="{BB962C8B-B14F-4D97-AF65-F5344CB8AC3E}">
        <p14:creationId xmlns:p14="http://schemas.microsoft.com/office/powerpoint/2010/main" val="513494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745F3-EE79-E24C-839D-8102E99D0E25}" type="slidenum">
              <a:rPr lang="en-GB" smtClean="0"/>
              <a:pPr/>
              <a:t>13</a:t>
            </a:fld>
            <a:endParaRPr lang="en-GB"/>
          </a:p>
        </p:txBody>
      </p:sp>
    </p:spTree>
    <p:extLst>
      <p:ext uri="{BB962C8B-B14F-4D97-AF65-F5344CB8AC3E}">
        <p14:creationId xmlns:p14="http://schemas.microsoft.com/office/powerpoint/2010/main" val="3882035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noFill/>
          <a:ln>
            <a:miter lim="800000"/>
            <a:headEnd/>
            <a:tailEnd/>
          </a:ln>
        </p:spPr>
        <p:txBody>
          <a:bodyPr/>
          <a:lstStyle/>
          <a:p>
            <a:fld id="{8E87D55D-624B-CB4E-ACBF-6F13A4014589}" type="slidenum">
              <a:rPr lang="en-GB"/>
              <a:pPr/>
              <a:t>14</a:t>
            </a:fld>
            <a:endParaRPr lang="en-GB"/>
          </a:p>
        </p:txBody>
      </p:sp>
      <p:sp>
        <p:nvSpPr>
          <p:cNvPr id="307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0724" name="Rectangle 3"/>
          <p:cNvSpPr>
            <a:spLocks noGrp="1" noChangeArrowheads="1"/>
          </p:cNvSpPr>
          <p:nvPr>
            <p:ph type="body" idx="1"/>
          </p:nvPr>
        </p:nvSpPr>
        <p:spPr bwMode="auto">
          <a:noFill/>
        </p:spPr>
        <p:txBody>
          <a:bodyPr/>
          <a:lstStyle/>
          <a:p>
            <a:pPr eaLnBrk="1" hangingPunct="1">
              <a:spcBef>
                <a:spcPct val="0"/>
              </a:spcBef>
            </a:pPr>
            <a:endParaRPr lang="en-US">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t>----- Meeting Notes (17/04/2012 10:37) -----</a:t>
            </a:r>
          </a:p>
          <a:p>
            <a:r>
              <a:rPr lang="en-US"/>
              <a:t>?x -&gt; ?who</a:t>
            </a:r>
          </a:p>
        </p:txBody>
      </p:sp>
      <p:sp>
        <p:nvSpPr>
          <p:cNvPr id="4" name="Slide Number Placeholder 3"/>
          <p:cNvSpPr>
            <a:spLocks noGrp="1"/>
          </p:cNvSpPr>
          <p:nvPr>
            <p:ph type="sldNum" sz="quarter" idx="10"/>
          </p:nvPr>
        </p:nvSpPr>
        <p:spPr/>
        <p:txBody>
          <a:bodyPr/>
          <a:lstStyle/>
          <a:p>
            <a:fld id="{8CC745F3-EE79-E24C-839D-8102E99D0E25}" type="slidenum">
              <a:rPr lang="en-GB" smtClean="0"/>
              <a:pPr/>
              <a:t>28</a:t>
            </a:fld>
            <a:endParaRPr lang="en-GB"/>
          </a:p>
        </p:txBody>
      </p:sp>
    </p:spTree>
    <p:extLst>
      <p:ext uri="{BB962C8B-B14F-4D97-AF65-F5344CB8AC3E}">
        <p14:creationId xmlns:p14="http://schemas.microsoft.com/office/powerpoint/2010/main" val="3522022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GROUP BY – aggregate values calculated for groups (single</a:t>
            </a:r>
            <a:r>
              <a:rPr lang="en-US" baseline="0" dirty="0" smtClean="0"/>
              <a:t> implicit group if no GROUP BY statement)</a:t>
            </a:r>
          </a:p>
          <a:p>
            <a:r>
              <a:rPr lang="en-US" dirty="0" smtClean="0"/>
              <a:t>HAVING – filter for groups</a:t>
            </a:r>
          </a:p>
          <a:p>
            <a:r>
              <a:rPr lang="en-US" dirty="0" smtClean="0"/>
              <a:t>AS – aggregate projection restriction</a:t>
            </a:r>
          </a:p>
          <a:p>
            <a:endParaRPr lang="en-US" dirty="0"/>
          </a:p>
        </p:txBody>
      </p:sp>
      <p:sp>
        <p:nvSpPr>
          <p:cNvPr id="4" name="Slide Number Placeholder 3"/>
          <p:cNvSpPr>
            <a:spLocks noGrp="1"/>
          </p:cNvSpPr>
          <p:nvPr>
            <p:ph type="sldNum" sz="quarter" idx="10"/>
          </p:nvPr>
        </p:nvSpPr>
        <p:spPr/>
        <p:txBody>
          <a:bodyPr/>
          <a:lstStyle/>
          <a:p>
            <a:fld id="{8CC745F3-EE79-E24C-839D-8102E99D0E25}" type="slidenum">
              <a:rPr lang="en-GB" smtClean="0"/>
              <a:pPr/>
              <a:t>70</a:t>
            </a:fld>
            <a:endParaRPr lang="en-GB"/>
          </a:p>
        </p:txBody>
      </p:sp>
    </p:spTree>
    <p:extLst>
      <p:ext uri="{BB962C8B-B14F-4D97-AF65-F5344CB8AC3E}">
        <p14:creationId xmlns:p14="http://schemas.microsoft.com/office/powerpoint/2010/main" val="237310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 Id="rId3" Type="http://schemas.openxmlformats.org/officeDocument/2006/relationships/image" Target="../media/image4.emf"/></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jpe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jpe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jpe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jpe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jpe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pic>
        <p:nvPicPr>
          <p:cNvPr id="4" name="Picture 1038" descr="electronics"/>
          <p:cNvPicPr>
            <a:picLocks noChangeAspect="1" noChangeArrowheads="1"/>
          </p:cNvPicPr>
          <p:nvPr/>
        </p:nvPicPr>
        <p:blipFill>
          <a:blip r:embed="rId2"/>
          <a:srcRect/>
          <a:stretch>
            <a:fillRect/>
          </a:stretch>
        </p:blipFill>
        <p:spPr bwMode="auto">
          <a:xfrm>
            <a:off x="6011863" y="381000"/>
            <a:ext cx="2771775" cy="1103313"/>
          </a:xfrm>
          <a:prstGeom prst="rect">
            <a:avLst/>
          </a:prstGeom>
          <a:noFill/>
          <a:ln w="9525">
            <a:noFill/>
            <a:miter lim="800000"/>
            <a:headEnd/>
            <a:tailEnd/>
          </a:ln>
        </p:spPr>
      </p:pic>
      <p:sp>
        <p:nvSpPr>
          <p:cNvPr id="10242" name="Rectangle 1026"/>
          <p:cNvSpPr>
            <a:spLocks noGrp="1" noChangeArrowheads="1"/>
          </p:cNvSpPr>
          <p:nvPr>
            <p:ph type="ctrTitle"/>
          </p:nvPr>
        </p:nvSpPr>
        <p:spPr>
          <a:xfrm>
            <a:off x="228600" y="1700213"/>
            <a:ext cx="8686800" cy="2160587"/>
          </a:xfrm>
        </p:spPr>
        <p:txBody>
          <a:bodyPr lIns="91440"/>
          <a:lstStyle>
            <a:lvl1pPr>
              <a:defRPr sz="48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228600" y="3933825"/>
            <a:ext cx="8686800" cy="1752600"/>
          </a:xfrm>
        </p:spPr>
        <p:txBody>
          <a:bodyPr lIns="91440"/>
          <a:lstStyle>
            <a:lvl1pPr marL="0" indent="0">
              <a:buFontTx/>
              <a:buNone/>
              <a:defRPr sz="2400">
                <a:solidFill>
                  <a:schemeClr val="accent1"/>
                </a:solidFill>
              </a:defRPr>
            </a:lvl1pPr>
          </a:lstStyle>
          <a:p>
            <a:r>
              <a:rPr lang="en-GB" smtClean="0"/>
              <a:t>Click to edit Master subtitle style</a:t>
            </a:r>
            <a:endParaRPr lang="en-GB" dirty="0"/>
          </a:p>
        </p:txBody>
      </p:sp>
      <p:sp>
        <p:nvSpPr>
          <p:cNvPr id="5" name="Rectangle 1030"/>
          <p:cNvSpPr>
            <a:spLocks noGrp="1" noChangeArrowheads="1"/>
          </p:cNvSpPr>
          <p:nvPr>
            <p:ph type="sldNum" sz="quarter" idx="10"/>
          </p:nvPr>
        </p:nvSpPr>
        <p:spPr>
          <a:xfrm>
            <a:off x="6781800" y="6324600"/>
            <a:ext cx="2133600" cy="304800"/>
          </a:xfrm>
        </p:spPr>
        <p:txBody>
          <a:bodyPr rIns="91440"/>
          <a:lstStyle>
            <a:lvl1pPr>
              <a:defRPr>
                <a:solidFill>
                  <a:schemeClr val="bg1"/>
                </a:solidFill>
                <a:latin typeface="Georgia"/>
                <a:cs typeface="Georgia"/>
              </a:defRPr>
            </a:lvl1pPr>
          </a:lstStyle>
          <a:p>
            <a:fld id="{03AC6681-E0FD-2C4C-B392-04A572FD2AA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FC9460DF-A3CE-4F4C-AC29-6316A420C04B}"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E86D51EB-8044-1844-8AA4-6BFBFD6578B1}" type="slidenum">
              <a:rPr lang="en-GB" smtClean="0"/>
              <a:pPr/>
              <a:t>‹#›</a:t>
            </a:fld>
            <a:endParaRPr lang="en-GB"/>
          </a:p>
        </p:txBody>
      </p:sp>
      <p:sp>
        <p:nvSpPr>
          <p:cNvPr id="7"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15888"/>
            <a:ext cx="2178050" cy="534035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107950" y="115888"/>
            <a:ext cx="6381750" cy="534035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B4AD3BD4-B4F6-9F4F-B47A-6EC6C7F941A7}"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C315CCB-1018-A546-8CF9-A884EA010E07}"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81000" y="1341438"/>
            <a:ext cx="8382000" cy="4830762"/>
          </a:xfrm>
        </p:spPr>
        <p:txBody>
          <a:bodyPr/>
          <a:lstStyle/>
          <a:p>
            <a:pPr lvl="0"/>
            <a:r>
              <a:rPr lang="en-GB" noProof="0" smtClean="0"/>
              <a:t>Click icon to add table</a:t>
            </a:r>
            <a:endParaRPr lang="en-US" noProof="0" smtClean="0"/>
          </a:p>
        </p:txBody>
      </p:sp>
      <p:sp>
        <p:nvSpPr>
          <p:cNvPr id="4" name="Rectangle 4"/>
          <p:cNvSpPr>
            <a:spLocks noGrp="1" noChangeArrowheads="1"/>
          </p:cNvSpPr>
          <p:nvPr>
            <p:ph type="dt" sz="half" idx="10"/>
          </p:nvPr>
        </p:nvSpPr>
        <p:spPr>
          <a:ln/>
        </p:spPr>
        <p:txBody>
          <a:bodyPr/>
          <a:lstStyle>
            <a:lvl1pPr>
              <a:defRPr/>
            </a:lvl1pPr>
          </a:lstStyle>
          <a:p>
            <a:fld id="{D775FDBF-006C-3245-9A24-821FBD5A105D}"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E7E6594-AC14-B74C-9936-1BEED53902AB}" type="slidenum">
              <a:rPr lang="en-GB" smtClean="0"/>
              <a:pPr/>
              <a:t>‹#›</a:t>
            </a:fld>
            <a:endParaRPr lang="en-GB"/>
          </a:p>
        </p:txBody>
      </p:sp>
      <p:sp>
        <p:nvSpPr>
          <p:cNvPr id="7"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pic>
        <p:nvPicPr>
          <p:cNvPr id="8"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ext above Fig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7" name="Text Placeholder 6"/>
          <p:cNvSpPr>
            <a:spLocks noGrp="1"/>
          </p:cNvSpPr>
          <p:nvPr>
            <p:ph type="body" sz="quarter" idx="13"/>
          </p:nvPr>
        </p:nvSpPr>
        <p:spPr>
          <a:xfrm>
            <a:off x="304800" y="1676400"/>
            <a:ext cx="8534400" cy="1905000"/>
          </a:xfrm>
        </p:spPr>
        <p:txBody>
          <a:bodyPr/>
          <a:lstStyle>
            <a:lvl4pPr>
              <a:buNone/>
              <a:defRPr/>
            </a:lvl4pPr>
            <a:lvl5pPr>
              <a:buNone/>
              <a:defRPr/>
            </a:lvl5pPr>
          </a:lstStyle>
          <a:p>
            <a:pPr lvl="0"/>
            <a:r>
              <a:rPr lang="en-GB" smtClean="0"/>
              <a:t>Click to edit Master text styles</a:t>
            </a:r>
          </a:p>
          <a:p>
            <a:pPr lvl="1"/>
            <a:r>
              <a:rPr lang="en-GB" smtClean="0"/>
              <a:t>Second level</a:t>
            </a:r>
          </a:p>
          <a:p>
            <a:pPr lvl="2"/>
            <a:r>
              <a:rPr lang="en-GB" smtClean="0"/>
              <a:t>Third level</a:t>
            </a:r>
          </a:p>
        </p:txBody>
      </p:sp>
      <p:sp>
        <p:nvSpPr>
          <p:cNvPr id="9" name="Content Placeholder 8"/>
          <p:cNvSpPr>
            <a:spLocks noGrp="1"/>
          </p:cNvSpPr>
          <p:nvPr>
            <p:ph sz="quarter" idx="14"/>
          </p:nvPr>
        </p:nvSpPr>
        <p:spPr>
          <a:xfrm>
            <a:off x="304800" y="3733800"/>
            <a:ext cx="8534400" cy="2362200"/>
          </a:xfrm>
        </p:spPr>
        <p:txBody>
          <a:bodyPr/>
          <a:lstStyle/>
          <a:p>
            <a:pPr lvl="0"/>
            <a:r>
              <a:rPr lang="en-GB" smtClean="0"/>
              <a:t>Click to edit Master text styles</a:t>
            </a:r>
          </a:p>
          <a:p>
            <a:pPr lvl="1"/>
            <a:r>
              <a:rPr lang="en-GB" smtClean="0"/>
              <a:t>Second level</a:t>
            </a:r>
          </a:p>
          <a:p>
            <a:pPr lvl="2"/>
            <a:r>
              <a:rPr lang="en-GB" smtClean="0"/>
              <a:t>Third level</a:t>
            </a:r>
          </a:p>
        </p:txBody>
      </p:sp>
      <p:sp>
        <p:nvSpPr>
          <p:cNvPr id="5" name="Rectangle 4"/>
          <p:cNvSpPr>
            <a:spLocks noGrp="1" noChangeArrowheads="1"/>
          </p:cNvSpPr>
          <p:nvPr>
            <p:ph type="dt" sz="half" idx="15"/>
          </p:nvPr>
        </p:nvSpPr>
        <p:spPr>
          <a:ln/>
        </p:spPr>
        <p:txBody>
          <a:bodyPr/>
          <a:lstStyle>
            <a:lvl1pPr>
              <a:defRPr/>
            </a:lvl1pPr>
          </a:lstStyle>
          <a:p>
            <a:fld id="{149EED7B-3872-3945-B58C-B17FDB0CE76D}" type="datetime1">
              <a:rPr lang="en-GB"/>
              <a:pPr/>
              <a:t>20/03/2014</a:t>
            </a:fld>
            <a:endParaRPr lang="en-GB"/>
          </a:p>
        </p:txBody>
      </p:sp>
      <p:sp>
        <p:nvSpPr>
          <p:cNvPr id="6" name="Rectangle 5"/>
          <p:cNvSpPr>
            <a:spLocks noGrp="1" noChangeArrowheads="1"/>
          </p:cNvSpPr>
          <p:nvPr>
            <p:ph type="ftr" sz="quarter" idx="16"/>
          </p:nvPr>
        </p:nvSpPr>
        <p:spPr>
          <a:ln/>
        </p:spPr>
        <p:txBody>
          <a:bodyPr/>
          <a:lstStyle>
            <a:lvl1pPr>
              <a:defRPr/>
            </a:lvl1pPr>
          </a:lstStyle>
          <a:p>
            <a:endParaRPr lang="en-US"/>
          </a:p>
        </p:txBody>
      </p:sp>
      <p:sp>
        <p:nvSpPr>
          <p:cNvPr id="8" name="Rectangle 6"/>
          <p:cNvSpPr>
            <a:spLocks noGrp="1" noChangeArrowheads="1"/>
          </p:cNvSpPr>
          <p:nvPr>
            <p:ph type="sldNum" sz="quarter" idx="17"/>
          </p:nvPr>
        </p:nvSpPr>
        <p:spPr>
          <a:ln/>
        </p:spPr>
        <p:txBody>
          <a:bodyPr/>
          <a:lstStyle>
            <a:lvl1pPr>
              <a:defRPr/>
            </a:lvl1pPr>
          </a:lstStyle>
          <a:p>
            <a:fld id="{14FE6962-EA0D-D842-ACBB-609C3CA9F4FA}" type="slidenum">
              <a:rPr lang="en-GB"/>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pic>
        <p:nvPicPr>
          <p:cNvPr id="4" name="Picture 1038" descr="electronics"/>
          <p:cNvPicPr>
            <a:picLocks noChangeAspect="1" noChangeArrowheads="1"/>
          </p:cNvPicPr>
          <p:nvPr/>
        </p:nvPicPr>
        <p:blipFill>
          <a:blip r:embed="rId2"/>
          <a:srcRect/>
          <a:stretch>
            <a:fillRect/>
          </a:stretch>
        </p:blipFill>
        <p:spPr bwMode="auto">
          <a:xfrm>
            <a:off x="6011863" y="381000"/>
            <a:ext cx="2771775" cy="1103313"/>
          </a:xfrm>
          <a:prstGeom prst="rect">
            <a:avLst/>
          </a:prstGeom>
          <a:noFill/>
          <a:ln w="9525">
            <a:noFill/>
            <a:miter lim="800000"/>
            <a:headEnd/>
            <a:tailEnd/>
          </a:ln>
        </p:spPr>
      </p:pic>
      <p:sp>
        <p:nvSpPr>
          <p:cNvPr id="10242" name="Rectangle 1026"/>
          <p:cNvSpPr>
            <a:spLocks noGrp="1" noChangeArrowheads="1"/>
          </p:cNvSpPr>
          <p:nvPr>
            <p:ph type="ctrTitle"/>
          </p:nvPr>
        </p:nvSpPr>
        <p:spPr>
          <a:xfrm>
            <a:off x="228600" y="1700213"/>
            <a:ext cx="8686800" cy="2160587"/>
          </a:xfrm>
        </p:spPr>
        <p:txBody>
          <a:bodyPr lIns="91440"/>
          <a:lstStyle>
            <a:lvl1pPr>
              <a:defRPr sz="48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228600" y="3933825"/>
            <a:ext cx="8686800" cy="1752600"/>
          </a:xfrm>
        </p:spPr>
        <p:txBody>
          <a:bodyPr lIns="91440"/>
          <a:lstStyle>
            <a:lvl1pPr marL="0" indent="0">
              <a:buFontTx/>
              <a:buNone/>
              <a:defRPr sz="2400">
                <a:solidFill>
                  <a:schemeClr val="accent1"/>
                </a:solidFill>
              </a:defRPr>
            </a:lvl1pPr>
          </a:lstStyle>
          <a:p>
            <a:r>
              <a:rPr lang="en-GB" smtClean="0"/>
              <a:t>Click to edit Master subtitle style</a:t>
            </a:r>
            <a:endParaRPr lang="en-GB" dirty="0"/>
          </a:p>
        </p:txBody>
      </p:sp>
      <p:sp>
        <p:nvSpPr>
          <p:cNvPr id="5" name="Rectangle 1030"/>
          <p:cNvSpPr>
            <a:spLocks noGrp="1" noChangeArrowheads="1"/>
          </p:cNvSpPr>
          <p:nvPr>
            <p:ph type="sldNum" sz="quarter" idx="10"/>
          </p:nvPr>
        </p:nvSpPr>
        <p:spPr>
          <a:xfrm>
            <a:off x="6781800" y="6324600"/>
            <a:ext cx="2133600" cy="304800"/>
          </a:xfrm>
        </p:spPr>
        <p:txBody>
          <a:bodyPr rIns="91440"/>
          <a:lstStyle>
            <a:lvl1pPr>
              <a:defRPr>
                <a:solidFill>
                  <a:schemeClr val="bg1"/>
                </a:solidFill>
                <a:latin typeface="Georgia"/>
                <a:cs typeface="Georgia"/>
              </a:defRPr>
            </a:lvl1pPr>
          </a:lstStyle>
          <a:p>
            <a:fld id="{03AC6681-E0FD-2C4C-B392-04A572FD2AAE}"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0000" indent="-270000">
              <a:buFont typeface="Arial"/>
              <a:buChar char="•"/>
              <a:defRPr/>
            </a:lvl1pPr>
            <a:lvl2pPr marL="540000" indent="-270000">
              <a:buFont typeface="Arial"/>
              <a:buChar char="•"/>
              <a:defRPr sz="2000"/>
            </a:lvl2pPr>
            <a:lvl3pPr marL="810000" indent="-270000">
              <a:buFont typeface="Arial"/>
              <a:buChar char="•"/>
              <a:defRPr sz="2000"/>
            </a:lvl3pPr>
            <a:lvl4pPr marL="1080000" indent="-270000">
              <a:buFont typeface="Arial"/>
              <a:buChar char="•"/>
              <a:defRPr sz="2000"/>
            </a:lvl4pPr>
            <a:lvl5pPr marL="1350000" indent="-270000">
              <a:buFont typeface="Arial"/>
              <a:buChar char="•"/>
              <a:defRPr sz="2000"/>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fld id="{56B84026-964C-1143-A1FB-41DAEA8B49C8}"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8472A04-F523-A048-9FE8-433B11A7BD8B}" type="slidenum">
              <a:rPr lang="en-GB" smtClean="0"/>
              <a:pPr/>
              <a:t>‹#›</a:t>
            </a:fld>
            <a:endParaRPr lang="en-GB"/>
          </a:p>
        </p:txBody>
      </p:sp>
      <p:pic>
        <p:nvPicPr>
          <p:cNvPr id="7"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
        <p:nvSpPr>
          <p:cNvPr id="9"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4406900"/>
            <a:ext cx="8686799" cy="1362075"/>
          </a:xfrm>
        </p:spPr>
        <p:txBody>
          <a:bodyPr/>
          <a:lstStyle>
            <a:lvl1pPr algn="l">
              <a:defRPr sz="4800" b="0" i="0" cap="none">
                <a:solidFill>
                  <a:schemeClr val="bg1"/>
                </a:solidFill>
              </a:defRPr>
            </a:lvl1pPr>
          </a:lstStyle>
          <a:p>
            <a:r>
              <a:rPr lang="en-GB" smtClean="0"/>
              <a:t>Click to edit Master title style</a:t>
            </a:r>
            <a:endParaRPr lang="en-US" dirty="0"/>
          </a:p>
        </p:txBody>
      </p:sp>
      <p:sp>
        <p:nvSpPr>
          <p:cNvPr id="3" name="Text Placeholder 2"/>
          <p:cNvSpPr>
            <a:spLocks noGrp="1"/>
          </p:cNvSpPr>
          <p:nvPr>
            <p:ph type="body" idx="1"/>
          </p:nvPr>
        </p:nvSpPr>
        <p:spPr>
          <a:xfrm>
            <a:off x="228600" y="2906713"/>
            <a:ext cx="8686799"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solidFill>
                  <a:schemeClr val="bg1"/>
                </a:solidFill>
              </a:defRPr>
            </a:lvl1pPr>
          </a:lstStyle>
          <a:p>
            <a:fld id="{B0B1A55C-6819-0946-8E09-E7EE3E0B9EFC}"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solidFill>
                  <a:schemeClr val="bg1"/>
                </a:solidFill>
              </a:defRPr>
            </a:lvl1pPr>
          </a:lstStyle>
          <a:p>
            <a:endParaRPr lang="en-US"/>
          </a:p>
        </p:txBody>
      </p:sp>
      <p:sp>
        <p:nvSpPr>
          <p:cNvPr id="6" name="Rectangle 6"/>
          <p:cNvSpPr>
            <a:spLocks noGrp="1" noChangeArrowheads="1"/>
          </p:cNvSpPr>
          <p:nvPr>
            <p:ph type="sldNum" sz="quarter" idx="12"/>
          </p:nvPr>
        </p:nvSpPr>
        <p:spPr>
          <a:ln/>
        </p:spPr>
        <p:txBody>
          <a:bodyPr/>
          <a:lstStyle>
            <a:lvl1pPr>
              <a:defRPr>
                <a:solidFill>
                  <a:schemeClr val="bg1"/>
                </a:solidFill>
              </a:defRPr>
            </a:lvl1pPr>
          </a:lstStyle>
          <a:p>
            <a:fld id="{D24D0371-AA83-314D-9D87-5F821AE92CBD}" type="slidenum">
              <a:rPr lang="en-GB" smtClean="0"/>
              <a:pPr/>
              <a:t>‹#›</a:t>
            </a:fld>
            <a:endParaRPr lang="en-GB"/>
          </a:p>
        </p:txBody>
      </p:sp>
      <p:pic>
        <p:nvPicPr>
          <p:cNvPr id="7" name="Picture 1038" descr="electronics"/>
          <p:cNvPicPr>
            <a:picLocks noChangeAspect="1" noChangeArrowheads="1"/>
          </p:cNvPicPr>
          <p:nvPr/>
        </p:nvPicPr>
        <p:blipFill>
          <a:blip r:embed="rId2"/>
          <a:srcRect/>
          <a:stretch>
            <a:fillRect/>
          </a:stretch>
        </p:blipFill>
        <p:spPr bwMode="auto">
          <a:xfrm>
            <a:off x="6011863" y="381000"/>
            <a:ext cx="2771775" cy="1103313"/>
          </a:xfrm>
          <a:prstGeom prst="rect">
            <a:avLst/>
          </a:prstGeom>
          <a:noFill/>
          <a:ln w="9525">
            <a:noFill/>
            <a:miter lim="800000"/>
            <a:headEnd/>
            <a:tailEnd/>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1341438"/>
            <a:ext cx="4038600" cy="4830762"/>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341438"/>
            <a:ext cx="4038600" cy="4830762"/>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Rectangle 4"/>
          <p:cNvSpPr>
            <a:spLocks noGrp="1" noChangeArrowheads="1"/>
          </p:cNvSpPr>
          <p:nvPr>
            <p:ph type="dt" sz="half" idx="10"/>
          </p:nvPr>
        </p:nvSpPr>
        <p:spPr>
          <a:ln/>
        </p:spPr>
        <p:txBody>
          <a:bodyPr/>
          <a:lstStyle>
            <a:lvl1pPr>
              <a:defRPr/>
            </a:lvl1pPr>
          </a:lstStyle>
          <a:p>
            <a:fld id="{1903CE10-7D75-8A43-A9A5-025808E57BFF}" type="datetime1">
              <a:rPr lang="en-GB" smtClean="0"/>
              <a:pPr/>
              <a:t>20/03/2014</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DD49A0CC-9EEF-CC41-8A19-8AB2C56E4A2A}" type="slidenum">
              <a:rPr lang="en-GB" smtClean="0"/>
              <a:pPr/>
              <a:t>‹#›</a:t>
            </a:fld>
            <a:endParaRPr lang="en-GB"/>
          </a:p>
        </p:txBody>
      </p:sp>
      <p:pic>
        <p:nvPicPr>
          <p:cNvPr id="9"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
        <p:nvSpPr>
          <p:cNvPr id="10"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41438"/>
            <a:ext cx="4038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81000" y="1981201"/>
            <a:ext cx="4038600" cy="41910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341438"/>
            <a:ext cx="4038601"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1981201"/>
            <a:ext cx="4038601" cy="41910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Rectangle 4"/>
          <p:cNvSpPr>
            <a:spLocks noGrp="1" noChangeArrowheads="1"/>
          </p:cNvSpPr>
          <p:nvPr>
            <p:ph type="dt" sz="half" idx="10"/>
          </p:nvPr>
        </p:nvSpPr>
        <p:spPr>
          <a:ln/>
        </p:spPr>
        <p:txBody>
          <a:bodyPr/>
          <a:lstStyle>
            <a:lvl1pPr>
              <a:defRPr/>
            </a:lvl1pPr>
          </a:lstStyle>
          <a:p>
            <a:fld id="{4DE282E2-5E95-B346-B32C-653B4D5805EB}" type="datetime1">
              <a:rPr lang="en-GB" smtClean="0"/>
              <a:pPr/>
              <a:t>20/03/2014</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5EBEA23B-A20E-0B4B-86D0-F6A846BA34B9}" type="slidenum">
              <a:rPr lang="en-GB" smtClean="0"/>
              <a:pPr/>
              <a:t>‹#›</a:t>
            </a:fld>
            <a:endParaRPr lang="en-GB"/>
          </a:p>
        </p:txBody>
      </p:sp>
      <p:pic>
        <p:nvPicPr>
          <p:cNvPr id="10"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
        <p:nvSpPr>
          <p:cNvPr id="11"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Rectangle 4"/>
          <p:cNvSpPr>
            <a:spLocks noGrp="1" noChangeArrowheads="1"/>
          </p:cNvSpPr>
          <p:nvPr>
            <p:ph type="dt" sz="half" idx="10"/>
          </p:nvPr>
        </p:nvSpPr>
        <p:spPr>
          <a:ln/>
        </p:spPr>
        <p:txBody>
          <a:bodyPr/>
          <a:lstStyle>
            <a:lvl1pPr>
              <a:defRPr/>
            </a:lvl1pPr>
          </a:lstStyle>
          <a:p>
            <a:fld id="{BFD3A566-B99E-8F4C-A675-6E32E5E59A94}" type="datetime1">
              <a:rPr lang="en-GB" smtClean="0"/>
              <a:pPr/>
              <a:t>20/03/2014</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35B50CF8-836D-5E4F-80BA-D2B614A13FF0}" type="slidenum">
              <a:rPr lang="en-GB" smtClean="0"/>
              <a:pPr/>
              <a:t>‹#›</a:t>
            </a:fld>
            <a:endParaRPr lang="en-GB"/>
          </a:p>
        </p:txBody>
      </p:sp>
      <p:pic>
        <p:nvPicPr>
          <p:cNvPr id="7"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
        <p:nvSpPr>
          <p:cNvPr id="8"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0000" indent="-270000">
              <a:buFont typeface="Arial"/>
              <a:buChar char="•"/>
              <a:defRPr/>
            </a:lvl1pPr>
            <a:lvl2pPr marL="540000" indent="-270000">
              <a:buFont typeface="Arial"/>
              <a:buChar char="•"/>
              <a:defRPr sz="2000"/>
            </a:lvl2pPr>
            <a:lvl3pPr marL="810000" indent="-270000">
              <a:buFont typeface="Arial"/>
              <a:buChar char="•"/>
              <a:defRPr sz="2000"/>
            </a:lvl3pPr>
            <a:lvl4pPr marL="1080000" indent="-270000">
              <a:buFont typeface="Arial"/>
              <a:buChar char="•"/>
              <a:defRPr sz="2000"/>
            </a:lvl4pPr>
            <a:lvl5pPr marL="1350000" indent="-270000">
              <a:buFont typeface="Arial"/>
              <a:buChar char="•"/>
              <a:defRPr sz="2000"/>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fld id="{56B84026-964C-1143-A1FB-41DAEA8B49C8}"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8472A04-F523-A048-9FE8-433B11A7BD8B}" type="slidenum">
              <a:rPr lang="en-GB" smtClean="0"/>
              <a:pPr/>
              <a:t>‹#›</a:t>
            </a:fld>
            <a:endParaRPr lang="en-GB"/>
          </a:p>
        </p:txBody>
      </p:sp>
      <p:pic>
        <p:nvPicPr>
          <p:cNvPr id="7"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
        <p:nvSpPr>
          <p:cNvPr id="9"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7022A0D4-FDD8-6546-8752-905B71E79634}" type="datetime1">
              <a:rPr lang="en-GB" smtClean="0"/>
              <a:pPr/>
              <a:t>20/03/2014</a:t>
            </a:fld>
            <a:endParaRPr lang="en-GB"/>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C999CB01-1B5C-B248-AD4B-2C1B112572F8}" type="slidenum">
              <a:rPr lang="en-GB" smtClean="0"/>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CD05FF8-0CC4-C54D-99DD-E55FF0A33C0D}" type="datetime1">
              <a:rPr lang="en-GB" smtClean="0"/>
              <a:pPr/>
              <a:t>20/03/2014</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D4512A3-35F7-1747-8F4E-91595F0413D7}" type="slidenum">
              <a:rPr lang="en-GB" smtClean="0"/>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B7225A1-6E75-1844-9EDC-CC00FC594DB6}" type="datetime1">
              <a:rPr lang="en-GB" smtClean="0"/>
              <a:pPr/>
              <a:t>20/03/2014</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939BC47D-3ACC-CA48-9D7B-11F285B8EA32}" type="slidenum">
              <a:rPr lang="en-GB" smtClean="0"/>
              <a:pPr/>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FC9460DF-A3CE-4F4C-AC29-6316A420C04B}"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E86D51EB-8044-1844-8AA4-6BFBFD6578B1}" type="slidenum">
              <a:rPr lang="en-GB" smtClean="0"/>
              <a:pPr/>
              <a:t>‹#›</a:t>
            </a:fld>
            <a:endParaRPr lang="en-GB"/>
          </a:p>
        </p:txBody>
      </p:sp>
      <p:sp>
        <p:nvSpPr>
          <p:cNvPr id="7"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15888"/>
            <a:ext cx="2178050" cy="534035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107950" y="115888"/>
            <a:ext cx="6381750" cy="534035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B4AD3BD4-B4F6-9F4F-B47A-6EC6C7F941A7}"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C315CCB-1018-A546-8CF9-A884EA010E07}" type="slidenum">
              <a:rPr lang="en-GB" smtClean="0"/>
              <a:pPr/>
              <a:t>‹#›</a:t>
            </a:fld>
            <a:endParaRPr lang="en-GB"/>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81000" y="1341438"/>
            <a:ext cx="8382000" cy="4830762"/>
          </a:xfrm>
        </p:spPr>
        <p:txBody>
          <a:bodyPr/>
          <a:lstStyle/>
          <a:p>
            <a:pPr lvl="0"/>
            <a:r>
              <a:rPr lang="en-GB" noProof="0" smtClean="0"/>
              <a:t>Click icon to add table</a:t>
            </a:r>
            <a:endParaRPr lang="en-US" noProof="0" smtClean="0"/>
          </a:p>
        </p:txBody>
      </p:sp>
      <p:sp>
        <p:nvSpPr>
          <p:cNvPr id="4" name="Rectangle 4"/>
          <p:cNvSpPr>
            <a:spLocks noGrp="1" noChangeArrowheads="1"/>
          </p:cNvSpPr>
          <p:nvPr>
            <p:ph type="dt" sz="half" idx="10"/>
          </p:nvPr>
        </p:nvSpPr>
        <p:spPr>
          <a:ln/>
        </p:spPr>
        <p:txBody>
          <a:bodyPr/>
          <a:lstStyle>
            <a:lvl1pPr>
              <a:defRPr/>
            </a:lvl1pPr>
          </a:lstStyle>
          <a:p>
            <a:fld id="{D775FDBF-006C-3245-9A24-821FBD5A105D}"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E7E6594-AC14-B74C-9936-1BEED53902AB}" type="slidenum">
              <a:rPr lang="en-GB" smtClean="0"/>
              <a:pPr/>
              <a:t>‹#›</a:t>
            </a:fld>
            <a:endParaRPr lang="en-GB"/>
          </a:p>
        </p:txBody>
      </p:sp>
      <p:sp>
        <p:nvSpPr>
          <p:cNvPr id="7"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pic>
        <p:nvPicPr>
          <p:cNvPr id="8"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Text above Fig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7" name="Text Placeholder 6"/>
          <p:cNvSpPr>
            <a:spLocks noGrp="1"/>
          </p:cNvSpPr>
          <p:nvPr>
            <p:ph type="body" sz="quarter" idx="13"/>
          </p:nvPr>
        </p:nvSpPr>
        <p:spPr>
          <a:xfrm>
            <a:off x="304800" y="1676400"/>
            <a:ext cx="8534400" cy="1905000"/>
          </a:xfrm>
        </p:spPr>
        <p:txBody>
          <a:bodyPr/>
          <a:lstStyle>
            <a:lvl4pPr>
              <a:buNone/>
              <a:defRPr/>
            </a:lvl4pPr>
            <a:lvl5pPr>
              <a:buNone/>
              <a:defRPr/>
            </a:lvl5pPr>
          </a:lstStyle>
          <a:p>
            <a:pPr lvl="0"/>
            <a:r>
              <a:rPr lang="en-GB" smtClean="0"/>
              <a:t>Click to edit Master text styles</a:t>
            </a:r>
          </a:p>
          <a:p>
            <a:pPr lvl="1"/>
            <a:r>
              <a:rPr lang="en-GB" smtClean="0"/>
              <a:t>Second level</a:t>
            </a:r>
          </a:p>
          <a:p>
            <a:pPr lvl="2"/>
            <a:r>
              <a:rPr lang="en-GB" smtClean="0"/>
              <a:t>Third level</a:t>
            </a:r>
          </a:p>
        </p:txBody>
      </p:sp>
      <p:sp>
        <p:nvSpPr>
          <p:cNvPr id="9" name="Content Placeholder 8"/>
          <p:cNvSpPr>
            <a:spLocks noGrp="1"/>
          </p:cNvSpPr>
          <p:nvPr>
            <p:ph sz="quarter" idx="14"/>
          </p:nvPr>
        </p:nvSpPr>
        <p:spPr>
          <a:xfrm>
            <a:off x="304800" y="3733800"/>
            <a:ext cx="8534400" cy="2362200"/>
          </a:xfrm>
        </p:spPr>
        <p:txBody>
          <a:bodyPr/>
          <a:lstStyle/>
          <a:p>
            <a:pPr lvl="0"/>
            <a:r>
              <a:rPr lang="en-GB" smtClean="0"/>
              <a:t>Click to edit Master text styles</a:t>
            </a:r>
          </a:p>
          <a:p>
            <a:pPr lvl="1"/>
            <a:r>
              <a:rPr lang="en-GB" smtClean="0"/>
              <a:t>Second level</a:t>
            </a:r>
          </a:p>
          <a:p>
            <a:pPr lvl="2"/>
            <a:r>
              <a:rPr lang="en-GB" smtClean="0"/>
              <a:t>Third level</a:t>
            </a:r>
          </a:p>
        </p:txBody>
      </p:sp>
      <p:sp>
        <p:nvSpPr>
          <p:cNvPr id="5" name="Rectangle 4"/>
          <p:cNvSpPr>
            <a:spLocks noGrp="1" noChangeArrowheads="1"/>
          </p:cNvSpPr>
          <p:nvPr>
            <p:ph type="dt" sz="half" idx="15"/>
          </p:nvPr>
        </p:nvSpPr>
        <p:spPr>
          <a:ln/>
        </p:spPr>
        <p:txBody>
          <a:bodyPr/>
          <a:lstStyle>
            <a:lvl1pPr>
              <a:defRPr/>
            </a:lvl1pPr>
          </a:lstStyle>
          <a:p>
            <a:fld id="{149EED7B-3872-3945-B58C-B17FDB0CE76D}" type="datetime1">
              <a:rPr lang="en-GB"/>
              <a:pPr/>
              <a:t>20/03/2014</a:t>
            </a:fld>
            <a:endParaRPr lang="en-GB"/>
          </a:p>
        </p:txBody>
      </p:sp>
      <p:sp>
        <p:nvSpPr>
          <p:cNvPr id="6" name="Rectangle 5"/>
          <p:cNvSpPr>
            <a:spLocks noGrp="1" noChangeArrowheads="1"/>
          </p:cNvSpPr>
          <p:nvPr>
            <p:ph type="ftr" sz="quarter" idx="16"/>
          </p:nvPr>
        </p:nvSpPr>
        <p:spPr>
          <a:ln/>
        </p:spPr>
        <p:txBody>
          <a:bodyPr/>
          <a:lstStyle>
            <a:lvl1pPr>
              <a:defRPr/>
            </a:lvl1pPr>
          </a:lstStyle>
          <a:p>
            <a:endParaRPr lang="en-US"/>
          </a:p>
        </p:txBody>
      </p:sp>
      <p:sp>
        <p:nvSpPr>
          <p:cNvPr id="8" name="Rectangle 6"/>
          <p:cNvSpPr>
            <a:spLocks noGrp="1" noChangeArrowheads="1"/>
          </p:cNvSpPr>
          <p:nvPr>
            <p:ph type="sldNum" sz="quarter" idx="17"/>
          </p:nvPr>
        </p:nvSpPr>
        <p:spPr>
          <a:ln/>
        </p:spPr>
        <p:txBody>
          <a:bodyPr/>
          <a:lstStyle>
            <a:lvl1pPr>
              <a:defRPr/>
            </a:lvl1pPr>
          </a:lstStyle>
          <a:p>
            <a:fld id="{14FE6962-EA0D-D842-ACBB-609C3CA9F4FA}" type="slidenum">
              <a:rPr lang="en-GB"/>
              <a:pPr/>
              <a:t>‹#›</a:t>
            </a:fld>
            <a:endParaRPr lang="en-GB"/>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323999" y="1700213"/>
            <a:ext cx="8496000" cy="2160587"/>
          </a:xfrm>
        </p:spPr>
        <p:txBody>
          <a:bodyPr lIns="91440" anchor="b"/>
          <a:lstStyle>
            <a:lvl1pPr algn="l">
              <a:defRPr sz="72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324000" y="3860800"/>
            <a:ext cx="8496000" cy="1946275"/>
          </a:xfrm>
        </p:spPr>
        <p:txBody>
          <a:bodyPr lIns="91440"/>
          <a:lstStyle>
            <a:lvl1pPr marL="0" indent="0">
              <a:buFontTx/>
              <a:buNone/>
              <a:defRPr sz="3600">
                <a:solidFill>
                  <a:srgbClr val="B1D3D6"/>
                </a:solidFill>
              </a:defRPr>
            </a:lvl1pPr>
          </a:lstStyle>
          <a:p>
            <a:r>
              <a:rPr lang="en-GB" smtClean="0"/>
              <a:t>Click to edit Master subtitle style</a:t>
            </a:r>
            <a:endParaRPr lang="en-GB" dirty="0"/>
          </a:p>
        </p:txBody>
      </p:sp>
      <p:pic>
        <p:nvPicPr>
          <p:cNvPr id="5" name="Picture 1033" descr="white_logo"/>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51550" y="381000"/>
            <a:ext cx="2695575" cy="58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 Placeholder 18"/>
          <p:cNvSpPr>
            <a:spLocks noGrp="1"/>
          </p:cNvSpPr>
          <p:nvPr>
            <p:ph type="body" sz="quarter" idx="10" hasCustomPrompt="1"/>
          </p:nvPr>
        </p:nvSpPr>
        <p:spPr>
          <a:xfrm>
            <a:off x="324000" y="5807075"/>
            <a:ext cx="8496000" cy="882860"/>
          </a:xfrm>
        </p:spPr>
        <p:txBody>
          <a:bodyPr/>
          <a:lstStyle>
            <a:lvl1pPr marL="90000" indent="0">
              <a:spcAft>
                <a:spcPts val="0"/>
              </a:spcAft>
              <a:buNone/>
              <a:defRPr sz="2000" baseline="0">
                <a:solidFill>
                  <a:srgbClr val="B1D3D6"/>
                </a:solidFill>
              </a:defRPr>
            </a:lvl1pPr>
          </a:lstStyle>
          <a:p>
            <a:pPr lvl="0"/>
            <a:r>
              <a:rPr lang="en-US" dirty="0" smtClean="0"/>
              <a:t>Click to add author </a:t>
            </a:r>
            <a:br>
              <a:rPr lang="en-US" dirty="0" smtClean="0"/>
            </a:br>
            <a:r>
              <a:rPr lang="en-US" dirty="0" smtClean="0"/>
              <a:t>and date</a:t>
            </a:r>
          </a:p>
        </p:txBody>
      </p:sp>
      <p:pic>
        <p:nvPicPr>
          <p:cNvPr id="6" name="Picture 5" descr="Electronics_and_Computer_Science_BLACK-2.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999" y="381000"/>
            <a:ext cx="2163119" cy="584200"/>
          </a:xfrm>
          <a:prstGeom prst="rect">
            <a:avLst/>
          </a:prstGeom>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sz="3200"/>
            </a:lvl1pPr>
          </a:lstStyle>
          <a:p>
            <a:r>
              <a:rPr lang="en-GB" smtClean="0"/>
              <a:t>Click to edit Master title style</a:t>
            </a:r>
            <a:endParaRPr lang="en-US" dirty="0"/>
          </a:p>
        </p:txBody>
      </p:sp>
      <p:sp>
        <p:nvSpPr>
          <p:cNvPr id="10" name="Date Placeholder 9"/>
          <p:cNvSpPr>
            <a:spLocks noGrp="1"/>
          </p:cNvSpPr>
          <p:nvPr>
            <p:ph type="dt" sz="half" idx="10"/>
          </p:nvPr>
        </p:nvSpPr>
        <p:spPr/>
        <p:txBody>
          <a:bodyPr/>
          <a:lstStyle/>
          <a:p>
            <a:fld id="{56B84026-964C-1143-A1FB-41DAEA8B49C8}" type="datetime1">
              <a:rPr lang="en-GB" smtClean="0"/>
              <a:pPr/>
              <a:t>20/03/2014</a:t>
            </a:fld>
            <a:endParaRPr lang="en-GB"/>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68472A04-F523-A048-9FE8-433B11A7BD8B}" type="slidenum">
              <a:rPr lang="en-GB" smtClean="0"/>
              <a:pPr/>
              <a:t>‹#›</a:t>
            </a:fld>
            <a:endParaRPr lang="en-GB"/>
          </a:p>
        </p:txBody>
      </p:sp>
      <p:sp>
        <p:nvSpPr>
          <p:cNvPr id="13" name="Rectangle 3"/>
          <p:cNvSpPr>
            <a:spLocks noGrp="1" noChangeArrowheads="1"/>
          </p:cNvSpPr>
          <p:nvPr>
            <p:ph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000" y="1700214"/>
            <a:ext cx="8496000" cy="4113268"/>
          </a:xfrm>
        </p:spPr>
        <p:txBody>
          <a:bodyPr anchor="ctr"/>
          <a:lstStyle>
            <a:lvl1pPr algn="r">
              <a:defRPr sz="7200" b="0" i="0" cap="none">
                <a:solidFill>
                  <a:schemeClr val="bg1"/>
                </a:solidFill>
              </a:defRPr>
            </a:lvl1pPr>
          </a:lstStyle>
          <a:p>
            <a:r>
              <a:rPr lang="en-GB" smtClean="0"/>
              <a:t>Click to edit Master title style</a:t>
            </a:r>
            <a:endParaRPr lang="en-US" dirty="0"/>
          </a:p>
        </p:txBody>
      </p:sp>
      <p:pic>
        <p:nvPicPr>
          <p:cNvPr id="9" name="Picture 1033" descr="white_logo"/>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8925" y="381000"/>
            <a:ext cx="2139950" cy="46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4406900"/>
            <a:ext cx="8686799" cy="1362075"/>
          </a:xfrm>
        </p:spPr>
        <p:txBody>
          <a:bodyPr/>
          <a:lstStyle>
            <a:lvl1pPr algn="l">
              <a:defRPr sz="4800" b="0" i="0" cap="none">
                <a:solidFill>
                  <a:schemeClr val="bg1"/>
                </a:solidFill>
              </a:defRPr>
            </a:lvl1pPr>
          </a:lstStyle>
          <a:p>
            <a:r>
              <a:rPr lang="en-GB" smtClean="0"/>
              <a:t>Click to edit Master title style</a:t>
            </a:r>
            <a:endParaRPr lang="en-US" dirty="0"/>
          </a:p>
        </p:txBody>
      </p:sp>
      <p:sp>
        <p:nvSpPr>
          <p:cNvPr id="3" name="Text Placeholder 2"/>
          <p:cNvSpPr>
            <a:spLocks noGrp="1"/>
          </p:cNvSpPr>
          <p:nvPr>
            <p:ph type="body" idx="1"/>
          </p:nvPr>
        </p:nvSpPr>
        <p:spPr>
          <a:xfrm>
            <a:off x="228600" y="2906713"/>
            <a:ext cx="8686799"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solidFill>
                  <a:schemeClr val="bg1"/>
                </a:solidFill>
              </a:defRPr>
            </a:lvl1pPr>
          </a:lstStyle>
          <a:p>
            <a:fld id="{B0B1A55C-6819-0946-8E09-E7EE3E0B9EFC}" type="datetime1">
              <a:rPr lang="en-GB" smtClean="0"/>
              <a:pPr/>
              <a:t>20/03/2014</a:t>
            </a:fld>
            <a:endParaRPr lang="en-GB"/>
          </a:p>
        </p:txBody>
      </p:sp>
      <p:sp>
        <p:nvSpPr>
          <p:cNvPr id="5" name="Rectangle 5"/>
          <p:cNvSpPr>
            <a:spLocks noGrp="1" noChangeArrowheads="1"/>
          </p:cNvSpPr>
          <p:nvPr>
            <p:ph type="ftr" sz="quarter" idx="11"/>
          </p:nvPr>
        </p:nvSpPr>
        <p:spPr>
          <a:ln/>
        </p:spPr>
        <p:txBody>
          <a:bodyPr/>
          <a:lstStyle>
            <a:lvl1pPr>
              <a:defRPr>
                <a:solidFill>
                  <a:schemeClr val="bg1"/>
                </a:solidFill>
              </a:defRPr>
            </a:lvl1pPr>
          </a:lstStyle>
          <a:p>
            <a:endParaRPr lang="en-US"/>
          </a:p>
        </p:txBody>
      </p:sp>
      <p:sp>
        <p:nvSpPr>
          <p:cNvPr id="6" name="Rectangle 6"/>
          <p:cNvSpPr>
            <a:spLocks noGrp="1" noChangeArrowheads="1"/>
          </p:cNvSpPr>
          <p:nvPr>
            <p:ph type="sldNum" sz="quarter" idx="12"/>
          </p:nvPr>
        </p:nvSpPr>
        <p:spPr>
          <a:ln/>
        </p:spPr>
        <p:txBody>
          <a:bodyPr/>
          <a:lstStyle>
            <a:lvl1pPr>
              <a:defRPr>
                <a:solidFill>
                  <a:schemeClr val="bg1"/>
                </a:solidFill>
              </a:defRPr>
            </a:lvl1pPr>
          </a:lstStyle>
          <a:p>
            <a:fld id="{D24D0371-AA83-314D-9D87-5F821AE92CBD}" type="slidenum">
              <a:rPr lang="en-GB" smtClean="0"/>
              <a:pPr/>
              <a:t>‹#›</a:t>
            </a:fld>
            <a:endParaRPr lang="en-GB"/>
          </a:p>
        </p:txBody>
      </p:sp>
      <p:pic>
        <p:nvPicPr>
          <p:cNvPr id="7" name="Picture 1038" descr="electronics"/>
          <p:cNvPicPr>
            <a:picLocks noChangeAspect="1" noChangeArrowheads="1"/>
          </p:cNvPicPr>
          <p:nvPr/>
        </p:nvPicPr>
        <p:blipFill>
          <a:blip r:embed="rId2"/>
          <a:srcRect/>
          <a:stretch>
            <a:fillRect/>
          </a:stretch>
        </p:blipFill>
        <p:spPr bwMode="auto">
          <a:xfrm>
            <a:off x="6011863" y="381000"/>
            <a:ext cx="2771775" cy="1103313"/>
          </a:xfrm>
          <a:prstGeom prst="rect">
            <a:avLst/>
          </a:prstGeom>
          <a:noFill/>
          <a:ln w="9525">
            <a:noFill/>
            <a:miter lim="800000"/>
            <a:headEnd/>
            <a:tailEnd/>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0" y="0"/>
            <a:ext cx="9144000" cy="6858000"/>
          </a:xfrm>
        </p:spPr>
        <p:txBody>
          <a:bodyPr/>
          <a:lstStyle>
            <a:lvl1pPr marL="90000" indent="0">
              <a:buNone/>
              <a:defRPr>
                <a:solidFill>
                  <a:srgbClr val="FFFFFF"/>
                </a:solidFill>
              </a:defRPr>
            </a:lvl1pPr>
          </a:lstStyle>
          <a:p>
            <a:r>
              <a:rPr lang="en-GB" smtClean="0"/>
              <a:t>Drag picture to placeholder or click icon to add</a:t>
            </a:r>
            <a:endParaRPr lang="en-US" dirty="0"/>
          </a:p>
        </p:txBody>
      </p:sp>
      <p:sp>
        <p:nvSpPr>
          <p:cNvPr id="2" name="Title 1"/>
          <p:cNvSpPr>
            <a:spLocks noGrp="1"/>
          </p:cNvSpPr>
          <p:nvPr>
            <p:ph type="title"/>
          </p:nvPr>
        </p:nvSpPr>
        <p:spPr>
          <a:xfrm>
            <a:off x="324000" y="4406900"/>
            <a:ext cx="8496000" cy="1362075"/>
          </a:xfrm>
          <a:effectLst>
            <a:outerShdw blurRad="76200" dist="12700" dir="2700000" algn="tl" rotWithShape="0">
              <a:prstClr val="black"/>
            </a:outerShdw>
          </a:effectLst>
        </p:spPr>
        <p:txBody>
          <a:bodyPr/>
          <a:lstStyle>
            <a:lvl1pPr algn="l">
              <a:defRPr sz="4800" b="0" i="0" cap="none">
                <a:solidFill>
                  <a:srgbClr val="FFFFFF"/>
                </a:solidFill>
              </a:defRPr>
            </a:lvl1pPr>
          </a:lstStyle>
          <a:p>
            <a:r>
              <a:rPr lang="en-GB" smtClean="0"/>
              <a:t>Click to edit Master title style</a:t>
            </a:r>
            <a:endParaRPr lang="en-US" dirty="0"/>
          </a:p>
        </p:txBody>
      </p:sp>
      <p:sp>
        <p:nvSpPr>
          <p:cNvPr id="5" name="Text Placeholder 2"/>
          <p:cNvSpPr>
            <a:spLocks noGrp="1"/>
          </p:cNvSpPr>
          <p:nvPr>
            <p:ph type="body" idx="1" hasCustomPrompt="1"/>
          </p:nvPr>
        </p:nvSpPr>
        <p:spPr>
          <a:xfrm>
            <a:off x="324000" y="5768975"/>
            <a:ext cx="8496000" cy="395288"/>
          </a:xfrm>
          <a:effectLst>
            <a:outerShdw blurRad="76200" dist="12700" dir="2700000" algn="tl" rotWithShape="0">
              <a:prstClr val="black"/>
            </a:outerShdw>
          </a:effectLst>
        </p:spPr>
        <p:txBody>
          <a:bodyPr anchor="b"/>
          <a:lstStyle>
            <a:lvl1pPr marL="0" indent="0">
              <a:buNone/>
              <a:defRPr sz="1600" b="1">
                <a:solidFill>
                  <a:srgbClr val="FFFFF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URI</a:t>
            </a:r>
          </a:p>
        </p:txBody>
      </p:sp>
    </p:spTree>
    <p:extLst>
      <p:ext uri="{BB962C8B-B14F-4D97-AF65-F5344CB8AC3E}">
        <p14:creationId xmlns:p14="http://schemas.microsoft.com/office/powerpoint/2010/main" val="2850557122"/>
      </p:ext>
    </p:extLst>
  </p:cSld>
  <p:clrMapOvr>
    <a:masterClrMapping/>
  </p:clrMapOvr>
  <p:timing>
    <p:tnLst>
      <p:par>
        <p:cTn xmlns:p14="http://schemas.microsoft.com/office/powerpoint/2010/mai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682750"/>
            <a:ext cx="40956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682750"/>
            <a:ext cx="40956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1" name="Picture 7" descr="marine_blue 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fld id="{1903CE10-7D75-8A43-A9A5-025808E57BFF}" type="datetime1">
              <a:rPr lang="en-GB" smtClean="0"/>
              <a:pPr/>
              <a:t>20/03/2014</a:t>
            </a:fld>
            <a:endParaRPr lang="en-GB"/>
          </a:p>
        </p:txBody>
      </p:sp>
      <p:sp>
        <p:nvSpPr>
          <p:cNvPr id="12" name="Footer Placeholder 11"/>
          <p:cNvSpPr>
            <a:spLocks noGrp="1"/>
          </p:cNvSpPr>
          <p:nvPr>
            <p:ph type="ftr" sz="quarter" idx="11"/>
          </p:nvPr>
        </p:nvSpPr>
        <p:spPr/>
        <p:txBody>
          <a:bodyPr/>
          <a:lstStyle/>
          <a:p>
            <a:endParaRPr lang="en-US"/>
          </a:p>
        </p:txBody>
      </p:sp>
      <p:sp>
        <p:nvSpPr>
          <p:cNvPr id="13" name="Slide Number Placeholder 12"/>
          <p:cNvSpPr>
            <a:spLocks noGrp="1"/>
          </p:cNvSpPr>
          <p:nvPr>
            <p:ph type="sldNum" sz="quarter" idx="12"/>
          </p:nvPr>
        </p:nvSpPr>
        <p:spPr/>
        <p:txBody>
          <a:bodyPr/>
          <a:lstStyle/>
          <a:p>
            <a:fld id="{DD49A0CC-9EEF-CC41-8A19-8AB2C56E4A2A}" type="slidenum">
              <a:rPr lang="en-GB" smtClean="0"/>
              <a:pPr/>
              <a:t>‹#›</a:t>
            </a:fld>
            <a:endParaRPr lang="en-GB"/>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682750"/>
            <a:ext cx="4095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24000" y="2322511"/>
            <a:ext cx="4095600" cy="3849689"/>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682750"/>
            <a:ext cx="4094164"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2322511"/>
            <a:ext cx="4094164" cy="384969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2" name="Picture 7" descr="marine_blue 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13" name="Date Placeholder 12"/>
          <p:cNvSpPr>
            <a:spLocks noGrp="1"/>
          </p:cNvSpPr>
          <p:nvPr>
            <p:ph type="dt" sz="half" idx="10"/>
          </p:nvPr>
        </p:nvSpPr>
        <p:spPr/>
        <p:txBody>
          <a:bodyPr/>
          <a:lstStyle/>
          <a:p>
            <a:fld id="{4DE282E2-5E95-B346-B32C-653B4D5805EB}" type="datetime1">
              <a:rPr lang="en-GB" smtClean="0"/>
              <a:pPr/>
              <a:t>20/03/2014</a:t>
            </a:fld>
            <a:endParaRPr lang="en-GB"/>
          </a:p>
        </p:txBody>
      </p:sp>
      <p:sp>
        <p:nvSpPr>
          <p:cNvPr id="14" name="Footer Placeholder 13"/>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p:txBody>
          <a:bodyPr/>
          <a:lstStyle/>
          <a:p>
            <a:fld id="{5EBEA23B-A20E-0B4B-86D0-F6A846BA34B9}" type="slidenum">
              <a:rPr lang="en-GB" smtClean="0"/>
              <a:pPr/>
              <a:t>‹#›</a:t>
            </a:fld>
            <a:endParaRPr lang="en-GB"/>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000" y="1682750"/>
            <a:ext cx="8496000" cy="4489450"/>
          </a:xfrm>
        </p:spPr>
        <p:txBody>
          <a:bodyPr/>
          <a:lstStyle/>
          <a:p>
            <a:pPr lvl="0"/>
            <a:r>
              <a:rPr lang="en-GB" noProof="0" smtClean="0"/>
              <a:t>Click icon to add table</a:t>
            </a:r>
            <a:endParaRPr lang="en-US" noProof="0" dirty="0" smtClean="0"/>
          </a:p>
        </p:txBody>
      </p:sp>
      <p:pic>
        <p:nvPicPr>
          <p:cNvPr id="9" name="Picture 7" descr="marine_blue 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fld id="{D775FDBF-006C-3245-9A24-821FBD5A105D}" type="datetime1">
              <a:rPr lang="en-GB" smtClean="0"/>
              <a:pPr/>
              <a:t>20/03/2014</a:t>
            </a:fld>
            <a:endParaRPr lang="en-GB"/>
          </a:p>
        </p:txBody>
      </p:sp>
      <p:sp>
        <p:nvSpPr>
          <p:cNvPr id="10" name="Footer Placeholder 9"/>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1E7E6594-AC14-B74C-9936-1BEED53902AB}" type="slidenum">
              <a:rPr lang="en-GB" smtClean="0"/>
              <a:pPr/>
              <a:t>‹#›</a:t>
            </a:fld>
            <a:endParaRPr lang="en-GB"/>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6" name="Date Placeholder 5"/>
          <p:cNvSpPr>
            <a:spLocks noGrp="1"/>
          </p:cNvSpPr>
          <p:nvPr>
            <p:ph type="dt" sz="half" idx="10"/>
          </p:nvPr>
        </p:nvSpPr>
        <p:spPr/>
        <p:txBody>
          <a:bodyPr/>
          <a:lstStyle/>
          <a:p>
            <a:fld id="{BFD3A566-B99E-8F4C-A675-6E32E5E59A94}" type="datetime1">
              <a:rPr lang="en-GB" smtClean="0"/>
              <a:pPr/>
              <a:t>20/03/2014</a:t>
            </a:fld>
            <a:endParaRPr lang="en-GB"/>
          </a:p>
        </p:txBody>
      </p:sp>
      <p:sp>
        <p:nvSpPr>
          <p:cNvPr id="10" name="Footer Placeholder 9"/>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35B50CF8-836D-5E4F-80BA-D2B614A13FF0}" type="slidenum">
              <a:rPr lang="en-GB" smtClean="0"/>
              <a:pPr/>
              <a:t>‹#›</a:t>
            </a:fld>
            <a:endParaRPr lang="en-GB"/>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cSld name="1_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228600" y="1700213"/>
            <a:ext cx="8686800" cy="2160587"/>
          </a:xfrm>
        </p:spPr>
        <p:txBody>
          <a:bodyPr lIns="91440"/>
          <a:lstStyle>
            <a:lvl1pPr>
              <a:defRPr sz="48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228600" y="3933825"/>
            <a:ext cx="8686800" cy="1752600"/>
          </a:xfrm>
        </p:spPr>
        <p:txBody>
          <a:bodyPr lIns="91440"/>
          <a:lstStyle>
            <a:lvl1pPr marL="0" indent="0">
              <a:buFontTx/>
              <a:buNone/>
              <a:defRPr sz="2400">
                <a:solidFill>
                  <a:schemeClr val="accent1"/>
                </a:solidFill>
              </a:defRPr>
            </a:lvl1pPr>
          </a:lstStyle>
          <a:p>
            <a:r>
              <a:rPr lang="en-GB" smtClean="0"/>
              <a:t>Click to edit Master subtitle style</a:t>
            </a:r>
            <a:endParaRPr lang="en-GB" dirty="0"/>
          </a:p>
        </p:txBody>
      </p:sp>
      <p:sp>
        <p:nvSpPr>
          <p:cNvPr id="5" name="Rectangle 1030"/>
          <p:cNvSpPr>
            <a:spLocks noGrp="1" noChangeArrowheads="1"/>
          </p:cNvSpPr>
          <p:nvPr>
            <p:ph type="sldNum" sz="quarter" idx="10"/>
          </p:nvPr>
        </p:nvSpPr>
        <p:spPr>
          <a:xfrm>
            <a:off x="6781800" y="6324600"/>
            <a:ext cx="2133600" cy="304800"/>
          </a:xfrm>
        </p:spPr>
        <p:txBody>
          <a:bodyPr rIns="91440"/>
          <a:lstStyle>
            <a:lvl1pPr>
              <a:defRPr>
                <a:solidFill>
                  <a:schemeClr val="bg1"/>
                </a:solidFill>
                <a:latin typeface="Georgia"/>
                <a:cs typeface="Georgia"/>
              </a:defRPr>
            </a:lvl1pPr>
          </a:lstStyle>
          <a:p>
            <a:fld id="{03AC6681-E0FD-2C4C-B392-04A572FD2AAE}" type="slidenum">
              <a:rPr lang="en-US" smtClean="0"/>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Text above Fig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7" name="Text Placeholder 6"/>
          <p:cNvSpPr>
            <a:spLocks noGrp="1"/>
          </p:cNvSpPr>
          <p:nvPr>
            <p:ph type="body" sz="quarter" idx="13"/>
          </p:nvPr>
        </p:nvSpPr>
        <p:spPr>
          <a:xfrm>
            <a:off x="304800" y="1676400"/>
            <a:ext cx="8534400" cy="1905000"/>
          </a:xfrm>
        </p:spPr>
        <p:txBody>
          <a:bodyPr/>
          <a:lstStyle>
            <a:lvl4pPr>
              <a:buNone/>
              <a:defRPr/>
            </a:lvl4pPr>
            <a:lvl5pPr>
              <a:buNone/>
              <a:defRPr/>
            </a:lvl5pPr>
          </a:lstStyle>
          <a:p>
            <a:pPr lvl="0"/>
            <a:r>
              <a:rPr lang="en-GB" smtClean="0"/>
              <a:t>Click to edit Master text styles</a:t>
            </a:r>
          </a:p>
          <a:p>
            <a:pPr lvl="1"/>
            <a:r>
              <a:rPr lang="en-GB" smtClean="0"/>
              <a:t>Second level</a:t>
            </a:r>
          </a:p>
          <a:p>
            <a:pPr lvl="2"/>
            <a:r>
              <a:rPr lang="en-GB" smtClean="0"/>
              <a:t>Third level</a:t>
            </a:r>
          </a:p>
        </p:txBody>
      </p:sp>
      <p:sp>
        <p:nvSpPr>
          <p:cNvPr id="9" name="Content Placeholder 8"/>
          <p:cNvSpPr>
            <a:spLocks noGrp="1"/>
          </p:cNvSpPr>
          <p:nvPr>
            <p:ph sz="quarter" idx="14"/>
          </p:nvPr>
        </p:nvSpPr>
        <p:spPr>
          <a:xfrm>
            <a:off x="304800" y="3733800"/>
            <a:ext cx="8534400" cy="2362200"/>
          </a:xfrm>
        </p:spPr>
        <p:txBody>
          <a:bodyPr/>
          <a:lstStyle/>
          <a:p>
            <a:pPr lvl="0"/>
            <a:r>
              <a:rPr lang="en-GB" smtClean="0"/>
              <a:t>Click to edit Master text styles</a:t>
            </a:r>
          </a:p>
          <a:p>
            <a:pPr lvl="1"/>
            <a:r>
              <a:rPr lang="en-GB" smtClean="0"/>
              <a:t>Second level</a:t>
            </a:r>
          </a:p>
          <a:p>
            <a:pPr lvl="2"/>
            <a:r>
              <a:rPr lang="en-GB" smtClean="0"/>
              <a:t>Third level</a:t>
            </a:r>
          </a:p>
        </p:txBody>
      </p:sp>
      <p:sp>
        <p:nvSpPr>
          <p:cNvPr id="5" name="Rectangle 4"/>
          <p:cNvSpPr>
            <a:spLocks noGrp="1" noChangeArrowheads="1"/>
          </p:cNvSpPr>
          <p:nvPr>
            <p:ph type="dt" sz="half" idx="15"/>
          </p:nvPr>
        </p:nvSpPr>
        <p:spPr>
          <a:ln/>
        </p:spPr>
        <p:txBody>
          <a:bodyPr/>
          <a:lstStyle>
            <a:lvl1pPr>
              <a:defRPr/>
            </a:lvl1pPr>
          </a:lstStyle>
          <a:p>
            <a:fld id="{149EED7B-3872-3945-B58C-B17FDB0CE76D}" type="datetime1">
              <a:rPr lang="en-GB"/>
              <a:pPr/>
              <a:t>20/03/2014</a:t>
            </a:fld>
            <a:endParaRPr lang="en-GB"/>
          </a:p>
        </p:txBody>
      </p:sp>
      <p:sp>
        <p:nvSpPr>
          <p:cNvPr id="6" name="Rectangle 5"/>
          <p:cNvSpPr>
            <a:spLocks noGrp="1" noChangeArrowheads="1"/>
          </p:cNvSpPr>
          <p:nvPr>
            <p:ph type="ftr" sz="quarter" idx="16"/>
          </p:nvPr>
        </p:nvSpPr>
        <p:spPr>
          <a:ln/>
        </p:spPr>
        <p:txBody>
          <a:bodyPr/>
          <a:lstStyle>
            <a:lvl1pPr>
              <a:defRPr/>
            </a:lvl1pPr>
          </a:lstStyle>
          <a:p>
            <a:endParaRPr lang="en-US"/>
          </a:p>
        </p:txBody>
      </p:sp>
      <p:sp>
        <p:nvSpPr>
          <p:cNvPr id="8" name="Rectangle 6"/>
          <p:cNvSpPr>
            <a:spLocks noGrp="1" noChangeArrowheads="1"/>
          </p:cNvSpPr>
          <p:nvPr>
            <p:ph type="sldNum" sz="quarter" idx="17"/>
          </p:nvPr>
        </p:nvSpPr>
        <p:spPr>
          <a:ln/>
        </p:spPr>
        <p:txBody>
          <a:bodyPr/>
          <a:lstStyle>
            <a:lvl1pPr>
              <a:defRPr/>
            </a:lvl1pPr>
          </a:lstStyle>
          <a:p>
            <a:fld id="{14FE6962-EA0D-D842-ACBB-609C3CA9F4FA}"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1341438"/>
            <a:ext cx="4038600" cy="4830762"/>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341438"/>
            <a:ext cx="4038600" cy="4830762"/>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Rectangle 4"/>
          <p:cNvSpPr>
            <a:spLocks noGrp="1" noChangeArrowheads="1"/>
          </p:cNvSpPr>
          <p:nvPr>
            <p:ph type="dt" sz="half" idx="10"/>
          </p:nvPr>
        </p:nvSpPr>
        <p:spPr>
          <a:ln/>
        </p:spPr>
        <p:txBody>
          <a:bodyPr/>
          <a:lstStyle>
            <a:lvl1pPr>
              <a:defRPr/>
            </a:lvl1pPr>
          </a:lstStyle>
          <a:p>
            <a:fld id="{1903CE10-7D75-8A43-A9A5-025808E57BFF}" type="datetime1">
              <a:rPr lang="en-GB" smtClean="0"/>
              <a:pPr/>
              <a:t>20/03/2014</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DD49A0CC-9EEF-CC41-8A19-8AB2C56E4A2A}" type="slidenum">
              <a:rPr lang="en-GB" smtClean="0"/>
              <a:pPr/>
              <a:t>‹#›</a:t>
            </a:fld>
            <a:endParaRPr lang="en-GB"/>
          </a:p>
        </p:txBody>
      </p:sp>
      <p:pic>
        <p:nvPicPr>
          <p:cNvPr id="9"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
        <p:nvSpPr>
          <p:cNvPr id="10"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41438"/>
            <a:ext cx="4038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81000" y="1981201"/>
            <a:ext cx="4038600" cy="41910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341438"/>
            <a:ext cx="4038601"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1981201"/>
            <a:ext cx="4038601" cy="41910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Rectangle 4"/>
          <p:cNvSpPr>
            <a:spLocks noGrp="1" noChangeArrowheads="1"/>
          </p:cNvSpPr>
          <p:nvPr>
            <p:ph type="dt" sz="half" idx="10"/>
          </p:nvPr>
        </p:nvSpPr>
        <p:spPr>
          <a:ln/>
        </p:spPr>
        <p:txBody>
          <a:bodyPr/>
          <a:lstStyle>
            <a:lvl1pPr>
              <a:defRPr/>
            </a:lvl1pPr>
          </a:lstStyle>
          <a:p>
            <a:fld id="{4DE282E2-5E95-B346-B32C-653B4D5805EB}" type="datetime1">
              <a:rPr lang="en-GB" smtClean="0"/>
              <a:pPr/>
              <a:t>20/03/2014</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5EBEA23B-A20E-0B4B-86D0-F6A846BA34B9}" type="slidenum">
              <a:rPr lang="en-GB" smtClean="0"/>
              <a:pPr/>
              <a:t>‹#›</a:t>
            </a:fld>
            <a:endParaRPr lang="en-GB"/>
          </a:p>
        </p:txBody>
      </p:sp>
      <p:pic>
        <p:nvPicPr>
          <p:cNvPr id="10"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
        <p:nvSpPr>
          <p:cNvPr id="11"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Rectangle 4"/>
          <p:cNvSpPr>
            <a:spLocks noGrp="1" noChangeArrowheads="1"/>
          </p:cNvSpPr>
          <p:nvPr>
            <p:ph type="dt" sz="half" idx="10"/>
          </p:nvPr>
        </p:nvSpPr>
        <p:spPr>
          <a:ln/>
        </p:spPr>
        <p:txBody>
          <a:bodyPr/>
          <a:lstStyle>
            <a:lvl1pPr>
              <a:defRPr/>
            </a:lvl1pPr>
          </a:lstStyle>
          <a:p>
            <a:fld id="{BFD3A566-B99E-8F4C-A675-6E32E5E59A94}" type="datetime1">
              <a:rPr lang="en-GB" smtClean="0"/>
              <a:pPr/>
              <a:t>20/03/2014</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35B50CF8-836D-5E4F-80BA-D2B614A13FF0}" type="slidenum">
              <a:rPr lang="en-GB" smtClean="0"/>
              <a:pPr/>
              <a:t>‹#›</a:t>
            </a:fld>
            <a:endParaRPr lang="en-GB"/>
          </a:p>
        </p:txBody>
      </p:sp>
      <p:pic>
        <p:nvPicPr>
          <p:cNvPr id="7" name="Picture 11" descr="electronics"/>
          <p:cNvPicPr>
            <a:picLocks noChangeAspect="1" noChangeArrowheads="1"/>
          </p:cNvPicPr>
          <p:nvPr/>
        </p:nvPicPr>
        <p:blipFill>
          <a:blip r:embed="rId2"/>
          <a:srcRect/>
          <a:stretch>
            <a:fillRect/>
          </a:stretch>
        </p:blipFill>
        <p:spPr bwMode="auto">
          <a:xfrm>
            <a:off x="6748462" y="260350"/>
            <a:ext cx="2166938" cy="863600"/>
          </a:xfrm>
          <a:prstGeom prst="rect">
            <a:avLst/>
          </a:prstGeom>
          <a:noFill/>
          <a:ln w="9525">
            <a:noFill/>
            <a:miter lim="800000"/>
            <a:headEnd/>
            <a:tailEnd/>
          </a:ln>
        </p:spPr>
      </p:pic>
      <p:sp>
        <p:nvSpPr>
          <p:cNvPr id="8"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7022A0D4-FDD8-6546-8752-905B71E79634}" type="datetime1">
              <a:rPr lang="en-GB" smtClean="0"/>
              <a:pPr/>
              <a:t>20/03/2014</a:t>
            </a:fld>
            <a:endParaRPr lang="en-GB"/>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C999CB01-1B5C-B248-AD4B-2C1B112572F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CD05FF8-0CC4-C54D-99DD-E55FF0A33C0D}" type="datetime1">
              <a:rPr lang="en-GB" smtClean="0"/>
              <a:pPr/>
              <a:t>20/03/2014</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D4512A3-35F7-1747-8F4E-91595F0413D7}"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B7225A1-6E75-1844-9EDC-CC00FC594DB6}" type="datetime1">
              <a:rPr lang="en-GB" smtClean="0"/>
              <a:pPr/>
              <a:t>20/03/2014</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939BC47D-3ACC-CA48-9D7B-11F285B8EA3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4.xml"/><Relationship Id="rId12" Type="http://schemas.openxmlformats.org/officeDocument/2006/relationships/slideLayout" Target="../slideLayouts/slideLayout25.xml"/><Relationship Id="rId13" Type="http://schemas.openxmlformats.org/officeDocument/2006/relationships/slideLayout" Target="../slideLayouts/slideLayout26.xml"/><Relationship Id="rId14" Type="http://schemas.openxmlformats.org/officeDocument/2006/relationships/theme" Target="../theme/theme2.xml"/><Relationship Id="rId1" Type="http://schemas.openxmlformats.org/officeDocument/2006/relationships/slideLayout" Target="../slideLayouts/slideLayout14.xml"/><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 Id="rId9" Type="http://schemas.openxmlformats.org/officeDocument/2006/relationships/slideLayout" Target="../slideLayouts/slideLayout22.xml"/><Relationship Id="rId10"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7.xml"/><Relationship Id="rId12" Type="http://schemas.openxmlformats.org/officeDocument/2006/relationships/theme" Target="../theme/theme3.xml"/><Relationship Id="rId1" Type="http://schemas.openxmlformats.org/officeDocument/2006/relationships/slideLayout" Target="../slideLayouts/slideLayout27.xml"/><Relationship Id="rId2" Type="http://schemas.openxmlformats.org/officeDocument/2006/relationships/slideLayout" Target="../slideLayouts/slideLayout28.xml"/><Relationship Id="rId3" Type="http://schemas.openxmlformats.org/officeDocument/2006/relationships/slideLayout" Target="../slideLayouts/slideLayout29.xml"/><Relationship Id="rId4" Type="http://schemas.openxmlformats.org/officeDocument/2006/relationships/slideLayout" Target="../slideLayouts/slideLayout30.xml"/><Relationship Id="rId5" Type="http://schemas.openxmlformats.org/officeDocument/2006/relationships/slideLayout" Target="../slideLayouts/slideLayout31.xml"/><Relationship Id="rId6" Type="http://schemas.openxmlformats.org/officeDocument/2006/relationships/slideLayout" Target="../slideLayouts/slideLayout32.xml"/><Relationship Id="rId7" Type="http://schemas.openxmlformats.org/officeDocument/2006/relationships/slideLayout" Target="../slideLayouts/slideLayout33.xml"/><Relationship Id="rId8" Type="http://schemas.openxmlformats.org/officeDocument/2006/relationships/slideLayout" Target="../slideLayouts/slideLayout34.xml"/><Relationship Id="rId9" Type="http://schemas.openxmlformats.org/officeDocument/2006/relationships/slideLayout" Target="../slideLayouts/slideLayout35.xml"/><Relationship Id="rId10"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81000" y="1341438"/>
            <a:ext cx="8382000" cy="4830762"/>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81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fld id="{D775FDBF-006C-3245-9A24-821FBD5A105D}" type="datetime1">
              <a:rPr lang="en-GB" smtClean="0"/>
              <a:pPr/>
              <a:t>20/03/2014</a:t>
            </a:fld>
            <a:endParaRPr lang="en-GB"/>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a:p>
        </p:txBody>
      </p:sp>
      <p:sp>
        <p:nvSpPr>
          <p:cNvPr id="1030" name="Rectangle 6"/>
          <p:cNvSpPr>
            <a:spLocks noGrp="1" noChangeArrowheads="1"/>
          </p:cNvSpPr>
          <p:nvPr>
            <p:ph type="sldNum" sz="quarter" idx="4"/>
          </p:nvPr>
        </p:nvSpPr>
        <p:spPr bwMode="auto">
          <a:xfrm>
            <a:off x="7010400" y="6324600"/>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1E7E6594-AC14-B74C-9936-1BEED53902A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Lst>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270000" indent="-180000" algn="l" rtl="0" eaLnBrk="1" fontAlgn="base" hangingPunct="1">
        <a:spcBef>
          <a:spcPct val="0"/>
        </a:spcBef>
        <a:spcAft>
          <a:spcPts val="300"/>
        </a:spcAft>
        <a:buFont typeface="Arial"/>
        <a:buChar char="•"/>
        <a:defRPr sz="2400">
          <a:solidFill>
            <a:schemeClr val="tx1"/>
          </a:solidFill>
          <a:latin typeface="+mn-lt"/>
          <a:ea typeface="+mn-ea"/>
          <a:cs typeface="+mn-cs"/>
        </a:defRPr>
      </a:lvl1pPr>
      <a:lvl2pPr marL="540000" indent="-180000" algn="l" rtl="0" eaLnBrk="1" fontAlgn="base" hangingPunct="1">
        <a:spcBef>
          <a:spcPct val="0"/>
        </a:spcBef>
        <a:spcAft>
          <a:spcPts val="300"/>
        </a:spcAft>
        <a:buFont typeface="Arial"/>
        <a:buChar char="•"/>
        <a:defRPr sz="2000">
          <a:solidFill>
            <a:schemeClr val="tx1"/>
          </a:solidFill>
          <a:latin typeface="+mn-lt"/>
          <a:ea typeface="+mn-ea"/>
        </a:defRPr>
      </a:lvl2pPr>
      <a:lvl3pPr marL="810000" indent="-180000" algn="l" rtl="0" eaLnBrk="1" fontAlgn="base" hangingPunct="1">
        <a:spcBef>
          <a:spcPct val="0"/>
        </a:spcBef>
        <a:spcAft>
          <a:spcPts val="300"/>
        </a:spcAft>
        <a:buFont typeface="Arial"/>
        <a:buChar char="•"/>
        <a:defRPr sz="2000">
          <a:solidFill>
            <a:schemeClr val="tx1"/>
          </a:solidFill>
          <a:latin typeface="+mn-lt"/>
          <a:ea typeface="+mn-ea"/>
        </a:defRPr>
      </a:lvl3pPr>
      <a:lvl4pPr marL="1080000" indent="-180000" algn="l" rtl="0" eaLnBrk="1" fontAlgn="base" hangingPunct="1">
        <a:spcBef>
          <a:spcPct val="0"/>
        </a:spcBef>
        <a:spcAft>
          <a:spcPts val="300"/>
        </a:spcAft>
        <a:buFont typeface="Arial"/>
        <a:buChar char="•"/>
        <a:defRPr sz="2000">
          <a:solidFill>
            <a:schemeClr val="tx1"/>
          </a:solidFill>
          <a:latin typeface="+mn-lt"/>
          <a:ea typeface="+mn-ea"/>
        </a:defRPr>
      </a:lvl4pPr>
      <a:lvl5pPr marL="1350000" indent="-180000" algn="l" rtl="0" eaLnBrk="1" fontAlgn="base" hangingPunct="1">
        <a:spcBef>
          <a:spcPct val="0"/>
        </a:spcBef>
        <a:spcAft>
          <a:spcPts val="300"/>
        </a:spcAft>
        <a:buFont typeface="Arial"/>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52400"/>
            <a:ext cx="61722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81000" y="1341438"/>
            <a:ext cx="8382000" cy="4830762"/>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81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fld id="{D775FDBF-006C-3245-9A24-821FBD5A105D}" type="datetime1">
              <a:rPr lang="en-GB" smtClean="0"/>
              <a:pPr/>
              <a:t>20/03/2014</a:t>
            </a:fld>
            <a:endParaRPr lang="en-GB"/>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a:p>
        </p:txBody>
      </p:sp>
      <p:sp>
        <p:nvSpPr>
          <p:cNvPr id="1030" name="Rectangle 6"/>
          <p:cNvSpPr>
            <a:spLocks noGrp="1" noChangeArrowheads="1"/>
          </p:cNvSpPr>
          <p:nvPr>
            <p:ph type="sldNum" sz="quarter" idx="4"/>
          </p:nvPr>
        </p:nvSpPr>
        <p:spPr bwMode="auto">
          <a:xfrm>
            <a:off x="7010400" y="6324600"/>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1E7E6594-AC14-B74C-9936-1BEED53902A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Lst>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270000" indent="-180000" algn="l" rtl="0" eaLnBrk="1" fontAlgn="base" hangingPunct="1">
        <a:spcBef>
          <a:spcPct val="0"/>
        </a:spcBef>
        <a:spcAft>
          <a:spcPts val="300"/>
        </a:spcAft>
        <a:buFont typeface="Arial"/>
        <a:buChar char="•"/>
        <a:defRPr sz="2400">
          <a:solidFill>
            <a:schemeClr val="tx1"/>
          </a:solidFill>
          <a:latin typeface="+mn-lt"/>
          <a:ea typeface="+mn-ea"/>
          <a:cs typeface="+mn-cs"/>
        </a:defRPr>
      </a:lvl1pPr>
      <a:lvl2pPr marL="540000" indent="-180000" algn="l" rtl="0" eaLnBrk="1" fontAlgn="base" hangingPunct="1">
        <a:spcBef>
          <a:spcPct val="0"/>
        </a:spcBef>
        <a:spcAft>
          <a:spcPts val="300"/>
        </a:spcAft>
        <a:buFont typeface="Arial"/>
        <a:buChar char="•"/>
        <a:defRPr sz="2000">
          <a:solidFill>
            <a:schemeClr val="tx1"/>
          </a:solidFill>
          <a:latin typeface="+mn-lt"/>
          <a:ea typeface="+mn-ea"/>
        </a:defRPr>
      </a:lvl2pPr>
      <a:lvl3pPr marL="810000" indent="-180000" algn="l" rtl="0" eaLnBrk="1" fontAlgn="base" hangingPunct="1">
        <a:spcBef>
          <a:spcPct val="0"/>
        </a:spcBef>
        <a:spcAft>
          <a:spcPts val="300"/>
        </a:spcAft>
        <a:buFont typeface="Arial"/>
        <a:buChar char="•"/>
        <a:defRPr sz="2000">
          <a:solidFill>
            <a:schemeClr val="tx1"/>
          </a:solidFill>
          <a:latin typeface="+mn-lt"/>
          <a:ea typeface="+mn-ea"/>
        </a:defRPr>
      </a:lvl3pPr>
      <a:lvl4pPr marL="1080000" indent="-180000" algn="l" rtl="0" eaLnBrk="1" fontAlgn="base" hangingPunct="1">
        <a:spcBef>
          <a:spcPct val="0"/>
        </a:spcBef>
        <a:spcAft>
          <a:spcPts val="300"/>
        </a:spcAft>
        <a:buFont typeface="Arial"/>
        <a:buChar char="•"/>
        <a:defRPr sz="2000">
          <a:solidFill>
            <a:schemeClr val="tx1"/>
          </a:solidFill>
          <a:latin typeface="+mn-lt"/>
          <a:ea typeface="+mn-ea"/>
        </a:defRPr>
      </a:lvl4pPr>
      <a:lvl5pPr marL="1350000" indent="-180000" algn="l" rtl="0" eaLnBrk="1" fontAlgn="base" hangingPunct="1">
        <a:spcBef>
          <a:spcPct val="0"/>
        </a:spcBef>
        <a:spcAft>
          <a:spcPts val="300"/>
        </a:spcAft>
        <a:buFont typeface="Arial"/>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4000" y="900000"/>
            <a:ext cx="84960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24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fld id="{D775FDBF-006C-3245-9A24-821FBD5A105D}" type="datetime1">
              <a:rPr lang="en-GB" smtClean="0"/>
              <a:pPr/>
              <a:t>20/03/2014</a:t>
            </a:fld>
            <a:endParaRPr lang="en-GB"/>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a:p>
        </p:txBody>
      </p:sp>
      <p:sp>
        <p:nvSpPr>
          <p:cNvPr id="1030" name="Rectangle 6"/>
          <p:cNvSpPr>
            <a:spLocks noGrp="1" noChangeArrowheads="1"/>
          </p:cNvSpPr>
          <p:nvPr>
            <p:ph type="sldNum" sz="quarter" idx="4"/>
          </p:nvPr>
        </p:nvSpPr>
        <p:spPr bwMode="auto">
          <a:xfrm>
            <a:off x="7067400" y="6316662"/>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1E7E6594-AC14-B74C-9936-1BEED53902A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174625" indent="-174625" algn="l" rtl="0" eaLnBrk="1" fontAlgn="base" hangingPunct="1">
        <a:spcBef>
          <a:spcPct val="0"/>
        </a:spcBef>
        <a:spcAft>
          <a:spcPts val="1800"/>
        </a:spcAft>
        <a:buFont typeface="Arial"/>
        <a:buChar char="•"/>
        <a:defRPr sz="2400">
          <a:solidFill>
            <a:schemeClr val="tx1"/>
          </a:solidFill>
          <a:latin typeface="+mn-lt"/>
          <a:ea typeface="+mn-ea"/>
          <a:cs typeface="+mn-cs"/>
        </a:defRPr>
      </a:lvl1pPr>
      <a:lvl2pPr marL="449263" indent="-176213" algn="l" rtl="0" eaLnBrk="1" fontAlgn="base" hangingPunct="1">
        <a:spcBef>
          <a:spcPct val="0"/>
        </a:spcBef>
        <a:spcAft>
          <a:spcPts val="1200"/>
        </a:spcAft>
        <a:buFont typeface="Lucida Grande"/>
        <a:buChar char="-"/>
        <a:defRPr sz="2000">
          <a:solidFill>
            <a:schemeClr val="tx1"/>
          </a:solidFill>
          <a:latin typeface="+mn-lt"/>
          <a:ea typeface="+mn-ea"/>
        </a:defRPr>
      </a:lvl2pPr>
      <a:lvl3pPr marL="722313" indent="-185738" algn="l" rtl="0" eaLnBrk="1" fontAlgn="base" hangingPunct="1">
        <a:spcBef>
          <a:spcPct val="0"/>
        </a:spcBef>
        <a:spcAft>
          <a:spcPts val="1200"/>
        </a:spcAft>
        <a:buFont typeface="Lucida Grande"/>
        <a:buChar char="-"/>
        <a:defRPr sz="2000">
          <a:solidFill>
            <a:schemeClr val="tx1"/>
          </a:solidFill>
          <a:latin typeface="+mn-lt"/>
          <a:ea typeface="+mn-ea"/>
        </a:defRPr>
      </a:lvl3pPr>
      <a:lvl4pPr marL="985838" indent="-176213" algn="l" rtl="0" eaLnBrk="1" fontAlgn="base" hangingPunct="1">
        <a:spcBef>
          <a:spcPct val="0"/>
        </a:spcBef>
        <a:spcAft>
          <a:spcPts val="1200"/>
        </a:spcAft>
        <a:buFont typeface="Lucida Grande"/>
        <a:buChar char="-"/>
        <a:defRPr sz="2000">
          <a:solidFill>
            <a:schemeClr val="tx1"/>
          </a:solidFill>
          <a:latin typeface="+mn-lt"/>
          <a:ea typeface="+mn-ea"/>
        </a:defRPr>
      </a:lvl4pPr>
      <a:lvl5pPr marL="1258888" indent="-185738" algn="l" rtl="0" eaLnBrk="1" fontAlgn="base" hangingPunct="1">
        <a:spcBef>
          <a:spcPct val="0"/>
        </a:spcBef>
        <a:spcAft>
          <a:spcPts val="1200"/>
        </a:spcAft>
        <a:buFont typeface="Lucida Grande"/>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8.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 Id="rId2" Type="http://schemas.openxmlformats.org/officeDocument/2006/relationships/notesSlide" Target="../notesSlides/notesSlid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8.xml"/><Relationship Id="rId2" Type="http://schemas.openxmlformats.org/officeDocument/2006/relationships/notesSlide" Target="../notesSlides/notesSlid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 Id="rId2" Type="http://schemas.openxmlformats.org/officeDocument/2006/relationships/notesSlide" Target="../notesSlides/notesSlide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8.xml"/><Relationship Id="rId2" Type="http://schemas.openxmlformats.org/officeDocument/2006/relationships/notesSlide" Target="../notesSlides/notesSlide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8.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ctrTitle"/>
          </p:nvPr>
        </p:nvSpPr>
        <p:spPr/>
        <p:txBody>
          <a:bodyPr anchor="b"/>
          <a:lstStyle/>
          <a:p>
            <a:r>
              <a:rPr lang="en-GB" dirty="0" smtClean="0"/>
              <a:t>Semantic Web </a:t>
            </a:r>
            <a:br>
              <a:rPr lang="en-GB" dirty="0" smtClean="0"/>
            </a:br>
            <a:r>
              <a:rPr lang="en-GB" dirty="0" smtClean="0"/>
              <a:t>in Depth</a:t>
            </a:r>
          </a:p>
        </p:txBody>
      </p:sp>
      <p:sp>
        <p:nvSpPr>
          <p:cNvPr id="16387" name="Subtitle 2"/>
          <p:cNvSpPr>
            <a:spLocks noGrp="1"/>
          </p:cNvSpPr>
          <p:nvPr>
            <p:ph type="subTitle" idx="1"/>
          </p:nvPr>
        </p:nvSpPr>
        <p:spPr/>
        <p:txBody>
          <a:bodyPr/>
          <a:lstStyle/>
          <a:p>
            <a:r>
              <a:rPr lang="en-GB" dirty="0" smtClean="0"/>
              <a:t>SPARQL Protocol and </a:t>
            </a:r>
            <a:br>
              <a:rPr lang="en-GB" dirty="0" smtClean="0"/>
            </a:br>
            <a:r>
              <a:rPr lang="en-GB" dirty="0" smtClean="0"/>
              <a:t>RDF Query Language</a:t>
            </a:r>
          </a:p>
        </p:txBody>
      </p:sp>
      <p:sp>
        <p:nvSpPr>
          <p:cNvPr id="2" name="Text Placeholder 1"/>
          <p:cNvSpPr>
            <a:spLocks noGrp="1"/>
          </p:cNvSpPr>
          <p:nvPr>
            <p:ph type="body" sz="quarter" idx="10"/>
          </p:nvPr>
        </p:nvSpPr>
        <p:spPr/>
        <p:txBody>
          <a:bodyPr/>
          <a:lstStyle/>
          <a:p>
            <a:r>
              <a:rPr lang="en-US" dirty="0" err="1" smtClean="0"/>
              <a:t>Dr</a:t>
            </a:r>
            <a:r>
              <a:rPr lang="en-US" dirty="0" smtClean="0"/>
              <a:t> Nicholas Gibbins – </a:t>
            </a:r>
            <a:r>
              <a:rPr lang="en-US" dirty="0" err="1" smtClean="0"/>
              <a:t>nmg@ecs.soton.ac.uk</a:t>
            </a:r>
            <a:endParaRPr lang="en-US" dirty="0" smtClean="0"/>
          </a:p>
          <a:p>
            <a:r>
              <a:rPr lang="en-US" smtClean="0"/>
              <a:t>2013-2014</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SPARQL </a:t>
            </a:r>
            <a:br>
              <a:rPr lang="en-US" dirty="0" smtClean="0"/>
            </a:br>
            <a:r>
              <a:rPr lang="en-US" dirty="0" smtClean="0"/>
              <a:t>Query Language</a:t>
            </a:r>
            <a:endParaRPr lang="en-US" dirty="0"/>
          </a:p>
        </p:txBody>
      </p:sp>
    </p:spTree>
    <p:extLst>
      <p:ext uri="{BB962C8B-B14F-4D97-AF65-F5344CB8AC3E}">
        <p14:creationId xmlns:p14="http://schemas.microsoft.com/office/powerpoint/2010/main" val="266749055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dirty="0" smtClean="0"/>
              <a:t>SPARQL in Brief</a:t>
            </a:r>
          </a:p>
        </p:txBody>
      </p:sp>
      <p:sp>
        <p:nvSpPr>
          <p:cNvPr id="26627" name="Content Placeholder 2"/>
          <p:cNvSpPr>
            <a:spLocks noGrp="1"/>
          </p:cNvSpPr>
          <p:nvPr>
            <p:ph idx="1"/>
          </p:nvPr>
        </p:nvSpPr>
        <p:spPr/>
        <p:txBody>
          <a:bodyPr/>
          <a:lstStyle/>
          <a:p>
            <a:pPr marL="0" indent="0">
              <a:buNone/>
            </a:pPr>
            <a:r>
              <a:rPr lang="en-GB" dirty="0" smtClean="0"/>
              <a:t>SQL-like syntax:</a:t>
            </a:r>
          </a:p>
          <a:p>
            <a:pPr marL="0" indent="0">
              <a:buNone/>
            </a:pPr>
            <a:r>
              <a:rPr lang="en-GB" sz="2000" dirty="0" smtClean="0">
                <a:latin typeface="Lucida Sans"/>
                <a:cs typeface="Lucida Sans"/>
              </a:rPr>
              <a:t>SELECT &lt;variables&gt;</a:t>
            </a:r>
            <a:br>
              <a:rPr lang="en-GB" sz="2000" dirty="0" smtClean="0">
                <a:latin typeface="Lucida Sans"/>
                <a:cs typeface="Lucida Sans"/>
              </a:rPr>
            </a:br>
            <a:r>
              <a:rPr lang="en-GB" sz="2000" dirty="0" smtClean="0">
                <a:latin typeface="Lucida Sans"/>
                <a:cs typeface="Lucida Sans"/>
              </a:rPr>
              <a:t>FROM &lt;graphs&gt;</a:t>
            </a:r>
            <a:br>
              <a:rPr lang="en-GB" sz="2000" dirty="0" smtClean="0">
                <a:latin typeface="Lucida Sans"/>
                <a:cs typeface="Lucida Sans"/>
              </a:rPr>
            </a:br>
            <a:r>
              <a:rPr lang="en-GB" sz="2000" dirty="0" smtClean="0">
                <a:latin typeface="Lucida Sans"/>
                <a:cs typeface="Lucida Sans"/>
              </a:rPr>
              <a:t>WHERE { &lt;triple patterns&gt; }</a:t>
            </a:r>
          </a:p>
          <a:p>
            <a:pPr lvl="1"/>
            <a:endParaRPr lang="en-GB" dirty="0" smtClean="0"/>
          </a:p>
          <a:p>
            <a:pPr lvl="1"/>
            <a:r>
              <a:rPr lang="en-GB" dirty="0" smtClean="0"/>
              <a:t>Triple patterns expressed in N3-like syntax</a:t>
            </a:r>
          </a:p>
          <a:p>
            <a:pPr lvl="1"/>
            <a:r>
              <a:rPr lang="en-GB" dirty="0" smtClean="0"/>
              <a:t>Variables prefixed with ‘?’:</a:t>
            </a:r>
          </a:p>
          <a:p>
            <a:pPr marL="0" indent="0">
              <a:buNone/>
            </a:pPr>
            <a:r>
              <a:rPr lang="en-GB" sz="2000" dirty="0">
                <a:latin typeface="Lucida Sans"/>
                <a:cs typeface="Lucida Sans"/>
              </a:rPr>
              <a:t>	</a:t>
            </a:r>
            <a:r>
              <a:rPr lang="en-GB" sz="2000" dirty="0" smtClean="0">
                <a:latin typeface="Lucida Sans"/>
                <a:cs typeface="Lucida Sans"/>
              </a:rPr>
              <a:t>?who </a:t>
            </a:r>
            <a:r>
              <a:rPr lang="en-GB" sz="2000" dirty="0" err="1" smtClean="0">
                <a:latin typeface="Lucida Sans"/>
                <a:cs typeface="Lucida Sans"/>
              </a:rPr>
              <a:t>foaf:knows</a:t>
            </a:r>
            <a:r>
              <a:rPr lang="en-GB" sz="2000" dirty="0" smtClean="0">
                <a:latin typeface="Lucida Sans"/>
                <a:cs typeface="Lucida Sans"/>
              </a:rPr>
              <a:t> &lt;http://</a:t>
            </a:r>
            <a:r>
              <a:rPr lang="en-GB" sz="2000" dirty="0" err="1" smtClean="0">
                <a:latin typeface="Lucida Sans"/>
                <a:cs typeface="Lucida Sans"/>
              </a:rPr>
              <a:t>example.org</a:t>
            </a:r>
            <a:r>
              <a:rPr lang="en-GB" sz="2000" dirty="0" smtClean="0">
                <a:latin typeface="Lucida Sans"/>
                <a:cs typeface="Lucida Sans"/>
              </a:rPr>
              <a:t>/person/</a:t>
            </a:r>
            <a:r>
              <a:rPr lang="en-GB" sz="2000" dirty="0" err="1" smtClean="0">
                <a:latin typeface="Lucida Sans"/>
                <a:cs typeface="Lucida Sans"/>
              </a:rPr>
              <a:t>fred</a:t>
            </a:r>
            <a:r>
              <a:rPr lang="en-GB" sz="2000" dirty="0" smtClean="0">
                <a:latin typeface="Lucida Sans"/>
                <a:cs typeface="Lucida Sans"/>
              </a:rPr>
              <a:t>&gt; .</a:t>
            </a:r>
          </a:p>
          <a:p>
            <a:pPr lvl="1"/>
            <a:r>
              <a:rPr lang="en-GB" dirty="0" smtClean="0"/>
              <a:t>Queries return a result set of bindings for the variables</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GB" smtClean="0"/>
              <a:t>Example Query</a:t>
            </a:r>
          </a:p>
        </p:txBody>
      </p:sp>
      <p:sp>
        <p:nvSpPr>
          <p:cNvPr id="27651"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_:a </a:t>
            </a:r>
            <a:r>
              <a:rPr lang="en-GB" sz="2000" dirty="0" err="1" smtClean="0">
                <a:latin typeface="Lucida Sans"/>
                <a:cs typeface="Lucida Sans"/>
              </a:rPr>
              <a:t>foaf:name</a:t>
            </a:r>
            <a:r>
              <a:rPr lang="en-GB" sz="2000" dirty="0" smtClean="0">
                <a:latin typeface="Lucida Sans"/>
                <a:cs typeface="Lucida Sans"/>
              </a:rPr>
              <a:t>   "Johnny Lee Outlaw" .</a:t>
            </a:r>
            <a:br>
              <a:rPr lang="en-GB" sz="2000" dirty="0" smtClean="0">
                <a:latin typeface="Lucida Sans"/>
                <a:cs typeface="Lucida Sans"/>
              </a:rPr>
            </a:br>
            <a:r>
              <a:rPr lang="en-GB" sz="2000" dirty="0" smtClean="0">
                <a:latin typeface="Lucida Sans"/>
                <a:cs typeface="Lucida Sans"/>
              </a:rPr>
              <a:t>_:a </a:t>
            </a:r>
            <a:r>
              <a:rPr lang="en-GB" sz="2000" dirty="0" err="1" smtClean="0">
                <a:latin typeface="Lucida Sans"/>
                <a:cs typeface="Lucida Sans"/>
              </a:rPr>
              <a:t>foaf:mbox</a:t>
            </a:r>
            <a:r>
              <a:rPr lang="en-GB" sz="2000" dirty="0" smtClean="0">
                <a:latin typeface="Lucida Sans"/>
                <a:cs typeface="Lucida Sans"/>
              </a:rPr>
              <a:t>   &lt;</a:t>
            </a:r>
            <a:r>
              <a:rPr lang="en-GB" sz="2000" dirty="0" err="1" smtClean="0">
                <a:latin typeface="Lucida Sans"/>
                <a:cs typeface="Lucida Sans"/>
              </a:rPr>
              <a:t>mailto:jlow@example.com</a:t>
            </a:r>
            <a:r>
              <a:rPr lang="en-GB" sz="2000" dirty="0" smtClean="0">
                <a:latin typeface="Lucida Sans"/>
                <a:cs typeface="Lucida Sans"/>
              </a:rPr>
              <a:t>&gt; .</a:t>
            </a:r>
            <a:br>
              <a:rPr lang="en-GB" sz="2000" dirty="0" smtClean="0">
                <a:latin typeface="Lucida Sans"/>
                <a:cs typeface="Lucida Sans"/>
              </a:rPr>
            </a:br>
            <a:r>
              <a:rPr lang="en-GB" sz="2000" dirty="0" smtClean="0">
                <a:latin typeface="Lucida Sans"/>
                <a:cs typeface="Lucida Sans"/>
              </a:rPr>
              <a:t>_:b </a:t>
            </a:r>
            <a:r>
              <a:rPr lang="en-GB" sz="2000" dirty="0" err="1" smtClean="0">
                <a:latin typeface="Lucida Sans"/>
                <a:cs typeface="Lucida Sans"/>
              </a:rPr>
              <a:t>foaf:name</a:t>
            </a:r>
            <a:r>
              <a:rPr lang="en-GB" sz="2000" dirty="0" smtClean="0">
                <a:latin typeface="Lucida Sans"/>
                <a:cs typeface="Lucida Sans"/>
              </a:rPr>
              <a:t>   "Peter </a:t>
            </a:r>
            <a:r>
              <a:rPr lang="en-GB" sz="2000" dirty="0" err="1" smtClean="0">
                <a:latin typeface="Lucida Sans"/>
                <a:cs typeface="Lucida Sans"/>
              </a:rPr>
              <a:t>Goodguy</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_:b </a:t>
            </a:r>
            <a:r>
              <a:rPr lang="en-GB" sz="2000" dirty="0" err="1" smtClean="0">
                <a:latin typeface="Lucida Sans"/>
                <a:cs typeface="Lucida Sans"/>
              </a:rPr>
              <a:t>foaf:mbox</a:t>
            </a:r>
            <a:r>
              <a:rPr lang="en-GB" sz="2000" dirty="0" smtClean="0">
                <a:latin typeface="Lucida Sans"/>
                <a:cs typeface="Lucida Sans"/>
              </a:rPr>
              <a:t>   &lt;</a:t>
            </a:r>
            <a:r>
              <a:rPr lang="en-GB" sz="2000" dirty="0" err="1" smtClean="0">
                <a:latin typeface="Lucida Sans"/>
                <a:cs typeface="Lucida Sans"/>
              </a:rPr>
              <a:t>mailto:peter@example.org</a:t>
            </a:r>
            <a:r>
              <a:rPr lang="en-GB" sz="2000" dirty="0" smtClean="0">
                <a:latin typeface="Lucida Sans"/>
                <a:cs typeface="Lucida Sans"/>
              </a:rPr>
              <a:t>&gt; .</a:t>
            </a:r>
            <a:br>
              <a:rPr lang="en-GB" sz="2000" dirty="0" smtClean="0">
                <a:latin typeface="Lucida Sans"/>
                <a:cs typeface="Lucida Sans"/>
              </a:rPr>
            </a:br>
            <a:r>
              <a:rPr lang="en-GB" sz="2000" dirty="0" smtClean="0">
                <a:latin typeface="Lucida Sans"/>
                <a:cs typeface="Lucida Sans"/>
              </a:rPr>
              <a:t>_:c </a:t>
            </a:r>
            <a:r>
              <a:rPr lang="en-GB" sz="2000" dirty="0" err="1" smtClean="0">
                <a:latin typeface="Lucida Sans"/>
                <a:cs typeface="Lucida Sans"/>
              </a:rPr>
              <a:t>foaf:mbox</a:t>
            </a:r>
            <a:r>
              <a:rPr lang="en-GB" sz="2000" dirty="0" smtClean="0">
                <a:latin typeface="Lucida Sans"/>
                <a:cs typeface="Lucida Sans"/>
              </a:rPr>
              <a:t>   &lt;</a:t>
            </a:r>
            <a:r>
              <a:rPr lang="en-GB" sz="2000" dirty="0" err="1" smtClean="0">
                <a:latin typeface="Lucida Sans"/>
                <a:cs typeface="Lucida Sans"/>
              </a:rPr>
              <a:t>mailto:carol@example.org</a:t>
            </a:r>
            <a:r>
              <a:rPr lang="en-GB" sz="2000" dirty="0" smtClean="0">
                <a:latin typeface="Lucida Sans"/>
                <a:cs typeface="Lucida Sans"/>
              </a:rPr>
              <a:t>&gt; .</a:t>
            </a:r>
          </a:p>
          <a:p>
            <a:pPr marL="0" indent="0" eaLnBrk="1" hangingPunct="1"/>
            <a:endParaRPr lang="en-GB" sz="2000" dirty="0" smtClean="0">
              <a:latin typeface="Lucida Sans"/>
              <a:cs typeface="Lucida Sans"/>
            </a:endParaRPr>
          </a:p>
          <a:p>
            <a:pPr marL="0" indent="0" eaLnBrk="1" hangingPunct="1">
              <a:buFontTx/>
              <a:buNone/>
            </a:pPr>
            <a:r>
              <a:rPr lang="en-GB" sz="2000" dirty="0" smtClean="0">
                <a:latin typeface="Lucida Sans"/>
                <a:cs typeface="Lucida Sans"/>
              </a:rPr>
              <a:t>SELECT ?name ?</a:t>
            </a:r>
            <a:r>
              <a:rPr lang="en-GB" sz="2000" dirty="0" err="1" smtClean="0">
                <a:latin typeface="Lucida Sans"/>
                <a:cs typeface="Lucida Sans"/>
              </a:rPr>
              <a:t>mbox</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foaf:name</a:t>
            </a:r>
            <a:r>
              <a:rPr lang="en-GB" sz="2000" dirty="0" smtClean="0">
                <a:latin typeface="Lucida Sans"/>
                <a:cs typeface="Lucida Sans"/>
              </a:rPr>
              <a:t> ?name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foaf:mbox</a:t>
            </a:r>
            <a:r>
              <a:rPr lang="en-GB" sz="2000" dirty="0" smtClean="0">
                <a:latin typeface="Lucida Sans"/>
                <a:cs typeface="Lucida Sans"/>
              </a:rPr>
              <a:t> ?</a:t>
            </a:r>
            <a:r>
              <a:rPr lang="en-GB" sz="2000" dirty="0" err="1" smtClean="0">
                <a:latin typeface="Lucida Sans"/>
                <a:cs typeface="Lucida Sans"/>
              </a:rPr>
              <a:t>mbox</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a:t>
            </a:r>
          </a:p>
          <a:p>
            <a:pPr eaLnBrk="1" hangingPunct="1">
              <a:buFontTx/>
              <a:buNone/>
            </a:pPr>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6"/>
          <p:cNvSpPr>
            <a:spLocks noGrp="1"/>
          </p:cNvSpPr>
          <p:nvPr>
            <p:ph type="title"/>
          </p:nvPr>
        </p:nvSpPr>
        <p:spPr/>
        <p:txBody>
          <a:bodyPr/>
          <a:lstStyle/>
          <a:p>
            <a:pPr eaLnBrk="1" hangingPunct="1"/>
            <a:r>
              <a:rPr lang="en-GB" smtClean="0"/>
              <a:t>Example Query</a:t>
            </a:r>
          </a:p>
        </p:txBody>
      </p:sp>
      <p:sp>
        <p:nvSpPr>
          <p:cNvPr id="28675" name="Text Placeholder 7"/>
          <p:cNvSpPr>
            <a:spLocks noGrp="1"/>
          </p:cNvSpPr>
          <p:nvPr>
            <p:ph idx="1"/>
          </p:nvPr>
        </p:nvSpPr>
        <p:spPr>
          <a:xfrm>
            <a:off x="324000" y="1692000"/>
            <a:ext cx="8496000" cy="2241056"/>
          </a:xfrm>
        </p:spPr>
        <p:txBody>
          <a:bodyPr/>
          <a:lstStyle/>
          <a:p>
            <a:pPr marL="0" indent="0" eaLnBrk="1" hangingPunct="1">
              <a:buFontTx/>
              <a:buNone/>
            </a:pPr>
            <a:r>
              <a:rPr lang="en-GB" sz="2000" dirty="0" smtClean="0">
                <a:latin typeface="Lucida Sans"/>
                <a:cs typeface="Lucida Sans"/>
              </a:rPr>
              <a:t>_:a </a:t>
            </a:r>
            <a:r>
              <a:rPr lang="en-GB" sz="2000" dirty="0" err="1" smtClean="0">
                <a:latin typeface="Lucida Sans"/>
                <a:cs typeface="Lucida Sans"/>
              </a:rPr>
              <a:t>foaf:name</a:t>
            </a:r>
            <a:r>
              <a:rPr lang="en-GB" sz="2000" dirty="0" smtClean="0">
                <a:latin typeface="Lucida Sans"/>
                <a:cs typeface="Lucida Sans"/>
              </a:rPr>
              <a:t>  "Johnny Lee Outlaw" .</a:t>
            </a:r>
            <a:br>
              <a:rPr lang="en-GB" sz="2000" dirty="0" smtClean="0">
                <a:latin typeface="Lucida Sans"/>
                <a:cs typeface="Lucida Sans"/>
              </a:rPr>
            </a:br>
            <a:r>
              <a:rPr lang="en-GB" sz="2000" dirty="0" smtClean="0">
                <a:latin typeface="Lucida Sans"/>
                <a:cs typeface="Lucida Sans"/>
              </a:rPr>
              <a:t>_:a </a:t>
            </a:r>
            <a:r>
              <a:rPr lang="en-GB" sz="2000" dirty="0" err="1" smtClean="0">
                <a:latin typeface="Lucida Sans"/>
                <a:cs typeface="Lucida Sans"/>
              </a:rPr>
              <a:t>foaf:mbox</a:t>
            </a:r>
            <a:r>
              <a:rPr lang="en-GB" sz="2000" dirty="0" smtClean="0">
                <a:latin typeface="Lucida Sans"/>
                <a:cs typeface="Lucida Sans"/>
              </a:rPr>
              <a:t>   &lt;</a:t>
            </a:r>
            <a:r>
              <a:rPr lang="en-GB" sz="2000" dirty="0" err="1" smtClean="0">
                <a:latin typeface="Lucida Sans"/>
                <a:cs typeface="Lucida Sans"/>
              </a:rPr>
              <a:t>mailto:jlow@example.com</a:t>
            </a:r>
            <a:r>
              <a:rPr lang="en-GB" sz="2000" dirty="0" smtClean="0">
                <a:latin typeface="Lucida Sans"/>
                <a:cs typeface="Lucida Sans"/>
              </a:rPr>
              <a:t>&gt; .</a:t>
            </a:r>
            <a:br>
              <a:rPr lang="en-GB" sz="2000" dirty="0" smtClean="0">
                <a:latin typeface="Lucida Sans"/>
                <a:cs typeface="Lucida Sans"/>
              </a:rPr>
            </a:br>
            <a:endParaRPr lang="en-GB" sz="2000" dirty="0" smtClean="0">
              <a:latin typeface="Lucida Sans"/>
              <a:cs typeface="Lucida Sans"/>
            </a:endParaRPr>
          </a:p>
          <a:p>
            <a:pPr marL="0" indent="0" eaLnBrk="1" hangingPunct="1">
              <a:buFontTx/>
              <a:buNone/>
            </a:pPr>
            <a:r>
              <a:rPr lang="en-GB" sz="2000" dirty="0" smtClean="0">
                <a:latin typeface="Lucida Sans"/>
                <a:cs typeface="Lucida Sans"/>
              </a:rPr>
              <a:t>_:b </a:t>
            </a:r>
            <a:r>
              <a:rPr lang="en-GB" sz="2000" dirty="0" err="1" smtClean="0">
                <a:latin typeface="Lucida Sans"/>
                <a:cs typeface="Lucida Sans"/>
              </a:rPr>
              <a:t>foaf:name</a:t>
            </a:r>
            <a:r>
              <a:rPr lang="en-GB" sz="2000" dirty="0" smtClean="0">
                <a:latin typeface="Lucida Sans"/>
                <a:cs typeface="Lucida Sans"/>
              </a:rPr>
              <a:t>  "Peter </a:t>
            </a:r>
            <a:r>
              <a:rPr lang="en-GB" sz="2000" dirty="0" err="1" smtClean="0">
                <a:latin typeface="Lucida Sans"/>
                <a:cs typeface="Lucida Sans"/>
              </a:rPr>
              <a:t>Goodguy</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_:b </a:t>
            </a:r>
            <a:r>
              <a:rPr lang="en-GB" sz="2000" dirty="0" err="1" smtClean="0">
                <a:latin typeface="Lucida Sans"/>
                <a:cs typeface="Lucida Sans"/>
              </a:rPr>
              <a:t>foaf:mbox</a:t>
            </a:r>
            <a:r>
              <a:rPr lang="en-GB" sz="2000" dirty="0" smtClean="0">
                <a:latin typeface="Lucida Sans"/>
                <a:cs typeface="Lucida Sans"/>
              </a:rPr>
              <a:t>   &lt;</a:t>
            </a:r>
            <a:r>
              <a:rPr lang="en-GB" sz="2000" dirty="0" err="1" smtClean="0">
                <a:latin typeface="Lucida Sans"/>
                <a:cs typeface="Lucida Sans"/>
              </a:rPr>
              <a:t>mailto:peter@example.org</a:t>
            </a:r>
            <a:r>
              <a:rPr lang="en-GB" sz="2000" dirty="0" smtClean="0">
                <a:latin typeface="Lucida Sans"/>
                <a:cs typeface="Lucida Sans"/>
              </a:rPr>
              <a:t>&gt; .</a:t>
            </a:r>
          </a:p>
          <a:p>
            <a:pPr eaLnBrk="1" hangingPunct="1"/>
            <a:endParaRPr lang="en-GB" sz="2000" dirty="0" smtClean="0">
              <a:latin typeface="Lucida Sans"/>
              <a:cs typeface="Lucida Sans"/>
            </a:endParaRPr>
          </a:p>
        </p:txBody>
      </p:sp>
      <p:graphicFrame>
        <p:nvGraphicFramePr>
          <p:cNvPr id="6" name="Content Placeholder 3"/>
          <p:cNvGraphicFramePr>
            <a:graphicFrameLocks/>
          </p:cNvGraphicFramePr>
          <p:nvPr>
            <p:extLst>
              <p:ext uri="{D42A27DB-BD31-4B8C-83A1-F6EECF244321}">
                <p14:modId xmlns:p14="http://schemas.microsoft.com/office/powerpoint/2010/main" val="1380907211"/>
              </p:ext>
            </p:extLst>
          </p:nvPr>
        </p:nvGraphicFramePr>
        <p:xfrm>
          <a:off x="800100" y="4495800"/>
          <a:ext cx="7543800" cy="1645920"/>
        </p:xfrm>
        <a:graphic>
          <a:graphicData uri="http://schemas.openxmlformats.org/drawingml/2006/table">
            <a:tbl>
              <a:tblPr>
                <a:effectLst/>
                <a:tableStyleId>{C083E6E3-FA7D-4D7B-A595-EF9225AFEA82}</a:tableStyleId>
              </a:tblPr>
              <a:tblGrid>
                <a:gridCol w="3771900"/>
                <a:gridCol w="3771900"/>
              </a:tblGrid>
              <a:tr h="371475">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b="1" u="none" strike="noStrike" cap="none" normalizeH="0" baseline="0" dirty="0" smtClean="0">
                          <a:ln>
                            <a:noFill/>
                          </a:ln>
                          <a:effectLst/>
                          <a:latin typeface="Lucida Sans"/>
                          <a:cs typeface="Lucida Sans"/>
                        </a:rPr>
                        <a:t>?name</a:t>
                      </a:r>
                      <a:endParaRPr kumimoji="0" lang="en-GB" sz="2000" b="1" i="0" u="none" strike="noStrike" cap="none" normalizeH="0" baseline="0" dirty="0" smtClean="0">
                        <a:ln>
                          <a:noFill/>
                        </a:ln>
                        <a:solidFill>
                          <a:srgbClr val="FFFFFF"/>
                        </a:solidFill>
                        <a:effectLst/>
                        <a:latin typeface="Lucida Sans"/>
                        <a:ea typeface="ＭＳ Ｐゴシック" charset="-128"/>
                        <a:cs typeface="Lucida Sans"/>
                      </a:endParaRPr>
                    </a:p>
                  </a:txBody>
                  <a:tcPr horzOverflow="overflow">
                    <a:lnT w="19050" cap="flat" cmpd="sng" algn="ctr">
                      <a:no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b="1" u="none" strike="noStrike" cap="none" normalizeH="0" baseline="0" dirty="0" smtClean="0">
                          <a:ln>
                            <a:noFill/>
                          </a:ln>
                          <a:effectLst/>
                          <a:latin typeface="Lucida Sans"/>
                          <a:cs typeface="Lucida Sans"/>
                        </a:rPr>
                        <a:t>?</a:t>
                      </a:r>
                      <a:r>
                        <a:rPr kumimoji="0" lang="en-GB" sz="2000" b="1" u="none" strike="noStrike" cap="none" normalizeH="0" baseline="0" dirty="0" err="1" smtClean="0">
                          <a:ln>
                            <a:noFill/>
                          </a:ln>
                          <a:effectLst/>
                          <a:latin typeface="Lucida Sans"/>
                          <a:cs typeface="Lucida Sans"/>
                        </a:rPr>
                        <a:t>mbox</a:t>
                      </a:r>
                      <a:endParaRPr kumimoji="0" lang="en-GB" sz="2000" b="1" i="0" u="none" strike="noStrike" cap="none" normalizeH="0" baseline="0" dirty="0" smtClean="0">
                        <a:ln>
                          <a:noFill/>
                        </a:ln>
                        <a:solidFill>
                          <a:srgbClr val="FFFFFF"/>
                        </a:solidFill>
                        <a:effectLst/>
                        <a:latin typeface="Lucida Sans"/>
                        <a:ea typeface="ＭＳ Ｐゴシック" charset="-128"/>
                        <a:cs typeface="Lucida Sans"/>
                      </a:endParaRPr>
                    </a:p>
                  </a:txBody>
                  <a:tcPr horzOverflow="overflow">
                    <a:lnT w="19050" cap="flat" cmpd="sng" algn="ctr">
                      <a:no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u="none" strike="noStrike" cap="none" normalizeH="0" baseline="0" dirty="0" smtClean="0">
                          <a:ln>
                            <a:noFill/>
                          </a:ln>
                          <a:effectLst/>
                          <a:latin typeface="Lucida Sans"/>
                          <a:cs typeface="Lucida Sans"/>
                        </a:rPr>
                        <a:t>"Johnny Lee Outlaw" </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u="none" strike="noStrike" cap="none" normalizeH="0" baseline="0" dirty="0" smtClean="0">
                          <a:ln>
                            <a:noFill/>
                          </a:ln>
                          <a:effectLst/>
                          <a:latin typeface="Lucida Sans"/>
                          <a:cs typeface="Lucida Sans"/>
                        </a:rPr>
                        <a:t>&lt;</a:t>
                      </a:r>
                      <a:r>
                        <a:rPr kumimoji="0" lang="en-GB" sz="2000" u="none" strike="noStrike" cap="none" normalizeH="0" baseline="0" dirty="0" err="1" smtClean="0">
                          <a:ln>
                            <a:noFill/>
                          </a:ln>
                          <a:effectLst/>
                          <a:latin typeface="Lucida Sans"/>
                          <a:cs typeface="Lucida Sans"/>
                        </a:rPr>
                        <a:t>mailto:jlow@example.com</a:t>
                      </a:r>
                      <a:r>
                        <a:rPr kumimoji="0" lang="en-GB" sz="2000" u="none" strike="noStrike" cap="none" normalizeH="0" baseline="0" dirty="0" smtClean="0">
                          <a:ln>
                            <a:noFill/>
                          </a:ln>
                          <a:effectLst/>
                          <a:latin typeface="Lucida Sans"/>
                          <a:cs typeface="Lucida Sans"/>
                        </a:rPr>
                        <a:t>&gt;</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u="none" strike="noStrike" cap="none" normalizeH="0" baseline="0" dirty="0" smtClean="0">
                          <a:ln>
                            <a:noFill/>
                          </a:ln>
                          <a:effectLst/>
                          <a:latin typeface="Lucida Sans"/>
                          <a:cs typeface="Lucida Sans"/>
                        </a:rPr>
                        <a:t>"Peter </a:t>
                      </a:r>
                      <a:r>
                        <a:rPr kumimoji="0" lang="en-GB" sz="2000" u="none" strike="noStrike" cap="none" normalizeH="0" baseline="0" dirty="0" err="1" smtClean="0">
                          <a:ln>
                            <a:noFill/>
                          </a:ln>
                          <a:effectLst/>
                          <a:latin typeface="Lucida Sans"/>
                          <a:cs typeface="Lucida Sans"/>
                        </a:rPr>
                        <a:t>Goodguy</a:t>
                      </a:r>
                      <a:r>
                        <a:rPr kumimoji="0" lang="en-GB" sz="2000" u="none" strike="noStrike" cap="none" normalizeH="0" baseline="0" dirty="0" smtClean="0">
                          <a:ln>
                            <a:noFill/>
                          </a:ln>
                          <a:effectLst/>
                          <a:latin typeface="Lucida Sans"/>
                          <a:cs typeface="Lucida Sans"/>
                        </a:rPr>
                        <a:t>" </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u="none" strike="noStrike" cap="none" normalizeH="0" baseline="0" dirty="0" smtClean="0">
                          <a:ln>
                            <a:noFill/>
                          </a:ln>
                          <a:effectLst/>
                          <a:latin typeface="Lucida Sans"/>
                          <a:cs typeface="Lucida Sans"/>
                        </a:rPr>
                        <a:t>&lt;</a:t>
                      </a:r>
                      <a:r>
                        <a:rPr kumimoji="0" lang="en-GB" sz="2000" u="none" strike="noStrike" cap="none" normalizeH="0" baseline="0" dirty="0" err="1" smtClean="0">
                          <a:ln>
                            <a:noFill/>
                          </a:ln>
                          <a:effectLst/>
                          <a:latin typeface="Lucida Sans"/>
                          <a:cs typeface="Lucida Sans"/>
                        </a:rPr>
                        <a:t>mailto:peter@example.org</a:t>
                      </a:r>
                      <a:r>
                        <a:rPr kumimoji="0" lang="en-GB" sz="2000" u="none" strike="noStrike" cap="none" normalizeH="0" baseline="0" dirty="0" smtClean="0">
                          <a:ln>
                            <a:noFill/>
                          </a:ln>
                          <a:effectLst/>
                          <a:latin typeface="Lucida Sans"/>
                          <a:cs typeface="Lucida Sans"/>
                        </a:rPr>
                        <a:t>&gt;</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1"/>
          </p:nvPr>
        </p:nvSpPr>
        <p:spPr/>
        <p:txBody>
          <a:bodyPr/>
          <a:lstStyle/>
          <a:p>
            <a:pPr marL="0" indent="0">
              <a:buNone/>
            </a:pPr>
            <a:r>
              <a:rPr lang="en-GB" dirty="0">
                <a:latin typeface="Lucida Sans"/>
                <a:cs typeface="Lucida Sans"/>
              </a:rPr>
              <a:t>SELECT ?name</a:t>
            </a:r>
            <a:br>
              <a:rPr lang="en-GB" dirty="0">
                <a:latin typeface="Lucida Sans"/>
                <a:cs typeface="Lucida Sans"/>
              </a:rPr>
            </a:br>
            <a:r>
              <a:rPr lang="en-GB" dirty="0">
                <a:latin typeface="Lucida Sans"/>
                <a:cs typeface="Lucida Sans"/>
              </a:rPr>
              <a:t>WHERE {</a:t>
            </a:r>
            <a:br>
              <a:rPr lang="en-GB" dirty="0">
                <a:latin typeface="Lucida Sans"/>
                <a:cs typeface="Lucida Sans"/>
              </a:rPr>
            </a:br>
            <a:r>
              <a:rPr lang="en-GB" dirty="0">
                <a:latin typeface="Lucida Sans"/>
                <a:cs typeface="Lucida Sans"/>
              </a:rPr>
              <a:t>    ?person </a:t>
            </a:r>
            <a:r>
              <a:rPr lang="en-GB" dirty="0" err="1">
                <a:latin typeface="Lucida Sans"/>
                <a:cs typeface="Lucida Sans"/>
              </a:rPr>
              <a:t>rdf:type</a:t>
            </a:r>
            <a:r>
              <a:rPr lang="en-GB" dirty="0">
                <a:latin typeface="Lucida Sans"/>
                <a:cs typeface="Lucida Sans"/>
              </a:rPr>
              <a:t> </a:t>
            </a:r>
            <a:r>
              <a:rPr lang="en-GB" dirty="0" err="1">
                <a:latin typeface="Lucida Sans"/>
                <a:cs typeface="Lucida Sans"/>
              </a:rPr>
              <a:t>foaf:Person</a:t>
            </a:r>
            <a:r>
              <a:rPr lang="en-GB" dirty="0">
                <a:latin typeface="Lucida Sans"/>
                <a:cs typeface="Lucida Sans"/>
              </a:rPr>
              <a:t> .</a:t>
            </a:r>
            <a:br>
              <a:rPr lang="en-GB" dirty="0">
                <a:latin typeface="Lucida Sans"/>
                <a:cs typeface="Lucida Sans"/>
              </a:rPr>
            </a:br>
            <a:r>
              <a:rPr lang="en-GB" dirty="0">
                <a:latin typeface="Lucida Sans"/>
                <a:cs typeface="Lucida Sans"/>
              </a:rPr>
              <a:t>    ?person </a:t>
            </a:r>
            <a:r>
              <a:rPr lang="en-GB" dirty="0" err="1">
                <a:latin typeface="Lucida Sans"/>
                <a:cs typeface="Lucida Sans"/>
              </a:rPr>
              <a:t>foaf:name</a:t>
            </a:r>
            <a:r>
              <a:rPr lang="en-GB" dirty="0">
                <a:latin typeface="Lucida Sans"/>
                <a:cs typeface="Lucida Sans"/>
              </a:rPr>
              <a:t> ?name .</a:t>
            </a:r>
            <a:br>
              <a:rPr lang="en-GB" dirty="0">
                <a:latin typeface="Lucida Sans"/>
                <a:cs typeface="Lucida Sans"/>
              </a:rPr>
            </a:br>
            <a:r>
              <a:rPr lang="en-GB" dirty="0">
                <a:latin typeface="Lucida Sans"/>
                <a:cs typeface="Lucida Sans"/>
              </a:rPr>
              <a:t>}</a:t>
            </a:r>
          </a:p>
          <a:p>
            <a:endParaRPr lang="en-US" dirty="0"/>
          </a:p>
        </p:txBody>
      </p:sp>
      <p:sp>
        <p:nvSpPr>
          <p:cNvPr id="29699" name="Rectangle 44"/>
          <p:cNvSpPr>
            <a:spLocks noGrp="1" noChangeArrowheads="1"/>
          </p:cNvSpPr>
          <p:nvPr>
            <p:ph type="title"/>
          </p:nvPr>
        </p:nvSpPr>
        <p:spPr/>
        <p:txBody>
          <a:bodyPr/>
          <a:lstStyle/>
          <a:p>
            <a:pPr eaLnBrk="1" hangingPunct="1"/>
            <a:r>
              <a:rPr lang="en-US"/>
              <a:t>SPARQL Query Plan</a:t>
            </a:r>
          </a:p>
        </p:txBody>
      </p:sp>
      <p:grpSp>
        <p:nvGrpSpPr>
          <p:cNvPr id="29700" name="Group 25"/>
          <p:cNvGrpSpPr>
            <a:grpSpLocks/>
          </p:cNvGrpSpPr>
          <p:nvPr/>
        </p:nvGrpSpPr>
        <p:grpSpPr bwMode="auto">
          <a:xfrm>
            <a:off x="4598988" y="1752600"/>
            <a:ext cx="4011612" cy="4267200"/>
            <a:chOff x="4343400" y="1295400"/>
            <a:chExt cx="4011613" cy="4267200"/>
          </a:xfrm>
        </p:grpSpPr>
        <p:sp>
          <p:nvSpPr>
            <p:cNvPr id="29701" name="Line 11"/>
            <p:cNvSpPr>
              <a:spLocks noChangeShapeType="1"/>
            </p:cNvSpPr>
            <p:nvPr/>
          </p:nvSpPr>
          <p:spPr bwMode="auto">
            <a:xfrm flipH="1">
              <a:off x="4959350" y="3690938"/>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9702" name="Line 18"/>
            <p:cNvSpPr>
              <a:spLocks noChangeShapeType="1"/>
            </p:cNvSpPr>
            <p:nvPr/>
          </p:nvSpPr>
          <p:spPr bwMode="auto">
            <a:xfrm flipH="1">
              <a:off x="4959350" y="2681288"/>
              <a:ext cx="1008063" cy="576262"/>
            </a:xfrm>
            <a:prstGeom prst="line">
              <a:avLst/>
            </a:prstGeom>
            <a:noFill/>
            <a:ln w="9525">
              <a:solidFill>
                <a:schemeClr val="tx1"/>
              </a:solidFill>
              <a:round/>
              <a:headEnd/>
              <a:tailEnd/>
            </a:ln>
          </p:spPr>
          <p:txBody>
            <a:bodyPr>
              <a:prstTxWarp prst="textNoShape">
                <a:avLst/>
              </a:prstTxWarp>
            </a:bodyPr>
            <a:lstStyle/>
            <a:p>
              <a:endParaRPr lang="en-US"/>
            </a:p>
          </p:txBody>
        </p:sp>
        <p:sp>
          <p:nvSpPr>
            <p:cNvPr id="29703" name="Line 19"/>
            <p:cNvSpPr>
              <a:spLocks noChangeShapeType="1"/>
            </p:cNvSpPr>
            <p:nvPr/>
          </p:nvSpPr>
          <p:spPr bwMode="auto">
            <a:xfrm>
              <a:off x="6400800" y="2681288"/>
              <a:ext cx="1008063" cy="576262"/>
            </a:xfrm>
            <a:prstGeom prst="line">
              <a:avLst/>
            </a:prstGeom>
            <a:noFill/>
            <a:ln w="9525">
              <a:solidFill>
                <a:schemeClr val="tx1"/>
              </a:solidFill>
              <a:round/>
              <a:headEnd/>
              <a:tailEnd/>
            </a:ln>
          </p:spPr>
          <p:txBody>
            <a:bodyPr>
              <a:prstTxWarp prst="textNoShape">
                <a:avLst/>
              </a:prstTxWarp>
            </a:bodyPr>
            <a:lstStyle/>
            <a:p>
              <a:endParaRPr lang="en-US"/>
            </a:p>
          </p:txBody>
        </p:sp>
        <p:sp>
          <p:nvSpPr>
            <p:cNvPr id="29704" name="Line 20"/>
            <p:cNvSpPr>
              <a:spLocks noChangeShapeType="1"/>
            </p:cNvSpPr>
            <p:nvPr/>
          </p:nvSpPr>
          <p:spPr bwMode="auto">
            <a:xfrm flipH="1">
              <a:off x="7408863" y="3690938"/>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9705" name="Line 22"/>
            <p:cNvSpPr>
              <a:spLocks noChangeShapeType="1"/>
            </p:cNvSpPr>
            <p:nvPr/>
          </p:nvSpPr>
          <p:spPr bwMode="auto">
            <a:xfrm flipH="1">
              <a:off x="4959350" y="4625975"/>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9706" name="Line 23"/>
            <p:cNvSpPr>
              <a:spLocks noChangeShapeType="1"/>
            </p:cNvSpPr>
            <p:nvPr/>
          </p:nvSpPr>
          <p:spPr bwMode="auto">
            <a:xfrm flipH="1">
              <a:off x="7408863" y="4625975"/>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9707" name="Rectangle 25"/>
            <p:cNvSpPr>
              <a:spLocks noChangeArrowheads="1"/>
            </p:cNvSpPr>
            <p:nvPr/>
          </p:nvSpPr>
          <p:spPr bwMode="auto">
            <a:xfrm>
              <a:off x="5943600" y="2071688"/>
              <a:ext cx="488950" cy="641350"/>
            </a:xfrm>
            <a:prstGeom prst="rect">
              <a:avLst/>
            </a:prstGeom>
            <a:noFill/>
            <a:ln w="9525">
              <a:noFill/>
              <a:miter lim="800000"/>
              <a:headEnd/>
              <a:tailEnd/>
            </a:ln>
          </p:spPr>
          <p:txBody>
            <a:bodyPr>
              <a:prstTxWarp prst="textNoShape">
                <a:avLst/>
              </a:prstTxWarp>
              <a:spAutoFit/>
            </a:bodyPr>
            <a:lstStyle/>
            <a:p>
              <a:pPr algn="ctr"/>
              <a:r>
                <a:rPr lang="en-GB" sz="3600" dirty="0">
                  <a:latin typeface="Georgia" charset="0"/>
                  <a:ea typeface="ＭＳ ゴシック" charset="-128"/>
                  <a:cs typeface="ＭＳ ゴシック" charset="-128"/>
                </a:rPr>
                <a:t>⋈</a:t>
              </a:r>
              <a:endParaRPr lang="en-US" sz="3600" dirty="0">
                <a:latin typeface="Georgia" charset="0"/>
              </a:endParaRPr>
            </a:p>
          </p:txBody>
        </p:sp>
        <p:sp>
          <p:nvSpPr>
            <p:cNvPr id="29708" name="Rectangle 27"/>
            <p:cNvSpPr>
              <a:spLocks noChangeArrowheads="1"/>
            </p:cNvSpPr>
            <p:nvPr/>
          </p:nvSpPr>
          <p:spPr bwMode="auto">
            <a:xfrm>
              <a:off x="4800600" y="4205288"/>
              <a:ext cx="325438" cy="366712"/>
            </a:xfrm>
            <a:prstGeom prst="rect">
              <a:avLst/>
            </a:prstGeom>
            <a:noFill/>
            <a:ln w="9525">
              <a:noFill/>
              <a:miter lim="800000"/>
              <a:headEnd/>
              <a:tailEnd/>
            </a:ln>
          </p:spPr>
          <p:txBody>
            <a:bodyPr wrap="none">
              <a:prstTxWarp prst="textNoShape">
                <a:avLst/>
              </a:prstTxWarp>
              <a:spAutoFit/>
            </a:bodyPr>
            <a:lstStyle/>
            <a:p>
              <a:pPr algn="ctr"/>
              <a:r>
                <a:rPr lang="en-US">
                  <a:latin typeface="Georgia" charset="0"/>
                </a:rPr>
                <a:t>σ</a:t>
              </a:r>
            </a:p>
          </p:txBody>
        </p:sp>
        <p:sp>
          <p:nvSpPr>
            <p:cNvPr id="29709" name="Rectangle 29"/>
            <p:cNvSpPr>
              <a:spLocks noChangeArrowheads="1"/>
            </p:cNvSpPr>
            <p:nvPr/>
          </p:nvSpPr>
          <p:spPr bwMode="auto">
            <a:xfrm>
              <a:off x="4343400" y="2673350"/>
              <a:ext cx="422275" cy="366713"/>
            </a:xfrm>
            <a:prstGeom prst="rect">
              <a:avLst/>
            </a:prstGeom>
            <a:noFill/>
            <a:ln w="9525">
              <a:noFill/>
              <a:miter lim="800000"/>
              <a:headEnd/>
              <a:tailEnd/>
            </a:ln>
          </p:spPr>
          <p:txBody>
            <a:bodyPr>
              <a:prstTxWarp prst="textNoShape">
                <a:avLst/>
              </a:prstTxWarp>
              <a:spAutoFit/>
            </a:bodyPr>
            <a:lstStyle/>
            <a:p>
              <a:pPr algn="ctr"/>
              <a:endParaRPr lang="en-US">
                <a:latin typeface="Georgia" charset="0"/>
              </a:endParaRPr>
            </a:p>
          </p:txBody>
        </p:sp>
        <p:sp>
          <p:nvSpPr>
            <p:cNvPr id="29710" name="Rectangle 31"/>
            <p:cNvSpPr>
              <a:spLocks noChangeArrowheads="1"/>
            </p:cNvSpPr>
            <p:nvPr/>
          </p:nvSpPr>
          <p:spPr bwMode="auto">
            <a:xfrm>
              <a:off x="7239000" y="4205288"/>
              <a:ext cx="325438" cy="366712"/>
            </a:xfrm>
            <a:prstGeom prst="rect">
              <a:avLst/>
            </a:prstGeom>
            <a:noFill/>
            <a:ln w="9525">
              <a:noFill/>
              <a:miter lim="800000"/>
              <a:headEnd/>
              <a:tailEnd/>
            </a:ln>
          </p:spPr>
          <p:txBody>
            <a:bodyPr wrap="none">
              <a:prstTxWarp prst="textNoShape">
                <a:avLst/>
              </a:prstTxWarp>
              <a:spAutoFit/>
            </a:bodyPr>
            <a:lstStyle/>
            <a:p>
              <a:pPr algn="ctr"/>
              <a:r>
                <a:rPr lang="en-US">
                  <a:latin typeface="Georgia" charset="0"/>
                </a:rPr>
                <a:t>σ</a:t>
              </a:r>
            </a:p>
          </p:txBody>
        </p:sp>
        <p:sp>
          <p:nvSpPr>
            <p:cNvPr id="29711" name="Text Box 32"/>
            <p:cNvSpPr txBox="1">
              <a:spLocks noChangeArrowheads="1"/>
            </p:cNvSpPr>
            <p:nvPr/>
          </p:nvSpPr>
          <p:spPr bwMode="auto">
            <a:xfrm>
              <a:off x="4495800" y="5195888"/>
              <a:ext cx="990600" cy="366712"/>
            </a:xfrm>
            <a:prstGeom prst="rect">
              <a:avLst/>
            </a:prstGeom>
            <a:noFill/>
            <a:ln w="9525">
              <a:noFill/>
              <a:miter lim="800000"/>
              <a:headEnd/>
              <a:tailEnd/>
            </a:ln>
          </p:spPr>
          <p:txBody>
            <a:bodyPr>
              <a:prstTxWarp prst="textNoShape">
                <a:avLst/>
              </a:prstTxWarp>
              <a:spAutoFit/>
            </a:bodyPr>
            <a:lstStyle/>
            <a:p>
              <a:pPr algn="ctr"/>
              <a:r>
                <a:rPr lang="en-US">
                  <a:latin typeface="Georgia" charset="0"/>
                </a:rPr>
                <a:t>Triples</a:t>
              </a:r>
            </a:p>
          </p:txBody>
        </p:sp>
        <p:sp>
          <p:nvSpPr>
            <p:cNvPr id="29712" name="Text Box 33"/>
            <p:cNvSpPr txBox="1">
              <a:spLocks noChangeArrowheads="1"/>
            </p:cNvSpPr>
            <p:nvPr/>
          </p:nvSpPr>
          <p:spPr bwMode="auto">
            <a:xfrm>
              <a:off x="6934200" y="5195888"/>
              <a:ext cx="990600" cy="366712"/>
            </a:xfrm>
            <a:prstGeom prst="rect">
              <a:avLst/>
            </a:prstGeom>
            <a:noFill/>
            <a:ln w="9525">
              <a:noFill/>
              <a:miter lim="800000"/>
              <a:headEnd/>
              <a:tailEnd/>
            </a:ln>
          </p:spPr>
          <p:txBody>
            <a:bodyPr>
              <a:prstTxWarp prst="textNoShape">
                <a:avLst/>
              </a:prstTxWarp>
              <a:spAutoFit/>
            </a:bodyPr>
            <a:lstStyle/>
            <a:p>
              <a:pPr algn="ctr"/>
              <a:r>
                <a:rPr lang="en-US">
                  <a:latin typeface="Georgia" charset="0"/>
                </a:rPr>
                <a:t>Triples</a:t>
              </a:r>
            </a:p>
          </p:txBody>
        </p:sp>
        <p:sp>
          <p:nvSpPr>
            <p:cNvPr id="29713" name="Text Box 34"/>
            <p:cNvSpPr txBox="1">
              <a:spLocks noChangeArrowheads="1"/>
            </p:cNvSpPr>
            <p:nvPr/>
          </p:nvSpPr>
          <p:spPr bwMode="auto">
            <a:xfrm>
              <a:off x="4953000" y="4418013"/>
              <a:ext cx="1049338" cy="396875"/>
            </a:xfrm>
            <a:prstGeom prst="rect">
              <a:avLst/>
            </a:prstGeom>
            <a:noFill/>
            <a:ln w="9525">
              <a:noFill/>
              <a:miter lim="800000"/>
              <a:headEnd/>
              <a:tailEnd/>
            </a:ln>
          </p:spPr>
          <p:txBody>
            <a:bodyPr wrap="none">
              <a:prstTxWarp prst="textNoShape">
                <a:avLst/>
              </a:prstTxWarp>
              <a:spAutoFit/>
            </a:bodyPr>
            <a:lstStyle/>
            <a:p>
              <a:r>
                <a:rPr lang="en-US" sz="1000">
                  <a:latin typeface="Georgia" charset="0"/>
                </a:rPr>
                <a:t>?p=rdf:type</a:t>
              </a:r>
              <a:br>
                <a:rPr lang="en-US" sz="1000">
                  <a:latin typeface="Georgia" charset="0"/>
                </a:rPr>
              </a:br>
              <a:r>
                <a:rPr lang="en-US" sz="1000">
                  <a:latin typeface="Georgia" charset="0"/>
                </a:rPr>
                <a:t>?o=foaf:Person</a:t>
              </a:r>
            </a:p>
          </p:txBody>
        </p:sp>
        <p:sp>
          <p:nvSpPr>
            <p:cNvPr id="29714" name="Text Box 35"/>
            <p:cNvSpPr txBox="1">
              <a:spLocks noChangeArrowheads="1"/>
            </p:cNvSpPr>
            <p:nvPr/>
          </p:nvSpPr>
          <p:spPr bwMode="auto">
            <a:xfrm>
              <a:off x="7391400" y="4433888"/>
              <a:ext cx="963613" cy="244475"/>
            </a:xfrm>
            <a:prstGeom prst="rect">
              <a:avLst/>
            </a:prstGeom>
            <a:noFill/>
            <a:ln w="9525">
              <a:noFill/>
              <a:miter lim="800000"/>
              <a:headEnd/>
              <a:tailEnd/>
            </a:ln>
          </p:spPr>
          <p:txBody>
            <a:bodyPr wrap="none">
              <a:prstTxWarp prst="textNoShape">
                <a:avLst/>
              </a:prstTxWarp>
              <a:spAutoFit/>
            </a:bodyPr>
            <a:lstStyle/>
            <a:p>
              <a:r>
                <a:rPr lang="en-US" sz="1000">
                  <a:latin typeface="Georgia" charset="0"/>
                </a:rPr>
                <a:t>?p=foaf:name</a:t>
              </a:r>
            </a:p>
          </p:txBody>
        </p:sp>
        <p:sp>
          <p:nvSpPr>
            <p:cNvPr id="29715" name="Rectangle 36"/>
            <p:cNvSpPr>
              <a:spLocks noChangeArrowheads="1"/>
            </p:cNvSpPr>
            <p:nvPr/>
          </p:nvSpPr>
          <p:spPr bwMode="auto">
            <a:xfrm>
              <a:off x="4953000" y="3519488"/>
              <a:ext cx="887413" cy="244475"/>
            </a:xfrm>
            <a:prstGeom prst="rect">
              <a:avLst/>
            </a:prstGeom>
            <a:noFill/>
            <a:ln w="9525">
              <a:noFill/>
              <a:miter lim="800000"/>
              <a:headEnd/>
              <a:tailEnd/>
            </a:ln>
          </p:spPr>
          <p:txBody>
            <a:bodyPr wrap="none">
              <a:prstTxWarp prst="textNoShape">
                <a:avLst/>
              </a:prstTxWarp>
              <a:spAutoFit/>
            </a:bodyPr>
            <a:lstStyle/>
            <a:p>
              <a:r>
                <a:rPr lang="en-GB" sz="1000">
                  <a:latin typeface="Georgia" charset="0"/>
                  <a:ea typeface="Lucida Grande" charset="0"/>
                  <a:cs typeface="Lucida Grande" charset="0"/>
                </a:rPr>
                <a:t>?person←?s</a:t>
              </a:r>
              <a:endParaRPr lang="en-US" sz="1000">
                <a:latin typeface="Georgia" charset="0"/>
              </a:endParaRPr>
            </a:p>
          </p:txBody>
        </p:sp>
        <p:sp>
          <p:nvSpPr>
            <p:cNvPr id="29716" name="Rectangle 37"/>
            <p:cNvSpPr>
              <a:spLocks noChangeArrowheads="1"/>
            </p:cNvSpPr>
            <p:nvPr/>
          </p:nvSpPr>
          <p:spPr bwMode="auto">
            <a:xfrm>
              <a:off x="7391400" y="3443288"/>
              <a:ext cx="887413" cy="396875"/>
            </a:xfrm>
            <a:prstGeom prst="rect">
              <a:avLst/>
            </a:prstGeom>
            <a:noFill/>
            <a:ln w="9525">
              <a:noFill/>
              <a:miter lim="800000"/>
              <a:headEnd/>
              <a:tailEnd/>
            </a:ln>
          </p:spPr>
          <p:txBody>
            <a:bodyPr wrap="none">
              <a:prstTxWarp prst="textNoShape">
                <a:avLst/>
              </a:prstTxWarp>
              <a:spAutoFit/>
            </a:bodyPr>
            <a:lstStyle/>
            <a:p>
              <a:r>
                <a:rPr lang="en-GB" sz="1000">
                  <a:latin typeface="Georgia" charset="0"/>
                  <a:ea typeface="Lucida Grande" charset="0"/>
                  <a:cs typeface="Lucida Grande" charset="0"/>
                </a:rPr>
                <a:t>?person←?s</a:t>
              </a:r>
              <a:br>
                <a:rPr lang="en-GB" sz="1000">
                  <a:latin typeface="Georgia" charset="0"/>
                  <a:ea typeface="Lucida Grande" charset="0"/>
                  <a:cs typeface="Lucida Grande" charset="0"/>
                </a:rPr>
              </a:br>
              <a:r>
                <a:rPr lang="en-GB" sz="1000">
                  <a:latin typeface="Georgia" charset="0"/>
                  <a:ea typeface="Lucida Grande" charset="0"/>
                  <a:cs typeface="Lucida Grande" charset="0"/>
                </a:rPr>
                <a:t>?name←?o</a:t>
              </a:r>
              <a:endParaRPr lang="en-US" sz="1000">
                <a:latin typeface="Georgia" charset="0"/>
                <a:ea typeface="Lucida Grande" charset="0"/>
                <a:cs typeface="Lucida Grande" charset="0"/>
              </a:endParaRPr>
            </a:p>
          </p:txBody>
        </p:sp>
        <p:sp>
          <p:nvSpPr>
            <p:cNvPr id="29717" name="Rectangle 38"/>
            <p:cNvSpPr>
              <a:spLocks noChangeArrowheads="1"/>
            </p:cNvSpPr>
            <p:nvPr/>
          </p:nvSpPr>
          <p:spPr bwMode="auto">
            <a:xfrm>
              <a:off x="6019800" y="1295400"/>
              <a:ext cx="341313" cy="366713"/>
            </a:xfrm>
            <a:prstGeom prst="rect">
              <a:avLst/>
            </a:prstGeom>
            <a:noFill/>
            <a:ln w="9525">
              <a:noFill/>
              <a:miter lim="800000"/>
              <a:headEnd/>
              <a:tailEnd/>
            </a:ln>
          </p:spPr>
          <p:txBody>
            <a:bodyPr wrap="none">
              <a:prstTxWarp prst="textNoShape">
                <a:avLst/>
              </a:prstTxWarp>
              <a:spAutoFit/>
            </a:bodyPr>
            <a:lstStyle/>
            <a:p>
              <a:pPr algn="ctr"/>
              <a:r>
                <a:rPr lang="en-US">
                  <a:latin typeface="Georgia" charset="0"/>
                </a:rPr>
                <a:t>π</a:t>
              </a:r>
            </a:p>
          </p:txBody>
        </p:sp>
        <p:sp>
          <p:nvSpPr>
            <p:cNvPr id="29718" name="Rectangle 39"/>
            <p:cNvSpPr>
              <a:spLocks noChangeArrowheads="1"/>
            </p:cNvSpPr>
            <p:nvPr/>
          </p:nvSpPr>
          <p:spPr bwMode="auto">
            <a:xfrm>
              <a:off x="6172200" y="1524000"/>
              <a:ext cx="573088" cy="244475"/>
            </a:xfrm>
            <a:prstGeom prst="rect">
              <a:avLst/>
            </a:prstGeom>
            <a:noFill/>
            <a:ln w="9525">
              <a:noFill/>
              <a:miter lim="800000"/>
              <a:headEnd/>
              <a:tailEnd/>
            </a:ln>
          </p:spPr>
          <p:txBody>
            <a:bodyPr wrap="none">
              <a:prstTxWarp prst="textNoShape">
                <a:avLst/>
              </a:prstTxWarp>
              <a:spAutoFit/>
            </a:bodyPr>
            <a:lstStyle/>
            <a:p>
              <a:r>
                <a:rPr lang="en-GB" sz="1000">
                  <a:latin typeface="Georgia" charset="0"/>
                  <a:ea typeface="Lucida Grande" charset="0"/>
                  <a:cs typeface="Lucida Grande" charset="0"/>
                </a:rPr>
                <a:t>?name</a:t>
              </a:r>
              <a:endParaRPr lang="en-US" sz="1000">
                <a:latin typeface="Georgia" charset="0"/>
              </a:endParaRPr>
            </a:p>
          </p:txBody>
        </p:sp>
        <p:sp>
          <p:nvSpPr>
            <p:cNvPr id="29719" name="Line 40"/>
            <p:cNvSpPr>
              <a:spLocks noChangeShapeType="1"/>
            </p:cNvSpPr>
            <p:nvPr/>
          </p:nvSpPr>
          <p:spPr bwMode="auto">
            <a:xfrm flipH="1">
              <a:off x="6172200" y="1676400"/>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9720" name="Rectangle 41"/>
            <p:cNvSpPr>
              <a:spLocks noChangeArrowheads="1"/>
            </p:cNvSpPr>
            <p:nvPr/>
          </p:nvSpPr>
          <p:spPr bwMode="auto">
            <a:xfrm>
              <a:off x="7239000" y="3290888"/>
              <a:ext cx="314325" cy="366712"/>
            </a:xfrm>
            <a:prstGeom prst="rect">
              <a:avLst/>
            </a:prstGeom>
            <a:noFill/>
            <a:ln w="9525">
              <a:noFill/>
              <a:miter lim="800000"/>
              <a:headEnd/>
              <a:tailEnd/>
            </a:ln>
          </p:spPr>
          <p:txBody>
            <a:bodyPr>
              <a:prstTxWarp prst="textNoShape">
                <a:avLst/>
              </a:prstTxWarp>
              <a:spAutoFit/>
            </a:bodyPr>
            <a:lstStyle/>
            <a:p>
              <a:r>
                <a:rPr lang="en-US">
                  <a:latin typeface="Georgia" charset="0"/>
                </a:rPr>
                <a:t>ρ</a:t>
              </a:r>
            </a:p>
          </p:txBody>
        </p:sp>
        <p:sp>
          <p:nvSpPr>
            <p:cNvPr id="29721" name="Rectangle 42"/>
            <p:cNvSpPr>
              <a:spLocks noChangeArrowheads="1"/>
            </p:cNvSpPr>
            <p:nvPr/>
          </p:nvSpPr>
          <p:spPr bwMode="auto">
            <a:xfrm>
              <a:off x="4800600" y="3276600"/>
              <a:ext cx="314325" cy="366713"/>
            </a:xfrm>
            <a:prstGeom prst="rect">
              <a:avLst/>
            </a:prstGeom>
            <a:noFill/>
            <a:ln w="9525">
              <a:noFill/>
              <a:miter lim="800000"/>
              <a:headEnd/>
              <a:tailEnd/>
            </a:ln>
          </p:spPr>
          <p:txBody>
            <a:bodyPr wrap="none">
              <a:prstTxWarp prst="textNoShape">
                <a:avLst/>
              </a:prstTxWarp>
              <a:spAutoFit/>
            </a:bodyPr>
            <a:lstStyle/>
            <a:p>
              <a:r>
                <a:rPr lang="en-US">
                  <a:latin typeface="Georgia" charset="0"/>
                </a:rPr>
                <a:t>ρ</a:t>
              </a:r>
            </a:p>
          </p:txBody>
        </p:sp>
        <p:sp>
          <p:nvSpPr>
            <p:cNvPr id="29722" name="Rectangle 45"/>
            <p:cNvSpPr>
              <a:spLocks noChangeArrowheads="1"/>
            </p:cNvSpPr>
            <p:nvPr/>
          </p:nvSpPr>
          <p:spPr bwMode="auto">
            <a:xfrm>
              <a:off x="6215063" y="2422525"/>
              <a:ext cx="642937" cy="244475"/>
            </a:xfrm>
            <a:prstGeom prst="rect">
              <a:avLst/>
            </a:prstGeom>
            <a:noFill/>
            <a:ln w="9525">
              <a:noFill/>
              <a:miter lim="800000"/>
              <a:headEnd/>
              <a:tailEnd/>
            </a:ln>
          </p:spPr>
          <p:txBody>
            <a:bodyPr wrap="none">
              <a:prstTxWarp prst="textNoShape">
                <a:avLst/>
              </a:prstTxWarp>
              <a:spAutoFit/>
            </a:bodyPr>
            <a:lstStyle/>
            <a:p>
              <a:r>
                <a:rPr lang="en-GB" sz="1000">
                  <a:latin typeface="Georgia" charset="0"/>
                  <a:ea typeface="Lucida Grande" charset="0"/>
                  <a:cs typeface="Lucida Grande" charset="0"/>
                </a:rPr>
                <a:t>?person</a:t>
              </a:r>
              <a:endParaRPr lang="en-US" sz="1000">
                <a:latin typeface="Georgia" charset="0"/>
              </a:endParaRPr>
            </a:p>
          </p:txBody>
        </p: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GB" smtClean="0"/>
              <a:t>Namespaces in Queries</a:t>
            </a:r>
          </a:p>
        </p:txBody>
      </p:sp>
      <p:sp>
        <p:nvSpPr>
          <p:cNvPr id="31747" name="Content Placeholder 2"/>
          <p:cNvSpPr>
            <a:spLocks noGrp="1"/>
          </p:cNvSpPr>
          <p:nvPr>
            <p:ph idx="1"/>
          </p:nvPr>
        </p:nvSpPr>
        <p:spPr/>
        <p:txBody>
          <a:bodyPr/>
          <a:lstStyle/>
          <a:p>
            <a:pPr marL="0" indent="0" eaLnBrk="1" hangingPunct="1">
              <a:buNone/>
            </a:pPr>
            <a:r>
              <a:rPr lang="en-GB" dirty="0" smtClean="0"/>
              <a:t>The query given in the previous example was over-simplified</a:t>
            </a:r>
          </a:p>
          <a:p>
            <a:pPr lvl="1"/>
            <a:r>
              <a:rPr lang="en-GB" dirty="0" smtClean="0"/>
              <a:t>Need to define namespaces for vocabulary terms used:</a:t>
            </a:r>
          </a:p>
          <a:p>
            <a:pPr eaLnBrk="1" hangingPunct="1">
              <a:buFontTx/>
              <a:buNone/>
            </a:pPr>
            <a:r>
              <a:rPr lang="en-GB" dirty="0" smtClean="0"/>
              <a:t>	</a:t>
            </a:r>
          </a:p>
          <a:p>
            <a:pPr marL="0" indent="0" eaLnBrk="1" hangingPunct="1">
              <a:buFontTx/>
              <a:buNone/>
            </a:pPr>
            <a:r>
              <a:rPr lang="en-GB" sz="2000" b="1" dirty="0" smtClean="0">
                <a:latin typeface="Lucida Sans"/>
                <a:cs typeface="Lucida Sans"/>
              </a:rPr>
              <a:t>PREFIX </a:t>
            </a:r>
            <a:r>
              <a:rPr lang="en-GB" sz="2000" b="1" dirty="0" err="1" smtClean="0">
                <a:latin typeface="Lucida Sans"/>
                <a:cs typeface="Lucida Sans"/>
              </a:rPr>
              <a:t>foaf</a:t>
            </a:r>
            <a:r>
              <a:rPr lang="en-GB" sz="2000" b="1" dirty="0" smtClean="0">
                <a:latin typeface="Lucida Sans"/>
                <a:cs typeface="Lucida Sans"/>
              </a:rPr>
              <a:t>: &lt;http://xmlns.com/foaf/0.1/&gt;</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SELECT ?name ?</a:t>
            </a:r>
            <a:r>
              <a:rPr lang="en-GB" sz="2000" dirty="0" err="1" smtClean="0">
                <a:latin typeface="Lucida Sans"/>
                <a:cs typeface="Lucida Sans"/>
              </a:rPr>
              <a:t>mbox</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WHERE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foaf:name</a:t>
            </a:r>
            <a:r>
              <a:rPr lang="en-GB" sz="2000" dirty="0" smtClean="0">
                <a:latin typeface="Lucida Sans"/>
                <a:cs typeface="Lucida Sans"/>
              </a:rPr>
              <a:t> ?name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foaf:mbox</a:t>
            </a:r>
            <a:r>
              <a:rPr lang="en-GB" sz="2000" dirty="0" smtClean="0">
                <a:latin typeface="Lucida Sans"/>
                <a:cs typeface="Lucida Sans"/>
              </a:rPr>
              <a:t> ?</a:t>
            </a:r>
            <a:r>
              <a:rPr lang="en-GB" sz="2000" dirty="0" err="1" smtClean="0">
                <a:latin typeface="Lucida Sans"/>
                <a:cs typeface="Lucida Sans"/>
              </a:rPr>
              <a:t>mbox</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a:t>
            </a:r>
          </a:p>
          <a:p>
            <a:pPr lvl="1" eaLnBrk="1" hangingPunct="1"/>
            <a:endParaRPr lang="en-GB" dirty="0" smtClean="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GB" smtClean="0"/>
              <a:t>Matching RDF Literals</a:t>
            </a:r>
          </a:p>
        </p:txBody>
      </p:sp>
      <p:sp>
        <p:nvSpPr>
          <p:cNvPr id="32771"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@prefix ns:  	&lt;http://</a:t>
            </a:r>
            <a:r>
              <a:rPr lang="en-GB" sz="2000" dirty="0" err="1" smtClean="0">
                <a:latin typeface="Lucida Sans"/>
                <a:cs typeface="Lucida Sans"/>
              </a:rPr>
              <a:t>example.org</a:t>
            </a:r>
            <a:r>
              <a:rPr lang="en-GB" sz="2000" dirty="0" smtClean="0">
                <a:latin typeface="Lucida Sans"/>
                <a:cs typeface="Lucida Sans"/>
              </a:rPr>
              <a:t>/ns#&gt; .</a:t>
            </a:r>
            <a:br>
              <a:rPr lang="en-GB" sz="2000" dirty="0" smtClean="0">
                <a:latin typeface="Lucida Sans"/>
                <a:cs typeface="Lucida Sans"/>
              </a:rPr>
            </a:br>
            <a:r>
              <a:rPr lang="en-GB" sz="2000" dirty="0" smtClean="0">
                <a:latin typeface="Lucida Sans"/>
                <a:cs typeface="Lucida Sans"/>
              </a:rPr>
              <a:t>@prefix :    	&lt;http://</a:t>
            </a:r>
            <a:r>
              <a:rPr lang="en-GB" sz="2000" dirty="0" err="1" smtClean="0">
                <a:latin typeface="Lucida Sans"/>
                <a:cs typeface="Lucida Sans"/>
              </a:rPr>
              <a:t>example.org</a:t>
            </a:r>
            <a:r>
              <a:rPr lang="en-GB" sz="2000" dirty="0" smtClean="0">
                <a:latin typeface="Lucida Sans"/>
                <a:cs typeface="Lucida Sans"/>
              </a:rPr>
              <a:t>/ns#&gt; .</a:t>
            </a:r>
            <a:br>
              <a:rPr lang="en-GB" sz="2000" dirty="0" smtClean="0">
                <a:latin typeface="Lucida Sans"/>
                <a:cs typeface="Lucida Sans"/>
              </a:rPr>
            </a:br>
            <a:r>
              <a:rPr lang="en-GB" sz="2000" dirty="0" smtClean="0">
                <a:latin typeface="Lucida Sans"/>
                <a:cs typeface="Lucida Sans"/>
              </a:rPr>
              <a:t>@prefix </a:t>
            </a:r>
            <a:r>
              <a:rPr lang="en-GB" sz="2000" dirty="0" err="1" smtClean="0">
                <a:latin typeface="Lucida Sans"/>
                <a:cs typeface="Lucida Sans"/>
              </a:rPr>
              <a:t>xsd</a:t>
            </a:r>
            <a:r>
              <a:rPr lang="en-GB" sz="2000" dirty="0" smtClean="0">
                <a:latin typeface="Lucida Sans"/>
                <a:cs typeface="Lucida Sans"/>
              </a:rPr>
              <a:t>:	&lt;http://www.w3.org/2001/</a:t>
            </a:r>
            <a:r>
              <a:rPr lang="en-GB" sz="2000" dirty="0" err="1" smtClean="0">
                <a:latin typeface="Lucida Sans"/>
                <a:cs typeface="Lucida Sans"/>
              </a:rPr>
              <a:t>XMLSchema</a:t>
            </a:r>
            <a:r>
              <a:rPr lang="en-GB" sz="2000" dirty="0" smtClean="0">
                <a:latin typeface="Lucida Sans"/>
                <a:cs typeface="Lucida Sans"/>
              </a:rPr>
              <a:t>#&gt; .</a:t>
            </a:r>
            <a:br>
              <a:rPr lang="en-GB" sz="2000" dirty="0" smtClean="0">
                <a:latin typeface="Lucida Sans"/>
                <a:cs typeface="Lucida Sans"/>
              </a:rPr>
            </a:b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:x   </a:t>
            </a:r>
            <a:r>
              <a:rPr lang="en-GB" sz="2000" dirty="0" err="1" smtClean="0">
                <a:latin typeface="Lucida Sans"/>
                <a:cs typeface="Lucida Sans"/>
              </a:rPr>
              <a:t>ns:p</a:t>
            </a:r>
            <a:r>
              <a:rPr lang="en-GB" sz="2000" dirty="0" smtClean="0">
                <a:latin typeface="Lucida Sans"/>
                <a:cs typeface="Lucida Sans"/>
              </a:rPr>
              <a:t>     "</a:t>
            </a:r>
            <a:r>
              <a:rPr lang="en-GB" sz="2000" dirty="0" err="1" smtClean="0">
                <a:latin typeface="Lucida Sans"/>
                <a:cs typeface="Lucida Sans"/>
              </a:rPr>
              <a:t>cat"@en</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:y   </a:t>
            </a:r>
            <a:r>
              <a:rPr lang="en-GB" sz="2000" dirty="0" err="1" smtClean="0">
                <a:latin typeface="Lucida Sans"/>
                <a:cs typeface="Lucida Sans"/>
              </a:rPr>
              <a:t>ns:p</a:t>
            </a:r>
            <a:r>
              <a:rPr lang="en-GB" sz="2000" dirty="0" smtClean="0">
                <a:latin typeface="Lucida Sans"/>
                <a:cs typeface="Lucida Sans"/>
              </a:rPr>
              <a:t>     "42"^^</a:t>
            </a:r>
            <a:r>
              <a:rPr lang="en-GB" sz="2000" dirty="0" err="1" smtClean="0">
                <a:latin typeface="Lucida Sans"/>
                <a:cs typeface="Lucida Sans"/>
              </a:rPr>
              <a:t>xsd:integer</a:t>
            </a:r>
            <a:r>
              <a:rPr lang="en-GB" sz="2000" dirty="0" smtClean="0">
                <a:latin typeface="Lucida Sans"/>
                <a:cs typeface="Lucida Sans"/>
              </a:rPr>
              <a:t> .</a:t>
            </a:r>
          </a:p>
          <a:p>
            <a:pPr eaLnBrk="1" hangingPunct="1"/>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smtClean="0"/>
              <a:t>Matching RDF String Literals</a:t>
            </a:r>
          </a:p>
        </p:txBody>
      </p:sp>
      <p:sp>
        <p:nvSpPr>
          <p:cNvPr id="33795" name="Content Placeholder 2"/>
          <p:cNvSpPr>
            <a:spLocks noGrp="1"/>
          </p:cNvSpPr>
          <p:nvPr>
            <p:ph idx="1"/>
          </p:nvPr>
        </p:nvSpPr>
        <p:spPr/>
        <p:txBody>
          <a:bodyPr/>
          <a:lstStyle/>
          <a:p>
            <a:pPr marL="0" indent="0">
              <a:buNone/>
            </a:pPr>
            <a:r>
              <a:rPr lang="en-GB" dirty="0" smtClean="0"/>
              <a:t>The following query returns no bindings:</a:t>
            </a:r>
          </a:p>
          <a:p>
            <a:pPr marL="0" indent="0">
              <a:buNone/>
            </a:pPr>
            <a:r>
              <a:rPr lang="en-GB" sz="2000" dirty="0" smtClean="0">
                <a:latin typeface="Lucida Sans"/>
                <a:cs typeface="Lucida Sans"/>
              </a:rPr>
              <a:t>SELECT ?V</a:t>
            </a:r>
            <a:br>
              <a:rPr lang="en-GB" sz="2000"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?v ?p "cat" .</a:t>
            </a:r>
            <a:br>
              <a:rPr lang="en-GB" sz="2000" dirty="0" smtClean="0">
                <a:latin typeface="Lucida Sans"/>
                <a:cs typeface="Lucida Sans"/>
              </a:rPr>
            </a:br>
            <a:r>
              <a:rPr lang="en-GB" sz="2000" dirty="0" smtClean="0">
                <a:latin typeface="Lucida Sans"/>
                <a:cs typeface="Lucida Sans"/>
              </a:rPr>
              <a:t>}</a:t>
            </a:r>
            <a:endParaRPr lang="en-GB" dirty="0" smtClean="0"/>
          </a:p>
          <a:p>
            <a:pPr marL="0" indent="0">
              <a:buNone/>
            </a:pPr>
            <a:r>
              <a:rPr lang="en-GB" dirty="0" smtClean="0"/>
              <a:t>“cat” must have language tag, as in graph: “</a:t>
            </a:r>
            <a:r>
              <a:rPr lang="en-GB" dirty="0" err="1" smtClean="0"/>
              <a:t>cat”@en</a:t>
            </a:r>
            <a:r>
              <a:rPr lang="en-GB" dirty="0" smtClean="0"/>
              <a:t> </a:t>
            </a:r>
          </a:p>
          <a:p>
            <a:pPr marL="0" indent="0">
              <a:buNone/>
            </a:pPr>
            <a:r>
              <a:rPr lang="en-GB" sz="2000" dirty="0" smtClean="0">
                <a:latin typeface="Lucida Sans"/>
                <a:cs typeface="Lucida Sans"/>
              </a:rPr>
              <a:t>SELECT ?v </a:t>
            </a:r>
            <a:br>
              <a:rPr lang="en-GB" sz="2000"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?v ?p "</a:t>
            </a:r>
            <a:r>
              <a:rPr lang="en-GB" sz="2000" dirty="0" err="1" smtClean="0">
                <a:latin typeface="Lucida Sans"/>
                <a:cs typeface="Lucida Sans"/>
              </a:rPr>
              <a:t>cat"@en</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a:t>
            </a:r>
            <a:endParaRPr lang="en-GB" dirty="0" smtClean="0"/>
          </a:p>
          <a:p>
            <a:pPr lvl="1"/>
            <a:r>
              <a:rPr lang="en-GB" dirty="0" smtClean="0"/>
              <a:t>Returns a single binding</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GB" smtClean="0"/>
              <a:t>Matching RDF Numeric Literals</a:t>
            </a:r>
          </a:p>
        </p:txBody>
      </p:sp>
      <p:sp>
        <p:nvSpPr>
          <p:cNvPr id="34819"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SELECT ?v </a:t>
            </a:r>
            <a:br>
              <a:rPr lang="en-GB" sz="2000"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?v ?p 42 .</a:t>
            </a:r>
            <a:br>
              <a:rPr lang="en-GB" sz="2000" dirty="0" smtClean="0">
                <a:latin typeface="Lucida Sans"/>
                <a:cs typeface="Lucida Sans"/>
              </a:rPr>
            </a:br>
            <a:r>
              <a:rPr lang="en-GB" sz="2000" dirty="0" smtClean="0">
                <a:latin typeface="Lucida Sans"/>
                <a:cs typeface="Lucida Sans"/>
              </a:rPr>
              <a:t>}</a:t>
            </a:r>
            <a:endParaRPr lang="en-GB" dirty="0" smtClean="0"/>
          </a:p>
          <a:p>
            <a:pPr lvl="1"/>
            <a:r>
              <a:rPr lang="en-GB" dirty="0" smtClean="0"/>
              <a:t>Returns a single binding</a:t>
            </a:r>
          </a:p>
          <a:p>
            <a:pPr eaLnBrk="1" hangingPunct="1"/>
            <a:endParaRPr lang="en-GB" dirty="0" smtClean="0"/>
          </a:p>
          <a:p>
            <a:pPr marL="0" indent="0" eaLnBrk="1" hangingPunct="1">
              <a:buNone/>
            </a:pPr>
            <a:r>
              <a:rPr lang="en-GB" dirty="0" smtClean="0"/>
              <a:t>Integers in SPARQL queries are implicitly typed as </a:t>
            </a:r>
            <a:r>
              <a:rPr lang="en-GB" dirty="0" err="1" smtClean="0"/>
              <a:t>xsd:integer</a:t>
            </a:r>
            <a:r>
              <a:rPr lang="en-GB" dirty="0" smtClean="0"/>
              <a:t>:</a:t>
            </a:r>
            <a:endParaRPr lang="en-GB" sz="2000" dirty="0" smtClean="0">
              <a:latin typeface="Lucida Sans"/>
              <a:cs typeface="Lucida Sans"/>
            </a:endParaRPr>
          </a:p>
          <a:p>
            <a:pPr eaLnBrk="1" hangingPunct="1">
              <a:buNone/>
            </a:pPr>
            <a:r>
              <a:rPr lang="en-GB" sz="2000" dirty="0" smtClean="0">
                <a:latin typeface="Lucida Sans"/>
                <a:cs typeface="Lucida Sans"/>
              </a:rPr>
              <a:t>	"42"^^&lt;http://www.w3.org/2001/XMLSchema#integer&gt;</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GB" smtClean="0"/>
              <a:t>Blank Nodes</a:t>
            </a:r>
          </a:p>
        </p:txBody>
      </p:sp>
      <p:sp>
        <p:nvSpPr>
          <p:cNvPr id="35843" name="Content Placeholder 2"/>
          <p:cNvSpPr>
            <a:spLocks noGrp="1"/>
          </p:cNvSpPr>
          <p:nvPr>
            <p:ph idx="1"/>
          </p:nvPr>
        </p:nvSpPr>
        <p:spPr/>
        <p:txBody>
          <a:bodyPr/>
          <a:lstStyle/>
          <a:p>
            <a:pPr marL="0" indent="0" eaLnBrk="1" hangingPunct="1">
              <a:buNone/>
            </a:pPr>
            <a:r>
              <a:rPr lang="en-GB" dirty="0" smtClean="0"/>
              <a:t>Blank nodes in a result set are scoped to that result set</a:t>
            </a:r>
          </a:p>
          <a:p>
            <a:pPr lvl="1"/>
            <a:r>
              <a:rPr lang="en-GB" dirty="0" smtClean="0"/>
              <a:t>No guarantee that blank node labels will be unchanged over repeated queries</a:t>
            </a:r>
          </a:p>
          <a:p>
            <a:pPr marL="0" indent="0" eaLnBrk="1" hangingPunct="1">
              <a:buFontTx/>
              <a:buNone/>
            </a:pPr>
            <a:r>
              <a:rPr lang="en-GB" dirty="0" smtClean="0"/>
              <a:t>	</a:t>
            </a:r>
            <a:br>
              <a:rPr lang="en-GB" dirty="0" smtClean="0"/>
            </a:br>
            <a:r>
              <a:rPr lang="en-GB" sz="2000" dirty="0" smtClean="0">
                <a:latin typeface="Lucida Sans"/>
                <a:cs typeface="Lucida Sans"/>
              </a:rPr>
              <a:t>_:a  </a:t>
            </a:r>
            <a:r>
              <a:rPr lang="en-GB" sz="2000" dirty="0" err="1" smtClean="0">
                <a:latin typeface="Lucida Sans"/>
                <a:cs typeface="Lucida Sans"/>
              </a:rPr>
              <a:t>foaf:name</a:t>
            </a:r>
            <a:r>
              <a:rPr lang="en-GB" sz="2000" dirty="0" smtClean="0">
                <a:latin typeface="Lucida Sans"/>
                <a:cs typeface="Lucida Sans"/>
              </a:rPr>
              <a:t>   "Alice"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b</a:t>
            </a:r>
            <a:r>
              <a:rPr lang="en-GB" sz="2000" dirty="0" smtClean="0">
                <a:latin typeface="Lucida Sans"/>
                <a:cs typeface="Lucida Sans"/>
              </a:rPr>
              <a:t>  </a:t>
            </a:r>
            <a:r>
              <a:rPr lang="en-GB" sz="2000" dirty="0" err="1" smtClean="0">
                <a:latin typeface="Lucida Sans"/>
                <a:cs typeface="Lucida Sans"/>
              </a:rPr>
              <a:t>foaf:name</a:t>
            </a:r>
            <a:r>
              <a:rPr lang="en-GB" sz="2000" dirty="0" smtClean="0">
                <a:latin typeface="Lucida Sans"/>
                <a:cs typeface="Lucida Sans"/>
              </a:rPr>
              <a:t>   "Bob" .</a:t>
            </a:r>
          </a:p>
          <a:p>
            <a:pPr marL="0" indent="0" eaLnBrk="1" hangingPunct="1">
              <a:buFontTx/>
              <a:buNone/>
            </a:pP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SELECT ?x ?name</a:t>
            </a:r>
            <a:br>
              <a:rPr lang="en-GB" sz="2000"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foaf:name</a:t>
            </a:r>
            <a:r>
              <a:rPr lang="en-GB" sz="2000" dirty="0" smtClean="0">
                <a:latin typeface="Lucida Sans"/>
                <a:cs typeface="Lucida Sans"/>
              </a:rPr>
              <a:t> ?name . </a:t>
            </a:r>
            <a:br>
              <a:rPr lang="en-GB" sz="2000" dirty="0" smtClean="0">
                <a:latin typeface="Lucida Sans"/>
                <a:cs typeface="Lucida Sans"/>
              </a:rPr>
            </a:br>
            <a:r>
              <a:rPr lang="en-GB" sz="2000" dirty="0" smtClean="0">
                <a:latin typeface="Lucida Sans"/>
                <a:cs typeface="Lucida Sans"/>
              </a:rPr>
              <a:t>}</a:t>
            </a:r>
          </a:p>
          <a:p>
            <a:pPr eaLnBrk="1" hangingPunct="1"/>
            <a:endParaRPr lang="en-GB" dirty="0"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smtClean="0"/>
              <a:t>Semantic Web Applications</a:t>
            </a:r>
          </a:p>
        </p:txBody>
      </p:sp>
      <p:sp>
        <p:nvSpPr>
          <p:cNvPr id="17411" name="Content Placeholder 2"/>
          <p:cNvSpPr>
            <a:spLocks noGrp="1"/>
          </p:cNvSpPr>
          <p:nvPr>
            <p:ph idx="1"/>
          </p:nvPr>
        </p:nvSpPr>
        <p:spPr/>
        <p:txBody>
          <a:bodyPr/>
          <a:lstStyle/>
          <a:p>
            <a:pPr marL="0" indent="0" eaLnBrk="1" hangingPunct="1">
              <a:buNone/>
            </a:pPr>
            <a:r>
              <a:rPr lang="en-GB" dirty="0" smtClean="0"/>
              <a:t>Technologies considered so far allow us to:</a:t>
            </a:r>
          </a:p>
          <a:p>
            <a:pPr lvl="1"/>
            <a:r>
              <a:rPr lang="en-GB" dirty="0" smtClean="0"/>
              <a:t>create representation schemes (RDFS, OWL)</a:t>
            </a:r>
          </a:p>
          <a:p>
            <a:pPr lvl="1"/>
            <a:r>
              <a:rPr lang="en-GB" dirty="0" smtClean="0"/>
              <a:t>represent data (RDF)</a:t>
            </a:r>
          </a:p>
          <a:p>
            <a:pPr marL="0" indent="0" eaLnBrk="1" hangingPunct="1">
              <a:buNone/>
            </a:pPr>
            <a:endParaRPr lang="en-GB" dirty="0" smtClean="0"/>
          </a:p>
          <a:p>
            <a:pPr marL="0" indent="0" eaLnBrk="1" hangingPunct="1">
              <a:buNone/>
            </a:pPr>
            <a:r>
              <a:rPr lang="en-GB" dirty="0" smtClean="0"/>
              <a:t>We can put data in – how do we get it back out? </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p:txBody>
          <a:bodyPr/>
          <a:lstStyle/>
          <a:p>
            <a:pPr eaLnBrk="1" hangingPunct="1"/>
            <a:r>
              <a:rPr lang="en-GB" smtClean="0"/>
              <a:t>Blank Nodes</a:t>
            </a:r>
          </a:p>
        </p:txBody>
      </p:sp>
      <p:graphicFrame>
        <p:nvGraphicFramePr>
          <p:cNvPr id="6" name="Content Placeholder 3"/>
          <p:cNvGraphicFramePr>
            <a:graphicFrameLocks noGrp="1"/>
          </p:cNvGraphicFramePr>
          <p:nvPr>
            <p:extLst>
              <p:ext uri="{D42A27DB-BD31-4B8C-83A1-F6EECF244321}">
                <p14:modId xmlns:p14="http://schemas.microsoft.com/office/powerpoint/2010/main" val="1297966605"/>
              </p:ext>
            </p:extLst>
          </p:nvPr>
        </p:nvGraphicFramePr>
        <p:xfrm>
          <a:off x="1752600" y="1905000"/>
          <a:ext cx="5638800" cy="1645920"/>
        </p:xfrm>
        <a:graphic>
          <a:graphicData uri="http://schemas.openxmlformats.org/drawingml/2006/table">
            <a:tbl>
              <a:tblPr>
                <a:tableStyleId>{2D5ABB26-0587-4C30-8999-92F81FD0307C}</a:tableStyleId>
              </a:tblPr>
              <a:tblGrid>
                <a:gridCol w="2819400"/>
                <a:gridCol w="2819400"/>
              </a:tblGrid>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b="1" u="none" strike="noStrike" cap="none" normalizeH="0" baseline="0" dirty="0" smtClean="0">
                          <a:ln>
                            <a:noFill/>
                          </a:ln>
                          <a:effectLst/>
                          <a:latin typeface="Lucida Sans"/>
                          <a:cs typeface="Lucida Sans"/>
                        </a:rPr>
                        <a:t>?</a:t>
                      </a:r>
                      <a:r>
                        <a:rPr kumimoji="0" lang="en-GB" sz="2000" b="1" u="none" strike="noStrike" cap="none" normalizeH="0" baseline="0" dirty="0" err="1" smtClean="0">
                          <a:ln>
                            <a:noFill/>
                          </a:ln>
                          <a:effectLst/>
                          <a:latin typeface="Lucida Sans"/>
                          <a:cs typeface="Lucida Sans"/>
                        </a:rPr>
                        <a:t>x</a:t>
                      </a:r>
                      <a:endParaRPr kumimoji="0" lang="en-GB" sz="2000" b="1" i="0" u="none" strike="noStrike" cap="none" normalizeH="0" baseline="0" dirty="0" smtClean="0">
                        <a:ln>
                          <a:noFill/>
                        </a:ln>
                        <a:solidFill>
                          <a:srgbClr val="FFFFFF"/>
                        </a:solidFill>
                        <a:effectLst/>
                        <a:latin typeface="Lucida Sans"/>
                        <a:ea typeface="ＭＳ Ｐゴシック" charset="-128"/>
                        <a:cs typeface="Lucida Sans"/>
                      </a:endParaRPr>
                    </a:p>
                  </a:txBody>
                  <a:tcPr horzOverflow="overflow">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b="1" u="none" strike="noStrike" cap="none" normalizeH="0" baseline="0" dirty="0" smtClean="0">
                          <a:ln>
                            <a:noFill/>
                          </a:ln>
                          <a:effectLst/>
                          <a:latin typeface="Lucida Sans"/>
                          <a:cs typeface="Lucida Sans"/>
                        </a:rPr>
                        <a:t>?name</a:t>
                      </a:r>
                      <a:endParaRPr kumimoji="0" lang="en-GB" sz="2000" b="1" i="0" u="none" strike="noStrike" cap="none" normalizeH="0" baseline="0" dirty="0" smtClean="0">
                        <a:ln>
                          <a:noFill/>
                        </a:ln>
                        <a:solidFill>
                          <a:srgbClr val="FFFFFF"/>
                        </a:solidFill>
                        <a:effectLst/>
                        <a:latin typeface="Lucida Sans"/>
                        <a:ea typeface="ＭＳ Ｐゴシック" charset="-128"/>
                        <a:cs typeface="Lucida Sans"/>
                      </a:endParaRPr>
                    </a:p>
                  </a:txBody>
                  <a:tcPr horzOverflow="overflow">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_:a</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“Alice”</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_:b</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“Bob”</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bl>
          </a:graphicData>
        </a:graphic>
      </p:graphicFrame>
      <p:graphicFrame>
        <p:nvGraphicFramePr>
          <p:cNvPr id="8" name="Content Placeholder 3"/>
          <p:cNvGraphicFramePr>
            <a:graphicFrameLocks noGrp="1"/>
          </p:cNvGraphicFramePr>
          <p:nvPr>
            <p:extLst>
              <p:ext uri="{D42A27DB-BD31-4B8C-83A1-F6EECF244321}">
                <p14:modId xmlns:p14="http://schemas.microsoft.com/office/powerpoint/2010/main" val="419267711"/>
              </p:ext>
            </p:extLst>
          </p:nvPr>
        </p:nvGraphicFramePr>
        <p:xfrm>
          <a:off x="1752600" y="4114800"/>
          <a:ext cx="5638800" cy="1645920"/>
        </p:xfrm>
        <a:graphic>
          <a:graphicData uri="http://schemas.openxmlformats.org/drawingml/2006/table">
            <a:tbl>
              <a:tblPr>
                <a:tableStyleId>{2D5ABB26-0587-4C30-8999-92F81FD0307C}</a:tableStyleId>
              </a:tblPr>
              <a:tblGrid>
                <a:gridCol w="2819400"/>
                <a:gridCol w="2819400"/>
              </a:tblGrid>
              <a:tr h="371475">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b="1" u="none" strike="noStrike" cap="none" normalizeH="0" baseline="0" dirty="0" smtClean="0">
                          <a:ln>
                            <a:noFill/>
                          </a:ln>
                          <a:effectLst/>
                          <a:latin typeface="Lucida Sans"/>
                          <a:cs typeface="Lucida Sans"/>
                        </a:rPr>
                        <a:t>?</a:t>
                      </a:r>
                      <a:r>
                        <a:rPr kumimoji="0" lang="en-GB" sz="2000" b="1" u="none" strike="noStrike" cap="none" normalizeH="0" baseline="0" dirty="0" err="1" smtClean="0">
                          <a:ln>
                            <a:noFill/>
                          </a:ln>
                          <a:effectLst/>
                          <a:latin typeface="Lucida Sans"/>
                          <a:cs typeface="Lucida Sans"/>
                        </a:rPr>
                        <a:t>x</a:t>
                      </a:r>
                      <a:endParaRPr kumimoji="0" lang="en-GB" sz="2000" b="1" i="0" u="none" strike="noStrike" cap="none" normalizeH="0" baseline="0" dirty="0" smtClean="0">
                        <a:ln>
                          <a:noFill/>
                        </a:ln>
                        <a:solidFill>
                          <a:srgbClr val="FFFFFF"/>
                        </a:solidFill>
                        <a:effectLst/>
                        <a:latin typeface="Lucida Sans"/>
                        <a:ea typeface="ＭＳ Ｐゴシック" charset="-128"/>
                        <a:cs typeface="Lucida Sans"/>
                      </a:endParaRPr>
                    </a:p>
                  </a:txBody>
                  <a:tcPr horzOverflow="overflow">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b="1" u="none" strike="noStrike" cap="none" normalizeH="0" baseline="0" dirty="0" smtClean="0">
                          <a:ln>
                            <a:noFill/>
                          </a:ln>
                          <a:effectLst/>
                          <a:latin typeface="Lucida Sans"/>
                          <a:cs typeface="Lucida Sans"/>
                        </a:rPr>
                        <a:t>?name</a:t>
                      </a:r>
                      <a:endParaRPr kumimoji="0" lang="en-GB" sz="2000" b="1" i="0" u="none" strike="noStrike" cap="none" normalizeH="0" baseline="0" dirty="0" smtClean="0">
                        <a:ln>
                          <a:noFill/>
                        </a:ln>
                        <a:solidFill>
                          <a:srgbClr val="FFFFFF"/>
                        </a:solidFill>
                        <a:effectLst/>
                        <a:latin typeface="Lucida Sans"/>
                        <a:ea typeface="ＭＳ Ｐゴシック" charset="-128"/>
                        <a:cs typeface="Lucida Sans"/>
                      </a:endParaRPr>
                    </a:p>
                  </a:txBody>
                  <a:tcPr horzOverflow="overflow">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u="none" strike="noStrike" cap="none" normalizeH="0" baseline="0" dirty="0" smtClean="0">
                          <a:ln>
                            <a:noFill/>
                          </a:ln>
                          <a:effectLst/>
                          <a:latin typeface="Lucida Sans"/>
                          <a:cs typeface="Lucida Sans"/>
                        </a:rPr>
                        <a:t>_:</a:t>
                      </a:r>
                      <a:r>
                        <a:rPr kumimoji="0" lang="en-GB" sz="2000" u="none" strike="noStrike" cap="none" normalizeH="0" baseline="0" dirty="0" err="1" smtClean="0">
                          <a:ln>
                            <a:noFill/>
                          </a:ln>
                          <a:effectLst/>
                          <a:latin typeface="Lucida Sans"/>
                          <a:cs typeface="Lucida Sans"/>
                        </a:rPr>
                        <a:t>x</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u="none" strike="noStrike" cap="none" normalizeH="0" baseline="0" dirty="0" smtClean="0">
                          <a:ln>
                            <a:noFill/>
                          </a:ln>
                          <a:effectLst/>
                          <a:latin typeface="Lucida Sans"/>
                          <a:cs typeface="Lucida Sans"/>
                        </a:rPr>
                        <a:t>“Alice”</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u="none" strike="noStrike" cap="none" normalizeH="0" baseline="0" smtClean="0">
                          <a:ln>
                            <a:noFill/>
                          </a:ln>
                          <a:effectLst/>
                          <a:latin typeface="Lucida Sans"/>
                          <a:cs typeface="Lucida Sans"/>
                        </a:rPr>
                        <a:t>_:y</a:t>
                      </a:r>
                      <a:endParaRPr kumimoji="0" lang="en-GB" sz="2000" b="0" i="0" u="none" strike="noStrike" cap="none" normalizeH="0" baseline="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ts val="0"/>
                        </a:spcAft>
                        <a:buClrTx/>
                        <a:buSzTx/>
                        <a:buFontTx/>
                        <a:buNone/>
                        <a:tabLst/>
                      </a:pPr>
                      <a:r>
                        <a:rPr kumimoji="0" lang="en-GB" sz="2000" u="none" strike="noStrike" cap="none" normalizeH="0" baseline="0" dirty="0" smtClean="0">
                          <a:ln>
                            <a:noFill/>
                          </a:ln>
                          <a:effectLst/>
                          <a:latin typeface="Lucida Sans"/>
                          <a:cs typeface="Lucida Sans"/>
                        </a:rPr>
                        <a:t>“Bob”</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GB" smtClean="0"/>
              <a:t>SPARQL Constraints</a:t>
            </a:r>
          </a:p>
        </p:txBody>
      </p:sp>
      <p:sp>
        <p:nvSpPr>
          <p:cNvPr id="37891" name="Content Placeholder 2"/>
          <p:cNvSpPr>
            <a:spLocks noGrp="1"/>
          </p:cNvSpPr>
          <p:nvPr>
            <p:ph idx="1"/>
          </p:nvPr>
        </p:nvSpPr>
        <p:spPr/>
        <p:txBody>
          <a:bodyPr/>
          <a:lstStyle/>
          <a:p>
            <a:pPr marL="0" indent="0" eaLnBrk="1" hangingPunct="1">
              <a:buNone/>
            </a:pPr>
            <a:r>
              <a:rPr lang="en-GB" dirty="0" smtClean="0"/>
              <a:t>Constraints can be applied to variables:</a:t>
            </a:r>
          </a:p>
          <a:p>
            <a:pPr marL="0" indent="0" eaLnBrk="1" hangingPunct="1">
              <a:buFontTx/>
              <a:buNone/>
            </a:pPr>
            <a:r>
              <a:rPr lang="en-GB" sz="2000" dirty="0" smtClean="0">
                <a:latin typeface="Lucida Sans"/>
                <a:cs typeface="Lucida Sans"/>
              </a:rPr>
              <a:t>SELECT  ?title</a:t>
            </a:r>
            <a:br>
              <a:rPr lang="en-GB" sz="2000" dirty="0" smtClean="0">
                <a:latin typeface="Lucida Sans"/>
                <a:cs typeface="Lucida Sans"/>
              </a:rPr>
            </a:br>
            <a:r>
              <a:rPr lang="en-GB" sz="2000" dirty="0" smtClean="0">
                <a:latin typeface="Lucida Sans"/>
                <a:cs typeface="Lucida Sans"/>
              </a:rPr>
              <a:t>WHERE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dc:title</a:t>
            </a:r>
            <a:r>
              <a:rPr lang="en-GB" sz="2000" dirty="0" smtClean="0">
                <a:latin typeface="Lucida Sans"/>
                <a:cs typeface="Lucida Sans"/>
              </a:rPr>
              <a:t> ?title .</a:t>
            </a:r>
            <a:br>
              <a:rPr lang="en-GB" sz="2000" dirty="0" smtClean="0">
                <a:latin typeface="Lucida Sans"/>
                <a:cs typeface="Lucida Sans"/>
              </a:rPr>
            </a:br>
            <a:r>
              <a:rPr lang="en-GB" sz="2000" dirty="0" smtClean="0">
                <a:latin typeface="Lucida Sans"/>
                <a:cs typeface="Lucida Sans"/>
              </a:rPr>
              <a:t>	</a:t>
            </a:r>
            <a:r>
              <a:rPr lang="en-GB" sz="2000" b="1" dirty="0" smtClean="0">
                <a:latin typeface="Lucida Sans"/>
                <a:cs typeface="Lucida Sans"/>
              </a:rPr>
              <a:t>FILTER regex(?title, "^SPARQL")  </a:t>
            </a:r>
            <a:br>
              <a:rPr lang="en-GB" sz="2000" b="1" dirty="0" smtClean="0">
                <a:latin typeface="Lucida Sans"/>
                <a:cs typeface="Lucida Sans"/>
              </a:rPr>
            </a:br>
            <a:r>
              <a:rPr lang="en-GB" sz="2000" dirty="0" smtClean="0">
                <a:latin typeface="Lucida Sans"/>
                <a:cs typeface="Lucida Sans"/>
              </a:rPr>
              <a:t>}</a:t>
            </a:r>
          </a:p>
          <a:p>
            <a:pPr marL="0" indent="0" eaLnBrk="1" hangingPunct="1">
              <a:buFontTx/>
              <a:buNone/>
            </a:pP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SELECT  ?title ?price</a:t>
            </a:r>
            <a:br>
              <a:rPr lang="en-GB" sz="2000"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ns:price</a:t>
            </a:r>
            <a:r>
              <a:rPr lang="en-GB" sz="2000" dirty="0" smtClean="0">
                <a:latin typeface="Lucida Sans"/>
                <a:cs typeface="Lucida Sans"/>
              </a:rPr>
              <a:t> ?price .</a:t>
            </a:r>
            <a:br>
              <a:rPr lang="en-GB" sz="2000" dirty="0" smtClean="0">
                <a:latin typeface="Lucida Sans"/>
                <a:cs typeface="Lucida Sans"/>
              </a:rPr>
            </a:br>
            <a:r>
              <a:rPr lang="en-GB" sz="2000" dirty="0">
                <a:latin typeface="Lucida Sans"/>
                <a:cs typeface="Lucida Sans"/>
              </a:rPr>
              <a:t>	</a:t>
            </a:r>
            <a:r>
              <a:rPr lang="en-GB" sz="2000" b="1" dirty="0" smtClean="0">
                <a:latin typeface="Lucida Sans"/>
                <a:cs typeface="Lucida Sans"/>
              </a:rPr>
              <a:t>FILTER (?price &lt; 30.5)</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dc:title</a:t>
            </a:r>
            <a:r>
              <a:rPr lang="en-GB" sz="2000" dirty="0" smtClean="0">
                <a:latin typeface="Lucida Sans"/>
                <a:cs typeface="Lucida Sans"/>
              </a:rPr>
              <a:t> ?title . </a:t>
            </a:r>
            <a:br>
              <a:rPr lang="en-GB" sz="2000" dirty="0" smtClean="0">
                <a:latin typeface="Lucida Sans"/>
                <a:cs typeface="Lucida Sans"/>
              </a:rPr>
            </a:br>
            <a:r>
              <a:rPr lang="en-GB" sz="2000" dirty="0" smtClean="0">
                <a:latin typeface="Lucida Sans"/>
                <a:cs typeface="Lucida Sans"/>
              </a:rPr>
              <a:t>}</a:t>
            </a:r>
          </a:p>
          <a:p>
            <a:pPr eaLnBrk="1" hangingPunct="1"/>
            <a:endParaRPr lang="en-GB" dirty="0" smtClean="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GB" smtClean="0"/>
              <a:t>Group Graph Patterns</a:t>
            </a:r>
          </a:p>
        </p:txBody>
      </p:sp>
      <p:sp>
        <p:nvSpPr>
          <p:cNvPr id="38915" name="Content Placeholder 2"/>
          <p:cNvSpPr>
            <a:spLocks noGrp="1"/>
          </p:cNvSpPr>
          <p:nvPr>
            <p:ph idx="1"/>
          </p:nvPr>
        </p:nvSpPr>
        <p:spPr/>
        <p:txBody>
          <a:bodyPr/>
          <a:lstStyle/>
          <a:p>
            <a:pPr marL="0" indent="0" eaLnBrk="1" hangingPunct="1">
              <a:buNone/>
            </a:pPr>
            <a:r>
              <a:rPr lang="en-GB" dirty="0" smtClean="0"/>
              <a:t>Set of patterns enclosed in { }</a:t>
            </a:r>
          </a:p>
          <a:p>
            <a:pPr lvl="1"/>
            <a:r>
              <a:rPr lang="en-GB" dirty="0" smtClean="0"/>
              <a:t>Determines scoping for FILTER operators (and other operators)</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GB" smtClean="0"/>
              <a:t>Optional Graph Patterns</a:t>
            </a:r>
          </a:p>
        </p:txBody>
      </p:sp>
      <p:sp>
        <p:nvSpPr>
          <p:cNvPr id="39939"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_:a  </a:t>
            </a:r>
            <a:r>
              <a:rPr lang="en-GB" sz="2000" dirty="0" err="1" smtClean="0">
                <a:latin typeface="Lucida Sans"/>
                <a:cs typeface="Lucida Sans"/>
              </a:rPr>
              <a:t>rdf:type</a:t>
            </a:r>
            <a:r>
              <a:rPr lang="en-GB" sz="2000" dirty="0" smtClean="0">
                <a:latin typeface="Lucida Sans"/>
                <a:cs typeface="Lucida Sans"/>
              </a:rPr>
              <a:t>        </a:t>
            </a:r>
            <a:r>
              <a:rPr lang="en-GB" sz="2000" dirty="0" err="1" smtClean="0">
                <a:latin typeface="Lucida Sans"/>
                <a:cs typeface="Lucida Sans"/>
              </a:rPr>
              <a:t>foaf:Person</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_:a  </a:t>
            </a:r>
            <a:r>
              <a:rPr lang="en-GB" sz="2000" dirty="0" err="1" smtClean="0">
                <a:latin typeface="Lucida Sans"/>
                <a:cs typeface="Lucida Sans"/>
              </a:rPr>
              <a:t>foaf:name</a:t>
            </a:r>
            <a:r>
              <a:rPr lang="en-GB" sz="2000" dirty="0" smtClean="0">
                <a:latin typeface="Lucida Sans"/>
                <a:cs typeface="Lucida Sans"/>
              </a:rPr>
              <a:t>       "Alice" .</a:t>
            </a:r>
            <a:br>
              <a:rPr lang="en-GB" sz="2000" dirty="0" smtClean="0">
                <a:latin typeface="Lucida Sans"/>
                <a:cs typeface="Lucida Sans"/>
              </a:rPr>
            </a:br>
            <a:r>
              <a:rPr lang="en-GB" sz="2000" dirty="0" smtClean="0">
                <a:latin typeface="Lucida Sans"/>
                <a:cs typeface="Lucida Sans"/>
              </a:rPr>
              <a:t>_:a  </a:t>
            </a:r>
            <a:r>
              <a:rPr lang="en-GB" sz="2000" dirty="0" err="1" smtClean="0">
                <a:latin typeface="Lucida Sans"/>
                <a:cs typeface="Lucida Sans"/>
              </a:rPr>
              <a:t>foaf:mbox</a:t>
            </a:r>
            <a:r>
              <a:rPr lang="en-GB" sz="2000" dirty="0" smtClean="0">
                <a:latin typeface="Lucida Sans"/>
                <a:cs typeface="Lucida Sans"/>
              </a:rPr>
              <a:t>       &lt;</a:t>
            </a:r>
            <a:r>
              <a:rPr lang="en-GB" sz="2000" dirty="0" err="1" smtClean="0">
                <a:latin typeface="Lucida Sans"/>
                <a:cs typeface="Lucida Sans"/>
              </a:rPr>
              <a:t>mailto:alice@example.com</a:t>
            </a:r>
            <a:r>
              <a:rPr lang="en-GB" sz="2000" dirty="0" smtClean="0">
                <a:latin typeface="Lucida Sans"/>
                <a:cs typeface="Lucida Sans"/>
              </a:rPr>
              <a:t>&gt; .</a:t>
            </a:r>
            <a:br>
              <a:rPr lang="en-GB" sz="2000" dirty="0" smtClean="0">
                <a:latin typeface="Lucida Sans"/>
                <a:cs typeface="Lucida Sans"/>
              </a:rPr>
            </a:br>
            <a:r>
              <a:rPr lang="en-GB" sz="2000" dirty="0" smtClean="0">
                <a:latin typeface="Lucida Sans"/>
                <a:cs typeface="Lucida Sans"/>
              </a:rPr>
              <a:t>_:a  </a:t>
            </a:r>
            <a:r>
              <a:rPr lang="en-GB" sz="2000" dirty="0" err="1" smtClean="0">
                <a:latin typeface="Lucida Sans"/>
                <a:cs typeface="Lucida Sans"/>
              </a:rPr>
              <a:t>foaf:mbox</a:t>
            </a:r>
            <a:r>
              <a:rPr lang="en-GB" sz="2000" dirty="0" smtClean="0">
                <a:latin typeface="Lucida Sans"/>
                <a:cs typeface="Lucida Sans"/>
              </a:rPr>
              <a:t>       &lt;</a:t>
            </a:r>
            <a:r>
              <a:rPr lang="en-GB" sz="2000" dirty="0" err="1" smtClean="0">
                <a:latin typeface="Lucida Sans"/>
                <a:cs typeface="Lucida Sans"/>
              </a:rPr>
              <a:t>mailto:alice@work.example.com</a:t>
            </a:r>
            <a:r>
              <a:rPr lang="en-GB" sz="2000" dirty="0" smtClean="0">
                <a:latin typeface="Lucida Sans"/>
                <a:cs typeface="Lucida Sans"/>
              </a:rPr>
              <a:t>&gt;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b</a:t>
            </a:r>
            <a:r>
              <a:rPr lang="en-GB" sz="2000" dirty="0" smtClean="0">
                <a:latin typeface="Lucida Sans"/>
                <a:cs typeface="Lucida Sans"/>
              </a:rPr>
              <a:t>  </a:t>
            </a:r>
            <a:r>
              <a:rPr lang="en-GB" sz="2000" dirty="0" err="1" smtClean="0">
                <a:latin typeface="Lucida Sans"/>
                <a:cs typeface="Lucida Sans"/>
              </a:rPr>
              <a:t>rdf:type</a:t>
            </a:r>
            <a:r>
              <a:rPr lang="en-GB" sz="2000" dirty="0" smtClean="0">
                <a:latin typeface="Lucida Sans"/>
                <a:cs typeface="Lucida Sans"/>
              </a:rPr>
              <a:t>        </a:t>
            </a:r>
            <a:r>
              <a:rPr lang="en-GB" sz="2000" dirty="0" err="1" smtClean="0">
                <a:latin typeface="Lucida Sans"/>
                <a:cs typeface="Lucida Sans"/>
              </a:rPr>
              <a:t>foaf:Person</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b</a:t>
            </a:r>
            <a:r>
              <a:rPr lang="en-GB" sz="2000" dirty="0" smtClean="0">
                <a:latin typeface="Lucida Sans"/>
                <a:cs typeface="Lucida Sans"/>
              </a:rPr>
              <a:t>  </a:t>
            </a:r>
            <a:r>
              <a:rPr lang="en-GB" sz="2000" dirty="0" err="1" smtClean="0">
                <a:latin typeface="Lucida Sans"/>
                <a:cs typeface="Lucida Sans"/>
              </a:rPr>
              <a:t>foaf:name</a:t>
            </a:r>
            <a:r>
              <a:rPr lang="en-GB" sz="2000" dirty="0" smtClean="0">
                <a:latin typeface="Lucida Sans"/>
                <a:cs typeface="Lucida Sans"/>
              </a:rPr>
              <a:t>       "Bob" .</a:t>
            </a:r>
          </a:p>
          <a:p>
            <a:pPr marL="0" indent="0" eaLnBrk="1" hangingPunct="1">
              <a:buFontTx/>
              <a:buNone/>
            </a:pP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SELECT ?name ?</a:t>
            </a:r>
            <a:r>
              <a:rPr lang="en-GB" sz="2000" dirty="0" err="1" smtClean="0">
                <a:latin typeface="Lucida Sans"/>
                <a:cs typeface="Lucida Sans"/>
              </a:rPr>
              <a:t>mbox</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WHERE {</a:t>
            </a:r>
            <a:r>
              <a:rPr lang="en-GB" sz="2000" dirty="0">
                <a:latin typeface="Lucida Sans"/>
                <a:cs typeface="Lucida Sans"/>
              </a:rPr>
              <a:t/>
            </a:r>
            <a:br>
              <a:rPr lang="en-GB" sz="2000" dirty="0">
                <a:latin typeface="Lucida Sans"/>
                <a:cs typeface="Lucida Sans"/>
              </a:rPr>
            </a:br>
            <a:r>
              <a:rPr lang="en-GB" sz="2000" dirty="0" smtClean="0">
                <a:latin typeface="Lucida Sans"/>
                <a:cs typeface="Lucida Sans"/>
              </a:rPr>
              <a:t>	?x </a:t>
            </a:r>
            <a:r>
              <a:rPr lang="en-GB" sz="2000" dirty="0" err="1" smtClean="0">
                <a:latin typeface="Lucida Sans"/>
                <a:cs typeface="Lucida Sans"/>
              </a:rPr>
              <a:t>foaf:name</a:t>
            </a:r>
            <a:r>
              <a:rPr lang="en-GB" sz="2000" dirty="0" smtClean="0">
                <a:latin typeface="Lucida Sans"/>
                <a:cs typeface="Lucida Sans"/>
              </a:rPr>
              <a:t>  ?name .</a:t>
            </a:r>
            <a:br>
              <a:rPr lang="en-GB" sz="2000" dirty="0" smtClean="0">
                <a:latin typeface="Lucida Sans"/>
                <a:cs typeface="Lucida Sans"/>
              </a:rPr>
            </a:br>
            <a:r>
              <a:rPr lang="en-GB" sz="2000" dirty="0" smtClean="0">
                <a:latin typeface="Lucida Sans"/>
                <a:cs typeface="Lucida Sans"/>
              </a:rPr>
              <a:t>	</a:t>
            </a:r>
            <a:r>
              <a:rPr lang="en-GB" sz="2000" b="1" dirty="0" smtClean="0">
                <a:latin typeface="Lucida Sans"/>
                <a:cs typeface="Lucida Sans"/>
              </a:rPr>
              <a:t>OPTIONAL { </a:t>
            </a:r>
            <a:br>
              <a:rPr lang="en-GB" sz="2000" b="1" dirty="0" smtClean="0">
                <a:latin typeface="Lucida Sans"/>
                <a:cs typeface="Lucida Sans"/>
              </a:rPr>
            </a:br>
            <a:r>
              <a:rPr lang="en-GB" sz="2000" b="1" dirty="0" smtClean="0">
                <a:latin typeface="Lucida Sans"/>
                <a:cs typeface="Lucida Sans"/>
              </a:rPr>
              <a:t>		?</a:t>
            </a:r>
            <a:r>
              <a:rPr lang="en-GB" sz="2000" b="1" dirty="0" err="1" smtClean="0">
                <a:latin typeface="Lucida Sans"/>
                <a:cs typeface="Lucida Sans"/>
              </a:rPr>
              <a:t>x</a:t>
            </a:r>
            <a:r>
              <a:rPr lang="en-GB" sz="2000" b="1" dirty="0" smtClean="0">
                <a:latin typeface="Lucida Sans"/>
                <a:cs typeface="Lucida Sans"/>
              </a:rPr>
              <a:t>  </a:t>
            </a:r>
            <a:r>
              <a:rPr lang="en-GB" sz="2000" b="1" dirty="0" err="1" smtClean="0">
                <a:latin typeface="Lucida Sans"/>
                <a:cs typeface="Lucida Sans"/>
              </a:rPr>
              <a:t>foaf:mbox</a:t>
            </a:r>
            <a:r>
              <a:rPr lang="en-GB" sz="2000" b="1" dirty="0" smtClean="0">
                <a:latin typeface="Lucida Sans"/>
                <a:cs typeface="Lucida Sans"/>
              </a:rPr>
              <a:t>  ?</a:t>
            </a:r>
            <a:r>
              <a:rPr lang="en-GB" sz="2000" b="1" dirty="0" err="1" smtClean="0">
                <a:latin typeface="Lucida Sans"/>
                <a:cs typeface="Lucida Sans"/>
              </a:rPr>
              <a:t>mbox</a:t>
            </a:r>
            <a:r>
              <a:rPr lang="en-GB" sz="2000" b="1" dirty="0" smtClean="0">
                <a:latin typeface="Lucida Sans"/>
                <a:cs typeface="Lucida Sans"/>
              </a:rPr>
              <a:t> </a:t>
            </a:r>
            <a:br>
              <a:rPr lang="en-GB" sz="2000" b="1" dirty="0" smtClean="0">
                <a:latin typeface="Lucida Sans"/>
                <a:cs typeface="Lucida Sans"/>
              </a:rPr>
            </a:br>
            <a:r>
              <a:rPr lang="en-GB" sz="2000" b="1" dirty="0" smtClean="0">
                <a:latin typeface="Lucida Sans"/>
                <a:cs typeface="Lucida Sans"/>
              </a:rPr>
              <a:t>	}</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a:t>
            </a:r>
          </a:p>
          <a:p>
            <a:pPr eaLnBrk="1" hangingPunct="1"/>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GB" smtClean="0"/>
              <a:t>Optional Graph Patterns</a:t>
            </a:r>
          </a:p>
        </p:txBody>
      </p:sp>
      <p:graphicFrame>
        <p:nvGraphicFramePr>
          <p:cNvPr id="5" name="Content Placeholder 3"/>
          <p:cNvGraphicFramePr>
            <a:graphicFrameLocks noGrp="1"/>
          </p:cNvGraphicFramePr>
          <p:nvPr>
            <p:extLst>
              <p:ext uri="{D42A27DB-BD31-4B8C-83A1-F6EECF244321}">
                <p14:modId xmlns:p14="http://schemas.microsoft.com/office/powerpoint/2010/main" val="1883498376"/>
              </p:ext>
            </p:extLst>
          </p:nvPr>
        </p:nvGraphicFramePr>
        <p:xfrm>
          <a:off x="1066800" y="2286000"/>
          <a:ext cx="7010400" cy="2194560"/>
        </p:xfrm>
        <a:graphic>
          <a:graphicData uri="http://schemas.openxmlformats.org/drawingml/2006/table">
            <a:tbl>
              <a:tblPr>
                <a:tableStyleId>{2D5ABB26-0587-4C30-8999-92F81FD0307C}</a:tableStyleId>
              </a:tblPr>
              <a:tblGrid>
                <a:gridCol w="2286000"/>
                <a:gridCol w="4724400"/>
              </a:tblGrid>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b="1" u="none" strike="noStrike" cap="none" normalizeH="0" baseline="0" dirty="0" smtClean="0">
                          <a:ln>
                            <a:noFill/>
                          </a:ln>
                          <a:effectLst/>
                          <a:latin typeface="Lucida Sans"/>
                          <a:cs typeface="Lucida Sans"/>
                        </a:rPr>
                        <a:t>?name</a:t>
                      </a:r>
                      <a:endParaRPr kumimoji="0" lang="en-GB" sz="2000" b="1" i="0" u="none" strike="noStrike" cap="none" normalizeH="0" baseline="0" dirty="0" smtClean="0">
                        <a:ln>
                          <a:noFill/>
                        </a:ln>
                        <a:solidFill>
                          <a:srgbClr val="FFFFFF"/>
                        </a:solidFill>
                        <a:effectLst/>
                        <a:latin typeface="Lucida Sans"/>
                        <a:ea typeface="ＭＳ Ｐゴシック" charset="-128"/>
                        <a:cs typeface="Lucida Sans"/>
                      </a:endParaRPr>
                    </a:p>
                  </a:txBody>
                  <a:tcPr horzOverflow="overflow">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b="1" u="none" strike="noStrike" cap="none" normalizeH="0" baseline="0" dirty="0" smtClean="0">
                          <a:ln>
                            <a:noFill/>
                          </a:ln>
                          <a:effectLst/>
                          <a:latin typeface="Lucida Sans"/>
                          <a:cs typeface="Lucida Sans"/>
                        </a:rPr>
                        <a:t>?</a:t>
                      </a:r>
                      <a:r>
                        <a:rPr kumimoji="0" lang="en-GB" sz="2000" b="1" u="none" strike="noStrike" cap="none" normalizeH="0" baseline="0" dirty="0" err="1" smtClean="0">
                          <a:ln>
                            <a:noFill/>
                          </a:ln>
                          <a:effectLst/>
                          <a:latin typeface="Lucida Sans"/>
                          <a:cs typeface="Lucida Sans"/>
                        </a:rPr>
                        <a:t>mbox</a:t>
                      </a:r>
                      <a:endParaRPr kumimoji="0" lang="en-GB" sz="2000" b="1" i="0" u="none" strike="noStrike" cap="none" normalizeH="0" baseline="0" dirty="0" smtClean="0">
                        <a:ln>
                          <a:noFill/>
                        </a:ln>
                        <a:solidFill>
                          <a:srgbClr val="FFFFFF"/>
                        </a:solidFill>
                        <a:effectLst/>
                        <a:latin typeface="Lucida Sans"/>
                        <a:ea typeface="ＭＳ Ｐゴシック" charset="-128"/>
                        <a:cs typeface="Lucida Sans"/>
                      </a:endParaRPr>
                    </a:p>
                  </a:txBody>
                  <a:tcPr horzOverflow="overflow">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“Alice”</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smtClean="0">
                          <a:ln>
                            <a:noFill/>
                          </a:ln>
                          <a:effectLst/>
                          <a:latin typeface="Lucida Sans"/>
                          <a:cs typeface="Lucida Sans"/>
                        </a:rPr>
                        <a:t>&lt;mailto:alice@example.com&gt;</a:t>
                      </a:r>
                      <a:endParaRPr kumimoji="0" lang="en-GB" sz="2000" b="0" i="0" u="none" strike="noStrike" cap="none" normalizeH="0" baseline="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“Alice”</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&lt;</a:t>
                      </a:r>
                      <a:r>
                        <a:rPr kumimoji="0" lang="en-GB" sz="2000" u="none" strike="noStrike" cap="none" normalizeH="0" baseline="0" dirty="0" err="1" smtClean="0">
                          <a:ln>
                            <a:noFill/>
                          </a:ln>
                          <a:effectLst/>
                          <a:latin typeface="Lucida Sans"/>
                          <a:cs typeface="Lucida Sans"/>
                        </a:rPr>
                        <a:t>mailto:alice@work.example.com</a:t>
                      </a:r>
                      <a:r>
                        <a:rPr kumimoji="0" lang="en-GB" sz="2000" u="none" strike="noStrike" cap="none" normalizeH="0" baseline="0" dirty="0" smtClean="0">
                          <a:ln>
                            <a:noFill/>
                          </a:ln>
                          <a:effectLst/>
                          <a:latin typeface="Lucida Sans"/>
                          <a:cs typeface="Lucida Sans"/>
                        </a:rPr>
                        <a:t>&gt; </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“Bob”</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GB" smtClean="0"/>
              <a:t>Union Graph Patterns</a:t>
            </a:r>
          </a:p>
        </p:txBody>
      </p:sp>
      <p:sp>
        <p:nvSpPr>
          <p:cNvPr id="41987"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PREFIX dc10:  &lt;http://purl.org/dc/elements/1.0/&gt;</a:t>
            </a:r>
            <a:br>
              <a:rPr lang="en-GB" sz="2000" dirty="0" smtClean="0">
                <a:latin typeface="Lucida Sans"/>
                <a:cs typeface="Lucida Sans"/>
              </a:rPr>
            </a:br>
            <a:r>
              <a:rPr lang="en-GB" sz="2000" dirty="0" smtClean="0">
                <a:latin typeface="Lucida Sans"/>
                <a:cs typeface="Lucida Sans"/>
              </a:rPr>
              <a:t>PREFIX dc11:  &lt;http://purl.org/dc/elements/1.1/&gt;</a:t>
            </a:r>
            <a:br>
              <a:rPr lang="en-GB" sz="2000" dirty="0" smtClean="0">
                <a:latin typeface="Lucida Sans"/>
                <a:cs typeface="Lucida Sans"/>
              </a:rPr>
            </a:br>
            <a:r>
              <a:rPr lang="en-GB" sz="2000" dirty="0" smtClean="0">
                <a:latin typeface="Lucida Sans"/>
                <a:cs typeface="Lucida Sans"/>
              </a:rPr>
              <a:t>SELECT ?title</a:t>
            </a:r>
            <a:br>
              <a:rPr lang="en-GB" sz="2000"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a:t>
            </a:r>
            <a:r>
              <a:rPr lang="en-GB" sz="2000" b="1" dirty="0" smtClean="0">
                <a:latin typeface="Lucida Sans"/>
                <a:cs typeface="Lucida Sans"/>
              </a:rPr>
              <a:t>{ ?book dc10:title  ?title } </a:t>
            </a:r>
            <a:br>
              <a:rPr lang="en-GB" sz="2000" b="1" dirty="0" smtClean="0">
                <a:latin typeface="Lucida Sans"/>
                <a:cs typeface="Lucida Sans"/>
              </a:rPr>
            </a:br>
            <a:r>
              <a:rPr lang="en-GB" sz="2000" b="1" dirty="0" smtClean="0">
                <a:latin typeface="Lucida Sans"/>
                <a:cs typeface="Lucida Sans"/>
              </a:rPr>
              <a:t>	UNION </a:t>
            </a:r>
            <a:br>
              <a:rPr lang="en-GB" sz="2000" b="1" dirty="0" smtClean="0">
                <a:latin typeface="Lucida Sans"/>
                <a:cs typeface="Lucida Sans"/>
              </a:rPr>
            </a:br>
            <a:r>
              <a:rPr lang="en-GB" sz="2000" b="1" dirty="0" smtClean="0">
                <a:latin typeface="Lucida Sans"/>
                <a:cs typeface="Lucida Sans"/>
              </a:rPr>
              <a:t>	{ ?book dc11:title  ?title } </a:t>
            </a:r>
            <a:br>
              <a:rPr lang="en-GB" sz="2000" b="1" dirty="0" smtClean="0">
                <a:latin typeface="Lucida Sans"/>
                <a:cs typeface="Lucida Sans"/>
              </a:rPr>
            </a:br>
            <a:r>
              <a:rPr lang="en-GB" sz="2000" dirty="0" smtClean="0">
                <a:latin typeface="Lucida Sans"/>
                <a:cs typeface="Lucida Sans"/>
              </a:rPr>
              <a:t>}</a:t>
            </a:r>
          </a:p>
          <a:p>
            <a:pPr eaLnBrk="1" hangingPunct="1"/>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GB" smtClean="0"/>
              <a:t>Specifying Datasets</a:t>
            </a:r>
          </a:p>
        </p:txBody>
      </p:sp>
      <p:sp>
        <p:nvSpPr>
          <p:cNvPr id="43011" name="Content Placeholder 2"/>
          <p:cNvSpPr>
            <a:spLocks noGrp="1"/>
          </p:cNvSpPr>
          <p:nvPr>
            <p:ph idx="1"/>
          </p:nvPr>
        </p:nvSpPr>
        <p:spPr/>
        <p:txBody>
          <a:bodyPr/>
          <a:lstStyle/>
          <a:p>
            <a:pPr marL="0" indent="0" eaLnBrk="1" hangingPunct="1">
              <a:buNone/>
            </a:pPr>
            <a:r>
              <a:rPr lang="en-GB" dirty="0" smtClean="0"/>
              <a:t>RDF data may be published as multiple graphs</a:t>
            </a:r>
            <a:br>
              <a:rPr lang="en-GB" dirty="0" smtClean="0"/>
            </a:br>
            <a:r>
              <a:rPr lang="en-GB" dirty="0" smtClean="0"/>
              <a:t>(serialised in multiple RDF/XML documents)</a:t>
            </a:r>
          </a:p>
          <a:p>
            <a:pPr marL="0" indent="0" eaLnBrk="1" hangingPunct="1">
              <a:buNone/>
            </a:pPr>
            <a:endParaRPr lang="en-GB" dirty="0" smtClean="0"/>
          </a:p>
          <a:p>
            <a:pPr marL="0" indent="0" eaLnBrk="1" hangingPunct="1">
              <a:buNone/>
            </a:pPr>
            <a:r>
              <a:rPr lang="en-GB" dirty="0" smtClean="0"/>
              <a:t>Sometimes we wish to be able to restrict a query to certain sources (graphs or datasets)</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GB" smtClean="0"/>
              <a:t>Default Graph</a:t>
            </a:r>
          </a:p>
        </p:txBody>
      </p:sp>
      <p:sp>
        <p:nvSpPr>
          <p:cNvPr id="44035"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PREFIX </a:t>
            </a:r>
            <a:r>
              <a:rPr lang="en-GB" sz="2000" dirty="0" err="1" smtClean="0">
                <a:latin typeface="Lucida Sans"/>
                <a:cs typeface="Lucida Sans"/>
              </a:rPr>
              <a:t>foaf</a:t>
            </a:r>
            <a:r>
              <a:rPr lang="en-GB" sz="2000" dirty="0" smtClean="0">
                <a:latin typeface="Lucida Sans"/>
                <a:cs typeface="Lucida Sans"/>
              </a:rPr>
              <a:t>: &lt;http://xmlns.com/foaf/0.1/&gt;</a:t>
            </a:r>
            <a:br>
              <a:rPr lang="en-GB" sz="2000" dirty="0" smtClean="0">
                <a:latin typeface="Lucida Sans"/>
                <a:cs typeface="Lucida Sans"/>
              </a:rPr>
            </a:br>
            <a:r>
              <a:rPr lang="en-GB" sz="2000" dirty="0" smtClean="0">
                <a:latin typeface="Lucida Sans"/>
                <a:cs typeface="Lucida Sans"/>
              </a:rPr>
              <a:t>SELECT  ?name</a:t>
            </a:r>
            <a:br>
              <a:rPr lang="en-GB" sz="2000" dirty="0" smtClean="0">
                <a:latin typeface="Lucida Sans"/>
                <a:cs typeface="Lucida Sans"/>
              </a:rPr>
            </a:br>
            <a:r>
              <a:rPr lang="en-GB" sz="2000" b="1" dirty="0" smtClean="0">
                <a:latin typeface="Lucida Sans"/>
                <a:cs typeface="Lucida Sans"/>
              </a:rPr>
              <a:t>FROM &lt;http://</a:t>
            </a:r>
            <a:r>
              <a:rPr lang="en-GB" sz="2000" b="1" dirty="0" err="1" smtClean="0">
                <a:latin typeface="Lucida Sans"/>
                <a:cs typeface="Lucida Sans"/>
              </a:rPr>
              <a:t>example.org</a:t>
            </a:r>
            <a:r>
              <a:rPr lang="en-GB" sz="2000" b="1" dirty="0" smtClean="0">
                <a:latin typeface="Lucida Sans"/>
                <a:cs typeface="Lucida Sans"/>
              </a:rPr>
              <a:t>/</a:t>
            </a:r>
            <a:r>
              <a:rPr lang="en-GB" sz="2000" b="1" dirty="0" err="1" smtClean="0">
                <a:latin typeface="Lucida Sans"/>
                <a:cs typeface="Lucida Sans"/>
              </a:rPr>
              <a:t>foaf</a:t>
            </a:r>
            <a:r>
              <a:rPr lang="en-GB" sz="2000" b="1" dirty="0" smtClean="0">
                <a:latin typeface="Lucida Sans"/>
                <a:cs typeface="Lucida Sans"/>
              </a:rPr>
              <a:t>/</a:t>
            </a:r>
            <a:r>
              <a:rPr lang="en-GB" sz="2000" b="1" dirty="0" err="1" smtClean="0">
                <a:latin typeface="Lucida Sans"/>
                <a:cs typeface="Lucida Sans"/>
              </a:rPr>
              <a:t>aliceFoaf</a:t>
            </a:r>
            <a:r>
              <a:rPr lang="en-GB" sz="2000" b="1" dirty="0" smtClean="0">
                <a:latin typeface="Lucida Sans"/>
                <a:cs typeface="Lucida Sans"/>
              </a:rPr>
              <a:t>&gt;</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WHERE   { ?x </a:t>
            </a:r>
            <a:r>
              <a:rPr lang="en-GB" sz="2000" dirty="0" err="1" smtClean="0">
                <a:latin typeface="Lucida Sans"/>
                <a:cs typeface="Lucida Sans"/>
              </a:rPr>
              <a:t>foaf:name</a:t>
            </a:r>
            <a:r>
              <a:rPr lang="en-GB" sz="2000" dirty="0" smtClean="0">
                <a:latin typeface="Lucida Sans"/>
                <a:cs typeface="Lucida Sans"/>
              </a:rPr>
              <a:t> ?name }</a:t>
            </a:r>
          </a:p>
          <a:p>
            <a:pPr eaLnBrk="1" hangingPunct="1"/>
            <a:endParaRPr lang="en-GB" dirty="0" smtClean="0"/>
          </a:p>
          <a:p>
            <a:pPr eaLnBrk="1" hangingPunct="1"/>
            <a:r>
              <a:rPr lang="en-GB" dirty="0" smtClean="0"/>
              <a:t>http://</a:t>
            </a:r>
            <a:r>
              <a:rPr lang="en-GB" dirty="0" err="1" smtClean="0"/>
              <a:t>example.org/foaf/aliceFoaf</a:t>
            </a:r>
            <a:r>
              <a:rPr lang="en-GB" dirty="0" smtClean="0"/>
              <a:t>  is the default graph</a:t>
            </a:r>
          </a:p>
          <a:p>
            <a:pPr eaLnBrk="1" hangingPunct="1"/>
            <a:r>
              <a:rPr lang="en-GB" dirty="0" smtClean="0"/>
              <a:t>Unless otherwise specified, all triples are taken from that graph</a:t>
            </a: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GB" smtClean="0"/>
              <a:t>Named Graphs</a:t>
            </a:r>
          </a:p>
        </p:txBody>
      </p:sp>
      <p:sp>
        <p:nvSpPr>
          <p:cNvPr id="45059"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PREFIX </a:t>
            </a:r>
            <a:r>
              <a:rPr lang="en-GB" sz="2000" dirty="0" err="1" smtClean="0">
                <a:latin typeface="Lucida Sans"/>
                <a:cs typeface="Lucida Sans"/>
              </a:rPr>
              <a:t>foaf</a:t>
            </a:r>
            <a:r>
              <a:rPr lang="en-GB" sz="2000" dirty="0" smtClean="0">
                <a:latin typeface="Lucida Sans"/>
                <a:cs typeface="Lucida Sans"/>
              </a:rPr>
              <a:t>: &lt;http://xmlns.com/foaf/0.1/&gt;</a:t>
            </a:r>
            <a:br>
              <a:rPr lang="en-GB" sz="2000" dirty="0" smtClean="0">
                <a:latin typeface="Lucida Sans"/>
                <a:cs typeface="Lucida Sans"/>
              </a:rPr>
            </a:br>
            <a:r>
              <a:rPr lang="en-GB" sz="2000" dirty="0" smtClean="0">
                <a:latin typeface="Lucida Sans"/>
                <a:cs typeface="Lucida Sans"/>
              </a:rPr>
              <a:t>PREFIX dc: &lt;http://purl.org/dc/elements/1.1/&gt;</a:t>
            </a:r>
          </a:p>
          <a:p>
            <a:pPr marL="0" indent="0" eaLnBrk="1" hangingPunct="1">
              <a:buFontTx/>
              <a:buNone/>
            </a:pPr>
            <a:r>
              <a:rPr lang="en-GB" sz="2000" dirty="0" smtClean="0">
                <a:latin typeface="Lucida Sans"/>
                <a:cs typeface="Lucida Sans"/>
              </a:rPr>
              <a:t>SELECT ?who ?g ?</a:t>
            </a:r>
            <a:r>
              <a:rPr lang="en-GB" sz="2000" dirty="0" err="1" smtClean="0">
                <a:latin typeface="Lucida Sans"/>
                <a:cs typeface="Lucida Sans"/>
              </a:rPr>
              <a:t>mbox</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FROM &lt;http://</a:t>
            </a:r>
            <a:r>
              <a:rPr lang="en-GB" sz="2000" dirty="0" err="1" smtClean="0">
                <a:latin typeface="Lucida Sans"/>
                <a:cs typeface="Lucida Sans"/>
              </a:rPr>
              <a:t>example.org</a:t>
            </a:r>
            <a:r>
              <a:rPr lang="en-GB" sz="2000" dirty="0" smtClean="0">
                <a:latin typeface="Lucida Sans"/>
                <a:cs typeface="Lucida Sans"/>
              </a:rPr>
              <a:t>/</a:t>
            </a:r>
            <a:r>
              <a:rPr lang="en-GB" sz="2000" dirty="0" err="1" smtClean="0">
                <a:latin typeface="Lucida Sans"/>
                <a:cs typeface="Lucida Sans"/>
              </a:rPr>
              <a:t>dft.ttl</a:t>
            </a:r>
            <a:r>
              <a:rPr lang="en-GB" sz="2000" dirty="0" smtClean="0">
                <a:latin typeface="Lucida Sans"/>
                <a:cs typeface="Lucida Sans"/>
              </a:rPr>
              <a:t>&gt;</a:t>
            </a:r>
            <a:br>
              <a:rPr lang="en-GB" sz="2000" dirty="0" smtClean="0">
                <a:latin typeface="Lucida Sans"/>
                <a:cs typeface="Lucida Sans"/>
              </a:rPr>
            </a:br>
            <a:r>
              <a:rPr lang="en-GB" sz="2000" b="1" dirty="0" smtClean="0">
                <a:latin typeface="Lucida Sans"/>
                <a:cs typeface="Lucida Sans"/>
              </a:rPr>
              <a:t>FROM NAMED &lt;http://</a:t>
            </a:r>
            <a:r>
              <a:rPr lang="en-GB" sz="2000" b="1" dirty="0" err="1" smtClean="0">
                <a:latin typeface="Lucida Sans"/>
                <a:cs typeface="Lucida Sans"/>
              </a:rPr>
              <a:t>example.org</a:t>
            </a:r>
            <a:r>
              <a:rPr lang="en-GB" sz="2000" b="1" dirty="0" smtClean="0">
                <a:latin typeface="Lucida Sans"/>
                <a:cs typeface="Lucida Sans"/>
              </a:rPr>
              <a:t>/</a:t>
            </a:r>
            <a:r>
              <a:rPr lang="en-GB" sz="2000" b="1" dirty="0" err="1" smtClean="0">
                <a:latin typeface="Lucida Sans"/>
                <a:cs typeface="Lucida Sans"/>
              </a:rPr>
              <a:t>alice</a:t>
            </a:r>
            <a:r>
              <a:rPr lang="en-GB" sz="2000" b="1" dirty="0" smtClean="0">
                <a:latin typeface="Lucida Sans"/>
                <a:cs typeface="Lucida Sans"/>
              </a:rPr>
              <a:t>&gt;</a:t>
            </a:r>
            <a:br>
              <a:rPr lang="en-GB" sz="2000" b="1" dirty="0" smtClean="0">
                <a:latin typeface="Lucida Sans"/>
                <a:cs typeface="Lucida Sans"/>
              </a:rPr>
            </a:br>
            <a:r>
              <a:rPr lang="en-GB" sz="2000" b="1" dirty="0" smtClean="0">
                <a:latin typeface="Lucida Sans"/>
                <a:cs typeface="Lucida Sans"/>
              </a:rPr>
              <a:t>FROM NAMED &lt;http://</a:t>
            </a:r>
            <a:r>
              <a:rPr lang="en-GB" sz="2000" b="1" dirty="0" err="1" smtClean="0">
                <a:latin typeface="Lucida Sans"/>
                <a:cs typeface="Lucida Sans"/>
              </a:rPr>
              <a:t>example.org</a:t>
            </a:r>
            <a:r>
              <a:rPr lang="en-GB" sz="2000" b="1" dirty="0" smtClean="0">
                <a:latin typeface="Lucida Sans"/>
                <a:cs typeface="Lucida Sans"/>
              </a:rPr>
              <a:t>/bob&gt;</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WHERE {</a:t>
            </a:r>
            <a:br>
              <a:rPr lang="en-GB" sz="2000" dirty="0" smtClean="0">
                <a:latin typeface="Lucida Sans"/>
                <a:cs typeface="Lucida Sans"/>
              </a:rPr>
            </a:br>
            <a:r>
              <a:rPr lang="en-GB" sz="2000" dirty="0" smtClean="0">
                <a:latin typeface="Lucida Sans"/>
                <a:cs typeface="Lucida Sans"/>
              </a:rPr>
              <a:t>	?g </a:t>
            </a:r>
            <a:r>
              <a:rPr lang="en-GB" sz="2000" dirty="0" err="1" smtClean="0">
                <a:latin typeface="Lucida Sans"/>
                <a:cs typeface="Lucida Sans"/>
              </a:rPr>
              <a:t>dc:publisher</a:t>
            </a:r>
            <a:r>
              <a:rPr lang="en-GB" sz="2000" dirty="0" smtClean="0">
                <a:latin typeface="Lucida Sans"/>
                <a:cs typeface="Lucida Sans"/>
              </a:rPr>
              <a:t> ?who .</a:t>
            </a:r>
            <a:br>
              <a:rPr lang="en-GB" sz="2000" dirty="0" smtClean="0">
                <a:latin typeface="Lucida Sans"/>
                <a:cs typeface="Lucida Sans"/>
              </a:rPr>
            </a:br>
            <a:r>
              <a:rPr lang="en-GB" sz="2000" dirty="0" smtClean="0">
                <a:latin typeface="Lucida Sans"/>
                <a:cs typeface="Lucida Sans"/>
              </a:rPr>
              <a:t>	</a:t>
            </a:r>
            <a:r>
              <a:rPr lang="en-GB" sz="2000" b="1" dirty="0" smtClean="0">
                <a:latin typeface="Lucida Sans"/>
                <a:cs typeface="Lucida Sans"/>
              </a:rPr>
              <a:t>GRAPH ?g { </a:t>
            </a:r>
            <a:r>
              <a:rPr lang="en-GB" sz="2000" b="1" smtClean="0">
                <a:latin typeface="Lucida Sans"/>
                <a:cs typeface="Lucida Sans"/>
              </a:rPr>
              <a:t>?who </a:t>
            </a:r>
            <a:r>
              <a:rPr lang="en-GB" sz="2000" b="1" dirty="0" err="1" smtClean="0">
                <a:latin typeface="Lucida Sans"/>
                <a:cs typeface="Lucida Sans"/>
              </a:rPr>
              <a:t>foaf:mbox</a:t>
            </a:r>
            <a:r>
              <a:rPr lang="en-GB" sz="2000" b="1" dirty="0" smtClean="0">
                <a:latin typeface="Lucida Sans"/>
                <a:cs typeface="Lucida Sans"/>
              </a:rPr>
              <a:t> ?</a:t>
            </a:r>
            <a:r>
              <a:rPr lang="en-GB" sz="2000" b="1" dirty="0" err="1" smtClean="0">
                <a:latin typeface="Lucida Sans"/>
                <a:cs typeface="Lucida Sans"/>
              </a:rPr>
              <a:t>mbox</a:t>
            </a:r>
            <a:r>
              <a:rPr lang="en-GB" sz="2000" b="1" dirty="0" smtClean="0">
                <a:latin typeface="Lucida Sans"/>
                <a:cs typeface="Lucida Sans"/>
              </a:rPr>
              <a:t> }</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a:t>
            </a:r>
          </a:p>
          <a:p>
            <a:pPr eaLnBrk="1" hangingPunct="1"/>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GB" smtClean="0"/>
              <a:t>Ordering</a:t>
            </a:r>
          </a:p>
        </p:txBody>
      </p:sp>
      <p:sp>
        <p:nvSpPr>
          <p:cNvPr id="46083"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PREFIX </a:t>
            </a:r>
            <a:r>
              <a:rPr lang="en-GB" sz="2000" dirty="0" err="1" smtClean="0">
                <a:latin typeface="Lucida Sans"/>
                <a:cs typeface="Lucida Sans"/>
              </a:rPr>
              <a:t>foaf</a:t>
            </a:r>
            <a:r>
              <a:rPr lang="en-GB" sz="2000" dirty="0" smtClean="0">
                <a:latin typeface="Lucida Sans"/>
                <a:cs typeface="Lucida Sans"/>
              </a:rPr>
              <a:t>:    &lt;http://xmlns.com/foaf/0.1/&gt;</a:t>
            </a:r>
            <a:br>
              <a:rPr lang="en-GB" sz="2000" dirty="0" smtClean="0">
                <a:latin typeface="Lucida Sans"/>
                <a:cs typeface="Lucida Sans"/>
              </a:rPr>
            </a:br>
            <a:r>
              <a:rPr lang="en-GB" sz="2000" dirty="0" smtClean="0">
                <a:latin typeface="Lucida Sans"/>
                <a:cs typeface="Lucida Sans"/>
              </a:rPr>
              <a:t>SELECT ?name</a:t>
            </a:r>
            <a:br>
              <a:rPr lang="en-GB" sz="2000" dirty="0" smtClean="0">
                <a:latin typeface="Lucida Sans"/>
                <a:cs typeface="Lucida Sans"/>
              </a:rPr>
            </a:br>
            <a:r>
              <a:rPr lang="en-GB" sz="2000" dirty="0" smtClean="0">
                <a:latin typeface="Lucida Sans"/>
                <a:cs typeface="Lucida Sans"/>
              </a:rPr>
              <a:t>WHERE { ?x </a:t>
            </a:r>
            <a:r>
              <a:rPr lang="en-GB" sz="2000" dirty="0" err="1" smtClean="0">
                <a:latin typeface="Lucida Sans"/>
                <a:cs typeface="Lucida Sans"/>
              </a:rPr>
              <a:t>foaf:name</a:t>
            </a:r>
            <a:r>
              <a:rPr lang="en-GB" sz="2000" dirty="0" smtClean="0">
                <a:latin typeface="Lucida Sans"/>
                <a:cs typeface="Lucida Sans"/>
              </a:rPr>
              <a:t> ?name ; :</a:t>
            </a:r>
            <a:r>
              <a:rPr lang="en-GB" sz="2000" dirty="0" err="1" smtClean="0">
                <a:latin typeface="Lucida Sans"/>
                <a:cs typeface="Lucida Sans"/>
              </a:rPr>
              <a:t>empId</a:t>
            </a:r>
            <a:r>
              <a:rPr lang="en-GB" sz="2000" dirty="0" smtClean="0">
                <a:latin typeface="Lucida Sans"/>
                <a:cs typeface="Lucida Sans"/>
              </a:rPr>
              <a:t> ?</a:t>
            </a:r>
            <a:r>
              <a:rPr lang="en-GB" sz="2000" dirty="0" err="1" smtClean="0">
                <a:latin typeface="Lucida Sans"/>
                <a:cs typeface="Lucida Sans"/>
              </a:rPr>
              <a:t>emp</a:t>
            </a:r>
            <a:r>
              <a:rPr lang="en-GB" sz="2000" dirty="0" smtClean="0">
                <a:latin typeface="Lucida Sans"/>
                <a:cs typeface="Lucida Sans"/>
              </a:rPr>
              <a:t> }</a:t>
            </a:r>
            <a:br>
              <a:rPr lang="en-GB" sz="2000" dirty="0" smtClean="0">
                <a:latin typeface="Lucida Sans"/>
                <a:cs typeface="Lucida Sans"/>
              </a:rPr>
            </a:br>
            <a:r>
              <a:rPr lang="en-GB" sz="2000" b="1" dirty="0" smtClean="0">
                <a:latin typeface="Lucida Sans"/>
                <a:cs typeface="Lucida Sans"/>
              </a:rPr>
              <a:t>ORDER BY ?name DESC(?</a:t>
            </a:r>
            <a:r>
              <a:rPr lang="en-GB" sz="2000" b="1" dirty="0" err="1" smtClean="0">
                <a:latin typeface="Lucida Sans"/>
                <a:cs typeface="Lucida Sans"/>
              </a:rPr>
              <a:t>emp</a:t>
            </a:r>
            <a:r>
              <a:rPr lang="en-GB" sz="2000" b="1" dirty="0" smtClean="0">
                <a:latin typeface="Lucida Sans"/>
                <a:cs typeface="Lucida Sans"/>
              </a:rPr>
              <a:t>)</a:t>
            </a:r>
          </a:p>
          <a:p>
            <a:pPr eaLnBrk="1" hangingPunct="1"/>
            <a:r>
              <a:rPr lang="en-GB" dirty="0" smtClean="0"/>
              <a:t>Order results by ?name, and then by ?</a:t>
            </a:r>
            <a:r>
              <a:rPr lang="en-GB" dirty="0" err="1" smtClean="0"/>
              <a:t>emp</a:t>
            </a:r>
            <a:r>
              <a:rPr lang="en-GB" dirty="0" smtClean="0"/>
              <a:t> in descending order</a:t>
            </a:r>
          </a:p>
          <a:p>
            <a:pPr eaLnBrk="1" hangingPunct="1"/>
            <a:r>
              <a:rPr lang="en-GB" dirty="0" smtClean="0"/>
              <a:t>ASC() sorts in ascending order</a:t>
            </a:r>
          </a:p>
          <a:p>
            <a:pPr eaLnBrk="1" hangingPunct="1"/>
            <a:endParaRPr lang="en-GB" dirty="0" smtClean="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smtClean="0"/>
              <a:t>The Semantic Web Application</a:t>
            </a:r>
          </a:p>
        </p:txBody>
      </p:sp>
      <p:sp>
        <p:nvSpPr>
          <p:cNvPr id="4" name="Rectangle 3"/>
          <p:cNvSpPr/>
          <p:nvPr/>
        </p:nvSpPr>
        <p:spPr bwMode="auto">
          <a:xfrm>
            <a:off x="2667000" y="1981200"/>
            <a:ext cx="3733800" cy="5334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rgbClr val="333D43"/>
                </a:solidFill>
                <a:ea typeface="Georgia" charset="0"/>
                <a:cs typeface="Georgia" charset="0"/>
              </a:rPr>
              <a:t>User Interface</a:t>
            </a:r>
            <a:endParaRPr lang="en-GB" sz="2400">
              <a:solidFill>
                <a:schemeClr val="tx1"/>
              </a:solidFill>
              <a:ea typeface="Georgia" charset="0"/>
              <a:cs typeface="Georgia" charset="0"/>
            </a:endParaRPr>
          </a:p>
        </p:txBody>
      </p:sp>
      <p:sp>
        <p:nvSpPr>
          <p:cNvPr id="5" name="Cloud 4"/>
          <p:cNvSpPr/>
          <p:nvPr/>
        </p:nvSpPr>
        <p:spPr bwMode="auto">
          <a:xfrm>
            <a:off x="2667000" y="3124200"/>
            <a:ext cx="3733800" cy="1600200"/>
          </a:xfrm>
          <a:prstGeom prst="cloud">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chemeClr val="tx1"/>
                </a:solidFill>
                <a:ea typeface="Georgia" charset="0"/>
                <a:cs typeface="Georgia" charset="0"/>
              </a:rPr>
              <a:t>Application</a:t>
            </a:r>
          </a:p>
        </p:txBody>
      </p:sp>
      <p:sp>
        <p:nvSpPr>
          <p:cNvPr id="6" name="Rectangle 5"/>
          <p:cNvSpPr/>
          <p:nvPr/>
        </p:nvSpPr>
        <p:spPr bwMode="auto">
          <a:xfrm>
            <a:off x="1143000" y="5638800"/>
            <a:ext cx="1524000" cy="6858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chemeClr val="tx1"/>
                </a:solidFill>
              </a:rPr>
              <a:t>RDF</a:t>
            </a:r>
          </a:p>
        </p:txBody>
      </p:sp>
      <p:sp>
        <p:nvSpPr>
          <p:cNvPr id="7" name="Rectangle 6"/>
          <p:cNvSpPr/>
          <p:nvPr/>
        </p:nvSpPr>
        <p:spPr bwMode="auto">
          <a:xfrm>
            <a:off x="2895600" y="5638800"/>
            <a:ext cx="1524000" cy="6858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chemeClr val="tx1"/>
                </a:solidFill>
              </a:rPr>
              <a:t>RDF</a:t>
            </a:r>
          </a:p>
        </p:txBody>
      </p:sp>
      <p:sp>
        <p:nvSpPr>
          <p:cNvPr id="8" name="Rectangle 7"/>
          <p:cNvSpPr/>
          <p:nvPr/>
        </p:nvSpPr>
        <p:spPr bwMode="auto">
          <a:xfrm>
            <a:off x="4648200" y="5638800"/>
            <a:ext cx="1524000" cy="6858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chemeClr val="tx1"/>
                </a:solidFill>
              </a:rPr>
              <a:t>RDF</a:t>
            </a:r>
          </a:p>
        </p:txBody>
      </p:sp>
      <p:sp>
        <p:nvSpPr>
          <p:cNvPr id="9" name="Rectangle 8"/>
          <p:cNvSpPr/>
          <p:nvPr/>
        </p:nvSpPr>
        <p:spPr bwMode="auto">
          <a:xfrm>
            <a:off x="6400800" y="5638800"/>
            <a:ext cx="1524000" cy="6858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chemeClr val="tx1"/>
                </a:solidFill>
              </a:rPr>
              <a:t>RDF</a:t>
            </a:r>
          </a:p>
        </p:txBody>
      </p:sp>
      <p:sp>
        <p:nvSpPr>
          <p:cNvPr id="18441" name="TextBox 9"/>
          <p:cNvSpPr txBox="1">
            <a:spLocks noChangeArrowheads="1"/>
          </p:cNvSpPr>
          <p:nvPr/>
        </p:nvSpPr>
        <p:spPr bwMode="auto">
          <a:xfrm>
            <a:off x="1143000" y="5257800"/>
            <a:ext cx="6781800" cy="381000"/>
          </a:xfrm>
          <a:prstGeom prst="rect">
            <a:avLst/>
          </a:prstGeom>
          <a:noFill/>
          <a:ln w="9525">
            <a:noFill/>
            <a:miter lim="800000"/>
            <a:headEnd/>
            <a:tailEnd/>
          </a:ln>
        </p:spPr>
        <p:txBody>
          <a:bodyPr>
            <a:prstTxWarp prst="textNoShape">
              <a:avLst/>
            </a:prstTxWarp>
            <a:spAutoFit/>
          </a:bodyPr>
          <a:lstStyle/>
          <a:p>
            <a:pPr algn="ctr"/>
            <a:r>
              <a:rPr lang="en-GB">
                <a:latin typeface="Georgia" charset="0"/>
              </a:rPr>
              <a:t>Data Sources</a:t>
            </a:r>
          </a:p>
        </p:txBody>
      </p:sp>
      <p:cxnSp>
        <p:nvCxnSpPr>
          <p:cNvPr id="18442" name="Straight Arrow Connector 11"/>
          <p:cNvCxnSpPr>
            <a:cxnSpLocks noChangeShapeType="1"/>
            <a:stCxn id="4" idx="2"/>
            <a:endCxn id="5" idx="3"/>
          </p:cNvCxnSpPr>
          <p:nvPr/>
        </p:nvCxnSpPr>
        <p:spPr bwMode="auto">
          <a:xfrm rot="5400000">
            <a:off x="4183856" y="2864644"/>
            <a:ext cx="701675" cy="1588"/>
          </a:xfrm>
          <a:prstGeom prst="straightConnector1">
            <a:avLst/>
          </a:prstGeom>
          <a:noFill/>
          <a:ln w="9525">
            <a:solidFill>
              <a:schemeClr val="tx1"/>
            </a:solidFill>
            <a:round/>
            <a:headEnd type="arrow" w="med" len="med"/>
            <a:tailEnd type="arrow" w="med" len="med"/>
          </a:ln>
        </p:spPr>
      </p:cxnSp>
      <p:cxnSp>
        <p:nvCxnSpPr>
          <p:cNvPr id="18443" name="Elbow Connector 20"/>
          <p:cNvCxnSpPr>
            <a:cxnSpLocks noChangeShapeType="1"/>
            <a:stCxn id="5" idx="1"/>
          </p:cNvCxnSpPr>
          <p:nvPr/>
        </p:nvCxnSpPr>
        <p:spPr bwMode="auto">
          <a:xfrm rot="5400000">
            <a:off x="3637756" y="4742657"/>
            <a:ext cx="915987" cy="876300"/>
          </a:xfrm>
          <a:prstGeom prst="bentConnector3">
            <a:avLst>
              <a:gd name="adj1" fmla="val 50000"/>
            </a:avLst>
          </a:prstGeom>
          <a:noFill/>
          <a:ln w="9525">
            <a:solidFill>
              <a:schemeClr val="tx1"/>
            </a:solidFill>
            <a:round/>
            <a:headEnd type="arrow" w="med" len="med"/>
            <a:tailEnd type="arrow" w="med" len="med"/>
          </a:ln>
        </p:spPr>
      </p:cxnSp>
      <p:cxnSp>
        <p:nvCxnSpPr>
          <p:cNvPr id="18444" name="Elbow Connector 22"/>
          <p:cNvCxnSpPr>
            <a:cxnSpLocks noChangeShapeType="1"/>
            <a:stCxn id="8" idx="0"/>
            <a:endCxn id="5" idx="1"/>
          </p:cNvCxnSpPr>
          <p:nvPr/>
        </p:nvCxnSpPr>
        <p:spPr bwMode="auto">
          <a:xfrm rot="16200000" flipV="1">
            <a:off x="4514056" y="4742657"/>
            <a:ext cx="915987" cy="876300"/>
          </a:xfrm>
          <a:prstGeom prst="bentConnector3">
            <a:avLst>
              <a:gd name="adj1" fmla="val 50000"/>
            </a:avLst>
          </a:prstGeom>
          <a:noFill/>
          <a:ln w="9525">
            <a:solidFill>
              <a:schemeClr val="tx1"/>
            </a:solidFill>
            <a:round/>
            <a:headEnd type="arrow" w="med" len="med"/>
            <a:tailEnd type="arrow" w="med" len="med"/>
          </a:ln>
        </p:spPr>
      </p:cxnSp>
      <p:cxnSp>
        <p:nvCxnSpPr>
          <p:cNvPr id="18445" name="Elbow Connector 24"/>
          <p:cNvCxnSpPr>
            <a:cxnSpLocks noChangeShapeType="1"/>
            <a:stCxn id="9" idx="0"/>
            <a:endCxn id="5" idx="1"/>
          </p:cNvCxnSpPr>
          <p:nvPr/>
        </p:nvCxnSpPr>
        <p:spPr bwMode="auto">
          <a:xfrm rot="16200000" flipV="1">
            <a:off x="5390356" y="3866357"/>
            <a:ext cx="915987" cy="2628900"/>
          </a:xfrm>
          <a:prstGeom prst="bentConnector3">
            <a:avLst>
              <a:gd name="adj1" fmla="val 50000"/>
            </a:avLst>
          </a:prstGeom>
          <a:noFill/>
          <a:ln w="9525">
            <a:solidFill>
              <a:schemeClr val="tx1"/>
            </a:solidFill>
            <a:round/>
            <a:headEnd type="arrow" w="med" len="med"/>
            <a:tailEnd type="arrow" w="med" len="med"/>
          </a:ln>
        </p:spPr>
      </p:cxnSp>
      <p:cxnSp>
        <p:nvCxnSpPr>
          <p:cNvPr id="18446" name="Elbow Connector 26"/>
          <p:cNvCxnSpPr>
            <a:cxnSpLocks noChangeShapeType="1"/>
            <a:stCxn id="6" idx="0"/>
            <a:endCxn id="5" idx="1"/>
          </p:cNvCxnSpPr>
          <p:nvPr/>
        </p:nvCxnSpPr>
        <p:spPr bwMode="auto">
          <a:xfrm rot="5400000" flipH="1" flipV="1">
            <a:off x="2761456" y="3866357"/>
            <a:ext cx="915987" cy="2628900"/>
          </a:xfrm>
          <a:prstGeom prst="bentConnector3">
            <a:avLst>
              <a:gd name="adj1" fmla="val 50000"/>
            </a:avLst>
          </a:prstGeom>
          <a:noFill/>
          <a:ln w="9525">
            <a:solidFill>
              <a:schemeClr val="tx1"/>
            </a:solidFill>
            <a:round/>
            <a:headEnd type="arrow" w="med" len="med"/>
            <a:tailEnd type="arrow" w="med" len="med"/>
          </a:ln>
        </p:spPr>
      </p:cxn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GB" smtClean="0"/>
              <a:t>Limit and Offset</a:t>
            </a:r>
          </a:p>
        </p:txBody>
      </p:sp>
      <p:sp>
        <p:nvSpPr>
          <p:cNvPr id="47107"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PREFIX </a:t>
            </a:r>
            <a:r>
              <a:rPr lang="en-GB" sz="2000" dirty="0" err="1" smtClean="0">
                <a:latin typeface="Lucida Sans"/>
                <a:cs typeface="Lucida Sans"/>
              </a:rPr>
              <a:t>foaf</a:t>
            </a:r>
            <a:r>
              <a:rPr lang="en-GB" sz="2000" dirty="0" smtClean="0">
                <a:latin typeface="Lucida Sans"/>
                <a:cs typeface="Lucida Sans"/>
              </a:rPr>
              <a:t>:    &lt;http://xmlns.com/foaf/0.1/&gt;</a:t>
            </a:r>
            <a:br>
              <a:rPr lang="en-GB" sz="2000" dirty="0" smtClean="0">
                <a:latin typeface="Lucida Sans"/>
                <a:cs typeface="Lucida Sans"/>
              </a:rPr>
            </a:br>
            <a:r>
              <a:rPr lang="en-GB" sz="2000" dirty="0" smtClean="0">
                <a:latin typeface="Lucida Sans"/>
                <a:cs typeface="Lucida Sans"/>
              </a:rPr>
              <a:t>SELECT  ?name</a:t>
            </a:r>
            <a:br>
              <a:rPr lang="en-GB" sz="2000" dirty="0" smtClean="0">
                <a:latin typeface="Lucida Sans"/>
                <a:cs typeface="Lucida Sans"/>
              </a:rPr>
            </a:br>
            <a:r>
              <a:rPr lang="en-GB" sz="2000" dirty="0" smtClean="0">
                <a:latin typeface="Lucida Sans"/>
                <a:cs typeface="Lucida Sans"/>
              </a:rPr>
              <a:t>WHERE   { ?x </a:t>
            </a:r>
            <a:r>
              <a:rPr lang="en-GB" sz="2000" dirty="0" err="1" smtClean="0">
                <a:latin typeface="Lucida Sans"/>
                <a:cs typeface="Lucida Sans"/>
              </a:rPr>
              <a:t>foaf:name</a:t>
            </a:r>
            <a:r>
              <a:rPr lang="en-GB" sz="2000" dirty="0" smtClean="0">
                <a:latin typeface="Lucida Sans"/>
                <a:cs typeface="Lucida Sans"/>
              </a:rPr>
              <a:t> ?name }</a:t>
            </a:r>
            <a:br>
              <a:rPr lang="en-GB" sz="2000" dirty="0" smtClean="0">
                <a:latin typeface="Lucida Sans"/>
                <a:cs typeface="Lucida Sans"/>
              </a:rPr>
            </a:br>
            <a:r>
              <a:rPr lang="en-GB" sz="2000" dirty="0" smtClean="0">
                <a:latin typeface="Lucida Sans"/>
                <a:cs typeface="Lucida Sans"/>
              </a:rPr>
              <a:t>ORDER BY ?name</a:t>
            </a:r>
            <a:br>
              <a:rPr lang="en-GB" sz="2000" dirty="0" smtClean="0">
                <a:latin typeface="Lucida Sans"/>
                <a:cs typeface="Lucida Sans"/>
              </a:rPr>
            </a:br>
            <a:r>
              <a:rPr lang="en-GB" sz="2000" b="1" dirty="0" smtClean="0">
                <a:latin typeface="Lucida Sans"/>
                <a:cs typeface="Lucida Sans"/>
              </a:rPr>
              <a:t>LIMIT   5</a:t>
            </a:r>
            <a:br>
              <a:rPr lang="en-GB" sz="2000" b="1" dirty="0" smtClean="0">
                <a:latin typeface="Lucida Sans"/>
                <a:cs typeface="Lucida Sans"/>
              </a:rPr>
            </a:br>
            <a:r>
              <a:rPr lang="en-GB" sz="2000" b="1" dirty="0" smtClean="0">
                <a:latin typeface="Lucida Sans"/>
                <a:cs typeface="Lucida Sans"/>
              </a:rPr>
              <a:t>OFFSET  10</a:t>
            </a:r>
          </a:p>
          <a:p>
            <a:pPr eaLnBrk="1" hangingPunct="1"/>
            <a:r>
              <a:rPr lang="en-GB" dirty="0" smtClean="0"/>
              <a:t>Returns five results, after skipping the first ten results</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r>
              <a:rPr lang="en-GB" smtClean="0"/>
              <a:t>Distinct</a:t>
            </a:r>
          </a:p>
        </p:txBody>
      </p:sp>
      <p:sp>
        <p:nvSpPr>
          <p:cNvPr id="48131"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PREFIX </a:t>
            </a:r>
            <a:r>
              <a:rPr lang="en-GB" sz="2000" dirty="0" err="1" smtClean="0">
                <a:latin typeface="Lucida Sans"/>
                <a:cs typeface="Lucida Sans"/>
              </a:rPr>
              <a:t>foaf</a:t>
            </a:r>
            <a:r>
              <a:rPr lang="en-GB" sz="2000" dirty="0" smtClean="0">
                <a:latin typeface="Lucida Sans"/>
                <a:cs typeface="Lucida Sans"/>
              </a:rPr>
              <a:t>:    &lt;http://xmlns.com/foaf/0.1/&gt;</a:t>
            </a:r>
            <a:br>
              <a:rPr lang="en-GB" sz="2000" dirty="0" smtClean="0">
                <a:latin typeface="Lucida Sans"/>
                <a:cs typeface="Lucida Sans"/>
              </a:rPr>
            </a:br>
            <a:r>
              <a:rPr lang="en-GB" sz="2000" b="1" dirty="0" smtClean="0">
                <a:latin typeface="Lucida Sans"/>
                <a:cs typeface="Lucida Sans"/>
              </a:rPr>
              <a:t>SELECT DISTINCT</a:t>
            </a:r>
            <a:r>
              <a:rPr lang="en-GB" sz="2000" dirty="0" smtClean="0">
                <a:latin typeface="Lucida Sans"/>
                <a:cs typeface="Lucida Sans"/>
              </a:rPr>
              <a:t> ?name </a:t>
            </a:r>
            <a:br>
              <a:rPr lang="en-GB" sz="2000" dirty="0" smtClean="0">
                <a:latin typeface="Lucida Sans"/>
                <a:cs typeface="Lucida Sans"/>
              </a:rPr>
            </a:br>
            <a:r>
              <a:rPr lang="en-GB" sz="2000" dirty="0" smtClean="0">
                <a:latin typeface="Lucida Sans"/>
                <a:cs typeface="Lucida Sans"/>
              </a:rPr>
              <a:t>WHERE { ?x </a:t>
            </a:r>
            <a:r>
              <a:rPr lang="en-GB" sz="2000" dirty="0" err="1" smtClean="0">
                <a:latin typeface="Lucida Sans"/>
                <a:cs typeface="Lucida Sans"/>
              </a:rPr>
              <a:t>foaf:name</a:t>
            </a:r>
            <a:r>
              <a:rPr lang="en-GB" sz="2000" dirty="0" smtClean="0">
                <a:latin typeface="Lucida Sans"/>
                <a:cs typeface="Lucida Sans"/>
              </a:rPr>
              <a:t> ?name }</a:t>
            </a:r>
          </a:p>
          <a:p>
            <a:r>
              <a:rPr lang="en-GB" dirty="0"/>
              <a:t>Removes duplicate results</a:t>
            </a:r>
          </a:p>
          <a:p>
            <a:pPr marL="0" indent="0" eaLnBrk="1" hangingPunct="1">
              <a:buFontTx/>
              <a:buNone/>
            </a:pPr>
            <a:endParaRPr lang="en-GB" sz="2000" dirty="0" smtClean="0">
              <a:latin typeface="Lucida Sans"/>
              <a:cs typeface="Lucida Sans"/>
            </a:endParaRPr>
          </a:p>
          <a:p>
            <a:pPr eaLnBrk="1" hangingPunct="1"/>
            <a:endParaRPr lang="en-GB" dirty="0" smtClean="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GB" smtClean="0"/>
              <a:t>Other SPARQL Verbs</a:t>
            </a:r>
          </a:p>
        </p:txBody>
      </p:sp>
      <p:sp>
        <p:nvSpPr>
          <p:cNvPr id="49155" name="Content Placeholder 2"/>
          <p:cNvSpPr>
            <a:spLocks noGrp="1"/>
          </p:cNvSpPr>
          <p:nvPr>
            <p:ph idx="1"/>
          </p:nvPr>
        </p:nvSpPr>
        <p:spPr/>
        <p:txBody>
          <a:bodyPr/>
          <a:lstStyle/>
          <a:p>
            <a:pPr marL="0" indent="0" eaLnBrk="1" hangingPunct="1">
              <a:buNone/>
            </a:pPr>
            <a:r>
              <a:rPr lang="en-GB" dirty="0" smtClean="0"/>
              <a:t>SELECT is not the only verb</a:t>
            </a:r>
          </a:p>
          <a:p>
            <a:pPr lvl="1" eaLnBrk="1" hangingPunct="1"/>
            <a:r>
              <a:rPr lang="en-GB" dirty="0" smtClean="0"/>
              <a:t>CONSTRUCT</a:t>
            </a:r>
          </a:p>
          <a:p>
            <a:pPr lvl="1" eaLnBrk="1" hangingPunct="1"/>
            <a:r>
              <a:rPr lang="en-GB" dirty="0" smtClean="0"/>
              <a:t>ASK</a:t>
            </a:r>
          </a:p>
          <a:p>
            <a:pPr lvl="1" eaLnBrk="1" hangingPunct="1"/>
            <a:r>
              <a:rPr lang="en-GB" dirty="0" smtClean="0"/>
              <a:t>DESCRIBE</a:t>
            </a: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GB" smtClean="0"/>
              <a:t>CONSTRUCT</a:t>
            </a:r>
          </a:p>
        </p:txBody>
      </p:sp>
      <p:sp>
        <p:nvSpPr>
          <p:cNvPr id="50179" name="Content Placeholder 2"/>
          <p:cNvSpPr>
            <a:spLocks noGrp="1"/>
          </p:cNvSpPr>
          <p:nvPr>
            <p:ph idx="1"/>
          </p:nvPr>
        </p:nvSpPr>
        <p:spPr/>
        <p:txBody>
          <a:bodyPr/>
          <a:lstStyle/>
          <a:p>
            <a:pPr marL="0" indent="0" eaLnBrk="1" hangingPunct="1">
              <a:buNone/>
            </a:pPr>
            <a:r>
              <a:rPr lang="en-GB" dirty="0" smtClean="0"/>
              <a:t>A CONSTRUCT query returns an RDF graph, specified by a graph template</a:t>
            </a:r>
          </a:p>
          <a:p>
            <a:pPr lvl="1" eaLnBrk="1" hangingPunct="1"/>
            <a:r>
              <a:rPr lang="en-GB" dirty="0" smtClean="0"/>
              <a:t>For each row in the result set, substitute the variables in the template with the values in that row</a:t>
            </a:r>
          </a:p>
          <a:p>
            <a:pPr lvl="1" eaLnBrk="1" hangingPunct="1"/>
            <a:r>
              <a:rPr lang="en-GB" dirty="0" smtClean="0"/>
              <a:t>Combine the resulting graphs into a single graph (set union of triples)</a:t>
            </a: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eaLnBrk="1" hangingPunct="1"/>
            <a:r>
              <a:rPr lang="en-GB" smtClean="0"/>
              <a:t>CONSTRUCT</a:t>
            </a:r>
          </a:p>
        </p:txBody>
      </p:sp>
      <p:sp>
        <p:nvSpPr>
          <p:cNvPr id="51203"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PREFIX </a:t>
            </a:r>
            <a:r>
              <a:rPr lang="en-GB" sz="2000" dirty="0" err="1" smtClean="0">
                <a:latin typeface="Lucida Sans"/>
                <a:cs typeface="Lucida Sans"/>
              </a:rPr>
              <a:t>foaf</a:t>
            </a:r>
            <a:r>
              <a:rPr lang="en-GB" sz="2000" dirty="0" smtClean="0">
                <a:latin typeface="Lucida Sans"/>
                <a:cs typeface="Lucida Sans"/>
              </a:rPr>
              <a:t>:    &lt;http://xmlns.com/foaf/0.1/&gt;</a:t>
            </a:r>
            <a:br>
              <a:rPr lang="en-GB" sz="2000" dirty="0" smtClean="0">
                <a:latin typeface="Lucida Sans"/>
                <a:cs typeface="Lucida Sans"/>
              </a:rPr>
            </a:br>
            <a:r>
              <a:rPr lang="en-GB" sz="2000" dirty="0" smtClean="0">
                <a:latin typeface="Lucida Sans"/>
                <a:cs typeface="Lucida Sans"/>
              </a:rPr>
              <a:t>PREFIX </a:t>
            </a:r>
            <a:r>
              <a:rPr lang="en-GB" sz="2000" dirty="0" err="1" smtClean="0">
                <a:latin typeface="Lucida Sans"/>
                <a:cs typeface="Lucida Sans"/>
              </a:rPr>
              <a:t>vcard</a:t>
            </a:r>
            <a:r>
              <a:rPr lang="en-GB" sz="2000" dirty="0" smtClean="0">
                <a:latin typeface="Lucida Sans"/>
                <a:cs typeface="Lucida Sans"/>
              </a:rPr>
              <a:t>:   &lt;http://www.w3.org/2001/vcard-rdf/3.0#&gt;</a:t>
            </a:r>
            <a:br>
              <a:rPr lang="en-GB" sz="2000" dirty="0" smtClean="0">
                <a:latin typeface="Lucida Sans"/>
                <a:cs typeface="Lucida Sans"/>
              </a:rPr>
            </a:br>
            <a:r>
              <a:rPr lang="en-GB" sz="2000" b="1" dirty="0" smtClean="0">
                <a:latin typeface="Lucida Sans"/>
                <a:cs typeface="Lucida Sans"/>
              </a:rPr>
              <a:t>CONSTRUCT   {</a:t>
            </a:r>
            <a:br>
              <a:rPr lang="en-GB" sz="2000" b="1" dirty="0" smtClean="0">
                <a:latin typeface="Lucida Sans"/>
                <a:cs typeface="Lucida Sans"/>
              </a:rPr>
            </a:br>
            <a:r>
              <a:rPr lang="en-GB" sz="2000" b="1" dirty="0" smtClean="0">
                <a:latin typeface="Lucida Sans"/>
                <a:cs typeface="Lucida Sans"/>
              </a:rPr>
              <a:t>	?x </a:t>
            </a:r>
            <a:r>
              <a:rPr lang="en-GB" sz="2000" b="1" dirty="0" err="1" smtClean="0">
                <a:latin typeface="Lucida Sans"/>
                <a:cs typeface="Lucida Sans"/>
              </a:rPr>
              <a:t>vcard:FN</a:t>
            </a:r>
            <a:r>
              <a:rPr lang="en-GB" sz="2000" b="1" dirty="0" smtClean="0">
                <a:latin typeface="Lucida Sans"/>
                <a:cs typeface="Lucida Sans"/>
              </a:rPr>
              <a:t> ?name .</a:t>
            </a:r>
            <a:br>
              <a:rPr lang="en-GB" sz="2000" b="1" dirty="0" smtClean="0">
                <a:latin typeface="Lucida Sans"/>
                <a:cs typeface="Lucida Sans"/>
              </a:rPr>
            </a:br>
            <a:r>
              <a:rPr lang="en-GB" sz="2000" b="1" dirty="0" smtClean="0">
                <a:latin typeface="Lucida Sans"/>
                <a:cs typeface="Lucida Sans"/>
              </a:rPr>
              <a:t>	?</a:t>
            </a:r>
            <a:r>
              <a:rPr lang="en-GB" sz="2000" b="1" dirty="0" err="1" smtClean="0">
                <a:latin typeface="Lucida Sans"/>
                <a:cs typeface="Lucida Sans"/>
              </a:rPr>
              <a:t>x</a:t>
            </a:r>
            <a:r>
              <a:rPr lang="en-GB" sz="2000" b="1" dirty="0" smtClean="0">
                <a:latin typeface="Lucida Sans"/>
                <a:cs typeface="Lucida Sans"/>
              </a:rPr>
              <a:t> </a:t>
            </a:r>
            <a:r>
              <a:rPr lang="en-GB" sz="2000" b="1" dirty="0" err="1" smtClean="0">
                <a:latin typeface="Lucida Sans"/>
                <a:cs typeface="Lucida Sans"/>
              </a:rPr>
              <a:t>vcard:EMAIL</a:t>
            </a:r>
            <a:r>
              <a:rPr lang="en-GB" sz="2000" b="1" dirty="0" smtClean="0">
                <a:latin typeface="Lucida Sans"/>
                <a:cs typeface="Lucida Sans"/>
              </a:rPr>
              <a:t> ?mail . </a:t>
            </a:r>
            <a:br>
              <a:rPr lang="en-GB" sz="2000" b="1" dirty="0" smtClean="0">
                <a:latin typeface="Lucida Sans"/>
                <a:cs typeface="Lucida Sans"/>
              </a:rPr>
            </a:br>
            <a:r>
              <a:rPr lang="en-GB" sz="2000" b="1" dirty="0" smtClean="0">
                <a:latin typeface="Lucida Sans"/>
                <a:cs typeface="Lucida Sans"/>
              </a:rPr>
              <a:t>}</a:t>
            </a:r>
            <a:br>
              <a:rPr lang="en-GB" sz="2000" b="1"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a:t>
            </a:r>
            <a:r>
              <a:rPr lang="en-GB" sz="2000" dirty="0" err="1" smtClean="0">
                <a:latin typeface="Lucida Sans"/>
                <a:cs typeface="Lucida Sans"/>
              </a:rPr>
              <a:t>x</a:t>
            </a:r>
            <a:r>
              <a:rPr lang="en-GB" sz="2000" dirty="0" smtClean="0">
                <a:latin typeface="Lucida Sans"/>
                <a:cs typeface="Lucida Sans"/>
              </a:rPr>
              <a:t> </a:t>
            </a:r>
            <a:r>
              <a:rPr lang="en-GB" sz="2000" dirty="0" err="1" smtClean="0">
                <a:latin typeface="Lucida Sans"/>
                <a:cs typeface="Lucida Sans"/>
              </a:rPr>
              <a:t>foaf:name</a:t>
            </a:r>
            <a:r>
              <a:rPr lang="en-GB" sz="2000" dirty="0" smtClean="0">
                <a:latin typeface="Lucida Sans"/>
                <a:cs typeface="Lucida Sans"/>
              </a:rPr>
              <a:t> ?name .</a:t>
            </a:r>
            <a:br>
              <a:rPr lang="en-GB" sz="2000" dirty="0" smtClean="0">
                <a:latin typeface="Lucida Sans"/>
                <a:cs typeface="Lucida Sans"/>
              </a:rPr>
            </a:br>
            <a:r>
              <a:rPr lang="en-GB" sz="2000" dirty="0" smtClean="0">
                <a:latin typeface="Lucida Sans"/>
                <a:cs typeface="Lucida Sans"/>
              </a:rPr>
              <a:t>	?</a:t>
            </a:r>
            <a:r>
              <a:rPr lang="en-GB" sz="2000" dirty="0" err="1" smtClean="0">
                <a:latin typeface="Lucida Sans"/>
                <a:cs typeface="Lucida Sans"/>
              </a:rPr>
              <a:t>x</a:t>
            </a:r>
            <a:r>
              <a:rPr lang="en-GB" sz="2000" dirty="0" smtClean="0">
                <a:latin typeface="Lucida Sans"/>
                <a:cs typeface="Lucida Sans"/>
              </a:rPr>
              <a:t> </a:t>
            </a:r>
            <a:r>
              <a:rPr lang="en-GB" sz="2000" dirty="0" err="1" smtClean="0">
                <a:latin typeface="Lucida Sans"/>
                <a:cs typeface="Lucida Sans"/>
              </a:rPr>
              <a:t>foaf:mbox</a:t>
            </a:r>
            <a:r>
              <a:rPr lang="en-GB" sz="2000" dirty="0" smtClean="0">
                <a:latin typeface="Lucida Sans"/>
                <a:cs typeface="Lucida Sans"/>
              </a:rPr>
              <a:t> ?mail . </a:t>
            </a:r>
            <a:br>
              <a:rPr lang="en-GB" sz="2000" dirty="0" smtClean="0">
                <a:latin typeface="Lucida Sans"/>
                <a:cs typeface="Lucida Sans"/>
              </a:rPr>
            </a:br>
            <a:r>
              <a:rPr lang="en-GB" sz="2000" dirty="0" smtClean="0">
                <a:latin typeface="Lucida Sans"/>
                <a:cs typeface="Lucida Sans"/>
              </a:rPr>
              <a:t> }</a:t>
            </a:r>
          </a:p>
          <a:p>
            <a:pPr eaLnBrk="1" hangingPunct="1">
              <a:buFontTx/>
              <a:buNone/>
            </a:pPr>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GB" smtClean="0"/>
              <a:t>CONSTRUCT and bNodes</a:t>
            </a:r>
          </a:p>
        </p:txBody>
      </p:sp>
      <p:sp>
        <p:nvSpPr>
          <p:cNvPr id="52227" name="Content Placeholder 2"/>
          <p:cNvSpPr>
            <a:spLocks noGrp="1"/>
          </p:cNvSpPr>
          <p:nvPr>
            <p:ph idx="1"/>
          </p:nvPr>
        </p:nvSpPr>
        <p:spPr/>
        <p:txBody>
          <a:bodyPr/>
          <a:lstStyle/>
          <a:p>
            <a:pPr marL="0" indent="0" eaLnBrk="1" hangingPunct="1">
              <a:buNone/>
            </a:pPr>
            <a:r>
              <a:rPr lang="en-GB" dirty="0" smtClean="0"/>
              <a:t>CONSTRUCT can create graphs with </a:t>
            </a:r>
            <a:r>
              <a:rPr lang="en-GB" dirty="0" err="1" smtClean="0"/>
              <a:t>bNodes</a:t>
            </a:r>
            <a:endParaRPr lang="en-GB" dirty="0" smtClean="0"/>
          </a:p>
          <a:p>
            <a:pPr marL="0" indent="0" eaLnBrk="1" hangingPunct="1">
              <a:buNone/>
            </a:pPr>
            <a:r>
              <a:rPr lang="en-GB" dirty="0" err="1" smtClean="0"/>
              <a:t>bNode</a:t>
            </a:r>
            <a:r>
              <a:rPr lang="en-GB" dirty="0" smtClean="0"/>
              <a:t> labels are scoped to the template for each solution</a:t>
            </a:r>
          </a:p>
          <a:p>
            <a:pPr lvl="1" eaLnBrk="1" hangingPunct="1"/>
            <a:r>
              <a:rPr lang="en-GB" dirty="0" smtClean="0"/>
              <a:t>If the same label occurs twice in a template, then there will be one blank node created for each query solution</a:t>
            </a:r>
          </a:p>
          <a:p>
            <a:pPr lvl="1" eaLnBrk="1" hangingPunct="1"/>
            <a:r>
              <a:rPr lang="en-GB" dirty="0" smtClean="0"/>
              <a:t>There will be different blank nodes for triples generated by different query solutions</a:t>
            </a: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en-GB" smtClean="0"/>
              <a:t>CONSTRUCT and bNodes</a:t>
            </a:r>
          </a:p>
        </p:txBody>
      </p:sp>
      <p:sp>
        <p:nvSpPr>
          <p:cNvPr id="53251"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CONSTRUCT {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vcard:N</a:t>
            </a:r>
            <a:r>
              <a:rPr lang="en-GB" sz="2000" dirty="0" smtClean="0">
                <a:latin typeface="Lucida Sans"/>
                <a:cs typeface="Lucida Sans"/>
              </a:rPr>
              <a:t> _:v .</a:t>
            </a:r>
            <a:br>
              <a:rPr lang="en-GB" sz="2000" dirty="0" smtClean="0">
                <a:latin typeface="Lucida Sans"/>
                <a:cs typeface="Lucida Sans"/>
              </a:rPr>
            </a:br>
            <a:r>
              <a:rPr lang="en-GB" sz="2000" dirty="0" smtClean="0">
                <a:latin typeface="Lucida Sans"/>
                <a:cs typeface="Lucida Sans"/>
              </a:rPr>
              <a:t>	_:</a:t>
            </a:r>
            <a:r>
              <a:rPr lang="en-GB" sz="2000" dirty="0" err="1" smtClean="0">
                <a:latin typeface="Lucida Sans"/>
                <a:cs typeface="Lucida Sans"/>
              </a:rPr>
              <a:t>v</a:t>
            </a:r>
            <a:r>
              <a:rPr lang="en-GB" sz="2000" dirty="0" smtClean="0">
                <a:latin typeface="Lucida Sans"/>
                <a:cs typeface="Lucida Sans"/>
              </a:rPr>
              <a:t> </a:t>
            </a:r>
            <a:r>
              <a:rPr lang="en-GB" sz="2000" dirty="0" err="1" smtClean="0">
                <a:latin typeface="Lucida Sans"/>
                <a:cs typeface="Lucida Sans"/>
              </a:rPr>
              <a:t>vcard:givenName</a:t>
            </a:r>
            <a:r>
              <a:rPr lang="en-GB" sz="2000" dirty="0" smtClean="0">
                <a:latin typeface="Lucida Sans"/>
                <a:cs typeface="Lucida Sans"/>
              </a:rPr>
              <a:t> ?</a:t>
            </a:r>
            <a:r>
              <a:rPr lang="en-GB" sz="2000" dirty="0" err="1" smtClean="0">
                <a:latin typeface="Lucida Sans"/>
                <a:cs typeface="Lucida Sans"/>
              </a:rPr>
              <a:t>gname</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	_:</a:t>
            </a:r>
            <a:r>
              <a:rPr lang="en-GB" sz="2000" dirty="0" err="1" smtClean="0">
                <a:latin typeface="Lucida Sans"/>
                <a:cs typeface="Lucida Sans"/>
              </a:rPr>
              <a:t>v</a:t>
            </a:r>
            <a:r>
              <a:rPr lang="en-GB" sz="2000" dirty="0" smtClean="0">
                <a:latin typeface="Lucida Sans"/>
                <a:cs typeface="Lucida Sans"/>
              </a:rPr>
              <a:t> </a:t>
            </a:r>
            <a:r>
              <a:rPr lang="en-GB" sz="2000" dirty="0" err="1" smtClean="0">
                <a:latin typeface="Lucida Sans"/>
                <a:cs typeface="Lucida Sans"/>
              </a:rPr>
              <a:t>vcard:familyName</a:t>
            </a:r>
            <a:r>
              <a:rPr lang="en-GB" sz="2000" dirty="0" smtClean="0">
                <a:latin typeface="Lucida Sans"/>
                <a:cs typeface="Lucida Sans"/>
              </a:rPr>
              <a:t> ?</a:t>
            </a:r>
            <a:r>
              <a:rPr lang="en-GB" sz="2000" dirty="0" err="1" smtClean="0">
                <a:latin typeface="Lucida Sans"/>
                <a:cs typeface="Lucida Sans"/>
              </a:rPr>
              <a:t>fname</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a:t>
            </a:r>
            <a:br>
              <a:rPr lang="en-GB" sz="2000" dirty="0" smtClean="0">
                <a:latin typeface="Lucida Sans"/>
                <a:cs typeface="Lucida Sans"/>
              </a:rPr>
            </a:br>
            <a:r>
              <a:rPr lang="en-GB" sz="2000" dirty="0" smtClean="0">
                <a:latin typeface="Lucida Sans"/>
                <a:cs typeface="Lucida Sans"/>
              </a:rPr>
              <a:t>WHERE {</a:t>
            </a:r>
            <a:br>
              <a:rPr lang="en-GB" sz="2000" dirty="0" smtClean="0">
                <a:latin typeface="Lucida Sans"/>
                <a:cs typeface="Lucida Sans"/>
              </a:rPr>
            </a:br>
            <a:r>
              <a:rPr lang="en-GB" sz="2000" dirty="0" smtClean="0">
                <a:latin typeface="Lucida Sans"/>
                <a:cs typeface="Lucida Sans"/>
              </a:rPr>
              <a:t>	{ ?</a:t>
            </a:r>
            <a:r>
              <a:rPr lang="en-GB" sz="2000" dirty="0" err="1" smtClean="0">
                <a:latin typeface="Lucida Sans"/>
                <a:cs typeface="Lucida Sans"/>
              </a:rPr>
              <a:t>x</a:t>
            </a:r>
            <a:r>
              <a:rPr lang="en-GB" sz="2000" dirty="0" smtClean="0">
                <a:latin typeface="Lucida Sans"/>
                <a:cs typeface="Lucida Sans"/>
              </a:rPr>
              <a:t> </a:t>
            </a:r>
            <a:r>
              <a:rPr lang="en-GB" sz="2000" dirty="0" err="1" smtClean="0">
                <a:latin typeface="Lucida Sans"/>
                <a:cs typeface="Lucida Sans"/>
              </a:rPr>
              <a:t>foaf:firstname</a:t>
            </a:r>
            <a:r>
              <a:rPr lang="en-GB" sz="2000" dirty="0" smtClean="0">
                <a:latin typeface="Lucida Sans"/>
                <a:cs typeface="Lucida Sans"/>
              </a:rPr>
              <a:t> ?</a:t>
            </a:r>
            <a:r>
              <a:rPr lang="en-GB" sz="2000" dirty="0" err="1" smtClean="0">
                <a:latin typeface="Lucida Sans"/>
                <a:cs typeface="Lucida Sans"/>
              </a:rPr>
              <a:t>gname</a:t>
            </a:r>
            <a:r>
              <a:rPr lang="en-GB" sz="2000" dirty="0" smtClean="0">
                <a:latin typeface="Lucida Sans"/>
                <a:cs typeface="Lucida Sans"/>
              </a:rPr>
              <a:t> } UNION  </a:t>
            </a:r>
            <a:br>
              <a:rPr lang="en-GB" sz="2000" dirty="0" smtClean="0">
                <a:latin typeface="Lucida Sans"/>
                <a:cs typeface="Lucida Sans"/>
              </a:rPr>
            </a:br>
            <a:r>
              <a:rPr lang="en-GB" sz="2000" dirty="0" smtClean="0">
                <a:latin typeface="Lucida Sans"/>
                <a:cs typeface="Lucida Sans"/>
              </a:rPr>
              <a:t>	{ ?</a:t>
            </a:r>
            <a:r>
              <a:rPr lang="en-GB" sz="2000" dirty="0" err="1" smtClean="0">
                <a:latin typeface="Lucida Sans"/>
                <a:cs typeface="Lucida Sans"/>
              </a:rPr>
              <a:t>x</a:t>
            </a:r>
            <a:r>
              <a:rPr lang="en-GB" sz="2000" dirty="0" smtClean="0">
                <a:latin typeface="Lucida Sans"/>
                <a:cs typeface="Lucida Sans"/>
              </a:rPr>
              <a:t> </a:t>
            </a:r>
            <a:r>
              <a:rPr lang="en-GB" sz="2000" dirty="0" err="1" smtClean="0">
                <a:latin typeface="Lucida Sans"/>
                <a:cs typeface="Lucida Sans"/>
              </a:rPr>
              <a:t>foaf:givenname</a:t>
            </a:r>
            <a:r>
              <a:rPr lang="en-GB" sz="2000" dirty="0" smtClean="0">
                <a:latin typeface="Lucida Sans"/>
                <a:cs typeface="Lucida Sans"/>
              </a:rPr>
              <a:t>   ?</a:t>
            </a:r>
            <a:r>
              <a:rPr lang="en-GB" sz="2000" dirty="0" err="1" smtClean="0">
                <a:latin typeface="Lucida Sans"/>
                <a:cs typeface="Lucida Sans"/>
              </a:rPr>
              <a:t>gname</a:t>
            </a:r>
            <a:r>
              <a:rPr lang="en-GB" sz="2000" dirty="0" smtClean="0">
                <a:latin typeface="Lucida Sans"/>
                <a:cs typeface="Lucida Sans"/>
              </a:rPr>
              <a:t> } .</a:t>
            </a:r>
            <a:br>
              <a:rPr lang="en-GB" sz="2000" dirty="0" smtClean="0">
                <a:latin typeface="Lucida Sans"/>
                <a:cs typeface="Lucida Sans"/>
              </a:rPr>
            </a:br>
            <a:r>
              <a:rPr lang="en-GB" sz="2000" dirty="0" smtClean="0">
                <a:latin typeface="Lucida Sans"/>
                <a:cs typeface="Lucida Sans"/>
              </a:rPr>
              <a:t>	{ ?</a:t>
            </a:r>
            <a:r>
              <a:rPr lang="en-GB" sz="2000" dirty="0" err="1" smtClean="0">
                <a:latin typeface="Lucida Sans"/>
                <a:cs typeface="Lucida Sans"/>
              </a:rPr>
              <a:t>x</a:t>
            </a:r>
            <a:r>
              <a:rPr lang="en-GB" sz="2000" dirty="0" smtClean="0">
                <a:latin typeface="Lucida Sans"/>
                <a:cs typeface="Lucida Sans"/>
              </a:rPr>
              <a:t> </a:t>
            </a:r>
            <a:r>
              <a:rPr lang="en-GB" sz="2000" dirty="0" err="1" smtClean="0">
                <a:latin typeface="Lucida Sans"/>
                <a:cs typeface="Lucida Sans"/>
              </a:rPr>
              <a:t>foaf:surname</a:t>
            </a:r>
            <a:r>
              <a:rPr lang="en-GB" sz="2000" dirty="0" smtClean="0">
                <a:latin typeface="Lucida Sans"/>
                <a:cs typeface="Lucida Sans"/>
              </a:rPr>
              <a:t>   ?</a:t>
            </a:r>
            <a:r>
              <a:rPr lang="en-GB" sz="2000" dirty="0" err="1" smtClean="0">
                <a:latin typeface="Lucida Sans"/>
                <a:cs typeface="Lucida Sans"/>
              </a:rPr>
              <a:t>fname</a:t>
            </a:r>
            <a:r>
              <a:rPr lang="en-GB" sz="2000" dirty="0" smtClean="0">
                <a:latin typeface="Lucida Sans"/>
                <a:cs typeface="Lucida Sans"/>
              </a:rPr>
              <a:t> } UNION  </a:t>
            </a:r>
            <a:br>
              <a:rPr lang="en-GB" sz="2000" dirty="0" smtClean="0">
                <a:latin typeface="Lucida Sans"/>
                <a:cs typeface="Lucida Sans"/>
              </a:rPr>
            </a:br>
            <a:r>
              <a:rPr lang="en-GB" sz="2000" dirty="0" smtClean="0">
                <a:latin typeface="Lucida Sans"/>
                <a:cs typeface="Lucida Sans"/>
              </a:rPr>
              <a:t>	{ ?</a:t>
            </a:r>
            <a:r>
              <a:rPr lang="en-GB" sz="2000" dirty="0" err="1" smtClean="0">
                <a:latin typeface="Lucida Sans"/>
                <a:cs typeface="Lucida Sans"/>
              </a:rPr>
              <a:t>x</a:t>
            </a:r>
            <a:r>
              <a:rPr lang="en-GB" sz="2000" dirty="0" smtClean="0">
                <a:latin typeface="Lucida Sans"/>
                <a:cs typeface="Lucida Sans"/>
              </a:rPr>
              <a:t> </a:t>
            </a:r>
            <a:r>
              <a:rPr lang="en-GB" sz="2000" dirty="0" err="1" smtClean="0">
                <a:latin typeface="Lucida Sans"/>
                <a:cs typeface="Lucida Sans"/>
              </a:rPr>
              <a:t>foaf:family_name</a:t>
            </a:r>
            <a:r>
              <a:rPr lang="en-GB" sz="2000" dirty="0" smtClean="0">
                <a:latin typeface="Lucida Sans"/>
                <a:cs typeface="Lucida Sans"/>
              </a:rPr>
              <a:t> ?</a:t>
            </a:r>
            <a:r>
              <a:rPr lang="en-GB" sz="2000" dirty="0" err="1" smtClean="0">
                <a:latin typeface="Lucida Sans"/>
                <a:cs typeface="Lucida Sans"/>
              </a:rPr>
              <a:t>fname</a:t>
            </a:r>
            <a:r>
              <a:rPr lang="en-GB" sz="2000" dirty="0" smtClean="0">
                <a:latin typeface="Lucida Sans"/>
                <a:cs typeface="Lucida Sans"/>
              </a:rPr>
              <a:t> } .</a:t>
            </a:r>
            <a:br>
              <a:rPr lang="en-GB" sz="2000" dirty="0" smtClean="0">
                <a:latin typeface="Lucida Sans"/>
                <a:cs typeface="Lucida Sans"/>
              </a:rPr>
            </a:br>
            <a:r>
              <a:rPr lang="en-GB" sz="2000" dirty="0" smtClean="0">
                <a:latin typeface="Lucida Sans"/>
                <a:cs typeface="Lucida Sans"/>
              </a:rPr>
              <a:t>}</a:t>
            </a:r>
          </a:p>
          <a:p>
            <a:pPr eaLnBrk="1" hangingPunct="1"/>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GB" smtClean="0"/>
              <a:t>CONSTRUCT and bNodes</a:t>
            </a:r>
          </a:p>
        </p:txBody>
      </p:sp>
      <p:sp>
        <p:nvSpPr>
          <p:cNvPr id="54275"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_:a    </a:t>
            </a:r>
            <a:r>
              <a:rPr lang="en-GB" sz="2000" dirty="0" err="1" smtClean="0">
                <a:latin typeface="Lucida Sans"/>
                <a:cs typeface="Lucida Sans"/>
              </a:rPr>
              <a:t>foaf:givenname</a:t>
            </a:r>
            <a:r>
              <a:rPr lang="en-GB" sz="2000" dirty="0" smtClean="0">
                <a:latin typeface="Lucida Sans"/>
                <a:cs typeface="Lucida Sans"/>
              </a:rPr>
              <a:t> "Alice" .</a:t>
            </a:r>
            <a:br>
              <a:rPr lang="en-GB" sz="2000" dirty="0" smtClean="0">
                <a:latin typeface="Lucida Sans"/>
                <a:cs typeface="Lucida Sans"/>
              </a:rPr>
            </a:br>
            <a:r>
              <a:rPr lang="en-GB" sz="2000" dirty="0" smtClean="0">
                <a:latin typeface="Lucida Sans"/>
                <a:cs typeface="Lucida Sans"/>
              </a:rPr>
              <a:t>_:a    </a:t>
            </a:r>
            <a:r>
              <a:rPr lang="en-GB" sz="2000" dirty="0" err="1" smtClean="0">
                <a:latin typeface="Lucida Sans"/>
                <a:cs typeface="Lucida Sans"/>
              </a:rPr>
              <a:t>foaf:family_name</a:t>
            </a:r>
            <a:r>
              <a:rPr lang="en-GB" sz="2000" dirty="0" smtClean="0">
                <a:latin typeface="Lucida Sans"/>
                <a:cs typeface="Lucida Sans"/>
              </a:rPr>
              <a:t> "Hacker"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b</a:t>
            </a:r>
            <a:r>
              <a:rPr lang="en-GB" sz="2000" dirty="0" smtClean="0">
                <a:latin typeface="Lucida Sans"/>
                <a:cs typeface="Lucida Sans"/>
              </a:rPr>
              <a:t>    </a:t>
            </a:r>
            <a:r>
              <a:rPr lang="en-GB" sz="2000" dirty="0" err="1" smtClean="0">
                <a:latin typeface="Lucida Sans"/>
                <a:cs typeface="Lucida Sans"/>
              </a:rPr>
              <a:t>foaf:firstname</a:t>
            </a:r>
            <a:r>
              <a:rPr lang="en-GB" sz="2000" dirty="0" smtClean="0">
                <a:latin typeface="Lucida Sans"/>
                <a:cs typeface="Lucida Sans"/>
              </a:rPr>
              <a:t> "Bob"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b</a:t>
            </a:r>
            <a:r>
              <a:rPr lang="en-GB" sz="2000" dirty="0" smtClean="0">
                <a:latin typeface="Lucida Sans"/>
                <a:cs typeface="Lucida Sans"/>
              </a:rPr>
              <a:t>    </a:t>
            </a:r>
            <a:r>
              <a:rPr lang="en-GB" sz="2000" dirty="0" err="1" smtClean="0">
                <a:latin typeface="Lucida Sans"/>
                <a:cs typeface="Lucida Sans"/>
              </a:rPr>
              <a:t>foaf:surname</a:t>
            </a:r>
            <a:r>
              <a:rPr lang="en-GB" sz="2000" dirty="0" smtClean="0">
                <a:latin typeface="Lucida Sans"/>
                <a:cs typeface="Lucida Sans"/>
              </a:rPr>
              <a:t>  "Hacker” .</a:t>
            </a:r>
          </a:p>
          <a:p>
            <a:pPr marL="0" indent="0" eaLnBrk="1" hangingPunct="1">
              <a:buFontTx/>
              <a:buNone/>
            </a:pPr>
            <a:endParaRPr lang="en-GB" sz="2000" dirty="0" smtClean="0">
              <a:latin typeface="Lucida Sans"/>
              <a:cs typeface="Lucida Sans"/>
            </a:endParaRPr>
          </a:p>
          <a:p>
            <a:pPr marL="0" indent="0" eaLnBrk="1" hangingPunct="1">
              <a:buFontTx/>
              <a:buNone/>
            </a:pPr>
            <a:r>
              <a:rPr lang="en-GB" sz="2000" dirty="0" smtClean="0">
                <a:latin typeface="Lucida Sans"/>
                <a:cs typeface="Lucida Sans"/>
              </a:rPr>
              <a:t>_:v1 </a:t>
            </a:r>
            <a:r>
              <a:rPr lang="en-GB" sz="2000" dirty="0" err="1" smtClean="0">
                <a:latin typeface="Lucida Sans"/>
                <a:cs typeface="Lucida Sans"/>
              </a:rPr>
              <a:t>vcard:N</a:t>
            </a:r>
            <a:r>
              <a:rPr lang="en-GB" sz="2000" dirty="0" smtClean="0">
                <a:latin typeface="Lucida Sans"/>
                <a:cs typeface="Lucida Sans"/>
              </a:rPr>
              <a:t> _:x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x</a:t>
            </a:r>
            <a:r>
              <a:rPr lang="en-GB" sz="2000" dirty="0" smtClean="0">
                <a:latin typeface="Lucida Sans"/>
                <a:cs typeface="Lucida Sans"/>
              </a:rPr>
              <a:t> </a:t>
            </a:r>
            <a:r>
              <a:rPr lang="en-GB" sz="2000" dirty="0" err="1" smtClean="0">
                <a:latin typeface="Lucida Sans"/>
                <a:cs typeface="Lucida Sans"/>
              </a:rPr>
              <a:t>vcard:givenName</a:t>
            </a:r>
            <a:r>
              <a:rPr lang="en-GB" sz="2000" dirty="0" smtClean="0">
                <a:latin typeface="Lucida Sans"/>
                <a:cs typeface="Lucida Sans"/>
              </a:rPr>
              <a:t> "Alice"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x</a:t>
            </a:r>
            <a:r>
              <a:rPr lang="en-GB" sz="2000" dirty="0" smtClean="0">
                <a:latin typeface="Lucida Sans"/>
                <a:cs typeface="Lucida Sans"/>
              </a:rPr>
              <a:t> </a:t>
            </a:r>
            <a:r>
              <a:rPr lang="en-GB" sz="2000" dirty="0" err="1" smtClean="0">
                <a:latin typeface="Lucida Sans"/>
                <a:cs typeface="Lucida Sans"/>
              </a:rPr>
              <a:t>vcard:familyName</a:t>
            </a:r>
            <a:r>
              <a:rPr lang="en-GB" sz="2000" dirty="0" smtClean="0">
                <a:latin typeface="Lucida Sans"/>
                <a:cs typeface="Lucida Sans"/>
              </a:rPr>
              <a:t> "Hacker" .</a:t>
            </a:r>
            <a:br>
              <a:rPr lang="en-GB" sz="2000" dirty="0" smtClean="0">
                <a:latin typeface="Lucida Sans"/>
                <a:cs typeface="Lucida Sans"/>
              </a:rPr>
            </a:br>
            <a:r>
              <a:rPr lang="en-GB" sz="2000" dirty="0" smtClean="0">
                <a:latin typeface="Lucida Sans"/>
                <a:cs typeface="Lucida Sans"/>
              </a:rPr>
              <a:t>_:v2 </a:t>
            </a:r>
            <a:r>
              <a:rPr lang="en-GB" sz="2000" dirty="0" err="1" smtClean="0">
                <a:latin typeface="Lucida Sans"/>
                <a:cs typeface="Lucida Sans"/>
              </a:rPr>
              <a:t>vcard:N</a:t>
            </a:r>
            <a:r>
              <a:rPr lang="en-GB" sz="2000" dirty="0" smtClean="0">
                <a:latin typeface="Lucida Sans"/>
                <a:cs typeface="Lucida Sans"/>
              </a:rPr>
              <a:t> _:</a:t>
            </a:r>
            <a:r>
              <a:rPr lang="en-GB" sz="2000" dirty="0" err="1" smtClean="0">
                <a:latin typeface="Lucida Sans"/>
                <a:cs typeface="Lucida Sans"/>
              </a:rPr>
              <a:t>z</a:t>
            </a: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z</a:t>
            </a:r>
            <a:r>
              <a:rPr lang="en-GB" sz="2000" dirty="0" smtClean="0">
                <a:latin typeface="Lucida Sans"/>
                <a:cs typeface="Lucida Sans"/>
              </a:rPr>
              <a:t> </a:t>
            </a:r>
            <a:r>
              <a:rPr lang="en-GB" sz="2000" dirty="0" err="1" smtClean="0">
                <a:latin typeface="Lucida Sans"/>
                <a:cs typeface="Lucida Sans"/>
              </a:rPr>
              <a:t>vcard:givenName</a:t>
            </a:r>
            <a:r>
              <a:rPr lang="en-GB" sz="2000" dirty="0" smtClean="0">
                <a:latin typeface="Lucida Sans"/>
                <a:cs typeface="Lucida Sans"/>
              </a:rPr>
              <a:t> "Bob"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z</a:t>
            </a:r>
            <a:r>
              <a:rPr lang="en-GB" sz="2000" dirty="0" smtClean="0">
                <a:latin typeface="Lucida Sans"/>
                <a:cs typeface="Lucida Sans"/>
              </a:rPr>
              <a:t> </a:t>
            </a:r>
            <a:r>
              <a:rPr lang="en-GB" sz="2000" dirty="0" err="1" smtClean="0">
                <a:latin typeface="Lucida Sans"/>
                <a:cs typeface="Lucida Sans"/>
              </a:rPr>
              <a:t>vcard:familyName</a:t>
            </a:r>
            <a:r>
              <a:rPr lang="en-GB" sz="2000" dirty="0" smtClean="0">
                <a:latin typeface="Lucida Sans"/>
                <a:cs typeface="Lucida Sans"/>
              </a:rPr>
              <a:t> "Hacker" .</a:t>
            </a:r>
          </a:p>
          <a:p>
            <a:pPr eaLnBrk="1" hangingPunct="1">
              <a:buFontTx/>
              <a:buNone/>
            </a:pPr>
            <a:endParaRPr lang="en-GB" sz="2000" dirty="0" smtClean="0">
              <a:latin typeface="Lucida Sans"/>
              <a:cs typeface="Lucida Sans"/>
            </a:endParaRPr>
          </a:p>
          <a:p>
            <a:pPr eaLnBrk="1" hangingPunct="1">
              <a:buFontTx/>
              <a:buNone/>
            </a:pPr>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GB" smtClean="0"/>
              <a:t>CONSTRUCT is not a rule language</a:t>
            </a:r>
            <a:endParaRPr lang="en-GB" dirty="0" smtClean="0"/>
          </a:p>
        </p:txBody>
      </p:sp>
      <p:sp>
        <p:nvSpPr>
          <p:cNvPr id="55299" name="Content Placeholder 2"/>
          <p:cNvSpPr>
            <a:spLocks noGrp="1"/>
          </p:cNvSpPr>
          <p:nvPr>
            <p:ph idx="1"/>
          </p:nvPr>
        </p:nvSpPr>
        <p:spPr/>
        <p:txBody>
          <a:bodyPr/>
          <a:lstStyle/>
          <a:p>
            <a:pPr marL="0" indent="0">
              <a:buNone/>
            </a:pPr>
            <a:r>
              <a:rPr lang="en-GB" dirty="0" smtClean="0"/>
              <a:t>CONSTRUCT matches graph patterns and returns a new graph</a:t>
            </a:r>
          </a:p>
          <a:p>
            <a:endParaRPr lang="en-GB" dirty="0" smtClean="0"/>
          </a:p>
          <a:p>
            <a:pPr marL="0" indent="0">
              <a:buNone/>
            </a:pPr>
            <a:r>
              <a:rPr lang="en-GB" dirty="0" smtClean="0"/>
              <a:t>We could implement a simple rule-based system using CONSTRUCT queries to represent rules</a:t>
            </a:r>
          </a:p>
          <a:p>
            <a:endParaRPr lang="en-GB" dirty="0" smtClean="0"/>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GB" smtClean="0"/>
              <a:t>CONSTRUCT is not a rule language</a:t>
            </a:r>
            <a:endParaRPr lang="en-GB" dirty="0" smtClean="0"/>
          </a:p>
        </p:txBody>
      </p:sp>
      <p:sp>
        <p:nvSpPr>
          <p:cNvPr id="55299" name="Content Placeholder 2"/>
          <p:cNvSpPr>
            <a:spLocks noGrp="1"/>
          </p:cNvSpPr>
          <p:nvPr>
            <p:ph idx="1"/>
          </p:nvPr>
        </p:nvSpPr>
        <p:spPr/>
        <p:txBody>
          <a:bodyPr/>
          <a:lstStyle/>
          <a:p>
            <a:pPr marL="0" indent="0">
              <a:buNone/>
            </a:pPr>
            <a:r>
              <a:rPr lang="en-GB" dirty="0" smtClean="0"/>
              <a:t>From the Data Access Working Group Charter:</a:t>
            </a:r>
          </a:p>
          <a:p>
            <a:pPr marL="360000" lvl="1" indent="0">
              <a:buNone/>
            </a:pPr>
            <a:r>
              <a:rPr lang="en-GB" dirty="0" smtClean="0"/>
              <a:t>“While it is hoped that the product of the RDF Data Access Working Group will be useful in later development of a rules language, development of such a rules language is out of scope for this working group. However, any serializations of a query language must not preclude extension to, or inclusion in, a rules language. The group should expend minimal effort assuring that such an extension be intuitive and and consistent with any query language produced by the group.”</a:t>
            </a:r>
          </a:p>
        </p:txBody>
      </p:sp>
    </p:spTree>
    <p:extLst>
      <p:ext uri="{BB962C8B-B14F-4D97-AF65-F5344CB8AC3E}">
        <p14:creationId xmlns:p14="http://schemas.microsoft.com/office/powerpoint/2010/main" val="396164693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458" name="Straight Connector 29"/>
          <p:cNvCxnSpPr>
            <a:cxnSpLocks noChangeShapeType="1"/>
          </p:cNvCxnSpPr>
          <p:nvPr/>
        </p:nvCxnSpPr>
        <p:spPr bwMode="auto">
          <a:xfrm>
            <a:off x="685800" y="3276600"/>
            <a:ext cx="7772400" cy="1588"/>
          </a:xfrm>
          <a:prstGeom prst="line">
            <a:avLst/>
          </a:prstGeom>
          <a:noFill/>
          <a:ln w="9525">
            <a:solidFill>
              <a:schemeClr val="tx1"/>
            </a:solidFill>
            <a:prstDash val="dash"/>
            <a:round/>
            <a:headEnd/>
            <a:tailEnd/>
          </a:ln>
        </p:spPr>
      </p:cxnSp>
      <p:sp>
        <p:nvSpPr>
          <p:cNvPr id="19459" name="Title 1"/>
          <p:cNvSpPr>
            <a:spLocks noGrp="1"/>
          </p:cNvSpPr>
          <p:nvPr>
            <p:ph type="title"/>
          </p:nvPr>
        </p:nvSpPr>
        <p:spPr/>
        <p:txBody>
          <a:bodyPr/>
          <a:lstStyle/>
          <a:p>
            <a:pPr eaLnBrk="1" hangingPunct="1"/>
            <a:r>
              <a:rPr lang="en-GB" smtClean="0"/>
              <a:t>The Semantic Web Application</a:t>
            </a:r>
          </a:p>
        </p:txBody>
      </p:sp>
      <p:sp>
        <p:nvSpPr>
          <p:cNvPr id="4" name="Rectangle 3"/>
          <p:cNvSpPr/>
          <p:nvPr/>
        </p:nvSpPr>
        <p:spPr bwMode="auto">
          <a:xfrm>
            <a:off x="2667000" y="1981200"/>
            <a:ext cx="3733800" cy="5334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rgbClr val="333D43"/>
                </a:solidFill>
                <a:ea typeface="Georgia" charset="0"/>
                <a:cs typeface="Georgia" charset="0"/>
              </a:rPr>
              <a:t>User Interface</a:t>
            </a:r>
            <a:endParaRPr lang="en-GB" sz="2400">
              <a:solidFill>
                <a:schemeClr val="tx1"/>
              </a:solidFill>
              <a:ea typeface="Georgia" charset="0"/>
              <a:cs typeface="Georgia" charset="0"/>
            </a:endParaRPr>
          </a:p>
        </p:txBody>
      </p:sp>
      <p:sp>
        <p:nvSpPr>
          <p:cNvPr id="6" name="Rectangle 5"/>
          <p:cNvSpPr/>
          <p:nvPr/>
        </p:nvSpPr>
        <p:spPr bwMode="auto">
          <a:xfrm>
            <a:off x="1143000" y="5638800"/>
            <a:ext cx="1524000" cy="6858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chemeClr val="tx1"/>
                </a:solidFill>
              </a:rPr>
              <a:t>RDF</a:t>
            </a:r>
          </a:p>
        </p:txBody>
      </p:sp>
      <p:sp>
        <p:nvSpPr>
          <p:cNvPr id="7" name="Rectangle 6"/>
          <p:cNvSpPr/>
          <p:nvPr/>
        </p:nvSpPr>
        <p:spPr bwMode="auto">
          <a:xfrm>
            <a:off x="2895600" y="5638800"/>
            <a:ext cx="1524000" cy="6858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chemeClr val="tx1"/>
                </a:solidFill>
              </a:rPr>
              <a:t>RDF</a:t>
            </a:r>
          </a:p>
        </p:txBody>
      </p:sp>
      <p:sp>
        <p:nvSpPr>
          <p:cNvPr id="8" name="Rectangle 7"/>
          <p:cNvSpPr/>
          <p:nvPr/>
        </p:nvSpPr>
        <p:spPr bwMode="auto">
          <a:xfrm>
            <a:off x="4648200" y="5638800"/>
            <a:ext cx="1524000" cy="6858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chemeClr val="tx1"/>
                </a:solidFill>
              </a:rPr>
              <a:t>RDF</a:t>
            </a:r>
          </a:p>
        </p:txBody>
      </p:sp>
      <p:sp>
        <p:nvSpPr>
          <p:cNvPr id="9" name="Rectangle 8"/>
          <p:cNvSpPr/>
          <p:nvPr/>
        </p:nvSpPr>
        <p:spPr bwMode="auto">
          <a:xfrm>
            <a:off x="6400800" y="5638800"/>
            <a:ext cx="1524000" cy="6858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chemeClr val="tx1"/>
                </a:solidFill>
              </a:rPr>
              <a:t>RDF</a:t>
            </a:r>
          </a:p>
        </p:txBody>
      </p:sp>
      <p:sp>
        <p:nvSpPr>
          <p:cNvPr id="19465" name="TextBox 9"/>
          <p:cNvSpPr txBox="1">
            <a:spLocks noChangeArrowheads="1"/>
          </p:cNvSpPr>
          <p:nvPr/>
        </p:nvSpPr>
        <p:spPr bwMode="auto">
          <a:xfrm>
            <a:off x="379413" y="5257800"/>
            <a:ext cx="1525587" cy="381000"/>
          </a:xfrm>
          <a:prstGeom prst="rect">
            <a:avLst/>
          </a:prstGeom>
          <a:noFill/>
          <a:ln w="9525">
            <a:noFill/>
            <a:miter lim="800000"/>
            <a:headEnd/>
            <a:tailEnd/>
          </a:ln>
        </p:spPr>
        <p:txBody>
          <a:bodyPr>
            <a:prstTxWarp prst="textNoShape">
              <a:avLst/>
            </a:prstTxWarp>
            <a:spAutoFit/>
          </a:bodyPr>
          <a:lstStyle/>
          <a:p>
            <a:pPr algn="ctr"/>
            <a:r>
              <a:rPr lang="en-GB">
                <a:latin typeface="Georgia" charset="0"/>
              </a:rPr>
              <a:t>Data Sources</a:t>
            </a:r>
          </a:p>
        </p:txBody>
      </p:sp>
      <p:cxnSp>
        <p:nvCxnSpPr>
          <p:cNvPr id="19466" name="Straight Arrow Connector 11"/>
          <p:cNvCxnSpPr>
            <a:cxnSpLocks noChangeShapeType="1"/>
            <a:stCxn id="4" idx="2"/>
            <a:endCxn id="15" idx="0"/>
          </p:cNvCxnSpPr>
          <p:nvPr/>
        </p:nvCxnSpPr>
        <p:spPr bwMode="auto">
          <a:xfrm rot="16200000" flipH="1">
            <a:off x="4382294" y="2666206"/>
            <a:ext cx="304800" cy="1588"/>
          </a:xfrm>
          <a:prstGeom prst="straightConnector1">
            <a:avLst/>
          </a:prstGeom>
          <a:noFill/>
          <a:ln w="9525">
            <a:solidFill>
              <a:schemeClr val="tx1"/>
            </a:solidFill>
            <a:round/>
            <a:headEnd type="arrow" w="med" len="med"/>
            <a:tailEnd type="arrow" w="med" len="med"/>
          </a:ln>
        </p:spPr>
      </p:cxnSp>
      <p:cxnSp>
        <p:nvCxnSpPr>
          <p:cNvPr id="19467" name="Elbow Connector 20"/>
          <p:cNvCxnSpPr>
            <a:cxnSpLocks noChangeShapeType="1"/>
          </p:cNvCxnSpPr>
          <p:nvPr/>
        </p:nvCxnSpPr>
        <p:spPr bwMode="auto">
          <a:xfrm rot="5400000">
            <a:off x="3637756" y="4742657"/>
            <a:ext cx="915987" cy="876300"/>
          </a:xfrm>
          <a:prstGeom prst="bentConnector3">
            <a:avLst>
              <a:gd name="adj1" fmla="val 50000"/>
            </a:avLst>
          </a:prstGeom>
          <a:noFill/>
          <a:ln w="9525">
            <a:solidFill>
              <a:schemeClr val="tx1"/>
            </a:solidFill>
            <a:round/>
            <a:headEnd type="arrow" w="med" len="med"/>
            <a:tailEnd/>
          </a:ln>
        </p:spPr>
      </p:cxnSp>
      <p:cxnSp>
        <p:nvCxnSpPr>
          <p:cNvPr id="19468" name="Elbow Connector 22"/>
          <p:cNvCxnSpPr>
            <a:cxnSpLocks noChangeShapeType="1"/>
            <a:stCxn id="8" idx="0"/>
          </p:cNvCxnSpPr>
          <p:nvPr/>
        </p:nvCxnSpPr>
        <p:spPr bwMode="auto">
          <a:xfrm rot="16200000" flipV="1">
            <a:off x="4514056" y="4742657"/>
            <a:ext cx="915987" cy="876300"/>
          </a:xfrm>
          <a:prstGeom prst="bentConnector3">
            <a:avLst>
              <a:gd name="adj1" fmla="val 50000"/>
            </a:avLst>
          </a:prstGeom>
          <a:noFill/>
          <a:ln w="9525">
            <a:solidFill>
              <a:schemeClr val="tx1"/>
            </a:solidFill>
            <a:round/>
            <a:headEnd/>
            <a:tailEnd/>
          </a:ln>
        </p:spPr>
      </p:cxnSp>
      <p:cxnSp>
        <p:nvCxnSpPr>
          <p:cNvPr id="19469" name="Elbow Connector 24"/>
          <p:cNvCxnSpPr>
            <a:cxnSpLocks noChangeShapeType="1"/>
            <a:stCxn id="9" idx="0"/>
          </p:cNvCxnSpPr>
          <p:nvPr/>
        </p:nvCxnSpPr>
        <p:spPr bwMode="auto">
          <a:xfrm rot="16200000" flipV="1">
            <a:off x="5390356" y="3866357"/>
            <a:ext cx="915987" cy="2628900"/>
          </a:xfrm>
          <a:prstGeom prst="bentConnector3">
            <a:avLst>
              <a:gd name="adj1" fmla="val 50000"/>
            </a:avLst>
          </a:prstGeom>
          <a:noFill/>
          <a:ln w="9525">
            <a:solidFill>
              <a:schemeClr val="tx1"/>
            </a:solidFill>
            <a:round/>
            <a:headEnd/>
            <a:tailEnd/>
          </a:ln>
        </p:spPr>
      </p:cxnSp>
      <p:cxnSp>
        <p:nvCxnSpPr>
          <p:cNvPr id="19470" name="Elbow Connector 26"/>
          <p:cNvCxnSpPr>
            <a:cxnSpLocks noChangeShapeType="1"/>
            <a:stCxn id="6" idx="0"/>
          </p:cNvCxnSpPr>
          <p:nvPr/>
        </p:nvCxnSpPr>
        <p:spPr bwMode="auto">
          <a:xfrm rot="5400000" flipH="1" flipV="1">
            <a:off x="2761456" y="3866357"/>
            <a:ext cx="915987" cy="2628900"/>
          </a:xfrm>
          <a:prstGeom prst="bentConnector3">
            <a:avLst>
              <a:gd name="adj1" fmla="val 50000"/>
            </a:avLst>
          </a:prstGeom>
          <a:noFill/>
          <a:ln w="9525">
            <a:solidFill>
              <a:schemeClr val="tx1"/>
            </a:solidFill>
            <a:round/>
            <a:headEnd/>
            <a:tailEnd/>
          </a:ln>
        </p:spPr>
      </p:cxnSp>
      <p:sp>
        <p:nvSpPr>
          <p:cNvPr id="15" name="Rectangle 14"/>
          <p:cNvSpPr/>
          <p:nvPr/>
        </p:nvSpPr>
        <p:spPr bwMode="auto">
          <a:xfrm>
            <a:off x="2668588" y="2819400"/>
            <a:ext cx="3733800" cy="99060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chor="ctr">
            <a:prstTxWarp prst="textNoShape">
              <a:avLst/>
            </a:prstTxWarp>
          </a:bodyPr>
          <a:lstStyle/>
          <a:p>
            <a:pPr algn="ctr" defTabSz="914400" eaLnBrk="0" hangingPunct="0"/>
            <a:r>
              <a:rPr lang="en-GB" sz="2400">
                <a:solidFill>
                  <a:srgbClr val="333D43"/>
                </a:solidFill>
                <a:ea typeface="Georgia" charset="0"/>
                <a:cs typeface="Georgia" charset="0"/>
              </a:rPr>
              <a:t>Application Logic</a:t>
            </a:r>
            <a:endParaRPr lang="en-GB" sz="2400">
              <a:solidFill>
                <a:schemeClr val="tx1"/>
              </a:solidFill>
              <a:ea typeface="Georgia" charset="0"/>
              <a:cs typeface="Georgia" charset="0"/>
            </a:endParaRPr>
          </a:p>
        </p:txBody>
      </p:sp>
      <p:sp>
        <p:nvSpPr>
          <p:cNvPr id="16" name="Can 15"/>
          <p:cNvSpPr/>
          <p:nvPr/>
        </p:nvSpPr>
        <p:spPr bwMode="auto">
          <a:xfrm>
            <a:off x="3886200" y="4114800"/>
            <a:ext cx="1295400" cy="608013"/>
          </a:xfrm>
          <a:prstGeom prst="can">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a:prstTxWarp prst="textNoShape">
              <a:avLst/>
            </a:prstTxWarp>
          </a:bodyPr>
          <a:lstStyle/>
          <a:p>
            <a:pPr defTabSz="914400" eaLnBrk="0" hangingPunct="0"/>
            <a:endParaRPr lang="en-US" sz="2400">
              <a:solidFill>
                <a:schemeClr val="tx1"/>
              </a:solidFill>
              <a:latin typeface="Arial" charset="0"/>
            </a:endParaRPr>
          </a:p>
        </p:txBody>
      </p:sp>
      <p:cxnSp>
        <p:nvCxnSpPr>
          <p:cNvPr id="19473" name="Straight Arrow Connector 18"/>
          <p:cNvCxnSpPr>
            <a:cxnSpLocks noChangeShapeType="1"/>
            <a:stCxn id="15" idx="2"/>
            <a:endCxn id="16" idx="1"/>
          </p:cNvCxnSpPr>
          <p:nvPr/>
        </p:nvCxnSpPr>
        <p:spPr bwMode="auto">
          <a:xfrm rot="5400000">
            <a:off x="4382294" y="3961606"/>
            <a:ext cx="304800" cy="1588"/>
          </a:xfrm>
          <a:prstGeom prst="straightConnector1">
            <a:avLst/>
          </a:prstGeom>
          <a:noFill/>
          <a:ln w="9525">
            <a:solidFill>
              <a:schemeClr val="tx1"/>
            </a:solidFill>
            <a:round/>
            <a:headEnd type="arrow" w="med" len="med"/>
            <a:tailEnd type="arrow" w="med" len="med"/>
          </a:ln>
        </p:spPr>
      </p:cxnSp>
      <p:sp>
        <p:nvSpPr>
          <p:cNvPr id="19474" name="TextBox 19"/>
          <p:cNvSpPr txBox="1">
            <a:spLocks noChangeArrowheads="1"/>
          </p:cNvSpPr>
          <p:nvPr/>
        </p:nvSpPr>
        <p:spPr bwMode="auto">
          <a:xfrm>
            <a:off x="2133600" y="4114800"/>
            <a:ext cx="1524000" cy="646113"/>
          </a:xfrm>
          <a:prstGeom prst="rect">
            <a:avLst/>
          </a:prstGeom>
          <a:noFill/>
          <a:ln w="9525">
            <a:noFill/>
            <a:miter lim="800000"/>
            <a:headEnd/>
            <a:tailEnd/>
          </a:ln>
        </p:spPr>
        <p:txBody>
          <a:bodyPr>
            <a:prstTxWarp prst="textNoShape">
              <a:avLst/>
            </a:prstTxWarp>
            <a:spAutoFit/>
          </a:bodyPr>
          <a:lstStyle/>
          <a:p>
            <a:pPr algn="ctr"/>
            <a:r>
              <a:rPr lang="en-GB">
                <a:latin typeface="Georgia" charset="0"/>
              </a:rPr>
              <a:t>RDF Database</a:t>
            </a:r>
          </a:p>
        </p:txBody>
      </p:sp>
      <p:sp>
        <p:nvSpPr>
          <p:cNvPr id="19475" name="TextBox 30"/>
          <p:cNvSpPr txBox="1">
            <a:spLocks noChangeArrowheads="1"/>
          </p:cNvSpPr>
          <p:nvPr/>
        </p:nvSpPr>
        <p:spPr bwMode="auto">
          <a:xfrm>
            <a:off x="608013" y="2819400"/>
            <a:ext cx="1525587" cy="381000"/>
          </a:xfrm>
          <a:prstGeom prst="rect">
            <a:avLst/>
          </a:prstGeom>
          <a:noFill/>
          <a:ln w="9525">
            <a:noFill/>
            <a:miter lim="800000"/>
            <a:headEnd/>
            <a:tailEnd/>
          </a:ln>
        </p:spPr>
        <p:txBody>
          <a:bodyPr>
            <a:prstTxWarp prst="textNoShape">
              <a:avLst/>
            </a:prstTxWarp>
            <a:spAutoFit/>
          </a:bodyPr>
          <a:lstStyle/>
          <a:p>
            <a:pPr algn="ctr"/>
            <a:r>
              <a:rPr lang="en-GB">
                <a:latin typeface="Georgia" charset="0"/>
              </a:rPr>
              <a:t>Client</a:t>
            </a:r>
          </a:p>
        </p:txBody>
      </p:sp>
      <p:sp>
        <p:nvSpPr>
          <p:cNvPr id="19476" name="TextBox 31"/>
          <p:cNvSpPr txBox="1">
            <a:spLocks noChangeArrowheads="1"/>
          </p:cNvSpPr>
          <p:nvPr/>
        </p:nvSpPr>
        <p:spPr bwMode="auto">
          <a:xfrm>
            <a:off x="609600" y="3429000"/>
            <a:ext cx="1525588" cy="381000"/>
          </a:xfrm>
          <a:prstGeom prst="rect">
            <a:avLst/>
          </a:prstGeom>
          <a:noFill/>
          <a:ln w="9525">
            <a:noFill/>
            <a:miter lim="800000"/>
            <a:headEnd/>
            <a:tailEnd/>
          </a:ln>
        </p:spPr>
        <p:txBody>
          <a:bodyPr>
            <a:prstTxWarp prst="textNoShape">
              <a:avLst/>
            </a:prstTxWarp>
            <a:spAutoFit/>
          </a:bodyPr>
          <a:lstStyle/>
          <a:p>
            <a:pPr algn="ctr"/>
            <a:r>
              <a:rPr lang="en-GB">
                <a:latin typeface="Georgia" charset="0"/>
              </a:rPr>
              <a:t>Server</a:t>
            </a:r>
          </a:p>
        </p:txBody>
      </p:sp>
      <p:sp>
        <p:nvSpPr>
          <p:cNvPr id="19477" name="TextBox 32"/>
          <p:cNvSpPr txBox="1">
            <a:spLocks noChangeArrowheads="1"/>
          </p:cNvSpPr>
          <p:nvPr/>
        </p:nvSpPr>
        <p:spPr bwMode="auto">
          <a:xfrm>
            <a:off x="4114800" y="3733800"/>
            <a:ext cx="2743200" cy="369888"/>
          </a:xfrm>
          <a:prstGeom prst="rect">
            <a:avLst/>
          </a:prstGeom>
          <a:noFill/>
          <a:ln w="9525">
            <a:noFill/>
            <a:miter lim="800000"/>
            <a:headEnd/>
            <a:tailEnd/>
          </a:ln>
        </p:spPr>
        <p:txBody>
          <a:bodyPr>
            <a:prstTxWarp prst="textNoShape">
              <a:avLst/>
            </a:prstTxWarp>
            <a:spAutoFit/>
          </a:bodyPr>
          <a:lstStyle/>
          <a:p>
            <a:pPr algn="ctr"/>
            <a:r>
              <a:rPr lang="en-GB">
                <a:latin typeface="Georgia" charset="0"/>
              </a:rPr>
              <a:t>Query Language</a:t>
            </a: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r>
              <a:rPr lang="en-GB" dirty="0" smtClean="0"/>
              <a:t>Accessing graphs with CONSTRUCT</a:t>
            </a:r>
          </a:p>
        </p:txBody>
      </p:sp>
      <p:sp>
        <p:nvSpPr>
          <p:cNvPr id="56323"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CONSTRUCT { </a:t>
            </a:r>
            <a:br>
              <a:rPr lang="en-GB" sz="2000" dirty="0" smtClean="0">
                <a:latin typeface="Lucida Sans"/>
                <a:cs typeface="Lucida Sans"/>
              </a:rPr>
            </a:br>
            <a:r>
              <a:rPr lang="en-GB" sz="2000" dirty="0" smtClean="0">
                <a:latin typeface="Lucida Sans"/>
                <a:cs typeface="Lucida Sans"/>
              </a:rPr>
              <a:t>	?s ?p ?o .</a:t>
            </a:r>
            <a:br>
              <a:rPr lang="en-GB" sz="2000" dirty="0" smtClean="0">
                <a:latin typeface="Lucida Sans"/>
                <a:cs typeface="Lucida Sans"/>
              </a:rPr>
            </a:b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GRAPH &lt;http://</a:t>
            </a:r>
            <a:r>
              <a:rPr lang="en-GB" sz="2000" dirty="0" err="1" smtClean="0">
                <a:latin typeface="Lucida Sans"/>
                <a:cs typeface="Lucida Sans"/>
              </a:rPr>
              <a:t>example.org/aGraph</a:t>
            </a:r>
            <a:r>
              <a:rPr lang="en-GB" sz="2000" dirty="0" smtClean="0">
                <a:latin typeface="Lucida Sans"/>
                <a:cs typeface="Lucida Sans"/>
              </a:rPr>
              <a:t>&gt; { ?</a:t>
            </a:r>
            <a:r>
              <a:rPr lang="en-GB" sz="2000" dirty="0" err="1" smtClean="0">
                <a:latin typeface="Lucida Sans"/>
                <a:cs typeface="Lucida Sans"/>
              </a:rPr>
              <a:t>s</a:t>
            </a:r>
            <a:r>
              <a:rPr lang="en-GB" sz="2000" dirty="0" smtClean="0">
                <a:latin typeface="Lucida Sans"/>
                <a:cs typeface="Lucida Sans"/>
              </a:rPr>
              <a:t> ?</a:t>
            </a:r>
            <a:r>
              <a:rPr lang="en-GB" sz="2000" dirty="0" err="1" smtClean="0">
                <a:latin typeface="Lucida Sans"/>
                <a:cs typeface="Lucida Sans"/>
              </a:rPr>
              <a:t>p</a:t>
            </a:r>
            <a:r>
              <a:rPr lang="en-GB" sz="2000" dirty="0" smtClean="0">
                <a:latin typeface="Lucida Sans"/>
                <a:cs typeface="Lucida Sans"/>
              </a:rPr>
              <a:t> ?</a:t>
            </a:r>
            <a:r>
              <a:rPr lang="en-GB" sz="2000" dirty="0" err="1" smtClean="0">
                <a:latin typeface="Lucida Sans"/>
                <a:cs typeface="Lucida Sans"/>
              </a:rPr>
              <a:t>o</a:t>
            </a:r>
            <a:r>
              <a:rPr lang="en-GB" sz="2000" dirty="0" smtClean="0">
                <a:latin typeface="Lucida Sans"/>
                <a:cs typeface="Lucida Sans"/>
              </a:rPr>
              <a:t> } . </a:t>
            </a:r>
            <a:br>
              <a:rPr lang="en-GB" sz="2000" dirty="0" smtClean="0">
                <a:latin typeface="Lucida Sans"/>
                <a:cs typeface="Lucida Sans"/>
              </a:rPr>
            </a:br>
            <a:r>
              <a:rPr lang="en-GB" sz="2000" dirty="0" smtClean="0">
                <a:latin typeface="Lucida Sans"/>
                <a:cs typeface="Lucida Sans"/>
              </a:rPr>
              <a:t>}</a:t>
            </a: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GB" dirty="0" smtClean="0"/>
              <a:t>Accessing graphs with CONSTRUCT</a:t>
            </a:r>
          </a:p>
        </p:txBody>
      </p:sp>
      <p:sp>
        <p:nvSpPr>
          <p:cNvPr id="57347"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CONSTRUCT { </a:t>
            </a:r>
            <a:br>
              <a:rPr lang="en-GB" sz="2000" dirty="0" smtClean="0">
                <a:latin typeface="Lucida Sans"/>
                <a:cs typeface="Lucida Sans"/>
              </a:rPr>
            </a:br>
            <a:r>
              <a:rPr lang="en-GB" sz="2000" dirty="0" smtClean="0">
                <a:latin typeface="Lucida Sans"/>
                <a:cs typeface="Lucida Sans"/>
              </a:rPr>
              <a:t>	?s ?p ?o .</a:t>
            </a:r>
            <a:br>
              <a:rPr lang="en-GB" sz="2000" dirty="0" smtClean="0">
                <a:latin typeface="Lucida Sans"/>
                <a:cs typeface="Lucida Sans"/>
              </a:rPr>
            </a:br>
            <a:r>
              <a:rPr lang="en-GB" sz="2000" dirty="0" smtClean="0">
                <a:latin typeface="Lucida Sans"/>
                <a:cs typeface="Lucida Sans"/>
              </a:rPr>
              <a:t>} </a:t>
            </a:r>
            <a:br>
              <a:rPr lang="en-GB" sz="2000" dirty="0" smtClean="0">
                <a:latin typeface="Lucida Sans"/>
                <a:cs typeface="Lucida Sans"/>
              </a:rPr>
            </a:br>
            <a:r>
              <a:rPr lang="en-GB" sz="2000" dirty="0" smtClean="0">
                <a:latin typeface="Lucida Sans"/>
                <a:cs typeface="Lucida Sans"/>
              </a:rPr>
              <a:t>WHERE {</a:t>
            </a:r>
            <a:br>
              <a:rPr lang="en-GB" sz="2000" dirty="0" smtClean="0">
                <a:latin typeface="Lucida Sans"/>
                <a:cs typeface="Lucida Sans"/>
              </a:rPr>
            </a:br>
            <a:r>
              <a:rPr lang="en-GB" sz="2000" dirty="0" smtClean="0">
                <a:latin typeface="Lucida Sans"/>
                <a:cs typeface="Lucida Sans"/>
              </a:rPr>
              <a:t>	GRAPH ?</a:t>
            </a:r>
            <a:r>
              <a:rPr lang="en-GB" sz="2000" dirty="0" err="1" smtClean="0">
                <a:latin typeface="Lucida Sans"/>
                <a:cs typeface="Lucida Sans"/>
              </a:rPr>
              <a:t>g</a:t>
            </a:r>
            <a:r>
              <a:rPr lang="en-GB" sz="2000" dirty="0" smtClean="0">
                <a:latin typeface="Lucida Sans"/>
                <a:cs typeface="Lucida Sans"/>
              </a:rPr>
              <a:t> { ?</a:t>
            </a:r>
            <a:r>
              <a:rPr lang="en-GB" sz="2000" dirty="0" err="1" smtClean="0">
                <a:latin typeface="Lucida Sans"/>
                <a:cs typeface="Lucida Sans"/>
              </a:rPr>
              <a:t>s</a:t>
            </a:r>
            <a:r>
              <a:rPr lang="en-GB" sz="2000" dirty="0" smtClean="0">
                <a:latin typeface="Lucida Sans"/>
                <a:cs typeface="Lucida Sans"/>
              </a:rPr>
              <a:t> ?</a:t>
            </a:r>
            <a:r>
              <a:rPr lang="en-GB" sz="2000" dirty="0" err="1" smtClean="0">
                <a:latin typeface="Lucida Sans"/>
                <a:cs typeface="Lucida Sans"/>
              </a:rPr>
              <a:t>p</a:t>
            </a:r>
            <a:r>
              <a:rPr lang="en-GB" sz="2000" dirty="0" smtClean="0">
                <a:latin typeface="Lucida Sans"/>
                <a:cs typeface="Lucida Sans"/>
              </a:rPr>
              <a:t> ?</a:t>
            </a:r>
            <a:r>
              <a:rPr lang="en-GB" sz="2000" dirty="0" err="1" smtClean="0">
                <a:latin typeface="Lucida Sans"/>
                <a:cs typeface="Lucida Sans"/>
              </a:rPr>
              <a:t>o</a:t>
            </a:r>
            <a:r>
              <a:rPr lang="en-GB" sz="2000" dirty="0" smtClean="0">
                <a:latin typeface="Lucida Sans"/>
                <a:cs typeface="Lucida Sans"/>
              </a:rPr>
              <a:t> } .</a:t>
            </a:r>
            <a:br>
              <a:rPr lang="en-GB" sz="2000" dirty="0" smtClean="0">
                <a:latin typeface="Lucida Sans"/>
                <a:cs typeface="Lucida Sans"/>
              </a:rPr>
            </a:br>
            <a:r>
              <a:rPr lang="en-GB" sz="2000" dirty="0" smtClean="0">
                <a:latin typeface="Lucida Sans"/>
                <a:cs typeface="Lucida Sans"/>
              </a:rPr>
              <a:t>	{ ?</a:t>
            </a:r>
            <a:r>
              <a:rPr lang="en-GB" sz="2000" dirty="0" err="1" smtClean="0">
                <a:latin typeface="Lucida Sans"/>
                <a:cs typeface="Lucida Sans"/>
              </a:rPr>
              <a:t>g</a:t>
            </a:r>
            <a:r>
              <a:rPr lang="en-GB" sz="2000" dirty="0" smtClean="0">
                <a:latin typeface="Lucida Sans"/>
                <a:cs typeface="Lucida Sans"/>
              </a:rPr>
              <a:t> </a:t>
            </a:r>
            <a:r>
              <a:rPr lang="en-GB" sz="2000" dirty="0" err="1" smtClean="0">
                <a:latin typeface="Lucida Sans"/>
                <a:cs typeface="Lucida Sans"/>
              </a:rPr>
              <a:t>dc:publisher</a:t>
            </a:r>
            <a:r>
              <a:rPr lang="en-GB" sz="2000" dirty="0" smtClean="0">
                <a:latin typeface="Lucida Sans"/>
                <a:cs typeface="Lucida Sans"/>
              </a:rPr>
              <a:t> &lt;http://www.w3.org/&gt; } .</a:t>
            </a:r>
            <a:br>
              <a:rPr lang="en-GB" sz="2000" dirty="0" smtClean="0">
                <a:latin typeface="Lucida Sans"/>
                <a:cs typeface="Lucida Sans"/>
              </a:rPr>
            </a:br>
            <a:r>
              <a:rPr lang="en-GB" sz="2000" dirty="0" smtClean="0">
                <a:latin typeface="Lucida Sans"/>
                <a:cs typeface="Lucida Sans"/>
              </a:rPr>
              <a:t>	{ ?</a:t>
            </a:r>
            <a:r>
              <a:rPr lang="en-GB" sz="2000" dirty="0" err="1" smtClean="0">
                <a:latin typeface="Lucida Sans"/>
                <a:cs typeface="Lucida Sans"/>
              </a:rPr>
              <a:t>g</a:t>
            </a:r>
            <a:r>
              <a:rPr lang="en-GB" sz="2000" dirty="0" smtClean="0">
                <a:latin typeface="Lucida Sans"/>
                <a:cs typeface="Lucida Sans"/>
              </a:rPr>
              <a:t> </a:t>
            </a:r>
            <a:r>
              <a:rPr lang="en-GB" sz="2000" dirty="0" err="1" smtClean="0">
                <a:latin typeface="Lucida Sans"/>
                <a:cs typeface="Lucida Sans"/>
              </a:rPr>
              <a:t>dc:date</a:t>
            </a:r>
            <a:r>
              <a:rPr lang="en-GB" sz="2000" dirty="0" smtClean="0">
                <a:latin typeface="Lucida Sans"/>
                <a:cs typeface="Lucida Sans"/>
              </a:rPr>
              <a:t> ?date } .</a:t>
            </a:r>
            <a:br>
              <a:rPr lang="en-GB" sz="2000" dirty="0" smtClean="0">
                <a:latin typeface="Lucida Sans"/>
                <a:cs typeface="Lucida Sans"/>
              </a:rPr>
            </a:br>
            <a:r>
              <a:rPr lang="en-GB" sz="2000" dirty="0" smtClean="0">
                <a:latin typeface="Lucida Sans"/>
                <a:cs typeface="Lucida Sans"/>
              </a:rPr>
              <a:t>	FILTER ( ?date &gt; "2005-02-28T00:00:00Z"^^xsd:dateTime ) .</a:t>
            </a:r>
            <a:br>
              <a:rPr lang="en-GB" sz="2000" dirty="0" smtClean="0">
                <a:latin typeface="Lucida Sans"/>
                <a:cs typeface="Lucida Sans"/>
              </a:rPr>
            </a:br>
            <a:r>
              <a:rPr lang="en-GB" sz="2000" dirty="0" smtClean="0">
                <a:latin typeface="Lucida Sans"/>
                <a:cs typeface="Lucida Sans"/>
              </a:rPr>
              <a:t>}</a:t>
            </a:r>
          </a:p>
          <a:p>
            <a:pPr eaLnBrk="1" hangingPunct="1"/>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pPr eaLnBrk="1" hangingPunct="1"/>
            <a:r>
              <a:rPr lang="en-GB" smtClean="0"/>
              <a:t>ASK</a:t>
            </a:r>
          </a:p>
        </p:txBody>
      </p:sp>
      <p:sp>
        <p:nvSpPr>
          <p:cNvPr id="58371" name="Content Placeholder 2"/>
          <p:cNvSpPr>
            <a:spLocks noGrp="1"/>
          </p:cNvSpPr>
          <p:nvPr>
            <p:ph idx="1"/>
          </p:nvPr>
        </p:nvSpPr>
        <p:spPr/>
        <p:txBody>
          <a:bodyPr/>
          <a:lstStyle/>
          <a:p>
            <a:pPr marL="0" indent="0" eaLnBrk="1" hangingPunct="1">
              <a:buNone/>
            </a:pPr>
            <a:r>
              <a:rPr lang="en-GB" dirty="0" smtClean="0"/>
              <a:t>An ASK query is used to check whether a query pattern has a solution.</a:t>
            </a:r>
          </a:p>
          <a:p>
            <a:pPr lvl="1"/>
            <a:r>
              <a:rPr lang="en-GB" dirty="0" smtClean="0"/>
              <a:t>No information is returned about query solutions (no variable bindings), just a </a:t>
            </a:r>
            <a:r>
              <a:rPr lang="en-GB" dirty="0" err="1" smtClean="0"/>
              <a:t>boolean</a:t>
            </a:r>
            <a:r>
              <a:rPr lang="en-GB" dirty="0" smtClean="0"/>
              <a:t> value</a:t>
            </a: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en-GB" smtClean="0"/>
              <a:t>ASK Example</a:t>
            </a:r>
          </a:p>
        </p:txBody>
      </p:sp>
      <p:sp>
        <p:nvSpPr>
          <p:cNvPr id="59395"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_:a  </a:t>
            </a:r>
            <a:r>
              <a:rPr lang="en-GB" sz="2000" dirty="0" err="1" smtClean="0">
                <a:latin typeface="Lucida Sans"/>
                <a:cs typeface="Lucida Sans"/>
              </a:rPr>
              <a:t>foaf:name</a:t>
            </a:r>
            <a:r>
              <a:rPr lang="en-GB" sz="2000" dirty="0" smtClean="0">
                <a:latin typeface="Lucida Sans"/>
                <a:cs typeface="Lucida Sans"/>
              </a:rPr>
              <a:t>       "Alice" .</a:t>
            </a:r>
            <a:br>
              <a:rPr lang="en-GB" sz="2000" dirty="0" smtClean="0">
                <a:latin typeface="Lucida Sans"/>
                <a:cs typeface="Lucida Sans"/>
              </a:rPr>
            </a:br>
            <a:r>
              <a:rPr lang="en-GB" sz="2000" dirty="0" smtClean="0">
                <a:latin typeface="Lucida Sans"/>
                <a:cs typeface="Lucida Sans"/>
              </a:rPr>
              <a:t>_:a  </a:t>
            </a:r>
            <a:r>
              <a:rPr lang="en-GB" sz="2000" dirty="0" err="1" smtClean="0">
                <a:latin typeface="Lucida Sans"/>
                <a:cs typeface="Lucida Sans"/>
              </a:rPr>
              <a:t>foaf:homepage</a:t>
            </a:r>
            <a:r>
              <a:rPr lang="en-GB" sz="2000" dirty="0" smtClean="0">
                <a:latin typeface="Lucida Sans"/>
                <a:cs typeface="Lucida Sans"/>
              </a:rPr>
              <a:t>   &lt;http://</a:t>
            </a:r>
            <a:r>
              <a:rPr lang="en-GB" sz="2000" dirty="0" err="1" smtClean="0">
                <a:latin typeface="Lucida Sans"/>
                <a:cs typeface="Lucida Sans"/>
              </a:rPr>
              <a:t>work.example.org/alice</a:t>
            </a:r>
            <a:r>
              <a:rPr lang="en-GB" sz="2000" dirty="0" smtClean="0">
                <a:latin typeface="Lucida Sans"/>
                <a:cs typeface="Lucida Sans"/>
              </a:rPr>
              <a:t>/&gt;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b</a:t>
            </a:r>
            <a:r>
              <a:rPr lang="en-GB" sz="2000" dirty="0" smtClean="0">
                <a:latin typeface="Lucida Sans"/>
                <a:cs typeface="Lucida Sans"/>
              </a:rPr>
              <a:t>  </a:t>
            </a:r>
            <a:r>
              <a:rPr lang="en-GB" sz="2000" dirty="0" err="1" smtClean="0">
                <a:latin typeface="Lucida Sans"/>
                <a:cs typeface="Lucida Sans"/>
              </a:rPr>
              <a:t>foaf:name</a:t>
            </a:r>
            <a:r>
              <a:rPr lang="en-GB" sz="2000" dirty="0" smtClean="0">
                <a:latin typeface="Lucida Sans"/>
                <a:cs typeface="Lucida Sans"/>
              </a:rPr>
              <a:t>       "Bob"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b</a:t>
            </a:r>
            <a:r>
              <a:rPr lang="en-GB" sz="2000" dirty="0" smtClean="0">
                <a:latin typeface="Lucida Sans"/>
                <a:cs typeface="Lucida Sans"/>
              </a:rPr>
              <a:t>  </a:t>
            </a:r>
            <a:r>
              <a:rPr lang="en-GB" sz="2000" dirty="0" err="1" smtClean="0">
                <a:latin typeface="Lucida Sans"/>
                <a:cs typeface="Lucida Sans"/>
              </a:rPr>
              <a:t>foaf:mbox</a:t>
            </a:r>
            <a:r>
              <a:rPr lang="en-GB" sz="2000" dirty="0" smtClean="0">
                <a:latin typeface="Lucida Sans"/>
                <a:cs typeface="Lucida Sans"/>
              </a:rPr>
              <a:t>       &lt;</a:t>
            </a:r>
            <a:r>
              <a:rPr lang="en-GB" sz="2000" dirty="0" err="1" smtClean="0">
                <a:latin typeface="Lucida Sans"/>
                <a:cs typeface="Lucida Sans"/>
              </a:rPr>
              <a:t>mailto:bob@work.example</a:t>
            </a:r>
            <a:r>
              <a:rPr lang="en-GB" sz="2000" dirty="0" smtClean="0">
                <a:latin typeface="Lucida Sans"/>
                <a:cs typeface="Lucida Sans"/>
              </a:rPr>
              <a:t>&gt; .</a:t>
            </a:r>
          </a:p>
          <a:p>
            <a:pPr marL="0" indent="0" eaLnBrk="1" hangingPunct="1">
              <a:buFontTx/>
              <a:buNone/>
            </a:pPr>
            <a:endParaRPr lang="en-GB" sz="2000" dirty="0" smtClean="0">
              <a:latin typeface="Lucida Sans"/>
              <a:cs typeface="Lucida Sans"/>
            </a:endParaRPr>
          </a:p>
          <a:p>
            <a:pPr marL="0" indent="0" eaLnBrk="1" hangingPunct="1">
              <a:buFontTx/>
              <a:buNone/>
            </a:pPr>
            <a:r>
              <a:rPr lang="en-GB" sz="2000" dirty="0" smtClean="0">
                <a:latin typeface="Lucida Sans"/>
                <a:cs typeface="Lucida Sans"/>
              </a:rPr>
              <a:t>ASK  { ?x </a:t>
            </a:r>
            <a:r>
              <a:rPr lang="en-GB" sz="2000" dirty="0" err="1" smtClean="0">
                <a:latin typeface="Lucida Sans"/>
                <a:cs typeface="Lucida Sans"/>
              </a:rPr>
              <a:t>foaf:name</a:t>
            </a:r>
            <a:r>
              <a:rPr lang="en-GB" sz="2000" dirty="0" smtClean="0">
                <a:latin typeface="Lucida Sans"/>
                <a:cs typeface="Lucida Sans"/>
              </a:rPr>
              <a:t>  "Alice" }</a:t>
            </a:r>
          </a:p>
          <a:p>
            <a:pPr eaLnBrk="1" hangingPunct="1">
              <a:buFontTx/>
              <a:buNone/>
            </a:pPr>
            <a:endParaRPr lang="en-GB" dirty="0" smtClean="0"/>
          </a:p>
          <a:p>
            <a:pPr eaLnBrk="1" hangingPunct="1">
              <a:buFontTx/>
              <a:buNone/>
            </a:pPr>
            <a:r>
              <a:rPr lang="en-GB" dirty="0" smtClean="0"/>
              <a:t>	(returns true)</a:t>
            </a:r>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pPr eaLnBrk="1" hangingPunct="1"/>
            <a:r>
              <a:rPr lang="en-GB" smtClean="0"/>
              <a:t>DESCRIBE</a:t>
            </a:r>
          </a:p>
        </p:txBody>
      </p:sp>
      <p:sp>
        <p:nvSpPr>
          <p:cNvPr id="60419" name="Content Placeholder 2"/>
          <p:cNvSpPr>
            <a:spLocks noGrp="1"/>
          </p:cNvSpPr>
          <p:nvPr>
            <p:ph idx="1"/>
          </p:nvPr>
        </p:nvSpPr>
        <p:spPr/>
        <p:txBody>
          <a:bodyPr/>
          <a:lstStyle/>
          <a:p>
            <a:pPr marL="0" indent="0" eaLnBrk="1" hangingPunct="1">
              <a:buNone/>
            </a:pPr>
            <a:r>
              <a:rPr lang="en-GB" dirty="0" smtClean="0"/>
              <a:t>Returns a single graph containing information about a resource or resources</a:t>
            </a:r>
          </a:p>
          <a:p>
            <a:pPr marL="0" indent="0" eaLnBrk="1" hangingPunct="1">
              <a:buNone/>
            </a:pPr>
            <a:r>
              <a:rPr lang="en-GB" dirty="0" smtClean="0"/>
              <a:t>Nature of description left unspecified</a:t>
            </a:r>
          </a:p>
          <a:p>
            <a:pPr lvl="1" eaLnBrk="1" hangingPunct="1"/>
            <a:r>
              <a:rPr lang="en-GB" dirty="0" smtClean="0"/>
              <a:t>Blank node closure</a:t>
            </a:r>
          </a:p>
          <a:p>
            <a:pPr lvl="1" eaLnBrk="1" hangingPunct="1"/>
            <a:r>
              <a:rPr lang="en-GB" dirty="0" smtClean="0"/>
              <a:t>Concise Bounded Description</a:t>
            </a:r>
          </a:p>
          <a:p>
            <a:pPr marL="0" indent="0" eaLnBrk="1" hangingPunct="1">
              <a:buNone/>
            </a:pPr>
            <a:r>
              <a:rPr lang="en-GB" dirty="0" smtClean="0"/>
              <a:t>Structure of returned data is determined by the SPARQL query processor</a:t>
            </a: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en-GB" smtClean="0"/>
              <a:t>Describe Examples</a:t>
            </a:r>
          </a:p>
        </p:txBody>
      </p:sp>
      <p:sp>
        <p:nvSpPr>
          <p:cNvPr id="61443"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DESCRIBE &lt;http://</a:t>
            </a:r>
            <a:r>
              <a:rPr lang="en-GB" sz="2000" dirty="0" err="1" smtClean="0">
                <a:latin typeface="Lucida Sans"/>
                <a:cs typeface="Lucida Sans"/>
              </a:rPr>
              <a:t>example.org</a:t>
            </a:r>
            <a:r>
              <a:rPr lang="en-GB" sz="2000" dirty="0" smtClean="0">
                <a:latin typeface="Lucida Sans"/>
                <a:cs typeface="Lucida Sans"/>
              </a:rPr>
              <a:t>/&gt;</a:t>
            </a:r>
          </a:p>
          <a:p>
            <a:pPr marL="0" indent="0" eaLnBrk="1" hangingPunct="1">
              <a:buFontTx/>
              <a:buNone/>
            </a:pPr>
            <a:r>
              <a:rPr lang="en-GB" sz="2000" dirty="0" smtClean="0">
                <a:latin typeface="Lucida Sans"/>
                <a:cs typeface="Lucida Sans"/>
              </a:rPr>
              <a:t>	</a:t>
            </a:r>
          </a:p>
          <a:p>
            <a:pPr marL="0" indent="0" eaLnBrk="1" hangingPunct="1">
              <a:buFontTx/>
              <a:buNone/>
            </a:pPr>
            <a:r>
              <a:rPr lang="en-GB" sz="2000" dirty="0" smtClean="0">
                <a:latin typeface="Lucida Sans"/>
                <a:cs typeface="Lucida Sans"/>
              </a:rPr>
              <a:t>DESCRIBE ?x</a:t>
            </a:r>
            <a:br>
              <a:rPr lang="en-GB" sz="2000" dirty="0" smtClean="0">
                <a:latin typeface="Lucida Sans"/>
                <a:cs typeface="Lucida Sans"/>
              </a:rPr>
            </a:br>
            <a:r>
              <a:rPr lang="en-GB" sz="2000" dirty="0" smtClean="0">
                <a:latin typeface="Lucida Sans"/>
                <a:cs typeface="Lucida Sans"/>
              </a:rPr>
              <a:t>WHERE {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foaf:name</a:t>
            </a:r>
            <a:r>
              <a:rPr lang="en-GB" sz="2000" dirty="0" smtClean="0">
                <a:latin typeface="Lucida Sans"/>
                <a:cs typeface="Lucida Sans"/>
              </a:rPr>
              <a:t> "Alice" .</a:t>
            </a:r>
            <a:br>
              <a:rPr lang="en-GB" sz="2000" dirty="0" smtClean="0">
                <a:latin typeface="Lucida Sans"/>
                <a:cs typeface="Lucida Sans"/>
              </a:rPr>
            </a:br>
            <a:r>
              <a:rPr lang="en-GB" sz="2000" dirty="0" smtClean="0">
                <a:latin typeface="Lucida Sans"/>
                <a:cs typeface="Lucida Sans"/>
              </a:rPr>
              <a:t>}</a:t>
            </a:r>
          </a:p>
          <a:p>
            <a:pPr marL="0" indent="0" eaLnBrk="1" hangingPunct="1">
              <a:buFontTx/>
              <a:buNone/>
            </a:pPr>
            <a:r>
              <a:rPr lang="en-GB" sz="2000" dirty="0" smtClean="0">
                <a:latin typeface="Lucida Sans"/>
                <a:cs typeface="Lucida Sans"/>
              </a:rPr>
              <a:t>	</a:t>
            </a:r>
          </a:p>
          <a:p>
            <a:pPr marL="0" indent="0" eaLnBrk="1" hangingPunct="1">
              <a:buFontTx/>
              <a:buNone/>
            </a:pPr>
            <a:r>
              <a:rPr lang="en-GB" sz="2000" dirty="0" smtClean="0">
                <a:latin typeface="Lucida Sans"/>
                <a:cs typeface="Lucida Sans"/>
              </a:rPr>
              <a:t>DESCRIBE ?x ?y &lt;http://</a:t>
            </a:r>
            <a:r>
              <a:rPr lang="en-GB" sz="2000" dirty="0" err="1" smtClean="0">
                <a:latin typeface="Lucida Sans"/>
                <a:cs typeface="Lucida Sans"/>
              </a:rPr>
              <a:t>example.org</a:t>
            </a:r>
            <a:r>
              <a:rPr lang="en-GB" sz="2000" dirty="0" smtClean="0">
                <a:latin typeface="Lucida Sans"/>
                <a:cs typeface="Lucida Sans"/>
              </a:rPr>
              <a:t>/&gt;</a:t>
            </a:r>
            <a:br>
              <a:rPr lang="en-GB" sz="2000" dirty="0" smtClean="0">
                <a:latin typeface="Lucida Sans"/>
                <a:cs typeface="Lucida Sans"/>
              </a:rPr>
            </a:br>
            <a:r>
              <a:rPr lang="en-GB" sz="2000" dirty="0" smtClean="0">
                <a:latin typeface="Lucida Sans"/>
                <a:cs typeface="Lucida Sans"/>
              </a:rPr>
              <a:t>WHERE {</a:t>
            </a:r>
            <a:br>
              <a:rPr lang="en-GB" sz="2000" dirty="0" smtClean="0">
                <a:latin typeface="Lucida Sans"/>
                <a:cs typeface="Lucida Sans"/>
              </a:rPr>
            </a:br>
            <a:r>
              <a:rPr lang="en-GB" sz="2000" dirty="0" smtClean="0">
                <a:latin typeface="Lucida Sans"/>
                <a:cs typeface="Lucida Sans"/>
              </a:rPr>
              <a:t>	?x </a:t>
            </a:r>
            <a:r>
              <a:rPr lang="en-GB" sz="2000" dirty="0" err="1" smtClean="0">
                <a:latin typeface="Lucida Sans"/>
                <a:cs typeface="Lucida Sans"/>
              </a:rPr>
              <a:t>foaf:knows</a:t>
            </a:r>
            <a:r>
              <a:rPr lang="en-GB" sz="2000" dirty="0" smtClean="0">
                <a:latin typeface="Lucida Sans"/>
                <a:cs typeface="Lucida Sans"/>
              </a:rPr>
              <a:t> ?y .</a:t>
            </a:r>
            <a:br>
              <a:rPr lang="en-GB" sz="2000" dirty="0" smtClean="0">
                <a:latin typeface="Lucida Sans"/>
                <a:cs typeface="Lucida Sans"/>
              </a:rPr>
            </a:br>
            <a:r>
              <a:rPr lang="en-GB" sz="2000" dirty="0" smtClean="0">
                <a:latin typeface="Lucida Sans"/>
                <a:cs typeface="Lucida Sans"/>
              </a:rPr>
              <a:t>}</a:t>
            </a:r>
          </a:p>
          <a:p>
            <a:pPr eaLnBrk="1" hangingPunct="1"/>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pPr eaLnBrk="1" hangingPunct="1"/>
            <a:r>
              <a:rPr lang="en-GB" smtClean="0"/>
              <a:t>Concise Bounded Description</a:t>
            </a:r>
          </a:p>
        </p:txBody>
      </p:sp>
      <p:sp>
        <p:nvSpPr>
          <p:cNvPr id="62467" name="Content Placeholder 2"/>
          <p:cNvSpPr>
            <a:spLocks noGrp="1"/>
          </p:cNvSpPr>
          <p:nvPr>
            <p:ph idx="1"/>
          </p:nvPr>
        </p:nvSpPr>
        <p:spPr/>
        <p:txBody>
          <a:bodyPr/>
          <a:lstStyle/>
          <a:p>
            <a:pPr marL="0" indent="0" eaLnBrk="1" hangingPunct="1">
              <a:buNone/>
            </a:pPr>
            <a:r>
              <a:rPr lang="en-GB" dirty="0" smtClean="0"/>
              <a:t>Algorithm for extracting a </a:t>
            </a:r>
            <a:r>
              <a:rPr lang="en-GB" dirty="0" err="1" smtClean="0"/>
              <a:t>subgraph</a:t>
            </a:r>
            <a:r>
              <a:rPr lang="en-GB" dirty="0" smtClean="0"/>
              <a:t> from an RDF graph, given a resource of interest</a:t>
            </a:r>
          </a:p>
          <a:p>
            <a:pPr lvl="1"/>
            <a:r>
              <a:rPr lang="en-GB" dirty="0" smtClean="0"/>
              <a:t>Produces a graph where the object nodes are either URI references, literals, or blank nodes not serving as the subject of any statement in the graph</a:t>
            </a:r>
          </a:p>
          <a:p>
            <a:pPr lvl="1"/>
            <a:r>
              <a:rPr lang="en-GB" dirty="0" smtClean="0"/>
              <a:t>Asymmetric view of a resource – follows only outgoing links  </a:t>
            </a: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pPr eaLnBrk="1" hangingPunct="1"/>
            <a:r>
              <a:rPr lang="en-GB" dirty="0" smtClean="0"/>
              <a:t>Concise Bounded Description Algorithm</a:t>
            </a:r>
          </a:p>
        </p:txBody>
      </p:sp>
      <p:sp>
        <p:nvSpPr>
          <p:cNvPr id="63491" name="Content Placeholder 2"/>
          <p:cNvSpPr>
            <a:spLocks noGrp="1"/>
          </p:cNvSpPr>
          <p:nvPr>
            <p:ph idx="1"/>
          </p:nvPr>
        </p:nvSpPr>
        <p:spPr/>
        <p:txBody>
          <a:bodyPr/>
          <a:lstStyle/>
          <a:p>
            <a:pPr marL="457200" indent="-457200" eaLnBrk="1" hangingPunct="1">
              <a:buFont typeface="Georgia" charset="0"/>
              <a:buAutoNum type="arabicPeriod"/>
            </a:pPr>
            <a:r>
              <a:rPr lang="en-GB" smtClean="0"/>
              <a:t>Include in the subgraph all statements in the source graph where the subject of the statement is the starting node;</a:t>
            </a:r>
          </a:p>
          <a:p>
            <a:pPr marL="457200" indent="-457200" eaLnBrk="1" hangingPunct="1">
              <a:buFont typeface="Georgia" charset="0"/>
              <a:buAutoNum type="arabicPeriod"/>
            </a:pPr>
            <a:r>
              <a:rPr lang="en-GB" smtClean="0"/>
              <a:t>Recursively, for all statements identified in the subgraph thus far having a blank node object, include in the subgraph all statements in the source graph where the subject of the statement is the blank node in question and which are not already included in the subgraph.</a:t>
            </a:r>
          </a:p>
          <a:p>
            <a:pPr marL="457200" indent="-457200" eaLnBrk="1" hangingPunct="1">
              <a:buFont typeface="Georgia" charset="0"/>
              <a:buAutoNum type="arabicPeriod"/>
            </a:pPr>
            <a:r>
              <a:rPr lang="en-GB" smtClean="0"/>
              <a:t>Recursively, for all statements included in the subgraph thus far, for all reifications of each statement in the source graph, include the concise bounded description beginning from the rdf:Statement node of each reification.</a:t>
            </a:r>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pPr eaLnBrk="1" hangingPunct="1"/>
            <a:r>
              <a:rPr lang="en-GB" dirty="0" smtClean="0"/>
              <a:t>Concise Bounded Description Example</a:t>
            </a:r>
          </a:p>
        </p:txBody>
      </p:sp>
      <p:sp>
        <p:nvSpPr>
          <p:cNvPr id="64515"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_:a  </a:t>
            </a:r>
            <a:r>
              <a:rPr lang="en-GB" sz="2000" dirty="0" err="1" smtClean="0">
                <a:latin typeface="Lucida Sans"/>
                <a:cs typeface="Lucida Sans"/>
              </a:rPr>
              <a:t>foaf:name</a:t>
            </a:r>
            <a:r>
              <a:rPr lang="en-GB" sz="2000" dirty="0" smtClean="0">
                <a:latin typeface="Lucida Sans"/>
                <a:cs typeface="Lucida Sans"/>
              </a:rPr>
              <a:t>       "Alice" .</a:t>
            </a:r>
            <a:br>
              <a:rPr lang="en-GB" sz="2000" dirty="0" smtClean="0">
                <a:latin typeface="Lucida Sans"/>
                <a:cs typeface="Lucida Sans"/>
              </a:rPr>
            </a:br>
            <a:r>
              <a:rPr lang="en-GB" sz="2000" dirty="0" smtClean="0">
                <a:latin typeface="Lucida Sans"/>
                <a:cs typeface="Lucida Sans"/>
              </a:rPr>
              <a:t>_:a  </a:t>
            </a:r>
            <a:r>
              <a:rPr lang="en-GB" sz="2000" dirty="0" err="1" smtClean="0">
                <a:latin typeface="Lucida Sans"/>
                <a:cs typeface="Lucida Sans"/>
              </a:rPr>
              <a:t>foaf:homepage</a:t>
            </a:r>
            <a:r>
              <a:rPr lang="en-GB" sz="2000" dirty="0" smtClean="0">
                <a:latin typeface="Lucida Sans"/>
                <a:cs typeface="Lucida Sans"/>
              </a:rPr>
              <a:t>   &lt;http://</a:t>
            </a:r>
            <a:r>
              <a:rPr lang="en-GB" sz="2000" dirty="0" err="1" smtClean="0">
                <a:latin typeface="Lucida Sans"/>
                <a:cs typeface="Lucida Sans"/>
              </a:rPr>
              <a:t>work.example.org/alice</a:t>
            </a:r>
            <a:r>
              <a:rPr lang="en-GB" sz="2000" dirty="0" smtClean="0">
                <a:latin typeface="Lucida Sans"/>
                <a:cs typeface="Lucida Sans"/>
              </a:rPr>
              <a:t>/&gt; .</a:t>
            </a:r>
            <a:br>
              <a:rPr lang="en-GB" sz="2000" dirty="0" smtClean="0">
                <a:latin typeface="Lucida Sans"/>
                <a:cs typeface="Lucida Sans"/>
              </a:rPr>
            </a:br>
            <a:r>
              <a:rPr lang="en-GB" sz="2000" dirty="0" smtClean="0">
                <a:latin typeface="Lucida Sans"/>
                <a:cs typeface="Lucida Sans"/>
              </a:rPr>
              <a:t>_:</a:t>
            </a:r>
            <a:r>
              <a:rPr lang="en-GB" sz="2000" dirty="0" err="1" smtClean="0">
                <a:latin typeface="Lucida Sans"/>
                <a:cs typeface="Lucida Sans"/>
              </a:rPr>
              <a:t>b</a:t>
            </a:r>
            <a:r>
              <a:rPr lang="en-GB" sz="2000" dirty="0" smtClean="0">
                <a:latin typeface="Lucida Sans"/>
                <a:cs typeface="Lucida Sans"/>
              </a:rPr>
              <a:t>  </a:t>
            </a:r>
            <a:r>
              <a:rPr lang="en-GB" sz="2000" dirty="0" err="1" smtClean="0">
                <a:latin typeface="Lucida Sans"/>
                <a:cs typeface="Lucida Sans"/>
              </a:rPr>
              <a:t>foaf:name</a:t>
            </a:r>
            <a:r>
              <a:rPr lang="en-GB" sz="2000" dirty="0" smtClean="0">
                <a:latin typeface="Lucida Sans"/>
                <a:cs typeface="Lucida Sans"/>
              </a:rPr>
              <a:t>       "Bob" .</a:t>
            </a:r>
            <a:br>
              <a:rPr lang="en-GB" sz="2000" dirty="0" smtClean="0">
                <a:latin typeface="Lucida Sans"/>
                <a:cs typeface="Lucida Sans"/>
              </a:rPr>
            </a:br>
            <a:r>
              <a:rPr lang="en-GB" sz="2000" dirty="0" smtClean="0">
                <a:latin typeface="Lucida Sans"/>
                <a:cs typeface="Lucida Sans"/>
              </a:rPr>
              <a:t>_:b  </a:t>
            </a:r>
            <a:r>
              <a:rPr lang="en-GB" sz="2000" dirty="0" err="1" smtClean="0">
                <a:latin typeface="Lucida Sans"/>
                <a:cs typeface="Lucida Sans"/>
              </a:rPr>
              <a:t>foaf:mbox</a:t>
            </a:r>
            <a:r>
              <a:rPr lang="en-GB" sz="2000" dirty="0" smtClean="0">
                <a:latin typeface="Lucida Sans"/>
                <a:cs typeface="Lucida Sans"/>
              </a:rPr>
              <a:t>       &lt;</a:t>
            </a:r>
            <a:r>
              <a:rPr lang="en-GB" sz="2000" dirty="0" err="1" smtClean="0">
                <a:latin typeface="Lucida Sans"/>
                <a:cs typeface="Lucida Sans"/>
              </a:rPr>
              <a:t>mailto:bob@example.org</a:t>
            </a:r>
            <a:r>
              <a:rPr lang="en-GB" sz="2000" dirty="0" smtClean="0">
                <a:latin typeface="Lucida Sans"/>
                <a:cs typeface="Lucida Sans"/>
              </a:rPr>
              <a:t>&gt; .</a:t>
            </a:r>
            <a:br>
              <a:rPr lang="en-GB" sz="2000" dirty="0" smtClean="0">
                <a:latin typeface="Lucida Sans"/>
                <a:cs typeface="Lucida Sans"/>
              </a:rPr>
            </a:br>
            <a:r>
              <a:rPr lang="en-GB" sz="2000" dirty="0" smtClean="0">
                <a:latin typeface="Lucida Sans"/>
                <a:cs typeface="Lucida Sans"/>
              </a:rPr>
              <a:t>&lt;http://</a:t>
            </a:r>
            <a:r>
              <a:rPr lang="en-GB" sz="2000" dirty="0" err="1" smtClean="0">
                <a:latin typeface="Lucida Sans"/>
                <a:cs typeface="Lucida Sans"/>
              </a:rPr>
              <a:t>example.org</a:t>
            </a:r>
            <a:r>
              <a:rPr lang="en-GB" sz="2000" dirty="0" smtClean="0">
                <a:latin typeface="Lucida Sans"/>
                <a:cs typeface="Lucida Sans"/>
              </a:rPr>
              <a:t>/&gt; </a:t>
            </a:r>
            <a:r>
              <a:rPr lang="en-GB" sz="2000" dirty="0" err="1" smtClean="0">
                <a:latin typeface="Lucida Sans"/>
                <a:cs typeface="Lucida Sans"/>
              </a:rPr>
              <a:t>dc:creator</a:t>
            </a:r>
            <a:r>
              <a:rPr lang="en-GB" sz="2000" dirty="0" smtClean="0">
                <a:latin typeface="Lucida Sans"/>
                <a:cs typeface="Lucida Sans"/>
              </a:rPr>
              <a:t> _:a .</a:t>
            </a:r>
            <a:br>
              <a:rPr lang="en-GB" sz="2000" dirty="0" smtClean="0">
                <a:latin typeface="Lucida Sans"/>
                <a:cs typeface="Lucida Sans"/>
              </a:rPr>
            </a:br>
            <a:r>
              <a:rPr lang="en-GB" sz="2000" dirty="0" smtClean="0">
                <a:latin typeface="Lucida Sans"/>
                <a:cs typeface="Lucida Sans"/>
              </a:rPr>
              <a:t>&lt;http://</a:t>
            </a:r>
            <a:r>
              <a:rPr lang="en-GB" sz="2000" dirty="0" err="1" smtClean="0">
                <a:latin typeface="Lucida Sans"/>
                <a:cs typeface="Lucida Sans"/>
              </a:rPr>
              <a:t>example.org</a:t>
            </a:r>
            <a:r>
              <a:rPr lang="en-GB" sz="2000" dirty="0" smtClean="0">
                <a:latin typeface="Lucida Sans"/>
                <a:cs typeface="Lucida Sans"/>
              </a:rPr>
              <a:t>/&gt; </a:t>
            </a:r>
            <a:r>
              <a:rPr lang="en-GB" sz="2000" dirty="0" err="1" smtClean="0">
                <a:latin typeface="Lucida Sans"/>
                <a:cs typeface="Lucida Sans"/>
              </a:rPr>
              <a:t>dc:title</a:t>
            </a:r>
            <a:r>
              <a:rPr lang="en-GB" sz="2000" dirty="0" smtClean="0">
                <a:latin typeface="Lucida Sans"/>
                <a:cs typeface="Lucida Sans"/>
              </a:rPr>
              <a:t> “Example Inc. Website” .</a:t>
            </a:r>
            <a:br>
              <a:rPr lang="en-GB" sz="2000" dirty="0" smtClean="0">
                <a:latin typeface="Lucida Sans"/>
                <a:cs typeface="Lucida Sans"/>
              </a:rPr>
            </a:br>
            <a:r>
              <a:rPr lang="en-GB" sz="2000" dirty="0" smtClean="0">
                <a:latin typeface="Lucida Sans"/>
                <a:cs typeface="Lucida Sans"/>
              </a:rPr>
              <a:t>&lt;http://</a:t>
            </a:r>
            <a:r>
              <a:rPr lang="en-GB" sz="2000" dirty="0" err="1" smtClean="0">
                <a:latin typeface="Lucida Sans"/>
                <a:cs typeface="Lucida Sans"/>
              </a:rPr>
              <a:t>example.org</a:t>
            </a:r>
            <a:r>
              <a:rPr lang="en-GB" sz="2000" dirty="0" smtClean="0">
                <a:latin typeface="Lucida Sans"/>
                <a:cs typeface="Lucida Sans"/>
              </a:rPr>
              <a:t>/&gt; </a:t>
            </a:r>
            <a:r>
              <a:rPr lang="en-GB" sz="2000" dirty="0" err="1" smtClean="0">
                <a:latin typeface="Lucida Sans"/>
                <a:cs typeface="Lucida Sans"/>
              </a:rPr>
              <a:t>dc:date</a:t>
            </a:r>
            <a:r>
              <a:rPr lang="en-GB" sz="2000" dirty="0" smtClean="0">
                <a:latin typeface="Lucida Sans"/>
                <a:cs typeface="Lucida Sans"/>
              </a:rPr>
              <a:t> “2005-05-23” .</a:t>
            </a: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hangingPunct="1"/>
            <a:r>
              <a:rPr lang="en-GB" dirty="0" smtClean="0"/>
              <a:t>Concise Bounded Description Example</a:t>
            </a:r>
          </a:p>
        </p:txBody>
      </p:sp>
      <p:sp>
        <p:nvSpPr>
          <p:cNvPr id="3"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DESCRIBE &lt;http://</a:t>
            </a:r>
            <a:r>
              <a:rPr lang="en-GB" sz="2000" dirty="0" err="1" smtClean="0">
                <a:latin typeface="Lucida Sans"/>
                <a:cs typeface="Lucida Sans"/>
              </a:rPr>
              <a:t>example.org</a:t>
            </a:r>
            <a:r>
              <a:rPr lang="en-GB" sz="2000" dirty="0" smtClean="0">
                <a:latin typeface="Lucida Sans"/>
                <a:cs typeface="Lucida Sans"/>
              </a:rPr>
              <a:t>/&gt;</a:t>
            </a:r>
          </a:p>
          <a:p>
            <a:pPr marL="0" indent="0" eaLnBrk="1" hangingPunct="1">
              <a:buFontTx/>
              <a:buNone/>
            </a:pPr>
            <a:endParaRPr lang="en-GB" sz="2000" dirty="0" smtClean="0">
              <a:latin typeface="Lucida Sans"/>
              <a:cs typeface="Lucida Sans"/>
            </a:endParaRPr>
          </a:p>
          <a:p>
            <a:pPr marL="0" indent="0" eaLnBrk="1" hangingPunct="1">
              <a:buFontTx/>
              <a:buNone/>
            </a:pPr>
            <a:r>
              <a:rPr lang="en-GB" sz="2000" dirty="0" smtClean="0">
                <a:latin typeface="Lucida Sans"/>
                <a:cs typeface="Lucida Sans"/>
              </a:rPr>
              <a:t>_:a  </a:t>
            </a:r>
            <a:r>
              <a:rPr lang="en-GB" sz="2000" dirty="0" err="1" smtClean="0">
                <a:latin typeface="Lucida Sans"/>
                <a:cs typeface="Lucida Sans"/>
              </a:rPr>
              <a:t>foaf:name</a:t>
            </a:r>
            <a:r>
              <a:rPr lang="en-GB" sz="2000" dirty="0" smtClean="0">
                <a:latin typeface="Lucida Sans"/>
                <a:cs typeface="Lucida Sans"/>
              </a:rPr>
              <a:t>       "Alice" .</a:t>
            </a:r>
            <a:br>
              <a:rPr lang="en-GB" sz="2000" dirty="0" smtClean="0">
                <a:latin typeface="Lucida Sans"/>
                <a:cs typeface="Lucida Sans"/>
              </a:rPr>
            </a:br>
            <a:r>
              <a:rPr lang="en-GB" sz="2000" dirty="0" smtClean="0">
                <a:latin typeface="Lucida Sans"/>
                <a:cs typeface="Lucida Sans"/>
              </a:rPr>
              <a:t>_:a  </a:t>
            </a:r>
            <a:r>
              <a:rPr lang="en-GB" sz="2000" dirty="0" err="1" smtClean="0">
                <a:latin typeface="Lucida Sans"/>
                <a:cs typeface="Lucida Sans"/>
              </a:rPr>
              <a:t>foaf:homepage</a:t>
            </a:r>
            <a:r>
              <a:rPr lang="en-GB" sz="2000" dirty="0" smtClean="0">
                <a:latin typeface="Lucida Sans"/>
                <a:cs typeface="Lucida Sans"/>
              </a:rPr>
              <a:t>   &lt;http://</a:t>
            </a:r>
            <a:r>
              <a:rPr lang="en-GB" sz="2000" dirty="0" err="1" smtClean="0">
                <a:latin typeface="Lucida Sans"/>
                <a:cs typeface="Lucida Sans"/>
              </a:rPr>
              <a:t>work.example.org/alice</a:t>
            </a:r>
            <a:r>
              <a:rPr lang="en-GB" sz="2000" dirty="0" smtClean="0">
                <a:latin typeface="Lucida Sans"/>
                <a:cs typeface="Lucida Sans"/>
              </a:rPr>
              <a:t>/&gt; .</a:t>
            </a:r>
            <a:br>
              <a:rPr lang="en-GB" sz="2000" dirty="0" smtClean="0">
                <a:latin typeface="Lucida Sans"/>
                <a:cs typeface="Lucida Sans"/>
              </a:rPr>
            </a:br>
            <a:r>
              <a:rPr lang="en-GB" sz="2000" dirty="0" smtClean="0">
                <a:solidFill>
                  <a:srgbClr val="BFBFBF"/>
                </a:solidFill>
                <a:latin typeface="Lucida Sans"/>
                <a:cs typeface="Lucida Sans"/>
              </a:rPr>
              <a:t>_:</a:t>
            </a:r>
            <a:r>
              <a:rPr lang="en-GB" sz="2000" dirty="0" err="1" smtClean="0">
                <a:solidFill>
                  <a:srgbClr val="BFBFBF"/>
                </a:solidFill>
                <a:latin typeface="Lucida Sans"/>
                <a:cs typeface="Lucida Sans"/>
              </a:rPr>
              <a:t>b</a:t>
            </a:r>
            <a:r>
              <a:rPr lang="en-GB" sz="2000" dirty="0" smtClean="0">
                <a:solidFill>
                  <a:srgbClr val="BFBFBF"/>
                </a:solidFill>
                <a:latin typeface="Lucida Sans"/>
                <a:cs typeface="Lucida Sans"/>
              </a:rPr>
              <a:t>  </a:t>
            </a:r>
            <a:r>
              <a:rPr lang="en-GB" sz="2000" dirty="0" err="1" smtClean="0">
                <a:solidFill>
                  <a:srgbClr val="BFBFBF"/>
                </a:solidFill>
                <a:latin typeface="Lucida Sans"/>
                <a:cs typeface="Lucida Sans"/>
              </a:rPr>
              <a:t>foaf:name</a:t>
            </a:r>
            <a:r>
              <a:rPr lang="en-GB" sz="2000" dirty="0" smtClean="0">
                <a:solidFill>
                  <a:srgbClr val="BFBFBF"/>
                </a:solidFill>
                <a:latin typeface="Lucida Sans"/>
                <a:cs typeface="Lucida Sans"/>
              </a:rPr>
              <a:t>       "Bob" .</a:t>
            </a:r>
            <a:br>
              <a:rPr lang="en-GB" sz="2000" dirty="0" smtClean="0">
                <a:solidFill>
                  <a:srgbClr val="BFBFBF"/>
                </a:solidFill>
                <a:latin typeface="Lucida Sans"/>
                <a:cs typeface="Lucida Sans"/>
              </a:rPr>
            </a:br>
            <a:r>
              <a:rPr lang="en-GB" sz="2000" dirty="0" smtClean="0">
                <a:solidFill>
                  <a:srgbClr val="BFBFBF"/>
                </a:solidFill>
                <a:latin typeface="Lucida Sans"/>
                <a:cs typeface="Lucida Sans"/>
              </a:rPr>
              <a:t>_:b  </a:t>
            </a:r>
            <a:r>
              <a:rPr lang="en-GB" sz="2000" dirty="0" err="1" smtClean="0">
                <a:solidFill>
                  <a:srgbClr val="BFBFBF"/>
                </a:solidFill>
                <a:latin typeface="Lucida Sans"/>
                <a:cs typeface="Lucida Sans"/>
              </a:rPr>
              <a:t>foaf:mbox</a:t>
            </a:r>
            <a:r>
              <a:rPr lang="en-GB" sz="2000" dirty="0" smtClean="0">
                <a:solidFill>
                  <a:srgbClr val="BFBFBF"/>
                </a:solidFill>
                <a:latin typeface="Lucida Sans"/>
                <a:cs typeface="Lucida Sans"/>
              </a:rPr>
              <a:t>       &lt;</a:t>
            </a:r>
            <a:r>
              <a:rPr lang="en-GB" sz="2000" dirty="0" err="1" smtClean="0">
                <a:solidFill>
                  <a:srgbClr val="BFBFBF"/>
                </a:solidFill>
                <a:latin typeface="Lucida Sans"/>
                <a:cs typeface="Lucida Sans"/>
              </a:rPr>
              <a:t>mailto:bob@example.org</a:t>
            </a:r>
            <a:r>
              <a:rPr lang="en-GB" sz="2000" dirty="0" smtClean="0">
                <a:solidFill>
                  <a:srgbClr val="BFBFBF"/>
                </a:solidFill>
                <a:latin typeface="Lucida Sans"/>
                <a:cs typeface="Lucida Sans"/>
              </a:rPr>
              <a:t>&gt; .</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&lt;http://</a:t>
            </a:r>
            <a:r>
              <a:rPr lang="en-GB" sz="2000" dirty="0" err="1" smtClean="0">
                <a:latin typeface="Lucida Sans"/>
                <a:cs typeface="Lucida Sans"/>
              </a:rPr>
              <a:t>example.org</a:t>
            </a:r>
            <a:r>
              <a:rPr lang="en-GB" sz="2000" dirty="0" smtClean="0">
                <a:latin typeface="Lucida Sans"/>
                <a:cs typeface="Lucida Sans"/>
              </a:rPr>
              <a:t>/&gt; </a:t>
            </a:r>
            <a:r>
              <a:rPr lang="en-GB" sz="2000" dirty="0" err="1" smtClean="0">
                <a:latin typeface="Lucida Sans"/>
                <a:cs typeface="Lucida Sans"/>
              </a:rPr>
              <a:t>dc:creator</a:t>
            </a:r>
            <a:r>
              <a:rPr lang="en-GB" sz="2000" dirty="0" smtClean="0">
                <a:latin typeface="Lucida Sans"/>
                <a:cs typeface="Lucida Sans"/>
              </a:rPr>
              <a:t> _:a .</a:t>
            </a:r>
            <a:br>
              <a:rPr lang="en-GB" sz="2000" dirty="0" smtClean="0">
                <a:latin typeface="Lucida Sans"/>
                <a:cs typeface="Lucida Sans"/>
              </a:rPr>
            </a:br>
            <a:r>
              <a:rPr lang="en-GB" sz="2000" dirty="0" smtClean="0">
                <a:latin typeface="Lucida Sans"/>
                <a:cs typeface="Lucida Sans"/>
              </a:rPr>
              <a:t>&lt;http://</a:t>
            </a:r>
            <a:r>
              <a:rPr lang="en-GB" sz="2000" dirty="0" err="1" smtClean="0">
                <a:latin typeface="Lucida Sans"/>
                <a:cs typeface="Lucida Sans"/>
              </a:rPr>
              <a:t>example.org</a:t>
            </a:r>
            <a:r>
              <a:rPr lang="en-GB" sz="2000" dirty="0" smtClean="0">
                <a:latin typeface="Lucida Sans"/>
                <a:cs typeface="Lucida Sans"/>
              </a:rPr>
              <a:t>/&gt; </a:t>
            </a:r>
            <a:r>
              <a:rPr lang="en-GB" sz="2000" dirty="0" err="1" smtClean="0">
                <a:latin typeface="Lucida Sans"/>
                <a:cs typeface="Lucida Sans"/>
              </a:rPr>
              <a:t>dc:title</a:t>
            </a:r>
            <a:r>
              <a:rPr lang="en-GB" sz="2000" dirty="0" smtClean="0">
                <a:latin typeface="Lucida Sans"/>
                <a:cs typeface="Lucida Sans"/>
              </a:rPr>
              <a:t> “Example Inc. Website” .</a:t>
            </a:r>
            <a:br>
              <a:rPr lang="en-GB" sz="2000" dirty="0" smtClean="0">
                <a:latin typeface="Lucida Sans"/>
                <a:cs typeface="Lucida Sans"/>
              </a:rPr>
            </a:br>
            <a:r>
              <a:rPr lang="en-GB" sz="2000" dirty="0" smtClean="0">
                <a:latin typeface="Lucida Sans"/>
                <a:cs typeface="Lucida Sans"/>
              </a:rPr>
              <a:t>&lt;http://</a:t>
            </a:r>
            <a:r>
              <a:rPr lang="en-GB" sz="2000" dirty="0" err="1" smtClean="0">
                <a:latin typeface="Lucida Sans"/>
                <a:cs typeface="Lucida Sans"/>
              </a:rPr>
              <a:t>example.org</a:t>
            </a:r>
            <a:r>
              <a:rPr lang="en-GB" sz="2000" dirty="0" smtClean="0">
                <a:latin typeface="Lucida Sans"/>
                <a:cs typeface="Lucida Sans"/>
              </a:rPr>
              <a:t>/&gt; </a:t>
            </a:r>
            <a:r>
              <a:rPr lang="en-GB" sz="2000" dirty="0" err="1" smtClean="0">
                <a:latin typeface="Lucida Sans"/>
                <a:cs typeface="Lucida Sans"/>
              </a:rPr>
              <a:t>dc:date</a:t>
            </a:r>
            <a:r>
              <a:rPr lang="en-GB" sz="2000" dirty="0" smtClean="0">
                <a:latin typeface="Lucida Sans"/>
                <a:cs typeface="Lucida Sans"/>
              </a:rPr>
              <a:t> “2005-05-23” .</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GB" smtClean="0"/>
              <a:t>RDF Triplestores</a:t>
            </a:r>
          </a:p>
        </p:txBody>
      </p:sp>
      <p:sp>
        <p:nvSpPr>
          <p:cNvPr id="20483" name="Content Placeholder 2"/>
          <p:cNvSpPr>
            <a:spLocks noGrp="1"/>
          </p:cNvSpPr>
          <p:nvPr>
            <p:ph idx="1"/>
          </p:nvPr>
        </p:nvSpPr>
        <p:spPr>
          <a:xfrm>
            <a:off x="304800" y="1676400"/>
            <a:ext cx="8534400" cy="2743200"/>
          </a:xfrm>
        </p:spPr>
        <p:txBody>
          <a:bodyPr/>
          <a:lstStyle/>
          <a:p>
            <a:pPr marL="0" indent="0" eaLnBrk="1" hangingPunct="1">
              <a:buNone/>
            </a:pPr>
            <a:r>
              <a:rPr lang="en-GB" dirty="0" smtClean="0"/>
              <a:t>Specialised databases for storing RDF data</a:t>
            </a:r>
          </a:p>
          <a:p>
            <a:pPr marL="0" indent="0" eaLnBrk="1" hangingPunct="1">
              <a:buNone/>
            </a:pPr>
            <a:r>
              <a:rPr lang="en-GB" dirty="0" smtClean="0"/>
              <a:t>Can be viewed as a database containing a single table</a:t>
            </a:r>
          </a:p>
          <a:p>
            <a:pPr lvl="1" eaLnBrk="1" hangingPunct="1"/>
            <a:r>
              <a:rPr lang="en-GB" dirty="0" smtClean="0"/>
              <a:t>Table contains subject/predicate/object as minimum</a:t>
            </a:r>
          </a:p>
          <a:p>
            <a:pPr lvl="1" eaLnBrk="1" hangingPunct="1"/>
            <a:r>
              <a:rPr lang="en-GB" dirty="0" smtClean="0"/>
              <a:t>Many </a:t>
            </a:r>
            <a:r>
              <a:rPr lang="en-GB" dirty="0" err="1" smtClean="0"/>
              <a:t>triplestores</a:t>
            </a:r>
            <a:r>
              <a:rPr lang="en-GB" dirty="0" smtClean="0"/>
              <a:t> store quads to maintain provenance</a:t>
            </a:r>
          </a:p>
          <a:p>
            <a:pPr lvl="1" eaLnBrk="1" hangingPunct="1"/>
            <a:r>
              <a:rPr lang="en-GB" dirty="0" smtClean="0"/>
              <a:t>May store other ancillary information</a:t>
            </a:r>
          </a:p>
          <a:p>
            <a:pPr eaLnBrk="1" hangingPunct="1"/>
            <a:endParaRPr lang="en-GB" dirty="0" smtClean="0"/>
          </a:p>
        </p:txBody>
      </p:sp>
      <p:graphicFrame>
        <p:nvGraphicFramePr>
          <p:cNvPr id="4" name="Table 3"/>
          <p:cNvGraphicFramePr>
            <a:graphicFrameLocks noGrp="1"/>
          </p:cNvGraphicFramePr>
          <p:nvPr>
            <p:extLst>
              <p:ext uri="{D42A27DB-BD31-4B8C-83A1-F6EECF244321}">
                <p14:modId xmlns:p14="http://schemas.microsoft.com/office/powerpoint/2010/main" val="989224534"/>
              </p:ext>
            </p:extLst>
          </p:nvPr>
        </p:nvGraphicFramePr>
        <p:xfrm>
          <a:off x="609600" y="4613275"/>
          <a:ext cx="7924800" cy="1645920"/>
        </p:xfrm>
        <a:graphic>
          <a:graphicData uri="http://schemas.openxmlformats.org/drawingml/2006/table">
            <a:tbl>
              <a:tblPr>
                <a:effectLst/>
                <a:tableStyleId>{D27102A9-8310-4765-A935-A1911B00CA55}</a:tableStyleId>
              </a:tblPr>
              <a:tblGrid>
                <a:gridCol w="1981200"/>
                <a:gridCol w="1981200"/>
                <a:gridCol w="1981200"/>
                <a:gridCol w="1981200"/>
              </a:tblGrid>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b="1" u="none" strike="noStrike" cap="none" normalizeH="0" baseline="0" dirty="0" smtClean="0">
                          <a:ln>
                            <a:noFill/>
                          </a:ln>
                          <a:effectLst/>
                          <a:latin typeface="Lucida Sans"/>
                          <a:cs typeface="Lucida Sans"/>
                        </a:rPr>
                        <a:t>Subject</a:t>
                      </a:r>
                      <a:endParaRPr kumimoji="0" lang="en-GB" sz="2000" b="1" i="0" u="none" strike="noStrike" cap="none" normalizeH="0" baseline="0" dirty="0" smtClean="0">
                        <a:ln>
                          <a:noFill/>
                        </a:ln>
                        <a:solidFill>
                          <a:srgbClr val="000000"/>
                        </a:solidFill>
                        <a:effectLst/>
                        <a:latin typeface="Lucida Sans"/>
                        <a:ea typeface="ＭＳ Ｐゴシック" charset="-128"/>
                        <a:cs typeface="Lucida Sans"/>
                      </a:endParaRPr>
                    </a:p>
                  </a:txBody>
                  <a:tcPr horzOverflow="overflow">
                    <a:lnT w="12700" cap="flat" cmpd="sng" algn="ctr">
                      <a:no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b="1" u="none" strike="noStrike" cap="none" normalizeH="0" baseline="0" dirty="0" smtClean="0">
                          <a:ln>
                            <a:noFill/>
                          </a:ln>
                          <a:effectLst/>
                          <a:latin typeface="Lucida Sans"/>
                          <a:cs typeface="Lucida Sans"/>
                        </a:rPr>
                        <a:t>Predicate </a:t>
                      </a:r>
                      <a:endParaRPr kumimoji="0" lang="en-GB" sz="2000" b="1" i="0" u="none" strike="noStrike" cap="none" normalizeH="0" baseline="0" dirty="0" smtClean="0">
                        <a:ln>
                          <a:noFill/>
                        </a:ln>
                        <a:solidFill>
                          <a:srgbClr val="000000"/>
                        </a:solidFill>
                        <a:effectLst/>
                        <a:latin typeface="Lucida Sans"/>
                        <a:ea typeface="ＭＳ Ｐゴシック" charset="-128"/>
                        <a:cs typeface="Lucida Sans"/>
                      </a:endParaRPr>
                    </a:p>
                  </a:txBody>
                  <a:tcPr horzOverflow="overflow">
                    <a:lnT w="12700" cap="flat" cmpd="sng" algn="ctr">
                      <a:no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b="1" u="none" strike="noStrike" cap="none" normalizeH="0" baseline="0" dirty="0" smtClean="0">
                          <a:ln>
                            <a:noFill/>
                          </a:ln>
                          <a:effectLst/>
                          <a:latin typeface="Lucida Sans"/>
                          <a:cs typeface="Lucida Sans"/>
                        </a:rPr>
                        <a:t>Object</a:t>
                      </a:r>
                      <a:endParaRPr kumimoji="0" lang="en-GB" sz="2000" b="1" i="0" u="none" strike="noStrike" cap="none" normalizeH="0" baseline="0" dirty="0" smtClean="0">
                        <a:ln>
                          <a:noFill/>
                        </a:ln>
                        <a:solidFill>
                          <a:srgbClr val="000000"/>
                        </a:solidFill>
                        <a:effectLst/>
                        <a:latin typeface="Lucida Sans"/>
                        <a:ea typeface="ＭＳ Ｐゴシック" charset="-128"/>
                        <a:cs typeface="Lucida Sans"/>
                      </a:endParaRPr>
                    </a:p>
                  </a:txBody>
                  <a:tcPr horzOverflow="overflow">
                    <a:lnT w="12700" cap="flat" cmpd="sng" algn="ctr">
                      <a:no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b="1" u="none" strike="noStrike" cap="none" normalizeH="0" baseline="0" dirty="0" smtClean="0">
                          <a:ln>
                            <a:noFill/>
                          </a:ln>
                          <a:effectLst/>
                          <a:latin typeface="Lucida Sans"/>
                          <a:cs typeface="Lucida Sans"/>
                        </a:rPr>
                        <a:t>Graph</a:t>
                      </a:r>
                      <a:endParaRPr kumimoji="0" lang="en-GB" sz="2000" b="1" i="0" u="none" strike="noStrike" cap="none" normalizeH="0" baseline="0" dirty="0" smtClean="0">
                        <a:ln>
                          <a:noFill/>
                        </a:ln>
                        <a:solidFill>
                          <a:srgbClr val="000000"/>
                        </a:solidFill>
                        <a:effectLst/>
                        <a:latin typeface="Lucida Sans"/>
                        <a:ea typeface="ＭＳ Ｐゴシック" charset="-128"/>
                        <a:cs typeface="Lucida Sans"/>
                      </a:endParaRPr>
                    </a:p>
                  </a:txBody>
                  <a:tcPr horzOverflow="overflow">
                    <a:lnT w="12700" cap="flat" cmpd="sng" algn="ctr">
                      <a:no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URI</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URI</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URI/Literal</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URI</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r h="371475">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c>
                  <a:txBody>
                    <a:bodyPr/>
                    <a:lstStyle/>
                    <a:p>
                      <a:pPr marL="0" marR="0" lvl="0" indent="0" algn="l" defTabSz="457200" rtl="0" eaLnBrk="1" fontAlgn="base" latinLnBrk="0" hangingPunct="1">
                        <a:lnSpc>
                          <a:spcPct val="150000"/>
                        </a:lnSpc>
                        <a:spcBef>
                          <a:spcPct val="0"/>
                        </a:spcBef>
                        <a:spcAft>
                          <a:spcPct val="0"/>
                        </a:spcAft>
                        <a:buClrTx/>
                        <a:buSzTx/>
                        <a:buFontTx/>
                        <a:buNone/>
                        <a:tabLst/>
                      </a:pPr>
                      <a:r>
                        <a:rPr kumimoji="0" lang="en-GB" sz="2000" u="none" strike="noStrike" cap="none" normalizeH="0" baseline="0" dirty="0" smtClean="0">
                          <a:ln>
                            <a:noFill/>
                          </a:ln>
                          <a:effectLst/>
                          <a:latin typeface="Lucida Sans"/>
                          <a:cs typeface="Lucida Sans"/>
                        </a:rPr>
                        <a:t>…</a:t>
                      </a:r>
                      <a:endParaRPr kumimoji="0" lang="en-GB" sz="2000" b="0" i="0" u="none" strike="noStrike" cap="none" normalizeH="0" baseline="0" dirty="0" smtClean="0">
                        <a:ln>
                          <a:noFill/>
                        </a:ln>
                        <a:solidFill>
                          <a:srgbClr val="333D43"/>
                        </a:solidFill>
                        <a:effectLst/>
                        <a:latin typeface="Lucida Sans"/>
                        <a:ea typeface="ＭＳ Ｐゴシック" charset="-128"/>
                        <a:cs typeface="Lucida Sans"/>
                      </a:endParaRPr>
                    </a:p>
                  </a:txBody>
                  <a:tcPr horzOverflow="overflow">
                    <a:lnT w="12700" cap="flat" cmpd="sng" algn="ctr">
                      <a:solidFill>
                        <a:srgbClr val="323D43"/>
                      </a:solidFill>
                      <a:prstDash val="solid"/>
                      <a:round/>
                      <a:headEnd type="none" w="med" len="med"/>
                      <a:tailEnd type="none" w="med" len="med"/>
                    </a:lnT>
                    <a:lnB w="12700" cap="flat" cmpd="sng" algn="ctr">
                      <a:solidFill>
                        <a:srgbClr val="323D43"/>
                      </a:solidFill>
                      <a:prstDash val="solid"/>
                      <a:round/>
                      <a:headEnd type="none" w="med" len="med"/>
                      <a:tailEnd type="none" w="med" len="med"/>
                    </a:lnB>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SPARQL Protocol</a:t>
            </a:r>
            <a:endParaRPr lang="en-US" dirty="0"/>
          </a:p>
        </p:txBody>
      </p:sp>
    </p:spTree>
    <p:extLst>
      <p:ext uri="{BB962C8B-B14F-4D97-AF65-F5344CB8AC3E}">
        <p14:creationId xmlns:p14="http://schemas.microsoft.com/office/powerpoint/2010/main" val="3943347456"/>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lstStyle/>
          <a:p>
            <a:pPr eaLnBrk="1" hangingPunct="1"/>
            <a:r>
              <a:rPr lang="en-GB" smtClean="0"/>
              <a:t>SPARQL Protocol</a:t>
            </a:r>
          </a:p>
        </p:txBody>
      </p:sp>
      <p:sp>
        <p:nvSpPr>
          <p:cNvPr id="66563" name="Content Placeholder 2"/>
          <p:cNvSpPr>
            <a:spLocks noGrp="1"/>
          </p:cNvSpPr>
          <p:nvPr>
            <p:ph idx="1"/>
          </p:nvPr>
        </p:nvSpPr>
        <p:spPr/>
        <p:txBody>
          <a:bodyPr/>
          <a:lstStyle/>
          <a:p>
            <a:pPr marL="0" indent="0" eaLnBrk="1" hangingPunct="1">
              <a:buNone/>
            </a:pPr>
            <a:r>
              <a:rPr lang="en-GB" dirty="0" smtClean="0"/>
              <a:t>SPARQL Query Language is protocol-independent</a:t>
            </a:r>
          </a:p>
          <a:p>
            <a:pPr lvl="1"/>
            <a:r>
              <a:rPr lang="en-GB" dirty="0" smtClean="0"/>
              <a:t>SPARQL Protocol defines the method of interaction with a SPARQL processor</a:t>
            </a:r>
          </a:p>
          <a:p>
            <a:pPr marL="0" indent="0" eaLnBrk="1" hangingPunct="1">
              <a:buNone/>
            </a:pPr>
            <a:r>
              <a:rPr lang="en-GB" dirty="0" smtClean="0"/>
              <a:t>Two standard bindings:</a:t>
            </a:r>
          </a:p>
          <a:p>
            <a:pPr lvl="1" eaLnBrk="1" hangingPunct="1"/>
            <a:r>
              <a:rPr lang="en-GB" dirty="0" smtClean="0"/>
              <a:t>HTTP</a:t>
            </a:r>
          </a:p>
          <a:p>
            <a:pPr lvl="1" eaLnBrk="1" hangingPunct="1"/>
            <a:r>
              <a:rPr lang="en-GB" dirty="0" smtClean="0"/>
              <a:t>SOAP</a:t>
            </a:r>
          </a:p>
          <a:p>
            <a:pPr marL="0" indent="0" eaLnBrk="1" hangingPunct="1">
              <a:buNone/>
            </a:pPr>
            <a:r>
              <a:rPr lang="en-GB" dirty="0" smtClean="0"/>
              <a:t>Standard XML results format</a:t>
            </a:r>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pPr eaLnBrk="1" hangingPunct="1"/>
            <a:r>
              <a:rPr lang="en-GB" smtClean="0"/>
              <a:t>SPARQL over HTTP</a:t>
            </a:r>
          </a:p>
        </p:txBody>
      </p:sp>
      <p:sp>
        <p:nvSpPr>
          <p:cNvPr id="67587" name="Content Placeholder 2"/>
          <p:cNvSpPr>
            <a:spLocks noGrp="1"/>
          </p:cNvSpPr>
          <p:nvPr>
            <p:ph idx="1"/>
          </p:nvPr>
        </p:nvSpPr>
        <p:spPr/>
        <p:txBody>
          <a:bodyPr/>
          <a:lstStyle/>
          <a:p>
            <a:pPr marL="0" indent="0" eaLnBrk="1" hangingPunct="1">
              <a:buNone/>
            </a:pPr>
            <a:r>
              <a:rPr lang="en-GB" dirty="0" smtClean="0"/>
              <a:t>Two methods of submitting a query to a processor:</a:t>
            </a:r>
          </a:p>
          <a:p>
            <a:pPr marL="0" indent="0">
              <a:buNone/>
            </a:pPr>
            <a:endParaRPr lang="en-GB" dirty="0" smtClean="0"/>
          </a:p>
          <a:p>
            <a:pPr marL="0" indent="0">
              <a:buNone/>
            </a:pPr>
            <a:r>
              <a:rPr lang="en-GB" dirty="0" smtClean="0"/>
              <a:t>HTTP GET</a:t>
            </a:r>
          </a:p>
          <a:p>
            <a:pPr lvl="1"/>
            <a:r>
              <a:rPr lang="en-GB" dirty="0" smtClean="0"/>
              <a:t>Query encoded as HTTP request URI</a:t>
            </a:r>
          </a:p>
          <a:p>
            <a:pPr lvl="1"/>
            <a:r>
              <a:rPr lang="en-GB" dirty="0" smtClean="0"/>
              <a:t>Limitation on query length</a:t>
            </a:r>
          </a:p>
          <a:p>
            <a:pPr marL="0" indent="0">
              <a:buNone/>
            </a:pPr>
            <a:r>
              <a:rPr lang="en-GB" dirty="0" smtClean="0"/>
              <a:t>HTTP POST</a:t>
            </a:r>
          </a:p>
          <a:p>
            <a:pPr lvl="1"/>
            <a:r>
              <a:rPr lang="en-GB" dirty="0" smtClean="0"/>
              <a:t>Query encoded in HTTP request body</a:t>
            </a:r>
          </a:p>
          <a:p>
            <a:pPr lvl="1"/>
            <a:r>
              <a:rPr lang="en-GB" dirty="0" smtClean="0"/>
              <a:t>No limitation on query length </a:t>
            </a: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pPr eaLnBrk="1" hangingPunct="1"/>
            <a:r>
              <a:rPr lang="en-GB" smtClean="0"/>
              <a:t>HTTP GET</a:t>
            </a:r>
          </a:p>
        </p:txBody>
      </p:sp>
      <p:sp>
        <p:nvSpPr>
          <p:cNvPr id="68611" name="Content Placeholder 2"/>
          <p:cNvSpPr>
            <a:spLocks noGrp="1"/>
          </p:cNvSpPr>
          <p:nvPr>
            <p:ph idx="1"/>
          </p:nvPr>
        </p:nvSpPr>
        <p:spPr/>
        <p:txBody>
          <a:bodyPr/>
          <a:lstStyle/>
          <a:p>
            <a:pPr marL="0" indent="0" eaLnBrk="1" hangingPunct="1">
              <a:buFontTx/>
              <a:buNone/>
            </a:pPr>
            <a:r>
              <a:rPr lang="en-GB" sz="2000" dirty="0" smtClean="0">
                <a:latin typeface="Lucida Sans"/>
                <a:cs typeface="Lucida Sans"/>
              </a:rPr>
              <a:t>GET /</a:t>
            </a:r>
            <a:r>
              <a:rPr lang="en-GB" sz="2000" dirty="0" err="1" smtClean="0">
                <a:latin typeface="Lucida Sans"/>
                <a:cs typeface="Lucida Sans"/>
              </a:rPr>
              <a:t>sparql</a:t>
            </a:r>
            <a:r>
              <a:rPr lang="en-GB" sz="2000" dirty="0" smtClean="0">
                <a:latin typeface="Lucida Sans"/>
                <a:cs typeface="Lucida Sans"/>
              </a:rPr>
              <a:t>/?query=</a:t>
            </a:r>
            <a:r>
              <a:rPr lang="en-GB" sz="2000" b="1" i="1" dirty="0" err="1" smtClean="0">
                <a:latin typeface="Lucida Sans"/>
                <a:cs typeface="Lucida Sans"/>
              </a:rPr>
              <a:t>EncodedQuery</a:t>
            </a:r>
            <a:r>
              <a:rPr lang="en-GB" sz="2000" i="1" dirty="0">
                <a:latin typeface="Lucida Sans"/>
                <a:cs typeface="Lucida Sans"/>
              </a:rPr>
              <a:t> </a:t>
            </a:r>
            <a:r>
              <a:rPr lang="en-GB" sz="2000" dirty="0" smtClean="0">
                <a:latin typeface="Lucida Sans"/>
                <a:cs typeface="Lucida Sans"/>
              </a:rPr>
              <a:t>HTTP/1.1</a:t>
            </a:r>
            <a:br>
              <a:rPr lang="en-GB" sz="2000" dirty="0" smtClean="0">
                <a:latin typeface="Lucida Sans"/>
                <a:cs typeface="Lucida Sans"/>
              </a:rPr>
            </a:br>
            <a:r>
              <a:rPr lang="en-GB" sz="2000" dirty="0" smtClean="0">
                <a:latin typeface="Lucida Sans"/>
                <a:cs typeface="Lucida Sans"/>
              </a:rPr>
              <a:t>Host: </a:t>
            </a:r>
            <a:r>
              <a:rPr lang="en-GB" sz="2000" dirty="0" err="1" smtClean="0">
                <a:latin typeface="Lucida Sans"/>
                <a:cs typeface="Lucida Sans"/>
              </a:rPr>
              <a:t>www.example.org</a:t>
            </a:r>
            <a:r>
              <a:rPr lang="en-GB" sz="2000" dirty="0" smtClean="0">
                <a:latin typeface="Lucida Sans"/>
                <a:cs typeface="Lucida Sans"/>
              </a:rPr>
              <a:t/>
            </a:r>
            <a:br>
              <a:rPr lang="en-GB" sz="2000" dirty="0" smtClean="0">
                <a:latin typeface="Lucida Sans"/>
                <a:cs typeface="Lucida Sans"/>
              </a:rPr>
            </a:br>
            <a:r>
              <a:rPr lang="en-GB" sz="2000" dirty="0" smtClean="0">
                <a:latin typeface="Lucida Sans"/>
                <a:cs typeface="Lucida Sans"/>
              </a:rPr>
              <a:t>User-agent: my-</a:t>
            </a:r>
            <a:r>
              <a:rPr lang="en-GB" sz="2000" dirty="0" err="1" smtClean="0">
                <a:latin typeface="Lucida Sans"/>
                <a:cs typeface="Lucida Sans"/>
              </a:rPr>
              <a:t>sparql</a:t>
            </a:r>
            <a:r>
              <a:rPr lang="en-GB" sz="2000" dirty="0" smtClean="0">
                <a:latin typeface="Lucida Sans"/>
                <a:cs typeface="Lucida Sans"/>
              </a:rPr>
              <a:t>-client/0.1</a:t>
            </a:r>
          </a:p>
          <a:p>
            <a:pPr eaLnBrk="1" hangingPunct="1">
              <a:buFontTx/>
              <a:buNone/>
            </a:pPr>
            <a:endParaRPr lang="en-GB" sz="2000" dirty="0" smtClean="0">
              <a:latin typeface="Lucida Sans"/>
              <a:cs typeface="Lucida Sans"/>
            </a:endParaRPr>
          </a:p>
          <a:p>
            <a:pPr eaLnBrk="1" hangingPunct="1">
              <a:buFontTx/>
              <a:buNone/>
            </a:pPr>
            <a:endParaRPr lang="en-GB" sz="2000" dirty="0" smtClean="0">
              <a:latin typeface="Lucida Sans"/>
              <a:cs typeface="Lucida Sans"/>
            </a:endParaRPr>
          </a:p>
        </p:txBody>
      </p:sp>
    </p:spTree>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n-GB" smtClean="0"/>
              <a:t>SPARQL Results Format</a:t>
            </a:r>
          </a:p>
        </p:txBody>
      </p:sp>
      <p:sp>
        <p:nvSpPr>
          <p:cNvPr id="69635" name="Content Placeholder 2"/>
          <p:cNvSpPr>
            <a:spLocks noGrp="1"/>
          </p:cNvSpPr>
          <p:nvPr>
            <p:ph idx="1"/>
          </p:nvPr>
        </p:nvSpPr>
        <p:spPr>
          <a:xfrm>
            <a:off x="76200" y="1676400"/>
            <a:ext cx="8534400" cy="4419600"/>
          </a:xfrm>
        </p:spPr>
        <p:txBody>
          <a:bodyPr/>
          <a:lstStyle/>
          <a:p>
            <a:pPr eaLnBrk="1" hangingPunct="1">
              <a:buFontTx/>
              <a:buNone/>
            </a:pPr>
            <a:r>
              <a:rPr lang="en-GB" sz="1600" dirty="0" smtClean="0">
                <a:latin typeface="Lucida Sans"/>
                <a:cs typeface="Lucida Sans"/>
              </a:rPr>
              <a:t>	&lt;?xml version="1.0"?&gt;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 </a:t>
            </a:r>
            <a:r>
              <a:rPr lang="en-GB" sz="1600" dirty="0" err="1" smtClean="0">
                <a:latin typeface="Lucida Sans"/>
                <a:cs typeface="Lucida Sans"/>
              </a:rPr>
              <a:t>xmlns</a:t>
            </a:r>
            <a:r>
              <a:rPr lang="en-GB" sz="1600" dirty="0" smtClean="0">
                <a:latin typeface="Lucida Sans"/>
                <a:cs typeface="Lucida Sans"/>
              </a:rPr>
              <a:t>="http://www.w3.org/2005/sparql-results#"&gt;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name="book"/&gt;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name="who"/&gt;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smtClean="0">
                <a:latin typeface="Lucida Sans"/>
                <a:cs typeface="Lucida Sans"/>
              </a:rPr>
              <a:t>  &lt;results distinct="false" ordered="false”&gt;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&lt;result&gt;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&lt;binding name="book"&gt;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a:t>
            </a:r>
            <a:r>
              <a:rPr lang="en-GB" sz="1600" dirty="0" err="1" smtClean="0">
                <a:latin typeface="Lucida Sans"/>
                <a:cs typeface="Lucida Sans"/>
              </a:rPr>
              <a:t>uri</a:t>
            </a:r>
            <a:r>
              <a:rPr lang="en-GB" sz="1600" dirty="0" smtClean="0">
                <a:latin typeface="Lucida Sans"/>
                <a:cs typeface="Lucida Sans"/>
              </a:rPr>
              <a:t>&gt;http://www.example/book/book5&lt;/</a:t>
            </a:r>
            <a:r>
              <a:rPr lang="en-GB" sz="1600" dirty="0" err="1" smtClean="0">
                <a:latin typeface="Lucida Sans"/>
                <a:cs typeface="Lucida Sans"/>
              </a:rPr>
              <a:t>uri</a:t>
            </a:r>
            <a:r>
              <a:rPr lang="en-GB" sz="1600" dirty="0" smtClean="0">
                <a:latin typeface="Lucida Sans"/>
                <a:cs typeface="Lucida Sans"/>
              </a:rPr>
              <a:t>&gt;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&lt;/binding&gt;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&lt;binding name="who"&gt;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a:t>
            </a:r>
            <a:r>
              <a:rPr lang="en-GB" sz="1600" dirty="0" err="1" smtClean="0">
                <a:latin typeface="Lucida Sans"/>
                <a:cs typeface="Lucida Sans"/>
              </a:rPr>
              <a:t>bnode</a:t>
            </a:r>
            <a:r>
              <a:rPr lang="en-GB" sz="1600" dirty="0" smtClean="0">
                <a:latin typeface="Lucida Sans"/>
                <a:cs typeface="Lucida Sans"/>
              </a:rPr>
              <a:t>&gt;r29392923r2922&lt;/</a:t>
            </a:r>
            <a:r>
              <a:rPr lang="en-GB" sz="1600" dirty="0" err="1" smtClean="0">
                <a:latin typeface="Lucida Sans"/>
                <a:cs typeface="Lucida Sans"/>
              </a:rPr>
              <a:t>bnode</a:t>
            </a:r>
            <a:r>
              <a:rPr lang="en-GB" sz="1600" dirty="0" smtClean="0">
                <a:latin typeface="Lucida Sans"/>
                <a:cs typeface="Lucida Sans"/>
              </a:rPr>
              <a:t>&gt;</a:t>
            </a:r>
            <a:br>
              <a:rPr lang="en-GB" sz="1600" dirty="0" smtClean="0">
                <a:latin typeface="Lucida Sans"/>
                <a:cs typeface="Lucida Sans"/>
              </a:rPr>
            </a:br>
            <a:r>
              <a:rPr lang="en-GB" sz="1600" dirty="0" smtClean="0">
                <a:latin typeface="Lucida Sans"/>
                <a:cs typeface="Lucida Sans"/>
              </a:rPr>
              <a:t>      &lt;/binding&gt;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&lt;/result&gt;</a:t>
            </a:r>
            <a:br>
              <a:rPr lang="en-GB" sz="1600" dirty="0" smtClean="0">
                <a:latin typeface="Lucida Sans"/>
                <a:cs typeface="Lucida Sans"/>
              </a:rPr>
            </a:br>
            <a:r>
              <a:rPr lang="en-GB" sz="1600" dirty="0" smtClean="0">
                <a:latin typeface="Lucida Sans"/>
                <a:cs typeface="Lucida Sans"/>
              </a:rPr>
              <a:t>    …</a:t>
            </a:r>
            <a:r>
              <a:rPr lang="en-GB" sz="1600" dirty="0">
                <a:latin typeface="Lucida Sans"/>
                <a:cs typeface="Lucida Sans"/>
              </a:rPr>
              <a:t/>
            </a:r>
            <a:br>
              <a:rPr lang="en-GB" sz="1600" dirty="0">
                <a:latin typeface="Lucida Sans"/>
                <a:cs typeface="Lucida Sans"/>
              </a:rPr>
            </a:br>
            <a:r>
              <a:rPr lang="en-GB" sz="1600" dirty="0" smtClean="0">
                <a:latin typeface="Lucida Sans"/>
                <a:cs typeface="Lucida Sans"/>
              </a:rPr>
              <a:t>  &lt;/results&gt;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&gt;</a:t>
            </a:r>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n-GB" smtClean="0"/>
              <a:t>SPARQL Results Format</a:t>
            </a:r>
          </a:p>
        </p:txBody>
      </p:sp>
      <p:sp>
        <p:nvSpPr>
          <p:cNvPr id="69635" name="Content Placeholder 2"/>
          <p:cNvSpPr>
            <a:spLocks noGrp="1"/>
          </p:cNvSpPr>
          <p:nvPr>
            <p:ph idx="1"/>
          </p:nvPr>
        </p:nvSpPr>
        <p:spPr>
          <a:xfrm>
            <a:off x="76200" y="1676400"/>
            <a:ext cx="8534400" cy="4419600"/>
          </a:xfrm>
        </p:spPr>
        <p:txBody>
          <a:bodyPr/>
          <a:lstStyle/>
          <a:p>
            <a:pPr eaLnBrk="1" hangingPunct="1">
              <a:buFontTx/>
              <a:buNone/>
            </a:pPr>
            <a:r>
              <a:rPr lang="en-GB" sz="1600" dirty="0" smtClean="0">
                <a:latin typeface="Lucida Sans"/>
                <a:cs typeface="Lucida Sans"/>
              </a:rPr>
              <a:t>	&lt;?xml version="1.0"?&gt;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 </a:t>
            </a:r>
            <a:r>
              <a:rPr lang="en-GB" sz="1600" dirty="0" err="1" smtClean="0">
                <a:latin typeface="Lucida Sans"/>
                <a:cs typeface="Lucida Sans"/>
              </a:rPr>
              <a:t>xmlns</a:t>
            </a:r>
            <a:r>
              <a:rPr lang="en-GB" sz="1600" dirty="0" smtClean="0">
                <a:latin typeface="Lucida Sans"/>
                <a:cs typeface="Lucida Sans"/>
              </a:rPr>
              <a:t>="http://www.w3.org/2005/sparql-results#"&gt;</a:t>
            </a:r>
            <a:br>
              <a:rPr lang="en-GB" sz="1600" dirty="0" smtClean="0">
                <a:latin typeface="Lucida Sans"/>
                <a:cs typeface="Lucida Sans"/>
              </a:rPr>
            </a:br>
            <a:r>
              <a:rPr lang="en-GB" sz="1600" dirty="0" smtClean="0">
                <a:latin typeface="Lucida Sans"/>
                <a:cs typeface="Lucida Sans"/>
              </a:rPr>
              <a:t>  </a:t>
            </a:r>
            <a:r>
              <a:rPr lang="en-GB" sz="1600" b="1" dirty="0" smtClean="0">
                <a:latin typeface="Lucida Sans"/>
                <a:cs typeface="Lucida Sans"/>
              </a:rPr>
              <a:t>&lt;head&gt;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&lt;variable name="book"/&gt;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&lt;variable name="who"/&gt;</a:t>
            </a:r>
            <a:br>
              <a:rPr lang="en-GB" sz="1600" b="1" dirty="0" smtClean="0">
                <a:latin typeface="Lucida Sans"/>
                <a:cs typeface="Lucida Sans"/>
              </a:rPr>
            </a:br>
            <a:r>
              <a:rPr lang="en-GB" sz="1600" b="1" dirty="0" smtClean="0">
                <a:latin typeface="Lucida Sans"/>
                <a:cs typeface="Lucida Sans"/>
              </a:rPr>
              <a:t>  &lt;/head&gt;</a:t>
            </a:r>
            <a:br>
              <a:rPr lang="en-GB" sz="1600" b="1" dirty="0" smtClean="0">
                <a:latin typeface="Lucida Sans"/>
                <a:cs typeface="Lucida Sans"/>
              </a:rPr>
            </a:br>
            <a:r>
              <a:rPr lang="en-GB" sz="1600" dirty="0" smtClean="0">
                <a:latin typeface="Lucida Sans"/>
                <a:cs typeface="Lucida Sans"/>
              </a:rPr>
              <a:t>  &lt;results distinct="false" ordered="false”&gt;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&lt;result&gt;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&lt;binding name="book"&gt;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a:t>
            </a:r>
            <a:r>
              <a:rPr lang="en-GB" sz="1600" dirty="0" err="1" smtClean="0">
                <a:latin typeface="Lucida Sans"/>
                <a:cs typeface="Lucida Sans"/>
              </a:rPr>
              <a:t>uri</a:t>
            </a:r>
            <a:r>
              <a:rPr lang="en-GB" sz="1600" dirty="0" smtClean="0">
                <a:latin typeface="Lucida Sans"/>
                <a:cs typeface="Lucida Sans"/>
              </a:rPr>
              <a:t>&gt;http://www.example/book/book5&lt;/</a:t>
            </a:r>
            <a:r>
              <a:rPr lang="en-GB" sz="1600" dirty="0" err="1" smtClean="0">
                <a:latin typeface="Lucida Sans"/>
                <a:cs typeface="Lucida Sans"/>
              </a:rPr>
              <a:t>uri</a:t>
            </a:r>
            <a:r>
              <a:rPr lang="en-GB" sz="1600" dirty="0" smtClean="0">
                <a:latin typeface="Lucida Sans"/>
                <a:cs typeface="Lucida Sans"/>
              </a:rPr>
              <a:t>&gt;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&lt;/binding&gt;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&lt;binding name="who"&gt;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a:t>
            </a:r>
            <a:r>
              <a:rPr lang="en-GB" sz="1600" dirty="0" err="1" smtClean="0">
                <a:latin typeface="Lucida Sans"/>
                <a:cs typeface="Lucida Sans"/>
              </a:rPr>
              <a:t>bnode</a:t>
            </a:r>
            <a:r>
              <a:rPr lang="en-GB" sz="1600" dirty="0" smtClean="0">
                <a:latin typeface="Lucida Sans"/>
                <a:cs typeface="Lucida Sans"/>
              </a:rPr>
              <a:t>&gt;r29392923r2922&lt;/</a:t>
            </a:r>
            <a:r>
              <a:rPr lang="en-GB" sz="1600" dirty="0" err="1" smtClean="0">
                <a:latin typeface="Lucida Sans"/>
                <a:cs typeface="Lucida Sans"/>
              </a:rPr>
              <a:t>bnode</a:t>
            </a:r>
            <a:r>
              <a:rPr lang="en-GB" sz="1600" dirty="0" smtClean="0">
                <a:latin typeface="Lucida Sans"/>
                <a:cs typeface="Lucida Sans"/>
              </a:rPr>
              <a:t>&gt;</a:t>
            </a:r>
            <a:br>
              <a:rPr lang="en-GB" sz="1600" dirty="0" smtClean="0">
                <a:latin typeface="Lucida Sans"/>
                <a:cs typeface="Lucida Sans"/>
              </a:rPr>
            </a:br>
            <a:r>
              <a:rPr lang="en-GB" sz="1600" dirty="0" smtClean="0">
                <a:latin typeface="Lucida Sans"/>
                <a:cs typeface="Lucida Sans"/>
              </a:rPr>
              <a:t>      &lt;/binding&gt;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&lt;/result&gt;</a:t>
            </a:r>
            <a:br>
              <a:rPr lang="en-GB" sz="1600" dirty="0" smtClean="0">
                <a:latin typeface="Lucida Sans"/>
                <a:cs typeface="Lucida Sans"/>
              </a:rPr>
            </a:br>
            <a:r>
              <a:rPr lang="en-GB" sz="1600" dirty="0" smtClean="0">
                <a:latin typeface="Lucida Sans"/>
                <a:cs typeface="Lucida Sans"/>
              </a:rPr>
              <a:t>    …</a:t>
            </a:r>
            <a:r>
              <a:rPr lang="en-GB" sz="1600" dirty="0">
                <a:latin typeface="Lucida Sans"/>
                <a:cs typeface="Lucida Sans"/>
              </a:rPr>
              <a:t/>
            </a:r>
            <a:br>
              <a:rPr lang="en-GB" sz="1600" dirty="0">
                <a:latin typeface="Lucida Sans"/>
                <a:cs typeface="Lucida Sans"/>
              </a:rPr>
            </a:br>
            <a:r>
              <a:rPr lang="en-GB" sz="1600" dirty="0" smtClean="0">
                <a:latin typeface="Lucida Sans"/>
                <a:cs typeface="Lucida Sans"/>
              </a:rPr>
              <a:t>  &lt;/results&gt;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&gt;</a:t>
            </a:r>
          </a:p>
        </p:txBody>
      </p:sp>
      <p:sp>
        <p:nvSpPr>
          <p:cNvPr id="2" name="Right Brace 1"/>
          <p:cNvSpPr/>
          <p:nvPr/>
        </p:nvSpPr>
        <p:spPr bwMode="auto">
          <a:xfrm>
            <a:off x="6194705" y="2204864"/>
            <a:ext cx="354990" cy="965368"/>
          </a:xfrm>
          <a:prstGeom prst="rightBrace">
            <a:avLst/>
          </a:prstGeom>
          <a:noFill/>
          <a:ln w="3810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3" name="TextBox 2"/>
          <p:cNvSpPr txBox="1"/>
          <p:nvPr/>
        </p:nvSpPr>
        <p:spPr>
          <a:xfrm>
            <a:off x="6622230" y="2391271"/>
            <a:ext cx="1406154" cy="461665"/>
          </a:xfrm>
          <a:prstGeom prst="rect">
            <a:avLst/>
          </a:prstGeom>
          <a:noFill/>
        </p:spPr>
        <p:txBody>
          <a:bodyPr wrap="none" rtlCol="0">
            <a:spAutoFit/>
          </a:bodyPr>
          <a:lstStyle/>
          <a:p>
            <a:r>
              <a:rPr lang="en-US" sz="2400" dirty="0" smtClean="0">
                <a:latin typeface="Georgia"/>
                <a:cs typeface="Georgia"/>
              </a:rPr>
              <a:t>variables</a:t>
            </a:r>
            <a:endParaRPr lang="en-US" sz="2400" dirty="0">
              <a:latin typeface="Georgia"/>
              <a:cs typeface="Georgia"/>
            </a:endParaRPr>
          </a:p>
        </p:txBody>
      </p:sp>
    </p:spTree>
    <p:extLst>
      <p:ext uri="{BB962C8B-B14F-4D97-AF65-F5344CB8AC3E}">
        <p14:creationId xmlns:p14="http://schemas.microsoft.com/office/powerpoint/2010/main" val="2005767641"/>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n-GB" smtClean="0"/>
              <a:t>SPARQL Results Format</a:t>
            </a:r>
          </a:p>
        </p:txBody>
      </p:sp>
      <p:sp>
        <p:nvSpPr>
          <p:cNvPr id="69635" name="Content Placeholder 2"/>
          <p:cNvSpPr>
            <a:spLocks noGrp="1"/>
          </p:cNvSpPr>
          <p:nvPr>
            <p:ph idx="1"/>
          </p:nvPr>
        </p:nvSpPr>
        <p:spPr>
          <a:xfrm>
            <a:off x="76200" y="1676400"/>
            <a:ext cx="8534400" cy="4419600"/>
          </a:xfrm>
        </p:spPr>
        <p:txBody>
          <a:bodyPr/>
          <a:lstStyle/>
          <a:p>
            <a:pPr eaLnBrk="1" hangingPunct="1">
              <a:buFontTx/>
              <a:buNone/>
            </a:pPr>
            <a:r>
              <a:rPr lang="en-GB" sz="1600" dirty="0" smtClean="0">
                <a:latin typeface="Lucida Sans"/>
                <a:cs typeface="Lucida Sans"/>
              </a:rPr>
              <a:t>	&lt;?xml version="1.0"?&gt;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 </a:t>
            </a:r>
            <a:r>
              <a:rPr lang="en-GB" sz="1600" dirty="0" err="1" smtClean="0">
                <a:latin typeface="Lucida Sans"/>
                <a:cs typeface="Lucida Sans"/>
              </a:rPr>
              <a:t>xmlns</a:t>
            </a:r>
            <a:r>
              <a:rPr lang="en-GB" sz="1600" dirty="0" smtClean="0">
                <a:latin typeface="Lucida Sans"/>
                <a:cs typeface="Lucida Sans"/>
              </a:rPr>
              <a:t>="http://www.w3.org/2005/sparql-results#"&gt;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name="book"/&gt;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name="who"/&gt;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smtClean="0">
                <a:latin typeface="Lucida Sans"/>
                <a:cs typeface="Lucida Sans"/>
              </a:rPr>
              <a:t>  </a:t>
            </a:r>
            <a:r>
              <a:rPr lang="en-GB" sz="1600" b="1" dirty="0" smtClean="0">
                <a:latin typeface="Lucida Sans"/>
                <a:cs typeface="Lucida Sans"/>
              </a:rPr>
              <a:t>&lt;results distinct="false" ordered="false”&gt;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&lt;result&gt;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&lt;binding name="book"&gt;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a:t>
            </a:r>
            <a:r>
              <a:rPr lang="en-GB" sz="1600" b="1" dirty="0" err="1" smtClean="0">
                <a:latin typeface="Lucida Sans"/>
                <a:cs typeface="Lucida Sans"/>
              </a:rPr>
              <a:t>uri</a:t>
            </a:r>
            <a:r>
              <a:rPr lang="en-GB" sz="1600" b="1" dirty="0" smtClean="0">
                <a:latin typeface="Lucida Sans"/>
                <a:cs typeface="Lucida Sans"/>
              </a:rPr>
              <a:t>&gt;http://www.example/book/book5&lt;/</a:t>
            </a:r>
            <a:r>
              <a:rPr lang="en-GB" sz="1600" b="1" dirty="0" err="1" smtClean="0">
                <a:latin typeface="Lucida Sans"/>
                <a:cs typeface="Lucida Sans"/>
              </a:rPr>
              <a:t>uri</a:t>
            </a:r>
            <a:r>
              <a:rPr lang="en-GB" sz="1600" b="1" dirty="0" smtClean="0">
                <a:latin typeface="Lucida Sans"/>
                <a:cs typeface="Lucida Sans"/>
              </a:rPr>
              <a:t>&gt;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&lt;/binding&gt;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&lt;binding name="who"&gt;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a:t>
            </a:r>
            <a:r>
              <a:rPr lang="en-GB" sz="1600" b="1" dirty="0" err="1" smtClean="0">
                <a:latin typeface="Lucida Sans"/>
                <a:cs typeface="Lucida Sans"/>
              </a:rPr>
              <a:t>bnode</a:t>
            </a:r>
            <a:r>
              <a:rPr lang="en-GB" sz="1600" b="1" dirty="0" smtClean="0">
                <a:latin typeface="Lucida Sans"/>
                <a:cs typeface="Lucida Sans"/>
              </a:rPr>
              <a:t>&gt;r29392923r2922&lt;/</a:t>
            </a:r>
            <a:r>
              <a:rPr lang="en-GB" sz="1600" b="1" dirty="0" err="1" smtClean="0">
                <a:latin typeface="Lucida Sans"/>
                <a:cs typeface="Lucida Sans"/>
              </a:rPr>
              <a:t>bnode</a:t>
            </a:r>
            <a:r>
              <a:rPr lang="en-GB" sz="1600" b="1" dirty="0" smtClean="0">
                <a:latin typeface="Lucida Sans"/>
                <a:cs typeface="Lucida Sans"/>
              </a:rPr>
              <a:t>&gt;</a:t>
            </a:r>
            <a:br>
              <a:rPr lang="en-GB" sz="1600" b="1" dirty="0" smtClean="0">
                <a:latin typeface="Lucida Sans"/>
                <a:cs typeface="Lucida Sans"/>
              </a:rPr>
            </a:br>
            <a:r>
              <a:rPr lang="en-GB" sz="1600" b="1" dirty="0" smtClean="0">
                <a:latin typeface="Lucida Sans"/>
                <a:cs typeface="Lucida Sans"/>
              </a:rPr>
              <a:t>      &lt;/binding&gt;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&lt;/result&gt;</a:t>
            </a:r>
            <a:br>
              <a:rPr lang="en-GB" sz="1600" b="1" dirty="0" smtClean="0">
                <a:latin typeface="Lucida Sans"/>
                <a:cs typeface="Lucida Sans"/>
              </a:rPr>
            </a:br>
            <a:r>
              <a:rPr lang="en-GB" sz="1600" b="1" dirty="0" smtClean="0">
                <a:latin typeface="Lucida Sans"/>
                <a:cs typeface="Lucida Sans"/>
              </a:rPr>
              <a:t>    …</a:t>
            </a:r>
            <a:br>
              <a:rPr lang="en-GB" sz="1600" b="1" dirty="0" smtClean="0">
                <a:latin typeface="Lucida Sans"/>
                <a:cs typeface="Lucida Sans"/>
              </a:rPr>
            </a:br>
            <a:r>
              <a:rPr lang="en-GB" sz="1600" b="1" dirty="0" smtClean="0">
                <a:latin typeface="Lucida Sans"/>
                <a:cs typeface="Lucida Sans"/>
              </a:rPr>
              <a:t>  &lt;/results&gt;</a:t>
            </a:r>
            <a:br>
              <a:rPr lang="en-GB" sz="1600" b="1"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&gt;</a:t>
            </a:r>
          </a:p>
        </p:txBody>
      </p:sp>
      <p:sp>
        <p:nvSpPr>
          <p:cNvPr id="4" name="Right Brace 3"/>
          <p:cNvSpPr/>
          <p:nvPr/>
        </p:nvSpPr>
        <p:spPr bwMode="auto">
          <a:xfrm>
            <a:off x="6227763" y="3170232"/>
            <a:ext cx="360040" cy="2664296"/>
          </a:xfrm>
          <a:prstGeom prst="rightBrace">
            <a:avLst/>
          </a:prstGeom>
          <a:noFill/>
          <a:ln w="3810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 name="TextBox 4"/>
          <p:cNvSpPr txBox="1"/>
          <p:nvPr/>
        </p:nvSpPr>
        <p:spPr>
          <a:xfrm>
            <a:off x="6622230" y="4221088"/>
            <a:ext cx="2136823" cy="461665"/>
          </a:xfrm>
          <a:prstGeom prst="rect">
            <a:avLst/>
          </a:prstGeom>
          <a:noFill/>
        </p:spPr>
        <p:txBody>
          <a:bodyPr wrap="none" rtlCol="0">
            <a:spAutoFit/>
          </a:bodyPr>
          <a:lstStyle/>
          <a:p>
            <a:r>
              <a:rPr lang="en-US" sz="2400" dirty="0" smtClean="0">
                <a:latin typeface="Georgia"/>
                <a:cs typeface="Georgia"/>
              </a:rPr>
              <a:t>results section</a:t>
            </a:r>
            <a:endParaRPr lang="en-US" sz="2400" dirty="0">
              <a:latin typeface="Georgia"/>
              <a:cs typeface="Georgia"/>
            </a:endParaRPr>
          </a:p>
        </p:txBody>
      </p:sp>
    </p:spTree>
    <p:extLst>
      <p:ext uri="{BB962C8B-B14F-4D97-AF65-F5344CB8AC3E}">
        <p14:creationId xmlns:p14="http://schemas.microsoft.com/office/powerpoint/2010/main" val="2549116875"/>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n-GB" smtClean="0"/>
              <a:t>SPARQL Results Format</a:t>
            </a:r>
          </a:p>
        </p:txBody>
      </p:sp>
      <p:sp>
        <p:nvSpPr>
          <p:cNvPr id="69635" name="Content Placeholder 2"/>
          <p:cNvSpPr>
            <a:spLocks noGrp="1"/>
          </p:cNvSpPr>
          <p:nvPr>
            <p:ph idx="1"/>
          </p:nvPr>
        </p:nvSpPr>
        <p:spPr>
          <a:xfrm>
            <a:off x="76200" y="1676400"/>
            <a:ext cx="8534400" cy="4419600"/>
          </a:xfrm>
        </p:spPr>
        <p:txBody>
          <a:bodyPr/>
          <a:lstStyle/>
          <a:p>
            <a:pPr eaLnBrk="1" hangingPunct="1">
              <a:buFontTx/>
              <a:buNone/>
            </a:pPr>
            <a:r>
              <a:rPr lang="en-GB" sz="1600" dirty="0" smtClean="0">
                <a:latin typeface="Lucida Sans"/>
                <a:cs typeface="Lucida Sans"/>
              </a:rPr>
              <a:t>	&lt;?xml version="1.0"?&gt;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 </a:t>
            </a:r>
            <a:r>
              <a:rPr lang="en-GB" sz="1600" dirty="0" err="1" smtClean="0">
                <a:latin typeface="Lucida Sans"/>
                <a:cs typeface="Lucida Sans"/>
              </a:rPr>
              <a:t>xmlns</a:t>
            </a:r>
            <a:r>
              <a:rPr lang="en-GB" sz="1600" dirty="0" smtClean="0">
                <a:latin typeface="Lucida Sans"/>
                <a:cs typeface="Lucida Sans"/>
              </a:rPr>
              <a:t>="http://www.w3.org/2005/sparql-results#"&gt;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name="book"/&gt;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name="who"/&gt;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smtClean="0">
                <a:latin typeface="Lucida Sans"/>
                <a:cs typeface="Lucida Sans"/>
              </a:rPr>
              <a:t>  &lt;results distinct="false" ordered="false”&gt;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a:t>
            </a:r>
            <a:r>
              <a:rPr lang="en-GB" sz="1600" b="1" dirty="0" smtClean="0">
                <a:latin typeface="Lucida Sans"/>
                <a:cs typeface="Lucida Sans"/>
              </a:rPr>
              <a:t>&lt;result&gt;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&lt;binding name="book"&gt;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a:t>
            </a:r>
            <a:r>
              <a:rPr lang="en-GB" sz="1600" b="1" dirty="0" err="1" smtClean="0">
                <a:latin typeface="Lucida Sans"/>
                <a:cs typeface="Lucida Sans"/>
              </a:rPr>
              <a:t>uri</a:t>
            </a:r>
            <a:r>
              <a:rPr lang="en-GB" sz="1600" b="1" dirty="0" smtClean="0">
                <a:latin typeface="Lucida Sans"/>
                <a:cs typeface="Lucida Sans"/>
              </a:rPr>
              <a:t>&gt;http://www.example/book/book5&lt;/</a:t>
            </a:r>
            <a:r>
              <a:rPr lang="en-GB" sz="1600" b="1" dirty="0" err="1" smtClean="0">
                <a:latin typeface="Lucida Sans"/>
                <a:cs typeface="Lucida Sans"/>
              </a:rPr>
              <a:t>uri</a:t>
            </a:r>
            <a:r>
              <a:rPr lang="en-GB" sz="1600" b="1" dirty="0" smtClean="0">
                <a:latin typeface="Lucida Sans"/>
                <a:cs typeface="Lucida Sans"/>
              </a:rPr>
              <a:t>&gt;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&lt;/binding&gt;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&lt;binding name="who"&gt;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a:t>
            </a:r>
            <a:r>
              <a:rPr lang="en-GB" sz="1600" b="1" dirty="0" err="1" smtClean="0">
                <a:latin typeface="Lucida Sans"/>
                <a:cs typeface="Lucida Sans"/>
              </a:rPr>
              <a:t>bnode</a:t>
            </a:r>
            <a:r>
              <a:rPr lang="en-GB" sz="1600" b="1" dirty="0" smtClean="0">
                <a:latin typeface="Lucida Sans"/>
                <a:cs typeface="Lucida Sans"/>
              </a:rPr>
              <a:t>&gt;r29392923r2922&lt;/</a:t>
            </a:r>
            <a:r>
              <a:rPr lang="en-GB" sz="1600" b="1" dirty="0" err="1" smtClean="0">
                <a:latin typeface="Lucida Sans"/>
                <a:cs typeface="Lucida Sans"/>
              </a:rPr>
              <a:t>bnode</a:t>
            </a:r>
            <a:r>
              <a:rPr lang="en-GB" sz="1600" b="1" dirty="0" smtClean="0">
                <a:latin typeface="Lucida Sans"/>
                <a:cs typeface="Lucida Sans"/>
              </a:rPr>
              <a:t>&gt;</a:t>
            </a:r>
            <a:br>
              <a:rPr lang="en-GB" sz="1600" b="1" dirty="0" smtClean="0">
                <a:latin typeface="Lucida Sans"/>
                <a:cs typeface="Lucida Sans"/>
              </a:rPr>
            </a:br>
            <a:r>
              <a:rPr lang="en-GB" sz="1600" b="1" dirty="0" smtClean="0">
                <a:latin typeface="Lucida Sans"/>
                <a:cs typeface="Lucida Sans"/>
              </a:rPr>
              <a:t>      &lt;/binding&gt;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&lt;/result&gt;</a:t>
            </a:r>
            <a:br>
              <a:rPr lang="en-GB" sz="1600" b="1" dirty="0" smtClean="0">
                <a:latin typeface="Lucida Sans"/>
                <a:cs typeface="Lucida Sans"/>
              </a:rPr>
            </a:br>
            <a:r>
              <a:rPr lang="en-GB" sz="1600" dirty="0" smtClean="0">
                <a:latin typeface="Lucida Sans"/>
                <a:cs typeface="Lucida Sans"/>
              </a:rPr>
              <a:t>    …</a:t>
            </a:r>
            <a:r>
              <a:rPr lang="en-GB" sz="1600" dirty="0">
                <a:latin typeface="Lucida Sans"/>
                <a:cs typeface="Lucida Sans"/>
              </a:rPr>
              <a:t/>
            </a:r>
            <a:br>
              <a:rPr lang="en-GB" sz="1600" dirty="0">
                <a:latin typeface="Lucida Sans"/>
                <a:cs typeface="Lucida Sans"/>
              </a:rPr>
            </a:br>
            <a:r>
              <a:rPr lang="en-GB" sz="1600" dirty="0" smtClean="0">
                <a:latin typeface="Lucida Sans"/>
                <a:cs typeface="Lucida Sans"/>
              </a:rPr>
              <a:t>  &lt;/results&gt;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&gt;</a:t>
            </a:r>
          </a:p>
        </p:txBody>
      </p:sp>
      <p:sp>
        <p:nvSpPr>
          <p:cNvPr id="4" name="Right Brace 3"/>
          <p:cNvSpPr/>
          <p:nvPr/>
        </p:nvSpPr>
        <p:spPr bwMode="auto">
          <a:xfrm>
            <a:off x="6227762" y="3429000"/>
            <a:ext cx="358775" cy="1944216"/>
          </a:xfrm>
          <a:prstGeom prst="rightBrace">
            <a:avLst/>
          </a:prstGeom>
          <a:noFill/>
          <a:ln w="3810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 name="TextBox 4"/>
          <p:cNvSpPr txBox="1"/>
          <p:nvPr/>
        </p:nvSpPr>
        <p:spPr>
          <a:xfrm>
            <a:off x="6622230" y="3966155"/>
            <a:ext cx="2066040" cy="830997"/>
          </a:xfrm>
          <a:prstGeom prst="rect">
            <a:avLst/>
          </a:prstGeom>
          <a:noFill/>
        </p:spPr>
        <p:txBody>
          <a:bodyPr wrap="none" rtlCol="0">
            <a:spAutoFit/>
          </a:bodyPr>
          <a:lstStyle/>
          <a:p>
            <a:r>
              <a:rPr lang="en-US" sz="2400" dirty="0">
                <a:latin typeface="Georgia"/>
                <a:cs typeface="Georgia"/>
              </a:rPr>
              <a:t>a</a:t>
            </a:r>
            <a:r>
              <a:rPr lang="en-US" sz="2400" dirty="0" smtClean="0">
                <a:latin typeface="Georgia"/>
                <a:cs typeface="Georgia"/>
              </a:rPr>
              <a:t> single result</a:t>
            </a:r>
            <a:br>
              <a:rPr lang="en-US" sz="2400" dirty="0" smtClean="0">
                <a:latin typeface="Georgia"/>
                <a:cs typeface="Georgia"/>
              </a:rPr>
            </a:br>
            <a:r>
              <a:rPr lang="en-US" sz="2400" dirty="0" smtClean="0">
                <a:latin typeface="Georgia"/>
                <a:cs typeface="Georgia"/>
              </a:rPr>
              <a:t>(row)</a:t>
            </a:r>
            <a:endParaRPr lang="en-US" sz="2400" dirty="0">
              <a:latin typeface="Georgia"/>
              <a:cs typeface="Georgia"/>
            </a:endParaRPr>
          </a:p>
        </p:txBody>
      </p:sp>
    </p:spTree>
    <p:extLst>
      <p:ext uri="{BB962C8B-B14F-4D97-AF65-F5344CB8AC3E}">
        <p14:creationId xmlns:p14="http://schemas.microsoft.com/office/powerpoint/2010/main" val="454351399"/>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n-GB" smtClean="0"/>
              <a:t>SPARQL Results Format</a:t>
            </a:r>
          </a:p>
        </p:txBody>
      </p:sp>
      <p:sp>
        <p:nvSpPr>
          <p:cNvPr id="69635" name="Content Placeholder 2"/>
          <p:cNvSpPr>
            <a:spLocks noGrp="1"/>
          </p:cNvSpPr>
          <p:nvPr>
            <p:ph idx="1"/>
          </p:nvPr>
        </p:nvSpPr>
        <p:spPr>
          <a:xfrm>
            <a:off x="76200" y="1676400"/>
            <a:ext cx="8534400" cy="4419600"/>
          </a:xfrm>
        </p:spPr>
        <p:txBody>
          <a:bodyPr/>
          <a:lstStyle/>
          <a:p>
            <a:pPr eaLnBrk="1" hangingPunct="1">
              <a:buFontTx/>
              <a:buNone/>
            </a:pPr>
            <a:r>
              <a:rPr lang="en-GB" sz="1600" dirty="0" smtClean="0">
                <a:latin typeface="Lucida Sans"/>
                <a:cs typeface="Lucida Sans"/>
              </a:rPr>
              <a:t>	&lt;?xml version="1.0"?&gt;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 </a:t>
            </a:r>
            <a:r>
              <a:rPr lang="en-GB" sz="1600" dirty="0" err="1" smtClean="0">
                <a:latin typeface="Lucida Sans"/>
                <a:cs typeface="Lucida Sans"/>
              </a:rPr>
              <a:t>xmlns</a:t>
            </a:r>
            <a:r>
              <a:rPr lang="en-GB" sz="1600" dirty="0" smtClean="0">
                <a:latin typeface="Lucida Sans"/>
                <a:cs typeface="Lucida Sans"/>
              </a:rPr>
              <a:t>="http://www.w3.org/2005/sparql-results#"&gt;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name="book"/&gt;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name="who"/&gt;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smtClean="0">
                <a:latin typeface="Lucida Sans"/>
                <a:cs typeface="Lucida Sans"/>
              </a:rPr>
              <a:t>  &lt;results distinct="false" ordered="false”&gt;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&lt;result&gt;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a:t>
            </a:r>
            <a:r>
              <a:rPr lang="en-GB" sz="1600" b="1" dirty="0" smtClean="0">
                <a:latin typeface="Lucida Sans"/>
                <a:cs typeface="Lucida Sans"/>
              </a:rPr>
              <a:t>&lt;binding name="book"&gt;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a:t>
            </a:r>
            <a:r>
              <a:rPr lang="en-GB" sz="1600" b="1" dirty="0" err="1" smtClean="0">
                <a:latin typeface="Lucida Sans"/>
                <a:cs typeface="Lucida Sans"/>
              </a:rPr>
              <a:t>uri</a:t>
            </a:r>
            <a:r>
              <a:rPr lang="en-GB" sz="1600" b="1" dirty="0" smtClean="0">
                <a:latin typeface="Lucida Sans"/>
                <a:cs typeface="Lucida Sans"/>
              </a:rPr>
              <a:t>&gt;http://www.example/book/book5&lt;/</a:t>
            </a:r>
            <a:r>
              <a:rPr lang="en-GB" sz="1600" b="1" dirty="0" err="1" smtClean="0">
                <a:latin typeface="Lucida Sans"/>
                <a:cs typeface="Lucida Sans"/>
              </a:rPr>
              <a:t>uri</a:t>
            </a:r>
            <a:r>
              <a:rPr lang="en-GB" sz="1600" b="1" dirty="0" smtClean="0">
                <a:latin typeface="Lucida Sans"/>
                <a:cs typeface="Lucida Sans"/>
              </a:rPr>
              <a:t>&gt;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&lt;/binding&gt;</a:t>
            </a:r>
            <a:br>
              <a:rPr lang="en-GB" sz="1600" b="1" dirty="0" smtClean="0">
                <a:latin typeface="Lucida Sans"/>
                <a:cs typeface="Lucida Sans"/>
              </a:rPr>
            </a:br>
            <a:r>
              <a:rPr lang="en-GB" sz="1600" dirty="0">
                <a:latin typeface="Lucida Sans"/>
                <a:cs typeface="Lucida Sans"/>
              </a:rPr>
              <a:t> </a:t>
            </a:r>
            <a:r>
              <a:rPr lang="en-GB" sz="1600" dirty="0" smtClean="0">
                <a:latin typeface="Lucida Sans"/>
                <a:cs typeface="Lucida Sans"/>
              </a:rPr>
              <a:t>     &lt;binding name="who"&gt;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a:t>
            </a:r>
            <a:r>
              <a:rPr lang="en-GB" sz="1600" dirty="0" err="1" smtClean="0">
                <a:latin typeface="Lucida Sans"/>
                <a:cs typeface="Lucida Sans"/>
              </a:rPr>
              <a:t>bnode</a:t>
            </a:r>
            <a:r>
              <a:rPr lang="en-GB" sz="1600" dirty="0" smtClean="0">
                <a:latin typeface="Lucida Sans"/>
                <a:cs typeface="Lucida Sans"/>
              </a:rPr>
              <a:t>&gt;r29392923r2922&lt;/</a:t>
            </a:r>
            <a:r>
              <a:rPr lang="en-GB" sz="1600" dirty="0" err="1" smtClean="0">
                <a:latin typeface="Lucida Sans"/>
                <a:cs typeface="Lucida Sans"/>
              </a:rPr>
              <a:t>bnode</a:t>
            </a:r>
            <a:r>
              <a:rPr lang="en-GB" sz="1600" dirty="0" smtClean="0">
                <a:latin typeface="Lucida Sans"/>
                <a:cs typeface="Lucida Sans"/>
              </a:rPr>
              <a:t>&gt;</a:t>
            </a:r>
            <a:br>
              <a:rPr lang="en-GB" sz="1600" dirty="0" smtClean="0">
                <a:latin typeface="Lucida Sans"/>
                <a:cs typeface="Lucida Sans"/>
              </a:rPr>
            </a:br>
            <a:r>
              <a:rPr lang="en-GB" sz="1600" dirty="0" smtClean="0">
                <a:latin typeface="Lucida Sans"/>
                <a:cs typeface="Lucida Sans"/>
              </a:rPr>
              <a:t>      &lt;/binding&gt;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&lt;/result&gt;</a:t>
            </a:r>
            <a:br>
              <a:rPr lang="en-GB" sz="1600" dirty="0" smtClean="0">
                <a:latin typeface="Lucida Sans"/>
                <a:cs typeface="Lucida Sans"/>
              </a:rPr>
            </a:br>
            <a:r>
              <a:rPr lang="en-GB" sz="1600" dirty="0" smtClean="0">
                <a:latin typeface="Lucida Sans"/>
                <a:cs typeface="Lucida Sans"/>
              </a:rPr>
              <a:t>    …</a:t>
            </a:r>
            <a:r>
              <a:rPr lang="en-GB" sz="1600" dirty="0">
                <a:latin typeface="Lucida Sans"/>
                <a:cs typeface="Lucida Sans"/>
              </a:rPr>
              <a:t/>
            </a:r>
            <a:br>
              <a:rPr lang="en-GB" sz="1600" dirty="0">
                <a:latin typeface="Lucida Sans"/>
                <a:cs typeface="Lucida Sans"/>
              </a:rPr>
            </a:br>
            <a:r>
              <a:rPr lang="en-GB" sz="1600" dirty="0" smtClean="0">
                <a:latin typeface="Lucida Sans"/>
                <a:cs typeface="Lucida Sans"/>
              </a:rPr>
              <a:t>  &lt;/results&gt;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&gt;</a:t>
            </a:r>
          </a:p>
        </p:txBody>
      </p:sp>
      <p:sp>
        <p:nvSpPr>
          <p:cNvPr id="4" name="Right Brace 3"/>
          <p:cNvSpPr/>
          <p:nvPr/>
        </p:nvSpPr>
        <p:spPr bwMode="auto">
          <a:xfrm>
            <a:off x="6227762" y="3645024"/>
            <a:ext cx="358775" cy="792088"/>
          </a:xfrm>
          <a:prstGeom prst="rightBrace">
            <a:avLst/>
          </a:prstGeom>
          <a:noFill/>
          <a:ln w="3810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 name="TextBox 4"/>
          <p:cNvSpPr txBox="1"/>
          <p:nvPr/>
        </p:nvSpPr>
        <p:spPr>
          <a:xfrm>
            <a:off x="6622230" y="3606115"/>
            <a:ext cx="2269371" cy="830997"/>
          </a:xfrm>
          <a:prstGeom prst="rect">
            <a:avLst/>
          </a:prstGeom>
          <a:noFill/>
        </p:spPr>
        <p:txBody>
          <a:bodyPr wrap="none" rtlCol="0">
            <a:spAutoFit/>
          </a:bodyPr>
          <a:lstStyle/>
          <a:p>
            <a:r>
              <a:rPr lang="en-US" sz="2400" dirty="0" smtClean="0">
                <a:latin typeface="Georgia"/>
                <a:cs typeface="Georgia"/>
              </a:rPr>
              <a:t>binding of the </a:t>
            </a:r>
            <a:br>
              <a:rPr lang="en-US" sz="2400" dirty="0" smtClean="0">
                <a:latin typeface="Georgia"/>
                <a:cs typeface="Georgia"/>
              </a:rPr>
            </a:br>
            <a:r>
              <a:rPr lang="en-US" sz="2400" dirty="0" smtClean="0">
                <a:latin typeface="Georgia"/>
                <a:cs typeface="Georgia"/>
              </a:rPr>
              <a:t>variable “book”</a:t>
            </a:r>
            <a:endParaRPr lang="en-US" sz="2400" dirty="0">
              <a:latin typeface="Georgia"/>
              <a:cs typeface="Georgia"/>
            </a:endParaRPr>
          </a:p>
        </p:txBody>
      </p:sp>
    </p:spTree>
    <p:extLst>
      <p:ext uri="{BB962C8B-B14F-4D97-AF65-F5344CB8AC3E}">
        <p14:creationId xmlns:p14="http://schemas.microsoft.com/office/powerpoint/2010/main" val="457196083"/>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n-GB" smtClean="0"/>
              <a:t>SPARQL Results Format</a:t>
            </a:r>
          </a:p>
        </p:txBody>
      </p:sp>
      <p:sp>
        <p:nvSpPr>
          <p:cNvPr id="69635" name="Content Placeholder 2"/>
          <p:cNvSpPr>
            <a:spLocks noGrp="1"/>
          </p:cNvSpPr>
          <p:nvPr>
            <p:ph idx="1"/>
          </p:nvPr>
        </p:nvSpPr>
        <p:spPr>
          <a:xfrm>
            <a:off x="76200" y="1676400"/>
            <a:ext cx="8534400" cy="4419600"/>
          </a:xfrm>
        </p:spPr>
        <p:txBody>
          <a:bodyPr/>
          <a:lstStyle/>
          <a:p>
            <a:pPr eaLnBrk="1" hangingPunct="1">
              <a:buFontTx/>
              <a:buNone/>
            </a:pPr>
            <a:r>
              <a:rPr lang="en-GB" sz="1600" dirty="0" smtClean="0">
                <a:latin typeface="Lucida Sans"/>
                <a:cs typeface="Lucida Sans"/>
              </a:rPr>
              <a:t>	&lt;?xml version="1.0"?&gt;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 </a:t>
            </a:r>
            <a:r>
              <a:rPr lang="en-GB" sz="1600" dirty="0" err="1" smtClean="0">
                <a:latin typeface="Lucida Sans"/>
                <a:cs typeface="Lucida Sans"/>
              </a:rPr>
              <a:t>xmlns</a:t>
            </a:r>
            <a:r>
              <a:rPr lang="en-GB" sz="1600" dirty="0" smtClean="0">
                <a:latin typeface="Lucida Sans"/>
                <a:cs typeface="Lucida Sans"/>
              </a:rPr>
              <a:t>="http://www.w3.org/2005/sparql-results#"&gt;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name="book"/&gt;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&lt;variable name="who"/&gt;</a:t>
            </a:r>
            <a:br>
              <a:rPr lang="en-GB" sz="1600" dirty="0" smtClean="0">
                <a:latin typeface="Lucida Sans"/>
                <a:cs typeface="Lucida Sans"/>
              </a:rPr>
            </a:br>
            <a:r>
              <a:rPr lang="en-GB" sz="1600" dirty="0" smtClean="0">
                <a:latin typeface="Lucida Sans"/>
                <a:cs typeface="Lucida Sans"/>
              </a:rPr>
              <a:t>  &lt;/head&gt;</a:t>
            </a:r>
            <a:br>
              <a:rPr lang="en-GB" sz="1600" dirty="0" smtClean="0">
                <a:latin typeface="Lucida Sans"/>
                <a:cs typeface="Lucida Sans"/>
              </a:rPr>
            </a:br>
            <a:r>
              <a:rPr lang="en-GB" sz="1600" dirty="0" smtClean="0">
                <a:latin typeface="Lucida Sans"/>
                <a:cs typeface="Lucida Sans"/>
              </a:rPr>
              <a:t>  &lt;results distinct="false" ordered="false”&gt;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&lt;result&gt;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&lt;binding name="book"&gt;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a:t>
            </a:r>
            <a:r>
              <a:rPr lang="en-GB" sz="1600" dirty="0" err="1" smtClean="0">
                <a:latin typeface="Lucida Sans"/>
                <a:cs typeface="Lucida Sans"/>
              </a:rPr>
              <a:t>uri</a:t>
            </a:r>
            <a:r>
              <a:rPr lang="en-GB" sz="1600" dirty="0" smtClean="0">
                <a:latin typeface="Lucida Sans"/>
                <a:cs typeface="Lucida Sans"/>
              </a:rPr>
              <a:t>&gt;http://www.example/book/book5&lt;/</a:t>
            </a:r>
            <a:r>
              <a:rPr lang="en-GB" sz="1600" dirty="0" err="1" smtClean="0">
                <a:latin typeface="Lucida Sans"/>
                <a:cs typeface="Lucida Sans"/>
              </a:rPr>
              <a:t>uri</a:t>
            </a:r>
            <a:r>
              <a:rPr lang="en-GB" sz="1600" dirty="0" smtClean="0">
                <a:latin typeface="Lucida Sans"/>
                <a:cs typeface="Lucida Sans"/>
              </a:rPr>
              <a:t>&gt;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&lt;/binding&gt;</a:t>
            </a:r>
            <a:br>
              <a:rPr lang="en-GB" sz="1600" dirty="0" smtClean="0">
                <a:latin typeface="Lucida Sans"/>
                <a:cs typeface="Lucida Sans"/>
              </a:rPr>
            </a:br>
            <a:r>
              <a:rPr lang="en-GB" sz="1600" dirty="0">
                <a:latin typeface="Lucida Sans"/>
                <a:cs typeface="Lucida Sans"/>
              </a:rPr>
              <a:t> </a:t>
            </a:r>
            <a:r>
              <a:rPr lang="en-GB" sz="1600" dirty="0" smtClean="0">
                <a:latin typeface="Lucida Sans"/>
                <a:cs typeface="Lucida Sans"/>
              </a:rPr>
              <a:t>     </a:t>
            </a:r>
            <a:r>
              <a:rPr lang="en-GB" sz="1600" b="1" dirty="0" smtClean="0">
                <a:latin typeface="Lucida Sans"/>
                <a:cs typeface="Lucida Sans"/>
              </a:rPr>
              <a:t>&lt;binding name="who"&gt;</a:t>
            </a:r>
            <a:br>
              <a:rPr lang="en-GB" sz="1600" b="1" dirty="0" smtClean="0">
                <a:latin typeface="Lucida Sans"/>
                <a:cs typeface="Lucida Sans"/>
              </a:rPr>
            </a:br>
            <a:r>
              <a:rPr lang="en-GB" sz="1600" b="1" dirty="0">
                <a:latin typeface="Lucida Sans"/>
                <a:cs typeface="Lucida Sans"/>
              </a:rPr>
              <a:t> </a:t>
            </a:r>
            <a:r>
              <a:rPr lang="en-GB" sz="1600" b="1" dirty="0" smtClean="0">
                <a:latin typeface="Lucida Sans"/>
                <a:cs typeface="Lucida Sans"/>
              </a:rPr>
              <a:t>       &lt;</a:t>
            </a:r>
            <a:r>
              <a:rPr lang="en-GB" sz="1600" b="1" dirty="0" err="1" smtClean="0">
                <a:latin typeface="Lucida Sans"/>
                <a:cs typeface="Lucida Sans"/>
              </a:rPr>
              <a:t>bnode</a:t>
            </a:r>
            <a:r>
              <a:rPr lang="en-GB" sz="1600" b="1" dirty="0" smtClean="0">
                <a:latin typeface="Lucida Sans"/>
                <a:cs typeface="Lucida Sans"/>
              </a:rPr>
              <a:t>&gt;r29392923r2922&lt;/</a:t>
            </a:r>
            <a:r>
              <a:rPr lang="en-GB" sz="1600" b="1" dirty="0" err="1" smtClean="0">
                <a:latin typeface="Lucida Sans"/>
                <a:cs typeface="Lucida Sans"/>
              </a:rPr>
              <a:t>bnode</a:t>
            </a:r>
            <a:r>
              <a:rPr lang="en-GB" sz="1600" b="1" dirty="0" smtClean="0">
                <a:latin typeface="Lucida Sans"/>
                <a:cs typeface="Lucida Sans"/>
              </a:rPr>
              <a:t>&gt;</a:t>
            </a:r>
            <a:br>
              <a:rPr lang="en-GB" sz="1600" b="1" dirty="0" smtClean="0">
                <a:latin typeface="Lucida Sans"/>
                <a:cs typeface="Lucida Sans"/>
              </a:rPr>
            </a:br>
            <a:r>
              <a:rPr lang="en-GB" sz="1600" b="1" dirty="0" smtClean="0">
                <a:latin typeface="Lucida Sans"/>
                <a:cs typeface="Lucida Sans"/>
              </a:rPr>
              <a:t>      &lt;/binding&gt;</a:t>
            </a:r>
            <a:br>
              <a:rPr lang="en-GB" sz="1600" b="1" dirty="0" smtClean="0">
                <a:latin typeface="Lucida Sans"/>
                <a:cs typeface="Lucida Sans"/>
              </a:rPr>
            </a:br>
            <a:r>
              <a:rPr lang="en-GB" sz="1600" dirty="0">
                <a:latin typeface="Lucida Sans"/>
                <a:cs typeface="Lucida Sans"/>
              </a:rPr>
              <a:t> </a:t>
            </a:r>
            <a:r>
              <a:rPr lang="en-GB" sz="1600" dirty="0" smtClean="0">
                <a:latin typeface="Lucida Sans"/>
                <a:cs typeface="Lucida Sans"/>
              </a:rPr>
              <a:t>   &lt;/result&gt;</a:t>
            </a:r>
            <a:br>
              <a:rPr lang="en-GB" sz="1600" dirty="0" smtClean="0">
                <a:latin typeface="Lucida Sans"/>
                <a:cs typeface="Lucida Sans"/>
              </a:rPr>
            </a:br>
            <a:r>
              <a:rPr lang="en-GB" sz="1600" dirty="0" smtClean="0">
                <a:latin typeface="Lucida Sans"/>
                <a:cs typeface="Lucida Sans"/>
              </a:rPr>
              <a:t>    …</a:t>
            </a:r>
            <a:r>
              <a:rPr lang="en-GB" sz="1600" dirty="0">
                <a:latin typeface="Lucida Sans"/>
                <a:cs typeface="Lucida Sans"/>
              </a:rPr>
              <a:t/>
            </a:r>
            <a:br>
              <a:rPr lang="en-GB" sz="1600" dirty="0">
                <a:latin typeface="Lucida Sans"/>
                <a:cs typeface="Lucida Sans"/>
              </a:rPr>
            </a:br>
            <a:r>
              <a:rPr lang="en-GB" sz="1600" dirty="0" smtClean="0">
                <a:latin typeface="Lucida Sans"/>
                <a:cs typeface="Lucida Sans"/>
              </a:rPr>
              <a:t>  &lt;/results&gt;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&gt;</a:t>
            </a:r>
          </a:p>
        </p:txBody>
      </p:sp>
      <p:sp>
        <p:nvSpPr>
          <p:cNvPr id="4" name="Right Brace 3"/>
          <p:cNvSpPr/>
          <p:nvPr/>
        </p:nvSpPr>
        <p:spPr bwMode="auto">
          <a:xfrm>
            <a:off x="6227762" y="4425288"/>
            <a:ext cx="358775" cy="792088"/>
          </a:xfrm>
          <a:prstGeom prst="rightBrace">
            <a:avLst/>
          </a:prstGeom>
          <a:noFill/>
          <a:ln w="3810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 name="TextBox 4"/>
          <p:cNvSpPr txBox="1"/>
          <p:nvPr/>
        </p:nvSpPr>
        <p:spPr>
          <a:xfrm>
            <a:off x="6622230" y="4398203"/>
            <a:ext cx="2171838" cy="830997"/>
          </a:xfrm>
          <a:prstGeom prst="rect">
            <a:avLst/>
          </a:prstGeom>
          <a:noFill/>
        </p:spPr>
        <p:txBody>
          <a:bodyPr wrap="none" rtlCol="0">
            <a:spAutoFit/>
          </a:bodyPr>
          <a:lstStyle/>
          <a:p>
            <a:r>
              <a:rPr lang="en-US" sz="2400" dirty="0" smtClean="0">
                <a:latin typeface="Georgia"/>
                <a:cs typeface="Georgia"/>
              </a:rPr>
              <a:t>binding of the </a:t>
            </a:r>
            <a:br>
              <a:rPr lang="en-US" sz="2400" dirty="0" smtClean="0">
                <a:latin typeface="Georgia"/>
                <a:cs typeface="Georgia"/>
              </a:rPr>
            </a:br>
            <a:r>
              <a:rPr lang="en-US" sz="2400" dirty="0" smtClean="0">
                <a:latin typeface="Georgia"/>
                <a:cs typeface="Georgia"/>
              </a:rPr>
              <a:t>variable “who”</a:t>
            </a:r>
            <a:endParaRPr lang="en-US" sz="2400" dirty="0">
              <a:latin typeface="Georgia"/>
              <a:cs typeface="Georgia"/>
            </a:endParaRPr>
          </a:p>
        </p:txBody>
      </p:sp>
    </p:spTree>
    <p:extLst>
      <p:ext uri="{BB962C8B-B14F-4D97-AF65-F5344CB8AC3E}">
        <p14:creationId xmlns:p14="http://schemas.microsoft.com/office/powerpoint/2010/main" val="232733996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7" name="Content Placeholder 2"/>
          <p:cNvSpPr>
            <a:spLocks noGrp="1"/>
          </p:cNvSpPr>
          <p:nvPr>
            <p:ph sz="half" idx="1"/>
          </p:nvPr>
        </p:nvSpPr>
        <p:spPr/>
        <p:txBody>
          <a:bodyPr/>
          <a:lstStyle/>
          <a:p>
            <a:pPr marL="0" indent="0" eaLnBrk="1" hangingPunct="1">
              <a:buNone/>
            </a:pPr>
            <a:r>
              <a:rPr lang="en-GB" sz="2400" dirty="0" smtClean="0"/>
              <a:t>Constructing queries for RDF data can be viewed as writing queries over this triple table</a:t>
            </a:r>
          </a:p>
          <a:p>
            <a:pPr marL="0" indent="0" eaLnBrk="1" hangingPunct="1">
              <a:buNone/>
            </a:pPr>
            <a:endParaRPr lang="en-GB" sz="2400" dirty="0" smtClean="0"/>
          </a:p>
          <a:p>
            <a:pPr marL="0" indent="0" eaLnBrk="1" hangingPunct="1">
              <a:buNone/>
            </a:pPr>
            <a:r>
              <a:rPr lang="en-GB" sz="2400" dirty="0" smtClean="0"/>
              <a:t>“get all the names of all the people”  </a:t>
            </a:r>
          </a:p>
        </p:txBody>
      </p:sp>
      <p:sp>
        <p:nvSpPr>
          <p:cNvPr id="21506" name="Title 1"/>
          <p:cNvSpPr>
            <a:spLocks noGrp="1"/>
          </p:cNvSpPr>
          <p:nvPr>
            <p:ph type="title"/>
          </p:nvPr>
        </p:nvSpPr>
        <p:spPr/>
        <p:txBody>
          <a:bodyPr/>
          <a:lstStyle/>
          <a:p>
            <a:pPr eaLnBrk="1" hangingPunct="1"/>
            <a:r>
              <a:rPr lang="en-GB" smtClean="0"/>
              <a:t>Querying Triplestores</a:t>
            </a:r>
          </a:p>
        </p:txBody>
      </p:sp>
      <p:grpSp>
        <p:nvGrpSpPr>
          <p:cNvPr id="21508" name="Group 4"/>
          <p:cNvGrpSpPr>
            <a:grpSpLocks/>
          </p:cNvGrpSpPr>
          <p:nvPr/>
        </p:nvGrpSpPr>
        <p:grpSpPr bwMode="auto">
          <a:xfrm>
            <a:off x="4343400" y="1295400"/>
            <a:ext cx="4011613" cy="4267200"/>
            <a:chOff x="4343400" y="1295400"/>
            <a:chExt cx="4011613" cy="4267200"/>
          </a:xfrm>
        </p:grpSpPr>
        <p:sp>
          <p:nvSpPr>
            <p:cNvPr id="21509" name="Line 11"/>
            <p:cNvSpPr>
              <a:spLocks noChangeShapeType="1"/>
            </p:cNvSpPr>
            <p:nvPr/>
          </p:nvSpPr>
          <p:spPr bwMode="auto">
            <a:xfrm flipH="1">
              <a:off x="4959350" y="3690938"/>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1510" name="Line 18"/>
            <p:cNvSpPr>
              <a:spLocks noChangeShapeType="1"/>
            </p:cNvSpPr>
            <p:nvPr/>
          </p:nvSpPr>
          <p:spPr bwMode="auto">
            <a:xfrm flipH="1">
              <a:off x="4959350" y="2681288"/>
              <a:ext cx="1008063" cy="576262"/>
            </a:xfrm>
            <a:prstGeom prst="line">
              <a:avLst/>
            </a:prstGeom>
            <a:noFill/>
            <a:ln w="9525">
              <a:solidFill>
                <a:schemeClr val="tx1"/>
              </a:solidFill>
              <a:round/>
              <a:headEnd/>
              <a:tailEnd/>
            </a:ln>
          </p:spPr>
          <p:txBody>
            <a:bodyPr>
              <a:prstTxWarp prst="textNoShape">
                <a:avLst/>
              </a:prstTxWarp>
            </a:bodyPr>
            <a:lstStyle/>
            <a:p>
              <a:endParaRPr lang="en-US"/>
            </a:p>
          </p:txBody>
        </p:sp>
        <p:sp>
          <p:nvSpPr>
            <p:cNvPr id="21511" name="Line 19"/>
            <p:cNvSpPr>
              <a:spLocks noChangeShapeType="1"/>
            </p:cNvSpPr>
            <p:nvPr/>
          </p:nvSpPr>
          <p:spPr bwMode="auto">
            <a:xfrm>
              <a:off x="6400800" y="2681288"/>
              <a:ext cx="1008063" cy="576262"/>
            </a:xfrm>
            <a:prstGeom prst="line">
              <a:avLst/>
            </a:prstGeom>
            <a:noFill/>
            <a:ln w="9525">
              <a:solidFill>
                <a:schemeClr val="tx1"/>
              </a:solidFill>
              <a:round/>
              <a:headEnd/>
              <a:tailEnd/>
            </a:ln>
          </p:spPr>
          <p:txBody>
            <a:bodyPr>
              <a:prstTxWarp prst="textNoShape">
                <a:avLst/>
              </a:prstTxWarp>
            </a:bodyPr>
            <a:lstStyle/>
            <a:p>
              <a:endParaRPr lang="en-US"/>
            </a:p>
          </p:txBody>
        </p:sp>
        <p:sp>
          <p:nvSpPr>
            <p:cNvPr id="21512" name="Line 20"/>
            <p:cNvSpPr>
              <a:spLocks noChangeShapeType="1"/>
            </p:cNvSpPr>
            <p:nvPr/>
          </p:nvSpPr>
          <p:spPr bwMode="auto">
            <a:xfrm flipH="1">
              <a:off x="7408863" y="3690938"/>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1513" name="Line 22"/>
            <p:cNvSpPr>
              <a:spLocks noChangeShapeType="1"/>
            </p:cNvSpPr>
            <p:nvPr/>
          </p:nvSpPr>
          <p:spPr bwMode="auto">
            <a:xfrm flipH="1">
              <a:off x="4959350" y="4625975"/>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1514" name="Line 23"/>
            <p:cNvSpPr>
              <a:spLocks noChangeShapeType="1"/>
            </p:cNvSpPr>
            <p:nvPr/>
          </p:nvSpPr>
          <p:spPr bwMode="auto">
            <a:xfrm flipH="1">
              <a:off x="7408863" y="4625975"/>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1515" name="Rectangle 25"/>
            <p:cNvSpPr>
              <a:spLocks noChangeArrowheads="1"/>
            </p:cNvSpPr>
            <p:nvPr/>
          </p:nvSpPr>
          <p:spPr bwMode="auto">
            <a:xfrm>
              <a:off x="5943600" y="2071688"/>
              <a:ext cx="488950" cy="641350"/>
            </a:xfrm>
            <a:prstGeom prst="rect">
              <a:avLst/>
            </a:prstGeom>
            <a:noFill/>
            <a:ln w="9525">
              <a:noFill/>
              <a:miter lim="800000"/>
              <a:headEnd/>
              <a:tailEnd/>
            </a:ln>
          </p:spPr>
          <p:txBody>
            <a:bodyPr>
              <a:prstTxWarp prst="textNoShape">
                <a:avLst/>
              </a:prstTxWarp>
              <a:spAutoFit/>
            </a:bodyPr>
            <a:lstStyle/>
            <a:p>
              <a:pPr algn="ctr"/>
              <a:r>
                <a:rPr lang="en-GB" sz="3600">
                  <a:latin typeface="Georgia" charset="0"/>
                  <a:ea typeface="ＭＳ ゴシック" charset="-128"/>
                  <a:cs typeface="ＭＳ ゴシック" charset="-128"/>
                </a:rPr>
                <a:t>⋈</a:t>
              </a:r>
              <a:endParaRPr lang="en-US" sz="3600">
                <a:latin typeface="Georgia" charset="0"/>
              </a:endParaRPr>
            </a:p>
          </p:txBody>
        </p:sp>
        <p:sp>
          <p:nvSpPr>
            <p:cNvPr id="21516" name="Rectangle 27"/>
            <p:cNvSpPr>
              <a:spLocks noChangeArrowheads="1"/>
            </p:cNvSpPr>
            <p:nvPr/>
          </p:nvSpPr>
          <p:spPr bwMode="auto">
            <a:xfrm>
              <a:off x="4800600" y="4205288"/>
              <a:ext cx="325438" cy="366712"/>
            </a:xfrm>
            <a:prstGeom prst="rect">
              <a:avLst/>
            </a:prstGeom>
            <a:noFill/>
            <a:ln w="9525">
              <a:noFill/>
              <a:miter lim="800000"/>
              <a:headEnd/>
              <a:tailEnd/>
            </a:ln>
          </p:spPr>
          <p:txBody>
            <a:bodyPr wrap="none">
              <a:prstTxWarp prst="textNoShape">
                <a:avLst/>
              </a:prstTxWarp>
              <a:spAutoFit/>
            </a:bodyPr>
            <a:lstStyle/>
            <a:p>
              <a:pPr algn="ctr"/>
              <a:r>
                <a:rPr lang="en-US">
                  <a:latin typeface="Georgia" charset="0"/>
                </a:rPr>
                <a:t>σ</a:t>
              </a:r>
            </a:p>
          </p:txBody>
        </p:sp>
        <p:sp>
          <p:nvSpPr>
            <p:cNvPr id="21517" name="Rectangle 29"/>
            <p:cNvSpPr>
              <a:spLocks noChangeArrowheads="1"/>
            </p:cNvSpPr>
            <p:nvPr/>
          </p:nvSpPr>
          <p:spPr bwMode="auto">
            <a:xfrm>
              <a:off x="4343400" y="2673350"/>
              <a:ext cx="422275" cy="366713"/>
            </a:xfrm>
            <a:prstGeom prst="rect">
              <a:avLst/>
            </a:prstGeom>
            <a:noFill/>
            <a:ln w="9525">
              <a:noFill/>
              <a:miter lim="800000"/>
              <a:headEnd/>
              <a:tailEnd/>
            </a:ln>
          </p:spPr>
          <p:txBody>
            <a:bodyPr>
              <a:prstTxWarp prst="textNoShape">
                <a:avLst/>
              </a:prstTxWarp>
              <a:spAutoFit/>
            </a:bodyPr>
            <a:lstStyle/>
            <a:p>
              <a:pPr algn="ctr"/>
              <a:endParaRPr lang="en-US">
                <a:latin typeface="Georgia" charset="0"/>
              </a:endParaRPr>
            </a:p>
          </p:txBody>
        </p:sp>
        <p:sp>
          <p:nvSpPr>
            <p:cNvPr id="21518" name="Rectangle 31"/>
            <p:cNvSpPr>
              <a:spLocks noChangeArrowheads="1"/>
            </p:cNvSpPr>
            <p:nvPr/>
          </p:nvSpPr>
          <p:spPr bwMode="auto">
            <a:xfrm>
              <a:off x="7239000" y="4205288"/>
              <a:ext cx="325438" cy="366712"/>
            </a:xfrm>
            <a:prstGeom prst="rect">
              <a:avLst/>
            </a:prstGeom>
            <a:noFill/>
            <a:ln w="9525">
              <a:noFill/>
              <a:miter lim="800000"/>
              <a:headEnd/>
              <a:tailEnd/>
            </a:ln>
          </p:spPr>
          <p:txBody>
            <a:bodyPr wrap="none">
              <a:prstTxWarp prst="textNoShape">
                <a:avLst/>
              </a:prstTxWarp>
              <a:spAutoFit/>
            </a:bodyPr>
            <a:lstStyle/>
            <a:p>
              <a:pPr algn="ctr"/>
              <a:r>
                <a:rPr lang="en-US">
                  <a:latin typeface="Georgia" charset="0"/>
                </a:rPr>
                <a:t>σ</a:t>
              </a:r>
            </a:p>
          </p:txBody>
        </p:sp>
        <p:sp>
          <p:nvSpPr>
            <p:cNvPr id="21519" name="Text Box 32"/>
            <p:cNvSpPr txBox="1">
              <a:spLocks noChangeArrowheads="1"/>
            </p:cNvSpPr>
            <p:nvPr/>
          </p:nvSpPr>
          <p:spPr bwMode="auto">
            <a:xfrm>
              <a:off x="4495800" y="5195888"/>
              <a:ext cx="990600" cy="366712"/>
            </a:xfrm>
            <a:prstGeom prst="rect">
              <a:avLst/>
            </a:prstGeom>
            <a:noFill/>
            <a:ln w="9525">
              <a:noFill/>
              <a:miter lim="800000"/>
              <a:headEnd/>
              <a:tailEnd/>
            </a:ln>
          </p:spPr>
          <p:txBody>
            <a:bodyPr>
              <a:prstTxWarp prst="textNoShape">
                <a:avLst/>
              </a:prstTxWarp>
              <a:spAutoFit/>
            </a:bodyPr>
            <a:lstStyle/>
            <a:p>
              <a:pPr algn="ctr"/>
              <a:r>
                <a:rPr lang="en-US">
                  <a:latin typeface="Georgia" charset="0"/>
                </a:rPr>
                <a:t>Triples</a:t>
              </a:r>
            </a:p>
          </p:txBody>
        </p:sp>
        <p:sp>
          <p:nvSpPr>
            <p:cNvPr id="21520" name="Text Box 33"/>
            <p:cNvSpPr txBox="1">
              <a:spLocks noChangeArrowheads="1"/>
            </p:cNvSpPr>
            <p:nvPr/>
          </p:nvSpPr>
          <p:spPr bwMode="auto">
            <a:xfrm>
              <a:off x="6934200" y="5195888"/>
              <a:ext cx="990600" cy="366712"/>
            </a:xfrm>
            <a:prstGeom prst="rect">
              <a:avLst/>
            </a:prstGeom>
            <a:noFill/>
            <a:ln w="9525">
              <a:noFill/>
              <a:miter lim="800000"/>
              <a:headEnd/>
              <a:tailEnd/>
            </a:ln>
          </p:spPr>
          <p:txBody>
            <a:bodyPr>
              <a:prstTxWarp prst="textNoShape">
                <a:avLst/>
              </a:prstTxWarp>
              <a:spAutoFit/>
            </a:bodyPr>
            <a:lstStyle/>
            <a:p>
              <a:pPr algn="ctr"/>
              <a:r>
                <a:rPr lang="en-US">
                  <a:latin typeface="Georgia" charset="0"/>
                </a:rPr>
                <a:t>Triples</a:t>
              </a:r>
            </a:p>
          </p:txBody>
        </p:sp>
        <p:sp>
          <p:nvSpPr>
            <p:cNvPr id="21521" name="Text Box 34"/>
            <p:cNvSpPr txBox="1">
              <a:spLocks noChangeArrowheads="1"/>
            </p:cNvSpPr>
            <p:nvPr/>
          </p:nvSpPr>
          <p:spPr bwMode="auto">
            <a:xfrm>
              <a:off x="4953000" y="4418013"/>
              <a:ext cx="1049338" cy="396875"/>
            </a:xfrm>
            <a:prstGeom prst="rect">
              <a:avLst/>
            </a:prstGeom>
            <a:noFill/>
            <a:ln w="9525">
              <a:noFill/>
              <a:miter lim="800000"/>
              <a:headEnd/>
              <a:tailEnd/>
            </a:ln>
          </p:spPr>
          <p:txBody>
            <a:bodyPr wrap="none">
              <a:prstTxWarp prst="textNoShape">
                <a:avLst/>
              </a:prstTxWarp>
              <a:spAutoFit/>
            </a:bodyPr>
            <a:lstStyle/>
            <a:p>
              <a:r>
                <a:rPr lang="en-US" sz="1000">
                  <a:latin typeface="Georgia" charset="0"/>
                </a:rPr>
                <a:t>?p=rdf:type</a:t>
              </a:r>
              <a:br>
                <a:rPr lang="en-US" sz="1000">
                  <a:latin typeface="Georgia" charset="0"/>
                </a:rPr>
              </a:br>
              <a:r>
                <a:rPr lang="en-US" sz="1000">
                  <a:latin typeface="Georgia" charset="0"/>
                </a:rPr>
                <a:t>?o=foaf:Person</a:t>
              </a:r>
            </a:p>
          </p:txBody>
        </p:sp>
        <p:sp>
          <p:nvSpPr>
            <p:cNvPr id="21522" name="Text Box 35"/>
            <p:cNvSpPr txBox="1">
              <a:spLocks noChangeArrowheads="1"/>
            </p:cNvSpPr>
            <p:nvPr/>
          </p:nvSpPr>
          <p:spPr bwMode="auto">
            <a:xfrm>
              <a:off x="7391400" y="4433888"/>
              <a:ext cx="963613" cy="244475"/>
            </a:xfrm>
            <a:prstGeom prst="rect">
              <a:avLst/>
            </a:prstGeom>
            <a:noFill/>
            <a:ln w="9525">
              <a:noFill/>
              <a:miter lim="800000"/>
              <a:headEnd/>
              <a:tailEnd/>
            </a:ln>
          </p:spPr>
          <p:txBody>
            <a:bodyPr wrap="none">
              <a:prstTxWarp prst="textNoShape">
                <a:avLst/>
              </a:prstTxWarp>
              <a:spAutoFit/>
            </a:bodyPr>
            <a:lstStyle/>
            <a:p>
              <a:r>
                <a:rPr lang="en-US" sz="1000">
                  <a:latin typeface="Georgia" charset="0"/>
                </a:rPr>
                <a:t>?p=foaf:name</a:t>
              </a:r>
            </a:p>
          </p:txBody>
        </p:sp>
        <p:sp>
          <p:nvSpPr>
            <p:cNvPr id="21523" name="Rectangle 36"/>
            <p:cNvSpPr>
              <a:spLocks noChangeArrowheads="1"/>
            </p:cNvSpPr>
            <p:nvPr/>
          </p:nvSpPr>
          <p:spPr bwMode="auto">
            <a:xfrm>
              <a:off x="4953000" y="3519488"/>
              <a:ext cx="887413" cy="244475"/>
            </a:xfrm>
            <a:prstGeom prst="rect">
              <a:avLst/>
            </a:prstGeom>
            <a:noFill/>
            <a:ln w="9525">
              <a:noFill/>
              <a:miter lim="800000"/>
              <a:headEnd/>
              <a:tailEnd/>
            </a:ln>
          </p:spPr>
          <p:txBody>
            <a:bodyPr wrap="none">
              <a:prstTxWarp prst="textNoShape">
                <a:avLst/>
              </a:prstTxWarp>
              <a:spAutoFit/>
            </a:bodyPr>
            <a:lstStyle/>
            <a:p>
              <a:r>
                <a:rPr lang="en-GB" sz="1000">
                  <a:latin typeface="Georgia" charset="0"/>
                  <a:ea typeface="Lucida Grande" charset="0"/>
                  <a:cs typeface="Lucida Grande" charset="0"/>
                </a:rPr>
                <a:t>?person←?s</a:t>
              </a:r>
              <a:endParaRPr lang="en-US" sz="1000">
                <a:latin typeface="Georgia" charset="0"/>
              </a:endParaRPr>
            </a:p>
          </p:txBody>
        </p:sp>
        <p:sp>
          <p:nvSpPr>
            <p:cNvPr id="21524" name="Rectangle 37"/>
            <p:cNvSpPr>
              <a:spLocks noChangeArrowheads="1"/>
            </p:cNvSpPr>
            <p:nvPr/>
          </p:nvSpPr>
          <p:spPr bwMode="auto">
            <a:xfrm>
              <a:off x="7391400" y="3443288"/>
              <a:ext cx="887413" cy="396875"/>
            </a:xfrm>
            <a:prstGeom prst="rect">
              <a:avLst/>
            </a:prstGeom>
            <a:noFill/>
            <a:ln w="9525">
              <a:noFill/>
              <a:miter lim="800000"/>
              <a:headEnd/>
              <a:tailEnd/>
            </a:ln>
          </p:spPr>
          <p:txBody>
            <a:bodyPr wrap="none">
              <a:prstTxWarp prst="textNoShape">
                <a:avLst/>
              </a:prstTxWarp>
              <a:spAutoFit/>
            </a:bodyPr>
            <a:lstStyle/>
            <a:p>
              <a:r>
                <a:rPr lang="en-GB" sz="1000">
                  <a:latin typeface="Georgia" charset="0"/>
                  <a:ea typeface="Lucida Grande" charset="0"/>
                  <a:cs typeface="Lucida Grande" charset="0"/>
                </a:rPr>
                <a:t>?person←?s</a:t>
              </a:r>
              <a:br>
                <a:rPr lang="en-GB" sz="1000">
                  <a:latin typeface="Georgia" charset="0"/>
                  <a:ea typeface="Lucida Grande" charset="0"/>
                  <a:cs typeface="Lucida Grande" charset="0"/>
                </a:rPr>
              </a:br>
              <a:r>
                <a:rPr lang="en-GB" sz="1000">
                  <a:latin typeface="Georgia" charset="0"/>
                  <a:ea typeface="Lucida Grande" charset="0"/>
                  <a:cs typeface="Lucida Grande" charset="0"/>
                </a:rPr>
                <a:t>?name←?o</a:t>
              </a:r>
              <a:endParaRPr lang="en-US" sz="1000">
                <a:latin typeface="Georgia" charset="0"/>
                <a:ea typeface="Lucida Grande" charset="0"/>
                <a:cs typeface="Lucida Grande" charset="0"/>
              </a:endParaRPr>
            </a:p>
          </p:txBody>
        </p:sp>
        <p:sp>
          <p:nvSpPr>
            <p:cNvPr id="21525" name="Rectangle 38"/>
            <p:cNvSpPr>
              <a:spLocks noChangeArrowheads="1"/>
            </p:cNvSpPr>
            <p:nvPr/>
          </p:nvSpPr>
          <p:spPr bwMode="auto">
            <a:xfrm>
              <a:off x="6019800" y="1295400"/>
              <a:ext cx="341313" cy="366713"/>
            </a:xfrm>
            <a:prstGeom prst="rect">
              <a:avLst/>
            </a:prstGeom>
            <a:noFill/>
            <a:ln w="9525">
              <a:noFill/>
              <a:miter lim="800000"/>
              <a:headEnd/>
              <a:tailEnd/>
            </a:ln>
          </p:spPr>
          <p:txBody>
            <a:bodyPr wrap="none">
              <a:prstTxWarp prst="textNoShape">
                <a:avLst/>
              </a:prstTxWarp>
              <a:spAutoFit/>
            </a:bodyPr>
            <a:lstStyle/>
            <a:p>
              <a:pPr algn="ctr"/>
              <a:r>
                <a:rPr lang="en-US">
                  <a:latin typeface="Georgia" charset="0"/>
                </a:rPr>
                <a:t>π</a:t>
              </a:r>
            </a:p>
          </p:txBody>
        </p:sp>
        <p:sp>
          <p:nvSpPr>
            <p:cNvPr id="21526" name="Rectangle 39"/>
            <p:cNvSpPr>
              <a:spLocks noChangeArrowheads="1"/>
            </p:cNvSpPr>
            <p:nvPr/>
          </p:nvSpPr>
          <p:spPr bwMode="auto">
            <a:xfrm>
              <a:off x="6172200" y="1524000"/>
              <a:ext cx="573088" cy="244475"/>
            </a:xfrm>
            <a:prstGeom prst="rect">
              <a:avLst/>
            </a:prstGeom>
            <a:noFill/>
            <a:ln w="9525">
              <a:noFill/>
              <a:miter lim="800000"/>
              <a:headEnd/>
              <a:tailEnd/>
            </a:ln>
          </p:spPr>
          <p:txBody>
            <a:bodyPr wrap="none">
              <a:prstTxWarp prst="textNoShape">
                <a:avLst/>
              </a:prstTxWarp>
              <a:spAutoFit/>
            </a:bodyPr>
            <a:lstStyle/>
            <a:p>
              <a:r>
                <a:rPr lang="en-GB" sz="1000">
                  <a:latin typeface="Georgia" charset="0"/>
                  <a:ea typeface="Lucida Grande" charset="0"/>
                  <a:cs typeface="Lucida Grande" charset="0"/>
                </a:rPr>
                <a:t>?name</a:t>
              </a:r>
              <a:endParaRPr lang="en-US" sz="1000">
                <a:latin typeface="Georgia" charset="0"/>
              </a:endParaRPr>
            </a:p>
          </p:txBody>
        </p:sp>
        <p:sp>
          <p:nvSpPr>
            <p:cNvPr id="21527" name="Line 40"/>
            <p:cNvSpPr>
              <a:spLocks noChangeShapeType="1"/>
            </p:cNvSpPr>
            <p:nvPr/>
          </p:nvSpPr>
          <p:spPr bwMode="auto">
            <a:xfrm flipH="1">
              <a:off x="6172200" y="1676400"/>
              <a:ext cx="0" cy="504825"/>
            </a:xfrm>
            <a:prstGeom prst="line">
              <a:avLst/>
            </a:prstGeom>
            <a:noFill/>
            <a:ln w="9525">
              <a:solidFill>
                <a:schemeClr val="tx1"/>
              </a:solidFill>
              <a:round/>
              <a:headEnd/>
              <a:tailEnd/>
            </a:ln>
          </p:spPr>
          <p:txBody>
            <a:bodyPr>
              <a:prstTxWarp prst="textNoShape">
                <a:avLst/>
              </a:prstTxWarp>
            </a:bodyPr>
            <a:lstStyle/>
            <a:p>
              <a:endParaRPr lang="en-US"/>
            </a:p>
          </p:txBody>
        </p:sp>
        <p:sp>
          <p:nvSpPr>
            <p:cNvPr id="21528" name="Rectangle 41"/>
            <p:cNvSpPr>
              <a:spLocks noChangeArrowheads="1"/>
            </p:cNvSpPr>
            <p:nvPr/>
          </p:nvSpPr>
          <p:spPr bwMode="auto">
            <a:xfrm>
              <a:off x="7239000" y="3290888"/>
              <a:ext cx="314325" cy="366712"/>
            </a:xfrm>
            <a:prstGeom prst="rect">
              <a:avLst/>
            </a:prstGeom>
            <a:noFill/>
            <a:ln w="9525">
              <a:noFill/>
              <a:miter lim="800000"/>
              <a:headEnd/>
              <a:tailEnd/>
            </a:ln>
          </p:spPr>
          <p:txBody>
            <a:bodyPr>
              <a:prstTxWarp prst="textNoShape">
                <a:avLst/>
              </a:prstTxWarp>
              <a:spAutoFit/>
            </a:bodyPr>
            <a:lstStyle/>
            <a:p>
              <a:r>
                <a:rPr lang="en-US">
                  <a:latin typeface="Georgia" charset="0"/>
                </a:rPr>
                <a:t>ρ</a:t>
              </a:r>
            </a:p>
          </p:txBody>
        </p:sp>
        <p:sp>
          <p:nvSpPr>
            <p:cNvPr id="21529" name="Rectangle 42"/>
            <p:cNvSpPr>
              <a:spLocks noChangeArrowheads="1"/>
            </p:cNvSpPr>
            <p:nvPr/>
          </p:nvSpPr>
          <p:spPr bwMode="auto">
            <a:xfrm>
              <a:off x="4800600" y="3276600"/>
              <a:ext cx="314325" cy="366713"/>
            </a:xfrm>
            <a:prstGeom prst="rect">
              <a:avLst/>
            </a:prstGeom>
            <a:noFill/>
            <a:ln w="9525">
              <a:noFill/>
              <a:miter lim="800000"/>
              <a:headEnd/>
              <a:tailEnd/>
            </a:ln>
          </p:spPr>
          <p:txBody>
            <a:bodyPr wrap="none">
              <a:prstTxWarp prst="textNoShape">
                <a:avLst/>
              </a:prstTxWarp>
              <a:spAutoFit/>
            </a:bodyPr>
            <a:lstStyle/>
            <a:p>
              <a:r>
                <a:rPr lang="en-US">
                  <a:latin typeface="Georgia" charset="0"/>
                </a:rPr>
                <a:t>ρ</a:t>
              </a:r>
            </a:p>
          </p:txBody>
        </p:sp>
        <p:sp>
          <p:nvSpPr>
            <p:cNvPr id="21530" name="Rectangle 45"/>
            <p:cNvSpPr>
              <a:spLocks noChangeArrowheads="1"/>
            </p:cNvSpPr>
            <p:nvPr/>
          </p:nvSpPr>
          <p:spPr bwMode="auto">
            <a:xfrm>
              <a:off x="6215063" y="2422525"/>
              <a:ext cx="642937" cy="244475"/>
            </a:xfrm>
            <a:prstGeom prst="rect">
              <a:avLst/>
            </a:prstGeom>
            <a:noFill/>
            <a:ln w="9525">
              <a:noFill/>
              <a:miter lim="800000"/>
              <a:headEnd/>
              <a:tailEnd/>
            </a:ln>
          </p:spPr>
          <p:txBody>
            <a:bodyPr wrap="none">
              <a:prstTxWarp prst="textNoShape">
                <a:avLst/>
              </a:prstTxWarp>
              <a:spAutoFit/>
            </a:bodyPr>
            <a:lstStyle/>
            <a:p>
              <a:r>
                <a:rPr lang="en-GB" sz="1000">
                  <a:latin typeface="Georgia" charset="0"/>
                  <a:ea typeface="Lucida Grande" charset="0"/>
                  <a:cs typeface="Lucida Grande" charset="0"/>
                </a:rPr>
                <a:t>?person</a:t>
              </a:r>
              <a:endParaRPr lang="en-US" sz="1000">
                <a:latin typeface="Georgia" charset="0"/>
              </a:endParaRPr>
            </a:p>
          </p:txBody>
        </p: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lstStyle/>
          <a:p>
            <a:pPr eaLnBrk="1" hangingPunct="1"/>
            <a:r>
              <a:rPr lang="en-GB" smtClean="0"/>
              <a:t>SPARQL Results Format</a:t>
            </a:r>
          </a:p>
        </p:txBody>
      </p:sp>
      <p:sp>
        <p:nvSpPr>
          <p:cNvPr id="70659" name="Content Placeholder 2"/>
          <p:cNvSpPr>
            <a:spLocks noGrp="1"/>
          </p:cNvSpPr>
          <p:nvPr>
            <p:ph idx="1"/>
          </p:nvPr>
        </p:nvSpPr>
        <p:spPr/>
        <p:txBody>
          <a:bodyPr/>
          <a:lstStyle/>
          <a:p>
            <a:pPr eaLnBrk="1" hangingPunct="1"/>
            <a:r>
              <a:rPr lang="en-GB" dirty="0" smtClean="0"/>
              <a:t>CONSTRUCT and DESCRIBE queries return RDF data</a:t>
            </a:r>
          </a:p>
          <a:p>
            <a:pPr lvl="1" eaLnBrk="1" hangingPunct="1"/>
            <a:r>
              <a:rPr lang="en-GB" dirty="0" smtClean="0"/>
              <a:t>application/</a:t>
            </a:r>
            <a:r>
              <a:rPr lang="en-GB" dirty="0" err="1" smtClean="0"/>
              <a:t>rdf+xml</a:t>
            </a:r>
            <a:r>
              <a:rPr lang="en-GB" dirty="0" smtClean="0"/>
              <a:t> or similar</a:t>
            </a:r>
          </a:p>
          <a:p>
            <a:pPr eaLnBrk="1" hangingPunct="1"/>
            <a:endParaRPr lang="en-GB" dirty="0" smtClean="0"/>
          </a:p>
          <a:p>
            <a:pPr eaLnBrk="1" hangingPunct="1"/>
            <a:r>
              <a:rPr lang="en-GB" dirty="0" smtClean="0"/>
              <a:t>ASK queries return a </a:t>
            </a:r>
            <a:r>
              <a:rPr lang="en-GB" dirty="0" err="1" smtClean="0"/>
              <a:t>boolean</a:t>
            </a:r>
            <a:r>
              <a:rPr lang="en-GB" dirty="0" smtClean="0"/>
              <a:t> value:</a:t>
            </a:r>
          </a:p>
          <a:p>
            <a:pPr eaLnBrk="1" hangingPunct="1">
              <a:buFontTx/>
              <a:buNone/>
            </a:pPr>
            <a:r>
              <a:rPr lang="en-GB" dirty="0" smtClean="0"/>
              <a:t>	</a:t>
            </a:r>
            <a:r>
              <a:rPr lang="en-GB" sz="1600" dirty="0" smtClean="0">
                <a:latin typeface="Lucida Sans"/>
                <a:cs typeface="Lucida Sans"/>
              </a:rPr>
              <a:t>&lt;?xml version="1.0"?&gt;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 </a:t>
            </a:r>
            <a:r>
              <a:rPr lang="en-GB" sz="1600" dirty="0" err="1" smtClean="0">
                <a:latin typeface="Lucida Sans"/>
                <a:cs typeface="Lucida Sans"/>
              </a:rPr>
              <a:t>xmlns</a:t>
            </a:r>
            <a:r>
              <a:rPr lang="en-GB" sz="1600" dirty="0" smtClean="0">
                <a:latin typeface="Lucida Sans"/>
                <a:cs typeface="Lucida Sans"/>
              </a:rPr>
              <a:t>="http://www.w3.org/2005/sparql-results#"&gt;</a:t>
            </a:r>
            <a:br>
              <a:rPr lang="en-GB" sz="1600" dirty="0" smtClean="0">
                <a:latin typeface="Lucida Sans"/>
                <a:cs typeface="Lucida Sans"/>
              </a:rPr>
            </a:br>
            <a:r>
              <a:rPr lang="en-GB" sz="1600" dirty="0" smtClean="0">
                <a:latin typeface="Lucida Sans"/>
                <a:cs typeface="Lucida Sans"/>
              </a:rPr>
              <a:t>	&lt;head&gt;&lt;/head&gt;</a:t>
            </a:r>
            <a:br>
              <a:rPr lang="en-GB" sz="1600" dirty="0" smtClean="0">
                <a:latin typeface="Lucida Sans"/>
                <a:cs typeface="Lucida Sans"/>
              </a:rPr>
            </a:br>
            <a:r>
              <a:rPr lang="en-GB" sz="1600" dirty="0" smtClean="0">
                <a:latin typeface="Lucida Sans"/>
                <a:cs typeface="Lucida Sans"/>
              </a:rPr>
              <a:t>	&lt;</a:t>
            </a:r>
            <a:r>
              <a:rPr lang="en-GB" sz="1600" dirty="0" err="1" smtClean="0">
                <a:latin typeface="Lucida Sans"/>
                <a:cs typeface="Lucida Sans"/>
              </a:rPr>
              <a:t>boolean</a:t>
            </a:r>
            <a:r>
              <a:rPr lang="en-GB" sz="1600" dirty="0" smtClean="0">
                <a:latin typeface="Lucida Sans"/>
                <a:cs typeface="Lucida Sans"/>
              </a:rPr>
              <a:t>&gt;true&lt;/</a:t>
            </a:r>
            <a:r>
              <a:rPr lang="en-GB" sz="1600" dirty="0" err="1" smtClean="0">
                <a:latin typeface="Lucida Sans"/>
                <a:cs typeface="Lucida Sans"/>
              </a:rPr>
              <a:t>boolean</a:t>
            </a:r>
            <a:r>
              <a:rPr lang="en-GB" sz="1600" dirty="0" smtClean="0">
                <a:latin typeface="Lucida Sans"/>
                <a:cs typeface="Lucida Sans"/>
              </a:rPr>
              <a:t>&gt;</a:t>
            </a:r>
            <a:br>
              <a:rPr lang="en-GB" sz="1600" dirty="0" smtClean="0">
                <a:latin typeface="Lucida Sans"/>
                <a:cs typeface="Lucida Sans"/>
              </a:rPr>
            </a:br>
            <a:r>
              <a:rPr lang="en-GB" sz="1600" dirty="0" smtClean="0">
                <a:latin typeface="Lucida Sans"/>
                <a:cs typeface="Lucida Sans"/>
              </a:rPr>
              <a:t>&lt;/</a:t>
            </a:r>
            <a:r>
              <a:rPr lang="en-GB" sz="1600" dirty="0" err="1" smtClean="0">
                <a:latin typeface="Lucida Sans"/>
                <a:cs typeface="Lucida Sans"/>
              </a:rPr>
              <a:t>sparql</a:t>
            </a:r>
            <a:r>
              <a:rPr lang="en-GB" sz="1600" dirty="0" smtClean="0">
                <a:latin typeface="Lucida Sans"/>
                <a:cs typeface="Lucida Sans"/>
              </a:rPr>
              <a:t>&gt;</a:t>
            </a:r>
          </a:p>
        </p:txBody>
      </p:sp>
    </p:spTree>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Reading</a:t>
            </a:r>
            <a:endParaRPr lang="en-US" dirty="0"/>
          </a:p>
        </p:txBody>
      </p:sp>
      <p:sp>
        <p:nvSpPr>
          <p:cNvPr id="3" name="Content Placeholder 2"/>
          <p:cNvSpPr>
            <a:spLocks noGrp="1"/>
          </p:cNvSpPr>
          <p:nvPr>
            <p:ph idx="1"/>
          </p:nvPr>
        </p:nvSpPr>
        <p:spPr/>
        <p:txBody>
          <a:bodyPr/>
          <a:lstStyle/>
          <a:p>
            <a:pPr marL="0" indent="0">
              <a:buNone/>
            </a:pPr>
            <a:r>
              <a:rPr lang="en-US" dirty="0"/>
              <a:t>SPARQL Query Language for </a:t>
            </a:r>
            <a:r>
              <a:rPr lang="en-US" dirty="0" smtClean="0"/>
              <a:t>RDF</a:t>
            </a:r>
            <a:br>
              <a:rPr lang="en-US" dirty="0" smtClean="0"/>
            </a:br>
            <a:r>
              <a:rPr lang="en-US" sz="1800" dirty="0" smtClean="0"/>
              <a:t>http</a:t>
            </a:r>
            <a:r>
              <a:rPr lang="en-US" sz="1800" dirty="0"/>
              <a:t>://www.w3.org/TR/</a:t>
            </a:r>
            <a:r>
              <a:rPr lang="en-US" sz="1800" dirty="0" err="1"/>
              <a:t>rdf</a:t>
            </a:r>
            <a:r>
              <a:rPr lang="en-US" sz="1800" dirty="0"/>
              <a:t>-</a:t>
            </a:r>
            <a:r>
              <a:rPr lang="en-US" sz="1800" dirty="0" err="1"/>
              <a:t>sparql</a:t>
            </a:r>
            <a:r>
              <a:rPr lang="en-US" sz="1800" dirty="0"/>
              <a:t>-query</a:t>
            </a:r>
            <a:r>
              <a:rPr lang="en-US" sz="1800" dirty="0" smtClean="0"/>
              <a:t>/</a:t>
            </a:r>
          </a:p>
          <a:p>
            <a:pPr marL="0" indent="0">
              <a:buNone/>
            </a:pPr>
            <a:r>
              <a:rPr lang="en-US" dirty="0" smtClean="0"/>
              <a:t>SPARQL Protocol for RDF</a:t>
            </a:r>
            <a:br>
              <a:rPr lang="en-US" dirty="0" smtClean="0"/>
            </a:br>
            <a:r>
              <a:rPr lang="en-US" sz="1800" dirty="0" smtClean="0"/>
              <a:t>http</a:t>
            </a:r>
            <a:r>
              <a:rPr lang="en-US" sz="1800" dirty="0"/>
              <a:t>://www.w3.org/TR/</a:t>
            </a:r>
            <a:r>
              <a:rPr lang="en-US" sz="1800" dirty="0" err="1"/>
              <a:t>rdf</a:t>
            </a:r>
            <a:r>
              <a:rPr lang="en-US" sz="1800" dirty="0"/>
              <a:t>-</a:t>
            </a:r>
            <a:r>
              <a:rPr lang="en-US" sz="1800" dirty="0" err="1"/>
              <a:t>sparql</a:t>
            </a:r>
            <a:r>
              <a:rPr lang="en-US" sz="1800" dirty="0"/>
              <a:t>-protocol</a:t>
            </a:r>
            <a:r>
              <a:rPr lang="en-US" sz="1800" dirty="0" smtClean="0"/>
              <a:t>/</a:t>
            </a:r>
          </a:p>
          <a:p>
            <a:pPr marL="0" indent="0">
              <a:buNone/>
            </a:pPr>
            <a:r>
              <a:rPr lang="en-US" dirty="0" smtClean="0"/>
              <a:t>SPARQL Query XML Results Format</a:t>
            </a:r>
            <a:br>
              <a:rPr lang="en-US" dirty="0" smtClean="0"/>
            </a:br>
            <a:r>
              <a:rPr lang="en-US" sz="1800" dirty="0" smtClean="0"/>
              <a:t>http</a:t>
            </a:r>
            <a:r>
              <a:rPr lang="en-US" sz="1800" dirty="0"/>
              <a:t>://www.w3.org/TR/</a:t>
            </a:r>
            <a:r>
              <a:rPr lang="en-US" sz="1800" dirty="0" err="1"/>
              <a:t>rdf-sparql-XMLres</a:t>
            </a:r>
            <a:r>
              <a:rPr lang="en-US" sz="1800" dirty="0"/>
              <a:t>/</a:t>
            </a:r>
          </a:p>
          <a:p>
            <a:pPr marL="0" indent="0">
              <a:buNone/>
            </a:pPr>
            <a:endParaRPr lang="en-US" dirty="0" smtClean="0"/>
          </a:p>
          <a:p>
            <a:endParaRPr lang="en-US" dirty="0"/>
          </a:p>
        </p:txBody>
      </p:sp>
    </p:spTree>
    <p:extLst>
      <p:ext uri="{BB962C8B-B14F-4D97-AF65-F5344CB8AC3E}">
        <p14:creationId xmlns:p14="http://schemas.microsoft.com/office/powerpoint/2010/main" val="3735081622"/>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SPARQL 1.1</a:t>
            </a:r>
            <a:endParaRPr lang="en-US" dirty="0"/>
          </a:p>
        </p:txBody>
      </p:sp>
    </p:spTree>
    <p:extLst>
      <p:ext uri="{BB962C8B-B14F-4D97-AF65-F5344CB8AC3E}">
        <p14:creationId xmlns:p14="http://schemas.microsoft.com/office/powerpoint/2010/main" val="4026953612"/>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Extending SPARQL</a:t>
            </a:r>
            <a:endParaRPr lang="en-US" dirty="0"/>
          </a:p>
        </p:txBody>
      </p:sp>
      <p:sp>
        <p:nvSpPr>
          <p:cNvPr id="4" name="Content Placeholder 3"/>
          <p:cNvSpPr>
            <a:spLocks noGrp="1"/>
          </p:cNvSpPr>
          <p:nvPr>
            <p:ph idx="1"/>
          </p:nvPr>
        </p:nvSpPr>
        <p:spPr/>
        <p:txBody>
          <a:bodyPr/>
          <a:lstStyle/>
          <a:p>
            <a:pPr marL="0" indent="0">
              <a:buNone/>
            </a:pPr>
            <a:r>
              <a:rPr lang="en-US" dirty="0" smtClean="0"/>
              <a:t>Current version of SPARQL became a W3C Recommendation in 2008</a:t>
            </a:r>
            <a:endParaRPr lang="en-US" dirty="0"/>
          </a:p>
          <a:p>
            <a:pPr marL="0" indent="0">
              <a:buNone/>
            </a:pPr>
            <a:r>
              <a:rPr lang="en-US" dirty="0" smtClean="0"/>
              <a:t>Other features requested by community:</a:t>
            </a:r>
          </a:p>
          <a:p>
            <a:pPr lvl="1"/>
            <a:r>
              <a:rPr lang="en-US" dirty="0" smtClean="0"/>
              <a:t>Update</a:t>
            </a:r>
          </a:p>
          <a:p>
            <a:pPr lvl="1"/>
            <a:r>
              <a:rPr lang="en-US" dirty="0" smtClean="0"/>
              <a:t>Aggregates</a:t>
            </a:r>
          </a:p>
          <a:p>
            <a:pPr lvl="1"/>
            <a:r>
              <a:rPr lang="en-US" dirty="0" err="1" smtClean="0"/>
              <a:t>Subqueries</a:t>
            </a:r>
            <a:endParaRPr lang="en-US" dirty="0" smtClean="0"/>
          </a:p>
          <a:p>
            <a:pPr lvl="1"/>
            <a:r>
              <a:rPr lang="en-US" dirty="0" smtClean="0"/>
              <a:t>SELECT expressions</a:t>
            </a:r>
          </a:p>
          <a:p>
            <a:pPr lvl="1"/>
            <a:r>
              <a:rPr lang="en-US" dirty="0" smtClean="0"/>
              <a:t>Property paths</a:t>
            </a:r>
          </a:p>
          <a:p>
            <a:pPr lvl="1"/>
            <a:r>
              <a:rPr lang="en-US" dirty="0" smtClean="0"/>
              <a:t>Federation</a:t>
            </a:r>
          </a:p>
          <a:p>
            <a:pPr lvl="1"/>
            <a:r>
              <a:rPr lang="en-US" dirty="0" smtClean="0"/>
              <a:t>Entailment</a:t>
            </a:r>
            <a:endParaRPr lang="en-US" dirty="0"/>
          </a:p>
        </p:txBody>
      </p:sp>
    </p:spTree>
    <p:extLst>
      <p:ext uri="{BB962C8B-B14F-4D97-AF65-F5344CB8AC3E}">
        <p14:creationId xmlns:p14="http://schemas.microsoft.com/office/powerpoint/2010/main" val="2722776794"/>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SPARQL 1.1</a:t>
            </a:r>
            <a:endParaRPr lang="en-US" dirty="0"/>
          </a:p>
        </p:txBody>
      </p:sp>
      <p:sp>
        <p:nvSpPr>
          <p:cNvPr id="3" name="Content Placeholder 2"/>
          <p:cNvSpPr>
            <a:spLocks noGrp="1"/>
          </p:cNvSpPr>
          <p:nvPr>
            <p:ph idx="1"/>
          </p:nvPr>
        </p:nvSpPr>
        <p:spPr/>
        <p:txBody>
          <a:bodyPr/>
          <a:lstStyle/>
          <a:p>
            <a:pPr marL="0" indent="0">
              <a:buNone/>
            </a:pPr>
            <a:r>
              <a:rPr lang="en-US" dirty="0" smtClean="0"/>
              <a:t>W3C SPARQL Working Group started in 2009</a:t>
            </a:r>
          </a:p>
          <a:p>
            <a:pPr marL="0" indent="0">
              <a:buNone/>
            </a:pPr>
            <a:r>
              <a:rPr lang="en-US" dirty="0" smtClean="0"/>
              <a:t>Standards became W3C Recommendations in March 2013</a:t>
            </a:r>
          </a:p>
        </p:txBody>
      </p:sp>
    </p:spTree>
    <p:extLst>
      <p:ext uri="{BB962C8B-B14F-4D97-AF65-F5344CB8AC3E}">
        <p14:creationId xmlns:p14="http://schemas.microsoft.com/office/powerpoint/2010/main" val="215878144"/>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pPr eaLnBrk="1" hangingPunct="1"/>
            <a:r>
              <a:rPr lang="en-GB" dirty="0" smtClean="0"/>
              <a:t>Update</a:t>
            </a:r>
          </a:p>
        </p:txBody>
      </p:sp>
      <p:sp>
        <p:nvSpPr>
          <p:cNvPr id="71683" name="Content Placeholder 2"/>
          <p:cNvSpPr>
            <a:spLocks noGrp="1"/>
          </p:cNvSpPr>
          <p:nvPr>
            <p:ph idx="1"/>
          </p:nvPr>
        </p:nvSpPr>
        <p:spPr/>
        <p:txBody>
          <a:bodyPr/>
          <a:lstStyle/>
          <a:p>
            <a:pPr marL="0" indent="0" eaLnBrk="1" hangingPunct="1">
              <a:buNone/>
            </a:pPr>
            <a:r>
              <a:rPr lang="en-GB" dirty="0" smtClean="0"/>
              <a:t>SPARQL only provides a means for querying a database</a:t>
            </a:r>
          </a:p>
          <a:p>
            <a:pPr marL="0" indent="0" eaLnBrk="1" hangingPunct="1">
              <a:buNone/>
            </a:pPr>
            <a:r>
              <a:rPr lang="en-GB" dirty="0" smtClean="0"/>
              <a:t>Other capabilities required by many applications:</a:t>
            </a:r>
          </a:p>
          <a:p>
            <a:pPr lvl="1" eaLnBrk="1" hangingPunct="1"/>
            <a:r>
              <a:rPr lang="en-GB" dirty="0" smtClean="0"/>
              <a:t>Create</a:t>
            </a:r>
          </a:p>
          <a:p>
            <a:pPr lvl="1" eaLnBrk="1" hangingPunct="1"/>
            <a:r>
              <a:rPr lang="en-GB" dirty="0" smtClean="0"/>
              <a:t>(Read)</a:t>
            </a:r>
          </a:p>
          <a:p>
            <a:pPr lvl="1" eaLnBrk="1" hangingPunct="1"/>
            <a:r>
              <a:rPr lang="en-GB" dirty="0" smtClean="0"/>
              <a:t>Update</a:t>
            </a:r>
          </a:p>
          <a:p>
            <a:pPr lvl="1" eaLnBrk="1" hangingPunct="1"/>
            <a:r>
              <a:rPr lang="en-GB" dirty="0" smtClean="0"/>
              <a:t>Delete</a:t>
            </a:r>
          </a:p>
          <a:p>
            <a:pPr marL="0" indent="0">
              <a:buNone/>
            </a:pPr>
            <a:endParaRPr lang="en-GB" dirty="0" smtClean="0"/>
          </a:p>
          <a:p>
            <a:pPr marL="0" indent="0">
              <a:buNone/>
            </a:pPr>
            <a:r>
              <a:rPr lang="en-GB" dirty="0" smtClean="0"/>
              <a:t>SPARQL 1.1 Update derived from earlier SPARUL proposal</a:t>
            </a:r>
          </a:p>
          <a:p>
            <a:pPr marL="0" indent="0" eaLnBrk="1" hangingPunct="1">
              <a:buNone/>
            </a:pPr>
            <a:endParaRPr lang="en-GB" dirty="0" smtClean="0"/>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INSERT DATA</a:t>
            </a:r>
            <a:endParaRPr lang="en-US" dirty="0"/>
          </a:p>
        </p:txBody>
      </p:sp>
      <p:sp>
        <p:nvSpPr>
          <p:cNvPr id="3" name="Content Placeholder 2"/>
          <p:cNvSpPr>
            <a:spLocks noGrp="1"/>
          </p:cNvSpPr>
          <p:nvPr>
            <p:ph idx="1"/>
          </p:nvPr>
        </p:nvSpPr>
        <p:spPr/>
        <p:txBody>
          <a:bodyPr/>
          <a:lstStyle/>
          <a:p>
            <a:pPr marL="0" indent="0">
              <a:buNone/>
            </a:pPr>
            <a:r>
              <a:rPr lang="en-US" sz="2000" dirty="0">
                <a:latin typeface="Lucida Sans"/>
                <a:cs typeface="Lucida Sans"/>
              </a:rPr>
              <a:t>PREFIX dc: &lt;http://</a:t>
            </a:r>
            <a:r>
              <a:rPr lang="en-US" sz="2000" dirty="0" err="1">
                <a:latin typeface="Lucida Sans"/>
                <a:cs typeface="Lucida Sans"/>
              </a:rPr>
              <a:t>purl.org</a:t>
            </a:r>
            <a:r>
              <a:rPr lang="en-US" sz="2000" dirty="0">
                <a:latin typeface="Lucida Sans"/>
                <a:cs typeface="Lucida Sans"/>
              </a:rPr>
              <a:t>/dc/elements/1.1/&gt; </a:t>
            </a:r>
            <a:br>
              <a:rPr lang="en-US" sz="2000" dirty="0">
                <a:latin typeface="Lucida Sans"/>
                <a:cs typeface="Lucida Sans"/>
              </a:rPr>
            </a:br>
            <a:r>
              <a:rPr lang="en-US" sz="2000" dirty="0" smtClean="0">
                <a:latin typeface="Lucida Sans"/>
                <a:cs typeface="Lucida Sans"/>
              </a:rPr>
              <a:t>INSERT </a:t>
            </a:r>
            <a:r>
              <a:rPr lang="en-US" sz="2000" dirty="0">
                <a:latin typeface="Lucida Sans"/>
                <a:cs typeface="Lucida Sans"/>
              </a:rPr>
              <a:t>DATA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br>
              <a:rPr lang="en-US" sz="2000" dirty="0" smtClean="0">
                <a:latin typeface="Lucida Sans"/>
                <a:cs typeface="Lucida Sans"/>
              </a:rPr>
            </a:br>
            <a:r>
              <a:rPr lang="en-US" sz="2000" dirty="0" smtClean="0">
                <a:latin typeface="Lucida Sans"/>
                <a:cs typeface="Lucida Sans"/>
              </a:rPr>
              <a:t>	&lt;</a:t>
            </a:r>
            <a:r>
              <a:rPr lang="en-US" sz="2000" dirty="0">
                <a:latin typeface="Lucida Sans"/>
                <a:cs typeface="Lucida Sans"/>
              </a:rPr>
              <a:t>http://example/book1&gt; </a:t>
            </a:r>
            <a:r>
              <a:rPr lang="en-US" sz="2000" dirty="0" err="1" smtClean="0">
                <a:latin typeface="Lucida Sans"/>
                <a:cs typeface="Lucida Sans"/>
              </a:rPr>
              <a:t>dc:title</a:t>
            </a:r>
            <a:r>
              <a:rPr lang="en-US" sz="2000" dirty="0" smtClean="0">
                <a:latin typeface="Lucida Sans"/>
                <a:cs typeface="Lucida Sans"/>
              </a:rPr>
              <a:t> </a:t>
            </a:r>
            <a:r>
              <a:rPr lang="en-US" sz="2000" dirty="0">
                <a:latin typeface="Lucida Sans"/>
                <a:cs typeface="Lucida Sans"/>
              </a:rPr>
              <a:t>"A new book" ; </a:t>
            </a:r>
            <a:br>
              <a:rPr lang="en-US" sz="2000" dirty="0">
                <a:latin typeface="Lucida Sans"/>
                <a:cs typeface="Lucida Sans"/>
              </a:rPr>
            </a:br>
            <a:r>
              <a:rPr lang="en-US" sz="2000" dirty="0">
                <a:latin typeface="Lucida Sans"/>
                <a:cs typeface="Lucida Sans"/>
              </a:rPr>
              <a:t>	</a:t>
            </a:r>
            <a:r>
              <a:rPr lang="en-US" sz="2000" dirty="0" smtClean="0">
                <a:latin typeface="Lucida Sans"/>
                <a:cs typeface="Lucida Sans"/>
              </a:rPr>
              <a:t>			      </a:t>
            </a:r>
            <a:r>
              <a:rPr lang="en-US" sz="2000" dirty="0" err="1" smtClean="0">
                <a:latin typeface="Lucida Sans"/>
                <a:cs typeface="Lucida Sans"/>
              </a:rPr>
              <a:t>dc:creator</a:t>
            </a:r>
            <a:r>
              <a:rPr lang="en-US" sz="2000" dirty="0" smtClean="0">
                <a:latin typeface="Lucida Sans"/>
                <a:cs typeface="Lucida Sans"/>
              </a:rPr>
              <a:t> </a:t>
            </a:r>
            <a:r>
              <a:rPr lang="en-US" sz="2000" dirty="0">
                <a:latin typeface="Lucida Sans"/>
                <a:cs typeface="Lucida Sans"/>
              </a:rPr>
              <a:t>"</a:t>
            </a:r>
            <a:r>
              <a:rPr lang="en-US" sz="2000" dirty="0" err="1">
                <a:latin typeface="Lucida Sans"/>
                <a:cs typeface="Lucida Sans"/>
              </a:rPr>
              <a:t>A.N.Other</a:t>
            </a:r>
            <a:r>
              <a:rPr lang="en-US" sz="2000" dirty="0">
                <a:latin typeface="Lucida Sans"/>
                <a:cs typeface="Lucida Sans"/>
              </a:rPr>
              <a:t>"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a:t>
            </a:r>
            <a:endParaRPr lang="en-US" sz="2000" dirty="0">
              <a:latin typeface="Lucida Sans"/>
              <a:cs typeface="Lucida Sans"/>
            </a:endParaRPr>
          </a:p>
        </p:txBody>
      </p:sp>
    </p:spTree>
    <p:extLst>
      <p:ext uri="{BB962C8B-B14F-4D97-AF65-F5344CB8AC3E}">
        <p14:creationId xmlns:p14="http://schemas.microsoft.com/office/powerpoint/2010/main" val="1076301856"/>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DELETE DATA</a:t>
            </a:r>
            <a:endParaRPr lang="en-US" dirty="0"/>
          </a:p>
        </p:txBody>
      </p:sp>
      <p:sp>
        <p:nvSpPr>
          <p:cNvPr id="3" name="Content Placeholder 2"/>
          <p:cNvSpPr>
            <a:spLocks noGrp="1"/>
          </p:cNvSpPr>
          <p:nvPr>
            <p:ph idx="1"/>
          </p:nvPr>
        </p:nvSpPr>
        <p:spPr/>
        <p:txBody>
          <a:bodyPr/>
          <a:lstStyle/>
          <a:p>
            <a:pPr marL="0" indent="0">
              <a:buNone/>
            </a:pPr>
            <a:r>
              <a:rPr lang="en-US" sz="2000" dirty="0">
                <a:latin typeface="Lucida Sans"/>
                <a:cs typeface="Lucida Sans"/>
              </a:rPr>
              <a:t>PREFIX dc: &lt;http://</a:t>
            </a:r>
            <a:r>
              <a:rPr lang="en-US" sz="2000" dirty="0" err="1">
                <a:latin typeface="Lucida Sans"/>
                <a:cs typeface="Lucida Sans"/>
              </a:rPr>
              <a:t>purl.org</a:t>
            </a:r>
            <a:r>
              <a:rPr lang="en-US" sz="2000" dirty="0">
                <a:latin typeface="Lucida Sans"/>
                <a:cs typeface="Lucida Sans"/>
              </a:rPr>
              <a:t>/dc/elements/1.1/&gt;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DELETE </a:t>
            </a:r>
            <a:r>
              <a:rPr lang="en-US" sz="2000" dirty="0">
                <a:latin typeface="Lucida Sans"/>
                <a:cs typeface="Lucida Sans"/>
              </a:rPr>
              <a:t>DATA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br>
              <a:rPr lang="en-US" sz="2000" dirty="0" smtClean="0">
                <a:latin typeface="Lucida Sans"/>
                <a:cs typeface="Lucida Sans"/>
              </a:rPr>
            </a:br>
            <a:r>
              <a:rPr lang="en-US" sz="2000" dirty="0" smtClean="0">
                <a:latin typeface="Lucida Sans"/>
                <a:cs typeface="Lucida Sans"/>
              </a:rPr>
              <a:t>	&lt;</a:t>
            </a:r>
            <a:r>
              <a:rPr lang="en-US" sz="2000" dirty="0">
                <a:latin typeface="Lucida Sans"/>
                <a:cs typeface="Lucida Sans"/>
              </a:rPr>
              <a:t>http://example/book2&gt; </a:t>
            </a:r>
            <a:r>
              <a:rPr lang="en-US" sz="2000" dirty="0" err="1">
                <a:latin typeface="Lucida Sans"/>
                <a:cs typeface="Lucida Sans"/>
              </a:rPr>
              <a:t>dc:title</a:t>
            </a:r>
            <a:r>
              <a:rPr lang="en-US" sz="2000" dirty="0">
                <a:latin typeface="Lucida Sans"/>
                <a:cs typeface="Lucida Sans"/>
              </a:rPr>
              <a:t> "David Copperfield"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r>
              <a:rPr lang="en-US" sz="2000" dirty="0" err="1" smtClean="0">
                <a:latin typeface="Lucida Sans"/>
                <a:cs typeface="Lucida Sans"/>
              </a:rPr>
              <a:t>dc:creator</a:t>
            </a:r>
            <a:r>
              <a:rPr lang="en-US" sz="2000" dirty="0" smtClean="0">
                <a:latin typeface="Lucida Sans"/>
                <a:cs typeface="Lucida Sans"/>
              </a:rPr>
              <a:t> </a:t>
            </a:r>
            <a:r>
              <a:rPr lang="en-US" sz="2000" dirty="0">
                <a:latin typeface="Lucida Sans"/>
                <a:cs typeface="Lucida Sans"/>
              </a:rPr>
              <a:t>"Edmund Wells"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a:t>
            </a:r>
            <a:endParaRPr lang="en-US" sz="2000" dirty="0">
              <a:latin typeface="Lucida Sans"/>
              <a:cs typeface="Lucida Sans"/>
            </a:endParaRPr>
          </a:p>
        </p:txBody>
      </p:sp>
    </p:spTree>
    <p:extLst>
      <p:ext uri="{BB962C8B-B14F-4D97-AF65-F5344CB8AC3E}">
        <p14:creationId xmlns:p14="http://schemas.microsoft.com/office/powerpoint/2010/main" val="3786444752"/>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DELETE/INSERT</a:t>
            </a:r>
            <a:endParaRPr lang="en-US" dirty="0"/>
          </a:p>
        </p:txBody>
      </p:sp>
      <p:sp>
        <p:nvSpPr>
          <p:cNvPr id="3" name="Content Placeholder 2"/>
          <p:cNvSpPr>
            <a:spLocks noGrp="1"/>
          </p:cNvSpPr>
          <p:nvPr>
            <p:ph idx="1"/>
          </p:nvPr>
        </p:nvSpPr>
        <p:spPr/>
        <p:txBody>
          <a:bodyPr/>
          <a:lstStyle/>
          <a:p>
            <a:pPr marL="0" indent="0">
              <a:buNone/>
            </a:pPr>
            <a:r>
              <a:rPr lang="en-US" sz="2000" dirty="0">
                <a:latin typeface="Lucida Sans"/>
                <a:cs typeface="Lucida Sans"/>
              </a:rPr>
              <a:t>PREFIX </a:t>
            </a:r>
            <a:r>
              <a:rPr lang="en-US" sz="2000" dirty="0" err="1">
                <a:latin typeface="Lucida Sans"/>
                <a:cs typeface="Lucida Sans"/>
              </a:rPr>
              <a:t>foaf</a:t>
            </a:r>
            <a:r>
              <a:rPr lang="en-US" sz="2000" dirty="0">
                <a:latin typeface="Lucida Sans"/>
                <a:cs typeface="Lucida Sans"/>
              </a:rPr>
              <a:t>: &lt;http://</a:t>
            </a:r>
            <a:r>
              <a:rPr lang="en-US" sz="2000" dirty="0" err="1">
                <a:latin typeface="Lucida Sans"/>
                <a:cs typeface="Lucida Sans"/>
              </a:rPr>
              <a:t>xmlns.com</a:t>
            </a:r>
            <a:r>
              <a:rPr lang="en-US" sz="2000" dirty="0">
                <a:latin typeface="Lucida Sans"/>
                <a:cs typeface="Lucida Sans"/>
              </a:rPr>
              <a:t>/</a:t>
            </a:r>
            <a:r>
              <a:rPr lang="en-US" sz="2000" dirty="0" err="1">
                <a:latin typeface="Lucida Sans"/>
                <a:cs typeface="Lucida Sans"/>
              </a:rPr>
              <a:t>foaf</a:t>
            </a:r>
            <a:r>
              <a:rPr lang="en-US" sz="2000" dirty="0">
                <a:latin typeface="Lucida Sans"/>
                <a:cs typeface="Lucida Sans"/>
              </a:rPr>
              <a:t>/0.1/&gt;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WITH </a:t>
            </a:r>
            <a:r>
              <a:rPr lang="en-US" sz="2000" dirty="0">
                <a:latin typeface="Lucida Sans"/>
                <a:cs typeface="Lucida Sans"/>
              </a:rPr>
              <a:t>&lt;http://example/addresses&gt;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DELETE </a:t>
            </a:r>
            <a:br>
              <a:rPr lang="en-US" sz="2000" dirty="0" smtClean="0">
                <a:latin typeface="Lucida Sans"/>
                <a:cs typeface="Lucida Sans"/>
              </a:rPr>
            </a:br>
            <a:r>
              <a:rPr lang="en-US" sz="2000" dirty="0" smtClean="0">
                <a:latin typeface="Lucida Sans"/>
                <a:cs typeface="Lucida Sans"/>
              </a:rPr>
              <a:t>{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person </a:t>
            </a:r>
            <a:r>
              <a:rPr lang="en-US" sz="2000" dirty="0" err="1">
                <a:latin typeface="Lucida Sans"/>
                <a:cs typeface="Lucida Sans"/>
              </a:rPr>
              <a:t>foaf:givenName</a:t>
            </a:r>
            <a:r>
              <a:rPr lang="en-US" sz="2000" dirty="0">
                <a:latin typeface="Lucida Sans"/>
                <a:cs typeface="Lucida Sans"/>
              </a:rPr>
              <a:t> 'Bill'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br>
              <a:rPr lang="en-US" sz="2000" dirty="0" smtClean="0">
                <a:latin typeface="Lucida Sans"/>
                <a:cs typeface="Lucida Sans"/>
              </a:rPr>
            </a:br>
            <a:r>
              <a:rPr lang="en-US" sz="2000" dirty="0" smtClean="0">
                <a:latin typeface="Lucida Sans"/>
                <a:cs typeface="Lucida Sans"/>
              </a:rPr>
              <a:t>INSERT </a:t>
            </a:r>
            <a:br>
              <a:rPr lang="en-US" sz="2000" dirty="0" smtClean="0">
                <a:latin typeface="Lucida Sans"/>
                <a:cs typeface="Lucida Sans"/>
              </a:rPr>
            </a:br>
            <a:r>
              <a:rPr lang="en-US" sz="2000" dirty="0" smtClean="0">
                <a:latin typeface="Lucida Sans"/>
                <a:cs typeface="Lucida Sans"/>
              </a:rPr>
              <a:t>{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person </a:t>
            </a:r>
            <a:r>
              <a:rPr lang="en-US" sz="2000" dirty="0" err="1">
                <a:latin typeface="Lucida Sans"/>
                <a:cs typeface="Lucida Sans"/>
              </a:rPr>
              <a:t>foaf:givenName</a:t>
            </a:r>
            <a:r>
              <a:rPr lang="en-US" sz="2000" dirty="0">
                <a:latin typeface="Lucida Sans"/>
                <a:cs typeface="Lucida Sans"/>
              </a:rPr>
              <a:t> 'William'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br>
              <a:rPr lang="en-US" sz="2000" dirty="0" smtClean="0">
                <a:latin typeface="Lucida Sans"/>
                <a:cs typeface="Lucida Sans"/>
              </a:rPr>
            </a:br>
            <a:r>
              <a:rPr lang="en-US" sz="2000" dirty="0" smtClean="0">
                <a:latin typeface="Lucida Sans"/>
                <a:cs typeface="Lucida Sans"/>
              </a:rPr>
              <a:t>WHERE </a:t>
            </a:r>
            <a:br>
              <a:rPr lang="en-US" sz="2000" dirty="0" smtClean="0">
                <a:latin typeface="Lucida Sans"/>
                <a:cs typeface="Lucida Sans"/>
              </a:rPr>
            </a:br>
            <a:r>
              <a:rPr lang="en-US" sz="2000" dirty="0" smtClean="0">
                <a:latin typeface="Lucida Sans"/>
                <a:cs typeface="Lucida Sans"/>
              </a:rPr>
              <a:t>{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person a </a:t>
            </a:r>
            <a:r>
              <a:rPr lang="en-US" sz="2000" dirty="0" err="1">
                <a:latin typeface="Lucida Sans"/>
                <a:cs typeface="Lucida Sans"/>
              </a:rPr>
              <a:t>foaf:Person</a:t>
            </a:r>
            <a:r>
              <a:rPr lang="en-US" sz="2000" dirty="0">
                <a:latin typeface="Lucida Sans"/>
                <a:cs typeface="Lucida Sans"/>
              </a:rPr>
              <a:t>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person </a:t>
            </a:r>
            <a:r>
              <a:rPr lang="en-US" sz="2000" dirty="0" err="1">
                <a:latin typeface="Lucida Sans"/>
                <a:cs typeface="Lucida Sans"/>
              </a:rPr>
              <a:t>foaf:givenName</a:t>
            </a:r>
            <a:r>
              <a:rPr lang="en-US" sz="2000" dirty="0">
                <a:latin typeface="Lucida Sans"/>
                <a:cs typeface="Lucida Sans"/>
              </a:rPr>
              <a:t> 'Bill'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endParaRPr lang="en-US" sz="2000" dirty="0">
              <a:latin typeface="Lucida Sans"/>
              <a:cs typeface="Lucida Sans"/>
            </a:endParaRPr>
          </a:p>
        </p:txBody>
      </p:sp>
    </p:spTree>
    <p:extLst>
      <p:ext uri="{BB962C8B-B14F-4D97-AF65-F5344CB8AC3E}">
        <p14:creationId xmlns:p14="http://schemas.microsoft.com/office/powerpoint/2010/main" val="1898481367"/>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Graph Operations</a:t>
            </a:r>
            <a:endParaRPr lang="en-US" dirty="0"/>
          </a:p>
        </p:txBody>
      </p:sp>
      <p:sp>
        <p:nvSpPr>
          <p:cNvPr id="3" name="Content Placeholder 2"/>
          <p:cNvSpPr>
            <a:spLocks noGrp="1"/>
          </p:cNvSpPr>
          <p:nvPr>
            <p:ph idx="1"/>
          </p:nvPr>
        </p:nvSpPr>
        <p:spPr/>
        <p:txBody>
          <a:bodyPr/>
          <a:lstStyle/>
          <a:p>
            <a:r>
              <a:rPr lang="en-US" dirty="0" smtClean="0"/>
              <a:t>LOAD: load triples from URI into graph</a:t>
            </a:r>
          </a:p>
          <a:p>
            <a:r>
              <a:rPr lang="en-US" dirty="0" smtClean="0"/>
              <a:t>CLEAR: clear all triples from graph</a:t>
            </a:r>
          </a:p>
          <a:p>
            <a:r>
              <a:rPr lang="en-US" dirty="0" smtClean="0"/>
              <a:t>CREATE: create new graph in store</a:t>
            </a:r>
          </a:p>
          <a:p>
            <a:r>
              <a:rPr lang="en-US" dirty="0" smtClean="0"/>
              <a:t>DROP: remove graph from store</a:t>
            </a:r>
          </a:p>
          <a:p>
            <a:r>
              <a:rPr lang="en-US" dirty="0" smtClean="0"/>
              <a:t>COPY: copy all triples from one graph to another</a:t>
            </a:r>
          </a:p>
          <a:p>
            <a:r>
              <a:rPr lang="en-US" dirty="0" smtClean="0"/>
              <a:t>MOVE: move all triples from one graph to another (remove from source)</a:t>
            </a:r>
          </a:p>
          <a:p>
            <a:r>
              <a:rPr lang="en-US" dirty="0" smtClean="0"/>
              <a:t>ADD: add all triples in one graph to another</a:t>
            </a:r>
            <a:endParaRPr lang="en-US" dirty="0"/>
          </a:p>
        </p:txBody>
      </p:sp>
    </p:spTree>
    <p:extLst>
      <p:ext uri="{BB962C8B-B14F-4D97-AF65-F5344CB8AC3E}">
        <p14:creationId xmlns:p14="http://schemas.microsoft.com/office/powerpoint/2010/main" val="278359211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22530" name="Group 197"/>
          <p:cNvGrpSpPr>
            <a:grpSpLocks/>
          </p:cNvGrpSpPr>
          <p:nvPr/>
        </p:nvGrpSpPr>
        <p:grpSpPr bwMode="auto">
          <a:xfrm>
            <a:off x="5364163" y="1989138"/>
            <a:ext cx="3455987" cy="3455987"/>
            <a:chOff x="3379" y="1253"/>
            <a:chExt cx="2177" cy="2177"/>
          </a:xfrm>
        </p:grpSpPr>
        <p:sp>
          <p:nvSpPr>
            <p:cNvPr id="22555" name="Line 181"/>
            <p:cNvSpPr>
              <a:spLocks noChangeShapeType="1"/>
            </p:cNvSpPr>
            <p:nvPr/>
          </p:nvSpPr>
          <p:spPr bwMode="auto">
            <a:xfrm>
              <a:off x="4105" y="1253"/>
              <a:ext cx="0" cy="1451"/>
            </a:xfrm>
            <a:prstGeom prst="line">
              <a:avLst/>
            </a:prstGeom>
            <a:noFill/>
            <a:ln w="9525">
              <a:solidFill>
                <a:schemeClr val="tx1"/>
              </a:solidFill>
              <a:round/>
              <a:headEnd/>
              <a:tailEnd/>
            </a:ln>
          </p:spPr>
          <p:txBody>
            <a:bodyPr>
              <a:prstTxWarp prst="textNoShape">
                <a:avLst/>
              </a:prstTxWarp>
            </a:bodyPr>
            <a:lstStyle/>
            <a:p>
              <a:endParaRPr lang="en-US"/>
            </a:p>
          </p:txBody>
        </p:sp>
        <p:sp>
          <p:nvSpPr>
            <p:cNvPr id="22556" name="Line 182"/>
            <p:cNvSpPr>
              <a:spLocks noChangeShapeType="1"/>
            </p:cNvSpPr>
            <p:nvPr/>
          </p:nvSpPr>
          <p:spPr bwMode="auto">
            <a:xfrm>
              <a:off x="4105" y="2704"/>
              <a:ext cx="1451" cy="0"/>
            </a:xfrm>
            <a:prstGeom prst="line">
              <a:avLst/>
            </a:prstGeom>
            <a:noFill/>
            <a:ln w="9525">
              <a:solidFill>
                <a:schemeClr val="tx1"/>
              </a:solidFill>
              <a:round/>
              <a:headEnd/>
              <a:tailEnd/>
            </a:ln>
          </p:spPr>
          <p:txBody>
            <a:bodyPr>
              <a:prstTxWarp prst="textNoShape">
                <a:avLst/>
              </a:prstTxWarp>
            </a:bodyPr>
            <a:lstStyle/>
            <a:p>
              <a:endParaRPr lang="en-US"/>
            </a:p>
          </p:txBody>
        </p:sp>
        <p:sp>
          <p:nvSpPr>
            <p:cNvPr id="22557" name="Line 184"/>
            <p:cNvSpPr>
              <a:spLocks noChangeShapeType="1"/>
            </p:cNvSpPr>
            <p:nvPr/>
          </p:nvSpPr>
          <p:spPr bwMode="auto">
            <a:xfrm flipV="1">
              <a:off x="3379" y="2704"/>
              <a:ext cx="726" cy="726"/>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22532" name="Rectangle 3"/>
          <p:cNvSpPr>
            <a:spLocks noGrp="1" noChangeArrowheads="1"/>
          </p:cNvSpPr>
          <p:nvPr>
            <p:ph sz="half" idx="1"/>
          </p:nvPr>
        </p:nvSpPr>
        <p:spPr/>
        <p:txBody>
          <a:bodyPr/>
          <a:lstStyle/>
          <a:p>
            <a:pPr marL="0" indent="0" eaLnBrk="1" hangingPunct="1">
              <a:lnSpc>
                <a:spcPct val="90000"/>
              </a:lnSpc>
              <a:buNone/>
            </a:pPr>
            <a:r>
              <a:rPr lang="en-GB" sz="2000" dirty="0" smtClean="0"/>
              <a:t>The ranges of the subjects, predicates and objects define a space</a:t>
            </a:r>
          </a:p>
          <a:p>
            <a:pPr eaLnBrk="1" hangingPunct="1">
              <a:lnSpc>
                <a:spcPct val="90000"/>
              </a:lnSpc>
            </a:pPr>
            <a:r>
              <a:rPr lang="en-GB" sz="2000" dirty="0" smtClean="0"/>
              <a:t>A triple is a point within this space</a:t>
            </a:r>
          </a:p>
          <a:p>
            <a:pPr eaLnBrk="1" hangingPunct="1">
              <a:lnSpc>
                <a:spcPct val="90000"/>
              </a:lnSpc>
            </a:pPr>
            <a:r>
              <a:rPr lang="en-GB" sz="2000" dirty="0" smtClean="0"/>
              <a:t>Query patterns define regions within the space</a:t>
            </a:r>
          </a:p>
          <a:p>
            <a:pPr lvl="1" eaLnBrk="1" hangingPunct="1">
              <a:lnSpc>
                <a:spcPct val="90000"/>
              </a:lnSpc>
            </a:pPr>
            <a:r>
              <a:rPr lang="en-GB" sz="1800" dirty="0" smtClean="0"/>
              <a:t>(s p ?), (s ? o), (? p o) define lines</a:t>
            </a:r>
          </a:p>
          <a:p>
            <a:pPr lvl="1" eaLnBrk="1" hangingPunct="1">
              <a:lnSpc>
                <a:spcPct val="90000"/>
              </a:lnSpc>
            </a:pPr>
            <a:r>
              <a:rPr lang="en-GB" sz="1800" dirty="0" smtClean="0"/>
              <a:t>(s ? ?), (? p ?), (? ? o) define planes</a:t>
            </a:r>
          </a:p>
          <a:p>
            <a:pPr eaLnBrk="1" hangingPunct="1">
              <a:lnSpc>
                <a:spcPct val="90000"/>
              </a:lnSpc>
            </a:pPr>
            <a:r>
              <a:rPr lang="en-GB" sz="2000" dirty="0" smtClean="0"/>
              <a:t>Answering queries = finding points in these regions </a:t>
            </a:r>
          </a:p>
        </p:txBody>
      </p:sp>
      <p:sp>
        <p:nvSpPr>
          <p:cNvPr id="22531" name="Rectangle 2"/>
          <p:cNvSpPr>
            <a:spLocks noGrp="1" noChangeArrowheads="1"/>
          </p:cNvSpPr>
          <p:nvPr>
            <p:ph type="title"/>
          </p:nvPr>
        </p:nvSpPr>
        <p:spPr/>
        <p:txBody>
          <a:bodyPr/>
          <a:lstStyle/>
          <a:p>
            <a:pPr eaLnBrk="1" hangingPunct="1"/>
            <a:r>
              <a:rPr lang="en-GB" smtClean="0"/>
              <a:t>The Triplespace</a:t>
            </a:r>
          </a:p>
        </p:txBody>
      </p:sp>
      <p:sp>
        <p:nvSpPr>
          <p:cNvPr id="22533" name="Text Box 178"/>
          <p:cNvSpPr txBox="1">
            <a:spLocks noChangeArrowheads="1"/>
          </p:cNvSpPr>
          <p:nvPr/>
        </p:nvSpPr>
        <p:spPr bwMode="auto">
          <a:xfrm rot="5400000">
            <a:off x="4660106" y="4148932"/>
            <a:ext cx="911225" cy="369888"/>
          </a:xfrm>
          <a:prstGeom prst="rect">
            <a:avLst/>
          </a:prstGeom>
          <a:noFill/>
          <a:ln w="9525">
            <a:noFill/>
            <a:miter lim="800000"/>
            <a:headEnd/>
            <a:tailEnd/>
          </a:ln>
        </p:spPr>
        <p:txBody>
          <a:bodyPr wrap="none">
            <a:prstTxWarp prst="textNoShape">
              <a:avLst/>
            </a:prstTxWarp>
            <a:spAutoFit/>
          </a:bodyPr>
          <a:lstStyle/>
          <a:p>
            <a:r>
              <a:rPr lang="en-GB">
                <a:latin typeface="Georgia" charset="0"/>
              </a:rPr>
              <a:t>subject</a:t>
            </a:r>
          </a:p>
        </p:txBody>
      </p:sp>
      <p:sp>
        <p:nvSpPr>
          <p:cNvPr id="22534" name="Text Box 179"/>
          <p:cNvSpPr txBox="1">
            <a:spLocks noChangeArrowheads="1"/>
          </p:cNvSpPr>
          <p:nvPr/>
        </p:nvSpPr>
        <p:spPr bwMode="auto">
          <a:xfrm>
            <a:off x="6011863" y="5516563"/>
            <a:ext cx="801687" cy="369887"/>
          </a:xfrm>
          <a:prstGeom prst="rect">
            <a:avLst/>
          </a:prstGeom>
          <a:noFill/>
          <a:ln w="9525">
            <a:noFill/>
            <a:miter lim="800000"/>
            <a:headEnd/>
            <a:tailEnd/>
          </a:ln>
        </p:spPr>
        <p:txBody>
          <a:bodyPr wrap="none">
            <a:prstTxWarp prst="textNoShape">
              <a:avLst/>
            </a:prstTxWarp>
            <a:spAutoFit/>
          </a:bodyPr>
          <a:lstStyle/>
          <a:p>
            <a:r>
              <a:rPr lang="en-GB">
                <a:latin typeface="Georgia" charset="0"/>
              </a:rPr>
              <a:t>object</a:t>
            </a:r>
          </a:p>
        </p:txBody>
      </p:sp>
      <p:sp>
        <p:nvSpPr>
          <p:cNvPr id="22535" name="Text Box 180"/>
          <p:cNvSpPr txBox="1">
            <a:spLocks noChangeArrowheads="1"/>
          </p:cNvSpPr>
          <p:nvPr/>
        </p:nvSpPr>
        <p:spPr bwMode="auto">
          <a:xfrm rot="-2679165">
            <a:off x="7867650" y="4867275"/>
            <a:ext cx="1136650" cy="369888"/>
          </a:xfrm>
          <a:prstGeom prst="rect">
            <a:avLst/>
          </a:prstGeom>
          <a:noFill/>
          <a:ln w="9525">
            <a:noFill/>
            <a:miter lim="800000"/>
            <a:headEnd/>
            <a:tailEnd/>
          </a:ln>
        </p:spPr>
        <p:txBody>
          <a:bodyPr wrap="none">
            <a:prstTxWarp prst="textNoShape">
              <a:avLst/>
            </a:prstTxWarp>
            <a:spAutoFit/>
          </a:bodyPr>
          <a:lstStyle/>
          <a:p>
            <a:r>
              <a:rPr lang="en-GB">
                <a:latin typeface="Georgia" charset="0"/>
              </a:rPr>
              <a:t>predicate</a:t>
            </a:r>
          </a:p>
        </p:txBody>
      </p:sp>
      <p:grpSp>
        <p:nvGrpSpPr>
          <p:cNvPr id="3" name="Group 201"/>
          <p:cNvGrpSpPr>
            <a:grpSpLocks/>
          </p:cNvGrpSpPr>
          <p:nvPr/>
        </p:nvGrpSpPr>
        <p:grpSpPr bwMode="auto">
          <a:xfrm>
            <a:off x="5364163" y="3357563"/>
            <a:ext cx="3455987" cy="1150937"/>
            <a:chOff x="3379" y="2115"/>
            <a:chExt cx="2177" cy="725"/>
          </a:xfrm>
        </p:grpSpPr>
        <p:sp>
          <p:nvSpPr>
            <p:cNvPr id="22553" name="Freeform 196"/>
            <p:cNvSpPr>
              <a:spLocks/>
            </p:cNvSpPr>
            <p:nvPr/>
          </p:nvSpPr>
          <p:spPr bwMode="auto">
            <a:xfrm>
              <a:off x="3379" y="2115"/>
              <a:ext cx="2177" cy="725"/>
            </a:xfrm>
            <a:custGeom>
              <a:avLst/>
              <a:gdLst>
                <a:gd name="T0" fmla="*/ 0 w 2177"/>
                <a:gd name="T1" fmla="*/ 725 h 725"/>
                <a:gd name="T2" fmla="*/ 726 w 2177"/>
                <a:gd name="T3" fmla="*/ 0 h 725"/>
                <a:gd name="T4" fmla="*/ 2177 w 2177"/>
                <a:gd name="T5" fmla="*/ 0 h 725"/>
                <a:gd name="T6" fmla="*/ 1451 w 2177"/>
                <a:gd name="T7" fmla="*/ 725 h 725"/>
                <a:gd name="T8" fmla="*/ 0 w 2177"/>
                <a:gd name="T9" fmla="*/ 725 h 725"/>
                <a:gd name="T10" fmla="*/ 0 60000 65536"/>
                <a:gd name="T11" fmla="*/ 0 60000 65536"/>
                <a:gd name="T12" fmla="*/ 0 60000 65536"/>
                <a:gd name="T13" fmla="*/ 0 60000 65536"/>
                <a:gd name="T14" fmla="*/ 0 60000 65536"/>
                <a:gd name="T15" fmla="*/ 0 w 2177"/>
                <a:gd name="T16" fmla="*/ 0 h 725"/>
                <a:gd name="T17" fmla="*/ 2177 w 2177"/>
                <a:gd name="T18" fmla="*/ 725 h 725"/>
              </a:gdLst>
              <a:ahLst/>
              <a:cxnLst>
                <a:cxn ang="T10">
                  <a:pos x="T0" y="T1"/>
                </a:cxn>
                <a:cxn ang="T11">
                  <a:pos x="T2" y="T3"/>
                </a:cxn>
                <a:cxn ang="T12">
                  <a:pos x="T4" y="T5"/>
                </a:cxn>
                <a:cxn ang="T13">
                  <a:pos x="T6" y="T7"/>
                </a:cxn>
                <a:cxn ang="T14">
                  <a:pos x="T8" y="T9"/>
                </a:cxn>
              </a:cxnLst>
              <a:rect l="T15" t="T16" r="T17" b="T18"/>
              <a:pathLst>
                <a:path w="2177" h="725">
                  <a:moveTo>
                    <a:pt x="0" y="725"/>
                  </a:moveTo>
                  <a:lnTo>
                    <a:pt x="726" y="0"/>
                  </a:lnTo>
                  <a:lnTo>
                    <a:pt x="2177" y="0"/>
                  </a:lnTo>
                  <a:lnTo>
                    <a:pt x="1451" y="725"/>
                  </a:lnTo>
                  <a:lnTo>
                    <a:pt x="0" y="725"/>
                  </a:lnTo>
                  <a:close/>
                </a:path>
              </a:pathLst>
            </a:custGeom>
            <a:solidFill>
              <a:schemeClr val="accent1"/>
            </a:solidFill>
            <a:ln w="9525">
              <a:solidFill>
                <a:schemeClr val="tx1"/>
              </a:solidFill>
              <a:round/>
              <a:headEnd/>
              <a:tailEnd/>
            </a:ln>
          </p:spPr>
          <p:txBody>
            <a:bodyPr>
              <a:prstTxWarp prst="textNoShape">
                <a:avLst/>
              </a:prstTxWarp>
            </a:bodyPr>
            <a:lstStyle/>
            <a:p>
              <a:endParaRPr lang="en-US">
                <a:latin typeface="Georgia" charset="0"/>
              </a:endParaRPr>
            </a:p>
          </p:txBody>
        </p:sp>
        <p:sp>
          <p:nvSpPr>
            <p:cNvPr id="22554" name="Text Box 200"/>
            <p:cNvSpPr txBox="1">
              <a:spLocks noChangeArrowheads="1"/>
            </p:cNvSpPr>
            <p:nvPr/>
          </p:nvSpPr>
          <p:spPr bwMode="auto">
            <a:xfrm>
              <a:off x="4105" y="2341"/>
              <a:ext cx="498" cy="233"/>
            </a:xfrm>
            <a:prstGeom prst="rect">
              <a:avLst/>
            </a:prstGeom>
            <a:noFill/>
            <a:ln w="9525">
              <a:noFill/>
              <a:miter lim="800000"/>
              <a:headEnd/>
              <a:tailEnd/>
            </a:ln>
          </p:spPr>
          <p:txBody>
            <a:bodyPr wrap="none">
              <a:prstTxWarp prst="textNoShape">
                <a:avLst/>
              </a:prstTxWarp>
              <a:spAutoFit/>
            </a:bodyPr>
            <a:lstStyle/>
            <a:p>
              <a:r>
                <a:rPr lang="en-GB">
                  <a:latin typeface="Georgia" charset="0"/>
                </a:rPr>
                <a:t>(s ? ?)</a:t>
              </a:r>
            </a:p>
          </p:txBody>
        </p:sp>
      </p:grpSp>
      <p:grpSp>
        <p:nvGrpSpPr>
          <p:cNvPr id="4" name="Group 202"/>
          <p:cNvGrpSpPr>
            <a:grpSpLocks/>
          </p:cNvGrpSpPr>
          <p:nvPr/>
        </p:nvGrpSpPr>
        <p:grpSpPr bwMode="auto">
          <a:xfrm>
            <a:off x="5364163" y="3357563"/>
            <a:ext cx="2446337" cy="2087562"/>
            <a:chOff x="3379" y="2115"/>
            <a:chExt cx="1541" cy="1315"/>
          </a:xfrm>
        </p:grpSpPr>
        <p:grpSp>
          <p:nvGrpSpPr>
            <p:cNvPr id="22546" name="Group 195"/>
            <p:cNvGrpSpPr>
              <a:grpSpLocks/>
            </p:cNvGrpSpPr>
            <p:nvPr/>
          </p:nvGrpSpPr>
          <p:grpSpPr bwMode="auto">
            <a:xfrm>
              <a:off x="3379" y="2115"/>
              <a:ext cx="1541" cy="1315"/>
              <a:chOff x="3379" y="2115"/>
              <a:chExt cx="1541" cy="1315"/>
            </a:xfrm>
          </p:grpSpPr>
          <p:grpSp>
            <p:nvGrpSpPr>
              <p:cNvPr id="22548" name="Group 192"/>
              <p:cNvGrpSpPr>
                <a:grpSpLocks/>
              </p:cNvGrpSpPr>
              <p:nvPr/>
            </p:nvGrpSpPr>
            <p:grpSpPr bwMode="auto">
              <a:xfrm>
                <a:off x="4195" y="2115"/>
                <a:ext cx="725" cy="726"/>
                <a:chOff x="4195" y="2115"/>
                <a:chExt cx="725" cy="726"/>
              </a:xfrm>
            </p:grpSpPr>
            <p:sp>
              <p:nvSpPr>
                <p:cNvPr id="22551" name="Line 190"/>
                <p:cNvSpPr>
                  <a:spLocks noChangeShapeType="1"/>
                </p:cNvSpPr>
                <p:nvPr/>
              </p:nvSpPr>
              <p:spPr bwMode="auto">
                <a:xfrm flipV="1">
                  <a:off x="4195" y="2115"/>
                  <a:ext cx="725" cy="726"/>
                </a:xfrm>
                <a:prstGeom prst="line">
                  <a:avLst/>
                </a:prstGeom>
                <a:noFill/>
                <a:ln w="28575">
                  <a:solidFill>
                    <a:schemeClr val="tx2"/>
                  </a:solidFill>
                  <a:round/>
                  <a:headEnd/>
                  <a:tailEnd/>
                </a:ln>
              </p:spPr>
              <p:txBody>
                <a:bodyPr>
                  <a:prstTxWarp prst="textNoShape">
                    <a:avLst/>
                  </a:prstTxWarp>
                </a:bodyPr>
                <a:lstStyle/>
                <a:p>
                  <a:endParaRPr lang="en-US"/>
                </a:p>
              </p:txBody>
            </p:sp>
            <p:sp>
              <p:nvSpPr>
                <p:cNvPr id="22552" name="Oval 191"/>
                <p:cNvSpPr>
                  <a:spLocks noChangeArrowheads="1"/>
                </p:cNvSpPr>
                <p:nvPr/>
              </p:nvSpPr>
              <p:spPr bwMode="auto">
                <a:xfrm>
                  <a:off x="4422" y="2523"/>
                  <a:ext cx="90" cy="91"/>
                </a:xfrm>
                <a:prstGeom prst="ellipse">
                  <a:avLst/>
                </a:prstGeom>
                <a:solidFill>
                  <a:schemeClr val="tx1"/>
                </a:solidFill>
                <a:ln w="9525">
                  <a:solidFill>
                    <a:schemeClr val="tx2"/>
                  </a:solidFill>
                  <a:round/>
                  <a:headEnd/>
                  <a:tailEnd/>
                </a:ln>
              </p:spPr>
              <p:txBody>
                <a:bodyPr wrap="none" anchor="ctr">
                  <a:prstTxWarp prst="textNoShape">
                    <a:avLst/>
                  </a:prstTxWarp>
                </a:bodyPr>
                <a:lstStyle/>
                <a:p>
                  <a:endParaRPr lang="en-US">
                    <a:latin typeface="Georgia" charset="0"/>
                  </a:endParaRPr>
                </a:p>
              </p:txBody>
            </p:sp>
          </p:grpSp>
          <p:sp>
            <p:nvSpPr>
              <p:cNvPr id="22549" name="Line 193"/>
              <p:cNvSpPr>
                <a:spLocks noChangeShapeType="1"/>
              </p:cNvSpPr>
              <p:nvPr/>
            </p:nvSpPr>
            <p:spPr bwMode="auto">
              <a:xfrm>
                <a:off x="4195" y="2840"/>
                <a:ext cx="0" cy="590"/>
              </a:xfrm>
              <a:prstGeom prst="line">
                <a:avLst/>
              </a:prstGeom>
              <a:noFill/>
              <a:ln w="19050">
                <a:solidFill>
                  <a:schemeClr val="tx1"/>
                </a:solidFill>
                <a:prstDash val="dash"/>
                <a:round/>
                <a:headEnd/>
                <a:tailEnd/>
              </a:ln>
            </p:spPr>
            <p:txBody>
              <a:bodyPr>
                <a:prstTxWarp prst="textNoShape">
                  <a:avLst/>
                </a:prstTxWarp>
              </a:bodyPr>
              <a:lstStyle/>
              <a:p>
                <a:endParaRPr lang="en-US"/>
              </a:p>
            </p:txBody>
          </p:sp>
          <p:sp>
            <p:nvSpPr>
              <p:cNvPr id="22550" name="Line 194"/>
              <p:cNvSpPr>
                <a:spLocks noChangeShapeType="1"/>
              </p:cNvSpPr>
              <p:nvPr/>
            </p:nvSpPr>
            <p:spPr bwMode="auto">
              <a:xfrm flipH="1">
                <a:off x="3379" y="2840"/>
                <a:ext cx="816" cy="0"/>
              </a:xfrm>
              <a:prstGeom prst="line">
                <a:avLst/>
              </a:prstGeom>
              <a:noFill/>
              <a:ln w="19050">
                <a:solidFill>
                  <a:schemeClr val="tx1"/>
                </a:solidFill>
                <a:prstDash val="dash"/>
                <a:round/>
                <a:headEnd/>
                <a:tailEnd/>
              </a:ln>
            </p:spPr>
            <p:txBody>
              <a:bodyPr>
                <a:prstTxWarp prst="textNoShape">
                  <a:avLst/>
                </a:prstTxWarp>
              </a:bodyPr>
              <a:lstStyle/>
              <a:p>
                <a:endParaRPr lang="en-US"/>
              </a:p>
            </p:txBody>
          </p:sp>
        </p:grpSp>
        <p:sp>
          <p:nvSpPr>
            <p:cNvPr id="22547" name="Text Box 199"/>
            <p:cNvSpPr txBox="1">
              <a:spLocks noChangeArrowheads="1"/>
            </p:cNvSpPr>
            <p:nvPr/>
          </p:nvSpPr>
          <p:spPr bwMode="auto">
            <a:xfrm>
              <a:off x="3787" y="2432"/>
              <a:ext cx="524" cy="231"/>
            </a:xfrm>
            <a:prstGeom prst="rect">
              <a:avLst/>
            </a:prstGeom>
            <a:noFill/>
            <a:ln w="9525">
              <a:noFill/>
              <a:miter lim="800000"/>
              <a:headEnd/>
              <a:tailEnd/>
            </a:ln>
          </p:spPr>
          <p:txBody>
            <a:bodyPr wrap="none">
              <a:prstTxWarp prst="textNoShape">
                <a:avLst/>
              </a:prstTxWarp>
              <a:spAutoFit/>
            </a:bodyPr>
            <a:lstStyle/>
            <a:p>
              <a:r>
                <a:rPr lang="en-GB">
                  <a:latin typeface="Georgia" charset="0"/>
                </a:rPr>
                <a:t>(s ? o)</a:t>
              </a:r>
            </a:p>
          </p:txBody>
        </p:sp>
      </p:grpSp>
      <p:grpSp>
        <p:nvGrpSpPr>
          <p:cNvPr id="7" name="Group 203"/>
          <p:cNvGrpSpPr>
            <a:grpSpLocks/>
          </p:cNvGrpSpPr>
          <p:nvPr/>
        </p:nvGrpSpPr>
        <p:grpSpPr bwMode="auto">
          <a:xfrm>
            <a:off x="6084888" y="3860800"/>
            <a:ext cx="1943100" cy="1585913"/>
            <a:chOff x="3833" y="2432"/>
            <a:chExt cx="1224" cy="999"/>
          </a:xfrm>
        </p:grpSpPr>
        <p:grpSp>
          <p:nvGrpSpPr>
            <p:cNvPr id="22540" name="Group 189"/>
            <p:cNvGrpSpPr>
              <a:grpSpLocks/>
            </p:cNvGrpSpPr>
            <p:nvPr/>
          </p:nvGrpSpPr>
          <p:grpSpPr bwMode="auto">
            <a:xfrm>
              <a:off x="4195" y="2523"/>
              <a:ext cx="862" cy="908"/>
              <a:chOff x="4195" y="2523"/>
              <a:chExt cx="862" cy="908"/>
            </a:xfrm>
          </p:grpSpPr>
          <p:sp>
            <p:nvSpPr>
              <p:cNvPr id="22542" name="Line 185"/>
              <p:cNvSpPr>
                <a:spLocks noChangeShapeType="1"/>
              </p:cNvSpPr>
              <p:nvPr/>
            </p:nvSpPr>
            <p:spPr bwMode="auto">
              <a:xfrm flipV="1">
                <a:off x="4195" y="3158"/>
                <a:ext cx="272" cy="273"/>
              </a:xfrm>
              <a:prstGeom prst="line">
                <a:avLst/>
              </a:prstGeom>
              <a:noFill/>
              <a:ln w="19050">
                <a:solidFill>
                  <a:schemeClr val="tx1"/>
                </a:solidFill>
                <a:prstDash val="dash"/>
                <a:round/>
                <a:headEnd/>
                <a:tailEnd/>
              </a:ln>
            </p:spPr>
            <p:txBody>
              <a:bodyPr>
                <a:prstTxWarp prst="textNoShape">
                  <a:avLst/>
                </a:prstTxWarp>
              </a:bodyPr>
              <a:lstStyle/>
              <a:p>
                <a:endParaRPr lang="en-US"/>
              </a:p>
            </p:txBody>
          </p:sp>
          <p:sp>
            <p:nvSpPr>
              <p:cNvPr id="22543" name="Line 186"/>
              <p:cNvSpPr>
                <a:spLocks noChangeShapeType="1"/>
              </p:cNvSpPr>
              <p:nvPr/>
            </p:nvSpPr>
            <p:spPr bwMode="auto">
              <a:xfrm>
                <a:off x="4468" y="3158"/>
                <a:ext cx="589" cy="0"/>
              </a:xfrm>
              <a:prstGeom prst="line">
                <a:avLst/>
              </a:prstGeom>
              <a:noFill/>
              <a:ln w="19050">
                <a:solidFill>
                  <a:schemeClr val="tx1"/>
                </a:solidFill>
                <a:prstDash val="dash"/>
                <a:round/>
                <a:headEnd/>
                <a:tailEnd/>
              </a:ln>
            </p:spPr>
            <p:txBody>
              <a:bodyPr>
                <a:prstTxWarp prst="textNoShape">
                  <a:avLst/>
                </a:prstTxWarp>
              </a:bodyPr>
              <a:lstStyle/>
              <a:p>
                <a:endParaRPr lang="en-US"/>
              </a:p>
            </p:txBody>
          </p:sp>
          <p:sp>
            <p:nvSpPr>
              <p:cNvPr id="22544" name="Line 187"/>
              <p:cNvSpPr>
                <a:spLocks noChangeShapeType="1"/>
              </p:cNvSpPr>
              <p:nvPr/>
            </p:nvSpPr>
            <p:spPr bwMode="auto">
              <a:xfrm>
                <a:off x="4468" y="2614"/>
                <a:ext cx="0" cy="543"/>
              </a:xfrm>
              <a:prstGeom prst="line">
                <a:avLst/>
              </a:prstGeom>
              <a:noFill/>
              <a:ln w="19050">
                <a:solidFill>
                  <a:schemeClr val="tx1"/>
                </a:solidFill>
                <a:prstDash val="dash"/>
                <a:round/>
                <a:headEnd/>
                <a:tailEnd/>
              </a:ln>
            </p:spPr>
            <p:txBody>
              <a:bodyPr>
                <a:prstTxWarp prst="textNoShape">
                  <a:avLst/>
                </a:prstTxWarp>
              </a:bodyPr>
              <a:lstStyle/>
              <a:p>
                <a:endParaRPr lang="en-US"/>
              </a:p>
            </p:txBody>
          </p:sp>
          <p:sp>
            <p:nvSpPr>
              <p:cNvPr id="22545" name="Oval 188"/>
              <p:cNvSpPr>
                <a:spLocks noChangeArrowheads="1"/>
              </p:cNvSpPr>
              <p:nvPr/>
            </p:nvSpPr>
            <p:spPr bwMode="auto">
              <a:xfrm>
                <a:off x="4422" y="2523"/>
                <a:ext cx="91" cy="91"/>
              </a:xfrm>
              <a:prstGeom prst="ellipse">
                <a:avLst/>
              </a:prstGeom>
              <a:solidFill>
                <a:schemeClr val="accent1"/>
              </a:solidFill>
              <a:ln w="9525">
                <a:solidFill>
                  <a:schemeClr val="tx1"/>
                </a:solidFill>
                <a:round/>
                <a:headEnd/>
                <a:tailEnd/>
              </a:ln>
            </p:spPr>
            <p:txBody>
              <a:bodyPr wrap="none" anchor="ctr">
                <a:prstTxWarp prst="textNoShape">
                  <a:avLst/>
                </a:prstTxWarp>
              </a:bodyPr>
              <a:lstStyle/>
              <a:p>
                <a:endParaRPr lang="en-US">
                  <a:latin typeface="Georgia" charset="0"/>
                </a:endParaRPr>
              </a:p>
            </p:txBody>
          </p:sp>
        </p:grpSp>
        <p:sp>
          <p:nvSpPr>
            <p:cNvPr id="22541" name="Text Box 198"/>
            <p:cNvSpPr txBox="1">
              <a:spLocks noChangeArrowheads="1"/>
            </p:cNvSpPr>
            <p:nvPr/>
          </p:nvSpPr>
          <p:spPr bwMode="auto">
            <a:xfrm>
              <a:off x="3833" y="2432"/>
              <a:ext cx="524" cy="231"/>
            </a:xfrm>
            <a:prstGeom prst="rect">
              <a:avLst/>
            </a:prstGeom>
            <a:noFill/>
            <a:ln w="9525">
              <a:noFill/>
              <a:miter lim="800000"/>
              <a:headEnd/>
              <a:tailEnd/>
            </a:ln>
          </p:spPr>
          <p:txBody>
            <a:bodyPr wrap="none">
              <a:prstTxWarp prst="textNoShape">
                <a:avLst/>
              </a:prstTxWarp>
              <a:spAutoFit/>
            </a:bodyPr>
            <a:lstStyle/>
            <a:p>
              <a:r>
                <a:rPr lang="en-GB">
                  <a:latin typeface="Georgia" charset="0"/>
                </a:rPr>
                <a:t>(s p o)</a:t>
              </a:r>
            </a:p>
          </p:txBody>
        </p:sp>
      </p:grpSp>
      <p:sp>
        <p:nvSpPr>
          <p:cNvPr id="22539" name="AutoShape 80"/>
          <p:cNvSpPr>
            <a:spLocks noChangeArrowheads="1"/>
          </p:cNvSpPr>
          <p:nvPr/>
        </p:nvSpPr>
        <p:spPr bwMode="auto">
          <a:xfrm>
            <a:off x="5364163" y="1989138"/>
            <a:ext cx="3455987" cy="3457575"/>
          </a:xfrm>
          <a:prstGeom prst="cube">
            <a:avLst>
              <a:gd name="adj" fmla="val 33255"/>
            </a:avLst>
          </a:prstGeom>
          <a:solidFill>
            <a:schemeClr val="accent1">
              <a:alpha val="50195"/>
            </a:schemeClr>
          </a:solidFill>
          <a:ln w="9525">
            <a:solidFill>
              <a:schemeClr val="tx1"/>
            </a:solidFill>
            <a:miter lim="800000"/>
            <a:headEnd/>
            <a:tailEnd/>
          </a:ln>
        </p:spPr>
        <p:txBody>
          <a:bodyPr wrap="none" anchor="ctr">
            <a:prstTxWarp prst="textNoShape">
              <a:avLst/>
            </a:prstTxWarp>
          </a:bodyPr>
          <a:lstStyle/>
          <a:p>
            <a:endParaRPr lang="en-US">
              <a:latin typeface="Georgia"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nodeType="clickEffect">
                                  <p:stCondLst>
                                    <p:cond delay="0"/>
                                  </p:stCondLst>
                                  <p:childTnLst>
                                    <p:set>
                                      <p:cBhvr>
                                        <p:cTn id="17" dur="1" fill="hold">
                                          <p:stCondLst>
                                            <p:cond delay="0"/>
                                          </p:stCondLst>
                                        </p:cTn>
                                        <p:tgtEl>
                                          <p:spTgt spid="4"/>
                                        </p:tgtEl>
                                        <p:attrNameLst>
                                          <p:attrName>style.visibility</p:attrName>
                                        </p:attrNameLst>
                                      </p:cBhvr>
                                      <p:to>
                                        <p:strVal val="hidden"/>
                                      </p:to>
                                    </p:set>
                                  </p:childTnLst>
                                </p:cTn>
                              </p:par>
                            </p:childTnLst>
                          </p:cTn>
                        </p:par>
                        <p:par>
                          <p:cTn id="18" fill="hold">
                            <p:stCondLst>
                              <p:cond delay="0"/>
                            </p:stCondLst>
                            <p:childTnLst>
                              <p:par>
                                <p:cTn id="19" presetID="1" presetClass="entr" presetSubtype="0" fill="hold" nodeType="after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Aggregates</a:t>
            </a:r>
            <a:endParaRPr lang="en-US" dirty="0"/>
          </a:p>
        </p:txBody>
      </p:sp>
      <p:sp>
        <p:nvSpPr>
          <p:cNvPr id="3" name="Content Placeholder 2"/>
          <p:cNvSpPr>
            <a:spLocks noGrp="1"/>
          </p:cNvSpPr>
          <p:nvPr>
            <p:ph idx="1"/>
          </p:nvPr>
        </p:nvSpPr>
        <p:spPr/>
        <p:txBody>
          <a:bodyPr/>
          <a:lstStyle/>
          <a:p>
            <a:pPr marL="0" indent="0">
              <a:buNone/>
            </a:pPr>
            <a:r>
              <a:rPr lang="en-US" sz="2000" dirty="0">
                <a:latin typeface="Lucida Sans"/>
                <a:cs typeface="Lucida Sans"/>
              </a:rPr>
              <a:t>PREFIX : &lt;http://</a:t>
            </a:r>
            <a:r>
              <a:rPr lang="en-US" sz="2000" dirty="0" err="1">
                <a:latin typeface="Lucida Sans"/>
                <a:cs typeface="Lucida Sans"/>
              </a:rPr>
              <a:t>books.example</a:t>
            </a:r>
            <a:r>
              <a:rPr lang="en-US" sz="2000" dirty="0">
                <a:latin typeface="Lucida Sans"/>
                <a:cs typeface="Lucida Sans"/>
              </a:rPr>
              <a:t>/&gt;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SELECT </a:t>
            </a:r>
            <a:r>
              <a:rPr lang="en-US" sz="2000" dirty="0">
                <a:latin typeface="Lucida Sans"/>
                <a:cs typeface="Lucida Sans"/>
              </a:rPr>
              <a:t>(</a:t>
            </a:r>
            <a:r>
              <a:rPr lang="en-US" sz="2000" b="1" dirty="0">
                <a:latin typeface="Lucida Sans"/>
                <a:cs typeface="Lucida Sans"/>
              </a:rPr>
              <a:t>SUM(?</a:t>
            </a:r>
            <a:r>
              <a:rPr lang="en-US" sz="2000" b="1" dirty="0" err="1">
                <a:latin typeface="Lucida Sans"/>
                <a:cs typeface="Lucida Sans"/>
              </a:rPr>
              <a:t>lprice</a:t>
            </a:r>
            <a:r>
              <a:rPr lang="en-US" sz="2000" b="1" dirty="0">
                <a:latin typeface="Lucida Sans"/>
                <a:cs typeface="Lucida Sans"/>
              </a:rPr>
              <a:t>) AS ?</a:t>
            </a:r>
            <a:r>
              <a:rPr lang="en-US" sz="2000" b="1" dirty="0" err="1">
                <a:latin typeface="Lucida Sans"/>
                <a:cs typeface="Lucida Sans"/>
              </a:rPr>
              <a:t>totalPrice</a:t>
            </a:r>
            <a:r>
              <a:rPr lang="en-US" sz="2000" dirty="0">
                <a:latin typeface="Lucida Sans"/>
                <a:cs typeface="Lucida Sans"/>
              </a:rPr>
              <a: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WHERE </a:t>
            </a:r>
            <a:r>
              <a:rPr lang="en-US" sz="2000" dirty="0">
                <a:latin typeface="Lucida Sans"/>
                <a:cs typeface="Lucida Sans"/>
              </a:rPr>
              <a: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org :affiliates ?</a:t>
            </a:r>
            <a:r>
              <a:rPr lang="en-US" sz="2000" dirty="0" err="1">
                <a:latin typeface="Lucida Sans"/>
                <a:cs typeface="Lucida Sans"/>
              </a:rPr>
              <a:t>auth</a:t>
            </a:r>
            <a:r>
              <a:rPr lang="en-US" sz="2000" dirty="0">
                <a:latin typeface="Lucida Sans"/>
                <a:cs typeface="Lucida Sans"/>
              </a:rPr>
              <a:t>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r>
              <a:rPr lang="en-US" sz="2000" dirty="0" err="1">
                <a:latin typeface="Lucida Sans"/>
                <a:cs typeface="Lucida Sans"/>
              </a:rPr>
              <a:t>auth</a:t>
            </a:r>
            <a:r>
              <a:rPr lang="en-US" sz="2000" dirty="0">
                <a:latin typeface="Lucida Sans"/>
                <a:cs typeface="Lucida Sans"/>
              </a:rPr>
              <a:t> :</a:t>
            </a:r>
            <a:r>
              <a:rPr lang="en-US" sz="2000" dirty="0" err="1">
                <a:latin typeface="Lucida Sans"/>
                <a:cs typeface="Lucida Sans"/>
              </a:rPr>
              <a:t>writesBook</a:t>
            </a:r>
            <a:r>
              <a:rPr lang="en-US" sz="2000" dirty="0">
                <a:latin typeface="Lucida Sans"/>
                <a:cs typeface="Lucida Sans"/>
              </a:rPr>
              <a:t> ?book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book :price ?</a:t>
            </a:r>
            <a:r>
              <a:rPr lang="en-US" sz="2000" dirty="0" err="1">
                <a:latin typeface="Lucida Sans"/>
                <a:cs typeface="Lucida Sans"/>
              </a:rPr>
              <a:t>lprice</a:t>
            </a:r>
            <a:r>
              <a:rPr lang="en-US" sz="2000" dirty="0">
                <a:latin typeface="Lucida Sans"/>
                <a:cs typeface="Lucida Sans"/>
              </a:rPr>
              <a:t>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br>
              <a:rPr lang="en-US" sz="2000" dirty="0" smtClean="0">
                <a:latin typeface="Lucida Sans"/>
                <a:cs typeface="Lucida Sans"/>
              </a:rPr>
            </a:br>
            <a:r>
              <a:rPr lang="en-US" sz="2000" b="1" dirty="0" smtClean="0">
                <a:latin typeface="Lucida Sans"/>
                <a:cs typeface="Lucida Sans"/>
              </a:rPr>
              <a:t>GROUP </a:t>
            </a:r>
            <a:r>
              <a:rPr lang="en-US" sz="2000" b="1" dirty="0">
                <a:latin typeface="Lucida Sans"/>
                <a:cs typeface="Lucida Sans"/>
              </a:rPr>
              <a:t>BY ?org </a:t>
            </a:r>
            <a:r>
              <a:rPr lang="en-US" sz="2000" b="1" dirty="0" smtClean="0">
                <a:latin typeface="Lucida Sans"/>
                <a:cs typeface="Lucida Sans"/>
              </a:rPr>
              <a:t/>
            </a:r>
            <a:br>
              <a:rPr lang="en-US" sz="2000" b="1" dirty="0" smtClean="0">
                <a:latin typeface="Lucida Sans"/>
                <a:cs typeface="Lucida Sans"/>
              </a:rPr>
            </a:br>
            <a:r>
              <a:rPr lang="en-US" sz="2000" b="1" dirty="0" smtClean="0">
                <a:latin typeface="Lucida Sans"/>
                <a:cs typeface="Lucida Sans"/>
              </a:rPr>
              <a:t>HAVING </a:t>
            </a:r>
            <a:r>
              <a:rPr lang="en-US" sz="2000" b="1" dirty="0">
                <a:latin typeface="Lucida Sans"/>
                <a:cs typeface="Lucida Sans"/>
              </a:rPr>
              <a:t>(SUM(?</a:t>
            </a:r>
            <a:r>
              <a:rPr lang="en-US" sz="2000" b="1" dirty="0" err="1">
                <a:latin typeface="Lucida Sans"/>
                <a:cs typeface="Lucida Sans"/>
              </a:rPr>
              <a:t>lprice</a:t>
            </a:r>
            <a:r>
              <a:rPr lang="en-US" sz="2000" b="1" dirty="0">
                <a:latin typeface="Lucida Sans"/>
                <a:cs typeface="Lucida Sans"/>
              </a:rPr>
              <a:t>) &gt; 10</a:t>
            </a:r>
            <a:r>
              <a:rPr lang="en-US" sz="2000" b="1" dirty="0" smtClean="0">
                <a:latin typeface="Lucida Sans"/>
                <a:cs typeface="Lucida Sans"/>
              </a:rPr>
              <a:t>)</a:t>
            </a:r>
          </a:p>
          <a:p>
            <a:pPr marL="0" indent="0">
              <a:buNone/>
            </a:pPr>
            <a:endParaRPr lang="en-US" dirty="0" smtClean="0"/>
          </a:p>
          <a:p>
            <a:pPr marL="0" indent="0">
              <a:buNone/>
            </a:pPr>
            <a:r>
              <a:rPr lang="en-US" dirty="0" smtClean="0"/>
              <a:t>Other aggregate functions: </a:t>
            </a:r>
          </a:p>
          <a:p>
            <a:pPr lvl="1"/>
            <a:r>
              <a:rPr lang="en-US" dirty="0" smtClean="0"/>
              <a:t>COUNT, MIN, MAX, GROUP_CONCAT, SAMPLE</a:t>
            </a:r>
            <a:endParaRPr lang="en-US" dirty="0"/>
          </a:p>
        </p:txBody>
      </p:sp>
    </p:spTree>
    <p:extLst>
      <p:ext uri="{BB962C8B-B14F-4D97-AF65-F5344CB8AC3E}">
        <p14:creationId xmlns:p14="http://schemas.microsoft.com/office/powerpoint/2010/main" val="1466812204"/>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Subqueries</a:t>
            </a:r>
            <a:endParaRPr lang="en-US" dirty="0"/>
          </a:p>
        </p:txBody>
      </p:sp>
      <p:sp>
        <p:nvSpPr>
          <p:cNvPr id="3" name="Content Placeholder 2"/>
          <p:cNvSpPr>
            <a:spLocks noGrp="1"/>
          </p:cNvSpPr>
          <p:nvPr>
            <p:ph idx="1"/>
          </p:nvPr>
        </p:nvSpPr>
        <p:spPr/>
        <p:txBody>
          <a:bodyPr/>
          <a:lstStyle/>
          <a:p>
            <a:pPr marL="0" indent="0">
              <a:buNone/>
            </a:pPr>
            <a:r>
              <a:rPr lang="en-US" sz="2000" dirty="0">
                <a:latin typeface="Lucida Sans"/>
                <a:cs typeface="Lucida Sans"/>
              </a:rPr>
              <a:t>PREFIX : &lt;http://</a:t>
            </a:r>
            <a:r>
              <a:rPr lang="en-US" sz="2000" dirty="0" err="1">
                <a:latin typeface="Lucida Sans"/>
                <a:cs typeface="Lucida Sans"/>
              </a:rPr>
              <a:t>people.example</a:t>
            </a:r>
            <a:r>
              <a:rPr lang="en-US" sz="2000" dirty="0">
                <a:latin typeface="Lucida Sans"/>
                <a:cs typeface="Lucida Sans"/>
              </a:rPr>
              <a:t>/&gt;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PREFIX </a:t>
            </a:r>
            <a:r>
              <a:rPr lang="en-US" sz="2000" dirty="0">
                <a:latin typeface="Lucida Sans"/>
                <a:cs typeface="Lucida Sans"/>
              </a:rPr>
              <a:t>: &lt;http://</a:t>
            </a:r>
            <a:r>
              <a:rPr lang="en-US" sz="2000" dirty="0" err="1">
                <a:latin typeface="Lucida Sans"/>
                <a:cs typeface="Lucida Sans"/>
              </a:rPr>
              <a:t>people.example</a:t>
            </a:r>
            <a:r>
              <a:rPr lang="en-US" sz="2000" dirty="0">
                <a:latin typeface="Lucida Sans"/>
                <a:cs typeface="Lucida Sans"/>
              </a:rPr>
              <a:t>/&gt;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SELECT </a:t>
            </a:r>
            <a:r>
              <a:rPr lang="en-US" sz="2000" dirty="0">
                <a:latin typeface="Lucida Sans"/>
                <a:cs typeface="Lucida Sans"/>
              </a:rPr>
              <a:t>?y ?</a:t>
            </a:r>
            <a:r>
              <a:rPr lang="en-US" sz="2000" dirty="0" err="1">
                <a:latin typeface="Lucida Sans"/>
                <a:cs typeface="Lucida Sans"/>
              </a:rPr>
              <a:t>minName</a:t>
            </a:r>
            <a:r>
              <a:rPr lang="en-US" sz="2000" dirty="0">
                <a:latin typeface="Lucida Sans"/>
                <a:cs typeface="Lucida Sans"/>
              </a:rPr>
              <a: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WHERE </a:t>
            </a:r>
            <a:r>
              <a:rPr lang="en-US" sz="2000" dirty="0">
                <a:latin typeface="Lucida Sans"/>
                <a:cs typeface="Lucida Sans"/>
              </a:rPr>
              <a: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r>
              <a:rPr lang="en-US" sz="2000" dirty="0" err="1">
                <a:latin typeface="Lucida Sans"/>
                <a:cs typeface="Lucida Sans"/>
              </a:rPr>
              <a:t>alice</a:t>
            </a:r>
            <a:r>
              <a:rPr lang="en-US" sz="2000" dirty="0">
                <a:latin typeface="Lucida Sans"/>
                <a:cs typeface="Lucida Sans"/>
              </a:rPr>
              <a:t> :knows ?y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 </a:t>
            </a:r>
            <a:br>
              <a:rPr lang="en-US" sz="2000" dirty="0" smtClean="0">
                <a:latin typeface="Lucida Sans"/>
                <a:cs typeface="Lucida Sans"/>
              </a:rPr>
            </a:br>
            <a:r>
              <a:rPr lang="en-US" sz="2000" dirty="0" smtClean="0">
                <a:latin typeface="Lucida Sans"/>
                <a:cs typeface="Lucida Sans"/>
              </a:rPr>
              <a:t>		</a:t>
            </a:r>
            <a:r>
              <a:rPr lang="en-US" sz="2000" b="1" dirty="0" smtClean="0">
                <a:latin typeface="Lucida Sans"/>
                <a:cs typeface="Lucida Sans"/>
              </a:rPr>
              <a:t>SELECT </a:t>
            </a:r>
            <a:r>
              <a:rPr lang="en-US" sz="2000" b="1" dirty="0">
                <a:latin typeface="Lucida Sans"/>
                <a:cs typeface="Lucida Sans"/>
              </a:rPr>
              <a:t>?y (MIN(?name) AS ?</a:t>
            </a:r>
            <a:r>
              <a:rPr lang="en-US" sz="2000" b="1" dirty="0" err="1">
                <a:latin typeface="Lucida Sans"/>
                <a:cs typeface="Lucida Sans"/>
              </a:rPr>
              <a:t>minName</a:t>
            </a:r>
            <a:r>
              <a:rPr lang="en-US" sz="2000" b="1" dirty="0">
                <a:latin typeface="Lucida Sans"/>
                <a:cs typeface="Lucida Sans"/>
              </a:rPr>
              <a:t>) </a:t>
            </a:r>
            <a:r>
              <a:rPr lang="en-US" sz="2000" b="1" dirty="0" smtClean="0">
                <a:latin typeface="Lucida Sans"/>
                <a:cs typeface="Lucida Sans"/>
              </a:rPr>
              <a:t/>
            </a:r>
            <a:br>
              <a:rPr lang="en-US" sz="2000" b="1" dirty="0" smtClean="0">
                <a:latin typeface="Lucida Sans"/>
                <a:cs typeface="Lucida Sans"/>
              </a:rPr>
            </a:br>
            <a:r>
              <a:rPr lang="en-US" sz="2000" b="1" dirty="0" smtClean="0">
                <a:latin typeface="Lucida Sans"/>
                <a:cs typeface="Lucida Sans"/>
              </a:rPr>
              <a:t>		WHERE </a:t>
            </a:r>
            <a:r>
              <a:rPr lang="en-US" sz="2000" b="1" dirty="0">
                <a:latin typeface="Lucida Sans"/>
                <a:cs typeface="Lucida Sans"/>
              </a:rPr>
              <a:t>{ </a:t>
            </a:r>
            <a:r>
              <a:rPr lang="en-US" sz="2000" b="1" dirty="0" smtClean="0">
                <a:latin typeface="Lucida Sans"/>
                <a:cs typeface="Lucida Sans"/>
              </a:rPr>
              <a:t/>
            </a:r>
            <a:br>
              <a:rPr lang="en-US" sz="2000" b="1" dirty="0" smtClean="0">
                <a:latin typeface="Lucida Sans"/>
                <a:cs typeface="Lucida Sans"/>
              </a:rPr>
            </a:br>
            <a:r>
              <a:rPr lang="en-US" sz="2000" b="1" dirty="0" smtClean="0">
                <a:latin typeface="Lucida Sans"/>
                <a:cs typeface="Lucida Sans"/>
              </a:rPr>
              <a:t>			?</a:t>
            </a:r>
            <a:r>
              <a:rPr lang="en-US" sz="2000" b="1" dirty="0">
                <a:latin typeface="Lucida Sans"/>
                <a:cs typeface="Lucida Sans"/>
              </a:rPr>
              <a:t>y :name ?name . </a:t>
            </a:r>
            <a:br>
              <a:rPr lang="en-US" sz="2000" b="1" dirty="0">
                <a:latin typeface="Lucida Sans"/>
                <a:cs typeface="Lucida Sans"/>
              </a:rPr>
            </a:br>
            <a:r>
              <a:rPr lang="en-US" sz="2000" b="1" dirty="0" smtClean="0">
                <a:latin typeface="Lucida Sans"/>
                <a:cs typeface="Lucida Sans"/>
              </a:rPr>
              <a:t>		} </a:t>
            </a:r>
            <a:br>
              <a:rPr lang="en-US" sz="2000" b="1" dirty="0" smtClean="0">
                <a:latin typeface="Lucida Sans"/>
                <a:cs typeface="Lucida Sans"/>
              </a:rPr>
            </a:br>
            <a:r>
              <a:rPr lang="en-US" sz="2000" b="1" dirty="0" smtClean="0">
                <a:latin typeface="Lucida Sans"/>
                <a:cs typeface="Lucida Sans"/>
              </a:rPr>
              <a:t>		GROUP </a:t>
            </a:r>
            <a:r>
              <a:rPr lang="en-US" sz="2000" b="1" dirty="0">
                <a:latin typeface="Lucida Sans"/>
                <a:cs typeface="Lucida Sans"/>
              </a:rPr>
              <a:t>BY ?y </a:t>
            </a:r>
            <a:r>
              <a:rPr lang="en-US" sz="2000" b="1" dirty="0" smtClean="0">
                <a:latin typeface="Lucida Sans"/>
                <a:cs typeface="Lucida Sans"/>
              </a:rPr>
              <a:t/>
            </a:r>
            <a:br>
              <a:rPr lang="en-US" sz="2000" b="1" dirty="0" smtClean="0">
                <a:latin typeface="Lucida Sans"/>
                <a:cs typeface="Lucida Sans"/>
              </a:rPr>
            </a:br>
            <a:r>
              <a:rPr lang="en-US" sz="2000" dirty="0" smtClean="0">
                <a:latin typeface="Lucida Sans"/>
                <a:cs typeface="Lucida Sans"/>
              </a:rPr>
              <a:t>	} </a:t>
            </a:r>
            <a:br>
              <a:rPr lang="en-US" sz="2000" dirty="0" smtClean="0">
                <a:latin typeface="Lucida Sans"/>
                <a:cs typeface="Lucida Sans"/>
              </a:rPr>
            </a:br>
            <a:r>
              <a:rPr lang="en-US" sz="2000" dirty="0" smtClean="0">
                <a:latin typeface="Lucida Sans"/>
                <a:cs typeface="Lucida Sans"/>
              </a:rPr>
              <a: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24361030"/>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 Expressions</a:t>
            </a:r>
            <a:endParaRPr lang="en-US" dirty="0"/>
          </a:p>
        </p:txBody>
      </p:sp>
      <p:sp>
        <p:nvSpPr>
          <p:cNvPr id="3" name="Content Placeholder 2"/>
          <p:cNvSpPr>
            <a:spLocks noGrp="1"/>
          </p:cNvSpPr>
          <p:nvPr>
            <p:ph idx="1"/>
          </p:nvPr>
        </p:nvSpPr>
        <p:spPr/>
        <p:txBody>
          <a:bodyPr/>
          <a:lstStyle/>
          <a:p>
            <a:pPr marL="0" indent="0">
              <a:buNone/>
            </a:pPr>
            <a:r>
              <a:rPr lang="en-US" sz="2000" dirty="0">
                <a:latin typeface="Lucida Sans"/>
                <a:cs typeface="Lucida Sans"/>
              </a:rPr>
              <a:t>PREFIX dc: &lt;http://</a:t>
            </a:r>
            <a:r>
              <a:rPr lang="en-US" sz="2000" dirty="0" err="1">
                <a:latin typeface="Lucida Sans"/>
                <a:cs typeface="Lucida Sans"/>
              </a:rPr>
              <a:t>purl.org</a:t>
            </a:r>
            <a:r>
              <a:rPr lang="en-US" sz="2000" dirty="0">
                <a:latin typeface="Lucida Sans"/>
                <a:cs typeface="Lucida Sans"/>
              </a:rPr>
              <a:t>/dc/elements/1.1/&gt;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PREFIX </a:t>
            </a:r>
            <a:r>
              <a:rPr lang="en-US" sz="2000" dirty="0">
                <a:latin typeface="Lucida Sans"/>
                <a:cs typeface="Lucida Sans"/>
              </a:rPr>
              <a:t>ns: &lt;http://</a:t>
            </a:r>
            <a:r>
              <a:rPr lang="en-US" sz="2000" dirty="0" err="1">
                <a:latin typeface="Lucida Sans"/>
                <a:cs typeface="Lucida Sans"/>
              </a:rPr>
              <a:t>example.org</a:t>
            </a:r>
            <a:r>
              <a:rPr lang="en-US" sz="2000" dirty="0">
                <a:latin typeface="Lucida Sans"/>
                <a:cs typeface="Lucida Sans"/>
              </a:rPr>
              <a:t>/ns#&gt;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SELECT </a:t>
            </a:r>
            <a:r>
              <a:rPr lang="en-US" sz="2000" dirty="0">
                <a:latin typeface="Lucida Sans"/>
                <a:cs typeface="Lucida Sans"/>
              </a:rPr>
              <a:t>?title (</a:t>
            </a:r>
            <a:r>
              <a:rPr lang="en-US" sz="2000" b="1" dirty="0">
                <a:latin typeface="Lucida Sans"/>
                <a:cs typeface="Lucida Sans"/>
              </a:rPr>
              <a:t>?p*(1-?discount) AS ?price</a:t>
            </a:r>
            <a:r>
              <a:rPr lang="en-US" sz="2000" dirty="0">
                <a:latin typeface="Lucida Sans"/>
                <a:cs typeface="Lucida Sans"/>
              </a:rPr>
              <a: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WHERE {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x </a:t>
            </a:r>
            <a:r>
              <a:rPr lang="en-US" sz="2000" dirty="0" err="1">
                <a:latin typeface="Lucida Sans"/>
                <a:cs typeface="Lucida Sans"/>
              </a:rPr>
              <a:t>ns:price</a:t>
            </a:r>
            <a:r>
              <a:rPr lang="en-US" sz="2000" dirty="0">
                <a:latin typeface="Lucida Sans"/>
                <a:cs typeface="Lucida Sans"/>
              </a:rPr>
              <a:t> ?p . </a:t>
            </a:r>
            <a:r>
              <a:rPr lang="en-US" sz="2000" dirty="0">
                <a:latin typeface="Lucida Sans"/>
                <a:cs typeface="Lucida Sans"/>
              </a:rPr>
              <a:t/>
            </a:r>
            <a:br>
              <a:rPr lang="en-US" sz="2000" dirty="0">
                <a:latin typeface="Lucida Sans"/>
                <a:cs typeface="Lucida Sans"/>
              </a:rPr>
            </a:br>
            <a:r>
              <a:rPr lang="en-US" sz="2000" dirty="0" smtClean="0">
                <a:latin typeface="Lucida Sans"/>
                <a:cs typeface="Lucida Sans"/>
              </a:rPr>
              <a:t>	</a:t>
            </a:r>
            <a:r>
              <a:rPr lang="en-US" sz="2000" dirty="0" smtClean="0">
                <a:latin typeface="Lucida Sans"/>
                <a:cs typeface="Lucida Sans"/>
              </a:rPr>
              <a:t>?</a:t>
            </a:r>
            <a:r>
              <a:rPr lang="en-US" sz="2000" dirty="0">
                <a:latin typeface="Lucida Sans"/>
                <a:cs typeface="Lucida Sans"/>
              </a:rPr>
              <a:t>x </a:t>
            </a:r>
            <a:r>
              <a:rPr lang="en-US" sz="2000" dirty="0" err="1">
                <a:latin typeface="Lucida Sans"/>
                <a:cs typeface="Lucida Sans"/>
              </a:rPr>
              <a:t>dc:title</a:t>
            </a:r>
            <a:r>
              <a:rPr lang="en-US" sz="2000" dirty="0">
                <a:latin typeface="Lucida Sans"/>
                <a:cs typeface="Lucida Sans"/>
              </a:rPr>
              <a:t> ?title </a:t>
            </a:r>
            <a:r>
              <a:rPr lang="en-US" sz="2000">
                <a:latin typeface="Lucida Sans"/>
                <a:cs typeface="Lucida Sans"/>
              </a:rPr>
              <a:t>. </a:t>
            </a:r>
            <a:r>
              <a:rPr lang="en-US" sz="2000" smtClean="0">
                <a:latin typeface="Lucida Sans"/>
                <a:cs typeface="Lucida Sans"/>
              </a:rPr>
              <a:t/>
            </a:r>
            <a:br>
              <a:rPr lang="en-US" sz="2000" smtClean="0">
                <a:latin typeface="Lucida Sans"/>
                <a:cs typeface="Lucida Sans"/>
              </a:rPr>
            </a:br>
            <a:r>
              <a:rPr lang="en-US" sz="2000" smtClean="0">
                <a:latin typeface="Lucida Sans"/>
                <a:cs typeface="Lucida Sans"/>
              </a:rPr>
              <a:t>	?</a:t>
            </a:r>
            <a:r>
              <a:rPr lang="en-US" sz="2000" dirty="0">
                <a:latin typeface="Lucida Sans"/>
                <a:cs typeface="Lucida Sans"/>
              </a:rPr>
              <a:t>x </a:t>
            </a:r>
            <a:r>
              <a:rPr lang="en-US" sz="2000" dirty="0" err="1">
                <a:latin typeface="Lucida Sans"/>
                <a:cs typeface="Lucida Sans"/>
              </a:rPr>
              <a:t>ns:discount</a:t>
            </a:r>
            <a:r>
              <a:rPr lang="en-US" sz="2000" dirty="0">
                <a:latin typeface="Lucida Sans"/>
                <a:cs typeface="Lucida Sans"/>
              </a:rPr>
              <a:t> ?discount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a:t>
            </a:r>
          </a:p>
          <a:p>
            <a:pPr marL="0" indent="0">
              <a:buNone/>
            </a:pPr>
            <a:endParaRPr lang="en-US" dirty="0"/>
          </a:p>
        </p:txBody>
      </p:sp>
    </p:spTree>
    <p:extLst>
      <p:ext uri="{BB962C8B-B14F-4D97-AF65-F5344CB8AC3E}">
        <p14:creationId xmlns:p14="http://schemas.microsoft.com/office/powerpoint/2010/main" val="1944448384"/>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Paths: Alternatives</a:t>
            </a:r>
            <a:endParaRPr lang="en-US" dirty="0"/>
          </a:p>
        </p:txBody>
      </p:sp>
      <p:sp>
        <p:nvSpPr>
          <p:cNvPr id="3" name="Content Placeholder 2"/>
          <p:cNvSpPr>
            <a:spLocks noGrp="1"/>
          </p:cNvSpPr>
          <p:nvPr>
            <p:ph idx="1"/>
          </p:nvPr>
        </p:nvSpPr>
        <p:spPr/>
        <p:txBody>
          <a:bodyPr/>
          <a:lstStyle/>
          <a:p>
            <a:pPr marL="0" indent="0">
              <a:buNone/>
            </a:pPr>
            <a:r>
              <a:rPr lang="en-US" sz="2000" dirty="0" smtClean="0">
                <a:latin typeface="Lucida Sans"/>
                <a:cs typeface="Lucida Sans"/>
              </a:rPr>
              <a:t>PREFIX dc</a:t>
            </a:r>
            <a:r>
              <a:rPr lang="en-US" sz="2000" dirty="0">
                <a:latin typeface="Lucida Sans"/>
                <a:cs typeface="Lucida Sans"/>
              </a:rPr>
              <a:t>: &lt;http://</a:t>
            </a:r>
            <a:r>
              <a:rPr lang="en-US" sz="2000" dirty="0" err="1">
                <a:latin typeface="Lucida Sans"/>
                <a:cs typeface="Lucida Sans"/>
              </a:rPr>
              <a:t>purl.org</a:t>
            </a:r>
            <a:r>
              <a:rPr lang="en-US" sz="2000" dirty="0">
                <a:latin typeface="Lucida Sans"/>
                <a:cs typeface="Lucida Sans"/>
              </a:rPr>
              <a:t>/dc/elements/1.1/</a:t>
            </a:r>
            <a:r>
              <a:rPr lang="en-US" sz="2000" dirty="0" smtClean="0">
                <a:latin typeface="Lucida Sans"/>
                <a:cs typeface="Lucida Sans"/>
              </a:rPr>
              <a:t>&gt;</a:t>
            </a:r>
            <a:br>
              <a:rPr lang="en-US" sz="2000" dirty="0" smtClean="0">
                <a:latin typeface="Lucida Sans"/>
                <a:cs typeface="Lucida Sans"/>
              </a:rPr>
            </a:br>
            <a:r>
              <a:rPr lang="en-US" sz="2000" dirty="0" smtClean="0">
                <a:latin typeface="Lucida Sans"/>
                <a:cs typeface="Lucida Sans"/>
              </a:rPr>
              <a:t>SELECT ?</a:t>
            </a:r>
            <a:r>
              <a:rPr lang="en-US" sz="2000" dirty="0" err="1" smtClean="0">
                <a:latin typeface="Lucida Sans"/>
                <a:cs typeface="Lucida Sans"/>
              </a:rPr>
              <a:t>displayString</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WHERE {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book1 </a:t>
            </a:r>
            <a:r>
              <a:rPr lang="en-US" sz="2000" b="1" dirty="0" err="1">
                <a:latin typeface="Lucida Sans"/>
                <a:cs typeface="Lucida Sans"/>
              </a:rPr>
              <a:t>dc:title|rdfs:label</a:t>
            </a:r>
            <a:r>
              <a:rPr lang="en-US" sz="2000" b="1" dirty="0">
                <a:latin typeface="Lucida Sans"/>
                <a:cs typeface="Lucida Sans"/>
              </a:rPr>
              <a:t> </a:t>
            </a:r>
            <a:r>
              <a:rPr lang="en-US" sz="2000" dirty="0">
                <a:latin typeface="Lucida Sans"/>
                <a:cs typeface="Lucida Sans"/>
              </a:rPr>
              <a:t>?</a:t>
            </a:r>
            <a:r>
              <a:rPr lang="en-US" sz="2000" dirty="0" err="1">
                <a:latin typeface="Lucida Sans"/>
                <a:cs typeface="Lucida Sans"/>
              </a:rPr>
              <a:t>displayString</a:t>
            </a:r>
            <a:r>
              <a:rPr lang="en-US" sz="2000" dirty="0">
                <a:latin typeface="Lucida Sans"/>
                <a:cs typeface="Lucida Sans"/>
              </a:rPr>
              <a:t>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a:t>
            </a:r>
          </a:p>
          <a:p>
            <a:pPr marL="0" indent="0">
              <a:buNone/>
            </a:pPr>
            <a:endParaRPr lang="en-US" dirty="0" smtClean="0">
              <a:latin typeface="Georgia"/>
              <a:cs typeface="Georgia"/>
            </a:endParaRPr>
          </a:p>
          <a:p>
            <a:pPr marL="0" indent="0">
              <a:buNone/>
            </a:pPr>
            <a:r>
              <a:rPr lang="en-US" dirty="0" smtClean="0">
                <a:latin typeface="Georgia"/>
                <a:cs typeface="Georgia"/>
              </a:rPr>
              <a:t>Sugared syntax for UNION</a:t>
            </a:r>
            <a:endParaRPr lang="en-US" dirty="0">
              <a:latin typeface="Georgia"/>
              <a:cs typeface="Georgia"/>
            </a:endParaRPr>
          </a:p>
        </p:txBody>
      </p:sp>
    </p:spTree>
    <p:extLst>
      <p:ext uri="{BB962C8B-B14F-4D97-AF65-F5344CB8AC3E}">
        <p14:creationId xmlns:p14="http://schemas.microsoft.com/office/powerpoint/2010/main" val="2386480236"/>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Paths: Sequences</a:t>
            </a:r>
            <a:endParaRPr lang="en-US" dirty="0"/>
          </a:p>
        </p:txBody>
      </p:sp>
      <p:sp>
        <p:nvSpPr>
          <p:cNvPr id="3" name="Content Placeholder 2"/>
          <p:cNvSpPr>
            <a:spLocks noGrp="1"/>
          </p:cNvSpPr>
          <p:nvPr>
            <p:ph idx="1"/>
          </p:nvPr>
        </p:nvSpPr>
        <p:spPr/>
        <p:txBody>
          <a:bodyPr/>
          <a:lstStyle/>
          <a:p>
            <a:pPr marL="0" indent="0">
              <a:buNone/>
            </a:pPr>
            <a:r>
              <a:rPr lang="en-US" sz="2000" dirty="0" smtClean="0">
                <a:latin typeface="Lucida Sans"/>
                <a:cs typeface="Lucida Sans"/>
              </a:rPr>
              <a:t>PREFIX </a:t>
            </a:r>
            <a:r>
              <a:rPr lang="en-US" sz="2000" dirty="0" err="1" smtClean="0">
                <a:latin typeface="Lucida Sans"/>
                <a:cs typeface="Lucida Sans"/>
              </a:rPr>
              <a:t>foaf</a:t>
            </a:r>
            <a:r>
              <a:rPr lang="en-US" sz="2000" dirty="0" smtClean="0">
                <a:latin typeface="Lucida Sans"/>
                <a:cs typeface="Lucida Sans"/>
              </a:rPr>
              <a:t>: &lt;</a:t>
            </a:r>
            <a:r>
              <a:rPr lang="en-US" sz="2000" dirty="0">
                <a:latin typeface="Lucida Sans"/>
                <a:cs typeface="Lucida Sans"/>
              </a:rPr>
              <a:t>http://</a:t>
            </a:r>
            <a:r>
              <a:rPr lang="en-US" sz="2000" dirty="0" err="1">
                <a:latin typeface="Lucida Sans"/>
                <a:cs typeface="Lucida Sans"/>
              </a:rPr>
              <a:t>xmlns.com</a:t>
            </a:r>
            <a:r>
              <a:rPr lang="en-US" sz="2000" dirty="0">
                <a:latin typeface="Lucida Sans"/>
                <a:cs typeface="Lucida Sans"/>
              </a:rPr>
              <a:t>/</a:t>
            </a:r>
            <a:r>
              <a:rPr lang="en-US" sz="2000" dirty="0" err="1">
                <a:latin typeface="Lucida Sans"/>
                <a:cs typeface="Lucida Sans"/>
              </a:rPr>
              <a:t>foaf</a:t>
            </a:r>
            <a:r>
              <a:rPr lang="en-US" sz="2000" dirty="0">
                <a:latin typeface="Lucida Sans"/>
                <a:cs typeface="Lucida Sans"/>
              </a:rPr>
              <a:t>/0.1/</a:t>
            </a:r>
            <a:r>
              <a:rPr lang="en-US" sz="2000" dirty="0" smtClean="0">
                <a:latin typeface="Lucida Sans"/>
                <a:cs typeface="Lucida Sans"/>
              </a:rPr>
              <a:t>&gt;</a:t>
            </a:r>
            <a:br>
              <a:rPr lang="en-US" sz="2000" dirty="0" smtClean="0">
                <a:latin typeface="Lucida Sans"/>
                <a:cs typeface="Lucida Sans"/>
              </a:rPr>
            </a:br>
            <a:r>
              <a:rPr lang="en-US" sz="2000" dirty="0" smtClean="0">
                <a:latin typeface="Lucida Sans"/>
                <a:cs typeface="Lucida Sans"/>
              </a:rPr>
              <a:t>SELECT ?name</a:t>
            </a:r>
            <a:br>
              <a:rPr lang="en-US" sz="2000" dirty="0" smtClean="0">
                <a:latin typeface="Lucida Sans"/>
                <a:cs typeface="Lucida Sans"/>
              </a:rPr>
            </a:br>
            <a:r>
              <a:rPr lang="en-US" sz="2000" dirty="0" smtClean="0">
                <a:latin typeface="Lucida Sans"/>
                <a:cs typeface="Lucida Sans"/>
              </a:rPr>
              <a:t>WHERE {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x </a:t>
            </a:r>
            <a:r>
              <a:rPr lang="en-US" sz="2000" dirty="0" err="1">
                <a:latin typeface="Lucida Sans"/>
                <a:cs typeface="Lucida Sans"/>
              </a:rPr>
              <a:t>foaf:mbox</a:t>
            </a:r>
            <a:r>
              <a:rPr lang="en-US" sz="2000" dirty="0">
                <a:latin typeface="Lucida Sans"/>
                <a:cs typeface="Lucida Sans"/>
              </a:rPr>
              <a:t> &lt;</a:t>
            </a:r>
            <a:r>
              <a:rPr lang="en-US" sz="2000" dirty="0" err="1">
                <a:latin typeface="Lucida Sans"/>
                <a:cs typeface="Lucida Sans"/>
              </a:rPr>
              <a:t>mailto:alice@example</a:t>
            </a:r>
            <a:r>
              <a:rPr lang="en-US" sz="2000" dirty="0">
                <a:latin typeface="Lucida Sans"/>
                <a:cs typeface="Lucida Sans"/>
              </a:rPr>
              <a:t>&gt;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x </a:t>
            </a:r>
            <a:r>
              <a:rPr lang="en-US" sz="2000" b="1" dirty="0" err="1">
                <a:latin typeface="Lucida Sans"/>
                <a:cs typeface="Lucida Sans"/>
              </a:rPr>
              <a:t>foaf:knows</a:t>
            </a:r>
            <a:r>
              <a:rPr lang="en-US" sz="2000" b="1" dirty="0">
                <a:latin typeface="Lucida Sans"/>
                <a:cs typeface="Lucida Sans"/>
              </a:rPr>
              <a:t>/</a:t>
            </a:r>
            <a:r>
              <a:rPr lang="en-US" sz="2000" b="1" dirty="0" err="1">
                <a:latin typeface="Lucida Sans"/>
                <a:cs typeface="Lucida Sans"/>
              </a:rPr>
              <a:t>foaf:name</a:t>
            </a:r>
            <a:r>
              <a:rPr lang="en-US" sz="2000" dirty="0">
                <a:latin typeface="Lucida Sans"/>
                <a:cs typeface="Lucida Sans"/>
              </a:rPr>
              <a:t> ?name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a:t>
            </a:r>
          </a:p>
          <a:p>
            <a:pPr marL="0" indent="0">
              <a:buNone/>
            </a:pPr>
            <a:endParaRPr lang="en-US" dirty="0" smtClean="0">
              <a:latin typeface="Georgia"/>
              <a:cs typeface="Georgia"/>
            </a:endParaRPr>
          </a:p>
          <a:p>
            <a:pPr marL="0" indent="0">
              <a:buNone/>
            </a:pPr>
            <a:r>
              <a:rPr lang="en-US" dirty="0" smtClean="0">
                <a:latin typeface="Georgia"/>
                <a:cs typeface="Georgia"/>
              </a:rPr>
              <a:t>Sugared syntax for </a:t>
            </a:r>
            <a:r>
              <a:rPr lang="en-US" sz="2000" dirty="0" smtClean="0">
                <a:latin typeface="Lucida Sans"/>
                <a:cs typeface="Lucida Sans"/>
              </a:rPr>
              <a:t>?</a:t>
            </a:r>
            <a:r>
              <a:rPr lang="en-US" sz="2000" dirty="0">
                <a:latin typeface="Lucida Sans"/>
                <a:cs typeface="Lucida Sans"/>
              </a:rPr>
              <a:t>x </a:t>
            </a:r>
            <a:r>
              <a:rPr lang="en-US" sz="2000" dirty="0" err="1">
                <a:latin typeface="Lucida Sans"/>
                <a:cs typeface="Lucida Sans"/>
              </a:rPr>
              <a:t>foaf:knows</a:t>
            </a:r>
            <a:r>
              <a:rPr lang="en-US" sz="2000" dirty="0">
                <a:latin typeface="Lucida Sans"/>
                <a:cs typeface="Lucida Sans"/>
              </a:rPr>
              <a:t> </a:t>
            </a:r>
            <a:r>
              <a:rPr lang="en-US" sz="2000" dirty="0" smtClean="0">
                <a:latin typeface="Lucida Sans"/>
                <a:cs typeface="Lucida Sans"/>
              </a:rPr>
              <a:t>[ </a:t>
            </a:r>
            <a:r>
              <a:rPr lang="en-US" sz="2000" dirty="0" err="1">
                <a:latin typeface="Lucida Sans"/>
                <a:cs typeface="Lucida Sans"/>
              </a:rPr>
              <a:t>foaf:name</a:t>
            </a:r>
            <a:r>
              <a:rPr lang="en-US" sz="2000" dirty="0">
                <a:latin typeface="Lucida Sans"/>
                <a:cs typeface="Lucida Sans"/>
              </a:rPr>
              <a:t> ?name ]</a:t>
            </a:r>
          </a:p>
        </p:txBody>
      </p:sp>
    </p:spTree>
    <p:extLst>
      <p:ext uri="{BB962C8B-B14F-4D97-AF65-F5344CB8AC3E}">
        <p14:creationId xmlns:p14="http://schemas.microsoft.com/office/powerpoint/2010/main" val="1773007253"/>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Paths: Arbitrary Sequences</a:t>
            </a:r>
            <a:endParaRPr lang="en-US" dirty="0"/>
          </a:p>
        </p:txBody>
      </p:sp>
      <p:sp>
        <p:nvSpPr>
          <p:cNvPr id="3" name="Content Placeholder 2"/>
          <p:cNvSpPr>
            <a:spLocks noGrp="1"/>
          </p:cNvSpPr>
          <p:nvPr>
            <p:ph idx="1"/>
          </p:nvPr>
        </p:nvSpPr>
        <p:spPr/>
        <p:txBody>
          <a:bodyPr/>
          <a:lstStyle/>
          <a:p>
            <a:pPr marL="0" indent="0">
              <a:buNone/>
            </a:pPr>
            <a:r>
              <a:rPr lang="en-US" sz="2000" dirty="0">
                <a:latin typeface="Lucida Sans"/>
                <a:cs typeface="Lucida Sans"/>
              </a:rPr>
              <a:t>PREFIX </a:t>
            </a:r>
            <a:r>
              <a:rPr lang="en-US" sz="2000" dirty="0" err="1">
                <a:latin typeface="Lucida Sans"/>
                <a:cs typeface="Lucida Sans"/>
              </a:rPr>
              <a:t>foaf</a:t>
            </a:r>
            <a:r>
              <a:rPr lang="en-US" sz="2000" dirty="0">
                <a:latin typeface="Lucida Sans"/>
                <a:cs typeface="Lucida Sans"/>
              </a:rPr>
              <a:t>: &lt;http://</a:t>
            </a:r>
            <a:r>
              <a:rPr lang="en-US" sz="2000" dirty="0" err="1">
                <a:latin typeface="Lucida Sans"/>
                <a:cs typeface="Lucida Sans"/>
              </a:rPr>
              <a:t>xmlns.com</a:t>
            </a:r>
            <a:r>
              <a:rPr lang="en-US" sz="2000" dirty="0">
                <a:latin typeface="Lucida Sans"/>
                <a:cs typeface="Lucida Sans"/>
              </a:rPr>
              <a:t>/</a:t>
            </a:r>
            <a:r>
              <a:rPr lang="en-US" sz="2000" dirty="0" err="1">
                <a:latin typeface="Lucida Sans"/>
                <a:cs typeface="Lucida Sans"/>
              </a:rPr>
              <a:t>foaf</a:t>
            </a:r>
            <a:r>
              <a:rPr lang="en-US" sz="2000" dirty="0">
                <a:latin typeface="Lucida Sans"/>
                <a:cs typeface="Lucida Sans"/>
              </a:rPr>
              <a:t>/0.1/&gt;</a:t>
            </a:r>
            <a:br>
              <a:rPr lang="en-US" sz="2000" dirty="0">
                <a:latin typeface="Lucida Sans"/>
                <a:cs typeface="Lucida Sans"/>
              </a:rPr>
            </a:br>
            <a:r>
              <a:rPr lang="en-US" sz="2000" dirty="0">
                <a:latin typeface="Lucida Sans"/>
                <a:cs typeface="Lucida Sans"/>
              </a:rPr>
              <a:t>SELECT ?name</a:t>
            </a:r>
            <a:br>
              <a:rPr lang="en-US" sz="2000" dirty="0">
                <a:latin typeface="Lucida Sans"/>
                <a:cs typeface="Lucida Sans"/>
              </a:rPr>
            </a:br>
            <a:r>
              <a:rPr lang="en-US" sz="2000" dirty="0">
                <a:latin typeface="Lucida Sans"/>
                <a:cs typeface="Lucida Sans"/>
              </a:rPr>
              <a:t>WHERE { </a:t>
            </a:r>
            <a:br>
              <a:rPr lang="en-US" sz="2000" dirty="0">
                <a:latin typeface="Lucida Sans"/>
                <a:cs typeface="Lucida Sans"/>
              </a:rPr>
            </a:br>
            <a:r>
              <a:rPr lang="en-US" sz="2000" dirty="0">
                <a:latin typeface="Lucida Sans"/>
                <a:cs typeface="Lucida Sans"/>
              </a:rPr>
              <a:t>	</a:t>
            </a:r>
            <a:r>
              <a:rPr lang="en-US" sz="2000" dirty="0" smtClean="0">
                <a:latin typeface="Lucida Sans"/>
                <a:cs typeface="Lucida Sans"/>
              </a:rPr>
              <a:t>?</a:t>
            </a:r>
            <a:r>
              <a:rPr lang="en-US" sz="2000" dirty="0">
                <a:latin typeface="Lucida Sans"/>
                <a:cs typeface="Lucida Sans"/>
              </a:rPr>
              <a:t>x </a:t>
            </a:r>
            <a:r>
              <a:rPr lang="en-US" sz="2000" dirty="0" err="1">
                <a:latin typeface="Lucida Sans"/>
                <a:cs typeface="Lucida Sans"/>
              </a:rPr>
              <a:t>foaf:mbox</a:t>
            </a:r>
            <a:r>
              <a:rPr lang="en-US" sz="2000" dirty="0">
                <a:latin typeface="Lucida Sans"/>
                <a:cs typeface="Lucida Sans"/>
              </a:rPr>
              <a:t> &lt;</a:t>
            </a:r>
            <a:r>
              <a:rPr lang="en-US" sz="2000" dirty="0" err="1">
                <a:latin typeface="Lucida Sans"/>
                <a:cs typeface="Lucida Sans"/>
              </a:rPr>
              <a:t>mailto:alice@example</a:t>
            </a:r>
            <a:r>
              <a:rPr lang="en-US" sz="2000" dirty="0">
                <a:latin typeface="Lucida Sans"/>
                <a:cs typeface="Lucida Sans"/>
              </a:rPr>
              <a:t>&gt;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x </a:t>
            </a:r>
            <a:r>
              <a:rPr lang="en-US" sz="2000" b="1" dirty="0" err="1">
                <a:latin typeface="Lucida Sans"/>
                <a:cs typeface="Lucida Sans"/>
              </a:rPr>
              <a:t>foaf:knows</a:t>
            </a:r>
            <a:r>
              <a:rPr lang="en-US" sz="2000" b="1" dirty="0">
                <a:latin typeface="Lucida Sans"/>
                <a:cs typeface="Lucida Sans"/>
              </a:rPr>
              <a:t>+/</a:t>
            </a:r>
            <a:r>
              <a:rPr lang="en-US" sz="2000" b="1" dirty="0" err="1">
                <a:latin typeface="Lucida Sans"/>
                <a:cs typeface="Lucida Sans"/>
              </a:rPr>
              <a:t>foaf:name</a:t>
            </a:r>
            <a:r>
              <a:rPr lang="en-US" sz="2000" dirty="0">
                <a:latin typeface="Lucida Sans"/>
                <a:cs typeface="Lucida Sans"/>
              </a:rPr>
              <a:t> ?name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a:t>
            </a:r>
          </a:p>
          <a:p>
            <a:pPr marL="0" indent="0">
              <a:buNone/>
            </a:pPr>
            <a:r>
              <a:rPr lang="en-US" dirty="0" smtClean="0">
                <a:latin typeface="Georgia"/>
                <a:cs typeface="Georgia"/>
              </a:rPr>
              <a:t>Repeat operators</a:t>
            </a:r>
          </a:p>
          <a:p>
            <a:pPr lvl="1">
              <a:buFontTx/>
              <a:buChar char="•"/>
            </a:pPr>
            <a:r>
              <a:rPr lang="en-US" dirty="0" smtClean="0">
                <a:latin typeface="Georgia"/>
                <a:cs typeface="Georgia"/>
              </a:rPr>
              <a:t>* (zero or more occurrences)</a:t>
            </a:r>
          </a:p>
          <a:p>
            <a:pPr lvl="1">
              <a:buFontTx/>
              <a:buChar char="•"/>
            </a:pPr>
            <a:r>
              <a:rPr lang="en-US" dirty="0" smtClean="0">
                <a:latin typeface="Georgia"/>
                <a:cs typeface="Georgia"/>
              </a:rPr>
              <a:t>+ (one or more occurrences)</a:t>
            </a:r>
          </a:p>
          <a:p>
            <a:pPr lvl="1">
              <a:buFontTx/>
              <a:buChar char="•"/>
            </a:pPr>
            <a:r>
              <a:rPr lang="en-US" dirty="0" smtClean="0">
                <a:latin typeface="Georgia"/>
                <a:cs typeface="Georgia"/>
              </a:rPr>
              <a:t>{n} (exactly n occurrences)</a:t>
            </a:r>
          </a:p>
          <a:p>
            <a:pPr lvl="1">
              <a:buFontTx/>
              <a:buChar char="•"/>
            </a:pPr>
            <a:r>
              <a:rPr lang="en-US" dirty="0" smtClean="0">
                <a:latin typeface="Georgia"/>
                <a:cs typeface="Georgia"/>
              </a:rPr>
              <a:t>{</a:t>
            </a:r>
            <a:r>
              <a:rPr lang="en-US" dirty="0" err="1" smtClean="0">
                <a:latin typeface="Georgia"/>
                <a:cs typeface="Georgia"/>
              </a:rPr>
              <a:t>n,m</a:t>
            </a:r>
            <a:r>
              <a:rPr lang="en-US" dirty="0" smtClean="0">
                <a:latin typeface="Georgia"/>
                <a:cs typeface="Georgia"/>
              </a:rPr>
              <a:t>} (between n and m occurrences)</a:t>
            </a:r>
          </a:p>
        </p:txBody>
      </p:sp>
    </p:spTree>
    <p:extLst>
      <p:ext uri="{BB962C8B-B14F-4D97-AF65-F5344CB8AC3E}">
        <p14:creationId xmlns:p14="http://schemas.microsoft.com/office/powerpoint/2010/main" val="209950096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Paths: Inverses</a:t>
            </a:r>
            <a:endParaRPr lang="en-US" dirty="0"/>
          </a:p>
        </p:txBody>
      </p:sp>
      <p:sp>
        <p:nvSpPr>
          <p:cNvPr id="3" name="Content Placeholder 2"/>
          <p:cNvSpPr>
            <a:spLocks noGrp="1"/>
          </p:cNvSpPr>
          <p:nvPr>
            <p:ph idx="1"/>
          </p:nvPr>
        </p:nvSpPr>
        <p:spPr/>
        <p:txBody>
          <a:bodyPr/>
          <a:lstStyle/>
          <a:p>
            <a:pPr marL="0" indent="0">
              <a:buNone/>
            </a:pPr>
            <a:r>
              <a:rPr lang="en-US" sz="2000" dirty="0">
                <a:latin typeface="Lucida Sans"/>
                <a:cs typeface="Lucida Sans"/>
              </a:rPr>
              <a:t>PREFIX </a:t>
            </a:r>
            <a:r>
              <a:rPr lang="en-US" sz="2000" dirty="0" err="1">
                <a:latin typeface="Lucida Sans"/>
                <a:cs typeface="Lucida Sans"/>
              </a:rPr>
              <a:t>foaf</a:t>
            </a:r>
            <a:r>
              <a:rPr lang="en-US" sz="2000" dirty="0">
                <a:latin typeface="Lucida Sans"/>
                <a:cs typeface="Lucida Sans"/>
              </a:rPr>
              <a:t>: &lt;http://</a:t>
            </a:r>
            <a:r>
              <a:rPr lang="en-US" sz="2000" dirty="0" err="1">
                <a:latin typeface="Lucida Sans"/>
                <a:cs typeface="Lucida Sans"/>
              </a:rPr>
              <a:t>xmlns.com</a:t>
            </a:r>
            <a:r>
              <a:rPr lang="en-US" sz="2000" dirty="0">
                <a:latin typeface="Lucida Sans"/>
                <a:cs typeface="Lucida Sans"/>
              </a:rPr>
              <a:t>/</a:t>
            </a:r>
            <a:r>
              <a:rPr lang="en-US" sz="2000" dirty="0" err="1">
                <a:latin typeface="Lucida Sans"/>
                <a:cs typeface="Lucida Sans"/>
              </a:rPr>
              <a:t>foaf</a:t>
            </a:r>
            <a:r>
              <a:rPr lang="en-US" sz="2000" dirty="0">
                <a:latin typeface="Lucida Sans"/>
                <a:cs typeface="Lucida Sans"/>
              </a:rPr>
              <a:t>/0.1/&gt;</a:t>
            </a:r>
            <a:br>
              <a:rPr lang="en-US" sz="2000" dirty="0">
                <a:latin typeface="Lucida Sans"/>
                <a:cs typeface="Lucida Sans"/>
              </a:rPr>
            </a:br>
            <a:r>
              <a:rPr lang="en-US" sz="2000" dirty="0">
                <a:latin typeface="Lucida Sans"/>
                <a:cs typeface="Lucida Sans"/>
              </a:rPr>
              <a:t>SELECT </a:t>
            </a:r>
            <a:r>
              <a:rPr lang="en-US" sz="2000" dirty="0" smtClean="0">
                <a:latin typeface="Lucida Sans"/>
                <a:cs typeface="Lucida Sans"/>
              </a:rPr>
              <a:t>?y</a:t>
            </a:r>
            <a:r>
              <a:rPr lang="en-US" sz="2000" dirty="0">
                <a:latin typeface="Lucida Sans"/>
                <a:cs typeface="Lucida Sans"/>
              </a:rPr>
              <a:t/>
            </a:r>
            <a:br>
              <a:rPr lang="en-US" sz="2000" dirty="0">
                <a:latin typeface="Lucida Sans"/>
                <a:cs typeface="Lucida Sans"/>
              </a:rPr>
            </a:br>
            <a:r>
              <a:rPr lang="en-US" sz="2000" dirty="0" smtClean="0">
                <a:latin typeface="Lucida Sans"/>
                <a:cs typeface="Lucida Sans"/>
              </a:rPr>
              <a:t>WHERE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&lt;</a:t>
            </a:r>
            <a:r>
              <a:rPr lang="en-US" sz="2000" dirty="0" err="1">
                <a:latin typeface="Lucida Sans"/>
                <a:cs typeface="Lucida Sans"/>
              </a:rPr>
              <a:t>mailto:alice@example</a:t>
            </a:r>
            <a:r>
              <a:rPr lang="en-US" sz="2000" dirty="0" smtClean="0">
                <a:latin typeface="Lucida Sans"/>
                <a:cs typeface="Lucida Sans"/>
              </a:rPr>
              <a:t>&gt; </a:t>
            </a:r>
            <a:r>
              <a:rPr lang="en-US" sz="2000" b="1" dirty="0" smtClean="0">
                <a:latin typeface="Lucida Sans"/>
                <a:cs typeface="Lucida Sans"/>
              </a:rPr>
              <a:t>^</a:t>
            </a:r>
            <a:r>
              <a:rPr lang="en-US" sz="2000" b="1" dirty="0" err="1" smtClean="0">
                <a:latin typeface="Lucida Sans"/>
                <a:cs typeface="Lucida Sans"/>
              </a:rPr>
              <a:t>foaf:mbox</a:t>
            </a:r>
            <a:r>
              <a:rPr lang="en-US" sz="2000" b="1" dirty="0" smtClean="0">
                <a:latin typeface="Lucida Sans"/>
                <a:cs typeface="Lucida Sans"/>
              </a:rPr>
              <a:t> </a:t>
            </a:r>
            <a:r>
              <a:rPr lang="en-US" sz="2000" dirty="0" smtClean="0">
                <a:latin typeface="Lucida Sans"/>
                <a:cs typeface="Lucida Sans"/>
              </a:rPr>
              <a:t>?x . </a:t>
            </a:r>
            <a:br>
              <a:rPr lang="en-US" sz="2000" dirty="0" smtClean="0">
                <a:latin typeface="Lucida Sans"/>
                <a:cs typeface="Lucida Sans"/>
              </a:rPr>
            </a:br>
            <a:r>
              <a:rPr lang="en-US" sz="2000" dirty="0" smtClean="0">
                <a:latin typeface="Lucida Sans"/>
                <a:cs typeface="Lucida Sans"/>
              </a:rPr>
              <a:t>	?</a:t>
            </a:r>
            <a:r>
              <a:rPr lang="en-US" sz="2000" dirty="0">
                <a:latin typeface="Lucida Sans"/>
                <a:cs typeface="Lucida Sans"/>
              </a:rPr>
              <a:t>x </a:t>
            </a:r>
            <a:r>
              <a:rPr lang="en-US" sz="2000" b="1" dirty="0" err="1">
                <a:latin typeface="Lucida Sans"/>
                <a:cs typeface="Lucida Sans"/>
              </a:rPr>
              <a:t>foaf:knows</a:t>
            </a:r>
            <a:r>
              <a:rPr lang="en-US" sz="2000" b="1" dirty="0">
                <a:latin typeface="Lucida Sans"/>
                <a:cs typeface="Lucida Sans"/>
              </a:rPr>
              <a:t>/^</a:t>
            </a:r>
            <a:r>
              <a:rPr lang="en-US" sz="2000" b="1" dirty="0" err="1">
                <a:latin typeface="Lucida Sans"/>
                <a:cs typeface="Lucida Sans"/>
              </a:rPr>
              <a:t>foaf:knows</a:t>
            </a:r>
            <a:r>
              <a:rPr lang="en-US" sz="2000" b="1" dirty="0">
                <a:latin typeface="Lucida Sans"/>
                <a:cs typeface="Lucida Sans"/>
              </a:rPr>
              <a:t> </a:t>
            </a:r>
            <a:r>
              <a:rPr lang="en-US" sz="2000" dirty="0">
                <a:latin typeface="Lucida Sans"/>
                <a:cs typeface="Lucida Sans"/>
              </a:rPr>
              <a:t>?y .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	FILTER</a:t>
            </a:r>
            <a:r>
              <a:rPr lang="en-US" sz="2000" dirty="0">
                <a:latin typeface="Lucida Sans"/>
                <a:cs typeface="Lucida Sans"/>
              </a:rPr>
              <a:t>(?x != ?y) </a:t>
            </a:r>
            <a:r>
              <a:rPr lang="en-US" sz="2000" dirty="0" smtClean="0">
                <a:latin typeface="Lucida Sans"/>
                <a:cs typeface="Lucida Sans"/>
              </a:rPr>
              <a:t/>
            </a:r>
            <a:br>
              <a:rPr lang="en-US" sz="2000" dirty="0" smtClean="0">
                <a:latin typeface="Lucida Sans"/>
                <a:cs typeface="Lucida Sans"/>
              </a:rPr>
            </a:br>
            <a:r>
              <a:rPr lang="en-US" sz="2000" dirty="0" smtClean="0">
                <a:latin typeface="Lucida Sans"/>
                <a:cs typeface="Lucida Sans"/>
              </a:rPr>
              <a:t>}</a:t>
            </a:r>
            <a:endParaRPr lang="en-US" sz="2000" dirty="0">
              <a:latin typeface="Lucida Sans"/>
              <a:cs typeface="Lucida Sans"/>
            </a:endParaRPr>
          </a:p>
        </p:txBody>
      </p:sp>
    </p:spTree>
    <p:extLst>
      <p:ext uri="{BB962C8B-B14F-4D97-AF65-F5344CB8AC3E}">
        <p14:creationId xmlns:p14="http://schemas.microsoft.com/office/powerpoint/2010/main" val="178671836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Reading</a:t>
            </a:r>
            <a:endParaRPr lang="en-US" dirty="0"/>
          </a:p>
        </p:txBody>
      </p:sp>
      <p:sp>
        <p:nvSpPr>
          <p:cNvPr id="3" name="Content Placeholder 2"/>
          <p:cNvSpPr>
            <a:spLocks noGrp="1"/>
          </p:cNvSpPr>
          <p:nvPr>
            <p:ph idx="1"/>
          </p:nvPr>
        </p:nvSpPr>
        <p:spPr/>
        <p:txBody>
          <a:bodyPr/>
          <a:lstStyle/>
          <a:p>
            <a:pPr marL="0" indent="0">
              <a:buNone/>
            </a:pPr>
            <a:r>
              <a:rPr lang="en-US" dirty="0"/>
              <a:t>SPARQL </a:t>
            </a:r>
            <a:r>
              <a:rPr lang="en-US" dirty="0" smtClean="0"/>
              <a:t>1.1 Query Language</a:t>
            </a:r>
            <a:br>
              <a:rPr lang="en-US" dirty="0" smtClean="0"/>
            </a:br>
            <a:r>
              <a:rPr lang="en-US" sz="1800" dirty="0" smtClean="0"/>
              <a:t>http</a:t>
            </a:r>
            <a:r>
              <a:rPr lang="en-US" sz="1800" dirty="0"/>
              <a:t>://www.w3.org/TR/sparql11-query</a:t>
            </a:r>
            <a:r>
              <a:rPr lang="en-US" sz="1800" dirty="0" smtClean="0"/>
              <a:t>/</a:t>
            </a:r>
          </a:p>
          <a:p>
            <a:pPr marL="0" indent="0">
              <a:buNone/>
            </a:pPr>
            <a:r>
              <a:rPr lang="en-US" dirty="0" smtClean="0"/>
              <a:t>SPARQL 1.1 Update</a:t>
            </a:r>
            <a:br>
              <a:rPr lang="en-US" dirty="0" smtClean="0"/>
            </a:br>
            <a:r>
              <a:rPr lang="en-US" sz="1800" dirty="0" smtClean="0"/>
              <a:t>http</a:t>
            </a:r>
            <a:r>
              <a:rPr lang="en-US" sz="1800" dirty="0"/>
              <a:t>://www.w3.org/TR/sparql11-</a:t>
            </a:r>
            <a:r>
              <a:rPr lang="en-US" sz="1800" dirty="0" smtClean="0"/>
              <a:t>update/</a:t>
            </a:r>
          </a:p>
          <a:p>
            <a:pPr marL="0" indent="0">
              <a:buNone/>
            </a:pPr>
            <a:r>
              <a:rPr lang="en-US" dirty="0" smtClean="0"/>
              <a:t>SPARQL Query XML Results Format</a:t>
            </a:r>
            <a:br>
              <a:rPr lang="en-US" dirty="0" smtClean="0"/>
            </a:br>
            <a:r>
              <a:rPr lang="en-US" sz="1800" dirty="0" smtClean="0"/>
              <a:t>http</a:t>
            </a:r>
            <a:r>
              <a:rPr lang="en-US" sz="1800" dirty="0"/>
              <a:t>://www.w3.org/TR/</a:t>
            </a:r>
            <a:r>
              <a:rPr lang="en-US" sz="1800" dirty="0" err="1"/>
              <a:t>rdf-sparql-XMLres</a:t>
            </a:r>
            <a:r>
              <a:rPr lang="en-US" sz="1800" dirty="0"/>
              <a:t>/</a:t>
            </a:r>
          </a:p>
          <a:p>
            <a:pPr marL="0" indent="0">
              <a:buNone/>
            </a:pPr>
            <a:endParaRPr lang="en-US" dirty="0" smtClean="0"/>
          </a:p>
          <a:p>
            <a:endParaRPr lang="en-US" dirty="0"/>
          </a:p>
        </p:txBody>
      </p:sp>
    </p:spTree>
    <p:extLst>
      <p:ext uri="{BB962C8B-B14F-4D97-AF65-F5344CB8AC3E}">
        <p14:creationId xmlns:p14="http://schemas.microsoft.com/office/powerpoint/2010/main" val="3289367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6"/>
          <p:cNvSpPr>
            <a:spLocks noGrp="1"/>
          </p:cNvSpPr>
          <p:nvPr>
            <p:ph type="title"/>
          </p:nvPr>
        </p:nvSpPr>
        <p:spPr/>
        <p:txBody>
          <a:bodyPr/>
          <a:lstStyle/>
          <a:p>
            <a:pPr eaLnBrk="1" hangingPunct="1"/>
            <a:r>
              <a:rPr lang="en-GB" smtClean="0"/>
              <a:t>RDF Query Languages</a:t>
            </a:r>
          </a:p>
        </p:txBody>
      </p:sp>
      <p:sp>
        <p:nvSpPr>
          <p:cNvPr id="24579" name="Content Placeholder 7"/>
          <p:cNvSpPr>
            <a:spLocks noGrp="1"/>
          </p:cNvSpPr>
          <p:nvPr>
            <p:ph idx="1"/>
          </p:nvPr>
        </p:nvSpPr>
        <p:spPr/>
        <p:txBody>
          <a:bodyPr/>
          <a:lstStyle/>
          <a:p>
            <a:pPr eaLnBrk="1" hangingPunct="1"/>
            <a:r>
              <a:rPr lang="en-GB" dirty="0" smtClean="0"/>
              <a:t>RDF query languages were not standardised until 2008</a:t>
            </a:r>
          </a:p>
          <a:p>
            <a:pPr eaLnBrk="1" hangingPunct="1"/>
            <a:r>
              <a:rPr lang="en-GB" dirty="0" smtClean="0"/>
              <a:t>Large number of early RDF query languages:</a:t>
            </a:r>
          </a:p>
          <a:p>
            <a:pPr lvl="1" eaLnBrk="1" hangingPunct="1"/>
            <a:r>
              <a:rPr lang="en-GB" dirty="0" err="1" smtClean="0"/>
              <a:t>SerQL</a:t>
            </a:r>
            <a:endParaRPr lang="en-GB" dirty="0" smtClean="0"/>
          </a:p>
          <a:p>
            <a:pPr lvl="1" eaLnBrk="1" hangingPunct="1"/>
            <a:r>
              <a:rPr lang="en-GB" dirty="0" err="1" smtClean="0"/>
              <a:t>SquishQL</a:t>
            </a:r>
            <a:endParaRPr lang="en-GB" dirty="0" smtClean="0"/>
          </a:p>
          <a:p>
            <a:pPr lvl="1" eaLnBrk="1" hangingPunct="1"/>
            <a:r>
              <a:rPr lang="en-GB" dirty="0" smtClean="0"/>
              <a:t>RDQL</a:t>
            </a:r>
          </a:p>
          <a:p>
            <a:pPr lvl="1" eaLnBrk="1" hangingPunct="1"/>
            <a:r>
              <a:rPr lang="en-GB" dirty="0" err="1" smtClean="0"/>
              <a:t>XsRQL</a:t>
            </a:r>
            <a:endParaRPr lang="en-GB" dirty="0" smtClean="0"/>
          </a:p>
          <a:p>
            <a:pPr lvl="1" eaLnBrk="1" hangingPunct="1"/>
            <a:r>
              <a:rPr lang="en-GB" dirty="0" smtClean="0"/>
              <a:t>RQL</a:t>
            </a:r>
          </a:p>
          <a:p>
            <a:pPr lvl="1" eaLnBrk="1" hangingPunct="1"/>
            <a:r>
              <a:rPr lang="en-GB" dirty="0" smtClean="0"/>
              <a:t>RDFQL</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GB" smtClean="0"/>
              <a:t>RDF Query Languages</a:t>
            </a:r>
          </a:p>
        </p:txBody>
      </p:sp>
      <p:sp>
        <p:nvSpPr>
          <p:cNvPr id="25603" name="Content Placeholder 2"/>
          <p:cNvSpPr>
            <a:spLocks noGrp="1"/>
          </p:cNvSpPr>
          <p:nvPr>
            <p:ph idx="1"/>
          </p:nvPr>
        </p:nvSpPr>
        <p:spPr/>
        <p:txBody>
          <a:bodyPr/>
          <a:lstStyle/>
          <a:p>
            <a:pPr marL="0" indent="0" eaLnBrk="1" hangingPunct="1">
              <a:buNone/>
            </a:pPr>
            <a:r>
              <a:rPr lang="en-GB" dirty="0" smtClean="0"/>
              <a:t>Early query languages mostly represented queries in the same way, as a set of triple patterns: (?s ?p ?o)</a:t>
            </a:r>
          </a:p>
          <a:p>
            <a:pPr marL="0" indent="0" eaLnBrk="1" hangingPunct="1">
              <a:buNone/>
            </a:pPr>
            <a:endParaRPr lang="en-GB" dirty="0" smtClean="0"/>
          </a:p>
          <a:p>
            <a:pPr marL="0" indent="0" eaLnBrk="1" hangingPunct="1">
              <a:buNone/>
            </a:pPr>
            <a:r>
              <a:rPr lang="en-GB" dirty="0" smtClean="0"/>
              <a:t>Typical query structure:</a:t>
            </a:r>
          </a:p>
          <a:p>
            <a:pPr eaLnBrk="1" hangingPunct="1">
              <a:buFontTx/>
              <a:buNone/>
            </a:pPr>
            <a:r>
              <a:rPr lang="en-GB" dirty="0" smtClean="0"/>
              <a:t>	&lt;list of variables to be bound and returned&gt;</a:t>
            </a:r>
            <a:br>
              <a:rPr lang="en-GB" dirty="0" smtClean="0"/>
            </a:br>
            <a:r>
              <a:rPr lang="en-GB" dirty="0" smtClean="0"/>
              <a:t>&lt;list of triple patterns and constraints&gt;</a:t>
            </a:r>
          </a:p>
          <a:p>
            <a:pPr marL="0" indent="0" eaLnBrk="1" hangingPunct="1">
              <a:buNone/>
            </a:pPr>
            <a:endParaRPr lang="en-GB" dirty="0" smtClean="0"/>
          </a:p>
          <a:p>
            <a:pPr marL="0" indent="0" eaLnBrk="1" hangingPunct="1">
              <a:buNone/>
            </a:pPr>
            <a:r>
              <a:rPr lang="en-GB" dirty="0" smtClean="0"/>
              <a:t>W3C specified a single query language which combines the best features of its predecessors: SPARQL</a:t>
            </a:r>
          </a:p>
          <a:p>
            <a:pPr eaLnBrk="1" hangingPunct="1">
              <a:buFontTx/>
              <a:buNone/>
            </a:pPr>
            <a:endParaRPr lang="en-GB" dirty="0"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E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ECS.thmx</Template>
  <TotalTime>1693</TotalTime>
  <Words>1875</Words>
  <Application>Microsoft Macintosh PowerPoint</Application>
  <PresentationFormat>On-screen Show (4:3)</PresentationFormat>
  <Paragraphs>410</Paragraphs>
  <Slides>77</Slides>
  <Notes>6</Notes>
  <HiddenSlides>3</HiddenSlides>
  <MMClips>0</MMClips>
  <ScaleCrop>false</ScaleCrop>
  <HeadingPairs>
    <vt:vector size="4" baseType="variant">
      <vt:variant>
        <vt:lpstr>Theme</vt:lpstr>
      </vt:variant>
      <vt:variant>
        <vt:i4>3</vt:i4>
      </vt:variant>
      <vt:variant>
        <vt:lpstr>Slide Titles</vt:lpstr>
      </vt:variant>
      <vt:variant>
        <vt:i4>77</vt:i4>
      </vt:variant>
    </vt:vector>
  </HeadingPairs>
  <TitlesOfParts>
    <vt:vector size="80" baseType="lpstr">
      <vt:lpstr>ECS</vt:lpstr>
      <vt:lpstr>1_ECS</vt:lpstr>
      <vt:lpstr>2_ECS</vt:lpstr>
      <vt:lpstr>Semantic Web  in Depth</vt:lpstr>
      <vt:lpstr>Semantic Web Applications</vt:lpstr>
      <vt:lpstr>The Semantic Web Application</vt:lpstr>
      <vt:lpstr>The Semantic Web Application</vt:lpstr>
      <vt:lpstr>RDF Triplestores</vt:lpstr>
      <vt:lpstr>Querying Triplestores</vt:lpstr>
      <vt:lpstr>The Triplespace</vt:lpstr>
      <vt:lpstr>RDF Query Languages</vt:lpstr>
      <vt:lpstr>RDF Query Languages</vt:lpstr>
      <vt:lpstr>SPARQL  Query Language</vt:lpstr>
      <vt:lpstr>SPARQL in Brief</vt:lpstr>
      <vt:lpstr>Example Query</vt:lpstr>
      <vt:lpstr>Example Query</vt:lpstr>
      <vt:lpstr>SPARQL Query Plan</vt:lpstr>
      <vt:lpstr>Namespaces in Queries</vt:lpstr>
      <vt:lpstr>Matching RDF Literals</vt:lpstr>
      <vt:lpstr>Matching RDF String Literals</vt:lpstr>
      <vt:lpstr>Matching RDF Numeric Literals</vt:lpstr>
      <vt:lpstr>Blank Nodes</vt:lpstr>
      <vt:lpstr>Blank Nodes</vt:lpstr>
      <vt:lpstr>SPARQL Constraints</vt:lpstr>
      <vt:lpstr>Group Graph Patterns</vt:lpstr>
      <vt:lpstr>Optional Graph Patterns</vt:lpstr>
      <vt:lpstr>Optional Graph Patterns</vt:lpstr>
      <vt:lpstr>Union Graph Patterns</vt:lpstr>
      <vt:lpstr>Specifying Datasets</vt:lpstr>
      <vt:lpstr>Default Graph</vt:lpstr>
      <vt:lpstr>Named Graphs</vt:lpstr>
      <vt:lpstr>Ordering</vt:lpstr>
      <vt:lpstr>Limit and Offset</vt:lpstr>
      <vt:lpstr>Distinct</vt:lpstr>
      <vt:lpstr>Other SPARQL Verbs</vt:lpstr>
      <vt:lpstr>CONSTRUCT</vt:lpstr>
      <vt:lpstr>CONSTRUCT</vt:lpstr>
      <vt:lpstr>CONSTRUCT and bNodes</vt:lpstr>
      <vt:lpstr>CONSTRUCT and bNodes</vt:lpstr>
      <vt:lpstr>CONSTRUCT and bNodes</vt:lpstr>
      <vt:lpstr>CONSTRUCT is not a rule language</vt:lpstr>
      <vt:lpstr>CONSTRUCT is not a rule language</vt:lpstr>
      <vt:lpstr>Accessing graphs with CONSTRUCT</vt:lpstr>
      <vt:lpstr>Accessing graphs with CONSTRUCT</vt:lpstr>
      <vt:lpstr>ASK</vt:lpstr>
      <vt:lpstr>ASK Example</vt:lpstr>
      <vt:lpstr>DESCRIBE</vt:lpstr>
      <vt:lpstr>Describe Examples</vt:lpstr>
      <vt:lpstr>Concise Bounded Description</vt:lpstr>
      <vt:lpstr>Concise Bounded Description Algorithm</vt:lpstr>
      <vt:lpstr>Concise Bounded Description Example</vt:lpstr>
      <vt:lpstr>Concise Bounded Description Example</vt:lpstr>
      <vt:lpstr>SPARQL Protocol</vt:lpstr>
      <vt:lpstr>SPARQL Protocol</vt:lpstr>
      <vt:lpstr>SPARQL over HTTP</vt:lpstr>
      <vt:lpstr>HTTP GET</vt:lpstr>
      <vt:lpstr>SPARQL Results Format</vt:lpstr>
      <vt:lpstr>SPARQL Results Format</vt:lpstr>
      <vt:lpstr>SPARQL Results Format</vt:lpstr>
      <vt:lpstr>SPARQL Results Format</vt:lpstr>
      <vt:lpstr>SPARQL Results Format</vt:lpstr>
      <vt:lpstr>SPARQL Results Format</vt:lpstr>
      <vt:lpstr>SPARQL Results Format</vt:lpstr>
      <vt:lpstr>Further Reading</vt:lpstr>
      <vt:lpstr>SPARQL 1.1</vt:lpstr>
      <vt:lpstr>Extending SPARQL</vt:lpstr>
      <vt:lpstr>SPARQL 1.1</vt:lpstr>
      <vt:lpstr>Update</vt:lpstr>
      <vt:lpstr>Update: INSERT DATA</vt:lpstr>
      <vt:lpstr>Update: DELETE DATA</vt:lpstr>
      <vt:lpstr>Update: DELETE/INSERT</vt:lpstr>
      <vt:lpstr>Update: Graph Operations</vt:lpstr>
      <vt:lpstr>Aggregates</vt:lpstr>
      <vt:lpstr>Subqueries</vt:lpstr>
      <vt:lpstr>SELECT Expressions</vt:lpstr>
      <vt:lpstr>Property Paths: Alternatives</vt:lpstr>
      <vt:lpstr>Property Paths: Sequences</vt:lpstr>
      <vt:lpstr>Property Paths: Arbitrary Sequences</vt:lpstr>
      <vt:lpstr>Property Paths: Inverses</vt:lpstr>
      <vt:lpstr>Further Reading</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COMP6028 Semantic Web Technologies SPARQL</dc:title>
  <dc:creator>Nicholas Gibbins</dc:creator>
  <cp:lastModifiedBy>Nicholas Gibbins</cp:lastModifiedBy>
  <cp:revision>61</cp:revision>
  <dcterms:created xsi:type="dcterms:W3CDTF">2010-05-05T13:08:09Z</dcterms:created>
  <dcterms:modified xsi:type="dcterms:W3CDTF">2014-03-20T12:35:24Z</dcterms:modified>
</cp:coreProperties>
</file>