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6" r:id="rId1"/>
    <p:sldMasterId id="2147483684" r:id="rId2"/>
  </p:sldMasterIdLst>
  <p:notesMasterIdLst>
    <p:notesMasterId r:id="rId79"/>
  </p:notesMasterIdLst>
  <p:handoutMasterIdLst>
    <p:handoutMasterId r:id="rId80"/>
  </p:handoutMasterIdLst>
  <p:sldIdLst>
    <p:sldId id="601" r:id="rId3"/>
    <p:sldId id="748" r:id="rId4"/>
    <p:sldId id="702" r:id="rId5"/>
    <p:sldId id="703" r:id="rId6"/>
    <p:sldId id="704" r:id="rId7"/>
    <p:sldId id="705" r:id="rId8"/>
    <p:sldId id="706" r:id="rId9"/>
    <p:sldId id="708" r:id="rId10"/>
    <p:sldId id="709" r:id="rId11"/>
    <p:sldId id="603" r:id="rId12"/>
    <p:sldId id="710" r:id="rId13"/>
    <p:sldId id="605" r:id="rId14"/>
    <p:sldId id="606" r:id="rId15"/>
    <p:sldId id="607" r:id="rId16"/>
    <p:sldId id="713" r:id="rId17"/>
    <p:sldId id="712" r:id="rId18"/>
    <p:sldId id="711" r:id="rId19"/>
    <p:sldId id="707" r:id="rId20"/>
    <p:sldId id="612" r:id="rId21"/>
    <p:sldId id="613" r:id="rId22"/>
    <p:sldId id="714" r:id="rId23"/>
    <p:sldId id="715" r:id="rId24"/>
    <p:sldId id="716" r:id="rId25"/>
    <p:sldId id="670" r:id="rId26"/>
    <p:sldId id="671" r:id="rId27"/>
    <p:sldId id="750" r:id="rId28"/>
    <p:sldId id="752" r:id="rId29"/>
    <p:sldId id="751" r:id="rId30"/>
    <p:sldId id="692" r:id="rId31"/>
    <p:sldId id="629" r:id="rId32"/>
    <p:sldId id="630" r:id="rId33"/>
    <p:sldId id="631" r:id="rId34"/>
    <p:sldId id="749" r:id="rId35"/>
    <p:sldId id="694" r:id="rId36"/>
    <p:sldId id="636" r:id="rId37"/>
    <p:sldId id="638" r:id="rId38"/>
    <p:sldId id="639" r:id="rId39"/>
    <p:sldId id="735" r:id="rId40"/>
    <p:sldId id="736" r:id="rId41"/>
    <p:sldId id="737" r:id="rId42"/>
    <p:sldId id="738" r:id="rId43"/>
    <p:sldId id="739" r:id="rId44"/>
    <p:sldId id="740" r:id="rId45"/>
    <p:sldId id="741" r:id="rId46"/>
    <p:sldId id="742" r:id="rId47"/>
    <p:sldId id="743" r:id="rId48"/>
    <p:sldId id="744" r:id="rId49"/>
    <p:sldId id="745" r:id="rId50"/>
    <p:sldId id="746" r:id="rId51"/>
    <p:sldId id="646" r:id="rId52"/>
    <p:sldId id="647" r:id="rId53"/>
    <p:sldId id="649" r:id="rId54"/>
    <p:sldId id="648" r:id="rId55"/>
    <p:sldId id="650" r:id="rId56"/>
    <p:sldId id="651" r:id="rId57"/>
    <p:sldId id="729" r:id="rId58"/>
    <p:sldId id="730" r:id="rId59"/>
    <p:sldId id="731" r:id="rId60"/>
    <p:sldId id="732" r:id="rId61"/>
    <p:sldId id="733" r:id="rId62"/>
    <p:sldId id="734" r:id="rId63"/>
    <p:sldId id="754" r:id="rId64"/>
    <p:sldId id="753" r:id="rId65"/>
    <p:sldId id="755" r:id="rId66"/>
    <p:sldId id="717" r:id="rId67"/>
    <p:sldId id="718" r:id="rId68"/>
    <p:sldId id="719" r:id="rId69"/>
    <p:sldId id="720" r:id="rId70"/>
    <p:sldId id="721" r:id="rId71"/>
    <p:sldId id="722" r:id="rId72"/>
    <p:sldId id="723" r:id="rId73"/>
    <p:sldId id="724" r:id="rId74"/>
    <p:sldId id="725" r:id="rId75"/>
    <p:sldId id="726" r:id="rId76"/>
    <p:sldId id="727" r:id="rId77"/>
    <p:sldId id="728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17" autoAdjust="0"/>
    <p:restoredTop sz="94683" autoAdjust="0"/>
  </p:normalViewPr>
  <p:slideViewPr>
    <p:cSldViewPr>
      <p:cViewPr>
        <p:scale>
          <a:sx n="103" d="100"/>
          <a:sy n="103" d="100"/>
        </p:scale>
        <p:origin x="-520" y="-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Relationship Id="rId2" Type="http://schemas.openxmlformats.org/officeDocument/2006/relationships/slide" Target="slides/slide36.xml"/><Relationship Id="rId3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90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AEF123-836C-B646-A0F8-026B736F8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43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BCA20E-E1C6-C346-99CB-CFB45C037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06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1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15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16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E3A38-C1CD-4541-96D9-94422B02B01A}" type="slidenum">
              <a:rPr lang="en-US"/>
              <a:pPr/>
              <a:t>19</a:t>
            </a:fld>
            <a:endParaRPr lang="en-US"/>
          </a:p>
        </p:txBody>
      </p:sp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6F339-1912-8E48-855C-785158E3D8C4}" type="slidenum">
              <a:rPr lang="en-US"/>
              <a:pPr/>
              <a:t>20</a:t>
            </a:fld>
            <a:endParaRPr lang="en-US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24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25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29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30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E03387-01CD-F84C-A016-14FC549E86CF}" type="slidenum">
              <a:rPr lang="en-US"/>
              <a:pPr/>
              <a:t>31</a:t>
            </a:fld>
            <a:endParaRPr lang="en-US"/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8A753-D780-F74B-9A14-FE7761DE1F48}" type="slidenum">
              <a:rPr lang="en-US"/>
              <a:pPr/>
              <a:t>32</a:t>
            </a:fld>
            <a:endParaRPr lang="en-US"/>
          </a:p>
        </p:txBody>
      </p:sp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4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E4BD8-B2DC-C14C-869F-B145DD324F36}" type="slidenum">
              <a:rPr lang="en-US"/>
              <a:pPr/>
              <a:t>34</a:t>
            </a:fld>
            <a:endParaRPr lang="en-US"/>
          </a:p>
        </p:txBody>
      </p:sp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9D01A-2B36-6348-AD40-942E6D97C797}" type="slidenum">
              <a:rPr lang="en-US"/>
              <a:pPr/>
              <a:t>35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0E14A-ADED-F74C-9CB0-20FEF16F9C22}" type="slidenum">
              <a:rPr lang="en-US"/>
              <a:pPr/>
              <a:t>36</a:t>
            </a:fld>
            <a:endParaRPr lang="en-US"/>
          </a:p>
        </p:txBody>
      </p:sp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64927-1F73-D545-8D5F-868B774F3CA2}" type="slidenum">
              <a:rPr lang="en-US"/>
              <a:pPr/>
              <a:t>37</a:t>
            </a:fld>
            <a:endParaRPr lang="en-US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F8078-FCE3-BB4D-800D-0089947DFCC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F7652-01F1-7446-BAC9-E4A6A46EE833}" type="slidenum">
              <a:rPr lang="en-US"/>
              <a:pPr/>
              <a:t>39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Award-winning Semantic Web application</a:t>
            </a:r>
          </a:p>
          <a:p>
            <a:pPr lvl="2">
              <a:lnSpc>
                <a:spcPct val="90000"/>
              </a:lnSpc>
            </a:pPr>
            <a:endParaRPr lang="en-GB" dirty="0" smtClean="0"/>
          </a:p>
          <a:p>
            <a:pPr lvl="2">
              <a:lnSpc>
                <a:spcPct val="90000"/>
              </a:lnSpc>
            </a:pPr>
            <a:r>
              <a:rPr lang="en-GB" dirty="0" smtClean="0"/>
              <a:t>ISO 3166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UN LOCODE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IATA</a:t>
            </a:r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E8CAB-9C8F-B64C-8AC6-0DBB2D38DA5A}" type="slidenum">
              <a:rPr lang="en-US"/>
              <a:pPr/>
              <a:t>40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E99CD-3613-464E-96F2-964B9F48C889}" type="slidenum">
              <a:rPr lang="en-US"/>
              <a:pPr/>
              <a:t>41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2A7B7-6394-C843-ACF1-7EDC153CE6DA}" type="slidenum">
              <a:rPr lang="en-US"/>
              <a:pPr/>
              <a:t>45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A8629-3BBB-C046-B0FB-A73AE919CE26}" type="slidenum">
              <a:rPr lang="en-US"/>
              <a:pPr/>
              <a:t>46</a:t>
            </a:fld>
            <a:endParaRPr 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5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Trade publications</a:t>
            </a:r>
            <a:r>
              <a:rPr lang="en-US" baseline="0" dirty="0" smtClean="0"/>
              <a:t> – Architects Journal</a:t>
            </a:r>
          </a:p>
          <a:p>
            <a:r>
              <a:rPr lang="en-US" baseline="0" dirty="0" smtClean="0"/>
              <a:t>Local publications – </a:t>
            </a:r>
            <a:r>
              <a:rPr lang="en-US" baseline="0" dirty="0" err="1" smtClean="0"/>
              <a:t>myCamden</a:t>
            </a:r>
            <a:r>
              <a:rPr lang="en-US" baseline="0" dirty="0" smtClean="0"/>
              <a:t>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F8078-FCE3-BB4D-800D-0089947DFCC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FCC36-4E5B-8746-B037-2E96C9769F4E}" type="slidenum">
              <a:rPr lang="en-US"/>
              <a:pPr/>
              <a:t>50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6D6B7-EC2D-A042-B8F3-CBAEA927567F}" type="slidenum">
              <a:rPr lang="en-US"/>
              <a:pPr/>
              <a:t>51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0DC70-545C-8C40-B306-387DBFE94F94}" type="slidenum">
              <a:rPr lang="en-US"/>
              <a:pPr/>
              <a:t>52</a:t>
            </a:fld>
            <a:endParaRPr lang="en-US"/>
          </a:p>
        </p:txBody>
      </p:sp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CF535-D07A-A941-80D9-99FDE3155B2C}" type="slidenum">
              <a:rPr lang="en-US"/>
              <a:pPr/>
              <a:t>53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0DBCF-C405-A84B-AD51-9FA695CFC08A}" type="slidenum">
              <a:rPr lang="en-US"/>
              <a:pPr/>
              <a:t>54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53712-C4DE-AF4C-86CF-CDAA0ADC0763}" type="slidenum">
              <a:rPr lang="en-US"/>
              <a:pPr/>
              <a:t>55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57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58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59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SIOC – Semantically-Interlinked Online Communities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291F35-CDF6-5C4D-BF3E-BE2874F08C60}" type="slidenum">
              <a:rPr lang="en-US"/>
              <a:pPr/>
              <a:t>60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EAEC7-F666-B844-8989-5907A04E50F9}" type="slidenum">
              <a:rPr lang="en-US"/>
              <a:pPr/>
              <a:t>65</a:t>
            </a:fld>
            <a:endParaRPr lang="en-US"/>
          </a:p>
        </p:txBody>
      </p:sp>
      <p:sp>
        <p:nvSpPr>
          <p:cNvPr id="98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B2576-85AF-E941-836B-62AB02F3327C}" type="slidenum">
              <a:rPr lang="en-US"/>
              <a:pPr/>
              <a:t>66</a:t>
            </a:fld>
            <a:endParaRPr lang="en-US"/>
          </a:p>
        </p:txBody>
      </p:sp>
      <p:sp>
        <p:nvSpPr>
          <p:cNvPr id="93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D2E5D-17F7-5E4B-A6AF-FB6DE5EFAA22}" type="slidenum">
              <a:rPr lang="en-US"/>
              <a:pPr/>
              <a:t>67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EB4A6-A6FC-C448-AA5C-D4D82DF030F6}" type="slidenum">
              <a:rPr lang="en-US"/>
              <a:pPr/>
              <a:t>68</a:t>
            </a:fld>
            <a:endParaRPr 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1D3F85-75BB-8F48-9338-9C46DB707A20}" type="slidenum">
              <a:rPr lang="en-US"/>
              <a:pPr/>
              <a:t>69</a:t>
            </a:fld>
            <a:endParaRPr lang="en-US"/>
          </a:p>
        </p:txBody>
      </p:sp>
      <p:sp>
        <p:nvSpPr>
          <p:cNvPr id="969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this is the related term in the cell type ontology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2D09D-0DDA-1C42-9833-33840041C115}" type="slidenum">
              <a:rPr lang="en-US"/>
              <a:pPr/>
              <a:t>71</a:t>
            </a:fld>
            <a:endParaRPr lang="en-US"/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9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Quantities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F7EC2-9BE5-184C-B103-198596325B05}" type="slidenum">
              <a:rPr lang="en-US"/>
              <a:pPr/>
              <a:t>72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1C18AD-DEAA-9B4D-8097-D33D37AACC6F}" type="slidenum">
              <a:rPr lang="en-US"/>
              <a:pPr/>
              <a:t>73</a:t>
            </a:fld>
            <a:endParaRPr lang="en-US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94BFC-03B9-7B40-B8A3-2894B7D77895}" type="slidenum">
              <a:rPr lang="en-US"/>
              <a:pPr/>
              <a:t>74</a:t>
            </a:fld>
            <a:endParaRPr lang="en-US"/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0DE23-2AD7-9D45-960F-DDF2D5F64FCD}" type="slidenum">
              <a:rPr lang="en-US"/>
              <a:pPr/>
              <a:t>75</a:t>
            </a:fld>
            <a:endParaRPr lang="en-US"/>
          </a:p>
        </p:txBody>
      </p:sp>
      <p:sp>
        <p:nvSpPr>
          <p:cNvPr id="94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10CFD-405C-B14D-9905-F17EC233926C}" type="slidenum">
              <a:rPr lang="en-US"/>
              <a:pPr/>
              <a:t>76</a:t>
            </a:fld>
            <a:endParaRPr lang="en-US"/>
          </a:p>
        </p:txBody>
      </p:sp>
      <p:sp>
        <p:nvSpPr>
          <p:cNvPr id="98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10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EE906-FDA9-894A-8F6F-FD4637A44D80}" type="slidenum">
              <a:rPr lang="en-US"/>
              <a:pPr/>
              <a:t>12</a:t>
            </a:fld>
            <a:endParaRPr lang="en-US"/>
          </a:p>
        </p:txBody>
      </p:sp>
      <p:sp>
        <p:nvSpPr>
          <p:cNvPr id="78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6076B-09A0-7248-BA3E-CEE62A530D68}" type="slidenum">
              <a:rPr lang="en-US"/>
              <a:pPr/>
              <a:t>13</a:t>
            </a:fld>
            <a:endParaRPr lang="en-US"/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D601C-19D4-3E42-B9A4-0F4958D16A01}" type="slidenum">
              <a:rPr lang="en-US"/>
              <a:pPr/>
              <a:t>14</a:t>
            </a:fld>
            <a:endParaRPr lang="en-US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D93CC-947A-074C-A193-0215573696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856C1-EDFD-ED4A-B892-F010F9D95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61998E88-EECB-EA4C-8457-6F0C172C5B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D8BB8557-BD52-A746-A93E-0BBB89C39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335224D-EF62-2A4E-AE98-DEC4CC691B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8E4FDF2-E882-1944-9B1E-C59C95973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563438-3C6C-FE49-84F5-1622158936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D8BB8557-BD52-A746-A93E-0BBB89C39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8E4FDF2-E882-1944-9B1E-C59C95973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563438-3C6C-FE49-84F5-1622158936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108D6-3244-DC43-8000-DEBE2C11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2E60D-3BB1-CD4F-A6AA-5123536C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2C542-DB8F-BF45-BF14-FC413683B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  <p:sldLayoutId id="2147483682" r:id="rId15"/>
    <p:sldLayoutId id="2147483683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moz.org/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://search.netscape.com/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://www.gracenote.com/" TargetMode="External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hyperlink" Target="http://www.oreilly.com/meerkat/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://jibbering.com/foaf/foafnaut.svg" TargetMode="External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SiDocs\CoAKTinG\PI%20meeting%20March%2003%20with%20coakting%20tools\Review%20%20slide%20presentation\PI%20replay+compendium.avi" TargetMode="Externa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gif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hyperlink" Target="http://www.esd.org.uk/standards/ipsv/" TargetMode="External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???" TargetMode="External"/><Relationship Id="rId5" Type="http://schemas.openxmlformats.org/officeDocument/2006/relationships/image" Target="../media/image99.emf"/><Relationship Id="rId6" Type="http://schemas.openxmlformats.org/officeDocument/2006/relationships/image" Target="../media/image10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</a:t>
            </a:r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COMP6028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Dr Nicholas </a:t>
            </a:r>
            <a:r>
              <a:rPr lang="en-GB" dirty="0" smtClean="0"/>
              <a:t>Gibbins - </a:t>
            </a:r>
            <a:r>
              <a:rPr lang="en-GB" dirty="0" err="1" smtClean="0"/>
              <a:t>nmg</a:t>
            </a:r>
            <a:r>
              <a:rPr lang="en-GB" dirty="0" err="1"/>
              <a:t>@ecs.soton.ac.uk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2013-2014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Title</a:t>
            </a:r>
          </a:p>
          <a:p>
            <a:r>
              <a:rPr lang="en-GB" smtClean="0"/>
              <a:t>Creator</a:t>
            </a:r>
          </a:p>
          <a:p>
            <a:r>
              <a:rPr lang="en-GB" smtClean="0"/>
              <a:t>Subject</a:t>
            </a:r>
          </a:p>
          <a:p>
            <a:r>
              <a:rPr lang="en-GB" smtClean="0"/>
              <a:t>Description</a:t>
            </a:r>
          </a:p>
          <a:p>
            <a:r>
              <a:rPr lang="en-GB" smtClean="0"/>
              <a:t>Publisher</a:t>
            </a:r>
          </a:p>
          <a:p>
            <a:r>
              <a:rPr lang="en-GB" smtClean="0"/>
              <a:t>Contributor</a:t>
            </a:r>
          </a:p>
          <a:p>
            <a:r>
              <a:rPr lang="en-GB" smtClean="0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GB" smtClean="0"/>
              <a:t>Type</a:t>
            </a:r>
          </a:p>
          <a:p>
            <a:r>
              <a:rPr lang="en-GB" smtClean="0"/>
              <a:t>Format</a:t>
            </a:r>
          </a:p>
          <a:p>
            <a:r>
              <a:rPr lang="en-GB" smtClean="0"/>
              <a:t>Identifier</a:t>
            </a:r>
          </a:p>
          <a:p>
            <a:r>
              <a:rPr lang="en-GB" smtClean="0"/>
              <a:t>Source</a:t>
            </a:r>
          </a:p>
          <a:p>
            <a:r>
              <a:rPr lang="en-GB" smtClean="0"/>
              <a:t>Language</a:t>
            </a:r>
          </a:p>
          <a:p>
            <a:r>
              <a:rPr lang="en-GB" smtClean="0"/>
              <a:t>Relation</a:t>
            </a:r>
          </a:p>
          <a:p>
            <a:r>
              <a:rPr lang="en-GB" smtClean="0"/>
              <a:t>Coverage</a:t>
            </a:r>
          </a:p>
          <a:p>
            <a:r>
              <a:rPr lang="en-GB" smtClean="0"/>
              <a:t>Rights</a:t>
            </a:r>
            <a:endParaRPr lang="en-US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Dublin Core Element Set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More detailed bibliographic ontology</a:t>
            </a:r>
          </a:p>
          <a:p>
            <a:r>
              <a:rPr lang="en-US" dirty="0" smtClean="0"/>
              <a:t>Describes types of publication</a:t>
            </a:r>
          </a:p>
          <a:p>
            <a:pPr lvl="1"/>
            <a:r>
              <a:rPr lang="en-US" dirty="0" smtClean="0"/>
              <a:t>Conference paper</a:t>
            </a:r>
          </a:p>
          <a:p>
            <a:pPr lvl="1"/>
            <a:r>
              <a:rPr lang="en-US" dirty="0" smtClean="0"/>
              <a:t>Journal article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Builds on Dublin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Bibliographic Ontology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4953000"/>
            <a:ext cx="215900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6325141"/>
            <a:ext cx="284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bibliontology.com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An open replacement for Yahoo and similar commercial Internet directories</a:t>
            </a:r>
          </a:p>
          <a:p>
            <a:r>
              <a:rPr lang="en-GB" smtClean="0"/>
              <a:t>Involves the Internet community by encouraging users to help build a subject taxonomy and classify web sites against it</a:t>
            </a:r>
          </a:p>
          <a:p>
            <a:endParaRPr lang="en-GB" dirty="0"/>
          </a:p>
        </p:txBody>
      </p:sp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Open Directory Project</a:t>
            </a:r>
            <a:endParaRPr lang="en-GB"/>
          </a:p>
        </p:txBody>
      </p:sp>
      <p:pic>
        <p:nvPicPr>
          <p:cNvPr id="78848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30956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6350291"/>
            <a:ext cx="196854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dmoz.org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Open Directory Project</a:t>
            </a:r>
            <a:endParaRPr lang="en-US"/>
          </a:p>
        </p:txBody>
      </p:sp>
      <p:sp>
        <p:nvSpPr>
          <p:cNvPr id="79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Designed for reuse</a:t>
            </a:r>
          </a:p>
          <a:p>
            <a:pPr lvl="1"/>
            <a:r>
              <a:rPr lang="en-GB" smtClean="0"/>
              <a:t>Directory data – information about web sites and the subject taxonomy – is provided for free in RDF format</a:t>
            </a:r>
          </a:p>
          <a:p>
            <a:pPr lvl="1"/>
            <a:r>
              <a:rPr lang="en-GB" smtClean="0"/>
              <a:t>ODP data is integrated into many other internet services – more specialised subject portals, search engines, etc</a:t>
            </a:r>
          </a:p>
          <a:p>
            <a:r>
              <a:rPr lang="en-GB" smtClean="0"/>
              <a:t>Vocabularies used</a:t>
            </a:r>
          </a:p>
          <a:p>
            <a:pPr lvl="1"/>
            <a:r>
              <a:rPr lang="en-GB" smtClean="0"/>
              <a:t>Dublin Core for bibliographic metadata</a:t>
            </a:r>
          </a:p>
          <a:p>
            <a:pPr lvl="1"/>
            <a:r>
              <a:rPr lang="en-GB" smtClean="0"/>
              <a:t>Custom schema for expressing topic hierarchies 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Open Directory Project users</a:t>
            </a:r>
            <a:endParaRPr lang="en-US"/>
          </a:p>
        </p:txBody>
      </p:sp>
      <p:pic>
        <p:nvPicPr>
          <p:cNvPr id="792581" name="Picture 5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03" r="-44003"/>
          <a:stretch>
            <a:fillRect/>
          </a:stretch>
        </p:blipFill>
        <p:spPr>
          <a:xfrm>
            <a:off x="323850" y="1692275"/>
            <a:ext cx="8496300" cy="4468813"/>
          </a:xfrm>
        </p:spPr>
      </p:pic>
      <p:pic>
        <p:nvPicPr>
          <p:cNvPr id="792578" name="Picture 2">
            <a:hlinkClick r:id="rId5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501008"/>
            <a:ext cx="3487738" cy="3044825"/>
          </a:xfrm>
          <a:ln/>
        </p:spPr>
      </p:pic>
      <p:pic>
        <p:nvPicPr>
          <p:cNvPr id="792580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67188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200" dirty="0"/>
              <a:t>An open replacement for the CDDB Internet CD database</a:t>
            </a:r>
          </a:p>
          <a:p>
            <a:pPr>
              <a:lnSpc>
                <a:spcPct val="90000"/>
              </a:lnSpc>
            </a:pPr>
            <a:r>
              <a:rPr lang="en-GB" sz="2200" dirty="0"/>
              <a:t>Complementary to </a:t>
            </a:r>
            <a:r>
              <a:rPr lang="en-GB" sz="2200" dirty="0" err="1"/>
              <a:t>freedb.org</a:t>
            </a:r>
            <a:endParaRPr lang="en-GB" sz="2200" dirty="0"/>
          </a:p>
          <a:p>
            <a:pPr>
              <a:lnSpc>
                <a:spcPct val="90000"/>
              </a:lnSpc>
            </a:pPr>
            <a:r>
              <a:rPr lang="en-GB" sz="2200" dirty="0"/>
              <a:t>Community-maintained service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Submissions and </a:t>
            </a:r>
            <a:r>
              <a:rPr lang="en-GB" sz="2000" dirty="0" smtClean="0"/>
              <a:t>moderations</a:t>
            </a:r>
          </a:p>
          <a:p>
            <a:r>
              <a:rPr lang="en-GB" dirty="0" smtClean="0"/>
              <a:t>Vocabularies used:</a:t>
            </a:r>
          </a:p>
          <a:p>
            <a:pPr lvl="1"/>
            <a:r>
              <a:rPr lang="en-GB" dirty="0" smtClean="0"/>
              <a:t>Dublin Core</a:t>
            </a:r>
          </a:p>
          <a:p>
            <a:pPr lvl="1"/>
            <a:r>
              <a:rPr lang="en-GB" dirty="0" smtClean="0"/>
              <a:t>Custom ontology for metadata specifically relating to audio recordings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  <a:buNone/>
            </a:pPr>
            <a:endParaRPr lang="en-GB" sz="2200" dirty="0" smtClean="0"/>
          </a:p>
        </p:txBody>
      </p:sp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11" y="1341438"/>
            <a:ext cx="4033838" cy="3846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6350291"/>
            <a:ext cx="323350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www.musicbrainz.org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Set of metadata vocabularies for automating publishing production processes and content exchange</a:t>
            </a:r>
          </a:p>
          <a:p>
            <a:r>
              <a:rPr lang="en-GB" dirty="0" smtClean="0"/>
              <a:t>Simplified profile of RDF/XML</a:t>
            </a:r>
          </a:p>
          <a:p>
            <a:pPr lvl="1"/>
            <a:r>
              <a:rPr lang="en-GB" dirty="0" smtClean="0"/>
              <a:t>Lower hurdle to adoption</a:t>
            </a:r>
          </a:p>
          <a:p>
            <a:r>
              <a:rPr lang="en-GB" dirty="0" smtClean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Vocabularies used:</a:t>
            </a:r>
          </a:p>
          <a:p>
            <a:pPr lvl="1"/>
            <a:r>
              <a:rPr lang="en-GB" dirty="0" smtClean="0"/>
              <a:t>Dublin Core</a:t>
            </a:r>
          </a:p>
          <a:p>
            <a:pPr lvl="1"/>
            <a:r>
              <a:rPr lang="en-GB" dirty="0" smtClean="0"/>
              <a:t>Custom </a:t>
            </a:r>
            <a:r>
              <a:rPr lang="en-GB" dirty="0" err="1" smtClean="0"/>
              <a:t>ontologies</a:t>
            </a:r>
            <a:r>
              <a:rPr lang="en-GB" dirty="0" smtClean="0"/>
              <a:t> for</a:t>
            </a:r>
          </a:p>
          <a:p>
            <a:pPr lvl="2"/>
            <a:r>
              <a:rPr lang="en-GB" dirty="0" smtClean="0"/>
              <a:t>Controlled vocabularies</a:t>
            </a:r>
          </a:p>
          <a:p>
            <a:pPr lvl="2"/>
            <a:r>
              <a:rPr lang="en-GB" dirty="0" smtClean="0"/>
              <a:t>Relational information</a:t>
            </a:r>
          </a:p>
          <a:p>
            <a:pPr lvl="2"/>
            <a:r>
              <a:rPr lang="en-GB" dirty="0" smtClean="0"/>
              <a:t>Resource types</a:t>
            </a:r>
          </a:p>
          <a:p>
            <a:pPr lvl="2"/>
            <a:r>
              <a:rPr lang="en-GB" dirty="0" smtClean="0"/>
              <a:t>Rights management</a:t>
            </a:r>
          </a:p>
          <a:p>
            <a:endParaRPr lang="en-US" dirty="0"/>
          </a:p>
        </p:txBody>
      </p:sp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Publishing Standards for Industry Standard Metadata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381000" y="6325141"/>
            <a:ext cx="307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www.idealliance.org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Simple ontology for describing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Brands</a:t>
            </a:r>
          </a:p>
          <a:p>
            <a:pPr lvl="1"/>
            <a:r>
              <a:rPr lang="en-US" dirty="0" smtClean="0"/>
              <a:t>Series (seasons)</a:t>
            </a:r>
          </a:p>
          <a:p>
            <a:pPr lvl="1"/>
            <a:r>
              <a:rPr lang="en-US" dirty="0" smtClean="0"/>
              <a:t>Episodes</a:t>
            </a:r>
          </a:p>
          <a:p>
            <a:pPr lvl="1"/>
            <a:r>
              <a:rPr lang="en-US" dirty="0" smtClean="0"/>
              <a:t>Broadcast events</a:t>
            </a:r>
          </a:p>
          <a:p>
            <a:pPr lvl="1"/>
            <a:r>
              <a:rPr lang="en-US" dirty="0" smtClean="0"/>
              <a:t>Broadcast services</a:t>
            </a:r>
          </a:p>
          <a:p>
            <a:endParaRPr lang="en-US" dirty="0" smtClean="0"/>
          </a:p>
          <a:p>
            <a:r>
              <a:rPr lang="en-US" dirty="0" smtClean="0"/>
              <a:t>Data describing all BBC </a:t>
            </a:r>
            <a:r>
              <a:rPr lang="en-US" dirty="0" err="1" smtClean="0"/>
              <a:t>programmes</a:t>
            </a:r>
            <a:endParaRPr lang="en-US" dirty="0" smtClean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4" r="-5734"/>
          <a:stretch>
            <a:fillRect/>
          </a:stretch>
        </p:blipFill>
        <p:spPr>
          <a:xfrm>
            <a:off x="4829268" y="1201626"/>
            <a:ext cx="4038600" cy="4830762"/>
          </a:xfr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BBC </a:t>
            </a:r>
            <a:r>
              <a:rPr lang="en-US" dirty="0" err="1" smtClean="0"/>
              <a:t>Programmes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339185"/>
            <a:ext cx="5436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www.bbc.co.uk/programmes/developers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96985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purl.org/ontology/po</a:t>
            </a:r>
            <a:r>
              <a:rPr lang="en-US" dirty="0" smtClean="0">
                <a:latin typeface="Georgia"/>
                <a:cs typeface="Georgia"/>
              </a:rPr>
              <a:t>/ 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4794" y="6002178"/>
            <a:ext cx="3549428" cy="2462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Georgia"/>
                <a:cs typeface="Georgia"/>
              </a:rPr>
              <a:t>http://www.flickr.com/photos/nicecupoftea/4104234460/</a:t>
            </a:r>
            <a:endParaRPr lang="en-US" sz="10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 Aggregation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http://www.shorpy.com/node/26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Newsfeed aggregation</a:t>
            </a:r>
            <a:endParaRPr lang="en-US"/>
          </a:p>
        </p:txBody>
      </p:sp>
      <p:pic>
        <p:nvPicPr>
          <p:cNvPr id="802819" name="Picture 3" descr="The image “http://ranchero.com/images/nnw/hpss/mainWindow103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4305300" cy="3554413"/>
          </a:xfrm>
          <a:prstGeom prst="rect">
            <a:avLst/>
          </a:prstGeom>
          <a:noFill/>
        </p:spPr>
      </p:pic>
      <p:pic>
        <p:nvPicPr>
          <p:cNvPr id="80282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00213"/>
            <a:ext cx="478948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Social Networking</a:t>
            </a:r>
          </a:p>
          <a:p>
            <a:r>
              <a:rPr lang="en-US" dirty="0" smtClean="0"/>
              <a:t>Bibliographic Metadata</a:t>
            </a:r>
          </a:p>
          <a:p>
            <a:r>
              <a:rPr lang="en-US" dirty="0" smtClean="0"/>
              <a:t>News Aggregation</a:t>
            </a:r>
          </a:p>
          <a:p>
            <a:r>
              <a:rPr lang="en-US" dirty="0" smtClean="0"/>
              <a:t>Cultural Heritage</a:t>
            </a:r>
          </a:p>
          <a:p>
            <a:r>
              <a:rPr lang="en-US" dirty="0" smtClean="0"/>
              <a:t>Knowledge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r>
              <a:rPr lang="en-US" dirty="0" smtClean="0"/>
              <a:t>Provenance</a:t>
            </a:r>
          </a:p>
          <a:p>
            <a:r>
              <a:rPr lang="en-US" dirty="0" smtClean="0"/>
              <a:t>Web Annotation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Semantic Web Services</a:t>
            </a:r>
          </a:p>
          <a:p>
            <a:r>
              <a:rPr lang="en-US" dirty="0" smtClean="0"/>
              <a:t>Research Information</a:t>
            </a:r>
          </a:p>
          <a:p>
            <a:r>
              <a:rPr lang="en-US" dirty="0" smtClean="0"/>
              <a:t>Business Intelligence</a:t>
            </a:r>
          </a:p>
          <a:p>
            <a:r>
              <a:rPr lang="en-US" dirty="0" smtClean="0"/>
              <a:t>Collaborative Working</a:t>
            </a:r>
          </a:p>
          <a:p>
            <a:r>
              <a:rPr lang="en-US" dirty="0" smtClean="0"/>
              <a:t>Public Sector Information</a:t>
            </a:r>
          </a:p>
          <a:p>
            <a:r>
              <a:rPr lang="en-US" dirty="0" smtClean="0"/>
              <a:t>Geographic Information</a:t>
            </a:r>
          </a:p>
          <a:p>
            <a:r>
              <a:rPr lang="en-US" dirty="0" smtClean="0"/>
              <a:t>e-Science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RDF Site Summary (RSS)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/>
              <a:t>Newsfeeds as time-ordered lists of articles</a:t>
            </a:r>
          </a:p>
          <a:p>
            <a:r>
              <a:rPr lang="en-GB" sz="2600" dirty="0"/>
              <a:t>RDF Site Summary (</a:t>
            </a:r>
            <a:r>
              <a:rPr lang="en-GB" sz="2600" dirty="0" smtClean="0"/>
              <a:t>RSS 1.0) </a:t>
            </a:r>
            <a:r>
              <a:rPr lang="en-GB" sz="2600" dirty="0"/>
              <a:t>is a vocabulary for expressing such lists</a:t>
            </a:r>
          </a:p>
          <a:p>
            <a:pPr lvl="1"/>
            <a:r>
              <a:rPr lang="en-GB" sz="2200" dirty="0"/>
              <a:t>Sites export their current headlines as RSS</a:t>
            </a:r>
          </a:p>
          <a:p>
            <a:pPr lvl="1"/>
            <a:r>
              <a:rPr lang="en-GB" sz="2200" dirty="0"/>
              <a:t>Aggregation tools poll news sites for change to RSS</a:t>
            </a:r>
          </a:p>
          <a:p>
            <a:r>
              <a:rPr lang="en-GB" sz="2600" dirty="0"/>
              <a:t>Broad support from traditional news sources </a:t>
            </a:r>
            <a:br>
              <a:rPr lang="en-GB" sz="2600" dirty="0"/>
            </a:br>
            <a:r>
              <a:rPr lang="en-GB" sz="2600" dirty="0"/>
              <a:t>(BBC, Yahoo, InfoWorld, etc)</a:t>
            </a:r>
          </a:p>
          <a:p>
            <a:r>
              <a:rPr lang="en-GB" sz="2600" dirty="0"/>
              <a:t>Strong grassroots support in the </a:t>
            </a:r>
            <a:r>
              <a:rPr lang="en-GB" sz="2600" dirty="0" err="1"/>
              <a:t>weblogging</a:t>
            </a:r>
            <a:r>
              <a:rPr lang="en-GB" sz="2600" dirty="0"/>
              <a:t> </a:t>
            </a:r>
            <a:r>
              <a:rPr lang="en-GB" sz="2600" dirty="0" smtClean="0"/>
              <a:t>community</a:t>
            </a:r>
          </a:p>
          <a:p>
            <a:r>
              <a:rPr lang="en-GB" sz="2600" dirty="0" smtClean="0"/>
              <a:t>Ongoing work (via Atom)</a:t>
            </a:r>
            <a:endParaRPr lang="en-GB" sz="2600" dirty="0"/>
          </a:p>
        </p:txBody>
      </p:sp>
      <p:sp>
        <p:nvSpPr>
          <p:cNvPr id="4" name="Rectangle 3"/>
          <p:cNvSpPr/>
          <p:nvPr/>
        </p:nvSpPr>
        <p:spPr>
          <a:xfrm>
            <a:off x="381000" y="6337716"/>
            <a:ext cx="366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-106" charset="2"/>
              <a:buNone/>
            </a:pPr>
            <a:r>
              <a:rPr lang="en-GB" dirty="0" smtClean="0">
                <a:latin typeface="Georgia"/>
                <a:cs typeface="Georgia"/>
              </a:rPr>
              <a:t>http://www.purl.org/rss/1.0/spec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http://www.flickr.com/photos/juanillooo/476627356/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Ontology for heterogeneous cultural heritage information</a:t>
            </a:r>
          </a:p>
          <a:p>
            <a:r>
              <a:rPr lang="en-US" dirty="0" smtClean="0"/>
              <a:t>Represents more than just bibliographic information</a:t>
            </a:r>
          </a:p>
          <a:p>
            <a:r>
              <a:rPr lang="en-US" dirty="0" smtClean="0"/>
              <a:t>Event-based model</a:t>
            </a:r>
            <a:br>
              <a:rPr lang="en-US" dirty="0" smtClean="0"/>
            </a:br>
            <a:r>
              <a:rPr lang="en-US" dirty="0" smtClean="0"/>
              <a:t>(compare with DC’s attribute-based approach)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CIDOC CRM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1341438"/>
            <a:ext cx="4676311" cy="3507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6337716"/>
            <a:ext cx="300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www.cidoc-crm.org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Knowledge </a:t>
            </a:r>
            <a:r>
              <a:rPr lang="en-US" dirty="0" err="1" smtClean="0"/>
              <a:t>Organisation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Knowledge Organisation System</a:t>
            </a:r>
            <a:endParaRPr lang="en-GB" dirty="0"/>
          </a:p>
        </p:txBody>
      </p:sp>
      <p:sp>
        <p:nvSpPr>
          <p:cNvPr id="921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 smtClean="0"/>
              <a:t>Semantic relationships: broader, narrower, related terms</a:t>
            </a:r>
          </a:p>
          <a:p>
            <a:r>
              <a:rPr lang="en-GB" dirty="0" smtClean="0"/>
              <a:t>Labels, preferred labels, alternative labels</a:t>
            </a:r>
          </a:p>
          <a:p>
            <a:r>
              <a:rPr lang="en-GB" dirty="0" smtClean="0"/>
              <a:t>Notes, documentation, scope notes</a:t>
            </a:r>
          </a:p>
          <a:p>
            <a:r>
              <a:rPr lang="en-GB" dirty="0" smtClean="0"/>
              <a:t>Mappings between vocabularies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81000" y="6350291"/>
            <a:ext cx="4282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skos</a:t>
            </a:r>
            <a:r>
              <a:rPr lang="en-GB" dirty="0">
                <a:latin typeface="Georgia"/>
                <a:cs typeface="Georgia"/>
              </a:rPr>
              <a:t>-reference/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SKOS Example</a:t>
            </a:r>
            <a:endParaRPr lang="en-GB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10877" b="-535"/>
          <a:stretch/>
        </p:blipFill>
        <p:spPr>
          <a:xfrm>
            <a:off x="0" y="0"/>
            <a:ext cx="9144000" cy="627545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8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</a:t>
            </a:r>
            <a:r>
              <a:rPr lang="en-US" dirty="0" smtClean="0"/>
              <a:t>a digital object </a:t>
            </a:r>
            <a:r>
              <a:rPr lang="en-US" dirty="0"/>
              <a:t>represents </a:t>
            </a:r>
            <a:r>
              <a:rPr lang="en-US" dirty="0" smtClean="0"/>
              <a:t>its origin</a:t>
            </a:r>
          </a:p>
          <a:p>
            <a:r>
              <a:rPr lang="en-US" dirty="0" smtClean="0"/>
              <a:t>Provenance facilitates: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how data was collected so it can be meaningfully </a:t>
            </a:r>
            <a:r>
              <a:rPr lang="en-US" dirty="0" smtClean="0"/>
              <a:t>used</a:t>
            </a:r>
          </a:p>
          <a:p>
            <a:pPr lvl="1"/>
            <a:r>
              <a:rPr lang="en-US" dirty="0" smtClean="0"/>
              <a:t>determining </a:t>
            </a:r>
            <a:r>
              <a:rPr lang="en-US" dirty="0"/>
              <a:t>ownership and rights over an </a:t>
            </a:r>
            <a:r>
              <a:rPr lang="en-US" dirty="0" smtClean="0"/>
              <a:t>object</a:t>
            </a:r>
            <a:endParaRPr lang="en-US" dirty="0"/>
          </a:p>
          <a:p>
            <a:pPr lvl="1"/>
            <a:r>
              <a:rPr lang="en-US" dirty="0" smtClean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</a:t>
            </a:r>
            <a:r>
              <a:rPr lang="en-US" dirty="0" smtClean="0"/>
              <a:t>it</a:t>
            </a:r>
            <a:endParaRPr lang="en-US" dirty="0"/>
          </a:p>
          <a:p>
            <a:pPr lvl="1"/>
            <a:r>
              <a:rPr lang="en-US" dirty="0" smtClean="0"/>
              <a:t>verifying </a:t>
            </a:r>
            <a:r>
              <a:rPr lang="en-US" dirty="0"/>
              <a:t>that the process and steps used to obtain a result complies with given </a:t>
            </a:r>
            <a:r>
              <a:rPr lang="en-US" dirty="0" smtClean="0"/>
              <a:t>requirements</a:t>
            </a:r>
            <a:endParaRPr lang="en-US" dirty="0"/>
          </a:p>
          <a:p>
            <a:pPr lvl="1"/>
            <a:r>
              <a:rPr lang="en-US" dirty="0" smtClean="0"/>
              <a:t>reproducing </a:t>
            </a:r>
            <a:r>
              <a:rPr lang="en-US" dirty="0"/>
              <a:t>how something was generated.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specification and ontology for expressing </a:t>
            </a:r>
            <a:r>
              <a:rPr lang="en-US" dirty="0"/>
              <a:t>provenance </a:t>
            </a:r>
            <a:r>
              <a:rPr lang="en-US" dirty="0" smtClean="0"/>
              <a:t>records</a:t>
            </a:r>
          </a:p>
          <a:p>
            <a:r>
              <a:rPr lang="en-US" dirty="0" smtClean="0"/>
              <a:t>Records </a:t>
            </a:r>
            <a:r>
              <a:rPr lang="en-US" dirty="0"/>
              <a:t>contain </a:t>
            </a:r>
            <a:r>
              <a:rPr lang="en-US" i="1" dirty="0"/>
              <a:t>descriptions</a:t>
            </a:r>
            <a:r>
              <a:rPr lang="en-US" dirty="0"/>
              <a:t> of the entities and activities involved in producing and delivering or otherwise influencing a given </a:t>
            </a:r>
            <a:r>
              <a:rPr lang="en-US" dirty="0" smtClean="0"/>
              <a:t>object</a:t>
            </a:r>
          </a:p>
          <a:p>
            <a:r>
              <a:rPr lang="en-US" dirty="0" smtClean="0"/>
              <a:t>Became a W3C Recommendation in April 2013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PROV-O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7874" b="-37874"/>
          <a:stretch>
            <a:fillRect/>
          </a:stretch>
        </p:blipFill>
        <p:spPr>
          <a:xfrm>
            <a:off x="4427984" y="1682750"/>
            <a:ext cx="4536504" cy="4489449"/>
          </a:xfrm>
        </p:spPr>
      </p:pic>
      <p:sp>
        <p:nvSpPr>
          <p:cNvPr id="11" name="Rectangle 10"/>
          <p:cNvSpPr/>
          <p:nvPr/>
        </p:nvSpPr>
        <p:spPr>
          <a:xfrm>
            <a:off x="381000" y="6350291"/>
            <a:ext cx="405268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prov</a:t>
            </a:r>
            <a:r>
              <a:rPr lang="en-GB" dirty="0">
                <a:latin typeface="Georgia"/>
                <a:cs typeface="Georgia"/>
              </a:rPr>
              <a:t>-primer/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148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http://www.flickr.com/photos/medievalkarl/4473939932/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" y="0"/>
            <a:ext cx="9143506" cy="685806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008596" y="1540438"/>
            <a:ext cx="1774664" cy="1367530"/>
            <a:chOff x="3385024" y="1308288"/>
            <a:chExt cx="1774664" cy="136753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  <a:endPara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3" name="Group 11"/>
          <p:cNvGrpSpPr/>
          <p:nvPr/>
        </p:nvGrpSpPr>
        <p:grpSpPr>
          <a:xfrm>
            <a:off x="6554014" y="678498"/>
            <a:ext cx="1774664" cy="1367530"/>
            <a:chOff x="6554014" y="472123"/>
            <a:chExt cx="1774664" cy="136753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0" dirty="0" smtClean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  <a:endPara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olidFill>
                  <a:schemeClr val="bg1"/>
                </a:solidFill>
              </a:rPr>
              <a:t>Social Networking</a:t>
            </a:r>
            <a:br>
              <a:rPr lang="en-US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bigblackbox</a:t>
            </a:r>
            <a:r>
              <a:rPr lang="en-US" dirty="0" smtClean="0"/>
              <a:t>/4269397346/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2600" dirty="0"/>
              <a:t>Shared annotations for the Web</a:t>
            </a:r>
          </a:p>
          <a:p>
            <a:pPr lvl="1">
              <a:lnSpc>
                <a:spcPct val="90000"/>
              </a:lnSpc>
            </a:pPr>
            <a:r>
              <a:rPr lang="en-GB" sz="2200" dirty="0"/>
              <a:t>User wishes to annotate a document</a:t>
            </a:r>
          </a:p>
          <a:p>
            <a:pPr lvl="1">
              <a:lnSpc>
                <a:spcPct val="90000"/>
              </a:lnSpc>
            </a:pPr>
            <a:r>
              <a:rPr lang="en-GB" sz="2200" dirty="0" err="1"/>
              <a:t>Annotea</a:t>
            </a:r>
            <a:r>
              <a:rPr lang="en-GB" sz="2200" dirty="0"/>
              <a:t>-enabled browsers create RDF that associates a region in the document with the annotation</a:t>
            </a:r>
          </a:p>
          <a:p>
            <a:pPr lvl="1">
              <a:lnSpc>
                <a:spcPct val="90000"/>
              </a:lnSpc>
            </a:pPr>
            <a:r>
              <a:rPr lang="en-GB" sz="2200" dirty="0"/>
              <a:t>RDF published to a server (cf. link server)</a:t>
            </a:r>
          </a:p>
          <a:p>
            <a:pPr lvl="1">
              <a:lnSpc>
                <a:spcPct val="90000"/>
              </a:lnSpc>
            </a:pPr>
            <a:r>
              <a:rPr lang="en-GB" sz="2200" dirty="0" err="1"/>
              <a:t>Annotea</a:t>
            </a:r>
            <a:r>
              <a:rPr lang="en-GB" sz="2200" dirty="0"/>
              <a:t>-enabled browsers can query server to obtain annotations for pages</a:t>
            </a:r>
          </a:p>
          <a:p>
            <a:pPr lvl="2">
              <a:lnSpc>
                <a:spcPct val="90000"/>
              </a:lnSpc>
            </a:pPr>
            <a:r>
              <a:rPr lang="en-GB" sz="2100" dirty="0" err="1"/>
              <a:t>Amaya</a:t>
            </a:r>
            <a:endParaRPr lang="en-GB" sz="2100" dirty="0"/>
          </a:p>
          <a:p>
            <a:pPr lvl="2">
              <a:lnSpc>
                <a:spcPct val="90000"/>
              </a:lnSpc>
            </a:pPr>
            <a:r>
              <a:rPr lang="en-GB" sz="2100" dirty="0"/>
              <a:t>Mozilla (</a:t>
            </a:r>
            <a:r>
              <a:rPr lang="en-GB" sz="2100" dirty="0" err="1"/>
              <a:t>Annozilla</a:t>
            </a:r>
            <a:r>
              <a:rPr lang="en-GB" sz="2100" dirty="0"/>
              <a:t>)</a:t>
            </a:r>
            <a:endParaRPr lang="en-GB" sz="2100" dirty="0" smtClean="0"/>
          </a:p>
          <a:p>
            <a:pPr>
              <a:lnSpc>
                <a:spcPct val="90000"/>
              </a:lnSpc>
            </a:pP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381000" y="6337716"/>
            <a:ext cx="386367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dirty="0" smtClean="0">
                <a:latin typeface="Georgia"/>
                <a:cs typeface="Georgia"/>
              </a:rPr>
              <a:t>http://www.w3.org/2001/Annotea/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/>
                <a:cs typeface="Georgia"/>
              </a:rPr>
              <a:t>Annotea</a:t>
            </a:r>
            <a:endParaRPr lang="en-US">
              <a:latin typeface="Georgia"/>
              <a:cs typeface="Georgia"/>
            </a:endParaRPr>
          </a:p>
        </p:txBody>
      </p:sp>
      <p:pic>
        <p:nvPicPr>
          <p:cNvPr id="839683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1700213"/>
            <a:ext cx="4748212" cy="5157787"/>
          </a:xfrm>
          <a:prstGeom prst="rect">
            <a:avLst/>
          </a:prstGeom>
          <a:noFill/>
        </p:spPr>
      </p:pic>
      <p:sp>
        <p:nvSpPr>
          <p:cNvPr id="839684" name="AutoShape 4"/>
          <p:cNvSpPr>
            <a:spLocks/>
          </p:cNvSpPr>
          <p:nvPr/>
        </p:nvSpPr>
        <p:spPr bwMode="auto">
          <a:xfrm>
            <a:off x="755650" y="2205038"/>
            <a:ext cx="2447925" cy="647700"/>
          </a:xfrm>
          <a:prstGeom prst="borderCallout2">
            <a:avLst>
              <a:gd name="adj1" fmla="val 17648"/>
              <a:gd name="adj2" fmla="val 103111"/>
              <a:gd name="adj3" fmla="val 17648"/>
              <a:gd name="adj4" fmla="val 198250"/>
              <a:gd name="adj5" fmla="val 174264"/>
              <a:gd name="adj6" fmla="val 297083"/>
            </a:avLst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 dirty="0">
                <a:solidFill>
                  <a:schemeClr val="tx2"/>
                </a:solidFill>
                <a:latin typeface="Georgia"/>
                <a:cs typeface="Georgia"/>
              </a:rPr>
              <a:t>icons indicating annotation locations</a:t>
            </a:r>
            <a:endParaRPr lang="en-US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839685" name="AutoShape 5"/>
          <p:cNvSpPr>
            <a:spLocks/>
          </p:cNvSpPr>
          <p:nvPr/>
        </p:nvSpPr>
        <p:spPr bwMode="auto">
          <a:xfrm>
            <a:off x="755650" y="3429000"/>
            <a:ext cx="2447925" cy="609600"/>
          </a:xfrm>
          <a:prstGeom prst="borderCallout2">
            <a:avLst>
              <a:gd name="adj1" fmla="val 35468"/>
              <a:gd name="adj2" fmla="val 103111"/>
              <a:gd name="adj3" fmla="val 35468"/>
              <a:gd name="adj4" fmla="val 122116"/>
              <a:gd name="adj5" fmla="val 176356"/>
              <a:gd name="adj6" fmla="val 190792"/>
            </a:avLst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>
                <a:solidFill>
                  <a:schemeClr val="tx2"/>
                </a:solidFill>
                <a:latin typeface="Georgia"/>
                <a:cs typeface="Georgia"/>
              </a:rPr>
              <a:t>annotation summaries</a:t>
            </a:r>
            <a:endParaRPr lang="en-US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839686" name="AutoShape 6"/>
          <p:cNvSpPr>
            <a:spLocks/>
          </p:cNvSpPr>
          <p:nvPr/>
        </p:nvSpPr>
        <p:spPr bwMode="auto">
          <a:xfrm>
            <a:off x="755650" y="4365625"/>
            <a:ext cx="2447925" cy="322263"/>
          </a:xfrm>
          <a:prstGeom prst="borderCallout2">
            <a:avLst>
              <a:gd name="adj1" fmla="val 35468"/>
              <a:gd name="adj2" fmla="val 103111"/>
              <a:gd name="adj3" fmla="val 35468"/>
              <a:gd name="adj4" fmla="val 121792"/>
              <a:gd name="adj5" fmla="val 446796"/>
              <a:gd name="adj6" fmla="val 189495"/>
            </a:avLst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>
                <a:solidFill>
                  <a:schemeClr val="tx2"/>
                </a:solidFill>
                <a:latin typeface="Georgia"/>
                <a:cs typeface="Georgia"/>
              </a:rPr>
              <a:t>annotation text</a:t>
            </a:r>
            <a:endParaRPr lang="en-US">
              <a:solidFill>
                <a:schemeClr val="tx2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84" grpId="0" animBg="1"/>
      <p:bldP spid="839685" grpId="0" animBg="1"/>
      <p:bldP spid="839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Annotea</a:t>
            </a:r>
            <a:endParaRPr lang="en-US"/>
          </a:p>
        </p:txBody>
      </p:sp>
      <p:sp>
        <p:nvSpPr>
          <p:cNvPr id="841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Vocabularies used</a:t>
            </a:r>
          </a:p>
          <a:p>
            <a:pPr lvl="1"/>
            <a:r>
              <a:rPr lang="en-GB" smtClean="0"/>
              <a:t>Dublin Core for bibliographic metadata about the annotation</a:t>
            </a:r>
          </a:p>
          <a:p>
            <a:pPr lvl="1"/>
            <a:r>
              <a:rPr lang="en-GB" smtClean="0"/>
              <a:t>Custom schema for relating annotation to annotated document</a:t>
            </a:r>
          </a:p>
          <a:p>
            <a:r>
              <a:rPr lang="en-GB" smtClean="0"/>
              <a:t>XPath and XPointer used to identify region of document to be annotated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framework </a:t>
            </a:r>
            <a:r>
              <a:rPr lang="en-US" dirty="0"/>
              <a:t>for creating associations between </a:t>
            </a:r>
            <a:r>
              <a:rPr lang="en-US" dirty="0" smtClean="0"/>
              <a:t>resources</a:t>
            </a:r>
          </a:p>
          <a:p>
            <a:r>
              <a:rPr lang="en-US" dirty="0" smtClean="0"/>
              <a:t>W3C Community Draft (Feb ‘13)</a:t>
            </a:r>
          </a:p>
          <a:p>
            <a:pPr lvl="1"/>
            <a:r>
              <a:rPr lang="en-US" dirty="0" smtClean="0"/>
              <a:t>Ongoing work on annotation within W3C (possible working group)</a:t>
            </a:r>
          </a:p>
          <a:p>
            <a:pPr marL="0" indent="0">
              <a:buNone/>
            </a:pPr>
            <a:r>
              <a:rPr lang="en-US" dirty="0" smtClean="0"/>
              <a:t>Vocabularies used:</a:t>
            </a:r>
          </a:p>
          <a:p>
            <a:pPr lvl="1"/>
            <a:r>
              <a:rPr lang="en-US" dirty="0" smtClean="0"/>
              <a:t>FOAF</a:t>
            </a:r>
          </a:p>
          <a:p>
            <a:pPr lvl="1"/>
            <a:r>
              <a:rPr lang="en-US" dirty="0" smtClean="0"/>
              <a:t>Dublin Core</a:t>
            </a:r>
          </a:p>
          <a:p>
            <a:pPr lvl="1"/>
            <a:r>
              <a:rPr lang="en-US" dirty="0" smtClean="0"/>
              <a:t>Provenance</a:t>
            </a:r>
          </a:p>
          <a:p>
            <a:pPr lvl="1"/>
            <a:r>
              <a:rPr lang="en-US" dirty="0" smtClean="0"/>
              <a:t>SKOS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5788" b="-45788"/>
          <a:stretch>
            <a:fillRect/>
          </a:stretch>
        </p:blipFill>
        <p:spPr>
          <a:xfrm>
            <a:off x="4355975" y="1484784"/>
            <a:ext cx="4644623" cy="50912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Annotation Data Model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350291"/>
            <a:ext cx="470032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www.openannotation.org</a:t>
            </a:r>
            <a:r>
              <a:rPr lang="en-GB" dirty="0">
                <a:latin typeface="Georgia"/>
                <a:cs typeface="Georgia"/>
              </a:rPr>
              <a:t>/spec/core/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707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Semantic Web Services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http://www.flickr.com/photos/sugree/3024637789/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Web services are characterised as:</a:t>
            </a:r>
          </a:p>
          <a:p>
            <a:pPr lvl="1"/>
            <a:r>
              <a:rPr lang="en-GB" dirty="0" smtClean="0"/>
              <a:t>Distributed</a:t>
            </a:r>
          </a:p>
          <a:p>
            <a:pPr lvl="1"/>
            <a:r>
              <a:rPr lang="en-GB" dirty="0" smtClean="0"/>
              <a:t>Heterogeneous</a:t>
            </a:r>
          </a:p>
          <a:p>
            <a:pPr lvl="1"/>
            <a:r>
              <a:rPr lang="en-GB" dirty="0" smtClean="0"/>
              <a:t>Loosely-coupled</a:t>
            </a:r>
          </a:p>
          <a:p>
            <a:endParaRPr lang="en-GB" dirty="0" smtClean="0"/>
          </a:p>
          <a:p>
            <a:r>
              <a:rPr lang="en-GB" dirty="0" smtClean="0"/>
              <a:t>Loose coupling is key issue</a:t>
            </a:r>
          </a:p>
          <a:p>
            <a:pPr lvl="1"/>
            <a:r>
              <a:rPr lang="en-GB" dirty="0" smtClean="0"/>
              <a:t>Allows opportunistic, ad-hoc reuse of component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Requirements:</a:t>
            </a:r>
          </a:p>
          <a:p>
            <a:pPr lvl="1"/>
            <a:r>
              <a:rPr lang="en-GB" dirty="0"/>
              <a:t>Service description</a:t>
            </a:r>
          </a:p>
          <a:p>
            <a:pPr lvl="1"/>
            <a:r>
              <a:rPr lang="en-GB" dirty="0"/>
              <a:t>Service discovery</a:t>
            </a:r>
          </a:p>
          <a:p>
            <a:pPr lvl="1"/>
            <a:r>
              <a:rPr lang="en-GB" dirty="0"/>
              <a:t>Service invocation</a:t>
            </a:r>
          </a:p>
          <a:p>
            <a:endParaRPr lang="en-US" dirty="0"/>
          </a:p>
        </p:txBody>
      </p:sp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 Services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Semantics of Service Descriptions</a:t>
            </a:r>
            <a:endParaRPr lang="en-GB"/>
          </a:p>
        </p:txBody>
      </p:sp>
      <p:sp>
        <p:nvSpPr>
          <p:cNvPr id="85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Web Service service descriptions deal primarily with the signature of a service</a:t>
            </a:r>
          </a:p>
          <a:p>
            <a:pPr lvl="1"/>
            <a:r>
              <a:rPr lang="en-GB" smtClean="0"/>
              <a:t>“this service takes a string and returns two numbers”</a:t>
            </a:r>
          </a:p>
          <a:p>
            <a:pPr lvl="1"/>
            <a:endParaRPr lang="en-GB" smtClean="0"/>
          </a:p>
          <a:p>
            <a:r>
              <a:rPr lang="en-GB" smtClean="0"/>
              <a:t>We need richer service descriptions</a:t>
            </a:r>
          </a:p>
          <a:p>
            <a:pPr lvl="1"/>
            <a:r>
              <a:rPr lang="en-GB" smtClean="0"/>
              <a:t>“this service takes a town name and returns its latitude and longitude”</a:t>
            </a:r>
          </a:p>
          <a:p>
            <a:pPr lvl="1"/>
            <a:r>
              <a:rPr lang="en-GB" smtClean="0"/>
              <a:t>“this service takes the name of a football team and returns its last score”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Semantic Web Services</a:t>
            </a:r>
            <a:endParaRPr lang="en-GB"/>
          </a:p>
        </p:txBody>
      </p:sp>
      <p:sp>
        <p:nvSpPr>
          <p:cNvPr id="858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Combine Web Services and Semantic Web</a:t>
            </a:r>
          </a:p>
          <a:p>
            <a:pPr lvl="1"/>
            <a:r>
              <a:rPr lang="en-GB" dirty="0" err="1" smtClean="0"/>
              <a:t>Ontologies</a:t>
            </a:r>
            <a:r>
              <a:rPr lang="en-GB" dirty="0" smtClean="0"/>
              <a:t> of services</a:t>
            </a:r>
          </a:p>
          <a:p>
            <a:pPr lvl="1"/>
            <a:r>
              <a:rPr lang="en-GB" dirty="0" smtClean="0"/>
              <a:t>Ontologically-informed service parameters</a:t>
            </a:r>
          </a:p>
          <a:p>
            <a:pPr lvl="1"/>
            <a:r>
              <a:rPr lang="en-GB" dirty="0" smtClean="0"/>
              <a:t>(alternatively, web services for the Semantic Web)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OWL-Services (was DAML-Services) and WSMO define  vocabularies for describing web services</a:t>
            </a:r>
          </a:p>
          <a:p>
            <a:pPr lvl="1"/>
            <a:r>
              <a:rPr lang="en-GB" dirty="0" smtClean="0"/>
              <a:t>Complements existing web services languages – SOAP, WSDL, UDDI</a:t>
            </a:r>
          </a:p>
          <a:p>
            <a:pPr lvl="1"/>
            <a:r>
              <a:rPr lang="en-GB" dirty="0" smtClean="0"/>
              <a:t>Semantic Annotations for WSDL (SA-WSDL)</a:t>
            </a:r>
          </a:p>
          <a:p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Research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http://www.flickr.com/photos/thomasclaveirole/454394799/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Repurpose information gathered about CS researchers to help them understand and explore their community</a:t>
            </a:r>
          </a:p>
          <a:p>
            <a:pPr>
              <a:lnSpc>
                <a:spcPct val="90000"/>
              </a:lnSpc>
              <a:buNone/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Data sources: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2001 Research Assessment Exercise submissions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Research Council project data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Detailed data on personnel, projects and publications harvested for leading CS departments in the UK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 </a:t>
            </a:r>
            <a:r>
              <a:rPr lang="en-GB" dirty="0" err="1"/>
              <a:t>AKTive</a:t>
            </a:r>
            <a:r>
              <a:rPr lang="en-GB" dirty="0"/>
              <a:t> </a:t>
            </a:r>
            <a:r>
              <a:rPr lang="en-GB" dirty="0" smtClean="0"/>
              <a:t>Space (2003)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9739"/>
            <a:ext cx="4343018" cy="324897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Semantic Web realisation of “six degrees of separation”</a:t>
            </a:r>
          </a:p>
          <a:p>
            <a:r>
              <a:rPr lang="en-GB" smtClean="0"/>
              <a:t>Fully distributed system</a:t>
            </a:r>
          </a:p>
          <a:p>
            <a:pPr lvl="1"/>
            <a:r>
              <a:rPr lang="en-GB" smtClean="0"/>
              <a:t>Each user writes an RDF file describing themselves and who they know (using the FOAF schema)</a:t>
            </a:r>
          </a:p>
          <a:p>
            <a:pPr lvl="1"/>
            <a:r>
              <a:rPr lang="en-GB" smtClean="0"/>
              <a:t>Files are harvested and aggregated</a:t>
            </a:r>
          </a:p>
          <a:p>
            <a:pPr lvl="1"/>
            <a:r>
              <a:rPr lang="en-GB" smtClean="0"/>
              <a:t>Data is presented in a variety of interfaces</a:t>
            </a:r>
          </a:p>
          <a:p>
            <a:r>
              <a:rPr lang="en-GB" smtClean="0"/>
              <a:t>Avoids siloing of existing social networking systems</a:t>
            </a:r>
          </a:p>
          <a:p>
            <a:r>
              <a:rPr lang="en-GB" smtClean="0"/>
              <a:t>Data from many providers (LiveJournal, etc)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613254"/>
            <a:ext cx="2235783" cy="1117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361814"/>
            <a:ext cx="317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Georgia"/>
                <a:cs typeface="Georgia"/>
              </a:rPr>
              <a:t>http://www.foaf-project.org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0" name="Picture 4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1692275" y="4005263"/>
            <a:ext cx="6624638" cy="1152525"/>
          </a:xfrm>
          <a:prstGeom prst="rect">
            <a:avLst/>
          </a:prstGeom>
          <a:noFill/>
          <a:ln w="9525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424963" name="Rectangle 3"/>
          <p:cNvSpPr>
            <a:spLocks noChangeArrowheads="1"/>
          </p:cNvSpPr>
          <p:nvPr/>
        </p:nvSpPr>
        <p:spPr bwMode="auto">
          <a:xfrm>
            <a:off x="1692275" y="2997200"/>
            <a:ext cx="6624638" cy="719138"/>
          </a:xfrm>
          <a:prstGeom prst="rect">
            <a:avLst/>
          </a:prstGeom>
          <a:noFill/>
          <a:ln w="9525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692275" y="1700213"/>
            <a:ext cx="6624638" cy="1154112"/>
          </a:xfrm>
          <a:prstGeom prst="rect">
            <a:avLst/>
          </a:prstGeom>
          <a:noFill/>
          <a:ln w="9525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424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/>
                <a:cs typeface="Georgia"/>
              </a:rPr>
              <a:t>System Architecture</a:t>
            </a:r>
            <a:endParaRPr lang="en-US">
              <a:latin typeface="Georgia"/>
              <a:cs typeface="Georgia"/>
            </a:endParaRPr>
          </a:p>
        </p:txBody>
      </p:sp>
      <p:pic>
        <p:nvPicPr>
          <p:cNvPr id="424966" name="Picture 6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445125"/>
            <a:ext cx="1441450" cy="1023938"/>
          </a:xfrm>
          <a:prstGeom prst="rect">
            <a:avLst/>
          </a:prstGeom>
          <a:noFill/>
          <a:ln w="25400">
            <a:solidFill>
              <a:schemeClr val="tx2">
                <a:alpha val="30075"/>
              </a:schemeClr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24968" name="Rectangle 8"/>
          <p:cNvSpPr>
            <a:spLocks noChangeArrowheads="1"/>
          </p:cNvSpPr>
          <p:nvPr/>
        </p:nvSpPr>
        <p:spPr bwMode="auto">
          <a:xfrm>
            <a:off x="3563938" y="4149725"/>
            <a:ext cx="720725" cy="8493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b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KB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69" name="AutoShape 9"/>
          <p:cNvSpPr>
            <a:spLocks noChangeArrowheads="1"/>
          </p:cNvSpPr>
          <p:nvPr/>
        </p:nvSpPr>
        <p:spPr bwMode="auto">
          <a:xfrm>
            <a:off x="3688352" y="4271132"/>
            <a:ext cx="472445" cy="485627"/>
          </a:xfrm>
          <a:prstGeom prst="can">
            <a:avLst>
              <a:gd name="adj" fmla="val 26334"/>
            </a:avLst>
          </a:prstGeom>
          <a:solidFill>
            <a:srgbClr val="FFFF99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424970" name="Rectangle 10"/>
          <p:cNvSpPr>
            <a:spLocks noChangeArrowheads="1"/>
          </p:cNvSpPr>
          <p:nvPr/>
        </p:nvSpPr>
        <p:spPr bwMode="auto">
          <a:xfrm>
            <a:off x="3419475" y="3141663"/>
            <a:ext cx="1008063" cy="431800"/>
          </a:xfrm>
          <a:prstGeom prst="rect">
            <a:avLst/>
          </a:prstGeom>
          <a:solidFill>
            <a:srgbClr val="FFD7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Web</a:t>
            </a:r>
            <a:b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Harvester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1" name="Rectangle 11"/>
          <p:cNvSpPr>
            <a:spLocks noChangeArrowheads="1"/>
          </p:cNvSpPr>
          <p:nvPr/>
        </p:nvSpPr>
        <p:spPr bwMode="auto">
          <a:xfrm>
            <a:off x="1835150" y="4365625"/>
            <a:ext cx="1008063" cy="4318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NL</a:t>
            </a:r>
            <a:b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Analysis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2" name="Rectangle 12"/>
          <p:cNvSpPr>
            <a:spLocks noChangeArrowheads="1"/>
          </p:cNvSpPr>
          <p:nvPr/>
        </p:nvSpPr>
        <p:spPr bwMode="auto">
          <a:xfrm>
            <a:off x="6588125" y="3141663"/>
            <a:ext cx="1008063" cy="4318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Custom DB</a:t>
            </a:r>
            <a:b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Harvesters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3" name="Rectangle 13"/>
          <p:cNvSpPr>
            <a:spLocks noChangeArrowheads="1"/>
          </p:cNvSpPr>
          <p:nvPr/>
        </p:nvSpPr>
        <p:spPr bwMode="auto">
          <a:xfrm>
            <a:off x="4859338" y="4365625"/>
            <a:ext cx="1081087" cy="4318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Network</a:t>
            </a:r>
            <a:b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Analysis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4" name="Rectangle 14"/>
          <p:cNvSpPr>
            <a:spLocks noChangeArrowheads="1"/>
          </p:cNvSpPr>
          <p:nvPr/>
        </p:nvSpPr>
        <p:spPr bwMode="auto">
          <a:xfrm>
            <a:off x="6588125" y="4365625"/>
            <a:ext cx="1081088" cy="4318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200" b="1" dirty="0">
                <a:solidFill>
                  <a:schemeClr val="tx2"/>
                </a:solidFill>
                <a:latin typeface="Georgia"/>
                <a:cs typeface="Georgia"/>
              </a:rPr>
              <a:t>Geographical</a:t>
            </a:r>
            <a:br>
              <a:rPr lang="en-GB" sz="1200" b="1" dirty="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200" b="1" dirty="0" smtClean="0">
                <a:solidFill>
                  <a:schemeClr val="tx2"/>
                </a:solidFill>
                <a:latin typeface="Georgia"/>
                <a:cs typeface="Georgia"/>
              </a:rPr>
              <a:t>Visualisation</a:t>
            </a:r>
            <a:endParaRPr lang="en-US" sz="12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6" name="Cloud"/>
          <p:cNvSpPr>
            <a:spLocks noEditPoints="1" noChangeArrowheads="1"/>
          </p:cNvSpPr>
          <p:nvPr/>
        </p:nvSpPr>
        <p:spPr bwMode="auto">
          <a:xfrm>
            <a:off x="1835150" y="2060575"/>
            <a:ext cx="960438" cy="311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Citeseer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77" name="AutoShape 17"/>
          <p:cNvSpPr>
            <a:spLocks noChangeArrowheads="1"/>
          </p:cNvSpPr>
          <p:nvPr/>
        </p:nvSpPr>
        <p:spPr bwMode="auto">
          <a:xfrm>
            <a:off x="7740650" y="2276475"/>
            <a:ext cx="427038" cy="414338"/>
          </a:xfrm>
          <a:prstGeom prst="can">
            <a:avLst>
              <a:gd name="adj" fmla="val 25000"/>
            </a:avLst>
          </a:prstGeom>
          <a:solidFill>
            <a:srgbClr val="FFFF99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2085975"/>
            <a:r>
              <a:rPr lang="en-GB" sz="1000" b="1" dirty="0" smtClean="0">
                <a:solidFill>
                  <a:schemeClr val="tx2"/>
                </a:solidFill>
                <a:latin typeface="Georgia"/>
                <a:cs typeface="Georgia"/>
              </a:rPr>
              <a:t>ECS</a:t>
            </a:r>
            <a:endParaRPr lang="en-US" sz="10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0" name="Cloud"/>
          <p:cNvSpPr>
            <a:spLocks noEditPoints="1" noChangeArrowheads="1"/>
          </p:cNvSpPr>
          <p:nvPr/>
        </p:nvSpPr>
        <p:spPr bwMode="auto">
          <a:xfrm>
            <a:off x="3203575" y="2111272"/>
            <a:ext cx="1055695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Birmingham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1" name="Cloud"/>
          <p:cNvSpPr>
            <a:spLocks noEditPoints="1" noChangeArrowheads="1"/>
          </p:cNvSpPr>
          <p:nvPr/>
        </p:nvSpPr>
        <p:spPr bwMode="auto">
          <a:xfrm>
            <a:off x="3344334" y="1825375"/>
            <a:ext cx="1055695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Open University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2" name="Cloud"/>
          <p:cNvSpPr>
            <a:spLocks noEditPoints="1" noChangeArrowheads="1"/>
          </p:cNvSpPr>
          <p:nvPr/>
        </p:nvSpPr>
        <p:spPr bwMode="auto">
          <a:xfrm>
            <a:off x="3203576" y="2318676"/>
            <a:ext cx="1266834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 dirty="0">
                <a:solidFill>
                  <a:schemeClr val="tx2"/>
                </a:solidFill>
                <a:latin typeface="Georgia"/>
                <a:cs typeface="Georgia"/>
              </a:rPr>
              <a:t>Cambridge</a:t>
            </a:r>
            <a:endParaRPr lang="en-US" sz="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3" name="Cloud"/>
          <p:cNvSpPr>
            <a:spLocks noEditPoints="1" noChangeArrowheads="1"/>
          </p:cNvSpPr>
          <p:nvPr/>
        </p:nvSpPr>
        <p:spPr bwMode="auto">
          <a:xfrm>
            <a:off x="4048649" y="1773238"/>
            <a:ext cx="1055695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Oxford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4" name="Cloud"/>
          <p:cNvSpPr>
            <a:spLocks noEditPoints="1" noChangeArrowheads="1"/>
          </p:cNvSpPr>
          <p:nvPr/>
        </p:nvSpPr>
        <p:spPr bwMode="auto">
          <a:xfrm>
            <a:off x="3672945" y="2032780"/>
            <a:ext cx="1055695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Warwick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5" name="Cloud"/>
          <p:cNvSpPr>
            <a:spLocks noEditPoints="1" noChangeArrowheads="1"/>
          </p:cNvSpPr>
          <p:nvPr/>
        </p:nvSpPr>
        <p:spPr bwMode="auto">
          <a:xfrm>
            <a:off x="4212695" y="2240757"/>
            <a:ext cx="1055695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>
                <a:solidFill>
                  <a:schemeClr val="tx2"/>
                </a:solidFill>
                <a:latin typeface="Georgia"/>
                <a:cs typeface="Georgia"/>
              </a:rPr>
              <a:t>Sheffield</a:t>
            </a:r>
            <a:endParaRPr lang="en-US" sz="800" b="1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4986" name="Cloud"/>
          <p:cNvSpPr>
            <a:spLocks noEditPoints="1" noChangeArrowheads="1"/>
          </p:cNvSpPr>
          <p:nvPr/>
        </p:nvSpPr>
        <p:spPr bwMode="auto">
          <a:xfrm>
            <a:off x="4306880" y="1980642"/>
            <a:ext cx="1255720" cy="3895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anchor="ctr" anchorCtr="1">
            <a:prstTxWarp prst="textNoShape">
              <a:avLst/>
            </a:prstTxWarp>
          </a:bodyPr>
          <a:lstStyle/>
          <a:p>
            <a:pPr algn="ctr" defTabSz="2085975"/>
            <a:r>
              <a:rPr lang="en-GB" sz="800" b="1" dirty="0">
                <a:solidFill>
                  <a:schemeClr val="tx2"/>
                </a:solidFill>
                <a:latin typeface="Georgia"/>
                <a:cs typeface="Georgia"/>
              </a:rPr>
              <a:t>Edinburgh</a:t>
            </a:r>
            <a:endParaRPr lang="en-US" sz="800" b="1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cxnSp>
        <p:nvCxnSpPr>
          <p:cNvPr id="424988" name="AutoShape 28"/>
          <p:cNvCxnSpPr>
            <a:cxnSpLocks noChangeShapeType="1"/>
            <a:stCxn id="424976" idx="1"/>
            <a:endCxn id="424971" idx="0"/>
          </p:cNvCxnSpPr>
          <p:nvPr/>
        </p:nvCxnSpPr>
        <p:spPr bwMode="auto">
          <a:xfrm>
            <a:off x="2316163" y="2371725"/>
            <a:ext cx="23812" cy="1993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89" name="AutoShape 29"/>
          <p:cNvCxnSpPr>
            <a:cxnSpLocks noChangeShapeType="1"/>
            <a:stCxn id="424977" idx="3"/>
            <a:endCxn id="424972" idx="0"/>
          </p:cNvCxnSpPr>
          <p:nvPr/>
        </p:nvCxnSpPr>
        <p:spPr bwMode="auto">
          <a:xfrm flipH="1">
            <a:off x="7092950" y="2690813"/>
            <a:ext cx="862013" cy="450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0" name="AutoShape 30"/>
          <p:cNvCxnSpPr>
            <a:cxnSpLocks noChangeShapeType="1"/>
            <a:endCxn id="424972" idx="0"/>
          </p:cNvCxnSpPr>
          <p:nvPr/>
        </p:nvCxnSpPr>
        <p:spPr bwMode="auto">
          <a:xfrm flipH="1">
            <a:off x="7092950" y="2154238"/>
            <a:ext cx="630238" cy="987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1" name="AutoShape 31"/>
          <p:cNvCxnSpPr>
            <a:cxnSpLocks noChangeShapeType="1"/>
            <a:endCxn id="424972" idx="0"/>
          </p:cNvCxnSpPr>
          <p:nvPr/>
        </p:nvCxnSpPr>
        <p:spPr bwMode="auto">
          <a:xfrm>
            <a:off x="6913563" y="2443163"/>
            <a:ext cx="179387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2" name="AutoShape 32"/>
          <p:cNvCxnSpPr>
            <a:cxnSpLocks noChangeShapeType="1"/>
            <a:endCxn id="424972" idx="0"/>
          </p:cNvCxnSpPr>
          <p:nvPr/>
        </p:nvCxnSpPr>
        <p:spPr bwMode="auto">
          <a:xfrm>
            <a:off x="6047582" y="2395208"/>
            <a:ext cx="1044575" cy="7464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3" name="AutoShape 33"/>
          <p:cNvCxnSpPr>
            <a:cxnSpLocks noChangeShapeType="1"/>
            <a:endCxn id="424970" idx="0"/>
          </p:cNvCxnSpPr>
          <p:nvPr/>
        </p:nvCxnSpPr>
        <p:spPr bwMode="auto">
          <a:xfrm rot="5400000">
            <a:off x="3707210" y="2924573"/>
            <a:ext cx="433388" cy="7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4" name="AutoShape 34"/>
          <p:cNvCxnSpPr>
            <a:cxnSpLocks noChangeShapeType="1"/>
            <a:stCxn id="424971" idx="3"/>
            <a:endCxn id="424968" idx="1"/>
          </p:cNvCxnSpPr>
          <p:nvPr/>
        </p:nvCxnSpPr>
        <p:spPr bwMode="auto">
          <a:xfrm flipV="1">
            <a:off x="2843213" y="4575175"/>
            <a:ext cx="720725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5" name="AutoShape 35"/>
          <p:cNvCxnSpPr>
            <a:cxnSpLocks noChangeShapeType="1"/>
            <a:stCxn id="424968" idx="2"/>
            <a:endCxn id="0" idx="0"/>
          </p:cNvCxnSpPr>
          <p:nvPr/>
        </p:nvCxnSpPr>
        <p:spPr bwMode="auto">
          <a:xfrm>
            <a:off x="3924300" y="4999038"/>
            <a:ext cx="0" cy="433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4996" name="AutoShape 36"/>
          <p:cNvCxnSpPr>
            <a:cxnSpLocks noChangeShapeType="1"/>
            <a:stCxn id="424974" idx="2"/>
            <a:endCxn id="0" idx="3"/>
          </p:cNvCxnSpPr>
          <p:nvPr/>
        </p:nvCxnSpPr>
        <p:spPr bwMode="auto">
          <a:xfrm rot="5400000">
            <a:off x="5313362" y="4141788"/>
            <a:ext cx="1160463" cy="24717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24997" name="AutoShape 37"/>
          <p:cNvCxnSpPr>
            <a:cxnSpLocks noChangeShapeType="1"/>
            <a:stCxn id="424973" idx="2"/>
            <a:endCxn id="0" idx="3"/>
          </p:cNvCxnSpPr>
          <p:nvPr/>
        </p:nvCxnSpPr>
        <p:spPr bwMode="auto">
          <a:xfrm rot="5400000">
            <a:off x="4448968" y="5006182"/>
            <a:ext cx="1160463" cy="7429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24998" name="AutoShape 38"/>
          <p:cNvCxnSpPr>
            <a:cxnSpLocks noChangeShapeType="1"/>
            <a:stCxn id="424970" idx="2"/>
            <a:endCxn id="424968" idx="0"/>
          </p:cNvCxnSpPr>
          <p:nvPr/>
        </p:nvCxnSpPr>
        <p:spPr bwMode="auto">
          <a:xfrm>
            <a:off x="3924300" y="3573463"/>
            <a:ext cx="0" cy="5762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4999" name="AutoShape 39"/>
          <p:cNvCxnSpPr>
            <a:cxnSpLocks noChangeShapeType="1"/>
            <a:stCxn id="424972" idx="2"/>
            <a:endCxn id="424968" idx="0"/>
          </p:cNvCxnSpPr>
          <p:nvPr/>
        </p:nvCxnSpPr>
        <p:spPr bwMode="auto">
          <a:xfrm rot="5400000">
            <a:off x="5220494" y="2277269"/>
            <a:ext cx="576262" cy="3168650"/>
          </a:xfrm>
          <a:prstGeom prst="bent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25000" name="Text Box 40"/>
          <p:cNvSpPr txBox="1">
            <a:spLocks noChangeArrowheads="1"/>
          </p:cNvSpPr>
          <p:nvPr/>
        </p:nvSpPr>
        <p:spPr bwMode="auto">
          <a:xfrm>
            <a:off x="391619" y="5805488"/>
            <a:ext cx="12673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user interface</a:t>
            </a:r>
            <a:endParaRPr lang="en-US" sz="140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5001" name="Text Box 41"/>
          <p:cNvSpPr txBox="1">
            <a:spLocks noChangeArrowheads="1"/>
          </p:cNvSpPr>
          <p:nvPr/>
        </p:nvSpPr>
        <p:spPr bwMode="auto">
          <a:xfrm>
            <a:off x="550344" y="4365625"/>
            <a:ext cx="1073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application</a:t>
            </a:r>
            <a:br>
              <a:rPr lang="en-GB" sz="140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services</a:t>
            </a:r>
            <a:endParaRPr lang="en-US" sz="140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5002" name="Text Box 42"/>
          <p:cNvSpPr txBox="1">
            <a:spLocks noChangeArrowheads="1"/>
          </p:cNvSpPr>
          <p:nvPr/>
        </p:nvSpPr>
        <p:spPr bwMode="auto">
          <a:xfrm>
            <a:off x="468313" y="2133600"/>
            <a:ext cx="1171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data sources</a:t>
            </a:r>
            <a:endParaRPr lang="en-US" sz="140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425003" name="Text Box 43"/>
          <p:cNvSpPr txBox="1">
            <a:spLocks noChangeArrowheads="1"/>
          </p:cNvSpPr>
          <p:nvPr/>
        </p:nvSpPr>
        <p:spPr bwMode="auto">
          <a:xfrm>
            <a:off x="598872" y="3068638"/>
            <a:ext cx="10187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harvesting</a:t>
            </a:r>
            <a:br>
              <a:rPr lang="en-GB" sz="1400">
                <a:solidFill>
                  <a:schemeClr val="tx2"/>
                </a:solidFill>
                <a:latin typeface="Georgia"/>
                <a:cs typeface="Georgia"/>
              </a:rPr>
            </a:br>
            <a:r>
              <a:rPr lang="en-GB" sz="1400">
                <a:solidFill>
                  <a:schemeClr val="tx2"/>
                </a:solidFill>
                <a:latin typeface="Georgia"/>
                <a:cs typeface="Georgia"/>
              </a:rPr>
              <a:t>services</a:t>
            </a:r>
            <a:endParaRPr lang="en-US" sz="1400">
              <a:solidFill>
                <a:schemeClr val="tx2"/>
              </a:solidFill>
              <a:latin typeface="Georgia"/>
              <a:cs typeface="Georgia"/>
            </a:endParaRPr>
          </a:p>
        </p:txBody>
      </p:sp>
      <p:cxnSp>
        <p:nvCxnSpPr>
          <p:cNvPr id="425004" name="AutoShape 44"/>
          <p:cNvCxnSpPr>
            <a:cxnSpLocks noChangeShapeType="1"/>
            <a:stCxn id="0" idx="1"/>
            <a:endCxn id="424971" idx="2"/>
          </p:cNvCxnSpPr>
          <p:nvPr/>
        </p:nvCxnSpPr>
        <p:spPr bwMode="auto">
          <a:xfrm rot="10800000">
            <a:off x="2339975" y="4797425"/>
            <a:ext cx="850900" cy="11604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45" name="Picture 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11272"/>
            <a:ext cx="620713" cy="207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6" name="Picture 10" descr="bbsrcsmallcolou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44" y="1886843"/>
            <a:ext cx="604838" cy="44885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7" name="Picture 11" descr="img-mrc-logo-white-bg-hires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30" y="1921843"/>
            <a:ext cx="553116" cy="24099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CS </a:t>
            </a:r>
            <a:r>
              <a:rPr lang="en-US" dirty="0" err="1" smtClean="0"/>
              <a:t>AKTive</a:t>
            </a:r>
            <a:r>
              <a:rPr lang="en-US" dirty="0" smtClean="0"/>
              <a:t> Space revisited</a:t>
            </a:r>
          </a:p>
          <a:p>
            <a:pPr lvl="1"/>
            <a:r>
              <a:rPr lang="en-US" dirty="0" smtClean="0"/>
              <a:t>All UK Higher Education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ustainable data from HEIs and research councils</a:t>
            </a:r>
          </a:p>
          <a:p>
            <a:pPr lvl="1"/>
            <a:r>
              <a:rPr lang="en-US" dirty="0" smtClean="0"/>
              <a:t>Mapping from CERIF</a:t>
            </a:r>
          </a:p>
          <a:p>
            <a:r>
              <a:rPr lang="en-US" dirty="0" smtClean="0"/>
              <a:t>Extra services</a:t>
            </a:r>
          </a:p>
          <a:p>
            <a:pPr lvl="1"/>
            <a:r>
              <a:rPr lang="en-US" dirty="0" smtClean="0"/>
              <a:t>Network analysis for related resources</a:t>
            </a:r>
            <a:br>
              <a:rPr lang="en-US" dirty="0" smtClean="0"/>
            </a:br>
            <a:r>
              <a:rPr lang="en-US" dirty="0" smtClean="0"/>
              <a:t>(communities of practice)</a:t>
            </a:r>
          </a:p>
          <a:p>
            <a:pPr lvl="1"/>
            <a:r>
              <a:rPr lang="en-US" dirty="0" err="1" smtClean="0"/>
              <a:t>Coreference</a:t>
            </a:r>
            <a:r>
              <a:rPr lang="en-US" dirty="0" smtClean="0"/>
              <a:t> management – identify duplicates in data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dotAC (2009)</a:t>
            </a:r>
            <a:endParaRPr lang="en-US" dirty="0"/>
          </a:p>
        </p:txBody>
      </p:sp>
      <p:pic>
        <p:nvPicPr>
          <p:cNvPr id="15" name="Picture 14" descr="editor-lac-spl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70016"/>
            <a:ext cx="3705267" cy="234721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explore-r4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58905"/>
            <a:ext cx="3705267" cy="234721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6327845"/>
            <a:ext cx="203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dotac.info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" y="-26998"/>
            <a:ext cx="9166241" cy="6921735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Business Intelligence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http://www.flickr.com/photos/tetsu-k/393957103/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AKTive</a:t>
            </a:r>
            <a:r>
              <a:rPr lang="en-US" dirty="0" smtClean="0"/>
              <a:t> Futures (2004)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How do we produce a portal for end users within the “strategic decision making” process of an organisation?</a:t>
            </a:r>
          </a:p>
          <a:p>
            <a:endParaRPr lang="en-GB" dirty="0" smtClean="0"/>
          </a:p>
          <a:p>
            <a:r>
              <a:rPr lang="en-GB" dirty="0" smtClean="0"/>
              <a:t>Inform strategic planning and market intelligence</a:t>
            </a:r>
            <a:endParaRPr lang="en-US" dirty="0" smtClean="0"/>
          </a:p>
          <a:p>
            <a:pPr lvl="1"/>
            <a:r>
              <a:rPr lang="en-US" dirty="0" smtClean="0"/>
              <a:t>Identify relevant drivers</a:t>
            </a:r>
          </a:p>
          <a:p>
            <a:pPr lvl="1"/>
            <a:r>
              <a:rPr lang="en-US" dirty="0" err="1" smtClean="0"/>
              <a:t>Visualise</a:t>
            </a:r>
            <a:r>
              <a:rPr lang="en-US" dirty="0" smtClean="0"/>
              <a:t> trends in heterogeneous data</a:t>
            </a:r>
          </a:p>
          <a:p>
            <a:pPr lvl="1"/>
            <a:r>
              <a:rPr lang="en-US" dirty="0" smtClean="0"/>
              <a:t>Present information contextually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 noGrp="1" noChangeAspect="1"/>
          </p:cNvGrpSpPr>
          <p:nvPr/>
        </p:nvGrpSpPr>
        <p:grpSpPr bwMode="auto">
          <a:xfrm>
            <a:off x="2190750" y="1046163"/>
            <a:ext cx="4370388" cy="5111750"/>
            <a:chOff x="1818" y="552"/>
            <a:chExt cx="2712" cy="3072"/>
          </a:xfrm>
        </p:grpSpPr>
        <p:sp>
          <p:nvSpPr>
            <p:cNvPr id="564229" name="AutoShape 5"/>
            <p:cNvSpPr>
              <a:spLocks noChangeAspect="1" noChangeArrowheads="1" noTextEdit="1"/>
            </p:cNvSpPr>
            <p:nvPr/>
          </p:nvSpPr>
          <p:spPr bwMode="auto">
            <a:xfrm>
              <a:off x="1818" y="552"/>
              <a:ext cx="271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0" name="_s564230"/>
            <p:cNvSpPr>
              <a:spLocks noChangeArrowheads="1" noTextEdit="1"/>
            </p:cNvSpPr>
            <p:nvPr/>
          </p:nvSpPr>
          <p:spPr bwMode="auto">
            <a:xfrm>
              <a:off x="2666" y="1193"/>
              <a:ext cx="1017" cy="101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1" name="_s564231"/>
            <p:cNvSpPr>
              <a:spLocks noChangeArrowheads="1"/>
            </p:cNvSpPr>
            <p:nvPr/>
          </p:nvSpPr>
          <p:spPr bwMode="auto">
            <a:xfrm>
              <a:off x="3039" y="837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 sz="7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32" name="_s564232"/>
            <p:cNvSpPr>
              <a:spLocks noChangeArrowheads="1" noTextEdit="1"/>
            </p:cNvSpPr>
            <p:nvPr/>
          </p:nvSpPr>
          <p:spPr bwMode="auto">
            <a:xfrm>
              <a:off x="3001" y="1386"/>
              <a:ext cx="1017" cy="1017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3" name="_s564233"/>
            <p:cNvSpPr>
              <a:spLocks noChangeArrowheads="1"/>
            </p:cNvSpPr>
            <p:nvPr/>
          </p:nvSpPr>
          <p:spPr bwMode="auto">
            <a:xfrm>
              <a:off x="4037" y="1335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 sz="10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34" name="_s564234"/>
            <p:cNvSpPr>
              <a:spLocks noChangeArrowheads="1" noTextEdit="1"/>
            </p:cNvSpPr>
            <p:nvPr/>
          </p:nvSpPr>
          <p:spPr bwMode="auto">
            <a:xfrm>
              <a:off x="3001" y="1773"/>
              <a:ext cx="1017" cy="1017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5" name="_s564235"/>
            <p:cNvSpPr>
              <a:spLocks noChangeArrowheads="1"/>
            </p:cNvSpPr>
            <p:nvPr/>
          </p:nvSpPr>
          <p:spPr bwMode="auto">
            <a:xfrm>
              <a:off x="4037" y="2585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 sz="10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36" name="_s564236"/>
            <p:cNvSpPr>
              <a:spLocks noChangeArrowheads="1" noTextEdit="1"/>
            </p:cNvSpPr>
            <p:nvPr/>
          </p:nvSpPr>
          <p:spPr bwMode="auto">
            <a:xfrm>
              <a:off x="2666" y="1966"/>
              <a:ext cx="1017" cy="1017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 w="4670">
              <a:solidFill>
                <a:schemeClr val="bg2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7" name="_s564237"/>
            <p:cNvSpPr>
              <a:spLocks noChangeArrowheads="1"/>
            </p:cNvSpPr>
            <p:nvPr/>
          </p:nvSpPr>
          <p:spPr bwMode="auto">
            <a:xfrm>
              <a:off x="3040" y="3083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 sz="1200">
                <a:solidFill>
                  <a:schemeClr val="bg1"/>
                </a:solidFill>
                <a:latin typeface="Lucida Sans Unicode" charset="0"/>
              </a:endParaRPr>
            </a:p>
            <a:p>
              <a:pPr algn="ctr" eaLnBrk="0" hangingPunct="0"/>
              <a:endParaRPr lang="en-GB" sz="1200">
                <a:solidFill>
                  <a:schemeClr val="bg1"/>
                </a:solidFill>
                <a:latin typeface="Lucida Sans Unicode" charset="0"/>
              </a:endParaRPr>
            </a:p>
            <a:p>
              <a:pPr algn="ctr" eaLnBrk="0" hangingPunct="0"/>
              <a:endParaRPr lang="en-GB" sz="1200">
                <a:solidFill>
                  <a:schemeClr val="bg1"/>
                </a:solidFill>
                <a:latin typeface="Lucida Sans Unicode" charset="0"/>
              </a:endParaRPr>
            </a:p>
            <a:p>
              <a:pPr algn="ctr" eaLnBrk="0" hangingPunct="0"/>
              <a:endParaRPr lang="en-GB" sz="700">
                <a:solidFill>
                  <a:schemeClr val="bg1"/>
                </a:solidFill>
                <a:latin typeface="Lucida Sans Unicode" charset="0"/>
              </a:endParaRPr>
            </a:p>
            <a:p>
              <a:pPr algn="ctr" eaLnBrk="0" hangingPunct="0"/>
              <a:endParaRPr lang="en-US" sz="12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38" name="_s564238"/>
            <p:cNvSpPr>
              <a:spLocks noChangeArrowheads="1" noTextEdit="1"/>
            </p:cNvSpPr>
            <p:nvPr/>
          </p:nvSpPr>
          <p:spPr bwMode="auto">
            <a:xfrm>
              <a:off x="2331" y="1773"/>
              <a:ext cx="1017" cy="101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467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9" name="_s564239"/>
            <p:cNvSpPr>
              <a:spLocks noChangeArrowheads="1"/>
            </p:cNvSpPr>
            <p:nvPr/>
          </p:nvSpPr>
          <p:spPr bwMode="auto">
            <a:xfrm>
              <a:off x="2041" y="2586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 sz="7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40" name="_s564240"/>
            <p:cNvSpPr>
              <a:spLocks noChangeArrowheads="1" noTextEdit="1"/>
            </p:cNvSpPr>
            <p:nvPr/>
          </p:nvSpPr>
          <p:spPr bwMode="auto">
            <a:xfrm>
              <a:off x="2331" y="1386"/>
              <a:ext cx="1017" cy="101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41" name="_s564241"/>
            <p:cNvSpPr>
              <a:spLocks noChangeArrowheads="1"/>
            </p:cNvSpPr>
            <p:nvPr/>
          </p:nvSpPr>
          <p:spPr bwMode="auto">
            <a:xfrm>
              <a:off x="2040" y="1336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103" tIns="31552" rIns="63103" bIns="31552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700">
                <a:solidFill>
                  <a:schemeClr val="bg1"/>
                </a:solidFill>
                <a:latin typeface="Lucida Sans Unicode" charset="0"/>
              </a:endParaRPr>
            </a:p>
            <a:p>
              <a:pPr eaLnBrk="0" hangingPunct="0"/>
              <a:endParaRPr lang="en-GB" sz="1200">
                <a:solidFill>
                  <a:schemeClr val="bg1"/>
                </a:solidFill>
                <a:latin typeface="Lucida Sans Unicode" charset="0"/>
              </a:endParaRPr>
            </a:p>
            <a:p>
              <a:pPr eaLnBrk="0" hangingPunct="0"/>
              <a:endParaRPr lang="en-US" sz="700">
                <a:solidFill>
                  <a:schemeClr val="bg1"/>
                </a:solidFill>
                <a:latin typeface="Lucida Sans Unicode" charset="0"/>
              </a:endParaRPr>
            </a:p>
            <a:p>
              <a:pPr eaLnBrk="0" hangingPunct="0"/>
              <a:endParaRPr lang="en-US" sz="700">
                <a:solidFill>
                  <a:schemeClr val="bg1"/>
                </a:solidFill>
                <a:latin typeface="Lucida Sans Unicode" charset="0"/>
              </a:endParaRPr>
            </a:p>
            <a:p>
              <a:pPr eaLnBrk="0" hangingPunct="0"/>
              <a:endParaRPr lang="en-US" sz="500">
                <a:solidFill>
                  <a:schemeClr val="bg1"/>
                </a:solidFill>
                <a:latin typeface="Lucida Sans Unicode" charset="0"/>
              </a:endParaRPr>
            </a:p>
          </p:txBody>
        </p:sp>
        <p:sp>
          <p:nvSpPr>
            <p:cNvPr id="564242" name="_s1033"/>
            <p:cNvSpPr>
              <a:spLocks noChangeArrowheads="1"/>
            </p:cNvSpPr>
            <p:nvPr/>
          </p:nvSpPr>
          <p:spPr bwMode="auto">
            <a:xfrm>
              <a:off x="3038" y="1961"/>
              <a:ext cx="27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564243" name="Rectangle 19"/>
          <p:cNvSpPr>
            <a:spLocks noChangeArrowheads="1"/>
          </p:cNvSpPr>
          <p:nvPr/>
        </p:nvSpPr>
        <p:spPr bwMode="auto">
          <a:xfrm>
            <a:off x="6443663" y="328613"/>
            <a:ext cx="2430462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Augmented reality, pervasive and mobile computing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‘Ambient’ computing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The Grid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Broadband  Mobile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Wireless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Bio-inspired computing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Hybrid iDTV/web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Remote sensing</a:t>
            </a:r>
          </a:p>
          <a:p>
            <a:pPr eaLnBrk="0" hangingPunct="0"/>
            <a:endParaRPr lang="en-GB" sz="10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44" name="Rectangle 20"/>
          <p:cNvSpPr>
            <a:spLocks noChangeArrowheads="1"/>
          </p:cNvSpPr>
          <p:nvPr/>
        </p:nvSpPr>
        <p:spPr bwMode="auto">
          <a:xfrm>
            <a:off x="1897063" y="4389438"/>
            <a:ext cx="195738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Sustainability agenda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Anti-science: the values 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  debate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Socio-political conflict   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  over economics and business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EU/regulatory drivers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Public engage vs indifferent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Corporate social 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  responsibility</a:t>
            </a:r>
            <a:endParaRPr lang="en-GB" sz="10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45" name="Rectangle 21"/>
          <p:cNvSpPr>
            <a:spLocks noChangeArrowheads="1"/>
          </p:cNvSpPr>
          <p:nvPr/>
        </p:nvSpPr>
        <p:spPr bwMode="auto">
          <a:xfrm>
            <a:off x="138113" y="2033588"/>
            <a:ext cx="20859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endParaRPr lang="en-GB" sz="12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Geo-political economy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US-dominated agenda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International institutions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North vs South 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China, India and Asia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European social agenda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Scramble for oil in Africa 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US interventionist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Middle East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US ‘technological sublime’</a:t>
            </a:r>
          </a:p>
          <a:p>
            <a:pPr eaLnBrk="0" hangingPunct="0"/>
            <a:endParaRPr lang="en-GB" sz="10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endParaRPr lang="en-GB" sz="8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46" name="Oval 22"/>
          <p:cNvSpPr>
            <a:spLocks noChangeArrowheads="1"/>
          </p:cNvSpPr>
          <p:nvPr/>
        </p:nvSpPr>
        <p:spPr bwMode="auto">
          <a:xfrm rot="-1046384">
            <a:off x="4254500" y="2540000"/>
            <a:ext cx="3978275" cy="1839913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47" name="Rectangle 23"/>
          <p:cNvSpPr>
            <a:spLocks noChangeArrowheads="1"/>
          </p:cNvSpPr>
          <p:nvPr/>
        </p:nvSpPr>
        <p:spPr bwMode="auto">
          <a:xfrm>
            <a:off x="3724275" y="4684713"/>
            <a:ext cx="2217738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Demographics, migration and ageing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Cures for everything?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Longer and better?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Ageing West, pensions crisis, inter-generational tension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Acceleration of migration</a:t>
            </a:r>
          </a:p>
          <a:p>
            <a:pPr eaLnBrk="0" hangingPunct="0"/>
            <a:endParaRPr lang="en-GB" sz="7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48" name="Oval 24"/>
          <p:cNvSpPr>
            <a:spLocks noChangeArrowheads="1"/>
          </p:cNvSpPr>
          <p:nvPr/>
        </p:nvSpPr>
        <p:spPr bwMode="auto">
          <a:xfrm>
            <a:off x="4114800" y="1147763"/>
            <a:ext cx="4108450" cy="3903662"/>
          </a:xfrm>
          <a:prstGeom prst="ellipse">
            <a:avLst/>
          </a:prstGeom>
          <a:noFill/>
          <a:ln w="3175" cap="rnd">
            <a:noFill/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49" name="Rectangle 25"/>
          <p:cNvSpPr>
            <a:spLocks noChangeArrowheads="1"/>
          </p:cNvSpPr>
          <p:nvPr/>
        </p:nvSpPr>
        <p:spPr bwMode="auto">
          <a:xfrm>
            <a:off x="138113" y="4389438"/>
            <a:ext cx="1695450" cy="2292935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Terrorism, total surveillance and security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Global terror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Future of ‘remote wars’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Everyone is watching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Human rights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Privacy and trust</a:t>
            </a:r>
          </a:p>
          <a:p>
            <a:pPr eaLnBrk="0" hangingPunct="0"/>
            <a:endParaRPr lang="en-GB" sz="10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endParaRPr lang="en-GB" sz="9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50" name="Oval 26"/>
          <p:cNvSpPr>
            <a:spLocks noChangeArrowheads="1"/>
          </p:cNvSpPr>
          <p:nvPr/>
        </p:nvSpPr>
        <p:spPr bwMode="auto">
          <a:xfrm>
            <a:off x="984250" y="3136900"/>
            <a:ext cx="3783013" cy="18415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51" name="Oval 27"/>
          <p:cNvSpPr>
            <a:spLocks noChangeArrowheads="1"/>
          </p:cNvSpPr>
          <p:nvPr/>
        </p:nvSpPr>
        <p:spPr bwMode="auto">
          <a:xfrm rot="566066">
            <a:off x="4244975" y="3357563"/>
            <a:ext cx="4419600" cy="2282825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52" name="Rectangle 28"/>
          <p:cNvSpPr>
            <a:spLocks noChangeArrowheads="1"/>
          </p:cNvSpPr>
          <p:nvPr/>
        </p:nvSpPr>
        <p:spPr bwMode="auto">
          <a:xfrm>
            <a:off x="5811838" y="3798888"/>
            <a:ext cx="1892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dirty="0">
                <a:solidFill>
                  <a:schemeClr val="bg1"/>
                </a:solidFill>
                <a:latin typeface="Georgia"/>
                <a:cs typeface="Georgia"/>
              </a:rPr>
              <a:t>Socio-cultural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Values, attitudes and</a:t>
            </a:r>
            <a:r>
              <a:rPr lang="en-GB" sz="1000" dirty="0" smtClean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br>
              <a:rPr lang="en-GB" sz="1000" dirty="0" smtClean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GB" sz="1000" dirty="0" smtClean="0">
                <a:solidFill>
                  <a:schemeClr val="bg1"/>
                </a:solidFill>
                <a:latin typeface="Georgia"/>
                <a:cs typeface="Georgia"/>
              </a:rPr>
              <a:t>   lifestyles</a:t>
            </a: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: fast trends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Anti-corporate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‘Open source’ values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New trust matrix: NGOs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Ethical consumers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Family life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Young </a:t>
            </a:r>
            <a:r>
              <a:rPr lang="en-GB" sz="1000" dirty="0" err="1">
                <a:solidFill>
                  <a:schemeClr val="bg1"/>
                </a:solidFill>
                <a:latin typeface="Georgia"/>
                <a:cs typeface="Georgia"/>
              </a:rPr>
              <a:t>vs</a:t>
            </a: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old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Boomers age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Georgia"/>
                <a:cs typeface="Georgia"/>
              </a:rPr>
              <a:t>Hypermobility</a:t>
            </a: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, transport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and urban/rural futures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Health ‘economy’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‘Care world’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Culture of fear</a:t>
            </a:r>
          </a:p>
          <a:p>
            <a:pPr eaLnBrk="0" hangingPunct="0"/>
            <a:r>
              <a:rPr lang="en-GB" sz="700" dirty="0">
                <a:solidFill>
                  <a:schemeClr val="bg1"/>
                </a:solidFill>
                <a:latin typeface="Georgia"/>
                <a:cs typeface="Georgia"/>
              </a:rPr>
              <a:t>     </a:t>
            </a: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and anxiety</a:t>
            </a:r>
          </a:p>
        </p:txBody>
      </p:sp>
      <p:sp>
        <p:nvSpPr>
          <p:cNvPr id="564253" name="Rectangle 29"/>
          <p:cNvSpPr>
            <a:spLocks noChangeArrowheads="1"/>
          </p:cNvSpPr>
          <p:nvPr/>
        </p:nvSpPr>
        <p:spPr bwMode="auto">
          <a:xfrm>
            <a:off x="2028825" y="1368425"/>
            <a:ext cx="1498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endParaRPr lang="en-GB" sz="12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Energy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Post oil?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Large to small scale 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  networks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Hydrogen fuel cells:</a:t>
            </a:r>
          </a:p>
          <a:p>
            <a:pPr eaLnBrk="0" hangingPunct="0"/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  mobility</a:t>
            </a:r>
            <a:endParaRPr lang="en-US" sz="9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‘Hydrogen highway’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Costs and pricing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Demand cuts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Wind, tidal, solar</a:t>
            </a:r>
            <a:endParaRPr lang="en-GB" sz="10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54" name="Rectangle 30"/>
          <p:cNvSpPr>
            <a:spLocks noChangeArrowheads="1"/>
          </p:cNvSpPr>
          <p:nvPr/>
        </p:nvSpPr>
        <p:spPr bwMode="auto">
          <a:xfrm>
            <a:off x="7448550" y="3798888"/>
            <a:ext cx="1695450" cy="2385268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endParaRPr lang="en-GB" sz="1200" dirty="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r>
              <a:rPr lang="en-GB" sz="2000" dirty="0">
                <a:solidFill>
                  <a:schemeClr val="bg1"/>
                </a:solidFill>
                <a:latin typeface="Georgia"/>
                <a:cs typeface="Georgia"/>
              </a:rPr>
              <a:t>Media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Conflicts over</a:t>
            </a:r>
            <a:r>
              <a:rPr lang="en-GB" sz="12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‘simple/certain’ </a:t>
            </a:r>
            <a:r>
              <a:rPr lang="en-GB" sz="1000" dirty="0" err="1">
                <a:solidFill>
                  <a:schemeClr val="bg1"/>
                </a:solidFill>
                <a:latin typeface="Georgia"/>
                <a:cs typeface="Georgia"/>
              </a:rPr>
              <a:t>vs</a:t>
            </a: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‘complex/uncertain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Plural 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Fragmented public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media and discourse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Single issue moral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panics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Smart mobs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Mobile opinion formers</a:t>
            </a:r>
          </a:p>
          <a:p>
            <a:pPr eaLnBrk="0" hangingPunct="0"/>
            <a:endParaRPr lang="en-GB" sz="1200" dirty="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endParaRPr lang="en-GB" sz="9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55" name="Rectangle 31"/>
          <p:cNvSpPr>
            <a:spLocks noChangeArrowheads="1"/>
          </p:cNvSpPr>
          <p:nvPr/>
        </p:nvSpPr>
        <p:spPr bwMode="auto">
          <a:xfrm>
            <a:off x="4702175" y="1074738"/>
            <a:ext cx="1955800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Nano-science</a:t>
            </a:r>
          </a:p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to nanotech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Nanobots or goo?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Materials science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Nano-machines</a:t>
            </a:r>
            <a:endParaRPr lang="en-US" sz="100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Sensors:RFIDS – MEMS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Drug delivery</a:t>
            </a:r>
          </a:p>
          <a:p>
            <a:pPr eaLnBrk="0" hangingPunct="0">
              <a:buFontTx/>
              <a:buChar char="•"/>
            </a:pPr>
            <a:r>
              <a:rPr lang="en-US" sz="1000">
                <a:solidFill>
                  <a:schemeClr val="bg1"/>
                </a:solidFill>
                <a:latin typeface="Georgia"/>
                <a:cs typeface="Georgia"/>
              </a:rPr>
              <a:t> Nano-filtration</a:t>
            </a:r>
          </a:p>
          <a:p>
            <a:pPr eaLnBrk="0" hangingPunct="0"/>
            <a:endParaRPr lang="en-GB" sz="90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64256" name="Rectangle 32"/>
          <p:cNvSpPr>
            <a:spLocks noChangeArrowheads="1"/>
          </p:cNvSpPr>
          <p:nvPr/>
        </p:nvSpPr>
        <p:spPr bwMode="auto">
          <a:xfrm>
            <a:off x="3594100" y="485775"/>
            <a:ext cx="21304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Bio-everything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Bio-tech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Bio-remediation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Bio-terror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Bio-error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Bio-agriculture 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Bio-medical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Bio-informatics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Genomics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Proteomics</a:t>
            </a:r>
          </a:p>
          <a:p>
            <a:pPr eaLnBrk="0" hangingPunct="0"/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  Bio-systems</a:t>
            </a:r>
          </a:p>
        </p:txBody>
      </p:sp>
      <p:sp>
        <p:nvSpPr>
          <p:cNvPr id="564257" name="Oval 33"/>
          <p:cNvSpPr>
            <a:spLocks noChangeArrowheads="1"/>
          </p:cNvSpPr>
          <p:nvPr/>
        </p:nvSpPr>
        <p:spPr bwMode="auto">
          <a:xfrm rot="1851075">
            <a:off x="203200" y="1368425"/>
            <a:ext cx="4419600" cy="2282825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58" name="Oval 34"/>
          <p:cNvSpPr>
            <a:spLocks noChangeArrowheads="1"/>
          </p:cNvSpPr>
          <p:nvPr/>
        </p:nvSpPr>
        <p:spPr bwMode="auto">
          <a:xfrm rot="-1174362">
            <a:off x="4311650" y="1516063"/>
            <a:ext cx="4419600" cy="2282825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59" name="Oval 35"/>
          <p:cNvSpPr>
            <a:spLocks noChangeArrowheads="1"/>
          </p:cNvSpPr>
          <p:nvPr/>
        </p:nvSpPr>
        <p:spPr bwMode="auto">
          <a:xfrm rot="-1174362">
            <a:off x="233363" y="3760788"/>
            <a:ext cx="4419600" cy="2282825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60" name="Oval 36"/>
          <p:cNvSpPr>
            <a:spLocks noChangeArrowheads="1"/>
          </p:cNvSpPr>
          <p:nvPr/>
        </p:nvSpPr>
        <p:spPr bwMode="auto">
          <a:xfrm rot="-5608912">
            <a:off x="3032126" y="239712"/>
            <a:ext cx="2946400" cy="30003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61" name="Rectangle 37"/>
          <p:cNvSpPr>
            <a:spLocks noChangeArrowheads="1"/>
          </p:cNvSpPr>
          <p:nvPr/>
        </p:nvSpPr>
        <p:spPr bwMode="auto">
          <a:xfrm>
            <a:off x="6340475" y="2344738"/>
            <a:ext cx="28035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Georgia"/>
                <a:cs typeface="Georgia"/>
              </a:rPr>
              <a:t>Knowledge, Innovation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The Semantic Web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Private research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Public knowledge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Artificial intelligence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Intellectual property vs open source</a:t>
            </a:r>
          </a:p>
          <a:p>
            <a:pPr eaLnBrk="0" hangingPunct="0">
              <a:buFontTx/>
              <a:buChar char="•"/>
            </a:pPr>
            <a:r>
              <a:rPr lang="en-GB" sz="1000">
                <a:solidFill>
                  <a:schemeClr val="bg1"/>
                </a:solidFill>
                <a:latin typeface="Georgia"/>
                <a:cs typeface="Georgia"/>
              </a:rPr>
              <a:t> E-science</a:t>
            </a:r>
          </a:p>
        </p:txBody>
      </p:sp>
      <p:sp>
        <p:nvSpPr>
          <p:cNvPr id="564262" name="Rectangle 38"/>
          <p:cNvSpPr>
            <a:spLocks noChangeArrowheads="1"/>
          </p:cNvSpPr>
          <p:nvPr/>
        </p:nvSpPr>
        <p:spPr bwMode="auto">
          <a:xfrm>
            <a:off x="266700" y="338138"/>
            <a:ext cx="24130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dirty="0">
                <a:solidFill>
                  <a:schemeClr val="bg1"/>
                </a:solidFill>
                <a:latin typeface="Georgia"/>
                <a:cs typeface="Georgia"/>
              </a:rPr>
              <a:t>Climate and environment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Storms ahead: weather extremes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Bio-diversity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Global transport and industrialisation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Abrupt climate change 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Sea level rises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Water shortages</a:t>
            </a:r>
          </a:p>
          <a:p>
            <a:pPr eaLnBrk="0" hangingPunct="0">
              <a:buFontTx/>
              <a:buChar char="•"/>
            </a:pPr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Kyoto to ‘Contraction and   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Georgia"/>
                <a:cs typeface="Georgia"/>
              </a:rPr>
              <a:t>   Convergence’</a:t>
            </a:r>
          </a:p>
          <a:p>
            <a:pPr eaLnBrk="0" hangingPunct="0"/>
            <a:endParaRPr lang="en-GB" sz="1000" dirty="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endParaRPr lang="en-GB" sz="1000" dirty="0">
              <a:solidFill>
                <a:schemeClr val="bg1"/>
              </a:solidFill>
              <a:latin typeface="Georgia"/>
              <a:cs typeface="Georgia"/>
            </a:endParaRPr>
          </a:p>
          <a:p>
            <a:pPr eaLnBrk="0" hangingPunct="0"/>
            <a:endParaRPr lang="en-GB" sz="8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/>
                <a:cs typeface="Georgia"/>
              </a:rPr>
              <a:t>System Architecture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8290" y="1628800"/>
            <a:ext cx="8667009" cy="5012872"/>
            <a:chOff x="258290" y="1019044"/>
            <a:chExt cx="8667009" cy="5622628"/>
          </a:xfrm>
        </p:grpSpPr>
        <p:sp>
          <p:nvSpPr>
            <p:cNvPr id="574468" name="Rectangle 4"/>
            <p:cNvSpPr>
              <a:spLocks noChangeArrowheads="1"/>
            </p:cNvSpPr>
            <p:nvPr/>
          </p:nvSpPr>
          <p:spPr bwMode="auto">
            <a:xfrm>
              <a:off x="2281396" y="3037187"/>
              <a:ext cx="307016" cy="306967"/>
            </a:xfrm>
            <a:prstGeom prst="rect">
              <a:avLst/>
            </a:prstGeom>
            <a:solidFill>
              <a:srgbClr val="FFD7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574470" name="Rectangle 6"/>
            <p:cNvSpPr>
              <a:spLocks noChangeArrowheads="1"/>
            </p:cNvSpPr>
            <p:nvPr/>
          </p:nvSpPr>
          <p:spPr bwMode="auto">
            <a:xfrm>
              <a:off x="2281396" y="3651120"/>
              <a:ext cx="307016" cy="306967"/>
            </a:xfrm>
            <a:prstGeom prst="rect">
              <a:avLst/>
            </a:prstGeom>
            <a:solidFill>
              <a:srgbClr val="FFD7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574471" name="AutoShape 7"/>
            <p:cNvSpPr>
              <a:spLocks noChangeArrowheads="1"/>
            </p:cNvSpPr>
            <p:nvPr/>
          </p:nvSpPr>
          <p:spPr bwMode="auto">
            <a:xfrm>
              <a:off x="3315324" y="2311654"/>
              <a:ext cx="614033" cy="613934"/>
            </a:xfrm>
            <a:prstGeom prst="can">
              <a:avLst>
                <a:gd name="adj" fmla="val 25000"/>
              </a:avLst>
            </a:prstGeom>
            <a:solidFill>
              <a:srgbClr val="FFD7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574474" name="Text Box 10"/>
            <p:cNvSpPr txBox="1">
              <a:spLocks noChangeArrowheads="1"/>
            </p:cNvSpPr>
            <p:nvPr/>
          </p:nvSpPr>
          <p:spPr bwMode="auto">
            <a:xfrm>
              <a:off x="3662657" y="1968154"/>
              <a:ext cx="916806" cy="306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>
                  <a:latin typeface="Georgia"/>
                  <a:cs typeface="Georgia"/>
                </a:rPr>
                <a:t>K</a:t>
              </a:r>
              <a:r>
                <a:rPr lang="en-GB" sz="1200" dirty="0" smtClean="0">
                  <a:latin typeface="Georgia"/>
                  <a:cs typeface="Georgia"/>
                </a:rPr>
                <a:t>nowledge</a:t>
              </a:r>
              <a:br>
                <a:rPr lang="en-GB" sz="1200" dirty="0" smtClean="0">
                  <a:latin typeface="Georgia"/>
                  <a:cs typeface="Georgia"/>
                </a:rPr>
              </a:br>
              <a:r>
                <a:rPr lang="en-GB" sz="1200" dirty="0" smtClean="0">
                  <a:latin typeface="Georgia"/>
                  <a:cs typeface="Georgia"/>
                </a:rPr>
                <a:t>Base</a:t>
              </a:r>
              <a:endParaRPr lang="en-GB" dirty="0">
                <a:latin typeface="Georgia"/>
                <a:cs typeface="Georgia"/>
              </a:endParaRPr>
            </a:p>
          </p:txBody>
        </p:sp>
        <p:sp>
          <p:nvSpPr>
            <p:cNvPr id="574476" name="Text Box 12"/>
            <p:cNvSpPr txBox="1">
              <a:spLocks noChangeArrowheads="1"/>
            </p:cNvSpPr>
            <p:nvPr/>
          </p:nvSpPr>
          <p:spPr bwMode="auto">
            <a:xfrm>
              <a:off x="3005078" y="5976873"/>
              <a:ext cx="1228066" cy="306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err="1">
                  <a:latin typeface="Georgia"/>
                  <a:cs typeface="Georgia"/>
                </a:rPr>
                <a:t>L</a:t>
              </a:r>
              <a:r>
                <a:rPr lang="en-GB" sz="1200" dirty="0" err="1" smtClean="0">
                  <a:latin typeface="Georgia"/>
                  <a:cs typeface="Georgia"/>
                </a:rPr>
                <a:t>inkbase</a:t>
              </a:r>
              <a:endParaRPr lang="en-GB" dirty="0">
                <a:latin typeface="Georgia"/>
                <a:cs typeface="Georgia"/>
              </a:endParaRPr>
            </a:p>
          </p:txBody>
        </p:sp>
        <p:sp>
          <p:nvSpPr>
            <p:cNvPr id="574477" name="Text Box 13"/>
            <p:cNvSpPr txBox="1">
              <a:spLocks noChangeArrowheads="1"/>
            </p:cNvSpPr>
            <p:nvPr/>
          </p:nvSpPr>
          <p:spPr bwMode="auto">
            <a:xfrm>
              <a:off x="1828800" y="2307646"/>
              <a:ext cx="1228066" cy="306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>
                  <a:latin typeface="Georgia"/>
                  <a:cs typeface="Georgia"/>
                </a:rPr>
                <a:t>H</a:t>
              </a:r>
              <a:r>
                <a:rPr lang="en-GB" sz="1200" dirty="0" smtClean="0">
                  <a:latin typeface="Georgia"/>
                  <a:cs typeface="Georgia"/>
                </a:rPr>
                <a:t>arvesters</a:t>
              </a:r>
              <a:endParaRPr lang="en-GB" dirty="0">
                <a:latin typeface="Georgia"/>
                <a:cs typeface="Georgia"/>
              </a:endParaRPr>
            </a:p>
          </p:txBody>
        </p:sp>
        <p:sp>
          <p:nvSpPr>
            <p:cNvPr id="574485" name="Rectangle 21"/>
            <p:cNvSpPr>
              <a:spLocks noChangeArrowheads="1"/>
            </p:cNvSpPr>
            <p:nvPr/>
          </p:nvSpPr>
          <p:spPr bwMode="auto">
            <a:xfrm>
              <a:off x="3312094" y="3857827"/>
              <a:ext cx="614033" cy="460451"/>
            </a:xfrm>
            <a:prstGeom prst="rect">
              <a:avLst/>
            </a:prstGeom>
            <a:solidFill>
              <a:srgbClr val="FFD7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Georgia"/>
                <a:cs typeface="Georgia"/>
              </a:endParaRPr>
            </a:p>
          </p:txBody>
        </p:sp>
        <p:grpSp>
          <p:nvGrpSpPr>
            <p:cNvPr id="2" name="Group 175"/>
            <p:cNvGrpSpPr/>
            <p:nvPr/>
          </p:nvGrpSpPr>
          <p:grpSpPr>
            <a:xfrm>
              <a:off x="3312094" y="5251791"/>
              <a:ext cx="614033" cy="613934"/>
              <a:chOff x="2956494" y="4434745"/>
              <a:chExt cx="614033" cy="613934"/>
            </a:xfrm>
            <a:solidFill>
              <a:srgbClr val="FFD7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574472" name="AutoShape 8"/>
              <p:cNvSpPr>
                <a:spLocks noChangeArrowheads="1"/>
              </p:cNvSpPr>
              <p:nvPr/>
            </p:nvSpPr>
            <p:spPr bwMode="auto">
              <a:xfrm>
                <a:off x="2956494" y="4434745"/>
                <a:ext cx="614033" cy="613934"/>
              </a:xfrm>
              <a:prstGeom prst="can">
                <a:avLst>
                  <a:gd name="adj" fmla="val 25000"/>
                </a:avLst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Georgia"/>
                  <a:cs typeface="Georgia"/>
                </a:endParaRPr>
              </a:p>
            </p:txBody>
          </p:sp>
          <p:sp>
            <p:nvSpPr>
              <p:cNvPr id="574499" name="Line 35"/>
              <p:cNvSpPr>
                <a:spLocks noChangeShapeType="1"/>
              </p:cNvSpPr>
              <p:nvPr/>
            </p:nvSpPr>
            <p:spPr bwMode="auto">
              <a:xfrm>
                <a:off x="3110003" y="4779813"/>
                <a:ext cx="307016" cy="213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Georgia"/>
                  <a:cs typeface="Georgia"/>
                </a:endParaRPr>
              </a:p>
            </p:txBody>
          </p:sp>
        </p:grpSp>
        <p:grpSp>
          <p:nvGrpSpPr>
            <p:cNvPr id="3" name="Group 215"/>
            <p:cNvGrpSpPr/>
            <p:nvPr/>
          </p:nvGrpSpPr>
          <p:grpSpPr>
            <a:xfrm>
              <a:off x="3311300" y="1343703"/>
              <a:ext cx="614033" cy="460451"/>
              <a:chOff x="2955700" y="1458003"/>
              <a:chExt cx="614033" cy="460451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66" name="Rectangle 21"/>
              <p:cNvSpPr>
                <a:spLocks noChangeArrowheads="1"/>
              </p:cNvSpPr>
              <p:nvPr/>
            </p:nvSpPr>
            <p:spPr bwMode="auto">
              <a:xfrm>
                <a:off x="2955700" y="1458003"/>
                <a:ext cx="614033" cy="460451"/>
              </a:xfrm>
              <a:prstGeom prst="rect">
                <a:avLst/>
              </a:prstGeom>
              <a:solidFill>
                <a:srgbClr val="FFD7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Georgia"/>
                  <a:cs typeface="Georgia"/>
                </a:endParaRPr>
              </a:p>
            </p:txBody>
          </p:sp>
          <p:grpSp>
            <p:nvGrpSpPr>
              <p:cNvPr id="4" name="Group 50"/>
              <p:cNvGrpSpPr>
                <a:grpSpLocks/>
              </p:cNvGrpSpPr>
              <p:nvPr/>
            </p:nvGrpSpPr>
            <p:grpSpPr bwMode="auto">
              <a:xfrm>
                <a:off x="3059789" y="1537064"/>
                <a:ext cx="403170" cy="302329"/>
                <a:chOff x="8901" y="2524"/>
                <a:chExt cx="1260" cy="900"/>
              </a:xfrm>
              <a:solidFill>
                <a:schemeClr val="bg1"/>
              </a:solidFill>
            </p:grpSpPr>
            <p:sp>
              <p:nvSpPr>
                <p:cNvPr id="574515" name="Oval 51"/>
                <p:cNvSpPr>
                  <a:spLocks noChangeArrowheads="1"/>
                </p:cNvSpPr>
                <p:nvPr/>
              </p:nvSpPr>
              <p:spPr bwMode="auto">
                <a:xfrm>
                  <a:off x="9621" y="2524"/>
                  <a:ext cx="180" cy="18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eorgia"/>
                    <a:cs typeface="Georgia"/>
                  </a:endParaRPr>
                </a:p>
              </p:txBody>
            </p:sp>
            <p:sp>
              <p:nvSpPr>
                <p:cNvPr id="574516" name="Oval 52"/>
                <p:cNvSpPr>
                  <a:spLocks noChangeArrowheads="1"/>
                </p:cNvSpPr>
                <p:nvPr/>
              </p:nvSpPr>
              <p:spPr bwMode="auto">
                <a:xfrm>
                  <a:off x="9261" y="2884"/>
                  <a:ext cx="180" cy="18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eorgia"/>
                    <a:cs typeface="Georgia"/>
                  </a:endParaRPr>
                </a:p>
              </p:txBody>
            </p:sp>
            <p:sp>
              <p:nvSpPr>
                <p:cNvPr id="574517" name="Oval 53"/>
                <p:cNvSpPr>
                  <a:spLocks noChangeArrowheads="1"/>
                </p:cNvSpPr>
                <p:nvPr/>
              </p:nvSpPr>
              <p:spPr bwMode="auto">
                <a:xfrm>
                  <a:off x="9981" y="2884"/>
                  <a:ext cx="180" cy="18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eorgia"/>
                    <a:cs typeface="Georgia"/>
                  </a:endParaRPr>
                </a:p>
              </p:txBody>
            </p:sp>
            <p:cxnSp>
              <p:nvCxnSpPr>
                <p:cNvPr id="574518" name="AutoShape 54"/>
                <p:cNvCxnSpPr>
                  <a:cxnSpLocks noChangeShapeType="1"/>
                  <a:stCxn id="574515" idx="5"/>
                  <a:endCxn id="574517" idx="1"/>
                </p:cNvCxnSpPr>
                <p:nvPr/>
              </p:nvCxnSpPr>
              <p:spPr bwMode="auto">
                <a:xfrm>
                  <a:off x="9775" y="2678"/>
                  <a:ext cx="232" cy="232"/>
                </a:xfrm>
                <a:prstGeom prst="straightConnector1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19" name="AutoShape 55"/>
                <p:cNvCxnSpPr>
                  <a:cxnSpLocks noChangeShapeType="1"/>
                  <a:stCxn id="574515" idx="3"/>
                  <a:endCxn id="574516" idx="7"/>
                </p:cNvCxnSpPr>
                <p:nvPr/>
              </p:nvCxnSpPr>
              <p:spPr bwMode="auto">
                <a:xfrm flipH="1">
                  <a:off x="9415" y="2678"/>
                  <a:ext cx="232" cy="232"/>
                </a:xfrm>
                <a:prstGeom prst="straightConnector1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574520" name="Oval 56"/>
                <p:cNvSpPr>
                  <a:spLocks noChangeArrowheads="1"/>
                </p:cNvSpPr>
                <p:nvPr/>
              </p:nvSpPr>
              <p:spPr bwMode="auto">
                <a:xfrm>
                  <a:off x="8901" y="3244"/>
                  <a:ext cx="180" cy="18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eorgia"/>
                    <a:cs typeface="Georgia"/>
                  </a:endParaRPr>
                </a:p>
              </p:txBody>
            </p:sp>
            <p:sp>
              <p:nvSpPr>
                <p:cNvPr id="574521" name="Oval 57"/>
                <p:cNvSpPr>
                  <a:spLocks noChangeArrowheads="1"/>
                </p:cNvSpPr>
                <p:nvPr/>
              </p:nvSpPr>
              <p:spPr bwMode="auto">
                <a:xfrm>
                  <a:off x="9621" y="3244"/>
                  <a:ext cx="180" cy="18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eorgia"/>
                    <a:cs typeface="Georgia"/>
                  </a:endParaRPr>
                </a:p>
              </p:txBody>
            </p:sp>
            <p:cxnSp>
              <p:nvCxnSpPr>
                <p:cNvPr id="574522" name="AutoShape 58"/>
                <p:cNvCxnSpPr>
                  <a:cxnSpLocks noChangeShapeType="1"/>
                  <a:stCxn id="574516" idx="5"/>
                  <a:endCxn id="574521" idx="1"/>
                </p:cNvCxnSpPr>
                <p:nvPr/>
              </p:nvCxnSpPr>
              <p:spPr bwMode="auto">
                <a:xfrm>
                  <a:off x="9415" y="3038"/>
                  <a:ext cx="232" cy="232"/>
                </a:xfrm>
                <a:prstGeom prst="straightConnector1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23" name="AutoShape 59"/>
                <p:cNvCxnSpPr>
                  <a:cxnSpLocks noChangeShapeType="1"/>
                  <a:stCxn id="574516" idx="3"/>
                  <a:endCxn id="574520" idx="7"/>
                </p:cNvCxnSpPr>
                <p:nvPr/>
              </p:nvCxnSpPr>
              <p:spPr bwMode="auto">
                <a:xfrm flipH="1">
                  <a:off x="9055" y="3038"/>
                  <a:ext cx="232" cy="232"/>
                </a:xfrm>
                <a:prstGeom prst="straightConnector1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74527" name="Text Box 63"/>
            <p:cNvSpPr txBox="1">
              <a:spLocks noChangeArrowheads="1"/>
            </p:cNvSpPr>
            <p:nvPr/>
          </p:nvSpPr>
          <p:spPr bwMode="auto">
            <a:xfrm>
              <a:off x="3153091" y="1019044"/>
              <a:ext cx="933629" cy="330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>
                  <a:latin typeface="Georgia"/>
                  <a:cs typeface="Georgia"/>
                </a:rPr>
                <a:t>O</a:t>
              </a:r>
              <a:r>
                <a:rPr lang="en-GB" sz="1200" dirty="0" smtClean="0">
                  <a:latin typeface="Georgia"/>
                  <a:cs typeface="Georgia"/>
                </a:rPr>
                <a:t>ntology</a:t>
              </a:r>
              <a:endParaRPr lang="en-GB" dirty="0">
                <a:latin typeface="Georgia"/>
                <a:cs typeface="Georgia"/>
              </a:endParaRPr>
            </a:p>
          </p:txBody>
        </p:sp>
        <p:pic>
          <p:nvPicPr>
            <p:cNvPr id="13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300" y="3575146"/>
              <a:ext cx="1323829" cy="1028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225" y="4948938"/>
              <a:ext cx="1323829" cy="121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264" y="2108712"/>
              <a:ext cx="604935" cy="1006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645" y="4950566"/>
              <a:ext cx="1323829" cy="121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46" name="Text Box 21"/>
            <p:cNvSpPr txBox="1">
              <a:spLocks noChangeArrowheads="1"/>
            </p:cNvSpPr>
            <p:nvPr/>
          </p:nvSpPr>
          <p:spPr bwMode="auto">
            <a:xfrm>
              <a:off x="5628634" y="6180007"/>
              <a:ext cx="14863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smtClean="0">
                  <a:latin typeface="Georgia"/>
                  <a:cs typeface="Georgia"/>
                </a:rPr>
                <a:t>Unstructured text</a:t>
              </a:r>
              <a:endParaRPr lang="en-GB" sz="1200" dirty="0">
                <a:latin typeface="Georgia"/>
                <a:cs typeface="Georgia"/>
              </a:endParaRPr>
            </a:p>
          </p:txBody>
        </p:sp>
        <p:sp>
          <p:nvSpPr>
            <p:cNvPr id="147" name="Text Box 22"/>
            <p:cNvSpPr txBox="1">
              <a:spLocks noChangeArrowheads="1"/>
            </p:cNvSpPr>
            <p:nvPr/>
          </p:nvSpPr>
          <p:spPr bwMode="auto">
            <a:xfrm>
              <a:off x="5623973" y="1699303"/>
              <a:ext cx="14863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smtClean="0">
                  <a:latin typeface="Georgia"/>
                  <a:cs typeface="Georgia"/>
                </a:rPr>
                <a:t>Structured data</a:t>
              </a:r>
              <a:endParaRPr lang="en-GB" sz="1200" dirty="0">
                <a:latin typeface="Georgia"/>
                <a:cs typeface="Georgia"/>
              </a:endParaRPr>
            </a:p>
          </p:txBody>
        </p:sp>
        <p:sp>
          <p:nvSpPr>
            <p:cNvPr id="148" name="Text Box 23"/>
            <p:cNvSpPr txBox="1">
              <a:spLocks noChangeArrowheads="1"/>
            </p:cNvSpPr>
            <p:nvPr/>
          </p:nvSpPr>
          <p:spPr bwMode="auto">
            <a:xfrm>
              <a:off x="7478645" y="1635803"/>
              <a:ext cx="14466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dirty="0">
                  <a:latin typeface="Georgia"/>
                  <a:cs typeface="Georgia"/>
                </a:rPr>
                <a:t>A</a:t>
              </a:r>
              <a:r>
                <a:rPr lang="en-GB" sz="1200" dirty="0" smtClean="0">
                  <a:latin typeface="Georgia"/>
                  <a:cs typeface="Georgia"/>
                </a:rPr>
                <a:t>nnotation </a:t>
              </a:r>
              <a:r>
                <a:rPr lang="en-GB" sz="1200" dirty="0">
                  <a:latin typeface="Georgia"/>
                  <a:cs typeface="Georgia"/>
                </a:rPr>
                <a:t>with contextual events</a:t>
              </a:r>
            </a:p>
          </p:txBody>
        </p:sp>
        <p:sp>
          <p:nvSpPr>
            <p:cNvPr id="149" name="Text Box 24"/>
            <p:cNvSpPr txBox="1">
              <a:spLocks noChangeArrowheads="1"/>
            </p:cNvSpPr>
            <p:nvPr/>
          </p:nvSpPr>
          <p:spPr bwMode="auto">
            <a:xfrm>
              <a:off x="7478645" y="6180007"/>
              <a:ext cx="12485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dirty="0">
                  <a:latin typeface="Georgia"/>
                  <a:cs typeface="Georgia"/>
                </a:rPr>
                <a:t>L</a:t>
              </a:r>
              <a:r>
                <a:rPr lang="en-GB" sz="1200" dirty="0" smtClean="0">
                  <a:latin typeface="Georgia"/>
                  <a:cs typeface="Georgia"/>
                </a:rPr>
                <a:t>inking </a:t>
              </a:r>
              <a:r>
                <a:rPr lang="en-GB" sz="1200" dirty="0">
                  <a:latin typeface="Georgia"/>
                  <a:cs typeface="Georgia"/>
                </a:rPr>
                <a:t>overlay on web pages</a:t>
              </a:r>
            </a:p>
          </p:txBody>
        </p:sp>
        <p:pic>
          <p:nvPicPr>
            <p:cNvPr id="15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546" y="2007354"/>
              <a:ext cx="1314508" cy="1211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cxnSp>
          <p:nvCxnSpPr>
            <p:cNvPr id="159" name="Elbow Connector 158"/>
            <p:cNvCxnSpPr>
              <a:stCxn id="574471" idx="4"/>
              <a:endCxn id="132" idx="1"/>
            </p:cNvCxnSpPr>
            <p:nvPr/>
          </p:nvCxnSpPr>
          <p:spPr bwMode="auto">
            <a:xfrm>
              <a:off x="3929357" y="2618621"/>
              <a:ext cx="756943" cy="147093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5" name="Straight Arrow Connector 164"/>
            <p:cNvCxnSpPr>
              <a:stCxn id="574471" idx="3"/>
              <a:endCxn id="574485" idx="0"/>
            </p:cNvCxnSpPr>
            <p:nvPr/>
          </p:nvCxnSpPr>
          <p:spPr bwMode="auto">
            <a:xfrm rot="5400000">
              <a:off x="3154607" y="3390092"/>
              <a:ext cx="932239" cy="323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9" name="Straight Arrow Connector 168"/>
            <p:cNvCxnSpPr>
              <a:endCxn id="574471" idx="1"/>
            </p:cNvCxnSpPr>
            <p:nvPr/>
          </p:nvCxnSpPr>
          <p:spPr bwMode="auto">
            <a:xfrm rot="16200000" flipH="1">
              <a:off x="3366579" y="2055892"/>
              <a:ext cx="507500" cy="402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73" name="Elbow Connector 172"/>
            <p:cNvCxnSpPr>
              <a:stCxn id="574470" idx="3"/>
              <a:endCxn id="574471" idx="2"/>
            </p:cNvCxnSpPr>
            <p:nvPr/>
          </p:nvCxnSpPr>
          <p:spPr bwMode="auto">
            <a:xfrm flipV="1">
              <a:off x="2588412" y="2618621"/>
              <a:ext cx="726912" cy="118598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75" name="Elbow Connector 174"/>
            <p:cNvCxnSpPr>
              <a:stCxn id="574468" idx="3"/>
              <a:endCxn id="574471" idx="2"/>
            </p:cNvCxnSpPr>
            <p:nvPr/>
          </p:nvCxnSpPr>
          <p:spPr bwMode="auto">
            <a:xfrm flipV="1">
              <a:off x="2588412" y="2618621"/>
              <a:ext cx="726912" cy="57205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78" name="Straight Arrow Connector 177"/>
            <p:cNvCxnSpPr>
              <a:stCxn id="574485" idx="2"/>
            </p:cNvCxnSpPr>
            <p:nvPr/>
          </p:nvCxnSpPr>
          <p:spPr bwMode="auto">
            <a:xfrm rot="5400000">
              <a:off x="3152355" y="4785034"/>
              <a:ext cx="933513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triangle" w="med" len="lg"/>
              <a:tailEnd type="triangle" w="med" len="lg"/>
            </a:ln>
            <a:effectLst/>
          </p:spPr>
        </p:cxnSp>
        <p:sp>
          <p:nvSpPr>
            <p:cNvPr id="192" name="Text Box 10"/>
            <p:cNvSpPr txBox="1">
              <a:spLocks noChangeArrowheads="1"/>
            </p:cNvSpPr>
            <p:nvPr/>
          </p:nvSpPr>
          <p:spPr bwMode="auto">
            <a:xfrm>
              <a:off x="3353294" y="3962551"/>
              <a:ext cx="538096" cy="306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smtClean="0">
                  <a:latin typeface="Georgia"/>
                  <a:cs typeface="Georgia"/>
                </a:rPr>
                <a:t>lexicon</a:t>
              </a:r>
              <a:endParaRPr lang="en-GB" dirty="0">
                <a:latin typeface="Georgia"/>
                <a:cs typeface="Georgia"/>
              </a:endParaRPr>
            </a:p>
          </p:txBody>
        </p:sp>
        <p:cxnSp>
          <p:nvCxnSpPr>
            <p:cNvPr id="194" name="Elbow Connector 193"/>
            <p:cNvCxnSpPr>
              <a:stCxn id="132" idx="0"/>
            </p:cNvCxnSpPr>
            <p:nvPr/>
          </p:nvCxnSpPr>
          <p:spPr bwMode="auto">
            <a:xfrm rot="5400000" flipH="1" flipV="1">
              <a:off x="5348503" y="3218422"/>
              <a:ext cx="356437" cy="357012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96" name="Elbow Connector 195"/>
            <p:cNvCxnSpPr>
              <a:stCxn id="132" idx="2"/>
            </p:cNvCxnSpPr>
            <p:nvPr/>
          </p:nvCxnSpPr>
          <p:spPr bwMode="auto">
            <a:xfrm rot="16200000" flipH="1">
              <a:off x="5358890" y="4593280"/>
              <a:ext cx="344984" cy="366335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0" name="Straight Arrow Connector 199"/>
            <p:cNvCxnSpPr>
              <a:stCxn id="150" idx="2"/>
              <a:endCxn id="133" idx="0"/>
            </p:cNvCxnSpPr>
            <p:nvPr/>
          </p:nvCxnSpPr>
          <p:spPr bwMode="auto">
            <a:xfrm rot="5400000">
              <a:off x="5504357" y="4081494"/>
              <a:ext cx="1730227" cy="46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02" name="Elbow Connector 201"/>
            <p:cNvCxnSpPr>
              <a:stCxn id="133" idx="3"/>
              <a:endCxn id="135" idx="1"/>
            </p:cNvCxnSpPr>
            <p:nvPr/>
          </p:nvCxnSpPr>
          <p:spPr bwMode="auto">
            <a:xfrm>
              <a:off x="7029054" y="5558758"/>
              <a:ext cx="449591" cy="162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4" name="Elbow Connector 203"/>
            <p:cNvCxnSpPr>
              <a:stCxn id="150" idx="3"/>
              <a:endCxn id="134" idx="1"/>
            </p:cNvCxnSpPr>
            <p:nvPr/>
          </p:nvCxnSpPr>
          <p:spPr bwMode="auto">
            <a:xfrm flipV="1">
              <a:off x="7029054" y="2611827"/>
              <a:ext cx="824210" cy="120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6" name="Straight Arrow Connector 205"/>
            <p:cNvCxnSpPr>
              <a:stCxn id="134" idx="2"/>
              <a:endCxn id="135" idx="0"/>
            </p:cNvCxnSpPr>
            <p:nvPr/>
          </p:nvCxnSpPr>
          <p:spPr bwMode="auto">
            <a:xfrm rot="5400000">
              <a:off x="7230334" y="4025167"/>
              <a:ext cx="1835625" cy="1517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0" name="Straight Arrow Connector 209"/>
            <p:cNvCxnSpPr/>
            <p:nvPr/>
          </p:nvCxnSpPr>
          <p:spPr bwMode="auto">
            <a:xfrm rot="16200000" flipV="1">
              <a:off x="6387922" y="3859842"/>
              <a:ext cx="1731856" cy="44959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17" name="Cloud"/>
            <p:cNvSpPr>
              <a:spLocks noEditPoints="1" noChangeArrowheads="1"/>
            </p:cNvSpPr>
            <p:nvPr/>
          </p:nvSpPr>
          <p:spPr bwMode="auto">
            <a:xfrm rot="16200000">
              <a:off x="-1340578" y="3319138"/>
              <a:ext cx="4730146" cy="153241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  <p:txBody>
            <a:bodyPr vert="vert" anchor="ctr" anchorCtr="1">
              <a:prstTxWarp prst="textNoShape">
                <a:avLst/>
              </a:prstTxWarp>
            </a:bodyPr>
            <a:lstStyle/>
            <a:p>
              <a:pPr algn="ctr" defTabSz="2085975"/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Georgia"/>
                  <a:cs typeface="Georgia"/>
                </a:rPr>
                <a:t>World Wide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Georgia"/>
                  <a:cs typeface="Georgia"/>
                </a:rPr>
                <a:t>W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Georgia"/>
                  <a:cs typeface="Georgia"/>
                </a:rPr>
                <a:t>eb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Georgia"/>
                <a:cs typeface="Georgia"/>
              </a:endParaRPr>
            </a:p>
          </p:txBody>
        </p:sp>
        <p:cxnSp>
          <p:nvCxnSpPr>
            <p:cNvPr id="226" name="Elbow Connector 225"/>
            <p:cNvCxnSpPr>
              <a:stCxn id="574470" idx="3"/>
            </p:cNvCxnSpPr>
            <p:nvPr/>
          </p:nvCxnSpPr>
          <p:spPr bwMode="auto">
            <a:xfrm>
              <a:off x="2588412" y="3804604"/>
              <a:ext cx="723682" cy="175415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229" name="Rectangle 6"/>
            <p:cNvSpPr>
              <a:spLocks noChangeArrowheads="1"/>
            </p:cNvSpPr>
            <p:nvPr/>
          </p:nvSpPr>
          <p:spPr bwMode="auto">
            <a:xfrm>
              <a:off x="2281396" y="4268435"/>
              <a:ext cx="307016" cy="306967"/>
            </a:xfrm>
            <a:prstGeom prst="rect">
              <a:avLst/>
            </a:prstGeom>
            <a:solidFill>
              <a:srgbClr val="FFD7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30" name="Rectangle 6"/>
            <p:cNvSpPr>
              <a:spLocks noChangeArrowheads="1"/>
            </p:cNvSpPr>
            <p:nvPr/>
          </p:nvSpPr>
          <p:spPr bwMode="auto">
            <a:xfrm>
              <a:off x="2281396" y="4885119"/>
              <a:ext cx="307016" cy="306967"/>
            </a:xfrm>
            <a:prstGeom prst="rect">
              <a:avLst/>
            </a:prstGeom>
            <a:solidFill>
              <a:srgbClr val="FFD7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Georgia"/>
                <a:cs typeface="Georgia"/>
              </a:endParaRPr>
            </a:p>
          </p:txBody>
        </p:sp>
        <p:cxnSp>
          <p:nvCxnSpPr>
            <p:cNvPr id="231" name="Elbow Connector 230"/>
            <p:cNvCxnSpPr>
              <a:stCxn id="229" idx="3"/>
            </p:cNvCxnSpPr>
            <p:nvPr/>
          </p:nvCxnSpPr>
          <p:spPr bwMode="auto">
            <a:xfrm>
              <a:off x="2588412" y="4421919"/>
              <a:ext cx="723682" cy="113683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34" name="Elbow Connector 233"/>
            <p:cNvCxnSpPr>
              <a:stCxn id="230" idx="3"/>
            </p:cNvCxnSpPr>
            <p:nvPr/>
          </p:nvCxnSpPr>
          <p:spPr bwMode="auto">
            <a:xfrm>
              <a:off x="2588412" y="5038603"/>
              <a:ext cx="723682" cy="52015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253" name="Rectangle 252"/>
            <p:cNvSpPr/>
            <p:nvPr/>
          </p:nvSpPr>
          <p:spPr bwMode="auto">
            <a:xfrm>
              <a:off x="2057400" y="2616452"/>
              <a:ext cx="749300" cy="2946148"/>
            </a:xfrm>
            <a:prstGeom prst="rect">
              <a:avLst/>
            </a:prstGeom>
            <a:noFill/>
            <a:ln w="12700" cap="flat" cmpd="sng" algn="ctr">
              <a:solidFill>
                <a:srgbClr val="191F22"/>
              </a:solidFill>
              <a:prstDash val="lg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ＭＳ Ｐゴシック" pitchFamily="-106" charset="-128"/>
                <a:cs typeface="Georgia"/>
              </a:endParaRPr>
            </a:p>
          </p:txBody>
        </p:sp>
        <p:cxnSp>
          <p:nvCxnSpPr>
            <p:cNvPr id="255" name="Straight Arrow Connector 254"/>
            <p:cNvCxnSpPr>
              <a:stCxn id="217" idx="1"/>
              <a:endCxn id="253" idx="1"/>
            </p:cNvCxnSpPr>
            <p:nvPr/>
          </p:nvCxnSpPr>
          <p:spPr bwMode="auto">
            <a:xfrm rot="16200000" flipH="1">
              <a:off x="1921142" y="3953268"/>
              <a:ext cx="4183" cy="26833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96" name="Elbow Connector 295"/>
            <p:cNvCxnSpPr>
              <a:endCxn id="133" idx="1"/>
            </p:cNvCxnSpPr>
            <p:nvPr/>
          </p:nvCxnSpPr>
          <p:spPr bwMode="auto">
            <a:xfrm>
              <a:off x="3926127" y="5558758"/>
              <a:ext cx="1779098" cy="158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99" name="Straight Arrow Connector 298"/>
            <p:cNvCxnSpPr>
              <a:stCxn id="574471" idx="4"/>
              <a:endCxn id="150" idx="1"/>
            </p:cNvCxnSpPr>
            <p:nvPr/>
          </p:nvCxnSpPr>
          <p:spPr bwMode="auto">
            <a:xfrm flipV="1">
              <a:off x="3929357" y="2613033"/>
              <a:ext cx="1785189" cy="5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91F2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02" name="Text Box 21"/>
            <p:cNvSpPr txBox="1">
              <a:spLocks noChangeArrowheads="1"/>
            </p:cNvSpPr>
            <p:nvPr/>
          </p:nvSpPr>
          <p:spPr bwMode="auto">
            <a:xfrm>
              <a:off x="4556125" y="3141488"/>
              <a:ext cx="7920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smtClean="0">
                  <a:latin typeface="Georgia"/>
                  <a:cs typeface="Georgia"/>
                </a:rPr>
                <a:t>Concept</a:t>
              </a:r>
              <a:br>
                <a:rPr lang="en-GB" sz="1200" dirty="0" smtClean="0">
                  <a:latin typeface="Georgia"/>
                  <a:cs typeface="Georgia"/>
                </a:rPr>
              </a:br>
              <a:r>
                <a:rPr lang="en-GB" sz="1200" dirty="0" smtClean="0">
                  <a:latin typeface="Georgia"/>
                  <a:cs typeface="Georgia"/>
                </a:rPr>
                <a:t>browser</a:t>
              </a:r>
              <a:endParaRPr lang="en-GB" sz="1200" dirty="0">
                <a:latin typeface="Georgia"/>
                <a:cs typeface="Georgi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Application of Semantic Web technologies to marketing strategies for the B2B sector</a:t>
            </a:r>
          </a:p>
          <a:p>
            <a:r>
              <a:rPr lang="en-US" dirty="0" smtClean="0"/>
              <a:t>Real data, real B2B processes to ensure real scenarios for the undertaken research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Workflow:</a:t>
            </a:r>
          </a:p>
          <a:p>
            <a:pPr lvl="1"/>
            <a:r>
              <a:rPr lang="en-US" dirty="0"/>
              <a:t>Identify market segments</a:t>
            </a:r>
          </a:p>
          <a:p>
            <a:pPr lvl="1"/>
            <a:r>
              <a:rPr lang="en-US" dirty="0"/>
              <a:t>Identify value chains and key relationships</a:t>
            </a:r>
          </a:p>
          <a:p>
            <a:pPr lvl="1"/>
            <a:r>
              <a:rPr lang="en-US" dirty="0"/>
              <a:t>Identify opportunities and channels of communication</a:t>
            </a:r>
          </a:p>
          <a:p>
            <a:pPr lvl="1"/>
            <a:r>
              <a:rPr lang="en-US" dirty="0"/>
              <a:t>Refine and iterate</a:t>
            </a:r>
          </a:p>
          <a:p>
            <a:endParaRPr lang="en-US" dirty="0"/>
          </a:p>
        </p:txBody>
      </p:sp>
      <p:sp>
        <p:nvSpPr>
          <p:cNvPr id="430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Blended Insight (2006-2010)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45224"/>
            <a:ext cx="2073199" cy="74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1652886" cy="143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17232"/>
            <a:ext cx="2846781" cy="57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1293440" cy="129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Picture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939112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Picture 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97152"/>
            <a:ext cx="2475462" cy="45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81000" y="6327845"/>
            <a:ext cx="301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mbi.ecs.soton.ac.uk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UK businesses:</a:t>
            </a:r>
            <a:r>
              <a:rPr lang="en-US" dirty="0"/>
              <a:t> </a:t>
            </a:r>
            <a:r>
              <a:rPr lang="en-US" dirty="0" smtClean="0"/>
              <a:t>~4M companies</a:t>
            </a:r>
          </a:p>
          <a:p>
            <a:r>
              <a:rPr lang="en-US" dirty="0" smtClean="0"/>
              <a:t>Ordnance Survey Address Layer</a:t>
            </a:r>
          </a:p>
          <a:p>
            <a:r>
              <a:rPr lang="en-US" dirty="0" smtClean="0"/>
              <a:t>UK SIC(92) industrial classifications</a:t>
            </a:r>
          </a:p>
          <a:p>
            <a:r>
              <a:rPr lang="en-US" dirty="0" smtClean="0"/>
              <a:t>Other sources:</a:t>
            </a:r>
          </a:p>
          <a:p>
            <a:pPr lvl="1"/>
            <a:r>
              <a:rPr lang="en-US" dirty="0" smtClean="0"/>
              <a:t>Local publications</a:t>
            </a:r>
          </a:p>
          <a:p>
            <a:pPr lvl="1"/>
            <a:r>
              <a:rPr lang="en-US" dirty="0" smtClean="0"/>
              <a:t>Trade publications</a:t>
            </a:r>
          </a:p>
          <a:p>
            <a:pPr lvl="1"/>
            <a:r>
              <a:rPr lang="en-US" dirty="0" smtClean="0"/>
              <a:t>Contact data for ~300K companies, extracted from company web sites</a:t>
            </a:r>
          </a:p>
          <a:p>
            <a:pPr lvl="1"/>
            <a:r>
              <a:rPr lang="en-US" dirty="0" smtClean="0"/>
              <a:t>London Gazette (all UK insolvencies)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755" y="1466900"/>
            <a:ext cx="4578725" cy="2802161"/>
          </a:xfrm>
          <a:noFill/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 and </a:t>
            </a:r>
            <a:r>
              <a:rPr lang="en-US" dirty="0" err="1" smtClean="0"/>
              <a:t>Visualisations</a:t>
            </a:r>
            <a:endParaRPr lang="en-US" dirty="0" smtClean="0"/>
          </a:p>
        </p:txBody>
      </p:sp>
      <p:pic>
        <p:nvPicPr>
          <p:cNvPr id="5" name="Picture 4" descr="Screen shot 2010-01-26 at 6.08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77616"/>
            <a:ext cx="4320480" cy="21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Standardised</a:t>
            </a:r>
            <a:r>
              <a:rPr lang="en-US" dirty="0" smtClean="0"/>
              <a:t> vocabulary for product, price, and company data</a:t>
            </a:r>
          </a:p>
          <a:p>
            <a:r>
              <a:rPr lang="en-US" dirty="0" smtClean="0"/>
              <a:t>Represents:</a:t>
            </a:r>
          </a:p>
          <a:p>
            <a:pPr lvl="1"/>
            <a:r>
              <a:rPr lang="en-US" dirty="0" smtClean="0"/>
              <a:t>Prices</a:t>
            </a:r>
          </a:p>
          <a:p>
            <a:pPr lvl="1"/>
            <a:r>
              <a:rPr lang="en-US" dirty="0" smtClean="0"/>
              <a:t>Accepted payment methods</a:t>
            </a:r>
          </a:p>
          <a:p>
            <a:pPr lvl="1"/>
            <a:r>
              <a:rPr lang="en-US" dirty="0" smtClean="0"/>
              <a:t>Opening times</a:t>
            </a:r>
          </a:p>
          <a:p>
            <a:pPr lvl="1"/>
            <a:r>
              <a:rPr lang="en-US" dirty="0" smtClean="0"/>
              <a:t>Delivery methods and charges</a:t>
            </a:r>
          </a:p>
          <a:p>
            <a:pPr lvl="1"/>
            <a:r>
              <a:rPr lang="en-US" dirty="0" smtClean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Integrates with:</a:t>
            </a:r>
          </a:p>
          <a:p>
            <a:pPr lvl="1"/>
            <a:r>
              <a:rPr lang="en-US" dirty="0" smtClean="0"/>
              <a:t>UNSPSC vocabulary for offerings</a:t>
            </a:r>
          </a:p>
          <a:p>
            <a:pPr lvl="1"/>
            <a:r>
              <a:rPr lang="en-US" dirty="0" smtClean="0"/>
              <a:t>SIC codes for company type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Relations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78" y="5741718"/>
            <a:ext cx="3247389" cy="883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976" y="6325142"/>
            <a:ext cx="3334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purl.org/goodrelations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Interfaces</a:t>
            </a:r>
            <a:endParaRPr lang="en-US" dirty="0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Collaborative Working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projectbamboo</a:t>
            </a:r>
            <a:r>
              <a:rPr lang="en-US" dirty="0" smtClean="0"/>
              <a:t>/2951082320/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Scenario</a:t>
            </a:r>
            <a:endParaRPr lang="en-GB"/>
          </a:p>
        </p:txBody>
      </p:sp>
      <p:sp>
        <p:nvSpPr>
          <p:cNvPr id="87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Meeting rooms linked over network</a:t>
            </a:r>
          </a:p>
          <a:p>
            <a:r>
              <a:rPr lang="en-GB" smtClean="0"/>
              <a:t>Potentially labs too – and smart spaces in general</a:t>
            </a:r>
          </a:p>
          <a:p>
            <a:r>
              <a:rPr lang="en-GB" smtClean="0"/>
              <a:t>Events in rooms provide annotation, e.g.</a:t>
            </a:r>
          </a:p>
          <a:p>
            <a:pPr lvl="1"/>
            <a:r>
              <a:rPr lang="en-GB" smtClean="0"/>
              <a:t>Use of documents</a:t>
            </a:r>
          </a:p>
          <a:p>
            <a:pPr lvl="1"/>
            <a:r>
              <a:rPr lang="en-GB" smtClean="0"/>
              <a:t>Moving through agenda</a:t>
            </a:r>
          </a:p>
          <a:p>
            <a:pPr lvl="1"/>
            <a:r>
              <a:rPr lang="en-GB" smtClean="0"/>
              <a:t>Slide transitions</a:t>
            </a:r>
          </a:p>
          <a:p>
            <a:pPr lvl="1"/>
            <a:r>
              <a:rPr lang="en-GB" smtClean="0"/>
              <a:t>People arriving and leaving</a:t>
            </a:r>
          </a:p>
          <a:p>
            <a:pPr lvl="1"/>
            <a:r>
              <a:rPr lang="en-GB" smtClean="0"/>
              <a:t>Note taking</a:t>
            </a:r>
          </a:p>
          <a:p>
            <a:pPr lvl="1"/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 descr="anl-space-bl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7177088"/>
          </a:xfrm>
          <a:prstGeom prst="rect">
            <a:avLst/>
          </a:prstGeom>
          <a:noFill/>
        </p:spPr>
      </p:pic>
      <p:pic>
        <p:nvPicPr>
          <p:cNvPr id="878595" name="Picture 3" descr="aglogo-oval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32488"/>
            <a:ext cx="2789238" cy="92551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Semantic Web meets CSCW</a:t>
            </a:r>
            <a:endParaRPr lang="en-GB"/>
          </a:p>
        </p:txBody>
      </p:sp>
      <p:sp>
        <p:nvSpPr>
          <p:cNvPr id="876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Ontologies to enhance media-rich annotations of group problem solving</a:t>
            </a:r>
          </a:p>
          <a:p>
            <a:r>
              <a:rPr lang="en-GB" smtClean="0"/>
              <a:t>Planning and knowledge based task support to enhance issue-based process/activity discussions</a:t>
            </a:r>
          </a:p>
          <a:p>
            <a:r>
              <a:rPr lang="en-GB" smtClean="0"/>
              <a:t>Scholarly discourse and argumentation to enhance collaborative meeting structures</a:t>
            </a:r>
          </a:p>
          <a:p>
            <a:r>
              <a:rPr lang="en-GB" smtClean="0"/>
              <a:t>Presence and visualisation to enhance group peripheral awareness at a distance</a:t>
            </a:r>
          </a:p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00" y="6327845"/>
            <a:ext cx="3595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www.aktors.org/coakting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0" name="Picture 9" descr="coakting-logo-white-510x2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071035"/>
            <a:ext cx="4381500" cy="17869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42" name="Group 2"/>
          <p:cNvGrpSpPr>
            <a:grpSpLocks/>
          </p:cNvGrpSpPr>
          <p:nvPr/>
        </p:nvGrpSpPr>
        <p:grpSpPr bwMode="auto">
          <a:xfrm>
            <a:off x="628650" y="939800"/>
            <a:ext cx="7921625" cy="4900612"/>
            <a:chOff x="430" y="935"/>
            <a:chExt cx="4990" cy="3087"/>
          </a:xfrm>
        </p:grpSpPr>
        <p:sp>
          <p:nvSpPr>
            <p:cNvPr id="880643" name="Rectangle 3"/>
            <p:cNvSpPr>
              <a:spLocks noChangeArrowheads="1"/>
            </p:cNvSpPr>
            <p:nvPr/>
          </p:nvSpPr>
          <p:spPr bwMode="auto">
            <a:xfrm>
              <a:off x="3943" y="3770"/>
              <a:ext cx="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 </a:t>
              </a:r>
            </a:p>
          </p:txBody>
        </p:sp>
        <p:sp>
          <p:nvSpPr>
            <p:cNvPr id="880644" name="Oval 4"/>
            <p:cNvSpPr>
              <a:spLocks noChangeArrowheads="1"/>
            </p:cNvSpPr>
            <p:nvPr/>
          </p:nvSpPr>
          <p:spPr bwMode="auto">
            <a:xfrm>
              <a:off x="2313" y="1751"/>
              <a:ext cx="2200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mapping real time 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discussions/ group 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sensemaking</a:t>
              </a:r>
            </a:p>
          </p:txBody>
        </p:sp>
        <p:sp>
          <p:nvSpPr>
            <p:cNvPr id="880645" name="Oval 5"/>
            <p:cNvSpPr>
              <a:spLocks noChangeArrowheads="1"/>
            </p:cNvSpPr>
            <p:nvPr/>
          </p:nvSpPr>
          <p:spPr bwMode="auto">
            <a:xfrm>
              <a:off x="2517" y="2522"/>
              <a:ext cx="2903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following through decisions/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coordinating activities</a:t>
              </a:r>
              <a:endParaRPr lang="en-GB" b="1">
                <a:solidFill>
                  <a:schemeClr val="folHlink"/>
                </a:solidFill>
                <a:latin typeface="Georgia"/>
                <a:cs typeface="Georgia"/>
              </a:endParaRPr>
            </a:p>
          </p:txBody>
        </p:sp>
        <p:sp>
          <p:nvSpPr>
            <p:cNvPr id="880646" name="Oval 6"/>
            <p:cNvSpPr>
              <a:spLocks noChangeArrowheads="1"/>
            </p:cNvSpPr>
            <p:nvPr/>
          </p:nvSpPr>
          <p:spPr bwMode="auto">
            <a:xfrm>
              <a:off x="1247" y="2885"/>
              <a:ext cx="2200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synthesising artifacts</a:t>
              </a:r>
            </a:p>
          </p:txBody>
        </p:sp>
        <p:sp>
          <p:nvSpPr>
            <p:cNvPr id="880647" name="Oval 7"/>
            <p:cNvSpPr>
              <a:spLocks noChangeArrowheads="1"/>
            </p:cNvSpPr>
            <p:nvPr/>
          </p:nvSpPr>
          <p:spPr bwMode="auto">
            <a:xfrm>
              <a:off x="430" y="2137"/>
              <a:ext cx="2427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recovering information 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from meetings</a:t>
              </a:r>
            </a:p>
          </p:txBody>
        </p:sp>
        <p:sp>
          <p:nvSpPr>
            <p:cNvPr id="880648" name="Oval 8"/>
            <p:cNvSpPr>
              <a:spLocks noChangeArrowheads="1"/>
            </p:cNvSpPr>
            <p:nvPr/>
          </p:nvSpPr>
          <p:spPr bwMode="auto">
            <a:xfrm>
              <a:off x="2290" y="935"/>
              <a:ext cx="2427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awareness of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colleagues’ 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availability/ sense of </a:t>
              </a:r>
              <a:b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</a:br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‘presence’</a:t>
              </a:r>
            </a:p>
          </p:txBody>
        </p:sp>
        <p:sp>
          <p:nvSpPr>
            <p:cNvPr id="880649" name="Oval 9"/>
            <p:cNvSpPr>
              <a:spLocks noChangeArrowheads="1"/>
            </p:cNvSpPr>
            <p:nvPr/>
          </p:nvSpPr>
          <p:spPr bwMode="auto">
            <a:xfrm>
              <a:off x="521" y="1252"/>
              <a:ext cx="2427" cy="953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000" b="1">
                  <a:solidFill>
                    <a:schemeClr val="folHlink"/>
                  </a:solidFill>
                  <a:latin typeface="Georgia"/>
                  <a:cs typeface="Georgia"/>
                </a:rPr>
                <a:t>virtual meetings</a:t>
              </a:r>
            </a:p>
          </p:txBody>
        </p:sp>
      </p:grpSp>
      <p:pic>
        <p:nvPicPr>
          <p:cNvPr id="880664" name="Picture 24" descr="netmeeti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55" r="-89255"/>
          <a:stretch>
            <a:fillRect/>
          </a:stretch>
        </p:blipFill>
        <p:spPr>
          <a:xfrm>
            <a:off x="403225" y="1174750"/>
            <a:ext cx="4038600" cy="2128837"/>
          </a:xfrm>
          <a:ln/>
        </p:spPr>
      </p:pic>
      <p:pic>
        <p:nvPicPr>
          <p:cNvPr id="880665" name="Picture 25" descr="bspace-pimeet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538" y="581025"/>
            <a:ext cx="5214937" cy="5516562"/>
          </a:xfrm>
          <a:ln/>
        </p:spPr>
      </p:pic>
      <p:pic>
        <p:nvPicPr>
          <p:cNvPr id="880666" name="Picture 2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508000"/>
            <a:ext cx="8388350" cy="6045200"/>
          </a:xfrm>
          <a:ln/>
        </p:spPr>
      </p:pic>
      <p:pic>
        <p:nvPicPr>
          <p:cNvPr id="880667" name="Picture 27" descr="pane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514350"/>
            <a:ext cx="7740650" cy="5610225"/>
          </a:xfrm>
          <a:ln/>
        </p:spPr>
      </p:pic>
      <p:sp>
        <p:nvSpPr>
          <p:cNvPr id="880651" name="Oval 11"/>
          <p:cNvSpPr>
            <a:spLocks noChangeArrowheads="1"/>
          </p:cNvSpPr>
          <p:nvPr/>
        </p:nvSpPr>
        <p:spPr bwMode="auto">
          <a:xfrm>
            <a:off x="630238" y="2855912"/>
            <a:ext cx="3852862" cy="1512888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000" b="1">
                <a:solidFill>
                  <a:srgbClr val="000099"/>
                </a:solidFill>
                <a:latin typeface="Georgia"/>
                <a:cs typeface="Georgia"/>
              </a:rPr>
              <a:t>recovering information </a:t>
            </a:r>
            <a:br>
              <a:rPr lang="en-GB" sz="2000" b="1">
                <a:solidFill>
                  <a:srgbClr val="000099"/>
                </a:solidFill>
                <a:latin typeface="Georgia"/>
                <a:cs typeface="Georgia"/>
              </a:rPr>
            </a:br>
            <a:r>
              <a:rPr lang="en-GB" sz="2000" b="1">
                <a:solidFill>
                  <a:srgbClr val="000099"/>
                </a:solidFill>
                <a:latin typeface="Georgia"/>
                <a:cs typeface="Georgia"/>
              </a:rPr>
              <a:t>from meetings</a:t>
            </a:r>
          </a:p>
        </p:txBody>
      </p:sp>
      <p:grpSp>
        <p:nvGrpSpPr>
          <p:cNvPr id="880652" name="Group 12"/>
          <p:cNvGrpSpPr>
            <a:grpSpLocks/>
          </p:cNvGrpSpPr>
          <p:nvPr/>
        </p:nvGrpSpPr>
        <p:grpSpPr bwMode="auto">
          <a:xfrm>
            <a:off x="246063" y="939800"/>
            <a:ext cx="1176338" cy="1727200"/>
            <a:chOff x="189" y="935"/>
            <a:chExt cx="741" cy="1088"/>
          </a:xfrm>
        </p:grpSpPr>
        <p:pic>
          <p:nvPicPr>
            <p:cNvPr id="880653" name="Picture 13" descr="netmeet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935"/>
              <a:ext cx="741" cy="108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80654" name="Rectangle 14"/>
            <p:cNvSpPr>
              <a:spLocks noChangeArrowheads="1"/>
            </p:cNvSpPr>
            <p:nvPr/>
          </p:nvSpPr>
          <p:spPr bwMode="auto">
            <a:xfrm>
              <a:off x="204" y="1706"/>
              <a:ext cx="698" cy="174"/>
            </a:xfrm>
            <a:prstGeom prst="rect">
              <a:avLst/>
            </a:prstGeom>
            <a:solidFill>
              <a:srgbClr val="ACE6E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b="1">
                  <a:solidFill>
                    <a:srgbClr val="000099"/>
                  </a:solidFill>
                  <a:latin typeface="Georgia"/>
                  <a:cs typeface="Georgia"/>
                </a:rPr>
                <a:t>NetMeeting</a:t>
              </a:r>
            </a:p>
          </p:txBody>
        </p:sp>
      </p:grpSp>
      <p:grpSp>
        <p:nvGrpSpPr>
          <p:cNvPr id="880655" name="Group 15"/>
          <p:cNvGrpSpPr>
            <a:grpSpLocks/>
          </p:cNvGrpSpPr>
          <p:nvPr/>
        </p:nvGrpSpPr>
        <p:grpSpPr bwMode="auto">
          <a:xfrm>
            <a:off x="6605591" y="363537"/>
            <a:ext cx="1208088" cy="1277938"/>
            <a:chOff x="4195" y="572"/>
            <a:chExt cx="761" cy="805"/>
          </a:xfrm>
        </p:grpSpPr>
        <p:pic>
          <p:nvPicPr>
            <p:cNvPr id="880656" name="Picture 16" descr="bspace-pimeet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572"/>
              <a:ext cx="761" cy="80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80657" name="Rectangle 17"/>
            <p:cNvSpPr>
              <a:spLocks noChangeArrowheads="1"/>
            </p:cNvSpPr>
            <p:nvPr/>
          </p:nvSpPr>
          <p:spPr bwMode="auto">
            <a:xfrm>
              <a:off x="4195" y="890"/>
              <a:ext cx="730" cy="174"/>
            </a:xfrm>
            <a:prstGeom prst="rect">
              <a:avLst/>
            </a:prstGeom>
            <a:solidFill>
              <a:srgbClr val="ACE6E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b="1">
                  <a:solidFill>
                    <a:srgbClr val="000099"/>
                  </a:solidFill>
                  <a:latin typeface="Georgia"/>
                  <a:cs typeface="Georgia"/>
                </a:rPr>
                <a:t>BuddySpace</a:t>
              </a:r>
            </a:p>
          </p:txBody>
        </p:sp>
      </p:grpSp>
      <p:grpSp>
        <p:nvGrpSpPr>
          <p:cNvPr id="880658" name="Group 18"/>
          <p:cNvGrpSpPr>
            <a:grpSpLocks/>
          </p:cNvGrpSpPr>
          <p:nvPr/>
        </p:nvGrpSpPr>
        <p:grpSpPr bwMode="auto">
          <a:xfrm>
            <a:off x="6750050" y="2236787"/>
            <a:ext cx="1982788" cy="1428750"/>
            <a:chOff x="4286" y="1752"/>
            <a:chExt cx="1249" cy="900"/>
          </a:xfrm>
        </p:grpSpPr>
        <p:pic>
          <p:nvPicPr>
            <p:cNvPr id="880659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752"/>
              <a:ext cx="1249" cy="9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80660" name="Rectangle 20"/>
            <p:cNvSpPr>
              <a:spLocks noChangeArrowheads="1"/>
            </p:cNvSpPr>
            <p:nvPr/>
          </p:nvSpPr>
          <p:spPr bwMode="auto">
            <a:xfrm>
              <a:off x="4513" y="2160"/>
              <a:ext cx="822" cy="173"/>
            </a:xfrm>
            <a:prstGeom prst="rect">
              <a:avLst/>
            </a:prstGeom>
            <a:solidFill>
              <a:srgbClr val="ACE6E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b="1">
                  <a:solidFill>
                    <a:srgbClr val="000099"/>
                  </a:solidFill>
                  <a:latin typeface="Georgia"/>
                  <a:cs typeface="Georgia"/>
                </a:rPr>
                <a:t>Compendium</a:t>
              </a:r>
            </a:p>
          </p:txBody>
        </p:sp>
      </p:grpSp>
      <p:grpSp>
        <p:nvGrpSpPr>
          <p:cNvPr id="880661" name="Group 21"/>
          <p:cNvGrpSpPr>
            <a:grpSpLocks/>
          </p:cNvGrpSpPr>
          <p:nvPr/>
        </p:nvGrpSpPr>
        <p:grpSpPr bwMode="auto">
          <a:xfrm>
            <a:off x="5165724" y="4540250"/>
            <a:ext cx="1666875" cy="1103312"/>
            <a:chOff x="3288" y="3203"/>
            <a:chExt cx="1050" cy="695"/>
          </a:xfrm>
        </p:grpSpPr>
        <p:pic>
          <p:nvPicPr>
            <p:cNvPr id="880662" name="Picture 22" descr="pane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203"/>
              <a:ext cx="959" cy="69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80663" name="Rectangle 23"/>
            <p:cNvSpPr>
              <a:spLocks noChangeArrowheads="1"/>
            </p:cNvSpPr>
            <p:nvPr/>
          </p:nvSpPr>
          <p:spPr bwMode="auto">
            <a:xfrm>
              <a:off x="3288" y="3612"/>
              <a:ext cx="1037" cy="174"/>
            </a:xfrm>
            <a:prstGeom prst="rect">
              <a:avLst/>
            </a:prstGeom>
            <a:solidFill>
              <a:srgbClr val="ACE6E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 b="1">
                  <a:solidFill>
                    <a:srgbClr val="000099"/>
                  </a:solidFill>
                  <a:latin typeface="Georgia"/>
                  <a:cs typeface="Georgia"/>
                </a:rPr>
                <a:t>I-X Process panels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5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2" name="AutoShape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3203575" y="1268413"/>
            <a:ext cx="3095625" cy="2159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2693" name="Rectangle 5"/>
          <p:cNvSpPr>
            <a:spLocks noChangeArrowheads="1"/>
          </p:cNvSpPr>
          <p:nvPr/>
        </p:nvSpPr>
        <p:spPr bwMode="auto">
          <a:xfrm>
            <a:off x="1576388" y="508000"/>
            <a:ext cx="4364037" cy="10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593043" cy="4419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grpSp>
        <p:nvGrpSpPr>
          <p:cNvPr id="882694" name="Group 6"/>
          <p:cNvGrpSpPr>
            <a:grpSpLocks/>
          </p:cNvGrpSpPr>
          <p:nvPr/>
        </p:nvGrpSpPr>
        <p:grpSpPr bwMode="auto">
          <a:xfrm>
            <a:off x="762000" y="3276600"/>
            <a:ext cx="8280400" cy="2616200"/>
            <a:chOff x="340" y="2521"/>
            <a:chExt cx="5216" cy="1648"/>
          </a:xfrm>
        </p:grpSpPr>
        <p:pic>
          <p:nvPicPr>
            <p:cNvPr id="88269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523"/>
              <a:ext cx="4536" cy="16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82696" name="Line 8"/>
            <p:cNvSpPr>
              <a:spLocks noChangeShapeType="1"/>
            </p:cNvSpPr>
            <p:nvPr/>
          </p:nvSpPr>
          <p:spPr bwMode="auto">
            <a:xfrm flipH="1" flipV="1">
              <a:off x="358" y="3288"/>
              <a:ext cx="658" cy="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2697" name="Line 9"/>
            <p:cNvSpPr>
              <a:spLocks noChangeShapeType="1"/>
            </p:cNvSpPr>
            <p:nvPr/>
          </p:nvSpPr>
          <p:spPr bwMode="auto">
            <a:xfrm flipV="1">
              <a:off x="340" y="2521"/>
              <a:ext cx="674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5809857" cy="448291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http://www.flickr.com/photos/emsef/1398072554/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AKTive</a:t>
            </a:r>
            <a:r>
              <a:rPr lang="en-GB" dirty="0" smtClean="0"/>
              <a:t> PSI (2005)</a:t>
            </a:r>
            <a:endParaRPr lang="en-GB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 smtClean="0"/>
              <a:t>Build up a detailed picture of life in two London Boroughs, using as broad a collection of Public Sector Information as possible</a:t>
            </a:r>
            <a:endParaRPr lang="en-GB" dirty="0" smtClean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1142484" y="4281357"/>
            <a:ext cx="6859031" cy="2460011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Visualisations and Mashups</a:t>
            </a:r>
            <a:endParaRPr lang="en-GB" dirty="0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6706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31" y="2890838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27592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</a:t>
            </a:r>
            <a:r>
              <a:rPr lang="en-GB" dirty="0" smtClean="0"/>
              <a:t> Sector </a:t>
            </a:r>
            <a:r>
              <a:rPr lang="en-GB" dirty="0"/>
              <a:t>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27845"/>
            <a:ext cx="427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www.esd.org.uk/standards/ipsv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8132"/>
            <a:ext cx="4326458" cy="27328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Ontology for describing wikis, bulletin boards, blogs,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Designed to interoperate with FOAF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Semantically-Interlinked Online Communities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6337716"/>
            <a:ext cx="286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rdfs.org/sioc/spec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5486604"/>
            <a:ext cx="1257679" cy="12330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/>
              <a:t>Business and industry</a:t>
            </a:r>
          </a:p>
          <a:p>
            <a:pPr>
              <a:lnSpc>
                <a:spcPct val="80000"/>
              </a:lnSpc>
            </a:pPr>
            <a:r>
              <a:rPr lang="en-GB" dirty="0"/>
              <a:t>Economics and finance</a:t>
            </a:r>
          </a:p>
          <a:p>
            <a:pPr>
              <a:lnSpc>
                <a:spcPct val="80000"/>
              </a:lnSpc>
            </a:pPr>
            <a:r>
              <a:rPr lang="en-GB" dirty="0"/>
              <a:t>Education and skills</a:t>
            </a:r>
          </a:p>
          <a:p>
            <a:pPr>
              <a:lnSpc>
                <a:spcPct val="80000"/>
              </a:lnSpc>
            </a:pPr>
            <a:r>
              <a:rPr lang="en-GB" dirty="0"/>
              <a:t>Employment, jobs and careers</a:t>
            </a:r>
          </a:p>
          <a:p>
            <a:pPr>
              <a:lnSpc>
                <a:spcPct val="80000"/>
              </a:lnSpc>
            </a:pPr>
            <a:r>
              <a:rPr lang="en-GB" dirty="0"/>
              <a:t>Environment</a:t>
            </a:r>
          </a:p>
          <a:p>
            <a:pPr>
              <a:lnSpc>
                <a:spcPct val="80000"/>
              </a:lnSpc>
            </a:pPr>
            <a:r>
              <a:rPr lang="en-GB" dirty="0"/>
              <a:t>Government, politics and public administration</a:t>
            </a:r>
          </a:p>
          <a:p>
            <a:pPr>
              <a:lnSpc>
                <a:spcPct val="80000"/>
              </a:lnSpc>
            </a:pPr>
            <a:r>
              <a:rPr lang="en-GB" dirty="0"/>
              <a:t>Health, well-being and care</a:t>
            </a:r>
          </a:p>
          <a:p>
            <a:pPr>
              <a:lnSpc>
                <a:spcPct val="80000"/>
              </a:lnSpc>
            </a:pPr>
            <a:r>
              <a:rPr lang="en-GB" dirty="0"/>
              <a:t>Housing</a:t>
            </a:r>
            <a:endParaRPr lang="en-US" dirty="0"/>
          </a:p>
          <a:p>
            <a:pPr>
              <a:lnSpc>
                <a:spcPct val="80000"/>
              </a:lnSpc>
            </a:pPr>
            <a:endParaRPr lang="en-GB" dirty="0"/>
          </a:p>
        </p:txBody>
      </p:sp>
      <p:sp>
        <p:nvSpPr>
          <p:cNvPr id="9277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/>
              <a:t>Information and communication</a:t>
            </a:r>
          </a:p>
          <a:p>
            <a:pPr>
              <a:lnSpc>
                <a:spcPct val="80000"/>
              </a:lnSpc>
            </a:pPr>
            <a:r>
              <a:rPr lang="en-GB" dirty="0"/>
              <a:t>International affairs and defence</a:t>
            </a:r>
          </a:p>
          <a:p>
            <a:pPr>
              <a:lnSpc>
                <a:spcPct val="80000"/>
              </a:lnSpc>
            </a:pPr>
            <a:r>
              <a:rPr lang="en-GB" dirty="0"/>
              <a:t>Leisure and culture</a:t>
            </a:r>
          </a:p>
          <a:p>
            <a:pPr>
              <a:lnSpc>
                <a:spcPct val="80000"/>
              </a:lnSpc>
            </a:pPr>
            <a:r>
              <a:rPr lang="en-GB" dirty="0"/>
              <a:t>Life in the community</a:t>
            </a:r>
          </a:p>
          <a:p>
            <a:pPr>
              <a:lnSpc>
                <a:spcPct val="80000"/>
              </a:lnSpc>
            </a:pPr>
            <a:r>
              <a:rPr lang="en-GB" dirty="0"/>
              <a:t>People and organisations</a:t>
            </a:r>
          </a:p>
          <a:p>
            <a:pPr>
              <a:lnSpc>
                <a:spcPct val="80000"/>
              </a:lnSpc>
            </a:pPr>
            <a:r>
              <a:rPr lang="en-GB" dirty="0"/>
              <a:t>Public order, justice and rights</a:t>
            </a:r>
          </a:p>
          <a:p>
            <a:pPr>
              <a:lnSpc>
                <a:spcPct val="80000"/>
              </a:lnSpc>
            </a:pPr>
            <a:r>
              <a:rPr lang="en-GB" dirty="0"/>
              <a:t>Science, technology and innovation</a:t>
            </a:r>
          </a:p>
          <a:p>
            <a:pPr>
              <a:lnSpc>
                <a:spcPct val="80000"/>
              </a:lnSpc>
            </a:pPr>
            <a:r>
              <a:rPr lang="en-GB" dirty="0"/>
              <a:t>Transport and infrastructure</a:t>
            </a:r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IPSV Top Level Headings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2009, Tim Berners-Lee and Nigel </a:t>
            </a:r>
            <a:r>
              <a:rPr lang="en-US" dirty="0" err="1" smtClean="0"/>
              <a:t>Shadbolt</a:t>
            </a:r>
            <a:r>
              <a:rPr lang="en-US" dirty="0" smtClean="0"/>
              <a:t> appointed as advisors to HMG on opening up public data</a:t>
            </a:r>
          </a:p>
          <a:p>
            <a:endParaRPr lang="en-US" dirty="0" smtClean="0"/>
          </a:p>
          <a:p>
            <a:r>
              <a:rPr lang="en-US" dirty="0" err="1" smtClean="0"/>
              <a:t>data.gov.uk</a:t>
            </a:r>
            <a:r>
              <a:rPr lang="en-US" dirty="0" smtClean="0"/>
              <a:t> website went public on 21 Jan 2010</a:t>
            </a:r>
          </a:p>
          <a:p>
            <a:pPr lvl="1"/>
            <a:r>
              <a:rPr lang="en-US" dirty="0" smtClean="0"/>
              <a:t>2890 datasets from central and local government</a:t>
            </a:r>
          </a:p>
          <a:p>
            <a:pPr lvl="1"/>
            <a:r>
              <a:rPr lang="en-US" dirty="0" smtClean="0"/>
              <a:t>Uses SW technologies to represent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data.gov.uk (2010)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2" y="1565275"/>
            <a:ext cx="4624628" cy="37274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412" b="14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Geographic Information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68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Opened up datasets as part of UK public sector data initiative:</a:t>
            </a:r>
          </a:p>
          <a:p>
            <a:pPr lvl="1"/>
            <a:r>
              <a:rPr lang="en-US" dirty="0" smtClean="0"/>
              <a:t>1:50,000 Gazetteer</a:t>
            </a:r>
            <a:br>
              <a:rPr lang="en-US" dirty="0" smtClean="0"/>
            </a:br>
            <a:r>
              <a:rPr lang="en-US" dirty="0" smtClean="0"/>
              <a:t>250,000 place names</a:t>
            </a:r>
          </a:p>
          <a:p>
            <a:pPr lvl="1"/>
            <a:r>
              <a:rPr lang="en-US" dirty="0" smtClean="0"/>
              <a:t>Code-Point</a:t>
            </a:r>
            <a:br>
              <a:rPr lang="en-US" dirty="0" smtClean="0"/>
            </a:br>
            <a:r>
              <a:rPr lang="en-US" dirty="0" smtClean="0"/>
              <a:t>1,700,000 postcode units</a:t>
            </a:r>
          </a:p>
          <a:p>
            <a:pPr lvl="1"/>
            <a:r>
              <a:rPr lang="en-US" dirty="0" smtClean="0"/>
              <a:t>Boundary Line</a:t>
            </a:r>
            <a:br>
              <a:rPr lang="en-US" dirty="0" smtClean="0"/>
            </a:br>
            <a:r>
              <a:rPr lang="en-US" dirty="0" smtClean="0"/>
              <a:t>Electoral and administrative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Output formats:</a:t>
            </a:r>
          </a:p>
          <a:p>
            <a:pPr lvl="1"/>
            <a:r>
              <a:rPr lang="en-US" dirty="0" smtClean="0"/>
              <a:t>JSON</a:t>
            </a:r>
          </a:p>
          <a:p>
            <a:pPr lvl="1"/>
            <a:r>
              <a:rPr lang="en-US" dirty="0" smtClean="0"/>
              <a:t>RDF</a:t>
            </a:r>
          </a:p>
          <a:p>
            <a:r>
              <a:rPr lang="en-US" dirty="0" smtClean="0"/>
              <a:t>SPARQL query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Ordnance Survey Linked Data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327845"/>
            <a:ext cx="374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data.ordnancesurvey.co.uk</a:t>
            </a:r>
            <a:r>
              <a:rPr lang="en-US" dirty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6846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OSM Semantic Network</a:t>
            </a:r>
          </a:p>
          <a:p>
            <a:pPr lvl="1"/>
            <a:r>
              <a:rPr lang="en-US" dirty="0" smtClean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 smtClean="0"/>
              <a:t>LinkedGeoData.org</a:t>
            </a:r>
            <a:endParaRPr lang="en-US" dirty="0" smtClean="0"/>
          </a:p>
          <a:p>
            <a:pPr lvl="1"/>
            <a:r>
              <a:rPr lang="en-US" dirty="0" smtClean="0"/>
              <a:t>Interlinks OSM data with other linked open data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6" t="18279" r="46290" b="170"/>
          <a:stretch/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</a:t>
            </a:r>
            <a:r>
              <a:rPr lang="en-US" dirty="0" err="1" smtClean="0"/>
              <a:t>Streetmap</a:t>
            </a:r>
            <a:r>
              <a:rPr lang="en-US" dirty="0" smtClean="0"/>
              <a:t> 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68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-Science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e-Science</a:t>
            </a:r>
            <a:endParaRPr lang="en-GB"/>
          </a:p>
        </p:txBody>
      </p:sp>
      <p:sp>
        <p:nvSpPr>
          <p:cNvPr id="933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e-Science characterised as:</a:t>
            </a:r>
          </a:p>
          <a:p>
            <a:pPr lvl="1"/>
            <a:r>
              <a:rPr lang="en-GB" smtClean="0"/>
              <a:t>Large-scale science</a:t>
            </a:r>
          </a:p>
          <a:p>
            <a:pPr lvl="1"/>
            <a:r>
              <a:rPr lang="en-GB" smtClean="0"/>
              <a:t>Distributed global collaborations</a:t>
            </a:r>
          </a:p>
          <a:p>
            <a:pPr lvl="1"/>
            <a:r>
              <a:rPr lang="en-GB" smtClean="0"/>
              <a:t>Very large data collections</a:t>
            </a:r>
          </a:p>
          <a:p>
            <a:pPr lvl="1"/>
            <a:r>
              <a:rPr lang="en-GB" smtClean="0"/>
              <a:t>Very large scale computing resources</a:t>
            </a:r>
          </a:p>
          <a:p>
            <a:endParaRPr lang="en-GB" smtClean="0"/>
          </a:p>
          <a:p>
            <a:r>
              <a:rPr lang="en-GB" smtClean="0"/>
              <a:t>Data integration will be a major issue</a:t>
            </a:r>
          </a:p>
          <a:p>
            <a:pPr lvl="1"/>
            <a:r>
              <a:rPr lang="en-GB" smtClean="0"/>
              <a:t>Capture, publish, reuse data</a:t>
            </a:r>
          </a:p>
          <a:p>
            <a:pPr lvl="1"/>
            <a:r>
              <a:rPr lang="en-GB" smtClean="0"/>
              <a:t>Agreed vocabularies for data exchange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Controlled vocabularies for the consistent description of gene products</a:t>
            </a:r>
          </a:p>
          <a:p>
            <a:r>
              <a:rPr lang="en-GB" dirty="0" smtClean="0"/>
              <a:t>Simplified profile of RDF/XML</a:t>
            </a:r>
          </a:p>
          <a:p>
            <a:pPr lvl="1"/>
            <a:endParaRPr lang="en-GB" dirty="0" smtClean="0"/>
          </a:p>
        </p:txBody>
      </p:sp>
      <p:sp>
        <p:nvSpPr>
          <p:cNvPr id="20" name="Content Placeholder 1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Multi-view ontology</a:t>
            </a:r>
          </a:p>
          <a:p>
            <a:pPr lvl="1"/>
            <a:r>
              <a:rPr lang="en-GB" dirty="0" smtClean="0"/>
              <a:t>Molecular function</a:t>
            </a:r>
          </a:p>
          <a:p>
            <a:pPr lvl="1"/>
            <a:r>
              <a:rPr lang="en-GB" dirty="0" smtClean="0"/>
              <a:t>Biological process</a:t>
            </a:r>
          </a:p>
          <a:p>
            <a:pPr lvl="1"/>
            <a:r>
              <a:rPr lang="en-GB" dirty="0" smtClean="0"/>
              <a:t>Cellular component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Gene Ontology Consortium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000" y="6325141"/>
            <a:ext cx="334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www.geneontology.org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36" y="3573016"/>
            <a:ext cx="5703084" cy="27793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7288" cy="57832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82976" y="6325142"/>
            <a:ext cx="3122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www.godatabase.org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12006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dirty="0"/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/>
              <a:t>[Term]</a:t>
            </a:r>
          </a:p>
          <a:p>
            <a:pPr eaLnBrk="0" hangingPunct="0"/>
            <a:r>
              <a:rPr lang="en-US" sz="2400" dirty="0"/>
              <a:t>id: </a:t>
            </a:r>
            <a:r>
              <a:rPr lang="en-US" sz="2400" dirty="0">
                <a:solidFill>
                  <a:srgbClr val="2520FF"/>
                </a:solidFill>
              </a:rPr>
              <a:t>CL:0000540</a:t>
            </a:r>
            <a:endParaRPr lang="en-US" sz="2400" dirty="0"/>
          </a:p>
          <a:p>
            <a:pPr eaLnBrk="0" hangingPunct="0"/>
            <a:r>
              <a:rPr lang="en-US" sz="2400" dirty="0"/>
              <a:t>name: </a:t>
            </a:r>
            <a:r>
              <a:rPr lang="en-US" sz="2400" dirty="0">
                <a:solidFill>
                  <a:srgbClr val="2520FF"/>
                </a:solidFill>
              </a:rPr>
              <a:t>neuron</a:t>
            </a:r>
            <a:endParaRPr lang="en-US" sz="2400" dirty="0"/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/>
              <a:t>def: "</a:t>
            </a:r>
            <a:r>
              <a:rPr lang="en-US" sz="2400" dirty="0">
                <a:solidFill>
                  <a:srgbClr val="2520FF"/>
                </a:solidFill>
              </a:rPr>
              <a:t>The basic cellular unit of nervous tissue. Each neuron</a:t>
            </a:r>
          </a:p>
          <a:p>
            <a:pPr eaLnBrk="0" hangingPunct="0"/>
            <a:r>
              <a:rPr lang="en-US" sz="2400" dirty="0">
                <a:solidFill>
                  <a:srgbClr val="2520FF"/>
                </a:solidFill>
              </a:rPr>
              <a:t>consists of a body\, an axon\, and dendrites. Their purpose</a:t>
            </a:r>
          </a:p>
          <a:p>
            <a:pPr eaLnBrk="0" hangingPunct="0"/>
            <a:r>
              <a:rPr lang="en-US" sz="2400" dirty="0">
                <a:solidFill>
                  <a:srgbClr val="2520FF"/>
                </a:solidFill>
              </a:rPr>
              <a:t>is to receive\, conduct\, and transmit impulses in the </a:t>
            </a:r>
          </a:p>
          <a:p>
            <a:pPr eaLnBrk="0" hangingPunct="0"/>
            <a:r>
              <a:rPr lang="en-US" sz="2400" dirty="0">
                <a:solidFill>
                  <a:srgbClr val="2520FF"/>
                </a:solidFill>
              </a:rPr>
              <a:t>nervous system.</a:t>
            </a:r>
            <a:r>
              <a:rPr lang="en-US" sz="2400" dirty="0"/>
              <a:t>" [MESH:A.08.663]</a:t>
            </a:r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 err="1"/>
              <a:t>xref_analog</a:t>
            </a:r>
            <a:r>
              <a:rPr lang="en-US" sz="2400" dirty="0"/>
              <a:t>: FBbt:00005106</a:t>
            </a:r>
          </a:p>
          <a:p>
            <a:pPr eaLnBrk="0" hangingPunct="0"/>
            <a:r>
              <a:rPr lang="en-US" sz="2400" dirty="0" err="1"/>
              <a:t>xref_analog</a:t>
            </a:r>
            <a:r>
              <a:rPr lang="en-US" sz="2400" dirty="0"/>
              <a:t>: FBbt:00005146</a:t>
            </a:r>
          </a:p>
          <a:p>
            <a:pPr eaLnBrk="0" hangingPunct="0"/>
            <a:r>
              <a:rPr lang="en-US" sz="2400" dirty="0" err="1"/>
              <a:t>is_a</a:t>
            </a:r>
            <a:r>
              <a:rPr lang="en-US" sz="2400" dirty="0"/>
              <a:t>: CL:0000393 ! electrically responsive cell</a:t>
            </a:r>
          </a:p>
          <a:p>
            <a:pPr eaLnBrk="0" hangingPunct="0"/>
            <a:r>
              <a:rPr lang="en-US" sz="2400" dirty="0" err="1"/>
              <a:t>is_a</a:t>
            </a:r>
            <a:r>
              <a:rPr lang="en-US" sz="2400" dirty="0"/>
              <a:t>: CL:0000404 ! electrically signaling cell</a:t>
            </a:r>
          </a:p>
          <a:p>
            <a:pPr eaLnBrk="0" hangingPunct="0"/>
            <a:r>
              <a:rPr lang="en-US" sz="2400" dirty="0"/>
              <a:t>relationship: </a:t>
            </a:r>
            <a:r>
              <a:rPr lang="en-US" sz="2400" dirty="0" err="1"/>
              <a:t>develops_from</a:t>
            </a:r>
            <a:r>
              <a:rPr lang="en-US" sz="2400" dirty="0"/>
              <a:t> CL:0000031 ! </a:t>
            </a:r>
            <a:r>
              <a:rPr lang="en-US" sz="2400" dirty="0" err="1"/>
              <a:t>neuroblast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453609"/>
            <a:ext cx="9112904" cy="59711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Improving the information environment for chemists – both within and beyond the lab</a:t>
            </a:r>
          </a:p>
          <a:p>
            <a:r>
              <a:rPr lang="en-GB" dirty="0" smtClean="0"/>
              <a:t>Supporting chemists in the preparation, execution, analysis and dissemination of their work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Tea Project</a:t>
            </a:r>
            <a:endParaRPr lang="en-US" dirty="0"/>
          </a:p>
        </p:txBody>
      </p:sp>
      <p:pic>
        <p:nvPicPr>
          <p:cNvPr id="27" name="Picture 5" descr="Image of Experiment in prog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042942" cy="2311152"/>
          </a:xfrm>
          <a:prstGeom prst="rect">
            <a:avLst/>
          </a:prstGeom>
          <a:noFill/>
        </p:spPr>
      </p:pic>
      <p:pic>
        <p:nvPicPr>
          <p:cNvPr id="28" name="Picture 4" descr="Lab Book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80" y="3861047"/>
            <a:ext cx="3598168" cy="2322287"/>
          </a:xfrm>
          <a:prstGeom prst="rect">
            <a:avLst/>
          </a:prstGeom>
          <a:noFill/>
        </p:spPr>
      </p:pic>
      <p:pic>
        <p:nvPicPr>
          <p:cNvPr id="30" name="Picture 29" descr="new-smarttea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025" r="924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022600" cy="139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611188" y="6337716"/>
            <a:ext cx="2879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http://</a:t>
            </a:r>
            <a:r>
              <a:rPr lang="en-US" dirty="0" err="1" smtClean="0">
                <a:latin typeface="Georgia"/>
                <a:cs typeface="Georgia"/>
              </a:rPr>
              <a:t>www.smarttea.org</a:t>
            </a:r>
            <a:r>
              <a:rPr lang="en-US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Capture: The Lab Notebook</a:t>
            </a:r>
          </a:p>
        </p:txBody>
      </p:sp>
      <p:pic>
        <p:nvPicPr>
          <p:cNvPr id="937987" name="Picture 3" descr="Notebook1930_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ln/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5469"/>
            <a:ext cx="5440362" cy="4079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400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0699"/>
            <a:ext cx="3236912" cy="4313238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4003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49474"/>
            <a:ext cx="3216275" cy="4287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08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90238493"/>
              </p:ext>
            </p:extLst>
          </p:nvPr>
        </p:nvGraphicFramePr>
        <p:xfrm>
          <a:off x="3275856" y="404664"/>
          <a:ext cx="5375201" cy="59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31" name="Microsoft Visio 2000/2002 Drawing" r:id="rId4" imgW="4583310" imgH="5114028" progId="Visio.Drawing.11">
                  <p:link updateAutomatic="1"/>
                </p:oleObj>
              </mc:Choice>
              <mc:Fallback>
                <p:oleObj name="Microsoft Visio 2000/2002 Drawing" r:id="rId4" imgW="4583310" imgH="5114028" progId="Visio.Drawing.11">
                  <p:link updateAutomatic="1"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04664"/>
                        <a:ext cx="5375201" cy="599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08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2563"/>
            <a:ext cx="2880320" cy="21704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Publish and Reuse</a:t>
            </a:r>
            <a:endParaRPr lang="en-US"/>
          </a:p>
        </p:txBody>
      </p:sp>
      <p:pic>
        <p:nvPicPr>
          <p:cNvPr id="944131" name="Picture 3" descr="eprints log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9863" y="5507038"/>
            <a:ext cx="1354137" cy="1350962"/>
          </a:xfrm>
          <a:ln/>
        </p:spPr>
      </p:pic>
      <p:pic>
        <p:nvPicPr>
          <p:cNvPr id="944134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276475"/>
            <a:ext cx="4038600" cy="3217863"/>
          </a:xfr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44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086350" cy="398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441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71" y="4214725"/>
            <a:ext cx="2660650" cy="1995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441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96" y="4573500"/>
            <a:ext cx="2555875" cy="1917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50825" y="627276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tx2"/>
                </a:solidFill>
                <a:latin typeface="Georgia"/>
                <a:cs typeface="Georgia"/>
              </a:rPr>
              <a:t>http://</a:t>
            </a:r>
            <a:r>
              <a:rPr lang="en-GB" dirty="0" err="1" smtClean="0">
                <a:solidFill>
                  <a:schemeClr val="tx2"/>
                </a:solidFill>
                <a:latin typeface="Georgia"/>
                <a:cs typeface="Georgia"/>
              </a:rPr>
              <a:t>ecrystals.chem.soton.ac.uk</a:t>
            </a:r>
            <a:endParaRPr lang="en-US" dirty="0">
              <a:solidFill>
                <a:schemeClr val="tx2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Exchange Vocabularies</a:t>
            </a:r>
          </a:p>
        </p:txBody>
      </p:sp>
      <p:sp>
        <p:nvSpPr>
          <p:cNvPr id="946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600"/>
              <a:t>BioPax Ontology (biological pathways)</a:t>
            </a:r>
          </a:p>
          <a:p>
            <a:pPr marL="742950" lvl="1" indent="-285750"/>
            <a:r>
              <a:rPr lang="en-GB" sz="2200"/>
              <a:t>Metabolic and signalling pathways, molecular interactions</a:t>
            </a:r>
          </a:p>
          <a:p>
            <a:r>
              <a:rPr lang="en-GB" sz="2600"/>
              <a:t>Gene Ontology (genes and gene products)</a:t>
            </a:r>
          </a:p>
          <a:p>
            <a:pPr marL="742950" lvl="1" indent="-285750"/>
            <a:r>
              <a:rPr lang="en-GB" sz="2200"/>
              <a:t>Molecular function, cellular component, biological process</a:t>
            </a:r>
          </a:p>
          <a:p>
            <a:r>
              <a:rPr lang="en-GB" sz="2600"/>
              <a:t>NCI Cancer Ontology</a:t>
            </a:r>
          </a:p>
          <a:p>
            <a:pPr marL="742950" lvl="1" indent="-285750"/>
            <a:r>
              <a:rPr lang="en-GB" sz="2200"/>
              <a:t>Diseases, drugs, anatomy, genes</a:t>
            </a:r>
          </a:p>
          <a:p>
            <a:pPr marL="742950" lvl="1" indent="-285750"/>
            <a:endParaRPr lang="en-GB" sz="2200"/>
          </a:p>
          <a:p>
            <a:pPr>
              <a:buFont typeface="Wingdings" pitchFamily="-106" charset="2"/>
              <a:buNone/>
            </a:pPr>
            <a:r>
              <a:rPr lang="en-GB" sz="2600"/>
              <a:t>(and many others from other disciplines)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754" name="Picture 2" descr="d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00200"/>
            <a:ext cx="6781800" cy="48577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70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Visualisations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Bibliographic Metadata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http://www.flickr.com/photos/celesterc/1069893367/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A standard set of 15 metadata elements for cross-domain information resource description</a:t>
            </a:r>
          </a:p>
          <a:p>
            <a:r>
              <a:rPr lang="en-GB" dirty="0" smtClean="0"/>
              <a:t>Formally endorsed by ISO, NISO and CEN</a:t>
            </a:r>
          </a:p>
          <a:p>
            <a:r>
              <a:rPr lang="en-GB" dirty="0" smtClean="0"/>
              <a:t>Representation language-neutral</a:t>
            </a:r>
          </a:p>
          <a:p>
            <a:pPr lvl="1"/>
            <a:r>
              <a:rPr lang="en-GB" dirty="0" smtClean="0"/>
              <a:t>Plain XML serialisations in addition to RDF/XML</a:t>
            </a:r>
          </a:p>
          <a:p>
            <a:pPr lvl="1"/>
            <a:r>
              <a:rPr lang="en-GB" dirty="0" smtClean="0"/>
              <a:t>Predates RDF </a:t>
            </a:r>
            <a:br>
              <a:rPr lang="en-GB" dirty="0" smtClean="0"/>
            </a:br>
            <a:r>
              <a:rPr lang="en-GB" dirty="0" smtClean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Possibly the most widely used Semantic Web vocabulary</a:t>
            </a:r>
          </a:p>
          <a:p>
            <a:pPr lvl="1"/>
            <a:r>
              <a:rPr lang="en-GB" dirty="0" smtClean="0"/>
              <a:t>Libraries (electronic and physical)</a:t>
            </a:r>
          </a:p>
          <a:p>
            <a:pPr lvl="1"/>
            <a:r>
              <a:rPr lang="en-GB" dirty="0" smtClean="0"/>
              <a:t>Museums</a:t>
            </a:r>
          </a:p>
          <a:p>
            <a:pPr lvl="1"/>
            <a:r>
              <a:rPr lang="en-GB" dirty="0" smtClean="0"/>
              <a:t>Web archives</a:t>
            </a:r>
          </a:p>
          <a:p>
            <a:pPr lvl="2"/>
            <a:r>
              <a:rPr lang="en-GB" dirty="0" smtClean="0"/>
              <a:t>Open Directory Project</a:t>
            </a:r>
          </a:p>
          <a:p>
            <a:pPr lvl="2"/>
            <a:r>
              <a:rPr lang="en-GB" dirty="0" smtClean="0"/>
              <a:t>UK Mirror Service</a:t>
            </a:r>
          </a:p>
          <a:p>
            <a:pPr lvl="2"/>
            <a:r>
              <a:rPr lang="en-GB" dirty="0" err="1" smtClean="0"/>
              <a:t>MusicBrainz</a:t>
            </a:r>
            <a:endParaRPr lang="en-GB" dirty="0" smtClean="0"/>
          </a:p>
          <a:p>
            <a:pPr lvl="1"/>
            <a:r>
              <a:rPr lang="en-GB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Dublin Core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600700"/>
            <a:ext cx="1905000" cy="1143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0" y="6304002"/>
            <a:ext cx="250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Georgia"/>
                <a:cs typeface="Georgia"/>
              </a:rPr>
              <a:t>http://</a:t>
            </a:r>
            <a:r>
              <a:rPr lang="en-GB" dirty="0" err="1" smtClean="0">
                <a:latin typeface="Georgia"/>
                <a:cs typeface="Georgia"/>
              </a:rPr>
              <a:t>dublincore.org</a:t>
            </a:r>
            <a:r>
              <a:rPr lang="en-GB" dirty="0" smtClean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1"/>
</p:tagLst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5753</TotalTime>
  <Words>2736</Words>
  <Application>Microsoft Macintosh PowerPoint</Application>
  <PresentationFormat>On-screen Show (4:3)</PresentationFormat>
  <Paragraphs>632</Paragraphs>
  <Slides>76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ECS</vt:lpstr>
      <vt:lpstr>1_ECS</vt:lpstr>
      <vt:lpstr>???</vt:lpstr>
      <vt:lpstr>Vocabularies and Applications</vt:lpstr>
      <vt:lpstr>Overview</vt:lpstr>
      <vt:lpstr>Social Networking 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Open Directory Project</vt:lpstr>
      <vt:lpstr>Open Directory Project</vt:lpstr>
      <vt:lpstr>Open Directory Project users</vt:lpstr>
      <vt:lpstr>MusicBrainz</vt:lpstr>
      <vt:lpstr>Publishing Standards for Industry Standard Metadata</vt:lpstr>
      <vt:lpstr>BBC Programmes</vt:lpstr>
      <vt:lpstr>News Aggregation</vt:lpstr>
      <vt:lpstr>Newsfeed aggregation</vt:lpstr>
      <vt:lpstr>RDF Site Summary (RSS)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Annotea</vt:lpstr>
      <vt:lpstr>Annotea</vt:lpstr>
      <vt:lpstr>Open Annotation Data Model</vt:lpstr>
      <vt:lpstr>Semantic Web Services</vt:lpstr>
      <vt:lpstr>Web Services</vt:lpstr>
      <vt:lpstr>Semantics of Service Descriptions</vt:lpstr>
      <vt:lpstr>Semantic Web Services</vt:lpstr>
      <vt:lpstr>Research Information</vt:lpstr>
      <vt:lpstr>CS AKTive Space (2003)</vt:lpstr>
      <vt:lpstr>PowerPoint Presentation</vt:lpstr>
      <vt:lpstr>System Architecture</vt:lpstr>
      <vt:lpstr>dotAC (2009)</vt:lpstr>
      <vt:lpstr>Business Intelligence</vt:lpstr>
      <vt:lpstr>AKTive Futures (2004)</vt:lpstr>
      <vt:lpstr>PowerPoint Presentation</vt:lpstr>
      <vt:lpstr>System Architecture</vt:lpstr>
      <vt:lpstr>Market Blended Insight (2006-2010)</vt:lpstr>
      <vt:lpstr>Data Sources and Visualisations</vt:lpstr>
      <vt:lpstr>Good Relations</vt:lpstr>
      <vt:lpstr>Collaborative Working</vt:lpstr>
      <vt:lpstr>Scenario</vt:lpstr>
      <vt:lpstr>PowerPoint Presentation</vt:lpstr>
      <vt:lpstr>Semantic Web meets CSCW</vt:lpstr>
      <vt:lpstr>PowerPoint Presentation</vt:lpstr>
      <vt:lpstr>PowerPoint Presentation</vt:lpstr>
      <vt:lpstr>Public Sector Information</vt:lpstr>
      <vt:lpstr>AKTive PSI (2005)</vt:lpstr>
      <vt:lpstr>Visualisations and Mashups</vt:lpstr>
      <vt:lpstr>Integrated Public Sector Vocabulary</vt:lpstr>
      <vt:lpstr>IPSV Top Level Headings</vt:lpstr>
      <vt:lpstr>data.gov.uk (2010)</vt:lpstr>
      <vt:lpstr>Geographic Information</vt:lpstr>
      <vt:lpstr>Ordnance Survey Linked Data</vt:lpstr>
      <vt:lpstr>Open Streetmap Linked Data</vt:lpstr>
      <vt:lpstr>e-Science</vt:lpstr>
      <vt:lpstr>e-Science</vt:lpstr>
      <vt:lpstr>Gene Ontology Consortium</vt:lpstr>
      <vt:lpstr>PowerPoint Presentation</vt:lpstr>
      <vt:lpstr>PowerPoint Presentation</vt:lpstr>
      <vt:lpstr>The Smart Tea Project</vt:lpstr>
      <vt:lpstr>Data Capture: The Lab Notebook</vt:lpstr>
      <vt:lpstr>PowerPoint Presentation</vt:lpstr>
      <vt:lpstr>PowerPoint Presentation</vt:lpstr>
      <vt:lpstr>Publish and Reuse</vt:lpstr>
      <vt:lpstr>Exchange Vocabularies</vt:lpstr>
      <vt:lpstr>Advanced Visualisations</vt:lpstr>
    </vt:vector>
  </TitlesOfParts>
  <Company>AKT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Semantic Web: Concepts, Technologies and Tools</dc:title>
  <dc:creator>Nick Gibbins</dc:creator>
  <cp:lastModifiedBy>Nicholas Gibbins</cp:lastModifiedBy>
  <cp:revision>94</cp:revision>
  <cp:lastPrinted>2007-04-17T12:59:34Z</cp:lastPrinted>
  <dcterms:created xsi:type="dcterms:W3CDTF">2010-05-04T18:58:59Z</dcterms:created>
  <dcterms:modified xsi:type="dcterms:W3CDTF">2014-02-07T15:47:47Z</dcterms:modified>
</cp:coreProperties>
</file>