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59"/>
  </p:notesMasterIdLst>
  <p:handoutMasterIdLst>
    <p:handoutMasterId r:id="rId60"/>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D3D6"/>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11" autoAdjust="0"/>
  </p:normalViewPr>
  <p:slideViewPr>
    <p:cSldViewPr snapToGrid="0" snapToObjects="1" showGuides="1">
      <p:cViewPr>
        <p:scale>
          <a:sx n="116" d="100"/>
          <a:sy n="116" d="100"/>
        </p:scale>
        <p:origin x="-584" y="-208"/>
      </p:cViewPr>
      <p:guideLst>
        <p:guide orient="horz" pos="964"/>
        <p:guide pos="5701"/>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notesMaster" Target="notesMasters/notes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handoutMaster" Target="handoutMasters/handoutMaster1.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_rels/viewProps.xml.rels><?xml version="1.0" encoding="UTF-8" standalone="yes"?>
<Relationships xmlns="http://schemas.openxmlformats.org/package/2006/relationships"><Relationship Id="rId3" Type="http://schemas.openxmlformats.org/officeDocument/2006/relationships/slide" Target="slides/slide22.xml"/><Relationship Id="rId4" Type="http://schemas.openxmlformats.org/officeDocument/2006/relationships/slide" Target="slides/slide23.xml"/><Relationship Id="rId5" Type="http://schemas.openxmlformats.org/officeDocument/2006/relationships/slide" Target="slides/slide24.xml"/><Relationship Id="rId6" Type="http://schemas.openxmlformats.org/officeDocument/2006/relationships/slide" Target="slides/slide39.xml"/><Relationship Id="rId7" Type="http://schemas.openxmlformats.org/officeDocument/2006/relationships/slide" Target="slides/slide40.xml"/><Relationship Id="rId8" Type="http://schemas.openxmlformats.org/officeDocument/2006/relationships/slide" Target="slides/slide41.xml"/><Relationship Id="rId9" Type="http://schemas.openxmlformats.org/officeDocument/2006/relationships/slide" Target="slides/slide45.xml"/><Relationship Id="rId10" Type="http://schemas.openxmlformats.org/officeDocument/2006/relationships/slide" Target="slides/slide47.xml"/><Relationship Id="rId11" Type="http://schemas.openxmlformats.org/officeDocument/2006/relationships/slide" Target="slides/slide51.xml"/><Relationship Id="rId1" Type="http://schemas.openxmlformats.org/officeDocument/2006/relationships/slide" Target="slides/slide19.xml"/><Relationship Id="rId2" Type="http://schemas.openxmlformats.org/officeDocument/2006/relationships/slide" Target="slides/slide2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485D2D6-8E04-1246-A3D7-2F47ED38C17B}" type="datetimeFigureOut">
              <a:rPr lang="en-US" smtClean="0"/>
              <a:t>28/01/2014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BEADDB-A639-524B-A606-2115457C79A8}" type="slidenum">
              <a:rPr lang="en-US" smtClean="0"/>
              <a:t>‹#›</a:t>
            </a:fld>
            <a:endParaRPr lang="en-US"/>
          </a:p>
        </p:txBody>
      </p:sp>
    </p:spTree>
    <p:extLst>
      <p:ext uri="{BB962C8B-B14F-4D97-AF65-F5344CB8AC3E}">
        <p14:creationId xmlns:p14="http://schemas.microsoft.com/office/powerpoint/2010/main" val="31553428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558316-EA0B-DD45-8A30-3804B8988875}" type="datetimeFigureOut">
              <a:rPr lang="en-US" smtClean="0"/>
              <a:t>28/01/2014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C1BF2E-ED20-0F42-B096-E9CC55F351D0}" type="slidenum">
              <a:rPr lang="en-US" smtClean="0"/>
              <a:t>‹#›</a:t>
            </a:fld>
            <a:endParaRPr lang="en-US"/>
          </a:p>
        </p:txBody>
      </p:sp>
    </p:spTree>
    <p:extLst>
      <p:ext uri="{BB962C8B-B14F-4D97-AF65-F5344CB8AC3E}">
        <p14:creationId xmlns:p14="http://schemas.microsoft.com/office/powerpoint/2010/main" val="76223443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552B500C-F96B-8847-BE72-EA3A0DC9685B}" type="slidenum">
              <a:rPr lang="en-GB"/>
              <a:pPr/>
              <a:t>1</a:t>
            </a:fld>
            <a:endParaRPr lang="en-GB"/>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05C89A06-4879-DD43-A73F-6D3F77FF3D5D}" type="slidenum">
              <a:rPr lang="en-GB"/>
              <a:pPr/>
              <a:t>11</a:t>
            </a:fld>
            <a:endParaRPr lang="en-GB"/>
          </a:p>
        </p:txBody>
      </p:sp>
      <p:sp>
        <p:nvSpPr>
          <p:cNvPr id="34819" name="Rectangle 2"/>
          <p:cNvSpPr>
            <a:spLocks noGrp="1" noRot="1" noChangeAspect="1" noChangeArrowheads="1"/>
          </p:cNvSpPr>
          <p:nvPr>
            <p:ph type="sldImg"/>
          </p:nvPr>
        </p:nvSpPr>
        <p:spPr>
          <a:solidFill>
            <a:srgbClr val="FFFFFF"/>
          </a:solidFill>
          <a:ln/>
        </p:spPr>
      </p:sp>
      <p:sp>
        <p:nvSpPr>
          <p:cNvPr id="34820"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9B39A81C-47F1-F345-AF39-E638576E22AA}" type="slidenum">
              <a:rPr lang="en-GB"/>
              <a:pPr/>
              <a:t>12</a:t>
            </a:fld>
            <a:endParaRPr lang="en-GB"/>
          </a:p>
        </p:txBody>
      </p:sp>
      <p:sp>
        <p:nvSpPr>
          <p:cNvPr id="36867" name="Rectangle 2"/>
          <p:cNvSpPr>
            <a:spLocks noGrp="1" noRot="1" noChangeAspect="1" noChangeArrowheads="1" noTextEdit="1"/>
          </p:cNvSpPr>
          <p:nvPr>
            <p:ph type="sldImg"/>
          </p:nvPr>
        </p:nvSpPr>
        <p:spPr>
          <a:solidFill>
            <a:srgbClr val="FFFFFF"/>
          </a:solidFill>
          <a:ln/>
        </p:spPr>
      </p:sp>
      <p:sp>
        <p:nvSpPr>
          <p:cNvPr id="3686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5BB31B9A-A7C2-604C-832C-4FFE13D8FEE6}" type="slidenum">
              <a:rPr lang="en-GB"/>
              <a:pPr/>
              <a:t>13</a:t>
            </a:fld>
            <a:endParaRPr lang="en-GB"/>
          </a:p>
        </p:txBody>
      </p:sp>
      <p:sp>
        <p:nvSpPr>
          <p:cNvPr id="38915" name="Rectangle 2"/>
          <p:cNvSpPr>
            <a:spLocks noGrp="1" noRot="1" noChangeAspect="1" noChangeArrowheads="1" noTextEdit="1"/>
          </p:cNvSpPr>
          <p:nvPr>
            <p:ph type="sldImg"/>
          </p:nvPr>
        </p:nvSpPr>
        <p:spPr>
          <a:solidFill>
            <a:srgbClr val="FFFFFF"/>
          </a:solidFill>
          <a:ln/>
        </p:spPr>
      </p:sp>
      <p:sp>
        <p:nvSpPr>
          <p:cNvPr id="3891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A464EEA6-A386-1743-ACB8-949E19A67F50}" type="slidenum">
              <a:rPr lang="en-GB"/>
              <a:pPr/>
              <a:t>14</a:t>
            </a:fld>
            <a:endParaRPr lang="en-GB"/>
          </a:p>
        </p:txBody>
      </p:sp>
      <p:sp>
        <p:nvSpPr>
          <p:cNvPr id="40963" name="Rectangle 2"/>
          <p:cNvSpPr>
            <a:spLocks noGrp="1" noRot="1" noChangeAspect="1" noChangeArrowheads="1" noTextEdit="1"/>
          </p:cNvSpPr>
          <p:nvPr>
            <p:ph type="sldImg"/>
          </p:nvPr>
        </p:nvSpPr>
        <p:spPr>
          <a:solidFill>
            <a:srgbClr val="FFFFFF"/>
          </a:solidFill>
          <a:ln/>
        </p:spPr>
      </p:sp>
      <p:sp>
        <p:nvSpPr>
          <p:cNvPr id="4096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D220329C-ECFA-3B44-A67F-AA2BB98FA5E9}" type="slidenum">
              <a:rPr lang="en-GB"/>
              <a:pPr/>
              <a:t>15</a:t>
            </a:fld>
            <a:endParaRPr lang="en-GB"/>
          </a:p>
        </p:txBody>
      </p:sp>
      <p:sp>
        <p:nvSpPr>
          <p:cNvPr id="43011" name="Rectangle 2"/>
          <p:cNvSpPr>
            <a:spLocks noGrp="1" noRot="1" noChangeAspect="1" noChangeArrowheads="1" noTextEdit="1"/>
          </p:cNvSpPr>
          <p:nvPr>
            <p:ph type="sldImg"/>
          </p:nvPr>
        </p:nvSpPr>
        <p:spPr>
          <a:solidFill>
            <a:srgbClr val="FFFFFF"/>
          </a:solidFill>
          <a:ln/>
        </p:spPr>
      </p:sp>
      <p:sp>
        <p:nvSpPr>
          <p:cNvPr id="4301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A875F9D0-A302-804E-9B18-D2E21A10ACC7}" type="slidenum">
              <a:rPr lang="en-GB"/>
              <a:pPr/>
              <a:t>16</a:t>
            </a:fld>
            <a:endParaRPr lang="en-GB"/>
          </a:p>
        </p:txBody>
      </p:sp>
      <p:sp>
        <p:nvSpPr>
          <p:cNvPr id="45059" name="Rectangle 2"/>
          <p:cNvSpPr>
            <a:spLocks noGrp="1" noRot="1" noChangeAspect="1" noChangeArrowheads="1"/>
          </p:cNvSpPr>
          <p:nvPr>
            <p:ph type="sldImg"/>
          </p:nvPr>
        </p:nvSpPr>
        <p:spPr>
          <a:solidFill>
            <a:srgbClr val="FFFFFF"/>
          </a:solidFill>
          <a:ln/>
        </p:spPr>
      </p:sp>
      <p:sp>
        <p:nvSpPr>
          <p:cNvPr id="45060"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90CA2533-2DC4-CE45-B807-3045E79C26A3}" type="slidenum">
              <a:rPr lang="en-GB"/>
              <a:pPr/>
              <a:t>17</a:t>
            </a:fld>
            <a:endParaRPr lang="en-GB"/>
          </a:p>
        </p:txBody>
      </p:sp>
      <p:sp>
        <p:nvSpPr>
          <p:cNvPr id="47107" name="Rectangle 2"/>
          <p:cNvSpPr>
            <a:spLocks noGrp="1" noRot="1" noChangeAspect="1" noChangeArrowheads="1"/>
          </p:cNvSpPr>
          <p:nvPr>
            <p:ph type="sldImg"/>
          </p:nvPr>
        </p:nvSpPr>
        <p:spPr>
          <a:solidFill>
            <a:srgbClr val="FFFFFF"/>
          </a:solidFill>
          <a:ln/>
        </p:spPr>
      </p:sp>
      <p:sp>
        <p:nvSpPr>
          <p:cNvPr id="47108"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DA8C3BA0-E762-AD45-BB2F-364E06334D78}" type="slidenum">
              <a:rPr lang="en-GB"/>
              <a:pPr/>
              <a:t>18</a:t>
            </a:fld>
            <a:endParaRPr lang="en-GB"/>
          </a:p>
        </p:txBody>
      </p:sp>
      <p:sp>
        <p:nvSpPr>
          <p:cNvPr id="49155" name="Rectangle 2"/>
          <p:cNvSpPr>
            <a:spLocks noGrp="1" noRot="1" noChangeAspect="1" noChangeArrowheads="1"/>
          </p:cNvSpPr>
          <p:nvPr>
            <p:ph type="sldImg"/>
          </p:nvPr>
        </p:nvSpPr>
        <p:spPr>
          <a:solidFill>
            <a:srgbClr val="FFFFFF"/>
          </a:solidFill>
          <a:ln/>
        </p:spPr>
      </p:sp>
      <p:sp>
        <p:nvSpPr>
          <p:cNvPr id="49156"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BBA40270-A9BA-F645-81AA-A6198DAE0374}" type="slidenum">
              <a:rPr lang="en-GB"/>
              <a:pPr/>
              <a:t>19</a:t>
            </a:fld>
            <a:endParaRPr lang="en-GB"/>
          </a:p>
        </p:txBody>
      </p:sp>
      <p:sp>
        <p:nvSpPr>
          <p:cNvPr id="51203" name="Rectangle 2"/>
          <p:cNvSpPr>
            <a:spLocks noGrp="1" noRot="1" noChangeAspect="1" noChangeArrowheads="1"/>
          </p:cNvSpPr>
          <p:nvPr>
            <p:ph type="sldImg"/>
          </p:nvPr>
        </p:nvSpPr>
        <p:spPr>
          <a:solidFill>
            <a:srgbClr val="FFFFFF"/>
          </a:solidFill>
          <a:ln/>
        </p:spPr>
      </p:sp>
      <p:sp>
        <p:nvSpPr>
          <p:cNvPr id="51204"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DAC42AF6-7E01-D84B-BDEB-AD65E837F171}" type="slidenum">
              <a:rPr lang="en-GB"/>
              <a:pPr/>
              <a:t>20</a:t>
            </a:fld>
            <a:endParaRPr lang="en-GB"/>
          </a:p>
        </p:txBody>
      </p:sp>
      <p:sp>
        <p:nvSpPr>
          <p:cNvPr id="53251" name="Rectangle 2"/>
          <p:cNvSpPr>
            <a:spLocks noGrp="1" noRot="1" noChangeAspect="1" noChangeArrowheads="1"/>
          </p:cNvSpPr>
          <p:nvPr>
            <p:ph type="sldImg"/>
          </p:nvPr>
        </p:nvSpPr>
        <p:spPr>
          <a:solidFill>
            <a:srgbClr val="FFFFFF"/>
          </a:solidFill>
          <a:ln/>
        </p:spPr>
      </p:sp>
      <p:sp>
        <p:nvSpPr>
          <p:cNvPr id="53252"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6734F6A-AB36-C748-8F7D-322521CEE13A}" type="slidenum">
              <a:rPr lang="en-GB"/>
              <a:pPr/>
              <a:t>2</a:t>
            </a:fld>
            <a:endParaRPr lang="en-GB"/>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7651BDFB-D001-A842-8097-6C6F21F2650F}" type="slidenum">
              <a:rPr lang="en-GB"/>
              <a:pPr/>
              <a:t>21</a:t>
            </a:fld>
            <a:endParaRPr lang="en-GB"/>
          </a:p>
        </p:txBody>
      </p:sp>
      <p:sp>
        <p:nvSpPr>
          <p:cNvPr id="55299" name="Rectangle 2"/>
          <p:cNvSpPr>
            <a:spLocks noGrp="1" noRot="1" noChangeAspect="1" noChangeArrowheads="1"/>
          </p:cNvSpPr>
          <p:nvPr>
            <p:ph type="sldImg"/>
          </p:nvPr>
        </p:nvSpPr>
        <p:spPr>
          <a:solidFill>
            <a:srgbClr val="FFFFFF"/>
          </a:solidFill>
          <a:ln/>
        </p:spPr>
      </p:sp>
      <p:sp>
        <p:nvSpPr>
          <p:cNvPr id="55300"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5390F9D-E4D6-1248-A8CC-039A6F7F300D}" type="slidenum">
              <a:rPr lang="en-GB"/>
              <a:pPr/>
              <a:t>22</a:t>
            </a:fld>
            <a:endParaRPr lang="en-GB"/>
          </a:p>
        </p:txBody>
      </p:sp>
      <p:sp>
        <p:nvSpPr>
          <p:cNvPr id="57347" name="Rectangle 2"/>
          <p:cNvSpPr>
            <a:spLocks noGrp="1" noRot="1" noChangeAspect="1" noChangeArrowheads="1"/>
          </p:cNvSpPr>
          <p:nvPr>
            <p:ph type="sldImg"/>
          </p:nvPr>
        </p:nvSpPr>
        <p:spPr>
          <a:solidFill>
            <a:srgbClr val="FFFFFF"/>
          </a:solidFill>
          <a:ln/>
        </p:spPr>
      </p:sp>
      <p:sp>
        <p:nvSpPr>
          <p:cNvPr id="57348"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98E1D842-A9DB-BC4C-AB54-D980E780B74E}" type="slidenum">
              <a:rPr lang="en-GB"/>
              <a:pPr/>
              <a:t>23</a:t>
            </a:fld>
            <a:endParaRPr lang="en-GB"/>
          </a:p>
        </p:txBody>
      </p:sp>
      <p:sp>
        <p:nvSpPr>
          <p:cNvPr id="59395" name="Rectangle 2"/>
          <p:cNvSpPr>
            <a:spLocks noGrp="1" noRot="1" noChangeAspect="1" noChangeArrowheads="1"/>
          </p:cNvSpPr>
          <p:nvPr>
            <p:ph type="sldImg"/>
          </p:nvPr>
        </p:nvSpPr>
        <p:spPr>
          <a:solidFill>
            <a:srgbClr val="FFFFFF"/>
          </a:solidFill>
          <a:ln/>
        </p:spPr>
      </p:sp>
      <p:sp>
        <p:nvSpPr>
          <p:cNvPr id="59396"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51D89553-A7C0-8448-8146-C35320F1F430}" type="slidenum">
              <a:rPr lang="en-GB"/>
              <a:pPr/>
              <a:t>24</a:t>
            </a:fld>
            <a:endParaRPr lang="en-GB"/>
          </a:p>
        </p:txBody>
      </p:sp>
      <p:sp>
        <p:nvSpPr>
          <p:cNvPr id="61443" name="Rectangle 2"/>
          <p:cNvSpPr>
            <a:spLocks noGrp="1" noRot="1" noChangeAspect="1" noChangeArrowheads="1"/>
          </p:cNvSpPr>
          <p:nvPr>
            <p:ph type="sldImg"/>
          </p:nvPr>
        </p:nvSpPr>
        <p:spPr>
          <a:solidFill>
            <a:srgbClr val="FFFFFF"/>
          </a:solidFill>
          <a:ln/>
        </p:spPr>
      </p:sp>
      <p:sp>
        <p:nvSpPr>
          <p:cNvPr id="61444"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75FA7993-D767-3842-A6B2-82108BCA2E42}" type="slidenum">
              <a:rPr lang="en-GB"/>
              <a:pPr/>
              <a:t>25</a:t>
            </a:fld>
            <a:endParaRPr lang="en-GB"/>
          </a:p>
        </p:txBody>
      </p:sp>
      <p:sp>
        <p:nvSpPr>
          <p:cNvPr id="63491" name="Rectangle 2"/>
          <p:cNvSpPr>
            <a:spLocks noGrp="1" noRot="1" noChangeAspect="1" noChangeArrowheads="1" noTextEdit="1"/>
          </p:cNvSpPr>
          <p:nvPr>
            <p:ph type="sldImg"/>
          </p:nvPr>
        </p:nvSpPr>
        <p:spPr>
          <a:solidFill>
            <a:srgbClr val="FFFFFF"/>
          </a:solidFill>
          <a:ln/>
        </p:spPr>
      </p:sp>
      <p:sp>
        <p:nvSpPr>
          <p:cNvPr id="63492"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r>
              <a:rPr lang="en-GB">
                <a:latin typeface="Arial" charset="0"/>
                <a:ea typeface="ＭＳ Ｐゴシック" charset="-128"/>
                <a:cs typeface="ＭＳ Ｐゴシック" charset="-128"/>
              </a:rPr>
              <a:t>Generic links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E11FCFDE-19C8-774A-923A-E7237DAA6074}" type="slidenum">
              <a:rPr lang="en-GB"/>
              <a:pPr/>
              <a:t>26</a:t>
            </a:fld>
            <a:endParaRPr lang="en-GB"/>
          </a:p>
        </p:txBody>
      </p:sp>
      <p:sp>
        <p:nvSpPr>
          <p:cNvPr id="65539" name="Rectangle 2"/>
          <p:cNvSpPr>
            <a:spLocks noGrp="1" noRot="1" noChangeAspect="1" noChangeArrowheads="1"/>
          </p:cNvSpPr>
          <p:nvPr>
            <p:ph type="sldImg"/>
          </p:nvPr>
        </p:nvSpPr>
        <p:spPr>
          <a:solidFill>
            <a:srgbClr val="FFFFFF"/>
          </a:solidFill>
          <a:ln/>
        </p:spPr>
      </p:sp>
      <p:sp>
        <p:nvSpPr>
          <p:cNvPr id="65540"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4E9835C4-313F-3D47-A388-29699725BEC9}" type="slidenum">
              <a:rPr lang="en-GB"/>
              <a:pPr/>
              <a:t>27</a:t>
            </a:fld>
            <a:endParaRPr lang="en-GB"/>
          </a:p>
        </p:txBody>
      </p:sp>
      <p:sp>
        <p:nvSpPr>
          <p:cNvPr id="67587" name="Rectangle 2"/>
          <p:cNvSpPr>
            <a:spLocks noGrp="1" noRot="1" noChangeAspect="1" noChangeArrowheads="1" noTextEdit="1"/>
          </p:cNvSpPr>
          <p:nvPr>
            <p:ph type="sldImg"/>
          </p:nvPr>
        </p:nvSpPr>
        <p:spPr>
          <a:solidFill>
            <a:srgbClr val="FFFFFF"/>
          </a:solidFill>
          <a:ln/>
        </p:spPr>
      </p:sp>
      <p:sp>
        <p:nvSpPr>
          <p:cNvPr id="6758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E724DC1B-D5B6-4D44-A353-466508BBFC32}" type="slidenum">
              <a:rPr lang="en-GB"/>
              <a:pPr/>
              <a:t>28</a:t>
            </a:fld>
            <a:endParaRPr lang="en-GB"/>
          </a:p>
        </p:txBody>
      </p:sp>
      <p:sp>
        <p:nvSpPr>
          <p:cNvPr id="69635" name="Rectangle 2"/>
          <p:cNvSpPr>
            <a:spLocks noGrp="1" noRot="1" noChangeAspect="1" noChangeArrowheads="1" noTextEdit="1"/>
          </p:cNvSpPr>
          <p:nvPr>
            <p:ph type="sldImg"/>
          </p:nvPr>
        </p:nvSpPr>
        <p:spPr>
          <a:solidFill>
            <a:srgbClr val="FFFFFF"/>
          </a:solidFill>
          <a:ln/>
        </p:spPr>
      </p:sp>
      <p:sp>
        <p:nvSpPr>
          <p:cNvPr id="696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2952351A-57C2-4940-91A0-19944D75D100}" type="slidenum">
              <a:rPr lang="en-GB"/>
              <a:pPr/>
              <a:t>29</a:t>
            </a:fld>
            <a:endParaRPr lang="en-GB"/>
          </a:p>
        </p:txBody>
      </p:sp>
      <p:sp>
        <p:nvSpPr>
          <p:cNvPr id="71683" name="Rectangle 2"/>
          <p:cNvSpPr>
            <a:spLocks noGrp="1" noRot="1" noChangeAspect="1" noChangeArrowheads="1" noTextEdit="1"/>
          </p:cNvSpPr>
          <p:nvPr>
            <p:ph type="sldImg"/>
          </p:nvPr>
        </p:nvSpPr>
        <p:spPr>
          <a:solidFill>
            <a:srgbClr val="FFFFFF"/>
          </a:solidFill>
          <a:ln/>
        </p:spPr>
      </p:sp>
      <p:sp>
        <p:nvSpPr>
          <p:cNvPr id="716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CE5B50E2-024A-0B40-9CE7-E21BB4683E9B}" type="slidenum">
              <a:rPr lang="en-GB"/>
              <a:pPr/>
              <a:t>30</a:t>
            </a:fld>
            <a:endParaRPr lang="en-GB"/>
          </a:p>
        </p:txBody>
      </p:sp>
      <p:sp>
        <p:nvSpPr>
          <p:cNvPr id="73731" name="Rectangle 2"/>
          <p:cNvSpPr>
            <a:spLocks noGrp="1" noRot="1" noChangeAspect="1" noChangeArrowheads="1" noTextEdit="1"/>
          </p:cNvSpPr>
          <p:nvPr>
            <p:ph type="sldImg"/>
          </p:nvPr>
        </p:nvSpPr>
        <p:spPr>
          <a:solidFill>
            <a:srgbClr val="FFFFFF"/>
          </a:solidFill>
          <a:ln/>
        </p:spPr>
      </p:sp>
      <p:sp>
        <p:nvSpPr>
          <p:cNvPr id="7373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E714B9B-C50B-EE42-8D0D-1A3021714598}" type="slidenum">
              <a:rPr lang="en-GB"/>
              <a:pPr/>
              <a:t>4</a:t>
            </a:fld>
            <a:endParaRPr lang="en-GB"/>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A11DD6A2-7EC6-674E-BA34-AEB077F998FB}" type="slidenum">
              <a:rPr lang="en-GB"/>
              <a:pPr/>
              <a:t>31</a:t>
            </a:fld>
            <a:endParaRPr lang="en-GB"/>
          </a:p>
        </p:txBody>
      </p:sp>
      <p:sp>
        <p:nvSpPr>
          <p:cNvPr id="75779" name="Rectangle 2"/>
          <p:cNvSpPr>
            <a:spLocks noGrp="1" noRot="1" noChangeAspect="1" noChangeArrowheads="1" noTextEdit="1"/>
          </p:cNvSpPr>
          <p:nvPr>
            <p:ph type="sldImg"/>
          </p:nvPr>
        </p:nvSpPr>
        <p:spPr>
          <a:solidFill>
            <a:srgbClr val="FFFFFF"/>
          </a:solidFill>
          <a:ln/>
        </p:spPr>
      </p:sp>
      <p:sp>
        <p:nvSpPr>
          <p:cNvPr id="7578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BE7E3E3F-6246-4D4B-9611-8C73A7332501}" type="slidenum">
              <a:rPr lang="en-GB"/>
              <a:pPr/>
              <a:t>32</a:t>
            </a:fld>
            <a:endParaRPr lang="en-GB"/>
          </a:p>
        </p:txBody>
      </p:sp>
      <p:sp>
        <p:nvSpPr>
          <p:cNvPr id="77827" name="Rectangle 2"/>
          <p:cNvSpPr>
            <a:spLocks noGrp="1" noRot="1" noChangeAspect="1" noChangeArrowheads="1" noTextEdit="1"/>
          </p:cNvSpPr>
          <p:nvPr>
            <p:ph type="sldImg"/>
          </p:nvPr>
        </p:nvSpPr>
        <p:spPr>
          <a:solidFill>
            <a:srgbClr val="FFFFFF"/>
          </a:solidFill>
          <a:ln/>
        </p:spPr>
      </p:sp>
      <p:sp>
        <p:nvSpPr>
          <p:cNvPr id="7782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37A83E1B-162F-0A43-BBB3-CC6604FB775F}" type="slidenum">
              <a:rPr lang="en-GB"/>
              <a:pPr/>
              <a:t>33</a:t>
            </a:fld>
            <a:endParaRPr lang="en-GB"/>
          </a:p>
        </p:txBody>
      </p:sp>
      <p:sp>
        <p:nvSpPr>
          <p:cNvPr id="79875" name="Rectangle 2"/>
          <p:cNvSpPr>
            <a:spLocks noGrp="1" noRot="1" noChangeAspect="1" noChangeArrowheads="1" noTextEdit="1"/>
          </p:cNvSpPr>
          <p:nvPr>
            <p:ph type="sldImg"/>
          </p:nvPr>
        </p:nvSpPr>
        <p:spPr>
          <a:solidFill>
            <a:srgbClr val="FFFFFF"/>
          </a:solidFill>
          <a:ln/>
        </p:spPr>
      </p:sp>
      <p:sp>
        <p:nvSpPr>
          <p:cNvPr id="7987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7C8A5E2A-4476-2248-BEE1-1DAF3E6FD0C6}" type="slidenum">
              <a:rPr lang="en-GB"/>
              <a:pPr/>
              <a:t>34</a:t>
            </a:fld>
            <a:endParaRPr lang="en-GB"/>
          </a:p>
        </p:txBody>
      </p:sp>
      <p:sp>
        <p:nvSpPr>
          <p:cNvPr id="81923" name="Rectangle 2"/>
          <p:cNvSpPr>
            <a:spLocks noGrp="1" noRot="1" noChangeAspect="1" noChangeArrowheads="1" noTextEdit="1"/>
          </p:cNvSpPr>
          <p:nvPr>
            <p:ph type="sldImg"/>
          </p:nvPr>
        </p:nvSpPr>
        <p:spPr>
          <a:solidFill>
            <a:srgbClr val="FFFFFF"/>
          </a:solidFill>
          <a:ln/>
        </p:spPr>
      </p:sp>
      <p:sp>
        <p:nvSpPr>
          <p:cNvPr id="8192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C488080A-DE7E-E34F-86E4-0042DB803564}" type="slidenum">
              <a:rPr lang="en-GB"/>
              <a:pPr/>
              <a:t>35</a:t>
            </a:fld>
            <a:endParaRPr lang="en-GB"/>
          </a:p>
        </p:txBody>
      </p:sp>
      <p:sp>
        <p:nvSpPr>
          <p:cNvPr id="83971" name="Rectangle 2"/>
          <p:cNvSpPr>
            <a:spLocks noGrp="1" noRot="1" noChangeAspect="1" noChangeArrowheads="1" noTextEdit="1"/>
          </p:cNvSpPr>
          <p:nvPr>
            <p:ph type="sldImg"/>
          </p:nvPr>
        </p:nvSpPr>
        <p:spPr>
          <a:solidFill>
            <a:srgbClr val="FFFFFF"/>
          </a:solidFill>
          <a:ln/>
        </p:spPr>
      </p:sp>
      <p:sp>
        <p:nvSpPr>
          <p:cNvPr id="8397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6C091625-C71E-424B-9478-5BDDDD238290}" type="slidenum">
              <a:rPr lang="en-GB"/>
              <a:pPr/>
              <a:t>36</a:t>
            </a:fld>
            <a:endParaRPr lang="en-GB"/>
          </a:p>
        </p:txBody>
      </p:sp>
      <p:sp>
        <p:nvSpPr>
          <p:cNvPr id="86019" name="Rectangle 2"/>
          <p:cNvSpPr>
            <a:spLocks noGrp="1" noRot="1" noChangeAspect="1" noChangeArrowheads="1" noTextEdit="1"/>
          </p:cNvSpPr>
          <p:nvPr>
            <p:ph type="sldImg"/>
          </p:nvPr>
        </p:nvSpPr>
        <p:spPr>
          <a:solidFill>
            <a:srgbClr val="FFFFFF"/>
          </a:solidFill>
          <a:ln/>
        </p:spPr>
      </p:sp>
      <p:sp>
        <p:nvSpPr>
          <p:cNvPr id="8602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AA105873-82B9-AD47-BA03-3CA1F3106514}" type="slidenum">
              <a:rPr lang="en-GB"/>
              <a:pPr/>
              <a:t>37</a:t>
            </a:fld>
            <a:endParaRPr lang="en-GB"/>
          </a:p>
        </p:txBody>
      </p:sp>
      <p:sp>
        <p:nvSpPr>
          <p:cNvPr id="88067" name="Rectangle 2"/>
          <p:cNvSpPr>
            <a:spLocks noGrp="1" noRot="1" noChangeAspect="1" noChangeArrowheads="1" noTextEdit="1"/>
          </p:cNvSpPr>
          <p:nvPr>
            <p:ph type="sldImg"/>
          </p:nvPr>
        </p:nvSpPr>
        <p:spPr>
          <a:solidFill>
            <a:srgbClr val="FFFFFF"/>
          </a:solidFill>
          <a:ln/>
        </p:spPr>
      </p:sp>
      <p:sp>
        <p:nvSpPr>
          <p:cNvPr id="8806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ACC3963F-EADC-C341-BAD3-78EB44937CEF}" type="slidenum">
              <a:rPr lang="en-GB"/>
              <a:pPr/>
              <a:t>38</a:t>
            </a:fld>
            <a:endParaRPr lang="en-GB"/>
          </a:p>
        </p:txBody>
      </p:sp>
      <p:sp>
        <p:nvSpPr>
          <p:cNvPr id="90115" name="Rectangle 2"/>
          <p:cNvSpPr>
            <a:spLocks noGrp="1" noRot="1" noChangeAspect="1" noChangeArrowheads="1" noTextEdit="1"/>
          </p:cNvSpPr>
          <p:nvPr>
            <p:ph type="sldImg"/>
          </p:nvPr>
        </p:nvSpPr>
        <p:spPr>
          <a:solidFill>
            <a:srgbClr val="FFFFFF"/>
          </a:solidFill>
          <a:ln/>
        </p:spPr>
      </p:sp>
      <p:sp>
        <p:nvSpPr>
          <p:cNvPr id="9011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57CC8C8A-A264-7446-BA69-899F86971668}" type="slidenum">
              <a:rPr lang="en-GB"/>
              <a:pPr/>
              <a:t>39</a:t>
            </a:fld>
            <a:endParaRPr lang="en-GB"/>
          </a:p>
        </p:txBody>
      </p:sp>
      <p:sp>
        <p:nvSpPr>
          <p:cNvPr id="92163" name="Rectangle 2"/>
          <p:cNvSpPr>
            <a:spLocks noGrp="1" noRot="1" noChangeAspect="1" noChangeArrowheads="1" noTextEdit="1"/>
          </p:cNvSpPr>
          <p:nvPr>
            <p:ph type="sldImg"/>
          </p:nvPr>
        </p:nvSpPr>
        <p:spPr>
          <a:solidFill>
            <a:srgbClr val="FFFFFF"/>
          </a:solidFill>
          <a:ln/>
        </p:spPr>
      </p:sp>
      <p:sp>
        <p:nvSpPr>
          <p:cNvPr id="9216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4BE82FEE-7BA4-AD4B-BB67-B2502CDA529B}" type="slidenum">
              <a:rPr lang="en-GB"/>
              <a:pPr/>
              <a:t>40</a:t>
            </a:fld>
            <a:endParaRPr lang="en-GB"/>
          </a:p>
        </p:txBody>
      </p:sp>
      <p:sp>
        <p:nvSpPr>
          <p:cNvPr id="94211" name="Rectangle 2"/>
          <p:cNvSpPr>
            <a:spLocks noGrp="1" noRot="1" noChangeAspect="1" noChangeArrowheads="1" noTextEdit="1"/>
          </p:cNvSpPr>
          <p:nvPr>
            <p:ph type="sldImg"/>
          </p:nvPr>
        </p:nvSpPr>
        <p:spPr>
          <a:solidFill>
            <a:srgbClr val="FFFFFF"/>
          </a:solidFill>
          <a:ln/>
        </p:spPr>
      </p:sp>
      <p:sp>
        <p:nvSpPr>
          <p:cNvPr id="9421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30E26BF-C41E-2F45-9B4F-0E77A4CFB83C}" type="slidenum">
              <a:rPr lang="en-GB"/>
              <a:pPr/>
              <a:t>5</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A0C48304-D270-3945-A315-A93BF7D6A0E5}" type="slidenum">
              <a:rPr lang="en-GB"/>
              <a:pPr/>
              <a:t>41</a:t>
            </a:fld>
            <a:endParaRPr lang="en-GB"/>
          </a:p>
        </p:txBody>
      </p:sp>
      <p:sp>
        <p:nvSpPr>
          <p:cNvPr id="96259" name="Rectangle 2"/>
          <p:cNvSpPr>
            <a:spLocks noGrp="1" noRot="1" noChangeAspect="1" noChangeArrowheads="1" noTextEdit="1"/>
          </p:cNvSpPr>
          <p:nvPr>
            <p:ph type="sldImg"/>
          </p:nvPr>
        </p:nvSpPr>
        <p:spPr>
          <a:solidFill>
            <a:srgbClr val="FFFFFF"/>
          </a:solidFill>
          <a:ln/>
        </p:spPr>
      </p:sp>
      <p:sp>
        <p:nvSpPr>
          <p:cNvPr id="9626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1E8926B7-9F50-DE4B-85D8-A6D316C4AA4D}" type="slidenum">
              <a:rPr lang="en-GB"/>
              <a:pPr/>
              <a:t>42</a:t>
            </a:fld>
            <a:endParaRPr lang="en-GB"/>
          </a:p>
        </p:txBody>
      </p:sp>
      <p:sp>
        <p:nvSpPr>
          <p:cNvPr id="98307" name="Rectangle 2"/>
          <p:cNvSpPr>
            <a:spLocks noGrp="1" noRot="1" noChangeAspect="1" noChangeArrowheads="1" noTextEdit="1"/>
          </p:cNvSpPr>
          <p:nvPr>
            <p:ph type="sldImg"/>
          </p:nvPr>
        </p:nvSpPr>
        <p:spPr>
          <a:solidFill>
            <a:srgbClr val="FFFFFF"/>
          </a:solidFill>
          <a:ln/>
        </p:spPr>
      </p:sp>
      <p:sp>
        <p:nvSpPr>
          <p:cNvPr id="9830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362C2E1C-2837-5848-A7CA-33AA274FA5EF}" type="slidenum">
              <a:rPr lang="en-GB"/>
              <a:pPr/>
              <a:t>43</a:t>
            </a:fld>
            <a:endParaRPr lang="en-GB"/>
          </a:p>
        </p:txBody>
      </p:sp>
      <p:sp>
        <p:nvSpPr>
          <p:cNvPr id="100355" name="Rectangle 2"/>
          <p:cNvSpPr>
            <a:spLocks noGrp="1" noRot="1" noChangeAspect="1" noChangeArrowheads="1" noTextEdit="1"/>
          </p:cNvSpPr>
          <p:nvPr>
            <p:ph type="sldImg"/>
          </p:nvPr>
        </p:nvSpPr>
        <p:spPr>
          <a:solidFill>
            <a:srgbClr val="FFFFFF"/>
          </a:solidFill>
          <a:ln/>
        </p:spPr>
      </p:sp>
      <p:sp>
        <p:nvSpPr>
          <p:cNvPr id="10035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44936FD5-66CD-6A4C-9756-EE67AD9C7A79}" type="slidenum">
              <a:rPr lang="en-GB"/>
              <a:pPr/>
              <a:t>44</a:t>
            </a:fld>
            <a:endParaRPr lang="en-GB"/>
          </a:p>
        </p:txBody>
      </p:sp>
      <p:sp>
        <p:nvSpPr>
          <p:cNvPr id="102403" name="Rectangle 2"/>
          <p:cNvSpPr>
            <a:spLocks noGrp="1" noRot="1" noChangeAspect="1" noChangeArrowheads="1" noTextEdit="1"/>
          </p:cNvSpPr>
          <p:nvPr>
            <p:ph type="sldImg"/>
          </p:nvPr>
        </p:nvSpPr>
        <p:spPr>
          <a:solidFill>
            <a:srgbClr val="FFFFFF"/>
          </a:solidFill>
          <a:ln/>
        </p:spPr>
      </p:sp>
      <p:sp>
        <p:nvSpPr>
          <p:cNvPr id="10240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92DA1FE3-8884-554D-9708-310832748FB2}" type="slidenum">
              <a:rPr lang="en-GB"/>
              <a:pPr/>
              <a:t>45</a:t>
            </a:fld>
            <a:endParaRPr lang="en-GB"/>
          </a:p>
        </p:txBody>
      </p:sp>
      <p:sp>
        <p:nvSpPr>
          <p:cNvPr id="104451" name="Rectangle 2"/>
          <p:cNvSpPr>
            <a:spLocks noGrp="1" noRot="1" noChangeAspect="1" noChangeArrowheads="1" noTextEdit="1"/>
          </p:cNvSpPr>
          <p:nvPr>
            <p:ph type="sldImg"/>
          </p:nvPr>
        </p:nvSpPr>
        <p:spPr>
          <a:solidFill>
            <a:srgbClr val="FFFFFF"/>
          </a:solidFill>
          <a:ln/>
        </p:spPr>
      </p:sp>
      <p:sp>
        <p:nvSpPr>
          <p:cNvPr id="10445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7C50272D-9BCB-8440-8B30-2354127AC0C6}" type="slidenum">
              <a:rPr lang="en-GB"/>
              <a:pPr/>
              <a:t>46</a:t>
            </a:fld>
            <a:endParaRPr lang="en-GB"/>
          </a:p>
        </p:txBody>
      </p:sp>
      <p:sp>
        <p:nvSpPr>
          <p:cNvPr id="106499" name="Rectangle 2"/>
          <p:cNvSpPr>
            <a:spLocks noGrp="1" noRot="1" noChangeAspect="1" noChangeArrowheads="1" noTextEdit="1"/>
          </p:cNvSpPr>
          <p:nvPr>
            <p:ph type="sldImg"/>
          </p:nvPr>
        </p:nvSpPr>
        <p:spPr>
          <a:solidFill>
            <a:srgbClr val="FFFFFF"/>
          </a:solidFill>
          <a:ln/>
        </p:spPr>
      </p:sp>
      <p:sp>
        <p:nvSpPr>
          <p:cNvPr id="10650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2B6683C5-24BE-4D4D-BE1C-B9E6681EC315}" type="slidenum">
              <a:rPr lang="en-GB"/>
              <a:pPr/>
              <a:t>47</a:t>
            </a:fld>
            <a:endParaRPr lang="en-GB"/>
          </a:p>
        </p:txBody>
      </p:sp>
      <p:sp>
        <p:nvSpPr>
          <p:cNvPr id="108547" name="Rectangle 2"/>
          <p:cNvSpPr>
            <a:spLocks noGrp="1" noRot="1" noChangeAspect="1" noChangeArrowheads="1" noTextEdit="1"/>
          </p:cNvSpPr>
          <p:nvPr>
            <p:ph type="sldImg"/>
          </p:nvPr>
        </p:nvSpPr>
        <p:spPr>
          <a:solidFill>
            <a:srgbClr val="FFFFFF"/>
          </a:solidFill>
          <a:ln/>
        </p:spPr>
      </p:sp>
      <p:sp>
        <p:nvSpPr>
          <p:cNvPr id="10854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DFB48DAB-2FB9-8644-97E1-22F5260838AF}" type="slidenum">
              <a:rPr lang="en-GB"/>
              <a:pPr/>
              <a:t>48</a:t>
            </a:fld>
            <a:endParaRPr lang="en-GB"/>
          </a:p>
        </p:txBody>
      </p:sp>
      <p:sp>
        <p:nvSpPr>
          <p:cNvPr id="110595" name="Rectangle 2"/>
          <p:cNvSpPr>
            <a:spLocks noGrp="1" noRot="1" noChangeAspect="1" noChangeArrowheads="1" noTextEdit="1"/>
          </p:cNvSpPr>
          <p:nvPr>
            <p:ph type="sldImg"/>
          </p:nvPr>
        </p:nvSpPr>
        <p:spPr>
          <a:solidFill>
            <a:srgbClr val="FFFFFF"/>
          </a:solidFill>
          <a:ln/>
        </p:spPr>
      </p:sp>
      <p:sp>
        <p:nvSpPr>
          <p:cNvPr id="11059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24C107E0-C08A-F547-B06A-E7F04CF61E8A}" type="slidenum">
              <a:rPr lang="en-GB"/>
              <a:pPr/>
              <a:t>49</a:t>
            </a:fld>
            <a:endParaRPr lang="en-GB"/>
          </a:p>
        </p:txBody>
      </p:sp>
      <p:sp>
        <p:nvSpPr>
          <p:cNvPr id="112643" name="Rectangle 2"/>
          <p:cNvSpPr>
            <a:spLocks noGrp="1" noRot="1" noChangeAspect="1" noChangeArrowheads="1" noTextEdit="1"/>
          </p:cNvSpPr>
          <p:nvPr>
            <p:ph type="sldImg"/>
          </p:nvPr>
        </p:nvSpPr>
        <p:spPr>
          <a:solidFill>
            <a:srgbClr val="FFFFFF"/>
          </a:solidFill>
          <a:ln/>
        </p:spPr>
      </p:sp>
      <p:sp>
        <p:nvSpPr>
          <p:cNvPr id="11264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2D9A295A-00B7-D04C-8952-E7776C70C5D8}" type="slidenum">
              <a:rPr lang="en-GB"/>
              <a:pPr/>
              <a:t>50</a:t>
            </a:fld>
            <a:endParaRPr lang="en-GB"/>
          </a:p>
        </p:txBody>
      </p:sp>
      <p:sp>
        <p:nvSpPr>
          <p:cNvPr id="114691" name="Rectangle 2"/>
          <p:cNvSpPr>
            <a:spLocks noGrp="1" noRot="1" noChangeAspect="1" noChangeArrowheads="1" noTextEdit="1"/>
          </p:cNvSpPr>
          <p:nvPr>
            <p:ph type="sldImg"/>
          </p:nvPr>
        </p:nvSpPr>
        <p:spPr>
          <a:solidFill>
            <a:srgbClr val="FFFFFF"/>
          </a:solidFill>
          <a:ln/>
        </p:spPr>
      </p:sp>
      <p:sp>
        <p:nvSpPr>
          <p:cNvPr id="11469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A480F960-AE9E-654E-8E2A-DE0FDED093F5}" type="slidenum">
              <a:rPr lang="en-GB"/>
              <a:pPr/>
              <a:t>6</a:t>
            </a:fld>
            <a:endParaRPr lang="en-GB"/>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693496C4-61FC-5340-9A6B-BA8873580A30}" type="slidenum">
              <a:rPr lang="en-GB"/>
              <a:pPr/>
              <a:t>51</a:t>
            </a:fld>
            <a:endParaRPr lang="en-GB"/>
          </a:p>
        </p:txBody>
      </p:sp>
      <p:sp>
        <p:nvSpPr>
          <p:cNvPr id="116739" name="Rectangle 2"/>
          <p:cNvSpPr>
            <a:spLocks noGrp="1" noRot="1" noChangeAspect="1" noChangeArrowheads="1" noTextEdit="1"/>
          </p:cNvSpPr>
          <p:nvPr>
            <p:ph type="sldImg"/>
          </p:nvPr>
        </p:nvSpPr>
        <p:spPr>
          <a:solidFill>
            <a:srgbClr val="FFFFFF"/>
          </a:solidFill>
          <a:ln/>
        </p:spPr>
      </p:sp>
      <p:sp>
        <p:nvSpPr>
          <p:cNvPr id="11674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fld id="{FC7BC9B5-864D-974F-96BB-42C5D6031C82}" type="slidenum">
              <a:rPr lang="en-GB"/>
              <a:pPr/>
              <a:t>52</a:t>
            </a:fld>
            <a:endParaRPr lang="en-GB"/>
          </a:p>
        </p:txBody>
      </p:sp>
      <p:sp>
        <p:nvSpPr>
          <p:cNvPr id="118787" name="Rectangle 2"/>
          <p:cNvSpPr>
            <a:spLocks noGrp="1" noRot="1" noChangeAspect="1" noChangeArrowheads="1" noTextEdit="1"/>
          </p:cNvSpPr>
          <p:nvPr>
            <p:ph type="sldImg"/>
          </p:nvPr>
        </p:nvSpPr>
        <p:spPr>
          <a:solidFill>
            <a:srgbClr val="FFFFFF"/>
          </a:solidFill>
          <a:ln/>
        </p:spPr>
      </p:sp>
      <p:sp>
        <p:nvSpPr>
          <p:cNvPr id="11878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8F45CF4D-0887-1742-9E66-6E3367652CFD}" type="slidenum">
              <a:rPr lang="en-GB"/>
              <a:pPr/>
              <a:t>53</a:t>
            </a:fld>
            <a:endParaRPr lang="en-GB"/>
          </a:p>
        </p:txBody>
      </p:sp>
      <p:sp>
        <p:nvSpPr>
          <p:cNvPr id="120835" name="Rectangle 2"/>
          <p:cNvSpPr>
            <a:spLocks noGrp="1" noRot="1" noChangeAspect="1" noChangeArrowheads="1" noTextEdit="1"/>
          </p:cNvSpPr>
          <p:nvPr>
            <p:ph type="sldImg"/>
          </p:nvPr>
        </p:nvSpPr>
        <p:spPr>
          <a:solidFill>
            <a:srgbClr val="FFFFFF"/>
          </a:solidFill>
          <a:ln/>
        </p:spPr>
      </p:sp>
      <p:sp>
        <p:nvSpPr>
          <p:cNvPr id="1208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ED136962-3BEF-BF4A-931C-4F47E058596B}" type="slidenum">
              <a:rPr lang="en-GB"/>
              <a:pPr/>
              <a:t>54</a:t>
            </a:fld>
            <a:endParaRPr lang="en-GB"/>
          </a:p>
        </p:txBody>
      </p:sp>
      <p:sp>
        <p:nvSpPr>
          <p:cNvPr id="122883" name="Rectangle 2"/>
          <p:cNvSpPr>
            <a:spLocks noGrp="1" noRot="1" noChangeAspect="1" noChangeArrowheads="1" noTextEdit="1"/>
          </p:cNvSpPr>
          <p:nvPr>
            <p:ph type="sldImg"/>
          </p:nvPr>
        </p:nvSpPr>
        <p:spPr>
          <a:solidFill>
            <a:srgbClr val="FFFFFF"/>
          </a:solidFill>
          <a:ln/>
        </p:spPr>
      </p:sp>
      <p:sp>
        <p:nvSpPr>
          <p:cNvPr id="1228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AA5DCCA0-ACB5-F64E-A1FA-D6AD72AA95F0}" type="slidenum">
              <a:rPr lang="en-GB"/>
              <a:pPr/>
              <a:t>55</a:t>
            </a:fld>
            <a:endParaRPr lang="en-GB"/>
          </a:p>
        </p:txBody>
      </p:sp>
      <p:sp>
        <p:nvSpPr>
          <p:cNvPr id="124931" name="Rectangle 2"/>
          <p:cNvSpPr>
            <a:spLocks noGrp="1" noRot="1" noChangeAspect="1" noChangeArrowheads="1" noTextEdit="1"/>
          </p:cNvSpPr>
          <p:nvPr>
            <p:ph type="sldImg"/>
          </p:nvPr>
        </p:nvSpPr>
        <p:spPr>
          <a:solidFill>
            <a:srgbClr val="FFFFFF"/>
          </a:solidFill>
          <a:ln/>
        </p:spPr>
      </p:sp>
      <p:sp>
        <p:nvSpPr>
          <p:cNvPr id="12493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EFAE434A-9BB8-E043-8034-0254971B857C}" type="slidenum">
              <a:rPr lang="en-GB"/>
              <a:pPr/>
              <a:t>56</a:t>
            </a:fld>
            <a:endParaRPr lang="en-GB"/>
          </a:p>
        </p:txBody>
      </p:sp>
      <p:sp>
        <p:nvSpPr>
          <p:cNvPr id="126979" name="Rectangle 2"/>
          <p:cNvSpPr>
            <a:spLocks noGrp="1" noRot="1" noChangeAspect="1" noChangeArrowheads="1" noTextEdit="1"/>
          </p:cNvSpPr>
          <p:nvPr>
            <p:ph type="sldImg"/>
          </p:nvPr>
        </p:nvSpPr>
        <p:spPr>
          <a:solidFill>
            <a:srgbClr val="FFFFFF"/>
          </a:solidFill>
          <a:ln/>
        </p:spPr>
      </p:sp>
      <p:sp>
        <p:nvSpPr>
          <p:cNvPr id="12698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48603890-61C9-2C4C-B02F-E7B9793CCEAF}" type="slidenum">
              <a:rPr lang="en-GB"/>
              <a:pPr/>
              <a:t>57</a:t>
            </a:fld>
            <a:endParaRPr lang="en-GB"/>
          </a:p>
        </p:txBody>
      </p:sp>
      <p:sp>
        <p:nvSpPr>
          <p:cNvPr id="129027" name="Rectangle 2"/>
          <p:cNvSpPr>
            <a:spLocks noGrp="1" noRot="1" noChangeAspect="1" noChangeArrowheads="1" noTextEdit="1"/>
          </p:cNvSpPr>
          <p:nvPr>
            <p:ph type="sldImg"/>
          </p:nvPr>
        </p:nvSpPr>
        <p:spPr>
          <a:solidFill>
            <a:srgbClr val="FFFFFF"/>
          </a:solidFill>
          <a:ln/>
        </p:spPr>
      </p:sp>
      <p:sp>
        <p:nvSpPr>
          <p:cNvPr id="12902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00EF881E-8225-274C-A8A8-D6BA5D8C181C}" type="slidenum">
              <a:rPr lang="en-GB"/>
              <a:pPr/>
              <a:t>7</a:t>
            </a:fld>
            <a:endParaRPr lang="en-GB"/>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00EF881E-8225-274C-A8A8-D6BA5D8C181C}" type="slidenum">
              <a:rPr lang="en-GB"/>
              <a:pPr/>
              <a:t>8</a:t>
            </a:fld>
            <a:endParaRPr lang="en-GB"/>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220AAB32-2F20-D64B-8DD2-BEC4DBCC584D}" type="slidenum">
              <a:rPr lang="en-GB"/>
              <a:pPr/>
              <a:t>9</a:t>
            </a:fld>
            <a:endParaRPr lang="en-GB"/>
          </a:p>
        </p:txBody>
      </p:sp>
      <p:sp>
        <p:nvSpPr>
          <p:cNvPr id="30723" name="Rectangle 2"/>
          <p:cNvSpPr>
            <a:spLocks noGrp="1" noRot="1" noChangeAspect="1" noChangeArrowheads="1"/>
          </p:cNvSpPr>
          <p:nvPr>
            <p:ph type="sldImg"/>
          </p:nvPr>
        </p:nvSpPr>
        <p:spPr>
          <a:solidFill>
            <a:srgbClr val="FFFFFF"/>
          </a:solidFill>
          <a:ln/>
        </p:spPr>
      </p:sp>
      <p:sp>
        <p:nvSpPr>
          <p:cNvPr id="30724"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81C4BF4E-FE74-154F-A1BD-B4D29E350AD5}" type="slidenum">
              <a:rPr lang="en-GB"/>
              <a:pPr/>
              <a:t>10</a:t>
            </a:fld>
            <a:endParaRPr lang="en-GB"/>
          </a:p>
        </p:txBody>
      </p:sp>
      <p:sp>
        <p:nvSpPr>
          <p:cNvPr id="32771" name="Rectangle 2"/>
          <p:cNvSpPr>
            <a:spLocks noGrp="1" noRot="1" noChangeAspect="1" noChangeArrowheads="1"/>
          </p:cNvSpPr>
          <p:nvPr>
            <p:ph type="sldImg"/>
          </p:nvPr>
        </p:nvSpPr>
        <p:spPr>
          <a:solidFill>
            <a:srgbClr val="FFFFFF"/>
          </a:solidFill>
          <a:ln/>
        </p:spPr>
      </p:sp>
      <p:sp>
        <p:nvSpPr>
          <p:cNvPr id="32772"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pPr eaLnBrk="1" hangingPunct="1"/>
            <a:endParaRPr lang="en-GB">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323999" y="1700213"/>
            <a:ext cx="8496000" cy="2160587"/>
          </a:xfrm>
        </p:spPr>
        <p:txBody>
          <a:bodyPr lIns="91440" anchor="b"/>
          <a:lstStyle>
            <a:lvl1pPr algn="l">
              <a:defRPr sz="72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324000" y="3860800"/>
            <a:ext cx="8496000" cy="1946275"/>
          </a:xfrm>
        </p:spPr>
        <p:txBody>
          <a:bodyPr lIns="91440"/>
          <a:lstStyle>
            <a:lvl1pPr marL="0" indent="0">
              <a:buFontTx/>
              <a:buNone/>
              <a:defRPr sz="3600">
                <a:solidFill>
                  <a:srgbClr val="B1D3D6"/>
                </a:solidFill>
              </a:defRPr>
            </a:lvl1pPr>
          </a:lstStyle>
          <a:p>
            <a:r>
              <a:rPr lang="en-GB" smtClean="0"/>
              <a:t>Click to edit Master subtitle style</a:t>
            </a:r>
            <a:endParaRPr lang="en-GB" dirty="0"/>
          </a:p>
        </p:txBody>
      </p:sp>
      <p:pic>
        <p:nvPicPr>
          <p:cNvPr id="5"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51550" y="381000"/>
            <a:ext cx="2695575" cy="58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 Placeholder 18"/>
          <p:cNvSpPr>
            <a:spLocks noGrp="1"/>
          </p:cNvSpPr>
          <p:nvPr>
            <p:ph type="body" sz="quarter" idx="10" hasCustomPrompt="1"/>
          </p:nvPr>
        </p:nvSpPr>
        <p:spPr>
          <a:xfrm>
            <a:off x="324000" y="5807075"/>
            <a:ext cx="8496000" cy="882860"/>
          </a:xfrm>
        </p:spPr>
        <p:txBody>
          <a:bodyPr/>
          <a:lstStyle>
            <a:lvl1pPr marL="90000" indent="0">
              <a:spcAft>
                <a:spcPts val="0"/>
              </a:spcAft>
              <a:buNone/>
              <a:defRPr sz="2000" baseline="0">
                <a:solidFill>
                  <a:srgbClr val="B1D3D6"/>
                </a:solidFill>
              </a:defRPr>
            </a:lvl1pPr>
          </a:lstStyle>
          <a:p>
            <a:pPr lvl="0"/>
            <a:r>
              <a:rPr lang="en-US" dirty="0" smtClean="0"/>
              <a:t>Click to add author </a:t>
            </a:r>
            <a:br>
              <a:rPr lang="en-US" dirty="0" smtClean="0"/>
            </a:br>
            <a:r>
              <a:rPr lang="en-US" dirty="0" smtClean="0"/>
              <a:t>and date</a:t>
            </a:r>
          </a:p>
        </p:txBody>
      </p:sp>
      <p:pic>
        <p:nvPicPr>
          <p:cNvPr id="6" name="Picture 5" descr="Electronics_and_Computer_Science_BLACK-2.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3999" y="381000"/>
            <a:ext cx="2163119" cy="5842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79375" y="3200400"/>
            <a:ext cx="9223375" cy="3657600"/>
          </a:xfrm>
          <a:prstGeom prst="rect">
            <a:avLst/>
          </a:prstGeom>
          <a:gradFill rotWithShape="0">
            <a:gsLst>
              <a:gs pos="0">
                <a:srgbClr val="014359"/>
              </a:gs>
              <a:gs pos="100000">
                <a:srgbClr val="007275"/>
              </a:gs>
            </a:gsLst>
            <a:lin ang="5400000" scaled="1"/>
          </a:gradFill>
          <a:ln w="9525">
            <a:noFill/>
            <a:miter lim="800000"/>
            <a:headEnd/>
            <a:tailEnd/>
          </a:ln>
        </p:spPr>
        <p:txBody>
          <a:bodyPr wrap="none" anchor="ctr">
            <a:prstTxWarp prst="textNoShape">
              <a:avLst/>
            </a:prstTxWarp>
          </a:bodyPr>
          <a:lstStyle/>
          <a:p>
            <a:endParaRPr lang="en-GB"/>
          </a:p>
        </p:txBody>
      </p:sp>
      <p:sp>
        <p:nvSpPr>
          <p:cNvPr id="5" name="Rectangle 3"/>
          <p:cNvSpPr>
            <a:spLocks noChangeArrowheads="1"/>
          </p:cNvSpPr>
          <p:nvPr/>
        </p:nvSpPr>
        <p:spPr bwMode="auto">
          <a:xfrm>
            <a:off x="-79375" y="0"/>
            <a:ext cx="9223375" cy="3276600"/>
          </a:xfrm>
          <a:prstGeom prst="rect">
            <a:avLst/>
          </a:prstGeom>
          <a:solidFill>
            <a:srgbClr val="014359"/>
          </a:solidFill>
          <a:ln w="9525">
            <a:noFill/>
            <a:miter lim="800000"/>
            <a:headEnd/>
            <a:tailEnd/>
          </a:ln>
        </p:spPr>
        <p:txBody>
          <a:bodyPr wrap="none" anchor="ctr">
            <a:prstTxWarp prst="textNoShape">
              <a:avLst/>
            </a:prstTxWarp>
          </a:bodyPr>
          <a:lstStyle/>
          <a:p>
            <a:endParaRPr lang="en-GB" sz="2400" b="0">
              <a:latin typeface="Arial" charset="0"/>
              <a:ea typeface="ＭＳ Ｐゴシック" charset="-128"/>
              <a:cs typeface="ＭＳ Ｐゴシック" charset="-128"/>
            </a:endParaRPr>
          </a:p>
        </p:txBody>
      </p:sp>
      <p:pic>
        <p:nvPicPr>
          <p:cNvPr id="6" name="Picture 7" descr="electronics"/>
          <p:cNvPicPr>
            <a:picLocks noChangeAspect="1" noChangeArrowheads="1"/>
          </p:cNvPicPr>
          <p:nvPr/>
        </p:nvPicPr>
        <p:blipFill>
          <a:blip r:embed="rId2"/>
          <a:srcRect/>
          <a:stretch>
            <a:fillRect/>
          </a:stretch>
        </p:blipFill>
        <p:spPr bwMode="auto">
          <a:xfrm>
            <a:off x="6011863" y="381000"/>
            <a:ext cx="2771775" cy="1103313"/>
          </a:xfrm>
          <a:prstGeom prst="rect">
            <a:avLst/>
          </a:prstGeom>
          <a:noFill/>
          <a:ln w="9525">
            <a:noFill/>
            <a:miter lim="800000"/>
            <a:headEnd/>
            <a:tailEnd/>
          </a:ln>
        </p:spPr>
      </p:pic>
      <p:sp>
        <p:nvSpPr>
          <p:cNvPr id="258052" name="Rectangle 4"/>
          <p:cNvSpPr>
            <a:spLocks noGrp="1" noChangeArrowheads="1"/>
          </p:cNvSpPr>
          <p:nvPr>
            <p:ph type="ctrTitle"/>
          </p:nvPr>
        </p:nvSpPr>
        <p:spPr>
          <a:xfrm>
            <a:off x="304800" y="1676400"/>
            <a:ext cx="8534400" cy="2184400"/>
          </a:xfrm>
        </p:spPr>
        <p:txBody>
          <a:bodyPr lIns="91440"/>
          <a:lstStyle>
            <a:lvl1pPr>
              <a:defRPr sz="7500">
                <a:solidFill>
                  <a:schemeClr val="bg1"/>
                </a:solidFill>
              </a:defRPr>
            </a:lvl1pPr>
          </a:lstStyle>
          <a:p>
            <a:r>
              <a:rPr lang="en-GB"/>
              <a:t>Click to edit Master title style</a:t>
            </a:r>
          </a:p>
        </p:txBody>
      </p:sp>
      <p:sp>
        <p:nvSpPr>
          <p:cNvPr id="258053" name="Rectangle 5"/>
          <p:cNvSpPr>
            <a:spLocks noGrp="1" noChangeArrowheads="1"/>
          </p:cNvSpPr>
          <p:nvPr>
            <p:ph type="subTitle" idx="1"/>
          </p:nvPr>
        </p:nvSpPr>
        <p:spPr>
          <a:xfrm>
            <a:off x="304800" y="3933825"/>
            <a:ext cx="8534400" cy="1752600"/>
          </a:xfrm>
        </p:spPr>
        <p:txBody>
          <a:bodyPr lIns="91440"/>
          <a:lstStyle>
            <a:lvl1pPr marL="0" indent="0">
              <a:buFontTx/>
              <a:buNone/>
              <a:defRPr sz="3500">
                <a:solidFill>
                  <a:schemeClr val="accent1"/>
                </a:solidFill>
              </a:defRPr>
            </a:lvl1pPr>
          </a:lstStyle>
          <a:p>
            <a:r>
              <a:rPr lang="en-GB"/>
              <a:t>Click to edit Master subtitle style</a:t>
            </a:r>
          </a:p>
        </p:txBody>
      </p:sp>
      <p:sp>
        <p:nvSpPr>
          <p:cNvPr id="7" name="Rectangle 6"/>
          <p:cNvSpPr>
            <a:spLocks noGrp="1" noChangeArrowheads="1"/>
          </p:cNvSpPr>
          <p:nvPr>
            <p:ph type="sldNum" sz="quarter" idx="10"/>
          </p:nvPr>
        </p:nvSpPr>
        <p:spPr>
          <a:xfrm>
            <a:off x="6705600" y="6248400"/>
            <a:ext cx="2133600" cy="473075"/>
          </a:xfrm>
        </p:spPr>
        <p:txBody>
          <a:bodyPr rIns="91440"/>
          <a:lstStyle>
            <a:lvl1pPr>
              <a:defRPr>
                <a:latin typeface="Arial" charset="0"/>
              </a:defRPr>
            </a:lvl1pPr>
          </a:lstStyle>
          <a:p>
            <a:fld id="{198F08A9-B702-9D45-B5D9-72A2B6F83BCD}" type="slidenum">
              <a:rPr lang="en-GB"/>
              <a:pPr/>
              <a:t>‹#›</a:t>
            </a:fld>
            <a:endParaRPr lang="en-GB"/>
          </a:p>
        </p:txBody>
      </p:sp>
    </p:spTree>
    <p:extLst>
      <p:ext uri="{BB962C8B-B14F-4D97-AF65-F5344CB8AC3E}">
        <p14:creationId xmlns:p14="http://schemas.microsoft.com/office/powerpoint/2010/main" val="4006316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908050"/>
            <a:ext cx="8534400" cy="615950"/>
          </a:xfrm>
        </p:spPr>
        <p:txBody>
          <a:bodyPr/>
          <a:lstStyle/>
          <a:p>
            <a:r>
              <a:rPr lang="en-GB" smtClean="0"/>
              <a:t>Click to edit Master title style</a:t>
            </a:r>
            <a:endParaRPr lang="en-GB"/>
          </a:p>
        </p:txBody>
      </p:sp>
      <p:sp>
        <p:nvSpPr>
          <p:cNvPr id="3" name="Text Placeholder 2"/>
          <p:cNvSpPr>
            <a:spLocks noGrp="1"/>
          </p:cNvSpPr>
          <p:nvPr>
            <p:ph type="body" sz="half" idx="1"/>
          </p:nvPr>
        </p:nvSpPr>
        <p:spPr>
          <a:xfrm>
            <a:off x="304800" y="1676400"/>
            <a:ext cx="4191000" cy="44196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1676400"/>
            <a:ext cx="4191000" cy="44196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6"/>
          <p:cNvSpPr>
            <a:spLocks noGrp="1" noChangeArrowheads="1"/>
          </p:cNvSpPr>
          <p:nvPr>
            <p:ph type="dt" sz="half" idx="10"/>
          </p:nvPr>
        </p:nvSpPr>
        <p:spPr>
          <a:ln/>
        </p:spPr>
        <p:txBody>
          <a:bodyPr/>
          <a:lstStyle>
            <a:lvl1pPr>
              <a:defRPr/>
            </a:lvl1pPr>
          </a:lstStyle>
          <a:p>
            <a:endParaRPr lang="en-GB"/>
          </a:p>
        </p:txBody>
      </p:sp>
      <p:sp>
        <p:nvSpPr>
          <p:cNvPr id="6" name="Rectangle 7"/>
          <p:cNvSpPr>
            <a:spLocks noGrp="1" noChangeArrowheads="1"/>
          </p:cNvSpPr>
          <p:nvPr>
            <p:ph type="ftr" sz="quarter" idx="11"/>
          </p:nvPr>
        </p:nvSpPr>
        <p:spPr>
          <a:ln/>
        </p:spPr>
        <p:txBody>
          <a:bodyPr/>
          <a:lstStyle>
            <a:lvl1pPr>
              <a:defRPr/>
            </a:lvl1pPr>
          </a:lstStyle>
          <a:p>
            <a:endParaRPr lang="en-GB"/>
          </a:p>
        </p:txBody>
      </p:sp>
      <p:sp>
        <p:nvSpPr>
          <p:cNvPr id="7" name="Rectangle 8"/>
          <p:cNvSpPr>
            <a:spLocks noGrp="1" noChangeArrowheads="1"/>
          </p:cNvSpPr>
          <p:nvPr>
            <p:ph type="sldNum" sz="quarter" idx="12"/>
          </p:nvPr>
        </p:nvSpPr>
        <p:spPr>
          <a:ln/>
        </p:spPr>
        <p:txBody>
          <a:bodyPr/>
          <a:lstStyle>
            <a:lvl1pPr>
              <a:defRPr/>
            </a:lvl1pPr>
          </a:lstStyle>
          <a:p>
            <a:fld id="{54B5C4AC-9921-B44B-9B01-FB3FBEB46736}" type="slidenum">
              <a:rPr lang="en-GB"/>
              <a:pPr/>
              <a:t>‹#›</a:t>
            </a:fld>
            <a:endParaRPr lang="en-GB"/>
          </a:p>
        </p:txBody>
      </p:sp>
    </p:spTree>
    <p:extLst>
      <p:ext uri="{BB962C8B-B14F-4D97-AF65-F5344CB8AC3E}">
        <p14:creationId xmlns:p14="http://schemas.microsoft.com/office/powerpoint/2010/main" val="2652189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908050"/>
            <a:ext cx="8534400" cy="615950"/>
          </a:xfrm>
        </p:spPr>
        <p:txBody>
          <a:bodyPr/>
          <a:lstStyle/>
          <a:p>
            <a:r>
              <a:rPr lang="en-GB" smtClean="0"/>
              <a:t>Click to edit Master title style</a:t>
            </a:r>
            <a:endParaRPr lang="en-GB"/>
          </a:p>
        </p:txBody>
      </p:sp>
      <p:sp>
        <p:nvSpPr>
          <p:cNvPr id="3" name="Text Placeholder 2"/>
          <p:cNvSpPr>
            <a:spLocks noGrp="1"/>
          </p:cNvSpPr>
          <p:nvPr>
            <p:ph type="body" sz="half" idx="1"/>
          </p:nvPr>
        </p:nvSpPr>
        <p:spPr>
          <a:xfrm>
            <a:off x="304800" y="1676400"/>
            <a:ext cx="8534400" cy="21336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304800" y="3962400"/>
            <a:ext cx="8534400" cy="21336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6"/>
          <p:cNvSpPr>
            <a:spLocks noGrp="1" noChangeArrowheads="1"/>
          </p:cNvSpPr>
          <p:nvPr>
            <p:ph type="dt" sz="half" idx="10"/>
          </p:nvPr>
        </p:nvSpPr>
        <p:spPr>
          <a:ln/>
        </p:spPr>
        <p:txBody>
          <a:bodyPr/>
          <a:lstStyle>
            <a:lvl1pPr>
              <a:defRPr/>
            </a:lvl1pPr>
          </a:lstStyle>
          <a:p>
            <a:endParaRPr lang="en-GB"/>
          </a:p>
        </p:txBody>
      </p:sp>
      <p:sp>
        <p:nvSpPr>
          <p:cNvPr id="6" name="Rectangle 7"/>
          <p:cNvSpPr>
            <a:spLocks noGrp="1" noChangeArrowheads="1"/>
          </p:cNvSpPr>
          <p:nvPr>
            <p:ph type="ftr" sz="quarter" idx="11"/>
          </p:nvPr>
        </p:nvSpPr>
        <p:spPr>
          <a:ln/>
        </p:spPr>
        <p:txBody>
          <a:bodyPr/>
          <a:lstStyle>
            <a:lvl1pPr>
              <a:defRPr/>
            </a:lvl1pPr>
          </a:lstStyle>
          <a:p>
            <a:endParaRPr lang="en-GB"/>
          </a:p>
        </p:txBody>
      </p:sp>
      <p:sp>
        <p:nvSpPr>
          <p:cNvPr id="7" name="Rectangle 8"/>
          <p:cNvSpPr>
            <a:spLocks noGrp="1" noChangeArrowheads="1"/>
          </p:cNvSpPr>
          <p:nvPr>
            <p:ph type="sldNum" sz="quarter" idx="12"/>
          </p:nvPr>
        </p:nvSpPr>
        <p:spPr>
          <a:ln/>
        </p:spPr>
        <p:txBody>
          <a:bodyPr/>
          <a:lstStyle>
            <a:lvl1pPr>
              <a:defRPr/>
            </a:lvl1pPr>
          </a:lstStyle>
          <a:p>
            <a:fld id="{C5CA64AC-15F0-B448-853C-A0A1216AC7BB}" type="slidenum">
              <a:rPr lang="en-GB"/>
              <a:pPr/>
              <a:t>‹#›</a:t>
            </a:fld>
            <a:endParaRPr lang="en-GB"/>
          </a:p>
        </p:txBody>
      </p:sp>
    </p:spTree>
    <p:extLst>
      <p:ext uri="{BB962C8B-B14F-4D97-AF65-F5344CB8AC3E}">
        <p14:creationId xmlns:p14="http://schemas.microsoft.com/office/powerpoint/2010/main" val="54345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sz="3200"/>
            </a:lvl1pPr>
          </a:lstStyle>
          <a:p>
            <a:r>
              <a:rPr lang="en-GB" smtClean="0"/>
              <a:t>Click to edit Master title style</a:t>
            </a:r>
            <a:endParaRPr lang="en-US" dirty="0"/>
          </a:p>
        </p:txBody>
      </p:sp>
      <p:sp>
        <p:nvSpPr>
          <p:cNvPr id="10" name="Date Placeholder 9"/>
          <p:cNvSpPr>
            <a:spLocks noGrp="1"/>
          </p:cNvSpPr>
          <p:nvPr>
            <p:ph type="dt" sz="half" idx="10"/>
          </p:nvPr>
        </p:nvSpPr>
        <p:spPr/>
        <p:txBody>
          <a:bodyPr/>
          <a:lstStyle/>
          <a:p>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3AC6681-E0FD-2C4C-B392-04A572FD2AAE}" type="slidenum">
              <a:rPr lang="en-US" smtClean="0"/>
              <a:pPr/>
              <a:t>‹#›</a:t>
            </a:fld>
            <a:endParaRPr lang="en-US" dirty="0"/>
          </a:p>
        </p:txBody>
      </p:sp>
      <p:sp>
        <p:nvSpPr>
          <p:cNvPr id="13" name="Rectangle 3"/>
          <p:cNvSpPr>
            <a:spLocks noGrp="1" noChangeArrowheads="1"/>
          </p:cNvSpPr>
          <p:nvPr>
            <p:ph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000" y="1700214"/>
            <a:ext cx="8496000" cy="4113268"/>
          </a:xfrm>
        </p:spPr>
        <p:txBody>
          <a:bodyPr anchor="ctr"/>
          <a:lstStyle>
            <a:lvl1pPr algn="r">
              <a:defRPr sz="7200" b="0" i="0" cap="none">
                <a:solidFill>
                  <a:schemeClr val="bg1"/>
                </a:solidFill>
              </a:defRPr>
            </a:lvl1pPr>
          </a:lstStyle>
          <a:p>
            <a:r>
              <a:rPr lang="en-GB" smtClean="0"/>
              <a:t>Click to edit Master title style</a:t>
            </a:r>
            <a:endParaRPr lang="en-US" dirty="0"/>
          </a:p>
        </p:txBody>
      </p:sp>
      <p:pic>
        <p:nvPicPr>
          <p:cNvPr id="9"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8925" y="381000"/>
            <a:ext cx="2139950" cy="46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0" y="0"/>
            <a:ext cx="9144000" cy="6858000"/>
          </a:xfrm>
        </p:spPr>
        <p:txBody>
          <a:bodyPr/>
          <a:lstStyle>
            <a:lvl1pPr marL="90000" indent="0">
              <a:buNone/>
              <a:defRPr>
                <a:solidFill>
                  <a:srgbClr val="FFFFFF"/>
                </a:solidFill>
              </a:defRPr>
            </a:lvl1pPr>
          </a:lstStyle>
          <a:p>
            <a:r>
              <a:rPr lang="en-GB" smtClean="0"/>
              <a:t>Drag picture to placeholder or click icon to add</a:t>
            </a:r>
            <a:endParaRPr lang="en-US" dirty="0"/>
          </a:p>
        </p:txBody>
      </p:sp>
      <p:sp>
        <p:nvSpPr>
          <p:cNvPr id="2" name="Title 1"/>
          <p:cNvSpPr>
            <a:spLocks noGrp="1"/>
          </p:cNvSpPr>
          <p:nvPr>
            <p:ph type="title"/>
          </p:nvPr>
        </p:nvSpPr>
        <p:spPr>
          <a:xfrm>
            <a:off x="324000" y="4406900"/>
            <a:ext cx="8496000" cy="1362075"/>
          </a:xfrm>
          <a:effectLst>
            <a:outerShdw blurRad="76200" dist="12700" dir="2700000" algn="tl" rotWithShape="0">
              <a:prstClr val="black"/>
            </a:outerShdw>
          </a:effectLst>
        </p:spPr>
        <p:txBody>
          <a:bodyPr/>
          <a:lstStyle>
            <a:lvl1pPr algn="l">
              <a:defRPr sz="4800" b="0" i="0" cap="none">
                <a:solidFill>
                  <a:srgbClr val="FFFFFF"/>
                </a:solidFill>
              </a:defRPr>
            </a:lvl1pPr>
          </a:lstStyle>
          <a:p>
            <a:r>
              <a:rPr lang="en-GB" smtClean="0"/>
              <a:t>Click to edit Master title style</a:t>
            </a:r>
            <a:endParaRPr lang="en-US" dirty="0"/>
          </a:p>
        </p:txBody>
      </p:sp>
      <p:sp>
        <p:nvSpPr>
          <p:cNvPr id="5" name="Text Placeholder 2"/>
          <p:cNvSpPr>
            <a:spLocks noGrp="1"/>
          </p:cNvSpPr>
          <p:nvPr>
            <p:ph type="body" idx="1" hasCustomPrompt="1"/>
          </p:nvPr>
        </p:nvSpPr>
        <p:spPr>
          <a:xfrm>
            <a:off x="324000" y="5768975"/>
            <a:ext cx="8496000" cy="395288"/>
          </a:xfrm>
          <a:effectLst>
            <a:outerShdw blurRad="76200" dist="12700" dir="2700000" algn="tl" rotWithShape="0">
              <a:prstClr val="black"/>
            </a:outerShdw>
          </a:effectLst>
        </p:spPr>
        <p:txBody>
          <a:bodyPr anchor="b"/>
          <a:lstStyle>
            <a:lvl1pPr marL="0" indent="0">
              <a:buNone/>
              <a:defRPr sz="1600" b="1">
                <a:solidFill>
                  <a:srgbClr val="FFFFF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URI</a:t>
            </a:r>
          </a:p>
        </p:txBody>
      </p:sp>
    </p:spTree>
    <p:extLst>
      <p:ext uri="{BB962C8B-B14F-4D97-AF65-F5344CB8AC3E}">
        <p14:creationId xmlns:p14="http://schemas.microsoft.com/office/powerpoint/2010/main" val="285055712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682750"/>
            <a:ext cx="40956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682750"/>
            <a:ext cx="40956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1"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2" name="Footer Placeholder 11"/>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682750"/>
            <a:ext cx="4095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24000" y="2322511"/>
            <a:ext cx="4095600" cy="3849689"/>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682750"/>
            <a:ext cx="4094164"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2322511"/>
            <a:ext cx="4094164" cy="384969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2"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13" name="Date Placeholder 12"/>
          <p:cNvSpPr>
            <a:spLocks noGrp="1"/>
          </p:cNvSpPr>
          <p:nvPr>
            <p:ph type="dt" sz="half" idx="10"/>
          </p:nvPr>
        </p:nvSpPr>
        <p:spPr/>
        <p:txBody>
          <a:bodyPr/>
          <a:lstStyle/>
          <a:p>
            <a:endParaRPr lang="en-US" dirty="0"/>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000" y="1682750"/>
            <a:ext cx="8496000" cy="4489450"/>
          </a:xfrm>
        </p:spPr>
        <p:txBody>
          <a:bodyPr/>
          <a:lstStyle/>
          <a:p>
            <a:pPr lvl="0"/>
            <a:r>
              <a:rPr lang="en-GB" noProof="0" smtClean="0"/>
              <a:t>Click icon to add table</a:t>
            </a:r>
            <a:endParaRPr lang="en-US" noProof="0" dirty="0" smtClean="0"/>
          </a:p>
        </p:txBody>
      </p:sp>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6" name="Date Placeholder 5"/>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4000" y="900000"/>
            <a:ext cx="84960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24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endParaRPr lang="en-US" dirty="0"/>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dirty="0"/>
          </a:p>
        </p:txBody>
      </p:sp>
      <p:sp>
        <p:nvSpPr>
          <p:cNvPr id="1030" name="Rectangle 6"/>
          <p:cNvSpPr>
            <a:spLocks noGrp="1" noChangeArrowheads="1"/>
          </p:cNvSpPr>
          <p:nvPr>
            <p:ph type="sldNum" sz="quarter" idx="4"/>
          </p:nvPr>
        </p:nvSpPr>
        <p:spPr bwMode="auto">
          <a:xfrm>
            <a:off x="7067400" y="6316662"/>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03AC6681-E0FD-2C4C-B392-04A572FD2A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51" r:id="rId4"/>
    <p:sldLayoutId id="2147483742" r:id="rId5"/>
    <p:sldLayoutId id="2147483743" r:id="rId6"/>
    <p:sldLayoutId id="2147483750" r:id="rId7"/>
    <p:sldLayoutId id="2147483744" r:id="rId8"/>
    <p:sldLayoutId id="2147483745" r:id="rId9"/>
    <p:sldLayoutId id="2147483752" r:id="rId10"/>
    <p:sldLayoutId id="2147483753" r:id="rId11"/>
    <p:sldLayoutId id="2147483754" r:id="rId12"/>
  </p:sldLayoutIdLst>
  <p:hf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174625" indent="-174625" algn="l" rtl="0" eaLnBrk="1" fontAlgn="base" hangingPunct="1">
        <a:spcBef>
          <a:spcPct val="0"/>
        </a:spcBef>
        <a:spcAft>
          <a:spcPts val="1800"/>
        </a:spcAft>
        <a:buFont typeface="Arial"/>
        <a:buChar char="•"/>
        <a:defRPr sz="2400">
          <a:solidFill>
            <a:schemeClr val="tx1"/>
          </a:solidFill>
          <a:latin typeface="+mn-lt"/>
          <a:ea typeface="+mn-ea"/>
          <a:cs typeface="+mn-cs"/>
        </a:defRPr>
      </a:lvl1pPr>
      <a:lvl2pPr marL="449263" indent="-176213" algn="l" rtl="0" eaLnBrk="1" fontAlgn="base" hangingPunct="1">
        <a:spcBef>
          <a:spcPct val="0"/>
        </a:spcBef>
        <a:spcAft>
          <a:spcPts val="1200"/>
        </a:spcAft>
        <a:buFont typeface="Lucida Grande"/>
        <a:buChar char="-"/>
        <a:defRPr sz="2000">
          <a:solidFill>
            <a:schemeClr val="tx1"/>
          </a:solidFill>
          <a:latin typeface="+mn-lt"/>
          <a:ea typeface="+mn-ea"/>
        </a:defRPr>
      </a:lvl2pPr>
      <a:lvl3pPr marL="722313" indent="-185738" algn="l" rtl="0" eaLnBrk="1" fontAlgn="base" hangingPunct="1">
        <a:spcBef>
          <a:spcPct val="0"/>
        </a:spcBef>
        <a:spcAft>
          <a:spcPts val="1200"/>
        </a:spcAft>
        <a:buFont typeface="Lucida Grande"/>
        <a:buChar char="-"/>
        <a:defRPr sz="2000">
          <a:solidFill>
            <a:schemeClr val="tx1"/>
          </a:solidFill>
          <a:latin typeface="+mn-lt"/>
          <a:ea typeface="+mn-ea"/>
        </a:defRPr>
      </a:lvl3pPr>
      <a:lvl4pPr marL="985838" indent="-176213" algn="l" rtl="0" eaLnBrk="1" fontAlgn="base" hangingPunct="1">
        <a:spcBef>
          <a:spcPct val="0"/>
        </a:spcBef>
        <a:spcAft>
          <a:spcPts val="1200"/>
        </a:spcAft>
        <a:buFont typeface="Lucida Grande"/>
        <a:buChar char="-"/>
        <a:defRPr sz="2000">
          <a:solidFill>
            <a:schemeClr val="tx1"/>
          </a:solidFill>
          <a:latin typeface="+mn-lt"/>
          <a:ea typeface="+mn-ea"/>
        </a:defRPr>
      </a:lvl4pPr>
      <a:lvl5pPr marL="1258888" indent="-185738" algn="l" rtl="0" eaLnBrk="1" fontAlgn="base" hangingPunct="1">
        <a:spcBef>
          <a:spcPct val="0"/>
        </a:spcBef>
        <a:spcAft>
          <a:spcPts val="1200"/>
        </a:spcAft>
        <a:buFont typeface="Lucida Grande"/>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p:cNvSpPr>
            <a:spLocks noGrp="1" noChangeArrowheads="1"/>
          </p:cNvSpPr>
          <p:nvPr>
            <p:ph type="ctrTitle"/>
          </p:nvPr>
        </p:nvSpPr>
        <p:spPr/>
        <p:txBody>
          <a:bodyPr/>
          <a:lstStyle/>
          <a:p>
            <a:r>
              <a:rPr lang="en-US" dirty="0" smtClean="0"/>
              <a:t>Semantic Web Technologies</a:t>
            </a:r>
            <a:endParaRPr lang="en-US" dirty="0"/>
          </a:p>
        </p:txBody>
      </p:sp>
      <p:sp>
        <p:nvSpPr>
          <p:cNvPr id="17411" name="Rectangle 6"/>
          <p:cNvSpPr>
            <a:spLocks noGrp="1" noChangeArrowheads="1"/>
          </p:cNvSpPr>
          <p:nvPr>
            <p:ph type="subTitle" idx="1"/>
          </p:nvPr>
        </p:nvSpPr>
        <p:spPr/>
        <p:txBody>
          <a:bodyPr/>
          <a:lstStyle/>
          <a:p>
            <a:r>
              <a:rPr lang="en-US" dirty="0" smtClean="0"/>
              <a:t>COMP6028</a:t>
            </a:r>
            <a:r>
              <a:rPr lang="en-US" dirty="0"/>
              <a:t/>
            </a:r>
            <a:br>
              <a:rPr lang="en-US" dirty="0"/>
            </a:br>
            <a:r>
              <a:rPr lang="en-US" dirty="0" smtClean="0"/>
              <a:t>COMP6050</a:t>
            </a:r>
          </a:p>
        </p:txBody>
      </p:sp>
      <p:sp>
        <p:nvSpPr>
          <p:cNvPr id="2" name="Text Placeholder 1"/>
          <p:cNvSpPr>
            <a:spLocks noGrp="1"/>
          </p:cNvSpPr>
          <p:nvPr>
            <p:ph type="body" sz="quarter" idx="10"/>
          </p:nvPr>
        </p:nvSpPr>
        <p:spPr/>
        <p:txBody>
          <a:bodyPr/>
          <a:lstStyle/>
          <a:p>
            <a:r>
              <a:rPr lang="en-US" dirty="0" err="1" smtClean="0"/>
              <a:t>Dr</a:t>
            </a:r>
            <a:r>
              <a:rPr lang="en-US" dirty="0" smtClean="0"/>
              <a:t> Nicholas Gibbins - </a:t>
            </a:r>
            <a:r>
              <a:rPr lang="en-US" dirty="0" err="1" smtClean="0"/>
              <a:t>nmg@ecs.soton.ac.uk</a:t>
            </a:r>
            <a:endParaRPr lang="en-US" dirty="0" smtClean="0"/>
          </a:p>
          <a:p>
            <a:r>
              <a:rPr lang="en-US" dirty="0" smtClean="0"/>
              <a:t>2013-2014</a:t>
            </a:r>
            <a:endParaRPr lang="en-US" dirty="0"/>
          </a:p>
        </p:txBody>
      </p:sp>
    </p:spTree>
    <p:extLst>
      <p:ext uri="{BB962C8B-B14F-4D97-AF65-F5344CB8AC3E}">
        <p14:creationId xmlns:p14="http://schemas.microsoft.com/office/powerpoint/2010/main" val="92075758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title"/>
          </p:nvPr>
        </p:nvSpPr>
        <p:spPr/>
        <p:txBody>
          <a:bodyPr/>
          <a:lstStyle/>
          <a:p>
            <a:pPr eaLnBrk="1" hangingPunct="1"/>
            <a:r>
              <a:rPr lang="en-GB"/>
              <a:t>History of the Semantic Web</a:t>
            </a:r>
          </a:p>
        </p:txBody>
      </p:sp>
      <p:sp>
        <p:nvSpPr>
          <p:cNvPr id="31747" name="Rectangle 5"/>
          <p:cNvSpPr>
            <a:spLocks noGrp="1" noChangeArrowheads="1"/>
          </p:cNvSpPr>
          <p:nvPr>
            <p:ph idx="1"/>
          </p:nvPr>
        </p:nvSpPr>
        <p:spPr/>
        <p:txBody>
          <a:bodyPr/>
          <a:lstStyle/>
          <a:p>
            <a:pPr eaLnBrk="1" hangingPunct="1"/>
            <a:r>
              <a:rPr lang="en-GB"/>
              <a:t>The World Wide Web was invented by Tim Berners-Lee (amongst others), a physicist working at CERN</a:t>
            </a:r>
          </a:p>
          <a:p>
            <a:pPr eaLnBrk="1" hangingPunct="1"/>
            <a:endParaRPr lang="en-GB"/>
          </a:p>
          <a:p>
            <a:pPr eaLnBrk="1" hangingPunct="1"/>
            <a:r>
              <a:rPr lang="en-GB"/>
              <a:t>TBL’s original vision of the Web was much more ambitious than the reality of the existing (syntactic) Web</a:t>
            </a:r>
          </a:p>
          <a:p>
            <a:pPr eaLnBrk="1" hangingPunct="1"/>
            <a:endParaRPr lang="en-GB"/>
          </a:p>
          <a:p>
            <a:pPr eaLnBrk="1" hangingPunct="1"/>
            <a:r>
              <a:rPr lang="en-GB"/>
              <a:t>TBL (and others) have since been working towards realising this vision, which has become known as the Semantic Web</a:t>
            </a:r>
          </a:p>
        </p:txBody>
      </p:sp>
    </p:spTree>
    <p:extLst>
      <p:ext uri="{BB962C8B-B14F-4D97-AF65-F5344CB8AC3E}">
        <p14:creationId xmlns:p14="http://schemas.microsoft.com/office/powerpoint/2010/main" val="400879845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ChangeArrowheads="1"/>
          </p:cNvSpPr>
          <p:nvPr/>
        </p:nvSpPr>
        <p:spPr bwMode="auto">
          <a:xfrm>
            <a:off x="520700" y="6272213"/>
            <a:ext cx="7975600" cy="396875"/>
          </a:xfrm>
          <a:prstGeom prst="rect">
            <a:avLst/>
          </a:prstGeom>
          <a:noFill/>
          <a:ln w="9525">
            <a:noFill/>
            <a:miter lim="800000"/>
            <a:headEnd/>
            <a:tailEnd/>
          </a:ln>
        </p:spPr>
        <p:txBody>
          <a:bodyPr wrap="none">
            <a:prstTxWarp prst="textNoShape">
              <a:avLst/>
            </a:prstTxWarp>
            <a:spAutoFit/>
          </a:bodyPr>
          <a:lstStyle/>
          <a:p>
            <a:pPr algn="l"/>
            <a:r>
              <a:rPr lang="en-US" sz="2000" b="0">
                <a:ea typeface="ＭＳ Ｐゴシック" charset="-128"/>
                <a:cs typeface="ＭＳ Ｐゴシック" charset="-128"/>
              </a:rPr>
              <a:t>T. Berners-Lee, The World Wide Web: Past, Present and Future, 1996</a:t>
            </a:r>
          </a:p>
        </p:txBody>
      </p:sp>
      <p:sp>
        <p:nvSpPr>
          <p:cNvPr id="33795" name="Rectangle 6"/>
          <p:cNvSpPr>
            <a:spLocks noGrp="1" noChangeArrowheads="1"/>
          </p:cNvSpPr>
          <p:nvPr>
            <p:ph type="title"/>
          </p:nvPr>
        </p:nvSpPr>
        <p:spPr/>
        <p:txBody>
          <a:bodyPr/>
          <a:lstStyle/>
          <a:p>
            <a:pPr eaLnBrk="1" hangingPunct="1"/>
            <a:r>
              <a:rPr lang="en-GB"/>
              <a:t>History of the Semantic Web</a:t>
            </a:r>
            <a:endParaRPr lang="en-US"/>
          </a:p>
        </p:txBody>
      </p:sp>
      <p:pic>
        <p:nvPicPr>
          <p:cNvPr id="33797" name="Picture 9"/>
          <p:cNvPicPr>
            <a:picLocks noGrp="1" noChangeAspect="1" noChangeArrowheads="1"/>
          </p:cNvPicPr>
          <p:nvPr>
            <p:ph idx="1"/>
          </p:nvPr>
        </p:nvPicPr>
        <p:blipFill rotWithShape="1">
          <a:blip r:embed="rId3"/>
          <a:srcRect r="101"/>
          <a:stretch/>
        </p:blipFill>
        <p:spPr>
          <a:xfrm>
            <a:off x="5764865" y="1682750"/>
            <a:ext cx="3044173" cy="3278705"/>
          </a:xfrm>
          <a:noFill/>
        </p:spPr>
      </p:pic>
      <p:sp>
        <p:nvSpPr>
          <p:cNvPr id="33796" name="Rectangle 7"/>
          <p:cNvSpPr>
            <a:spLocks noGrp="1" noChangeArrowheads="1"/>
          </p:cNvSpPr>
          <p:nvPr>
            <p:ph type="body" sz="quarter" idx="4294967295"/>
          </p:nvPr>
        </p:nvSpPr>
        <p:spPr>
          <a:xfrm>
            <a:off x="324000" y="1679410"/>
            <a:ext cx="5215496" cy="3630716"/>
          </a:xfrm>
        </p:spPr>
        <p:txBody>
          <a:bodyPr/>
          <a:lstStyle/>
          <a:p>
            <a:pPr marL="0" indent="0" eaLnBrk="1" hangingPunct="1">
              <a:buFontTx/>
              <a:buNone/>
            </a:pPr>
            <a:r>
              <a:rPr lang="en-GB" sz="2000" dirty="0"/>
              <a:t>“... a goal of the Web was that, if the interaction between person and hypertext could be so intuitive that the machine-readable information space gave an accurate representation of the state of people's thoughts, interactions, and work patterns, then machine analysis could become a very powerful management tool, seeing patterns in our work and facilitating our working together through the typical problems which beset the management of large organizations.”</a:t>
            </a:r>
            <a:endParaRPr lang="en-US" sz="2000" dirty="0"/>
          </a:p>
        </p:txBody>
      </p:sp>
    </p:spTree>
    <p:extLst>
      <p:ext uri="{BB962C8B-B14F-4D97-AF65-F5344CB8AC3E}">
        <p14:creationId xmlns:p14="http://schemas.microsoft.com/office/powerpoint/2010/main" val="303567123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title"/>
          </p:nvPr>
        </p:nvSpPr>
        <p:spPr/>
        <p:txBody>
          <a:bodyPr/>
          <a:lstStyle/>
          <a:p>
            <a:pPr eaLnBrk="1" hangingPunct="1"/>
            <a:r>
              <a:rPr lang="en-GB"/>
              <a:t>What is the Semantic Web?</a:t>
            </a:r>
          </a:p>
        </p:txBody>
      </p:sp>
      <p:sp>
        <p:nvSpPr>
          <p:cNvPr id="35843" name="Rectangle 6"/>
          <p:cNvSpPr>
            <a:spLocks noGrp="1" noChangeArrowheads="1"/>
          </p:cNvSpPr>
          <p:nvPr>
            <p:ph idx="1"/>
          </p:nvPr>
        </p:nvSpPr>
        <p:spPr>
          <a:xfrm>
            <a:off x="324000" y="1692000"/>
            <a:ext cx="5714850" cy="4469088"/>
          </a:xfrm>
        </p:spPr>
        <p:txBody>
          <a:bodyPr/>
          <a:lstStyle/>
          <a:p>
            <a:pPr marL="0" indent="0" eaLnBrk="1" hangingPunct="1">
              <a:lnSpc>
                <a:spcPct val="90000"/>
              </a:lnSpc>
              <a:buFontTx/>
              <a:buNone/>
            </a:pPr>
            <a:r>
              <a:rPr lang="en-GB" sz="2000" dirty="0"/>
              <a:t>The Semantic Web is an extension of the current Web in which </a:t>
            </a:r>
            <a:r>
              <a:rPr lang="en-GB" sz="2000" b="1" dirty="0"/>
              <a:t>information is given a well-defined meaning</a:t>
            </a:r>
            <a:r>
              <a:rPr lang="en-GB" sz="2000" dirty="0"/>
              <a:t>, better enabling computers and people to work in cooperation.  </a:t>
            </a:r>
          </a:p>
          <a:p>
            <a:pPr marL="0" indent="0" eaLnBrk="1" hangingPunct="1">
              <a:lnSpc>
                <a:spcPct val="90000"/>
              </a:lnSpc>
              <a:buFontTx/>
              <a:buNone/>
            </a:pPr>
            <a:r>
              <a:rPr lang="en-GB" sz="2000" dirty="0"/>
              <a:t>It is the idea of having data on the Web defined and linked in a way that it can be</a:t>
            </a:r>
            <a:r>
              <a:rPr lang="en-GB" sz="2000" b="1" dirty="0"/>
              <a:t> </a:t>
            </a:r>
            <a:r>
              <a:rPr lang="en-GB" sz="2000" dirty="0"/>
              <a:t>used</a:t>
            </a:r>
            <a:r>
              <a:rPr lang="en-GB" sz="2000" b="1" dirty="0"/>
              <a:t> for more effective discovery, automation, integration and reuse</a:t>
            </a:r>
            <a:r>
              <a:rPr lang="en-GB" sz="2000" dirty="0"/>
              <a:t> across various applications.  </a:t>
            </a:r>
          </a:p>
          <a:p>
            <a:pPr marL="0" indent="0" eaLnBrk="1" hangingPunct="1">
              <a:lnSpc>
                <a:spcPct val="90000"/>
              </a:lnSpc>
              <a:buFontTx/>
              <a:buNone/>
            </a:pPr>
            <a:r>
              <a:rPr lang="en-GB" sz="2000" dirty="0"/>
              <a:t>The Web can reach its full potential if it becomes a place where </a:t>
            </a:r>
            <a:r>
              <a:rPr lang="en-GB" sz="2000" b="1" dirty="0"/>
              <a:t>data can be processed by automated tools as well as people</a:t>
            </a:r>
            <a:r>
              <a:rPr lang="en-GB" sz="2000" dirty="0"/>
              <a:t>.</a:t>
            </a:r>
          </a:p>
        </p:txBody>
      </p:sp>
      <p:sp>
        <p:nvSpPr>
          <p:cNvPr id="35844" name="Text Box 7"/>
          <p:cNvSpPr txBox="1">
            <a:spLocks noChangeArrowheads="1"/>
          </p:cNvSpPr>
          <p:nvPr/>
        </p:nvSpPr>
        <p:spPr bwMode="auto">
          <a:xfrm>
            <a:off x="6227763" y="6373813"/>
            <a:ext cx="2871787" cy="244475"/>
          </a:xfrm>
          <a:prstGeom prst="rect">
            <a:avLst/>
          </a:prstGeom>
          <a:noFill/>
          <a:ln w="9525">
            <a:noFill/>
            <a:miter lim="800000"/>
            <a:headEnd/>
            <a:tailEnd/>
          </a:ln>
        </p:spPr>
        <p:txBody>
          <a:bodyPr wrap="none">
            <a:prstTxWarp prst="textNoShape">
              <a:avLst/>
            </a:prstTxWarp>
            <a:spAutoFit/>
          </a:bodyPr>
          <a:lstStyle/>
          <a:p>
            <a:pPr algn="l" eaLnBrk="1" hangingPunct="1">
              <a:lnSpc>
                <a:spcPct val="50000"/>
              </a:lnSpc>
              <a:spcBef>
                <a:spcPct val="20000"/>
              </a:spcBef>
              <a:buClr>
                <a:schemeClr val="tx1"/>
              </a:buClr>
              <a:buFont typeface="Optima" charset="0"/>
              <a:buNone/>
            </a:pPr>
            <a:r>
              <a:rPr lang="en-GB" sz="2000" b="0">
                <a:solidFill>
                  <a:schemeClr val="tx2"/>
                </a:solidFill>
              </a:rPr>
              <a:t>W3C Activity Statement</a:t>
            </a:r>
            <a:endParaRPr lang="en-GB" sz="2000" b="0"/>
          </a:p>
        </p:txBody>
      </p:sp>
      <p:grpSp>
        <p:nvGrpSpPr>
          <p:cNvPr id="35845" name="Group 9"/>
          <p:cNvGrpSpPr>
            <a:grpSpLocks/>
          </p:cNvGrpSpPr>
          <p:nvPr/>
        </p:nvGrpSpPr>
        <p:grpSpPr bwMode="auto">
          <a:xfrm>
            <a:off x="6038850" y="1676400"/>
            <a:ext cx="2782888" cy="3352800"/>
            <a:chOff x="2880" y="960"/>
            <a:chExt cx="2880" cy="3360"/>
          </a:xfrm>
        </p:grpSpPr>
        <p:pic>
          <p:nvPicPr>
            <p:cNvPr id="35846" name="Picture 10" descr="computer_understand_en"/>
            <p:cNvPicPr>
              <a:picLocks noChangeAspect="1" noChangeArrowheads="1"/>
            </p:cNvPicPr>
            <p:nvPr/>
          </p:nvPicPr>
          <p:blipFill>
            <a:blip r:embed="rId3">
              <a:lum bright="24000"/>
            </a:blip>
            <a:srcRect/>
            <a:stretch>
              <a:fillRect/>
            </a:stretch>
          </p:blipFill>
          <p:spPr bwMode="auto">
            <a:xfrm>
              <a:off x="3890" y="960"/>
              <a:ext cx="1870" cy="1748"/>
            </a:xfrm>
            <a:prstGeom prst="rect">
              <a:avLst/>
            </a:prstGeom>
            <a:noFill/>
            <a:ln w="9525">
              <a:noFill/>
              <a:miter lim="800000"/>
              <a:headEnd/>
              <a:tailEnd/>
            </a:ln>
          </p:spPr>
        </p:pic>
        <p:pic>
          <p:nvPicPr>
            <p:cNvPr id="35847" name="Picture 11"/>
            <p:cNvPicPr>
              <a:picLocks noChangeAspect="1" noChangeArrowheads="1"/>
            </p:cNvPicPr>
            <p:nvPr/>
          </p:nvPicPr>
          <p:blipFill>
            <a:blip r:embed="rId4"/>
            <a:srcRect l="50000" t="17633" b="36737"/>
            <a:stretch>
              <a:fillRect/>
            </a:stretch>
          </p:blipFill>
          <p:spPr bwMode="auto">
            <a:xfrm>
              <a:off x="2880" y="2832"/>
              <a:ext cx="2880" cy="1488"/>
            </a:xfrm>
            <a:prstGeom prst="rect">
              <a:avLst/>
            </a:prstGeom>
            <a:noFill/>
            <a:ln w="9525">
              <a:noFill/>
              <a:miter lim="800000"/>
              <a:headEnd/>
              <a:tailEnd/>
            </a:ln>
          </p:spPr>
        </p:pic>
      </p:grpSp>
    </p:spTree>
    <p:extLst>
      <p:ext uri="{BB962C8B-B14F-4D97-AF65-F5344CB8AC3E}">
        <p14:creationId xmlns:p14="http://schemas.microsoft.com/office/powerpoint/2010/main" val="93244904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p:txBody>
          <a:bodyPr/>
          <a:lstStyle/>
          <a:p>
            <a:pPr eaLnBrk="1" hangingPunct="1"/>
            <a:r>
              <a:rPr lang="en-GB" dirty="0" smtClean="0"/>
              <a:t>The </a:t>
            </a:r>
            <a:r>
              <a:rPr lang="en-GB" dirty="0"/>
              <a:t>annotated Web</a:t>
            </a:r>
          </a:p>
        </p:txBody>
      </p:sp>
      <p:sp>
        <p:nvSpPr>
          <p:cNvPr id="37891" name="Rectangle 5"/>
          <p:cNvSpPr>
            <a:spLocks noGrp="1" noChangeArrowheads="1"/>
          </p:cNvSpPr>
          <p:nvPr>
            <p:ph idx="1"/>
          </p:nvPr>
        </p:nvSpPr>
        <p:spPr/>
        <p:txBody>
          <a:bodyPr/>
          <a:lstStyle/>
          <a:p>
            <a:pPr eaLnBrk="1" hangingPunct="1"/>
            <a:r>
              <a:rPr lang="en-GB"/>
              <a:t>Enrich existing web pages with annotations</a:t>
            </a:r>
          </a:p>
          <a:p>
            <a:pPr eaLnBrk="1" hangingPunct="1"/>
            <a:r>
              <a:rPr lang="en-GB"/>
              <a:t>Classify web pages</a:t>
            </a:r>
          </a:p>
          <a:p>
            <a:pPr eaLnBrk="1" hangingPunct="1"/>
            <a:r>
              <a:rPr lang="en-GB"/>
              <a:t>Use natural language techniques to extract information from web pages</a:t>
            </a:r>
          </a:p>
          <a:p>
            <a:pPr eaLnBrk="1" hangingPunct="1"/>
            <a:endParaRPr lang="en-GB"/>
          </a:p>
          <a:p>
            <a:pPr eaLnBrk="1" hangingPunct="1"/>
            <a:r>
              <a:rPr lang="en-GB"/>
              <a:t>Annotations enable enhanced browsing and searching</a:t>
            </a:r>
          </a:p>
          <a:p>
            <a:pPr eaLnBrk="1" hangingPunct="1"/>
            <a:r>
              <a:rPr lang="en-GB"/>
              <a:t>(but NLP is hard)</a:t>
            </a:r>
          </a:p>
        </p:txBody>
      </p:sp>
    </p:spTree>
    <p:extLst>
      <p:ext uri="{BB962C8B-B14F-4D97-AF65-F5344CB8AC3E}">
        <p14:creationId xmlns:p14="http://schemas.microsoft.com/office/powerpoint/2010/main" val="48058947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ChangeArrowheads="1"/>
          </p:cNvSpPr>
          <p:nvPr>
            <p:ph type="title"/>
          </p:nvPr>
        </p:nvSpPr>
        <p:spPr/>
        <p:txBody>
          <a:bodyPr/>
          <a:lstStyle/>
          <a:p>
            <a:pPr eaLnBrk="1" hangingPunct="1"/>
            <a:r>
              <a:rPr lang="en-GB" dirty="0" smtClean="0"/>
              <a:t>The </a:t>
            </a:r>
            <a:r>
              <a:rPr lang="en-GB" dirty="0"/>
              <a:t>Web of Data</a:t>
            </a:r>
          </a:p>
        </p:txBody>
      </p:sp>
      <p:sp>
        <p:nvSpPr>
          <p:cNvPr id="39939" name="Rectangle 5"/>
          <p:cNvSpPr>
            <a:spLocks noGrp="1" noChangeArrowheads="1"/>
          </p:cNvSpPr>
          <p:nvPr>
            <p:ph idx="1"/>
          </p:nvPr>
        </p:nvSpPr>
        <p:spPr/>
        <p:txBody>
          <a:bodyPr/>
          <a:lstStyle/>
          <a:p>
            <a:pPr eaLnBrk="1" hangingPunct="1">
              <a:lnSpc>
                <a:spcPct val="90000"/>
              </a:lnSpc>
            </a:pPr>
            <a:r>
              <a:rPr lang="en-GB"/>
              <a:t>Expose existing databases in a common format</a:t>
            </a:r>
          </a:p>
          <a:p>
            <a:pPr eaLnBrk="1" hangingPunct="1">
              <a:lnSpc>
                <a:spcPct val="90000"/>
              </a:lnSpc>
            </a:pPr>
            <a:r>
              <a:rPr lang="en-GB"/>
              <a:t>Express database schemas in a machine-understandable form</a:t>
            </a:r>
          </a:p>
          <a:p>
            <a:pPr eaLnBrk="1" hangingPunct="1">
              <a:lnSpc>
                <a:spcPct val="90000"/>
              </a:lnSpc>
            </a:pPr>
            <a:endParaRPr lang="en-GB"/>
          </a:p>
          <a:p>
            <a:pPr eaLnBrk="1" hangingPunct="1">
              <a:lnSpc>
                <a:spcPct val="90000"/>
              </a:lnSpc>
            </a:pPr>
            <a:r>
              <a:rPr lang="en-GB"/>
              <a:t>Common format allows the integration of data in unexpected ways</a:t>
            </a:r>
          </a:p>
          <a:p>
            <a:pPr eaLnBrk="1" hangingPunct="1">
              <a:lnSpc>
                <a:spcPct val="90000"/>
              </a:lnSpc>
            </a:pPr>
            <a:r>
              <a:rPr lang="en-GB"/>
              <a:t>Machine-understandable schemas allow reasoning about data</a:t>
            </a:r>
          </a:p>
          <a:p>
            <a:pPr eaLnBrk="1" hangingPunct="1">
              <a:lnSpc>
                <a:spcPct val="90000"/>
              </a:lnSpc>
            </a:pPr>
            <a:r>
              <a:rPr lang="en-GB"/>
              <a:t>(make the most of the structure you already have)</a:t>
            </a:r>
          </a:p>
        </p:txBody>
      </p:sp>
    </p:spTree>
    <p:extLst>
      <p:ext uri="{BB962C8B-B14F-4D97-AF65-F5344CB8AC3E}">
        <p14:creationId xmlns:p14="http://schemas.microsoft.com/office/powerpoint/2010/main" val="267205330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p:txBody>
          <a:bodyPr/>
          <a:lstStyle/>
          <a:p>
            <a:pPr eaLnBrk="1" hangingPunct="1"/>
            <a:r>
              <a:rPr lang="en-US"/>
              <a:t>Rocket Science (not)</a:t>
            </a:r>
          </a:p>
        </p:txBody>
      </p:sp>
      <p:sp>
        <p:nvSpPr>
          <p:cNvPr id="41986" name="Rectangle 5"/>
          <p:cNvSpPr>
            <a:spLocks noGrp="1" noChangeArrowheads="1"/>
          </p:cNvSpPr>
          <p:nvPr>
            <p:ph idx="1"/>
          </p:nvPr>
        </p:nvSpPr>
        <p:spPr/>
        <p:txBody>
          <a:bodyPr/>
          <a:lstStyle/>
          <a:p>
            <a:pPr marL="0" indent="0">
              <a:spcAft>
                <a:spcPct val="0"/>
              </a:spcAft>
              <a:buFontTx/>
              <a:buNone/>
            </a:pPr>
            <a:r>
              <a:rPr lang="en-US">
                <a:ea typeface="Arial" charset="0"/>
                <a:cs typeface="Arial" charset="0"/>
              </a:rPr>
              <a:t>Is this rocket science? Well, not really. The Semantic Web, like the World Wide Web, is just taking well established ideas, and making them work interoperably over the Internet. This is done with standards, which is what the World Wide Web Consortium is all about. </a:t>
            </a:r>
            <a:r>
              <a:rPr lang="en-US" b="1">
                <a:ea typeface="Arial" charset="0"/>
                <a:cs typeface="Arial" charset="0"/>
              </a:rPr>
              <a:t>We are not inventing relational models for data, or query systems or rule-based systems. We are just webizing them.</a:t>
            </a:r>
            <a:r>
              <a:rPr lang="en-US">
                <a:ea typeface="Arial" charset="0"/>
                <a:cs typeface="Arial" charset="0"/>
              </a:rPr>
              <a:t> We are just allowing them to work together in a decentralized system - without a human having to custom handcraft every connection.</a:t>
            </a:r>
            <a:r>
              <a:rPr lang="en-US" i="1">
                <a:ea typeface="Arial" charset="0"/>
                <a:cs typeface="Arial" charset="0"/>
              </a:rPr>
              <a:t> </a:t>
            </a:r>
            <a:endParaRPr lang="en-US">
              <a:ea typeface="Arial" charset="0"/>
              <a:cs typeface="Arial" charset="0"/>
            </a:endParaRPr>
          </a:p>
          <a:p>
            <a:pPr marL="0" indent="0" eaLnBrk="1" hangingPunct="1">
              <a:buFontTx/>
              <a:buNone/>
            </a:pPr>
            <a:endParaRPr lang="en-US"/>
          </a:p>
        </p:txBody>
      </p:sp>
      <p:sp>
        <p:nvSpPr>
          <p:cNvPr id="41988" name="Rectangle 4"/>
          <p:cNvSpPr>
            <a:spLocks noChangeArrowheads="1"/>
          </p:cNvSpPr>
          <p:nvPr/>
        </p:nvSpPr>
        <p:spPr bwMode="auto">
          <a:xfrm>
            <a:off x="2268538" y="5734050"/>
            <a:ext cx="6607175" cy="701675"/>
          </a:xfrm>
          <a:prstGeom prst="rect">
            <a:avLst/>
          </a:prstGeom>
          <a:noFill/>
          <a:ln w="9525">
            <a:noFill/>
            <a:miter lim="800000"/>
            <a:headEnd/>
            <a:tailEnd/>
          </a:ln>
        </p:spPr>
        <p:txBody>
          <a:bodyPr>
            <a:prstTxWarp prst="textNoShape">
              <a:avLst/>
            </a:prstTxWarp>
            <a:spAutoFit/>
          </a:bodyPr>
          <a:lstStyle/>
          <a:p>
            <a:pPr algn="r"/>
            <a:r>
              <a:rPr lang="en-US" sz="2000" b="0">
                <a:solidFill>
                  <a:schemeClr val="tx2"/>
                </a:solidFill>
              </a:rPr>
              <a:t>Tim Berners-Lee, Business Case for the Semantic Web, http://www.w3.org/DesignIssues/Business</a:t>
            </a:r>
          </a:p>
        </p:txBody>
      </p:sp>
    </p:spTree>
    <p:extLst>
      <p:ext uri="{BB962C8B-B14F-4D97-AF65-F5344CB8AC3E}">
        <p14:creationId xmlns:p14="http://schemas.microsoft.com/office/powerpoint/2010/main" val="343927303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title"/>
          </p:nvPr>
        </p:nvSpPr>
        <p:spPr/>
        <p:txBody>
          <a:bodyPr/>
          <a:lstStyle/>
          <a:p>
            <a:pPr eaLnBrk="1" hangingPunct="1"/>
            <a:r>
              <a:rPr lang="en-GB" sz="4800"/>
              <a:t>The Origins of the </a:t>
            </a:r>
            <a:br>
              <a:rPr lang="en-GB" sz="4800"/>
            </a:br>
            <a:r>
              <a:rPr lang="en-GB" sz="4800"/>
              <a:t>   Semantic Web</a:t>
            </a:r>
            <a:endParaRPr lang="en-US"/>
          </a:p>
        </p:txBody>
      </p:sp>
    </p:spTree>
    <p:extLst>
      <p:ext uri="{BB962C8B-B14F-4D97-AF65-F5344CB8AC3E}">
        <p14:creationId xmlns:p14="http://schemas.microsoft.com/office/powerpoint/2010/main" val="388328429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a:t>Interwoven themes</a:t>
            </a:r>
            <a:endParaRPr lang="en-US"/>
          </a:p>
        </p:txBody>
      </p:sp>
      <p:grpSp>
        <p:nvGrpSpPr>
          <p:cNvPr id="46083" name="Group 3"/>
          <p:cNvGrpSpPr>
            <a:grpSpLocks noChangeAspect="1"/>
          </p:cNvGrpSpPr>
          <p:nvPr/>
        </p:nvGrpSpPr>
        <p:grpSpPr bwMode="auto">
          <a:xfrm>
            <a:off x="1073150" y="1436688"/>
            <a:ext cx="7842250" cy="4960937"/>
            <a:chOff x="676" y="905"/>
            <a:chExt cx="4940" cy="3125"/>
          </a:xfrm>
        </p:grpSpPr>
        <p:sp>
          <p:nvSpPr>
            <p:cNvPr id="46084" name="AutoShape 4"/>
            <p:cNvSpPr>
              <a:spLocks noChangeAspect="1" noChangeArrowheads="1" noTextEdit="1"/>
            </p:cNvSpPr>
            <p:nvPr/>
          </p:nvSpPr>
          <p:spPr bwMode="auto">
            <a:xfrm>
              <a:off x="676" y="905"/>
              <a:ext cx="4940" cy="3125"/>
            </a:xfrm>
            <a:prstGeom prst="rect">
              <a:avLst/>
            </a:prstGeom>
            <a:noFill/>
            <a:ln w="9525">
              <a:noFill/>
              <a:miter lim="800000"/>
              <a:headEnd/>
              <a:tailEnd/>
            </a:ln>
          </p:spPr>
          <p:txBody>
            <a:bodyPr lIns="0">
              <a:prstTxWarp prst="textNoShape">
                <a:avLst/>
              </a:prstTxWarp>
            </a:bodyPr>
            <a:lstStyle/>
            <a:p>
              <a:endParaRPr lang="en-US"/>
            </a:p>
          </p:txBody>
        </p:sp>
        <p:sp>
          <p:nvSpPr>
            <p:cNvPr id="46085" name="_s61445"/>
            <p:cNvSpPr>
              <a:spLocks noChangeArrowheads="1" noTextEdit="1"/>
            </p:cNvSpPr>
            <p:nvPr/>
          </p:nvSpPr>
          <p:spPr bwMode="auto">
            <a:xfrm>
              <a:off x="2661" y="1614"/>
              <a:ext cx="970" cy="969"/>
            </a:xfrm>
            <a:prstGeom prst="ellipse">
              <a:avLst/>
            </a:prstGeom>
            <a:solidFill>
              <a:srgbClr val="0399FF">
                <a:alpha val="50195"/>
              </a:srgbClr>
            </a:solidFill>
            <a:ln w="9525">
              <a:solidFill>
                <a:srgbClr val="4B595B"/>
              </a:solidFill>
              <a:round/>
              <a:headEnd/>
              <a:tailEnd/>
            </a:ln>
          </p:spPr>
          <p:txBody>
            <a:bodyPr lIns="0" anchor="ctr">
              <a:prstTxWarp prst="textNoShape">
                <a:avLst/>
              </a:prstTxWarp>
            </a:bodyPr>
            <a:lstStyle/>
            <a:p>
              <a:endParaRPr lang="en-US"/>
            </a:p>
          </p:txBody>
        </p:sp>
        <p:sp>
          <p:nvSpPr>
            <p:cNvPr id="46086" name="_s61446"/>
            <p:cNvSpPr>
              <a:spLocks noChangeArrowheads="1"/>
            </p:cNvSpPr>
            <p:nvPr/>
          </p:nvSpPr>
          <p:spPr bwMode="auto">
            <a:xfrm>
              <a:off x="2661" y="1275"/>
              <a:ext cx="970" cy="242"/>
            </a:xfrm>
            <a:prstGeom prst="rect">
              <a:avLst/>
            </a:prstGeom>
            <a:noFill/>
            <a:ln w="9525">
              <a:noFill/>
              <a:miter lim="800000"/>
              <a:headEnd/>
              <a:tailEnd/>
            </a:ln>
          </p:spPr>
          <p:txBody>
            <a:bodyPr wrap="none" lIns="0" anchor="ctr">
              <a:prstTxWarp prst="textNoShape">
                <a:avLst/>
              </a:prstTxWarp>
            </a:bodyPr>
            <a:lstStyle/>
            <a:p>
              <a:r>
                <a:rPr lang="en-GB" sz="2000" b="0">
                  <a:solidFill>
                    <a:schemeClr val="tx2"/>
                  </a:solidFill>
                </a:rPr>
                <a:t>Knowledge Based </a:t>
              </a:r>
              <a:br>
                <a:rPr lang="en-GB" sz="2000" b="0">
                  <a:solidFill>
                    <a:schemeClr val="tx2"/>
                  </a:solidFill>
                </a:rPr>
              </a:br>
              <a:r>
                <a:rPr lang="en-GB" sz="2000" b="0">
                  <a:solidFill>
                    <a:schemeClr val="tx2"/>
                  </a:solidFill>
                </a:rPr>
                <a:t>Systems</a:t>
              </a:r>
              <a:endParaRPr lang="en-US" sz="2000" b="0">
                <a:solidFill>
                  <a:schemeClr val="tx2"/>
                </a:solidFill>
              </a:endParaRPr>
            </a:p>
          </p:txBody>
        </p:sp>
        <p:sp>
          <p:nvSpPr>
            <p:cNvPr id="46087" name="_s61447"/>
            <p:cNvSpPr>
              <a:spLocks noChangeArrowheads="1" noTextEdit="1"/>
            </p:cNvSpPr>
            <p:nvPr/>
          </p:nvSpPr>
          <p:spPr bwMode="auto">
            <a:xfrm>
              <a:off x="2980" y="2167"/>
              <a:ext cx="970" cy="969"/>
            </a:xfrm>
            <a:prstGeom prst="ellipse">
              <a:avLst/>
            </a:prstGeom>
            <a:solidFill>
              <a:srgbClr val="F60802">
                <a:alpha val="50195"/>
              </a:srgbClr>
            </a:solidFill>
            <a:ln w="9525">
              <a:solidFill>
                <a:srgbClr val="F60802"/>
              </a:solidFill>
              <a:round/>
              <a:headEnd/>
              <a:tailEnd/>
            </a:ln>
          </p:spPr>
          <p:txBody>
            <a:bodyPr lIns="0" anchor="ctr">
              <a:prstTxWarp prst="textNoShape">
                <a:avLst/>
              </a:prstTxWarp>
            </a:bodyPr>
            <a:lstStyle/>
            <a:p>
              <a:endParaRPr lang="en-US"/>
            </a:p>
          </p:txBody>
        </p:sp>
        <p:sp>
          <p:nvSpPr>
            <p:cNvPr id="46088" name="_s61448"/>
            <p:cNvSpPr>
              <a:spLocks noChangeArrowheads="1"/>
            </p:cNvSpPr>
            <p:nvPr/>
          </p:nvSpPr>
          <p:spPr bwMode="auto">
            <a:xfrm>
              <a:off x="3968" y="2941"/>
              <a:ext cx="970" cy="242"/>
            </a:xfrm>
            <a:prstGeom prst="rect">
              <a:avLst/>
            </a:prstGeom>
            <a:noFill/>
            <a:ln w="9525">
              <a:noFill/>
              <a:miter lim="800000"/>
              <a:headEnd/>
              <a:tailEnd/>
            </a:ln>
          </p:spPr>
          <p:txBody>
            <a:bodyPr wrap="none" lIns="0" anchor="ctr">
              <a:prstTxWarp prst="textNoShape">
                <a:avLst/>
              </a:prstTxWarp>
            </a:bodyPr>
            <a:lstStyle/>
            <a:p>
              <a:r>
                <a:rPr lang="en-GB" sz="2000" b="0">
                  <a:solidFill>
                    <a:schemeClr val="tx2"/>
                  </a:solidFill>
                </a:rPr>
                <a:t>Library and </a:t>
              </a:r>
              <a:br>
                <a:rPr lang="en-GB" sz="2000" b="0">
                  <a:solidFill>
                    <a:schemeClr val="tx2"/>
                  </a:solidFill>
                </a:rPr>
              </a:br>
              <a:r>
                <a:rPr lang="en-GB" sz="2000" b="0">
                  <a:solidFill>
                    <a:schemeClr val="tx2"/>
                  </a:solidFill>
                </a:rPr>
                <a:t>Information </a:t>
              </a:r>
              <a:br>
                <a:rPr lang="en-GB" sz="2000" b="0">
                  <a:solidFill>
                    <a:schemeClr val="tx2"/>
                  </a:solidFill>
                </a:rPr>
              </a:br>
              <a:r>
                <a:rPr lang="en-GB" sz="2000" b="0">
                  <a:solidFill>
                    <a:schemeClr val="tx2"/>
                  </a:solidFill>
                </a:rPr>
                <a:t>Science</a:t>
              </a:r>
              <a:endParaRPr lang="en-US" sz="2000" b="0">
                <a:solidFill>
                  <a:schemeClr val="tx2"/>
                </a:solidFill>
              </a:endParaRPr>
            </a:p>
          </p:txBody>
        </p:sp>
        <p:sp>
          <p:nvSpPr>
            <p:cNvPr id="46089" name="_s61449"/>
            <p:cNvSpPr>
              <a:spLocks noChangeArrowheads="1" noTextEdit="1"/>
            </p:cNvSpPr>
            <p:nvPr/>
          </p:nvSpPr>
          <p:spPr bwMode="auto">
            <a:xfrm>
              <a:off x="2342" y="2167"/>
              <a:ext cx="970" cy="969"/>
            </a:xfrm>
            <a:prstGeom prst="ellipse">
              <a:avLst/>
            </a:prstGeom>
            <a:solidFill>
              <a:srgbClr val="F1FD09">
                <a:alpha val="50195"/>
              </a:srgbClr>
            </a:solidFill>
            <a:ln w="9525">
              <a:solidFill>
                <a:srgbClr val="F1FD09"/>
              </a:solidFill>
              <a:round/>
              <a:headEnd/>
              <a:tailEnd/>
            </a:ln>
          </p:spPr>
          <p:txBody>
            <a:bodyPr lIns="0" anchor="ctr">
              <a:prstTxWarp prst="textNoShape">
                <a:avLst/>
              </a:prstTxWarp>
            </a:bodyPr>
            <a:lstStyle/>
            <a:p>
              <a:endParaRPr lang="en-US"/>
            </a:p>
          </p:txBody>
        </p:sp>
        <p:sp>
          <p:nvSpPr>
            <p:cNvPr id="46090" name="_s61450"/>
            <p:cNvSpPr>
              <a:spLocks noChangeArrowheads="1"/>
            </p:cNvSpPr>
            <p:nvPr/>
          </p:nvSpPr>
          <p:spPr bwMode="auto">
            <a:xfrm>
              <a:off x="1354" y="2941"/>
              <a:ext cx="970" cy="242"/>
            </a:xfrm>
            <a:prstGeom prst="rect">
              <a:avLst/>
            </a:prstGeom>
            <a:noFill/>
            <a:ln w="9525">
              <a:noFill/>
              <a:miter lim="800000"/>
              <a:headEnd/>
              <a:tailEnd/>
            </a:ln>
          </p:spPr>
          <p:txBody>
            <a:bodyPr wrap="none" lIns="0" anchor="ctr">
              <a:prstTxWarp prst="textNoShape">
                <a:avLst/>
              </a:prstTxWarp>
            </a:bodyPr>
            <a:lstStyle/>
            <a:p>
              <a:r>
                <a:rPr lang="en-GB" sz="2000" b="0">
                  <a:solidFill>
                    <a:schemeClr val="tx2"/>
                  </a:solidFill>
                </a:rPr>
                <a:t>Hypertext and </a:t>
              </a:r>
              <a:br>
                <a:rPr lang="en-GB" sz="2000" b="0">
                  <a:solidFill>
                    <a:schemeClr val="tx2"/>
                  </a:solidFill>
                </a:rPr>
              </a:br>
              <a:r>
                <a:rPr lang="en-GB" sz="2000" b="0">
                  <a:solidFill>
                    <a:schemeClr val="tx2"/>
                  </a:solidFill>
                </a:rPr>
                <a:t>Hypermedia</a:t>
              </a:r>
              <a:endParaRPr lang="en-US" sz="2000" b="0">
                <a:solidFill>
                  <a:schemeClr val="tx2"/>
                </a:solidFill>
              </a:endParaRPr>
            </a:p>
          </p:txBody>
        </p:sp>
      </p:grpSp>
    </p:spTree>
    <p:extLst>
      <p:ext uri="{BB962C8B-B14F-4D97-AF65-F5344CB8AC3E}">
        <p14:creationId xmlns:p14="http://schemas.microsoft.com/office/powerpoint/2010/main" val="122186572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4"/>
          <p:cNvSpPr>
            <a:spLocks noGrp="1" noChangeArrowheads="1"/>
          </p:cNvSpPr>
          <p:nvPr>
            <p:ph type="title"/>
          </p:nvPr>
        </p:nvSpPr>
        <p:spPr/>
        <p:txBody>
          <a:bodyPr/>
          <a:lstStyle/>
          <a:p>
            <a:pPr eaLnBrk="1" hangingPunct="1"/>
            <a:r>
              <a:rPr lang="en-GB"/>
              <a:t>Metadata</a:t>
            </a:r>
            <a:endParaRPr lang="en-US"/>
          </a:p>
        </p:txBody>
      </p:sp>
      <p:sp>
        <p:nvSpPr>
          <p:cNvPr id="48131" name="Rectangle 5"/>
          <p:cNvSpPr>
            <a:spLocks noGrp="1" noChangeArrowheads="1"/>
          </p:cNvSpPr>
          <p:nvPr>
            <p:ph idx="1"/>
          </p:nvPr>
        </p:nvSpPr>
        <p:spPr/>
        <p:txBody>
          <a:bodyPr/>
          <a:lstStyle/>
          <a:p>
            <a:pPr eaLnBrk="1" hangingPunct="1"/>
            <a:r>
              <a:rPr lang="en-GB" sz="2000"/>
              <a:t>The origins of the Semantic Web lie in metadata</a:t>
            </a:r>
          </a:p>
          <a:p>
            <a:pPr eaLnBrk="1" hangingPunct="1"/>
            <a:r>
              <a:rPr lang="en-GB" sz="2000"/>
              <a:t>Metadata is data about data</a:t>
            </a:r>
          </a:p>
          <a:p>
            <a:pPr lvl="1" eaLnBrk="1" hangingPunct="1"/>
            <a:r>
              <a:rPr lang="en-GB" sz="2000"/>
              <a:t>A webpage is data</a:t>
            </a:r>
          </a:p>
          <a:p>
            <a:pPr lvl="1" eaLnBrk="1" hangingPunct="1"/>
            <a:r>
              <a:rPr lang="en-GB" sz="2000"/>
              <a:t>A description of the webpage is metadata</a:t>
            </a:r>
          </a:p>
          <a:p>
            <a:pPr lvl="1" eaLnBrk="1" hangingPunct="1"/>
            <a:r>
              <a:rPr lang="en-GB" sz="2000"/>
              <a:t>Metadata for a webpage could include</a:t>
            </a:r>
          </a:p>
          <a:p>
            <a:pPr lvl="2" eaLnBrk="1" hangingPunct="1"/>
            <a:r>
              <a:rPr lang="en-GB" sz="2000"/>
              <a:t>author</a:t>
            </a:r>
          </a:p>
          <a:p>
            <a:pPr lvl="2" eaLnBrk="1" hangingPunct="1"/>
            <a:r>
              <a:rPr lang="en-GB" sz="2000"/>
              <a:t>date of publication</a:t>
            </a:r>
          </a:p>
          <a:p>
            <a:pPr lvl="2" eaLnBrk="1" hangingPunct="1"/>
            <a:r>
              <a:rPr lang="en-GB" sz="2000"/>
              <a:t>file size</a:t>
            </a:r>
          </a:p>
          <a:p>
            <a:pPr lvl="2" eaLnBrk="1" hangingPunct="1"/>
            <a:r>
              <a:rPr lang="en-GB" sz="2000"/>
              <a:t>…</a:t>
            </a:r>
          </a:p>
          <a:p>
            <a:pPr eaLnBrk="1" hangingPunct="1"/>
            <a:r>
              <a:rPr lang="en-GB" sz="2000"/>
              <a:t>Library cataloguing = metadata</a:t>
            </a:r>
            <a:endParaRPr lang="en-US" sz="2000"/>
          </a:p>
        </p:txBody>
      </p:sp>
    </p:spTree>
    <p:extLst>
      <p:ext uri="{BB962C8B-B14F-4D97-AF65-F5344CB8AC3E}">
        <p14:creationId xmlns:p14="http://schemas.microsoft.com/office/powerpoint/2010/main" val="21457082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p:cNvSpPr>
            <a:spLocks noGrp="1" noChangeArrowheads="1"/>
          </p:cNvSpPr>
          <p:nvPr>
            <p:ph type="title"/>
          </p:nvPr>
        </p:nvSpPr>
        <p:spPr/>
        <p:txBody>
          <a:bodyPr/>
          <a:lstStyle/>
          <a:p>
            <a:pPr eaLnBrk="1" hangingPunct="1"/>
            <a:r>
              <a:rPr lang="en-GB"/>
              <a:t>Beyond metadata</a:t>
            </a:r>
            <a:endParaRPr lang="en-US"/>
          </a:p>
        </p:txBody>
      </p:sp>
      <p:sp>
        <p:nvSpPr>
          <p:cNvPr id="50179" name="Rectangle 5"/>
          <p:cNvSpPr>
            <a:spLocks noGrp="1" noChangeArrowheads="1"/>
          </p:cNvSpPr>
          <p:nvPr>
            <p:ph idx="1"/>
          </p:nvPr>
        </p:nvSpPr>
        <p:spPr/>
        <p:txBody>
          <a:bodyPr/>
          <a:lstStyle/>
          <a:p>
            <a:pPr eaLnBrk="1" hangingPunct="1"/>
            <a:r>
              <a:rPr lang="en-GB"/>
              <a:t>The scope of the modern Semantic Web goes beyond bibliographic metadata for webpages</a:t>
            </a:r>
          </a:p>
          <a:p>
            <a:pPr eaLnBrk="1" hangingPunct="1"/>
            <a:endParaRPr lang="en-GB"/>
          </a:p>
          <a:p>
            <a:pPr eaLnBrk="1" hangingPunct="1"/>
            <a:r>
              <a:rPr lang="en-GB"/>
              <a:t>Metadata is still just data</a:t>
            </a:r>
          </a:p>
          <a:p>
            <a:pPr eaLnBrk="1" hangingPunct="1"/>
            <a:endParaRPr lang="en-GB"/>
          </a:p>
          <a:p>
            <a:pPr eaLnBrk="1" hangingPunct="1"/>
            <a:r>
              <a:rPr lang="en-GB"/>
              <a:t>If we have an infrastructure for metadata, we can use it for data in general</a:t>
            </a:r>
            <a:endParaRPr lang="en-US"/>
          </a:p>
        </p:txBody>
      </p:sp>
    </p:spTree>
    <p:extLst>
      <p:ext uri="{BB962C8B-B14F-4D97-AF65-F5344CB8AC3E}">
        <p14:creationId xmlns:p14="http://schemas.microsoft.com/office/powerpoint/2010/main" val="254310694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p:txBody>
          <a:bodyPr/>
          <a:lstStyle/>
          <a:p>
            <a:r>
              <a:rPr lang="en-GB" smtClean="0"/>
              <a:t>Course Aims</a:t>
            </a:r>
            <a:endParaRPr lang="en-GB"/>
          </a:p>
        </p:txBody>
      </p:sp>
      <p:sp>
        <p:nvSpPr>
          <p:cNvPr id="19459" name="Rectangle 5"/>
          <p:cNvSpPr>
            <a:spLocks noGrp="1" noChangeArrowheads="1"/>
          </p:cNvSpPr>
          <p:nvPr>
            <p:ph idx="1"/>
          </p:nvPr>
        </p:nvSpPr>
        <p:spPr/>
        <p:txBody>
          <a:bodyPr/>
          <a:lstStyle/>
          <a:p>
            <a:r>
              <a:rPr lang="en-GB" smtClean="0"/>
              <a:t>Understand the key ideas and history behind the Semantic Web</a:t>
            </a:r>
          </a:p>
          <a:p>
            <a:r>
              <a:rPr lang="en-GB" smtClean="0"/>
              <a:t>Explain the state of the art in Semantic Web technologies</a:t>
            </a:r>
          </a:p>
          <a:p>
            <a:r>
              <a:rPr lang="en-GB" smtClean="0"/>
              <a:t>Gain practical experience of ontology design in OWL</a:t>
            </a:r>
          </a:p>
          <a:p>
            <a:r>
              <a:rPr lang="en-GB" smtClean="0"/>
              <a:t>Understand the future directions of the Semantic Web, and its relationship with other Web developments</a:t>
            </a:r>
            <a:endParaRPr lang="en-GB"/>
          </a:p>
        </p:txBody>
      </p:sp>
    </p:spTree>
    <p:extLst>
      <p:ext uri="{BB962C8B-B14F-4D97-AF65-F5344CB8AC3E}">
        <p14:creationId xmlns:p14="http://schemas.microsoft.com/office/powerpoint/2010/main" val="141211041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4"/>
          <p:cNvSpPr>
            <a:spLocks noGrp="1" noChangeArrowheads="1"/>
          </p:cNvSpPr>
          <p:nvPr>
            <p:ph type="title"/>
          </p:nvPr>
        </p:nvSpPr>
        <p:spPr/>
        <p:txBody>
          <a:bodyPr/>
          <a:lstStyle/>
          <a:p>
            <a:pPr eaLnBrk="1" hangingPunct="1"/>
            <a:r>
              <a:rPr lang="en-GB"/>
              <a:t>Knowledge representation</a:t>
            </a:r>
            <a:endParaRPr lang="en-US"/>
          </a:p>
        </p:txBody>
      </p:sp>
      <p:sp>
        <p:nvSpPr>
          <p:cNvPr id="52227" name="Rectangle 5"/>
          <p:cNvSpPr>
            <a:spLocks noGrp="1" noChangeArrowheads="1"/>
          </p:cNvSpPr>
          <p:nvPr>
            <p:ph idx="1"/>
          </p:nvPr>
        </p:nvSpPr>
        <p:spPr/>
        <p:txBody>
          <a:bodyPr/>
          <a:lstStyle/>
          <a:p>
            <a:pPr eaLnBrk="1" hangingPunct="1"/>
            <a:r>
              <a:rPr lang="en-GB" sz="2000"/>
              <a:t>Long-standing discipline within Artificial Intelligence</a:t>
            </a:r>
          </a:p>
          <a:p>
            <a:pPr lvl="1" eaLnBrk="1" hangingPunct="1"/>
            <a:r>
              <a:rPr lang="en-GB" sz="2000"/>
              <a:t>(the Semantic Web has a strong heritage!)</a:t>
            </a:r>
          </a:p>
          <a:p>
            <a:pPr eaLnBrk="1" hangingPunct="1"/>
            <a:r>
              <a:rPr lang="en-GB" sz="2000"/>
              <a:t>Knowledge representation languages should:</a:t>
            </a:r>
          </a:p>
          <a:p>
            <a:pPr lvl="1" eaLnBrk="1" hangingPunct="1"/>
            <a:r>
              <a:rPr lang="en-GB" sz="2000"/>
              <a:t>Handle qualitative knowledge</a:t>
            </a:r>
          </a:p>
          <a:p>
            <a:pPr lvl="1" eaLnBrk="1" hangingPunct="1"/>
            <a:r>
              <a:rPr lang="en-GB" sz="2000"/>
              <a:t>Allow new knowledge to be inferred</a:t>
            </a:r>
          </a:p>
          <a:p>
            <a:pPr lvl="1" eaLnBrk="1" hangingPunct="1"/>
            <a:r>
              <a:rPr lang="en-GB" sz="2000"/>
              <a:t>Represent both the general and the specific</a:t>
            </a:r>
          </a:p>
          <a:p>
            <a:pPr lvl="1" eaLnBrk="1" hangingPunct="1"/>
            <a:r>
              <a:rPr lang="en-GB" sz="2000"/>
              <a:t>Capture complex meaning</a:t>
            </a:r>
          </a:p>
          <a:p>
            <a:pPr lvl="1" eaLnBrk="1" hangingPunct="1"/>
            <a:r>
              <a:rPr lang="en-GB" sz="2000"/>
              <a:t>Allow meta-level reasoning</a:t>
            </a:r>
            <a:endParaRPr lang="en-US" sz="2000"/>
          </a:p>
          <a:p>
            <a:pPr eaLnBrk="1" hangingPunct="1"/>
            <a:r>
              <a:rPr lang="en-GB" sz="2000"/>
              <a:t>RDF, RDF Schema and OWL are knowledge representation languages</a:t>
            </a:r>
          </a:p>
        </p:txBody>
      </p:sp>
    </p:spTree>
    <p:extLst>
      <p:ext uri="{BB962C8B-B14F-4D97-AF65-F5344CB8AC3E}">
        <p14:creationId xmlns:p14="http://schemas.microsoft.com/office/powerpoint/2010/main" val="168899099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274" name="Group 4"/>
          <p:cNvGrpSpPr>
            <a:grpSpLocks/>
          </p:cNvGrpSpPr>
          <p:nvPr/>
        </p:nvGrpSpPr>
        <p:grpSpPr bwMode="auto">
          <a:xfrm>
            <a:off x="1439863" y="4292600"/>
            <a:ext cx="6264275" cy="1803400"/>
            <a:chOff x="1156" y="2702"/>
            <a:chExt cx="3946" cy="1136"/>
          </a:xfrm>
        </p:grpSpPr>
        <p:grpSp>
          <p:nvGrpSpPr>
            <p:cNvPr id="54277" name="Group 5"/>
            <p:cNvGrpSpPr>
              <a:grpSpLocks/>
            </p:cNvGrpSpPr>
            <p:nvPr/>
          </p:nvGrpSpPr>
          <p:grpSpPr bwMode="auto">
            <a:xfrm>
              <a:off x="2516" y="3475"/>
              <a:ext cx="862" cy="363"/>
              <a:chOff x="1338" y="2750"/>
              <a:chExt cx="862" cy="363"/>
            </a:xfrm>
          </p:grpSpPr>
          <p:sp>
            <p:nvSpPr>
              <p:cNvPr id="54298" name="AutoShape 6"/>
              <p:cNvSpPr>
                <a:spLocks noChangeArrowheads="1"/>
              </p:cNvSpPr>
              <p:nvPr/>
            </p:nvSpPr>
            <p:spPr bwMode="auto">
              <a:xfrm>
                <a:off x="1338" y="2750"/>
                <a:ext cx="862" cy="363"/>
              </a:xfrm>
              <a:prstGeom prst="roundRect">
                <a:avLst>
                  <a:gd name="adj"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54299" name="Text Box 7"/>
              <p:cNvSpPr txBox="1">
                <a:spLocks noChangeArrowheads="1"/>
              </p:cNvSpPr>
              <p:nvPr/>
            </p:nvSpPr>
            <p:spPr bwMode="auto">
              <a:xfrm>
                <a:off x="1671" y="2838"/>
                <a:ext cx="223" cy="173"/>
              </a:xfrm>
              <a:prstGeom prst="rect">
                <a:avLst/>
              </a:prstGeom>
              <a:solidFill>
                <a:schemeClr val="accent1"/>
              </a:solidFill>
              <a:ln w="9525">
                <a:noFill/>
                <a:miter lim="800000"/>
                <a:headEnd/>
                <a:tailEnd/>
              </a:ln>
            </p:spPr>
            <p:txBody>
              <a:bodyPr wrap="none" lIns="0" rIns="0">
                <a:prstTxWarp prst="textNoShape">
                  <a:avLst/>
                </a:prstTxWarp>
                <a:spAutoFit/>
              </a:bodyPr>
              <a:lstStyle/>
              <a:p>
                <a:r>
                  <a:rPr lang="en-GB" sz="1200"/>
                  <a:t>Fido</a:t>
                </a:r>
                <a:endParaRPr lang="en-US" sz="1200"/>
              </a:p>
            </p:txBody>
          </p:sp>
        </p:grpSp>
        <p:grpSp>
          <p:nvGrpSpPr>
            <p:cNvPr id="54278" name="Group 8"/>
            <p:cNvGrpSpPr>
              <a:grpSpLocks/>
            </p:cNvGrpSpPr>
            <p:nvPr/>
          </p:nvGrpSpPr>
          <p:grpSpPr bwMode="auto">
            <a:xfrm>
              <a:off x="2516" y="2704"/>
              <a:ext cx="862" cy="363"/>
              <a:chOff x="1338" y="2750"/>
              <a:chExt cx="862" cy="363"/>
            </a:xfrm>
          </p:grpSpPr>
          <p:sp>
            <p:nvSpPr>
              <p:cNvPr id="54296" name="AutoShape 9"/>
              <p:cNvSpPr>
                <a:spLocks noChangeArrowheads="1"/>
              </p:cNvSpPr>
              <p:nvPr/>
            </p:nvSpPr>
            <p:spPr bwMode="auto">
              <a:xfrm>
                <a:off x="1338" y="2750"/>
                <a:ext cx="862" cy="363"/>
              </a:xfrm>
              <a:prstGeom prst="roundRect">
                <a:avLst>
                  <a:gd name="adj"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54297" name="Text Box 10"/>
              <p:cNvSpPr txBox="1">
                <a:spLocks noChangeArrowheads="1"/>
              </p:cNvSpPr>
              <p:nvPr/>
            </p:nvSpPr>
            <p:spPr bwMode="auto">
              <a:xfrm>
                <a:off x="1684" y="2838"/>
                <a:ext cx="196" cy="173"/>
              </a:xfrm>
              <a:prstGeom prst="rect">
                <a:avLst/>
              </a:prstGeom>
              <a:solidFill>
                <a:schemeClr val="accent1"/>
              </a:solidFill>
              <a:ln w="9525">
                <a:noFill/>
                <a:miter lim="800000"/>
                <a:headEnd/>
                <a:tailEnd/>
              </a:ln>
            </p:spPr>
            <p:txBody>
              <a:bodyPr wrap="none" lIns="0" rIns="0">
                <a:prstTxWarp prst="textNoShape">
                  <a:avLst/>
                </a:prstTxWarp>
                <a:spAutoFit/>
              </a:bodyPr>
              <a:lstStyle/>
              <a:p>
                <a:r>
                  <a:rPr lang="en-GB" sz="1200"/>
                  <a:t>Dog</a:t>
                </a:r>
                <a:endParaRPr lang="en-US" sz="1200"/>
              </a:p>
            </p:txBody>
          </p:sp>
        </p:grpSp>
        <p:grpSp>
          <p:nvGrpSpPr>
            <p:cNvPr id="54279" name="Group 11"/>
            <p:cNvGrpSpPr>
              <a:grpSpLocks/>
            </p:cNvGrpSpPr>
            <p:nvPr/>
          </p:nvGrpSpPr>
          <p:grpSpPr bwMode="auto">
            <a:xfrm>
              <a:off x="4240" y="3475"/>
              <a:ext cx="862" cy="363"/>
              <a:chOff x="1338" y="2750"/>
              <a:chExt cx="862" cy="363"/>
            </a:xfrm>
          </p:grpSpPr>
          <p:sp>
            <p:nvSpPr>
              <p:cNvPr id="54294" name="AutoShape 12"/>
              <p:cNvSpPr>
                <a:spLocks noChangeArrowheads="1"/>
              </p:cNvSpPr>
              <p:nvPr/>
            </p:nvSpPr>
            <p:spPr bwMode="auto">
              <a:xfrm>
                <a:off x="1338" y="2750"/>
                <a:ext cx="862" cy="363"/>
              </a:xfrm>
              <a:prstGeom prst="roundRect">
                <a:avLst>
                  <a:gd name="adj"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54295" name="Text Box 13"/>
              <p:cNvSpPr txBox="1">
                <a:spLocks noChangeArrowheads="1"/>
              </p:cNvSpPr>
              <p:nvPr/>
            </p:nvSpPr>
            <p:spPr bwMode="auto">
              <a:xfrm>
                <a:off x="1652" y="2838"/>
                <a:ext cx="260" cy="173"/>
              </a:xfrm>
              <a:prstGeom prst="rect">
                <a:avLst/>
              </a:prstGeom>
              <a:solidFill>
                <a:schemeClr val="accent1"/>
              </a:solidFill>
              <a:ln w="9525">
                <a:noFill/>
                <a:miter lim="800000"/>
                <a:headEnd/>
                <a:tailEnd/>
              </a:ln>
            </p:spPr>
            <p:txBody>
              <a:bodyPr wrap="none" lIns="0" rIns="0">
                <a:prstTxWarp prst="textNoShape">
                  <a:avLst/>
                </a:prstTxWarp>
                <a:spAutoFit/>
              </a:bodyPr>
              <a:lstStyle/>
              <a:p>
                <a:r>
                  <a:rPr lang="en-GB" sz="1200"/>
                  <a:t>steak</a:t>
                </a:r>
                <a:endParaRPr lang="en-US" sz="1200"/>
              </a:p>
            </p:txBody>
          </p:sp>
        </p:grpSp>
        <p:grpSp>
          <p:nvGrpSpPr>
            <p:cNvPr id="54280" name="Group 14"/>
            <p:cNvGrpSpPr>
              <a:grpSpLocks/>
            </p:cNvGrpSpPr>
            <p:nvPr/>
          </p:nvGrpSpPr>
          <p:grpSpPr bwMode="auto">
            <a:xfrm>
              <a:off x="4240" y="2704"/>
              <a:ext cx="862" cy="363"/>
              <a:chOff x="1338" y="2750"/>
              <a:chExt cx="862" cy="363"/>
            </a:xfrm>
          </p:grpSpPr>
          <p:sp>
            <p:nvSpPr>
              <p:cNvPr id="54292" name="AutoShape 15"/>
              <p:cNvSpPr>
                <a:spLocks noChangeArrowheads="1"/>
              </p:cNvSpPr>
              <p:nvPr/>
            </p:nvSpPr>
            <p:spPr bwMode="auto">
              <a:xfrm>
                <a:off x="1338" y="2750"/>
                <a:ext cx="862" cy="363"/>
              </a:xfrm>
              <a:prstGeom prst="roundRect">
                <a:avLst>
                  <a:gd name="adj"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54293" name="Text Box 16"/>
              <p:cNvSpPr txBox="1">
                <a:spLocks noChangeArrowheads="1"/>
              </p:cNvSpPr>
              <p:nvPr/>
            </p:nvSpPr>
            <p:spPr bwMode="auto">
              <a:xfrm>
                <a:off x="1622" y="2838"/>
                <a:ext cx="322" cy="173"/>
              </a:xfrm>
              <a:prstGeom prst="rect">
                <a:avLst/>
              </a:prstGeom>
              <a:solidFill>
                <a:schemeClr val="accent1"/>
              </a:solidFill>
              <a:ln w="9525">
                <a:noFill/>
                <a:miter lim="800000"/>
                <a:headEnd/>
                <a:tailEnd/>
              </a:ln>
            </p:spPr>
            <p:txBody>
              <a:bodyPr wrap="none" lIns="0" rIns="0">
                <a:prstTxWarp prst="textNoShape">
                  <a:avLst/>
                </a:prstTxWarp>
                <a:spAutoFit/>
              </a:bodyPr>
              <a:lstStyle/>
              <a:p>
                <a:r>
                  <a:rPr lang="en-GB" sz="1200"/>
                  <a:t>brown</a:t>
                </a:r>
                <a:endParaRPr lang="en-US" sz="1200"/>
              </a:p>
            </p:txBody>
          </p:sp>
        </p:grpSp>
        <p:cxnSp>
          <p:nvCxnSpPr>
            <p:cNvPr id="54281" name="AutoShape 17"/>
            <p:cNvCxnSpPr>
              <a:cxnSpLocks noChangeShapeType="1"/>
              <a:stCxn id="54298" idx="0"/>
              <a:endCxn id="54296" idx="2"/>
            </p:cNvCxnSpPr>
            <p:nvPr/>
          </p:nvCxnSpPr>
          <p:spPr bwMode="auto">
            <a:xfrm flipV="1">
              <a:off x="2947" y="3067"/>
              <a:ext cx="0" cy="408"/>
            </a:xfrm>
            <a:prstGeom prst="straightConnector1">
              <a:avLst/>
            </a:prstGeom>
            <a:noFill/>
            <a:ln w="9525">
              <a:solidFill>
                <a:schemeClr val="tx1"/>
              </a:solidFill>
              <a:round/>
              <a:headEnd/>
              <a:tailEnd type="triangle" w="med" len="med"/>
            </a:ln>
          </p:spPr>
        </p:cxnSp>
        <p:cxnSp>
          <p:nvCxnSpPr>
            <p:cNvPr id="54282" name="AutoShape 18"/>
            <p:cNvCxnSpPr>
              <a:cxnSpLocks noChangeShapeType="1"/>
              <a:stCxn id="54298" idx="3"/>
              <a:endCxn id="54292" idx="1"/>
            </p:cNvCxnSpPr>
            <p:nvPr/>
          </p:nvCxnSpPr>
          <p:spPr bwMode="auto">
            <a:xfrm flipV="1">
              <a:off x="3378" y="2886"/>
              <a:ext cx="862" cy="771"/>
            </a:xfrm>
            <a:prstGeom prst="straightConnector1">
              <a:avLst/>
            </a:prstGeom>
            <a:noFill/>
            <a:ln w="9525">
              <a:solidFill>
                <a:schemeClr val="tx1"/>
              </a:solidFill>
              <a:round/>
              <a:headEnd/>
              <a:tailEnd type="triangle" w="med" len="med"/>
            </a:ln>
          </p:spPr>
        </p:cxnSp>
        <p:cxnSp>
          <p:nvCxnSpPr>
            <p:cNvPr id="54283" name="AutoShape 19"/>
            <p:cNvCxnSpPr>
              <a:cxnSpLocks noChangeShapeType="1"/>
              <a:stCxn id="54298" idx="3"/>
              <a:endCxn id="54294" idx="1"/>
            </p:cNvCxnSpPr>
            <p:nvPr/>
          </p:nvCxnSpPr>
          <p:spPr bwMode="auto">
            <a:xfrm>
              <a:off x="3378" y="3657"/>
              <a:ext cx="862" cy="0"/>
            </a:xfrm>
            <a:prstGeom prst="straightConnector1">
              <a:avLst/>
            </a:prstGeom>
            <a:noFill/>
            <a:ln w="9525">
              <a:solidFill>
                <a:schemeClr val="tx1"/>
              </a:solidFill>
              <a:round/>
              <a:headEnd/>
              <a:tailEnd type="triangle" w="med" len="med"/>
            </a:ln>
          </p:spPr>
        </p:cxnSp>
        <p:grpSp>
          <p:nvGrpSpPr>
            <p:cNvPr id="54284" name="Group 20"/>
            <p:cNvGrpSpPr>
              <a:grpSpLocks/>
            </p:cNvGrpSpPr>
            <p:nvPr/>
          </p:nvGrpSpPr>
          <p:grpSpPr bwMode="auto">
            <a:xfrm>
              <a:off x="1156" y="2704"/>
              <a:ext cx="862" cy="363"/>
              <a:chOff x="1338" y="2750"/>
              <a:chExt cx="862" cy="363"/>
            </a:xfrm>
          </p:grpSpPr>
          <p:sp>
            <p:nvSpPr>
              <p:cNvPr id="54290" name="AutoShape 21"/>
              <p:cNvSpPr>
                <a:spLocks noChangeArrowheads="1"/>
              </p:cNvSpPr>
              <p:nvPr/>
            </p:nvSpPr>
            <p:spPr bwMode="auto">
              <a:xfrm>
                <a:off x="1338" y="2750"/>
                <a:ext cx="862" cy="363"/>
              </a:xfrm>
              <a:prstGeom prst="roundRect">
                <a:avLst>
                  <a:gd name="adj"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54291" name="Text Box 22"/>
              <p:cNvSpPr txBox="1">
                <a:spLocks noChangeArrowheads="1"/>
              </p:cNvSpPr>
              <p:nvPr/>
            </p:nvSpPr>
            <p:spPr bwMode="auto">
              <a:xfrm>
                <a:off x="1668" y="2838"/>
                <a:ext cx="230" cy="173"/>
              </a:xfrm>
              <a:prstGeom prst="rect">
                <a:avLst/>
              </a:prstGeom>
              <a:solidFill>
                <a:schemeClr val="accent1"/>
              </a:solidFill>
              <a:ln w="9525">
                <a:noFill/>
                <a:miter lim="800000"/>
                <a:headEnd/>
                <a:tailEnd/>
              </a:ln>
            </p:spPr>
            <p:txBody>
              <a:bodyPr wrap="none" lIns="0" rIns="0">
                <a:prstTxWarp prst="textNoShape">
                  <a:avLst/>
                </a:prstTxWarp>
                <a:spAutoFit/>
              </a:bodyPr>
              <a:lstStyle/>
              <a:p>
                <a:r>
                  <a:rPr lang="en-GB" sz="1200"/>
                  <a:t>bark</a:t>
                </a:r>
                <a:endParaRPr lang="en-US" sz="1200"/>
              </a:p>
            </p:txBody>
          </p:sp>
        </p:grpSp>
        <p:cxnSp>
          <p:nvCxnSpPr>
            <p:cNvPr id="54285" name="AutoShape 23"/>
            <p:cNvCxnSpPr>
              <a:cxnSpLocks noChangeShapeType="1"/>
              <a:stCxn id="54296" idx="1"/>
              <a:endCxn id="54290" idx="3"/>
            </p:cNvCxnSpPr>
            <p:nvPr/>
          </p:nvCxnSpPr>
          <p:spPr bwMode="auto">
            <a:xfrm flipH="1">
              <a:off x="2018" y="2886"/>
              <a:ext cx="498" cy="0"/>
            </a:xfrm>
            <a:prstGeom prst="straightConnector1">
              <a:avLst/>
            </a:prstGeom>
            <a:noFill/>
            <a:ln w="9525">
              <a:solidFill>
                <a:schemeClr val="tx1"/>
              </a:solidFill>
              <a:round/>
              <a:headEnd/>
              <a:tailEnd type="triangle" w="med" len="med"/>
            </a:ln>
          </p:spPr>
        </p:cxnSp>
        <p:sp>
          <p:nvSpPr>
            <p:cNvPr id="54286" name="Text Box 24"/>
            <p:cNvSpPr txBox="1">
              <a:spLocks noChangeArrowheads="1"/>
            </p:cNvSpPr>
            <p:nvPr/>
          </p:nvSpPr>
          <p:spPr bwMode="auto">
            <a:xfrm>
              <a:off x="2108" y="2702"/>
              <a:ext cx="378" cy="173"/>
            </a:xfrm>
            <a:prstGeom prst="rect">
              <a:avLst/>
            </a:prstGeom>
            <a:noFill/>
            <a:ln w="9525">
              <a:noFill/>
              <a:miter lim="800000"/>
              <a:headEnd/>
              <a:tailEnd/>
            </a:ln>
          </p:spPr>
          <p:txBody>
            <a:bodyPr wrap="none">
              <a:prstTxWarp prst="textNoShape">
                <a:avLst/>
              </a:prstTxWarp>
              <a:spAutoFit/>
            </a:bodyPr>
            <a:lstStyle/>
            <a:p>
              <a:pPr algn="l"/>
              <a:r>
                <a:rPr lang="en-GB" sz="1200" b="0"/>
                <a:t>action</a:t>
              </a:r>
              <a:endParaRPr lang="en-US" sz="1200" b="0"/>
            </a:p>
          </p:txBody>
        </p:sp>
        <p:sp>
          <p:nvSpPr>
            <p:cNvPr id="54287" name="Text Box 25"/>
            <p:cNvSpPr txBox="1">
              <a:spLocks noChangeArrowheads="1"/>
            </p:cNvSpPr>
            <p:nvPr/>
          </p:nvSpPr>
          <p:spPr bwMode="auto">
            <a:xfrm>
              <a:off x="2652" y="3201"/>
              <a:ext cx="257" cy="173"/>
            </a:xfrm>
            <a:prstGeom prst="rect">
              <a:avLst/>
            </a:prstGeom>
            <a:noFill/>
            <a:ln w="9525">
              <a:noFill/>
              <a:miter lim="800000"/>
              <a:headEnd/>
              <a:tailEnd/>
            </a:ln>
          </p:spPr>
          <p:txBody>
            <a:bodyPr wrap="none">
              <a:prstTxWarp prst="textNoShape">
                <a:avLst/>
              </a:prstTxWarp>
              <a:spAutoFit/>
            </a:bodyPr>
            <a:lstStyle/>
            <a:p>
              <a:pPr algn="l"/>
              <a:r>
                <a:rPr lang="en-GB" sz="1200" b="0"/>
                <a:t>is a</a:t>
              </a:r>
              <a:endParaRPr lang="en-US" sz="1200" b="0"/>
            </a:p>
          </p:txBody>
        </p:sp>
        <p:sp>
          <p:nvSpPr>
            <p:cNvPr id="54288" name="Text Box 26"/>
            <p:cNvSpPr txBox="1">
              <a:spLocks noChangeArrowheads="1"/>
            </p:cNvSpPr>
            <p:nvPr/>
          </p:nvSpPr>
          <p:spPr bwMode="auto">
            <a:xfrm>
              <a:off x="3560" y="3020"/>
              <a:ext cx="385" cy="173"/>
            </a:xfrm>
            <a:prstGeom prst="rect">
              <a:avLst/>
            </a:prstGeom>
            <a:noFill/>
            <a:ln w="9525">
              <a:noFill/>
              <a:miter lim="800000"/>
              <a:headEnd/>
              <a:tailEnd/>
            </a:ln>
          </p:spPr>
          <p:txBody>
            <a:bodyPr wrap="none">
              <a:prstTxWarp prst="textNoShape">
                <a:avLst/>
              </a:prstTxWarp>
              <a:spAutoFit/>
            </a:bodyPr>
            <a:lstStyle/>
            <a:p>
              <a:pPr algn="l"/>
              <a:r>
                <a:rPr lang="en-GB" sz="1200" b="0"/>
                <a:t>colour</a:t>
              </a:r>
              <a:endParaRPr lang="en-US" sz="1200" b="0"/>
            </a:p>
          </p:txBody>
        </p:sp>
        <p:sp>
          <p:nvSpPr>
            <p:cNvPr id="54289" name="Text Box 27"/>
            <p:cNvSpPr txBox="1">
              <a:spLocks noChangeArrowheads="1"/>
            </p:cNvSpPr>
            <p:nvPr/>
          </p:nvSpPr>
          <p:spPr bwMode="auto">
            <a:xfrm>
              <a:off x="3650" y="3655"/>
              <a:ext cx="285" cy="173"/>
            </a:xfrm>
            <a:prstGeom prst="rect">
              <a:avLst/>
            </a:prstGeom>
            <a:noFill/>
            <a:ln w="9525">
              <a:noFill/>
              <a:miter lim="800000"/>
              <a:headEnd/>
              <a:tailEnd/>
            </a:ln>
          </p:spPr>
          <p:txBody>
            <a:bodyPr wrap="none">
              <a:prstTxWarp prst="textNoShape">
                <a:avLst/>
              </a:prstTxWarp>
              <a:spAutoFit/>
            </a:bodyPr>
            <a:lstStyle/>
            <a:p>
              <a:pPr algn="l"/>
              <a:r>
                <a:rPr lang="en-GB" sz="1200" b="0"/>
                <a:t>eats</a:t>
              </a:r>
              <a:endParaRPr lang="en-US" sz="1200" b="0"/>
            </a:p>
          </p:txBody>
        </p:sp>
      </p:grpSp>
      <p:sp>
        <p:nvSpPr>
          <p:cNvPr id="54275" name="Rectangle 28"/>
          <p:cNvSpPr>
            <a:spLocks noGrp="1" noChangeArrowheads="1"/>
          </p:cNvSpPr>
          <p:nvPr>
            <p:ph type="title"/>
          </p:nvPr>
        </p:nvSpPr>
        <p:spPr/>
        <p:txBody>
          <a:bodyPr/>
          <a:lstStyle/>
          <a:p>
            <a:pPr eaLnBrk="1" hangingPunct="1"/>
            <a:r>
              <a:rPr lang="en-GB"/>
              <a:t>Network knowledge representation</a:t>
            </a:r>
            <a:endParaRPr lang="en-US"/>
          </a:p>
        </p:txBody>
      </p:sp>
      <p:sp>
        <p:nvSpPr>
          <p:cNvPr id="54276" name="Rectangle 29"/>
          <p:cNvSpPr>
            <a:spLocks noGrp="1" noChangeArrowheads="1"/>
          </p:cNvSpPr>
          <p:nvPr>
            <p:ph idx="1"/>
          </p:nvPr>
        </p:nvSpPr>
        <p:spPr/>
        <p:txBody>
          <a:bodyPr/>
          <a:lstStyle/>
          <a:p>
            <a:pPr eaLnBrk="1" hangingPunct="1">
              <a:lnSpc>
                <a:spcPct val="90000"/>
              </a:lnSpc>
            </a:pPr>
            <a:r>
              <a:rPr lang="en-GB" sz="1800"/>
              <a:t>“Traditional” knowledge representation is formal logic</a:t>
            </a:r>
          </a:p>
          <a:p>
            <a:pPr eaLnBrk="1" hangingPunct="1">
              <a:lnSpc>
                <a:spcPct val="90000"/>
              </a:lnSpc>
            </a:pPr>
            <a:r>
              <a:rPr lang="en-GB" sz="1800"/>
              <a:t>Network knowledge representation originated in 1960s with psychologists and linguists</a:t>
            </a:r>
            <a:endParaRPr lang="en-US" sz="1800"/>
          </a:p>
          <a:p>
            <a:pPr eaLnBrk="1" hangingPunct="1">
              <a:lnSpc>
                <a:spcPct val="90000"/>
              </a:lnSpc>
            </a:pPr>
            <a:r>
              <a:rPr lang="en-GB" sz="1800"/>
              <a:t>Knowledge is represented as a graph</a:t>
            </a:r>
          </a:p>
          <a:p>
            <a:pPr marL="822325" lvl="1" eaLnBrk="1" hangingPunct="1">
              <a:lnSpc>
                <a:spcPct val="80000"/>
              </a:lnSpc>
            </a:pPr>
            <a:r>
              <a:rPr lang="en-GB" sz="1800"/>
              <a:t>Nodes are objects or concepts</a:t>
            </a:r>
          </a:p>
          <a:p>
            <a:pPr marL="822325" lvl="1" eaLnBrk="1" hangingPunct="1">
              <a:lnSpc>
                <a:spcPct val="80000"/>
              </a:lnSpc>
            </a:pPr>
            <a:r>
              <a:rPr lang="en-GB" sz="1800"/>
              <a:t>Edges are relations or associations</a:t>
            </a:r>
          </a:p>
        </p:txBody>
      </p:sp>
    </p:spTree>
    <p:extLst>
      <p:ext uri="{BB962C8B-B14F-4D97-AF65-F5344CB8AC3E}">
        <p14:creationId xmlns:p14="http://schemas.microsoft.com/office/powerpoint/2010/main" val="214710696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4"/>
          <p:cNvSpPr>
            <a:spLocks noGrp="1" noChangeArrowheads="1"/>
          </p:cNvSpPr>
          <p:nvPr>
            <p:ph type="title"/>
          </p:nvPr>
        </p:nvSpPr>
        <p:spPr/>
        <p:txBody>
          <a:bodyPr/>
          <a:lstStyle/>
          <a:p>
            <a:pPr eaLnBrk="1" hangingPunct="1"/>
            <a:r>
              <a:rPr lang="en-GB"/>
              <a:t>Vocabularies and ontologies</a:t>
            </a:r>
            <a:endParaRPr lang="en-US"/>
          </a:p>
        </p:txBody>
      </p:sp>
      <p:sp>
        <p:nvSpPr>
          <p:cNvPr id="56323" name="Rectangle 5"/>
          <p:cNvSpPr>
            <a:spLocks noGrp="1" noChangeArrowheads="1"/>
          </p:cNvSpPr>
          <p:nvPr>
            <p:ph idx="1"/>
          </p:nvPr>
        </p:nvSpPr>
        <p:spPr/>
        <p:txBody>
          <a:bodyPr/>
          <a:lstStyle/>
          <a:p>
            <a:pPr eaLnBrk="1" hangingPunct="1">
              <a:lnSpc>
                <a:spcPct val="90000"/>
              </a:lnSpc>
            </a:pPr>
            <a:r>
              <a:rPr lang="en-GB"/>
              <a:t>A knowledge representation language by itself is of little use</a:t>
            </a:r>
          </a:p>
          <a:p>
            <a:pPr eaLnBrk="1" hangingPunct="1">
              <a:lnSpc>
                <a:spcPct val="90000"/>
              </a:lnSpc>
            </a:pPr>
            <a:r>
              <a:rPr lang="en-GB"/>
              <a:t>We need to be able to tailor the language to our application domain</a:t>
            </a:r>
          </a:p>
          <a:p>
            <a:pPr lvl="1" eaLnBrk="1" hangingPunct="1">
              <a:lnSpc>
                <a:spcPct val="80000"/>
              </a:lnSpc>
            </a:pPr>
            <a:r>
              <a:rPr lang="en-GB"/>
              <a:t>The bibliographic domain needs to be able to talk about works and authors</a:t>
            </a:r>
          </a:p>
          <a:p>
            <a:pPr lvl="1" eaLnBrk="1" hangingPunct="1">
              <a:lnSpc>
                <a:spcPct val="80000"/>
              </a:lnSpc>
            </a:pPr>
            <a:r>
              <a:rPr lang="en-GB"/>
              <a:t>The e-commerce domain needs to be able to talk about orders and prices</a:t>
            </a:r>
          </a:p>
          <a:p>
            <a:pPr lvl="1" eaLnBrk="1" hangingPunct="1">
              <a:lnSpc>
                <a:spcPct val="80000"/>
              </a:lnSpc>
            </a:pPr>
            <a:r>
              <a:rPr lang="en-GB"/>
              <a:t>…</a:t>
            </a:r>
          </a:p>
          <a:p>
            <a:pPr eaLnBrk="1" hangingPunct="1">
              <a:lnSpc>
                <a:spcPct val="90000"/>
              </a:lnSpc>
            </a:pPr>
            <a:r>
              <a:rPr lang="en-GB"/>
              <a:t>We need domain-specific vocabularies and ontologies</a:t>
            </a:r>
          </a:p>
        </p:txBody>
      </p:sp>
    </p:spTree>
    <p:extLst>
      <p:ext uri="{BB962C8B-B14F-4D97-AF65-F5344CB8AC3E}">
        <p14:creationId xmlns:p14="http://schemas.microsoft.com/office/powerpoint/2010/main" val="268052222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Grp="1" noChangeArrowheads="1"/>
          </p:cNvSpPr>
          <p:nvPr>
            <p:ph type="title"/>
          </p:nvPr>
        </p:nvSpPr>
        <p:spPr/>
        <p:txBody>
          <a:bodyPr/>
          <a:lstStyle/>
          <a:p>
            <a:pPr eaLnBrk="1" hangingPunct="1"/>
            <a:r>
              <a:rPr lang="en-GB"/>
              <a:t>Hypertext and hypermedia</a:t>
            </a:r>
          </a:p>
        </p:txBody>
      </p:sp>
      <p:sp>
        <p:nvSpPr>
          <p:cNvPr id="58371" name="Rectangle 5"/>
          <p:cNvSpPr>
            <a:spLocks noGrp="1" noChangeArrowheads="1"/>
          </p:cNvSpPr>
          <p:nvPr>
            <p:ph idx="1"/>
          </p:nvPr>
        </p:nvSpPr>
        <p:spPr/>
        <p:txBody>
          <a:bodyPr/>
          <a:lstStyle/>
          <a:p>
            <a:pPr eaLnBrk="1" hangingPunct="1"/>
            <a:r>
              <a:rPr lang="en-GB"/>
              <a:t>Non-linear writing</a:t>
            </a:r>
          </a:p>
          <a:p>
            <a:pPr lvl="1" eaLnBrk="1" hangingPunct="1"/>
            <a:r>
              <a:rPr lang="en-GB"/>
              <a:t>Interlinked texts</a:t>
            </a:r>
          </a:p>
          <a:p>
            <a:pPr lvl="1" eaLnBrk="1" hangingPunct="1"/>
            <a:r>
              <a:rPr lang="en-GB"/>
              <a:t>Multiple pathways, multiple reading sequences</a:t>
            </a:r>
          </a:p>
          <a:p>
            <a:pPr lvl="1" eaLnBrk="1" hangingPunct="1"/>
            <a:r>
              <a:rPr lang="en-GB"/>
              <a:t>Multiple media: video, audio, images, emails, databases, spreadsheets</a:t>
            </a:r>
          </a:p>
          <a:p>
            <a:pPr eaLnBrk="1" hangingPunct="1"/>
            <a:r>
              <a:rPr lang="en-GB"/>
              <a:t>Annotation and commentary</a:t>
            </a:r>
          </a:p>
          <a:p>
            <a:pPr eaLnBrk="1" hangingPunct="1"/>
            <a:r>
              <a:rPr lang="en-GB"/>
              <a:t>Association of ideas</a:t>
            </a:r>
          </a:p>
        </p:txBody>
      </p:sp>
    </p:spTree>
    <p:extLst>
      <p:ext uri="{BB962C8B-B14F-4D97-AF65-F5344CB8AC3E}">
        <p14:creationId xmlns:p14="http://schemas.microsoft.com/office/powerpoint/2010/main" val="59784265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4"/>
          <p:cNvSpPr>
            <a:spLocks noGrp="1" noChangeArrowheads="1"/>
          </p:cNvSpPr>
          <p:nvPr>
            <p:ph type="title"/>
          </p:nvPr>
        </p:nvSpPr>
        <p:spPr/>
        <p:txBody>
          <a:bodyPr/>
          <a:lstStyle/>
          <a:p>
            <a:pPr eaLnBrk="1" hangingPunct="1"/>
            <a:r>
              <a:rPr lang="en-GB"/>
              <a:t>Links</a:t>
            </a:r>
          </a:p>
        </p:txBody>
      </p:sp>
      <p:sp>
        <p:nvSpPr>
          <p:cNvPr id="60419" name="Rectangle 5"/>
          <p:cNvSpPr>
            <a:spLocks noGrp="1" noChangeArrowheads="1"/>
          </p:cNvSpPr>
          <p:nvPr>
            <p:ph idx="1"/>
          </p:nvPr>
        </p:nvSpPr>
        <p:spPr/>
        <p:txBody>
          <a:bodyPr/>
          <a:lstStyle/>
          <a:p>
            <a:pPr eaLnBrk="1" hangingPunct="1">
              <a:lnSpc>
                <a:spcPct val="90000"/>
              </a:lnSpc>
            </a:pPr>
            <a:r>
              <a:rPr lang="en-GB" sz="2000"/>
              <a:t>Essence of hypermedia is connections</a:t>
            </a:r>
          </a:p>
          <a:p>
            <a:pPr lvl="1" eaLnBrk="1" hangingPunct="1">
              <a:lnSpc>
                <a:spcPct val="80000"/>
              </a:lnSpc>
            </a:pPr>
            <a:r>
              <a:rPr lang="en-GB" sz="2000"/>
              <a:t>Relationships in an abstract domain</a:t>
            </a:r>
          </a:p>
          <a:p>
            <a:pPr lvl="1" eaLnBrk="1" hangingPunct="1">
              <a:lnSpc>
                <a:spcPct val="80000"/>
              </a:lnSpc>
            </a:pPr>
            <a:r>
              <a:rPr lang="en-GB" sz="2000"/>
              <a:t>Implemented as navigable links</a:t>
            </a:r>
          </a:p>
          <a:p>
            <a:pPr eaLnBrk="1" hangingPunct="1">
              <a:lnSpc>
                <a:spcPct val="90000"/>
              </a:lnSpc>
            </a:pPr>
            <a:r>
              <a:rPr lang="en-GB" sz="2000"/>
              <a:t>Many kinds of relationships</a:t>
            </a:r>
          </a:p>
          <a:p>
            <a:pPr lvl="1" eaLnBrk="1" hangingPunct="1">
              <a:lnSpc>
                <a:spcPct val="80000"/>
              </a:lnSpc>
            </a:pPr>
            <a:r>
              <a:rPr lang="en-GB" sz="2000"/>
              <a:t>Author-of, homepage-of, see-also, background-info, definition, more-detail</a:t>
            </a:r>
          </a:p>
          <a:p>
            <a:pPr lvl="1" eaLnBrk="1" hangingPunct="1">
              <a:lnSpc>
                <a:spcPct val="80000"/>
              </a:lnSpc>
            </a:pPr>
            <a:r>
              <a:rPr lang="en-GB" sz="2000"/>
              <a:t>Typed links</a:t>
            </a:r>
          </a:p>
          <a:p>
            <a:pPr eaLnBrk="1" hangingPunct="1">
              <a:lnSpc>
                <a:spcPct val="90000"/>
              </a:lnSpc>
            </a:pPr>
            <a:r>
              <a:rPr lang="en-GB" sz="2000"/>
              <a:t>Links are complex structures</a:t>
            </a:r>
          </a:p>
          <a:p>
            <a:pPr lvl="1" eaLnBrk="1" hangingPunct="1">
              <a:lnSpc>
                <a:spcPct val="80000"/>
              </a:lnSpc>
            </a:pPr>
            <a:r>
              <a:rPr lang="en-GB" sz="2000"/>
              <a:t>Multivalent, rich metadata</a:t>
            </a:r>
          </a:p>
          <a:p>
            <a:pPr lvl="1" eaLnBrk="1" hangingPunct="1">
              <a:lnSpc>
                <a:spcPct val="80000"/>
              </a:lnSpc>
            </a:pPr>
            <a:r>
              <a:rPr lang="en-GB" sz="2000"/>
              <a:t>Not just simple GOTOs</a:t>
            </a:r>
          </a:p>
        </p:txBody>
      </p:sp>
    </p:spTree>
    <p:extLst>
      <p:ext uri="{BB962C8B-B14F-4D97-AF65-F5344CB8AC3E}">
        <p14:creationId xmlns:p14="http://schemas.microsoft.com/office/powerpoint/2010/main" val="182110373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5276850" y="5376863"/>
            <a:ext cx="522288" cy="742950"/>
            <a:chOff x="768" y="2544"/>
            <a:chExt cx="384" cy="576"/>
          </a:xfrm>
        </p:grpSpPr>
        <p:sp>
          <p:nvSpPr>
            <p:cNvPr id="62536" name="AutoShape 5"/>
            <p:cNvSpPr>
              <a:spLocks noChangeArrowheads="1"/>
            </p:cNvSpPr>
            <p:nvPr/>
          </p:nvSpPr>
          <p:spPr bwMode="auto">
            <a:xfrm flipV="1">
              <a:off x="768" y="2544"/>
              <a:ext cx="384" cy="576"/>
            </a:xfrm>
            <a:prstGeom prst="foldedCorner">
              <a:avLst>
                <a:gd name="adj" fmla="val 22657"/>
              </a:avLst>
            </a:prstGeom>
            <a:solidFill>
              <a:srgbClr val="FFFF99"/>
            </a:solidFill>
            <a:ln w="9525">
              <a:solidFill>
                <a:schemeClr val="tx2"/>
              </a:solidFill>
              <a:round/>
              <a:headEnd/>
              <a:tailEnd/>
            </a:ln>
          </p:spPr>
          <p:txBody>
            <a:bodyPr wrap="none" anchor="ctr">
              <a:prstTxWarp prst="textNoShape">
                <a:avLst/>
              </a:prstTxWarp>
            </a:bodyPr>
            <a:lstStyle/>
            <a:p>
              <a:endParaRPr lang="en-GB"/>
            </a:p>
          </p:txBody>
        </p:sp>
        <p:sp>
          <p:nvSpPr>
            <p:cNvPr id="62537" name="Rectangle 6"/>
            <p:cNvSpPr>
              <a:spLocks noChangeArrowheads="1"/>
            </p:cNvSpPr>
            <p:nvPr/>
          </p:nvSpPr>
          <p:spPr bwMode="auto">
            <a:xfrm>
              <a:off x="912" y="2880"/>
              <a:ext cx="192" cy="48"/>
            </a:xfrm>
            <a:prstGeom prst="rect">
              <a:avLst/>
            </a:prstGeom>
            <a:solidFill>
              <a:srgbClr val="0066FF"/>
            </a:solidFill>
            <a:ln w="9525">
              <a:solidFill>
                <a:schemeClr val="tx2"/>
              </a:solidFill>
              <a:miter lim="800000"/>
              <a:headEnd/>
              <a:tailEnd/>
            </a:ln>
          </p:spPr>
          <p:txBody>
            <a:bodyPr wrap="none" anchor="ctr">
              <a:prstTxWarp prst="textNoShape">
                <a:avLst/>
              </a:prstTxWarp>
            </a:bodyPr>
            <a:lstStyle/>
            <a:p>
              <a:endParaRPr lang="en-GB"/>
            </a:p>
          </p:txBody>
        </p:sp>
        <p:sp>
          <p:nvSpPr>
            <p:cNvPr id="62538" name="Line 7"/>
            <p:cNvSpPr>
              <a:spLocks noChangeShapeType="1"/>
            </p:cNvSpPr>
            <p:nvPr/>
          </p:nvSpPr>
          <p:spPr bwMode="auto">
            <a:xfrm>
              <a:off x="816" y="2736"/>
              <a:ext cx="288"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39" name="Line 8"/>
            <p:cNvSpPr>
              <a:spLocks noChangeShapeType="1"/>
            </p:cNvSpPr>
            <p:nvPr/>
          </p:nvSpPr>
          <p:spPr bwMode="auto">
            <a:xfrm>
              <a:off x="816" y="2832"/>
              <a:ext cx="288"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40" name="Line 9"/>
            <p:cNvSpPr>
              <a:spLocks noChangeShapeType="1"/>
            </p:cNvSpPr>
            <p:nvPr/>
          </p:nvSpPr>
          <p:spPr bwMode="auto">
            <a:xfrm>
              <a:off x="816" y="2928"/>
              <a:ext cx="288"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41" name="Line 10"/>
            <p:cNvSpPr>
              <a:spLocks noChangeShapeType="1"/>
            </p:cNvSpPr>
            <p:nvPr/>
          </p:nvSpPr>
          <p:spPr bwMode="auto">
            <a:xfrm>
              <a:off x="816" y="3024"/>
              <a:ext cx="288"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42" name="Line 11"/>
            <p:cNvSpPr>
              <a:spLocks noChangeShapeType="1"/>
            </p:cNvSpPr>
            <p:nvPr/>
          </p:nvSpPr>
          <p:spPr bwMode="auto">
            <a:xfrm>
              <a:off x="816" y="2640"/>
              <a:ext cx="240" cy="0"/>
            </a:xfrm>
            <a:prstGeom prst="line">
              <a:avLst/>
            </a:prstGeom>
            <a:noFill/>
            <a:ln w="9525">
              <a:solidFill>
                <a:schemeClr val="tx2"/>
              </a:solidFill>
              <a:round/>
              <a:headEnd/>
              <a:tailEnd/>
            </a:ln>
          </p:spPr>
          <p:txBody>
            <a:bodyPr wrap="none">
              <a:prstTxWarp prst="textNoShape">
                <a:avLst/>
              </a:prstTxWarp>
            </a:bodyPr>
            <a:lstStyle/>
            <a:p>
              <a:endParaRPr lang="en-US"/>
            </a:p>
          </p:txBody>
        </p:sp>
      </p:grpSp>
      <p:grpSp>
        <p:nvGrpSpPr>
          <p:cNvPr id="3" name="Group 12"/>
          <p:cNvGrpSpPr>
            <a:grpSpLocks/>
          </p:cNvGrpSpPr>
          <p:nvPr/>
        </p:nvGrpSpPr>
        <p:grpSpPr bwMode="auto">
          <a:xfrm>
            <a:off x="3476625" y="4440238"/>
            <a:ext cx="522288" cy="742950"/>
            <a:chOff x="2154" y="2251"/>
            <a:chExt cx="329" cy="468"/>
          </a:xfrm>
        </p:grpSpPr>
        <p:sp>
          <p:nvSpPr>
            <p:cNvPr id="62530" name="AutoShape 13"/>
            <p:cNvSpPr>
              <a:spLocks noChangeArrowheads="1"/>
            </p:cNvSpPr>
            <p:nvPr/>
          </p:nvSpPr>
          <p:spPr bwMode="auto">
            <a:xfrm flipV="1">
              <a:off x="2154" y="2251"/>
              <a:ext cx="329" cy="468"/>
            </a:xfrm>
            <a:prstGeom prst="foldedCorner">
              <a:avLst>
                <a:gd name="adj" fmla="val 22657"/>
              </a:avLst>
            </a:prstGeom>
            <a:solidFill>
              <a:srgbClr val="FFFF99"/>
            </a:solidFill>
            <a:ln w="9525">
              <a:solidFill>
                <a:schemeClr val="tx2"/>
              </a:solidFill>
              <a:round/>
              <a:headEnd/>
              <a:tailEnd/>
            </a:ln>
          </p:spPr>
          <p:txBody>
            <a:bodyPr wrap="none" anchor="ctr">
              <a:prstTxWarp prst="textNoShape">
                <a:avLst/>
              </a:prstTxWarp>
            </a:bodyPr>
            <a:lstStyle/>
            <a:p>
              <a:endParaRPr lang="en-GB"/>
            </a:p>
          </p:txBody>
        </p:sp>
        <p:sp>
          <p:nvSpPr>
            <p:cNvPr id="62531" name="Line 14"/>
            <p:cNvSpPr>
              <a:spLocks noChangeShapeType="1"/>
            </p:cNvSpPr>
            <p:nvPr/>
          </p:nvSpPr>
          <p:spPr bwMode="auto">
            <a:xfrm>
              <a:off x="2195" y="2407"/>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32" name="Line 15"/>
            <p:cNvSpPr>
              <a:spLocks noChangeShapeType="1"/>
            </p:cNvSpPr>
            <p:nvPr/>
          </p:nvSpPr>
          <p:spPr bwMode="auto">
            <a:xfrm>
              <a:off x="2195" y="2485"/>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33" name="Line 16"/>
            <p:cNvSpPr>
              <a:spLocks noChangeShapeType="1"/>
            </p:cNvSpPr>
            <p:nvPr/>
          </p:nvSpPr>
          <p:spPr bwMode="auto">
            <a:xfrm>
              <a:off x="2195" y="2563"/>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34" name="Line 17"/>
            <p:cNvSpPr>
              <a:spLocks noChangeShapeType="1"/>
            </p:cNvSpPr>
            <p:nvPr/>
          </p:nvSpPr>
          <p:spPr bwMode="auto">
            <a:xfrm>
              <a:off x="2195" y="2641"/>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35" name="Line 18"/>
            <p:cNvSpPr>
              <a:spLocks noChangeShapeType="1"/>
            </p:cNvSpPr>
            <p:nvPr/>
          </p:nvSpPr>
          <p:spPr bwMode="auto">
            <a:xfrm>
              <a:off x="2195" y="2329"/>
              <a:ext cx="206" cy="0"/>
            </a:xfrm>
            <a:prstGeom prst="line">
              <a:avLst/>
            </a:prstGeom>
            <a:noFill/>
            <a:ln w="9525">
              <a:solidFill>
                <a:schemeClr val="tx2"/>
              </a:solidFill>
              <a:round/>
              <a:headEnd/>
              <a:tailEnd/>
            </a:ln>
          </p:spPr>
          <p:txBody>
            <a:bodyPr wrap="none">
              <a:prstTxWarp prst="textNoShape">
                <a:avLst/>
              </a:prstTxWarp>
            </a:bodyPr>
            <a:lstStyle/>
            <a:p>
              <a:endParaRPr lang="en-US"/>
            </a:p>
          </p:txBody>
        </p:sp>
      </p:grpSp>
      <p:grpSp>
        <p:nvGrpSpPr>
          <p:cNvPr id="4" name="Group 19"/>
          <p:cNvGrpSpPr>
            <a:grpSpLocks/>
          </p:cNvGrpSpPr>
          <p:nvPr/>
        </p:nvGrpSpPr>
        <p:grpSpPr bwMode="auto">
          <a:xfrm>
            <a:off x="1676400" y="4440238"/>
            <a:ext cx="522288" cy="742950"/>
            <a:chOff x="2154" y="2251"/>
            <a:chExt cx="329" cy="468"/>
          </a:xfrm>
        </p:grpSpPr>
        <p:sp>
          <p:nvSpPr>
            <p:cNvPr id="62524" name="AutoShape 20"/>
            <p:cNvSpPr>
              <a:spLocks noChangeArrowheads="1"/>
            </p:cNvSpPr>
            <p:nvPr/>
          </p:nvSpPr>
          <p:spPr bwMode="auto">
            <a:xfrm flipV="1">
              <a:off x="2154" y="2251"/>
              <a:ext cx="329" cy="468"/>
            </a:xfrm>
            <a:prstGeom prst="foldedCorner">
              <a:avLst>
                <a:gd name="adj" fmla="val 22657"/>
              </a:avLst>
            </a:prstGeom>
            <a:solidFill>
              <a:srgbClr val="FFFF99"/>
            </a:solidFill>
            <a:ln w="9525">
              <a:solidFill>
                <a:schemeClr val="tx2"/>
              </a:solidFill>
              <a:round/>
              <a:headEnd/>
              <a:tailEnd/>
            </a:ln>
          </p:spPr>
          <p:txBody>
            <a:bodyPr wrap="none" anchor="ctr">
              <a:prstTxWarp prst="textNoShape">
                <a:avLst/>
              </a:prstTxWarp>
            </a:bodyPr>
            <a:lstStyle/>
            <a:p>
              <a:endParaRPr lang="en-GB"/>
            </a:p>
          </p:txBody>
        </p:sp>
        <p:sp>
          <p:nvSpPr>
            <p:cNvPr id="62525" name="Line 21"/>
            <p:cNvSpPr>
              <a:spLocks noChangeShapeType="1"/>
            </p:cNvSpPr>
            <p:nvPr/>
          </p:nvSpPr>
          <p:spPr bwMode="auto">
            <a:xfrm>
              <a:off x="2195" y="2407"/>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26" name="Line 22"/>
            <p:cNvSpPr>
              <a:spLocks noChangeShapeType="1"/>
            </p:cNvSpPr>
            <p:nvPr/>
          </p:nvSpPr>
          <p:spPr bwMode="auto">
            <a:xfrm>
              <a:off x="2195" y="2485"/>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27" name="Line 23"/>
            <p:cNvSpPr>
              <a:spLocks noChangeShapeType="1"/>
            </p:cNvSpPr>
            <p:nvPr/>
          </p:nvSpPr>
          <p:spPr bwMode="auto">
            <a:xfrm>
              <a:off x="2195" y="2563"/>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28" name="Line 24"/>
            <p:cNvSpPr>
              <a:spLocks noChangeShapeType="1"/>
            </p:cNvSpPr>
            <p:nvPr/>
          </p:nvSpPr>
          <p:spPr bwMode="auto">
            <a:xfrm>
              <a:off x="2195" y="2641"/>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29" name="Line 25"/>
            <p:cNvSpPr>
              <a:spLocks noChangeShapeType="1"/>
            </p:cNvSpPr>
            <p:nvPr/>
          </p:nvSpPr>
          <p:spPr bwMode="auto">
            <a:xfrm>
              <a:off x="2195" y="2329"/>
              <a:ext cx="206" cy="0"/>
            </a:xfrm>
            <a:prstGeom prst="line">
              <a:avLst/>
            </a:prstGeom>
            <a:noFill/>
            <a:ln w="9525">
              <a:solidFill>
                <a:schemeClr val="tx2"/>
              </a:solidFill>
              <a:round/>
              <a:headEnd/>
              <a:tailEnd/>
            </a:ln>
          </p:spPr>
          <p:txBody>
            <a:bodyPr wrap="none">
              <a:prstTxWarp prst="textNoShape">
                <a:avLst/>
              </a:prstTxWarp>
            </a:bodyPr>
            <a:lstStyle/>
            <a:p>
              <a:endParaRPr lang="en-US"/>
            </a:p>
          </p:txBody>
        </p:sp>
      </p:grpSp>
      <p:grpSp>
        <p:nvGrpSpPr>
          <p:cNvPr id="5" name="Group 26"/>
          <p:cNvGrpSpPr>
            <a:grpSpLocks/>
          </p:cNvGrpSpPr>
          <p:nvPr/>
        </p:nvGrpSpPr>
        <p:grpSpPr bwMode="auto">
          <a:xfrm>
            <a:off x="6716713" y="5376863"/>
            <a:ext cx="522287" cy="742950"/>
            <a:chOff x="2154" y="2251"/>
            <a:chExt cx="329" cy="468"/>
          </a:xfrm>
        </p:grpSpPr>
        <p:sp>
          <p:nvSpPr>
            <p:cNvPr id="62518" name="AutoShape 27"/>
            <p:cNvSpPr>
              <a:spLocks noChangeArrowheads="1"/>
            </p:cNvSpPr>
            <p:nvPr/>
          </p:nvSpPr>
          <p:spPr bwMode="auto">
            <a:xfrm flipV="1">
              <a:off x="2154" y="2251"/>
              <a:ext cx="329" cy="468"/>
            </a:xfrm>
            <a:prstGeom prst="foldedCorner">
              <a:avLst>
                <a:gd name="adj" fmla="val 22657"/>
              </a:avLst>
            </a:prstGeom>
            <a:solidFill>
              <a:srgbClr val="FFFF99"/>
            </a:solidFill>
            <a:ln w="9525">
              <a:solidFill>
                <a:schemeClr val="tx2"/>
              </a:solidFill>
              <a:round/>
              <a:headEnd/>
              <a:tailEnd/>
            </a:ln>
          </p:spPr>
          <p:txBody>
            <a:bodyPr wrap="none" anchor="ctr">
              <a:prstTxWarp prst="textNoShape">
                <a:avLst/>
              </a:prstTxWarp>
            </a:bodyPr>
            <a:lstStyle/>
            <a:p>
              <a:endParaRPr lang="en-GB"/>
            </a:p>
          </p:txBody>
        </p:sp>
        <p:sp>
          <p:nvSpPr>
            <p:cNvPr id="62519" name="Line 28"/>
            <p:cNvSpPr>
              <a:spLocks noChangeShapeType="1"/>
            </p:cNvSpPr>
            <p:nvPr/>
          </p:nvSpPr>
          <p:spPr bwMode="auto">
            <a:xfrm>
              <a:off x="2195" y="2407"/>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20" name="Line 29"/>
            <p:cNvSpPr>
              <a:spLocks noChangeShapeType="1"/>
            </p:cNvSpPr>
            <p:nvPr/>
          </p:nvSpPr>
          <p:spPr bwMode="auto">
            <a:xfrm>
              <a:off x="2195" y="2485"/>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21" name="Line 30"/>
            <p:cNvSpPr>
              <a:spLocks noChangeShapeType="1"/>
            </p:cNvSpPr>
            <p:nvPr/>
          </p:nvSpPr>
          <p:spPr bwMode="auto">
            <a:xfrm>
              <a:off x="2195" y="2563"/>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22" name="Line 31"/>
            <p:cNvSpPr>
              <a:spLocks noChangeShapeType="1"/>
            </p:cNvSpPr>
            <p:nvPr/>
          </p:nvSpPr>
          <p:spPr bwMode="auto">
            <a:xfrm>
              <a:off x="2195" y="2641"/>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23" name="Line 32"/>
            <p:cNvSpPr>
              <a:spLocks noChangeShapeType="1"/>
            </p:cNvSpPr>
            <p:nvPr/>
          </p:nvSpPr>
          <p:spPr bwMode="auto">
            <a:xfrm>
              <a:off x="2195" y="2329"/>
              <a:ext cx="206" cy="0"/>
            </a:xfrm>
            <a:prstGeom prst="line">
              <a:avLst/>
            </a:prstGeom>
            <a:noFill/>
            <a:ln w="9525">
              <a:solidFill>
                <a:schemeClr val="tx2"/>
              </a:solidFill>
              <a:round/>
              <a:headEnd/>
              <a:tailEnd/>
            </a:ln>
          </p:spPr>
          <p:txBody>
            <a:bodyPr wrap="none">
              <a:prstTxWarp prst="textNoShape">
                <a:avLst/>
              </a:prstTxWarp>
            </a:bodyPr>
            <a:lstStyle/>
            <a:p>
              <a:endParaRPr lang="en-US"/>
            </a:p>
          </p:txBody>
        </p:sp>
      </p:grpSp>
      <p:grpSp>
        <p:nvGrpSpPr>
          <p:cNvPr id="6" name="Group 33"/>
          <p:cNvGrpSpPr>
            <a:grpSpLocks/>
          </p:cNvGrpSpPr>
          <p:nvPr/>
        </p:nvGrpSpPr>
        <p:grpSpPr bwMode="auto">
          <a:xfrm>
            <a:off x="5276850" y="3505200"/>
            <a:ext cx="522288" cy="742950"/>
            <a:chOff x="2200" y="1525"/>
            <a:chExt cx="329" cy="468"/>
          </a:xfrm>
        </p:grpSpPr>
        <p:sp>
          <p:nvSpPr>
            <p:cNvPr id="62511" name="AutoShape 34"/>
            <p:cNvSpPr>
              <a:spLocks noChangeArrowheads="1"/>
            </p:cNvSpPr>
            <p:nvPr/>
          </p:nvSpPr>
          <p:spPr bwMode="auto">
            <a:xfrm flipV="1">
              <a:off x="2200" y="1525"/>
              <a:ext cx="329" cy="468"/>
            </a:xfrm>
            <a:prstGeom prst="foldedCorner">
              <a:avLst>
                <a:gd name="adj" fmla="val 22657"/>
              </a:avLst>
            </a:prstGeom>
            <a:solidFill>
              <a:srgbClr val="FFFF99"/>
            </a:solidFill>
            <a:ln w="9525">
              <a:solidFill>
                <a:schemeClr val="tx2"/>
              </a:solidFill>
              <a:round/>
              <a:headEnd/>
              <a:tailEnd/>
            </a:ln>
          </p:spPr>
          <p:txBody>
            <a:bodyPr wrap="none" anchor="ctr">
              <a:prstTxWarp prst="textNoShape">
                <a:avLst/>
              </a:prstTxWarp>
            </a:bodyPr>
            <a:lstStyle/>
            <a:p>
              <a:endParaRPr lang="en-GB"/>
            </a:p>
          </p:txBody>
        </p:sp>
        <p:sp>
          <p:nvSpPr>
            <p:cNvPr id="62512" name="Rectangle 35"/>
            <p:cNvSpPr>
              <a:spLocks noChangeArrowheads="1"/>
            </p:cNvSpPr>
            <p:nvPr/>
          </p:nvSpPr>
          <p:spPr bwMode="auto">
            <a:xfrm>
              <a:off x="2245" y="1706"/>
              <a:ext cx="243" cy="136"/>
            </a:xfrm>
            <a:prstGeom prst="rect">
              <a:avLst/>
            </a:prstGeom>
            <a:solidFill>
              <a:srgbClr val="0066FF"/>
            </a:solidFill>
            <a:ln w="9525">
              <a:solidFill>
                <a:schemeClr val="tx2"/>
              </a:solidFill>
              <a:miter lim="800000"/>
              <a:headEnd/>
              <a:tailEnd/>
            </a:ln>
          </p:spPr>
          <p:txBody>
            <a:bodyPr wrap="none" anchor="ctr">
              <a:prstTxWarp prst="textNoShape">
                <a:avLst/>
              </a:prstTxWarp>
            </a:bodyPr>
            <a:lstStyle/>
            <a:p>
              <a:endParaRPr lang="en-GB"/>
            </a:p>
          </p:txBody>
        </p:sp>
        <p:sp>
          <p:nvSpPr>
            <p:cNvPr id="62513" name="Line 36"/>
            <p:cNvSpPr>
              <a:spLocks noChangeShapeType="1"/>
            </p:cNvSpPr>
            <p:nvPr/>
          </p:nvSpPr>
          <p:spPr bwMode="auto">
            <a:xfrm>
              <a:off x="2241" y="1681"/>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14" name="Line 37"/>
            <p:cNvSpPr>
              <a:spLocks noChangeShapeType="1"/>
            </p:cNvSpPr>
            <p:nvPr/>
          </p:nvSpPr>
          <p:spPr bwMode="auto">
            <a:xfrm>
              <a:off x="2241" y="1759"/>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15" name="Line 38"/>
            <p:cNvSpPr>
              <a:spLocks noChangeShapeType="1"/>
            </p:cNvSpPr>
            <p:nvPr/>
          </p:nvSpPr>
          <p:spPr bwMode="auto">
            <a:xfrm>
              <a:off x="2241" y="1837"/>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16" name="Line 39"/>
            <p:cNvSpPr>
              <a:spLocks noChangeShapeType="1"/>
            </p:cNvSpPr>
            <p:nvPr/>
          </p:nvSpPr>
          <p:spPr bwMode="auto">
            <a:xfrm>
              <a:off x="2241" y="1915"/>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17" name="Line 40"/>
            <p:cNvSpPr>
              <a:spLocks noChangeShapeType="1"/>
            </p:cNvSpPr>
            <p:nvPr/>
          </p:nvSpPr>
          <p:spPr bwMode="auto">
            <a:xfrm>
              <a:off x="2241" y="1603"/>
              <a:ext cx="206" cy="0"/>
            </a:xfrm>
            <a:prstGeom prst="line">
              <a:avLst/>
            </a:prstGeom>
            <a:noFill/>
            <a:ln w="9525">
              <a:solidFill>
                <a:schemeClr val="tx2"/>
              </a:solidFill>
              <a:round/>
              <a:headEnd/>
              <a:tailEnd/>
            </a:ln>
          </p:spPr>
          <p:txBody>
            <a:bodyPr wrap="none">
              <a:prstTxWarp prst="textNoShape">
                <a:avLst/>
              </a:prstTxWarp>
            </a:bodyPr>
            <a:lstStyle/>
            <a:p>
              <a:endParaRPr lang="en-US"/>
            </a:p>
          </p:txBody>
        </p:sp>
      </p:grpSp>
      <p:cxnSp>
        <p:nvCxnSpPr>
          <p:cNvPr id="189481" name="AutoShape 41"/>
          <p:cNvCxnSpPr>
            <a:cxnSpLocks noChangeShapeType="1"/>
            <a:stCxn id="62530" idx="3"/>
            <a:endCxn id="62512" idx="1"/>
          </p:cNvCxnSpPr>
          <p:nvPr/>
        </p:nvCxnSpPr>
        <p:spPr bwMode="auto">
          <a:xfrm flipV="1">
            <a:off x="3997325" y="3900488"/>
            <a:ext cx="1350963" cy="911225"/>
          </a:xfrm>
          <a:prstGeom prst="straightConnector1">
            <a:avLst/>
          </a:prstGeom>
          <a:noFill/>
          <a:ln w="9525">
            <a:solidFill>
              <a:schemeClr val="accent1"/>
            </a:solidFill>
            <a:round/>
            <a:headEnd/>
            <a:tailEnd type="triangle" w="med" len="med"/>
          </a:ln>
        </p:spPr>
      </p:cxnSp>
      <p:cxnSp>
        <p:nvCxnSpPr>
          <p:cNvPr id="189482" name="AutoShape 42"/>
          <p:cNvCxnSpPr>
            <a:cxnSpLocks noChangeShapeType="1"/>
            <a:stCxn id="62537" idx="3"/>
            <a:endCxn id="62518" idx="1"/>
          </p:cNvCxnSpPr>
          <p:nvPr/>
        </p:nvCxnSpPr>
        <p:spPr bwMode="auto">
          <a:xfrm flipV="1">
            <a:off x="5734050" y="5748338"/>
            <a:ext cx="982663" cy="93662"/>
          </a:xfrm>
          <a:prstGeom prst="straightConnector1">
            <a:avLst/>
          </a:prstGeom>
          <a:noFill/>
          <a:ln w="9525">
            <a:solidFill>
              <a:schemeClr val="tx1"/>
            </a:solidFill>
            <a:round/>
            <a:headEnd/>
            <a:tailEnd type="triangle" w="med" len="med"/>
          </a:ln>
        </p:spPr>
      </p:cxnSp>
      <p:cxnSp>
        <p:nvCxnSpPr>
          <p:cNvPr id="189483" name="AutoShape 43"/>
          <p:cNvCxnSpPr>
            <a:cxnSpLocks noChangeShapeType="1"/>
            <a:stCxn id="62530" idx="1"/>
            <a:endCxn id="62524" idx="3"/>
          </p:cNvCxnSpPr>
          <p:nvPr/>
        </p:nvCxnSpPr>
        <p:spPr bwMode="auto">
          <a:xfrm flipH="1">
            <a:off x="2197100" y="4811713"/>
            <a:ext cx="1279525" cy="0"/>
          </a:xfrm>
          <a:prstGeom prst="straightConnector1">
            <a:avLst/>
          </a:prstGeom>
          <a:noFill/>
          <a:ln w="9525">
            <a:solidFill>
              <a:schemeClr val="accent1"/>
            </a:solidFill>
            <a:round/>
            <a:headEnd/>
            <a:tailEnd type="triangle" w="med" len="med"/>
          </a:ln>
        </p:spPr>
      </p:cxnSp>
      <p:cxnSp>
        <p:nvCxnSpPr>
          <p:cNvPr id="189484" name="AutoShape 44"/>
          <p:cNvCxnSpPr>
            <a:cxnSpLocks noChangeShapeType="1"/>
            <a:stCxn id="62530" idx="3"/>
            <a:endCxn id="62536" idx="1"/>
          </p:cNvCxnSpPr>
          <p:nvPr/>
        </p:nvCxnSpPr>
        <p:spPr bwMode="auto">
          <a:xfrm>
            <a:off x="3997325" y="4811713"/>
            <a:ext cx="1279525" cy="936625"/>
          </a:xfrm>
          <a:prstGeom prst="straightConnector1">
            <a:avLst/>
          </a:prstGeom>
          <a:noFill/>
          <a:ln w="9525">
            <a:solidFill>
              <a:schemeClr val="accent1"/>
            </a:solidFill>
            <a:round/>
            <a:headEnd/>
            <a:tailEnd type="triangle" w="med" len="med"/>
          </a:ln>
        </p:spPr>
      </p:cxnSp>
      <p:grpSp>
        <p:nvGrpSpPr>
          <p:cNvPr id="7" name="Group 45"/>
          <p:cNvGrpSpPr>
            <a:grpSpLocks/>
          </p:cNvGrpSpPr>
          <p:nvPr/>
        </p:nvGrpSpPr>
        <p:grpSpPr bwMode="auto">
          <a:xfrm>
            <a:off x="2611438" y="5376863"/>
            <a:ext cx="522287" cy="742950"/>
            <a:chOff x="2154" y="2251"/>
            <a:chExt cx="329" cy="468"/>
          </a:xfrm>
        </p:grpSpPr>
        <p:sp>
          <p:nvSpPr>
            <p:cNvPr id="62505" name="AutoShape 46"/>
            <p:cNvSpPr>
              <a:spLocks noChangeArrowheads="1"/>
            </p:cNvSpPr>
            <p:nvPr/>
          </p:nvSpPr>
          <p:spPr bwMode="auto">
            <a:xfrm flipV="1">
              <a:off x="2154" y="2251"/>
              <a:ext cx="329" cy="468"/>
            </a:xfrm>
            <a:prstGeom prst="foldedCorner">
              <a:avLst>
                <a:gd name="adj" fmla="val 22657"/>
              </a:avLst>
            </a:prstGeom>
            <a:solidFill>
              <a:srgbClr val="FFFF99"/>
            </a:solidFill>
            <a:ln w="9525">
              <a:solidFill>
                <a:schemeClr val="tx2"/>
              </a:solidFill>
              <a:round/>
              <a:headEnd/>
              <a:tailEnd/>
            </a:ln>
          </p:spPr>
          <p:txBody>
            <a:bodyPr wrap="none" anchor="ctr">
              <a:prstTxWarp prst="textNoShape">
                <a:avLst/>
              </a:prstTxWarp>
            </a:bodyPr>
            <a:lstStyle/>
            <a:p>
              <a:endParaRPr lang="en-GB"/>
            </a:p>
          </p:txBody>
        </p:sp>
        <p:sp>
          <p:nvSpPr>
            <p:cNvPr id="62506" name="Line 47"/>
            <p:cNvSpPr>
              <a:spLocks noChangeShapeType="1"/>
            </p:cNvSpPr>
            <p:nvPr/>
          </p:nvSpPr>
          <p:spPr bwMode="auto">
            <a:xfrm>
              <a:off x="2195" y="2407"/>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07" name="Line 48"/>
            <p:cNvSpPr>
              <a:spLocks noChangeShapeType="1"/>
            </p:cNvSpPr>
            <p:nvPr/>
          </p:nvSpPr>
          <p:spPr bwMode="auto">
            <a:xfrm>
              <a:off x="2195" y="2485"/>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08" name="Line 49"/>
            <p:cNvSpPr>
              <a:spLocks noChangeShapeType="1"/>
            </p:cNvSpPr>
            <p:nvPr/>
          </p:nvSpPr>
          <p:spPr bwMode="auto">
            <a:xfrm>
              <a:off x="2195" y="2563"/>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09" name="Line 50"/>
            <p:cNvSpPr>
              <a:spLocks noChangeShapeType="1"/>
            </p:cNvSpPr>
            <p:nvPr/>
          </p:nvSpPr>
          <p:spPr bwMode="auto">
            <a:xfrm>
              <a:off x="2195" y="2641"/>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10" name="Line 51"/>
            <p:cNvSpPr>
              <a:spLocks noChangeShapeType="1"/>
            </p:cNvSpPr>
            <p:nvPr/>
          </p:nvSpPr>
          <p:spPr bwMode="auto">
            <a:xfrm>
              <a:off x="2195" y="2329"/>
              <a:ext cx="206" cy="0"/>
            </a:xfrm>
            <a:prstGeom prst="line">
              <a:avLst/>
            </a:prstGeom>
            <a:noFill/>
            <a:ln w="9525">
              <a:solidFill>
                <a:schemeClr val="tx2"/>
              </a:solidFill>
              <a:round/>
              <a:headEnd/>
              <a:tailEnd/>
            </a:ln>
          </p:spPr>
          <p:txBody>
            <a:bodyPr wrap="none">
              <a:prstTxWarp prst="textNoShape">
                <a:avLst/>
              </a:prstTxWarp>
            </a:bodyPr>
            <a:lstStyle/>
            <a:p>
              <a:endParaRPr lang="en-US"/>
            </a:p>
          </p:txBody>
        </p:sp>
      </p:grpSp>
      <p:grpSp>
        <p:nvGrpSpPr>
          <p:cNvPr id="8" name="Group 52"/>
          <p:cNvGrpSpPr>
            <a:grpSpLocks/>
          </p:cNvGrpSpPr>
          <p:nvPr/>
        </p:nvGrpSpPr>
        <p:grpSpPr bwMode="auto">
          <a:xfrm>
            <a:off x="2611438" y="3505200"/>
            <a:ext cx="522287" cy="742950"/>
            <a:chOff x="2154" y="2251"/>
            <a:chExt cx="329" cy="468"/>
          </a:xfrm>
        </p:grpSpPr>
        <p:sp>
          <p:nvSpPr>
            <p:cNvPr id="62499" name="AutoShape 53"/>
            <p:cNvSpPr>
              <a:spLocks noChangeArrowheads="1"/>
            </p:cNvSpPr>
            <p:nvPr/>
          </p:nvSpPr>
          <p:spPr bwMode="auto">
            <a:xfrm flipV="1">
              <a:off x="2154" y="2251"/>
              <a:ext cx="329" cy="468"/>
            </a:xfrm>
            <a:prstGeom prst="foldedCorner">
              <a:avLst>
                <a:gd name="adj" fmla="val 22657"/>
              </a:avLst>
            </a:prstGeom>
            <a:solidFill>
              <a:srgbClr val="FFFF99"/>
            </a:solidFill>
            <a:ln w="9525">
              <a:solidFill>
                <a:schemeClr val="tx2"/>
              </a:solidFill>
              <a:round/>
              <a:headEnd/>
              <a:tailEnd/>
            </a:ln>
          </p:spPr>
          <p:txBody>
            <a:bodyPr wrap="none" anchor="ctr">
              <a:prstTxWarp prst="textNoShape">
                <a:avLst/>
              </a:prstTxWarp>
            </a:bodyPr>
            <a:lstStyle/>
            <a:p>
              <a:endParaRPr lang="en-GB"/>
            </a:p>
          </p:txBody>
        </p:sp>
        <p:sp>
          <p:nvSpPr>
            <p:cNvPr id="62500" name="Line 54"/>
            <p:cNvSpPr>
              <a:spLocks noChangeShapeType="1"/>
            </p:cNvSpPr>
            <p:nvPr/>
          </p:nvSpPr>
          <p:spPr bwMode="auto">
            <a:xfrm>
              <a:off x="2195" y="2407"/>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01" name="Line 55"/>
            <p:cNvSpPr>
              <a:spLocks noChangeShapeType="1"/>
            </p:cNvSpPr>
            <p:nvPr/>
          </p:nvSpPr>
          <p:spPr bwMode="auto">
            <a:xfrm>
              <a:off x="2195" y="2485"/>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02" name="Line 56"/>
            <p:cNvSpPr>
              <a:spLocks noChangeShapeType="1"/>
            </p:cNvSpPr>
            <p:nvPr/>
          </p:nvSpPr>
          <p:spPr bwMode="auto">
            <a:xfrm>
              <a:off x="2195" y="2563"/>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03" name="Line 57"/>
            <p:cNvSpPr>
              <a:spLocks noChangeShapeType="1"/>
            </p:cNvSpPr>
            <p:nvPr/>
          </p:nvSpPr>
          <p:spPr bwMode="auto">
            <a:xfrm>
              <a:off x="2195" y="2641"/>
              <a:ext cx="247"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504" name="Line 58"/>
            <p:cNvSpPr>
              <a:spLocks noChangeShapeType="1"/>
            </p:cNvSpPr>
            <p:nvPr/>
          </p:nvSpPr>
          <p:spPr bwMode="auto">
            <a:xfrm>
              <a:off x="2195" y="2329"/>
              <a:ext cx="206" cy="0"/>
            </a:xfrm>
            <a:prstGeom prst="line">
              <a:avLst/>
            </a:prstGeom>
            <a:noFill/>
            <a:ln w="9525">
              <a:solidFill>
                <a:schemeClr val="tx2"/>
              </a:solidFill>
              <a:round/>
              <a:headEnd/>
              <a:tailEnd/>
            </a:ln>
          </p:spPr>
          <p:txBody>
            <a:bodyPr wrap="none">
              <a:prstTxWarp prst="textNoShape">
                <a:avLst/>
              </a:prstTxWarp>
            </a:bodyPr>
            <a:lstStyle/>
            <a:p>
              <a:endParaRPr lang="en-US"/>
            </a:p>
          </p:txBody>
        </p:sp>
      </p:grpSp>
      <p:grpSp>
        <p:nvGrpSpPr>
          <p:cNvPr id="9" name="Group 59"/>
          <p:cNvGrpSpPr>
            <a:grpSpLocks/>
          </p:cNvGrpSpPr>
          <p:nvPr/>
        </p:nvGrpSpPr>
        <p:grpSpPr bwMode="auto">
          <a:xfrm>
            <a:off x="6716713" y="3505200"/>
            <a:ext cx="522287" cy="742950"/>
            <a:chOff x="768" y="2544"/>
            <a:chExt cx="384" cy="576"/>
          </a:xfrm>
        </p:grpSpPr>
        <p:sp>
          <p:nvSpPr>
            <p:cNvPr id="62492" name="AutoShape 60"/>
            <p:cNvSpPr>
              <a:spLocks noChangeArrowheads="1"/>
            </p:cNvSpPr>
            <p:nvPr/>
          </p:nvSpPr>
          <p:spPr bwMode="auto">
            <a:xfrm flipV="1">
              <a:off x="768" y="2544"/>
              <a:ext cx="384" cy="576"/>
            </a:xfrm>
            <a:prstGeom prst="foldedCorner">
              <a:avLst>
                <a:gd name="adj" fmla="val 22657"/>
              </a:avLst>
            </a:prstGeom>
            <a:solidFill>
              <a:srgbClr val="FFFF99"/>
            </a:solidFill>
            <a:ln w="9525">
              <a:solidFill>
                <a:schemeClr val="tx2"/>
              </a:solidFill>
              <a:round/>
              <a:headEnd/>
              <a:tailEnd/>
            </a:ln>
          </p:spPr>
          <p:txBody>
            <a:bodyPr wrap="none" anchor="ctr">
              <a:prstTxWarp prst="textNoShape">
                <a:avLst/>
              </a:prstTxWarp>
            </a:bodyPr>
            <a:lstStyle/>
            <a:p>
              <a:endParaRPr lang="en-GB"/>
            </a:p>
          </p:txBody>
        </p:sp>
        <p:sp>
          <p:nvSpPr>
            <p:cNvPr id="62493" name="Rectangle 61"/>
            <p:cNvSpPr>
              <a:spLocks noChangeArrowheads="1"/>
            </p:cNvSpPr>
            <p:nvPr/>
          </p:nvSpPr>
          <p:spPr bwMode="auto">
            <a:xfrm>
              <a:off x="912" y="2880"/>
              <a:ext cx="192" cy="48"/>
            </a:xfrm>
            <a:prstGeom prst="rect">
              <a:avLst/>
            </a:prstGeom>
            <a:solidFill>
              <a:srgbClr val="0066FF"/>
            </a:solidFill>
            <a:ln w="9525">
              <a:solidFill>
                <a:schemeClr val="tx2"/>
              </a:solidFill>
              <a:miter lim="800000"/>
              <a:headEnd/>
              <a:tailEnd/>
            </a:ln>
          </p:spPr>
          <p:txBody>
            <a:bodyPr wrap="none" anchor="ctr">
              <a:prstTxWarp prst="textNoShape">
                <a:avLst/>
              </a:prstTxWarp>
            </a:bodyPr>
            <a:lstStyle/>
            <a:p>
              <a:endParaRPr lang="en-GB"/>
            </a:p>
          </p:txBody>
        </p:sp>
        <p:sp>
          <p:nvSpPr>
            <p:cNvPr id="62494" name="Line 62"/>
            <p:cNvSpPr>
              <a:spLocks noChangeShapeType="1"/>
            </p:cNvSpPr>
            <p:nvPr/>
          </p:nvSpPr>
          <p:spPr bwMode="auto">
            <a:xfrm>
              <a:off x="816" y="2736"/>
              <a:ext cx="288"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495" name="Line 63"/>
            <p:cNvSpPr>
              <a:spLocks noChangeShapeType="1"/>
            </p:cNvSpPr>
            <p:nvPr/>
          </p:nvSpPr>
          <p:spPr bwMode="auto">
            <a:xfrm>
              <a:off x="816" y="2832"/>
              <a:ext cx="288"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496" name="Line 64"/>
            <p:cNvSpPr>
              <a:spLocks noChangeShapeType="1"/>
            </p:cNvSpPr>
            <p:nvPr/>
          </p:nvSpPr>
          <p:spPr bwMode="auto">
            <a:xfrm>
              <a:off x="816" y="2928"/>
              <a:ext cx="288"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497" name="Line 65"/>
            <p:cNvSpPr>
              <a:spLocks noChangeShapeType="1"/>
            </p:cNvSpPr>
            <p:nvPr/>
          </p:nvSpPr>
          <p:spPr bwMode="auto">
            <a:xfrm>
              <a:off x="816" y="3024"/>
              <a:ext cx="288" cy="0"/>
            </a:xfrm>
            <a:prstGeom prst="line">
              <a:avLst/>
            </a:prstGeom>
            <a:noFill/>
            <a:ln w="9525">
              <a:solidFill>
                <a:schemeClr val="tx2"/>
              </a:solidFill>
              <a:round/>
              <a:headEnd/>
              <a:tailEnd/>
            </a:ln>
          </p:spPr>
          <p:txBody>
            <a:bodyPr wrap="none">
              <a:prstTxWarp prst="textNoShape">
                <a:avLst/>
              </a:prstTxWarp>
            </a:bodyPr>
            <a:lstStyle/>
            <a:p>
              <a:endParaRPr lang="en-US"/>
            </a:p>
          </p:txBody>
        </p:sp>
        <p:sp>
          <p:nvSpPr>
            <p:cNvPr id="62498" name="Line 66"/>
            <p:cNvSpPr>
              <a:spLocks noChangeShapeType="1"/>
            </p:cNvSpPr>
            <p:nvPr/>
          </p:nvSpPr>
          <p:spPr bwMode="auto">
            <a:xfrm>
              <a:off x="816" y="2640"/>
              <a:ext cx="240" cy="0"/>
            </a:xfrm>
            <a:prstGeom prst="line">
              <a:avLst/>
            </a:prstGeom>
            <a:noFill/>
            <a:ln w="9525">
              <a:solidFill>
                <a:schemeClr val="tx2"/>
              </a:solidFill>
              <a:round/>
              <a:headEnd/>
              <a:tailEnd/>
            </a:ln>
          </p:spPr>
          <p:txBody>
            <a:bodyPr wrap="none">
              <a:prstTxWarp prst="textNoShape">
                <a:avLst/>
              </a:prstTxWarp>
            </a:bodyPr>
            <a:lstStyle/>
            <a:p>
              <a:endParaRPr lang="en-US"/>
            </a:p>
          </p:txBody>
        </p:sp>
      </p:grpSp>
      <p:cxnSp>
        <p:nvCxnSpPr>
          <p:cNvPr id="189507" name="AutoShape 67"/>
          <p:cNvCxnSpPr>
            <a:cxnSpLocks noChangeShapeType="1"/>
            <a:stCxn id="62493" idx="1"/>
            <a:endCxn id="62511" idx="3"/>
          </p:cNvCxnSpPr>
          <p:nvPr/>
        </p:nvCxnSpPr>
        <p:spPr bwMode="auto">
          <a:xfrm flipH="1" flipV="1">
            <a:off x="5797550" y="3876675"/>
            <a:ext cx="1114425" cy="93663"/>
          </a:xfrm>
          <a:prstGeom prst="straightConnector1">
            <a:avLst/>
          </a:prstGeom>
          <a:noFill/>
          <a:ln w="9525">
            <a:solidFill>
              <a:schemeClr val="tx1"/>
            </a:solidFill>
            <a:round/>
            <a:headEnd/>
            <a:tailEnd type="triangle" w="med" len="med"/>
          </a:ln>
        </p:spPr>
      </p:cxnSp>
      <p:cxnSp>
        <p:nvCxnSpPr>
          <p:cNvPr id="189508" name="AutoShape 68"/>
          <p:cNvCxnSpPr>
            <a:cxnSpLocks noChangeShapeType="1"/>
            <a:stCxn id="62505" idx="3"/>
            <a:endCxn id="62530" idx="0"/>
          </p:cNvCxnSpPr>
          <p:nvPr/>
        </p:nvCxnSpPr>
        <p:spPr bwMode="auto">
          <a:xfrm flipV="1">
            <a:off x="3132138" y="5183188"/>
            <a:ext cx="604837" cy="565150"/>
          </a:xfrm>
          <a:prstGeom prst="curvedConnector2">
            <a:avLst/>
          </a:prstGeom>
          <a:noFill/>
          <a:ln w="9525">
            <a:solidFill>
              <a:schemeClr val="hlink"/>
            </a:solidFill>
            <a:round/>
            <a:headEnd/>
            <a:tailEnd type="triangle" w="med" len="med"/>
          </a:ln>
        </p:spPr>
      </p:cxnSp>
      <p:cxnSp>
        <p:nvCxnSpPr>
          <p:cNvPr id="189509" name="AutoShape 69"/>
          <p:cNvCxnSpPr>
            <a:cxnSpLocks noChangeShapeType="1"/>
            <a:stCxn id="62499" idx="3"/>
            <a:endCxn id="62530" idx="2"/>
          </p:cNvCxnSpPr>
          <p:nvPr/>
        </p:nvCxnSpPr>
        <p:spPr bwMode="auto">
          <a:xfrm>
            <a:off x="3132138" y="3876675"/>
            <a:ext cx="604837" cy="563563"/>
          </a:xfrm>
          <a:prstGeom prst="curvedConnector2">
            <a:avLst/>
          </a:prstGeom>
          <a:noFill/>
          <a:ln w="9525">
            <a:solidFill>
              <a:schemeClr val="hlink"/>
            </a:solidFill>
            <a:round/>
            <a:headEnd/>
            <a:tailEnd type="triangle" w="med" len="med"/>
          </a:ln>
        </p:spPr>
      </p:cxnSp>
      <p:sp>
        <p:nvSpPr>
          <p:cNvPr id="189510" name="Text Box 70"/>
          <p:cNvSpPr txBox="1">
            <a:spLocks noChangeArrowheads="1"/>
          </p:cNvSpPr>
          <p:nvPr/>
        </p:nvSpPr>
        <p:spPr bwMode="auto">
          <a:xfrm>
            <a:off x="3400425" y="3789363"/>
            <a:ext cx="774700" cy="274637"/>
          </a:xfrm>
          <a:prstGeom prst="rect">
            <a:avLst/>
          </a:prstGeom>
          <a:noFill/>
          <a:ln w="9525">
            <a:noFill/>
            <a:miter lim="800000"/>
            <a:headEnd/>
            <a:tailEnd/>
          </a:ln>
        </p:spPr>
        <p:txBody>
          <a:bodyPr wrap="none">
            <a:prstTxWarp prst="textNoShape">
              <a:avLst/>
            </a:prstTxWarp>
            <a:spAutoFit/>
          </a:bodyPr>
          <a:lstStyle/>
          <a:p>
            <a:r>
              <a:rPr lang="en-GB" sz="1200" b="0">
                <a:solidFill>
                  <a:schemeClr val="hlink"/>
                </a:solidFill>
              </a:rPr>
              <a:t>supports</a:t>
            </a:r>
            <a:endParaRPr lang="en-US" sz="1200" b="0">
              <a:solidFill>
                <a:schemeClr val="hlink"/>
              </a:solidFill>
            </a:endParaRPr>
          </a:p>
        </p:txBody>
      </p:sp>
      <p:sp>
        <p:nvSpPr>
          <p:cNvPr id="189511" name="Text Box 71"/>
          <p:cNvSpPr txBox="1">
            <a:spLocks noChangeArrowheads="1"/>
          </p:cNvSpPr>
          <p:nvPr/>
        </p:nvSpPr>
        <p:spPr bwMode="auto">
          <a:xfrm>
            <a:off x="5922963" y="3933825"/>
            <a:ext cx="742950" cy="274638"/>
          </a:xfrm>
          <a:prstGeom prst="rect">
            <a:avLst/>
          </a:prstGeom>
          <a:noFill/>
          <a:ln w="9525">
            <a:noFill/>
            <a:miter lim="800000"/>
            <a:headEnd/>
            <a:tailEnd/>
          </a:ln>
        </p:spPr>
        <p:txBody>
          <a:bodyPr wrap="none">
            <a:prstTxWarp prst="textNoShape">
              <a:avLst/>
            </a:prstTxWarp>
            <a:spAutoFit/>
          </a:bodyPr>
          <a:lstStyle/>
          <a:p>
            <a:r>
              <a:rPr lang="en-GB" sz="1200" b="0"/>
              <a:t>explains</a:t>
            </a:r>
            <a:endParaRPr lang="en-US" sz="1200" b="0"/>
          </a:p>
        </p:txBody>
      </p:sp>
      <p:sp>
        <p:nvSpPr>
          <p:cNvPr id="189512" name="Text Box 72"/>
          <p:cNvSpPr txBox="1">
            <a:spLocks noChangeArrowheads="1"/>
          </p:cNvSpPr>
          <p:nvPr/>
        </p:nvSpPr>
        <p:spPr bwMode="auto">
          <a:xfrm>
            <a:off x="4200525" y="4078288"/>
            <a:ext cx="631825" cy="274637"/>
          </a:xfrm>
          <a:prstGeom prst="rect">
            <a:avLst/>
          </a:prstGeom>
          <a:noFill/>
          <a:ln w="9525">
            <a:noFill/>
            <a:miter lim="800000"/>
            <a:headEnd/>
            <a:tailEnd/>
          </a:ln>
        </p:spPr>
        <p:txBody>
          <a:bodyPr wrap="none">
            <a:prstTxWarp prst="textNoShape">
              <a:avLst/>
            </a:prstTxWarp>
            <a:spAutoFit/>
          </a:bodyPr>
          <a:lstStyle/>
          <a:p>
            <a:r>
              <a:rPr lang="en-GB" sz="1200" b="0">
                <a:solidFill>
                  <a:schemeClr val="accent1"/>
                </a:solidFill>
              </a:rPr>
              <a:t>quotes</a:t>
            </a:r>
            <a:endParaRPr lang="en-US" sz="1200" b="0">
              <a:solidFill>
                <a:schemeClr val="accent1"/>
              </a:solidFill>
            </a:endParaRPr>
          </a:p>
        </p:txBody>
      </p:sp>
      <p:sp>
        <p:nvSpPr>
          <p:cNvPr id="189513" name="Text Box 73"/>
          <p:cNvSpPr txBox="1">
            <a:spLocks noChangeArrowheads="1"/>
          </p:cNvSpPr>
          <p:nvPr/>
        </p:nvSpPr>
        <p:spPr bwMode="auto">
          <a:xfrm>
            <a:off x="2325688" y="4510088"/>
            <a:ext cx="1095375" cy="274637"/>
          </a:xfrm>
          <a:prstGeom prst="rect">
            <a:avLst/>
          </a:prstGeom>
          <a:noFill/>
          <a:ln w="9525">
            <a:noFill/>
            <a:miter lim="800000"/>
            <a:headEnd/>
            <a:tailEnd/>
          </a:ln>
        </p:spPr>
        <p:txBody>
          <a:bodyPr wrap="none">
            <a:prstTxWarp prst="textNoShape">
              <a:avLst/>
            </a:prstTxWarp>
            <a:spAutoFit/>
          </a:bodyPr>
          <a:lstStyle/>
          <a:p>
            <a:r>
              <a:rPr lang="en-GB" sz="1200" b="0">
                <a:solidFill>
                  <a:schemeClr val="accent1"/>
                </a:solidFill>
              </a:rPr>
              <a:t>comments on</a:t>
            </a:r>
            <a:endParaRPr lang="en-US" sz="1200" b="0">
              <a:solidFill>
                <a:schemeClr val="accent1"/>
              </a:solidFill>
            </a:endParaRPr>
          </a:p>
        </p:txBody>
      </p:sp>
      <p:sp>
        <p:nvSpPr>
          <p:cNvPr id="189514" name="Text Box 74"/>
          <p:cNvSpPr txBox="1">
            <a:spLocks noChangeArrowheads="1"/>
          </p:cNvSpPr>
          <p:nvPr/>
        </p:nvSpPr>
        <p:spPr bwMode="auto">
          <a:xfrm>
            <a:off x="3260725" y="5734050"/>
            <a:ext cx="649288" cy="274638"/>
          </a:xfrm>
          <a:prstGeom prst="rect">
            <a:avLst/>
          </a:prstGeom>
          <a:noFill/>
          <a:ln w="9525">
            <a:noFill/>
            <a:miter lim="800000"/>
            <a:headEnd/>
            <a:tailEnd/>
          </a:ln>
        </p:spPr>
        <p:txBody>
          <a:bodyPr wrap="none">
            <a:prstTxWarp prst="textNoShape">
              <a:avLst/>
            </a:prstTxWarp>
            <a:spAutoFit/>
          </a:bodyPr>
          <a:lstStyle/>
          <a:p>
            <a:r>
              <a:rPr lang="en-GB" sz="1200" b="0">
                <a:solidFill>
                  <a:schemeClr val="hlink"/>
                </a:solidFill>
              </a:rPr>
              <a:t>refutes</a:t>
            </a:r>
            <a:endParaRPr lang="en-US" sz="1200" b="0">
              <a:solidFill>
                <a:schemeClr val="hlink"/>
              </a:solidFill>
            </a:endParaRPr>
          </a:p>
        </p:txBody>
      </p:sp>
      <p:sp>
        <p:nvSpPr>
          <p:cNvPr id="189515" name="Text Box 75"/>
          <p:cNvSpPr txBox="1">
            <a:spLocks noChangeArrowheads="1"/>
          </p:cNvSpPr>
          <p:nvPr/>
        </p:nvSpPr>
        <p:spPr bwMode="auto">
          <a:xfrm>
            <a:off x="1603375" y="5734050"/>
            <a:ext cx="774700" cy="274638"/>
          </a:xfrm>
          <a:prstGeom prst="rect">
            <a:avLst/>
          </a:prstGeom>
          <a:noFill/>
          <a:ln w="9525">
            <a:noFill/>
            <a:miter lim="800000"/>
            <a:headEnd/>
            <a:tailEnd/>
          </a:ln>
        </p:spPr>
        <p:txBody>
          <a:bodyPr wrap="none">
            <a:prstTxWarp prst="textNoShape">
              <a:avLst/>
            </a:prstTxWarp>
            <a:spAutoFit/>
          </a:bodyPr>
          <a:lstStyle/>
          <a:p>
            <a:pPr algn="l"/>
            <a:r>
              <a:rPr lang="en-GB" sz="1200" b="0"/>
              <a:t>supports</a:t>
            </a:r>
            <a:endParaRPr lang="en-US" sz="1200" b="0"/>
          </a:p>
        </p:txBody>
      </p:sp>
      <p:sp>
        <p:nvSpPr>
          <p:cNvPr id="189516" name="Text Box 76"/>
          <p:cNvSpPr txBox="1">
            <a:spLocks noChangeArrowheads="1"/>
          </p:cNvSpPr>
          <p:nvPr/>
        </p:nvSpPr>
        <p:spPr bwMode="auto">
          <a:xfrm>
            <a:off x="5854700" y="5373688"/>
            <a:ext cx="668338" cy="274637"/>
          </a:xfrm>
          <a:prstGeom prst="rect">
            <a:avLst/>
          </a:prstGeom>
          <a:noFill/>
          <a:ln w="9525">
            <a:noFill/>
            <a:miter lim="800000"/>
            <a:headEnd/>
            <a:tailEnd/>
          </a:ln>
        </p:spPr>
        <p:txBody>
          <a:bodyPr wrap="none">
            <a:prstTxWarp prst="textNoShape">
              <a:avLst/>
            </a:prstTxWarp>
            <a:spAutoFit/>
          </a:bodyPr>
          <a:lstStyle/>
          <a:p>
            <a:r>
              <a:rPr lang="en-GB" sz="1200" b="0"/>
              <a:t>defines</a:t>
            </a:r>
            <a:endParaRPr lang="en-US" sz="1200" b="0"/>
          </a:p>
        </p:txBody>
      </p:sp>
      <p:sp>
        <p:nvSpPr>
          <p:cNvPr id="189517" name="Text Box 77"/>
          <p:cNvSpPr txBox="1">
            <a:spLocks noChangeArrowheads="1"/>
          </p:cNvSpPr>
          <p:nvPr/>
        </p:nvSpPr>
        <p:spPr bwMode="auto">
          <a:xfrm>
            <a:off x="4351338" y="4870450"/>
            <a:ext cx="812800" cy="274638"/>
          </a:xfrm>
          <a:prstGeom prst="rect">
            <a:avLst/>
          </a:prstGeom>
          <a:noFill/>
          <a:ln w="9525">
            <a:noFill/>
            <a:miter lim="800000"/>
            <a:headEnd/>
            <a:tailEnd/>
          </a:ln>
        </p:spPr>
        <p:txBody>
          <a:bodyPr wrap="none">
            <a:prstTxWarp prst="textNoShape">
              <a:avLst/>
            </a:prstTxWarp>
            <a:spAutoFit/>
          </a:bodyPr>
          <a:lstStyle/>
          <a:p>
            <a:r>
              <a:rPr lang="en-GB" sz="1200" b="0">
                <a:solidFill>
                  <a:schemeClr val="accent1"/>
                </a:solidFill>
              </a:rPr>
              <a:t>describes</a:t>
            </a:r>
            <a:endParaRPr lang="en-US" sz="1200" b="0">
              <a:solidFill>
                <a:schemeClr val="accent1"/>
              </a:solidFill>
            </a:endParaRPr>
          </a:p>
        </p:txBody>
      </p:sp>
      <p:cxnSp>
        <p:nvCxnSpPr>
          <p:cNvPr id="189518" name="AutoShape 78"/>
          <p:cNvCxnSpPr>
            <a:cxnSpLocks noChangeShapeType="1"/>
            <a:stCxn id="62505" idx="1"/>
            <a:endCxn id="62524" idx="0"/>
          </p:cNvCxnSpPr>
          <p:nvPr/>
        </p:nvCxnSpPr>
        <p:spPr bwMode="auto">
          <a:xfrm rot="10800000">
            <a:off x="1936750" y="5183188"/>
            <a:ext cx="674688" cy="565150"/>
          </a:xfrm>
          <a:prstGeom prst="curvedConnector2">
            <a:avLst/>
          </a:prstGeom>
          <a:noFill/>
          <a:ln w="9525">
            <a:solidFill>
              <a:schemeClr val="tx1"/>
            </a:solidFill>
            <a:round/>
            <a:headEnd/>
            <a:tailEnd type="triangle" w="med" len="med"/>
          </a:ln>
        </p:spPr>
      </p:cxnSp>
      <p:sp>
        <p:nvSpPr>
          <p:cNvPr id="62490" name="Rectangle 80"/>
          <p:cNvSpPr>
            <a:spLocks noGrp="1" noChangeArrowheads="1"/>
          </p:cNvSpPr>
          <p:nvPr>
            <p:ph type="title"/>
          </p:nvPr>
        </p:nvSpPr>
        <p:spPr/>
        <p:txBody>
          <a:bodyPr/>
          <a:lstStyle/>
          <a:p>
            <a:pPr eaLnBrk="1" hangingPunct="1"/>
            <a:r>
              <a:rPr lang="en-GB"/>
              <a:t>Open Hypermedia</a:t>
            </a:r>
          </a:p>
        </p:txBody>
      </p:sp>
      <p:sp>
        <p:nvSpPr>
          <p:cNvPr id="62491" name="Rectangle 81"/>
          <p:cNvSpPr>
            <a:spLocks noGrp="1" noChangeArrowheads="1"/>
          </p:cNvSpPr>
          <p:nvPr>
            <p:ph idx="1"/>
          </p:nvPr>
        </p:nvSpPr>
        <p:spPr/>
        <p:txBody>
          <a:bodyPr/>
          <a:lstStyle/>
          <a:p>
            <a:pPr eaLnBrk="1" hangingPunct="1"/>
            <a:r>
              <a:rPr lang="en-GB" sz="2000"/>
              <a:t>Links should be</a:t>
            </a:r>
          </a:p>
          <a:p>
            <a:pPr lvl="1" eaLnBrk="1" hangingPunct="1"/>
            <a:r>
              <a:rPr lang="en-GB" sz="2000"/>
              <a:t>first-class objects</a:t>
            </a:r>
          </a:p>
          <a:p>
            <a:pPr lvl="1" eaLnBrk="1" hangingPunct="1"/>
            <a:r>
              <a:rPr lang="en-GB" sz="2000"/>
              <a:t>manipulated independently</a:t>
            </a:r>
          </a:p>
        </p:txBody>
      </p:sp>
    </p:spTree>
    <p:extLst>
      <p:ext uri="{BB962C8B-B14F-4D97-AF65-F5344CB8AC3E}">
        <p14:creationId xmlns:p14="http://schemas.microsoft.com/office/powerpoint/2010/main" val="11703544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948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948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948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950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951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8948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950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9508"/>
                                        </p:tgtEl>
                                        <p:attrNameLst>
                                          <p:attrName>style.visibility</p:attrName>
                                        </p:attrNameLst>
                                      </p:cBhvr>
                                      <p:to>
                                        <p:strVal val="visible"/>
                                      </p:to>
                                    </p:set>
                                  </p:childTnLst>
                                </p:cTn>
                              </p:par>
                              <p:par>
                                <p:cTn id="41" presetID="1" presetClass="exit" presetSubtype="0" fill="hold" nodeType="withEffect">
                                  <p:stCondLst>
                                    <p:cond delay="0"/>
                                  </p:stCondLst>
                                  <p:childTnLst>
                                    <p:set>
                                      <p:cBhvr>
                                        <p:cTn id="42" dur="1" fill="hold">
                                          <p:stCondLst>
                                            <p:cond delay="0"/>
                                          </p:stCondLst>
                                        </p:cTn>
                                        <p:tgtEl>
                                          <p:spTgt spid="189483"/>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189481"/>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189484"/>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948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8948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8948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951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8951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8951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89515"/>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89517"/>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8951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8951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895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510" grpId="0"/>
      <p:bldP spid="189511" grpId="0"/>
      <p:bldP spid="189512" grpId="0"/>
      <p:bldP spid="189513" grpId="0"/>
      <p:bldP spid="189514" grpId="0"/>
      <p:bldP spid="189515" grpId="0"/>
      <p:bldP spid="189516" grpId="0"/>
      <p:bldP spid="18951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4"/>
          <p:cNvSpPr>
            <a:spLocks noGrp="1" noChangeArrowheads="1"/>
          </p:cNvSpPr>
          <p:nvPr>
            <p:ph type="title"/>
          </p:nvPr>
        </p:nvSpPr>
        <p:spPr/>
        <p:txBody>
          <a:bodyPr/>
          <a:lstStyle/>
          <a:p>
            <a:pPr eaLnBrk="1" hangingPunct="1"/>
            <a:r>
              <a:rPr lang="en-GB" dirty="0"/>
              <a:t>Open hypermedia </a:t>
            </a:r>
            <a:r>
              <a:rPr lang="en-GB" dirty="0" smtClean="0"/>
              <a:t>versus network </a:t>
            </a:r>
            <a:r>
              <a:rPr lang="en-GB" dirty="0"/>
              <a:t>KR</a:t>
            </a:r>
            <a:endParaRPr lang="en-US" dirty="0"/>
          </a:p>
        </p:txBody>
      </p:sp>
      <p:sp>
        <p:nvSpPr>
          <p:cNvPr id="64515" name="Rectangle 5"/>
          <p:cNvSpPr>
            <a:spLocks noGrp="1" noChangeArrowheads="1"/>
          </p:cNvSpPr>
          <p:nvPr>
            <p:ph idx="1"/>
          </p:nvPr>
        </p:nvSpPr>
        <p:spPr/>
        <p:txBody>
          <a:bodyPr/>
          <a:lstStyle/>
          <a:p>
            <a:pPr eaLnBrk="1" hangingPunct="1"/>
            <a:r>
              <a:rPr lang="en-GB" sz="2000"/>
              <a:t>Open hypermedia makes links between different bits of knowledge </a:t>
            </a:r>
          </a:p>
          <a:p>
            <a:pPr lvl="1" eaLnBrk="1" hangingPunct="1"/>
            <a:r>
              <a:rPr lang="en-GB" sz="2000"/>
              <a:t>Knowledge is expressed as text, images, etc</a:t>
            </a:r>
          </a:p>
          <a:p>
            <a:pPr eaLnBrk="1" hangingPunct="1"/>
            <a:r>
              <a:rPr lang="en-GB" sz="2000"/>
              <a:t>Network knowledge representation makes links that are knowledge</a:t>
            </a:r>
          </a:p>
          <a:p>
            <a:pPr eaLnBrk="1" hangingPunct="1"/>
            <a:endParaRPr lang="en-GB" sz="2000"/>
          </a:p>
          <a:p>
            <a:pPr eaLnBrk="1" hangingPunct="1"/>
            <a:r>
              <a:rPr lang="en-GB" sz="2000"/>
              <a:t>Are typed hypermedia links knowledge?</a:t>
            </a:r>
          </a:p>
          <a:p>
            <a:pPr eaLnBrk="1" hangingPunct="1"/>
            <a:endParaRPr lang="en-GB" sz="2000"/>
          </a:p>
          <a:p>
            <a:pPr eaLnBrk="1" hangingPunct="1"/>
            <a:r>
              <a:rPr lang="en-GB" sz="2000"/>
              <a:t>Is a set of hypermedia link types an ontology?</a:t>
            </a:r>
            <a:endParaRPr lang="en-US" sz="2000"/>
          </a:p>
          <a:p>
            <a:pPr eaLnBrk="1" hangingPunct="1"/>
            <a:endParaRPr lang="en-US" sz="2000"/>
          </a:p>
        </p:txBody>
      </p:sp>
    </p:spTree>
    <p:extLst>
      <p:ext uri="{BB962C8B-B14F-4D97-AF65-F5344CB8AC3E}">
        <p14:creationId xmlns:p14="http://schemas.microsoft.com/office/powerpoint/2010/main" val="153363932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title"/>
          </p:nvPr>
        </p:nvSpPr>
        <p:spPr/>
        <p:txBody>
          <a:bodyPr/>
          <a:lstStyle/>
          <a:p>
            <a:pPr eaLnBrk="1" hangingPunct="1"/>
            <a:r>
              <a:rPr lang="en-GB" sz="4800"/>
              <a:t>Basic Concepts</a:t>
            </a:r>
            <a:endParaRPr lang="en-GB"/>
          </a:p>
        </p:txBody>
      </p:sp>
    </p:spTree>
    <p:extLst>
      <p:ext uri="{BB962C8B-B14F-4D97-AF65-F5344CB8AC3E}">
        <p14:creationId xmlns:p14="http://schemas.microsoft.com/office/powerpoint/2010/main" val="60801244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4"/>
          <p:cNvSpPr>
            <a:spLocks noGrp="1" noChangeArrowheads="1"/>
          </p:cNvSpPr>
          <p:nvPr>
            <p:ph type="title"/>
          </p:nvPr>
        </p:nvSpPr>
        <p:spPr/>
        <p:txBody>
          <a:bodyPr/>
          <a:lstStyle/>
          <a:p>
            <a:pPr eaLnBrk="1" hangingPunct="1"/>
            <a:r>
              <a:rPr lang="en-GB" dirty="0"/>
              <a:t>The World Wide Web </a:t>
            </a:r>
            <a:r>
              <a:rPr lang="en-GB" dirty="0" smtClean="0"/>
              <a:t>vs. </a:t>
            </a:r>
            <a:r>
              <a:rPr lang="en-GB" dirty="0"/>
              <a:t>t</a:t>
            </a:r>
            <a:r>
              <a:rPr lang="en-GB" dirty="0" smtClean="0"/>
              <a:t>he </a:t>
            </a:r>
            <a:r>
              <a:rPr lang="en-GB" dirty="0"/>
              <a:t>Semantic Web</a:t>
            </a:r>
            <a:endParaRPr lang="en-US" dirty="0"/>
          </a:p>
        </p:txBody>
      </p:sp>
      <p:sp>
        <p:nvSpPr>
          <p:cNvPr id="68611" name="Rectangle 5"/>
          <p:cNvSpPr>
            <a:spLocks noGrp="1" noChangeArrowheads="1"/>
          </p:cNvSpPr>
          <p:nvPr>
            <p:ph idx="1"/>
          </p:nvPr>
        </p:nvSpPr>
        <p:spPr/>
        <p:txBody>
          <a:bodyPr/>
          <a:lstStyle/>
          <a:p>
            <a:pPr eaLnBrk="1" hangingPunct="1"/>
            <a:r>
              <a:rPr lang="en-GB"/>
              <a:t>The World Wide Web is the Web for people</a:t>
            </a:r>
          </a:p>
          <a:p>
            <a:pPr lvl="1" eaLnBrk="1" hangingPunct="1"/>
            <a:r>
              <a:rPr lang="en-GB"/>
              <a:t>Information is predominantly textual</a:t>
            </a:r>
          </a:p>
          <a:p>
            <a:pPr lvl="1" eaLnBrk="1" hangingPunct="1"/>
            <a:r>
              <a:rPr lang="en-GB"/>
              <a:t>Technologies include URI, HTTP, XML, HTML</a:t>
            </a:r>
          </a:p>
          <a:p>
            <a:pPr eaLnBrk="1" hangingPunct="1"/>
            <a:endParaRPr lang="en-GB"/>
          </a:p>
          <a:p>
            <a:pPr eaLnBrk="1" hangingPunct="1"/>
            <a:r>
              <a:rPr lang="en-GB"/>
              <a:t>The Semantic Web is the Web for machines</a:t>
            </a:r>
          </a:p>
          <a:p>
            <a:pPr lvl="1" eaLnBrk="1" hangingPunct="1"/>
            <a:r>
              <a:rPr lang="en-GB"/>
              <a:t>Information needs to be structured</a:t>
            </a:r>
          </a:p>
          <a:p>
            <a:pPr lvl="1" eaLnBrk="1" hangingPunct="1"/>
            <a:r>
              <a:rPr lang="en-GB"/>
              <a:t>Technologies include RDF, RDFS, OWL </a:t>
            </a:r>
            <a:br>
              <a:rPr lang="en-GB"/>
            </a:br>
            <a:r>
              <a:rPr lang="en-GB"/>
              <a:t>(in addition to those for the Web)</a:t>
            </a:r>
            <a:endParaRPr lang="en-US"/>
          </a:p>
        </p:txBody>
      </p:sp>
    </p:spTree>
    <p:extLst>
      <p:ext uri="{BB962C8B-B14F-4D97-AF65-F5344CB8AC3E}">
        <p14:creationId xmlns:p14="http://schemas.microsoft.com/office/powerpoint/2010/main" val="25272182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4"/>
          <p:cNvSpPr>
            <a:spLocks noGrp="1" noChangeArrowheads="1"/>
          </p:cNvSpPr>
          <p:nvPr>
            <p:ph type="title"/>
          </p:nvPr>
        </p:nvSpPr>
        <p:spPr/>
        <p:txBody>
          <a:bodyPr/>
          <a:lstStyle/>
          <a:p>
            <a:pPr eaLnBrk="1" hangingPunct="1"/>
            <a:r>
              <a:rPr lang="en-GB" dirty="0"/>
              <a:t>Machine readable </a:t>
            </a:r>
            <a:r>
              <a:rPr lang="en-GB" dirty="0" smtClean="0"/>
              <a:t>vs. machine </a:t>
            </a:r>
            <a:r>
              <a:rPr lang="en-GB" dirty="0"/>
              <a:t>understandable</a:t>
            </a:r>
            <a:endParaRPr lang="en-US" dirty="0"/>
          </a:p>
        </p:txBody>
      </p:sp>
      <p:sp>
        <p:nvSpPr>
          <p:cNvPr id="70659" name="Rectangle 5"/>
          <p:cNvSpPr>
            <a:spLocks noGrp="1" noChangeArrowheads="1"/>
          </p:cNvSpPr>
          <p:nvPr>
            <p:ph idx="1"/>
          </p:nvPr>
        </p:nvSpPr>
        <p:spPr/>
        <p:txBody>
          <a:bodyPr/>
          <a:lstStyle/>
          <a:p>
            <a:pPr eaLnBrk="1" hangingPunct="1">
              <a:lnSpc>
                <a:spcPct val="90000"/>
              </a:lnSpc>
            </a:pPr>
            <a:r>
              <a:rPr lang="en-GB"/>
              <a:t>On the World Wide Web, information needs humans to give it interpretation</a:t>
            </a:r>
          </a:p>
          <a:p>
            <a:pPr lvl="1" eaLnBrk="1" hangingPunct="1">
              <a:lnSpc>
                <a:spcPct val="80000"/>
              </a:lnSpc>
            </a:pPr>
            <a:r>
              <a:rPr lang="en-GB"/>
              <a:t>Information is predominantly natural language</a:t>
            </a:r>
          </a:p>
          <a:p>
            <a:pPr lvl="1" eaLnBrk="1" hangingPunct="1">
              <a:lnSpc>
                <a:spcPct val="80000"/>
              </a:lnSpc>
            </a:pPr>
            <a:r>
              <a:rPr lang="en-GB"/>
              <a:t>Difficult to mediate by software agents</a:t>
            </a:r>
          </a:p>
          <a:p>
            <a:pPr eaLnBrk="1" hangingPunct="1">
              <a:lnSpc>
                <a:spcPct val="90000"/>
              </a:lnSpc>
            </a:pPr>
            <a:r>
              <a:rPr lang="en-GB"/>
              <a:t>On the Semantic Web, information is structured so that it can be interpreted by machines</a:t>
            </a:r>
          </a:p>
          <a:p>
            <a:pPr lvl="1" eaLnBrk="1" hangingPunct="1">
              <a:lnSpc>
                <a:spcPct val="80000"/>
              </a:lnSpc>
            </a:pPr>
            <a:r>
              <a:rPr lang="en-GB"/>
              <a:t>Humans need not interact directly with Semantic Web information – mediation through agents</a:t>
            </a:r>
          </a:p>
          <a:p>
            <a:pPr eaLnBrk="1" hangingPunct="1">
              <a:lnSpc>
                <a:spcPct val="90000"/>
              </a:lnSpc>
            </a:pPr>
            <a:r>
              <a:rPr lang="en-GB"/>
              <a:t>Formal meaning is critical to understanding</a:t>
            </a:r>
            <a:endParaRPr lang="en-US"/>
          </a:p>
        </p:txBody>
      </p:sp>
    </p:spTree>
    <p:extLst>
      <p:ext uri="{BB962C8B-B14F-4D97-AF65-F5344CB8AC3E}">
        <p14:creationId xmlns:p14="http://schemas.microsoft.com/office/powerpoint/2010/main" val="123504969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COMP6028 </a:t>
            </a:r>
            <a:r>
              <a:rPr lang="en-US" dirty="0" err="1" smtClean="0"/>
              <a:t>vs</a:t>
            </a:r>
            <a:r>
              <a:rPr lang="en-US" dirty="0" smtClean="0"/>
              <a:t> COMP6050</a:t>
            </a:r>
            <a:endParaRPr lang="en-US" dirty="0"/>
          </a:p>
        </p:txBody>
      </p:sp>
      <p:sp>
        <p:nvSpPr>
          <p:cNvPr id="3" name="Content Placeholder 2"/>
          <p:cNvSpPr>
            <a:spLocks noGrp="1"/>
          </p:cNvSpPr>
          <p:nvPr>
            <p:ph idx="1"/>
          </p:nvPr>
        </p:nvSpPr>
        <p:spPr/>
        <p:txBody>
          <a:bodyPr/>
          <a:lstStyle/>
          <a:p>
            <a:pPr eaLnBrk="1" hangingPunct="1"/>
            <a:r>
              <a:rPr lang="en-US" dirty="0" smtClean="0"/>
              <a:t>Two variant modules:</a:t>
            </a:r>
          </a:p>
          <a:p>
            <a:pPr lvl="1" eaLnBrk="1" hangingPunct="1"/>
            <a:r>
              <a:rPr lang="en-US" dirty="0" smtClean="0"/>
              <a:t>COMP6028 is a 20 credit module</a:t>
            </a:r>
          </a:p>
          <a:p>
            <a:pPr lvl="1" eaLnBrk="1" hangingPunct="1"/>
            <a:r>
              <a:rPr lang="en-US" dirty="0" smtClean="0"/>
              <a:t>COMP6050 is a 10 credit module</a:t>
            </a:r>
            <a:endParaRPr lang="en-US" dirty="0"/>
          </a:p>
          <a:p>
            <a:pPr eaLnBrk="1" hangingPunct="1"/>
            <a:r>
              <a:rPr lang="en-US" dirty="0" smtClean="0"/>
              <a:t>Teaching </a:t>
            </a:r>
            <a:r>
              <a:rPr lang="en-US" dirty="0"/>
              <a:t>is shared between COMP6028 and COMP6050</a:t>
            </a:r>
          </a:p>
          <a:p>
            <a:pPr eaLnBrk="1" hangingPunct="1"/>
            <a:r>
              <a:rPr lang="en-US" dirty="0"/>
              <a:t>Assessment differs between modules</a:t>
            </a:r>
          </a:p>
          <a:p>
            <a:endParaRPr lang="en-US" dirty="0"/>
          </a:p>
        </p:txBody>
      </p:sp>
    </p:spTree>
    <p:extLst>
      <p:ext uri="{BB962C8B-B14F-4D97-AF65-F5344CB8AC3E}">
        <p14:creationId xmlns:p14="http://schemas.microsoft.com/office/powerpoint/2010/main" val="14331445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
          <p:cNvSpPr>
            <a:spLocks noGrp="1" noChangeArrowheads="1"/>
          </p:cNvSpPr>
          <p:nvPr>
            <p:ph type="title"/>
          </p:nvPr>
        </p:nvSpPr>
        <p:spPr/>
        <p:txBody>
          <a:bodyPr/>
          <a:lstStyle/>
          <a:p>
            <a:pPr eaLnBrk="1" hangingPunct="1"/>
            <a:r>
              <a:rPr lang="en-GB" dirty="0"/>
              <a:t>Machine readable </a:t>
            </a:r>
            <a:r>
              <a:rPr lang="en-GB" dirty="0" smtClean="0"/>
              <a:t>vs. machine </a:t>
            </a:r>
            <a:r>
              <a:rPr lang="en-GB" dirty="0"/>
              <a:t>understandable</a:t>
            </a:r>
            <a:endParaRPr lang="en-US" dirty="0"/>
          </a:p>
        </p:txBody>
      </p:sp>
      <p:sp>
        <p:nvSpPr>
          <p:cNvPr id="72707" name="Rectangle 5"/>
          <p:cNvSpPr>
            <a:spLocks noGrp="1" noChangeArrowheads="1"/>
          </p:cNvSpPr>
          <p:nvPr>
            <p:ph idx="1"/>
          </p:nvPr>
        </p:nvSpPr>
        <p:spPr/>
        <p:txBody>
          <a:bodyPr/>
          <a:lstStyle/>
          <a:p>
            <a:pPr eaLnBrk="1" hangingPunct="1">
              <a:buFontTx/>
              <a:buNone/>
            </a:pPr>
            <a:r>
              <a:rPr lang="en-GB"/>
              <a:t>XML is a machine readable format</a:t>
            </a:r>
          </a:p>
          <a:p>
            <a:pPr eaLnBrk="1" hangingPunct="1"/>
            <a:r>
              <a:rPr lang="en-GB"/>
              <a:t>It can be parsed to give an unambiguous document structure</a:t>
            </a:r>
          </a:p>
          <a:p>
            <a:pPr eaLnBrk="1" hangingPunct="1">
              <a:buFontTx/>
              <a:buNone/>
            </a:pPr>
            <a:r>
              <a:rPr lang="en-GB"/>
              <a:t>but</a:t>
            </a:r>
          </a:p>
          <a:p>
            <a:pPr eaLnBrk="1" hangingPunct="1"/>
            <a:r>
              <a:rPr lang="en-GB"/>
              <a:t>It has no formal meaning</a:t>
            </a:r>
          </a:p>
          <a:p>
            <a:pPr eaLnBrk="1" hangingPunct="1"/>
            <a:r>
              <a:rPr lang="en-GB"/>
              <a:t>Meanings of XML interchange formats must be explicitly agreed</a:t>
            </a:r>
          </a:p>
        </p:txBody>
      </p:sp>
    </p:spTree>
    <p:extLst>
      <p:ext uri="{BB962C8B-B14F-4D97-AF65-F5344CB8AC3E}">
        <p14:creationId xmlns:p14="http://schemas.microsoft.com/office/powerpoint/2010/main" val="396329992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en-GB"/>
              <a:t>Machine readable: XML</a:t>
            </a:r>
            <a:endParaRPr lang="en-US"/>
          </a:p>
        </p:txBody>
      </p:sp>
      <p:sp>
        <p:nvSpPr>
          <p:cNvPr id="74755" name="Text Box 3"/>
          <p:cNvSpPr txBox="1">
            <a:spLocks noChangeArrowheads="1"/>
          </p:cNvSpPr>
          <p:nvPr/>
        </p:nvSpPr>
        <p:spPr bwMode="auto">
          <a:xfrm>
            <a:off x="1476375" y="1916113"/>
            <a:ext cx="7127875" cy="1616075"/>
          </a:xfrm>
          <a:prstGeom prst="rect">
            <a:avLst/>
          </a:prstGeom>
          <a:noFill/>
          <a:ln w="9525">
            <a:noFill/>
            <a:miter lim="800000"/>
            <a:headEnd/>
            <a:tailEnd/>
          </a:ln>
        </p:spPr>
        <p:txBody>
          <a:bodyPr>
            <a:prstTxWarp prst="textNoShape">
              <a:avLst/>
            </a:prstTxWarp>
            <a:spAutoFit/>
          </a:bodyPr>
          <a:lstStyle/>
          <a:p>
            <a:pPr algn="l" eaLnBrk="1" hangingPunct="1">
              <a:spcBef>
                <a:spcPct val="20000"/>
              </a:spcBef>
              <a:buClr>
                <a:schemeClr val="tx1"/>
              </a:buClr>
              <a:buSzPct val="75000"/>
              <a:buFont typeface="Wingdings" charset="2"/>
              <a:buNone/>
            </a:pPr>
            <a:r>
              <a:rPr lang="en-GB" sz="2000">
                <a:solidFill>
                  <a:schemeClr val="tx2"/>
                </a:solidFill>
                <a:latin typeface="Courier New" charset="0"/>
              </a:rPr>
              <a:t>&lt;foo bar=“2003386947”&gt;</a:t>
            </a:r>
            <a:br>
              <a:rPr lang="en-GB" sz="2000">
                <a:solidFill>
                  <a:schemeClr val="tx2"/>
                </a:solidFill>
                <a:latin typeface="Courier New" charset="0"/>
              </a:rPr>
            </a:br>
            <a:r>
              <a:rPr lang="en-GB" sz="2000">
                <a:solidFill>
                  <a:schemeClr val="tx2"/>
                </a:solidFill>
                <a:latin typeface="Courier New" charset="0"/>
              </a:rPr>
              <a:t>  &lt;baz qux=“19J”&gt;502-224&lt;/baz&gt;</a:t>
            </a:r>
            <a:br>
              <a:rPr lang="en-GB" sz="2000">
                <a:solidFill>
                  <a:schemeClr val="tx2"/>
                </a:solidFill>
                <a:latin typeface="Courier New" charset="0"/>
              </a:rPr>
            </a:br>
            <a:r>
              <a:rPr lang="en-GB" sz="2000">
                <a:solidFill>
                  <a:schemeClr val="tx2"/>
                </a:solidFill>
                <a:latin typeface="Courier New" charset="0"/>
              </a:rPr>
              <a:t>  &lt;quux&gt;2&lt;/quux&gt;</a:t>
            </a:r>
            <a:br>
              <a:rPr lang="en-GB" sz="2000">
                <a:solidFill>
                  <a:schemeClr val="tx2"/>
                </a:solidFill>
                <a:latin typeface="Courier New" charset="0"/>
              </a:rPr>
            </a:br>
            <a:r>
              <a:rPr lang="en-GB" sz="2000">
                <a:solidFill>
                  <a:schemeClr val="tx2"/>
                </a:solidFill>
                <a:latin typeface="Courier New" charset="0"/>
              </a:rPr>
              <a:t>  &lt;quuux&gt;3998SB&lt;/quuux&gt;</a:t>
            </a:r>
            <a:br>
              <a:rPr lang="en-GB" sz="2000">
                <a:solidFill>
                  <a:schemeClr val="tx2"/>
                </a:solidFill>
                <a:latin typeface="Courier New" charset="0"/>
              </a:rPr>
            </a:br>
            <a:r>
              <a:rPr lang="en-GB" sz="2000">
                <a:solidFill>
                  <a:schemeClr val="tx2"/>
                </a:solidFill>
                <a:latin typeface="Courier New" charset="0"/>
              </a:rPr>
              <a:t>&lt;/foo&gt;</a:t>
            </a:r>
            <a:endParaRPr lang="en-US" sz="2000">
              <a:latin typeface="Courier New" charset="0"/>
            </a:endParaRPr>
          </a:p>
        </p:txBody>
      </p:sp>
      <p:cxnSp>
        <p:nvCxnSpPr>
          <p:cNvPr id="74756" name="_s595974"/>
          <p:cNvCxnSpPr>
            <a:cxnSpLocks noChangeShapeType="1"/>
            <a:stCxn id="74772" idx="3"/>
            <a:endCxn id="74765" idx="2"/>
          </p:cNvCxnSpPr>
          <p:nvPr/>
        </p:nvCxnSpPr>
        <p:spPr bwMode="auto">
          <a:xfrm flipV="1">
            <a:off x="2438400" y="5029200"/>
            <a:ext cx="190500" cy="342900"/>
          </a:xfrm>
          <a:prstGeom prst="bentConnector2">
            <a:avLst/>
          </a:prstGeom>
          <a:noFill/>
          <a:ln w="28575">
            <a:solidFill>
              <a:schemeClr val="tx1"/>
            </a:solidFill>
            <a:miter lim="800000"/>
            <a:headEnd/>
            <a:tailEnd/>
          </a:ln>
        </p:spPr>
      </p:cxnSp>
      <p:cxnSp>
        <p:nvCxnSpPr>
          <p:cNvPr id="74757" name="_s595975"/>
          <p:cNvCxnSpPr>
            <a:cxnSpLocks noChangeShapeType="1"/>
            <a:stCxn id="74771" idx="0"/>
            <a:endCxn id="74767" idx="2"/>
          </p:cNvCxnSpPr>
          <p:nvPr/>
        </p:nvCxnSpPr>
        <p:spPr bwMode="auto">
          <a:xfrm rot="-5400000">
            <a:off x="7239000" y="5372100"/>
            <a:ext cx="685800" cy="0"/>
          </a:xfrm>
          <a:prstGeom prst="straightConnector1">
            <a:avLst/>
          </a:prstGeom>
          <a:noFill/>
          <a:ln w="28575">
            <a:solidFill>
              <a:schemeClr val="tx1"/>
            </a:solidFill>
            <a:round/>
            <a:headEnd/>
            <a:tailEnd/>
          </a:ln>
        </p:spPr>
      </p:cxnSp>
      <p:cxnSp>
        <p:nvCxnSpPr>
          <p:cNvPr id="74758" name="_s595976"/>
          <p:cNvCxnSpPr>
            <a:cxnSpLocks noChangeShapeType="1"/>
            <a:stCxn id="74770" idx="0"/>
            <a:endCxn id="74766" idx="2"/>
          </p:cNvCxnSpPr>
          <p:nvPr/>
        </p:nvCxnSpPr>
        <p:spPr bwMode="auto">
          <a:xfrm rot="-5400000">
            <a:off x="4800600" y="5372100"/>
            <a:ext cx="685800" cy="0"/>
          </a:xfrm>
          <a:prstGeom prst="straightConnector1">
            <a:avLst/>
          </a:prstGeom>
          <a:noFill/>
          <a:ln w="28575">
            <a:solidFill>
              <a:schemeClr val="tx1"/>
            </a:solidFill>
            <a:round/>
            <a:headEnd/>
            <a:tailEnd/>
          </a:ln>
        </p:spPr>
      </p:cxnSp>
      <p:cxnSp>
        <p:nvCxnSpPr>
          <p:cNvPr id="74759" name="_s595977"/>
          <p:cNvCxnSpPr>
            <a:cxnSpLocks noChangeShapeType="1"/>
            <a:stCxn id="74769" idx="0"/>
            <a:endCxn id="74765" idx="2"/>
          </p:cNvCxnSpPr>
          <p:nvPr/>
        </p:nvCxnSpPr>
        <p:spPr bwMode="auto">
          <a:xfrm rot="-5400000">
            <a:off x="2286000" y="5372100"/>
            <a:ext cx="685800" cy="0"/>
          </a:xfrm>
          <a:prstGeom prst="straightConnector1">
            <a:avLst/>
          </a:prstGeom>
          <a:noFill/>
          <a:ln w="28575">
            <a:solidFill>
              <a:schemeClr val="tx1"/>
            </a:solidFill>
            <a:round/>
            <a:headEnd/>
            <a:tailEnd/>
          </a:ln>
        </p:spPr>
      </p:cxnSp>
      <p:cxnSp>
        <p:nvCxnSpPr>
          <p:cNvPr id="74760" name="_s595978"/>
          <p:cNvCxnSpPr>
            <a:cxnSpLocks noChangeShapeType="1"/>
            <a:stCxn id="74768" idx="3"/>
            <a:endCxn id="74764" idx="2"/>
          </p:cNvCxnSpPr>
          <p:nvPr/>
        </p:nvCxnSpPr>
        <p:spPr bwMode="auto">
          <a:xfrm flipV="1">
            <a:off x="4953000" y="3810000"/>
            <a:ext cx="190500" cy="342900"/>
          </a:xfrm>
          <a:prstGeom prst="bentConnector2">
            <a:avLst/>
          </a:prstGeom>
          <a:noFill/>
          <a:ln w="28575">
            <a:solidFill>
              <a:schemeClr val="tx1"/>
            </a:solidFill>
            <a:miter lim="800000"/>
            <a:headEnd/>
            <a:tailEnd/>
          </a:ln>
        </p:spPr>
      </p:cxnSp>
      <p:cxnSp>
        <p:nvCxnSpPr>
          <p:cNvPr id="74761" name="_s595979"/>
          <p:cNvCxnSpPr>
            <a:cxnSpLocks noChangeShapeType="1"/>
            <a:stCxn id="74767" idx="0"/>
            <a:endCxn id="74764" idx="2"/>
          </p:cNvCxnSpPr>
          <p:nvPr/>
        </p:nvCxnSpPr>
        <p:spPr bwMode="auto">
          <a:xfrm rot="5400000" flipH="1">
            <a:off x="5943600" y="3009900"/>
            <a:ext cx="838200" cy="2438400"/>
          </a:xfrm>
          <a:prstGeom prst="bentConnector3">
            <a:avLst>
              <a:gd name="adj1" fmla="val 18370"/>
            </a:avLst>
          </a:prstGeom>
          <a:noFill/>
          <a:ln w="28575">
            <a:solidFill>
              <a:schemeClr val="tx1"/>
            </a:solidFill>
            <a:miter lim="800000"/>
            <a:headEnd/>
            <a:tailEnd/>
          </a:ln>
        </p:spPr>
      </p:cxnSp>
      <p:cxnSp>
        <p:nvCxnSpPr>
          <p:cNvPr id="74762" name="_s595980"/>
          <p:cNvCxnSpPr>
            <a:cxnSpLocks noChangeShapeType="1"/>
            <a:stCxn id="74766" idx="0"/>
            <a:endCxn id="74764" idx="2"/>
          </p:cNvCxnSpPr>
          <p:nvPr/>
        </p:nvCxnSpPr>
        <p:spPr bwMode="auto">
          <a:xfrm rot="-5400000">
            <a:off x="4724400" y="4229100"/>
            <a:ext cx="838200" cy="0"/>
          </a:xfrm>
          <a:prstGeom prst="straightConnector1">
            <a:avLst/>
          </a:prstGeom>
          <a:noFill/>
          <a:ln w="28575">
            <a:solidFill>
              <a:schemeClr val="tx1"/>
            </a:solidFill>
            <a:round/>
            <a:headEnd/>
            <a:tailEnd/>
          </a:ln>
        </p:spPr>
      </p:cxnSp>
      <p:cxnSp>
        <p:nvCxnSpPr>
          <p:cNvPr id="74763" name="_s595981"/>
          <p:cNvCxnSpPr>
            <a:cxnSpLocks noChangeShapeType="1"/>
            <a:stCxn id="74765" idx="0"/>
            <a:endCxn id="74764" idx="2"/>
          </p:cNvCxnSpPr>
          <p:nvPr/>
        </p:nvCxnSpPr>
        <p:spPr bwMode="auto">
          <a:xfrm rot="-5400000">
            <a:off x="3467100" y="2971800"/>
            <a:ext cx="838200" cy="2514600"/>
          </a:xfrm>
          <a:prstGeom prst="bentConnector3">
            <a:avLst>
              <a:gd name="adj1" fmla="val 18370"/>
            </a:avLst>
          </a:prstGeom>
          <a:noFill/>
          <a:ln w="28575">
            <a:solidFill>
              <a:schemeClr val="tx1"/>
            </a:solidFill>
            <a:miter lim="800000"/>
            <a:headEnd/>
            <a:tailEnd/>
          </a:ln>
        </p:spPr>
      </p:cxnSp>
      <p:sp>
        <p:nvSpPr>
          <p:cNvPr id="74764" name="_s595982"/>
          <p:cNvSpPr>
            <a:spLocks noChangeArrowheads="1"/>
          </p:cNvSpPr>
          <p:nvPr/>
        </p:nvSpPr>
        <p:spPr bwMode="auto">
          <a:xfrm>
            <a:off x="4191000" y="3429000"/>
            <a:ext cx="1905000" cy="381000"/>
          </a:xfrm>
          <a:prstGeom prst="roundRect">
            <a:avLst>
              <a:gd name="adj" fmla="val 16667"/>
            </a:avLst>
          </a:prstGeom>
          <a:solidFill>
            <a:schemeClr val="tx2"/>
          </a:solidFill>
          <a:ln w="9525">
            <a:solidFill>
              <a:schemeClr val="tx1"/>
            </a:solidFill>
            <a:round/>
            <a:headEnd/>
            <a:tailEnd/>
          </a:ln>
        </p:spPr>
        <p:txBody>
          <a:bodyPr wrap="none" lIns="35947" tIns="17973" rIns="35947" bIns="17973" anchor="ctr">
            <a:prstTxWarp prst="textNoShape">
              <a:avLst/>
            </a:prstTxWarp>
          </a:bodyPr>
          <a:lstStyle/>
          <a:p>
            <a:r>
              <a:rPr lang="en-GB">
                <a:solidFill>
                  <a:schemeClr val="bg1"/>
                </a:solidFill>
              </a:rPr>
              <a:t>foo</a:t>
            </a:r>
            <a:endParaRPr lang="en-US">
              <a:solidFill>
                <a:schemeClr val="bg1"/>
              </a:solidFill>
            </a:endParaRPr>
          </a:p>
        </p:txBody>
      </p:sp>
      <p:sp>
        <p:nvSpPr>
          <p:cNvPr id="74765" name="_s595983"/>
          <p:cNvSpPr>
            <a:spLocks noChangeArrowheads="1"/>
          </p:cNvSpPr>
          <p:nvPr/>
        </p:nvSpPr>
        <p:spPr bwMode="auto">
          <a:xfrm>
            <a:off x="1676400" y="4648200"/>
            <a:ext cx="1905000" cy="381000"/>
          </a:xfrm>
          <a:prstGeom prst="roundRect">
            <a:avLst>
              <a:gd name="adj" fmla="val 16667"/>
            </a:avLst>
          </a:prstGeom>
          <a:solidFill>
            <a:schemeClr val="tx2"/>
          </a:solidFill>
          <a:ln w="9525">
            <a:solidFill>
              <a:schemeClr val="tx1"/>
            </a:solidFill>
            <a:round/>
            <a:headEnd/>
            <a:tailEnd/>
          </a:ln>
        </p:spPr>
        <p:txBody>
          <a:bodyPr wrap="none" lIns="35947" tIns="17973" rIns="35947" bIns="17973" anchor="ctr">
            <a:prstTxWarp prst="textNoShape">
              <a:avLst/>
            </a:prstTxWarp>
          </a:bodyPr>
          <a:lstStyle/>
          <a:p>
            <a:r>
              <a:rPr lang="en-GB">
                <a:solidFill>
                  <a:schemeClr val="bg1"/>
                </a:solidFill>
              </a:rPr>
              <a:t>baz</a:t>
            </a:r>
            <a:endParaRPr lang="en-US">
              <a:solidFill>
                <a:schemeClr val="bg1"/>
              </a:solidFill>
            </a:endParaRPr>
          </a:p>
        </p:txBody>
      </p:sp>
      <p:sp>
        <p:nvSpPr>
          <p:cNvPr id="74766" name="_s595984"/>
          <p:cNvSpPr>
            <a:spLocks noChangeArrowheads="1"/>
          </p:cNvSpPr>
          <p:nvPr/>
        </p:nvSpPr>
        <p:spPr bwMode="auto">
          <a:xfrm>
            <a:off x="4191000" y="4648200"/>
            <a:ext cx="1905000" cy="381000"/>
          </a:xfrm>
          <a:prstGeom prst="roundRect">
            <a:avLst>
              <a:gd name="adj" fmla="val 16667"/>
            </a:avLst>
          </a:prstGeom>
          <a:solidFill>
            <a:schemeClr val="tx2"/>
          </a:solidFill>
          <a:ln w="9525">
            <a:solidFill>
              <a:schemeClr val="tx1"/>
            </a:solidFill>
            <a:round/>
            <a:headEnd/>
            <a:tailEnd/>
          </a:ln>
        </p:spPr>
        <p:txBody>
          <a:bodyPr wrap="none" lIns="35947" tIns="17973" rIns="35947" bIns="17973" anchor="ctr">
            <a:prstTxWarp prst="textNoShape">
              <a:avLst/>
            </a:prstTxWarp>
          </a:bodyPr>
          <a:lstStyle/>
          <a:p>
            <a:r>
              <a:rPr lang="en-GB">
                <a:solidFill>
                  <a:schemeClr val="bg1"/>
                </a:solidFill>
              </a:rPr>
              <a:t>quux</a:t>
            </a:r>
            <a:endParaRPr lang="en-US">
              <a:solidFill>
                <a:schemeClr val="bg1"/>
              </a:solidFill>
            </a:endParaRPr>
          </a:p>
        </p:txBody>
      </p:sp>
      <p:sp>
        <p:nvSpPr>
          <p:cNvPr id="74767" name="_s595985"/>
          <p:cNvSpPr>
            <a:spLocks noChangeArrowheads="1"/>
          </p:cNvSpPr>
          <p:nvPr/>
        </p:nvSpPr>
        <p:spPr bwMode="auto">
          <a:xfrm>
            <a:off x="6629400" y="4648200"/>
            <a:ext cx="1905000" cy="381000"/>
          </a:xfrm>
          <a:prstGeom prst="roundRect">
            <a:avLst>
              <a:gd name="adj" fmla="val 16667"/>
            </a:avLst>
          </a:prstGeom>
          <a:solidFill>
            <a:schemeClr val="tx2"/>
          </a:solidFill>
          <a:ln w="9525">
            <a:solidFill>
              <a:schemeClr val="tx1"/>
            </a:solidFill>
            <a:round/>
            <a:headEnd/>
            <a:tailEnd/>
          </a:ln>
        </p:spPr>
        <p:txBody>
          <a:bodyPr wrap="none" lIns="35947" tIns="17973" rIns="35947" bIns="17973" anchor="ctr">
            <a:prstTxWarp prst="textNoShape">
              <a:avLst/>
            </a:prstTxWarp>
          </a:bodyPr>
          <a:lstStyle/>
          <a:p>
            <a:r>
              <a:rPr lang="en-GB">
                <a:solidFill>
                  <a:schemeClr val="bg1"/>
                </a:solidFill>
              </a:rPr>
              <a:t>quuux</a:t>
            </a:r>
            <a:endParaRPr lang="en-US">
              <a:solidFill>
                <a:schemeClr val="bg1"/>
              </a:solidFill>
            </a:endParaRPr>
          </a:p>
        </p:txBody>
      </p:sp>
      <p:sp>
        <p:nvSpPr>
          <p:cNvPr id="74768" name="_s595986"/>
          <p:cNvSpPr>
            <a:spLocks noChangeArrowheads="1"/>
          </p:cNvSpPr>
          <p:nvPr/>
        </p:nvSpPr>
        <p:spPr bwMode="auto">
          <a:xfrm>
            <a:off x="3048000" y="3962400"/>
            <a:ext cx="1905000" cy="381000"/>
          </a:xfrm>
          <a:prstGeom prst="roundRect">
            <a:avLst>
              <a:gd name="adj" fmla="val 16667"/>
            </a:avLst>
          </a:prstGeom>
          <a:solidFill>
            <a:schemeClr val="folHlink"/>
          </a:solidFill>
          <a:ln w="9525">
            <a:solidFill>
              <a:schemeClr val="tx1"/>
            </a:solidFill>
            <a:round/>
            <a:headEnd/>
            <a:tailEnd/>
          </a:ln>
        </p:spPr>
        <p:txBody>
          <a:bodyPr wrap="none" lIns="35947" tIns="17973" rIns="35947" bIns="17973" anchor="ctr">
            <a:prstTxWarp prst="textNoShape">
              <a:avLst/>
            </a:prstTxWarp>
          </a:bodyPr>
          <a:lstStyle/>
          <a:p>
            <a:r>
              <a:rPr lang="en-GB"/>
              <a:t>bar=2003386947</a:t>
            </a:r>
            <a:endParaRPr lang="en-US"/>
          </a:p>
        </p:txBody>
      </p:sp>
      <p:sp>
        <p:nvSpPr>
          <p:cNvPr id="74769" name="_s595987"/>
          <p:cNvSpPr>
            <a:spLocks noChangeArrowheads="1"/>
          </p:cNvSpPr>
          <p:nvPr/>
        </p:nvSpPr>
        <p:spPr bwMode="auto">
          <a:xfrm>
            <a:off x="1676400" y="5715000"/>
            <a:ext cx="1905000" cy="381000"/>
          </a:xfrm>
          <a:prstGeom prst="roundRect">
            <a:avLst>
              <a:gd name="adj" fmla="val 16667"/>
            </a:avLst>
          </a:prstGeom>
          <a:solidFill>
            <a:schemeClr val="bg2"/>
          </a:solidFill>
          <a:ln w="9525">
            <a:solidFill>
              <a:schemeClr val="tx1"/>
            </a:solidFill>
            <a:round/>
            <a:headEnd/>
            <a:tailEnd/>
          </a:ln>
        </p:spPr>
        <p:txBody>
          <a:bodyPr wrap="none" lIns="45789" tIns="22894" rIns="45789" bIns="22894" anchor="ctr">
            <a:prstTxWarp prst="textNoShape">
              <a:avLst/>
            </a:prstTxWarp>
          </a:bodyPr>
          <a:lstStyle/>
          <a:p>
            <a:r>
              <a:rPr lang="en-GB"/>
              <a:t>502-224</a:t>
            </a:r>
            <a:endParaRPr lang="en-US"/>
          </a:p>
        </p:txBody>
      </p:sp>
      <p:sp>
        <p:nvSpPr>
          <p:cNvPr id="74770" name="_s595988"/>
          <p:cNvSpPr>
            <a:spLocks noChangeArrowheads="1"/>
          </p:cNvSpPr>
          <p:nvPr/>
        </p:nvSpPr>
        <p:spPr bwMode="auto">
          <a:xfrm>
            <a:off x="4191000" y="5715000"/>
            <a:ext cx="1905000" cy="381000"/>
          </a:xfrm>
          <a:prstGeom prst="roundRect">
            <a:avLst>
              <a:gd name="adj" fmla="val 16667"/>
            </a:avLst>
          </a:prstGeom>
          <a:solidFill>
            <a:schemeClr val="bg2"/>
          </a:solidFill>
          <a:ln w="9525">
            <a:solidFill>
              <a:schemeClr val="tx1"/>
            </a:solidFill>
            <a:round/>
            <a:headEnd/>
            <a:tailEnd/>
          </a:ln>
        </p:spPr>
        <p:txBody>
          <a:bodyPr wrap="none" lIns="53094" tIns="26546" rIns="53094" bIns="26546" anchor="ctr">
            <a:prstTxWarp prst="textNoShape">
              <a:avLst/>
            </a:prstTxWarp>
          </a:bodyPr>
          <a:lstStyle/>
          <a:p>
            <a:r>
              <a:rPr lang="en-GB"/>
              <a:t>2</a:t>
            </a:r>
            <a:endParaRPr lang="en-US"/>
          </a:p>
        </p:txBody>
      </p:sp>
      <p:sp>
        <p:nvSpPr>
          <p:cNvPr id="74771" name="_s595989"/>
          <p:cNvSpPr>
            <a:spLocks noChangeArrowheads="1"/>
          </p:cNvSpPr>
          <p:nvPr/>
        </p:nvSpPr>
        <p:spPr bwMode="auto">
          <a:xfrm>
            <a:off x="6629400" y="5715000"/>
            <a:ext cx="1905000" cy="381000"/>
          </a:xfrm>
          <a:prstGeom prst="roundRect">
            <a:avLst>
              <a:gd name="adj" fmla="val 16667"/>
            </a:avLst>
          </a:prstGeom>
          <a:solidFill>
            <a:schemeClr val="bg2"/>
          </a:solidFill>
          <a:ln w="9525">
            <a:solidFill>
              <a:schemeClr val="tx1"/>
            </a:solidFill>
            <a:round/>
            <a:headEnd/>
            <a:tailEnd/>
          </a:ln>
        </p:spPr>
        <p:txBody>
          <a:bodyPr wrap="none" lIns="53094" tIns="26546" rIns="53094" bIns="26546" anchor="ctr">
            <a:prstTxWarp prst="textNoShape">
              <a:avLst/>
            </a:prstTxWarp>
          </a:bodyPr>
          <a:lstStyle/>
          <a:p>
            <a:r>
              <a:rPr lang="en-GB"/>
              <a:t>3998SB</a:t>
            </a:r>
            <a:endParaRPr lang="en-US"/>
          </a:p>
        </p:txBody>
      </p:sp>
      <p:sp>
        <p:nvSpPr>
          <p:cNvPr id="74772" name="_s595990"/>
          <p:cNvSpPr>
            <a:spLocks noChangeArrowheads="1"/>
          </p:cNvSpPr>
          <p:nvPr/>
        </p:nvSpPr>
        <p:spPr bwMode="auto">
          <a:xfrm>
            <a:off x="533400" y="5181600"/>
            <a:ext cx="1905000" cy="381000"/>
          </a:xfrm>
          <a:prstGeom prst="roundRect">
            <a:avLst>
              <a:gd name="adj" fmla="val 16667"/>
            </a:avLst>
          </a:prstGeom>
          <a:solidFill>
            <a:schemeClr val="folHlink"/>
          </a:solidFill>
          <a:ln w="9525">
            <a:solidFill>
              <a:schemeClr val="tx1"/>
            </a:solidFill>
            <a:round/>
            <a:headEnd/>
            <a:tailEnd/>
          </a:ln>
        </p:spPr>
        <p:txBody>
          <a:bodyPr wrap="none" lIns="53094" tIns="26546" rIns="53094" bIns="26546" anchor="ctr">
            <a:prstTxWarp prst="textNoShape">
              <a:avLst/>
            </a:prstTxWarp>
          </a:bodyPr>
          <a:lstStyle/>
          <a:p>
            <a:r>
              <a:rPr lang="en-GB"/>
              <a:t>quz=19J</a:t>
            </a:r>
            <a:endParaRPr lang="en-US"/>
          </a:p>
        </p:txBody>
      </p:sp>
    </p:spTree>
    <p:extLst>
      <p:ext uri="{BB962C8B-B14F-4D97-AF65-F5344CB8AC3E}">
        <p14:creationId xmlns:p14="http://schemas.microsoft.com/office/powerpoint/2010/main" val="267646470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r>
              <a:rPr lang="en-GB"/>
              <a:t>Machine readable: XML</a:t>
            </a:r>
            <a:endParaRPr lang="en-US"/>
          </a:p>
        </p:txBody>
      </p:sp>
      <p:sp>
        <p:nvSpPr>
          <p:cNvPr id="76803" name="Text Box 3"/>
          <p:cNvSpPr txBox="1">
            <a:spLocks noChangeArrowheads="1"/>
          </p:cNvSpPr>
          <p:nvPr/>
        </p:nvSpPr>
        <p:spPr bwMode="auto">
          <a:xfrm>
            <a:off x="1476375" y="1916113"/>
            <a:ext cx="7127875" cy="1920875"/>
          </a:xfrm>
          <a:prstGeom prst="rect">
            <a:avLst/>
          </a:prstGeom>
          <a:noFill/>
          <a:ln w="9525">
            <a:noFill/>
            <a:miter lim="800000"/>
            <a:headEnd/>
            <a:tailEnd/>
          </a:ln>
        </p:spPr>
        <p:txBody>
          <a:bodyPr>
            <a:prstTxWarp prst="textNoShape">
              <a:avLst/>
            </a:prstTxWarp>
            <a:spAutoFit/>
          </a:bodyPr>
          <a:lstStyle/>
          <a:p>
            <a:pPr algn="l" eaLnBrk="1" hangingPunct="1">
              <a:spcBef>
                <a:spcPct val="20000"/>
              </a:spcBef>
              <a:buClr>
                <a:schemeClr val="tx1"/>
              </a:buClr>
              <a:buSzPct val="75000"/>
              <a:buFont typeface="Wingdings" charset="2"/>
              <a:buNone/>
            </a:pPr>
            <a:r>
              <a:rPr lang="en-GB" sz="2000">
                <a:solidFill>
                  <a:schemeClr val="tx2"/>
                </a:solidFill>
                <a:latin typeface="Courier New" charset="0"/>
              </a:rPr>
              <a:t>&lt;order ref=“2003386947”&gt;</a:t>
            </a:r>
            <a:br>
              <a:rPr lang="en-GB" sz="2000">
                <a:solidFill>
                  <a:schemeClr val="tx2"/>
                </a:solidFill>
                <a:latin typeface="Courier New" charset="0"/>
              </a:rPr>
            </a:br>
            <a:r>
              <a:rPr lang="en-GB" sz="2000">
                <a:solidFill>
                  <a:schemeClr val="tx2"/>
                </a:solidFill>
                <a:latin typeface="Courier New" charset="0"/>
              </a:rPr>
              <a:t>  &lt;part catalogue=“19J”&gt;502-224&lt;/part&gt;</a:t>
            </a:r>
            <a:br>
              <a:rPr lang="en-GB" sz="2000">
                <a:solidFill>
                  <a:schemeClr val="tx2"/>
                </a:solidFill>
                <a:latin typeface="Courier New" charset="0"/>
              </a:rPr>
            </a:br>
            <a:r>
              <a:rPr lang="en-GB" sz="2000">
                <a:solidFill>
                  <a:schemeClr val="tx2"/>
                </a:solidFill>
                <a:latin typeface="Courier New" charset="0"/>
              </a:rPr>
              <a:t>  &lt;quantity&gt;2&lt;/quantity&gt;</a:t>
            </a:r>
            <a:br>
              <a:rPr lang="en-GB" sz="2000">
                <a:solidFill>
                  <a:schemeClr val="tx2"/>
                </a:solidFill>
                <a:latin typeface="Courier New" charset="0"/>
              </a:rPr>
            </a:br>
            <a:r>
              <a:rPr lang="en-GB" sz="2000">
                <a:solidFill>
                  <a:schemeClr val="tx2"/>
                </a:solidFill>
                <a:latin typeface="Courier New" charset="0"/>
              </a:rPr>
              <a:t>  &lt;customer&gt;3998SB&lt;/customer&gt;</a:t>
            </a:r>
            <a:br>
              <a:rPr lang="en-GB" sz="2000">
                <a:solidFill>
                  <a:schemeClr val="tx2"/>
                </a:solidFill>
                <a:latin typeface="Courier New" charset="0"/>
              </a:rPr>
            </a:br>
            <a:r>
              <a:rPr lang="en-GB" sz="2000">
                <a:solidFill>
                  <a:schemeClr val="tx2"/>
                </a:solidFill>
                <a:latin typeface="Courier New" charset="0"/>
              </a:rPr>
              <a:t>&lt;/order&gt;</a:t>
            </a:r>
            <a:endParaRPr lang="en-US" sz="2000">
              <a:solidFill>
                <a:schemeClr val="tx2"/>
              </a:solidFill>
              <a:latin typeface="Courier New" charset="0"/>
            </a:endParaRPr>
          </a:p>
          <a:p>
            <a:pPr algn="l"/>
            <a:endParaRPr lang="en-US" sz="2000">
              <a:latin typeface="Courier New" charset="0"/>
            </a:endParaRPr>
          </a:p>
        </p:txBody>
      </p:sp>
      <p:cxnSp>
        <p:nvCxnSpPr>
          <p:cNvPr id="76804" name="_s595974"/>
          <p:cNvCxnSpPr>
            <a:cxnSpLocks noChangeShapeType="1"/>
            <a:stCxn id="76820" idx="3"/>
            <a:endCxn id="76813" idx="2"/>
          </p:cNvCxnSpPr>
          <p:nvPr/>
        </p:nvCxnSpPr>
        <p:spPr bwMode="auto">
          <a:xfrm flipV="1">
            <a:off x="2438400" y="5029200"/>
            <a:ext cx="190500" cy="342900"/>
          </a:xfrm>
          <a:prstGeom prst="bentConnector2">
            <a:avLst/>
          </a:prstGeom>
          <a:noFill/>
          <a:ln w="28575">
            <a:solidFill>
              <a:schemeClr val="tx1"/>
            </a:solidFill>
            <a:miter lim="800000"/>
            <a:headEnd/>
            <a:tailEnd/>
          </a:ln>
        </p:spPr>
      </p:cxnSp>
      <p:cxnSp>
        <p:nvCxnSpPr>
          <p:cNvPr id="76805" name="_s595975"/>
          <p:cNvCxnSpPr>
            <a:cxnSpLocks noChangeShapeType="1"/>
            <a:stCxn id="76819" idx="0"/>
            <a:endCxn id="76815" idx="2"/>
          </p:cNvCxnSpPr>
          <p:nvPr/>
        </p:nvCxnSpPr>
        <p:spPr bwMode="auto">
          <a:xfrm rot="-5400000">
            <a:off x="7239000" y="5372100"/>
            <a:ext cx="685800" cy="0"/>
          </a:xfrm>
          <a:prstGeom prst="straightConnector1">
            <a:avLst/>
          </a:prstGeom>
          <a:noFill/>
          <a:ln w="28575">
            <a:solidFill>
              <a:schemeClr val="tx1"/>
            </a:solidFill>
            <a:round/>
            <a:headEnd/>
            <a:tailEnd/>
          </a:ln>
        </p:spPr>
      </p:cxnSp>
      <p:cxnSp>
        <p:nvCxnSpPr>
          <p:cNvPr id="76806" name="_s595976"/>
          <p:cNvCxnSpPr>
            <a:cxnSpLocks noChangeShapeType="1"/>
            <a:stCxn id="76818" idx="0"/>
            <a:endCxn id="76814" idx="2"/>
          </p:cNvCxnSpPr>
          <p:nvPr/>
        </p:nvCxnSpPr>
        <p:spPr bwMode="auto">
          <a:xfrm rot="-5400000">
            <a:off x="4800600" y="5372100"/>
            <a:ext cx="685800" cy="0"/>
          </a:xfrm>
          <a:prstGeom prst="straightConnector1">
            <a:avLst/>
          </a:prstGeom>
          <a:noFill/>
          <a:ln w="28575">
            <a:solidFill>
              <a:schemeClr val="tx1"/>
            </a:solidFill>
            <a:round/>
            <a:headEnd/>
            <a:tailEnd/>
          </a:ln>
        </p:spPr>
      </p:cxnSp>
      <p:cxnSp>
        <p:nvCxnSpPr>
          <p:cNvPr id="76807" name="_s595977"/>
          <p:cNvCxnSpPr>
            <a:cxnSpLocks noChangeShapeType="1"/>
            <a:stCxn id="76817" idx="0"/>
            <a:endCxn id="76813" idx="2"/>
          </p:cNvCxnSpPr>
          <p:nvPr/>
        </p:nvCxnSpPr>
        <p:spPr bwMode="auto">
          <a:xfrm rot="-5400000">
            <a:off x="2286000" y="5372100"/>
            <a:ext cx="685800" cy="0"/>
          </a:xfrm>
          <a:prstGeom prst="straightConnector1">
            <a:avLst/>
          </a:prstGeom>
          <a:noFill/>
          <a:ln w="28575">
            <a:solidFill>
              <a:schemeClr val="tx1"/>
            </a:solidFill>
            <a:round/>
            <a:headEnd/>
            <a:tailEnd/>
          </a:ln>
        </p:spPr>
      </p:cxnSp>
      <p:cxnSp>
        <p:nvCxnSpPr>
          <p:cNvPr id="76808" name="_s595978"/>
          <p:cNvCxnSpPr>
            <a:cxnSpLocks noChangeShapeType="1"/>
            <a:stCxn id="76816" idx="3"/>
            <a:endCxn id="76812" idx="2"/>
          </p:cNvCxnSpPr>
          <p:nvPr/>
        </p:nvCxnSpPr>
        <p:spPr bwMode="auto">
          <a:xfrm flipV="1">
            <a:off x="4953000" y="3810000"/>
            <a:ext cx="190500" cy="342900"/>
          </a:xfrm>
          <a:prstGeom prst="bentConnector2">
            <a:avLst/>
          </a:prstGeom>
          <a:noFill/>
          <a:ln w="28575">
            <a:solidFill>
              <a:schemeClr val="tx1"/>
            </a:solidFill>
            <a:miter lim="800000"/>
            <a:headEnd/>
            <a:tailEnd/>
          </a:ln>
        </p:spPr>
      </p:cxnSp>
      <p:cxnSp>
        <p:nvCxnSpPr>
          <p:cNvPr id="76809" name="_s595979"/>
          <p:cNvCxnSpPr>
            <a:cxnSpLocks noChangeShapeType="1"/>
            <a:stCxn id="76815" idx="0"/>
            <a:endCxn id="76812" idx="2"/>
          </p:cNvCxnSpPr>
          <p:nvPr/>
        </p:nvCxnSpPr>
        <p:spPr bwMode="auto">
          <a:xfrm rot="5400000" flipH="1">
            <a:off x="5943600" y="3009900"/>
            <a:ext cx="838200" cy="2438400"/>
          </a:xfrm>
          <a:prstGeom prst="bentConnector3">
            <a:avLst>
              <a:gd name="adj1" fmla="val 18370"/>
            </a:avLst>
          </a:prstGeom>
          <a:noFill/>
          <a:ln w="28575">
            <a:solidFill>
              <a:schemeClr val="tx1"/>
            </a:solidFill>
            <a:miter lim="800000"/>
            <a:headEnd/>
            <a:tailEnd/>
          </a:ln>
        </p:spPr>
      </p:cxnSp>
      <p:cxnSp>
        <p:nvCxnSpPr>
          <p:cNvPr id="76810" name="_s595980"/>
          <p:cNvCxnSpPr>
            <a:cxnSpLocks noChangeShapeType="1"/>
            <a:stCxn id="76814" idx="0"/>
            <a:endCxn id="76812" idx="2"/>
          </p:cNvCxnSpPr>
          <p:nvPr/>
        </p:nvCxnSpPr>
        <p:spPr bwMode="auto">
          <a:xfrm rot="-5400000">
            <a:off x="4724400" y="4229100"/>
            <a:ext cx="838200" cy="0"/>
          </a:xfrm>
          <a:prstGeom prst="straightConnector1">
            <a:avLst/>
          </a:prstGeom>
          <a:noFill/>
          <a:ln w="28575">
            <a:solidFill>
              <a:schemeClr val="tx1"/>
            </a:solidFill>
            <a:round/>
            <a:headEnd/>
            <a:tailEnd/>
          </a:ln>
        </p:spPr>
      </p:cxnSp>
      <p:cxnSp>
        <p:nvCxnSpPr>
          <p:cNvPr id="76811" name="_s595981"/>
          <p:cNvCxnSpPr>
            <a:cxnSpLocks noChangeShapeType="1"/>
            <a:stCxn id="76813" idx="0"/>
            <a:endCxn id="76812" idx="2"/>
          </p:cNvCxnSpPr>
          <p:nvPr/>
        </p:nvCxnSpPr>
        <p:spPr bwMode="auto">
          <a:xfrm rot="-5400000">
            <a:off x="3467100" y="2971800"/>
            <a:ext cx="838200" cy="2514600"/>
          </a:xfrm>
          <a:prstGeom prst="bentConnector3">
            <a:avLst>
              <a:gd name="adj1" fmla="val 18370"/>
            </a:avLst>
          </a:prstGeom>
          <a:noFill/>
          <a:ln w="28575">
            <a:solidFill>
              <a:schemeClr val="tx1"/>
            </a:solidFill>
            <a:miter lim="800000"/>
            <a:headEnd/>
            <a:tailEnd/>
          </a:ln>
        </p:spPr>
      </p:cxnSp>
      <p:sp>
        <p:nvSpPr>
          <p:cNvPr id="76812" name="_s595982"/>
          <p:cNvSpPr>
            <a:spLocks noChangeArrowheads="1"/>
          </p:cNvSpPr>
          <p:nvPr/>
        </p:nvSpPr>
        <p:spPr bwMode="auto">
          <a:xfrm>
            <a:off x="4191000" y="3429000"/>
            <a:ext cx="1905000" cy="381000"/>
          </a:xfrm>
          <a:prstGeom prst="roundRect">
            <a:avLst>
              <a:gd name="adj" fmla="val 16667"/>
            </a:avLst>
          </a:prstGeom>
          <a:solidFill>
            <a:schemeClr val="tx2"/>
          </a:solidFill>
          <a:ln w="9525">
            <a:solidFill>
              <a:schemeClr val="tx1"/>
            </a:solidFill>
            <a:round/>
            <a:headEnd/>
            <a:tailEnd/>
          </a:ln>
        </p:spPr>
        <p:txBody>
          <a:bodyPr wrap="none" lIns="35947" tIns="17973" rIns="35947" bIns="17973" anchor="ctr">
            <a:prstTxWarp prst="textNoShape">
              <a:avLst/>
            </a:prstTxWarp>
          </a:bodyPr>
          <a:lstStyle/>
          <a:p>
            <a:r>
              <a:rPr lang="en-GB">
                <a:solidFill>
                  <a:schemeClr val="bg1"/>
                </a:solidFill>
              </a:rPr>
              <a:t>order</a:t>
            </a:r>
            <a:endParaRPr lang="en-US">
              <a:solidFill>
                <a:schemeClr val="bg1"/>
              </a:solidFill>
            </a:endParaRPr>
          </a:p>
        </p:txBody>
      </p:sp>
      <p:sp>
        <p:nvSpPr>
          <p:cNvPr id="76813" name="_s595983"/>
          <p:cNvSpPr>
            <a:spLocks noChangeArrowheads="1"/>
          </p:cNvSpPr>
          <p:nvPr/>
        </p:nvSpPr>
        <p:spPr bwMode="auto">
          <a:xfrm>
            <a:off x="1676400" y="4648200"/>
            <a:ext cx="1905000" cy="381000"/>
          </a:xfrm>
          <a:prstGeom prst="roundRect">
            <a:avLst>
              <a:gd name="adj" fmla="val 16667"/>
            </a:avLst>
          </a:prstGeom>
          <a:solidFill>
            <a:schemeClr val="tx2"/>
          </a:solidFill>
          <a:ln w="9525">
            <a:solidFill>
              <a:schemeClr val="tx1"/>
            </a:solidFill>
            <a:round/>
            <a:headEnd/>
            <a:tailEnd/>
          </a:ln>
        </p:spPr>
        <p:txBody>
          <a:bodyPr wrap="none" lIns="35947" tIns="17973" rIns="35947" bIns="17973" anchor="ctr">
            <a:prstTxWarp prst="textNoShape">
              <a:avLst/>
            </a:prstTxWarp>
          </a:bodyPr>
          <a:lstStyle/>
          <a:p>
            <a:r>
              <a:rPr lang="en-GB">
                <a:solidFill>
                  <a:schemeClr val="bg1"/>
                </a:solidFill>
              </a:rPr>
              <a:t>part</a:t>
            </a:r>
            <a:endParaRPr lang="en-US">
              <a:solidFill>
                <a:schemeClr val="bg1"/>
              </a:solidFill>
            </a:endParaRPr>
          </a:p>
        </p:txBody>
      </p:sp>
      <p:sp>
        <p:nvSpPr>
          <p:cNvPr id="76814" name="_s595984"/>
          <p:cNvSpPr>
            <a:spLocks noChangeArrowheads="1"/>
          </p:cNvSpPr>
          <p:nvPr/>
        </p:nvSpPr>
        <p:spPr bwMode="auto">
          <a:xfrm>
            <a:off x="4191000" y="4648200"/>
            <a:ext cx="1905000" cy="381000"/>
          </a:xfrm>
          <a:prstGeom prst="roundRect">
            <a:avLst>
              <a:gd name="adj" fmla="val 16667"/>
            </a:avLst>
          </a:prstGeom>
          <a:solidFill>
            <a:schemeClr val="tx2"/>
          </a:solidFill>
          <a:ln w="9525">
            <a:solidFill>
              <a:schemeClr val="tx1"/>
            </a:solidFill>
            <a:round/>
            <a:headEnd/>
            <a:tailEnd/>
          </a:ln>
        </p:spPr>
        <p:txBody>
          <a:bodyPr wrap="none" lIns="35947" tIns="17973" rIns="35947" bIns="17973" anchor="ctr">
            <a:prstTxWarp prst="textNoShape">
              <a:avLst/>
            </a:prstTxWarp>
          </a:bodyPr>
          <a:lstStyle/>
          <a:p>
            <a:r>
              <a:rPr lang="en-GB">
                <a:solidFill>
                  <a:schemeClr val="bg1"/>
                </a:solidFill>
              </a:rPr>
              <a:t>quantity</a:t>
            </a:r>
            <a:endParaRPr lang="en-US">
              <a:solidFill>
                <a:schemeClr val="bg1"/>
              </a:solidFill>
            </a:endParaRPr>
          </a:p>
        </p:txBody>
      </p:sp>
      <p:sp>
        <p:nvSpPr>
          <p:cNvPr id="76815" name="_s595985"/>
          <p:cNvSpPr>
            <a:spLocks noChangeArrowheads="1"/>
          </p:cNvSpPr>
          <p:nvPr/>
        </p:nvSpPr>
        <p:spPr bwMode="auto">
          <a:xfrm>
            <a:off x="6629400" y="4648200"/>
            <a:ext cx="1905000" cy="381000"/>
          </a:xfrm>
          <a:prstGeom prst="roundRect">
            <a:avLst>
              <a:gd name="adj" fmla="val 16667"/>
            </a:avLst>
          </a:prstGeom>
          <a:solidFill>
            <a:schemeClr val="tx2"/>
          </a:solidFill>
          <a:ln w="9525">
            <a:solidFill>
              <a:schemeClr val="tx1"/>
            </a:solidFill>
            <a:round/>
            <a:headEnd/>
            <a:tailEnd/>
          </a:ln>
        </p:spPr>
        <p:txBody>
          <a:bodyPr wrap="none" lIns="35947" tIns="17973" rIns="35947" bIns="17973" anchor="ctr">
            <a:prstTxWarp prst="textNoShape">
              <a:avLst/>
            </a:prstTxWarp>
          </a:bodyPr>
          <a:lstStyle/>
          <a:p>
            <a:r>
              <a:rPr lang="en-GB">
                <a:solidFill>
                  <a:schemeClr val="bg1"/>
                </a:solidFill>
              </a:rPr>
              <a:t>customer</a:t>
            </a:r>
            <a:endParaRPr lang="en-US">
              <a:solidFill>
                <a:schemeClr val="bg1"/>
              </a:solidFill>
            </a:endParaRPr>
          </a:p>
        </p:txBody>
      </p:sp>
      <p:sp>
        <p:nvSpPr>
          <p:cNvPr id="76816" name="_s595986"/>
          <p:cNvSpPr>
            <a:spLocks noChangeArrowheads="1"/>
          </p:cNvSpPr>
          <p:nvPr/>
        </p:nvSpPr>
        <p:spPr bwMode="auto">
          <a:xfrm>
            <a:off x="3048000" y="3962400"/>
            <a:ext cx="1905000" cy="381000"/>
          </a:xfrm>
          <a:prstGeom prst="roundRect">
            <a:avLst>
              <a:gd name="adj" fmla="val 16667"/>
            </a:avLst>
          </a:prstGeom>
          <a:solidFill>
            <a:schemeClr val="folHlink"/>
          </a:solidFill>
          <a:ln w="9525">
            <a:solidFill>
              <a:schemeClr val="tx1"/>
            </a:solidFill>
            <a:round/>
            <a:headEnd/>
            <a:tailEnd/>
          </a:ln>
        </p:spPr>
        <p:txBody>
          <a:bodyPr wrap="none" lIns="35947" tIns="17973" rIns="35947" bIns="17973" anchor="ctr">
            <a:prstTxWarp prst="textNoShape">
              <a:avLst/>
            </a:prstTxWarp>
          </a:bodyPr>
          <a:lstStyle/>
          <a:p>
            <a:r>
              <a:rPr lang="en-GB"/>
              <a:t>ref=2003386947</a:t>
            </a:r>
            <a:endParaRPr lang="en-US"/>
          </a:p>
        </p:txBody>
      </p:sp>
      <p:sp>
        <p:nvSpPr>
          <p:cNvPr id="76817" name="_s595987"/>
          <p:cNvSpPr>
            <a:spLocks noChangeArrowheads="1"/>
          </p:cNvSpPr>
          <p:nvPr/>
        </p:nvSpPr>
        <p:spPr bwMode="auto">
          <a:xfrm>
            <a:off x="1676400" y="5715000"/>
            <a:ext cx="1905000" cy="381000"/>
          </a:xfrm>
          <a:prstGeom prst="roundRect">
            <a:avLst>
              <a:gd name="adj" fmla="val 16667"/>
            </a:avLst>
          </a:prstGeom>
          <a:solidFill>
            <a:schemeClr val="bg2"/>
          </a:solidFill>
          <a:ln w="9525">
            <a:solidFill>
              <a:schemeClr val="tx1"/>
            </a:solidFill>
            <a:round/>
            <a:headEnd/>
            <a:tailEnd/>
          </a:ln>
        </p:spPr>
        <p:txBody>
          <a:bodyPr wrap="none" lIns="45789" tIns="22894" rIns="45789" bIns="22894" anchor="ctr">
            <a:prstTxWarp prst="textNoShape">
              <a:avLst/>
            </a:prstTxWarp>
          </a:bodyPr>
          <a:lstStyle/>
          <a:p>
            <a:r>
              <a:rPr lang="en-GB"/>
              <a:t>502-224</a:t>
            </a:r>
            <a:endParaRPr lang="en-US"/>
          </a:p>
        </p:txBody>
      </p:sp>
      <p:sp>
        <p:nvSpPr>
          <p:cNvPr id="76818" name="_s595988"/>
          <p:cNvSpPr>
            <a:spLocks noChangeArrowheads="1"/>
          </p:cNvSpPr>
          <p:nvPr/>
        </p:nvSpPr>
        <p:spPr bwMode="auto">
          <a:xfrm>
            <a:off x="4191000" y="5715000"/>
            <a:ext cx="1905000" cy="381000"/>
          </a:xfrm>
          <a:prstGeom prst="roundRect">
            <a:avLst>
              <a:gd name="adj" fmla="val 16667"/>
            </a:avLst>
          </a:prstGeom>
          <a:solidFill>
            <a:schemeClr val="bg2"/>
          </a:solidFill>
          <a:ln w="9525">
            <a:solidFill>
              <a:schemeClr val="tx1"/>
            </a:solidFill>
            <a:round/>
            <a:headEnd/>
            <a:tailEnd/>
          </a:ln>
        </p:spPr>
        <p:txBody>
          <a:bodyPr wrap="none" lIns="53094" tIns="26546" rIns="53094" bIns="26546" anchor="ctr">
            <a:prstTxWarp prst="textNoShape">
              <a:avLst/>
            </a:prstTxWarp>
          </a:bodyPr>
          <a:lstStyle/>
          <a:p>
            <a:r>
              <a:rPr lang="en-GB"/>
              <a:t>2</a:t>
            </a:r>
            <a:endParaRPr lang="en-US"/>
          </a:p>
        </p:txBody>
      </p:sp>
      <p:sp>
        <p:nvSpPr>
          <p:cNvPr id="76819" name="_s595989"/>
          <p:cNvSpPr>
            <a:spLocks noChangeArrowheads="1"/>
          </p:cNvSpPr>
          <p:nvPr/>
        </p:nvSpPr>
        <p:spPr bwMode="auto">
          <a:xfrm>
            <a:off x="6629400" y="5715000"/>
            <a:ext cx="1905000" cy="381000"/>
          </a:xfrm>
          <a:prstGeom prst="roundRect">
            <a:avLst>
              <a:gd name="adj" fmla="val 16667"/>
            </a:avLst>
          </a:prstGeom>
          <a:solidFill>
            <a:schemeClr val="bg2"/>
          </a:solidFill>
          <a:ln w="9525">
            <a:solidFill>
              <a:schemeClr val="tx1"/>
            </a:solidFill>
            <a:round/>
            <a:headEnd/>
            <a:tailEnd/>
          </a:ln>
        </p:spPr>
        <p:txBody>
          <a:bodyPr wrap="none" lIns="53094" tIns="26546" rIns="53094" bIns="26546" anchor="ctr">
            <a:prstTxWarp prst="textNoShape">
              <a:avLst/>
            </a:prstTxWarp>
          </a:bodyPr>
          <a:lstStyle/>
          <a:p>
            <a:r>
              <a:rPr lang="en-GB"/>
              <a:t>3998SB</a:t>
            </a:r>
            <a:endParaRPr lang="en-US"/>
          </a:p>
        </p:txBody>
      </p:sp>
      <p:sp>
        <p:nvSpPr>
          <p:cNvPr id="76820" name="_s595990"/>
          <p:cNvSpPr>
            <a:spLocks noChangeArrowheads="1"/>
          </p:cNvSpPr>
          <p:nvPr/>
        </p:nvSpPr>
        <p:spPr bwMode="auto">
          <a:xfrm>
            <a:off x="533400" y="5181600"/>
            <a:ext cx="1905000" cy="381000"/>
          </a:xfrm>
          <a:prstGeom prst="roundRect">
            <a:avLst>
              <a:gd name="adj" fmla="val 16667"/>
            </a:avLst>
          </a:prstGeom>
          <a:solidFill>
            <a:schemeClr val="folHlink"/>
          </a:solidFill>
          <a:ln w="9525">
            <a:solidFill>
              <a:schemeClr val="tx1"/>
            </a:solidFill>
            <a:round/>
            <a:headEnd/>
            <a:tailEnd/>
          </a:ln>
        </p:spPr>
        <p:txBody>
          <a:bodyPr wrap="none" lIns="53094" tIns="26546" rIns="53094" bIns="26546" anchor="ctr">
            <a:prstTxWarp prst="textNoShape">
              <a:avLst/>
            </a:prstTxWarp>
          </a:bodyPr>
          <a:lstStyle/>
          <a:p>
            <a:r>
              <a:rPr lang="en-GB"/>
              <a:t>catalogue=19J</a:t>
            </a:r>
            <a:endParaRPr lang="en-US"/>
          </a:p>
        </p:txBody>
      </p:sp>
    </p:spTree>
    <p:extLst>
      <p:ext uri="{BB962C8B-B14F-4D97-AF65-F5344CB8AC3E}">
        <p14:creationId xmlns:p14="http://schemas.microsoft.com/office/powerpoint/2010/main" val="1189711900"/>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4"/>
          <p:cNvSpPr>
            <a:spLocks noGrp="1" noChangeArrowheads="1"/>
          </p:cNvSpPr>
          <p:nvPr>
            <p:ph type="title"/>
          </p:nvPr>
        </p:nvSpPr>
        <p:spPr/>
        <p:txBody>
          <a:bodyPr/>
          <a:lstStyle/>
          <a:p>
            <a:pPr eaLnBrk="1" hangingPunct="1"/>
            <a:r>
              <a:rPr lang="en-GB" dirty="0"/>
              <a:t>Machine readable </a:t>
            </a:r>
            <a:r>
              <a:rPr lang="en-GB" dirty="0" smtClean="0"/>
              <a:t>vs. machine </a:t>
            </a:r>
            <a:r>
              <a:rPr lang="en-GB" dirty="0"/>
              <a:t>understandable</a:t>
            </a:r>
            <a:endParaRPr lang="en-US" dirty="0"/>
          </a:p>
        </p:txBody>
      </p:sp>
      <p:sp>
        <p:nvSpPr>
          <p:cNvPr id="78851" name="Rectangle 5"/>
          <p:cNvSpPr>
            <a:spLocks noGrp="1" noChangeArrowheads="1"/>
          </p:cNvSpPr>
          <p:nvPr>
            <p:ph idx="1"/>
          </p:nvPr>
        </p:nvSpPr>
        <p:spPr/>
        <p:txBody>
          <a:bodyPr/>
          <a:lstStyle/>
          <a:p>
            <a:pPr eaLnBrk="1" hangingPunct="1">
              <a:buFontTx/>
              <a:buNone/>
            </a:pPr>
            <a:r>
              <a:rPr lang="en-GB" sz="2000"/>
              <a:t>RDF is a machine understandable format</a:t>
            </a:r>
          </a:p>
          <a:p>
            <a:pPr eaLnBrk="1" hangingPunct="1"/>
            <a:r>
              <a:rPr lang="en-GB" sz="2000"/>
              <a:t>The structures generated by an RDF parser have a formal meaning</a:t>
            </a:r>
          </a:p>
          <a:p>
            <a:pPr eaLnBrk="1" hangingPunct="1"/>
            <a:r>
              <a:rPr lang="en-GB" sz="2000"/>
              <a:t>RDF is a framework for interchange formats that provides a base level of common understanding</a:t>
            </a:r>
            <a:endParaRPr lang="en-US" sz="2000"/>
          </a:p>
          <a:p>
            <a:pPr eaLnBrk="1" hangingPunct="1"/>
            <a:r>
              <a:rPr lang="en-GB" sz="2000"/>
              <a:t>RDF provides basic notions of classes and properties</a:t>
            </a:r>
          </a:p>
          <a:p>
            <a:pPr eaLnBrk="1" hangingPunct="1"/>
            <a:r>
              <a:rPr lang="en-GB" sz="2000"/>
              <a:t>RDF enables simple inference</a:t>
            </a:r>
          </a:p>
          <a:p>
            <a:pPr lvl="1" eaLnBrk="1" hangingPunct="1"/>
            <a:r>
              <a:rPr lang="en-GB" sz="2000"/>
              <a:t>RDF permits certain types of deduction to be made from existing knowledge</a:t>
            </a:r>
            <a:endParaRPr lang="en-US" sz="2000"/>
          </a:p>
        </p:txBody>
      </p:sp>
    </p:spTree>
    <p:extLst>
      <p:ext uri="{BB962C8B-B14F-4D97-AF65-F5344CB8AC3E}">
        <p14:creationId xmlns:p14="http://schemas.microsoft.com/office/powerpoint/2010/main" val="3218577319"/>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Grp="1" noChangeArrowheads="1"/>
          </p:cNvSpPr>
          <p:nvPr>
            <p:ph type="title"/>
          </p:nvPr>
        </p:nvSpPr>
        <p:spPr/>
        <p:txBody>
          <a:bodyPr/>
          <a:lstStyle/>
          <a:p>
            <a:pPr eaLnBrk="1" hangingPunct="1"/>
            <a:r>
              <a:rPr lang="en-GB" sz="4800"/>
              <a:t>Semantic Web </a:t>
            </a:r>
            <a:br>
              <a:rPr lang="en-GB" sz="4800"/>
            </a:br>
            <a:r>
              <a:rPr lang="en-GB" sz="4800"/>
              <a:t>   Technical Architecture</a:t>
            </a:r>
            <a:endParaRPr lang="en-GB"/>
          </a:p>
        </p:txBody>
      </p:sp>
    </p:spTree>
    <p:extLst>
      <p:ext uri="{BB962C8B-B14F-4D97-AF65-F5344CB8AC3E}">
        <p14:creationId xmlns:p14="http://schemas.microsoft.com/office/powerpoint/2010/main" val="2709030962"/>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4"/>
          <p:cNvSpPr>
            <a:spLocks noGrp="1" noChangeArrowheads="1"/>
          </p:cNvSpPr>
          <p:nvPr>
            <p:ph type="title"/>
          </p:nvPr>
        </p:nvSpPr>
        <p:spPr/>
        <p:txBody>
          <a:bodyPr/>
          <a:lstStyle/>
          <a:p>
            <a:pPr eaLnBrk="1" hangingPunct="1"/>
            <a:r>
              <a:rPr lang="en-GB"/>
              <a:t>Fundamental Principles</a:t>
            </a:r>
          </a:p>
        </p:txBody>
      </p:sp>
      <p:sp>
        <p:nvSpPr>
          <p:cNvPr id="82947" name="Rectangle 5"/>
          <p:cNvSpPr>
            <a:spLocks noGrp="1" noChangeArrowheads="1"/>
          </p:cNvSpPr>
          <p:nvPr>
            <p:ph idx="1"/>
          </p:nvPr>
        </p:nvSpPr>
        <p:spPr/>
        <p:txBody>
          <a:bodyPr/>
          <a:lstStyle/>
          <a:p>
            <a:pPr eaLnBrk="1" hangingPunct="1"/>
            <a:r>
              <a:rPr lang="en-GB"/>
              <a:t>Anyone can make assertions about anything</a:t>
            </a:r>
          </a:p>
          <a:p>
            <a:pPr eaLnBrk="1" hangingPunct="1"/>
            <a:r>
              <a:rPr lang="en-GB"/>
              <a:t>Entities are referred to using Uniform Resource Identifiers</a:t>
            </a:r>
          </a:p>
          <a:p>
            <a:pPr eaLnBrk="1" hangingPunct="1"/>
            <a:r>
              <a:rPr lang="en-GB"/>
              <a:t>Based on XML technologies</a:t>
            </a:r>
          </a:p>
          <a:p>
            <a:pPr eaLnBrk="1" hangingPunct="1"/>
            <a:r>
              <a:rPr lang="en-GB"/>
              <a:t>Formal semantics</a:t>
            </a:r>
            <a:endParaRPr lang="en-US"/>
          </a:p>
        </p:txBody>
      </p:sp>
    </p:spTree>
    <p:extLst>
      <p:ext uri="{BB962C8B-B14F-4D97-AF65-F5344CB8AC3E}">
        <p14:creationId xmlns:p14="http://schemas.microsoft.com/office/powerpoint/2010/main" val="129607892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1" name="Text Box 3"/>
          <p:cNvSpPr txBox="1">
            <a:spLocks noChangeArrowheads="1"/>
          </p:cNvSpPr>
          <p:nvPr/>
        </p:nvSpPr>
        <p:spPr bwMode="auto">
          <a:xfrm>
            <a:off x="930275" y="4365625"/>
            <a:ext cx="5688013" cy="376238"/>
          </a:xfrm>
          <a:prstGeom prst="rect">
            <a:avLst/>
          </a:prstGeom>
          <a:solidFill>
            <a:srgbClr val="CC9900"/>
          </a:solidFill>
          <a:ln w="9525">
            <a:solidFill>
              <a:schemeClr val="tx2"/>
            </a:solidFill>
            <a:miter lim="800000"/>
            <a:headEnd/>
            <a:tailEnd/>
          </a:ln>
        </p:spPr>
        <p:txBody>
          <a:bodyPr>
            <a:prstTxWarp prst="textNoShape">
              <a:avLst/>
            </a:prstTxWarp>
            <a:spAutoFit/>
          </a:bodyPr>
          <a:lstStyle/>
          <a:p>
            <a:r>
              <a:rPr lang="en-GB" sz="1800" b="0">
                <a:solidFill>
                  <a:srgbClr val="FFFF00"/>
                </a:solidFill>
              </a:rPr>
              <a:t>XML + Namespaces</a:t>
            </a:r>
            <a:endParaRPr lang="en-US" sz="1800" b="0">
              <a:solidFill>
                <a:srgbClr val="FFFF00"/>
              </a:solidFill>
            </a:endParaRPr>
          </a:p>
        </p:txBody>
      </p:sp>
      <p:sp>
        <p:nvSpPr>
          <p:cNvPr id="211972" name="Text Box 4"/>
          <p:cNvSpPr txBox="1">
            <a:spLocks noChangeArrowheads="1"/>
          </p:cNvSpPr>
          <p:nvPr/>
        </p:nvSpPr>
        <p:spPr bwMode="auto">
          <a:xfrm>
            <a:off x="930275" y="4797425"/>
            <a:ext cx="3816350" cy="376238"/>
          </a:xfrm>
          <a:prstGeom prst="rect">
            <a:avLst/>
          </a:prstGeom>
          <a:solidFill>
            <a:schemeClr val="tx2"/>
          </a:solidFill>
          <a:ln w="9525">
            <a:solidFill>
              <a:schemeClr val="tx2"/>
            </a:solidFill>
            <a:miter lim="800000"/>
            <a:headEnd/>
            <a:tailEnd/>
          </a:ln>
        </p:spPr>
        <p:txBody>
          <a:bodyPr>
            <a:prstTxWarp prst="textNoShape">
              <a:avLst/>
            </a:prstTxWarp>
            <a:spAutoFit/>
          </a:bodyPr>
          <a:lstStyle/>
          <a:p>
            <a:r>
              <a:rPr lang="en-GB" sz="1800" b="0">
                <a:solidFill>
                  <a:schemeClr val="bg1"/>
                </a:solidFill>
              </a:rPr>
              <a:t>URI</a:t>
            </a:r>
            <a:endParaRPr lang="en-US" sz="1800" b="0">
              <a:solidFill>
                <a:schemeClr val="bg1"/>
              </a:solidFill>
            </a:endParaRPr>
          </a:p>
        </p:txBody>
      </p:sp>
      <p:sp>
        <p:nvSpPr>
          <p:cNvPr id="211973" name="Text Box 5"/>
          <p:cNvSpPr txBox="1">
            <a:spLocks noChangeArrowheads="1"/>
          </p:cNvSpPr>
          <p:nvPr/>
        </p:nvSpPr>
        <p:spPr bwMode="auto">
          <a:xfrm>
            <a:off x="4819650" y="4797425"/>
            <a:ext cx="1800225" cy="376238"/>
          </a:xfrm>
          <a:prstGeom prst="rect">
            <a:avLst/>
          </a:prstGeom>
          <a:solidFill>
            <a:schemeClr val="tx2"/>
          </a:solidFill>
          <a:ln w="9525">
            <a:solidFill>
              <a:schemeClr val="tx2"/>
            </a:solidFill>
            <a:miter lim="800000"/>
            <a:headEnd/>
            <a:tailEnd/>
          </a:ln>
        </p:spPr>
        <p:txBody>
          <a:bodyPr>
            <a:prstTxWarp prst="textNoShape">
              <a:avLst/>
            </a:prstTxWarp>
            <a:spAutoFit/>
          </a:bodyPr>
          <a:lstStyle/>
          <a:p>
            <a:r>
              <a:rPr lang="en-GB" sz="1800" b="0">
                <a:solidFill>
                  <a:schemeClr val="bg1"/>
                </a:solidFill>
              </a:rPr>
              <a:t>Unicode</a:t>
            </a:r>
            <a:endParaRPr lang="en-US" sz="1800" b="0">
              <a:solidFill>
                <a:schemeClr val="bg1"/>
              </a:solidFill>
            </a:endParaRPr>
          </a:p>
        </p:txBody>
      </p:sp>
      <p:grpSp>
        <p:nvGrpSpPr>
          <p:cNvPr id="2" name="Group 6"/>
          <p:cNvGrpSpPr>
            <a:grpSpLocks/>
          </p:cNvGrpSpPr>
          <p:nvPr/>
        </p:nvGrpSpPr>
        <p:grpSpPr bwMode="auto">
          <a:xfrm>
            <a:off x="5827713" y="2654300"/>
            <a:ext cx="808037" cy="1655763"/>
            <a:chOff x="4196" y="1389"/>
            <a:chExt cx="509" cy="1588"/>
          </a:xfrm>
        </p:grpSpPr>
        <p:sp>
          <p:nvSpPr>
            <p:cNvPr id="85013" name="Text Box 7"/>
            <p:cNvSpPr txBox="1">
              <a:spLocks noChangeArrowheads="1"/>
            </p:cNvSpPr>
            <p:nvPr/>
          </p:nvSpPr>
          <p:spPr bwMode="auto">
            <a:xfrm rot="-5400000">
              <a:off x="3521" y="2064"/>
              <a:ext cx="1588" cy="237"/>
            </a:xfrm>
            <a:prstGeom prst="rect">
              <a:avLst/>
            </a:prstGeom>
            <a:solidFill>
              <a:srgbClr val="FF6600"/>
            </a:solidFill>
            <a:ln w="9525">
              <a:solidFill>
                <a:schemeClr val="tx2"/>
              </a:solidFill>
              <a:miter lim="800000"/>
              <a:headEnd/>
              <a:tailEnd/>
            </a:ln>
          </p:spPr>
          <p:txBody>
            <a:bodyPr>
              <a:prstTxWarp prst="textNoShape">
                <a:avLst/>
              </a:prstTxWarp>
              <a:spAutoFit/>
            </a:bodyPr>
            <a:lstStyle/>
            <a:p>
              <a:r>
                <a:rPr lang="en-GB" sz="1800" b="0">
                  <a:solidFill>
                    <a:schemeClr val="tx2"/>
                  </a:solidFill>
                </a:rPr>
                <a:t>Signature</a:t>
              </a:r>
              <a:endParaRPr lang="en-US" sz="1800" b="0">
                <a:solidFill>
                  <a:schemeClr val="tx2"/>
                </a:solidFill>
              </a:endParaRPr>
            </a:p>
          </p:txBody>
        </p:sp>
        <p:sp>
          <p:nvSpPr>
            <p:cNvPr id="85014" name="Text Box 8"/>
            <p:cNvSpPr txBox="1">
              <a:spLocks noChangeArrowheads="1"/>
            </p:cNvSpPr>
            <p:nvPr/>
          </p:nvSpPr>
          <p:spPr bwMode="auto">
            <a:xfrm rot="-5400000">
              <a:off x="3793" y="2064"/>
              <a:ext cx="1588" cy="237"/>
            </a:xfrm>
            <a:prstGeom prst="rect">
              <a:avLst/>
            </a:prstGeom>
            <a:solidFill>
              <a:srgbClr val="FFCC00"/>
            </a:solidFill>
            <a:ln w="9525">
              <a:solidFill>
                <a:schemeClr val="tx2"/>
              </a:solidFill>
              <a:miter lim="800000"/>
              <a:headEnd/>
              <a:tailEnd/>
            </a:ln>
          </p:spPr>
          <p:txBody>
            <a:bodyPr>
              <a:prstTxWarp prst="textNoShape">
                <a:avLst/>
              </a:prstTxWarp>
              <a:spAutoFit/>
            </a:bodyPr>
            <a:lstStyle/>
            <a:p>
              <a:r>
                <a:rPr lang="en-GB" sz="1800" b="0">
                  <a:solidFill>
                    <a:schemeClr val="tx2"/>
                  </a:solidFill>
                </a:rPr>
                <a:t>Encryption</a:t>
              </a:r>
              <a:endParaRPr lang="en-US" sz="1800" b="0">
                <a:solidFill>
                  <a:schemeClr val="tx2"/>
                </a:solidFill>
              </a:endParaRPr>
            </a:p>
          </p:txBody>
        </p:sp>
      </p:grpSp>
      <p:sp>
        <p:nvSpPr>
          <p:cNvPr id="211977" name="Text Box 9"/>
          <p:cNvSpPr txBox="1">
            <a:spLocks noChangeArrowheads="1"/>
          </p:cNvSpPr>
          <p:nvPr/>
        </p:nvSpPr>
        <p:spPr bwMode="auto">
          <a:xfrm>
            <a:off x="4314825" y="3070225"/>
            <a:ext cx="1439863" cy="376238"/>
          </a:xfrm>
          <a:prstGeom prst="rect">
            <a:avLst/>
          </a:prstGeom>
          <a:solidFill>
            <a:srgbClr val="FFFF99"/>
          </a:solidFill>
          <a:ln w="9525">
            <a:solidFill>
              <a:schemeClr val="tx2"/>
            </a:solidFill>
            <a:prstDash val="dash"/>
            <a:miter lim="800000"/>
            <a:headEnd/>
            <a:tailEnd/>
          </a:ln>
        </p:spPr>
        <p:txBody>
          <a:bodyPr>
            <a:prstTxWarp prst="textNoShape">
              <a:avLst/>
            </a:prstTxWarp>
            <a:spAutoFit/>
          </a:bodyPr>
          <a:lstStyle/>
          <a:p>
            <a:r>
              <a:rPr lang="en-GB" sz="1800" b="0">
                <a:solidFill>
                  <a:schemeClr val="tx2"/>
                </a:solidFill>
              </a:rPr>
              <a:t>Rules</a:t>
            </a:r>
            <a:endParaRPr lang="en-US" sz="1800" b="0">
              <a:solidFill>
                <a:schemeClr val="tx2"/>
              </a:solidFill>
            </a:endParaRPr>
          </a:p>
        </p:txBody>
      </p:sp>
      <p:sp>
        <p:nvSpPr>
          <p:cNvPr id="211978" name="Text Box 10"/>
          <p:cNvSpPr txBox="1">
            <a:spLocks noChangeArrowheads="1"/>
          </p:cNvSpPr>
          <p:nvPr/>
        </p:nvSpPr>
        <p:spPr bwMode="auto">
          <a:xfrm>
            <a:off x="930275" y="2636838"/>
            <a:ext cx="4824413" cy="376237"/>
          </a:xfrm>
          <a:prstGeom prst="rect">
            <a:avLst/>
          </a:prstGeom>
          <a:solidFill>
            <a:srgbClr val="FFFF99"/>
          </a:solidFill>
          <a:ln w="9525">
            <a:solidFill>
              <a:schemeClr val="tx2"/>
            </a:solidFill>
            <a:prstDash val="dash"/>
            <a:miter lim="800000"/>
            <a:headEnd/>
            <a:tailEnd/>
          </a:ln>
        </p:spPr>
        <p:txBody>
          <a:bodyPr>
            <a:prstTxWarp prst="textNoShape">
              <a:avLst/>
            </a:prstTxWarp>
            <a:spAutoFit/>
          </a:bodyPr>
          <a:lstStyle/>
          <a:p>
            <a:r>
              <a:rPr lang="en-GB" sz="1800" b="0">
                <a:solidFill>
                  <a:schemeClr val="tx2"/>
                </a:solidFill>
              </a:rPr>
              <a:t>Proof</a:t>
            </a:r>
            <a:endParaRPr lang="en-US" sz="1800" b="0">
              <a:solidFill>
                <a:schemeClr val="tx2"/>
              </a:solidFill>
            </a:endParaRPr>
          </a:p>
        </p:txBody>
      </p:sp>
      <p:sp>
        <p:nvSpPr>
          <p:cNvPr id="211979" name="Text Box 11"/>
          <p:cNvSpPr txBox="1">
            <a:spLocks noChangeArrowheads="1"/>
          </p:cNvSpPr>
          <p:nvPr/>
        </p:nvSpPr>
        <p:spPr bwMode="auto">
          <a:xfrm>
            <a:off x="930275" y="2205038"/>
            <a:ext cx="5688013" cy="376237"/>
          </a:xfrm>
          <a:prstGeom prst="rect">
            <a:avLst/>
          </a:prstGeom>
          <a:solidFill>
            <a:srgbClr val="FFFF99"/>
          </a:solidFill>
          <a:ln w="9525">
            <a:solidFill>
              <a:schemeClr val="tx2"/>
            </a:solidFill>
            <a:prstDash val="dash"/>
            <a:miter lim="800000"/>
            <a:headEnd/>
            <a:tailEnd/>
          </a:ln>
        </p:spPr>
        <p:txBody>
          <a:bodyPr>
            <a:prstTxWarp prst="textNoShape">
              <a:avLst/>
            </a:prstTxWarp>
            <a:spAutoFit/>
          </a:bodyPr>
          <a:lstStyle/>
          <a:p>
            <a:r>
              <a:rPr lang="en-GB" sz="1800" b="0">
                <a:solidFill>
                  <a:schemeClr val="tx2"/>
                </a:solidFill>
              </a:rPr>
              <a:t>Trust</a:t>
            </a:r>
            <a:endParaRPr lang="en-US" sz="1800" b="0">
              <a:solidFill>
                <a:schemeClr val="tx2"/>
              </a:solidFill>
            </a:endParaRPr>
          </a:p>
        </p:txBody>
      </p:sp>
      <p:sp>
        <p:nvSpPr>
          <p:cNvPr id="211980" name="Text Box 12"/>
          <p:cNvSpPr txBox="1">
            <a:spLocks noChangeArrowheads="1"/>
          </p:cNvSpPr>
          <p:nvPr/>
        </p:nvSpPr>
        <p:spPr bwMode="auto">
          <a:xfrm>
            <a:off x="930275" y="3933825"/>
            <a:ext cx="4824413" cy="376238"/>
          </a:xfrm>
          <a:prstGeom prst="rect">
            <a:avLst/>
          </a:prstGeom>
          <a:solidFill>
            <a:srgbClr val="FFCC00"/>
          </a:solidFill>
          <a:ln w="9525">
            <a:solidFill>
              <a:schemeClr val="tx2"/>
            </a:solidFill>
            <a:miter lim="800000"/>
            <a:headEnd/>
            <a:tailEnd/>
          </a:ln>
        </p:spPr>
        <p:txBody>
          <a:bodyPr>
            <a:prstTxWarp prst="textNoShape">
              <a:avLst/>
            </a:prstTxWarp>
            <a:spAutoFit/>
          </a:bodyPr>
          <a:lstStyle/>
          <a:p>
            <a:r>
              <a:rPr lang="en-GB" sz="1800" b="0">
                <a:solidFill>
                  <a:schemeClr val="tx2"/>
                </a:solidFill>
              </a:rPr>
              <a:t>RDF</a:t>
            </a:r>
            <a:endParaRPr lang="en-US" sz="1800" b="0">
              <a:solidFill>
                <a:schemeClr val="tx2"/>
              </a:solidFill>
            </a:endParaRPr>
          </a:p>
        </p:txBody>
      </p:sp>
      <p:sp>
        <p:nvSpPr>
          <p:cNvPr id="211981" name="Text Box 13"/>
          <p:cNvSpPr txBox="1">
            <a:spLocks noChangeArrowheads="1"/>
          </p:cNvSpPr>
          <p:nvPr/>
        </p:nvSpPr>
        <p:spPr bwMode="auto">
          <a:xfrm>
            <a:off x="2874963" y="3502025"/>
            <a:ext cx="2879725" cy="376238"/>
          </a:xfrm>
          <a:prstGeom prst="rect">
            <a:avLst/>
          </a:prstGeom>
          <a:solidFill>
            <a:srgbClr val="FFCC00"/>
          </a:solidFill>
          <a:ln w="9525">
            <a:solidFill>
              <a:schemeClr val="tx2"/>
            </a:solidFill>
            <a:miter lim="800000"/>
            <a:headEnd/>
            <a:tailEnd/>
          </a:ln>
        </p:spPr>
        <p:txBody>
          <a:bodyPr>
            <a:prstTxWarp prst="textNoShape">
              <a:avLst/>
            </a:prstTxWarp>
            <a:spAutoFit/>
          </a:bodyPr>
          <a:lstStyle/>
          <a:p>
            <a:r>
              <a:rPr lang="en-GB" sz="1800" b="0">
                <a:solidFill>
                  <a:schemeClr val="tx2"/>
                </a:solidFill>
              </a:rPr>
              <a:t>RDF Schema</a:t>
            </a:r>
            <a:endParaRPr lang="en-US" sz="1800" b="0">
              <a:solidFill>
                <a:schemeClr val="tx2"/>
              </a:solidFill>
            </a:endParaRPr>
          </a:p>
        </p:txBody>
      </p:sp>
      <p:sp>
        <p:nvSpPr>
          <p:cNvPr id="211982" name="Text Box 14"/>
          <p:cNvSpPr txBox="1">
            <a:spLocks noChangeArrowheads="1"/>
          </p:cNvSpPr>
          <p:nvPr/>
        </p:nvSpPr>
        <p:spPr bwMode="auto">
          <a:xfrm>
            <a:off x="2874963" y="3070225"/>
            <a:ext cx="1366837" cy="376238"/>
          </a:xfrm>
          <a:prstGeom prst="rect">
            <a:avLst/>
          </a:prstGeom>
          <a:solidFill>
            <a:srgbClr val="FFCC00"/>
          </a:solidFill>
          <a:ln w="9525">
            <a:solidFill>
              <a:schemeClr val="tx2"/>
            </a:solidFill>
            <a:miter lim="800000"/>
            <a:headEnd/>
            <a:tailEnd/>
          </a:ln>
        </p:spPr>
        <p:txBody>
          <a:bodyPr>
            <a:prstTxWarp prst="textNoShape">
              <a:avLst/>
            </a:prstTxWarp>
            <a:spAutoFit/>
          </a:bodyPr>
          <a:lstStyle/>
          <a:p>
            <a:r>
              <a:rPr lang="en-GB" sz="1800" b="0">
                <a:solidFill>
                  <a:schemeClr val="tx2"/>
                </a:solidFill>
              </a:rPr>
              <a:t>OWL</a:t>
            </a:r>
            <a:endParaRPr lang="en-US" sz="1800" b="0">
              <a:solidFill>
                <a:schemeClr val="tx2"/>
              </a:solidFill>
            </a:endParaRPr>
          </a:p>
        </p:txBody>
      </p:sp>
      <p:sp>
        <p:nvSpPr>
          <p:cNvPr id="85004" name="Text Box 15"/>
          <p:cNvSpPr txBox="1">
            <a:spLocks noChangeArrowheads="1"/>
          </p:cNvSpPr>
          <p:nvPr/>
        </p:nvSpPr>
        <p:spPr bwMode="auto">
          <a:xfrm>
            <a:off x="7051675" y="4794250"/>
            <a:ext cx="987425" cy="366713"/>
          </a:xfrm>
          <a:prstGeom prst="rect">
            <a:avLst/>
          </a:prstGeom>
          <a:noFill/>
          <a:ln w="9525">
            <a:noFill/>
            <a:miter lim="800000"/>
            <a:headEnd/>
            <a:tailEnd/>
          </a:ln>
        </p:spPr>
        <p:txBody>
          <a:bodyPr wrap="none">
            <a:prstTxWarp prst="textNoShape">
              <a:avLst/>
            </a:prstTxWarp>
            <a:spAutoFit/>
          </a:bodyPr>
          <a:lstStyle/>
          <a:p>
            <a:pPr algn="l" eaLnBrk="1" hangingPunct="1"/>
            <a:r>
              <a:rPr lang="en-GB" sz="1800" b="0">
                <a:solidFill>
                  <a:schemeClr val="tx2"/>
                </a:solidFill>
              </a:rPr>
              <a:t>Identity</a:t>
            </a:r>
          </a:p>
        </p:txBody>
      </p:sp>
      <p:sp>
        <p:nvSpPr>
          <p:cNvPr id="85005" name="Text Box 16"/>
          <p:cNvSpPr txBox="1">
            <a:spLocks noChangeArrowheads="1"/>
          </p:cNvSpPr>
          <p:nvPr/>
        </p:nvSpPr>
        <p:spPr bwMode="auto">
          <a:xfrm>
            <a:off x="7051675" y="4368800"/>
            <a:ext cx="1824038" cy="366713"/>
          </a:xfrm>
          <a:prstGeom prst="rect">
            <a:avLst/>
          </a:prstGeom>
          <a:noFill/>
          <a:ln w="9525">
            <a:noFill/>
            <a:miter lim="800000"/>
            <a:headEnd/>
            <a:tailEnd/>
          </a:ln>
        </p:spPr>
        <p:txBody>
          <a:bodyPr wrap="none">
            <a:prstTxWarp prst="textNoShape">
              <a:avLst/>
            </a:prstTxWarp>
            <a:spAutoFit/>
          </a:bodyPr>
          <a:lstStyle/>
          <a:p>
            <a:pPr algn="l" eaLnBrk="1" hangingPunct="1"/>
            <a:r>
              <a:rPr lang="en-GB" sz="1800" b="0">
                <a:solidFill>
                  <a:schemeClr val="tx2"/>
                </a:solidFill>
              </a:rPr>
              <a:t>Standard syntax</a:t>
            </a:r>
          </a:p>
        </p:txBody>
      </p:sp>
      <p:sp>
        <p:nvSpPr>
          <p:cNvPr id="85006" name="Text Box 17"/>
          <p:cNvSpPr txBox="1">
            <a:spLocks noChangeArrowheads="1"/>
          </p:cNvSpPr>
          <p:nvPr/>
        </p:nvSpPr>
        <p:spPr bwMode="auto">
          <a:xfrm>
            <a:off x="7051675" y="3930650"/>
            <a:ext cx="1141413" cy="366713"/>
          </a:xfrm>
          <a:prstGeom prst="rect">
            <a:avLst/>
          </a:prstGeom>
          <a:noFill/>
          <a:ln w="9525">
            <a:noFill/>
            <a:miter lim="800000"/>
            <a:headEnd/>
            <a:tailEnd/>
          </a:ln>
        </p:spPr>
        <p:txBody>
          <a:bodyPr wrap="none">
            <a:prstTxWarp prst="textNoShape">
              <a:avLst/>
            </a:prstTxWarp>
            <a:spAutoFit/>
          </a:bodyPr>
          <a:lstStyle/>
          <a:p>
            <a:pPr algn="l" eaLnBrk="1" hangingPunct="1"/>
            <a:r>
              <a:rPr lang="en-GB" sz="1800" b="0">
                <a:solidFill>
                  <a:schemeClr val="tx2"/>
                </a:solidFill>
              </a:rPr>
              <a:t>Metadata</a:t>
            </a:r>
          </a:p>
        </p:txBody>
      </p:sp>
      <p:sp>
        <p:nvSpPr>
          <p:cNvPr id="85007" name="Text Box 18"/>
          <p:cNvSpPr txBox="1">
            <a:spLocks noChangeArrowheads="1"/>
          </p:cNvSpPr>
          <p:nvPr/>
        </p:nvSpPr>
        <p:spPr bwMode="auto">
          <a:xfrm>
            <a:off x="7051675" y="3144838"/>
            <a:ext cx="1474788" cy="641350"/>
          </a:xfrm>
          <a:prstGeom prst="rect">
            <a:avLst/>
          </a:prstGeom>
          <a:noFill/>
          <a:ln w="9525">
            <a:noFill/>
            <a:miter lim="800000"/>
            <a:headEnd/>
            <a:tailEnd/>
          </a:ln>
        </p:spPr>
        <p:txBody>
          <a:bodyPr wrap="none">
            <a:prstTxWarp prst="textNoShape">
              <a:avLst/>
            </a:prstTxWarp>
            <a:spAutoFit/>
          </a:bodyPr>
          <a:lstStyle/>
          <a:p>
            <a:pPr algn="l" eaLnBrk="1" hangingPunct="1"/>
            <a:r>
              <a:rPr lang="en-GB" sz="1800" b="0">
                <a:solidFill>
                  <a:schemeClr val="tx2"/>
                </a:solidFill>
              </a:rPr>
              <a:t>Ontologies +</a:t>
            </a:r>
            <a:br>
              <a:rPr lang="en-GB" sz="1800" b="0">
                <a:solidFill>
                  <a:schemeClr val="tx2"/>
                </a:solidFill>
              </a:rPr>
            </a:br>
            <a:r>
              <a:rPr lang="en-GB" sz="1800" b="0">
                <a:solidFill>
                  <a:schemeClr val="tx2"/>
                </a:solidFill>
              </a:rPr>
              <a:t>Inference</a:t>
            </a:r>
          </a:p>
        </p:txBody>
      </p:sp>
      <p:sp>
        <p:nvSpPr>
          <p:cNvPr id="85008" name="Text Box 19"/>
          <p:cNvSpPr txBox="1">
            <a:spLocks noChangeArrowheads="1"/>
          </p:cNvSpPr>
          <p:nvPr/>
        </p:nvSpPr>
        <p:spPr bwMode="auto">
          <a:xfrm>
            <a:off x="7051675" y="2706688"/>
            <a:ext cx="1414463" cy="366712"/>
          </a:xfrm>
          <a:prstGeom prst="rect">
            <a:avLst/>
          </a:prstGeom>
          <a:noFill/>
          <a:ln w="9525">
            <a:noFill/>
            <a:miter lim="800000"/>
            <a:headEnd/>
            <a:tailEnd/>
          </a:ln>
        </p:spPr>
        <p:txBody>
          <a:bodyPr wrap="none">
            <a:prstTxWarp prst="textNoShape">
              <a:avLst/>
            </a:prstTxWarp>
            <a:spAutoFit/>
          </a:bodyPr>
          <a:lstStyle/>
          <a:p>
            <a:pPr algn="l" eaLnBrk="1" hangingPunct="1"/>
            <a:r>
              <a:rPr lang="en-GB" sz="1800" b="0">
                <a:solidFill>
                  <a:schemeClr val="tx2"/>
                </a:solidFill>
              </a:rPr>
              <a:t>Explanation</a:t>
            </a:r>
          </a:p>
        </p:txBody>
      </p:sp>
      <p:sp>
        <p:nvSpPr>
          <p:cNvPr id="85009" name="Text Box 20"/>
          <p:cNvSpPr txBox="1">
            <a:spLocks noChangeArrowheads="1"/>
          </p:cNvSpPr>
          <p:nvPr/>
        </p:nvSpPr>
        <p:spPr bwMode="auto">
          <a:xfrm>
            <a:off x="7051675" y="2201863"/>
            <a:ext cx="1319213" cy="366712"/>
          </a:xfrm>
          <a:prstGeom prst="rect">
            <a:avLst/>
          </a:prstGeom>
          <a:noFill/>
          <a:ln w="9525">
            <a:noFill/>
            <a:miter lim="800000"/>
            <a:headEnd/>
            <a:tailEnd/>
          </a:ln>
        </p:spPr>
        <p:txBody>
          <a:bodyPr wrap="none">
            <a:prstTxWarp prst="textNoShape">
              <a:avLst/>
            </a:prstTxWarp>
            <a:spAutoFit/>
          </a:bodyPr>
          <a:lstStyle/>
          <a:p>
            <a:pPr algn="l" eaLnBrk="1" hangingPunct="1"/>
            <a:r>
              <a:rPr lang="en-GB" sz="1800" b="0">
                <a:solidFill>
                  <a:schemeClr val="tx2"/>
                </a:solidFill>
              </a:rPr>
              <a:t>Attribution</a:t>
            </a:r>
          </a:p>
        </p:txBody>
      </p:sp>
      <p:sp>
        <p:nvSpPr>
          <p:cNvPr id="211989" name="Text Box 21"/>
          <p:cNvSpPr txBox="1">
            <a:spLocks noChangeArrowheads="1"/>
          </p:cNvSpPr>
          <p:nvPr/>
        </p:nvSpPr>
        <p:spPr bwMode="auto">
          <a:xfrm>
            <a:off x="930275" y="3086100"/>
            <a:ext cx="1871663" cy="792163"/>
          </a:xfrm>
          <a:prstGeom prst="rect">
            <a:avLst/>
          </a:prstGeom>
          <a:solidFill>
            <a:srgbClr val="FFCC00"/>
          </a:solidFill>
          <a:ln w="9525">
            <a:solidFill>
              <a:schemeClr val="tx2"/>
            </a:solidFill>
            <a:miter lim="800000"/>
            <a:headEnd/>
            <a:tailEnd/>
          </a:ln>
        </p:spPr>
        <p:txBody>
          <a:bodyPr anchor="ctr" anchorCtr="1">
            <a:prstTxWarp prst="textNoShape">
              <a:avLst/>
            </a:prstTxWarp>
          </a:bodyPr>
          <a:lstStyle/>
          <a:p>
            <a:r>
              <a:rPr lang="en-GB" sz="1800" b="0">
                <a:solidFill>
                  <a:schemeClr val="tx2"/>
                </a:solidFill>
              </a:rPr>
              <a:t>SPARQL</a:t>
            </a:r>
            <a:br>
              <a:rPr lang="en-GB" sz="1800" b="0">
                <a:solidFill>
                  <a:schemeClr val="tx2"/>
                </a:solidFill>
              </a:rPr>
            </a:br>
            <a:r>
              <a:rPr lang="en-GB" sz="1800" b="0">
                <a:solidFill>
                  <a:schemeClr val="tx2"/>
                </a:solidFill>
              </a:rPr>
              <a:t>(queries)</a:t>
            </a:r>
            <a:endParaRPr lang="en-US" sz="1800" b="0">
              <a:solidFill>
                <a:schemeClr val="tx2"/>
              </a:solidFill>
            </a:endParaRPr>
          </a:p>
        </p:txBody>
      </p:sp>
      <p:sp>
        <p:nvSpPr>
          <p:cNvPr id="211990" name="Text Box 22"/>
          <p:cNvSpPr txBox="1">
            <a:spLocks noChangeArrowheads="1"/>
          </p:cNvSpPr>
          <p:nvPr/>
        </p:nvSpPr>
        <p:spPr bwMode="auto">
          <a:xfrm>
            <a:off x="930275" y="1773238"/>
            <a:ext cx="5688013" cy="376237"/>
          </a:xfrm>
          <a:prstGeom prst="rect">
            <a:avLst/>
          </a:prstGeom>
          <a:noFill/>
          <a:ln w="9525">
            <a:solidFill>
              <a:schemeClr val="tx2"/>
            </a:solidFill>
            <a:miter lim="800000"/>
            <a:headEnd/>
            <a:tailEnd/>
          </a:ln>
        </p:spPr>
        <p:txBody>
          <a:bodyPr>
            <a:prstTxWarp prst="textNoShape">
              <a:avLst/>
            </a:prstTxWarp>
            <a:spAutoFit/>
          </a:bodyPr>
          <a:lstStyle/>
          <a:p>
            <a:r>
              <a:rPr lang="en-GB" sz="1800" b="0">
                <a:solidFill>
                  <a:schemeClr val="tx2"/>
                </a:solidFill>
              </a:rPr>
              <a:t>User Interface and Applications</a:t>
            </a:r>
            <a:endParaRPr lang="en-US" sz="1800" b="0">
              <a:solidFill>
                <a:schemeClr val="tx2"/>
              </a:solidFill>
            </a:endParaRPr>
          </a:p>
        </p:txBody>
      </p:sp>
      <p:sp>
        <p:nvSpPr>
          <p:cNvPr id="85012" name="Rectangle 23"/>
          <p:cNvSpPr>
            <a:spLocks noGrp="1" noChangeArrowheads="1"/>
          </p:cNvSpPr>
          <p:nvPr>
            <p:ph type="title"/>
          </p:nvPr>
        </p:nvSpPr>
        <p:spPr/>
        <p:txBody>
          <a:bodyPr/>
          <a:lstStyle/>
          <a:p>
            <a:pPr eaLnBrk="1" hangingPunct="1"/>
            <a:r>
              <a:rPr lang="en-GB"/>
              <a:t>The Semantic Web layer cake</a:t>
            </a:r>
          </a:p>
        </p:txBody>
      </p:sp>
    </p:spTree>
    <p:extLst>
      <p:ext uri="{BB962C8B-B14F-4D97-AF65-F5344CB8AC3E}">
        <p14:creationId xmlns:p14="http://schemas.microsoft.com/office/powerpoint/2010/main" val="159960879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11972"/>
                                        </p:tgtEl>
                                        <p:attrNameLst>
                                          <p:attrName>style.visibility</p:attrName>
                                        </p:attrNameLst>
                                      </p:cBhvr>
                                      <p:to>
                                        <p:strVal val="visible"/>
                                      </p:to>
                                    </p:set>
                                    <p:anim calcmode="lin" valueType="num">
                                      <p:cBhvr additive="base">
                                        <p:cTn id="7" dur="500" fill="hold"/>
                                        <p:tgtEl>
                                          <p:spTgt spid="211972"/>
                                        </p:tgtEl>
                                        <p:attrNameLst>
                                          <p:attrName>ppt_x</p:attrName>
                                        </p:attrNameLst>
                                      </p:cBhvr>
                                      <p:tavLst>
                                        <p:tav tm="0">
                                          <p:val>
                                            <p:strVal val="#ppt_x"/>
                                          </p:val>
                                        </p:tav>
                                        <p:tav tm="100000">
                                          <p:val>
                                            <p:strVal val="#ppt_x"/>
                                          </p:val>
                                        </p:tav>
                                      </p:tavLst>
                                    </p:anim>
                                    <p:anim calcmode="lin" valueType="num">
                                      <p:cBhvr additive="base">
                                        <p:cTn id="8" dur="500" fill="hold"/>
                                        <p:tgtEl>
                                          <p:spTgt spid="211972"/>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211973"/>
                                        </p:tgtEl>
                                        <p:attrNameLst>
                                          <p:attrName>style.visibility</p:attrName>
                                        </p:attrNameLst>
                                      </p:cBhvr>
                                      <p:to>
                                        <p:strVal val="visible"/>
                                      </p:to>
                                    </p:set>
                                    <p:anim calcmode="lin" valueType="num">
                                      <p:cBhvr additive="base">
                                        <p:cTn id="11" dur="500" fill="hold"/>
                                        <p:tgtEl>
                                          <p:spTgt spid="211973"/>
                                        </p:tgtEl>
                                        <p:attrNameLst>
                                          <p:attrName>ppt_x</p:attrName>
                                        </p:attrNameLst>
                                      </p:cBhvr>
                                      <p:tavLst>
                                        <p:tav tm="0">
                                          <p:val>
                                            <p:strVal val="#ppt_x"/>
                                          </p:val>
                                        </p:tav>
                                        <p:tav tm="100000">
                                          <p:val>
                                            <p:strVal val="#ppt_x"/>
                                          </p:val>
                                        </p:tav>
                                      </p:tavLst>
                                    </p:anim>
                                    <p:anim calcmode="lin" valueType="num">
                                      <p:cBhvr additive="base">
                                        <p:cTn id="12" dur="500" fill="hold"/>
                                        <p:tgtEl>
                                          <p:spTgt spid="211973"/>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211971"/>
                                        </p:tgtEl>
                                        <p:attrNameLst>
                                          <p:attrName>style.visibility</p:attrName>
                                        </p:attrNameLst>
                                      </p:cBhvr>
                                      <p:to>
                                        <p:strVal val="visible"/>
                                      </p:to>
                                    </p:set>
                                    <p:anim calcmode="lin" valueType="num">
                                      <p:cBhvr additive="base">
                                        <p:cTn id="17" dur="500" fill="hold"/>
                                        <p:tgtEl>
                                          <p:spTgt spid="211971"/>
                                        </p:tgtEl>
                                        <p:attrNameLst>
                                          <p:attrName>ppt_x</p:attrName>
                                        </p:attrNameLst>
                                      </p:cBhvr>
                                      <p:tavLst>
                                        <p:tav tm="0">
                                          <p:val>
                                            <p:strVal val="#ppt_x"/>
                                          </p:val>
                                        </p:tav>
                                        <p:tav tm="100000">
                                          <p:val>
                                            <p:strVal val="#ppt_x"/>
                                          </p:val>
                                        </p:tav>
                                      </p:tavLst>
                                    </p:anim>
                                    <p:anim calcmode="lin" valueType="num">
                                      <p:cBhvr additive="base">
                                        <p:cTn id="18" dur="500" fill="hold"/>
                                        <p:tgtEl>
                                          <p:spTgt spid="211971"/>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211980"/>
                                        </p:tgtEl>
                                        <p:attrNameLst>
                                          <p:attrName>style.visibility</p:attrName>
                                        </p:attrNameLst>
                                      </p:cBhvr>
                                      <p:to>
                                        <p:strVal val="visible"/>
                                      </p:to>
                                    </p:set>
                                    <p:anim calcmode="lin" valueType="num">
                                      <p:cBhvr additive="base">
                                        <p:cTn id="23" dur="500" fill="hold"/>
                                        <p:tgtEl>
                                          <p:spTgt spid="211980"/>
                                        </p:tgtEl>
                                        <p:attrNameLst>
                                          <p:attrName>ppt_x</p:attrName>
                                        </p:attrNameLst>
                                      </p:cBhvr>
                                      <p:tavLst>
                                        <p:tav tm="0">
                                          <p:val>
                                            <p:strVal val="#ppt_x"/>
                                          </p:val>
                                        </p:tav>
                                        <p:tav tm="100000">
                                          <p:val>
                                            <p:strVal val="#ppt_x"/>
                                          </p:val>
                                        </p:tav>
                                      </p:tavLst>
                                    </p:anim>
                                    <p:anim calcmode="lin" valueType="num">
                                      <p:cBhvr additive="base">
                                        <p:cTn id="24" dur="500" fill="hold"/>
                                        <p:tgtEl>
                                          <p:spTgt spid="211980"/>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1" fill="hold" grpId="0" nodeType="clickEffect">
                                  <p:stCondLst>
                                    <p:cond delay="0"/>
                                  </p:stCondLst>
                                  <p:childTnLst>
                                    <p:set>
                                      <p:cBhvr>
                                        <p:cTn id="28" dur="1" fill="hold">
                                          <p:stCondLst>
                                            <p:cond delay="0"/>
                                          </p:stCondLst>
                                        </p:cTn>
                                        <p:tgtEl>
                                          <p:spTgt spid="211989"/>
                                        </p:tgtEl>
                                        <p:attrNameLst>
                                          <p:attrName>style.visibility</p:attrName>
                                        </p:attrNameLst>
                                      </p:cBhvr>
                                      <p:to>
                                        <p:strVal val="visible"/>
                                      </p:to>
                                    </p:set>
                                    <p:anim calcmode="lin" valueType="num">
                                      <p:cBhvr additive="base">
                                        <p:cTn id="29" dur="500" fill="hold"/>
                                        <p:tgtEl>
                                          <p:spTgt spid="211989"/>
                                        </p:tgtEl>
                                        <p:attrNameLst>
                                          <p:attrName>ppt_x</p:attrName>
                                        </p:attrNameLst>
                                      </p:cBhvr>
                                      <p:tavLst>
                                        <p:tav tm="0">
                                          <p:val>
                                            <p:strVal val="#ppt_x"/>
                                          </p:val>
                                        </p:tav>
                                        <p:tav tm="100000">
                                          <p:val>
                                            <p:strVal val="#ppt_x"/>
                                          </p:val>
                                        </p:tav>
                                      </p:tavLst>
                                    </p:anim>
                                    <p:anim calcmode="lin" valueType="num">
                                      <p:cBhvr additive="base">
                                        <p:cTn id="30" dur="500" fill="hold"/>
                                        <p:tgtEl>
                                          <p:spTgt spid="211989"/>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211981"/>
                                        </p:tgtEl>
                                        <p:attrNameLst>
                                          <p:attrName>style.visibility</p:attrName>
                                        </p:attrNameLst>
                                      </p:cBhvr>
                                      <p:to>
                                        <p:strVal val="visible"/>
                                      </p:to>
                                    </p:set>
                                    <p:anim calcmode="lin" valueType="num">
                                      <p:cBhvr additive="base">
                                        <p:cTn id="35" dur="500" fill="hold"/>
                                        <p:tgtEl>
                                          <p:spTgt spid="211981"/>
                                        </p:tgtEl>
                                        <p:attrNameLst>
                                          <p:attrName>ppt_x</p:attrName>
                                        </p:attrNameLst>
                                      </p:cBhvr>
                                      <p:tavLst>
                                        <p:tav tm="0">
                                          <p:val>
                                            <p:strVal val="#ppt_x"/>
                                          </p:val>
                                        </p:tav>
                                        <p:tav tm="100000">
                                          <p:val>
                                            <p:strVal val="#ppt_x"/>
                                          </p:val>
                                        </p:tav>
                                      </p:tavLst>
                                    </p:anim>
                                    <p:anim calcmode="lin" valueType="num">
                                      <p:cBhvr additive="base">
                                        <p:cTn id="36" dur="500" fill="hold"/>
                                        <p:tgtEl>
                                          <p:spTgt spid="211981"/>
                                        </p:tgtEl>
                                        <p:attrNameLst>
                                          <p:attrName>ppt_y</p:attrName>
                                        </p:attrNameLst>
                                      </p:cBhvr>
                                      <p:tavLst>
                                        <p:tav tm="0">
                                          <p:val>
                                            <p:strVal val="0-#ppt_h/2"/>
                                          </p:val>
                                        </p:tav>
                                        <p:tav tm="100000">
                                          <p:val>
                                            <p:strVal val="#ppt_y"/>
                                          </p:val>
                                        </p:tav>
                                      </p:tavLst>
                                    </p:anim>
                                  </p:childTnLst>
                                </p:cTn>
                              </p:par>
                            </p:childTnLst>
                          </p:cTn>
                        </p:par>
                        <p:par>
                          <p:cTn id="37" fill="hold">
                            <p:stCondLst>
                              <p:cond delay="500"/>
                            </p:stCondLst>
                            <p:childTnLst>
                              <p:par>
                                <p:cTn id="38" presetID="2" presetClass="entr" presetSubtype="1" fill="hold" grpId="0" nodeType="afterEffect">
                                  <p:stCondLst>
                                    <p:cond delay="0"/>
                                  </p:stCondLst>
                                  <p:childTnLst>
                                    <p:set>
                                      <p:cBhvr>
                                        <p:cTn id="39" dur="1" fill="hold">
                                          <p:stCondLst>
                                            <p:cond delay="0"/>
                                          </p:stCondLst>
                                        </p:cTn>
                                        <p:tgtEl>
                                          <p:spTgt spid="211982"/>
                                        </p:tgtEl>
                                        <p:attrNameLst>
                                          <p:attrName>style.visibility</p:attrName>
                                        </p:attrNameLst>
                                      </p:cBhvr>
                                      <p:to>
                                        <p:strVal val="visible"/>
                                      </p:to>
                                    </p:set>
                                    <p:anim calcmode="lin" valueType="num">
                                      <p:cBhvr additive="base">
                                        <p:cTn id="40" dur="500" fill="hold"/>
                                        <p:tgtEl>
                                          <p:spTgt spid="211982"/>
                                        </p:tgtEl>
                                        <p:attrNameLst>
                                          <p:attrName>ppt_x</p:attrName>
                                        </p:attrNameLst>
                                      </p:cBhvr>
                                      <p:tavLst>
                                        <p:tav tm="0">
                                          <p:val>
                                            <p:strVal val="#ppt_x"/>
                                          </p:val>
                                        </p:tav>
                                        <p:tav tm="100000">
                                          <p:val>
                                            <p:strVal val="#ppt_x"/>
                                          </p:val>
                                        </p:tav>
                                      </p:tavLst>
                                    </p:anim>
                                    <p:anim calcmode="lin" valueType="num">
                                      <p:cBhvr additive="base">
                                        <p:cTn id="41" dur="500" fill="hold"/>
                                        <p:tgtEl>
                                          <p:spTgt spid="211982"/>
                                        </p:tgtEl>
                                        <p:attrNameLst>
                                          <p:attrName>ppt_y</p:attrName>
                                        </p:attrNameLst>
                                      </p:cBhvr>
                                      <p:tavLst>
                                        <p:tav tm="0">
                                          <p:val>
                                            <p:strVal val="0-#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1" fill="hold" grpId="0" nodeType="clickEffect">
                                  <p:stCondLst>
                                    <p:cond delay="0"/>
                                  </p:stCondLst>
                                  <p:childTnLst>
                                    <p:set>
                                      <p:cBhvr>
                                        <p:cTn id="45" dur="1" fill="hold">
                                          <p:stCondLst>
                                            <p:cond delay="0"/>
                                          </p:stCondLst>
                                        </p:cTn>
                                        <p:tgtEl>
                                          <p:spTgt spid="211977"/>
                                        </p:tgtEl>
                                        <p:attrNameLst>
                                          <p:attrName>style.visibility</p:attrName>
                                        </p:attrNameLst>
                                      </p:cBhvr>
                                      <p:to>
                                        <p:strVal val="visible"/>
                                      </p:to>
                                    </p:set>
                                    <p:anim calcmode="lin" valueType="num">
                                      <p:cBhvr additive="base">
                                        <p:cTn id="46" dur="500" fill="hold"/>
                                        <p:tgtEl>
                                          <p:spTgt spid="211977"/>
                                        </p:tgtEl>
                                        <p:attrNameLst>
                                          <p:attrName>ppt_x</p:attrName>
                                        </p:attrNameLst>
                                      </p:cBhvr>
                                      <p:tavLst>
                                        <p:tav tm="0">
                                          <p:val>
                                            <p:strVal val="#ppt_x"/>
                                          </p:val>
                                        </p:tav>
                                        <p:tav tm="100000">
                                          <p:val>
                                            <p:strVal val="#ppt_x"/>
                                          </p:val>
                                        </p:tav>
                                      </p:tavLst>
                                    </p:anim>
                                    <p:anim calcmode="lin" valueType="num">
                                      <p:cBhvr additive="base">
                                        <p:cTn id="47" dur="500" fill="hold"/>
                                        <p:tgtEl>
                                          <p:spTgt spid="211977"/>
                                        </p:tgtEl>
                                        <p:attrNameLst>
                                          <p:attrName>ppt_y</p:attrName>
                                        </p:attrNameLst>
                                      </p:cBhvr>
                                      <p:tavLst>
                                        <p:tav tm="0">
                                          <p:val>
                                            <p:strVal val="0-#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1" fill="hold" grpId="0" nodeType="clickEffect">
                                  <p:stCondLst>
                                    <p:cond delay="0"/>
                                  </p:stCondLst>
                                  <p:childTnLst>
                                    <p:set>
                                      <p:cBhvr>
                                        <p:cTn id="51" dur="1" fill="hold">
                                          <p:stCondLst>
                                            <p:cond delay="0"/>
                                          </p:stCondLst>
                                        </p:cTn>
                                        <p:tgtEl>
                                          <p:spTgt spid="211978"/>
                                        </p:tgtEl>
                                        <p:attrNameLst>
                                          <p:attrName>style.visibility</p:attrName>
                                        </p:attrNameLst>
                                      </p:cBhvr>
                                      <p:to>
                                        <p:strVal val="visible"/>
                                      </p:to>
                                    </p:set>
                                    <p:anim calcmode="lin" valueType="num">
                                      <p:cBhvr additive="base">
                                        <p:cTn id="52" dur="500" fill="hold"/>
                                        <p:tgtEl>
                                          <p:spTgt spid="211978"/>
                                        </p:tgtEl>
                                        <p:attrNameLst>
                                          <p:attrName>ppt_x</p:attrName>
                                        </p:attrNameLst>
                                      </p:cBhvr>
                                      <p:tavLst>
                                        <p:tav tm="0">
                                          <p:val>
                                            <p:strVal val="#ppt_x"/>
                                          </p:val>
                                        </p:tav>
                                        <p:tav tm="100000">
                                          <p:val>
                                            <p:strVal val="#ppt_x"/>
                                          </p:val>
                                        </p:tav>
                                      </p:tavLst>
                                    </p:anim>
                                    <p:anim calcmode="lin" valueType="num">
                                      <p:cBhvr additive="base">
                                        <p:cTn id="53" dur="500" fill="hold"/>
                                        <p:tgtEl>
                                          <p:spTgt spid="211978"/>
                                        </p:tgtEl>
                                        <p:attrNameLst>
                                          <p:attrName>ppt_y</p:attrName>
                                        </p:attrNameLst>
                                      </p:cBhvr>
                                      <p:tavLst>
                                        <p:tav tm="0">
                                          <p:val>
                                            <p:strVal val="0-#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1" fill="hold" nodeType="clickEffect">
                                  <p:stCondLst>
                                    <p:cond delay="0"/>
                                  </p:stCondLst>
                                  <p:childTnLst>
                                    <p:set>
                                      <p:cBhvr>
                                        <p:cTn id="57" dur="1" fill="hold">
                                          <p:stCondLst>
                                            <p:cond delay="0"/>
                                          </p:stCondLst>
                                        </p:cTn>
                                        <p:tgtEl>
                                          <p:spTgt spid="2"/>
                                        </p:tgtEl>
                                        <p:attrNameLst>
                                          <p:attrName>style.visibility</p:attrName>
                                        </p:attrNameLst>
                                      </p:cBhvr>
                                      <p:to>
                                        <p:strVal val="visible"/>
                                      </p:to>
                                    </p:set>
                                    <p:anim calcmode="lin" valueType="num">
                                      <p:cBhvr additive="base">
                                        <p:cTn id="58" dur="500" fill="hold"/>
                                        <p:tgtEl>
                                          <p:spTgt spid="2"/>
                                        </p:tgtEl>
                                        <p:attrNameLst>
                                          <p:attrName>ppt_x</p:attrName>
                                        </p:attrNameLst>
                                      </p:cBhvr>
                                      <p:tavLst>
                                        <p:tav tm="0">
                                          <p:val>
                                            <p:strVal val="#ppt_x"/>
                                          </p:val>
                                        </p:tav>
                                        <p:tav tm="100000">
                                          <p:val>
                                            <p:strVal val="#ppt_x"/>
                                          </p:val>
                                        </p:tav>
                                      </p:tavLst>
                                    </p:anim>
                                    <p:anim calcmode="lin" valueType="num">
                                      <p:cBhvr additive="base">
                                        <p:cTn id="59"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1" fill="hold" grpId="0" nodeType="clickEffect">
                                  <p:stCondLst>
                                    <p:cond delay="0"/>
                                  </p:stCondLst>
                                  <p:childTnLst>
                                    <p:set>
                                      <p:cBhvr>
                                        <p:cTn id="63" dur="1" fill="hold">
                                          <p:stCondLst>
                                            <p:cond delay="0"/>
                                          </p:stCondLst>
                                        </p:cTn>
                                        <p:tgtEl>
                                          <p:spTgt spid="211979"/>
                                        </p:tgtEl>
                                        <p:attrNameLst>
                                          <p:attrName>style.visibility</p:attrName>
                                        </p:attrNameLst>
                                      </p:cBhvr>
                                      <p:to>
                                        <p:strVal val="visible"/>
                                      </p:to>
                                    </p:set>
                                    <p:anim calcmode="lin" valueType="num">
                                      <p:cBhvr additive="base">
                                        <p:cTn id="64" dur="500" fill="hold"/>
                                        <p:tgtEl>
                                          <p:spTgt spid="211979"/>
                                        </p:tgtEl>
                                        <p:attrNameLst>
                                          <p:attrName>ppt_x</p:attrName>
                                        </p:attrNameLst>
                                      </p:cBhvr>
                                      <p:tavLst>
                                        <p:tav tm="0">
                                          <p:val>
                                            <p:strVal val="#ppt_x"/>
                                          </p:val>
                                        </p:tav>
                                        <p:tav tm="100000">
                                          <p:val>
                                            <p:strVal val="#ppt_x"/>
                                          </p:val>
                                        </p:tav>
                                      </p:tavLst>
                                    </p:anim>
                                    <p:anim calcmode="lin" valueType="num">
                                      <p:cBhvr additive="base">
                                        <p:cTn id="65" dur="500" fill="hold"/>
                                        <p:tgtEl>
                                          <p:spTgt spid="211979"/>
                                        </p:tgtEl>
                                        <p:attrNameLst>
                                          <p:attrName>ppt_y</p:attrName>
                                        </p:attrNameLst>
                                      </p:cBhvr>
                                      <p:tavLst>
                                        <p:tav tm="0">
                                          <p:val>
                                            <p:strVal val="0-#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1" fill="hold" grpId="0" nodeType="clickEffect">
                                  <p:stCondLst>
                                    <p:cond delay="0"/>
                                  </p:stCondLst>
                                  <p:childTnLst>
                                    <p:set>
                                      <p:cBhvr>
                                        <p:cTn id="69" dur="1" fill="hold">
                                          <p:stCondLst>
                                            <p:cond delay="0"/>
                                          </p:stCondLst>
                                        </p:cTn>
                                        <p:tgtEl>
                                          <p:spTgt spid="211990"/>
                                        </p:tgtEl>
                                        <p:attrNameLst>
                                          <p:attrName>style.visibility</p:attrName>
                                        </p:attrNameLst>
                                      </p:cBhvr>
                                      <p:to>
                                        <p:strVal val="visible"/>
                                      </p:to>
                                    </p:set>
                                    <p:anim calcmode="lin" valueType="num">
                                      <p:cBhvr additive="base">
                                        <p:cTn id="70" dur="500" fill="hold"/>
                                        <p:tgtEl>
                                          <p:spTgt spid="211990"/>
                                        </p:tgtEl>
                                        <p:attrNameLst>
                                          <p:attrName>ppt_x</p:attrName>
                                        </p:attrNameLst>
                                      </p:cBhvr>
                                      <p:tavLst>
                                        <p:tav tm="0">
                                          <p:val>
                                            <p:strVal val="#ppt_x"/>
                                          </p:val>
                                        </p:tav>
                                        <p:tav tm="100000">
                                          <p:val>
                                            <p:strVal val="#ppt_x"/>
                                          </p:val>
                                        </p:tav>
                                      </p:tavLst>
                                    </p:anim>
                                    <p:anim calcmode="lin" valueType="num">
                                      <p:cBhvr additive="base">
                                        <p:cTn id="71" dur="500" fill="hold"/>
                                        <p:tgtEl>
                                          <p:spTgt spid="21199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1" grpId="0" animBg="1"/>
      <p:bldP spid="211972" grpId="0" animBg="1"/>
      <p:bldP spid="211973" grpId="0" animBg="1"/>
      <p:bldP spid="211977" grpId="0" animBg="1"/>
      <p:bldP spid="211978" grpId="0" animBg="1"/>
      <p:bldP spid="211979" grpId="0" animBg="1"/>
      <p:bldP spid="211980" grpId="0" animBg="1"/>
      <p:bldP spid="211981" grpId="0" animBg="1"/>
      <p:bldP spid="211982" grpId="0" animBg="1"/>
      <p:bldP spid="211989" grpId="0" animBg="1"/>
      <p:bldP spid="21199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ext Box 3"/>
          <p:cNvSpPr txBox="1">
            <a:spLocks noChangeArrowheads="1"/>
          </p:cNvSpPr>
          <p:nvPr/>
        </p:nvSpPr>
        <p:spPr bwMode="auto">
          <a:xfrm>
            <a:off x="304800" y="5690581"/>
            <a:ext cx="1295400" cy="284163"/>
          </a:xfrm>
          <a:prstGeom prst="rect">
            <a:avLst/>
          </a:prstGeom>
          <a:solidFill>
            <a:schemeClr val="accent1"/>
          </a:solidFill>
          <a:ln w="9525">
            <a:solidFill>
              <a:schemeClr val="tx2"/>
            </a:solidFill>
            <a:miter lim="800000"/>
            <a:headEnd/>
            <a:tailEnd/>
          </a:ln>
        </p:spPr>
        <p:txBody>
          <a:bodyPr>
            <a:prstTxWarp prst="textNoShape">
              <a:avLst/>
            </a:prstTxWarp>
            <a:spAutoFit/>
          </a:bodyPr>
          <a:lstStyle/>
          <a:p>
            <a:r>
              <a:rPr lang="en-GB" sz="1200" b="0"/>
              <a:t>W3C Language</a:t>
            </a:r>
            <a:endParaRPr lang="en-US" sz="1200" b="0"/>
          </a:p>
        </p:txBody>
      </p:sp>
      <p:sp>
        <p:nvSpPr>
          <p:cNvPr id="87043" name="Text Box 4"/>
          <p:cNvSpPr txBox="1">
            <a:spLocks noChangeArrowheads="1"/>
          </p:cNvSpPr>
          <p:nvPr/>
        </p:nvSpPr>
        <p:spPr bwMode="auto">
          <a:xfrm>
            <a:off x="304800" y="6050944"/>
            <a:ext cx="1295400" cy="284162"/>
          </a:xfrm>
          <a:prstGeom prst="rect">
            <a:avLst/>
          </a:prstGeom>
          <a:solidFill>
            <a:srgbClr val="FFFF00"/>
          </a:solidFill>
          <a:ln w="9525">
            <a:solidFill>
              <a:schemeClr val="tx2"/>
            </a:solidFill>
            <a:miter lim="800000"/>
            <a:headEnd/>
            <a:tailEnd/>
          </a:ln>
        </p:spPr>
        <p:txBody>
          <a:bodyPr>
            <a:prstTxWarp prst="textNoShape">
              <a:avLst/>
            </a:prstTxWarp>
            <a:spAutoFit/>
          </a:bodyPr>
          <a:lstStyle/>
          <a:p>
            <a:r>
              <a:rPr lang="en-GB" sz="1200" b="0"/>
              <a:t>Other</a:t>
            </a:r>
            <a:endParaRPr lang="en-US" sz="1200" b="0"/>
          </a:p>
        </p:txBody>
      </p:sp>
      <p:sp>
        <p:nvSpPr>
          <p:cNvPr id="214021" name="Text Box 5"/>
          <p:cNvSpPr txBox="1">
            <a:spLocks noChangeArrowheads="1"/>
          </p:cNvSpPr>
          <p:nvPr/>
        </p:nvSpPr>
        <p:spPr bwMode="auto">
          <a:xfrm>
            <a:off x="2438400" y="1705956"/>
            <a:ext cx="1524000" cy="376238"/>
          </a:xfrm>
          <a:prstGeom prst="rect">
            <a:avLst/>
          </a:prstGeom>
          <a:solidFill>
            <a:srgbClr val="FFFF00"/>
          </a:solidFill>
          <a:ln w="9525">
            <a:solidFill>
              <a:schemeClr val="tx2"/>
            </a:solidFill>
            <a:miter lim="800000"/>
            <a:headEnd/>
            <a:tailEnd/>
          </a:ln>
        </p:spPr>
        <p:txBody>
          <a:bodyPr>
            <a:prstTxWarp prst="textNoShape">
              <a:avLst/>
            </a:prstTxWarp>
            <a:spAutoFit/>
          </a:bodyPr>
          <a:lstStyle/>
          <a:p>
            <a:r>
              <a:rPr lang="en-GB" sz="1800" b="0"/>
              <a:t>MCF</a:t>
            </a:r>
            <a:endParaRPr lang="en-US" sz="1800" b="0"/>
          </a:p>
        </p:txBody>
      </p:sp>
      <p:sp>
        <p:nvSpPr>
          <p:cNvPr id="214022" name="Text Box 6"/>
          <p:cNvSpPr txBox="1">
            <a:spLocks noChangeArrowheads="1"/>
          </p:cNvSpPr>
          <p:nvPr/>
        </p:nvSpPr>
        <p:spPr bwMode="auto">
          <a:xfrm>
            <a:off x="3200400" y="3109517"/>
            <a:ext cx="1524000" cy="376238"/>
          </a:xfrm>
          <a:prstGeom prst="rect">
            <a:avLst/>
          </a:prstGeom>
          <a:solidFill>
            <a:srgbClr val="FFFF00"/>
          </a:solidFill>
          <a:ln w="9525">
            <a:solidFill>
              <a:schemeClr val="tx2"/>
            </a:solidFill>
            <a:miter lim="800000"/>
            <a:headEnd/>
            <a:tailEnd/>
          </a:ln>
        </p:spPr>
        <p:txBody>
          <a:bodyPr>
            <a:prstTxWarp prst="textNoShape">
              <a:avLst/>
            </a:prstTxWarp>
            <a:spAutoFit/>
          </a:bodyPr>
          <a:lstStyle/>
          <a:p>
            <a:r>
              <a:rPr lang="en-GB" sz="1800" b="0"/>
              <a:t>OIL</a:t>
            </a:r>
            <a:endParaRPr lang="en-US" sz="1800" b="0"/>
          </a:p>
        </p:txBody>
      </p:sp>
      <p:sp>
        <p:nvSpPr>
          <p:cNvPr id="214023" name="Text Box 7"/>
          <p:cNvSpPr txBox="1">
            <a:spLocks noChangeArrowheads="1"/>
          </p:cNvSpPr>
          <p:nvPr/>
        </p:nvSpPr>
        <p:spPr bwMode="auto">
          <a:xfrm>
            <a:off x="304800" y="1705956"/>
            <a:ext cx="1524000" cy="376238"/>
          </a:xfrm>
          <a:prstGeom prst="rect">
            <a:avLst/>
          </a:prstGeom>
          <a:solidFill>
            <a:schemeClr val="accent1"/>
          </a:solidFill>
          <a:ln w="9525">
            <a:solidFill>
              <a:schemeClr val="tx2"/>
            </a:solidFill>
            <a:miter lim="800000"/>
            <a:headEnd/>
            <a:tailEnd/>
          </a:ln>
        </p:spPr>
        <p:txBody>
          <a:bodyPr>
            <a:prstTxWarp prst="textNoShape">
              <a:avLst/>
            </a:prstTxWarp>
            <a:spAutoFit/>
          </a:bodyPr>
          <a:lstStyle/>
          <a:p>
            <a:r>
              <a:rPr lang="en-GB" sz="1800" b="0"/>
              <a:t>PICS</a:t>
            </a:r>
            <a:endParaRPr lang="en-US" sz="1800" b="0"/>
          </a:p>
        </p:txBody>
      </p:sp>
      <p:sp>
        <p:nvSpPr>
          <p:cNvPr id="214025" name="Text Box 9"/>
          <p:cNvSpPr txBox="1">
            <a:spLocks noChangeArrowheads="1"/>
          </p:cNvSpPr>
          <p:nvPr/>
        </p:nvSpPr>
        <p:spPr bwMode="auto">
          <a:xfrm>
            <a:off x="1371600" y="2772756"/>
            <a:ext cx="1524000" cy="376238"/>
          </a:xfrm>
          <a:prstGeom prst="rect">
            <a:avLst/>
          </a:prstGeom>
          <a:solidFill>
            <a:schemeClr val="accent1"/>
          </a:solidFill>
          <a:ln w="9525">
            <a:solidFill>
              <a:schemeClr val="tx2"/>
            </a:solidFill>
            <a:miter lim="800000"/>
            <a:headEnd/>
            <a:tailEnd/>
          </a:ln>
        </p:spPr>
        <p:txBody>
          <a:bodyPr>
            <a:prstTxWarp prst="textNoShape">
              <a:avLst/>
            </a:prstTxWarp>
            <a:spAutoFit/>
          </a:bodyPr>
          <a:lstStyle/>
          <a:p>
            <a:r>
              <a:rPr lang="en-GB" sz="1800" b="0"/>
              <a:t>RDF(S)</a:t>
            </a:r>
            <a:endParaRPr lang="en-US" sz="1800" b="0"/>
          </a:p>
        </p:txBody>
      </p:sp>
      <p:cxnSp>
        <p:nvCxnSpPr>
          <p:cNvPr id="214026" name="AutoShape 10"/>
          <p:cNvCxnSpPr>
            <a:cxnSpLocks noChangeShapeType="1"/>
            <a:stCxn id="214023" idx="2"/>
            <a:endCxn id="214025" idx="0"/>
          </p:cNvCxnSpPr>
          <p:nvPr/>
        </p:nvCxnSpPr>
        <p:spPr bwMode="auto">
          <a:xfrm rot="16200000" flipH="1">
            <a:off x="1254919" y="1894075"/>
            <a:ext cx="690562" cy="1066800"/>
          </a:xfrm>
          <a:prstGeom prst="bentConnector3">
            <a:avLst>
              <a:gd name="adj1" fmla="val 49884"/>
            </a:avLst>
          </a:prstGeom>
          <a:noFill/>
          <a:ln w="9525">
            <a:solidFill>
              <a:schemeClr val="tx1"/>
            </a:solidFill>
            <a:miter lim="800000"/>
            <a:headEnd/>
            <a:tailEnd type="triangle" w="med" len="med"/>
          </a:ln>
        </p:spPr>
      </p:cxnSp>
      <p:cxnSp>
        <p:nvCxnSpPr>
          <p:cNvPr id="214027" name="AutoShape 11"/>
          <p:cNvCxnSpPr>
            <a:cxnSpLocks noChangeShapeType="1"/>
            <a:stCxn id="214021" idx="2"/>
            <a:endCxn id="214025" idx="0"/>
          </p:cNvCxnSpPr>
          <p:nvPr/>
        </p:nvCxnSpPr>
        <p:spPr bwMode="auto">
          <a:xfrm rot="5400000">
            <a:off x="2321719" y="1894075"/>
            <a:ext cx="690562" cy="1066800"/>
          </a:xfrm>
          <a:prstGeom prst="bentConnector3">
            <a:avLst>
              <a:gd name="adj1" fmla="val 49884"/>
            </a:avLst>
          </a:prstGeom>
          <a:noFill/>
          <a:ln w="9525">
            <a:solidFill>
              <a:schemeClr val="tx1"/>
            </a:solidFill>
            <a:miter lim="800000"/>
            <a:headEnd/>
            <a:tailEnd type="triangle" w="med" len="med"/>
          </a:ln>
        </p:spPr>
      </p:cxnSp>
      <p:sp>
        <p:nvSpPr>
          <p:cNvPr id="214034" name="Text Box 18"/>
          <p:cNvSpPr txBox="1">
            <a:spLocks noChangeArrowheads="1"/>
          </p:cNvSpPr>
          <p:nvPr/>
        </p:nvSpPr>
        <p:spPr bwMode="auto">
          <a:xfrm>
            <a:off x="5029200" y="4186823"/>
            <a:ext cx="1524000" cy="376238"/>
          </a:xfrm>
          <a:prstGeom prst="rect">
            <a:avLst/>
          </a:prstGeom>
          <a:solidFill>
            <a:schemeClr val="accent1"/>
          </a:solidFill>
          <a:ln w="9525">
            <a:solidFill>
              <a:schemeClr val="tx2"/>
            </a:solidFill>
            <a:miter lim="800000"/>
            <a:headEnd/>
            <a:tailEnd/>
          </a:ln>
        </p:spPr>
        <p:txBody>
          <a:bodyPr>
            <a:prstTxWarp prst="textNoShape">
              <a:avLst/>
            </a:prstTxWarp>
            <a:spAutoFit/>
          </a:bodyPr>
          <a:lstStyle/>
          <a:p>
            <a:r>
              <a:rPr lang="en-GB" sz="1800" b="0" dirty="0" smtClean="0"/>
              <a:t>OWL</a:t>
            </a:r>
            <a:endParaRPr lang="en-US" sz="1800" b="0" dirty="0"/>
          </a:p>
        </p:txBody>
      </p:sp>
      <p:sp>
        <p:nvSpPr>
          <p:cNvPr id="214036" name="Text Box 20"/>
          <p:cNvSpPr txBox="1">
            <a:spLocks noChangeArrowheads="1"/>
          </p:cNvSpPr>
          <p:nvPr/>
        </p:nvSpPr>
        <p:spPr bwMode="auto">
          <a:xfrm>
            <a:off x="8350250" y="1705956"/>
            <a:ext cx="561975" cy="304800"/>
          </a:xfrm>
          <a:prstGeom prst="rect">
            <a:avLst/>
          </a:prstGeom>
          <a:noFill/>
          <a:ln w="9525">
            <a:noFill/>
            <a:miter lim="800000"/>
            <a:headEnd/>
            <a:tailEnd/>
          </a:ln>
        </p:spPr>
        <p:txBody>
          <a:bodyPr wrap="none">
            <a:prstTxWarp prst="textNoShape">
              <a:avLst/>
            </a:prstTxWarp>
            <a:spAutoFit/>
          </a:bodyPr>
          <a:lstStyle/>
          <a:p>
            <a:r>
              <a:rPr lang="en-GB" sz="1400" b="0" dirty="0">
                <a:solidFill>
                  <a:schemeClr val="tx2"/>
                </a:solidFill>
              </a:rPr>
              <a:t>1996</a:t>
            </a:r>
            <a:endParaRPr lang="en-US" sz="1400" b="0" dirty="0">
              <a:solidFill>
                <a:schemeClr val="tx2"/>
              </a:solidFill>
            </a:endParaRPr>
          </a:p>
        </p:txBody>
      </p:sp>
      <p:sp>
        <p:nvSpPr>
          <p:cNvPr id="214037" name="Text Box 21"/>
          <p:cNvSpPr txBox="1">
            <a:spLocks noChangeArrowheads="1"/>
          </p:cNvSpPr>
          <p:nvPr/>
        </p:nvSpPr>
        <p:spPr bwMode="auto">
          <a:xfrm>
            <a:off x="8350250" y="2777697"/>
            <a:ext cx="561975" cy="304800"/>
          </a:xfrm>
          <a:prstGeom prst="rect">
            <a:avLst/>
          </a:prstGeom>
          <a:noFill/>
          <a:ln w="9525">
            <a:noFill/>
            <a:miter lim="800000"/>
            <a:headEnd/>
            <a:tailEnd/>
          </a:ln>
        </p:spPr>
        <p:txBody>
          <a:bodyPr wrap="none">
            <a:prstTxWarp prst="textNoShape">
              <a:avLst/>
            </a:prstTxWarp>
            <a:spAutoFit/>
          </a:bodyPr>
          <a:lstStyle/>
          <a:p>
            <a:r>
              <a:rPr lang="en-GB" sz="1400" b="0">
                <a:solidFill>
                  <a:schemeClr val="tx2"/>
                </a:solidFill>
              </a:rPr>
              <a:t>1999</a:t>
            </a:r>
            <a:endParaRPr lang="en-US" sz="1400" b="0">
              <a:solidFill>
                <a:schemeClr val="tx2"/>
              </a:solidFill>
            </a:endParaRPr>
          </a:p>
        </p:txBody>
      </p:sp>
      <p:sp>
        <p:nvSpPr>
          <p:cNvPr id="214038" name="Text Box 22"/>
          <p:cNvSpPr txBox="1">
            <a:spLocks noChangeArrowheads="1"/>
          </p:cNvSpPr>
          <p:nvPr/>
        </p:nvSpPr>
        <p:spPr bwMode="auto">
          <a:xfrm>
            <a:off x="8310562" y="4563932"/>
            <a:ext cx="601663" cy="304800"/>
          </a:xfrm>
          <a:prstGeom prst="rect">
            <a:avLst/>
          </a:prstGeom>
          <a:noFill/>
          <a:ln w="9525">
            <a:noFill/>
            <a:miter lim="800000"/>
            <a:headEnd/>
            <a:tailEnd/>
          </a:ln>
        </p:spPr>
        <p:txBody>
          <a:bodyPr wrap="none">
            <a:prstTxWarp prst="textNoShape">
              <a:avLst/>
            </a:prstTxWarp>
            <a:spAutoFit/>
          </a:bodyPr>
          <a:lstStyle/>
          <a:p>
            <a:r>
              <a:rPr lang="en-GB" sz="1400" b="0">
                <a:solidFill>
                  <a:schemeClr val="folHlink"/>
                </a:solidFill>
              </a:rPr>
              <a:t>2004</a:t>
            </a:r>
            <a:endParaRPr lang="en-US" sz="1400" b="0">
              <a:solidFill>
                <a:schemeClr val="folHlink"/>
              </a:solidFill>
            </a:endParaRPr>
          </a:p>
        </p:txBody>
      </p:sp>
      <p:sp>
        <p:nvSpPr>
          <p:cNvPr id="214039" name="Text Box 23"/>
          <p:cNvSpPr txBox="1">
            <a:spLocks noChangeArrowheads="1"/>
          </p:cNvSpPr>
          <p:nvPr/>
        </p:nvSpPr>
        <p:spPr bwMode="auto">
          <a:xfrm>
            <a:off x="8334375" y="3492191"/>
            <a:ext cx="577850" cy="304800"/>
          </a:xfrm>
          <a:prstGeom prst="rect">
            <a:avLst/>
          </a:prstGeom>
          <a:noFill/>
          <a:ln w="9525">
            <a:noFill/>
            <a:miter lim="800000"/>
            <a:headEnd/>
            <a:tailEnd/>
          </a:ln>
        </p:spPr>
        <p:txBody>
          <a:bodyPr wrap="none">
            <a:prstTxWarp prst="textNoShape">
              <a:avLst/>
            </a:prstTxWarp>
            <a:spAutoFit/>
          </a:bodyPr>
          <a:lstStyle/>
          <a:p>
            <a:r>
              <a:rPr lang="en-GB" sz="1400" b="0">
                <a:solidFill>
                  <a:schemeClr val="tx2"/>
                </a:solidFill>
              </a:rPr>
              <a:t>2001</a:t>
            </a:r>
            <a:endParaRPr lang="en-US" sz="1400" b="0">
              <a:solidFill>
                <a:schemeClr val="tx2"/>
              </a:solidFill>
            </a:endParaRPr>
          </a:p>
        </p:txBody>
      </p:sp>
      <p:sp>
        <p:nvSpPr>
          <p:cNvPr id="214040" name="Text Box 24"/>
          <p:cNvSpPr txBox="1">
            <a:spLocks noChangeArrowheads="1"/>
          </p:cNvSpPr>
          <p:nvPr/>
        </p:nvSpPr>
        <p:spPr bwMode="auto">
          <a:xfrm>
            <a:off x="8301038" y="3134944"/>
            <a:ext cx="611187" cy="304800"/>
          </a:xfrm>
          <a:prstGeom prst="rect">
            <a:avLst/>
          </a:prstGeom>
          <a:noFill/>
          <a:ln w="9525">
            <a:noFill/>
            <a:miter lim="800000"/>
            <a:headEnd/>
            <a:tailEnd/>
          </a:ln>
        </p:spPr>
        <p:txBody>
          <a:bodyPr wrap="none">
            <a:prstTxWarp prst="textNoShape">
              <a:avLst/>
            </a:prstTxWarp>
            <a:spAutoFit/>
          </a:bodyPr>
          <a:lstStyle/>
          <a:p>
            <a:r>
              <a:rPr lang="en-GB" sz="1400" b="0">
                <a:solidFill>
                  <a:schemeClr val="tx2"/>
                </a:solidFill>
              </a:rPr>
              <a:t>2000</a:t>
            </a:r>
            <a:endParaRPr lang="en-US" sz="1400" b="0">
              <a:solidFill>
                <a:schemeClr val="tx2"/>
              </a:solidFill>
            </a:endParaRPr>
          </a:p>
        </p:txBody>
      </p:sp>
      <p:sp>
        <p:nvSpPr>
          <p:cNvPr id="214041" name="Text Box 25"/>
          <p:cNvSpPr txBox="1">
            <a:spLocks noChangeArrowheads="1"/>
          </p:cNvSpPr>
          <p:nvPr/>
        </p:nvSpPr>
        <p:spPr bwMode="auto">
          <a:xfrm>
            <a:off x="6858000" y="1705956"/>
            <a:ext cx="1371600" cy="376238"/>
          </a:xfrm>
          <a:prstGeom prst="rect">
            <a:avLst/>
          </a:prstGeom>
          <a:solidFill>
            <a:srgbClr val="FFFF00"/>
          </a:solidFill>
          <a:ln w="9525">
            <a:solidFill>
              <a:schemeClr val="tx2"/>
            </a:solidFill>
            <a:miter lim="800000"/>
            <a:headEnd/>
            <a:tailEnd/>
          </a:ln>
        </p:spPr>
        <p:txBody>
          <a:bodyPr>
            <a:prstTxWarp prst="textNoShape">
              <a:avLst/>
            </a:prstTxWarp>
            <a:spAutoFit/>
          </a:bodyPr>
          <a:lstStyle/>
          <a:p>
            <a:r>
              <a:rPr lang="en-GB" sz="1800" b="0"/>
              <a:t>SHOE</a:t>
            </a:r>
            <a:endParaRPr lang="en-US" sz="1800" b="0"/>
          </a:p>
        </p:txBody>
      </p:sp>
      <p:sp>
        <p:nvSpPr>
          <p:cNvPr id="214043" name="Text Box 27"/>
          <p:cNvSpPr txBox="1">
            <a:spLocks noChangeArrowheads="1"/>
          </p:cNvSpPr>
          <p:nvPr/>
        </p:nvSpPr>
        <p:spPr bwMode="auto">
          <a:xfrm>
            <a:off x="6858000" y="3109517"/>
            <a:ext cx="1371600" cy="376238"/>
          </a:xfrm>
          <a:prstGeom prst="rect">
            <a:avLst/>
          </a:prstGeom>
          <a:solidFill>
            <a:srgbClr val="FFFF00"/>
          </a:solidFill>
          <a:ln w="9525">
            <a:solidFill>
              <a:schemeClr val="tx2"/>
            </a:solidFill>
            <a:miter lim="800000"/>
            <a:headEnd/>
            <a:tailEnd/>
          </a:ln>
        </p:spPr>
        <p:txBody>
          <a:bodyPr>
            <a:prstTxWarp prst="textNoShape">
              <a:avLst/>
            </a:prstTxWarp>
            <a:spAutoFit/>
          </a:bodyPr>
          <a:lstStyle/>
          <a:p>
            <a:r>
              <a:rPr lang="en-GB" sz="1800" b="0"/>
              <a:t>DAML</a:t>
            </a:r>
            <a:endParaRPr lang="en-US" sz="1800" b="0"/>
          </a:p>
        </p:txBody>
      </p:sp>
      <p:cxnSp>
        <p:nvCxnSpPr>
          <p:cNvPr id="214044" name="AutoShape 28"/>
          <p:cNvCxnSpPr>
            <a:cxnSpLocks noChangeShapeType="1"/>
            <a:stCxn id="214041" idx="2"/>
            <a:endCxn id="214043" idx="0"/>
          </p:cNvCxnSpPr>
          <p:nvPr/>
        </p:nvCxnSpPr>
        <p:spPr bwMode="auto">
          <a:xfrm>
            <a:off x="7543800" y="2082194"/>
            <a:ext cx="0" cy="1027323"/>
          </a:xfrm>
          <a:prstGeom prst="straightConnector1">
            <a:avLst/>
          </a:prstGeom>
          <a:noFill/>
          <a:ln w="9525">
            <a:solidFill>
              <a:schemeClr val="tx1"/>
            </a:solidFill>
            <a:round/>
            <a:headEnd/>
            <a:tailEnd type="triangle" w="med" len="med"/>
          </a:ln>
        </p:spPr>
      </p:cxnSp>
      <p:sp>
        <p:nvSpPr>
          <p:cNvPr id="214046" name="Text Box 30"/>
          <p:cNvSpPr txBox="1">
            <a:spLocks noChangeArrowheads="1"/>
          </p:cNvSpPr>
          <p:nvPr/>
        </p:nvSpPr>
        <p:spPr bwMode="auto">
          <a:xfrm>
            <a:off x="1371600" y="4186823"/>
            <a:ext cx="1524000" cy="376238"/>
          </a:xfrm>
          <a:prstGeom prst="rect">
            <a:avLst/>
          </a:prstGeom>
          <a:solidFill>
            <a:schemeClr val="accent1"/>
          </a:solidFill>
          <a:ln w="9525">
            <a:solidFill>
              <a:schemeClr val="tx2"/>
            </a:solidFill>
            <a:miter lim="800000"/>
            <a:headEnd/>
            <a:tailEnd/>
          </a:ln>
        </p:spPr>
        <p:txBody>
          <a:bodyPr>
            <a:prstTxWarp prst="textNoShape">
              <a:avLst/>
            </a:prstTxWarp>
            <a:spAutoFit/>
          </a:bodyPr>
          <a:lstStyle/>
          <a:p>
            <a:r>
              <a:rPr lang="en-GB" sz="1800" b="0"/>
              <a:t>RDF(S)</a:t>
            </a:r>
            <a:endParaRPr lang="en-US" sz="1800" b="0"/>
          </a:p>
        </p:txBody>
      </p:sp>
      <p:cxnSp>
        <p:nvCxnSpPr>
          <p:cNvPr id="214047" name="AutoShape 31"/>
          <p:cNvCxnSpPr>
            <a:cxnSpLocks noChangeShapeType="1"/>
            <a:stCxn id="214025" idx="2"/>
            <a:endCxn id="214046" idx="0"/>
          </p:cNvCxnSpPr>
          <p:nvPr/>
        </p:nvCxnSpPr>
        <p:spPr bwMode="auto">
          <a:xfrm>
            <a:off x="2133600" y="3148994"/>
            <a:ext cx="0" cy="1037829"/>
          </a:xfrm>
          <a:prstGeom prst="straightConnector1">
            <a:avLst/>
          </a:prstGeom>
          <a:noFill/>
          <a:ln w="9525">
            <a:solidFill>
              <a:schemeClr val="tx1"/>
            </a:solidFill>
            <a:round/>
            <a:headEnd/>
            <a:tailEnd type="triangle" w="med" len="med"/>
          </a:ln>
        </p:spPr>
      </p:cxnSp>
      <p:sp>
        <p:nvSpPr>
          <p:cNvPr id="87061" name="Rectangle 32"/>
          <p:cNvSpPr>
            <a:spLocks noGrp="1" noChangeArrowheads="1"/>
          </p:cNvSpPr>
          <p:nvPr>
            <p:ph type="title"/>
          </p:nvPr>
        </p:nvSpPr>
        <p:spPr/>
        <p:txBody>
          <a:bodyPr/>
          <a:lstStyle/>
          <a:p>
            <a:pPr eaLnBrk="1" hangingPunct="1"/>
            <a:r>
              <a:rPr lang="en-GB" dirty="0"/>
              <a:t>Languages of the </a:t>
            </a:r>
            <a:r>
              <a:rPr lang="en-GB" dirty="0" smtClean="0"/>
              <a:t>Semantic </a:t>
            </a:r>
            <a:r>
              <a:rPr lang="en-GB" dirty="0"/>
              <a:t>Web</a:t>
            </a:r>
          </a:p>
        </p:txBody>
      </p:sp>
      <p:sp>
        <p:nvSpPr>
          <p:cNvPr id="214049" name="Text Box 33"/>
          <p:cNvSpPr txBox="1">
            <a:spLocks noChangeArrowheads="1"/>
          </p:cNvSpPr>
          <p:nvPr/>
        </p:nvSpPr>
        <p:spPr bwMode="auto">
          <a:xfrm>
            <a:off x="5029200" y="3468619"/>
            <a:ext cx="1524000" cy="376238"/>
          </a:xfrm>
          <a:prstGeom prst="rect">
            <a:avLst/>
          </a:prstGeom>
          <a:solidFill>
            <a:srgbClr val="FFFF00"/>
          </a:solidFill>
          <a:ln w="9525">
            <a:solidFill>
              <a:schemeClr val="tx2"/>
            </a:solidFill>
            <a:miter lim="800000"/>
            <a:headEnd/>
            <a:tailEnd/>
          </a:ln>
        </p:spPr>
        <p:txBody>
          <a:bodyPr lIns="18000" rIns="18000">
            <a:prstTxWarp prst="textNoShape">
              <a:avLst/>
            </a:prstTxWarp>
            <a:spAutoFit/>
          </a:bodyPr>
          <a:lstStyle/>
          <a:p>
            <a:r>
              <a:rPr lang="en-GB" sz="1800" b="0"/>
              <a:t>DAML+OIL</a:t>
            </a:r>
            <a:endParaRPr lang="en-US" sz="1800" b="0"/>
          </a:p>
        </p:txBody>
      </p:sp>
      <p:grpSp>
        <p:nvGrpSpPr>
          <p:cNvPr id="2" name="Group 46"/>
          <p:cNvGrpSpPr>
            <a:grpSpLocks/>
          </p:cNvGrpSpPr>
          <p:nvPr/>
        </p:nvGrpSpPr>
        <p:grpSpPr bwMode="auto">
          <a:xfrm>
            <a:off x="5029200" y="5612282"/>
            <a:ext cx="1524000" cy="381000"/>
            <a:chOff x="3648" y="3792"/>
            <a:chExt cx="960" cy="240"/>
          </a:xfrm>
        </p:grpSpPr>
        <p:sp>
          <p:nvSpPr>
            <p:cNvPr id="87076" name="Text Box 37"/>
            <p:cNvSpPr txBox="1">
              <a:spLocks noChangeArrowheads="1"/>
            </p:cNvSpPr>
            <p:nvPr/>
          </p:nvSpPr>
          <p:spPr bwMode="auto">
            <a:xfrm>
              <a:off x="3648" y="3792"/>
              <a:ext cx="960" cy="231"/>
            </a:xfrm>
            <a:prstGeom prst="rect">
              <a:avLst/>
            </a:prstGeom>
            <a:solidFill>
              <a:srgbClr val="FFFF00"/>
            </a:solidFill>
            <a:ln w="9525">
              <a:noFill/>
              <a:miter lim="800000"/>
              <a:headEnd/>
              <a:tailEnd/>
            </a:ln>
          </p:spPr>
          <p:txBody>
            <a:bodyPr>
              <a:prstTxWarp prst="textNoShape">
                <a:avLst/>
              </a:prstTxWarp>
              <a:spAutoFit/>
            </a:bodyPr>
            <a:lstStyle/>
            <a:p>
              <a:endParaRPr lang="en-GB" sz="1800" b="0"/>
            </a:p>
          </p:txBody>
        </p:sp>
        <p:sp>
          <p:nvSpPr>
            <p:cNvPr id="87077" name="Freeform 36"/>
            <p:cNvSpPr>
              <a:spLocks/>
            </p:cNvSpPr>
            <p:nvPr/>
          </p:nvSpPr>
          <p:spPr bwMode="auto">
            <a:xfrm>
              <a:off x="3648" y="3792"/>
              <a:ext cx="960" cy="240"/>
            </a:xfrm>
            <a:custGeom>
              <a:avLst/>
              <a:gdLst>
                <a:gd name="T0" fmla="*/ 0 w 672"/>
                <a:gd name="T1" fmla="*/ 240 h 240"/>
                <a:gd name="T2" fmla="*/ 672 w 672"/>
                <a:gd name="T3" fmla="*/ 240 h 240"/>
                <a:gd name="T4" fmla="*/ 672 w 672"/>
                <a:gd name="T5" fmla="*/ 0 h 240"/>
                <a:gd name="T6" fmla="*/ 0 w 672"/>
                <a:gd name="T7" fmla="*/ 240 h 240"/>
                <a:gd name="T8" fmla="*/ 0 60000 65536"/>
                <a:gd name="T9" fmla="*/ 0 60000 65536"/>
                <a:gd name="T10" fmla="*/ 0 60000 65536"/>
                <a:gd name="T11" fmla="*/ 0 60000 65536"/>
                <a:gd name="T12" fmla="*/ 0 w 672"/>
                <a:gd name="T13" fmla="*/ 0 h 240"/>
                <a:gd name="T14" fmla="*/ 672 w 672"/>
                <a:gd name="T15" fmla="*/ 240 h 240"/>
              </a:gdLst>
              <a:ahLst/>
              <a:cxnLst>
                <a:cxn ang="T8">
                  <a:pos x="T0" y="T1"/>
                </a:cxn>
                <a:cxn ang="T9">
                  <a:pos x="T2" y="T3"/>
                </a:cxn>
                <a:cxn ang="T10">
                  <a:pos x="T4" y="T5"/>
                </a:cxn>
                <a:cxn ang="T11">
                  <a:pos x="T6" y="T7"/>
                </a:cxn>
              </a:cxnLst>
              <a:rect l="T12" t="T13" r="T14" b="T15"/>
              <a:pathLst>
                <a:path w="672" h="240">
                  <a:moveTo>
                    <a:pt x="0" y="240"/>
                  </a:moveTo>
                  <a:lnTo>
                    <a:pt x="672" y="240"/>
                  </a:lnTo>
                  <a:lnTo>
                    <a:pt x="672" y="0"/>
                  </a:lnTo>
                  <a:lnTo>
                    <a:pt x="0" y="240"/>
                  </a:lnTo>
                  <a:close/>
                </a:path>
              </a:pathLst>
            </a:custGeom>
            <a:solidFill>
              <a:schemeClr val="accent1"/>
            </a:solidFill>
            <a:ln w="9525">
              <a:noFill/>
              <a:round/>
              <a:headEnd/>
              <a:tailEnd/>
            </a:ln>
          </p:spPr>
          <p:txBody>
            <a:bodyPr wrap="none" anchor="ctr">
              <a:prstTxWarp prst="textNoShape">
                <a:avLst/>
              </a:prstTxWarp>
            </a:bodyPr>
            <a:lstStyle/>
            <a:p>
              <a:endParaRPr lang="en-GB"/>
            </a:p>
          </p:txBody>
        </p:sp>
        <p:sp>
          <p:nvSpPr>
            <p:cNvPr id="87078" name="Text Box 35"/>
            <p:cNvSpPr txBox="1">
              <a:spLocks noChangeArrowheads="1"/>
            </p:cNvSpPr>
            <p:nvPr/>
          </p:nvSpPr>
          <p:spPr bwMode="auto">
            <a:xfrm>
              <a:off x="3648" y="3792"/>
              <a:ext cx="960" cy="237"/>
            </a:xfrm>
            <a:prstGeom prst="rect">
              <a:avLst/>
            </a:prstGeom>
            <a:noFill/>
            <a:ln w="9525">
              <a:solidFill>
                <a:schemeClr val="tx2"/>
              </a:solidFill>
              <a:prstDash val="dash"/>
              <a:miter lim="800000"/>
              <a:headEnd/>
              <a:tailEnd/>
            </a:ln>
          </p:spPr>
          <p:txBody>
            <a:bodyPr>
              <a:prstTxWarp prst="textNoShape">
                <a:avLst/>
              </a:prstTxWarp>
              <a:spAutoFit/>
            </a:bodyPr>
            <a:lstStyle/>
            <a:p>
              <a:r>
                <a:rPr lang="en-GB" sz="1800" b="0"/>
                <a:t>OWL 1.1</a:t>
              </a:r>
              <a:endParaRPr lang="en-US" sz="1800" b="0"/>
            </a:p>
          </p:txBody>
        </p:sp>
      </p:grpSp>
      <p:cxnSp>
        <p:nvCxnSpPr>
          <p:cNvPr id="214057" name="AutoShape 41"/>
          <p:cNvCxnSpPr>
            <a:cxnSpLocks noChangeShapeType="1"/>
            <a:stCxn id="214022" idx="3"/>
            <a:endCxn id="214049" idx="0"/>
          </p:cNvCxnSpPr>
          <p:nvPr/>
        </p:nvCxnSpPr>
        <p:spPr bwMode="auto">
          <a:xfrm>
            <a:off x="4724400" y="3297636"/>
            <a:ext cx="1066800" cy="170983"/>
          </a:xfrm>
          <a:prstGeom prst="bentConnector2">
            <a:avLst/>
          </a:prstGeom>
          <a:noFill/>
          <a:ln w="9525">
            <a:solidFill>
              <a:schemeClr val="tx1"/>
            </a:solidFill>
            <a:miter lim="800000"/>
            <a:headEnd/>
            <a:tailEnd type="triangle" w="med" len="med"/>
          </a:ln>
        </p:spPr>
      </p:cxnSp>
      <p:cxnSp>
        <p:nvCxnSpPr>
          <p:cNvPr id="214058" name="AutoShape 42"/>
          <p:cNvCxnSpPr>
            <a:cxnSpLocks noChangeShapeType="1"/>
            <a:stCxn id="214043" idx="1"/>
            <a:endCxn id="214049" idx="0"/>
          </p:cNvCxnSpPr>
          <p:nvPr/>
        </p:nvCxnSpPr>
        <p:spPr bwMode="auto">
          <a:xfrm rot="10800000" flipV="1">
            <a:off x="5791200" y="3297635"/>
            <a:ext cx="1066800" cy="170983"/>
          </a:xfrm>
          <a:prstGeom prst="bentConnector2">
            <a:avLst/>
          </a:prstGeom>
          <a:noFill/>
          <a:ln w="9525">
            <a:solidFill>
              <a:schemeClr val="tx1"/>
            </a:solidFill>
            <a:miter lim="800000"/>
            <a:headEnd/>
            <a:tailEnd type="triangle" w="med" len="med"/>
          </a:ln>
        </p:spPr>
      </p:cxnSp>
      <p:cxnSp>
        <p:nvCxnSpPr>
          <p:cNvPr id="214059" name="AutoShape 43"/>
          <p:cNvCxnSpPr>
            <a:cxnSpLocks noChangeShapeType="1"/>
            <a:stCxn id="214049" idx="2"/>
            <a:endCxn id="214034" idx="0"/>
          </p:cNvCxnSpPr>
          <p:nvPr/>
        </p:nvCxnSpPr>
        <p:spPr bwMode="auto">
          <a:xfrm>
            <a:off x="5791200" y="3844857"/>
            <a:ext cx="0" cy="341966"/>
          </a:xfrm>
          <a:prstGeom prst="straightConnector1">
            <a:avLst/>
          </a:prstGeom>
          <a:noFill/>
          <a:ln w="9525">
            <a:solidFill>
              <a:schemeClr val="tx1"/>
            </a:solidFill>
            <a:round/>
            <a:headEnd/>
            <a:tailEnd type="triangle" w="med" len="med"/>
          </a:ln>
        </p:spPr>
      </p:cxnSp>
      <p:cxnSp>
        <p:nvCxnSpPr>
          <p:cNvPr id="214060" name="AutoShape 44"/>
          <p:cNvCxnSpPr>
            <a:cxnSpLocks noChangeShapeType="1"/>
            <a:stCxn id="214034" idx="2"/>
            <a:endCxn id="87078" idx="0"/>
          </p:cNvCxnSpPr>
          <p:nvPr/>
        </p:nvCxnSpPr>
        <p:spPr bwMode="auto">
          <a:xfrm>
            <a:off x="5791200" y="4563061"/>
            <a:ext cx="0" cy="1049221"/>
          </a:xfrm>
          <a:prstGeom prst="straightConnector1">
            <a:avLst/>
          </a:prstGeom>
          <a:noFill/>
          <a:ln w="9525">
            <a:solidFill>
              <a:schemeClr val="tx1"/>
            </a:solidFill>
            <a:round/>
            <a:headEnd/>
            <a:tailEnd type="triangle" w="med" len="med"/>
          </a:ln>
        </p:spPr>
      </p:cxnSp>
      <p:cxnSp>
        <p:nvCxnSpPr>
          <p:cNvPr id="214065" name="AutoShape 49"/>
          <p:cNvCxnSpPr>
            <a:cxnSpLocks noChangeShapeType="1"/>
            <a:stCxn id="214025" idx="2"/>
            <a:endCxn id="214049" idx="1"/>
          </p:cNvCxnSpPr>
          <p:nvPr/>
        </p:nvCxnSpPr>
        <p:spPr bwMode="auto">
          <a:xfrm rot="16200000" flipH="1">
            <a:off x="3327528" y="1955066"/>
            <a:ext cx="507744" cy="2895600"/>
          </a:xfrm>
          <a:prstGeom prst="bentConnector2">
            <a:avLst/>
          </a:prstGeom>
          <a:noFill/>
          <a:ln w="9525">
            <a:solidFill>
              <a:schemeClr val="tx1"/>
            </a:solidFill>
            <a:miter lim="800000"/>
            <a:headEnd/>
            <a:tailEnd type="triangle" w="med" len="med"/>
          </a:ln>
        </p:spPr>
      </p:cxnSp>
      <p:sp>
        <p:nvSpPr>
          <p:cNvPr id="214066" name="Text Box 50"/>
          <p:cNvSpPr txBox="1">
            <a:spLocks noChangeArrowheads="1"/>
          </p:cNvSpPr>
          <p:nvPr/>
        </p:nvSpPr>
        <p:spPr bwMode="auto">
          <a:xfrm>
            <a:off x="8310562" y="3849438"/>
            <a:ext cx="601663" cy="304800"/>
          </a:xfrm>
          <a:prstGeom prst="rect">
            <a:avLst/>
          </a:prstGeom>
          <a:noFill/>
          <a:ln w="9525">
            <a:noFill/>
            <a:miter lim="800000"/>
            <a:headEnd/>
            <a:tailEnd/>
          </a:ln>
        </p:spPr>
        <p:txBody>
          <a:bodyPr wrap="none">
            <a:prstTxWarp prst="textNoShape">
              <a:avLst/>
            </a:prstTxWarp>
            <a:spAutoFit/>
          </a:bodyPr>
          <a:lstStyle/>
          <a:p>
            <a:r>
              <a:rPr lang="en-GB" sz="1400" b="0">
                <a:solidFill>
                  <a:schemeClr val="folHlink"/>
                </a:solidFill>
              </a:rPr>
              <a:t>2002</a:t>
            </a:r>
            <a:endParaRPr lang="en-US" sz="1400" b="0">
              <a:solidFill>
                <a:schemeClr val="folHlink"/>
              </a:solidFill>
            </a:endParaRPr>
          </a:p>
        </p:txBody>
      </p:sp>
      <p:sp>
        <p:nvSpPr>
          <p:cNvPr id="214067" name="Text Box 51"/>
          <p:cNvSpPr txBox="1">
            <a:spLocks noChangeArrowheads="1"/>
          </p:cNvSpPr>
          <p:nvPr/>
        </p:nvSpPr>
        <p:spPr bwMode="auto">
          <a:xfrm>
            <a:off x="8343900" y="2420450"/>
            <a:ext cx="568325" cy="304800"/>
          </a:xfrm>
          <a:prstGeom prst="rect">
            <a:avLst/>
          </a:prstGeom>
          <a:noFill/>
          <a:ln w="9525">
            <a:noFill/>
            <a:miter lim="800000"/>
            <a:headEnd/>
            <a:tailEnd/>
          </a:ln>
        </p:spPr>
        <p:txBody>
          <a:bodyPr wrap="none">
            <a:prstTxWarp prst="textNoShape">
              <a:avLst/>
            </a:prstTxWarp>
            <a:spAutoFit/>
          </a:bodyPr>
          <a:lstStyle/>
          <a:p>
            <a:r>
              <a:rPr lang="en-GB" sz="1400" b="0" dirty="0">
                <a:solidFill>
                  <a:schemeClr val="folHlink"/>
                </a:solidFill>
              </a:rPr>
              <a:t>1998</a:t>
            </a:r>
            <a:endParaRPr lang="en-US" sz="1400" b="0" dirty="0">
              <a:solidFill>
                <a:schemeClr val="folHlink"/>
              </a:solidFill>
            </a:endParaRPr>
          </a:p>
        </p:txBody>
      </p:sp>
      <p:sp>
        <p:nvSpPr>
          <p:cNvPr id="214068" name="Text Box 52"/>
          <p:cNvSpPr txBox="1">
            <a:spLocks noChangeArrowheads="1"/>
          </p:cNvSpPr>
          <p:nvPr/>
        </p:nvSpPr>
        <p:spPr bwMode="auto">
          <a:xfrm>
            <a:off x="8361362" y="2063203"/>
            <a:ext cx="550863" cy="304800"/>
          </a:xfrm>
          <a:prstGeom prst="rect">
            <a:avLst/>
          </a:prstGeom>
          <a:noFill/>
          <a:ln w="9525">
            <a:noFill/>
            <a:miter lim="800000"/>
            <a:headEnd/>
            <a:tailEnd/>
          </a:ln>
        </p:spPr>
        <p:txBody>
          <a:bodyPr wrap="none">
            <a:prstTxWarp prst="textNoShape">
              <a:avLst/>
            </a:prstTxWarp>
            <a:spAutoFit/>
          </a:bodyPr>
          <a:lstStyle/>
          <a:p>
            <a:r>
              <a:rPr lang="en-GB" sz="1400" b="0" dirty="0">
                <a:solidFill>
                  <a:schemeClr val="folHlink"/>
                </a:solidFill>
              </a:rPr>
              <a:t>1997</a:t>
            </a:r>
            <a:endParaRPr lang="en-US" sz="1400" b="0" dirty="0">
              <a:solidFill>
                <a:schemeClr val="folHlink"/>
              </a:solidFill>
            </a:endParaRPr>
          </a:p>
        </p:txBody>
      </p:sp>
      <p:sp>
        <p:nvSpPr>
          <p:cNvPr id="214069" name="Text Box 53"/>
          <p:cNvSpPr txBox="1">
            <a:spLocks noChangeArrowheads="1"/>
          </p:cNvSpPr>
          <p:nvPr/>
        </p:nvSpPr>
        <p:spPr bwMode="auto">
          <a:xfrm>
            <a:off x="8312150" y="4206685"/>
            <a:ext cx="600075" cy="304800"/>
          </a:xfrm>
          <a:prstGeom prst="rect">
            <a:avLst/>
          </a:prstGeom>
          <a:noFill/>
          <a:ln w="9525">
            <a:noFill/>
            <a:miter lim="800000"/>
            <a:headEnd/>
            <a:tailEnd/>
          </a:ln>
        </p:spPr>
        <p:txBody>
          <a:bodyPr wrap="none">
            <a:prstTxWarp prst="textNoShape">
              <a:avLst/>
            </a:prstTxWarp>
            <a:spAutoFit/>
          </a:bodyPr>
          <a:lstStyle/>
          <a:p>
            <a:r>
              <a:rPr lang="en-GB" sz="1400" b="0">
                <a:solidFill>
                  <a:schemeClr val="tx2"/>
                </a:solidFill>
              </a:rPr>
              <a:t>2003</a:t>
            </a:r>
            <a:endParaRPr lang="en-US" sz="1400" b="0">
              <a:solidFill>
                <a:schemeClr val="tx2"/>
              </a:solidFill>
            </a:endParaRPr>
          </a:p>
        </p:txBody>
      </p:sp>
      <p:sp>
        <p:nvSpPr>
          <p:cNvPr id="214070" name="Text Box 54"/>
          <p:cNvSpPr txBox="1">
            <a:spLocks noChangeArrowheads="1"/>
          </p:cNvSpPr>
          <p:nvPr/>
        </p:nvSpPr>
        <p:spPr bwMode="auto">
          <a:xfrm>
            <a:off x="8316912" y="4921179"/>
            <a:ext cx="595313" cy="304800"/>
          </a:xfrm>
          <a:prstGeom prst="rect">
            <a:avLst/>
          </a:prstGeom>
          <a:noFill/>
          <a:ln w="9525">
            <a:noFill/>
            <a:miter lim="800000"/>
            <a:headEnd/>
            <a:tailEnd/>
          </a:ln>
        </p:spPr>
        <p:txBody>
          <a:bodyPr wrap="none">
            <a:prstTxWarp prst="textNoShape">
              <a:avLst/>
            </a:prstTxWarp>
            <a:spAutoFit/>
          </a:bodyPr>
          <a:lstStyle/>
          <a:p>
            <a:r>
              <a:rPr lang="en-GB" sz="1400" b="0">
                <a:solidFill>
                  <a:schemeClr val="folHlink"/>
                </a:solidFill>
              </a:rPr>
              <a:t>2005</a:t>
            </a:r>
            <a:endParaRPr lang="en-US" sz="1400" b="0">
              <a:solidFill>
                <a:schemeClr val="folHlink"/>
              </a:solidFill>
            </a:endParaRPr>
          </a:p>
        </p:txBody>
      </p:sp>
      <p:sp>
        <p:nvSpPr>
          <p:cNvPr id="214071" name="Text Box 55"/>
          <p:cNvSpPr txBox="1">
            <a:spLocks noChangeArrowheads="1"/>
          </p:cNvSpPr>
          <p:nvPr/>
        </p:nvSpPr>
        <p:spPr bwMode="auto">
          <a:xfrm>
            <a:off x="8310562" y="5278426"/>
            <a:ext cx="601663" cy="304800"/>
          </a:xfrm>
          <a:prstGeom prst="rect">
            <a:avLst/>
          </a:prstGeom>
          <a:noFill/>
          <a:ln w="9525">
            <a:noFill/>
            <a:miter lim="800000"/>
            <a:headEnd/>
            <a:tailEnd/>
          </a:ln>
        </p:spPr>
        <p:txBody>
          <a:bodyPr wrap="none">
            <a:prstTxWarp prst="textNoShape">
              <a:avLst/>
            </a:prstTxWarp>
            <a:spAutoFit/>
          </a:bodyPr>
          <a:lstStyle/>
          <a:p>
            <a:r>
              <a:rPr lang="en-GB" sz="1400" b="0" dirty="0">
                <a:solidFill>
                  <a:schemeClr val="folHlink"/>
                </a:solidFill>
              </a:rPr>
              <a:t>2006</a:t>
            </a:r>
            <a:endParaRPr lang="en-US" sz="1400" b="0" dirty="0">
              <a:solidFill>
                <a:schemeClr val="folHlink"/>
              </a:solidFill>
            </a:endParaRPr>
          </a:p>
        </p:txBody>
      </p:sp>
      <p:sp>
        <p:nvSpPr>
          <p:cNvPr id="214072" name="Text Box 56"/>
          <p:cNvSpPr txBox="1">
            <a:spLocks noChangeArrowheads="1"/>
          </p:cNvSpPr>
          <p:nvPr/>
        </p:nvSpPr>
        <p:spPr bwMode="auto">
          <a:xfrm>
            <a:off x="8321675" y="5635673"/>
            <a:ext cx="590550" cy="304800"/>
          </a:xfrm>
          <a:prstGeom prst="rect">
            <a:avLst/>
          </a:prstGeom>
          <a:noFill/>
          <a:ln w="9525">
            <a:noFill/>
            <a:miter lim="800000"/>
            <a:headEnd/>
            <a:tailEnd/>
          </a:ln>
        </p:spPr>
        <p:txBody>
          <a:bodyPr wrap="none">
            <a:prstTxWarp prst="textNoShape">
              <a:avLst/>
            </a:prstTxWarp>
            <a:spAutoFit/>
          </a:bodyPr>
          <a:lstStyle/>
          <a:p>
            <a:r>
              <a:rPr lang="en-GB" sz="1400" b="0" dirty="0"/>
              <a:t>2007</a:t>
            </a:r>
            <a:endParaRPr lang="en-US" sz="1400" b="0" dirty="0"/>
          </a:p>
        </p:txBody>
      </p:sp>
      <p:sp>
        <p:nvSpPr>
          <p:cNvPr id="40" name="Text Box 56"/>
          <p:cNvSpPr txBox="1">
            <a:spLocks noChangeArrowheads="1"/>
          </p:cNvSpPr>
          <p:nvPr/>
        </p:nvSpPr>
        <p:spPr bwMode="auto">
          <a:xfrm>
            <a:off x="8305281" y="6353141"/>
            <a:ext cx="606944" cy="307777"/>
          </a:xfrm>
          <a:prstGeom prst="rect">
            <a:avLst/>
          </a:prstGeom>
          <a:noFill/>
          <a:ln w="9525">
            <a:noFill/>
            <a:miter lim="800000"/>
            <a:headEnd/>
            <a:tailEnd/>
          </a:ln>
        </p:spPr>
        <p:txBody>
          <a:bodyPr wrap="none">
            <a:prstTxWarp prst="textNoShape">
              <a:avLst/>
            </a:prstTxWarp>
            <a:spAutoFit/>
          </a:bodyPr>
          <a:lstStyle/>
          <a:p>
            <a:r>
              <a:rPr lang="en-GB" sz="1400" b="0" dirty="0" smtClean="0"/>
              <a:t>2009</a:t>
            </a:r>
            <a:endParaRPr lang="en-US" sz="1400" b="0" dirty="0"/>
          </a:p>
        </p:txBody>
      </p:sp>
      <p:sp>
        <p:nvSpPr>
          <p:cNvPr id="41" name="Text Box 18"/>
          <p:cNvSpPr txBox="1">
            <a:spLocks noChangeArrowheads="1"/>
          </p:cNvSpPr>
          <p:nvPr/>
        </p:nvSpPr>
        <p:spPr bwMode="auto">
          <a:xfrm>
            <a:off x="5029200" y="6313824"/>
            <a:ext cx="1524000" cy="376238"/>
          </a:xfrm>
          <a:prstGeom prst="rect">
            <a:avLst/>
          </a:prstGeom>
          <a:solidFill>
            <a:schemeClr val="accent1"/>
          </a:solidFill>
          <a:ln w="9525">
            <a:solidFill>
              <a:schemeClr val="tx2"/>
            </a:solidFill>
            <a:miter lim="800000"/>
            <a:headEnd/>
            <a:tailEnd/>
          </a:ln>
        </p:spPr>
        <p:txBody>
          <a:bodyPr>
            <a:prstTxWarp prst="textNoShape">
              <a:avLst/>
            </a:prstTxWarp>
            <a:spAutoFit/>
          </a:bodyPr>
          <a:lstStyle/>
          <a:p>
            <a:r>
              <a:rPr lang="en-GB" sz="1800" b="0" dirty="0"/>
              <a:t>OWL </a:t>
            </a:r>
            <a:r>
              <a:rPr lang="en-GB" sz="1800" b="0" dirty="0" smtClean="0"/>
              <a:t>2</a:t>
            </a:r>
            <a:endParaRPr lang="en-US" sz="1800" b="0" dirty="0"/>
          </a:p>
        </p:txBody>
      </p:sp>
      <p:sp>
        <p:nvSpPr>
          <p:cNvPr id="42" name="Text Box 55"/>
          <p:cNvSpPr txBox="1">
            <a:spLocks noChangeArrowheads="1"/>
          </p:cNvSpPr>
          <p:nvPr/>
        </p:nvSpPr>
        <p:spPr bwMode="auto">
          <a:xfrm>
            <a:off x="8299845" y="5992920"/>
            <a:ext cx="612380" cy="307777"/>
          </a:xfrm>
          <a:prstGeom prst="rect">
            <a:avLst/>
          </a:prstGeom>
          <a:noFill/>
          <a:ln w="9525">
            <a:noFill/>
            <a:miter lim="800000"/>
            <a:headEnd/>
            <a:tailEnd/>
          </a:ln>
        </p:spPr>
        <p:txBody>
          <a:bodyPr wrap="none">
            <a:prstTxWarp prst="textNoShape">
              <a:avLst/>
            </a:prstTxWarp>
            <a:spAutoFit/>
          </a:bodyPr>
          <a:lstStyle/>
          <a:p>
            <a:r>
              <a:rPr lang="en-GB" sz="1400" b="0" dirty="0" smtClean="0">
                <a:solidFill>
                  <a:schemeClr val="folHlink"/>
                </a:solidFill>
              </a:rPr>
              <a:t>2008</a:t>
            </a:r>
            <a:endParaRPr lang="en-US" sz="1400" b="0" dirty="0">
              <a:solidFill>
                <a:schemeClr val="folHlink"/>
              </a:solidFill>
            </a:endParaRPr>
          </a:p>
        </p:txBody>
      </p:sp>
      <p:cxnSp>
        <p:nvCxnSpPr>
          <p:cNvPr id="43" name="AutoShape 44"/>
          <p:cNvCxnSpPr>
            <a:cxnSpLocks noChangeShapeType="1"/>
            <a:stCxn id="87078" idx="2"/>
            <a:endCxn id="41" idx="0"/>
          </p:cNvCxnSpPr>
          <p:nvPr/>
        </p:nvCxnSpPr>
        <p:spPr bwMode="auto">
          <a:xfrm>
            <a:off x="5791200" y="5988520"/>
            <a:ext cx="0" cy="325304"/>
          </a:xfrm>
          <a:prstGeom prst="straightConnector1">
            <a:avLst/>
          </a:prstGeom>
          <a:noFill/>
          <a:ln w="9525">
            <a:solidFill>
              <a:schemeClr val="tx1"/>
            </a:solidFill>
            <a:round/>
            <a:headEnd/>
            <a:tailEnd type="triangle" w="med" len="med"/>
          </a:ln>
        </p:spPr>
      </p:cxnSp>
    </p:spTree>
    <p:extLst>
      <p:ext uri="{BB962C8B-B14F-4D97-AF65-F5344CB8AC3E}">
        <p14:creationId xmlns:p14="http://schemas.microsoft.com/office/powerpoint/2010/main" val="19756414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4036"/>
                                        </p:tgtEl>
                                        <p:attrNameLst>
                                          <p:attrName>style.visibility</p:attrName>
                                        </p:attrNameLst>
                                      </p:cBhvr>
                                      <p:to>
                                        <p:strVal val="visible"/>
                                      </p:to>
                                    </p:set>
                                    <p:animEffect transition="in" filter="fade">
                                      <p:cBhvr>
                                        <p:cTn id="7" dur="500"/>
                                        <p:tgtEl>
                                          <p:spTgt spid="21403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14023"/>
                                        </p:tgtEl>
                                        <p:attrNameLst>
                                          <p:attrName>style.visibility</p:attrName>
                                        </p:attrNameLst>
                                      </p:cBhvr>
                                      <p:to>
                                        <p:strVal val="visible"/>
                                      </p:to>
                                    </p:set>
                                    <p:animEffect transition="in" filter="fade">
                                      <p:cBhvr>
                                        <p:cTn id="11" dur="500"/>
                                        <p:tgtEl>
                                          <p:spTgt spid="21402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14021"/>
                                        </p:tgtEl>
                                        <p:attrNameLst>
                                          <p:attrName>style.visibility</p:attrName>
                                        </p:attrNameLst>
                                      </p:cBhvr>
                                      <p:to>
                                        <p:strVal val="visible"/>
                                      </p:to>
                                    </p:set>
                                    <p:animEffect transition="in" filter="fade">
                                      <p:cBhvr>
                                        <p:cTn id="15" dur="500"/>
                                        <p:tgtEl>
                                          <p:spTgt spid="214021"/>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14041"/>
                                        </p:tgtEl>
                                        <p:attrNameLst>
                                          <p:attrName>style.visibility</p:attrName>
                                        </p:attrNameLst>
                                      </p:cBhvr>
                                      <p:to>
                                        <p:strVal val="visible"/>
                                      </p:to>
                                    </p:set>
                                    <p:animEffect transition="in" filter="fade">
                                      <p:cBhvr>
                                        <p:cTn id="19" dur="500"/>
                                        <p:tgtEl>
                                          <p:spTgt spid="214041"/>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14068"/>
                                        </p:tgtEl>
                                        <p:attrNameLst>
                                          <p:attrName>style.visibility</p:attrName>
                                        </p:attrNameLst>
                                      </p:cBhvr>
                                      <p:to>
                                        <p:strVal val="visible"/>
                                      </p:to>
                                    </p:set>
                                    <p:animEffect transition="in" filter="fade">
                                      <p:cBhvr>
                                        <p:cTn id="24" dur="500"/>
                                        <p:tgtEl>
                                          <p:spTgt spid="214068"/>
                                        </p:tgtEl>
                                      </p:cBhvr>
                                    </p:animEffect>
                                  </p:childTnLst>
                                </p:cTn>
                              </p:par>
                            </p:childTnLst>
                          </p:cTn>
                        </p:par>
                        <p:par>
                          <p:cTn id="25" fill="hold">
                            <p:stCondLst>
                              <p:cond delay="500"/>
                            </p:stCondLst>
                            <p:childTnLst>
                              <p:par>
                                <p:cTn id="26" presetID="10" presetClass="entr" presetSubtype="0" fill="hold" grpId="0" nodeType="afterEffect">
                                  <p:stCondLst>
                                    <p:cond delay="0"/>
                                  </p:stCondLst>
                                  <p:childTnLst>
                                    <p:set>
                                      <p:cBhvr>
                                        <p:cTn id="27" dur="1" fill="hold">
                                          <p:stCondLst>
                                            <p:cond delay="0"/>
                                          </p:stCondLst>
                                        </p:cTn>
                                        <p:tgtEl>
                                          <p:spTgt spid="214067"/>
                                        </p:tgtEl>
                                        <p:attrNameLst>
                                          <p:attrName>style.visibility</p:attrName>
                                        </p:attrNameLst>
                                      </p:cBhvr>
                                      <p:to>
                                        <p:strVal val="visible"/>
                                      </p:to>
                                    </p:set>
                                    <p:animEffect transition="in" filter="fade">
                                      <p:cBhvr>
                                        <p:cTn id="28" dur="500"/>
                                        <p:tgtEl>
                                          <p:spTgt spid="214067"/>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214037"/>
                                        </p:tgtEl>
                                        <p:attrNameLst>
                                          <p:attrName>style.visibility</p:attrName>
                                        </p:attrNameLst>
                                      </p:cBhvr>
                                      <p:to>
                                        <p:strVal val="visible"/>
                                      </p:to>
                                    </p:set>
                                    <p:animEffect transition="in" filter="fade">
                                      <p:cBhvr>
                                        <p:cTn id="32" dur="500"/>
                                        <p:tgtEl>
                                          <p:spTgt spid="214037"/>
                                        </p:tgtEl>
                                      </p:cBhvr>
                                    </p:animEffect>
                                  </p:childTnLst>
                                </p:cTn>
                              </p:par>
                            </p:childTnLst>
                          </p:cTn>
                        </p:par>
                        <p:par>
                          <p:cTn id="33" fill="hold">
                            <p:stCondLst>
                              <p:cond delay="1500"/>
                            </p:stCondLst>
                            <p:childTnLst>
                              <p:par>
                                <p:cTn id="34" presetID="10" presetClass="entr" presetSubtype="0" fill="hold" grpId="0" nodeType="afterEffect">
                                  <p:stCondLst>
                                    <p:cond delay="0"/>
                                  </p:stCondLst>
                                  <p:childTnLst>
                                    <p:set>
                                      <p:cBhvr>
                                        <p:cTn id="35" dur="1" fill="hold">
                                          <p:stCondLst>
                                            <p:cond delay="0"/>
                                          </p:stCondLst>
                                        </p:cTn>
                                        <p:tgtEl>
                                          <p:spTgt spid="214025"/>
                                        </p:tgtEl>
                                        <p:attrNameLst>
                                          <p:attrName>style.visibility</p:attrName>
                                        </p:attrNameLst>
                                      </p:cBhvr>
                                      <p:to>
                                        <p:strVal val="visible"/>
                                      </p:to>
                                    </p:set>
                                    <p:animEffect transition="in" filter="fade">
                                      <p:cBhvr>
                                        <p:cTn id="36" dur="500"/>
                                        <p:tgtEl>
                                          <p:spTgt spid="214025"/>
                                        </p:tgtEl>
                                      </p:cBhvr>
                                    </p:animEffect>
                                  </p:childTnLst>
                                </p:cTn>
                              </p:par>
                              <p:par>
                                <p:cTn id="37" presetID="10" presetClass="entr" presetSubtype="0" fill="hold" nodeType="withEffect">
                                  <p:stCondLst>
                                    <p:cond delay="0"/>
                                  </p:stCondLst>
                                  <p:childTnLst>
                                    <p:set>
                                      <p:cBhvr>
                                        <p:cTn id="38" dur="1" fill="hold">
                                          <p:stCondLst>
                                            <p:cond delay="0"/>
                                          </p:stCondLst>
                                        </p:cTn>
                                        <p:tgtEl>
                                          <p:spTgt spid="214026"/>
                                        </p:tgtEl>
                                        <p:attrNameLst>
                                          <p:attrName>style.visibility</p:attrName>
                                        </p:attrNameLst>
                                      </p:cBhvr>
                                      <p:to>
                                        <p:strVal val="visible"/>
                                      </p:to>
                                    </p:set>
                                    <p:animEffect transition="in" filter="fade">
                                      <p:cBhvr>
                                        <p:cTn id="39" dur="500"/>
                                        <p:tgtEl>
                                          <p:spTgt spid="214026"/>
                                        </p:tgtEl>
                                      </p:cBhvr>
                                    </p:animEffect>
                                  </p:childTnLst>
                                </p:cTn>
                              </p:par>
                              <p:par>
                                <p:cTn id="40" presetID="10" presetClass="entr" presetSubtype="0" fill="hold" nodeType="withEffect">
                                  <p:stCondLst>
                                    <p:cond delay="0"/>
                                  </p:stCondLst>
                                  <p:childTnLst>
                                    <p:set>
                                      <p:cBhvr>
                                        <p:cTn id="41" dur="1" fill="hold">
                                          <p:stCondLst>
                                            <p:cond delay="0"/>
                                          </p:stCondLst>
                                        </p:cTn>
                                        <p:tgtEl>
                                          <p:spTgt spid="214027"/>
                                        </p:tgtEl>
                                        <p:attrNameLst>
                                          <p:attrName>style.visibility</p:attrName>
                                        </p:attrNameLst>
                                      </p:cBhvr>
                                      <p:to>
                                        <p:strVal val="visible"/>
                                      </p:to>
                                    </p:set>
                                    <p:animEffect transition="in" filter="fade">
                                      <p:cBhvr>
                                        <p:cTn id="42" dur="500"/>
                                        <p:tgtEl>
                                          <p:spTgt spid="21402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4040"/>
                                        </p:tgtEl>
                                        <p:attrNameLst>
                                          <p:attrName>style.visibility</p:attrName>
                                        </p:attrNameLst>
                                      </p:cBhvr>
                                      <p:to>
                                        <p:strVal val="visible"/>
                                      </p:to>
                                    </p:set>
                                    <p:animEffect transition="in" filter="fade">
                                      <p:cBhvr>
                                        <p:cTn id="47" dur="500"/>
                                        <p:tgtEl>
                                          <p:spTgt spid="214040"/>
                                        </p:tgtEl>
                                      </p:cBhvr>
                                    </p:animEffect>
                                  </p:childTnLst>
                                </p:cTn>
                              </p:par>
                            </p:childTnLst>
                          </p:cTn>
                        </p:par>
                        <p:par>
                          <p:cTn id="48" fill="hold">
                            <p:stCondLst>
                              <p:cond delay="500"/>
                            </p:stCondLst>
                            <p:childTnLst>
                              <p:par>
                                <p:cTn id="49" presetID="10" presetClass="entr" presetSubtype="0" fill="hold" grpId="0" nodeType="afterEffect">
                                  <p:stCondLst>
                                    <p:cond delay="0"/>
                                  </p:stCondLst>
                                  <p:childTnLst>
                                    <p:set>
                                      <p:cBhvr>
                                        <p:cTn id="50" dur="1" fill="hold">
                                          <p:stCondLst>
                                            <p:cond delay="0"/>
                                          </p:stCondLst>
                                        </p:cTn>
                                        <p:tgtEl>
                                          <p:spTgt spid="214022"/>
                                        </p:tgtEl>
                                        <p:attrNameLst>
                                          <p:attrName>style.visibility</p:attrName>
                                        </p:attrNameLst>
                                      </p:cBhvr>
                                      <p:to>
                                        <p:strVal val="visible"/>
                                      </p:to>
                                    </p:set>
                                    <p:animEffect transition="in" filter="fade">
                                      <p:cBhvr>
                                        <p:cTn id="51" dur="500"/>
                                        <p:tgtEl>
                                          <p:spTgt spid="214022"/>
                                        </p:tgtEl>
                                      </p:cBhvr>
                                    </p:animEffect>
                                  </p:childTnLst>
                                </p:cTn>
                              </p:par>
                            </p:childTnLst>
                          </p:cTn>
                        </p:par>
                        <p:par>
                          <p:cTn id="52" fill="hold">
                            <p:stCondLst>
                              <p:cond delay="1000"/>
                            </p:stCondLst>
                            <p:childTnLst>
                              <p:par>
                                <p:cTn id="53" presetID="10" presetClass="entr" presetSubtype="0" fill="hold" grpId="0" nodeType="afterEffect">
                                  <p:stCondLst>
                                    <p:cond delay="0"/>
                                  </p:stCondLst>
                                  <p:childTnLst>
                                    <p:set>
                                      <p:cBhvr>
                                        <p:cTn id="54" dur="1" fill="hold">
                                          <p:stCondLst>
                                            <p:cond delay="0"/>
                                          </p:stCondLst>
                                        </p:cTn>
                                        <p:tgtEl>
                                          <p:spTgt spid="214043"/>
                                        </p:tgtEl>
                                        <p:attrNameLst>
                                          <p:attrName>style.visibility</p:attrName>
                                        </p:attrNameLst>
                                      </p:cBhvr>
                                      <p:to>
                                        <p:strVal val="visible"/>
                                      </p:to>
                                    </p:set>
                                    <p:animEffect transition="in" filter="fade">
                                      <p:cBhvr>
                                        <p:cTn id="55" dur="500"/>
                                        <p:tgtEl>
                                          <p:spTgt spid="214043"/>
                                        </p:tgtEl>
                                      </p:cBhvr>
                                    </p:animEffect>
                                  </p:childTnLst>
                                </p:cTn>
                              </p:par>
                              <p:par>
                                <p:cTn id="56" presetID="10" presetClass="entr" presetSubtype="0" fill="hold" nodeType="withEffect">
                                  <p:stCondLst>
                                    <p:cond delay="0"/>
                                  </p:stCondLst>
                                  <p:childTnLst>
                                    <p:set>
                                      <p:cBhvr>
                                        <p:cTn id="57" dur="1" fill="hold">
                                          <p:stCondLst>
                                            <p:cond delay="0"/>
                                          </p:stCondLst>
                                        </p:cTn>
                                        <p:tgtEl>
                                          <p:spTgt spid="214044"/>
                                        </p:tgtEl>
                                        <p:attrNameLst>
                                          <p:attrName>style.visibility</p:attrName>
                                        </p:attrNameLst>
                                      </p:cBhvr>
                                      <p:to>
                                        <p:strVal val="visible"/>
                                      </p:to>
                                    </p:set>
                                    <p:animEffect transition="in" filter="fade">
                                      <p:cBhvr>
                                        <p:cTn id="58" dur="500"/>
                                        <p:tgtEl>
                                          <p:spTgt spid="214044"/>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214039"/>
                                        </p:tgtEl>
                                        <p:attrNameLst>
                                          <p:attrName>style.visibility</p:attrName>
                                        </p:attrNameLst>
                                      </p:cBhvr>
                                      <p:to>
                                        <p:strVal val="visible"/>
                                      </p:to>
                                    </p:set>
                                    <p:animEffect transition="in" filter="fade">
                                      <p:cBhvr>
                                        <p:cTn id="63" dur="500"/>
                                        <p:tgtEl>
                                          <p:spTgt spid="214039"/>
                                        </p:tgtEl>
                                      </p:cBhvr>
                                    </p:animEffect>
                                  </p:childTnLst>
                                </p:cTn>
                              </p:par>
                            </p:childTnLst>
                          </p:cTn>
                        </p:par>
                        <p:par>
                          <p:cTn id="64" fill="hold">
                            <p:stCondLst>
                              <p:cond delay="500"/>
                            </p:stCondLst>
                            <p:childTnLst>
                              <p:par>
                                <p:cTn id="65" presetID="10" presetClass="entr" presetSubtype="0" fill="hold" grpId="0" nodeType="afterEffect">
                                  <p:stCondLst>
                                    <p:cond delay="0"/>
                                  </p:stCondLst>
                                  <p:childTnLst>
                                    <p:set>
                                      <p:cBhvr>
                                        <p:cTn id="66" dur="1" fill="hold">
                                          <p:stCondLst>
                                            <p:cond delay="0"/>
                                          </p:stCondLst>
                                        </p:cTn>
                                        <p:tgtEl>
                                          <p:spTgt spid="214049"/>
                                        </p:tgtEl>
                                        <p:attrNameLst>
                                          <p:attrName>style.visibility</p:attrName>
                                        </p:attrNameLst>
                                      </p:cBhvr>
                                      <p:to>
                                        <p:strVal val="visible"/>
                                      </p:to>
                                    </p:set>
                                    <p:animEffect transition="in" filter="fade">
                                      <p:cBhvr>
                                        <p:cTn id="67" dur="500"/>
                                        <p:tgtEl>
                                          <p:spTgt spid="214049"/>
                                        </p:tgtEl>
                                      </p:cBhvr>
                                    </p:animEffect>
                                  </p:childTnLst>
                                </p:cTn>
                              </p:par>
                              <p:par>
                                <p:cTn id="68" presetID="10" presetClass="entr" presetSubtype="0" fill="hold" nodeType="withEffect">
                                  <p:stCondLst>
                                    <p:cond delay="0"/>
                                  </p:stCondLst>
                                  <p:childTnLst>
                                    <p:set>
                                      <p:cBhvr>
                                        <p:cTn id="69" dur="1" fill="hold">
                                          <p:stCondLst>
                                            <p:cond delay="0"/>
                                          </p:stCondLst>
                                        </p:cTn>
                                        <p:tgtEl>
                                          <p:spTgt spid="214057"/>
                                        </p:tgtEl>
                                        <p:attrNameLst>
                                          <p:attrName>style.visibility</p:attrName>
                                        </p:attrNameLst>
                                      </p:cBhvr>
                                      <p:to>
                                        <p:strVal val="visible"/>
                                      </p:to>
                                    </p:set>
                                    <p:animEffect transition="in" filter="fade">
                                      <p:cBhvr>
                                        <p:cTn id="70" dur="500"/>
                                        <p:tgtEl>
                                          <p:spTgt spid="214057"/>
                                        </p:tgtEl>
                                      </p:cBhvr>
                                    </p:animEffect>
                                  </p:childTnLst>
                                </p:cTn>
                              </p:par>
                              <p:par>
                                <p:cTn id="71" presetID="10" presetClass="entr" presetSubtype="0" fill="hold" nodeType="withEffect">
                                  <p:stCondLst>
                                    <p:cond delay="0"/>
                                  </p:stCondLst>
                                  <p:childTnLst>
                                    <p:set>
                                      <p:cBhvr>
                                        <p:cTn id="72" dur="1" fill="hold">
                                          <p:stCondLst>
                                            <p:cond delay="0"/>
                                          </p:stCondLst>
                                        </p:cTn>
                                        <p:tgtEl>
                                          <p:spTgt spid="214058"/>
                                        </p:tgtEl>
                                        <p:attrNameLst>
                                          <p:attrName>style.visibility</p:attrName>
                                        </p:attrNameLst>
                                      </p:cBhvr>
                                      <p:to>
                                        <p:strVal val="visible"/>
                                      </p:to>
                                    </p:set>
                                    <p:animEffect transition="in" filter="fade">
                                      <p:cBhvr>
                                        <p:cTn id="73" dur="500"/>
                                        <p:tgtEl>
                                          <p:spTgt spid="214058"/>
                                        </p:tgtEl>
                                      </p:cBhvr>
                                    </p:animEffect>
                                  </p:childTnLst>
                                </p:cTn>
                              </p:par>
                              <p:par>
                                <p:cTn id="74" presetID="10" presetClass="entr" presetSubtype="0" fill="hold" nodeType="withEffect">
                                  <p:stCondLst>
                                    <p:cond delay="0"/>
                                  </p:stCondLst>
                                  <p:childTnLst>
                                    <p:set>
                                      <p:cBhvr>
                                        <p:cTn id="75" dur="1" fill="hold">
                                          <p:stCondLst>
                                            <p:cond delay="0"/>
                                          </p:stCondLst>
                                        </p:cTn>
                                        <p:tgtEl>
                                          <p:spTgt spid="214065"/>
                                        </p:tgtEl>
                                        <p:attrNameLst>
                                          <p:attrName>style.visibility</p:attrName>
                                        </p:attrNameLst>
                                      </p:cBhvr>
                                      <p:to>
                                        <p:strVal val="visible"/>
                                      </p:to>
                                    </p:set>
                                    <p:animEffect transition="in" filter="fade">
                                      <p:cBhvr>
                                        <p:cTn id="76" dur="500"/>
                                        <p:tgtEl>
                                          <p:spTgt spid="214065"/>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214066"/>
                                        </p:tgtEl>
                                        <p:attrNameLst>
                                          <p:attrName>style.visibility</p:attrName>
                                        </p:attrNameLst>
                                      </p:cBhvr>
                                      <p:to>
                                        <p:strVal val="visible"/>
                                      </p:to>
                                    </p:set>
                                    <p:animEffect transition="in" filter="fade">
                                      <p:cBhvr>
                                        <p:cTn id="81" dur="500"/>
                                        <p:tgtEl>
                                          <p:spTgt spid="214066"/>
                                        </p:tgtEl>
                                      </p:cBhvr>
                                    </p:animEffect>
                                  </p:childTnLst>
                                </p:cTn>
                              </p:par>
                            </p:childTnLst>
                          </p:cTn>
                        </p:par>
                        <p:par>
                          <p:cTn id="82" fill="hold">
                            <p:stCondLst>
                              <p:cond delay="500"/>
                            </p:stCondLst>
                            <p:childTnLst>
                              <p:par>
                                <p:cTn id="83" presetID="10" presetClass="entr" presetSubtype="0" fill="hold" grpId="0" nodeType="afterEffect">
                                  <p:stCondLst>
                                    <p:cond delay="0"/>
                                  </p:stCondLst>
                                  <p:childTnLst>
                                    <p:set>
                                      <p:cBhvr>
                                        <p:cTn id="84" dur="1" fill="hold">
                                          <p:stCondLst>
                                            <p:cond delay="0"/>
                                          </p:stCondLst>
                                        </p:cTn>
                                        <p:tgtEl>
                                          <p:spTgt spid="214069"/>
                                        </p:tgtEl>
                                        <p:attrNameLst>
                                          <p:attrName>style.visibility</p:attrName>
                                        </p:attrNameLst>
                                      </p:cBhvr>
                                      <p:to>
                                        <p:strVal val="visible"/>
                                      </p:to>
                                    </p:set>
                                    <p:animEffect transition="in" filter="fade">
                                      <p:cBhvr>
                                        <p:cTn id="85" dur="500"/>
                                        <p:tgtEl>
                                          <p:spTgt spid="214069"/>
                                        </p:tgtEl>
                                      </p:cBhvr>
                                    </p:animEffect>
                                  </p:childTnLst>
                                </p:cTn>
                              </p:par>
                            </p:childTnLst>
                          </p:cTn>
                        </p:par>
                        <p:par>
                          <p:cTn id="86" fill="hold">
                            <p:stCondLst>
                              <p:cond delay="1000"/>
                            </p:stCondLst>
                            <p:childTnLst>
                              <p:par>
                                <p:cTn id="87" presetID="10" presetClass="entr" presetSubtype="0" fill="hold" grpId="0" nodeType="afterEffect">
                                  <p:stCondLst>
                                    <p:cond delay="0"/>
                                  </p:stCondLst>
                                  <p:childTnLst>
                                    <p:set>
                                      <p:cBhvr>
                                        <p:cTn id="88" dur="1" fill="hold">
                                          <p:stCondLst>
                                            <p:cond delay="0"/>
                                          </p:stCondLst>
                                        </p:cTn>
                                        <p:tgtEl>
                                          <p:spTgt spid="214046"/>
                                        </p:tgtEl>
                                        <p:attrNameLst>
                                          <p:attrName>style.visibility</p:attrName>
                                        </p:attrNameLst>
                                      </p:cBhvr>
                                      <p:to>
                                        <p:strVal val="visible"/>
                                      </p:to>
                                    </p:set>
                                    <p:animEffect transition="in" filter="fade">
                                      <p:cBhvr>
                                        <p:cTn id="89" dur="500"/>
                                        <p:tgtEl>
                                          <p:spTgt spid="214046"/>
                                        </p:tgtEl>
                                      </p:cBhvr>
                                    </p:animEffect>
                                  </p:childTnLst>
                                </p:cTn>
                              </p:par>
                              <p:par>
                                <p:cTn id="90" presetID="10" presetClass="entr" presetSubtype="0" fill="hold" nodeType="withEffect">
                                  <p:stCondLst>
                                    <p:cond delay="0"/>
                                  </p:stCondLst>
                                  <p:childTnLst>
                                    <p:set>
                                      <p:cBhvr>
                                        <p:cTn id="91" dur="1" fill="hold">
                                          <p:stCondLst>
                                            <p:cond delay="0"/>
                                          </p:stCondLst>
                                        </p:cTn>
                                        <p:tgtEl>
                                          <p:spTgt spid="214047"/>
                                        </p:tgtEl>
                                        <p:attrNameLst>
                                          <p:attrName>style.visibility</p:attrName>
                                        </p:attrNameLst>
                                      </p:cBhvr>
                                      <p:to>
                                        <p:strVal val="visible"/>
                                      </p:to>
                                    </p:set>
                                    <p:animEffect transition="in" filter="fade">
                                      <p:cBhvr>
                                        <p:cTn id="92" dur="500"/>
                                        <p:tgtEl>
                                          <p:spTgt spid="214047"/>
                                        </p:tgtEl>
                                      </p:cBhvr>
                                    </p:animEffect>
                                  </p:childTnLst>
                                </p:cTn>
                              </p:par>
                            </p:childTnLst>
                          </p:cTn>
                        </p:par>
                        <p:par>
                          <p:cTn id="93" fill="hold">
                            <p:stCondLst>
                              <p:cond delay="1500"/>
                            </p:stCondLst>
                            <p:childTnLst>
                              <p:par>
                                <p:cTn id="94" presetID="10" presetClass="entr" presetSubtype="0" fill="hold" grpId="0" nodeType="afterEffect">
                                  <p:stCondLst>
                                    <p:cond delay="0"/>
                                  </p:stCondLst>
                                  <p:childTnLst>
                                    <p:set>
                                      <p:cBhvr>
                                        <p:cTn id="95" dur="1" fill="hold">
                                          <p:stCondLst>
                                            <p:cond delay="0"/>
                                          </p:stCondLst>
                                        </p:cTn>
                                        <p:tgtEl>
                                          <p:spTgt spid="214034"/>
                                        </p:tgtEl>
                                        <p:attrNameLst>
                                          <p:attrName>style.visibility</p:attrName>
                                        </p:attrNameLst>
                                      </p:cBhvr>
                                      <p:to>
                                        <p:strVal val="visible"/>
                                      </p:to>
                                    </p:set>
                                    <p:animEffect transition="in" filter="fade">
                                      <p:cBhvr>
                                        <p:cTn id="96" dur="500"/>
                                        <p:tgtEl>
                                          <p:spTgt spid="214034"/>
                                        </p:tgtEl>
                                      </p:cBhvr>
                                    </p:animEffect>
                                  </p:childTnLst>
                                </p:cTn>
                              </p:par>
                              <p:par>
                                <p:cTn id="97" presetID="10" presetClass="entr" presetSubtype="0" fill="hold" nodeType="withEffect">
                                  <p:stCondLst>
                                    <p:cond delay="0"/>
                                  </p:stCondLst>
                                  <p:childTnLst>
                                    <p:set>
                                      <p:cBhvr>
                                        <p:cTn id="98" dur="1" fill="hold">
                                          <p:stCondLst>
                                            <p:cond delay="0"/>
                                          </p:stCondLst>
                                        </p:cTn>
                                        <p:tgtEl>
                                          <p:spTgt spid="214059"/>
                                        </p:tgtEl>
                                        <p:attrNameLst>
                                          <p:attrName>style.visibility</p:attrName>
                                        </p:attrNameLst>
                                      </p:cBhvr>
                                      <p:to>
                                        <p:strVal val="visible"/>
                                      </p:to>
                                    </p:set>
                                    <p:animEffect transition="in" filter="fade">
                                      <p:cBhvr>
                                        <p:cTn id="99" dur="500"/>
                                        <p:tgtEl>
                                          <p:spTgt spid="214059"/>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grpId="0" nodeType="clickEffect">
                                  <p:stCondLst>
                                    <p:cond delay="0"/>
                                  </p:stCondLst>
                                  <p:childTnLst>
                                    <p:set>
                                      <p:cBhvr>
                                        <p:cTn id="103" dur="1" fill="hold">
                                          <p:stCondLst>
                                            <p:cond delay="0"/>
                                          </p:stCondLst>
                                        </p:cTn>
                                        <p:tgtEl>
                                          <p:spTgt spid="214038"/>
                                        </p:tgtEl>
                                        <p:attrNameLst>
                                          <p:attrName>style.visibility</p:attrName>
                                        </p:attrNameLst>
                                      </p:cBhvr>
                                      <p:to>
                                        <p:strVal val="visible"/>
                                      </p:to>
                                    </p:set>
                                    <p:animEffect transition="in" filter="fade">
                                      <p:cBhvr>
                                        <p:cTn id="104" dur="500"/>
                                        <p:tgtEl>
                                          <p:spTgt spid="214038"/>
                                        </p:tgtEl>
                                      </p:cBhvr>
                                    </p:animEffect>
                                  </p:childTnLst>
                                </p:cTn>
                              </p:par>
                            </p:childTnLst>
                          </p:cTn>
                        </p:par>
                        <p:par>
                          <p:cTn id="105" fill="hold">
                            <p:stCondLst>
                              <p:cond delay="500"/>
                            </p:stCondLst>
                            <p:childTnLst>
                              <p:par>
                                <p:cTn id="106" presetID="10" presetClass="entr" presetSubtype="0" fill="hold" grpId="0" nodeType="afterEffect">
                                  <p:stCondLst>
                                    <p:cond delay="0"/>
                                  </p:stCondLst>
                                  <p:childTnLst>
                                    <p:set>
                                      <p:cBhvr>
                                        <p:cTn id="107" dur="1" fill="hold">
                                          <p:stCondLst>
                                            <p:cond delay="0"/>
                                          </p:stCondLst>
                                        </p:cTn>
                                        <p:tgtEl>
                                          <p:spTgt spid="214070"/>
                                        </p:tgtEl>
                                        <p:attrNameLst>
                                          <p:attrName>style.visibility</p:attrName>
                                        </p:attrNameLst>
                                      </p:cBhvr>
                                      <p:to>
                                        <p:strVal val="visible"/>
                                      </p:to>
                                    </p:set>
                                    <p:animEffect transition="in" filter="fade">
                                      <p:cBhvr>
                                        <p:cTn id="108" dur="500"/>
                                        <p:tgtEl>
                                          <p:spTgt spid="214070"/>
                                        </p:tgtEl>
                                      </p:cBhvr>
                                    </p:animEffect>
                                  </p:childTnLst>
                                </p:cTn>
                              </p:par>
                            </p:childTnLst>
                          </p:cTn>
                        </p:par>
                        <p:par>
                          <p:cTn id="109" fill="hold">
                            <p:stCondLst>
                              <p:cond delay="1000"/>
                            </p:stCondLst>
                            <p:childTnLst>
                              <p:par>
                                <p:cTn id="110" presetID="10" presetClass="entr" presetSubtype="0" fill="hold" grpId="0" nodeType="afterEffect">
                                  <p:stCondLst>
                                    <p:cond delay="0"/>
                                  </p:stCondLst>
                                  <p:childTnLst>
                                    <p:set>
                                      <p:cBhvr>
                                        <p:cTn id="111" dur="1" fill="hold">
                                          <p:stCondLst>
                                            <p:cond delay="0"/>
                                          </p:stCondLst>
                                        </p:cTn>
                                        <p:tgtEl>
                                          <p:spTgt spid="214071"/>
                                        </p:tgtEl>
                                        <p:attrNameLst>
                                          <p:attrName>style.visibility</p:attrName>
                                        </p:attrNameLst>
                                      </p:cBhvr>
                                      <p:to>
                                        <p:strVal val="visible"/>
                                      </p:to>
                                    </p:set>
                                    <p:animEffect transition="in" filter="fade">
                                      <p:cBhvr>
                                        <p:cTn id="112" dur="500"/>
                                        <p:tgtEl>
                                          <p:spTgt spid="214071"/>
                                        </p:tgtEl>
                                      </p:cBhvr>
                                    </p:animEffect>
                                  </p:childTnLst>
                                </p:cTn>
                              </p:par>
                            </p:childTnLst>
                          </p:cTn>
                        </p:par>
                        <p:par>
                          <p:cTn id="113" fill="hold">
                            <p:stCondLst>
                              <p:cond delay="1500"/>
                            </p:stCondLst>
                            <p:childTnLst>
                              <p:par>
                                <p:cTn id="114" presetID="10" presetClass="entr" presetSubtype="0" fill="hold" grpId="0" nodeType="afterEffect">
                                  <p:stCondLst>
                                    <p:cond delay="0"/>
                                  </p:stCondLst>
                                  <p:childTnLst>
                                    <p:set>
                                      <p:cBhvr>
                                        <p:cTn id="115" dur="1" fill="hold">
                                          <p:stCondLst>
                                            <p:cond delay="0"/>
                                          </p:stCondLst>
                                        </p:cTn>
                                        <p:tgtEl>
                                          <p:spTgt spid="214072"/>
                                        </p:tgtEl>
                                        <p:attrNameLst>
                                          <p:attrName>style.visibility</p:attrName>
                                        </p:attrNameLst>
                                      </p:cBhvr>
                                      <p:to>
                                        <p:strVal val="visible"/>
                                      </p:to>
                                    </p:set>
                                    <p:animEffect transition="in" filter="fade">
                                      <p:cBhvr>
                                        <p:cTn id="116" dur="500"/>
                                        <p:tgtEl>
                                          <p:spTgt spid="214072"/>
                                        </p:tgtEl>
                                      </p:cBhvr>
                                    </p:animEffect>
                                  </p:childTnLst>
                                </p:cTn>
                              </p:par>
                            </p:childTnLst>
                          </p:cTn>
                        </p:par>
                        <p:par>
                          <p:cTn id="117" fill="hold">
                            <p:stCondLst>
                              <p:cond delay="2000"/>
                            </p:stCondLst>
                            <p:childTnLst>
                              <p:par>
                                <p:cTn id="118" presetID="10" presetClass="entr" presetSubtype="0" fill="hold" nodeType="afterEffect">
                                  <p:stCondLst>
                                    <p:cond delay="0"/>
                                  </p:stCondLst>
                                  <p:childTnLst>
                                    <p:set>
                                      <p:cBhvr>
                                        <p:cTn id="119" dur="1" fill="hold">
                                          <p:stCondLst>
                                            <p:cond delay="0"/>
                                          </p:stCondLst>
                                        </p:cTn>
                                        <p:tgtEl>
                                          <p:spTgt spid="2"/>
                                        </p:tgtEl>
                                        <p:attrNameLst>
                                          <p:attrName>style.visibility</p:attrName>
                                        </p:attrNameLst>
                                      </p:cBhvr>
                                      <p:to>
                                        <p:strVal val="visible"/>
                                      </p:to>
                                    </p:set>
                                    <p:animEffect transition="in" filter="fade">
                                      <p:cBhvr>
                                        <p:cTn id="120" dur="500"/>
                                        <p:tgtEl>
                                          <p:spTgt spid="2"/>
                                        </p:tgtEl>
                                      </p:cBhvr>
                                    </p:animEffect>
                                  </p:childTnLst>
                                </p:cTn>
                              </p:par>
                              <p:par>
                                <p:cTn id="121" presetID="10" presetClass="entr" presetSubtype="0" fill="hold" nodeType="withEffect">
                                  <p:stCondLst>
                                    <p:cond delay="0"/>
                                  </p:stCondLst>
                                  <p:childTnLst>
                                    <p:set>
                                      <p:cBhvr>
                                        <p:cTn id="122" dur="1" fill="hold">
                                          <p:stCondLst>
                                            <p:cond delay="0"/>
                                          </p:stCondLst>
                                        </p:cTn>
                                        <p:tgtEl>
                                          <p:spTgt spid="214060"/>
                                        </p:tgtEl>
                                        <p:attrNameLst>
                                          <p:attrName>style.visibility</p:attrName>
                                        </p:attrNameLst>
                                      </p:cBhvr>
                                      <p:to>
                                        <p:strVal val="visible"/>
                                      </p:to>
                                    </p:set>
                                    <p:animEffect transition="in" filter="fade">
                                      <p:cBhvr>
                                        <p:cTn id="123" dur="500"/>
                                        <p:tgtEl>
                                          <p:spTgt spid="214060"/>
                                        </p:tgtEl>
                                      </p:cBhvr>
                                    </p:animEffect>
                                  </p:childTnLst>
                                </p:cTn>
                              </p:par>
                            </p:childTnLst>
                          </p:cTn>
                        </p:par>
                      </p:childTnLst>
                    </p:cTn>
                  </p:par>
                  <p:par>
                    <p:cTn id="124" fill="hold">
                      <p:stCondLst>
                        <p:cond delay="indefinite"/>
                      </p:stCondLst>
                      <p:childTnLst>
                        <p:par>
                          <p:cTn id="125" fill="hold">
                            <p:stCondLst>
                              <p:cond delay="0"/>
                            </p:stCondLst>
                            <p:childTnLst>
                              <p:par>
                                <p:cTn id="126" presetID="10" presetClass="entr" presetSubtype="0" fill="hold" grpId="0" nodeType="clickEffect">
                                  <p:stCondLst>
                                    <p:cond delay="0"/>
                                  </p:stCondLst>
                                  <p:childTnLst>
                                    <p:set>
                                      <p:cBhvr>
                                        <p:cTn id="127" dur="1" fill="hold">
                                          <p:stCondLst>
                                            <p:cond delay="0"/>
                                          </p:stCondLst>
                                        </p:cTn>
                                        <p:tgtEl>
                                          <p:spTgt spid="42"/>
                                        </p:tgtEl>
                                        <p:attrNameLst>
                                          <p:attrName>style.visibility</p:attrName>
                                        </p:attrNameLst>
                                      </p:cBhvr>
                                      <p:to>
                                        <p:strVal val="visible"/>
                                      </p:to>
                                    </p:set>
                                    <p:animEffect transition="in" filter="fade">
                                      <p:cBhvr>
                                        <p:cTn id="128" dur="500"/>
                                        <p:tgtEl>
                                          <p:spTgt spid="42"/>
                                        </p:tgtEl>
                                      </p:cBhvr>
                                    </p:animEffect>
                                  </p:childTnLst>
                                </p:cTn>
                              </p:par>
                            </p:childTnLst>
                          </p:cTn>
                        </p:par>
                        <p:par>
                          <p:cTn id="129" fill="hold">
                            <p:stCondLst>
                              <p:cond delay="500"/>
                            </p:stCondLst>
                            <p:childTnLst>
                              <p:par>
                                <p:cTn id="130" presetID="10" presetClass="entr" presetSubtype="0" fill="hold" grpId="0" nodeType="afterEffect">
                                  <p:stCondLst>
                                    <p:cond delay="0"/>
                                  </p:stCondLst>
                                  <p:childTnLst>
                                    <p:set>
                                      <p:cBhvr>
                                        <p:cTn id="131" dur="1" fill="hold">
                                          <p:stCondLst>
                                            <p:cond delay="0"/>
                                          </p:stCondLst>
                                        </p:cTn>
                                        <p:tgtEl>
                                          <p:spTgt spid="40"/>
                                        </p:tgtEl>
                                        <p:attrNameLst>
                                          <p:attrName>style.visibility</p:attrName>
                                        </p:attrNameLst>
                                      </p:cBhvr>
                                      <p:to>
                                        <p:strVal val="visible"/>
                                      </p:to>
                                    </p:set>
                                    <p:animEffect transition="in" filter="fade">
                                      <p:cBhvr>
                                        <p:cTn id="132" dur="500"/>
                                        <p:tgtEl>
                                          <p:spTgt spid="40"/>
                                        </p:tgtEl>
                                      </p:cBhvr>
                                    </p:animEffect>
                                  </p:childTnLst>
                                </p:cTn>
                              </p:par>
                            </p:childTnLst>
                          </p:cTn>
                        </p:par>
                        <p:par>
                          <p:cTn id="133" fill="hold">
                            <p:stCondLst>
                              <p:cond delay="1000"/>
                            </p:stCondLst>
                            <p:childTnLst>
                              <p:par>
                                <p:cTn id="134" presetID="10" presetClass="entr" presetSubtype="0" fill="hold" grpId="0" nodeType="afterEffect">
                                  <p:stCondLst>
                                    <p:cond delay="0"/>
                                  </p:stCondLst>
                                  <p:childTnLst>
                                    <p:set>
                                      <p:cBhvr>
                                        <p:cTn id="135" dur="1" fill="hold">
                                          <p:stCondLst>
                                            <p:cond delay="0"/>
                                          </p:stCondLst>
                                        </p:cTn>
                                        <p:tgtEl>
                                          <p:spTgt spid="41"/>
                                        </p:tgtEl>
                                        <p:attrNameLst>
                                          <p:attrName>style.visibility</p:attrName>
                                        </p:attrNameLst>
                                      </p:cBhvr>
                                      <p:to>
                                        <p:strVal val="visible"/>
                                      </p:to>
                                    </p:set>
                                    <p:animEffect transition="in" filter="fade">
                                      <p:cBhvr>
                                        <p:cTn id="136" dur="500"/>
                                        <p:tgtEl>
                                          <p:spTgt spid="41"/>
                                        </p:tgtEl>
                                      </p:cBhvr>
                                    </p:animEffect>
                                  </p:childTnLst>
                                </p:cTn>
                              </p:par>
                              <p:par>
                                <p:cTn id="137" presetID="10" presetClass="entr" presetSubtype="0" fill="hold" nodeType="withEffect">
                                  <p:stCondLst>
                                    <p:cond delay="0"/>
                                  </p:stCondLst>
                                  <p:childTnLst>
                                    <p:set>
                                      <p:cBhvr>
                                        <p:cTn id="138" dur="1" fill="hold">
                                          <p:stCondLst>
                                            <p:cond delay="0"/>
                                          </p:stCondLst>
                                        </p:cTn>
                                        <p:tgtEl>
                                          <p:spTgt spid="43"/>
                                        </p:tgtEl>
                                        <p:attrNameLst>
                                          <p:attrName>style.visibility</p:attrName>
                                        </p:attrNameLst>
                                      </p:cBhvr>
                                      <p:to>
                                        <p:strVal val="visible"/>
                                      </p:to>
                                    </p:set>
                                    <p:animEffect transition="in" filter="fade">
                                      <p:cBhvr>
                                        <p:cTn id="139"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1" grpId="0" animBg="1"/>
      <p:bldP spid="214022" grpId="0" animBg="1"/>
      <p:bldP spid="214023" grpId="0" animBg="1"/>
      <p:bldP spid="214025" grpId="0" animBg="1"/>
      <p:bldP spid="214034" grpId="0" animBg="1"/>
      <p:bldP spid="214036" grpId="0"/>
      <p:bldP spid="214037" grpId="0"/>
      <p:bldP spid="214038" grpId="0"/>
      <p:bldP spid="214039" grpId="0"/>
      <p:bldP spid="214040" grpId="0"/>
      <p:bldP spid="214041" grpId="0" animBg="1"/>
      <p:bldP spid="214043" grpId="0" animBg="1"/>
      <p:bldP spid="214046" grpId="0" animBg="1"/>
      <p:bldP spid="214049" grpId="0" animBg="1"/>
      <p:bldP spid="214066" grpId="0"/>
      <p:bldP spid="214067" grpId="0"/>
      <p:bldP spid="214068" grpId="0"/>
      <p:bldP spid="214069" grpId="0"/>
      <p:bldP spid="214070" grpId="0"/>
      <p:bldP spid="214071" grpId="0"/>
      <p:bldP spid="214072" grpId="0"/>
      <p:bldP spid="40" grpId="0"/>
      <p:bldP spid="41" grpId="0" animBg="1"/>
      <p:bldP spid="4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r>
              <a:rPr lang="en-GB"/>
              <a:t>The triple</a:t>
            </a:r>
            <a:endParaRPr lang="en-US"/>
          </a:p>
        </p:txBody>
      </p:sp>
      <p:sp>
        <p:nvSpPr>
          <p:cNvPr id="89091" name="Rectangle 3"/>
          <p:cNvSpPr>
            <a:spLocks noGrp="1" noChangeArrowheads="1"/>
          </p:cNvSpPr>
          <p:nvPr>
            <p:ph idx="1"/>
          </p:nvPr>
        </p:nvSpPr>
        <p:spPr/>
        <p:txBody>
          <a:bodyPr/>
          <a:lstStyle/>
          <a:p>
            <a:pPr eaLnBrk="1" hangingPunct="1">
              <a:lnSpc>
                <a:spcPct val="90000"/>
              </a:lnSpc>
            </a:pPr>
            <a:r>
              <a:rPr lang="en-GB" sz="1800"/>
              <a:t>Underlying model of </a:t>
            </a:r>
            <a:r>
              <a:rPr lang="en-GB" sz="1800" b="1"/>
              <a:t>triples</a:t>
            </a:r>
            <a:r>
              <a:rPr lang="en-GB" sz="1800" i="1"/>
              <a:t> </a:t>
            </a:r>
            <a:r>
              <a:rPr lang="en-GB" sz="1800"/>
              <a:t>used to describe the relations between entities in the Semantic Web</a:t>
            </a:r>
          </a:p>
          <a:p>
            <a:pPr eaLnBrk="1" hangingPunct="1">
              <a:lnSpc>
                <a:spcPct val="90000"/>
              </a:lnSpc>
            </a:pPr>
            <a:r>
              <a:rPr lang="en-GB" sz="1800"/>
              <a:t>(</a:t>
            </a:r>
            <a:r>
              <a:rPr lang="en-GB" sz="1800" i="1"/>
              <a:t>subject, predicate, object)</a:t>
            </a:r>
          </a:p>
          <a:p>
            <a:pPr marL="881063" lvl="1" indent="-347663" eaLnBrk="1" hangingPunct="1">
              <a:lnSpc>
                <a:spcPct val="80000"/>
              </a:lnSpc>
            </a:pPr>
            <a:r>
              <a:rPr lang="en-GB" sz="1800"/>
              <a:t>e.g. “RDF Semantics”, “edited by”, “Pat Hayes”</a:t>
            </a:r>
          </a:p>
          <a:p>
            <a:pPr eaLnBrk="1" hangingPunct="1">
              <a:lnSpc>
                <a:spcPct val="90000"/>
              </a:lnSpc>
            </a:pPr>
            <a:endParaRPr lang="en-GB" sz="1800"/>
          </a:p>
          <a:p>
            <a:pPr eaLnBrk="1" hangingPunct="1">
              <a:lnSpc>
                <a:spcPct val="90000"/>
              </a:lnSpc>
            </a:pPr>
            <a:endParaRPr lang="en-GB" sz="1800"/>
          </a:p>
          <a:p>
            <a:pPr eaLnBrk="1" hangingPunct="1">
              <a:lnSpc>
                <a:spcPct val="90000"/>
              </a:lnSpc>
            </a:pPr>
            <a:endParaRPr lang="en-GB" sz="1800"/>
          </a:p>
          <a:p>
            <a:pPr eaLnBrk="1" hangingPunct="1">
              <a:lnSpc>
                <a:spcPct val="90000"/>
              </a:lnSpc>
            </a:pPr>
            <a:endParaRPr lang="en-GB" sz="1800"/>
          </a:p>
          <a:p>
            <a:pPr eaLnBrk="1" hangingPunct="1">
              <a:lnSpc>
                <a:spcPct val="90000"/>
              </a:lnSpc>
            </a:pPr>
            <a:r>
              <a:rPr lang="en-GB" sz="1800"/>
              <a:t>Network knowledge representation</a:t>
            </a:r>
          </a:p>
          <a:p>
            <a:pPr marL="881063" lvl="1" indent="-347663" eaLnBrk="1" hangingPunct="1">
              <a:lnSpc>
                <a:spcPct val="80000"/>
              </a:lnSpc>
            </a:pPr>
            <a:r>
              <a:rPr lang="en-GB" sz="1800"/>
              <a:t>Labelled, directed graph</a:t>
            </a:r>
          </a:p>
          <a:p>
            <a:pPr marL="881063" lvl="1" indent="-347663" eaLnBrk="1" hangingPunct="1">
              <a:lnSpc>
                <a:spcPct val="80000"/>
              </a:lnSpc>
            </a:pPr>
            <a:r>
              <a:rPr lang="en-GB" sz="1800"/>
              <a:t>Entities as nodes, relations as edges</a:t>
            </a:r>
            <a:endParaRPr lang="en-US" sz="1800"/>
          </a:p>
        </p:txBody>
      </p:sp>
      <p:grpSp>
        <p:nvGrpSpPr>
          <p:cNvPr id="89092" name="Group 4"/>
          <p:cNvGrpSpPr>
            <a:grpSpLocks/>
          </p:cNvGrpSpPr>
          <p:nvPr/>
        </p:nvGrpSpPr>
        <p:grpSpPr bwMode="auto">
          <a:xfrm>
            <a:off x="1676400" y="3716338"/>
            <a:ext cx="1801813" cy="576262"/>
            <a:chOff x="1338" y="2750"/>
            <a:chExt cx="862" cy="363"/>
          </a:xfrm>
        </p:grpSpPr>
        <p:sp>
          <p:nvSpPr>
            <p:cNvPr id="89101" name="AutoShape 5"/>
            <p:cNvSpPr>
              <a:spLocks noChangeArrowheads="1"/>
            </p:cNvSpPr>
            <p:nvPr/>
          </p:nvSpPr>
          <p:spPr bwMode="auto">
            <a:xfrm>
              <a:off x="1338" y="2750"/>
              <a:ext cx="862" cy="363"/>
            </a:xfrm>
            <a:prstGeom prst="roundRect">
              <a:avLst>
                <a:gd name="adj"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89102" name="Text Box 6"/>
            <p:cNvSpPr txBox="1">
              <a:spLocks noChangeArrowheads="1"/>
            </p:cNvSpPr>
            <p:nvPr/>
          </p:nvSpPr>
          <p:spPr bwMode="auto">
            <a:xfrm>
              <a:off x="1400" y="2807"/>
              <a:ext cx="766" cy="212"/>
            </a:xfrm>
            <a:prstGeom prst="rect">
              <a:avLst/>
            </a:prstGeom>
            <a:solidFill>
              <a:schemeClr val="accent1"/>
            </a:solidFill>
            <a:ln w="9525">
              <a:noFill/>
              <a:miter lim="800000"/>
              <a:headEnd/>
              <a:tailEnd/>
            </a:ln>
          </p:spPr>
          <p:txBody>
            <a:bodyPr wrap="none" lIns="0" rIns="0">
              <a:prstTxWarp prst="textNoShape">
                <a:avLst/>
              </a:prstTxWarp>
              <a:spAutoFit/>
            </a:bodyPr>
            <a:lstStyle/>
            <a:p>
              <a:r>
                <a:rPr lang="en-GB"/>
                <a:t>RDF Semantics</a:t>
              </a:r>
              <a:endParaRPr lang="en-US"/>
            </a:p>
          </p:txBody>
        </p:sp>
      </p:grpSp>
      <p:grpSp>
        <p:nvGrpSpPr>
          <p:cNvPr id="89093" name="Group 7"/>
          <p:cNvGrpSpPr>
            <a:grpSpLocks/>
          </p:cNvGrpSpPr>
          <p:nvPr/>
        </p:nvGrpSpPr>
        <p:grpSpPr bwMode="auto">
          <a:xfrm>
            <a:off x="5797550" y="3716338"/>
            <a:ext cx="1368425" cy="576262"/>
            <a:chOff x="3606" y="1752"/>
            <a:chExt cx="862" cy="363"/>
          </a:xfrm>
        </p:grpSpPr>
        <p:sp>
          <p:nvSpPr>
            <p:cNvPr id="89099" name="AutoShape 8"/>
            <p:cNvSpPr>
              <a:spLocks noChangeArrowheads="1"/>
            </p:cNvSpPr>
            <p:nvPr/>
          </p:nvSpPr>
          <p:spPr bwMode="auto">
            <a:xfrm>
              <a:off x="3606" y="1752"/>
              <a:ext cx="862" cy="363"/>
            </a:xfrm>
            <a:prstGeom prst="roundRect">
              <a:avLst>
                <a:gd name="adj"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89100" name="Text Box 9"/>
            <p:cNvSpPr txBox="1">
              <a:spLocks noChangeArrowheads="1"/>
            </p:cNvSpPr>
            <p:nvPr/>
          </p:nvSpPr>
          <p:spPr bwMode="auto">
            <a:xfrm>
              <a:off x="3709" y="1824"/>
              <a:ext cx="653" cy="212"/>
            </a:xfrm>
            <a:prstGeom prst="rect">
              <a:avLst/>
            </a:prstGeom>
            <a:solidFill>
              <a:schemeClr val="accent1"/>
            </a:solidFill>
            <a:ln w="9525">
              <a:noFill/>
              <a:miter lim="800000"/>
              <a:headEnd/>
              <a:tailEnd/>
            </a:ln>
          </p:spPr>
          <p:txBody>
            <a:bodyPr wrap="none" lIns="0" rIns="0" anchor="ctr" anchorCtr="1">
              <a:prstTxWarp prst="textNoShape">
                <a:avLst/>
              </a:prstTxWarp>
              <a:spAutoFit/>
            </a:bodyPr>
            <a:lstStyle/>
            <a:p>
              <a:r>
                <a:rPr lang="en-GB"/>
                <a:t>Pat Hayes</a:t>
              </a:r>
              <a:endParaRPr lang="en-US"/>
            </a:p>
          </p:txBody>
        </p:sp>
      </p:grpSp>
      <p:cxnSp>
        <p:nvCxnSpPr>
          <p:cNvPr id="89094" name="AutoShape 10"/>
          <p:cNvCxnSpPr>
            <a:cxnSpLocks noChangeShapeType="1"/>
            <a:stCxn id="89101" idx="3"/>
            <a:endCxn id="89099" idx="1"/>
          </p:cNvCxnSpPr>
          <p:nvPr/>
        </p:nvCxnSpPr>
        <p:spPr bwMode="auto">
          <a:xfrm>
            <a:off x="3478213" y="4005263"/>
            <a:ext cx="2319337" cy="0"/>
          </a:xfrm>
          <a:prstGeom prst="straightConnector1">
            <a:avLst/>
          </a:prstGeom>
          <a:noFill/>
          <a:ln w="9525">
            <a:solidFill>
              <a:schemeClr val="tx1"/>
            </a:solidFill>
            <a:round/>
            <a:headEnd/>
            <a:tailEnd type="triangle" w="med" len="med"/>
          </a:ln>
        </p:spPr>
      </p:cxnSp>
      <p:sp>
        <p:nvSpPr>
          <p:cNvPr id="89095" name="Text Box 11"/>
          <p:cNvSpPr txBox="1">
            <a:spLocks noChangeArrowheads="1"/>
          </p:cNvSpPr>
          <p:nvPr/>
        </p:nvSpPr>
        <p:spPr bwMode="auto">
          <a:xfrm>
            <a:off x="4213225" y="3663950"/>
            <a:ext cx="1006475" cy="336550"/>
          </a:xfrm>
          <a:prstGeom prst="rect">
            <a:avLst/>
          </a:prstGeom>
          <a:noFill/>
          <a:ln w="9525">
            <a:noFill/>
            <a:miter lim="800000"/>
            <a:headEnd/>
            <a:tailEnd/>
          </a:ln>
        </p:spPr>
        <p:txBody>
          <a:bodyPr wrap="none">
            <a:prstTxWarp prst="textNoShape">
              <a:avLst/>
            </a:prstTxWarp>
            <a:spAutoFit/>
          </a:bodyPr>
          <a:lstStyle/>
          <a:p>
            <a:pPr algn="l"/>
            <a:r>
              <a:rPr lang="en-GB" b="0"/>
              <a:t>edited by</a:t>
            </a:r>
            <a:endParaRPr lang="en-US" b="0"/>
          </a:p>
        </p:txBody>
      </p:sp>
      <p:sp>
        <p:nvSpPr>
          <p:cNvPr id="89096" name="Text Box 12"/>
          <p:cNvSpPr txBox="1">
            <a:spLocks noChangeArrowheads="1"/>
          </p:cNvSpPr>
          <p:nvPr/>
        </p:nvSpPr>
        <p:spPr bwMode="auto">
          <a:xfrm>
            <a:off x="2136775" y="4337050"/>
            <a:ext cx="982663" cy="396875"/>
          </a:xfrm>
          <a:prstGeom prst="rect">
            <a:avLst/>
          </a:prstGeom>
          <a:noFill/>
          <a:ln w="9525">
            <a:noFill/>
            <a:miter lim="800000"/>
            <a:headEnd/>
            <a:tailEnd/>
          </a:ln>
        </p:spPr>
        <p:txBody>
          <a:bodyPr wrap="none">
            <a:prstTxWarp prst="textNoShape">
              <a:avLst/>
            </a:prstTxWarp>
            <a:spAutoFit/>
          </a:bodyPr>
          <a:lstStyle/>
          <a:p>
            <a:r>
              <a:rPr lang="en-GB" sz="2000" b="0"/>
              <a:t>subject</a:t>
            </a:r>
            <a:endParaRPr lang="en-US" sz="2000" b="0"/>
          </a:p>
        </p:txBody>
      </p:sp>
      <p:sp>
        <p:nvSpPr>
          <p:cNvPr id="89097" name="Text Box 13"/>
          <p:cNvSpPr txBox="1">
            <a:spLocks noChangeArrowheads="1"/>
          </p:cNvSpPr>
          <p:nvPr/>
        </p:nvSpPr>
        <p:spPr bwMode="auto">
          <a:xfrm>
            <a:off x="3997325" y="4337050"/>
            <a:ext cx="1230313" cy="396875"/>
          </a:xfrm>
          <a:prstGeom prst="rect">
            <a:avLst/>
          </a:prstGeom>
          <a:noFill/>
          <a:ln w="9525">
            <a:noFill/>
            <a:miter lim="800000"/>
            <a:headEnd/>
            <a:tailEnd/>
          </a:ln>
        </p:spPr>
        <p:txBody>
          <a:bodyPr wrap="none">
            <a:prstTxWarp prst="textNoShape">
              <a:avLst/>
            </a:prstTxWarp>
            <a:spAutoFit/>
          </a:bodyPr>
          <a:lstStyle/>
          <a:p>
            <a:r>
              <a:rPr lang="en-GB" sz="2000" b="0"/>
              <a:t>predicate</a:t>
            </a:r>
            <a:endParaRPr lang="en-US" sz="2000" b="0"/>
          </a:p>
        </p:txBody>
      </p:sp>
      <p:sp>
        <p:nvSpPr>
          <p:cNvPr id="89098" name="Text Box 14"/>
          <p:cNvSpPr txBox="1">
            <a:spLocks noChangeArrowheads="1"/>
          </p:cNvSpPr>
          <p:nvPr/>
        </p:nvSpPr>
        <p:spPr bwMode="auto">
          <a:xfrm>
            <a:off x="6086475" y="4337050"/>
            <a:ext cx="863600" cy="396875"/>
          </a:xfrm>
          <a:prstGeom prst="rect">
            <a:avLst/>
          </a:prstGeom>
          <a:noFill/>
          <a:ln w="9525">
            <a:noFill/>
            <a:miter lim="800000"/>
            <a:headEnd/>
            <a:tailEnd/>
          </a:ln>
        </p:spPr>
        <p:txBody>
          <a:bodyPr wrap="none">
            <a:prstTxWarp prst="textNoShape">
              <a:avLst/>
            </a:prstTxWarp>
            <a:spAutoFit/>
          </a:bodyPr>
          <a:lstStyle/>
          <a:p>
            <a:r>
              <a:rPr lang="en-GB" sz="2000" b="0"/>
              <a:t>object</a:t>
            </a:r>
            <a:endParaRPr lang="en-US" sz="2000" b="0"/>
          </a:p>
        </p:txBody>
      </p:sp>
    </p:spTree>
    <p:extLst>
      <p:ext uri="{BB962C8B-B14F-4D97-AF65-F5344CB8AC3E}">
        <p14:creationId xmlns:p14="http://schemas.microsoft.com/office/powerpoint/2010/main" val="2608393219"/>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r>
              <a:rPr lang="en-GB"/>
              <a:t>Example</a:t>
            </a:r>
          </a:p>
        </p:txBody>
      </p:sp>
      <p:sp>
        <p:nvSpPr>
          <p:cNvPr id="91139" name="Rectangle 3"/>
          <p:cNvSpPr>
            <a:spLocks noGrp="1" noChangeArrowheads="1"/>
          </p:cNvSpPr>
          <p:nvPr>
            <p:ph idx="1"/>
          </p:nvPr>
        </p:nvSpPr>
        <p:spPr/>
        <p:txBody>
          <a:bodyPr/>
          <a:lstStyle/>
          <a:p>
            <a:pPr eaLnBrk="1" hangingPunct="1"/>
            <a:r>
              <a:rPr lang="en-GB" sz="2000"/>
              <a:t>Take a citation:</a:t>
            </a:r>
          </a:p>
          <a:p>
            <a:pPr lvl="1" eaLnBrk="1" hangingPunct="1">
              <a:buFontTx/>
              <a:buNone/>
            </a:pPr>
            <a:r>
              <a:rPr lang="en-GB" sz="2000">
                <a:solidFill>
                  <a:schemeClr val="bg2"/>
                </a:solidFill>
              </a:rPr>
              <a:t>Tim Berners-Lee, James Hendler and Ora Lassila. The Semantic Web. </a:t>
            </a:r>
            <a:r>
              <a:rPr lang="en-GB" sz="2000" i="1">
                <a:solidFill>
                  <a:schemeClr val="bg2"/>
                </a:solidFill>
              </a:rPr>
              <a:t>Scientific American</a:t>
            </a:r>
            <a:r>
              <a:rPr lang="en-GB" sz="2000">
                <a:solidFill>
                  <a:schemeClr val="bg2"/>
                </a:solidFill>
              </a:rPr>
              <a:t>, May 2001</a:t>
            </a:r>
          </a:p>
          <a:p>
            <a:pPr eaLnBrk="1" hangingPunct="1"/>
            <a:r>
              <a:rPr lang="en-GB" sz="2000"/>
              <a:t>We can identify a number of distinct statements in this citation:</a:t>
            </a:r>
          </a:p>
          <a:p>
            <a:pPr lvl="1" eaLnBrk="1" hangingPunct="1"/>
            <a:r>
              <a:rPr lang="en-GB" sz="2000"/>
              <a:t>There is an article titled “The Semantic Web”</a:t>
            </a:r>
          </a:p>
          <a:p>
            <a:pPr lvl="1" eaLnBrk="1" hangingPunct="1"/>
            <a:r>
              <a:rPr lang="en-GB" sz="2000"/>
              <a:t>One of its authors is a person named “Tim Berners-Lee” (etc)</a:t>
            </a:r>
          </a:p>
          <a:p>
            <a:pPr lvl="1" eaLnBrk="1" hangingPunct="1"/>
            <a:r>
              <a:rPr lang="en-GB" sz="2000"/>
              <a:t>It appeared in a publication titled “Scientific American”</a:t>
            </a:r>
          </a:p>
          <a:p>
            <a:pPr lvl="1" eaLnBrk="1" hangingPunct="1"/>
            <a:r>
              <a:rPr lang="en-GB" sz="2000"/>
              <a:t>It was published in May 2001</a:t>
            </a:r>
            <a:endParaRPr lang="en-US" sz="2000"/>
          </a:p>
        </p:txBody>
      </p:sp>
    </p:spTree>
    <p:extLst>
      <p:ext uri="{BB962C8B-B14F-4D97-AF65-F5344CB8AC3E}">
        <p14:creationId xmlns:p14="http://schemas.microsoft.com/office/powerpoint/2010/main" val="73921052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p:txBody>
          <a:bodyPr/>
          <a:lstStyle/>
          <a:p>
            <a:pPr eaLnBrk="1" hangingPunct="1"/>
            <a:r>
              <a:rPr lang="en-GB"/>
              <a:t>Course Structure</a:t>
            </a:r>
          </a:p>
        </p:txBody>
      </p:sp>
      <p:sp>
        <p:nvSpPr>
          <p:cNvPr id="21507" name="Rectangle 5"/>
          <p:cNvSpPr>
            <a:spLocks noGrp="1" noChangeArrowheads="1"/>
          </p:cNvSpPr>
          <p:nvPr>
            <p:ph idx="1"/>
          </p:nvPr>
        </p:nvSpPr>
        <p:spPr/>
        <p:txBody>
          <a:bodyPr/>
          <a:lstStyle/>
          <a:p>
            <a:pPr eaLnBrk="1" hangingPunct="1"/>
            <a:r>
              <a:rPr lang="en-GB" dirty="0"/>
              <a:t>Two lectures per </a:t>
            </a:r>
            <a:r>
              <a:rPr lang="en-GB" dirty="0" smtClean="0"/>
              <a:t>week, plus occasional tutorial session</a:t>
            </a:r>
            <a:endParaRPr lang="en-GB" dirty="0"/>
          </a:p>
          <a:p>
            <a:pPr lvl="1" eaLnBrk="1" hangingPunct="1"/>
            <a:r>
              <a:rPr lang="en-US" dirty="0" smtClean="0"/>
              <a:t>Wednesday 0900</a:t>
            </a:r>
            <a:r>
              <a:rPr lang="en-US" dirty="0" smtClean="0"/>
              <a:t>-1000 in </a:t>
            </a:r>
            <a:r>
              <a:rPr lang="en-US" dirty="0" smtClean="0"/>
              <a:t>02/1039</a:t>
            </a:r>
            <a:endParaRPr lang="en-US" dirty="0" smtClean="0"/>
          </a:p>
          <a:p>
            <a:pPr lvl="1" eaLnBrk="1" hangingPunct="1"/>
            <a:r>
              <a:rPr lang="en-US" dirty="0" smtClean="0"/>
              <a:t>Thursday 1200-1300 in 35/1005</a:t>
            </a:r>
          </a:p>
          <a:p>
            <a:pPr lvl="1" eaLnBrk="1" hangingPunct="1"/>
            <a:endParaRPr lang="en-US" dirty="0" smtClean="0"/>
          </a:p>
          <a:p>
            <a:pPr lvl="1" eaLnBrk="1" hangingPunct="1"/>
            <a:r>
              <a:rPr lang="en-US" dirty="0" smtClean="0"/>
              <a:t>Friday </a:t>
            </a:r>
            <a:r>
              <a:rPr lang="en-US" dirty="0" smtClean="0"/>
              <a:t>1600-1700 in 45/0045 </a:t>
            </a:r>
            <a:r>
              <a:rPr lang="en-US" smtClean="0"/>
              <a:t>(tutorial)</a:t>
            </a:r>
            <a:endParaRPr lang="en-US" dirty="0" smtClean="0"/>
          </a:p>
          <a:p>
            <a:pPr lvl="1" eaLnBrk="1" hangingPunct="1"/>
            <a:endParaRPr lang="en-US" dirty="0" smtClean="0"/>
          </a:p>
          <a:p>
            <a:pPr lvl="1" eaLnBrk="1" hangingPunct="1"/>
            <a:endParaRPr lang="en-US" dirty="0"/>
          </a:p>
        </p:txBody>
      </p:sp>
    </p:spTree>
    <p:extLst>
      <p:ext uri="{BB962C8B-B14F-4D97-AF65-F5344CB8AC3E}">
        <p14:creationId xmlns:p14="http://schemas.microsoft.com/office/powerpoint/2010/main" val="67358606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eaLnBrk="1" hangingPunct="1"/>
            <a:r>
              <a:rPr lang="en-GB"/>
              <a:t>Example</a:t>
            </a:r>
          </a:p>
        </p:txBody>
      </p:sp>
      <p:sp>
        <p:nvSpPr>
          <p:cNvPr id="93187" name="Rectangle 3"/>
          <p:cNvSpPr>
            <a:spLocks noGrp="1" noChangeArrowheads="1"/>
          </p:cNvSpPr>
          <p:nvPr>
            <p:ph idx="1"/>
          </p:nvPr>
        </p:nvSpPr>
        <p:spPr/>
        <p:txBody>
          <a:bodyPr/>
          <a:lstStyle/>
          <a:p>
            <a:pPr eaLnBrk="1" hangingPunct="1">
              <a:lnSpc>
                <a:spcPct val="90000"/>
              </a:lnSpc>
            </a:pPr>
            <a:r>
              <a:rPr lang="en-GB" sz="1800"/>
              <a:t>We can represent these statements graphically</a:t>
            </a:r>
            <a:endParaRPr lang="en-US" sz="1800"/>
          </a:p>
        </p:txBody>
      </p:sp>
      <p:sp>
        <p:nvSpPr>
          <p:cNvPr id="93188" name="Oval 4"/>
          <p:cNvSpPr>
            <a:spLocks noChangeArrowheads="1"/>
          </p:cNvSpPr>
          <p:nvPr/>
        </p:nvSpPr>
        <p:spPr bwMode="auto">
          <a:xfrm>
            <a:off x="2195513" y="4797425"/>
            <a:ext cx="576262" cy="576263"/>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93189" name="Oval 5"/>
          <p:cNvSpPr>
            <a:spLocks noChangeArrowheads="1"/>
          </p:cNvSpPr>
          <p:nvPr/>
        </p:nvSpPr>
        <p:spPr bwMode="auto">
          <a:xfrm>
            <a:off x="5075238" y="3355975"/>
            <a:ext cx="576262" cy="576263"/>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93190" name="Oval 6"/>
          <p:cNvSpPr>
            <a:spLocks noChangeArrowheads="1"/>
          </p:cNvSpPr>
          <p:nvPr/>
        </p:nvSpPr>
        <p:spPr bwMode="auto">
          <a:xfrm>
            <a:off x="5075238" y="4076700"/>
            <a:ext cx="576262" cy="576263"/>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93191" name="Oval 7"/>
          <p:cNvSpPr>
            <a:spLocks noChangeArrowheads="1"/>
          </p:cNvSpPr>
          <p:nvPr/>
        </p:nvSpPr>
        <p:spPr bwMode="auto">
          <a:xfrm>
            <a:off x="5075238" y="4795838"/>
            <a:ext cx="576262" cy="576262"/>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93192" name="Oval 8"/>
          <p:cNvSpPr>
            <a:spLocks noChangeArrowheads="1"/>
          </p:cNvSpPr>
          <p:nvPr/>
        </p:nvSpPr>
        <p:spPr bwMode="auto">
          <a:xfrm>
            <a:off x="3203575" y="4076700"/>
            <a:ext cx="576263" cy="576263"/>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93193" name="Text Box 9"/>
          <p:cNvSpPr txBox="1">
            <a:spLocks noChangeArrowheads="1"/>
          </p:cNvSpPr>
          <p:nvPr/>
        </p:nvSpPr>
        <p:spPr bwMode="auto">
          <a:xfrm>
            <a:off x="6629400" y="3463925"/>
            <a:ext cx="1943100" cy="346075"/>
          </a:xfrm>
          <a:prstGeom prst="rect">
            <a:avLst/>
          </a:prstGeom>
          <a:solidFill>
            <a:schemeClr val="bg1"/>
          </a:solidFill>
          <a:ln w="9525">
            <a:solidFill>
              <a:schemeClr val="tx2"/>
            </a:solidFill>
            <a:miter lim="800000"/>
            <a:headEnd/>
            <a:tailEnd/>
          </a:ln>
        </p:spPr>
        <p:txBody>
          <a:bodyPr>
            <a:prstTxWarp prst="textNoShape">
              <a:avLst/>
            </a:prstTxWarp>
            <a:spAutoFit/>
          </a:bodyPr>
          <a:lstStyle/>
          <a:p>
            <a:r>
              <a:rPr lang="en-GB" b="0">
                <a:solidFill>
                  <a:schemeClr val="tx2"/>
                </a:solidFill>
              </a:rPr>
              <a:t>Tim Berners-Lee</a:t>
            </a:r>
            <a:endParaRPr lang="en-US" b="0">
              <a:solidFill>
                <a:schemeClr val="tx2"/>
              </a:solidFill>
            </a:endParaRPr>
          </a:p>
        </p:txBody>
      </p:sp>
      <p:sp>
        <p:nvSpPr>
          <p:cNvPr id="93194" name="Text Box 10"/>
          <p:cNvSpPr txBox="1">
            <a:spLocks noChangeArrowheads="1"/>
          </p:cNvSpPr>
          <p:nvPr/>
        </p:nvSpPr>
        <p:spPr bwMode="auto">
          <a:xfrm>
            <a:off x="6659563" y="4191000"/>
            <a:ext cx="1943100" cy="346075"/>
          </a:xfrm>
          <a:prstGeom prst="rect">
            <a:avLst/>
          </a:prstGeom>
          <a:solidFill>
            <a:schemeClr val="bg1"/>
          </a:solidFill>
          <a:ln w="9525">
            <a:solidFill>
              <a:schemeClr val="tx2"/>
            </a:solidFill>
            <a:miter lim="800000"/>
            <a:headEnd/>
            <a:tailEnd/>
          </a:ln>
        </p:spPr>
        <p:txBody>
          <a:bodyPr>
            <a:prstTxWarp prst="textNoShape">
              <a:avLst/>
            </a:prstTxWarp>
            <a:spAutoFit/>
          </a:bodyPr>
          <a:lstStyle/>
          <a:p>
            <a:r>
              <a:rPr lang="en-GB" b="0">
                <a:solidFill>
                  <a:schemeClr val="tx2"/>
                </a:solidFill>
              </a:rPr>
              <a:t>James Hendler</a:t>
            </a:r>
            <a:endParaRPr lang="en-US" b="0">
              <a:solidFill>
                <a:schemeClr val="tx2"/>
              </a:solidFill>
            </a:endParaRPr>
          </a:p>
        </p:txBody>
      </p:sp>
      <p:sp>
        <p:nvSpPr>
          <p:cNvPr id="93195" name="Text Box 11"/>
          <p:cNvSpPr txBox="1">
            <a:spLocks noChangeArrowheads="1"/>
          </p:cNvSpPr>
          <p:nvPr/>
        </p:nvSpPr>
        <p:spPr bwMode="auto">
          <a:xfrm>
            <a:off x="6659563" y="4911725"/>
            <a:ext cx="1943100" cy="346075"/>
          </a:xfrm>
          <a:prstGeom prst="rect">
            <a:avLst/>
          </a:prstGeom>
          <a:solidFill>
            <a:schemeClr val="bg1"/>
          </a:solidFill>
          <a:ln w="9525">
            <a:solidFill>
              <a:schemeClr val="tx2"/>
            </a:solidFill>
            <a:miter lim="800000"/>
            <a:headEnd/>
            <a:tailEnd/>
          </a:ln>
        </p:spPr>
        <p:txBody>
          <a:bodyPr>
            <a:prstTxWarp prst="textNoShape">
              <a:avLst/>
            </a:prstTxWarp>
            <a:spAutoFit/>
          </a:bodyPr>
          <a:lstStyle/>
          <a:p>
            <a:r>
              <a:rPr lang="en-GB" b="0">
                <a:solidFill>
                  <a:schemeClr val="tx2"/>
                </a:solidFill>
              </a:rPr>
              <a:t>Ora Lassila</a:t>
            </a:r>
            <a:endParaRPr lang="en-US" b="0">
              <a:solidFill>
                <a:schemeClr val="tx2"/>
              </a:solidFill>
            </a:endParaRPr>
          </a:p>
        </p:txBody>
      </p:sp>
      <p:sp>
        <p:nvSpPr>
          <p:cNvPr id="93196" name="Text Box 12"/>
          <p:cNvSpPr txBox="1">
            <a:spLocks noChangeArrowheads="1"/>
          </p:cNvSpPr>
          <p:nvPr/>
        </p:nvSpPr>
        <p:spPr bwMode="auto">
          <a:xfrm>
            <a:off x="1373188" y="2924175"/>
            <a:ext cx="2159000" cy="346075"/>
          </a:xfrm>
          <a:prstGeom prst="rect">
            <a:avLst/>
          </a:prstGeom>
          <a:solidFill>
            <a:schemeClr val="bg1"/>
          </a:solidFill>
          <a:ln w="9525">
            <a:solidFill>
              <a:schemeClr val="tx2"/>
            </a:solidFill>
            <a:miter lim="800000"/>
            <a:headEnd/>
            <a:tailEnd/>
          </a:ln>
        </p:spPr>
        <p:txBody>
          <a:bodyPr>
            <a:prstTxWarp prst="textNoShape">
              <a:avLst/>
            </a:prstTxWarp>
            <a:spAutoFit/>
          </a:bodyPr>
          <a:lstStyle/>
          <a:p>
            <a:r>
              <a:rPr lang="en-GB" b="0">
                <a:solidFill>
                  <a:schemeClr val="tx2"/>
                </a:solidFill>
              </a:rPr>
              <a:t>The Semantic Web</a:t>
            </a:r>
            <a:endParaRPr lang="en-US" b="0">
              <a:solidFill>
                <a:schemeClr val="tx2"/>
              </a:solidFill>
            </a:endParaRPr>
          </a:p>
        </p:txBody>
      </p:sp>
      <p:sp>
        <p:nvSpPr>
          <p:cNvPr id="93197" name="Text Box 13"/>
          <p:cNvSpPr txBox="1">
            <a:spLocks noChangeArrowheads="1"/>
          </p:cNvSpPr>
          <p:nvPr/>
        </p:nvSpPr>
        <p:spPr bwMode="auto">
          <a:xfrm>
            <a:off x="1979613" y="6092825"/>
            <a:ext cx="2232025" cy="346075"/>
          </a:xfrm>
          <a:prstGeom prst="rect">
            <a:avLst/>
          </a:prstGeom>
          <a:solidFill>
            <a:schemeClr val="bg1"/>
          </a:solidFill>
          <a:ln w="9525">
            <a:solidFill>
              <a:schemeClr val="tx2"/>
            </a:solidFill>
            <a:miter lim="800000"/>
            <a:headEnd/>
            <a:tailEnd/>
          </a:ln>
        </p:spPr>
        <p:txBody>
          <a:bodyPr>
            <a:prstTxWarp prst="textNoShape">
              <a:avLst/>
            </a:prstTxWarp>
            <a:spAutoFit/>
          </a:bodyPr>
          <a:lstStyle/>
          <a:p>
            <a:r>
              <a:rPr lang="en-GB" b="0">
                <a:solidFill>
                  <a:schemeClr val="tx2"/>
                </a:solidFill>
              </a:rPr>
              <a:t>Scientific American</a:t>
            </a:r>
            <a:endParaRPr lang="en-US" b="0">
              <a:solidFill>
                <a:schemeClr val="tx2"/>
              </a:solidFill>
            </a:endParaRPr>
          </a:p>
        </p:txBody>
      </p:sp>
      <p:cxnSp>
        <p:nvCxnSpPr>
          <p:cNvPr id="93198" name="AutoShape 14"/>
          <p:cNvCxnSpPr>
            <a:cxnSpLocks noChangeShapeType="1"/>
            <a:stCxn id="93192" idx="2"/>
            <a:endCxn id="93196" idx="2"/>
          </p:cNvCxnSpPr>
          <p:nvPr/>
        </p:nvCxnSpPr>
        <p:spPr bwMode="auto">
          <a:xfrm rot="10800000">
            <a:off x="2452688" y="3300413"/>
            <a:ext cx="750887" cy="1065212"/>
          </a:xfrm>
          <a:prstGeom prst="curvedConnector2">
            <a:avLst/>
          </a:prstGeom>
          <a:noFill/>
          <a:ln w="9525">
            <a:solidFill>
              <a:schemeClr val="tx1"/>
            </a:solidFill>
            <a:round/>
            <a:headEnd/>
            <a:tailEnd type="triangle" w="med" len="med"/>
          </a:ln>
        </p:spPr>
      </p:cxnSp>
      <p:cxnSp>
        <p:nvCxnSpPr>
          <p:cNvPr id="93199" name="AutoShape 15"/>
          <p:cNvCxnSpPr>
            <a:cxnSpLocks noChangeShapeType="1"/>
            <a:stCxn id="93192" idx="7"/>
            <a:endCxn id="93189" idx="2"/>
          </p:cNvCxnSpPr>
          <p:nvPr/>
        </p:nvCxnSpPr>
        <p:spPr bwMode="auto">
          <a:xfrm rot="-5400000">
            <a:off x="4127500" y="3213100"/>
            <a:ext cx="515938" cy="1379538"/>
          </a:xfrm>
          <a:prstGeom prst="curvedConnector2">
            <a:avLst/>
          </a:prstGeom>
          <a:noFill/>
          <a:ln w="9525">
            <a:solidFill>
              <a:schemeClr val="tx1"/>
            </a:solidFill>
            <a:round/>
            <a:headEnd/>
            <a:tailEnd type="triangle" w="med" len="med"/>
          </a:ln>
        </p:spPr>
      </p:cxnSp>
      <p:cxnSp>
        <p:nvCxnSpPr>
          <p:cNvPr id="93200" name="AutoShape 16"/>
          <p:cNvCxnSpPr>
            <a:cxnSpLocks noChangeShapeType="1"/>
            <a:stCxn id="93192" idx="5"/>
            <a:endCxn id="93191" idx="2"/>
          </p:cNvCxnSpPr>
          <p:nvPr/>
        </p:nvCxnSpPr>
        <p:spPr bwMode="auto">
          <a:xfrm rot="16200000" flipH="1">
            <a:off x="4127500" y="4137025"/>
            <a:ext cx="515938" cy="1379538"/>
          </a:xfrm>
          <a:prstGeom prst="curvedConnector2">
            <a:avLst/>
          </a:prstGeom>
          <a:noFill/>
          <a:ln w="9525">
            <a:solidFill>
              <a:schemeClr val="tx1"/>
            </a:solidFill>
            <a:round/>
            <a:headEnd/>
            <a:tailEnd type="triangle" w="med" len="med"/>
          </a:ln>
        </p:spPr>
      </p:cxnSp>
      <p:cxnSp>
        <p:nvCxnSpPr>
          <p:cNvPr id="93201" name="AutoShape 17"/>
          <p:cNvCxnSpPr>
            <a:cxnSpLocks noChangeShapeType="1"/>
            <a:stCxn id="93192" idx="6"/>
            <a:endCxn id="93190" idx="2"/>
          </p:cNvCxnSpPr>
          <p:nvPr/>
        </p:nvCxnSpPr>
        <p:spPr bwMode="auto">
          <a:xfrm>
            <a:off x="3779838" y="4365625"/>
            <a:ext cx="1295400" cy="0"/>
          </a:xfrm>
          <a:prstGeom prst="straightConnector1">
            <a:avLst/>
          </a:prstGeom>
          <a:noFill/>
          <a:ln w="9525">
            <a:solidFill>
              <a:schemeClr val="tx1"/>
            </a:solidFill>
            <a:round/>
            <a:headEnd/>
            <a:tailEnd type="triangle" w="med" len="med"/>
          </a:ln>
        </p:spPr>
      </p:cxnSp>
      <p:cxnSp>
        <p:nvCxnSpPr>
          <p:cNvPr id="93202" name="AutoShape 18"/>
          <p:cNvCxnSpPr>
            <a:cxnSpLocks noChangeShapeType="1"/>
            <a:stCxn id="93189" idx="6"/>
            <a:endCxn id="93193" idx="1"/>
          </p:cNvCxnSpPr>
          <p:nvPr/>
        </p:nvCxnSpPr>
        <p:spPr bwMode="auto">
          <a:xfrm flipV="1">
            <a:off x="5651500" y="3636963"/>
            <a:ext cx="977900" cy="7937"/>
          </a:xfrm>
          <a:prstGeom prst="straightConnector1">
            <a:avLst/>
          </a:prstGeom>
          <a:noFill/>
          <a:ln w="9525">
            <a:solidFill>
              <a:schemeClr val="tx1"/>
            </a:solidFill>
            <a:round/>
            <a:headEnd/>
            <a:tailEnd type="triangle" w="med" len="med"/>
          </a:ln>
        </p:spPr>
      </p:cxnSp>
      <p:cxnSp>
        <p:nvCxnSpPr>
          <p:cNvPr id="93203" name="AutoShape 19"/>
          <p:cNvCxnSpPr>
            <a:cxnSpLocks noChangeShapeType="1"/>
            <a:stCxn id="93190" idx="6"/>
            <a:endCxn id="93194" idx="1"/>
          </p:cNvCxnSpPr>
          <p:nvPr/>
        </p:nvCxnSpPr>
        <p:spPr bwMode="auto">
          <a:xfrm flipV="1">
            <a:off x="5651500" y="4364038"/>
            <a:ext cx="1008063" cy="1587"/>
          </a:xfrm>
          <a:prstGeom prst="straightConnector1">
            <a:avLst/>
          </a:prstGeom>
          <a:noFill/>
          <a:ln w="9525">
            <a:solidFill>
              <a:schemeClr val="tx1"/>
            </a:solidFill>
            <a:round/>
            <a:headEnd/>
            <a:tailEnd type="triangle" w="med" len="med"/>
          </a:ln>
        </p:spPr>
      </p:cxnSp>
      <p:cxnSp>
        <p:nvCxnSpPr>
          <p:cNvPr id="93204" name="AutoShape 20"/>
          <p:cNvCxnSpPr>
            <a:cxnSpLocks noChangeShapeType="1"/>
            <a:stCxn id="93191" idx="6"/>
            <a:endCxn id="93195" idx="1"/>
          </p:cNvCxnSpPr>
          <p:nvPr/>
        </p:nvCxnSpPr>
        <p:spPr bwMode="auto">
          <a:xfrm>
            <a:off x="5651500" y="5084763"/>
            <a:ext cx="1008063" cy="0"/>
          </a:xfrm>
          <a:prstGeom prst="straightConnector1">
            <a:avLst/>
          </a:prstGeom>
          <a:noFill/>
          <a:ln w="9525">
            <a:solidFill>
              <a:schemeClr val="tx1"/>
            </a:solidFill>
            <a:round/>
            <a:headEnd/>
            <a:tailEnd type="triangle" w="med" len="med"/>
          </a:ln>
        </p:spPr>
      </p:cxnSp>
      <p:cxnSp>
        <p:nvCxnSpPr>
          <p:cNvPr id="93205" name="AutoShape 21"/>
          <p:cNvCxnSpPr>
            <a:cxnSpLocks noChangeShapeType="1"/>
            <a:stCxn id="93192" idx="2"/>
            <a:endCxn id="93188" idx="0"/>
          </p:cNvCxnSpPr>
          <p:nvPr/>
        </p:nvCxnSpPr>
        <p:spPr bwMode="auto">
          <a:xfrm rot="10800000" flipV="1">
            <a:off x="2484438" y="4365625"/>
            <a:ext cx="719137" cy="431800"/>
          </a:xfrm>
          <a:prstGeom prst="curvedConnector2">
            <a:avLst/>
          </a:prstGeom>
          <a:noFill/>
          <a:ln w="9525">
            <a:solidFill>
              <a:schemeClr val="tx1"/>
            </a:solidFill>
            <a:round/>
            <a:headEnd/>
            <a:tailEnd type="triangle" w="med" len="med"/>
          </a:ln>
        </p:spPr>
      </p:cxnSp>
      <p:cxnSp>
        <p:nvCxnSpPr>
          <p:cNvPr id="93206" name="AutoShape 22"/>
          <p:cNvCxnSpPr>
            <a:cxnSpLocks noChangeShapeType="1"/>
            <a:stCxn id="93188" idx="4"/>
            <a:endCxn id="93197" idx="0"/>
          </p:cNvCxnSpPr>
          <p:nvPr/>
        </p:nvCxnSpPr>
        <p:spPr bwMode="auto">
          <a:xfrm rot="16200000" flipH="1">
            <a:off x="2430463" y="5427663"/>
            <a:ext cx="719137" cy="611187"/>
          </a:xfrm>
          <a:prstGeom prst="curvedConnector3">
            <a:avLst>
              <a:gd name="adj1" fmla="val 49889"/>
            </a:avLst>
          </a:prstGeom>
          <a:noFill/>
          <a:ln w="9525">
            <a:solidFill>
              <a:schemeClr val="tx1"/>
            </a:solidFill>
            <a:round/>
            <a:headEnd/>
            <a:tailEnd type="triangle" w="med" len="med"/>
          </a:ln>
        </p:spPr>
      </p:cxnSp>
      <p:sp>
        <p:nvSpPr>
          <p:cNvPr id="93207" name="Text Box 23"/>
          <p:cNvSpPr txBox="1">
            <a:spLocks noChangeArrowheads="1"/>
          </p:cNvSpPr>
          <p:nvPr/>
        </p:nvSpPr>
        <p:spPr bwMode="auto">
          <a:xfrm>
            <a:off x="5794375" y="3567113"/>
            <a:ext cx="684213" cy="336550"/>
          </a:xfrm>
          <a:prstGeom prst="rect">
            <a:avLst/>
          </a:prstGeom>
          <a:noFill/>
          <a:ln w="9525">
            <a:noFill/>
            <a:miter lim="800000"/>
            <a:headEnd/>
            <a:tailEnd/>
          </a:ln>
        </p:spPr>
        <p:txBody>
          <a:bodyPr wrap="none">
            <a:prstTxWarp prst="textNoShape">
              <a:avLst/>
            </a:prstTxWarp>
            <a:spAutoFit/>
          </a:bodyPr>
          <a:lstStyle/>
          <a:p>
            <a:pPr algn="l"/>
            <a:r>
              <a:rPr lang="en-GB" b="0"/>
              <a:t>name</a:t>
            </a:r>
            <a:endParaRPr lang="en-US" b="0"/>
          </a:p>
        </p:txBody>
      </p:sp>
      <p:sp>
        <p:nvSpPr>
          <p:cNvPr id="93208" name="Text Box 24"/>
          <p:cNvSpPr txBox="1">
            <a:spLocks noChangeArrowheads="1"/>
          </p:cNvSpPr>
          <p:nvPr/>
        </p:nvSpPr>
        <p:spPr bwMode="auto">
          <a:xfrm>
            <a:off x="5794375" y="5006975"/>
            <a:ext cx="684213" cy="336550"/>
          </a:xfrm>
          <a:prstGeom prst="rect">
            <a:avLst/>
          </a:prstGeom>
          <a:noFill/>
          <a:ln w="9525">
            <a:noFill/>
            <a:miter lim="800000"/>
            <a:headEnd/>
            <a:tailEnd/>
          </a:ln>
        </p:spPr>
        <p:txBody>
          <a:bodyPr wrap="none">
            <a:prstTxWarp prst="textNoShape">
              <a:avLst/>
            </a:prstTxWarp>
            <a:spAutoFit/>
          </a:bodyPr>
          <a:lstStyle/>
          <a:p>
            <a:pPr algn="l"/>
            <a:r>
              <a:rPr lang="en-GB" b="0"/>
              <a:t>name</a:t>
            </a:r>
            <a:endParaRPr lang="en-US" b="0"/>
          </a:p>
        </p:txBody>
      </p:sp>
      <p:sp>
        <p:nvSpPr>
          <p:cNvPr id="93209" name="Text Box 25"/>
          <p:cNvSpPr txBox="1">
            <a:spLocks noChangeArrowheads="1"/>
          </p:cNvSpPr>
          <p:nvPr/>
        </p:nvSpPr>
        <p:spPr bwMode="auto">
          <a:xfrm>
            <a:off x="5794375" y="4286250"/>
            <a:ext cx="684213" cy="336550"/>
          </a:xfrm>
          <a:prstGeom prst="rect">
            <a:avLst/>
          </a:prstGeom>
          <a:noFill/>
          <a:ln w="9525">
            <a:noFill/>
            <a:miter lim="800000"/>
            <a:headEnd/>
            <a:tailEnd/>
          </a:ln>
        </p:spPr>
        <p:txBody>
          <a:bodyPr wrap="none">
            <a:prstTxWarp prst="textNoShape">
              <a:avLst/>
            </a:prstTxWarp>
            <a:spAutoFit/>
          </a:bodyPr>
          <a:lstStyle/>
          <a:p>
            <a:pPr algn="l"/>
            <a:r>
              <a:rPr lang="en-GB" b="0"/>
              <a:t>name</a:t>
            </a:r>
            <a:endParaRPr lang="en-US" b="0"/>
          </a:p>
        </p:txBody>
      </p:sp>
      <p:sp>
        <p:nvSpPr>
          <p:cNvPr id="93210" name="Text Box 26"/>
          <p:cNvSpPr txBox="1">
            <a:spLocks noChangeArrowheads="1"/>
          </p:cNvSpPr>
          <p:nvPr/>
        </p:nvSpPr>
        <p:spPr bwMode="auto">
          <a:xfrm>
            <a:off x="2627313" y="3567113"/>
            <a:ext cx="539750" cy="336550"/>
          </a:xfrm>
          <a:prstGeom prst="rect">
            <a:avLst/>
          </a:prstGeom>
          <a:noFill/>
          <a:ln w="9525">
            <a:noFill/>
            <a:miter lim="800000"/>
            <a:headEnd/>
            <a:tailEnd/>
          </a:ln>
        </p:spPr>
        <p:txBody>
          <a:bodyPr wrap="none">
            <a:prstTxWarp prst="textNoShape">
              <a:avLst/>
            </a:prstTxWarp>
            <a:spAutoFit/>
          </a:bodyPr>
          <a:lstStyle/>
          <a:p>
            <a:pPr algn="l"/>
            <a:r>
              <a:rPr lang="en-GB" b="0"/>
              <a:t>title</a:t>
            </a:r>
            <a:endParaRPr lang="en-US" b="0"/>
          </a:p>
        </p:txBody>
      </p:sp>
      <p:sp>
        <p:nvSpPr>
          <p:cNvPr id="93211" name="Text Box 27"/>
          <p:cNvSpPr txBox="1">
            <a:spLocks noChangeArrowheads="1"/>
          </p:cNvSpPr>
          <p:nvPr/>
        </p:nvSpPr>
        <p:spPr bwMode="auto">
          <a:xfrm>
            <a:off x="2051050" y="5583238"/>
            <a:ext cx="539750" cy="336550"/>
          </a:xfrm>
          <a:prstGeom prst="rect">
            <a:avLst/>
          </a:prstGeom>
          <a:noFill/>
          <a:ln w="9525">
            <a:noFill/>
            <a:miter lim="800000"/>
            <a:headEnd/>
            <a:tailEnd/>
          </a:ln>
        </p:spPr>
        <p:txBody>
          <a:bodyPr wrap="none">
            <a:prstTxWarp prst="textNoShape">
              <a:avLst/>
            </a:prstTxWarp>
            <a:spAutoFit/>
          </a:bodyPr>
          <a:lstStyle/>
          <a:p>
            <a:pPr algn="l"/>
            <a:r>
              <a:rPr lang="en-GB" b="0"/>
              <a:t>title</a:t>
            </a:r>
            <a:endParaRPr lang="en-US" b="0"/>
          </a:p>
        </p:txBody>
      </p:sp>
      <p:sp>
        <p:nvSpPr>
          <p:cNvPr id="93212" name="Text Box 28"/>
          <p:cNvSpPr txBox="1">
            <a:spLocks noChangeArrowheads="1"/>
          </p:cNvSpPr>
          <p:nvPr/>
        </p:nvSpPr>
        <p:spPr bwMode="auto">
          <a:xfrm>
            <a:off x="4140200" y="5006975"/>
            <a:ext cx="823913" cy="336550"/>
          </a:xfrm>
          <a:prstGeom prst="rect">
            <a:avLst/>
          </a:prstGeom>
          <a:noFill/>
          <a:ln w="9525">
            <a:noFill/>
            <a:miter lim="800000"/>
            <a:headEnd/>
            <a:tailEnd/>
          </a:ln>
        </p:spPr>
        <p:txBody>
          <a:bodyPr wrap="none">
            <a:prstTxWarp prst="textNoShape">
              <a:avLst/>
            </a:prstTxWarp>
            <a:spAutoFit/>
          </a:bodyPr>
          <a:lstStyle/>
          <a:p>
            <a:pPr algn="l"/>
            <a:r>
              <a:rPr lang="en-GB" b="0"/>
              <a:t>creator</a:t>
            </a:r>
            <a:endParaRPr lang="en-US" b="0"/>
          </a:p>
        </p:txBody>
      </p:sp>
      <p:sp>
        <p:nvSpPr>
          <p:cNvPr id="93213" name="Text Box 29"/>
          <p:cNvSpPr txBox="1">
            <a:spLocks noChangeArrowheads="1"/>
          </p:cNvSpPr>
          <p:nvPr/>
        </p:nvSpPr>
        <p:spPr bwMode="auto">
          <a:xfrm>
            <a:off x="1447800" y="4287838"/>
            <a:ext cx="1268413" cy="336550"/>
          </a:xfrm>
          <a:prstGeom prst="rect">
            <a:avLst/>
          </a:prstGeom>
          <a:noFill/>
          <a:ln w="9525">
            <a:noFill/>
            <a:miter lim="800000"/>
            <a:headEnd/>
            <a:tailEnd/>
          </a:ln>
        </p:spPr>
        <p:txBody>
          <a:bodyPr wrap="none">
            <a:prstTxWarp prst="textNoShape">
              <a:avLst/>
            </a:prstTxWarp>
            <a:spAutoFit/>
          </a:bodyPr>
          <a:lstStyle/>
          <a:p>
            <a:pPr algn="l"/>
            <a:r>
              <a:rPr lang="en-GB" b="0"/>
              <a:t>publishedIn</a:t>
            </a:r>
            <a:endParaRPr lang="en-US" b="0"/>
          </a:p>
        </p:txBody>
      </p:sp>
      <p:sp>
        <p:nvSpPr>
          <p:cNvPr id="93214" name="Text Box 30"/>
          <p:cNvSpPr txBox="1">
            <a:spLocks noChangeArrowheads="1"/>
          </p:cNvSpPr>
          <p:nvPr/>
        </p:nvSpPr>
        <p:spPr bwMode="auto">
          <a:xfrm>
            <a:off x="4140200" y="4287838"/>
            <a:ext cx="823913" cy="336550"/>
          </a:xfrm>
          <a:prstGeom prst="rect">
            <a:avLst/>
          </a:prstGeom>
          <a:noFill/>
          <a:ln w="9525">
            <a:noFill/>
            <a:miter lim="800000"/>
            <a:headEnd/>
            <a:tailEnd/>
          </a:ln>
        </p:spPr>
        <p:txBody>
          <a:bodyPr wrap="none">
            <a:prstTxWarp prst="textNoShape">
              <a:avLst/>
            </a:prstTxWarp>
            <a:spAutoFit/>
          </a:bodyPr>
          <a:lstStyle/>
          <a:p>
            <a:pPr algn="l"/>
            <a:r>
              <a:rPr lang="en-GB" b="0"/>
              <a:t>creator</a:t>
            </a:r>
            <a:endParaRPr lang="en-US" b="0"/>
          </a:p>
        </p:txBody>
      </p:sp>
      <p:sp>
        <p:nvSpPr>
          <p:cNvPr id="93215" name="Text Box 31"/>
          <p:cNvSpPr txBox="1">
            <a:spLocks noChangeArrowheads="1"/>
          </p:cNvSpPr>
          <p:nvPr/>
        </p:nvSpPr>
        <p:spPr bwMode="auto">
          <a:xfrm>
            <a:off x="4140200" y="3711575"/>
            <a:ext cx="823913" cy="336550"/>
          </a:xfrm>
          <a:prstGeom prst="rect">
            <a:avLst/>
          </a:prstGeom>
          <a:noFill/>
          <a:ln w="9525">
            <a:noFill/>
            <a:miter lim="800000"/>
            <a:headEnd/>
            <a:tailEnd/>
          </a:ln>
        </p:spPr>
        <p:txBody>
          <a:bodyPr wrap="none">
            <a:prstTxWarp prst="textNoShape">
              <a:avLst/>
            </a:prstTxWarp>
            <a:spAutoFit/>
          </a:bodyPr>
          <a:lstStyle/>
          <a:p>
            <a:pPr algn="l"/>
            <a:r>
              <a:rPr lang="en-GB" b="0"/>
              <a:t>creator</a:t>
            </a:r>
            <a:endParaRPr lang="en-US" b="0"/>
          </a:p>
        </p:txBody>
      </p:sp>
      <p:sp>
        <p:nvSpPr>
          <p:cNvPr id="93216" name="Text Box 32"/>
          <p:cNvSpPr txBox="1">
            <a:spLocks noChangeArrowheads="1"/>
          </p:cNvSpPr>
          <p:nvPr/>
        </p:nvSpPr>
        <p:spPr bwMode="auto">
          <a:xfrm>
            <a:off x="5435600" y="2636838"/>
            <a:ext cx="1152525" cy="346075"/>
          </a:xfrm>
          <a:prstGeom prst="rect">
            <a:avLst/>
          </a:prstGeom>
          <a:solidFill>
            <a:schemeClr val="bg1"/>
          </a:solidFill>
          <a:ln w="9525">
            <a:solidFill>
              <a:schemeClr val="tx2"/>
            </a:solidFill>
            <a:miter lim="800000"/>
            <a:headEnd/>
            <a:tailEnd/>
          </a:ln>
        </p:spPr>
        <p:txBody>
          <a:bodyPr>
            <a:prstTxWarp prst="textNoShape">
              <a:avLst/>
            </a:prstTxWarp>
            <a:spAutoFit/>
          </a:bodyPr>
          <a:lstStyle/>
          <a:p>
            <a:r>
              <a:rPr lang="en-GB" b="0">
                <a:solidFill>
                  <a:schemeClr val="tx2"/>
                </a:solidFill>
              </a:rPr>
              <a:t>2001-05</a:t>
            </a:r>
            <a:endParaRPr lang="en-US" b="0">
              <a:solidFill>
                <a:schemeClr val="tx2"/>
              </a:solidFill>
            </a:endParaRPr>
          </a:p>
        </p:txBody>
      </p:sp>
      <p:cxnSp>
        <p:nvCxnSpPr>
          <p:cNvPr id="93217" name="AutoShape 33"/>
          <p:cNvCxnSpPr>
            <a:cxnSpLocks noChangeShapeType="1"/>
            <a:stCxn id="93192" idx="0"/>
            <a:endCxn id="93216" idx="1"/>
          </p:cNvCxnSpPr>
          <p:nvPr/>
        </p:nvCxnSpPr>
        <p:spPr bwMode="auto">
          <a:xfrm rot="-5400000">
            <a:off x="3838575" y="2479675"/>
            <a:ext cx="1250950" cy="1943100"/>
          </a:xfrm>
          <a:prstGeom prst="curvedConnector2">
            <a:avLst/>
          </a:prstGeom>
          <a:noFill/>
          <a:ln w="9525">
            <a:solidFill>
              <a:schemeClr val="tx1"/>
            </a:solidFill>
            <a:round/>
            <a:headEnd/>
            <a:tailEnd type="triangle" w="med" len="med"/>
          </a:ln>
        </p:spPr>
      </p:cxnSp>
      <p:sp>
        <p:nvSpPr>
          <p:cNvPr id="93218" name="Text Box 34"/>
          <p:cNvSpPr txBox="1">
            <a:spLocks noChangeArrowheads="1"/>
          </p:cNvSpPr>
          <p:nvPr/>
        </p:nvSpPr>
        <p:spPr bwMode="auto">
          <a:xfrm>
            <a:off x="4356100" y="2990850"/>
            <a:ext cx="571500" cy="336550"/>
          </a:xfrm>
          <a:prstGeom prst="rect">
            <a:avLst/>
          </a:prstGeom>
          <a:noFill/>
          <a:ln w="9525">
            <a:noFill/>
            <a:miter lim="800000"/>
            <a:headEnd/>
            <a:tailEnd/>
          </a:ln>
        </p:spPr>
        <p:txBody>
          <a:bodyPr wrap="none">
            <a:prstTxWarp prst="textNoShape">
              <a:avLst/>
            </a:prstTxWarp>
            <a:spAutoFit/>
          </a:bodyPr>
          <a:lstStyle/>
          <a:p>
            <a:pPr algn="l"/>
            <a:r>
              <a:rPr lang="en-GB" b="0"/>
              <a:t>date</a:t>
            </a:r>
            <a:endParaRPr lang="en-US" b="0"/>
          </a:p>
        </p:txBody>
      </p:sp>
    </p:spTree>
    <p:extLst>
      <p:ext uri="{BB962C8B-B14F-4D97-AF65-F5344CB8AC3E}">
        <p14:creationId xmlns:p14="http://schemas.microsoft.com/office/powerpoint/2010/main" val="3930119609"/>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eaLnBrk="1" hangingPunct="1"/>
            <a:r>
              <a:rPr lang="en-GB"/>
              <a:t>Example</a:t>
            </a:r>
          </a:p>
        </p:txBody>
      </p:sp>
      <p:sp>
        <p:nvSpPr>
          <p:cNvPr id="95235" name="Rectangle 3"/>
          <p:cNvSpPr>
            <a:spLocks noGrp="1" noChangeArrowheads="1"/>
          </p:cNvSpPr>
          <p:nvPr>
            <p:ph idx="1"/>
          </p:nvPr>
        </p:nvSpPr>
        <p:spPr/>
        <p:txBody>
          <a:bodyPr/>
          <a:lstStyle/>
          <a:p>
            <a:pPr eaLnBrk="1" hangingPunct="1"/>
            <a:r>
              <a:rPr lang="en-GB"/>
              <a:t>There are two types of node in this graph:</a:t>
            </a:r>
          </a:p>
          <a:p>
            <a:pPr lvl="1" eaLnBrk="1" hangingPunct="1"/>
            <a:r>
              <a:rPr lang="en-GB" b="1"/>
              <a:t>Literals</a:t>
            </a:r>
            <a:r>
              <a:rPr lang="en-GB"/>
              <a:t>, which have a value but no identity</a:t>
            </a:r>
            <a:br>
              <a:rPr lang="en-GB"/>
            </a:br>
            <a:r>
              <a:rPr lang="en-GB"/>
              <a:t>(a string, a number, a date)</a:t>
            </a:r>
          </a:p>
          <a:p>
            <a:pPr lvl="1" eaLnBrk="1" hangingPunct="1"/>
            <a:endParaRPr lang="en-GB"/>
          </a:p>
          <a:p>
            <a:pPr lvl="1" eaLnBrk="1" hangingPunct="1"/>
            <a:endParaRPr lang="en-GB"/>
          </a:p>
          <a:p>
            <a:pPr lvl="1" eaLnBrk="1" hangingPunct="1"/>
            <a:r>
              <a:rPr lang="en-GB" b="1"/>
              <a:t>Resources</a:t>
            </a:r>
            <a:r>
              <a:rPr lang="en-GB"/>
              <a:t>, which represent objects with identity</a:t>
            </a:r>
            <a:br>
              <a:rPr lang="en-GB"/>
            </a:br>
            <a:r>
              <a:rPr lang="en-GB"/>
              <a:t>(a web page, a person, a journal)</a:t>
            </a:r>
            <a:endParaRPr lang="en-US"/>
          </a:p>
        </p:txBody>
      </p:sp>
      <p:sp>
        <p:nvSpPr>
          <p:cNvPr id="95236" name="Oval 4"/>
          <p:cNvSpPr>
            <a:spLocks noChangeArrowheads="1"/>
          </p:cNvSpPr>
          <p:nvPr/>
        </p:nvSpPr>
        <p:spPr bwMode="auto">
          <a:xfrm>
            <a:off x="4356100" y="5138738"/>
            <a:ext cx="576263" cy="576262"/>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95237" name="Text Box 5"/>
          <p:cNvSpPr txBox="1">
            <a:spLocks noChangeArrowheads="1"/>
          </p:cNvSpPr>
          <p:nvPr/>
        </p:nvSpPr>
        <p:spPr bwMode="auto">
          <a:xfrm>
            <a:off x="3563938" y="3454400"/>
            <a:ext cx="2305050" cy="431800"/>
          </a:xfrm>
          <a:prstGeom prst="rect">
            <a:avLst/>
          </a:prstGeom>
          <a:solidFill>
            <a:schemeClr val="bg1"/>
          </a:solidFill>
          <a:ln w="9525">
            <a:solidFill>
              <a:schemeClr val="tx2"/>
            </a:solidFill>
            <a:miter lim="800000"/>
            <a:headEnd/>
            <a:tailEnd/>
          </a:ln>
        </p:spPr>
        <p:txBody>
          <a:bodyPr wrap="none" anchor="ctr" anchorCtr="1">
            <a:prstTxWarp prst="textNoShape">
              <a:avLst/>
            </a:prstTxWarp>
          </a:bodyPr>
          <a:lstStyle/>
          <a:p>
            <a:pPr algn="l"/>
            <a:r>
              <a:rPr lang="en-GB" sz="1800" b="0">
                <a:solidFill>
                  <a:schemeClr val="tx2"/>
                </a:solidFill>
              </a:rPr>
              <a:t>Scientific American</a:t>
            </a:r>
            <a:endParaRPr lang="en-US" sz="1800" b="0">
              <a:solidFill>
                <a:schemeClr val="tx2"/>
              </a:solidFill>
            </a:endParaRPr>
          </a:p>
        </p:txBody>
      </p:sp>
    </p:spTree>
    <p:extLst>
      <p:ext uri="{BB962C8B-B14F-4D97-AF65-F5344CB8AC3E}">
        <p14:creationId xmlns:p14="http://schemas.microsoft.com/office/powerpoint/2010/main" val="1501957917"/>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r>
              <a:rPr lang="en-GB"/>
              <a:t>Example</a:t>
            </a:r>
            <a:endParaRPr lang="en-US"/>
          </a:p>
        </p:txBody>
      </p:sp>
      <p:sp>
        <p:nvSpPr>
          <p:cNvPr id="97283" name="Rectangle 3"/>
          <p:cNvSpPr>
            <a:spLocks noGrp="1" noChangeArrowheads="1"/>
          </p:cNvSpPr>
          <p:nvPr>
            <p:ph idx="1"/>
          </p:nvPr>
        </p:nvSpPr>
        <p:spPr/>
        <p:txBody>
          <a:bodyPr/>
          <a:lstStyle/>
          <a:p>
            <a:pPr eaLnBrk="1" hangingPunct="1"/>
            <a:r>
              <a:rPr lang="en-GB" sz="2000"/>
              <a:t>Resources are identified by URIs</a:t>
            </a:r>
          </a:p>
          <a:p>
            <a:pPr eaLnBrk="1" hangingPunct="1"/>
            <a:r>
              <a:rPr lang="en-GB" sz="2000"/>
              <a:t>Property labels are also identified by URIs, and are drawn from a vocabulary or ontology</a:t>
            </a:r>
            <a:endParaRPr lang="en-US" sz="2000"/>
          </a:p>
        </p:txBody>
      </p:sp>
      <p:cxnSp>
        <p:nvCxnSpPr>
          <p:cNvPr id="97284" name="AutoShape 4"/>
          <p:cNvCxnSpPr>
            <a:cxnSpLocks noChangeShapeType="1"/>
            <a:stCxn id="97288" idx="3"/>
            <a:endCxn id="97287" idx="1"/>
          </p:cNvCxnSpPr>
          <p:nvPr/>
        </p:nvCxnSpPr>
        <p:spPr bwMode="auto">
          <a:xfrm>
            <a:off x="2895600" y="4495800"/>
            <a:ext cx="3429000" cy="12700"/>
          </a:xfrm>
          <a:prstGeom prst="straightConnector1">
            <a:avLst/>
          </a:prstGeom>
          <a:noFill/>
          <a:ln w="9525">
            <a:solidFill>
              <a:schemeClr val="tx1"/>
            </a:solidFill>
            <a:round/>
            <a:headEnd/>
            <a:tailEnd type="triangle" w="med" len="med"/>
          </a:ln>
        </p:spPr>
      </p:cxnSp>
      <p:sp>
        <p:nvSpPr>
          <p:cNvPr id="97285" name="Rectangle 5"/>
          <p:cNvSpPr>
            <a:spLocks noChangeArrowheads="1"/>
          </p:cNvSpPr>
          <p:nvPr/>
        </p:nvSpPr>
        <p:spPr bwMode="auto">
          <a:xfrm>
            <a:off x="2838450" y="4114800"/>
            <a:ext cx="3571875" cy="336550"/>
          </a:xfrm>
          <a:prstGeom prst="rect">
            <a:avLst/>
          </a:prstGeom>
          <a:noFill/>
          <a:ln w="9525">
            <a:noFill/>
            <a:miter lim="800000"/>
            <a:headEnd/>
            <a:tailEnd/>
          </a:ln>
        </p:spPr>
        <p:txBody>
          <a:bodyPr wrap="none" anchor="ctr">
            <a:prstTxWarp prst="textNoShape">
              <a:avLst/>
            </a:prstTxWarp>
            <a:spAutoFit/>
          </a:bodyPr>
          <a:lstStyle/>
          <a:p>
            <a:pPr eaLnBrk="1" hangingPunct="1"/>
            <a:r>
              <a:rPr lang="en-US" b="0"/>
              <a:t>http://purl.org/dc/elements/1.1/title </a:t>
            </a:r>
          </a:p>
        </p:txBody>
      </p:sp>
      <p:grpSp>
        <p:nvGrpSpPr>
          <p:cNvPr id="97286" name="Group 6"/>
          <p:cNvGrpSpPr>
            <a:grpSpLocks/>
          </p:cNvGrpSpPr>
          <p:nvPr/>
        </p:nvGrpSpPr>
        <p:grpSpPr bwMode="auto">
          <a:xfrm>
            <a:off x="268288" y="4206875"/>
            <a:ext cx="2627312" cy="576263"/>
            <a:chOff x="1882" y="3249"/>
            <a:chExt cx="1316" cy="363"/>
          </a:xfrm>
        </p:grpSpPr>
        <p:sp>
          <p:nvSpPr>
            <p:cNvPr id="97288" name="AutoShape 7"/>
            <p:cNvSpPr>
              <a:spLocks noChangeArrowheads="1"/>
            </p:cNvSpPr>
            <p:nvPr/>
          </p:nvSpPr>
          <p:spPr bwMode="auto">
            <a:xfrm>
              <a:off x="1882" y="3249"/>
              <a:ext cx="1316" cy="363"/>
            </a:xfrm>
            <a:prstGeom prst="roundRect">
              <a:avLst>
                <a:gd name="adj"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97289" name="Text Box 8"/>
            <p:cNvSpPr txBox="1">
              <a:spLocks noChangeArrowheads="1"/>
            </p:cNvSpPr>
            <p:nvPr/>
          </p:nvSpPr>
          <p:spPr bwMode="auto">
            <a:xfrm>
              <a:off x="1914" y="3339"/>
              <a:ext cx="1257" cy="212"/>
            </a:xfrm>
            <a:prstGeom prst="rect">
              <a:avLst/>
            </a:prstGeom>
            <a:solidFill>
              <a:schemeClr val="accent1"/>
            </a:solidFill>
            <a:ln w="9525">
              <a:noFill/>
              <a:miter lim="800000"/>
              <a:headEnd/>
              <a:tailEnd/>
            </a:ln>
          </p:spPr>
          <p:txBody>
            <a:bodyPr wrap="none" lIns="0" rIns="0" anchorCtr="1">
              <a:prstTxWarp prst="textNoShape">
                <a:avLst/>
              </a:prstTxWarp>
              <a:spAutoFit/>
            </a:bodyPr>
            <a:lstStyle/>
            <a:p>
              <a:r>
                <a:rPr lang="en-GB"/>
                <a:t>http://www.sciam.com/</a:t>
              </a:r>
              <a:endParaRPr lang="en-US"/>
            </a:p>
          </p:txBody>
        </p:sp>
      </p:grpSp>
      <p:sp>
        <p:nvSpPr>
          <p:cNvPr id="97287" name="Text Box 9"/>
          <p:cNvSpPr txBox="1">
            <a:spLocks noChangeArrowheads="1"/>
          </p:cNvSpPr>
          <p:nvPr/>
        </p:nvSpPr>
        <p:spPr bwMode="auto">
          <a:xfrm>
            <a:off x="6324600" y="4292600"/>
            <a:ext cx="2305050" cy="431800"/>
          </a:xfrm>
          <a:prstGeom prst="rect">
            <a:avLst/>
          </a:prstGeom>
          <a:solidFill>
            <a:schemeClr val="bg1"/>
          </a:solidFill>
          <a:ln w="9525">
            <a:solidFill>
              <a:schemeClr val="tx2"/>
            </a:solidFill>
            <a:miter lim="800000"/>
            <a:headEnd/>
            <a:tailEnd/>
          </a:ln>
        </p:spPr>
        <p:txBody>
          <a:bodyPr wrap="none" anchor="ctr" anchorCtr="1">
            <a:prstTxWarp prst="textNoShape">
              <a:avLst/>
            </a:prstTxWarp>
          </a:bodyPr>
          <a:lstStyle/>
          <a:p>
            <a:pPr algn="l"/>
            <a:r>
              <a:rPr lang="en-GB" b="0">
                <a:solidFill>
                  <a:schemeClr val="tx2"/>
                </a:solidFill>
              </a:rPr>
              <a:t>Scientific American</a:t>
            </a:r>
            <a:endParaRPr lang="en-US" b="0">
              <a:solidFill>
                <a:schemeClr val="tx2"/>
              </a:solidFill>
            </a:endParaRPr>
          </a:p>
        </p:txBody>
      </p:sp>
    </p:spTree>
    <p:extLst>
      <p:ext uri="{BB962C8B-B14F-4D97-AF65-F5344CB8AC3E}">
        <p14:creationId xmlns:p14="http://schemas.microsoft.com/office/powerpoint/2010/main" val="3929474768"/>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eaLnBrk="1" hangingPunct="1"/>
            <a:r>
              <a:rPr lang="en-GB"/>
              <a:t>Blank nodes (bNodes)</a:t>
            </a:r>
            <a:endParaRPr lang="en-US"/>
          </a:p>
        </p:txBody>
      </p:sp>
      <p:sp>
        <p:nvSpPr>
          <p:cNvPr id="99331" name="Rectangle 3"/>
          <p:cNvSpPr>
            <a:spLocks noGrp="1" noChangeArrowheads="1"/>
          </p:cNvSpPr>
          <p:nvPr>
            <p:ph idx="1"/>
          </p:nvPr>
        </p:nvSpPr>
        <p:spPr/>
        <p:txBody>
          <a:bodyPr/>
          <a:lstStyle/>
          <a:p>
            <a:pPr eaLnBrk="1" hangingPunct="1"/>
            <a:r>
              <a:rPr lang="en-GB" sz="2000"/>
              <a:t>Sometimes we have resources which we do not wish to identify with a URI</a:t>
            </a:r>
          </a:p>
          <a:p>
            <a:pPr eaLnBrk="1" hangingPunct="1"/>
            <a:r>
              <a:rPr lang="en-GB" sz="2000"/>
              <a:t>These are </a:t>
            </a:r>
            <a:r>
              <a:rPr lang="en-GB" sz="2000" b="1"/>
              <a:t>blank nodes</a:t>
            </a:r>
            <a:r>
              <a:rPr lang="en-GB" sz="2000"/>
              <a:t> or </a:t>
            </a:r>
            <a:r>
              <a:rPr lang="en-GB" sz="2000" b="1"/>
              <a:t>anonymous resources</a:t>
            </a:r>
            <a:endParaRPr lang="en-US" sz="2000" b="1"/>
          </a:p>
        </p:txBody>
      </p:sp>
      <p:cxnSp>
        <p:nvCxnSpPr>
          <p:cNvPr id="99332" name="AutoShape 4"/>
          <p:cNvCxnSpPr>
            <a:cxnSpLocks noChangeShapeType="1"/>
            <a:stCxn id="99339" idx="3"/>
            <a:endCxn id="99338" idx="2"/>
          </p:cNvCxnSpPr>
          <p:nvPr/>
        </p:nvCxnSpPr>
        <p:spPr bwMode="auto">
          <a:xfrm>
            <a:off x="3467100" y="4513263"/>
            <a:ext cx="958850" cy="0"/>
          </a:xfrm>
          <a:prstGeom prst="straightConnector1">
            <a:avLst/>
          </a:prstGeom>
          <a:noFill/>
          <a:ln w="9525">
            <a:solidFill>
              <a:schemeClr val="tx1"/>
            </a:solidFill>
            <a:round/>
            <a:headEnd/>
            <a:tailEnd type="triangle" w="med" len="med"/>
          </a:ln>
        </p:spPr>
      </p:cxnSp>
      <p:sp>
        <p:nvSpPr>
          <p:cNvPr id="99333" name="Rectangle 5"/>
          <p:cNvSpPr>
            <a:spLocks noChangeArrowheads="1"/>
          </p:cNvSpPr>
          <p:nvPr/>
        </p:nvSpPr>
        <p:spPr bwMode="auto">
          <a:xfrm>
            <a:off x="3468688" y="4106863"/>
            <a:ext cx="871537" cy="336550"/>
          </a:xfrm>
          <a:prstGeom prst="rect">
            <a:avLst/>
          </a:prstGeom>
          <a:noFill/>
          <a:ln w="9525">
            <a:noFill/>
            <a:miter lim="800000"/>
            <a:headEnd/>
            <a:tailEnd/>
          </a:ln>
        </p:spPr>
        <p:txBody>
          <a:bodyPr wrap="none" anchor="ctr">
            <a:prstTxWarp prst="textNoShape">
              <a:avLst/>
            </a:prstTxWarp>
            <a:spAutoFit/>
          </a:bodyPr>
          <a:lstStyle/>
          <a:p>
            <a:pPr algn="r" eaLnBrk="1" hangingPunct="1"/>
            <a:r>
              <a:rPr lang="en-US" b="0"/>
              <a:t>creator </a:t>
            </a:r>
          </a:p>
        </p:txBody>
      </p:sp>
      <p:grpSp>
        <p:nvGrpSpPr>
          <p:cNvPr id="99334" name="Group 6"/>
          <p:cNvGrpSpPr>
            <a:grpSpLocks/>
          </p:cNvGrpSpPr>
          <p:nvPr/>
        </p:nvGrpSpPr>
        <p:grpSpPr bwMode="auto">
          <a:xfrm>
            <a:off x="571500" y="4224338"/>
            <a:ext cx="2895600" cy="576262"/>
            <a:chOff x="1882" y="3249"/>
            <a:chExt cx="1316" cy="363"/>
          </a:xfrm>
        </p:grpSpPr>
        <p:sp>
          <p:nvSpPr>
            <p:cNvPr id="99339" name="AutoShape 7"/>
            <p:cNvSpPr>
              <a:spLocks noChangeArrowheads="1"/>
            </p:cNvSpPr>
            <p:nvPr/>
          </p:nvSpPr>
          <p:spPr bwMode="auto">
            <a:xfrm>
              <a:off x="1882" y="3249"/>
              <a:ext cx="1316" cy="363"/>
            </a:xfrm>
            <a:prstGeom prst="roundRect">
              <a:avLst>
                <a:gd name="adj" fmla="val 50000"/>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
          <p:nvSpPr>
            <p:cNvPr id="99340" name="Text Box 8"/>
            <p:cNvSpPr txBox="1">
              <a:spLocks noChangeArrowheads="1"/>
            </p:cNvSpPr>
            <p:nvPr/>
          </p:nvSpPr>
          <p:spPr bwMode="auto">
            <a:xfrm>
              <a:off x="1931" y="3339"/>
              <a:ext cx="1222" cy="212"/>
            </a:xfrm>
            <a:prstGeom prst="rect">
              <a:avLst/>
            </a:prstGeom>
            <a:solidFill>
              <a:schemeClr val="accent1"/>
            </a:solidFill>
            <a:ln w="9525">
              <a:noFill/>
              <a:miter lim="800000"/>
              <a:headEnd/>
              <a:tailEnd/>
            </a:ln>
          </p:spPr>
          <p:txBody>
            <a:bodyPr wrap="none" lIns="0" rIns="0" anchorCtr="1">
              <a:prstTxWarp prst="textNoShape">
                <a:avLst/>
              </a:prstTxWarp>
              <a:spAutoFit/>
            </a:bodyPr>
            <a:lstStyle/>
            <a:p>
              <a:r>
                <a:rPr lang="en-GB"/>
                <a:t>http://www.example.org/</a:t>
              </a:r>
              <a:endParaRPr lang="en-US"/>
            </a:p>
          </p:txBody>
        </p:sp>
      </p:grpSp>
      <p:cxnSp>
        <p:nvCxnSpPr>
          <p:cNvPr id="99335" name="AutoShape 9"/>
          <p:cNvCxnSpPr>
            <a:cxnSpLocks noChangeShapeType="1"/>
            <a:stCxn id="99338" idx="6"/>
            <a:endCxn id="99337" idx="1"/>
          </p:cNvCxnSpPr>
          <p:nvPr/>
        </p:nvCxnSpPr>
        <p:spPr bwMode="auto">
          <a:xfrm flipV="1">
            <a:off x="5002213" y="4511675"/>
            <a:ext cx="1009650" cy="1588"/>
          </a:xfrm>
          <a:prstGeom prst="straightConnector1">
            <a:avLst/>
          </a:prstGeom>
          <a:noFill/>
          <a:ln w="9525">
            <a:solidFill>
              <a:schemeClr val="tx1"/>
            </a:solidFill>
            <a:round/>
            <a:headEnd/>
            <a:tailEnd type="triangle" w="med" len="med"/>
          </a:ln>
        </p:spPr>
      </p:cxnSp>
      <p:sp>
        <p:nvSpPr>
          <p:cNvPr id="99336" name="Rectangle 10"/>
          <p:cNvSpPr>
            <a:spLocks noChangeArrowheads="1"/>
          </p:cNvSpPr>
          <p:nvPr/>
        </p:nvSpPr>
        <p:spPr bwMode="auto">
          <a:xfrm>
            <a:off x="5129213" y="4106863"/>
            <a:ext cx="684212" cy="336550"/>
          </a:xfrm>
          <a:prstGeom prst="rect">
            <a:avLst/>
          </a:prstGeom>
          <a:noFill/>
          <a:ln w="9525">
            <a:noFill/>
            <a:miter lim="800000"/>
            <a:headEnd/>
            <a:tailEnd/>
          </a:ln>
        </p:spPr>
        <p:txBody>
          <a:bodyPr wrap="none" anchor="ctr">
            <a:prstTxWarp prst="textNoShape">
              <a:avLst/>
            </a:prstTxWarp>
            <a:spAutoFit/>
          </a:bodyPr>
          <a:lstStyle/>
          <a:p>
            <a:pPr eaLnBrk="1" hangingPunct="1"/>
            <a:r>
              <a:rPr lang="en-US" b="0"/>
              <a:t>name</a:t>
            </a:r>
          </a:p>
        </p:txBody>
      </p:sp>
      <p:sp>
        <p:nvSpPr>
          <p:cNvPr id="99337" name="Text Box 11"/>
          <p:cNvSpPr txBox="1">
            <a:spLocks noChangeArrowheads="1"/>
          </p:cNvSpPr>
          <p:nvPr/>
        </p:nvSpPr>
        <p:spPr bwMode="auto">
          <a:xfrm>
            <a:off x="6011863" y="4295775"/>
            <a:ext cx="1727200" cy="431800"/>
          </a:xfrm>
          <a:prstGeom prst="rect">
            <a:avLst/>
          </a:prstGeom>
          <a:solidFill>
            <a:schemeClr val="bg1"/>
          </a:solidFill>
          <a:ln w="9525">
            <a:solidFill>
              <a:schemeClr val="tx2"/>
            </a:solidFill>
            <a:miter lim="800000"/>
            <a:headEnd/>
            <a:tailEnd/>
          </a:ln>
        </p:spPr>
        <p:txBody>
          <a:bodyPr wrap="none" anchor="ctr" anchorCtr="1">
            <a:prstTxWarp prst="textNoShape">
              <a:avLst/>
            </a:prstTxWarp>
          </a:bodyPr>
          <a:lstStyle/>
          <a:p>
            <a:pPr algn="l"/>
            <a:r>
              <a:rPr lang="en-GB" b="0">
                <a:solidFill>
                  <a:schemeClr val="tx2"/>
                </a:solidFill>
              </a:rPr>
              <a:t>John Smith</a:t>
            </a:r>
            <a:endParaRPr lang="en-US" b="0">
              <a:solidFill>
                <a:schemeClr val="tx2"/>
              </a:solidFill>
            </a:endParaRPr>
          </a:p>
        </p:txBody>
      </p:sp>
      <p:sp>
        <p:nvSpPr>
          <p:cNvPr id="99338" name="Oval 12"/>
          <p:cNvSpPr>
            <a:spLocks noChangeArrowheads="1"/>
          </p:cNvSpPr>
          <p:nvPr/>
        </p:nvSpPr>
        <p:spPr bwMode="auto">
          <a:xfrm>
            <a:off x="4425950" y="4224338"/>
            <a:ext cx="576263" cy="576262"/>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GB"/>
          </a:p>
        </p:txBody>
      </p:sp>
    </p:spTree>
    <p:extLst>
      <p:ext uri="{BB962C8B-B14F-4D97-AF65-F5344CB8AC3E}">
        <p14:creationId xmlns:p14="http://schemas.microsoft.com/office/powerpoint/2010/main" val="1600630310"/>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3"/>
          <p:cNvSpPr>
            <a:spLocks noGrp="1" noChangeArrowheads="1"/>
          </p:cNvSpPr>
          <p:nvPr>
            <p:ph type="title"/>
          </p:nvPr>
        </p:nvSpPr>
        <p:spPr/>
        <p:txBody>
          <a:bodyPr/>
          <a:lstStyle/>
          <a:p>
            <a:pPr eaLnBrk="1" hangingPunct="1"/>
            <a:r>
              <a:rPr lang="en-GB" sz="4800"/>
              <a:t>Resource Description</a:t>
            </a:r>
            <a:br>
              <a:rPr lang="en-GB" sz="4800"/>
            </a:br>
            <a:r>
              <a:rPr lang="en-GB" sz="4800"/>
              <a:t>    Framework</a:t>
            </a:r>
            <a:endParaRPr lang="en-US"/>
          </a:p>
        </p:txBody>
      </p:sp>
    </p:spTree>
    <p:extLst>
      <p:ext uri="{BB962C8B-B14F-4D97-AF65-F5344CB8AC3E}">
        <p14:creationId xmlns:p14="http://schemas.microsoft.com/office/powerpoint/2010/main" val="3873021274"/>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4"/>
          <p:cNvSpPr>
            <a:spLocks noGrp="1" noChangeArrowheads="1"/>
          </p:cNvSpPr>
          <p:nvPr>
            <p:ph type="title"/>
          </p:nvPr>
        </p:nvSpPr>
        <p:spPr/>
        <p:txBody>
          <a:bodyPr/>
          <a:lstStyle/>
          <a:p>
            <a:pPr eaLnBrk="1" hangingPunct="1"/>
            <a:r>
              <a:rPr lang="en-GB"/>
              <a:t>Resource Description Framework</a:t>
            </a:r>
          </a:p>
        </p:txBody>
      </p:sp>
      <p:sp>
        <p:nvSpPr>
          <p:cNvPr id="103427" name="Rectangle 5"/>
          <p:cNvSpPr>
            <a:spLocks noGrp="1" noChangeArrowheads="1"/>
          </p:cNvSpPr>
          <p:nvPr>
            <p:ph idx="1"/>
          </p:nvPr>
        </p:nvSpPr>
        <p:spPr/>
        <p:txBody>
          <a:bodyPr/>
          <a:lstStyle/>
          <a:p>
            <a:pPr eaLnBrk="1" hangingPunct="1"/>
            <a:r>
              <a:rPr lang="en-GB"/>
              <a:t>RDF is a language for representing information about resources on the World Wide Web and beyond</a:t>
            </a:r>
          </a:p>
          <a:p>
            <a:pPr eaLnBrk="1" hangingPunct="1"/>
            <a:r>
              <a:rPr lang="en-GB"/>
              <a:t>RDF uses Uniform Resource Identifiers to identify things and the relations between them</a:t>
            </a:r>
          </a:p>
          <a:p>
            <a:pPr eaLnBrk="1" hangingPunct="1"/>
            <a:r>
              <a:rPr lang="en-GB"/>
              <a:t>XML-based standard syntax for RDF</a:t>
            </a:r>
          </a:p>
        </p:txBody>
      </p:sp>
    </p:spTree>
    <p:extLst>
      <p:ext uri="{BB962C8B-B14F-4D97-AF65-F5344CB8AC3E}">
        <p14:creationId xmlns:p14="http://schemas.microsoft.com/office/powerpoint/2010/main" val="2639404833"/>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3"/>
          <p:cNvSpPr>
            <a:spLocks noGrp="1" noChangeArrowheads="1"/>
          </p:cNvSpPr>
          <p:nvPr>
            <p:ph type="title"/>
          </p:nvPr>
        </p:nvSpPr>
        <p:spPr/>
        <p:txBody>
          <a:bodyPr/>
          <a:lstStyle/>
          <a:p>
            <a:pPr eaLnBrk="1" hangingPunct="1"/>
            <a:r>
              <a:rPr lang="en-GB" sz="4800"/>
              <a:t>RDF Vocabulary </a:t>
            </a:r>
            <a:br>
              <a:rPr lang="en-GB" sz="4800"/>
            </a:br>
            <a:r>
              <a:rPr lang="en-GB" sz="4800"/>
              <a:t>   Description Language </a:t>
            </a:r>
            <a:br>
              <a:rPr lang="en-GB" sz="4800"/>
            </a:br>
            <a:r>
              <a:rPr lang="en-GB" sz="4800"/>
              <a:t>      (RDF Schema)</a:t>
            </a:r>
            <a:endParaRPr lang="en-US"/>
          </a:p>
        </p:txBody>
      </p:sp>
    </p:spTree>
    <p:extLst>
      <p:ext uri="{BB962C8B-B14F-4D97-AF65-F5344CB8AC3E}">
        <p14:creationId xmlns:p14="http://schemas.microsoft.com/office/powerpoint/2010/main" val="2482367967"/>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4"/>
          <p:cNvSpPr>
            <a:spLocks noGrp="1" noChangeArrowheads="1"/>
          </p:cNvSpPr>
          <p:nvPr>
            <p:ph type="title"/>
          </p:nvPr>
        </p:nvSpPr>
        <p:spPr/>
        <p:txBody>
          <a:bodyPr/>
          <a:lstStyle/>
          <a:p>
            <a:pPr eaLnBrk="1" hangingPunct="1"/>
            <a:r>
              <a:rPr lang="en-GB"/>
              <a:t>Limitations of RDF</a:t>
            </a:r>
          </a:p>
        </p:txBody>
      </p:sp>
      <p:sp>
        <p:nvSpPr>
          <p:cNvPr id="107523" name="Rectangle 5"/>
          <p:cNvSpPr>
            <a:spLocks noGrp="1" noChangeArrowheads="1"/>
          </p:cNvSpPr>
          <p:nvPr>
            <p:ph idx="1"/>
          </p:nvPr>
        </p:nvSpPr>
        <p:spPr/>
        <p:txBody>
          <a:bodyPr/>
          <a:lstStyle/>
          <a:p>
            <a:pPr eaLnBrk="1" hangingPunct="1"/>
            <a:r>
              <a:rPr lang="en-GB"/>
              <a:t>RDF lets us make assertions about resources using a given vocabulary </a:t>
            </a:r>
          </a:p>
          <a:p>
            <a:pPr eaLnBrk="1" hangingPunct="1"/>
            <a:r>
              <a:rPr lang="en-GB"/>
              <a:t>RDF does not let us define these domain vocabularies by itself</a:t>
            </a:r>
          </a:p>
          <a:p>
            <a:pPr eaLnBrk="1" hangingPunct="1"/>
            <a:endParaRPr lang="en-GB"/>
          </a:p>
          <a:p>
            <a:pPr eaLnBrk="1" hangingPunct="1"/>
            <a:r>
              <a:rPr lang="en-GB"/>
              <a:t>RDF Schema is an RDF vocabulary which we can use to define other vocabularies</a:t>
            </a:r>
          </a:p>
        </p:txBody>
      </p:sp>
    </p:spTree>
    <p:extLst>
      <p:ext uri="{BB962C8B-B14F-4D97-AF65-F5344CB8AC3E}">
        <p14:creationId xmlns:p14="http://schemas.microsoft.com/office/powerpoint/2010/main" val="1079514354"/>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4"/>
          <p:cNvSpPr>
            <a:spLocks noGrp="1" noChangeArrowheads="1"/>
          </p:cNvSpPr>
          <p:nvPr>
            <p:ph type="title"/>
          </p:nvPr>
        </p:nvSpPr>
        <p:spPr/>
        <p:txBody>
          <a:bodyPr/>
          <a:lstStyle/>
          <a:p>
            <a:pPr eaLnBrk="1" hangingPunct="1"/>
            <a:r>
              <a:rPr lang="en-GB"/>
              <a:t>Defining an RDF vocabulary</a:t>
            </a:r>
            <a:endParaRPr lang="en-US"/>
          </a:p>
        </p:txBody>
      </p:sp>
      <p:sp>
        <p:nvSpPr>
          <p:cNvPr id="109571" name="Rectangle 5"/>
          <p:cNvSpPr>
            <a:spLocks noGrp="1" noChangeArrowheads="1"/>
          </p:cNvSpPr>
          <p:nvPr>
            <p:ph idx="1"/>
          </p:nvPr>
        </p:nvSpPr>
        <p:spPr/>
        <p:txBody>
          <a:bodyPr/>
          <a:lstStyle/>
          <a:p>
            <a:pPr eaLnBrk="1" hangingPunct="1"/>
            <a:r>
              <a:rPr lang="en-GB"/>
              <a:t>Define classes of objects and their relationship with other classes</a:t>
            </a:r>
          </a:p>
          <a:p>
            <a:pPr lvl="1" eaLnBrk="1" hangingPunct="1"/>
            <a:r>
              <a:rPr lang="en-GB"/>
              <a:t>“there is a class called Employee which is a subclass of the class called Person”</a:t>
            </a:r>
          </a:p>
          <a:p>
            <a:pPr eaLnBrk="1" hangingPunct="1"/>
            <a:endParaRPr lang="en-GB"/>
          </a:p>
          <a:p>
            <a:pPr eaLnBrk="1" hangingPunct="1"/>
            <a:r>
              <a:rPr lang="en-GB"/>
              <a:t>Define properties that relate objects together and their characteristics</a:t>
            </a:r>
          </a:p>
          <a:p>
            <a:pPr lvl="1" eaLnBrk="1" hangingPunct="1"/>
            <a:r>
              <a:rPr lang="en-GB"/>
              <a:t>“there is a property called worksFor which relates objects of class Employee to objects of class Company”</a:t>
            </a:r>
            <a:endParaRPr lang="en-US"/>
          </a:p>
        </p:txBody>
      </p:sp>
    </p:spTree>
    <p:extLst>
      <p:ext uri="{BB962C8B-B14F-4D97-AF65-F5344CB8AC3E}">
        <p14:creationId xmlns:p14="http://schemas.microsoft.com/office/powerpoint/2010/main" val="1918056231"/>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4"/>
          <p:cNvSpPr>
            <a:spLocks noGrp="1" noChangeArrowheads="1"/>
          </p:cNvSpPr>
          <p:nvPr>
            <p:ph type="title"/>
          </p:nvPr>
        </p:nvSpPr>
        <p:spPr/>
        <p:txBody>
          <a:bodyPr/>
          <a:lstStyle/>
          <a:p>
            <a:pPr eaLnBrk="1" hangingPunct="1"/>
            <a:r>
              <a:rPr lang="en-GB"/>
              <a:t>Using RDF to define RDFS</a:t>
            </a:r>
            <a:endParaRPr lang="en-US"/>
          </a:p>
        </p:txBody>
      </p:sp>
      <p:sp>
        <p:nvSpPr>
          <p:cNvPr id="111619" name="Rectangle 5"/>
          <p:cNvSpPr>
            <a:spLocks noGrp="1" noChangeArrowheads="1"/>
          </p:cNvSpPr>
          <p:nvPr>
            <p:ph idx="1"/>
          </p:nvPr>
        </p:nvSpPr>
        <p:spPr/>
        <p:txBody>
          <a:bodyPr/>
          <a:lstStyle/>
          <a:p>
            <a:pPr eaLnBrk="1" hangingPunct="1"/>
            <a:r>
              <a:rPr lang="en-GB"/>
              <a:t>RDFS is an RDF vocabulary which contains:</a:t>
            </a:r>
          </a:p>
          <a:p>
            <a:pPr lvl="1" eaLnBrk="1" hangingPunct="1"/>
            <a:r>
              <a:rPr lang="en-GB"/>
              <a:t>Classes for defining classes and properties</a:t>
            </a:r>
          </a:p>
          <a:p>
            <a:pPr lvl="1" eaLnBrk="1" hangingPunct="1"/>
            <a:r>
              <a:rPr lang="en-GB"/>
              <a:t>Properties for defining basic characteristics of classes and properties</a:t>
            </a:r>
          </a:p>
          <a:p>
            <a:pPr lvl="1" eaLnBrk="1" hangingPunct="1"/>
            <a:r>
              <a:rPr lang="en-GB"/>
              <a:t>Ancillary properties to aid curation</a:t>
            </a:r>
          </a:p>
          <a:p>
            <a:pPr lvl="1" eaLnBrk="1" hangingPunct="1"/>
            <a:endParaRPr lang="en-US"/>
          </a:p>
        </p:txBody>
      </p:sp>
    </p:spTree>
    <p:extLst>
      <p:ext uri="{BB962C8B-B14F-4D97-AF65-F5344CB8AC3E}">
        <p14:creationId xmlns:p14="http://schemas.microsoft.com/office/powerpoint/2010/main" val="244070265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4"/>
          <p:cNvSpPr>
            <a:spLocks noGrp="1" noChangeArrowheads="1"/>
          </p:cNvSpPr>
          <p:nvPr>
            <p:ph type="title"/>
          </p:nvPr>
        </p:nvSpPr>
        <p:spPr/>
        <p:txBody>
          <a:bodyPr/>
          <a:lstStyle/>
          <a:p>
            <a:pPr eaLnBrk="1" hangingPunct="1"/>
            <a:r>
              <a:rPr lang="en-US"/>
              <a:t>Teaching Schedule</a:t>
            </a:r>
          </a:p>
        </p:txBody>
      </p:sp>
      <p:sp>
        <p:nvSpPr>
          <p:cNvPr id="23555" name="Rectangle 45"/>
          <p:cNvSpPr>
            <a:spLocks noGrp="1" noChangeArrowheads="1"/>
          </p:cNvSpPr>
          <p:nvPr>
            <p:ph idx="1"/>
          </p:nvPr>
        </p:nvSpPr>
        <p:spPr/>
        <p:txBody>
          <a:bodyPr/>
          <a:lstStyle/>
          <a:p>
            <a:pPr eaLnBrk="1" hangingPunct="1">
              <a:lnSpc>
                <a:spcPct val="90000"/>
              </a:lnSpc>
              <a:buFontTx/>
              <a:buNone/>
            </a:pPr>
            <a:r>
              <a:rPr lang="en-GB" dirty="0"/>
              <a:t>Week 18:	Introduction to the Semantic Web</a:t>
            </a:r>
          </a:p>
          <a:p>
            <a:pPr eaLnBrk="1" hangingPunct="1">
              <a:lnSpc>
                <a:spcPct val="90000"/>
              </a:lnSpc>
              <a:buFontTx/>
              <a:buNone/>
            </a:pPr>
            <a:r>
              <a:rPr lang="en-GB" dirty="0"/>
              <a:t>Week 19:	Ontologies and Description Logic</a:t>
            </a:r>
          </a:p>
          <a:p>
            <a:pPr eaLnBrk="1" hangingPunct="1">
              <a:lnSpc>
                <a:spcPct val="90000"/>
              </a:lnSpc>
              <a:buFontTx/>
              <a:buNone/>
            </a:pPr>
            <a:r>
              <a:rPr lang="en-GB" dirty="0"/>
              <a:t>Week 20:	RDF and RDFS</a:t>
            </a:r>
          </a:p>
          <a:p>
            <a:pPr eaLnBrk="1" hangingPunct="1">
              <a:lnSpc>
                <a:spcPct val="90000"/>
              </a:lnSpc>
              <a:buFontTx/>
              <a:buNone/>
            </a:pPr>
            <a:r>
              <a:rPr lang="en-GB" dirty="0"/>
              <a:t>Week 21:	</a:t>
            </a:r>
            <a:r>
              <a:rPr lang="en-GB" dirty="0" smtClean="0"/>
              <a:t>Linked Data</a:t>
            </a:r>
            <a:endParaRPr lang="en-GB" dirty="0"/>
          </a:p>
          <a:p>
            <a:pPr eaLnBrk="1" hangingPunct="1">
              <a:lnSpc>
                <a:spcPct val="90000"/>
              </a:lnSpc>
              <a:buFontTx/>
              <a:buNone/>
            </a:pPr>
            <a:r>
              <a:rPr lang="en-GB" dirty="0"/>
              <a:t>Week 22:	</a:t>
            </a:r>
            <a:r>
              <a:rPr lang="en-GB" dirty="0" smtClean="0"/>
              <a:t>Description Logic</a:t>
            </a:r>
            <a:endParaRPr lang="en-GB" dirty="0"/>
          </a:p>
          <a:p>
            <a:pPr eaLnBrk="1" hangingPunct="1">
              <a:lnSpc>
                <a:spcPct val="90000"/>
              </a:lnSpc>
              <a:buFontTx/>
              <a:buNone/>
            </a:pPr>
            <a:r>
              <a:rPr lang="en-GB" dirty="0"/>
              <a:t>Week 23:	</a:t>
            </a:r>
            <a:r>
              <a:rPr lang="en-GB" dirty="0" smtClean="0"/>
              <a:t>OWL</a:t>
            </a:r>
            <a:endParaRPr lang="en-GB" dirty="0"/>
          </a:p>
        </p:txBody>
      </p:sp>
    </p:spTree>
    <p:extLst>
      <p:ext uri="{BB962C8B-B14F-4D97-AF65-F5344CB8AC3E}">
        <p14:creationId xmlns:p14="http://schemas.microsoft.com/office/powerpoint/2010/main" val="2212867233"/>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3"/>
          <p:cNvSpPr>
            <a:spLocks noGrp="1" noChangeArrowheads="1"/>
          </p:cNvSpPr>
          <p:nvPr>
            <p:ph type="title"/>
          </p:nvPr>
        </p:nvSpPr>
        <p:spPr/>
        <p:txBody>
          <a:bodyPr/>
          <a:lstStyle/>
          <a:p>
            <a:pPr eaLnBrk="1" hangingPunct="1"/>
            <a:r>
              <a:rPr lang="en-GB" sz="4800"/>
              <a:t>Web Ontology Language</a:t>
            </a:r>
            <a:br>
              <a:rPr lang="en-GB" sz="4800"/>
            </a:br>
            <a:r>
              <a:rPr lang="en-GB" sz="4800"/>
              <a:t>    (OWL)</a:t>
            </a:r>
            <a:endParaRPr lang="en-US"/>
          </a:p>
        </p:txBody>
      </p:sp>
    </p:spTree>
    <p:extLst>
      <p:ext uri="{BB962C8B-B14F-4D97-AF65-F5344CB8AC3E}">
        <p14:creationId xmlns:p14="http://schemas.microsoft.com/office/powerpoint/2010/main" val="334004272"/>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4"/>
          <p:cNvSpPr>
            <a:spLocks noGrp="1" noChangeArrowheads="1"/>
          </p:cNvSpPr>
          <p:nvPr>
            <p:ph type="title"/>
          </p:nvPr>
        </p:nvSpPr>
        <p:spPr/>
        <p:txBody>
          <a:bodyPr/>
          <a:lstStyle/>
          <a:p>
            <a:pPr eaLnBrk="1" hangingPunct="1"/>
            <a:r>
              <a:rPr lang="en-GB"/>
              <a:t>Rationale</a:t>
            </a:r>
            <a:endParaRPr lang="en-US"/>
          </a:p>
        </p:txBody>
      </p:sp>
      <p:sp>
        <p:nvSpPr>
          <p:cNvPr id="115715" name="Rectangle 5"/>
          <p:cNvSpPr>
            <a:spLocks noGrp="1" noChangeArrowheads="1"/>
          </p:cNvSpPr>
          <p:nvPr>
            <p:ph idx="1"/>
          </p:nvPr>
        </p:nvSpPr>
        <p:spPr/>
        <p:txBody>
          <a:bodyPr/>
          <a:lstStyle/>
          <a:p>
            <a:pPr eaLnBrk="1" hangingPunct="1"/>
            <a:r>
              <a:rPr lang="en-GB"/>
              <a:t>RDF Schema is not expressive enough for many applications</a:t>
            </a:r>
          </a:p>
          <a:p>
            <a:pPr lvl="1" eaLnBrk="1" hangingPunct="1"/>
            <a:r>
              <a:rPr lang="en-GB"/>
              <a:t>Only supports explicit class/property hierarchies</a:t>
            </a:r>
          </a:p>
          <a:p>
            <a:pPr lvl="1" eaLnBrk="1" hangingPunct="1"/>
            <a:r>
              <a:rPr lang="en-GB"/>
              <a:t>Only supports global range and domain constraints</a:t>
            </a:r>
            <a:endParaRPr lang="en-US"/>
          </a:p>
        </p:txBody>
      </p:sp>
    </p:spTree>
    <p:extLst>
      <p:ext uri="{BB962C8B-B14F-4D97-AF65-F5344CB8AC3E}">
        <p14:creationId xmlns:p14="http://schemas.microsoft.com/office/powerpoint/2010/main" val="293389277"/>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4"/>
          <p:cNvSpPr>
            <a:spLocks noGrp="1" noChangeArrowheads="1"/>
          </p:cNvSpPr>
          <p:nvPr>
            <p:ph type="title"/>
          </p:nvPr>
        </p:nvSpPr>
        <p:spPr/>
        <p:txBody>
          <a:bodyPr/>
          <a:lstStyle/>
          <a:p>
            <a:pPr eaLnBrk="1" hangingPunct="1"/>
            <a:r>
              <a:rPr lang="en-GB"/>
              <a:t>OWL features</a:t>
            </a:r>
            <a:endParaRPr lang="en-US"/>
          </a:p>
        </p:txBody>
      </p:sp>
      <p:sp>
        <p:nvSpPr>
          <p:cNvPr id="117763" name="Rectangle 5"/>
          <p:cNvSpPr>
            <a:spLocks noGrp="1" noChangeArrowheads="1"/>
          </p:cNvSpPr>
          <p:nvPr>
            <p:ph idx="1"/>
          </p:nvPr>
        </p:nvSpPr>
        <p:spPr/>
        <p:txBody>
          <a:bodyPr/>
          <a:lstStyle/>
          <a:p>
            <a:pPr eaLnBrk="1" hangingPunct="1"/>
            <a:r>
              <a:rPr lang="en-GB" sz="2000"/>
              <a:t>Property restrictions</a:t>
            </a:r>
          </a:p>
          <a:p>
            <a:pPr lvl="1" eaLnBrk="1" hangingPunct="1"/>
            <a:r>
              <a:rPr lang="en-GB" sz="2000"/>
              <a:t>Local range/cardinality/value constraints</a:t>
            </a:r>
          </a:p>
          <a:p>
            <a:pPr eaLnBrk="1" hangingPunct="1"/>
            <a:r>
              <a:rPr lang="en-GB" sz="2000"/>
              <a:t>Equivalence and identity relations</a:t>
            </a:r>
          </a:p>
          <a:p>
            <a:pPr eaLnBrk="1" hangingPunct="1"/>
            <a:r>
              <a:rPr lang="en-GB" sz="2000"/>
              <a:t>Property characteristics</a:t>
            </a:r>
          </a:p>
          <a:p>
            <a:pPr lvl="1" eaLnBrk="1" hangingPunct="1"/>
            <a:r>
              <a:rPr lang="en-GB" sz="2000"/>
              <a:t>Transitive/Symmetric/Functional</a:t>
            </a:r>
          </a:p>
          <a:p>
            <a:pPr eaLnBrk="1" hangingPunct="1"/>
            <a:r>
              <a:rPr lang="en-GB" sz="2000"/>
              <a:t>Complex classes</a:t>
            </a:r>
          </a:p>
          <a:p>
            <a:pPr lvl="1" eaLnBrk="1" hangingPunct="1"/>
            <a:r>
              <a:rPr lang="en-GB" sz="2000"/>
              <a:t>Set operators</a:t>
            </a:r>
          </a:p>
          <a:p>
            <a:pPr lvl="1" eaLnBrk="1" hangingPunct="1"/>
            <a:r>
              <a:rPr lang="en-GB" sz="2000"/>
              <a:t>Enumerated classes</a:t>
            </a:r>
          </a:p>
          <a:p>
            <a:pPr lvl="1" eaLnBrk="1" hangingPunct="1"/>
            <a:r>
              <a:rPr lang="en-GB" sz="2000"/>
              <a:t>Disjoint classes</a:t>
            </a:r>
            <a:endParaRPr lang="en-US" sz="2000"/>
          </a:p>
        </p:txBody>
      </p:sp>
    </p:spTree>
    <p:extLst>
      <p:ext uri="{BB962C8B-B14F-4D97-AF65-F5344CB8AC3E}">
        <p14:creationId xmlns:p14="http://schemas.microsoft.com/office/powerpoint/2010/main" val="1854279047"/>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4"/>
          <p:cNvSpPr>
            <a:spLocks noGrp="1" noChangeArrowheads="1"/>
          </p:cNvSpPr>
          <p:nvPr>
            <p:ph type="title"/>
          </p:nvPr>
        </p:nvSpPr>
        <p:spPr/>
        <p:txBody>
          <a:bodyPr/>
          <a:lstStyle/>
          <a:p>
            <a:pPr eaLnBrk="1" hangingPunct="1"/>
            <a:r>
              <a:rPr lang="en-GB"/>
              <a:t>OWL integration with RDF(S)</a:t>
            </a:r>
          </a:p>
        </p:txBody>
      </p:sp>
      <p:sp>
        <p:nvSpPr>
          <p:cNvPr id="119811" name="Rectangle 5"/>
          <p:cNvSpPr>
            <a:spLocks noGrp="1" noChangeArrowheads="1"/>
          </p:cNvSpPr>
          <p:nvPr>
            <p:ph idx="1"/>
          </p:nvPr>
        </p:nvSpPr>
        <p:spPr/>
        <p:txBody>
          <a:bodyPr/>
          <a:lstStyle/>
          <a:p>
            <a:pPr eaLnBrk="1" hangingPunct="1"/>
            <a:r>
              <a:rPr lang="en-GB"/>
              <a:t>OWL syntax is RDF-based</a:t>
            </a:r>
          </a:p>
          <a:p>
            <a:pPr lvl="1" eaLnBrk="1" hangingPunct="1"/>
            <a:r>
              <a:rPr lang="en-GB"/>
              <a:t>Existing RDF tools can use OWL-defined vocabulary</a:t>
            </a:r>
          </a:p>
          <a:p>
            <a:pPr lvl="1" eaLnBrk="1" hangingPunct="1"/>
            <a:r>
              <a:rPr lang="en-GB"/>
              <a:t>OWL tools can use RDF-defined knowledge</a:t>
            </a:r>
          </a:p>
          <a:p>
            <a:pPr eaLnBrk="1" hangingPunct="1"/>
            <a:r>
              <a:rPr lang="en-GB"/>
              <a:t>OWL semantics needs to be compatible with RDF(S)</a:t>
            </a:r>
          </a:p>
          <a:p>
            <a:pPr lvl="1" eaLnBrk="1" hangingPunct="1"/>
            <a:r>
              <a:rPr lang="en-GB"/>
              <a:t>Meaning of equivalent OWL and RDF(S) constructs  must be equivalent, given different model theories for RDF(S) and OWL</a:t>
            </a:r>
          </a:p>
        </p:txBody>
      </p:sp>
    </p:spTree>
    <p:extLst>
      <p:ext uri="{BB962C8B-B14F-4D97-AF65-F5344CB8AC3E}">
        <p14:creationId xmlns:p14="http://schemas.microsoft.com/office/powerpoint/2010/main" val="3570508252"/>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4"/>
          <p:cNvSpPr>
            <a:spLocks noGrp="1" noChangeArrowheads="1"/>
          </p:cNvSpPr>
          <p:nvPr>
            <p:ph type="title"/>
          </p:nvPr>
        </p:nvSpPr>
        <p:spPr/>
        <p:txBody>
          <a:bodyPr/>
          <a:lstStyle/>
          <a:p>
            <a:pPr eaLnBrk="1" hangingPunct="1"/>
            <a:r>
              <a:rPr lang="en-GB"/>
              <a:t>OWL species</a:t>
            </a:r>
            <a:endParaRPr lang="en-US"/>
          </a:p>
        </p:txBody>
      </p:sp>
      <p:sp>
        <p:nvSpPr>
          <p:cNvPr id="121859" name="Rectangle 5"/>
          <p:cNvSpPr>
            <a:spLocks noGrp="1" noChangeArrowheads="1"/>
          </p:cNvSpPr>
          <p:nvPr>
            <p:ph idx="1"/>
          </p:nvPr>
        </p:nvSpPr>
        <p:spPr/>
        <p:txBody>
          <a:bodyPr/>
          <a:lstStyle/>
          <a:p>
            <a:pPr eaLnBrk="1" hangingPunct="1"/>
            <a:r>
              <a:rPr lang="en-GB"/>
              <a:t>OWL provides three sublanguages of increasing expressivity (and complexity)</a:t>
            </a:r>
          </a:p>
          <a:p>
            <a:pPr lvl="1" eaLnBrk="1" hangingPunct="1"/>
            <a:r>
              <a:rPr lang="en-GB"/>
              <a:t>OWL Lite</a:t>
            </a:r>
          </a:p>
          <a:p>
            <a:pPr lvl="1" eaLnBrk="1" hangingPunct="1"/>
            <a:r>
              <a:rPr lang="en-GB"/>
              <a:t>OWL DL</a:t>
            </a:r>
          </a:p>
          <a:p>
            <a:pPr lvl="1" eaLnBrk="1" hangingPunct="1"/>
            <a:r>
              <a:rPr lang="en-GB"/>
              <a:t>OWL Full</a:t>
            </a:r>
            <a:endParaRPr lang="en-US"/>
          </a:p>
        </p:txBody>
      </p:sp>
    </p:spTree>
    <p:extLst>
      <p:ext uri="{BB962C8B-B14F-4D97-AF65-F5344CB8AC3E}">
        <p14:creationId xmlns:p14="http://schemas.microsoft.com/office/powerpoint/2010/main" val="968150266"/>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4"/>
          <p:cNvSpPr>
            <a:spLocks noGrp="1" noChangeArrowheads="1"/>
          </p:cNvSpPr>
          <p:nvPr>
            <p:ph type="title"/>
          </p:nvPr>
        </p:nvSpPr>
        <p:spPr/>
        <p:txBody>
          <a:bodyPr/>
          <a:lstStyle/>
          <a:p>
            <a:pPr eaLnBrk="1" hangingPunct="1"/>
            <a:r>
              <a:rPr lang="en-GB" sz="4800"/>
              <a:t>SPARQL Protocol and </a:t>
            </a:r>
            <a:br>
              <a:rPr lang="en-GB" sz="4800"/>
            </a:br>
            <a:r>
              <a:rPr lang="en-GB" sz="4800"/>
              <a:t>   RDF Query Language</a:t>
            </a:r>
            <a:endParaRPr lang="en-US"/>
          </a:p>
        </p:txBody>
      </p:sp>
    </p:spTree>
    <p:extLst>
      <p:ext uri="{BB962C8B-B14F-4D97-AF65-F5344CB8AC3E}">
        <p14:creationId xmlns:p14="http://schemas.microsoft.com/office/powerpoint/2010/main" val="3364481776"/>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4"/>
          <p:cNvSpPr>
            <a:spLocks noGrp="1" noChangeArrowheads="1"/>
          </p:cNvSpPr>
          <p:nvPr>
            <p:ph type="title"/>
          </p:nvPr>
        </p:nvSpPr>
        <p:spPr/>
        <p:txBody>
          <a:bodyPr/>
          <a:lstStyle/>
          <a:p>
            <a:pPr eaLnBrk="1" hangingPunct="1"/>
            <a:r>
              <a:rPr lang="en-GB"/>
              <a:t>RDF Query Languages</a:t>
            </a:r>
            <a:endParaRPr lang="en-US"/>
          </a:p>
        </p:txBody>
      </p:sp>
      <p:sp>
        <p:nvSpPr>
          <p:cNvPr id="125955" name="Rectangle 5"/>
          <p:cNvSpPr>
            <a:spLocks noGrp="1" noChangeArrowheads="1"/>
          </p:cNvSpPr>
          <p:nvPr>
            <p:ph idx="1"/>
          </p:nvPr>
        </p:nvSpPr>
        <p:spPr/>
        <p:txBody>
          <a:bodyPr/>
          <a:lstStyle/>
          <a:p>
            <a:pPr eaLnBrk="1" hangingPunct="1"/>
            <a:r>
              <a:rPr lang="en-GB" sz="2000"/>
              <a:t>No query language was defined in the RDF or OWL specifications</a:t>
            </a:r>
          </a:p>
          <a:p>
            <a:pPr eaLnBrk="1" hangingPunct="1"/>
            <a:r>
              <a:rPr lang="en-GB" sz="2000"/>
              <a:t>Several non-W3C query languages for RDF had been proposed:</a:t>
            </a:r>
          </a:p>
          <a:p>
            <a:pPr marL="822325" lvl="1" eaLnBrk="1" hangingPunct="1"/>
            <a:r>
              <a:rPr lang="en-GB" sz="2000"/>
              <a:t>SerQL</a:t>
            </a:r>
          </a:p>
          <a:p>
            <a:pPr marL="822325" lvl="1" eaLnBrk="1" hangingPunct="1"/>
            <a:r>
              <a:rPr lang="en-GB" sz="2000"/>
              <a:t>RDQL</a:t>
            </a:r>
          </a:p>
          <a:p>
            <a:pPr marL="822325" lvl="1" eaLnBrk="1" hangingPunct="1"/>
            <a:r>
              <a:rPr lang="en-GB" sz="2000"/>
              <a:t>RQL</a:t>
            </a:r>
          </a:p>
          <a:p>
            <a:pPr marL="822325" lvl="1" eaLnBrk="1" hangingPunct="1"/>
            <a:r>
              <a:rPr lang="en-GB" sz="2000"/>
              <a:t>SquishQL</a:t>
            </a:r>
          </a:p>
          <a:p>
            <a:pPr marL="822325" lvl="1" eaLnBrk="1" hangingPunct="1"/>
            <a:r>
              <a:rPr lang="en-GB" sz="2000"/>
              <a:t>…</a:t>
            </a:r>
          </a:p>
          <a:p>
            <a:pPr eaLnBrk="1" hangingPunct="1"/>
            <a:r>
              <a:rPr lang="en-GB" sz="2000"/>
              <a:t>W3C Data Access Working Group tasked with designing a standard query language for RDF</a:t>
            </a:r>
            <a:endParaRPr lang="en-US" sz="2000"/>
          </a:p>
        </p:txBody>
      </p:sp>
    </p:spTree>
    <p:extLst>
      <p:ext uri="{BB962C8B-B14F-4D97-AF65-F5344CB8AC3E}">
        <p14:creationId xmlns:p14="http://schemas.microsoft.com/office/powerpoint/2010/main" val="1683464711"/>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4"/>
          <p:cNvSpPr>
            <a:spLocks noGrp="1" noChangeArrowheads="1"/>
          </p:cNvSpPr>
          <p:nvPr>
            <p:ph type="title"/>
          </p:nvPr>
        </p:nvSpPr>
        <p:spPr/>
        <p:txBody>
          <a:bodyPr/>
          <a:lstStyle/>
          <a:p>
            <a:pPr eaLnBrk="1" hangingPunct="1"/>
            <a:r>
              <a:rPr lang="en-GB"/>
              <a:t>SPARQL</a:t>
            </a:r>
          </a:p>
        </p:txBody>
      </p:sp>
      <p:sp>
        <p:nvSpPr>
          <p:cNvPr id="128003" name="Rectangle 5"/>
          <p:cNvSpPr>
            <a:spLocks noGrp="1" noChangeArrowheads="1"/>
          </p:cNvSpPr>
          <p:nvPr>
            <p:ph idx="1"/>
          </p:nvPr>
        </p:nvSpPr>
        <p:spPr/>
        <p:txBody>
          <a:bodyPr/>
          <a:lstStyle/>
          <a:p>
            <a:pPr eaLnBrk="1" hangingPunct="1"/>
            <a:r>
              <a:rPr lang="en-GB"/>
              <a:t>The SPARQL Protocol and RDF Query Language</a:t>
            </a:r>
          </a:p>
          <a:p>
            <a:pPr lvl="1" eaLnBrk="1" hangingPunct="1"/>
            <a:r>
              <a:rPr lang="en-GB"/>
              <a:t>Became a W3C Recommendation in January 2008</a:t>
            </a:r>
          </a:p>
          <a:p>
            <a:pPr eaLnBrk="1" hangingPunct="1"/>
            <a:r>
              <a:rPr lang="en-GB"/>
              <a:t>Simple SQL-like language for querying RDF systems</a:t>
            </a:r>
          </a:p>
          <a:p>
            <a:pPr eaLnBrk="1" hangingPunct="1"/>
            <a:r>
              <a:rPr lang="en-GB"/>
              <a:t>REST-ful protocol defined in WSDL</a:t>
            </a:r>
          </a:p>
          <a:p>
            <a:pPr eaLnBrk="1" hangingPunct="1"/>
            <a:r>
              <a:rPr lang="en-GB"/>
              <a:t>Currently supported by Jena, Sesame and 3store (among others)</a:t>
            </a:r>
          </a:p>
        </p:txBody>
      </p:sp>
    </p:spTree>
    <p:extLst>
      <p:ext uri="{BB962C8B-B14F-4D97-AF65-F5344CB8AC3E}">
        <p14:creationId xmlns:p14="http://schemas.microsoft.com/office/powerpoint/2010/main" val="301074250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title"/>
          </p:nvPr>
        </p:nvSpPr>
        <p:spPr/>
        <p:txBody>
          <a:bodyPr/>
          <a:lstStyle/>
          <a:p>
            <a:pPr eaLnBrk="1" hangingPunct="1"/>
            <a:r>
              <a:rPr lang="en-US"/>
              <a:t>Teaching Schedule</a:t>
            </a:r>
          </a:p>
        </p:txBody>
      </p:sp>
      <p:sp>
        <p:nvSpPr>
          <p:cNvPr id="25603" name="Rectangle 5"/>
          <p:cNvSpPr>
            <a:spLocks noGrp="1" noChangeArrowheads="1"/>
          </p:cNvSpPr>
          <p:nvPr>
            <p:ph idx="1"/>
          </p:nvPr>
        </p:nvSpPr>
        <p:spPr/>
        <p:txBody>
          <a:bodyPr/>
          <a:lstStyle/>
          <a:p>
            <a:pPr eaLnBrk="1" hangingPunct="1">
              <a:lnSpc>
                <a:spcPct val="90000"/>
              </a:lnSpc>
              <a:buFontTx/>
              <a:buNone/>
            </a:pPr>
            <a:r>
              <a:rPr lang="en-GB" dirty="0"/>
              <a:t>Week </a:t>
            </a:r>
            <a:r>
              <a:rPr lang="en-GB" dirty="0" smtClean="0"/>
              <a:t>24:</a:t>
            </a:r>
            <a:r>
              <a:rPr lang="en-GB" dirty="0"/>
              <a:t>	</a:t>
            </a:r>
            <a:r>
              <a:rPr lang="en-GB" dirty="0" smtClean="0"/>
              <a:t>Ontology Engineering and Patterns</a:t>
            </a:r>
            <a:endParaRPr lang="en-GB" dirty="0"/>
          </a:p>
          <a:p>
            <a:pPr eaLnBrk="1" hangingPunct="1">
              <a:lnSpc>
                <a:spcPct val="90000"/>
              </a:lnSpc>
              <a:buFontTx/>
              <a:buNone/>
            </a:pPr>
            <a:r>
              <a:rPr lang="en-GB" dirty="0"/>
              <a:t>Week </a:t>
            </a:r>
            <a:r>
              <a:rPr lang="en-GB" dirty="0" smtClean="0"/>
              <a:t>29: </a:t>
            </a:r>
            <a:r>
              <a:rPr lang="en-GB" dirty="0"/>
              <a:t>	</a:t>
            </a:r>
            <a:r>
              <a:rPr lang="en-GB" dirty="0" smtClean="0"/>
              <a:t>SPARQL</a:t>
            </a:r>
            <a:endParaRPr lang="en-GB" dirty="0"/>
          </a:p>
          <a:p>
            <a:pPr eaLnBrk="1" hangingPunct="1">
              <a:lnSpc>
                <a:spcPct val="90000"/>
              </a:lnSpc>
              <a:buFontTx/>
              <a:buNone/>
            </a:pPr>
            <a:r>
              <a:rPr lang="en-GB" dirty="0"/>
              <a:t>Week </a:t>
            </a:r>
            <a:r>
              <a:rPr lang="en-GB" dirty="0" smtClean="0"/>
              <a:t>30:</a:t>
            </a:r>
            <a:r>
              <a:rPr lang="en-GB" dirty="0"/>
              <a:t>	</a:t>
            </a:r>
            <a:r>
              <a:rPr lang="en-GB" dirty="0" err="1" smtClean="0"/>
              <a:t>RDFa</a:t>
            </a:r>
            <a:r>
              <a:rPr lang="en-GB" dirty="0" smtClean="0"/>
              <a:t>, GRDDL and POWDER</a:t>
            </a:r>
            <a:endParaRPr lang="en-GB" dirty="0"/>
          </a:p>
          <a:p>
            <a:pPr eaLnBrk="1" hangingPunct="1">
              <a:lnSpc>
                <a:spcPct val="90000"/>
              </a:lnSpc>
              <a:buFontTx/>
              <a:buNone/>
            </a:pPr>
            <a:r>
              <a:rPr lang="en-GB" dirty="0"/>
              <a:t>Week 31:	</a:t>
            </a:r>
            <a:r>
              <a:rPr lang="en-GB" dirty="0" smtClean="0"/>
              <a:t>Rules</a:t>
            </a:r>
            <a:endParaRPr lang="en-GB" dirty="0"/>
          </a:p>
          <a:p>
            <a:pPr eaLnBrk="1" hangingPunct="1">
              <a:lnSpc>
                <a:spcPct val="90000"/>
              </a:lnSpc>
              <a:buFontTx/>
              <a:buNone/>
            </a:pPr>
            <a:r>
              <a:rPr lang="en-GB" dirty="0"/>
              <a:t>Week 32:	Semantic </a:t>
            </a:r>
            <a:r>
              <a:rPr lang="en-GB"/>
              <a:t>Web </a:t>
            </a:r>
            <a:r>
              <a:rPr lang="en-GB" smtClean="0"/>
              <a:t>and Web2.0</a:t>
            </a:r>
            <a:endParaRPr lang="en-GB" dirty="0"/>
          </a:p>
          <a:p>
            <a:pPr eaLnBrk="1" hangingPunct="1">
              <a:lnSpc>
                <a:spcPct val="90000"/>
              </a:lnSpc>
              <a:buFontTx/>
              <a:buNone/>
            </a:pPr>
            <a:r>
              <a:rPr lang="en-GB" dirty="0"/>
              <a:t>Week 33:	Review</a:t>
            </a:r>
          </a:p>
        </p:txBody>
      </p:sp>
    </p:spTree>
    <p:extLst>
      <p:ext uri="{BB962C8B-B14F-4D97-AF65-F5344CB8AC3E}">
        <p14:creationId xmlns:p14="http://schemas.microsoft.com/office/powerpoint/2010/main" val="347518765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p:txBody>
          <a:bodyPr/>
          <a:lstStyle/>
          <a:p>
            <a:pPr eaLnBrk="1" hangingPunct="1"/>
            <a:r>
              <a:rPr lang="en-GB" dirty="0" smtClean="0"/>
              <a:t>COMP6028 Assessment</a:t>
            </a:r>
            <a:endParaRPr lang="en-GB" dirty="0"/>
          </a:p>
        </p:txBody>
      </p:sp>
      <p:sp>
        <p:nvSpPr>
          <p:cNvPr id="27651" name="Rectangle 5"/>
          <p:cNvSpPr>
            <a:spLocks noGrp="1" noChangeArrowheads="1"/>
          </p:cNvSpPr>
          <p:nvPr>
            <p:ph idx="1"/>
          </p:nvPr>
        </p:nvSpPr>
        <p:spPr/>
        <p:txBody>
          <a:bodyPr/>
          <a:lstStyle/>
          <a:p>
            <a:pPr eaLnBrk="1" hangingPunct="1">
              <a:lnSpc>
                <a:spcPct val="90000"/>
              </a:lnSpc>
            </a:pPr>
            <a:r>
              <a:rPr lang="en-GB" dirty="0"/>
              <a:t>Examination: 50</a:t>
            </a:r>
            <a:r>
              <a:rPr lang="en-GB" dirty="0" smtClean="0"/>
              <a:t>% (90 minutes, 3 questions from 5)</a:t>
            </a:r>
            <a:endParaRPr lang="en-GB" dirty="0"/>
          </a:p>
          <a:p>
            <a:pPr eaLnBrk="1" hangingPunct="1">
              <a:lnSpc>
                <a:spcPct val="90000"/>
              </a:lnSpc>
            </a:pPr>
            <a:r>
              <a:rPr lang="en-GB" dirty="0"/>
              <a:t>Ontology design coursework: 20%</a:t>
            </a:r>
          </a:p>
          <a:p>
            <a:pPr lvl="1" eaLnBrk="1" hangingPunct="1">
              <a:lnSpc>
                <a:spcPct val="80000"/>
              </a:lnSpc>
            </a:pPr>
            <a:r>
              <a:rPr lang="en-GB" dirty="0"/>
              <a:t>Specification published in week </a:t>
            </a:r>
            <a:r>
              <a:rPr lang="en-GB" dirty="0" smtClean="0"/>
              <a:t>20</a:t>
            </a:r>
            <a:endParaRPr lang="en-GB" dirty="0"/>
          </a:p>
          <a:p>
            <a:pPr lvl="1" eaLnBrk="1" hangingPunct="1">
              <a:lnSpc>
                <a:spcPct val="80000"/>
              </a:lnSpc>
            </a:pPr>
            <a:r>
              <a:rPr lang="en-GB" dirty="0"/>
              <a:t>Submission due week </a:t>
            </a:r>
            <a:r>
              <a:rPr lang="en-GB" dirty="0" smtClean="0"/>
              <a:t>26</a:t>
            </a:r>
            <a:endParaRPr lang="en-GB" dirty="0"/>
          </a:p>
          <a:p>
            <a:pPr lvl="1" eaLnBrk="1" hangingPunct="1">
              <a:lnSpc>
                <a:spcPct val="80000"/>
              </a:lnSpc>
            </a:pPr>
            <a:r>
              <a:rPr lang="en-GB" dirty="0"/>
              <a:t>Feedback due week </a:t>
            </a:r>
            <a:r>
              <a:rPr lang="en-GB" dirty="0" smtClean="0"/>
              <a:t>31</a:t>
            </a:r>
            <a:endParaRPr lang="en-GB" dirty="0"/>
          </a:p>
          <a:p>
            <a:pPr eaLnBrk="1" hangingPunct="1">
              <a:lnSpc>
                <a:spcPct val="90000"/>
              </a:lnSpc>
            </a:pPr>
            <a:r>
              <a:rPr lang="en-GB" dirty="0"/>
              <a:t>Individual report: 30%</a:t>
            </a:r>
          </a:p>
          <a:p>
            <a:pPr lvl="1" eaLnBrk="1" hangingPunct="1">
              <a:lnSpc>
                <a:spcPct val="80000"/>
              </a:lnSpc>
            </a:pPr>
            <a:r>
              <a:rPr lang="en-GB" dirty="0"/>
              <a:t>Subjects published in week 20</a:t>
            </a:r>
          </a:p>
          <a:p>
            <a:pPr lvl="1" eaLnBrk="1" hangingPunct="1">
              <a:lnSpc>
                <a:spcPct val="80000"/>
              </a:lnSpc>
            </a:pPr>
            <a:r>
              <a:rPr lang="en-GB" dirty="0"/>
              <a:t>Submission due week </a:t>
            </a:r>
            <a:r>
              <a:rPr lang="en-GB" dirty="0" smtClean="0"/>
              <a:t>31</a:t>
            </a:r>
            <a:endParaRPr lang="en-GB" dirty="0"/>
          </a:p>
        </p:txBody>
      </p:sp>
    </p:spTree>
    <p:extLst>
      <p:ext uri="{BB962C8B-B14F-4D97-AF65-F5344CB8AC3E}">
        <p14:creationId xmlns:p14="http://schemas.microsoft.com/office/powerpoint/2010/main" val="156847210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p:txBody>
          <a:bodyPr/>
          <a:lstStyle/>
          <a:p>
            <a:pPr eaLnBrk="1" hangingPunct="1"/>
            <a:r>
              <a:rPr lang="en-GB" dirty="0" smtClean="0"/>
              <a:t>COMP6050 Assessment</a:t>
            </a:r>
            <a:endParaRPr lang="en-GB" dirty="0"/>
          </a:p>
        </p:txBody>
      </p:sp>
      <p:sp>
        <p:nvSpPr>
          <p:cNvPr id="27651" name="Rectangle 5"/>
          <p:cNvSpPr>
            <a:spLocks noGrp="1" noChangeArrowheads="1"/>
          </p:cNvSpPr>
          <p:nvPr>
            <p:ph idx="1"/>
          </p:nvPr>
        </p:nvSpPr>
        <p:spPr/>
        <p:txBody>
          <a:bodyPr/>
          <a:lstStyle/>
          <a:p>
            <a:pPr eaLnBrk="1" hangingPunct="1">
              <a:lnSpc>
                <a:spcPct val="90000"/>
              </a:lnSpc>
            </a:pPr>
            <a:r>
              <a:rPr lang="en-GB" dirty="0"/>
              <a:t>Examination: </a:t>
            </a:r>
            <a:r>
              <a:rPr lang="en-GB" dirty="0" smtClean="0"/>
              <a:t>60% (60 minutes, 2 questions from 4)</a:t>
            </a:r>
            <a:endParaRPr lang="en-GB" dirty="0"/>
          </a:p>
          <a:p>
            <a:pPr eaLnBrk="1" hangingPunct="1">
              <a:lnSpc>
                <a:spcPct val="90000"/>
              </a:lnSpc>
            </a:pPr>
            <a:r>
              <a:rPr lang="en-GB" dirty="0"/>
              <a:t>Ontology design coursework: </a:t>
            </a:r>
            <a:r>
              <a:rPr lang="en-GB" dirty="0" smtClean="0"/>
              <a:t>40</a:t>
            </a:r>
            <a:r>
              <a:rPr lang="en-GB" dirty="0"/>
              <a:t>%</a:t>
            </a:r>
          </a:p>
          <a:p>
            <a:pPr lvl="1" eaLnBrk="1" hangingPunct="1">
              <a:lnSpc>
                <a:spcPct val="80000"/>
              </a:lnSpc>
            </a:pPr>
            <a:r>
              <a:rPr lang="en-GB" dirty="0"/>
              <a:t>Specification published in week </a:t>
            </a:r>
            <a:r>
              <a:rPr lang="en-GB" dirty="0" smtClean="0"/>
              <a:t>20</a:t>
            </a:r>
            <a:endParaRPr lang="en-GB" dirty="0"/>
          </a:p>
          <a:p>
            <a:pPr lvl="1" eaLnBrk="1" hangingPunct="1">
              <a:lnSpc>
                <a:spcPct val="80000"/>
              </a:lnSpc>
            </a:pPr>
            <a:r>
              <a:rPr lang="en-GB" dirty="0"/>
              <a:t>Submission due week </a:t>
            </a:r>
            <a:r>
              <a:rPr lang="en-GB" dirty="0" smtClean="0"/>
              <a:t>26</a:t>
            </a:r>
            <a:endParaRPr lang="en-GB" dirty="0"/>
          </a:p>
          <a:p>
            <a:pPr lvl="1" eaLnBrk="1" hangingPunct="1">
              <a:lnSpc>
                <a:spcPct val="80000"/>
              </a:lnSpc>
            </a:pPr>
            <a:r>
              <a:rPr lang="en-GB" dirty="0"/>
              <a:t>Feedback due week </a:t>
            </a:r>
            <a:r>
              <a:rPr lang="en-GB" dirty="0" smtClean="0"/>
              <a:t>31</a:t>
            </a:r>
            <a:endParaRPr lang="en-GB" dirty="0"/>
          </a:p>
        </p:txBody>
      </p:sp>
    </p:spTree>
    <p:extLst>
      <p:ext uri="{BB962C8B-B14F-4D97-AF65-F5344CB8AC3E}">
        <p14:creationId xmlns:p14="http://schemas.microsoft.com/office/powerpoint/2010/main" val="26942905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type="title"/>
          </p:nvPr>
        </p:nvSpPr>
        <p:spPr/>
        <p:txBody>
          <a:bodyPr/>
          <a:lstStyle/>
          <a:p>
            <a:pPr eaLnBrk="1" hangingPunct="1"/>
            <a:r>
              <a:rPr lang="en-US" sz="4800"/>
              <a:t>Introduction to the</a:t>
            </a:r>
            <a:br>
              <a:rPr lang="en-US" sz="4800"/>
            </a:br>
            <a:r>
              <a:rPr lang="en-US" sz="4800"/>
              <a:t>    Semantic Web</a:t>
            </a:r>
            <a:endParaRPr lang="en-US"/>
          </a:p>
        </p:txBody>
      </p:sp>
    </p:spTree>
    <p:extLst>
      <p:ext uri="{BB962C8B-B14F-4D97-AF65-F5344CB8AC3E}">
        <p14:creationId xmlns:p14="http://schemas.microsoft.com/office/powerpoint/2010/main" val="260018750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ECS.potx</Template>
  <TotalTime>1662</TotalTime>
  <Words>2234</Words>
  <Application>Microsoft Macintosh PowerPoint</Application>
  <PresentationFormat>On-screen Show (4:3)</PresentationFormat>
  <Paragraphs>462</Paragraphs>
  <Slides>57</Slides>
  <Notes>56</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ECS</vt:lpstr>
      <vt:lpstr>Semantic Web Technologies</vt:lpstr>
      <vt:lpstr>Course Aims</vt:lpstr>
      <vt:lpstr>COMP6028 vs COMP6050</vt:lpstr>
      <vt:lpstr>Course Structure</vt:lpstr>
      <vt:lpstr>Teaching Schedule</vt:lpstr>
      <vt:lpstr>Teaching Schedule</vt:lpstr>
      <vt:lpstr>COMP6028 Assessment</vt:lpstr>
      <vt:lpstr>COMP6050 Assessment</vt:lpstr>
      <vt:lpstr>Introduction to the     Semantic Web</vt:lpstr>
      <vt:lpstr>History of the Semantic Web</vt:lpstr>
      <vt:lpstr>History of the Semantic Web</vt:lpstr>
      <vt:lpstr>What is the Semantic Web?</vt:lpstr>
      <vt:lpstr>The annotated Web</vt:lpstr>
      <vt:lpstr>The Web of Data</vt:lpstr>
      <vt:lpstr>Rocket Science (not)</vt:lpstr>
      <vt:lpstr>The Origins of the     Semantic Web</vt:lpstr>
      <vt:lpstr>Interwoven themes</vt:lpstr>
      <vt:lpstr>Metadata</vt:lpstr>
      <vt:lpstr>Beyond metadata</vt:lpstr>
      <vt:lpstr>Knowledge representation</vt:lpstr>
      <vt:lpstr>Network knowledge representation</vt:lpstr>
      <vt:lpstr>Vocabularies and ontologies</vt:lpstr>
      <vt:lpstr>Hypertext and hypermedia</vt:lpstr>
      <vt:lpstr>Links</vt:lpstr>
      <vt:lpstr>Open Hypermedia</vt:lpstr>
      <vt:lpstr>Open hypermedia versus network KR</vt:lpstr>
      <vt:lpstr>Basic Concepts</vt:lpstr>
      <vt:lpstr>The World Wide Web vs. the Semantic Web</vt:lpstr>
      <vt:lpstr>Machine readable vs. machine understandable</vt:lpstr>
      <vt:lpstr>Machine readable vs. machine understandable</vt:lpstr>
      <vt:lpstr>Machine readable: XML</vt:lpstr>
      <vt:lpstr>Machine readable: XML</vt:lpstr>
      <vt:lpstr>Machine readable vs. machine understandable</vt:lpstr>
      <vt:lpstr>Semantic Web     Technical Architecture</vt:lpstr>
      <vt:lpstr>Fundamental Principles</vt:lpstr>
      <vt:lpstr>The Semantic Web layer cake</vt:lpstr>
      <vt:lpstr>Languages of the Semantic Web</vt:lpstr>
      <vt:lpstr>The triple</vt:lpstr>
      <vt:lpstr>Example</vt:lpstr>
      <vt:lpstr>Example</vt:lpstr>
      <vt:lpstr>Example</vt:lpstr>
      <vt:lpstr>Example</vt:lpstr>
      <vt:lpstr>Blank nodes (bNodes)</vt:lpstr>
      <vt:lpstr>Resource Description     Framework</vt:lpstr>
      <vt:lpstr>Resource Description Framework</vt:lpstr>
      <vt:lpstr>RDF Vocabulary     Description Language        (RDF Schema)</vt:lpstr>
      <vt:lpstr>Limitations of RDF</vt:lpstr>
      <vt:lpstr>Defining an RDF vocabulary</vt:lpstr>
      <vt:lpstr>Using RDF to define RDFS</vt:lpstr>
      <vt:lpstr>Web Ontology Language     (OWL)</vt:lpstr>
      <vt:lpstr>Rationale</vt:lpstr>
      <vt:lpstr>OWL features</vt:lpstr>
      <vt:lpstr>OWL integration with RDF(S)</vt:lpstr>
      <vt:lpstr>OWL species</vt:lpstr>
      <vt:lpstr>SPARQL Protocol and     RDF Query Language</vt:lpstr>
      <vt:lpstr>RDF Query Languages</vt:lpstr>
      <vt:lpstr>SPARQL</vt:lpstr>
    </vt:vector>
  </TitlesOfParts>
  <Manager/>
  <Company>University of Southampton</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Nicholas Gibbins</dc:creator>
  <cp:keywords/>
  <dc:description/>
  <cp:lastModifiedBy>Nicholas Gibbins</cp:lastModifiedBy>
  <cp:revision>33</cp:revision>
  <dcterms:created xsi:type="dcterms:W3CDTF">2010-11-22T15:31:48Z</dcterms:created>
  <dcterms:modified xsi:type="dcterms:W3CDTF">2014-01-29T08:57:14Z</dcterms:modified>
  <cp:category/>
</cp:coreProperties>
</file>