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60"/>
  </p:normalViewPr>
  <p:slideViewPr>
    <p:cSldViewPr>
      <p:cViewPr varScale="1">
        <p:scale>
          <a:sx n="99" d="100"/>
          <a:sy n="99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 Dec Pres2'!$B$1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'12 Dec Pres2'!$A$2:$A$12</c:f>
              <c:strCache>
                <c:ptCount val="11"/>
                <c:pt idx="0">
                  <c:v>Learn new things</c:v>
                </c:pt>
                <c:pt idx="1">
                  <c:v>Learn more flexibly around my other commitments</c:v>
                </c:pt>
                <c:pt idx="2">
                  <c:v>Try out learning online</c:v>
                </c:pt>
                <c:pt idx="3">
                  <c:v>Interact with other people</c:v>
                </c:pt>
                <c:pt idx="4">
                  <c:v>Try out FutureLearn or massive open online courses (MOOCs) in general</c:v>
                </c:pt>
                <c:pt idx="5">
                  <c:v>Add a fresh perspective to my current work</c:v>
                </c:pt>
                <c:pt idx="6">
                  <c:v>Improve my career prospects</c:v>
                </c:pt>
                <c:pt idx="7">
                  <c:v>Find out more about the university</c:v>
                </c:pt>
                <c:pt idx="8">
                  <c:v>Prepare for further studies</c:v>
                </c:pt>
                <c:pt idx="9">
                  <c:v>Supplement my existing studies</c:v>
                </c:pt>
                <c:pt idx="10">
                  <c:v>No expectations</c:v>
                </c:pt>
              </c:strCache>
            </c:strRef>
          </c:cat>
          <c:val>
            <c:numRef>
              <c:f>'12 Dec Pres2'!$B$2:$B$12</c:f>
              <c:numCache>
                <c:formatCode>General</c:formatCode>
                <c:ptCount val="11"/>
                <c:pt idx="0">
                  <c:v>84.4</c:v>
                </c:pt>
                <c:pt idx="1">
                  <c:v>35.6</c:v>
                </c:pt>
                <c:pt idx="2">
                  <c:v>43.7</c:v>
                </c:pt>
                <c:pt idx="3">
                  <c:v>21.4</c:v>
                </c:pt>
                <c:pt idx="4">
                  <c:v>67.8</c:v>
                </c:pt>
                <c:pt idx="5">
                  <c:v>36.4</c:v>
                </c:pt>
                <c:pt idx="6">
                  <c:v>20.9</c:v>
                </c:pt>
                <c:pt idx="7">
                  <c:v>6.2</c:v>
                </c:pt>
                <c:pt idx="8">
                  <c:v>16.8</c:v>
                </c:pt>
                <c:pt idx="9">
                  <c:v>21.1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452800"/>
        <c:axId val="187667200"/>
      </c:barChart>
      <c:catAx>
        <c:axId val="18545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87667200"/>
        <c:crosses val="autoZero"/>
        <c:auto val="1"/>
        <c:lblAlgn val="ctr"/>
        <c:lblOffset val="100"/>
        <c:noMultiLvlLbl val="0"/>
      </c:catAx>
      <c:valAx>
        <c:axId val="18766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45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Sheet9!$D$2:$D$8</c:f>
              <c:strCache>
                <c:ptCount val="7"/>
                <c:pt idx="0">
                  <c:v>Under 18</c:v>
                </c:pt>
                <c:pt idx="1">
                  <c:v>18-25</c:v>
                </c:pt>
                <c:pt idx="2">
                  <c:v>26-35</c:v>
                </c:pt>
                <c:pt idx="3">
                  <c:v>36-45</c:v>
                </c:pt>
                <c:pt idx="4">
                  <c:v>46-55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Sheet9!$F$2:$F$8</c:f>
              <c:numCache>
                <c:formatCode>General</c:formatCode>
                <c:ptCount val="7"/>
                <c:pt idx="0">
                  <c:v>1.2</c:v>
                </c:pt>
                <c:pt idx="1">
                  <c:v>6.9</c:v>
                </c:pt>
                <c:pt idx="2">
                  <c:v>14.5</c:v>
                </c:pt>
                <c:pt idx="3">
                  <c:v>17.100000000000001</c:v>
                </c:pt>
                <c:pt idx="4">
                  <c:v>22.5</c:v>
                </c:pt>
                <c:pt idx="5">
                  <c:v>21.4</c:v>
                </c:pt>
                <c:pt idx="6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Sheet9!$G$2:$G$3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Sheet9!$I$2:$I$3</c:f>
              <c:numCache>
                <c:formatCode>General</c:formatCode>
                <c:ptCount val="2"/>
                <c:pt idx="0">
                  <c:v>46.3</c:v>
                </c:pt>
                <c:pt idx="1">
                  <c:v>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Sheet9!$J$2:$J$6</c:f>
              <c:strCache>
                <c:ptCount val="5"/>
                <c:pt idx="0">
                  <c:v>Working full time (more than 35 hours per week)</c:v>
                </c:pt>
                <c:pt idx="1">
                  <c:v>Working part time (less than 35 hours per week)</c:v>
                </c:pt>
                <c:pt idx="2">
                  <c:v>Not available for work</c:v>
                </c:pt>
                <c:pt idx="3">
                  <c:v>Looking for work</c:v>
                </c:pt>
                <c:pt idx="4">
                  <c:v>In full time education</c:v>
                </c:pt>
              </c:strCache>
            </c:strRef>
          </c:cat>
          <c:val>
            <c:numRef>
              <c:f>Sheet9!$L$2:$L$6</c:f>
              <c:numCache>
                <c:formatCode>General</c:formatCode>
                <c:ptCount val="5"/>
                <c:pt idx="0">
                  <c:v>44.3</c:v>
                </c:pt>
                <c:pt idx="1">
                  <c:v>19.600000000000001</c:v>
                </c:pt>
                <c:pt idx="2">
                  <c:v>19.3</c:v>
                </c:pt>
                <c:pt idx="3">
                  <c:v>6.8</c:v>
                </c:pt>
                <c:pt idx="4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Sheet9!$M$2:$M$22</c:f>
              <c:strCache>
                <c:ptCount val="21"/>
                <c:pt idx="0">
                  <c:v>Accountancy, banking and finance</c:v>
                </c:pt>
                <c:pt idx="1">
                  <c:v>Armed forces and emergency services</c:v>
                </c:pt>
                <c:pt idx="2">
                  <c:v>Business, consulting and management</c:v>
                </c:pt>
                <c:pt idx="3">
                  <c:v>Charities and voluntary work</c:v>
                </c:pt>
                <c:pt idx="4">
                  <c:v>Creative arts and culture</c:v>
                </c:pt>
                <c:pt idx="5">
                  <c:v>Energy and utilities</c:v>
                </c:pt>
                <c:pt idx="6">
                  <c:v>Engineering and manufacturing</c:v>
                </c:pt>
                <c:pt idx="7">
                  <c:v>Environment and agriculture</c:v>
                </c:pt>
                <c:pt idx="8">
                  <c:v>Health and social care</c:v>
                </c:pt>
                <c:pt idx="9">
                  <c:v>Hospitality, tourism and sport</c:v>
                </c:pt>
                <c:pt idx="10">
                  <c:v>IT and information services</c:v>
                </c:pt>
                <c:pt idx="11">
                  <c:v>Law</c:v>
                </c:pt>
                <c:pt idx="12">
                  <c:v>Marketing, advertising and PR</c:v>
                </c:pt>
                <c:pt idx="13">
                  <c:v>Media and publishing</c:v>
                </c:pt>
                <c:pt idx="14">
                  <c:v>Property and construction</c:v>
                </c:pt>
                <c:pt idx="15">
                  <c:v>Public sector</c:v>
                </c:pt>
                <c:pt idx="16">
                  <c:v>Recruitment and HR</c:v>
                </c:pt>
                <c:pt idx="17">
                  <c:v>Retail and sales</c:v>
                </c:pt>
                <c:pt idx="18">
                  <c:v>Science and pharmaceuticals</c:v>
                </c:pt>
                <c:pt idx="19">
                  <c:v>Teaching and education</c:v>
                </c:pt>
                <c:pt idx="20">
                  <c:v>Transport and logistics</c:v>
                </c:pt>
              </c:strCache>
            </c:strRef>
          </c:cat>
          <c:val>
            <c:numRef>
              <c:f>Sheet9!$O$2:$O$22</c:f>
              <c:numCache>
                <c:formatCode>General</c:formatCode>
                <c:ptCount val="21"/>
                <c:pt idx="0">
                  <c:v>3.6</c:v>
                </c:pt>
                <c:pt idx="1">
                  <c:v>0.7</c:v>
                </c:pt>
                <c:pt idx="2">
                  <c:v>5.6</c:v>
                </c:pt>
                <c:pt idx="3">
                  <c:v>3.3</c:v>
                </c:pt>
                <c:pt idx="4">
                  <c:v>3</c:v>
                </c:pt>
                <c:pt idx="5">
                  <c:v>0.4</c:v>
                </c:pt>
                <c:pt idx="6">
                  <c:v>3.2</c:v>
                </c:pt>
                <c:pt idx="7">
                  <c:v>0.2</c:v>
                </c:pt>
                <c:pt idx="8">
                  <c:v>5.3</c:v>
                </c:pt>
                <c:pt idx="9">
                  <c:v>1.7</c:v>
                </c:pt>
                <c:pt idx="10">
                  <c:v>15.3</c:v>
                </c:pt>
                <c:pt idx="11">
                  <c:v>1.1000000000000001</c:v>
                </c:pt>
                <c:pt idx="12">
                  <c:v>2.1</c:v>
                </c:pt>
                <c:pt idx="13">
                  <c:v>2.5</c:v>
                </c:pt>
                <c:pt idx="14">
                  <c:v>0.4</c:v>
                </c:pt>
                <c:pt idx="15">
                  <c:v>5.9</c:v>
                </c:pt>
                <c:pt idx="16">
                  <c:v>0.2</c:v>
                </c:pt>
                <c:pt idx="17">
                  <c:v>2.4</c:v>
                </c:pt>
                <c:pt idx="18">
                  <c:v>1.1000000000000001</c:v>
                </c:pt>
                <c:pt idx="19">
                  <c:v>20.9</c:v>
                </c:pt>
                <c:pt idx="20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Sheet9!$R$2:$R$6</c:f>
              <c:strCache>
                <c:ptCount val="5"/>
                <c:pt idx="0">
                  <c:v>Less than high school / secondary school</c:v>
                </c:pt>
                <c:pt idx="1">
                  <c:v>High school / secondary school</c:v>
                </c:pt>
                <c:pt idx="2">
                  <c:v>University / college (degree level)</c:v>
                </c:pt>
                <c:pt idx="3">
                  <c:v>University / college (masters level)</c:v>
                </c:pt>
                <c:pt idx="4">
                  <c:v>University / college (doctorate level)</c:v>
                </c:pt>
              </c:strCache>
            </c:strRef>
          </c:cat>
          <c:val>
            <c:numRef>
              <c:f>Sheet9!$T$2:$T$6</c:f>
              <c:numCache>
                <c:formatCode>General</c:formatCode>
                <c:ptCount val="5"/>
                <c:pt idx="0">
                  <c:v>1.4</c:v>
                </c:pt>
                <c:pt idx="1">
                  <c:v>15</c:v>
                </c:pt>
                <c:pt idx="2">
                  <c:v>48.4</c:v>
                </c:pt>
                <c:pt idx="3">
                  <c:v>29.1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Sheet9!$P$2:$P$6</c:f>
              <c:strCache>
                <c:ptCount val="5"/>
                <c:pt idx="0">
                  <c:v>FutureLearn website</c:v>
                </c:pt>
                <c:pt idx="1">
                  <c:v>News articles/press coverage</c:v>
                </c:pt>
                <c:pt idx="2">
                  <c:v>Social media tools</c:v>
                </c:pt>
                <c:pt idx="3">
                  <c:v>UoS website</c:v>
                </c:pt>
                <c:pt idx="4">
                  <c:v>Search engines</c:v>
                </c:pt>
              </c:strCache>
            </c:strRef>
          </c:cat>
          <c:val>
            <c:numRef>
              <c:f>Sheet9!$Q$2:$Q$6</c:f>
              <c:numCache>
                <c:formatCode>General</c:formatCode>
                <c:ptCount val="5"/>
                <c:pt idx="0">
                  <c:v>47.4</c:v>
                </c:pt>
                <c:pt idx="1">
                  <c:v>34.700000000000003</c:v>
                </c:pt>
                <c:pt idx="2">
                  <c:v>17.3</c:v>
                </c:pt>
                <c:pt idx="3">
                  <c:v>5</c:v>
                </c:pt>
                <c:pt idx="4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13184"/>
        <c:axId val="60209408"/>
      </c:barChart>
      <c:catAx>
        <c:axId val="6001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60209408"/>
        <c:crosses val="autoZero"/>
        <c:auto val="1"/>
        <c:lblAlgn val="ctr"/>
        <c:lblOffset val="100"/>
        <c:noMultiLvlLbl val="0"/>
      </c:catAx>
      <c:valAx>
        <c:axId val="6020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01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 Dec Pres2'!$E$1</c:f>
              <c:strCache>
                <c:ptCount val="1"/>
                <c:pt idx="0">
                  <c:v>Strongly Like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Pres2'!$E$2:$E$6</c:f>
              <c:numCache>
                <c:formatCode>General</c:formatCode>
                <c:ptCount val="5"/>
                <c:pt idx="0">
                  <c:v>38</c:v>
                </c:pt>
                <c:pt idx="1">
                  <c:v>53.5</c:v>
                </c:pt>
                <c:pt idx="2">
                  <c:v>12.6</c:v>
                </c:pt>
                <c:pt idx="3">
                  <c:v>15</c:v>
                </c:pt>
                <c:pt idx="4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'12 Dec Pres2'!$F$1</c:f>
              <c:strCache>
                <c:ptCount val="1"/>
                <c:pt idx="0">
                  <c:v>Like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Pres2'!$F$2:$F$6</c:f>
              <c:numCache>
                <c:formatCode>General</c:formatCode>
                <c:ptCount val="5"/>
                <c:pt idx="0">
                  <c:v>45</c:v>
                </c:pt>
                <c:pt idx="1">
                  <c:v>35</c:v>
                </c:pt>
                <c:pt idx="2">
                  <c:v>50.1</c:v>
                </c:pt>
                <c:pt idx="3">
                  <c:v>40.5</c:v>
                </c:pt>
                <c:pt idx="4">
                  <c:v>42.1</c:v>
                </c:pt>
              </c:numCache>
            </c:numRef>
          </c:val>
        </c:ser>
        <c:ser>
          <c:idx val="2"/>
          <c:order val="2"/>
          <c:tx>
            <c:strRef>
              <c:f>'12 Dec Pres2'!$G$1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Pres2'!$G$2:$G$6</c:f>
              <c:numCache>
                <c:formatCode>General</c:formatCode>
                <c:ptCount val="5"/>
                <c:pt idx="0">
                  <c:v>12.9</c:v>
                </c:pt>
                <c:pt idx="1">
                  <c:v>8.4</c:v>
                </c:pt>
                <c:pt idx="2">
                  <c:v>28.1</c:v>
                </c:pt>
                <c:pt idx="3">
                  <c:v>34.200000000000003</c:v>
                </c:pt>
                <c:pt idx="4">
                  <c:v>14.2</c:v>
                </c:pt>
              </c:numCache>
            </c:numRef>
          </c:val>
        </c:ser>
        <c:ser>
          <c:idx val="3"/>
          <c:order val="3"/>
          <c:tx>
            <c:strRef>
              <c:f>'12 Dec Pres2'!$H$1</c:f>
              <c:strCache>
                <c:ptCount val="1"/>
                <c:pt idx="0">
                  <c:v>Dislike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Pres2'!$H$2:$H$6</c:f>
              <c:numCache>
                <c:formatCode>General</c:formatCode>
                <c:ptCount val="5"/>
                <c:pt idx="0">
                  <c:v>2.4</c:v>
                </c:pt>
                <c:pt idx="1">
                  <c:v>1.7</c:v>
                </c:pt>
                <c:pt idx="2">
                  <c:v>5.0999999999999996</c:v>
                </c:pt>
                <c:pt idx="3">
                  <c:v>6.2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'12 Dec Pres2'!$I$1</c:f>
              <c:strCache>
                <c:ptCount val="1"/>
                <c:pt idx="0">
                  <c:v>Strongly Dislike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Pres2'!$I$2:$I$6</c:f>
              <c:numCache>
                <c:formatCode>General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  <c:pt idx="4">
                  <c:v>0.7</c:v>
                </c:pt>
              </c:numCache>
            </c:numRef>
          </c:val>
        </c:ser>
        <c:ser>
          <c:idx val="5"/>
          <c:order val="5"/>
          <c:tx>
            <c:strRef>
              <c:f>'12 Dec Pres2'!$J$1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Pres2'!$J$2:$J$6</c:f>
              <c:numCache>
                <c:formatCode>General</c:formatCode>
                <c:ptCount val="5"/>
                <c:pt idx="0">
                  <c:v>0.4</c:v>
                </c:pt>
                <c:pt idx="1">
                  <c:v>0.6</c:v>
                </c:pt>
                <c:pt idx="2">
                  <c:v>2.4</c:v>
                </c:pt>
                <c:pt idx="3">
                  <c:v>2.6</c:v>
                </c:pt>
                <c:pt idx="4">
                  <c:v>1.5</c:v>
                </c:pt>
              </c:numCache>
            </c:numRef>
          </c:val>
        </c:ser>
        <c:ser>
          <c:idx val="6"/>
          <c:order val="6"/>
          <c:tx>
            <c:strRef>
              <c:f>'12 Dec Pres2'!$K$1</c:f>
              <c:strCache>
                <c:ptCount val="1"/>
                <c:pt idx="0">
                  <c:v>Missing Data</c:v>
                </c:pt>
              </c:strCache>
            </c:strRef>
          </c:tx>
          <c:invertIfNegative val="0"/>
          <c:cat>
            <c:strRef>
              <c:f>'12 Dec Pres2'!$D$2:$D$6</c:f>
              <c:strCache>
                <c:ptCount val="5"/>
                <c:pt idx="0">
                  <c:v>By reading text</c:v>
                </c:pt>
                <c:pt idx="1">
                  <c:v>By watching videos</c:v>
                </c:pt>
                <c:pt idx="2">
                  <c:v>By reading comments posted by other learners</c:v>
                </c:pt>
                <c:pt idx="3">
                  <c:v>By discussing things online with other learners</c:v>
                </c:pt>
                <c:pt idx="4">
                  <c:v>By doing quizzes and getting feedback</c:v>
                </c:pt>
              </c:strCache>
            </c:strRef>
          </c:cat>
          <c:val>
            <c:numRef>
              <c:f>'12 Dec Pres2'!$K$2:$K$6</c:f>
              <c:numCache>
                <c:formatCode>General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174464"/>
        <c:axId val="205991936"/>
      </c:barChart>
      <c:catAx>
        <c:axId val="2061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991936"/>
        <c:crosses val="autoZero"/>
        <c:auto val="1"/>
        <c:lblAlgn val="ctr"/>
        <c:lblOffset val="100"/>
        <c:noMultiLvlLbl val="0"/>
      </c:catAx>
      <c:valAx>
        <c:axId val="2059919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174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Sheet9!$U$2:$U$4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Prefer not to say</c:v>
                </c:pt>
              </c:strCache>
            </c:strRef>
          </c:cat>
          <c:val>
            <c:numRef>
              <c:f>Sheet9!$W$2:$W$4</c:f>
              <c:numCache>
                <c:formatCode>General</c:formatCode>
                <c:ptCount val="3"/>
                <c:pt idx="0">
                  <c:v>10.5</c:v>
                </c:pt>
                <c:pt idx="1">
                  <c:v>85.3</c:v>
                </c:pt>
                <c:pt idx="2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 Dec Pres2'!$M$1</c:f>
              <c:strCache>
                <c:ptCount val="1"/>
                <c:pt idx="0">
                  <c:v>Extremely Important</c:v>
                </c:pt>
              </c:strCache>
            </c:strRef>
          </c:tx>
          <c:invertIfNegative val="0"/>
          <c:cat>
            <c:strRef>
              <c:f>'12 Dec Pres2'!$L$2:$L$13</c:f>
              <c:strCache>
                <c:ptCount val="12"/>
                <c:pt idx="0">
                  <c:v>Communicate with others</c:v>
                </c:pt>
                <c:pt idx="1">
                  <c:v>Find out new information</c:v>
                </c:pt>
                <c:pt idx="2">
                  <c:v>Entertainment / Edutainment</c:v>
                </c:pt>
                <c:pt idx="3">
                  <c:v>Support teaching / learning</c:v>
                </c:pt>
                <c:pt idx="4">
                  <c:v>Related to my job</c:v>
                </c:pt>
                <c:pt idx="5">
                  <c:v>Interest in the topic of web science</c:v>
                </c:pt>
                <c:pt idx="6">
                  <c:v>The course is free</c:v>
                </c:pt>
                <c:pt idx="7">
                  <c:v>To get a certificate</c:v>
                </c:pt>
                <c:pt idx="8">
                  <c:v>Refresh knowledge</c:v>
                </c:pt>
                <c:pt idx="9">
                  <c:v>Meet new people</c:v>
                </c:pt>
                <c:pt idx="10">
                  <c:v>Reputation of the course academics (educators)</c:v>
                </c:pt>
                <c:pt idx="11">
                  <c:v>Interested in a course from the University of Southampton</c:v>
                </c:pt>
              </c:strCache>
            </c:strRef>
          </c:cat>
          <c:val>
            <c:numRef>
              <c:f>'12 Dec Pres2'!$M$2:$M$13</c:f>
              <c:numCache>
                <c:formatCode>General</c:formatCode>
                <c:ptCount val="12"/>
                <c:pt idx="0">
                  <c:v>3.5</c:v>
                </c:pt>
                <c:pt idx="1">
                  <c:v>44.6</c:v>
                </c:pt>
                <c:pt idx="2">
                  <c:v>8.8000000000000007</c:v>
                </c:pt>
                <c:pt idx="3">
                  <c:v>11.5</c:v>
                </c:pt>
                <c:pt idx="4">
                  <c:v>11.4</c:v>
                </c:pt>
                <c:pt idx="5">
                  <c:v>34.299999999999997</c:v>
                </c:pt>
                <c:pt idx="6">
                  <c:v>29.5</c:v>
                </c:pt>
                <c:pt idx="7">
                  <c:v>5.4</c:v>
                </c:pt>
                <c:pt idx="8">
                  <c:v>14</c:v>
                </c:pt>
                <c:pt idx="9">
                  <c:v>2.4</c:v>
                </c:pt>
                <c:pt idx="10">
                  <c:v>10.1</c:v>
                </c:pt>
                <c:pt idx="11">
                  <c:v>4.7</c:v>
                </c:pt>
              </c:numCache>
            </c:numRef>
          </c:val>
        </c:ser>
        <c:ser>
          <c:idx val="1"/>
          <c:order val="1"/>
          <c:tx>
            <c:strRef>
              <c:f>'12 Dec Pres2'!$N$1</c:f>
              <c:strCache>
                <c:ptCount val="1"/>
                <c:pt idx="0">
                  <c:v>Important</c:v>
                </c:pt>
              </c:strCache>
            </c:strRef>
          </c:tx>
          <c:invertIfNegative val="0"/>
          <c:cat>
            <c:strRef>
              <c:f>'12 Dec Pres2'!$L$2:$L$13</c:f>
              <c:strCache>
                <c:ptCount val="12"/>
                <c:pt idx="0">
                  <c:v>Communicate with others</c:v>
                </c:pt>
                <c:pt idx="1">
                  <c:v>Find out new information</c:v>
                </c:pt>
                <c:pt idx="2">
                  <c:v>Entertainment / Edutainment</c:v>
                </c:pt>
                <c:pt idx="3">
                  <c:v>Support teaching / learning</c:v>
                </c:pt>
                <c:pt idx="4">
                  <c:v>Related to my job</c:v>
                </c:pt>
                <c:pt idx="5">
                  <c:v>Interest in the topic of web science</c:v>
                </c:pt>
                <c:pt idx="6">
                  <c:v>The course is free</c:v>
                </c:pt>
                <c:pt idx="7">
                  <c:v>To get a certificate</c:v>
                </c:pt>
                <c:pt idx="8">
                  <c:v>Refresh knowledge</c:v>
                </c:pt>
                <c:pt idx="9">
                  <c:v>Meet new people</c:v>
                </c:pt>
                <c:pt idx="10">
                  <c:v>Reputation of the course academics (educators)</c:v>
                </c:pt>
                <c:pt idx="11">
                  <c:v>Interested in a course from the University of Southampton</c:v>
                </c:pt>
              </c:strCache>
            </c:strRef>
          </c:cat>
          <c:val>
            <c:numRef>
              <c:f>'12 Dec Pres2'!$N$2:$N$13</c:f>
              <c:numCache>
                <c:formatCode>General</c:formatCode>
                <c:ptCount val="12"/>
                <c:pt idx="0">
                  <c:v>24.1</c:v>
                </c:pt>
                <c:pt idx="1">
                  <c:v>50.1</c:v>
                </c:pt>
                <c:pt idx="2">
                  <c:v>38.9</c:v>
                </c:pt>
                <c:pt idx="3">
                  <c:v>32.799999999999997</c:v>
                </c:pt>
                <c:pt idx="4">
                  <c:v>25.9</c:v>
                </c:pt>
                <c:pt idx="5">
                  <c:v>58.2</c:v>
                </c:pt>
                <c:pt idx="6">
                  <c:v>46.4</c:v>
                </c:pt>
                <c:pt idx="7">
                  <c:v>18.8</c:v>
                </c:pt>
                <c:pt idx="8">
                  <c:v>46.2</c:v>
                </c:pt>
                <c:pt idx="9">
                  <c:v>18.7</c:v>
                </c:pt>
                <c:pt idx="10">
                  <c:v>30.8</c:v>
                </c:pt>
                <c:pt idx="11">
                  <c:v>14.6</c:v>
                </c:pt>
              </c:numCache>
            </c:numRef>
          </c:val>
        </c:ser>
        <c:ser>
          <c:idx val="2"/>
          <c:order val="2"/>
          <c:tx>
            <c:strRef>
              <c:f>'12 Dec Pres2'!$O$1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strRef>
              <c:f>'12 Dec Pres2'!$L$2:$L$13</c:f>
              <c:strCache>
                <c:ptCount val="12"/>
                <c:pt idx="0">
                  <c:v>Communicate with others</c:v>
                </c:pt>
                <c:pt idx="1">
                  <c:v>Find out new information</c:v>
                </c:pt>
                <c:pt idx="2">
                  <c:v>Entertainment / Edutainment</c:v>
                </c:pt>
                <c:pt idx="3">
                  <c:v>Support teaching / learning</c:v>
                </c:pt>
                <c:pt idx="4">
                  <c:v>Related to my job</c:v>
                </c:pt>
                <c:pt idx="5">
                  <c:v>Interest in the topic of web science</c:v>
                </c:pt>
                <c:pt idx="6">
                  <c:v>The course is free</c:v>
                </c:pt>
                <c:pt idx="7">
                  <c:v>To get a certificate</c:v>
                </c:pt>
                <c:pt idx="8">
                  <c:v>Refresh knowledge</c:v>
                </c:pt>
                <c:pt idx="9">
                  <c:v>Meet new people</c:v>
                </c:pt>
                <c:pt idx="10">
                  <c:v>Reputation of the course academics (educators)</c:v>
                </c:pt>
                <c:pt idx="11">
                  <c:v>Interested in a course from the University of Southampton</c:v>
                </c:pt>
              </c:strCache>
            </c:strRef>
          </c:cat>
          <c:val>
            <c:numRef>
              <c:f>'12 Dec Pres2'!$O$2:$O$13</c:f>
              <c:numCache>
                <c:formatCode>General</c:formatCode>
                <c:ptCount val="12"/>
                <c:pt idx="0">
                  <c:v>47</c:v>
                </c:pt>
                <c:pt idx="1">
                  <c:v>2.7</c:v>
                </c:pt>
                <c:pt idx="2">
                  <c:v>30.7</c:v>
                </c:pt>
                <c:pt idx="3">
                  <c:v>31.2</c:v>
                </c:pt>
                <c:pt idx="4">
                  <c:v>25.2</c:v>
                </c:pt>
                <c:pt idx="5">
                  <c:v>5.4</c:v>
                </c:pt>
                <c:pt idx="6">
                  <c:v>15.7</c:v>
                </c:pt>
                <c:pt idx="7">
                  <c:v>34.5</c:v>
                </c:pt>
                <c:pt idx="8">
                  <c:v>26.6</c:v>
                </c:pt>
                <c:pt idx="9">
                  <c:v>44.9</c:v>
                </c:pt>
                <c:pt idx="10">
                  <c:v>40.1</c:v>
                </c:pt>
                <c:pt idx="11">
                  <c:v>48.3</c:v>
                </c:pt>
              </c:numCache>
            </c:numRef>
          </c:val>
        </c:ser>
        <c:ser>
          <c:idx val="3"/>
          <c:order val="3"/>
          <c:tx>
            <c:strRef>
              <c:f>'12 Dec Pres2'!$P$1</c:f>
              <c:strCache>
                <c:ptCount val="1"/>
                <c:pt idx="0">
                  <c:v>Unimportant</c:v>
                </c:pt>
              </c:strCache>
            </c:strRef>
          </c:tx>
          <c:invertIfNegative val="0"/>
          <c:cat>
            <c:strRef>
              <c:f>'12 Dec Pres2'!$L$2:$L$13</c:f>
              <c:strCache>
                <c:ptCount val="12"/>
                <c:pt idx="0">
                  <c:v>Communicate with others</c:v>
                </c:pt>
                <c:pt idx="1">
                  <c:v>Find out new information</c:v>
                </c:pt>
                <c:pt idx="2">
                  <c:v>Entertainment / Edutainment</c:v>
                </c:pt>
                <c:pt idx="3">
                  <c:v>Support teaching / learning</c:v>
                </c:pt>
                <c:pt idx="4">
                  <c:v>Related to my job</c:v>
                </c:pt>
                <c:pt idx="5">
                  <c:v>Interest in the topic of web science</c:v>
                </c:pt>
                <c:pt idx="6">
                  <c:v>The course is free</c:v>
                </c:pt>
                <c:pt idx="7">
                  <c:v>To get a certificate</c:v>
                </c:pt>
                <c:pt idx="8">
                  <c:v>Refresh knowledge</c:v>
                </c:pt>
                <c:pt idx="9">
                  <c:v>Meet new people</c:v>
                </c:pt>
                <c:pt idx="10">
                  <c:v>Reputation of the course academics (educators)</c:v>
                </c:pt>
                <c:pt idx="11">
                  <c:v>Interested in a course from the University of Southampton</c:v>
                </c:pt>
              </c:strCache>
            </c:strRef>
          </c:cat>
          <c:val>
            <c:numRef>
              <c:f>'12 Dec Pres2'!$P$2:$P$13</c:f>
              <c:numCache>
                <c:formatCode>General</c:formatCode>
                <c:ptCount val="12"/>
                <c:pt idx="0">
                  <c:v>15.8</c:v>
                </c:pt>
                <c:pt idx="1">
                  <c:v>0.2</c:v>
                </c:pt>
                <c:pt idx="2">
                  <c:v>11.6</c:v>
                </c:pt>
                <c:pt idx="3">
                  <c:v>12</c:v>
                </c:pt>
                <c:pt idx="4">
                  <c:v>14</c:v>
                </c:pt>
                <c:pt idx="5">
                  <c:v>0.4</c:v>
                </c:pt>
                <c:pt idx="6">
                  <c:v>3.5</c:v>
                </c:pt>
                <c:pt idx="7">
                  <c:v>20.5</c:v>
                </c:pt>
                <c:pt idx="8">
                  <c:v>4.7</c:v>
                </c:pt>
                <c:pt idx="9">
                  <c:v>20</c:v>
                </c:pt>
                <c:pt idx="10">
                  <c:v>7.7</c:v>
                </c:pt>
                <c:pt idx="11">
                  <c:v>17.100000000000001</c:v>
                </c:pt>
              </c:numCache>
            </c:numRef>
          </c:val>
        </c:ser>
        <c:ser>
          <c:idx val="4"/>
          <c:order val="4"/>
          <c:tx>
            <c:strRef>
              <c:f>'12 Dec Pres2'!$Q$1</c:f>
              <c:strCache>
                <c:ptCount val="1"/>
                <c:pt idx="0">
                  <c:v>Extremely Unimportant</c:v>
                </c:pt>
              </c:strCache>
            </c:strRef>
          </c:tx>
          <c:invertIfNegative val="0"/>
          <c:cat>
            <c:strRef>
              <c:f>'12 Dec Pres2'!$L$2:$L$13</c:f>
              <c:strCache>
                <c:ptCount val="12"/>
                <c:pt idx="0">
                  <c:v>Communicate with others</c:v>
                </c:pt>
                <c:pt idx="1">
                  <c:v>Find out new information</c:v>
                </c:pt>
                <c:pt idx="2">
                  <c:v>Entertainment / Edutainment</c:v>
                </c:pt>
                <c:pt idx="3">
                  <c:v>Support teaching / learning</c:v>
                </c:pt>
                <c:pt idx="4">
                  <c:v>Related to my job</c:v>
                </c:pt>
                <c:pt idx="5">
                  <c:v>Interest in the topic of web science</c:v>
                </c:pt>
                <c:pt idx="6">
                  <c:v>The course is free</c:v>
                </c:pt>
                <c:pt idx="7">
                  <c:v>To get a certificate</c:v>
                </c:pt>
                <c:pt idx="8">
                  <c:v>Refresh knowledge</c:v>
                </c:pt>
                <c:pt idx="9">
                  <c:v>Meet new people</c:v>
                </c:pt>
                <c:pt idx="10">
                  <c:v>Reputation of the course academics (educators)</c:v>
                </c:pt>
                <c:pt idx="11">
                  <c:v>Interested in a course from the University of Southampton</c:v>
                </c:pt>
              </c:strCache>
            </c:strRef>
          </c:cat>
          <c:val>
            <c:numRef>
              <c:f>'12 Dec Pres2'!$Q$2:$Q$13</c:f>
              <c:numCache>
                <c:formatCode>General</c:formatCode>
                <c:ptCount val="12"/>
                <c:pt idx="0">
                  <c:v>2.4</c:v>
                </c:pt>
                <c:pt idx="1">
                  <c:v>0.7</c:v>
                </c:pt>
                <c:pt idx="2">
                  <c:v>3</c:v>
                </c:pt>
                <c:pt idx="3">
                  <c:v>3.3</c:v>
                </c:pt>
                <c:pt idx="4">
                  <c:v>14.9</c:v>
                </c:pt>
                <c:pt idx="5">
                  <c:v>0.5</c:v>
                </c:pt>
                <c:pt idx="6">
                  <c:v>1.7</c:v>
                </c:pt>
                <c:pt idx="7">
                  <c:v>13.5</c:v>
                </c:pt>
                <c:pt idx="8">
                  <c:v>2.7</c:v>
                </c:pt>
                <c:pt idx="9">
                  <c:v>6.4</c:v>
                </c:pt>
                <c:pt idx="10">
                  <c:v>3.7</c:v>
                </c:pt>
                <c:pt idx="11">
                  <c:v>8.5</c:v>
                </c:pt>
              </c:numCache>
            </c:numRef>
          </c:val>
        </c:ser>
        <c:ser>
          <c:idx val="5"/>
          <c:order val="5"/>
          <c:tx>
            <c:strRef>
              <c:f>'12 Dec Pres2'!$R$1</c:f>
              <c:strCache>
                <c:ptCount val="1"/>
                <c:pt idx="0">
                  <c:v>Missing Data</c:v>
                </c:pt>
              </c:strCache>
            </c:strRef>
          </c:tx>
          <c:invertIfNegative val="0"/>
          <c:cat>
            <c:strRef>
              <c:f>'12 Dec Pres2'!$L$2:$L$13</c:f>
              <c:strCache>
                <c:ptCount val="12"/>
                <c:pt idx="0">
                  <c:v>Communicate with others</c:v>
                </c:pt>
                <c:pt idx="1">
                  <c:v>Find out new information</c:v>
                </c:pt>
                <c:pt idx="2">
                  <c:v>Entertainment / Edutainment</c:v>
                </c:pt>
                <c:pt idx="3">
                  <c:v>Support teaching / learning</c:v>
                </c:pt>
                <c:pt idx="4">
                  <c:v>Related to my job</c:v>
                </c:pt>
                <c:pt idx="5">
                  <c:v>Interest in the topic of web science</c:v>
                </c:pt>
                <c:pt idx="6">
                  <c:v>The course is free</c:v>
                </c:pt>
                <c:pt idx="7">
                  <c:v>To get a certificate</c:v>
                </c:pt>
                <c:pt idx="8">
                  <c:v>Refresh knowledge</c:v>
                </c:pt>
                <c:pt idx="9">
                  <c:v>Meet new people</c:v>
                </c:pt>
                <c:pt idx="10">
                  <c:v>Reputation of the course academics (educators)</c:v>
                </c:pt>
                <c:pt idx="11">
                  <c:v>Interested in a course from the University of Southampton</c:v>
                </c:pt>
              </c:strCache>
            </c:strRef>
          </c:cat>
          <c:val>
            <c:numRef>
              <c:f>'12 Dec Pres2'!$R$2:$R$13</c:f>
              <c:numCache>
                <c:formatCode>General</c:formatCode>
                <c:ptCount val="12"/>
                <c:pt idx="0">
                  <c:v>7.2</c:v>
                </c:pt>
                <c:pt idx="1">
                  <c:v>1.6</c:v>
                </c:pt>
                <c:pt idx="2">
                  <c:v>7.1</c:v>
                </c:pt>
                <c:pt idx="3">
                  <c:v>9.1999999999999993</c:v>
                </c:pt>
                <c:pt idx="4">
                  <c:v>8.6999999999999993</c:v>
                </c:pt>
                <c:pt idx="5">
                  <c:v>1.2</c:v>
                </c:pt>
                <c:pt idx="6">
                  <c:v>3.2</c:v>
                </c:pt>
                <c:pt idx="7">
                  <c:v>7.2</c:v>
                </c:pt>
                <c:pt idx="8">
                  <c:v>5.8</c:v>
                </c:pt>
                <c:pt idx="9">
                  <c:v>7.5</c:v>
                </c:pt>
                <c:pt idx="10">
                  <c:v>7.5</c:v>
                </c:pt>
                <c:pt idx="11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086976"/>
        <c:axId val="43088512"/>
      </c:barChart>
      <c:catAx>
        <c:axId val="430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3088512"/>
        <c:crosses val="autoZero"/>
        <c:auto val="1"/>
        <c:lblAlgn val="ctr"/>
        <c:lblOffset val="100"/>
        <c:noMultiLvlLbl val="0"/>
      </c:catAx>
      <c:valAx>
        <c:axId val="430885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86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 Dec Pres2'!$T$1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'12 Dec Pres2'!$S$2:$S$8</c:f>
              <c:strCache>
                <c:ptCount val="7"/>
                <c:pt idx="0">
                  <c:v>Business and Management</c:v>
                </c:pt>
                <c:pt idx="1">
                  <c:v>Science, Technology, Engineering and Maths</c:v>
                </c:pt>
                <c:pt idx="2">
                  <c:v>Body and Mind</c:v>
                </c:pt>
                <c:pt idx="3">
                  <c:v> Education</c:v>
                </c:pt>
                <c:pt idx="4">
                  <c:v>Nature and Environment</c:v>
                </c:pt>
                <c:pt idx="5">
                  <c:v>Humanities, Arts and Society</c:v>
                </c:pt>
                <c:pt idx="6">
                  <c:v>Languages</c:v>
                </c:pt>
              </c:strCache>
            </c:strRef>
          </c:cat>
          <c:val>
            <c:numRef>
              <c:f>'12 Dec Pres2'!$T$2:$T$8</c:f>
              <c:numCache>
                <c:formatCode>0.0</c:formatCode>
                <c:ptCount val="7"/>
                <c:pt idx="0">
                  <c:v>41.5</c:v>
                </c:pt>
                <c:pt idx="1">
                  <c:v>77.400000000000006</c:v>
                </c:pt>
                <c:pt idx="2">
                  <c:v>41.6</c:v>
                </c:pt>
                <c:pt idx="3">
                  <c:v>45.4</c:v>
                </c:pt>
                <c:pt idx="4">
                  <c:v>42.7</c:v>
                </c:pt>
                <c:pt idx="5">
                  <c:v>55.2</c:v>
                </c:pt>
                <c:pt idx="6">
                  <c:v>30.9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857600"/>
        <c:axId val="40859136"/>
      </c:barChart>
      <c:catAx>
        <c:axId val="4085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40859136"/>
        <c:crossesAt val="0"/>
        <c:auto val="1"/>
        <c:lblAlgn val="ctr"/>
        <c:lblOffset val="100"/>
        <c:noMultiLvlLbl val="0"/>
      </c:catAx>
      <c:valAx>
        <c:axId val="4085913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08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'12 Dec Pres2'!$W$1:$X$1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'12 Dec Pres2'!$W$2:$X$2</c:f>
              <c:numCache>
                <c:formatCode>0.0</c:formatCode>
                <c:ptCount val="2"/>
                <c:pt idx="0">
                  <c:v>42.9</c:v>
                </c:pt>
                <c:pt idx="1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3420620849290394"/>
          <c:y val="0.3121207423584757"/>
          <c:w val="0.15704820676490491"/>
          <c:h val="0.240080429441940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 Dec Pres2'!$Z$1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'12 Dec Pres2'!$Y$2:$Y$5</c:f>
              <c:strCache>
                <c:ptCount val="4"/>
                <c:pt idx="0">
                  <c:v>A massive open online course (MOOC), e.g. FutureLearn, Coursera, EdX</c:v>
                </c:pt>
                <c:pt idx="1">
                  <c:v>An online course for continuing professional development (CPD) or work-related training</c:v>
                </c:pt>
                <c:pt idx="2">
                  <c:v>An online course for university credit</c:v>
                </c:pt>
                <c:pt idx="3">
                  <c:v>An online course based around open educational resources</c:v>
                </c:pt>
              </c:strCache>
            </c:strRef>
          </c:cat>
          <c:val>
            <c:numRef>
              <c:f>'12 Dec Pres2'!$Z$2:$Z$5</c:f>
              <c:numCache>
                <c:formatCode>General</c:formatCode>
                <c:ptCount val="4"/>
                <c:pt idx="0" formatCode="0.0">
                  <c:v>19.8</c:v>
                </c:pt>
                <c:pt idx="1">
                  <c:v>16.2</c:v>
                </c:pt>
                <c:pt idx="2">
                  <c:v>17.2</c:v>
                </c:pt>
                <c:pt idx="3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83776"/>
        <c:axId val="47885312"/>
      </c:barChart>
      <c:catAx>
        <c:axId val="4788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47885312"/>
        <c:crosses val="autoZero"/>
        <c:auto val="1"/>
        <c:lblAlgn val="ctr"/>
        <c:lblOffset val="100"/>
        <c:noMultiLvlLbl val="0"/>
      </c:catAx>
      <c:valAx>
        <c:axId val="478853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788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'12 Dec Pres2'!$AC$1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strRef>
              <c:f>'12 Dec Pres2'!$AB$2:$AB$7</c:f>
              <c:strCache>
                <c:ptCount val="6"/>
                <c:pt idx="0">
                  <c:v>At work</c:v>
                </c:pt>
                <c:pt idx="1">
                  <c:v>During my commute</c:v>
                </c:pt>
                <c:pt idx="2">
                  <c:v>At home at a desk</c:v>
                </c:pt>
                <c:pt idx="3">
                  <c:v>At home on the sofa</c:v>
                </c:pt>
                <c:pt idx="4">
                  <c:v>In a public place with internet access</c:v>
                </c:pt>
                <c:pt idx="5">
                  <c:v>Out and about</c:v>
                </c:pt>
              </c:strCache>
            </c:strRef>
          </c:cat>
          <c:val>
            <c:numRef>
              <c:f>'12 Dec Pres2'!$AC$2:$AC$7</c:f>
              <c:numCache>
                <c:formatCode>0.0</c:formatCode>
                <c:ptCount val="6"/>
                <c:pt idx="0">
                  <c:v>17.8</c:v>
                </c:pt>
                <c:pt idx="1">
                  <c:v>6.2</c:v>
                </c:pt>
                <c:pt idx="2">
                  <c:v>74.5</c:v>
                </c:pt>
                <c:pt idx="3">
                  <c:v>46.8</c:v>
                </c:pt>
                <c:pt idx="4">
                  <c:v>13.6</c:v>
                </c:pt>
                <c:pt idx="5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476672"/>
        <c:axId val="40478208"/>
      </c:barChart>
      <c:catAx>
        <c:axId val="4047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40478208"/>
        <c:crosses val="autoZero"/>
        <c:auto val="1"/>
        <c:lblAlgn val="ctr"/>
        <c:lblOffset val="100"/>
        <c:noMultiLvlLbl val="0"/>
      </c:catAx>
      <c:valAx>
        <c:axId val="404782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4047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48480041379741E-2"/>
          <c:y val="2.5495008307321248E-2"/>
          <c:w val="0.59193149759316355"/>
          <c:h val="0.94900998338535747"/>
        </c:manualLayout>
      </c:layout>
      <c:pie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dLbl>
              <c:idx val="48"/>
              <c:delete val="1"/>
            </c:dLbl>
            <c:dLbl>
              <c:idx val="49"/>
              <c:delete val="1"/>
            </c:dLbl>
            <c:dLbl>
              <c:idx val="50"/>
              <c:delete val="1"/>
            </c:dLbl>
            <c:dLbl>
              <c:idx val="51"/>
              <c:delete val="1"/>
            </c:dLbl>
            <c:dLbl>
              <c:idx val="52"/>
              <c:delete val="1"/>
            </c:dLbl>
            <c:dLbl>
              <c:idx val="53"/>
              <c:delete val="1"/>
            </c:dLbl>
            <c:dLbl>
              <c:idx val="54"/>
              <c:delete val="1"/>
            </c:dLbl>
            <c:dLbl>
              <c:idx val="55"/>
              <c:delete val="1"/>
            </c:dLbl>
            <c:dLbl>
              <c:idx val="56"/>
              <c:delete val="1"/>
            </c:dLbl>
            <c:dLbl>
              <c:idx val="57"/>
              <c:delete val="1"/>
            </c:dLbl>
            <c:dLbl>
              <c:idx val="58"/>
              <c:delete val="1"/>
            </c:dLbl>
            <c:dLbl>
              <c:idx val="59"/>
              <c:delete val="1"/>
            </c:dLbl>
            <c:dLbl>
              <c:idx val="60"/>
              <c:delete val="1"/>
            </c:dLbl>
            <c:dLbl>
              <c:idx val="61"/>
              <c:delete val="1"/>
            </c:dLbl>
            <c:dLbl>
              <c:idx val="62"/>
              <c:delete val="1"/>
            </c:dLbl>
            <c:dLbl>
              <c:idx val="63"/>
              <c:delete val="1"/>
            </c:dLbl>
            <c:dLbl>
              <c:idx val="64"/>
              <c:delete val="1"/>
            </c:dLbl>
            <c:dLbl>
              <c:idx val="65"/>
              <c:delete val="1"/>
            </c:dLbl>
            <c:dLbl>
              <c:idx val="66"/>
              <c:delete val="1"/>
            </c:dLbl>
            <c:dLbl>
              <c:idx val="67"/>
              <c:delete val="1"/>
            </c:dLbl>
            <c:dLbl>
              <c:idx val="68"/>
              <c:delete val="1"/>
            </c:dLbl>
            <c:dLbl>
              <c:idx val="70"/>
              <c:delete val="1"/>
            </c:dLbl>
            <c:dLbl>
              <c:idx val="71"/>
              <c:delete val="1"/>
            </c:dLbl>
            <c:dLbl>
              <c:idx val="72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'12 Dec Pres'!$A$2:$A$74</c:f>
              <c:strCache>
                <c:ptCount val="73"/>
                <c:pt idx="0">
                  <c:v>999</c:v>
                </c:pt>
                <c:pt idx="1">
                  <c:v>Afghanistan</c:v>
                </c:pt>
                <c:pt idx="2">
                  <c:v>Australia</c:v>
                </c:pt>
                <c:pt idx="3">
                  <c:v>Austria</c:v>
                </c:pt>
                <c:pt idx="4">
                  <c:v>Bangladesh</c:v>
                </c:pt>
                <c:pt idx="5">
                  <c:v>Barbados</c:v>
                </c:pt>
                <c:pt idx="6">
                  <c:v>Belarus</c:v>
                </c:pt>
                <c:pt idx="7">
                  <c:v>Belgium</c:v>
                </c:pt>
                <c:pt idx="8">
                  <c:v>Brazil</c:v>
                </c:pt>
                <c:pt idx="9">
                  <c:v>Burkina Faso</c:v>
                </c:pt>
                <c:pt idx="10">
                  <c:v>Canada</c:v>
                </c:pt>
                <c:pt idx="11">
                  <c:v>China</c:v>
                </c:pt>
                <c:pt idx="12">
                  <c:v>China, Republic of (Taiwan)</c:v>
                </c:pt>
                <c:pt idx="13">
                  <c:v>Christmas Island</c:v>
                </c:pt>
                <c:pt idx="14">
                  <c:v>Congo</c:v>
                </c:pt>
                <c:pt idx="15">
                  <c:v>Croatia</c:v>
                </c:pt>
                <c:pt idx="16">
                  <c:v>Czech Republic</c:v>
                </c:pt>
                <c:pt idx="17">
                  <c:v>Dominican Republic</c:v>
                </c:pt>
                <c:pt idx="18">
                  <c:v>Ecuador</c:v>
                </c:pt>
                <c:pt idx="19">
                  <c:v>Egypt</c:v>
                </c:pt>
                <c:pt idx="20">
                  <c:v>Ethiopia</c:v>
                </c:pt>
                <c:pt idx="21">
                  <c:v>Finland</c:v>
                </c:pt>
                <c:pt idx="22">
                  <c:v>France</c:v>
                </c:pt>
                <c:pt idx="23">
                  <c:v>Georgia</c:v>
                </c:pt>
                <c:pt idx="24">
                  <c:v>Germany</c:v>
                </c:pt>
                <c:pt idx="25">
                  <c:v>Gibraltar</c:v>
                </c:pt>
                <c:pt idx="26">
                  <c:v>Greece</c:v>
                </c:pt>
                <c:pt idx="27">
                  <c:v>Hong Kong</c:v>
                </c:pt>
                <c:pt idx="28">
                  <c:v>Hungary</c:v>
                </c:pt>
                <c:pt idx="29">
                  <c:v>India</c:v>
                </c:pt>
                <c:pt idx="30">
                  <c:v>Indonesia</c:v>
                </c:pt>
                <c:pt idx="31">
                  <c:v>Iran</c:v>
                </c:pt>
                <c:pt idx="32">
                  <c:v>Ireland</c:v>
                </c:pt>
                <c:pt idx="33">
                  <c:v>Italy</c:v>
                </c:pt>
                <c:pt idx="34">
                  <c:v>Japan</c:v>
                </c:pt>
                <c:pt idx="35">
                  <c:v>Jersey</c:v>
                </c:pt>
                <c:pt idx="36">
                  <c:v>Kazakhstan</c:v>
                </c:pt>
                <c:pt idx="37">
                  <c:v>Malaysia</c:v>
                </c:pt>
                <c:pt idx="38">
                  <c:v>Malta</c:v>
                </c:pt>
                <c:pt idx="39">
                  <c:v>Mauritius</c:v>
                </c:pt>
                <c:pt idx="40">
                  <c:v>Mexico</c:v>
                </c:pt>
                <c:pt idx="41">
                  <c:v>Morocco</c:v>
                </c:pt>
                <c:pt idx="42">
                  <c:v>Nepal</c:v>
                </c:pt>
                <c:pt idx="43">
                  <c:v>Netherlands</c:v>
                </c:pt>
                <c:pt idx="44">
                  <c:v>New Zealand</c:v>
                </c:pt>
                <c:pt idx="45">
                  <c:v>Nigeria</c:v>
                </c:pt>
                <c:pt idx="46">
                  <c:v>Norway</c:v>
                </c:pt>
                <c:pt idx="47">
                  <c:v>Oman</c:v>
                </c:pt>
                <c:pt idx="48">
                  <c:v>Pakistan</c:v>
                </c:pt>
                <c:pt idx="49">
                  <c:v>Peru</c:v>
                </c:pt>
                <c:pt idx="50">
                  <c:v>Philippines</c:v>
                </c:pt>
                <c:pt idx="51">
                  <c:v>Poland</c:v>
                </c:pt>
                <c:pt idx="52">
                  <c:v>Portugal</c:v>
                </c:pt>
                <c:pt idx="53">
                  <c:v>Romania</c:v>
                </c:pt>
                <c:pt idx="54">
                  <c:v>Russia</c:v>
                </c:pt>
                <c:pt idx="55">
                  <c:v>Serbia</c:v>
                </c:pt>
                <c:pt idx="56">
                  <c:v>Slovakia</c:v>
                </c:pt>
                <c:pt idx="57">
                  <c:v>Somalia</c:v>
                </c:pt>
                <c:pt idx="58">
                  <c:v>South Africa</c:v>
                </c:pt>
                <c:pt idx="59">
                  <c:v>Spain</c:v>
                </c:pt>
                <c:pt idx="60">
                  <c:v>Sri Lanka</c:v>
                </c:pt>
                <c:pt idx="61">
                  <c:v>Sweden</c:v>
                </c:pt>
                <c:pt idx="62">
                  <c:v>Switzerland</c:v>
                </c:pt>
                <c:pt idx="63">
                  <c:v>Tanzania</c:v>
                </c:pt>
                <c:pt idx="64">
                  <c:v>Thailand</c:v>
                </c:pt>
                <c:pt idx="65">
                  <c:v>Tunisia</c:v>
                </c:pt>
                <c:pt idx="66">
                  <c:v>Turkey</c:v>
                </c:pt>
                <c:pt idx="67">
                  <c:v>Ukraine</c:v>
                </c:pt>
                <c:pt idx="68">
                  <c:v>United Arab Emirates</c:v>
                </c:pt>
                <c:pt idx="69">
                  <c:v>United Kingdom</c:v>
                </c:pt>
                <c:pt idx="70">
                  <c:v>United States of America</c:v>
                </c:pt>
                <c:pt idx="71">
                  <c:v>Zambia</c:v>
                </c:pt>
                <c:pt idx="72">
                  <c:v>Zimbabwe</c:v>
                </c:pt>
              </c:strCache>
            </c:strRef>
          </c:cat>
          <c:val>
            <c:numRef>
              <c:f>'12 Dec Pres'!$B$2:$B$74</c:f>
              <c:numCache>
                <c:formatCode>General</c:formatCode>
                <c:ptCount val="73"/>
                <c:pt idx="0">
                  <c:v>17</c:v>
                </c:pt>
                <c:pt idx="1">
                  <c:v>1</c:v>
                </c:pt>
                <c:pt idx="2">
                  <c:v>17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5</c:v>
                </c:pt>
                <c:pt idx="23">
                  <c:v>1</c:v>
                </c:pt>
                <c:pt idx="24">
                  <c:v>8</c:v>
                </c:pt>
                <c:pt idx="25">
                  <c:v>1</c:v>
                </c:pt>
                <c:pt idx="26">
                  <c:v>7</c:v>
                </c:pt>
                <c:pt idx="27">
                  <c:v>2</c:v>
                </c:pt>
                <c:pt idx="28">
                  <c:v>3</c:v>
                </c:pt>
                <c:pt idx="29">
                  <c:v>20</c:v>
                </c:pt>
                <c:pt idx="30">
                  <c:v>2</c:v>
                </c:pt>
                <c:pt idx="31">
                  <c:v>3</c:v>
                </c:pt>
                <c:pt idx="32">
                  <c:v>16</c:v>
                </c:pt>
                <c:pt idx="33">
                  <c:v>6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1</c:v>
                </c:pt>
                <c:pt idx="40">
                  <c:v>3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5</c:v>
                </c:pt>
                <c:pt idx="45">
                  <c:v>10</c:v>
                </c:pt>
                <c:pt idx="46">
                  <c:v>2</c:v>
                </c:pt>
                <c:pt idx="47">
                  <c:v>2</c:v>
                </c:pt>
                <c:pt idx="48">
                  <c:v>5</c:v>
                </c:pt>
                <c:pt idx="49">
                  <c:v>3</c:v>
                </c:pt>
                <c:pt idx="50">
                  <c:v>1</c:v>
                </c:pt>
                <c:pt idx="51">
                  <c:v>2</c:v>
                </c:pt>
                <c:pt idx="52">
                  <c:v>7</c:v>
                </c:pt>
                <c:pt idx="53">
                  <c:v>1</c:v>
                </c:pt>
                <c:pt idx="54">
                  <c:v>8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3</c:v>
                </c:pt>
                <c:pt idx="59">
                  <c:v>16</c:v>
                </c:pt>
                <c:pt idx="60">
                  <c:v>1</c:v>
                </c:pt>
                <c:pt idx="61">
                  <c:v>3</c:v>
                </c:pt>
                <c:pt idx="62">
                  <c:v>2</c:v>
                </c:pt>
                <c:pt idx="63">
                  <c:v>3</c:v>
                </c:pt>
                <c:pt idx="64">
                  <c:v>1</c:v>
                </c:pt>
                <c:pt idx="65">
                  <c:v>1</c:v>
                </c:pt>
                <c:pt idx="66">
                  <c:v>2</c:v>
                </c:pt>
                <c:pt idx="67">
                  <c:v>2</c:v>
                </c:pt>
                <c:pt idx="68">
                  <c:v>1</c:v>
                </c:pt>
                <c:pt idx="69">
                  <c:v>548</c:v>
                </c:pt>
                <c:pt idx="70">
                  <c:v>20</c:v>
                </c:pt>
                <c:pt idx="71">
                  <c:v>1</c:v>
                </c:pt>
                <c:pt idx="7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213727163284227"/>
          <c:y val="6.4248880920608875E-2"/>
          <c:w val="0.36918882874580422"/>
          <c:h val="0.9085858866057949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Sheet9!$A$2:$A$7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Australia</c:v>
                </c:pt>
                <c:pt idx="3">
                  <c:v>Europe</c:v>
                </c:pt>
                <c:pt idx="4">
                  <c:v>North America</c:v>
                </c:pt>
                <c:pt idx="5">
                  <c:v>South America</c:v>
                </c:pt>
              </c:strCache>
            </c:strRef>
          </c:cat>
          <c:val>
            <c:numRef>
              <c:f>Sheet9!$C$2:$C$7</c:f>
              <c:numCache>
                <c:formatCode>General</c:formatCode>
                <c:ptCount val="6"/>
                <c:pt idx="0">
                  <c:v>3.3</c:v>
                </c:pt>
                <c:pt idx="1">
                  <c:v>7.7</c:v>
                </c:pt>
                <c:pt idx="2">
                  <c:v>2.7</c:v>
                </c:pt>
                <c:pt idx="3">
                  <c:v>79.7</c:v>
                </c:pt>
                <c:pt idx="4">
                  <c:v>3.5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7BA37-7340-48CE-B7D3-55FCF3F29013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BA77-AD91-45AF-BFEE-5E6E5317B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7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9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1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1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0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79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5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70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9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0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49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9A7C-FE2B-4191-8534-5AE84B9D90A6}" type="datetimeFigureOut">
              <a:rPr lang="en-GB" smtClean="0"/>
              <a:t>11/12/2013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543A-3C7C-4071-A466-CE636DE45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2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do you hope to </a:t>
            </a:r>
            <a:r>
              <a:rPr lang="en-GB" dirty="0" smtClean="0"/>
              <a:t>get</a:t>
            </a:r>
            <a:br>
              <a:rPr lang="en-GB" dirty="0" smtClean="0"/>
            </a:br>
            <a:r>
              <a:rPr lang="en-GB" dirty="0" smtClean="0"/>
              <a:t>out </a:t>
            </a:r>
            <a:r>
              <a:rPr lang="en-GB" dirty="0"/>
              <a:t>of this course?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998114"/>
              </p:ext>
            </p:extLst>
          </p:nvPr>
        </p:nvGraphicFramePr>
        <p:xfrm>
          <a:off x="251520" y="1988840"/>
          <a:ext cx="8712968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2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Region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962579"/>
              </p:ext>
            </p:extLst>
          </p:nvPr>
        </p:nvGraphicFramePr>
        <p:xfrm>
          <a:off x="1763688" y="1772816"/>
          <a:ext cx="6876256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84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 group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95606"/>
              </p:ext>
            </p:extLst>
          </p:nvPr>
        </p:nvGraphicFramePr>
        <p:xfrm>
          <a:off x="1259632" y="1772816"/>
          <a:ext cx="6876256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768333"/>
              </p:ext>
            </p:extLst>
          </p:nvPr>
        </p:nvGraphicFramePr>
        <p:xfrm>
          <a:off x="1691680" y="1484784"/>
          <a:ext cx="6840760" cy="52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64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Gender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860697"/>
              </p:ext>
            </p:extLst>
          </p:nvPr>
        </p:nvGraphicFramePr>
        <p:xfrm>
          <a:off x="1259632" y="1772816"/>
          <a:ext cx="6876256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341691"/>
              </p:ext>
            </p:extLst>
          </p:nvPr>
        </p:nvGraphicFramePr>
        <p:xfrm>
          <a:off x="1475656" y="1484784"/>
          <a:ext cx="6912768" cy="526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6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status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399047"/>
              </p:ext>
            </p:extLst>
          </p:nvPr>
        </p:nvGraphicFramePr>
        <p:xfrm>
          <a:off x="1259632" y="1772816"/>
          <a:ext cx="6876256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665095"/>
              </p:ext>
            </p:extLst>
          </p:nvPr>
        </p:nvGraphicFramePr>
        <p:xfrm>
          <a:off x="1403648" y="1412776"/>
          <a:ext cx="7128792" cy="53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59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Area of Employment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497526"/>
              </p:ext>
            </p:extLst>
          </p:nvPr>
        </p:nvGraphicFramePr>
        <p:xfrm>
          <a:off x="1403648" y="1556792"/>
          <a:ext cx="7566620" cy="507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2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education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533985"/>
              </p:ext>
            </p:extLst>
          </p:nvPr>
        </p:nvGraphicFramePr>
        <p:xfrm>
          <a:off x="1259632" y="1772816"/>
          <a:ext cx="6876256" cy="46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291059"/>
              </p:ext>
            </p:extLst>
          </p:nvPr>
        </p:nvGraphicFramePr>
        <p:xfrm>
          <a:off x="2195736" y="1196752"/>
          <a:ext cx="6336704" cy="55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3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did you hear about the course?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962497"/>
              </p:ext>
            </p:extLst>
          </p:nvPr>
        </p:nvGraphicFramePr>
        <p:xfrm>
          <a:off x="971600" y="1196752"/>
          <a:ext cx="7488832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23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Disability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228730"/>
              </p:ext>
            </p:extLst>
          </p:nvPr>
        </p:nvGraphicFramePr>
        <p:xfrm>
          <a:off x="2195736" y="1268760"/>
          <a:ext cx="6408712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74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would you like</a:t>
            </a:r>
            <a:br>
              <a:rPr lang="en-GB" dirty="0" smtClean="0"/>
            </a:br>
            <a:r>
              <a:rPr lang="en-GB" dirty="0" smtClean="0"/>
              <a:t>to learn on FutureLearn?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435105"/>
              </p:ext>
            </p:extLst>
          </p:nvPr>
        </p:nvGraphicFramePr>
        <p:xfrm>
          <a:off x="179512" y="1772816"/>
          <a:ext cx="8640960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you have chosen this course?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289132"/>
              </p:ext>
            </p:extLst>
          </p:nvPr>
        </p:nvGraphicFramePr>
        <p:xfrm>
          <a:off x="179512" y="1412776"/>
          <a:ext cx="8856984" cy="524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19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Subject areas of interest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842431"/>
              </p:ext>
            </p:extLst>
          </p:nvPr>
        </p:nvGraphicFramePr>
        <p:xfrm>
          <a:off x="251520" y="1628800"/>
          <a:ext cx="8712968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79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Have you taken a course delivered mostly or fully online </a:t>
            </a:r>
            <a:r>
              <a:rPr lang="en-GB" dirty="0" smtClean="0"/>
              <a:t>before</a:t>
            </a:r>
            <a:br>
              <a:rPr lang="en-GB" dirty="0" smtClean="0"/>
            </a:br>
            <a:r>
              <a:rPr lang="en-GB" dirty="0" smtClean="0"/>
              <a:t>(including </a:t>
            </a:r>
            <a:r>
              <a:rPr lang="en-GB" dirty="0"/>
              <a:t>MOOCs)?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707096"/>
              </p:ext>
            </p:extLst>
          </p:nvPr>
        </p:nvGraphicFramePr>
        <p:xfrm>
          <a:off x="179512" y="2276872"/>
          <a:ext cx="8712968" cy="439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9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yes, what </a:t>
            </a:r>
            <a:r>
              <a:rPr lang="en-GB" dirty="0" smtClean="0"/>
              <a:t>sort</a:t>
            </a:r>
            <a:br>
              <a:rPr lang="en-GB" dirty="0" smtClean="0"/>
            </a:br>
            <a:r>
              <a:rPr lang="en-GB" dirty="0" smtClean="0"/>
              <a:t>of online course?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566546"/>
              </p:ext>
            </p:extLst>
          </p:nvPr>
        </p:nvGraphicFramePr>
        <p:xfrm>
          <a:off x="251520" y="1772816"/>
          <a:ext cx="8640960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40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do you </a:t>
            </a:r>
            <a:r>
              <a:rPr lang="en-GB" dirty="0" smtClean="0"/>
              <a:t>expect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do the course?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861627"/>
              </p:ext>
            </p:extLst>
          </p:nvPr>
        </p:nvGraphicFramePr>
        <p:xfrm>
          <a:off x="251520" y="1772816"/>
          <a:ext cx="8568952" cy="4831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Country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166054"/>
              </p:ext>
            </p:extLst>
          </p:nvPr>
        </p:nvGraphicFramePr>
        <p:xfrm>
          <a:off x="179512" y="1268760"/>
          <a:ext cx="8784976" cy="547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66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3" b="25245"/>
          <a:stretch/>
        </p:blipFill>
        <p:spPr>
          <a:xfrm>
            <a:off x="93967" y="1196752"/>
            <a:ext cx="8822967" cy="4032448"/>
          </a:xfrm>
        </p:spPr>
      </p:pic>
    </p:spTree>
    <p:extLst>
      <p:ext uri="{BB962C8B-B14F-4D97-AF65-F5344CB8AC3E}">
        <p14:creationId xmlns:p14="http://schemas.microsoft.com/office/powerpoint/2010/main" val="2598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64</Words>
  <Application>Microsoft Office PowerPoint</Application>
  <PresentationFormat>On-screen Show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What do you hope to get out of this course?</vt:lpstr>
      <vt:lpstr>How would you like to learn on FutureLearn?</vt:lpstr>
      <vt:lpstr>Why you have chosen this course?</vt:lpstr>
      <vt:lpstr>Subject areas of interest</vt:lpstr>
      <vt:lpstr>Have you taken a course delivered mostly or fully online before (including MOOCs)?</vt:lpstr>
      <vt:lpstr>If yes, what sort of online course?</vt:lpstr>
      <vt:lpstr>Where do you expect to do the course?</vt:lpstr>
      <vt:lpstr>Country</vt:lpstr>
      <vt:lpstr>PowerPoint Presentation</vt:lpstr>
      <vt:lpstr>World Region</vt:lpstr>
      <vt:lpstr>Age group</vt:lpstr>
      <vt:lpstr>Gender</vt:lpstr>
      <vt:lpstr>Employment status</vt:lpstr>
      <vt:lpstr>Area of Employment</vt:lpstr>
      <vt:lpstr>Level of education</vt:lpstr>
      <vt:lpstr>Where did you hear about the course?</vt:lpstr>
      <vt:lpstr>Disability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Wakefield</dc:creator>
  <cp:lastModifiedBy>Kelly Wakefield</cp:lastModifiedBy>
  <cp:revision>17</cp:revision>
  <cp:lastPrinted>2013-12-11T10:55:38Z</cp:lastPrinted>
  <dcterms:created xsi:type="dcterms:W3CDTF">2013-12-02T18:14:20Z</dcterms:created>
  <dcterms:modified xsi:type="dcterms:W3CDTF">2013-12-11T16:41:54Z</dcterms:modified>
</cp:coreProperties>
</file>