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09"/>
  </p:notesMasterIdLst>
  <p:handoutMasterIdLst>
    <p:handoutMasterId r:id="rId210"/>
  </p:handoutMasterIdLst>
  <p:sldIdLst>
    <p:sldId id="256" r:id="rId2"/>
    <p:sldId id="257" r:id="rId3"/>
    <p:sldId id="258" r:id="rId4"/>
    <p:sldId id="306" r:id="rId5"/>
    <p:sldId id="452" r:id="rId6"/>
    <p:sldId id="304" r:id="rId7"/>
    <p:sldId id="385" r:id="rId8"/>
    <p:sldId id="259" r:id="rId9"/>
    <p:sldId id="308" r:id="rId10"/>
    <p:sldId id="309" r:id="rId11"/>
    <p:sldId id="495" r:id="rId12"/>
    <p:sldId id="496" r:id="rId13"/>
    <p:sldId id="386" r:id="rId14"/>
    <p:sldId id="299" r:id="rId15"/>
    <p:sldId id="482" r:id="rId16"/>
    <p:sldId id="453" r:id="rId17"/>
    <p:sldId id="419" r:id="rId18"/>
    <p:sldId id="468" r:id="rId19"/>
    <p:sldId id="497" r:id="rId20"/>
    <p:sldId id="498" r:id="rId21"/>
    <p:sldId id="387" r:id="rId22"/>
    <p:sldId id="454" r:id="rId23"/>
    <p:sldId id="455" r:id="rId24"/>
    <p:sldId id="456" r:id="rId25"/>
    <p:sldId id="260" r:id="rId26"/>
    <p:sldId id="311" r:id="rId27"/>
    <p:sldId id="312" r:id="rId28"/>
    <p:sldId id="499" r:id="rId29"/>
    <p:sldId id="506" r:id="rId30"/>
    <p:sldId id="500" r:id="rId31"/>
    <p:sldId id="501" r:id="rId32"/>
    <p:sldId id="502" r:id="rId33"/>
    <p:sldId id="503" r:id="rId34"/>
    <p:sldId id="504" r:id="rId35"/>
    <p:sldId id="505" r:id="rId36"/>
    <p:sldId id="507" r:id="rId37"/>
    <p:sldId id="508" r:id="rId38"/>
    <p:sldId id="388" r:id="rId39"/>
    <p:sldId id="261" r:id="rId40"/>
    <p:sldId id="314" r:id="rId41"/>
    <p:sldId id="313" r:id="rId42"/>
    <p:sldId id="416" r:id="rId43"/>
    <p:sldId id="457" r:id="rId44"/>
    <p:sldId id="458" r:id="rId45"/>
    <p:sldId id="316" r:id="rId46"/>
    <p:sldId id="421" r:id="rId47"/>
    <p:sldId id="317" r:id="rId48"/>
    <p:sldId id="318" r:id="rId49"/>
    <p:sldId id="389" r:id="rId50"/>
    <p:sldId id="459" r:id="rId51"/>
    <p:sldId id="460" r:id="rId52"/>
    <p:sldId id="320" r:id="rId53"/>
    <p:sldId id="321" r:id="rId54"/>
    <p:sldId id="322" r:id="rId55"/>
    <p:sldId id="327" r:id="rId56"/>
    <p:sldId id="328" r:id="rId57"/>
    <p:sldId id="422" r:id="rId58"/>
    <p:sldId id="423" r:id="rId59"/>
    <p:sldId id="391" r:id="rId60"/>
    <p:sldId id="297" r:id="rId61"/>
    <p:sldId id="333" r:id="rId62"/>
    <p:sldId id="334" r:id="rId63"/>
    <p:sldId id="440" r:id="rId64"/>
    <p:sldId id="447" r:id="rId65"/>
    <p:sldId id="448" r:id="rId66"/>
    <p:sldId id="449" r:id="rId67"/>
    <p:sldId id="450" r:id="rId68"/>
    <p:sldId id="390" r:id="rId69"/>
    <p:sldId id="301" r:id="rId70"/>
    <p:sldId id="424" r:id="rId71"/>
    <p:sldId id="331" r:id="rId72"/>
    <p:sldId id="332" r:id="rId73"/>
    <p:sldId id="392" r:id="rId74"/>
    <p:sldId id="270" r:id="rId75"/>
    <p:sldId id="335" r:id="rId76"/>
    <p:sldId id="336" r:id="rId77"/>
    <p:sldId id="470" r:id="rId78"/>
    <p:sldId id="510" r:id="rId79"/>
    <p:sldId id="511" r:id="rId80"/>
    <p:sldId id="512" r:id="rId81"/>
    <p:sldId id="513" r:id="rId82"/>
    <p:sldId id="514" r:id="rId83"/>
    <p:sldId id="405" r:id="rId84"/>
    <p:sldId id="273" r:id="rId85"/>
    <p:sldId id="406" r:id="rId86"/>
    <p:sldId id="407" r:id="rId87"/>
    <p:sldId id="439" r:id="rId88"/>
    <p:sldId id="516" r:id="rId89"/>
    <p:sldId id="517" r:id="rId90"/>
    <p:sldId id="518" r:id="rId91"/>
    <p:sldId id="519" r:id="rId92"/>
    <p:sldId id="520" r:id="rId93"/>
    <p:sldId id="521" r:id="rId94"/>
    <p:sldId id="522" r:id="rId95"/>
    <p:sldId id="523" r:id="rId96"/>
    <p:sldId id="302" r:id="rId97"/>
    <p:sldId id="485" r:id="rId98"/>
    <p:sldId id="486" r:id="rId99"/>
    <p:sldId id="487" r:id="rId100"/>
    <p:sldId id="524" r:id="rId101"/>
    <p:sldId id="489" r:id="rId102"/>
    <p:sldId id="491" r:id="rId103"/>
    <p:sldId id="492" r:id="rId104"/>
    <p:sldId id="493" r:id="rId105"/>
    <p:sldId id="494" r:id="rId106"/>
    <p:sldId id="534" r:id="rId107"/>
    <p:sldId id="378" r:id="rId108"/>
    <p:sldId id="465" r:id="rId109"/>
    <p:sldId id="466" r:id="rId110"/>
    <p:sldId id="472" r:id="rId111"/>
    <p:sldId id="473" r:id="rId112"/>
    <p:sldId id="298" r:id="rId113"/>
    <p:sldId id="376" r:id="rId114"/>
    <p:sldId id="377" r:id="rId115"/>
    <p:sldId id="438" r:id="rId116"/>
    <p:sldId id="379" r:id="rId117"/>
    <p:sldId id="278" r:id="rId118"/>
    <p:sldId id="467" r:id="rId119"/>
    <p:sldId id="476" r:id="rId120"/>
    <p:sldId id="443" r:id="rId121"/>
    <p:sldId id="444" r:id="rId122"/>
    <p:sldId id="451" r:id="rId123"/>
    <p:sldId id="445" r:id="rId124"/>
    <p:sldId id="478" r:id="rId125"/>
    <p:sldId id="535" r:id="rId126"/>
    <p:sldId id="446" r:id="rId127"/>
    <p:sldId id="479" r:id="rId128"/>
    <p:sldId id="480" r:id="rId129"/>
    <p:sldId id="536" r:id="rId130"/>
    <p:sldId id="537" r:id="rId131"/>
    <p:sldId id="541" r:id="rId132"/>
    <p:sldId id="543" r:id="rId133"/>
    <p:sldId id="544" r:id="rId134"/>
    <p:sldId id="545" r:id="rId135"/>
    <p:sldId id="568" r:id="rId136"/>
    <p:sldId id="525" r:id="rId137"/>
    <p:sldId id="526" r:id="rId138"/>
    <p:sldId id="527" r:id="rId139"/>
    <p:sldId id="528" r:id="rId140"/>
    <p:sldId id="529" r:id="rId141"/>
    <p:sldId id="530" r:id="rId142"/>
    <p:sldId id="384" r:id="rId143"/>
    <p:sldId id="268" r:id="rId144"/>
    <p:sldId id="538" r:id="rId145"/>
    <p:sldId id="401" r:id="rId146"/>
    <p:sldId id="402" r:id="rId147"/>
    <p:sldId id="403" r:id="rId148"/>
    <p:sldId id="404" r:id="rId149"/>
    <p:sldId id="546" r:id="rId150"/>
    <p:sldId id="547" r:id="rId151"/>
    <p:sldId id="548" r:id="rId152"/>
    <p:sldId id="549" r:id="rId153"/>
    <p:sldId id="394" r:id="rId154"/>
    <p:sldId id="539" r:id="rId155"/>
    <p:sldId id="540" r:id="rId156"/>
    <p:sldId id="417" r:id="rId157"/>
    <p:sldId id="272" r:id="rId158"/>
    <p:sldId id="339" r:id="rId159"/>
    <p:sldId id="340" r:id="rId160"/>
    <p:sldId id="341" r:id="rId161"/>
    <p:sldId id="425" r:id="rId162"/>
    <p:sldId id="342" r:id="rId163"/>
    <p:sldId id="418" r:id="rId164"/>
    <p:sldId id="569" r:id="rId165"/>
    <p:sldId id="275" r:id="rId166"/>
    <p:sldId id="343" r:id="rId167"/>
    <p:sldId id="426" r:id="rId168"/>
    <p:sldId id="570" r:id="rId169"/>
    <p:sldId id="344" r:id="rId170"/>
    <p:sldId id="441" r:id="rId171"/>
    <p:sldId id="395" r:id="rId172"/>
    <p:sldId id="276" r:id="rId173"/>
    <p:sldId id="431" r:id="rId174"/>
    <p:sldId id="591" r:id="rId175"/>
    <p:sldId id="553" r:id="rId176"/>
    <p:sldId id="554" r:id="rId177"/>
    <p:sldId id="555" r:id="rId178"/>
    <p:sldId id="556" r:id="rId179"/>
    <p:sldId id="557" r:id="rId180"/>
    <p:sldId id="558" r:id="rId181"/>
    <p:sldId id="571" r:id="rId182"/>
    <p:sldId id="572" r:id="rId183"/>
    <p:sldId id="560" r:id="rId184"/>
    <p:sldId id="561" r:id="rId185"/>
    <p:sldId id="562" r:id="rId186"/>
    <p:sldId id="563" r:id="rId187"/>
    <p:sldId id="565" r:id="rId188"/>
    <p:sldId id="567" r:id="rId189"/>
    <p:sldId id="573" r:id="rId190"/>
    <p:sldId id="574" r:id="rId191"/>
    <p:sldId id="575" r:id="rId192"/>
    <p:sldId id="576" r:id="rId193"/>
    <p:sldId id="577" r:id="rId194"/>
    <p:sldId id="578" r:id="rId195"/>
    <p:sldId id="579" r:id="rId196"/>
    <p:sldId id="580" r:id="rId197"/>
    <p:sldId id="581" r:id="rId198"/>
    <p:sldId id="582" r:id="rId199"/>
    <p:sldId id="583" r:id="rId200"/>
    <p:sldId id="584" r:id="rId201"/>
    <p:sldId id="585" r:id="rId202"/>
    <p:sldId id="442" r:id="rId203"/>
    <p:sldId id="586" r:id="rId204"/>
    <p:sldId id="587" r:id="rId205"/>
    <p:sldId id="588" r:id="rId206"/>
    <p:sldId id="589" r:id="rId207"/>
    <p:sldId id="291" r:id="rId208"/>
  </p:sldIdLst>
  <p:sldSz cx="9144000" cy="6858000" type="screen4x3"/>
  <p:notesSz cx="6797675" cy="9928225"/>
  <p:custDataLst>
    <p:tags r:id="rId211"/>
  </p:custDataLst>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CC"/>
    <a:srgbClr val="FF0066"/>
    <a:srgbClr val="000000"/>
    <a:srgbClr val="224568"/>
    <a:srgbClr val="FF3399"/>
    <a:srgbClr val="3333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4522" autoAdjust="0"/>
  </p:normalViewPr>
  <p:slideViewPr>
    <p:cSldViewPr>
      <p:cViewPr>
        <p:scale>
          <a:sx n="68" d="100"/>
          <a:sy n="68" d="100"/>
        </p:scale>
        <p:origin x="-774"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48"/>
    </p:cViewPr>
  </p:sorterViewPr>
  <p:notesViewPr>
    <p:cSldViewPr>
      <p:cViewPr>
        <p:scale>
          <a:sx n="68" d="100"/>
          <a:sy n="68" d="100"/>
        </p:scale>
        <p:origin x="-19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419844"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5"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4BD80BB5-D560-4674-90E1-F2C8C87F473C}" type="slidenum">
              <a:rPr lang="en-GB"/>
              <a:pPr>
                <a:defRPr/>
              </a:pPr>
              <a:t>‹#›</a:t>
            </a:fld>
            <a:endParaRPr lang="en-GB"/>
          </a:p>
        </p:txBody>
      </p:sp>
    </p:spTree>
    <p:extLst>
      <p:ext uri="{BB962C8B-B14F-4D97-AF65-F5344CB8AC3E}">
        <p14:creationId xmlns:p14="http://schemas.microsoft.com/office/powerpoint/2010/main" val="368046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9"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DC080E20-7BE3-4208-AE28-8E3DC07DD04F}" type="slidenum">
              <a:rPr lang="en-GB"/>
              <a:pPr>
                <a:defRPr/>
              </a:pPr>
              <a:t>‹#›</a:t>
            </a:fld>
            <a:endParaRPr lang="en-GB"/>
          </a:p>
        </p:txBody>
      </p:sp>
    </p:spTree>
    <p:extLst>
      <p:ext uri="{BB962C8B-B14F-4D97-AF65-F5344CB8AC3E}">
        <p14:creationId xmlns:p14="http://schemas.microsoft.com/office/powerpoint/2010/main" val="3883385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32C0C7-5026-4EF3-A73E-7E692F4607DD}" type="slidenum">
              <a:rPr lang="en-GB"/>
              <a:pPr eaLnBrk="1" hangingPunct="1"/>
              <a:t>1</a:t>
            </a:fld>
            <a:endParaRPr 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GB" dirty="0" smtClean="0"/>
              <a:t>This guide introduces the main features of EndNote.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1A4706-D24A-44B3-8146-A65A357F7AAC}" type="slidenum">
              <a:rPr lang="en-GB"/>
              <a:pPr eaLnBrk="1" hangingPunct="1"/>
              <a:t>10</a:t>
            </a:fld>
            <a:endParaRPr 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GB" dirty="0" smtClean="0"/>
              <a:t>Use the dropdown menu to change the reference type. You can change the reference type at any time.</a:t>
            </a:r>
          </a:p>
          <a:p>
            <a:pPr eaLnBrk="1" hangingPunct="1"/>
            <a:r>
              <a:rPr lang="en-GB" dirty="0" smtClean="0"/>
              <a:t>Choose the 'best fit' for the medium and complete all useful fields.</a:t>
            </a:r>
          </a:p>
          <a:p>
            <a:pPr eaLnBrk="1" hangingPunct="1"/>
            <a:r>
              <a:rPr lang="en-GB" dirty="0" smtClean="0"/>
              <a:t>Reference type definitions in EndNote may not always fit with UK practice, for example in Law.</a:t>
            </a:r>
          </a:p>
          <a:p>
            <a:pPr eaLnBrk="1" hangingPunct="1"/>
            <a:r>
              <a:rPr lang="en-GB" dirty="0" smtClean="0"/>
              <a:t>Custom types are available to create unusual reference types.</a:t>
            </a:r>
          </a:p>
          <a:p>
            <a:pPr eaLnBrk="1" hangingPunct="1"/>
            <a:r>
              <a:rPr lang="en-GB" dirty="0" smtClean="0"/>
              <a:t>When all details are completed, click the record's </a:t>
            </a:r>
            <a:r>
              <a:rPr lang="en-GB" b="1" dirty="0" smtClean="0"/>
              <a:t>Close</a:t>
            </a:r>
            <a:r>
              <a:rPr lang="en-GB" dirty="0" smtClean="0"/>
              <a:t> icon (the red circle)</a:t>
            </a:r>
          </a:p>
          <a:p>
            <a:pPr eaLnBrk="1" hangingPunct="1"/>
            <a:r>
              <a:rPr lang="en-GB" dirty="0" smtClean="0"/>
              <a:t>This will save the record details automatically.</a:t>
            </a:r>
          </a:p>
          <a:p>
            <a:pPr eaLnBrk="1" hangingPunct="1"/>
            <a:endParaRPr lang="en-GB"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108</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0" dirty="0" smtClean="0"/>
              <a:t>To</a:t>
            </a:r>
            <a:r>
              <a:rPr lang="en-GB" b="0" baseline="0" dirty="0" smtClean="0"/>
              <a:t> use the 'Find Full Text' option, the links must be enabled. Go to </a:t>
            </a:r>
            <a:r>
              <a:rPr lang="en-GB" b="1" baseline="0" dirty="0" smtClean="0"/>
              <a:t>EndNote X7, Customizer…</a:t>
            </a:r>
            <a:endParaRPr lang="en-GB" b="1"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Services for Mac OS X </a:t>
            </a:r>
            <a:r>
              <a:rPr lang="en-US" dirty="0" smtClean="0"/>
              <a:t>must be enabled. Check the box and click </a:t>
            </a:r>
            <a:r>
              <a:rPr lang="en-US" b="1" dirty="0" smtClean="0"/>
              <a:t>Next</a:t>
            </a:r>
            <a:r>
              <a:rPr lang="en-US" dirty="0" smtClean="0"/>
              <a:t> to install.</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109</a:t>
            </a:fld>
            <a:endParaRPr lang="en-GB"/>
          </a:p>
        </p:txBody>
      </p:sp>
    </p:spTree>
    <p:extLst>
      <p:ext uri="{BB962C8B-B14F-4D97-AF65-F5344CB8AC3E}">
        <p14:creationId xmlns:p14="http://schemas.microsoft.com/office/powerpoint/2010/main" val="2395151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also parameters to be set in EndNote.</a:t>
            </a:r>
            <a:r>
              <a:rPr lang="en-GB" baseline="0" dirty="0" smtClean="0"/>
              <a:t> Go to </a:t>
            </a:r>
            <a:r>
              <a:rPr lang="en-GB" b="1" baseline="0" dirty="0" smtClean="0"/>
              <a:t>EndNote X7, Preferences </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110</a:t>
            </a:fld>
            <a:endParaRPr lang="en-GB"/>
          </a:p>
        </p:txBody>
      </p:sp>
    </p:spTree>
    <p:extLst>
      <p:ext uri="{BB962C8B-B14F-4D97-AF65-F5344CB8AC3E}">
        <p14:creationId xmlns:p14="http://schemas.microsoft.com/office/powerpoint/2010/main" val="24778064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the Find Full Text window, check all the searching options to enable maximum PDF retrieval. Note that the university may have subscription access to individual journals, so check via </a:t>
            </a:r>
            <a:r>
              <a:rPr lang="en-GB" baseline="0" dirty="0" err="1" smtClean="0"/>
              <a:t>TDNet</a:t>
            </a:r>
            <a:r>
              <a:rPr lang="en-GB" baseline="0" dirty="0" smtClean="0"/>
              <a:t> for any PDFs not found by this method.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111</a:t>
            </a:fld>
            <a:endParaRPr lang="en-GB"/>
          </a:p>
        </p:txBody>
      </p:sp>
    </p:spTree>
    <p:extLst>
      <p:ext uri="{BB962C8B-B14F-4D97-AF65-F5344CB8AC3E}">
        <p14:creationId xmlns:p14="http://schemas.microsoft.com/office/powerpoint/2010/main" val="17899710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93F0D2-DA9B-4B57-A2AF-8AB3771F5EF3}" type="slidenum">
              <a:rPr lang="en-GB"/>
              <a:pPr eaLnBrk="1" hangingPunct="1"/>
              <a:t>112</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GB" dirty="0" smtClean="0"/>
              <a:t>The</a:t>
            </a:r>
            <a:r>
              <a:rPr lang="en-GB" b="1" dirty="0" smtClean="0"/>
              <a:t> Find Full Text</a:t>
            </a:r>
            <a:r>
              <a:rPr lang="en-GB" dirty="0" smtClean="0"/>
              <a:t> option currently works between EndNote and Web of Knowledge/PubMed to automatically download PDF files and attach these to the EndNote record for any papers which are either publicly available, or supplied free of charge through the database platform. This does not currently include papers from journals for which the university pays a subscription.</a:t>
            </a:r>
          </a:p>
          <a:p>
            <a:pPr eaLnBrk="1" hangingPunct="1"/>
            <a:r>
              <a:rPr lang="en-GB" dirty="0" smtClean="0"/>
              <a:t>To search all records in the EndNote Library, select one entry, then go to </a:t>
            </a:r>
            <a:r>
              <a:rPr lang="en-GB" b="1" dirty="0" smtClean="0"/>
              <a:t>Edit, Select All.</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20BCCB-F60A-4751-82A6-95490ACB808E}" type="slidenum">
              <a:rPr lang="en-GB"/>
              <a:pPr eaLnBrk="1" hangingPunct="1"/>
              <a:t>113</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GB" dirty="0" smtClean="0"/>
              <a:t>In the dropdown menu, select </a:t>
            </a:r>
            <a:r>
              <a:rPr lang="en-GB" b="1" dirty="0" smtClean="0"/>
              <a:t>Find Full Text</a:t>
            </a:r>
            <a:r>
              <a:rPr lang="en-GB" dirty="0" smtClean="0"/>
              <a:t>, then </a:t>
            </a:r>
            <a:r>
              <a:rPr lang="en-GB" b="1" dirty="0" smtClean="0"/>
              <a:t>Find Full Text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2035A15-C0CD-4CBC-B24B-B1D2EDB19E74}" type="slidenum">
              <a:rPr lang="en-GB"/>
              <a:pPr eaLnBrk="1" hangingPunct="1"/>
              <a:t>114</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GB" dirty="0" smtClean="0"/>
              <a:t>EndNote works through the library, searching for full text and reports progress in the left hand pane. Any full text PDFs located are automatically attached to the </a:t>
            </a:r>
            <a:r>
              <a:rPr lang="en-GB" b="1" dirty="0" smtClean="0"/>
              <a:t>File Attachments </a:t>
            </a:r>
            <a:r>
              <a:rPr lang="en-GB" dirty="0" smtClean="0"/>
              <a:t>field of the individual EndNote record and denoted by a paperclip in the library or group window.</a:t>
            </a:r>
          </a:p>
          <a:p>
            <a:pPr eaLnBrk="1" hangingPunct="1"/>
            <a:endParaRPr lang="en-GB" dirty="0" smtClean="0"/>
          </a:p>
          <a:p>
            <a:pPr eaLnBrk="1" hangingPunct="1"/>
            <a:endParaRPr lang="en-GB"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74B7EB-47CE-41FA-AEC1-29E2DFC9B663}" type="slidenum">
              <a:rPr lang="en-GB"/>
              <a:pPr eaLnBrk="1" hangingPunct="1"/>
              <a:t>115</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GB" smtClean="0"/>
              <a:t>Access the full text directly from the EndNote Library record.</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116</a:t>
            </a:fld>
            <a:endParaRPr lang="en-GB"/>
          </a:p>
        </p:txBody>
      </p:sp>
    </p:spTree>
    <p:extLst>
      <p:ext uri="{BB962C8B-B14F-4D97-AF65-F5344CB8AC3E}">
        <p14:creationId xmlns:p14="http://schemas.microsoft.com/office/powerpoint/2010/main" val="28006795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117</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 Open the PDF location and select and drag onto the record.</a:t>
            </a:r>
          </a:p>
          <a:p>
            <a:pPr eaLnBrk="1" hangingPunct="1"/>
            <a:r>
              <a:rPr lang="en-GB" dirty="0" smtClean="0"/>
              <a:t>Note that it is helpful to rename PDF files when saving from online resources so that they can be more readily identified for addition to the EndNote records.</a:t>
            </a:r>
          </a:p>
          <a:p>
            <a:pPr eaLnBrk="1" hangingPunct="1"/>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a:t>
            </a:fld>
            <a:endParaRPr lang="en-GB"/>
          </a:p>
        </p:txBody>
      </p:sp>
    </p:spTree>
    <p:extLst>
      <p:ext uri="{BB962C8B-B14F-4D97-AF65-F5344CB8AC3E}">
        <p14:creationId xmlns:p14="http://schemas.microsoft.com/office/powerpoint/2010/main" val="17040793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pdf</a:t>
            </a:r>
            <a:r>
              <a:rPr lang="en-US" dirty="0" smtClean="0"/>
              <a:t> is attached to the record</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118</a:t>
            </a:fld>
            <a:endParaRPr lang="en-GB"/>
          </a:p>
        </p:txBody>
      </p:sp>
    </p:spTree>
    <p:extLst>
      <p:ext uri="{BB962C8B-B14F-4D97-AF65-F5344CB8AC3E}">
        <p14:creationId xmlns:p14="http://schemas.microsoft.com/office/powerpoint/2010/main" val="26618119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you close the record you will be prompted to save changes. Changes include File Attachments.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119</a:t>
            </a:fld>
            <a:endParaRPr lang="en-GB"/>
          </a:p>
        </p:txBody>
      </p:sp>
    </p:spTree>
    <p:extLst>
      <p:ext uri="{BB962C8B-B14F-4D97-AF65-F5344CB8AC3E}">
        <p14:creationId xmlns:p14="http://schemas.microsoft.com/office/powerpoint/2010/main" val="41968512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120</a:t>
            </a:fld>
            <a:endParaRPr lang="en-GB"/>
          </a:p>
        </p:txBody>
      </p:sp>
    </p:spTree>
    <p:extLst>
      <p:ext uri="{BB962C8B-B14F-4D97-AF65-F5344CB8AC3E}">
        <p14:creationId xmlns:p14="http://schemas.microsoft.com/office/powerpoint/2010/main" val="7876762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 </a:t>
            </a:r>
            <a:r>
              <a:rPr lang="en-GB" dirty="0" err="1" smtClean="0"/>
              <a:t>pdf</a:t>
            </a:r>
            <a:r>
              <a:rPr lang="en-GB" dirty="0" smtClean="0"/>
              <a:t> file is attached to an Endnote record, the file name will be shown on the </a:t>
            </a:r>
            <a:r>
              <a:rPr lang="en-GB" b="1" dirty="0" smtClean="0"/>
              <a:t>PDF </a:t>
            </a:r>
            <a:r>
              <a:rPr lang="en-GB" dirty="0" smtClean="0"/>
              <a:t>panel. Click the Display icon</a:t>
            </a:r>
            <a:r>
              <a:rPr lang="en-GB" baseline="0" dirty="0" smtClean="0"/>
              <a:t> to view the </a:t>
            </a:r>
            <a:r>
              <a:rPr lang="en-GB" baseline="0" dirty="0" err="1" smtClean="0"/>
              <a:t>pdf</a:t>
            </a:r>
            <a:r>
              <a:rPr lang="en-GB" baseline="0" dirty="0" smtClean="0"/>
              <a:t> in a new browser window.</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121</a:t>
            </a:fld>
            <a:endParaRPr lang="en-GB"/>
          </a:p>
        </p:txBody>
      </p:sp>
    </p:spTree>
    <p:extLst>
      <p:ext uri="{BB962C8B-B14F-4D97-AF65-F5344CB8AC3E}">
        <p14:creationId xmlns:p14="http://schemas.microsoft.com/office/powerpoint/2010/main" val="25353448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PDF toolbar</a:t>
            </a:r>
            <a:r>
              <a:rPr lang="en-GB" baseline="0" dirty="0" smtClean="0"/>
              <a:t> to copy, print, scroll through the document pages, magnify or rotate pages. PDF edit functions are available on an additional toolbar, opened from the Edit icon.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122</a:t>
            </a:fld>
            <a:endParaRPr lang="en-GB"/>
          </a:p>
        </p:txBody>
      </p:sp>
    </p:spTree>
    <p:extLst>
      <p:ext uri="{BB962C8B-B14F-4D97-AF65-F5344CB8AC3E}">
        <p14:creationId xmlns:p14="http://schemas.microsoft.com/office/powerpoint/2010/main" val="33558172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Sections of the document can be highlighted: select</a:t>
            </a:r>
            <a:r>
              <a:rPr lang="en-GB" baseline="0" dirty="0" smtClean="0"/>
              <a:t> and drag over relevant sections,</a:t>
            </a:r>
            <a:r>
              <a:rPr lang="en-GB" dirty="0" smtClean="0"/>
              <a:t> then click on the highlight tool on the PDF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123</a:t>
            </a:fld>
            <a:endParaRPr lang="en-GB"/>
          </a:p>
        </p:txBody>
      </p:sp>
    </p:spTree>
    <p:extLst>
      <p:ext uri="{BB962C8B-B14F-4D97-AF65-F5344CB8AC3E}">
        <p14:creationId xmlns:p14="http://schemas.microsoft.com/office/powerpoint/2010/main" val="20258846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sticky note icon, and then the location in the document where the note is to be placed.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124</a:t>
            </a:fld>
            <a:endParaRPr lang="en-GB"/>
          </a:p>
        </p:txBody>
      </p:sp>
    </p:spTree>
    <p:extLst>
      <p:ext uri="{BB962C8B-B14F-4D97-AF65-F5344CB8AC3E}">
        <p14:creationId xmlns:p14="http://schemas.microsoft.com/office/powerpoint/2010/main" val="28391074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 colour sticky notes can be selected for different themes</a:t>
            </a:r>
            <a:r>
              <a:rPr lang="en-GB" baseline="0" dirty="0" smtClean="0"/>
              <a:t>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125</a:t>
            </a:fld>
            <a:endParaRPr lang="en-GB"/>
          </a:p>
        </p:txBody>
      </p:sp>
    </p:spTree>
    <p:extLst>
      <p:ext uri="{BB962C8B-B14F-4D97-AF65-F5344CB8AC3E}">
        <p14:creationId xmlns:p14="http://schemas.microsoft.com/office/powerpoint/2010/main" val="37524684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Double</a:t>
            </a:r>
            <a:r>
              <a:rPr lang="en-GB" baseline="0" dirty="0" smtClean="0"/>
              <a:t> click the sticky note. A timed and dated Notes window displays. Add further comments at any time.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126</a:t>
            </a:fld>
            <a:endParaRPr lang="en-GB"/>
          </a:p>
        </p:txBody>
      </p:sp>
    </p:spTree>
    <p:extLst>
      <p:ext uri="{BB962C8B-B14F-4D97-AF65-F5344CB8AC3E}">
        <p14:creationId xmlns:p14="http://schemas.microsoft.com/office/powerpoint/2010/main" val="35816154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minimise</a:t>
            </a:r>
            <a:r>
              <a:rPr lang="en-GB" baseline="0" dirty="0" smtClean="0"/>
              <a:t> icon to return to the EndNote library: you will be prompted to save highlight and note changes.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127</a:t>
            </a:fld>
            <a:endParaRPr lang="en-GB"/>
          </a:p>
        </p:txBody>
      </p:sp>
    </p:spTree>
    <p:extLst>
      <p:ext uri="{BB962C8B-B14F-4D97-AF65-F5344CB8AC3E}">
        <p14:creationId xmlns:p14="http://schemas.microsoft.com/office/powerpoint/2010/main" val="389872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24EA55-4E5F-45DF-998A-1795FA0EF467}" type="slidenum">
              <a:rPr lang="en-GB"/>
              <a:pPr eaLnBrk="1" hangingPunct="1"/>
              <a:t>14</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GB" dirty="0" smtClean="0"/>
              <a:t>Note some important points about the various record fields: </a:t>
            </a:r>
          </a:p>
          <a:p>
            <a:pPr eaLnBrk="1" hangingPunct="1"/>
            <a:r>
              <a:rPr lang="en-GB" dirty="0" smtClean="0"/>
              <a:t>Use one author or editor per line, as EndNote counts the number of lines in order to establish the number of authors.</a:t>
            </a:r>
          </a:p>
          <a:p>
            <a:pPr eaLnBrk="1" hangingPunct="1"/>
            <a:r>
              <a:rPr lang="en-GB" dirty="0" smtClean="0"/>
              <a:t>Enter the surname, followed by a comma, which is an important character, then first names or initials - EndNote will format this field according to the instructions given. Corporate authors must always be terminated by a comma.</a:t>
            </a:r>
          </a:p>
          <a:p>
            <a:pPr eaLnBrk="1" hangingPunct="1"/>
            <a:r>
              <a:rPr lang="en-GB" dirty="0" smtClean="0"/>
              <a:t>The author, journal title and keywords fields are indexed and displayed in red.</a:t>
            </a:r>
          </a:p>
          <a:p>
            <a:pPr eaLnBrk="1" hangingPunct="1"/>
            <a:r>
              <a:rPr lang="en-GB" dirty="0" smtClean="0"/>
              <a:t>Use only the record fields required: the bibliographic templates can be modified to include additional fields if required.</a:t>
            </a:r>
          </a:p>
          <a:p>
            <a:pPr eaLnBrk="1" hangingPunct="1"/>
            <a:r>
              <a:rPr lang="en-GB" dirty="0" smtClean="0"/>
              <a:t>The URL field provides an automatic hyperlink.</a:t>
            </a:r>
          </a:p>
          <a:p>
            <a:pPr eaLnBrk="1" hangingPunct="1"/>
            <a:r>
              <a:rPr lang="en-GB" dirty="0" smtClean="0"/>
              <a:t>Some fields, such as Notes and Research Notes, are free format and can be used for text or graphics. Files in other formats can also be attached to the records.</a:t>
            </a:r>
          </a:p>
          <a:p>
            <a:pPr eaLnBrk="1" hangingPunct="1"/>
            <a:r>
              <a:rPr lang="en-GB" dirty="0" smtClean="0"/>
              <a:t>It is best to use </a:t>
            </a:r>
            <a:r>
              <a:rPr lang="en-GB" b="1" dirty="0" smtClean="0"/>
              <a:t>Research Notes</a:t>
            </a:r>
            <a:r>
              <a:rPr lang="en-GB" dirty="0"/>
              <a:t> </a:t>
            </a:r>
            <a:r>
              <a:rPr lang="en-GB" dirty="0" smtClean="0"/>
              <a:t>for your own comments </a:t>
            </a:r>
          </a:p>
          <a:p>
            <a:pPr eaLnBrk="1" hangingPunct="1"/>
            <a:r>
              <a:rPr lang="en-GB" dirty="0" smtClean="0"/>
              <a:t>When using the keywords field, terms can be created in advance, to ensure consistency. New terms can be added at any time.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Highlights</a:t>
            </a:r>
            <a:r>
              <a:rPr lang="en-GB" baseline="0" dirty="0" smtClean="0"/>
              <a:t> are saved and can be viewed on screen: they will also show if the document is printed.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128</a:t>
            </a:fld>
            <a:endParaRPr lang="en-GB"/>
          </a:p>
        </p:txBody>
      </p:sp>
    </p:spTree>
    <p:extLst>
      <p:ext uri="{BB962C8B-B14F-4D97-AF65-F5344CB8AC3E}">
        <p14:creationId xmlns:p14="http://schemas.microsoft.com/office/powerpoint/2010/main" val="23180988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Quick search facility to search all fields of the EndNote record, and /or </a:t>
            </a:r>
            <a:r>
              <a:rPr lang="en-GB" dirty="0" err="1" smtClean="0"/>
              <a:t>pdf</a:t>
            </a:r>
            <a:r>
              <a:rPr lang="en-GB" dirty="0" smtClean="0"/>
              <a:t> text</a:t>
            </a:r>
            <a:r>
              <a:rPr lang="en-GB" baseline="0" dirty="0" smtClean="0"/>
              <a:t> and sticky note comments: alternatively open the </a:t>
            </a:r>
            <a:r>
              <a:rPr lang="en-GB" b="1" baseline="0" dirty="0" smtClean="0"/>
              <a:t>Search</a:t>
            </a:r>
            <a:r>
              <a:rPr lang="en-GB" baseline="0" dirty="0" smtClean="0"/>
              <a:t> panel and search specific fields of the record.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129</a:t>
            </a:fld>
            <a:endParaRPr lang="en-GB"/>
          </a:p>
        </p:txBody>
      </p:sp>
    </p:spTree>
    <p:extLst>
      <p:ext uri="{BB962C8B-B14F-4D97-AF65-F5344CB8AC3E}">
        <p14:creationId xmlns:p14="http://schemas.microsoft.com/office/powerpoint/2010/main" val="23392485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Search results are returned.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130</a:t>
            </a:fld>
            <a:endParaRPr lang="en-GB"/>
          </a:p>
        </p:txBody>
      </p:sp>
    </p:spTree>
    <p:extLst>
      <p:ext uri="{BB962C8B-B14F-4D97-AF65-F5344CB8AC3E}">
        <p14:creationId xmlns:p14="http://schemas.microsoft.com/office/powerpoint/2010/main" val="29369328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Google Scholar home page layout changes frequently: look for a cogwheel, 'settings', or 'advanced options'.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132</a:t>
            </a:fld>
            <a:endParaRPr lang="en-GB"/>
          </a:p>
        </p:txBody>
      </p:sp>
    </p:spTree>
    <p:extLst>
      <p:ext uri="{BB962C8B-B14F-4D97-AF65-F5344CB8AC3E}">
        <p14:creationId xmlns:p14="http://schemas.microsoft.com/office/powerpoint/2010/main" val="20170607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t>
            </a:r>
            <a:r>
              <a:rPr lang="en-GB" b="1" dirty="0" smtClean="0"/>
              <a:t>Bibliography Manager</a:t>
            </a:r>
            <a:r>
              <a:rPr lang="en-GB" dirty="0" smtClean="0"/>
              <a:t>, choose to show</a:t>
            </a:r>
            <a:r>
              <a:rPr lang="en-GB" baseline="0" dirty="0" smtClean="0"/>
              <a:t> links for Endnote.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133</a:t>
            </a:fld>
            <a:endParaRPr lang="en-GB"/>
          </a:p>
        </p:txBody>
      </p:sp>
    </p:spTree>
    <p:extLst>
      <p:ext uri="{BB962C8B-B14F-4D97-AF65-F5344CB8AC3E}">
        <p14:creationId xmlns:p14="http://schemas.microsoft.com/office/powerpoint/2010/main" val="32932763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search</a:t>
            </a:r>
            <a:r>
              <a:rPr lang="en-GB" baseline="0" dirty="0" smtClean="0"/>
              <a:t> result shows a link to export to EndNote. There is no way of creating a list of items to export.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134</a:t>
            </a:fld>
            <a:endParaRPr lang="en-GB"/>
          </a:p>
        </p:txBody>
      </p:sp>
    </p:spTree>
    <p:extLst>
      <p:ext uri="{BB962C8B-B14F-4D97-AF65-F5344CB8AC3E}">
        <p14:creationId xmlns:p14="http://schemas.microsoft.com/office/powerpoint/2010/main" val="1866300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record is imported as a temporary reference, and is also added to </a:t>
            </a:r>
            <a:r>
              <a:rPr lang="en-GB" b="1" dirty="0" smtClean="0"/>
              <a:t>All References</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135</a:t>
            </a:fld>
            <a:endParaRPr lang="en-GB"/>
          </a:p>
        </p:txBody>
      </p:sp>
    </p:spTree>
    <p:extLst>
      <p:ext uri="{BB962C8B-B14F-4D97-AF65-F5344CB8AC3E}">
        <p14:creationId xmlns:p14="http://schemas.microsoft.com/office/powerpoint/2010/main" val="15141063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Carry out a search on </a:t>
            </a:r>
            <a:r>
              <a:rPr lang="en-GB" dirty="0" err="1" smtClean="0"/>
              <a:t>DelphiS</a:t>
            </a:r>
            <a:r>
              <a:rPr lang="en-GB" dirty="0" smtClean="0"/>
              <a:t> in the usual way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137</a:t>
            </a:fld>
            <a:endParaRPr lang="en-GB"/>
          </a:p>
        </p:txBody>
      </p:sp>
    </p:spTree>
    <p:extLst>
      <p:ext uri="{BB962C8B-B14F-4D97-AF65-F5344CB8AC3E}">
        <p14:creationId xmlns:p14="http://schemas.microsoft.com/office/powerpoint/2010/main" val="21283659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on the </a:t>
            </a:r>
            <a:r>
              <a:rPr lang="en-GB" b="1" dirty="0" smtClean="0"/>
              <a:t>Folder</a:t>
            </a:r>
            <a:r>
              <a:rPr lang="en-GB" dirty="0" smtClean="0"/>
              <a:t> icon to add selected items. When all required items have been added, go to </a:t>
            </a:r>
            <a:r>
              <a:rPr lang="en-GB" b="1" dirty="0" smtClean="0"/>
              <a:t>Folder View </a:t>
            </a:r>
            <a:r>
              <a:rPr lang="en-GB" dirty="0" smtClean="0"/>
              <a:t>or the Folder link on the top 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138</a:t>
            </a:fld>
            <a:endParaRPr lang="en-GB"/>
          </a:p>
        </p:txBody>
      </p:sp>
    </p:spTree>
    <p:extLst>
      <p:ext uri="{BB962C8B-B14F-4D97-AF65-F5344CB8AC3E}">
        <p14:creationId xmlns:p14="http://schemas.microsoft.com/office/powerpoint/2010/main" val="8189453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the </a:t>
            </a:r>
            <a:r>
              <a:rPr lang="en-GB" b="1" dirty="0" smtClean="0"/>
              <a:t>Select all </a:t>
            </a:r>
            <a:r>
              <a:rPr lang="en-GB" dirty="0" smtClean="0"/>
              <a:t>box (or deselect any items no longer required) then go to </a:t>
            </a:r>
            <a:r>
              <a:rPr lang="en-GB" b="1" dirty="0" smtClean="0"/>
              <a:t>Export</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139</a:t>
            </a:fld>
            <a:endParaRPr lang="en-GB"/>
          </a:p>
        </p:txBody>
      </p:sp>
    </p:spTree>
    <p:extLst>
      <p:ext uri="{BB962C8B-B14F-4D97-AF65-F5344CB8AC3E}">
        <p14:creationId xmlns:p14="http://schemas.microsoft.com/office/powerpoint/2010/main" val="208775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all chosen fields have been completed, Click the RECORD </a:t>
            </a:r>
            <a:r>
              <a:rPr lang="en-GB" b="1" dirty="0" smtClean="0"/>
              <a:t>Close</a:t>
            </a:r>
            <a:r>
              <a:rPr lang="en-GB" dirty="0" smtClean="0"/>
              <a:t> icon - the red circle. </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a:t>
            </a:fld>
            <a:endParaRPr lang="en-GB"/>
          </a:p>
        </p:txBody>
      </p:sp>
    </p:spTree>
    <p:extLst>
      <p:ext uri="{BB962C8B-B14F-4D97-AF65-F5344CB8AC3E}">
        <p14:creationId xmlns:p14="http://schemas.microsoft.com/office/powerpoint/2010/main" val="34063079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default is to export to EndNote: click </a:t>
            </a:r>
            <a:r>
              <a:rPr lang="en-GB" b="1" dirty="0" smtClean="0"/>
              <a:t>Save</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140</a:t>
            </a:fld>
            <a:endParaRPr lang="en-GB"/>
          </a:p>
        </p:txBody>
      </p:sp>
    </p:spTree>
    <p:extLst>
      <p:ext uri="{BB962C8B-B14F-4D97-AF65-F5344CB8AC3E}">
        <p14:creationId xmlns:p14="http://schemas.microsoft.com/office/powerpoint/2010/main" val="9174353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Records are displayed as a temporary group of imported references. And are added to </a:t>
            </a:r>
            <a:r>
              <a:rPr lang="en-GB" b="1" dirty="0" smtClean="0"/>
              <a:t>All</a:t>
            </a:r>
            <a:r>
              <a:rPr lang="en-GB" b="1" baseline="0" dirty="0" smtClean="0"/>
              <a:t> References</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141</a:t>
            </a:fld>
            <a:endParaRPr lang="en-GB"/>
          </a:p>
        </p:txBody>
      </p:sp>
    </p:spTree>
    <p:extLst>
      <p:ext uri="{BB962C8B-B14F-4D97-AF65-F5344CB8AC3E}">
        <p14:creationId xmlns:p14="http://schemas.microsoft.com/office/powerpoint/2010/main" val="4733978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142</a:t>
            </a:fld>
            <a:endParaRPr lang="en-GB"/>
          </a:p>
        </p:txBody>
      </p:sp>
    </p:spTree>
    <p:extLst>
      <p:ext uri="{BB962C8B-B14F-4D97-AF65-F5344CB8AC3E}">
        <p14:creationId xmlns:p14="http://schemas.microsoft.com/office/powerpoint/2010/main" val="30345434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045B100-CA4A-4882-8D7D-BBA26250EC6C}" type="slidenum">
              <a:rPr lang="en-GB"/>
              <a:pPr eaLnBrk="1" hangingPunct="1"/>
              <a:t>143</a:t>
            </a:fld>
            <a:endParaRPr lang="en-GB"/>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GB" dirty="0" smtClean="0"/>
              <a:t>Most library catalogues, including Southampton's own, do not have a bibliographic export facility. However the catalogues can be searched and results downloaded by initiating the search via EndNote. Note that this is a less sophisticated search than those commenced from within an individual database.</a:t>
            </a:r>
          </a:p>
          <a:p>
            <a:pPr eaLnBrk="1" hangingPunct="1"/>
            <a:r>
              <a:rPr lang="en-GB" dirty="0" smtClean="0"/>
              <a:t>To make the connection with the University of Southampton catalogue, in the </a:t>
            </a:r>
            <a:r>
              <a:rPr lang="en-GB" b="1" dirty="0" smtClean="0"/>
              <a:t>Online Search</a:t>
            </a:r>
            <a:r>
              <a:rPr lang="en-GB" dirty="0" smtClean="0"/>
              <a:t> section of the </a:t>
            </a:r>
            <a:r>
              <a:rPr lang="en-GB" dirty="0" err="1" smtClean="0"/>
              <a:t>lefthand</a:t>
            </a:r>
            <a:r>
              <a:rPr lang="en-GB" dirty="0" smtClean="0"/>
              <a:t> panel, click </a:t>
            </a:r>
            <a:r>
              <a:rPr lang="en-GB" b="1" dirty="0" smtClean="0"/>
              <a:t>More…</a:t>
            </a:r>
          </a:p>
          <a:p>
            <a:pPr eaLnBrk="1" hangingPunct="1"/>
            <a:endParaRPr lang="en-GB"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In the </a:t>
            </a:r>
            <a:r>
              <a:rPr lang="en-GB" b="1" dirty="0" smtClean="0"/>
              <a:t>Choose a Connection </a:t>
            </a:r>
            <a:r>
              <a:rPr lang="en-GB" dirty="0" smtClean="0"/>
              <a:t>window, scroll down to select </a:t>
            </a:r>
            <a:r>
              <a:rPr lang="en-GB" b="1" dirty="0" smtClean="0"/>
              <a:t>U Southampton</a:t>
            </a:r>
            <a:r>
              <a:rPr lang="en-GB" dirty="0" smtClean="0"/>
              <a:t> and click </a:t>
            </a:r>
            <a:r>
              <a:rPr lang="en-GB" b="1" dirty="0" smtClean="0"/>
              <a:t>Choose.</a:t>
            </a:r>
          </a:p>
          <a:p>
            <a:pPr eaLnBrk="1" hangingPunct="1"/>
            <a:r>
              <a:rPr lang="en-GB" dirty="0" smtClean="0"/>
              <a:t>Search catalogues of other libraries in the same way.</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144</a:t>
            </a:fld>
            <a:endParaRPr lang="en-GB"/>
          </a:p>
        </p:txBody>
      </p:sp>
    </p:spTree>
    <p:extLst>
      <p:ext uri="{BB962C8B-B14F-4D97-AF65-F5344CB8AC3E}">
        <p14:creationId xmlns:p14="http://schemas.microsoft.com/office/powerpoint/2010/main" val="620353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FC27B0E-A618-45AB-832E-1DC699E574CD}" type="slidenum">
              <a:rPr lang="en-GB"/>
              <a:pPr eaLnBrk="1" hangingPunct="1"/>
              <a:t>145</a:t>
            </a:fld>
            <a:endParaRPr lang="en-GB"/>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GB" dirty="0" smtClean="0"/>
              <a:t>The new connection will now appear in the </a:t>
            </a:r>
            <a:r>
              <a:rPr lang="en-GB" b="1" dirty="0" smtClean="0"/>
              <a:t>Online Search</a:t>
            </a:r>
            <a:r>
              <a:rPr lang="en-GB" dirty="0" smtClean="0"/>
              <a:t> list.</a:t>
            </a:r>
          </a:p>
          <a:p>
            <a:pPr eaLnBrk="1" hangingPunct="1"/>
            <a:r>
              <a:rPr lang="en-GB" dirty="0" smtClean="0"/>
              <a:t>The search tab above the library pane is directed to the selected library catalogue.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EDF2AF-73FA-4C27-841E-D8285179B25E}" type="slidenum">
              <a:rPr lang="en-GB"/>
              <a:pPr eaLnBrk="1" hangingPunct="1"/>
              <a:t>146</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GB" dirty="0" smtClean="0"/>
              <a:t>A range of search fields, search criteria and search terms can be selected</a:t>
            </a:r>
            <a:r>
              <a:rPr lang="en-GB" dirty="0" smtClean="0">
                <a:solidFill>
                  <a:srgbClr val="FF0066"/>
                </a:solidFill>
              </a:rPr>
              <a:t>. </a:t>
            </a:r>
            <a:r>
              <a:rPr lang="en-GB" b="0" dirty="0" smtClean="0">
                <a:solidFill>
                  <a:srgbClr val="FF0066"/>
                </a:solidFill>
              </a:rPr>
              <a:t>Each search box should contain a single word only, unlike database searches.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05EF38-F809-4F30-A19C-A155851FF437}" type="slidenum">
              <a:rPr lang="en-GB"/>
              <a:pPr eaLnBrk="1" hangingPunct="1"/>
              <a:t>147</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GB" dirty="0" smtClean="0"/>
              <a:t>The </a:t>
            </a:r>
            <a:r>
              <a:rPr lang="en-GB" b="1" dirty="0" smtClean="0"/>
              <a:t>Confirm Online Search</a:t>
            </a:r>
            <a:r>
              <a:rPr lang="en-GB" dirty="0" smtClean="0"/>
              <a:t> window shows the number of records retrieved. Refine the search if necessary.</a:t>
            </a:r>
          </a:p>
          <a:p>
            <a:pPr eaLnBrk="1" hangingPunct="1"/>
            <a:r>
              <a:rPr lang="en-GB" dirty="0" smtClean="0"/>
              <a:t>Click</a:t>
            </a:r>
            <a:r>
              <a:rPr lang="en-GB" b="1" dirty="0" smtClean="0"/>
              <a:t> OK</a:t>
            </a:r>
            <a:r>
              <a:rPr lang="en-GB" dirty="0" smtClean="0"/>
              <a:t> to add the retrieved records to the EndNote Library.</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840C68-21F4-483E-B6B7-EBECFEFF97CC}" type="slidenum">
              <a:rPr lang="en-GB"/>
              <a:pPr eaLnBrk="1" hangingPunct="1"/>
              <a:t>148</a:t>
            </a:fld>
            <a:endParaRPr lang="en-GB"/>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GB" smtClean="0"/>
              <a:t>Imported records display as a temporary group and are also added to the main library.</a:t>
            </a:r>
          </a:p>
          <a:p>
            <a:pPr eaLnBrk="1" hangingPunct="1"/>
            <a:r>
              <a:rPr lang="en-GB" smtClean="0"/>
              <a:t>Double click on any record to view. All fields in the catalogue record will be imported to the EndNote Library.</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manage duplicates in any folder, go to </a:t>
            </a:r>
            <a:r>
              <a:rPr lang="en-GB" b="1" dirty="0" smtClean="0"/>
              <a:t>Edit, Select All</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150</a:t>
            </a:fld>
            <a:endParaRPr lang="en-GB"/>
          </a:p>
        </p:txBody>
      </p:sp>
    </p:spTree>
    <p:extLst>
      <p:ext uri="{BB962C8B-B14F-4D97-AF65-F5344CB8AC3E}">
        <p14:creationId xmlns:p14="http://schemas.microsoft.com/office/powerpoint/2010/main" val="11791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You will be prompted to save</a:t>
            </a:r>
            <a:r>
              <a:rPr lang="en-GB" baseline="0" dirty="0" smtClean="0"/>
              <a:t> any changes to the record, including edits and file attachments etc</a:t>
            </a:r>
            <a:r>
              <a:rPr lang="en-GB" dirty="0" smtClean="0"/>
              <a:t>.</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a:t>
            </a:fld>
            <a:endParaRPr lang="en-GB"/>
          </a:p>
        </p:txBody>
      </p:sp>
    </p:spTree>
    <p:extLst>
      <p:ext uri="{BB962C8B-B14F-4D97-AF65-F5344CB8AC3E}">
        <p14:creationId xmlns:p14="http://schemas.microsoft.com/office/powerpoint/2010/main" val="32469131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the References drop down menu, choose </a:t>
            </a:r>
            <a:r>
              <a:rPr lang="en-GB" b="1" dirty="0" smtClean="0"/>
              <a:t>Find Duplicates</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151</a:t>
            </a:fld>
            <a:endParaRPr lang="en-GB"/>
          </a:p>
        </p:txBody>
      </p:sp>
    </p:spTree>
    <p:extLst>
      <p:ext uri="{BB962C8B-B14F-4D97-AF65-F5344CB8AC3E}">
        <p14:creationId xmlns:p14="http://schemas.microsoft.com/office/powerpoint/2010/main" val="33856137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Fields with differences are highlighted. Choose which reference to keep or click </a:t>
            </a:r>
            <a:r>
              <a:rPr lang="en-GB" b="1" dirty="0" smtClean="0"/>
              <a:t>Skip</a:t>
            </a:r>
            <a:r>
              <a:rPr lang="en-GB" dirty="0" smtClean="0"/>
              <a:t> to keep both. It is generally best to keep the earlier record, as this may have already been cited. If</a:t>
            </a:r>
            <a:r>
              <a:rPr lang="en-GB" baseline="0" dirty="0" smtClean="0"/>
              <a:t> there are more than two entries for an item, EndNote will display in pairs, so that unwanted records can all be eliminated.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152</a:t>
            </a:fld>
            <a:endParaRPr lang="en-GB"/>
          </a:p>
        </p:txBody>
      </p:sp>
    </p:spTree>
    <p:extLst>
      <p:ext uri="{BB962C8B-B14F-4D97-AF65-F5344CB8AC3E}">
        <p14:creationId xmlns:p14="http://schemas.microsoft.com/office/powerpoint/2010/main" val="40462062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153</a:t>
            </a:fld>
            <a:endParaRPr lang="en-GB"/>
          </a:p>
        </p:txBody>
      </p:sp>
    </p:spTree>
    <p:extLst>
      <p:ext uri="{BB962C8B-B14F-4D97-AF65-F5344CB8AC3E}">
        <p14:creationId xmlns:p14="http://schemas.microsoft.com/office/powerpoint/2010/main" val="22150582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need to</a:t>
            </a:r>
            <a:r>
              <a:rPr lang="en-GB" baseline="0" dirty="0" smtClean="0"/>
              <a:t> </a:t>
            </a:r>
            <a:r>
              <a:rPr lang="en-GB" dirty="0" smtClean="0"/>
              <a:t>add the Cite While You Write plugin before you start. On the EndNote</a:t>
            </a:r>
            <a:r>
              <a:rPr lang="en-GB" baseline="0" dirty="0" smtClean="0"/>
              <a:t> menu, go to </a:t>
            </a:r>
            <a:r>
              <a:rPr lang="en-GB" b="1" baseline="0" dirty="0" smtClean="0"/>
              <a:t>Customizer</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154</a:t>
            </a:fld>
            <a:endParaRPr lang="en-GB"/>
          </a:p>
        </p:txBody>
      </p:sp>
    </p:spTree>
    <p:extLst>
      <p:ext uri="{BB962C8B-B14F-4D97-AF65-F5344CB8AC3E}">
        <p14:creationId xmlns:p14="http://schemas.microsoft.com/office/powerpoint/2010/main" val="16830732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the</a:t>
            </a:r>
            <a:r>
              <a:rPr lang="en-GB" baseline="0" dirty="0" smtClean="0"/>
              <a:t> Cite While You Write </a:t>
            </a:r>
            <a:r>
              <a:rPr lang="en-GB" baseline="0" dirty="0" err="1" smtClean="0"/>
              <a:t>addin</a:t>
            </a:r>
            <a:r>
              <a:rPr lang="en-GB" baseline="0" dirty="0" smtClean="0"/>
              <a:t> box, click </a:t>
            </a:r>
            <a:r>
              <a:rPr lang="en-GB" b="1" baseline="0" dirty="0" smtClean="0"/>
              <a:t>Next</a:t>
            </a:r>
            <a:r>
              <a:rPr lang="en-GB" baseline="0" dirty="0" smtClean="0"/>
              <a:t> and follow subsequent instructions.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155</a:t>
            </a:fld>
            <a:endParaRPr lang="en-GB"/>
          </a:p>
        </p:txBody>
      </p:sp>
    </p:spTree>
    <p:extLst>
      <p:ext uri="{BB962C8B-B14F-4D97-AF65-F5344CB8AC3E}">
        <p14:creationId xmlns:p14="http://schemas.microsoft.com/office/powerpoint/2010/main" val="22222474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156</a:t>
            </a:fld>
            <a:endParaRPr lang="en-GB"/>
          </a:p>
        </p:txBody>
      </p:sp>
    </p:spTree>
    <p:extLst>
      <p:ext uri="{BB962C8B-B14F-4D97-AF65-F5344CB8AC3E}">
        <p14:creationId xmlns:p14="http://schemas.microsoft.com/office/powerpoint/2010/main" val="38534907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D094CB-07D2-4210-AC65-93FA925BDD16}" type="slidenum">
              <a:rPr lang="en-GB"/>
              <a:pPr eaLnBrk="1" hangingPunct="1"/>
              <a:t>157</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GB" dirty="0" smtClean="0"/>
              <a:t>Always open EndNote first and then Word. This causes the EndNote tab to display in Word. The CWYW option must be enabled in EndnoteX7</a:t>
            </a:r>
            <a:r>
              <a:rPr lang="en-GB" baseline="0" dirty="0" smtClean="0"/>
              <a:t> Customizer</a:t>
            </a:r>
            <a:endParaRPr lang="en-GB" dirty="0" smtClean="0"/>
          </a:p>
          <a:p>
            <a:pPr eaLnBrk="1" hangingPunct="1"/>
            <a:r>
              <a:rPr lang="en-GB" dirty="0" smtClean="0"/>
              <a:t>Some icons occur on both toolbars allowing operation from either window.</a:t>
            </a:r>
          </a:p>
          <a:p>
            <a:pPr eaLnBrk="1" hangingPunct="1"/>
            <a:r>
              <a:rPr lang="en-GB" dirty="0" smtClean="0"/>
              <a:t>The icon with the grey down arrow is used to insert citations.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317A02-09C8-4EAA-B059-8F27E2C275C3}" type="slidenum">
              <a:rPr lang="en-GB"/>
              <a:pPr eaLnBrk="1" hangingPunct="1"/>
              <a:t>158</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GB" dirty="0" smtClean="0"/>
              <a:t>EndNote inserts citations and creates a simultaneous bibliography at the end of the text. It is helpful to insert a page break.</a:t>
            </a:r>
          </a:p>
          <a:p>
            <a:pPr eaLnBrk="1" hangingPunct="1"/>
            <a:r>
              <a:rPr lang="en-GB" dirty="0" smtClean="0"/>
              <a:t>In the Word document, select the point in the text to insert the reference.</a:t>
            </a:r>
          </a:p>
          <a:p>
            <a:pPr eaLnBrk="1" hangingPunct="1"/>
            <a:r>
              <a:rPr lang="en-GB" dirty="0" smtClean="0"/>
              <a:t>Go to EndNote to select the required reference. </a:t>
            </a:r>
          </a:p>
          <a:p>
            <a:pPr eaLnBrk="1" hangingPunct="1"/>
            <a:r>
              <a:rPr lang="en-GB" dirty="0" smtClean="0"/>
              <a:t>Alternatively use the Search facility on the Citations dropdown menu, if for example you cannot remember the author.</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7016DA-8C90-4E0C-B512-89930C4A62C4}" type="slidenum">
              <a:rPr lang="en-GB"/>
              <a:pPr eaLnBrk="1" hangingPunct="1"/>
              <a:t>159</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GB" dirty="0" smtClean="0"/>
              <a:t>Click to highlight the required reference in the EndNote Library.</a:t>
            </a:r>
          </a:p>
          <a:p>
            <a:pPr eaLnBrk="1" hangingPunct="1"/>
            <a:r>
              <a:rPr lang="en-GB" dirty="0" smtClean="0"/>
              <a:t>Click the down arrow on the EndNote toolbar and then return to Word automatically. </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FDD497-97BD-42E8-B986-5FB280F162BC}" type="slidenum">
              <a:rPr lang="en-GB"/>
              <a:pPr eaLnBrk="1" hangingPunct="1"/>
              <a:t>160</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GB" dirty="0" smtClean="0"/>
              <a:t>Alternatively, return to Word and use the Citations dropdown menu on the EndNote toolbar there. </a:t>
            </a:r>
          </a:p>
          <a:p>
            <a:pPr eaLnBrk="1" hangingPunct="1"/>
            <a:r>
              <a:rPr lang="en-GB" dirty="0" smtClean="0"/>
              <a:t>The citation is inserted at the selected point in the text, and a full bibliographic record created at the end of the document.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CBFC0C-2CAA-4004-9000-F5FA093726EE}" type="slidenum">
              <a:rPr lang="en-GB"/>
              <a:pPr eaLnBrk="1" hangingPunct="1"/>
              <a:t>17</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GB" smtClean="0"/>
              <a:t>The record is then added to the library and the bibliographic record displayed in the Preview pane, in accordance with the chosen reference style.</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7CDE36-4FDC-41F9-9FBF-794B54AC781D}" type="slidenum">
              <a:rPr lang="en-GB"/>
              <a:pPr eaLnBrk="1" hangingPunct="1"/>
              <a:t>161</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GB" smtClean="0"/>
              <a:t>EndNote creates a new folder of references cited in the current document.</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63874AD-CC68-40C4-967B-A5929C07A3C6}" type="slidenum">
              <a:rPr lang="en-GB"/>
              <a:pPr eaLnBrk="1" hangingPunct="1"/>
              <a:t>162</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GB" dirty="0" smtClean="0"/>
              <a:t>Multiple references can be inserted at a single point in the text: locate the cursor immediately to the right of the close bracket then select the reference from the EndNote library as before. </a:t>
            </a:r>
          </a:p>
          <a:p>
            <a:pPr eaLnBrk="1" hangingPunct="1"/>
            <a:r>
              <a:rPr lang="en-GB" dirty="0" smtClean="0"/>
              <a:t>The citation will be included within the brackets and the full reference at the appropriate location in the end of document bibliography. Note that the sort order for citations and bibliography is determined by editing parameters in the referencing style.</a:t>
            </a:r>
          </a:p>
          <a:p>
            <a:pPr eaLnBrk="1" hangingPunct="1"/>
            <a:r>
              <a:rPr lang="en-GB" dirty="0" smtClean="0"/>
              <a:t>Select</a:t>
            </a:r>
            <a:r>
              <a:rPr lang="en-GB" baseline="0" dirty="0" smtClean="0"/>
              <a:t> multiple references from the library with </a:t>
            </a:r>
            <a:r>
              <a:rPr lang="en-GB" dirty="0" err="1" smtClean="0"/>
              <a:t>cmd</a:t>
            </a:r>
            <a:r>
              <a:rPr lang="en-GB" dirty="0" smtClean="0"/>
              <a:t> + click</a:t>
            </a:r>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163</a:t>
            </a:fld>
            <a:endParaRPr lang="en-GB"/>
          </a:p>
        </p:txBody>
      </p:sp>
    </p:spTree>
    <p:extLst>
      <p:ext uri="{BB962C8B-B14F-4D97-AF65-F5344CB8AC3E}">
        <p14:creationId xmlns:p14="http://schemas.microsoft.com/office/powerpoint/2010/main" val="30508865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464819-E119-4463-98F0-F75507F50DD5}" type="slidenum">
              <a:rPr lang="en-GB"/>
              <a:pPr eaLnBrk="1" hangingPunct="1"/>
              <a:t>165</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and Manage Citations</a:t>
            </a:r>
            <a:r>
              <a:rPr lang="en-GB" dirty="0" smtClean="0"/>
              <a:t>.</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9FB787-9BFC-46C3-ABA3-D3ACEC98F1D7}" type="slidenum">
              <a:rPr lang="en-GB"/>
              <a:pPr eaLnBrk="1" hangingPunct="1"/>
              <a:t>166</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GB" dirty="0" smtClean="0"/>
              <a:t>Highlight the specific citation to be edited in the top panel.</a:t>
            </a:r>
          </a:p>
          <a:p>
            <a:pPr eaLnBrk="1" hangingPunct="1"/>
            <a:r>
              <a:rPr lang="en-GB" dirty="0" smtClean="0"/>
              <a:t>To include an item in the bibliography without citing in the text, insert in the document, and then edit the citation to </a:t>
            </a:r>
            <a:r>
              <a:rPr lang="en-GB" b="1" dirty="0" smtClean="0"/>
              <a:t>Show Only in Bibliography</a:t>
            </a:r>
            <a:r>
              <a:rPr lang="en-GB" dirty="0" smtClean="0"/>
              <a:t>. Click</a:t>
            </a:r>
            <a:r>
              <a:rPr lang="en-GB" b="1" dirty="0" smtClean="0"/>
              <a:t> OK</a:t>
            </a:r>
            <a:r>
              <a:rPr lang="en-GB" dirty="0" smtClean="0"/>
              <a:t>. The citation disappears from the text but remains in the bibliography. This is useful for example for an edited book, where individual chapters by different authors are cited in the document. There is also an option for Author (Year) format in the text if required.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6D063-CE27-48C9-A2A6-BD09E7182B83}" type="slidenum">
              <a:rPr lang="en-GB"/>
              <a:pPr eaLnBrk="1" hangingPunct="1"/>
              <a:t>167</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GB" dirty="0" smtClean="0"/>
              <a:t>To remove a record completely, go to </a:t>
            </a:r>
            <a:r>
              <a:rPr lang="en-GB" b="1" dirty="0" smtClean="0"/>
              <a:t>Tools</a:t>
            </a:r>
            <a:r>
              <a:rPr lang="en-GB" b="0" dirty="0" smtClean="0"/>
              <a:t>,</a:t>
            </a:r>
            <a:r>
              <a:rPr lang="en-GB" dirty="0" smtClean="0"/>
              <a:t> select the reference to be removed, click </a:t>
            </a:r>
            <a:r>
              <a:rPr lang="en-GB" b="1" dirty="0" smtClean="0"/>
              <a:t>Remove Citation </a:t>
            </a:r>
            <a:r>
              <a:rPr lang="en-GB" dirty="0" smtClean="0"/>
              <a:t>and then </a:t>
            </a:r>
            <a:r>
              <a:rPr lang="en-GB" b="1" dirty="0" smtClean="0"/>
              <a:t>OK</a:t>
            </a:r>
            <a:r>
              <a:rPr lang="en-GB" dirty="0" smtClean="0"/>
              <a:t>.</a:t>
            </a:r>
          </a:p>
          <a:p>
            <a:pPr eaLnBrk="1" hangingPunct="1"/>
            <a:r>
              <a:rPr lang="en-GB" dirty="0" smtClean="0"/>
              <a:t>Both the citation and the full reference are removed from the document. Note that if the same source is cited elsewhere in the document, it will not be removed from the bibliography.</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31CFD-6704-43D0-9E43-EFA7C352BA0E}" type="slidenum">
              <a:rPr lang="en-GB"/>
              <a:pPr eaLnBrk="1" hangingPunct="1"/>
              <a:t>169</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GB" dirty="0" smtClean="0"/>
              <a:t>To add page numbers to a citation, use the same</a:t>
            </a:r>
            <a:r>
              <a:rPr lang="en-GB" b="1" dirty="0" smtClean="0"/>
              <a:t> Edit &amp; Manage Citations </a:t>
            </a:r>
            <a:r>
              <a:rPr lang="en-GB" dirty="0" smtClean="0"/>
              <a:t>tool.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pPr eaLnBrk="1" hangingPunct="1"/>
            <a:endParaRPr lang="en-GB" dirty="0" smtClean="0"/>
          </a:p>
          <a:p>
            <a:pPr eaLnBrk="1" hangingPunct="1"/>
            <a:endParaRPr lang="en-GB"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suffix text is added to the citation.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170</a:t>
            </a:fld>
            <a:endParaRPr lang="en-GB"/>
          </a:p>
        </p:txBody>
      </p:sp>
    </p:spTree>
    <p:extLst>
      <p:ext uri="{BB962C8B-B14F-4D97-AF65-F5344CB8AC3E}">
        <p14:creationId xmlns:p14="http://schemas.microsoft.com/office/powerpoint/2010/main" val="14946167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171</a:t>
            </a:fld>
            <a:endParaRPr lang="en-GB"/>
          </a:p>
        </p:txBody>
      </p:sp>
    </p:spTree>
    <p:extLst>
      <p:ext uri="{BB962C8B-B14F-4D97-AF65-F5344CB8AC3E}">
        <p14:creationId xmlns:p14="http://schemas.microsoft.com/office/powerpoint/2010/main" val="28033099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172</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GB" dirty="0" smtClean="0"/>
              <a:t>Use the </a:t>
            </a:r>
            <a:r>
              <a:rPr lang="en-GB" b="1" dirty="0" smtClean="0"/>
              <a:t>CWYW Tools</a:t>
            </a:r>
            <a:r>
              <a:rPr lang="en-GB" b="1" baseline="0" dirty="0" smtClean="0"/>
              <a:t> </a:t>
            </a:r>
            <a:r>
              <a:rPr lang="en-GB" baseline="0" dirty="0" smtClean="0"/>
              <a:t>drop-down menu. Choose </a:t>
            </a:r>
            <a:r>
              <a:rPr lang="en-GB" b="1" baseline="0" dirty="0" smtClean="0"/>
              <a:t>Bibliography Settings</a:t>
            </a:r>
            <a:r>
              <a:rPr lang="en-GB" baseline="0" dirty="0" smtClean="0"/>
              <a:t>.</a:t>
            </a:r>
            <a:endParaRPr lang="en-GB" dirty="0" smtClean="0"/>
          </a:p>
          <a:p>
            <a:pPr eaLnBrk="1" hangingPunct="1"/>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 options for the overall layout of the EndNote Library.</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a:t>
            </a:fld>
            <a:endParaRPr lang="en-GB"/>
          </a:p>
        </p:txBody>
      </p:sp>
    </p:spTree>
    <p:extLst>
      <p:ext uri="{BB962C8B-B14F-4D97-AF65-F5344CB8AC3E}">
        <p14:creationId xmlns:p14="http://schemas.microsoft.com/office/powerpoint/2010/main" val="24722980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173</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GB" dirty="0" smtClean="0"/>
              <a:t>Use the Layout tab. 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Click </a:t>
            </a:r>
            <a:r>
              <a:rPr lang="en-GB" b="1" dirty="0" smtClean="0"/>
              <a:t>OK</a:t>
            </a:r>
            <a:r>
              <a:rPr lang="en-GB" dirty="0" smtClean="0"/>
              <a:t> when all choices have been made.</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174</a:t>
            </a:fld>
            <a:endParaRPr lang="en-GB"/>
          </a:p>
        </p:txBody>
      </p:sp>
    </p:spTree>
    <p:extLst>
      <p:ext uri="{BB962C8B-B14F-4D97-AF65-F5344CB8AC3E}">
        <p14:creationId xmlns:p14="http://schemas.microsoft.com/office/powerpoint/2010/main" val="377904208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D4105D-EABB-457D-9EA6-16F834D02352}" type="slidenum">
              <a:rPr lang="en-GB" smtClean="0"/>
              <a:pPr eaLnBrk="1" hangingPunct="1"/>
              <a:t>175</a:t>
            </a:fld>
            <a:endParaRPr lang="en-GB" smtClean="0"/>
          </a:p>
        </p:txBody>
      </p:sp>
      <p:sp>
        <p:nvSpPr>
          <p:cNvPr id="553987" name="Rectangle 2"/>
          <p:cNvSpPr>
            <a:spLocks noGrp="1" noRot="1" noChangeAspect="1" noChangeArrowheads="1" noTextEdit="1"/>
          </p:cNvSpPr>
          <p:nvPr>
            <p:ph type="sldImg"/>
          </p:nvPr>
        </p:nvSpPr>
        <p:spPr>
          <a:xfrm>
            <a:off x="917575" y="744538"/>
            <a:ext cx="4962525" cy="3722687"/>
          </a:xfrm>
          <a:ln/>
        </p:spPr>
      </p:sp>
      <p:sp>
        <p:nvSpPr>
          <p:cNvPr id="55398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process enables several users e.g. members of a research team, to have access to a common EndNote library. There are two stages to this process:  identifying users and access rights and transferring the library between the web and the desktop.</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176</a:t>
            </a:fld>
            <a:endParaRPr lang="en-GB" smtClean="0"/>
          </a:p>
        </p:txBody>
      </p:sp>
      <p:sp>
        <p:nvSpPr>
          <p:cNvPr id="555011" name="Rectangle 2"/>
          <p:cNvSpPr>
            <a:spLocks noGrp="1" noRot="1" noChangeAspect="1" noChangeArrowheads="1" noTextEdit="1"/>
          </p:cNvSpPr>
          <p:nvPr>
            <p:ph type="sldImg"/>
          </p:nvPr>
        </p:nvSpPr>
        <p:spPr>
          <a:xfrm>
            <a:off x="917575" y="744538"/>
            <a:ext cx="4962525" cy="3722687"/>
          </a:xfrm>
          <a:ln/>
        </p:spPr>
      </p:sp>
      <p:sp>
        <p:nvSpPr>
          <p:cNvPr id="555012" name="Rectangle 3"/>
          <p:cNvSpPr>
            <a:spLocks noGrp="1" noChangeArrowheads="1"/>
          </p:cNvSpPr>
          <p:nvPr>
            <p:ph type="body" idx="1"/>
          </p:nvPr>
        </p:nvSpPr>
        <p:spPr>
          <a:noFill/>
        </p:spPr>
        <p:txBody>
          <a:bodyPr/>
          <a:lstStyle/>
          <a:p>
            <a:pPr eaLnBrk="1" hangingPunct="1"/>
            <a:r>
              <a:rPr lang="en-GB" dirty="0" smtClean="0"/>
              <a:t>Go the </a:t>
            </a:r>
            <a:r>
              <a:rPr lang="en-GB" b="1" dirty="0" smtClean="0"/>
              <a:t>Resources &amp; Training </a:t>
            </a:r>
            <a:r>
              <a:rPr lang="en-GB" b="0" dirty="0" smtClean="0"/>
              <a:t>tab on the Library Guide</a:t>
            </a:r>
            <a:r>
              <a:rPr lang="en-GB" dirty="0" smtClean="0"/>
              <a:t>, then select </a:t>
            </a:r>
            <a:r>
              <a:rPr lang="en-GB" b="1" dirty="0" smtClean="0"/>
              <a:t>A-Z list of E-Resources</a:t>
            </a:r>
            <a:r>
              <a:rPr lang="en-GB" dirty="0" smtClean="0"/>
              <a:t> and open the </a:t>
            </a:r>
            <a:r>
              <a:rPr lang="en-GB" b="1" dirty="0" smtClean="0"/>
              <a:t>Web of Knowledge</a:t>
            </a:r>
            <a:r>
              <a:rPr lang="en-GB" dirty="0" smtClean="0"/>
              <a:t> via the W listing.</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177</a:t>
            </a:fld>
            <a:endParaRPr lang="en-GB" smtClean="0"/>
          </a:p>
        </p:txBody>
      </p:sp>
      <p:sp>
        <p:nvSpPr>
          <p:cNvPr id="556035" name="Rectangle 2"/>
          <p:cNvSpPr>
            <a:spLocks noGrp="1" noRot="1" noChangeAspect="1" noChangeArrowheads="1" noTextEdit="1"/>
          </p:cNvSpPr>
          <p:nvPr>
            <p:ph type="sldImg"/>
          </p:nvPr>
        </p:nvSpPr>
        <p:spPr>
          <a:xfrm>
            <a:off x="917575" y="744538"/>
            <a:ext cx="4962525" cy="3722687"/>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Knowledge</a:t>
            </a:r>
            <a:r>
              <a:rPr lang="en-GB" dirty="0" smtClean="0"/>
              <a:t> link.</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178</a:t>
            </a:fld>
            <a:endParaRPr lang="en-GB" smtClean="0"/>
          </a:p>
        </p:txBody>
      </p:sp>
      <p:sp>
        <p:nvSpPr>
          <p:cNvPr id="557059" name="Rectangle 2"/>
          <p:cNvSpPr>
            <a:spLocks noGrp="1" noRot="1" noChangeAspect="1" noChangeArrowheads="1" noTextEdit="1"/>
          </p:cNvSpPr>
          <p:nvPr>
            <p:ph type="sldImg"/>
          </p:nvPr>
        </p:nvSpPr>
        <p:spPr>
          <a:xfrm>
            <a:off x="917575" y="744538"/>
            <a:ext cx="4962525" cy="3722687"/>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Knowledge, follow the </a:t>
            </a:r>
            <a:r>
              <a:rPr lang="en-GB" b="1" dirty="0" smtClean="0"/>
              <a:t>Register</a:t>
            </a:r>
            <a:r>
              <a:rPr lang="en-GB" dirty="0" smtClean="0"/>
              <a:t> link, otherwise, go to </a:t>
            </a:r>
            <a:r>
              <a:rPr lang="en-GB" b="1" dirty="0" smtClean="0"/>
              <a:t>Sign In</a:t>
            </a:r>
            <a:r>
              <a:rPr lang="en-GB" b="0" dirty="0" smtClean="0"/>
              <a:t>.</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179</a:t>
            </a:fld>
            <a:endParaRPr lang="en-GB" smtClean="0"/>
          </a:p>
        </p:txBody>
      </p:sp>
      <p:sp>
        <p:nvSpPr>
          <p:cNvPr id="558083" name="Rectangle 2"/>
          <p:cNvSpPr>
            <a:spLocks noGrp="1" noRot="1" noChangeAspect="1" noChangeArrowheads="1" noTextEdit="1"/>
          </p:cNvSpPr>
          <p:nvPr>
            <p:ph type="sldImg"/>
          </p:nvPr>
        </p:nvSpPr>
        <p:spPr>
          <a:xfrm>
            <a:off x="917575" y="744538"/>
            <a:ext cx="4962525" cy="3722687"/>
          </a:xfrm>
          <a:ln/>
        </p:spPr>
      </p:sp>
      <p:sp>
        <p:nvSpPr>
          <p:cNvPr id="558084" name="Rectangle 3"/>
          <p:cNvSpPr>
            <a:spLocks noGrp="1" noChangeArrowheads="1"/>
          </p:cNvSpPr>
          <p:nvPr>
            <p:ph type="body" idx="1"/>
          </p:nvPr>
        </p:nvSpPr>
        <p:spPr>
          <a:noFill/>
        </p:spPr>
        <p:txBody>
          <a:bodyPr/>
          <a:lstStyle/>
          <a:p>
            <a:pPr eaLnBrk="1" hangingPunct="1"/>
            <a:r>
              <a:rPr lang="en-GB" dirty="0" smtClean="0"/>
              <a:t>Enter your Web of Knowledge username and password</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180</a:t>
            </a:fld>
            <a:endParaRPr lang="en-GB" smtClean="0"/>
          </a:p>
        </p:txBody>
      </p:sp>
      <p:sp>
        <p:nvSpPr>
          <p:cNvPr id="559107" name="Rectangle 2"/>
          <p:cNvSpPr>
            <a:spLocks noGrp="1" noRot="1" noChangeAspect="1" noChangeArrowheads="1" noTextEdit="1"/>
          </p:cNvSpPr>
          <p:nvPr>
            <p:ph type="sldImg"/>
          </p:nvPr>
        </p:nvSpPr>
        <p:spPr>
          <a:xfrm>
            <a:off x="917575" y="744538"/>
            <a:ext cx="4962525" cy="3722687"/>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a:t>
            </a:r>
            <a:r>
              <a:rPr lang="en-GB" b="1" dirty="0" smtClean="0"/>
              <a:t> EndNote</a:t>
            </a:r>
            <a:r>
              <a:rPr lang="en-GB" dirty="0" smtClean="0"/>
              <a:t> link.</a:t>
            </a:r>
          </a:p>
          <a:p>
            <a:pPr eaLnBrk="1" hangingPunct="1"/>
            <a:endParaRPr lang="en-GB" dirty="0"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use EndNote Online with Word, you must download the Cite While You</a:t>
            </a:r>
            <a:r>
              <a:rPr lang="en-GB" baseline="0" dirty="0" smtClean="0"/>
              <a:t> Write plug-in.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181</a:t>
            </a:fld>
            <a:endParaRPr lang="en-GB"/>
          </a:p>
        </p:txBody>
      </p:sp>
    </p:spTree>
    <p:extLst>
      <p:ext uri="{BB962C8B-B14F-4D97-AF65-F5344CB8AC3E}">
        <p14:creationId xmlns:p14="http://schemas.microsoft.com/office/powerpoint/2010/main" val="8077213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Initially there are no references to show </a:t>
            </a:r>
            <a:r>
              <a:rPr lang="en-GB" baseline="0" dirty="0" smtClean="0"/>
              <a:t> in </a:t>
            </a:r>
            <a:r>
              <a:rPr lang="en-GB" b="1" baseline="0" dirty="0" smtClean="0"/>
              <a:t>All My References</a:t>
            </a:r>
            <a:endParaRPr lang="en-GB" b="1" dirty="0" smtClean="0"/>
          </a:p>
          <a:p>
            <a:r>
              <a:rPr lang="en-GB" dirty="0" smtClean="0"/>
              <a:t>After synchronisation, the library looks like this.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182</a:t>
            </a:fld>
            <a:endParaRPr lang="en-GB"/>
          </a:p>
        </p:txBody>
      </p:sp>
    </p:spTree>
    <p:extLst>
      <p:ext uri="{BB962C8B-B14F-4D97-AF65-F5344CB8AC3E}">
        <p14:creationId xmlns:p14="http://schemas.microsoft.com/office/powerpoint/2010/main" val="2948870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various options allow viewing of the</a:t>
            </a:r>
            <a:r>
              <a:rPr lang="en-GB" baseline="0" dirty="0" smtClean="0"/>
              <a:t> full EndNote record, a preview of the entry in the selected reference style, an attached </a:t>
            </a:r>
            <a:r>
              <a:rPr lang="en-GB" baseline="0" dirty="0" err="1" smtClean="0"/>
              <a:t>pdf</a:t>
            </a:r>
            <a:r>
              <a:rPr lang="en-GB" baseline="0" dirty="0" smtClean="0"/>
              <a:t> or a combination of these, at the right of the screen or below the main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a:t>
            </a:fld>
            <a:endParaRPr lang="en-GB"/>
          </a:p>
        </p:txBody>
      </p:sp>
    </p:spTree>
    <p:extLst>
      <p:ext uri="{BB962C8B-B14F-4D97-AF65-F5344CB8AC3E}">
        <p14:creationId xmlns:p14="http://schemas.microsoft.com/office/powerpoint/2010/main" val="17043466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EndNote Library, go to </a:t>
            </a:r>
            <a:r>
              <a:rPr lang="en-GB" b="1" dirty="0" smtClean="0"/>
              <a:t>EndNote X7, Preferences </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183</a:t>
            </a:fld>
            <a:endParaRPr lang="en-GB"/>
          </a:p>
        </p:txBody>
      </p:sp>
    </p:spTree>
    <p:extLst>
      <p:ext uri="{BB962C8B-B14F-4D97-AF65-F5344CB8AC3E}">
        <p14:creationId xmlns:p14="http://schemas.microsoft.com/office/powerpoint/2010/main" val="313036870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to the </a:t>
            </a:r>
            <a:r>
              <a:rPr lang="en-GB" b="1" dirty="0" smtClean="0"/>
              <a:t>Sync</a:t>
            </a:r>
            <a:r>
              <a:rPr lang="en-GB" dirty="0" smtClean="0"/>
              <a:t> option, and enter email address and password as used with Web of Knowledge. Choose whether to Sync automatically - this will synchronise every 15 minutes and when the library is closed. Click </a:t>
            </a:r>
            <a:r>
              <a:rPr lang="en-GB" b="1" dirty="0" smtClean="0"/>
              <a:t>Enable Sync</a:t>
            </a:r>
            <a:r>
              <a:rPr lang="en-GB" b="0" dirty="0" smtClean="0"/>
              <a:t>.</a:t>
            </a:r>
            <a:r>
              <a:rPr lang="en-GB" b="0" baseline="0" dirty="0" smtClean="0"/>
              <a:t> Note that it is only possible to Sync with a single desktop X7 library.</a:t>
            </a:r>
          </a:p>
          <a:p>
            <a:r>
              <a:rPr lang="en-GB" b="0" baseline="0" dirty="0" smtClean="0"/>
              <a:t>EndNote Web will synchronise </a:t>
            </a:r>
            <a:r>
              <a:rPr lang="en-GB" b="1" baseline="0" dirty="0" smtClean="0"/>
              <a:t>All References</a:t>
            </a:r>
            <a:r>
              <a:rPr lang="en-GB" b="0" baseline="0" dirty="0" smtClean="0"/>
              <a:t> and ordinary Groups. It will not sync Smart Groups as these are not a web option..</a:t>
            </a:r>
          </a:p>
          <a:p>
            <a:r>
              <a:rPr lang="en-GB" b="0" baseline="0" dirty="0" smtClean="0"/>
              <a:t>Note that the first synchronisation will take a long time, regardless of the number of references in the library - subsequent syncs will be much quicker.</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184</a:t>
            </a:fld>
            <a:endParaRPr lang="en-GB"/>
          </a:p>
        </p:txBody>
      </p:sp>
    </p:spTree>
    <p:extLst>
      <p:ext uri="{BB962C8B-B14F-4D97-AF65-F5344CB8AC3E}">
        <p14:creationId xmlns:p14="http://schemas.microsoft.com/office/powerpoint/2010/main" val="202550038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future visits you may be asked to confirm your EndNote Web</a:t>
            </a:r>
            <a:r>
              <a:rPr lang="en-GB" baseline="0" dirty="0" smtClean="0"/>
              <a:t> credentials.</a:t>
            </a:r>
          </a:p>
          <a:p>
            <a:r>
              <a:rPr lang="en-GB" b="1" baseline="0" dirty="0" smtClean="0"/>
              <a:t>Important - </a:t>
            </a:r>
            <a:r>
              <a:rPr lang="en-GB" b="0" baseline="0" dirty="0" smtClean="0"/>
              <a:t>if you are working with EndNote Online on a computer that does not have EndNote X7, make sure that the Word EndNote toolbar Cite While You Write options are set to EndNote Web, otherwise the software will look for an X7 upgrade and not function.</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185</a:t>
            </a:fld>
            <a:endParaRPr lang="en-GB"/>
          </a:p>
        </p:txBody>
      </p:sp>
    </p:spTree>
    <p:extLst>
      <p:ext uri="{BB962C8B-B14F-4D97-AF65-F5344CB8AC3E}">
        <p14:creationId xmlns:p14="http://schemas.microsoft.com/office/powerpoint/2010/main" val="42017871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Sync icon to start the procedure at any time.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186</a:t>
            </a:fld>
            <a:endParaRPr lang="en-GB"/>
          </a:p>
        </p:txBody>
      </p:sp>
    </p:spTree>
    <p:extLst>
      <p:ext uri="{BB962C8B-B14F-4D97-AF65-F5344CB8AC3E}">
        <p14:creationId xmlns:p14="http://schemas.microsoft.com/office/powerpoint/2010/main" val="25697123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It is recommended that you create a backup copy of the library before syncing.</a:t>
            </a:r>
          </a:p>
          <a:p>
            <a:r>
              <a:rPr lang="en-GB" dirty="0" smtClean="0"/>
              <a:t>Save the compressed library in an appropriate location.</a:t>
            </a:r>
          </a:p>
          <a:p>
            <a:r>
              <a:rPr lang="en-GB" baseline="0" dirty="0" smtClean="0"/>
              <a:t>If the same record has been edited in both libraries since the last sync, EndNote will post this as a conflict and ask you which record to keep.</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187</a:t>
            </a:fld>
            <a:endParaRPr lang="en-GB"/>
          </a:p>
        </p:txBody>
      </p:sp>
    </p:spTree>
    <p:extLst>
      <p:ext uri="{BB962C8B-B14F-4D97-AF65-F5344CB8AC3E}">
        <p14:creationId xmlns:p14="http://schemas.microsoft.com/office/powerpoint/2010/main" val="31498913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references</a:t>
            </a:r>
            <a:r>
              <a:rPr lang="en-GB" baseline="0" dirty="0" smtClean="0"/>
              <a:t> and normal groups are copied, with attachments.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188</a:t>
            </a:fld>
            <a:endParaRPr lang="en-GB"/>
          </a:p>
        </p:txBody>
      </p:sp>
    </p:spTree>
    <p:extLst>
      <p:ext uri="{BB962C8B-B14F-4D97-AF65-F5344CB8AC3E}">
        <p14:creationId xmlns:p14="http://schemas.microsoft.com/office/powerpoint/2010/main" val="105891630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Download the Macintosh plug in from the Format tab</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190</a:t>
            </a:fld>
            <a:endParaRPr lang="en-GB"/>
          </a:p>
        </p:txBody>
      </p:sp>
    </p:spTree>
    <p:extLst>
      <p:ext uri="{BB962C8B-B14F-4D97-AF65-F5344CB8AC3E}">
        <p14:creationId xmlns:p14="http://schemas.microsoft.com/office/powerpoint/2010/main" val="36557167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using EndNote X7, go to </a:t>
            </a:r>
            <a:r>
              <a:rPr lang="en-GB" b="1" baseline="0" dirty="0" smtClean="0"/>
              <a:t>Tools, Cite While You Write Preferences.</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191</a:t>
            </a:fld>
            <a:endParaRPr lang="en-GB"/>
          </a:p>
        </p:txBody>
      </p:sp>
    </p:spTree>
    <p:extLst>
      <p:ext uri="{BB962C8B-B14F-4D97-AF65-F5344CB8AC3E}">
        <p14:creationId xmlns:p14="http://schemas.microsoft.com/office/powerpoint/2010/main" val="202755295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Make choices on the General tab, or to switch to EndNote</a:t>
            </a:r>
            <a:r>
              <a:rPr lang="en-GB" baseline="0" dirty="0" smtClean="0"/>
              <a:t> Online, go to the </a:t>
            </a:r>
            <a:r>
              <a:rPr lang="en-GB" b="1" baseline="0" dirty="0" smtClean="0"/>
              <a:t>Application</a:t>
            </a:r>
            <a:r>
              <a:rPr lang="en-GB" baseline="0" dirty="0" smtClean="0"/>
              <a:t> tab</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192</a:t>
            </a:fld>
            <a:endParaRPr lang="en-GB"/>
          </a:p>
        </p:txBody>
      </p:sp>
    </p:spTree>
    <p:extLst>
      <p:ext uri="{BB962C8B-B14F-4D97-AF65-F5344CB8AC3E}">
        <p14:creationId xmlns:p14="http://schemas.microsoft.com/office/powerpoint/2010/main" val="4095898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Switch to EndNote online and click </a:t>
            </a:r>
            <a:r>
              <a:rPr lang="en-GB" b="1" dirty="0" smtClean="0"/>
              <a:t>OK</a:t>
            </a:r>
            <a:r>
              <a:rPr lang="en-GB" dirty="0" smtClean="0"/>
              <a:t>. Your Web</a:t>
            </a:r>
            <a:r>
              <a:rPr lang="en-GB" baseline="0" dirty="0" smtClean="0"/>
              <a:t> of Knowledge ID and password are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193</a:t>
            </a:fld>
            <a:endParaRPr lang="en-GB"/>
          </a:p>
        </p:txBody>
      </p:sp>
    </p:spTree>
    <p:extLst>
      <p:ext uri="{BB962C8B-B14F-4D97-AF65-F5344CB8AC3E}">
        <p14:creationId xmlns:p14="http://schemas.microsoft.com/office/powerpoint/2010/main" val="1714963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also possible just to view the library pane.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a:t>
            </a:fld>
            <a:endParaRPr lang="en-GB"/>
          </a:p>
        </p:txBody>
      </p:sp>
    </p:spTree>
    <p:extLst>
      <p:ext uri="{BB962C8B-B14F-4D97-AF65-F5344CB8AC3E}">
        <p14:creationId xmlns:p14="http://schemas.microsoft.com/office/powerpoint/2010/main" val="2784520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Endnote online toolbar is displayed. Use </a:t>
            </a:r>
            <a:r>
              <a:rPr lang="en-GB" b="1" dirty="0" smtClean="0"/>
              <a:t>'Insert Citation(s)'</a:t>
            </a:r>
            <a:r>
              <a:rPr lang="en-GB" b="1" baseline="0" dirty="0" smtClean="0"/>
              <a:t> </a:t>
            </a:r>
            <a:r>
              <a:rPr lang="en-GB" baseline="0" dirty="0" smtClean="0"/>
              <a:t>to locate required references.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194</a:t>
            </a:fld>
            <a:endParaRPr lang="en-GB"/>
          </a:p>
        </p:txBody>
      </p:sp>
    </p:spTree>
    <p:extLst>
      <p:ext uri="{BB962C8B-B14F-4D97-AF65-F5344CB8AC3E}">
        <p14:creationId xmlns:p14="http://schemas.microsoft.com/office/powerpoint/2010/main" val="416778827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Enter a search term in the</a:t>
            </a:r>
            <a:r>
              <a:rPr lang="en-GB" baseline="0" dirty="0" smtClean="0"/>
              <a:t> </a:t>
            </a:r>
            <a:r>
              <a:rPr lang="en-GB" b="1" baseline="0" dirty="0" smtClean="0"/>
              <a:t>Find Citation </a:t>
            </a:r>
            <a:r>
              <a:rPr lang="en-GB" baseline="0" dirty="0" smtClean="0"/>
              <a:t>box, and choose the required entry. Click </a:t>
            </a:r>
            <a:r>
              <a:rPr lang="en-GB" b="1" baseline="0" dirty="0" smtClean="0"/>
              <a:t>Insert</a:t>
            </a:r>
            <a:r>
              <a:rPr lang="en-GB" baseline="0" dirty="0" smtClean="0"/>
              <a:t> for normal citations, or to change the format, use the 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195</a:t>
            </a:fld>
            <a:endParaRPr lang="en-GB"/>
          </a:p>
        </p:txBody>
      </p:sp>
    </p:spTree>
    <p:extLst>
      <p:ext uri="{BB962C8B-B14F-4D97-AF65-F5344CB8AC3E}">
        <p14:creationId xmlns:p14="http://schemas.microsoft.com/office/powerpoint/2010/main" val="412815224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Entries are inserted according</a:t>
            </a:r>
            <a:r>
              <a:rPr lang="en-GB" baseline="0" dirty="0" smtClean="0"/>
              <a:t> to the reference style chosen.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196</a:t>
            </a:fld>
            <a:endParaRPr lang="en-GB"/>
          </a:p>
        </p:txBody>
      </p:sp>
    </p:spTree>
    <p:extLst>
      <p:ext uri="{BB962C8B-B14F-4D97-AF65-F5344CB8AC3E}">
        <p14:creationId xmlns:p14="http://schemas.microsoft.com/office/powerpoint/2010/main" val="387226236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a:t>
            </a:r>
            <a:r>
              <a:rPr lang="en-GB" b="1" dirty="0" smtClean="0"/>
              <a:t>Configure</a:t>
            </a:r>
            <a:r>
              <a:rPr lang="en-GB" b="1" baseline="0" dirty="0" smtClean="0"/>
              <a:t> Bibliography </a:t>
            </a:r>
            <a:r>
              <a:rPr lang="en-GB" baseline="0" dirty="0" smtClean="0"/>
              <a:t>window to reformat the document with a chosen reference style, or go to the </a:t>
            </a:r>
            <a:r>
              <a:rPr lang="en-GB" b="1" baseline="0" dirty="0" smtClean="0"/>
              <a:t>Layout</a:t>
            </a:r>
            <a:r>
              <a:rPr lang="en-GB" baseline="0" dirty="0" smtClean="0"/>
              <a:t> tab for other options.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197</a:t>
            </a:fld>
            <a:endParaRPr lang="en-GB"/>
          </a:p>
        </p:txBody>
      </p:sp>
    </p:spTree>
    <p:extLst>
      <p:ext uri="{BB962C8B-B14F-4D97-AF65-F5344CB8AC3E}">
        <p14:creationId xmlns:p14="http://schemas.microsoft.com/office/powerpoint/2010/main" val="226311316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make changes to any citation in the document you must use the Edit &amp;</a:t>
            </a:r>
            <a:r>
              <a:rPr lang="en-GB" baseline="0" dirty="0" smtClean="0"/>
              <a:t> Manage Citation(s) option.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198</a:t>
            </a:fld>
            <a:endParaRPr lang="en-GB"/>
          </a:p>
        </p:txBody>
      </p:sp>
    </p:spTree>
    <p:extLst>
      <p:ext uri="{BB962C8B-B14F-4D97-AF65-F5344CB8AC3E}">
        <p14:creationId xmlns:p14="http://schemas.microsoft.com/office/powerpoint/2010/main" val="143802252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add a page number to a specific reference, select the reference and then enter the exact</a:t>
            </a:r>
            <a:r>
              <a:rPr lang="en-GB" baseline="0" dirty="0" smtClean="0"/>
              <a:t> character string (including any leading spaces) in the </a:t>
            </a:r>
            <a:r>
              <a:rPr lang="en-GB" b="1" baseline="0" dirty="0" smtClean="0"/>
              <a:t>Suffix</a:t>
            </a:r>
            <a:r>
              <a:rPr lang="en-GB" baseline="0" dirty="0" smtClean="0"/>
              <a:t> box, NOT the Pages box. Click </a:t>
            </a:r>
            <a:r>
              <a:rPr lang="en-GB" b="1" baseline="0" dirty="0" smtClean="0"/>
              <a:t>OK</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199</a:t>
            </a:fld>
            <a:endParaRPr lang="en-GB"/>
          </a:p>
        </p:txBody>
      </p:sp>
    </p:spTree>
    <p:extLst>
      <p:ext uri="{BB962C8B-B14F-4D97-AF65-F5344CB8AC3E}">
        <p14:creationId xmlns:p14="http://schemas.microsoft.com/office/powerpoint/2010/main" val="251412437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EndNote tools must be used for any editing of in-text citations, including removal. Go to </a:t>
            </a:r>
            <a:r>
              <a:rPr lang="en-GB" b="1" dirty="0" smtClean="0"/>
              <a:t>Edit &amp; Manage</a:t>
            </a:r>
            <a:r>
              <a:rPr lang="en-GB" b="1" baseline="0" dirty="0" smtClean="0"/>
              <a:t> Citation(s) </a:t>
            </a:r>
            <a:r>
              <a:rPr lang="en-GB" baseline="0" dirty="0" smtClean="0"/>
              <a:t>on the EndNote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200</a:t>
            </a:fld>
            <a:endParaRPr lang="en-GB"/>
          </a:p>
        </p:txBody>
      </p:sp>
    </p:spTree>
    <p:extLst>
      <p:ext uri="{BB962C8B-B14F-4D97-AF65-F5344CB8AC3E}">
        <p14:creationId xmlns:p14="http://schemas.microsoft.com/office/powerpoint/2010/main" val="191668525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Select the citation</a:t>
            </a:r>
            <a:r>
              <a:rPr lang="en-GB" baseline="0" dirty="0" smtClean="0"/>
              <a:t> to be edited and click the tools icon on the right hand side. Choose </a:t>
            </a:r>
            <a:r>
              <a:rPr lang="en-GB" b="1" baseline="0" dirty="0" smtClean="0"/>
              <a:t>Remove Citation </a:t>
            </a:r>
            <a:r>
              <a:rPr lang="en-GB" baseline="0" dirty="0" smtClean="0"/>
              <a:t>from the dropdown menu and click </a:t>
            </a:r>
            <a:r>
              <a:rPr lang="en-GB" b="1" baseline="0" dirty="0" smtClean="0"/>
              <a:t>OK.</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201</a:t>
            </a:fld>
            <a:endParaRPr lang="en-GB"/>
          </a:p>
        </p:txBody>
      </p:sp>
    </p:spTree>
    <p:extLst>
      <p:ext uri="{BB962C8B-B14F-4D97-AF65-F5344CB8AC3E}">
        <p14:creationId xmlns:p14="http://schemas.microsoft.com/office/powerpoint/2010/main" val="74785717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citation and full reference is removed from the document. Because the bibliographic reference is generated by the citation, a reference will only be removed when</a:t>
            </a:r>
            <a:r>
              <a:rPr lang="en-GB" baseline="0" dirty="0" smtClean="0"/>
              <a:t> its last citation has been deleted from  the document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202</a:t>
            </a:fld>
            <a:endParaRPr lang="en-GB"/>
          </a:p>
        </p:txBody>
      </p:sp>
    </p:spTree>
    <p:extLst>
      <p:ext uri="{BB962C8B-B14F-4D97-AF65-F5344CB8AC3E}">
        <p14:creationId xmlns:p14="http://schemas.microsoft.com/office/powerpoint/2010/main" val="10986652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change the layout of the bibliography, go to </a:t>
            </a:r>
            <a:r>
              <a:rPr lang="en-GB" b="1" dirty="0" smtClean="0"/>
              <a:t>Configure</a:t>
            </a:r>
            <a:r>
              <a:rPr lang="en-GB" b="1" baseline="0" dirty="0" smtClean="0"/>
              <a:t> Bibliography </a:t>
            </a:r>
            <a:r>
              <a:rPr lang="en-GB" baseline="0" dirty="0" smtClean="0"/>
              <a:t>on the EndNote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203</a:t>
            </a:fld>
            <a:endParaRPr lang="en-GB"/>
          </a:p>
        </p:txBody>
      </p:sp>
    </p:spTree>
    <p:extLst>
      <p:ext uri="{BB962C8B-B14F-4D97-AF65-F5344CB8AC3E}">
        <p14:creationId xmlns:p14="http://schemas.microsoft.com/office/powerpoint/2010/main" val="1550084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281053216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window to reduce the hanging indent to 0,and/or</a:t>
            </a:r>
            <a:r>
              <a:rPr lang="en-GB" baseline="0" dirty="0" smtClean="0"/>
              <a:t> create spacing between reference entries.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204</a:t>
            </a:fld>
            <a:endParaRPr lang="en-GB"/>
          </a:p>
        </p:txBody>
      </p:sp>
    </p:spTree>
    <p:extLst>
      <p:ext uri="{BB962C8B-B14F-4D97-AF65-F5344CB8AC3E}">
        <p14:creationId xmlns:p14="http://schemas.microsoft.com/office/powerpoint/2010/main" val="19097432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2C672C-8A6C-45D1-9BC1-189365D1E263}" type="slidenum">
              <a:rPr lang="en-GB"/>
              <a:pPr eaLnBrk="1" hangingPunct="1"/>
              <a:t>207</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FCEF0D-06DF-42E7-ABC0-B028335E7733}" type="slidenum">
              <a:rPr lang="en-GB"/>
              <a:pPr eaLnBrk="1" hangingPunct="1"/>
              <a:t>2</a:t>
            </a:fld>
            <a:endParaRPr 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GB" dirty="0" smtClean="0"/>
              <a:t>EndNote is bibliographic management software that allows you to collect all the references from a range of resource types in a single location. </a:t>
            </a:r>
          </a:p>
          <a:p>
            <a:pPr eaLnBrk="1" hangingPunct="1"/>
            <a:r>
              <a:rPr lang="en-GB" dirty="0" smtClean="0"/>
              <a:t>The results of a database search can be automatically exported to EndNote, and other notes, files and graphics can be added to individual records, allowing all information to be stored in a single location.</a:t>
            </a:r>
          </a:p>
          <a:p>
            <a:pPr eaLnBrk="1" hangingPunct="1"/>
            <a:r>
              <a:rPr lang="en-GB" dirty="0" smtClean="0"/>
              <a:t>EndNote works alongside Word, inserts short citations within the text and generates full bibliographic references at the end of the current document. The appearance and management of citations and references is controlled through the EndNote Library.</a:t>
            </a:r>
          </a:p>
          <a:p>
            <a:pPr eaLnBrk="1" hangingPunct="1"/>
            <a:r>
              <a:rPr lang="en-GB" dirty="0" smtClean="0"/>
              <a:t>Using EndNote, a document created with references in one referencing style can be automatically converted to a different referencing style if required.</a:t>
            </a:r>
          </a:p>
          <a:p>
            <a:pPr eaLnBrk="1" hangingPunct="1"/>
            <a:r>
              <a:rPr lang="en-GB" dirty="0" smtClean="0"/>
              <a:t>All features of EndNote can be edited to suit personal preferences.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22</a:t>
            </a:fld>
            <a:endParaRPr lang="en-GB"/>
          </a:p>
        </p:txBody>
      </p:sp>
    </p:spTree>
    <p:extLst>
      <p:ext uri="{BB962C8B-B14F-4D97-AF65-F5344CB8AC3E}">
        <p14:creationId xmlns:p14="http://schemas.microsoft.com/office/powerpoint/2010/main" val="275511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EndNote is installed</a:t>
            </a:r>
            <a:r>
              <a:rPr lang="en-US" baseline="0" dirty="0" smtClean="0"/>
              <a:t> on a Mac, only a basic set of Styles, Filters, and Connection Files is </a:t>
            </a:r>
            <a:r>
              <a:rPr lang="en-US" dirty="0" smtClean="0"/>
              <a:t>downloaded</a:t>
            </a:r>
            <a:r>
              <a:rPr lang="en-US" baseline="0" dirty="0" smtClean="0"/>
              <a:t>.</a:t>
            </a:r>
          </a:p>
          <a:p>
            <a:r>
              <a:rPr lang="en-US" baseline="0" dirty="0" smtClean="0"/>
              <a:t>To make sure all files are available, go to the EndNote dropdown menu, and choose the </a:t>
            </a:r>
            <a:r>
              <a:rPr lang="en-US" b="1" baseline="0" dirty="0" smtClean="0"/>
              <a:t>Customizer</a:t>
            </a:r>
            <a:r>
              <a:rPr lang="en-US" b="1" dirty="0" smtClean="0"/>
              <a:t> </a:t>
            </a:r>
            <a:r>
              <a:rPr lang="en-US" dirty="0" smtClean="0"/>
              <a:t>o</a:t>
            </a:r>
            <a:r>
              <a:rPr lang="en-US" baseline="0" dirty="0" smtClean="0"/>
              <a:t>ption.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23</a:t>
            </a:fld>
            <a:endParaRPr lang="en-GB"/>
          </a:p>
        </p:txBody>
      </p:sp>
    </p:spTree>
    <p:extLst>
      <p:ext uri="{BB962C8B-B14F-4D97-AF65-F5344CB8AC3E}">
        <p14:creationId xmlns:p14="http://schemas.microsoft.com/office/powerpoint/2010/main" val="327247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boxes for </a:t>
            </a:r>
            <a:r>
              <a:rPr lang="en-US" b="1" dirty="0" smtClean="0"/>
              <a:t>Connections,</a:t>
            </a:r>
            <a:r>
              <a:rPr lang="en-US" b="1" baseline="0" dirty="0" smtClean="0"/>
              <a:t> Import Filters </a:t>
            </a:r>
            <a:r>
              <a:rPr lang="en-US" baseline="0" dirty="0" smtClean="0"/>
              <a:t>and</a:t>
            </a:r>
            <a:r>
              <a:rPr lang="en-US" b="1" baseline="0" dirty="0" smtClean="0"/>
              <a:t> Output Styles </a:t>
            </a:r>
            <a:r>
              <a:rPr lang="en-US" baseline="0" dirty="0" smtClean="0"/>
              <a:t>and click </a:t>
            </a:r>
            <a:r>
              <a:rPr lang="en-US" b="1" baseline="0" dirty="0" smtClean="0"/>
              <a:t>Next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a:t>
            </a:fld>
            <a:endParaRPr lang="en-GB"/>
          </a:p>
        </p:txBody>
      </p:sp>
    </p:spTree>
    <p:extLst>
      <p:ext uri="{BB962C8B-B14F-4D97-AF65-F5344CB8AC3E}">
        <p14:creationId xmlns:p14="http://schemas.microsoft.com/office/powerpoint/2010/main" val="394171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B455C-5524-4855-A8E7-5E7983232A68}" type="slidenum">
              <a:rPr lang="en-GB"/>
              <a:pPr eaLnBrk="1" hangingPunct="1"/>
              <a:t>25</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GB" dirty="0" smtClean="0"/>
              <a:t>The default reference style is 'Annotated'</a:t>
            </a:r>
          </a:p>
          <a:p>
            <a:pPr eaLnBrk="1" hangingPunct="1"/>
            <a:r>
              <a:rPr lang="en-GB" dirty="0" smtClean="0"/>
              <a:t>Use this process to select another style - changes can be made at any time.</a:t>
            </a:r>
          </a:p>
          <a:p>
            <a:pPr eaLnBrk="1" hangingPunct="1"/>
            <a:r>
              <a:rPr lang="en-GB" dirty="0" smtClean="0"/>
              <a:t>Go to the dropdown menu beside the current reference style, and choose </a:t>
            </a:r>
            <a:r>
              <a:rPr lang="en-GB" b="1" dirty="0" smtClean="0"/>
              <a:t>Select Another Style.</a:t>
            </a:r>
            <a:r>
              <a:rPr lang="en-GB" dirty="0"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198BA-DC01-4991-9312-FC48648AA2C0}" type="slidenum">
              <a:rPr lang="en-GB"/>
              <a:pPr eaLnBrk="1" hangingPunct="1"/>
              <a:t>26</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dirty="0" smtClean="0"/>
              <a:t>The</a:t>
            </a:r>
            <a:r>
              <a:rPr lang="en-GB" b="1" dirty="0" smtClean="0"/>
              <a:t> Choose a Style</a:t>
            </a:r>
            <a:r>
              <a:rPr lang="en-GB" dirty="0" smtClean="0"/>
              <a:t> window opens. </a:t>
            </a:r>
          </a:p>
          <a:p>
            <a:pPr eaLnBrk="1" hangingPunct="1"/>
            <a:r>
              <a:rPr lang="en-GB" dirty="0" smtClean="0"/>
              <a:t>There are nearly</a:t>
            </a:r>
            <a:r>
              <a:rPr lang="en-GB" baseline="0" dirty="0" smtClean="0"/>
              <a:t> 6000 </a:t>
            </a:r>
            <a:r>
              <a:rPr lang="en-GB" dirty="0" smtClean="0"/>
              <a:t>choices, including general reference styles, journal house styles and academic libraries.</a:t>
            </a:r>
          </a:p>
          <a:p>
            <a:pPr eaLnBrk="1" hangingPunct="1"/>
            <a:r>
              <a:rPr lang="en-GB" dirty="0" smtClean="0"/>
              <a:t>Select a new style, in this case 'MHRA' and click </a:t>
            </a:r>
            <a:r>
              <a:rPr lang="en-GB" b="1" dirty="0" smtClean="0"/>
              <a:t>Choose.</a:t>
            </a:r>
            <a:endParaRPr lang="en-GB"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0EBCE74-0DC2-46FC-A1AF-710601CC6419}" type="slidenum">
              <a:rPr lang="en-GB"/>
              <a:pPr eaLnBrk="1" hangingPunct="1"/>
              <a:t>27</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dirty="0" smtClean="0"/>
              <a:t>The EndNote Library is displayed in the new reference style.</a:t>
            </a:r>
          </a:p>
          <a:p>
            <a:pPr eaLnBrk="1" hangingPunct="1"/>
            <a:r>
              <a:rPr lang="en-GB" dirty="0" smtClean="0"/>
              <a:t>The reference style can also be modified - changes will be saved to an EndNote</a:t>
            </a:r>
            <a:r>
              <a:rPr lang="en-GB" baseline="0" dirty="0" smtClean="0"/>
              <a:t> folder in 'My Documents' </a:t>
            </a:r>
            <a:r>
              <a:rPr lang="en-GB" dirty="0" smtClean="0"/>
              <a:t>so that they are automatically accessed next time the EndNote library is opened.</a:t>
            </a:r>
          </a:p>
          <a:p>
            <a:pPr eaLnBrk="1" hangingPunct="1"/>
            <a:endParaRPr lang="en-GB" dirty="0" smtClean="0"/>
          </a:p>
          <a:p>
            <a:pPr eaLnBrk="1" hangingPunct="1"/>
            <a:endParaRPr lang="en-GB"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D98F27-E95E-4509-B3E1-7BC5385CE94A}" type="slidenum">
              <a:rPr lang="en-GB"/>
              <a:pPr eaLnBrk="1" hangingPunct="1"/>
              <a:t>29</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dirty="0" smtClean="0"/>
              <a:t>Some faculties</a:t>
            </a:r>
            <a:r>
              <a:rPr lang="en-GB" baseline="0" dirty="0" smtClean="0"/>
              <a:t> </a:t>
            </a:r>
            <a:r>
              <a:rPr lang="en-GB" dirty="0" smtClean="0"/>
              <a:t>require variations to standard referencing styles. Harvard in particular is used in a number of slightly differing formats. There are some Southampton specific </a:t>
            </a:r>
            <a:r>
              <a:rPr lang="en-GB" baseline="0" dirty="0" smtClean="0"/>
              <a:t>EndNote styles: Harvard_SotonHS2013, Harvard_SotonUNI2013 and Vancouver_SotonMED2013.</a:t>
            </a:r>
          </a:p>
          <a:p>
            <a:pPr eaLnBrk="1" hangingPunct="1"/>
            <a:r>
              <a:rPr lang="en-GB" baseline="0" dirty="0" smtClean="0"/>
              <a:t>These styles are also available on EndNote Online </a:t>
            </a:r>
            <a:endParaRPr lang="en-GB"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Find Southampton styles on the library guide, together with download instructions.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30</a:t>
            </a:fld>
            <a:endParaRPr lang="en-GB"/>
          </a:p>
        </p:txBody>
      </p:sp>
    </p:spTree>
    <p:extLst>
      <p:ext uri="{BB962C8B-B14F-4D97-AF65-F5344CB8AC3E}">
        <p14:creationId xmlns:p14="http://schemas.microsoft.com/office/powerpoint/2010/main" val="329455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additional guidance notes for some styles.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31</a:t>
            </a:fld>
            <a:endParaRPr lang="en-GB"/>
          </a:p>
        </p:txBody>
      </p:sp>
    </p:spTree>
    <p:extLst>
      <p:ext uri="{BB962C8B-B14F-4D97-AF65-F5344CB8AC3E}">
        <p14:creationId xmlns:p14="http://schemas.microsoft.com/office/powerpoint/2010/main" val="4144732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best to use Firefox as your browser: in each case choose </a:t>
            </a:r>
            <a:r>
              <a:rPr lang="en-GB" b="1" dirty="0" smtClean="0"/>
              <a:t>Save File</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32</a:t>
            </a:fld>
            <a:endParaRPr lang="en-GB"/>
          </a:p>
        </p:txBody>
      </p:sp>
    </p:spTree>
    <p:extLst>
      <p:ext uri="{BB962C8B-B14F-4D97-AF65-F5344CB8AC3E}">
        <p14:creationId xmlns:p14="http://schemas.microsoft.com/office/powerpoint/2010/main" val="412496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C0F85E-CBFB-4FE3-BC2F-3940BEF7713C}" type="slidenum">
              <a:rPr lang="en-GB"/>
              <a:pPr eaLnBrk="1" hangingPunct="1"/>
              <a:t>3</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GB" dirty="0" smtClean="0"/>
          </a:p>
          <a:p>
            <a:pPr eaLnBrk="1" hangingPunct="1"/>
            <a:r>
              <a:rPr lang="en-GB" dirty="0" smtClean="0"/>
              <a:t>Go to the EndNote icon on the taskbar</a:t>
            </a:r>
          </a:p>
          <a:p>
            <a:pPr eaLnBrk="1" hangingPunct="1"/>
            <a:r>
              <a:rPr lang="en-GB" dirty="0" smtClean="0"/>
              <a:t>When you first load EndNote the welcome screen invites you to create a new library or open an existing library.</a:t>
            </a:r>
          </a:p>
          <a:p>
            <a:pPr eaLnBrk="1" hangingPunct="1"/>
            <a:r>
              <a:rPr lang="en-GB" dirty="0" smtClean="0"/>
              <a:t>To create a new library, click on the picture.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Select the file required from </a:t>
            </a:r>
            <a:r>
              <a:rPr lang="en-GB" b="1" dirty="0" smtClean="0"/>
              <a:t>Downloads </a:t>
            </a:r>
            <a:r>
              <a:rPr lang="en-GB" b="0" dirty="0" smtClean="0"/>
              <a:t>and ctrl + click to choose Copy "style"</a:t>
            </a:r>
            <a:r>
              <a:rPr lang="en-GB" b="0" baseline="0" dirty="0" smtClean="0"/>
              <a:t> from the menu.</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33</a:t>
            </a:fld>
            <a:endParaRPr lang="en-GB"/>
          </a:p>
        </p:txBody>
      </p:sp>
    </p:spTree>
    <p:extLst>
      <p:ext uri="{BB962C8B-B14F-4D97-AF65-F5344CB8AC3E}">
        <p14:creationId xmlns:p14="http://schemas.microsoft.com/office/powerpoint/2010/main" val="1750769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Paste the file in </a:t>
            </a:r>
            <a:r>
              <a:rPr lang="en-GB" b="1" dirty="0" smtClean="0"/>
              <a:t>Applications, EndNote</a:t>
            </a:r>
            <a:r>
              <a:rPr lang="en-GB" b="1" baseline="0" dirty="0" smtClean="0"/>
              <a:t> X7, Styles.</a:t>
            </a:r>
            <a:r>
              <a:rPr lang="en-GB" b="0" baseline="0" dirty="0" smtClean="0"/>
              <a:t> Note that the file must be pasted ON the folder rather than in the contents window.</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34</a:t>
            </a:fld>
            <a:endParaRPr lang="en-GB"/>
          </a:p>
        </p:txBody>
      </p:sp>
    </p:spTree>
    <p:extLst>
      <p:ext uri="{BB962C8B-B14F-4D97-AF65-F5344CB8AC3E}">
        <p14:creationId xmlns:p14="http://schemas.microsoft.com/office/powerpoint/2010/main" val="1956367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also appears in the </a:t>
            </a:r>
            <a:r>
              <a:rPr lang="en-GB" b="1" dirty="0" smtClean="0"/>
              <a:t>Choose another style…</a:t>
            </a:r>
            <a:r>
              <a:rPr lang="en-GB" dirty="0" smtClean="0"/>
              <a:t>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36</a:t>
            </a:fld>
            <a:endParaRPr lang="en-GB"/>
          </a:p>
        </p:txBody>
      </p:sp>
    </p:spTree>
    <p:extLst>
      <p:ext uri="{BB962C8B-B14F-4D97-AF65-F5344CB8AC3E}">
        <p14:creationId xmlns:p14="http://schemas.microsoft.com/office/powerpoint/2010/main" val="1472745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38</a:t>
            </a:fld>
            <a:endParaRPr lang="en-GB"/>
          </a:p>
        </p:txBody>
      </p:sp>
    </p:spTree>
    <p:extLst>
      <p:ext uri="{BB962C8B-B14F-4D97-AF65-F5344CB8AC3E}">
        <p14:creationId xmlns:p14="http://schemas.microsoft.com/office/powerpoint/2010/main" val="2251033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D98F27-E95E-4509-B3E1-7BC5385CE94A}" type="slidenum">
              <a:rPr lang="en-GB"/>
              <a:pPr eaLnBrk="1" hangingPunct="1"/>
              <a:t>39</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dirty="0" smtClean="0"/>
              <a:t>Some faculties</a:t>
            </a:r>
            <a:r>
              <a:rPr lang="en-GB" baseline="0" dirty="0" smtClean="0"/>
              <a:t> </a:t>
            </a:r>
            <a:r>
              <a:rPr lang="en-GB" dirty="0" smtClean="0"/>
              <a:t>require variations to standard referencing styles. Harvard in particular is used in a number of slightly differing formats. There are some Southampton specific </a:t>
            </a:r>
            <a:r>
              <a:rPr lang="en-GB" baseline="0" dirty="0" smtClean="0"/>
              <a:t>EndNote styles: Harvard_SotonHS2013, Harvard_SotonUNI2013 and Vancouver_SotonMED2013.</a:t>
            </a:r>
          </a:p>
          <a:p>
            <a:pPr eaLnBrk="1" hangingPunct="1"/>
            <a:r>
              <a:rPr lang="en-GB" baseline="0" dirty="0" smtClean="0"/>
              <a:t>These styles are also available on </a:t>
            </a:r>
            <a:r>
              <a:rPr lang="en-GB" baseline="0" smtClean="0"/>
              <a:t>EndNote Online</a:t>
            </a:r>
            <a:endParaRPr lang="en-GB"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40</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41</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GB" smtClean="0"/>
              <a:t>This window controls all aspects of the referencing style: there are sections for in-text citation, full bibliographic references, and also for footnotes, which are used by some referencing styles.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42</a:t>
            </a:fld>
            <a:endParaRPr lang="en-GB"/>
          </a:p>
        </p:txBody>
      </p:sp>
    </p:spTree>
    <p:extLst>
      <p:ext uri="{BB962C8B-B14F-4D97-AF65-F5344CB8AC3E}">
        <p14:creationId xmlns:p14="http://schemas.microsoft.com/office/powerpoint/2010/main" val="3872780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43</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44</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 </a:t>
            </a:r>
            <a:r>
              <a:rPr lang="en-GB" dirty="0" smtClean="0"/>
              <a:t>which are the short references within the written text, </a:t>
            </a:r>
            <a:r>
              <a:rPr lang="en-GB" b="1" dirty="0" smtClean="0"/>
              <a:t>Bibliography</a:t>
            </a:r>
            <a:r>
              <a:rPr lang="en-GB" dirty="0" smtClean="0"/>
              <a:t> which is the list of full references at the end of the document, and </a:t>
            </a:r>
            <a:r>
              <a:rPr lang="en-GB" b="1" dirty="0" smtClean="0"/>
              <a:t>Footnotes</a:t>
            </a:r>
            <a:r>
              <a:rPr lang="en-GB" dirty="0"/>
              <a:t>,</a:t>
            </a:r>
            <a:r>
              <a:rPr lang="en-GB" dirty="0" smtClean="0"/>
              <a:t> which are used at the bottom of individual pages in some referencing systems. </a:t>
            </a:r>
          </a:p>
          <a:p>
            <a:pPr eaLnBrk="1" hangingPunct="1"/>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01EFE0-7F7E-475F-9C82-91C71E93187D}" type="slidenum">
              <a:rPr lang="en-GB"/>
              <a:pPr eaLnBrk="1" hangingPunct="1"/>
              <a:t>4</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GB" dirty="0" smtClean="0"/>
              <a:t>The system will ask you where to save the new library: it is best to create a new folder called </a:t>
            </a:r>
            <a:r>
              <a:rPr lang="en-GB" b="1" dirty="0" smtClean="0"/>
              <a:t>EndNote or </a:t>
            </a:r>
            <a:r>
              <a:rPr lang="en-GB" b="1" smtClean="0"/>
              <a:t>EndNote X7</a:t>
            </a:r>
            <a:r>
              <a:rPr lang="en-GB" smtClean="0"/>
              <a:t> </a:t>
            </a:r>
            <a:r>
              <a:rPr lang="en-GB" dirty="0" smtClean="0"/>
              <a:t>and save the library within that.</a:t>
            </a:r>
          </a:p>
          <a:p>
            <a:pPr eaLnBrk="1" hangingPunct="1"/>
            <a:endParaRPr lang="en-GB"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50BAB5-EEEF-482D-AD19-6EACB3C77886}" type="slidenum">
              <a:rPr lang="en-GB"/>
              <a:pPr eaLnBrk="1" hangingPunct="1"/>
              <a:t>45</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GB" dirty="0" smtClean="0"/>
              <a:t>Click </a:t>
            </a:r>
            <a:r>
              <a:rPr lang="en-GB" b="1" dirty="0" smtClean="0"/>
              <a:t>Citations</a:t>
            </a:r>
            <a:r>
              <a:rPr lang="en-GB" dirty="0" smtClean="0"/>
              <a:t> then </a:t>
            </a:r>
            <a:r>
              <a:rPr lang="en-GB" b="1" dirty="0" smtClean="0"/>
              <a:t>Templates</a:t>
            </a:r>
            <a:r>
              <a:rPr lang="en-GB" dirty="0"/>
              <a:t> </a:t>
            </a:r>
            <a:r>
              <a:rPr lang="en-GB" dirty="0" smtClean="0"/>
              <a:t>to see how this tool works. The operation of other fields is similar to those described in the </a:t>
            </a:r>
            <a:r>
              <a:rPr lang="en-GB" b="1" dirty="0" smtClean="0"/>
              <a:t>Format Bibliography</a:t>
            </a:r>
            <a:r>
              <a:rPr lang="en-GB" dirty="0" smtClean="0"/>
              <a:t> section.</a:t>
            </a:r>
          </a:p>
          <a:p>
            <a:pPr eaLnBrk="1" hangingPunct="1">
              <a:spcBef>
                <a:spcPct val="0"/>
              </a:spcBef>
            </a:pPr>
            <a:r>
              <a:rPr lang="en-GB" dirty="0" smtClean="0">
                <a:solidFill>
                  <a:srgbClr val="000000"/>
                </a:solidFill>
              </a:rPr>
              <a:t>In this example, EndNote picks up the contents of the 'Author' field from the record, adds a comma, then the contents of the 'Year' field and </a:t>
            </a:r>
            <a:r>
              <a:rPr lang="en-GB" dirty="0" smtClean="0"/>
              <a:t>encloses everything in brackets. </a:t>
            </a:r>
          </a:p>
          <a:p>
            <a:pPr eaLnBrk="1" hangingPunct="1">
              <a:spcBef>
                <a:spcPct val="0"/>
              </a:spcBef>
            </a:pPr>
            <a:r>
              <a:rPr lang="en-GB" dirty="0" smtClean="0"/>
              <a:t>The vertical line lines tie the following punctuation to the next field, so that if the field is empty, you do not get stray punctuation in  the record.</a:t>
            </a:r>
          </a:p>
          <a:p>
            <a:pPr eaLnBrk="1" hangingPunct="1"/>
            <a:r>
              <a:rPr lang="en-GB" dirty="0" smtClean="0"/>
              <a:t>Make any changes you require, and then click the close record icon.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B1454F-9028-4F29-9D9F-53A8D95D3F3D}" type="slidenum">
              <a:rPr lang="en-GB"/>
              <a:pPr eaLnBrk="1" hangingPunct="1"/>
              <a:t>46</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GB" dirty="0" smtClean="0"/>
              <a:t>Use this option to edit the in-text citation sort order.</a:t>
            </a:r>
          </a:p>
          <a:p>
            <a:pPr eaLnBrk="1" hangingPunct="1"/>
            <a:r>
              <a:rPr lang="en-GB" dirty="0" smtClean="0"/>
              <a:t>The default order is 'Don't sort'</a:t>
            </a:r>
          </a:p>
          <a:p>
            <a:pPr eaLnBrk="1" hangingPunct="1"/>
            <a:r>
              <a:rPr lang="en-GB" dirty="0" smtClean="0"/>
              <a:t>If you have multiple citations at single points in the text, you may wish to arrange these either alphabetically or chronologically. Choose the relevant option from the list.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0D6D29-3897-4E29-9C12-C11B4FC0D85C}" type="slidenum">
              <a:rPr lang="en-GB"/>
              <a:pPr eaLnBrk="1" hangingPunct="1"/>
              <a:t>47</a:t>
            </a:fld>
            <a:endParaRPr lang="en-GB"/>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GB" dirty="0" smtClean="0"/>
              <a:t>Click </a:t>
            </a:r>
            <a:r>
              <a:rPr lang="en-GB" b="1" dirty="0" smtClean="0"/>
              <a:t>Save</a:t>
            </a:r>
            <a:r>
              <a:rPr lang="en-GB" dirty="0" smtClean="0"/>
              <a:t> to save the changes.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3202A-B8AE-4E74-91E3-9FF8524DCD41}" type="slidenum">
              <a:rPr lang="en-GB"/>
              <a:pPr eaLnBrk="1" hangingPunct="1"/>
              <a:t>48</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GB" dirty="0" smtClean="0"/>
              <a:t>You will be prompted to save the edited style with a new name. </a:t>
            </a:r>
          </a:p>
          <a:p>
            <a:pPr eaLnBrk="1" hangingPunct="1"/>
            <a:r>
              <a:rPr lang="en-GB" dirty="0" smtClean="0"/>
              <a:t>This edited style will then appear in EndNote's reference style list and can be applied to any EndNote library. This style is stored in your EndNote </a:t>
            </a:r>
            <a:r>
              <a:rPr lang="en-GB" smtClean="0"/>
              <a:t>Styles folder. </a:t>
            </a:r>
            <a:endParaRPr lang="en-GB"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49</a:t>
            </a:fld>
            <a:endParaRPr lang="en-GB"/>
          </a:p>
        </p:txBody>
      </p:sp>
    </p:spTree>
    <p:extLst>
      <p:ext uri="{BB962C8B-B14F-4D97-AF65-F5344CB8AC3E}">
        <p14:creationId xmlns:p14="http://schemas.microsoft.com/office/powerpoint/2010/main" val="2283052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50</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51</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a:t>
            </a:r>
            <a:r>
              <a:rPr lang="en-GB" dirty="0" smtClean="0"/>
              <a:t> which are the short references within the written text, </a:t>
            </a:r>
            <a:r>
              <a:rPr lang="en-GB" b="1" dirty="0" smtClean="0"/>
              <a:t>Bibliography</a:t>
            </a:r>
            <a:r>
              <a:rPr lang="en-GB" dirty="0"/>
              <a:t> </a:t>
            </a:r>
            <a:r>
              <a:rPr lang="en-GB" dirty="0" smtClean="0"/>
              <a:t>which is the list of full references at the end of the document, and </a:t>
            </a:r>
            <a:r>
              <a:rPr lang="en-GB" b="1" dirty="0" smtClean="0"/>
              <a:t>Footnotes</a:t>
            </a:r>
            <a:r>
              <a:rPr lang="en-GB" dirty="0"/>
              <a:t>,</a:t>
            </a:r>
            <a:r>
              <a:rPr lang="en-GB" dirty="0" smtClean="0"/>
              <a:t> which are used at the bottom of individual pages in some referencing systems. </a:t>
            </a:r>
          </a:p>
          <a:p>
            <a:pPr eaLnBrk="1" hangingPunct="1"/>
            <a:endParaRPr lang="en-GB"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F61C737-A7A5-47B5-8FD1-A0270C51ED8D}" type="slidenum">
              <a:rPr lang="en-GB"/>
              <a:pPr eaLnBrk="1" hangingPunct="1"/>
              <a:t>52</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GB" dirty="0" smtClean="0"/>
              <a:t>The </a:t>
            </a:r>
            <a:r>
              <a:rPr lang="en-GB" b="1" dirty="0" smtClean="0"/>
              <a:t>Author Lists </a:t>
            </a:r>
            <a:r>
              <a:rPr lang="en-GB" dirty="0" smtClean="0"/>
              <a:t>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4BAFC4-1672-47EF-A073-7DFD792F2048}" type="slidenum">
              <a:rPr lang="en-GB"/>
              <a:pPr eaLnBrk="1" hangingPunct="1"/>
              <a:t>53</a:t>
            </a:fld>
            <a:endParaRPr lang="en-GB"/>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All Uppercase</a:t>
            </a:r>
            <a:r>
              <a:rPr lang="en-GB" b="1" dirty="0"/>
              <a:t>.</a:t>
            </a:r>
            <a:r>
              <a:rPr lang="en-GB" dirty="0" smtClean="0"/>
              <a:t> Choose </a:t>
            </a:r>
            <a:r>
              <a:rPr lang="en-GB" b="1" dirty="0" smtClean="0"/>
              <a:t>Normal</a:t>
            </a:r>
            <a:r>
              <a:rPr lang="en-GB" b="1" baseline="0" dirty="0" smtClean="0"/>
              <a:t> </a:t>
            </a:r>
            <a:r>
              <a:rPr lang="en-GB" dirty="0" smtClean="0"/>
              <a:t>for names in lower case but with initial capital letters.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6CB5B4-6D34-4FEA-AEB5-E6D77FD2FF1E}" type="slidenum">
              <a:rPr lang="en-GB"/>
              <a:pPr eaLnBrk="1" hangingPunct="1"/>
              <a:t>54</a:t>
            </a:fld>
            <a:endParaRPr lang="en-GB"/>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dirty="0" smtClean="0"/>
              <a:t>Choices can also be made about the display of initials: with or without full-stops, with or without spaces between.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Endnote library is saved in two parts: a data folder, and a library file with a .</a:t>
            </a:r>
            <a:r>
              <a:rPr lang="en-US" dirty="0" err="1" smtClean="0"/>
              <a:t>enl</a:t>
            </a:r>
            <a:r>
              <a:rPr lang="en-US" dirty="0" smtClean="0"/>
              <a:t> extension. Choosing the ‘Save as package’ option combines these two into a single file with a .</a:t>
            </a:r>
            <a:r>
              <a:rPr lang="en-US" dirty="0" err="1" smtClean="0"/>
              <a:t>enlp</a:t>
            </a:r>
            <a:r>
              <a:rPr lang="en-US" dirty="0" smtClean="0"/>
              <a:t> extension</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a:t>
            </a:fld>
            <a:endParaRPr lang="en-GB"/>
          </a:p>
        </p:txBody>
      </p:sp>
    </p:spTree>
    <p:extLst>
      <p:ext uri="{BB962C8B-B14F-4D97-AF65-F5344CB8AC3E}">
        <p14:creationId xmlns:p14="http://schemas.microsoft.com/office/powerpoint/2010/main" val="780579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EC9CC8-BD36-4273-8705-9A3A80D30329}" type="slidenum">
              <a:rPr lang="en-GB"/>
              <a:pPr eaLnBrk="1" hangingPunct="1"/>
              <a:t>55</a:t>
            </a:fld>
            <a:endParaRPr lang="en-GB"/>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dirty="0" smtClean="0"/>
              <a:t>The </a:t>
            </a:r>
            <a:r>
              <a:rPr lang="en-GB" b="1" dirty="0" smtClean="0"/>
              <a:t>Templates </a:t>
            </a:r>
            <a:r>
              <a:rPr lang="en-GB" dirty="0" smtClean="0"/>
              <a:t>window shows how the bibliographic record will be displayed for a wide range of reference types. More can be added, by clicking the </a:t>
            </a:r>
            <a:r>
              <a:rPr lang="en-GB" b="1" dirty="0" smtClean="0"/>
              <a:t>Reference Types </a:t>
            </a:r>
            <a:r>
              <a:rPr lang="en-GB" dirty="0" smtClean="0"/>
              <a:t>button and creating a template on the principles of existing types.</a:t>
            </a:r>
          </a:p>
          <a:p>
            <a:pPr eaLnBrk="1" hangingPunct="1"/>
            <a:endParaRPr lang="en-GB" dirty="0" smtClean="0"/>
          </a:p>
          <a:p>
            <a:pPr eaLnBrk="1" hangingPunct="1"/>
            <a:r>
              <a:rPr lang="en-GB" dirty="0" smtClean="0"/>
              <a:t>Generic is used for any reference type which does not have a specific template.</a:t>
            </a:r>
          </a:p>
          <a:p>
            <a:pPr eaLnBrk="1" hangingPunct="1"/>
            <a:endParaRPr lang="en-GB" dirty="0" smtClean="0"/>
          </a:p>
          <a:p>
            <a:pPr eaLnBrk="1" hangingPunct="1"/>
            <a:r>
              <a:rPr lang="en-GB" dirty="0" smtClean="0"/>
              <a:t>In the templates, where the name of an EndNote record field appears, this will be replaced by the contents of that field, according to the format in the template (bold, italic </a:t>
            </a:r>
            <a:r>
              <a:rPr lang="en-GB" dirty="0" err="1" smtClean="0"/>
              <a:t>etc</a:t>
            </a:r>
            <a:r>
              <a:rPr lang="en-GB" dirty="0" smtClean="0"/>
              <a:t>) Other characters are displayed as typed. Field Names are case-sensitive. </a:t>
            </a:r>
          </a:p>
          <a:p>
            <a:pPr eaLnBrk="1" hangingPunct="1"/>
            <a:r>
              <a:rPr lang="en-GB" dirty="0" smtClean="0"/>
              <a:t>The vertical bar links punctuation to the next field, so that if there is no data in a given record field, stray punctuation is eliminated. The ^ means that Endnote will choose whether to display the singular or plural option according to  the number of authors/editors.</a:t>
            </a:r>
          </a:p>
          <a:p>
            <a:pPr eaLnBrk="1" hangingPunct="1"/>
            <a:endParaRPr lang="en-GB"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E479231-189C-4C8A-82E9-BF4C48B80190}" type="slidenum">
              <a:rPr lang="en-GB"/>
              <a:pPr eaLnBrk="1" hangingPunct="1"/>
              <a:t>56</a:t>
            </a:fld>
            <a:endParaRPr lang="en-GB"/>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dirty="0" smtClean="0"/>
              <a:t>Existing reference type templates can be edited, for example, displaying the year in brackets or inserting the issue number in the journal article template.</a:t>
            </a:r>
          </a:p>
          <a:p>
            <a:pPr eaLnBrk="1" hangingPunct="1"/>
            <a:r>
              <a:rPr lang="en-GB" dirty="0" smtClean="0"/>
              <a:t>It is not necessary to edit Reference Types that will not be used, but Generic must always be included.</a:t>
            </a:r>
          </a:p>
          <a:p>
            <a:pPr eaLnBrk="1" hangingPunct="1"/>
            <a:r>
              <a:rPr lang="en-GB" dirty="0" smtClean="0"/>
              <a:t>In this case the Year field has been edited for some Reference types.</a:t>
            </a:r>
          </a:p>
          <a:p>
            <a:pPr eaLnBrk="1" hangingPunct="1"/>
            <a:r>
              <a:rPr lang="en-GB" dirty="0" smtClean="0"/>
              <a:t>When all changes have been made, click the record </a:t>
            </a:r>
            <a:r>
              <a:rPr lang="en-GB" b="1" dirty="0" smtClean="0"/>
              <a:t>Close</a:t>
            </a:r>
            <a:r>
              <a:rPr lang="en-GB" dirty="0" smtClean="0"/>
              <a:t> icon. </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403F88-9ABD-4C65-AD58-494ECF46E526}" type="slidenum">
              <a:rPr lang="en-GB"/>
              <a:pPr eaLnBrk="1" hangingPunct="1"/>
              <a:t>57</a:t>
            </a:fld>
            <a:endParaRPr lang="en-GB"/>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a:p>
            <a:pPr eaLnBrk="1" hangingPunct="1"/>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1D7CF67-4A57-4ACB-ADA7-EBBEC799B973}" type="slidenum">
              <a:rPr lang="en-GB"/>
              <a:pPr eaLnBrk="1" hangingPunct="1"/>
              <a:t>58</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My Documents, so can be accessed at any time.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59</a:t>
            </a:fld>
            <a:endParaRPr lang="en-GB"/>
          </a:p>
        </p:txBody>
      </p:sp>
    </p:spTree>
    <p:extLst>
      <p:ext uri="{BB962C8B-B14F-4D97-AF65-F5344CB8AC3E}">
        <p14:creationId xmlns:p14="http://schemas.microsoft.com/office/powerpoint/2010/main" val="416325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60</a:t>
            </a:fld>
            <a:endParaRPr 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GB" dirty="0" smtClean="0"/>
              <a:t>Bibliographic templates control the display of records when EndNote is used with Word documents for citations and references.</a:t>
            </a:r>
          </a:p>
          <a:p>
            <a:pPr eaLnBrk="1" hangingPunct="1"/>
            <a:r>
              <a:rPr lang="en-GB" dirty="0" smtClean="0"/>
              <a:t>Depending on the Reference Style, there are already a number of templates created.</a:t>
            </a:r>
          </a:p>
          <a:p>
            <a:pPr eaLnBrk="1" hangingPunct="1"/>
            <a:r>
              <a:rPr lang="en-GB" dirty="0" smtClean="0"/>
              <a:t>Additional templates can be created by choosing from the </a:t>
            </a:r>
            <a:r>
              <a:rPr lang="en-GB" b="1" dirty="0" smtClean="0"/>
              <a:t>Reference Types </a:t>
            </a:r>
            <a:r>
              <a:rPr lang="en-GB" dirty="0" smtClean="0"/>
              <a:t>list.</a:t>
            </a:r>
          </a:p>
          <a:p>
            <a:pPr eaLnBrk="1" hangingPunct="1"/>
            <a:r>
              <a:rPr lang="en-GB" dirty="0" smtClean="0"/>
              <a:t>'Generic' is used when a specific template has not been created for a Reference Type that has been used to create an EndNote record.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61</a:t>
            </a:fld>
            <a:endParaRPr lang="en-GB"/>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62</a:t>
            </a:fld>
            <a:endParaRPr 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GB" dirty="0" smtClean="0"/>
              <a:t>Bold, Italic, Underline, Superscript or Subscript may be required formats within a citation or bibliographic template. To change the format, go to </a:t>
            </a:r>
            <a:r>
              <a:rPr lang="en-GB" b="1" dirty="0" smtClean="0"/>
              <a:t>Edit, Font…</a:t>
            </a:r>
          </a:p>
          <a:p>
            <a:pPr eaLnBrk="1" hangingPunct="1"/>
            <a:r>
              <a:rPr lang="en-GB" dirty="0" smtClean="0"/>
              <a:t>A field is displayed in the format used for the Field Name - hence </a:t>
            </a:r>
            <a:r>
              <a:rPr lang="en-GB" i="1" dirty="0" smtClean="0"/>
              <a:t>Journal</a:t>
            </a:r>
            <a:r>
              <a:rPr lang="en-GB" dirty="0" smtClean="0"/>
              <a:t> and </a:t>
            </a:r>
            <a:r>
              <a:rPr lang="en-GB" i="1" dirty="0" smtClean="0"/>
              <a:t>Title</a:t>
            </a:r>
            <a:r>
              <a:rPr lang="en-GB" dirty="0" smtClean="0"/>
              <a:t> often appear in italics within the templates.</a:t>
            </a:r>
          </a:p>
          <a:p>
            <a:pPr eaLnBrk="1" hangingPunct="1"/>
            <a:r>
              <a:rPr lang="en-GB" dirty="0" smtClean="0"/>
              <a:t>When an item has editors, EndNote will choose between singular and plural: the circumflex is used.</a:t>
            </a:r>
          </a:p>
          <a:p>
            <a:pPr eaLnBrk="1" hangingPunct="1"/>
            <a:r>
              <a:rPr lang="en-GB" dirty="0" smtClean="0"/>
              <a:t>Templates can be edited at any stage, and the edited reference style applied to the EndNote Library and relevant Word documents.</a:t>
            </a:r>
          </a:p>
          <a:p>
            <a:pPr eaLnBrk="1" hangingPunct="1"/>
            <a:endParaRPr lang="en-GB" dirty="0" smtClean="0"/>
          </a:p>
          <a:p>
            <a:pPr eaLnBrk="1" hangingPunct="1"/>
            <a:endParaRPr lang="en-GB"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63</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64</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6</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endParaRPr lang="en-GB"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'Type to' will only appear if there are details in the Recipient field. The grave accents indicate a phrase to be tied to the following field rather than a single character or word or a word that could be mistaken for a Field name.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65</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66</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67</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68</a:t>
            </a:fld>
            <a:endParaRPr lang="en-GB"/>
          </a:p>
        </p:txBody>
      </p:sp>
    </p:spTree>
    <p:extLst>
      <p:ext uri="{BB962C8B-B14F-4D97-AF65-F5344CB8AC3E}">
        <p14:creationId xmlns:p14="http://schemas.microsoft.com/office/powerpoint/2010/main" val="2682288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73DC58-7B38-4DD1-AFB5-F999B29C74C8}" type="slidenum">
              <a:rPr lang="en-GB"/>
              <a:pPr eaLnBrk="1" hangingPunct="1"/>
              <a:t>69</a:t>
            </a:fld>
            <a:endParaRPr lang="en-GB"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t>
            </a:r>
            <a:r>
              <a:rPr lang="en-GB" dirty="0"/>
              <a:t>apply changes, go to the Reference Style dropdown menu and choose </a:t>
            </a:r>
            <a:r>
              <a:rPr lang="en-GB" b="1" dirty="0"/>
              <a:t>Select another </a:t>
            </a:r>
            <a:r>
              <a:rPr lang="en-GB" b="1" dirty="0" smtClean="0"/>
              <a:t>Style</a:t>
            </a:r>
            <a:r>
              <a:rPr lang="en-GB" b="1" dirty="0"/>
              <a:t>.</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70</a:t>
            </a:fld>
            <a:endParaRPr lang="en-GB"/>
          </a:p>
        </p:txBody>
      </p:sp>
    </p:spTree>
    <p:extLst>
      <p:ext uri="{BB962C8B-B14F-4D97-AF65-F5344CB8AC3E}">
        <p14:creationId xmlns:p14="http://schemas.microsoft.com/office/powerpoint/2010/main" val="2863966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EED4EA-9DCB-4A79-8078-F0C5E7C1B734}" type="slidenum">
              <a:rPr lang="en-GB"/>
              <a:pPr eaLnBrk="1" hangingPunct="1"/>
              <a:t>71</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GB" dirty="0" smtClean="0"/>
              <a:t>The edited style is now one of the choices - select and click </a:t>
            </a:r>
            <a:r>
              <a:rPr lang="en-GB" b="1" dirty="0" smtClean="0"/>
              <a:t>Choose</a:t>
            </a:r>
            <a:r>
              <a:rPr lang="en-GB" dirty="0"/>
              <a:t>.</a:t>
            </a:r>
            <a:endParaRPr lang="en-GB"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D73843B-0DB1-4D05-A7F4-FC680C715857}" type="slidenum">
              <a:rPr lang="en-GB"/>
              <a:pPr eaLnBrk="1" hangingPunct="1"/>
              <a:t>72</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GB" dirty="0" smtClean="0"/>
              <a:t>The edits are now applied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a:p>
            <a:pPr eaLnBrk="1" hangingPunct="1"/>
            <a:endParaRPr lang="en-GB" dirty="0" smtClean="0"/>
          </a:p>
          <a:p>
            <a:pPr eaLnBrk="1" hangingPunct="1"/>
            <a:endParaRPr lang="en-GB"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73</a:t>
            </a:fld>
            <a:endParaRPr lang="en-GB"/>
          </a:p>
        </p:txBody>
      </p:sp>
    </p:spTree>
    <p:extLst>
      <p:ext uri="{BB962C8B-B14F-4D97-AF65-F5344CB8AC3E}">
        <p14:creationId xmlns:p14="http://schemas.microsoft.com/office/powerpoint/2010/main" val="2319008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74</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a:t> </a:t>
            </a:r>
            <a:r>
              <a:rPr lang="en-GB" dirty="0" smtClean="0"/>
              <a:t>controls how the EndNote Library itself appears, rather than the individual records. To see the options, go to </a:t>
            </a:r>
            <a:r>
              <a:rPr lang="en-GB" b="1" dirty="0" smtClean="0"/>
              <a:t>EndNote</a:t>
            </a:r>
            <a:r>
              <a:rPr lang="en-GB" b="1" baseline="0" dirty="0" smtClean="0"/>
              <a:t> X7</a:t>
            </a:r>
            <a:r>
              <a:rPr lang="en-GB" b="1" dirty="0" smtClean="0"/>
              <a:t>, Preferences</a:t>
            </a:r>
            <a:r>
              <a:rPr lang="en-GB" dirty="0"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a:t>
            </a:fld>
            <a:endParaRPr lang="en-GB"/>
          </a:p>
        </p:txBody>
      </p:sp>
    </p:spTree>
    <p:extLst>
      <p:ext uri="{BB962C8B-B14F-4D97-AF65-F5344CB8AC3E}">
        <p14:creationId xmlns:p14="http://schemas.microsoft.com/office/powerpoint/2010/main" val="3958751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75</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GB" dirty="0" smtClean="0"/>
              <a:t>Various preferences can be set: </a:t>
            </a:r>
            <a:r>
              <a:rPr lang="en-GB" b="1" dirty="0" smtClean="0"/>
              <a:t>Display Fields</a:t>
            </a:r>
            <a:r>
              <a:rPr lang="en-GB" dirty="0" smtClean="0"/>
              <a:t> allows the selection and ordering of significant fields from the record: the columns can be renamed if required.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76</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GB" dirty="0" smtClean="0"/>
              <a:t>The </a:t>
            </a:r>
            <a:r>
              <a:rPr lang="en-GB" b="1" dirty="0" smtClean="0"/>
              <a:t>Change Case</a:t>
            </a:r>
            <a:r>
              <a:rPr lang="en-GB" b="0" baseline="0" dirty="0" smtClean="0"/>
              <a:t> </a:t>
            </a:r>
            <a:r>
              <a:rPr lang="en-GB" dirty="0" smtClean="0"/>
              <a:t>option 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ensure maximum retrieval of full text journal articles when searching databases, make sure the </a:t>
            </a:r>
            <a:r>
              <a:rPr lang="en-GB" b="1" dirty="0" smtClean="0"/>
              <a:t>PubMed </a:t>
            </a:r>
            <a:r>
              <a:rPr lang="en-GB" b="1" dirty="0" err="1" smtClean="0"/>
              <a:t>LinkOut</a:t>
            </a:r>
            <a:r>
              <a:rPr lang="en-GB" b="1" dirty="0" smtClean="0"/>
              <a:t> </a:t>
            </a:r>
            <a:r>
              <a:rPr lang="en-GB" dirty="0" smtClean="0"/>
              <a:t>option</a:t>
            </a:r>
            <a:r>
              <a:rPr lang="en-GB" baseline="0" dirty="0" smtClean="0"/>
              <a:t> is checked in Find Full Text preferences. Check the box to use this process automatically in future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77</a:t>
            </a:fld>
            <a:endParaRPr lang="en-GB"/>
          </a:p>
        </p:txBody>
      </p:sp>
    </p:spTree>
    <p:extLst>
      <p:ext uri="{BB962C8B-B14F-4D97-AF65-F5344CB8AC3E}">
        <p14:creationId xmlns:p14="http://schemas.microsoft.com/office/powerpoint/2010/main" val="3715261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Set the criteria for comparing records to eliminate duplicates. Databases display author names differently, so to make this effective, uncheck the </a:t>
            </a:r>
            <a:r>
              <a:rPr lang="en-GB" b="1" dirty="0" smtClean="0"/>
              <a:t>Author</a:t>
            </a:r>
            <a:r>
              <a:rPr lang="en-GB" dirty="0" smtClean="0"/>
              <a:t> option. It is possible</a:t>
            </a:r>
            <a:r>
              <a:rPr lang="en-GB" baseline="0" dirty="0" smtClean="0"/>
              <a:t> to choose automatic discard, but you may wish to carry out the process manually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78</a:t>
            </a:fld>
            <a:endParaRPr lang="en-GB"/>
          </a:p>
        </p:txBody>
      </p:sp>
    </p:spTree>
    <p:extLst>
      <p:ext uri="{BB962C8B-B14F-4D97-AF65-F5344CB8AC3E}">
        <p14:creationId xmlns:p14="http://schemas.microsoft.com/office/powerpoint/2010/main" val="9914568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Insert your EndNote</a:t>
            </a:r>
            <a:r>
              <a:rPr lang="en-GB" baseline="0" dirty="0" smtClean="0"/>
              <a:t> Account details and click Enable Sync. This will synchronise </a:t>
            </a:r>
            <a:r>
              <a:rPr lang="en-GB" b="1" baseline="0" dirty="0" smtClean="0"/>
              <a:t>All References  </a:t>
            </a:r>
            <a:r>
              <a:rPr lang="en-GB" b="0" baseline="0" dirty="0" smtClean="0"/>
              <a:t>and</a:t>
            </a:r>
            <a:r>
              <a:rPr lang="en-GB" b="1" baseline="0" dirty="0" smtClean="0"/>
              <a:t> Custom Groups </a:t>
            </a:r>
            <a:r>
              <a:rPr lang="en-GB" baseline="0" dirty="0" smtClean="0"/>
              <a:t>with EndNote Online. Check the Sync Automatically option to have EndNote synchronise in the background every 15 </a:t>
            </a:r>
            <a:r>
              <a:rPr lang="en-GB" baseline="0" dirty="0" err="1" smtClean="0"/>
              <a:t>mins</a:t>
            </a:r>
            <a:r>
              <a:rPr lang="en-GB" baseline="0" dirty="0" smtClean="0"/>
              <a:t> and when the library is closed. You can synchronise manually at any time.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79</a:t>
            </a:fld>
            <a:endParaRPr lang="en-GB"/>
          </a:p>
        </p:txBody>
      </p:sp>
    </p:spTree>
    <p:extLst>
      <p:ext uri="{BB962C8B-B14F-4D97-AF65-F5344CB8AC3E}">
        <p14:creationId xmlns:p14="http://schemas.microsoft.com/office/powerpoint/2010/main" val="4204877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CMD + click</a:t>
            </a:r>
            <a:r>
              <a:rPr lang="en-GB" baseline="0" dirty="0" smtClean="0"/>
              <a:t> in the Title Bar to see the current fields displayed in the EndNote Library. Up to 10 can be chosen: simply click the field name on the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81</a:t>
            </a:fld>
            <a:endParaRPr lang="en-GB"/>
          </a:p>
        </p:txBody>
      </p:sp>
    </p:spTree>
    <p:extLst>
      <p:ext uri="{BB962C8B-B14F-4D97-AF65-F5344CB8AC3E}">
        <p14:creationId xmlns:p14="http://schemas.microsoft.com/office/powerpoint/2010/main" val="9338331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order of the fields displayed in the library window can</a:t>
            </a:r>
            <a:r>
              <a:rPr lang="en-GB" baseline="0" dirty="0" smtClean="0"/>
              <a:t> be changed by select and drag.</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82</a:t>
            </a:fld>
            <a:endParaRPr lang="en-GB"/>
          </a:p>
        </p:txBody>
      </p:sp>
    </p:spTree>
    <p:extLst>
      <p:ext uri="{BB962C8B-B14F-4D97-AF65-F5344CB8AC3E}">
        <p14:creationId xmlns:p14="http://schemas.microsoft.com/office/powerpoint/2010/main" val="589751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83</a:t>
            </a:fld>
            <a:endParaRPr lang="en-GB"/>
          </a:p>
        </p:txBody>
      </p:sp>
    </p:spTree>
    <p:extLst>
      <p:ext uri="{BB962C8B-B14F-4D97-AF65-F5344CB8AC3E}">
        <p14:creationId xmlns:p14="http://schemas.microsoft.com/office/powerpoint/2010/main" val="3369333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84</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a:t>
            </a:r>
            <a:r>
              <a:rPr lang="en-GB" dirty="0" err="1" smtClean="0"/>
              <a:t>sublibraries</a:t>
            </a:r>
            <a:r>
              <a:rPr lang="en-GB" dirty="0" smtClean="0"/>
              <a:t>,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However, deleting an item from a</a:t>
            </a:r>
            <a:r>
              <a:rPr lang="en-GB" baseline="0" dirty="0" smtClean="0"/>
              <a:t> Smart group will also remove it from All References</a:t>
            </a:r>
            <a:endParaRPr lang="en-GB" dirty="0" smtClean="0"/>
          </a:p>
          <a:p>
            <a:pPr eaLnBrk="1" hangingPunct="1">
              <a:lnSpc>
                <a:spcPct val="90000"/>
              </a:lnSpc>
            </a:pPr>
            <a:r>
              <a:rPr lang="en-GB" dirty="0" smtClean="0"/>
              <a:t>To create a Custom group, go to </a:t>
            </a:r>
            <a:r>
              <a:rPr lang="en-GB" b="1" dirty="0" smtClean="0"/>
              <a:t>Groups, Create Group</a:t>
            </a:r>
            <a:r>
              <a:rPr lang="en-GB" dirty="0" smtClean="0"/>
              <a:t>.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85</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with </a:t>
            </a:r>
            <a:r>
              <a:rPr lang="en-GB" dirty="0" err="1" smtClean="0"/>
              <a:t>cmd</a:t>
            </a:r>
            <a:r>
              <a:rPr lang="en-GB" baseline="0" dirty="0" smtClean="0"/>
              <a:t> </a:t>
            </a:r>
            <a:r>
              <a:rPr lang="en-GB" dirty="0" smtClean="0"/>
              <a:t>+click.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13B0F3F-3819-4B80-99B6-8F8B231A543B}" type="slidenum">
              <a:rPr lang="en-GB"/>
              <a:pPr eaLnBrk="1" hangingPunct="1"/>
              <a:t>8</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GB" dirty="0" smtClean="0"/>
              <a:t>To add a new reference, click on the </a:t>
            </a:r>
            <a:r>
              <a:rPr lang="en-GB" b="1" dirty="0" smtClean="0"/>
              <a:t>New Reference</a:t>
            </a:r>
            <a:r>
              <a:rPr lang="en-GB" dirty="0"/>
              <a:t> </a:t>
            </a:r>
            <a:r>
              <a:rPr lang="en-GB" dirty="0" smtClean="0"/>
              <a:t>icon on the toolbar, or go to </a:t>
            </a:r>
            <a:r>
              <a:rPr lang="en-GB" b="1" dirty="0" smtClean="0"/>
              <a:t>New Reference…</a:t>
            </a:r>
            <a:r>
              <a:rPr lang="en-GB" dirty="0" smtClean="0"/>
              <a:t> on the </a:t>
            </a:r>
            <a:r>
              <a:rPr lang="en-GB" b="1" dirty="0" smtClean="0"/>
              <a:t>References</a:t>
            </a:r>
            <a:r>
              <a:rPr lang="en-GB" dirty="0" smtClean="0"/>
              <a:t> dropdown menu.</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86</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GB" dirty="0" smtClean="0"/>
              <a:t>Select the records to be added to the group, and drag on to the group name. Make multiple selections with '</a:t>
            </a:r>
            <a:r>
              <a:rPr lang="en-GB" dirty="0" err="1" smtClean="0"/>
              <a:t>cmd</a:t>
            </a:r>
            <a:r>
              <a:rPr lang="en-GB" dirty="0" smtClean="0"/>
              <a:t> + click'</a:t>
            </a:r>
          </a:p>
          <a:p>
            <a:pPr eaLnBrk="1" hangingPunct="1"/>
            <a:endParaRPr lang="en-GB" dirty="0" smtClean="0"/>
          </a:p>
          <a:p>
            <a:pPr eaLnBrk="1" hangingPunct="1"/>
            <a:endParaRPr lang="en-GB"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87</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a:t>
            </a:r>
            <a:r>
              <a:rPr lang="en-GB" b="1" dirty="0" smtClean="0"/>
              <a:t>Groups</a:t>
            </a:r>
            <a:r>
              <a:rPr lang="en-GB" dirty="0" smtClean="0"/>
              <a:t> drop down menu, go to </a:t>
            </a:r>
            <a:r>
              <a:rPr lang="en-GB" b="1" dirty="0" smtClean="0"/>
              <a:t>Groups, Create Smart Group</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89</a:t>
            </a:fld>
            <a:endParaRPr lang="en-GB"/>
          </a:p>
        </p:txBody>
      </p:sp>
    </p:spTree>
    <p:extLst>
      <p:ext uri="{BB962C8B-B14F-4D97-AF65-F5344CB8AC3E}">
        <p14:creationId xmlns:p14="http://schemas.microsoft.com/office/powerpoint/2010/main" val="32734141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Smart Groups operate with set criteria.</a:t>
            </a:r>
            <a:r>
              <a:rPr lang="en-GB" baseline="0" dirty="0" smtClean="0"/>
              <a:t> Items may not be added or removed manually.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90</a:t>
            </a:fld>
            <a:endParaRPr lang="en-GB"/>
          </a:p>
        </p:txBody>
      </p:sp>
    </p:spTree>
    <p:extLst>
      <p:ext uri="{BB962C8B-B14F-4D97-AF65-F5344CB8AC3E}">
        <p14:creationId xmlns:p14="http://schemas.microsoft.com/office/powerpoint/2010/main" val="14917079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Set</a:t>
            </a:r>
            <a:r>
              <a:rPr lang="en-GB" baseline="0" dirty="0" smtClean="0"/>
              <a:t> criteria for any field in the EndNote record. This includes text from any attached PDF files, or sticky notes. Up to 9 lines can be created.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91</a:t>
            </a:fld>
            <a:endParaRPr lang="en-GB"/>
          </a:p>
        </p:txBody>
      </p:sp>
    </p:spTree>
    <p:extLst>
      <p:ext uri="{BB962C8B-B14F-4D97-AF65-F5344CB8AC3E}">
        <p14:creationId xmlns:p14="http://schemas.microsoft.com/office/powerpoint/2010/main" val="34832950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Boolean operators</a:t>
            </a:r>
            <a:r>
              <a:rPr lang="en-GB" baseline="0" dirty="0" smtClean="0"/>
              <a:t> to combine lines. Combine search lines with </a:t>
            </a:r>
            <a:r>
              <a:rPr lang="en-GB" b="1" baseline="0" dirty="0" smtClean="0"/>
              <a:t>And, Or, Not.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92</a:t>
            </a:fld>
            <a:endParaRPr lang="en-GB"/>
          </a:p>
        </p:txBody>
      </p:sp>
    </p:spTree>
    <p:extLst>
      <p:ext uri="{BB962C8B-B14F-4D97-AF65-F5344CB8AC3E}">
        <p14:creationId xmlns:p14="http://schemas.microsoft.com/office/powerpoint/2010/main" val="17958295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all choices</a:t>
            </a:r>
            <a:r>
              <a:rPr lang="en-GB" baseline="0" dirty="0" smtClean="0"/>
              <a:t> have been made, click </a:t>
            </a:r>
            <a:r>
              <a:rPr lang="en-GB" b="1" baseline="0" dirty="0" smtClean="0"/>
              <a:t>Create</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93</a:t>
            </a:fld>
            <a:endParaRPr lang="en-GB"/>
          </a:p>
        </p:txBody>
      </p:sp>
    </p:spTree>
    <p:extLst>
      <p:ext uri="{BB962C8B-B14F-4D97-AF65-F5344CB8AC3E}">
        <p14:creationId xmlns:p14="http://schemas.microsoft.com/office/powerpoint/2010/main" val="1221555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EndNote searches the library for any record fitting the set</a:t>
            </a:r>
            <a:r>
              <a:rPr lang="en-GB" baseline="0" dirty="0" smtClean="0"/>
              <a:t> criteria. These are then copied to the Smart Group.. Any record subsequently added to the library will be copied to the smart group if it fits the criteria.</a:t>
            </a:r>
          </a:p>
          <a:p>
            <a:r>
              <a:rPr lang="en-GB" baseline="0" dirty="0" smtClean="0"/>
              <a:t>If individual items are deleted from the Smart Group, they will also be deleted from All References and from any other groups. Deleting a complete Smart Group does not delete individual records from All References, as it is essentially the criteria that have been deleted.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94</a:t>
            </a:fld>
            <a:endParaRPr lang="en-GB"/>
          </a:p>
        </p:txBody>
      </p:sp>
    </p:spTree>
    <p:extLst>
      <p:ext uri="{BB962C8B-B14F-4D97-AF65-F5344CB8AC3E}">
        <p14:creationId xmlns:p14="http://schemas.microsoft.com/office/powerpoint/2010/main" val="158231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a:t>
            </a:r>
            <a:r>
              <a:rPr lang="en-GB" b="1" dirty="0" smtClean="0"/>
              <a:t>CMD</a:t>
            </a:r>
            <a:r>
              <a:rPr lang="en-GB" b="1" baseline="0" dirty="0" smtClean="0"/>
              <a:t> + click </a:t>
            </a:r>
            <a:r>
              <a:rPr lang="en-GB" baseline="0" dirty="0" smtClean="0"/>
              <a:t>to manage the Smart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95</a:t>
            </a:fld>
            <a:endParaRPr lang="en-GB"/>
          </a:p>
        </p:txBody>
      </p:sp>
    </p:spTree>
    <p:extLst>
      <p:ext uri="{BB962C8B-B14F-4D97-AF65-F5344CB8AC3E}">
        <p14:creationId xmlns:p14="http://schemas.microsoft.com/office/powerpoint/2010/main" val="13069464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5399ED-F4F4-4769-9905-76213DE9E620}" type="slidenum">
              <a:rPr lang="en-GB"/>
              <a:pPr eaLnBrk="1" hangingPunct="1"/>
              <a:t>96</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GB" dirty="0" smtClean="0"/>
              <a:t>Information can be exported directly from many databases into a new or existing library or group. The information from the database will populate the relevant fields in the EndNote record. This can include the abstract, and in many cases a URL link to the original database entry.</a:t>
            </a:r>
          </a:p>
          <a:p>
            <a:pPr eaLnBrk="1" hangingPunct="1"/>
            <a:r>
              <a:rPr lang="en-GB" dirty="0" smtClean="0"/>
              <a:t>The EndNote export process uses connection files and import filters: all these are installed on public workstations. If you have purchased a copy of EndNote then additional files and filters can be downloaded from the supplier's website. Use Firefox as the internet browser - most databases will download automatically into EndNote. With</a:t>
            </a:r>
            <a:r>
              <a:rPr lang="en-GB" baseline="0" dirty="0" smtClean="0"/>
              <a:t> Safari it is a two stage process, and for some platforms this browser does not work at all.</a:t>
            </a:r>
            <a:endParaRPr lang="en-GB" dirty="0" smtClean="0"/>
          </a:p>
          <a:p>
            <a:pPr eaLnBrk="1" hangingPunct="1"/>
            <a:r>
              <a:rPr lang="en-GB" dirty="0" smtClean="0"/>
              <a:t>Some databases will provide automatic hyperlinks back to the original database record.</a:t>
            </a:r>
          </a:p>
          <a:p>
            <a:pPr eaLnBrk="1" hangingPunct="1"/>
            <a:r>
              <a:rPr lang="en-GB" dirty="0" smtClean="0"/>
              <a:t>Every database operates on a 'platform' - all databases on a given platform export records in the same way.</a:t>
            </a:r>
          </a:p>
          <a:p>
            <a:pPr eaLnBrk="1" hangingPunct="1"/>
            <a:r>
              <a:rPr lang="en-GB" dirty="0" smtClean="0"/>
              <a:t>Bibliographic information can also be downloaded from library catalogues including University of Southampton and this uses a slightly different process -see the separate section.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990E757-C560-4785-AF53-A13F83B5DB1D}" type="slidenum">
              <a:rPr lang="en-GB"/>
              <a:pPr eaLnBrk="1" hangingPunct="1"/>
              <a:t>9</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GB" smtClean="0"/>
              <a:t>EndNote records are constructed from many fields - scroll down to see more of these.</a:t>
            </a:r>
          </a:p>
          <a:p>
            <a:pPr eaLnBrk="1" hangingPunct="1"/>
            <a:r>
              <a:rPr lang="en-GB" smtClean="0"/>
              <a:t>Selection and order of fields is determined by the reference type.</a:t>
            </a:r>
          </a:p>
          <a:p>
            <a:pPr eaLnBrk="1" hangingPunct="1"/>
            <a:r>
              <a:rPr lang="en-GB" smtClean="0"/>
              <a:t>Check the appearance of the bibliographic record.</a:t>
            </a:r>
          </a:p>
          <a:p>
            <a:pPr eaLnBrk="1" hangingPunct="1"/>
            <a:r>
              <a:rPr lang="en-GB" smtClean="0"/>
              <a:t>Changes can be made at any time.</a:t>
            </a:r>
          </a:p>
          <a:p>
            <a:pPr eaLnBrk="1" hangingPunct="1"/>
            <a:r>
              <a:rPr lang="en-GB" smtClean="0"/>
              <a:t>To edit an existing record, double click on the EndNote library entry.</a:t>
            </a:r>
          </a:p>
          <a:p>
            <a:pPr eaLnBrk="1" hangingPunct="1"/>
            <a:endParaRPr lang="en-GB"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97</a:t>
            </a:fld>
            <a:endParaRPr lang="en-GB"/>
          </a:p>
        </p:txBody>
      </p:sp>
    </p:spTree>
    <p:extLst>
      <p:ext uri="{BB962C8B-B14F-4D97-AF65-F5344CB8AC3E}">
        <p14:creationId xmlns:p14="http://schemas.microsoft.com/office/powerpoint/2010/main" val="38561104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dirty="0" smtClean="0"/>
              <a:t>This procedure applies to any database on the Web of Knowledge platform. </a:t>
            </a:r>
          </a:p>
          <a:p>
            <a:pPr eaLnBrk="1" hangingPunct="1">
              <a:lnSpc>
                <a:spcPct val="90000"/>
              </a:lnSpc>
            </a:pPr>
            <a:r>
              <a:rPr lang="en-GB" dirty="0" smtClean="0"/>
              <a:t>It is best, but not essential, to open the EndNote library before starting the search.</a:t>
            </a:r>
          </a:p>
          <a:p>
            <a:pPr eaLnBrk="1" hangingPunct="1">
              <a:lnSpc>
                <a:spcPct val="90000"/>
              </a:lnSpc>
            </a:pPr>
            <a:r>
              <a:rPr lang="en-GB" dirty="0" smtClean="0"/>
              <a:t>Use the library website to access the Web of Knowledge platform. In this case a cross-database search has been chosen. </a:t>
            </a:r>
          </a:p>
          <a:p>
            <a:pPr eaLnBrk="1" hangingPunct="1">
              <a:lnSpc>
                <a:spcPct val="90000"/>
              </a:lnSpc>
            </a:pPr>
            <a:r>
              <a:rPr lang="en-GB" dirty="0" smtClean="0"/>
              <a:t>The instructions here are for exporting required articles to EndNote rather than conducting an effective search strategy.</a:t>
            </a:r>
          </a:p>
          <a:p>
            <a:pPr eaLnBrk="1" hangingPunct="1">
              <a:lnSpc>
                <a:spcPct val="90000"/>
              </a:lnSpc>
            </a:pPr>
            <a:r>
              <a:rPr lang="en-GB" dirty="0" smtClean="0"/>
              <a:t>Enter a search term, in this case 'diabetes' and click </a:t>
            </a:r>
            <a:r>
              <a:rPr lang="en-GB" b="1" dirty="0" smtClean="0"/>
              <a:t>Search</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98</a:t>
            </a:fld>
            <a:endParaRPr lang="en-GB"/>
          </a:p>
        </p:txBody>
      </p:sp>
    </p:spTree>
    <p:extLst>
      <p:ext uri="{BB962C8B-B14F-4D97-AF65-F5344CB8AC3E}">
        <p14:creationId xmlns:p14="http://schemas.microsoft.com/office/powerpoint/2010/main" val="39599378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When the search process is complete, click on the number of results to display the records. Check the boxes for any required records, and add to the marked</a:t>
            </a:r>
            <a:r>
              <a:rPr lang="en-GB" baseline="0" dirty="0" smtClean="0"/>
              <a:t> list.</a:t>
            </a:r>
          </a:p>
          <a:p>
            <a:pPr eaLnBrk="1" hangingPunct="1"/>
            <a:r>
              <a:rPr lang="en-GB" dirty="0" smtClean="0"/>
              <a:t>Added items will be denoted by a red tick, and the total number of entries on the marked list shown.</a:t>
            </a:r>
          </a:p>
          <a:p>
            <a:pPr eaLnBrk="1" hangingPunct="1"/>
            <a:r>
              <a:rPr lang="en-GB" dirty="0" smtClean="0"/>
              <a:t>Click the </a:t>
            </a:r>
            <a:r>
              <a:rPr lang="en-GB" b="1" dirty="0" smtClean="0"/>
              <a:t>Marked List </a:t>
            </a:r>
            <a:r>
              <a:rPr lang="en-GB" dirty="0" smtClean="0"/>
              <a:t>tab to view at any 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99</a:t>
            </a:fld>
            <a:endParaRPr lang="en-GB"/>
          </a:p>
        </p:txBody>
      </p:sp>
    </p:spTree>
    <p:extLst>
      <p:ext uri="{BB962C8B-B14F-4D97-AF65-F5344CB8AC3E}">
        <p14:creationId xmlns:p14="http://schemas.microsoft.com/office/powerpoint/2010/main" val="6778258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Select the fields to be included in the output (check the 'abstract' box as well) and then click the</a:t>
            </a:r>
            <a:r>
              <a:rPr lang="en-GB" baseline="0" dirty="0" smtClean="0"/>
              <a:t> </a:t>
            </a:r>
            <a:r>
              <a:rPr lang="en-GB" b="1" baseline="0" dirty="0" smtClean="0"/>
              <a:t>EndNote </a:t>
            </a:r>
            <a:r>
              <a:rPr lang="en-GB" baseline="0" dirty="0" smtClean="0"/>
              <a:t>option</a:t>
            </a:r>
            <a:r>
              <a:rPr lang="en-GB"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Note that</a:t>
            </a:r>
            <a:r>
              <a:rPr lang="en-GB" baseline="0" dirty="0" smtClean="0"/>
              <a:t> my.endnote.com takes you to EndNote Online instead.</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100</a:t>
            </a:fld>
            <a:endParaRPr lang="en-GB"/>
          </a:p>
        </p:txBody>
      </p:sp>
    </p:spTree>
    <p:extLst>
      <p:ext uri="{BB962C8B-B14F-4D97-AF65-F5344CB8AC3E}">
        <p14:creationId xmlns:p14="http://schemas.microsoft.com/office/powerpoint/2010/main" val="7718947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time you export from this platform</a:t>
            </a:r>
            <a:r>
              <a:rPr lang="en-GB" baseline="0" dirty="0" smtClean="0"/>
              <a:t> you will be asked to set preferences in Firefox. Click </a:t>
            </a:r>
            <a:r>
              <a:rPr lang="en-GB" b="1" baseline="0" dirty="0" smtClean="0"/>
              <a:t>Choose.</a:t>
            </a:r>
            <a:r>
              <a:rPr lang="en-GB" b="0" baseline="0" dirty="0" smtClean="0"/>
              <a:t> </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101</a:t>
            </a:fld>
            <a:endParaRPr lang="en-GB"/>
          </a:p>
        </p:txBody>
      </p:sp>
    </p:spTree>
    <p:extLst>
      <p:ext uri="{BB962C8B-B14F-4D97-AF65-F5344CB8AC3E}">
        <p14:creationId xmlns:p14="http://schemas.microsoft.com/office/powerpoint/2010/main" val="17314907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to </a:t>
            </a:r>
            <a:r>
              <a:rPr lang="en-GB" b="1" dirty="0" smtClean="0"/>
              <a:t>Applications, EndNote X7, EndNote X7 </a:t>
            </a:r>
            <a:r>
              <a:rPr lang="en-GB" dirty="0" smtClean="0"/>
              <a:t>and click </a:t>
            </a:r>
            <a:r>
              <a:rPr lang="en-GB" b="1" dirty="0" smtClean="0"/>
              <a:t>Open</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102</a:t>
            </a:fld>
            <a:endParaRPr lang="en-GB"/>
          </a:p>
        </p:txBody>
      </p:sp>
    </p:spTree>
    <p:extLst>
      <p:ext uri="{BB962C8B-B14F-4D97-AF65-F5344CB8AC3E}">
        <p14:creationId xmlns:p14="http://schemas.microsoft.com/office/powerpoint/2010/main" val="41204752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the box</a:t>
            </a:r>
            <a:r>
              <a:rPr lang="en-GB" baseline="0" dirty="0" smtClean="0"/>
              <a:t> to save the preferences for future searches on the Web of Knowledge platform. Click </a:t>
            </a:r>
            <a:r>
              <a:rPr lang="en-GB" b="1" baseline="0" dirty="0" smtClean="0"/>
              <a:t>OK</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103</a:t>
            </a:fld>
            <a:endParaRPr lang="en-GB"/>
          </a:p>
        </p:txBody>
      </p:sp>
    </p:spTree>
    <p:extLst>
      <p:ext uri="{BB962C8B-B14F-4D97-AF65-F5344CB8AC3E}">
        <p14:creationId xmlns:p14="http://schemas.microsoft.com/office/powerpoint/2010/main" val="27891683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104</a:t>
            </a:fld>
            <a:endParaRPr lang="en-GB"/>
          </a:p>
        </p:txBody>
      </p:sp>
    </p:spTree>
    <p:extLst>
      <p:ext uri="{BB962C8B-B14F-4D97-AF65-F5344CB8AC3E}">
        <p14:creationId xmlns:p14="http://schemas.microsoft.com/office/powerpoint/2010/main" val="2576047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link in the URL field</a:t>
            </a:r>
            <a:r>
              <a:rPr lang="en-GB" baseline="0" dirty="0" smtClean="0"/>
              <a:t> goes to the database entry in Web of Science.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105</a:t>
            </a:fld>
            <a:endParaRPr lang="en-GB"/>
          </a:p>
        </p:txBody>
      </p:sp>
    </p:spTree>
    <p:extLst>
      <p:ext uri="{BB962C8B-B14F-4D97-AF65-F5344CB8AC3E}">
        <p14:creationId xmlns:p14="http://schemas.microsoft.com/office/powerpoint/2010/main" val="3545207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107</a:t>
            </a:fld>
            <a:endParaRPr lang="en-GB"/>
          </a:p>
        </p:txBody>
      </p:sp>
    </p:spTree>
    <p:extLst>
      <p:ext uri="{BB962C8B-B14F-4D97-AF65-F5344CB8AC3E}">
        <p14:creationId xmlns:p14="http://schemas.microsoft.com/office/powerpoint/2010/main" val="127556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9"/>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3200" b="1" dirty="0" err="1">
                <a:solidFill>
                  <a:schemeClr val="tx2"/>
                </a:solidFill>
                <a:latin typeface="Lucida Sans" pitchFamily="34" charset="0"/>
              </a:rPr>
              <a:t>UoS</a:t>
            </a:r>
            <a:r>
              <a:rPr lang="en-GB" sz="3200" b="1" dirty="0">
                <a:solidFill>
                  <a:schemeClr val="tx2"/>
                </a:solidFill>
                <a:latin typeface="Lucida Sans" pitchFamily="34" charset="0"/>
              </a:rPr>
              <a:t> Libraries</a:t>
            </a:r>
          </a:p>
          <a:p>
            <a:pPr algn="l" eaLnBrk="1" hangingPunct="1"/>
            <a:r>
              <a:rPr lang="en-GB" sz="3200" b="1" dirty="0" smtClean="0">
                <a:solidFill>
                  <a:schemeClr val="tx2"/>
                </a:solidFill>
                <a:latin typeface="Lucida Sans" pitchFamily="34" charset="0"/>
              </a:rPr>
              <a:t>2013</a:t>
            </a:r>
            <a:endParaRPr lang="en-GB" sz="3200" b="1" dirty="0">
              <a:latin typeface="Lucida Sans" pitchFamily="34" charset="0"/>
            </a:endParaRPr>
          </a:p>
        </p:txBody>
      </p:sp>
      <p:sp>
        <p:nvSpPr>
          <p:cNvPr id="5122"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9334253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A5322E-1030-4016-9E27-5054C441CEF1}" type="slidenum">
              <a:rPr lang="en-GB"/>
              <a:pPr>
                <a:defRPr/>
              </a:pPr>
              <a:t>‹#›</a:t>
            </a:fld>
            <a:endParaRPr lang="en-GB"/>
          </a:p>
        </p:txBody>
      </p:sp>
    </p:spTree>
    <p:extLst>
      <p:ext uri="{BB962C8B-B14F-4D97-AF65-F5344CB8AC3E}">
        <p14:creationId xmlns:p14="http://schemas.microsoft.com/office/powerpoint/2010/main" val="146620668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B106E4-E4FD-43A4-B2E8-F09690725153}" type="slidenum">
              <a:rPr lang="en-GB"/>
              <a:pPr>
                <a:defRPr/>
              </a:pPr>
              <a:t>‹#›</a:t>
            </a:fld>
            <a:endParaRPr lang="en-GB"/>
          </a:p>
        </p:txBody>
      </p:sp>
    </p:spTree>
    <p:extLst>
      <p:ext uri="{BB962C8B-B14F-4D97-AF65-F5344CB8AC3E}">
        <p14:creationId xmlns:p14="http://schemas.microsoft.com/office/powerpoint/2010/main" val="15419194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67F4B6-871E-4C77-B175-DE993B74D00D}" type="slidenum">
              <a:rPr lang="en-GB"/>
              <a:pPr>
                <a:defRPr/>
              </a:pPr>
              <a:t>‹#›</a:t>
            </a:fld>
            <a:endParaRPr lang="en-GB"/>
          </a:p>
        </p:txBody>
      </p:sp>
    </p:spTree>
    <p:extLst>
      <p:ext uri="{BB962C8B-B14F-4D97-AF65-F5344CB8AC3E}">
        <p14:creationId xmlns:p14="http://schemas.microsoft.com/office/powerpoint/2010/main" val="8742739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717D17-95F8-48EF-ADCB-15697ED7ADB8}" type="slidenum">
              <a:rPr lang="en-GB"/>
              <a:pPr>
                <a:defRPr/>
              </a:pPr>
              <a:t>‹#›</a:t>
            </a:fld>
            <a:endParaRPr lang="en-GB"/>
          </a:p>
        </p:txBody>
      </p:sp>
    </p:spTree>
    <p:extLst>
      <p:ext uri="{BB962C8B-B14F-4D97-AF65-F5344CB8AC3E}">
        <p14:creationId xmlns:p14="http://schemas.microsoft.com/office/powerpoint/2010/main" val="393146432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7C8834-DD93-4E8C-BC4A-0E0490ACA6EE}" type="slidenum">
              <a:rPr lang="en-GB"/>
              <a:pPr>
                <a:defRPr/>
              </a:pPr>
              <a:t>‹#›</a:t>
            </a:fld>
            <a:endParaRPr lang="en-GB"/>
          </a:p>
        </p:txBody>
      </p:sp>
    </p:spTree>
    <p:extLst>
      <p:ext uri="{BB962C8B-B14F-4D97-AF65-F5344CB8AC3E}">
        <p14:creationId xmlns:p14="http://schemas.microsoft.com/office/powerpoint/2010/main" val="17483243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427D82-9651-46D3-B3A4-25BBB08BF2BA}" type="slidenum">
              <a:rPr lang="en-GB"/>
              <a:pPr>
                <a:defRPr/>
              </a:pPr>
              <a:t>‹#›</a:t>
            </a:fld>
            <a:endParaRPr lang="en-GB"/>
          </a:p>
        </p:txBody>
      </p:sp>
    </p:spTree>
    <p:extLst>
      <p:ext uri="{BB962C8B-B14F-4D97-AF65-F5344CB8AC3E}">
        <p14:creationId xmlns:p14="http://schemas.microsoft.com/office/powerpoint/2010/main" val="8185520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AC4024C-E8CB-4A36-A0F9-7DCC4A757B5E}" type="slidenum">
              <a:rPr lang="en-GB"/>
              <a:pPr>
                <a:defRPr/>
              </a:pPr>
              <a:t>‹#›</a:t>
            </a:fld>
            <a:endParaRPr lang="en-GB"/>
          </a:p>
        </p:txBody>
      </p:sp>
    </p:spTree>
    <p:extLst>
      <p:ext uri="{BB962C8B-B14F-4D97-AF65-F5344CB8AC3E}">
        <p14:creationId xmlns:p14="http://schemas.microsoft.com/office/powerpoint/2010/main" val="115230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7E42E9-B338-4384-82FA-00A65C816292}" type="slidenum">
              <a:rPr lang="en-GB"/>
              <a:pPr>
                <a:defRPr/>
              </a:pPr>
              <a:t>‹#›</a:t>
            </a:fld>
            <a:endParaRPr lang="en-GB"/>
          </a:p>
        </p:txBody>
      </p:sp>
    </p:spTree>
    <p:extLst>
      <p:ext uri="{BB962C8B-B14F-4D97-AF65-F5344CB8AC3E}">
        <p14:creationId xmlns:p14="http://schemas.microsoft.com/office/powerpoint/2010/main" val="21271805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8066EB-35C6-4AFB-9172-34A46BFA3624}" type="slidenum">
              <a:rPr lang="en-GB"/>
              <a:pPr>
                <a:defRPr/>
              </a:pPr>
              <a:t>‹#›</a:t>
            </a:fld>
            <a:endParaRPr lang="en-GB"/>
          </a:p>
        </p:txBody>
      </p:sp>
    </p:spTree>
    <p:extLst>
      <p:ext uri="{BB962C8B-B14F-4D97-AF65-F5344CB8AC3E}">
        <p14:creationId xmlns:p14="http://schemas.microsoft.com/office/powerpoint/2010/main" val="40955333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6494E2-7A72-4142-B8CD-03BACF1EA159}" type="slidenum">
              <a:rPr lang="en-GB"/>
              <a:pPr>
                <a:defRPr/>
              </a:pPr>
              <a:t>‹#›</a:t>
            </a:fld>
            <a:endParaRPr lang="en-GB"/>
          </a:p>
        </p:txBody>
      </p:sp>
    </p:spTree>
    <p:extLst>
      <p:ext uri="{BB962C8B-B14F-4D97-AF65-F5344CB8AC3E}">
        <p14:creationId xmlns:p14="http://schemas.microsoft.com/office/powerpoint/2010/main" val="6491637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smtClean="0">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smtClean="0">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smtClean="0">
                <a:latin typeface="+mn-lt"/>
                <a:ea typeface="+mn-ea"/>
              </a:defRPr>
            </a:lvl1pPr>
          </a:lstStyle>
          <a:p>
            <a:pPr>
              <a:defRPr/>
            </a:pPr>
            <a:fld id="{0BD8513D-59E5-4338-9335-6F9A227D6BF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20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hyperlink" Target="http://library.soton.ac.uk/endnote" TargetMode="External"/><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hyperlink" Target="http://www.edshare.soton.ac.u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850" y="2349500"/>
            <a:ext cx="8426450" cy="1873250"/>
          </a:xfrm>
        </p:spPr>
        <p:txBody>
          <a:bodyPr/>
          <a:lstStyle/>
          <a:p>
            <a:pPr eaLnBrk="1" hangingPunct="1"/>
            <a:r>
              <a:rPr lang="en-GB" sz="5400" b="1" dirty="0" smtClean="0"/>
              <a:t>EndNote X7 - basic graduate session - Mac</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29 at 14.41.11.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79912" y="379908"/>
            <a:ext cx="5049590" cy="5778500"/>
          </a:xfrm>
          <a:prstGeom prst="rect">
            <a:avLst/>
          </a:prstGeom>
        </p:spPr>
      </p:pic>
      <p:sp>
        <p:nvSpPr>
          <p:cNvPr id="90122" name="Line 10"/>
          <p:cNvSpPr>
            <a:spLocks noChangeShapeType="1"/>
          </p:cNvSpPr>
          <p:nvPr/>
        </p:nvSpPr>
        <p:spPr bwMode="auto">
          <a:xfrm flipV="1">
            <a:off x="2843808" y="764704"/>
            <a:ext cx="1033682" cy="31251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Text Box 9"/>
          <p:cNvSpPr txBox="1">
            <a:spLocks noChangeArrowheads="1"/>
          </p:cNvSpPr>
          <p:nvPr/>
        </p:nvSpPr>
        <p:spPr bwMode="auto">
          <a:xfrm>
            <a:off x="477169" y="332656"/>
            <a:ext cx="2771799" cy="107721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1600" b="1" dirty="0">
                <a:solidFill>
                  <a:srgbClr val="000000"/>
                </a:solidFill>
                <a:latin typeface="Lucida Sans" pitchFamily="34" charset="0"/>
              </a:rPr>
              <a:t>Click the record's 'close' icon to save the completed or edited record automatically</a:t>
            </a:r>
          </a:p>
        </p:txBody>
      </p:sp>
      <p:sp>
        <p:nvSpPr>
          <p:cNvPr id="90123" name="Text Box 11"/>
          <p:cNvSpPr txBox="1">
            <a:spLocks noChangeArrowheads="1"/>
          </p:cNvSpPr>
          <p:nvPr/>
        </p:nvSpPr>
        <p:spPr bwMode="auto">
          <a:xfrm>
            <a:off x="4932040" y="3469059"/>
            <a:ext cx="338296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reference type can be changed at any time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a:t>
            </a:fld>
            <a:endParaRPr lang="en-GB"/>
          </a:p>
        </p:txBody>
      </p:sp>
      <p:sp>
        <p:nvSpPr>
          <p:cNvPr id="10" name="Line 10"/>
          <p:cNvSpPr>
            <a:spLocks noChangeShapeType="1"/>
          </p:cNvSpPr>
          <p:nvPr/>
        </p:nvSpPr>
        <p:spPr bwMode="auto">
          <a:xfrm flipV="1">
            <a:off x="6516214" y="1077218"/>
            <a:ext cx="432049" cy="13436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8" name="Straight Arrow Connector 7"/>
          <p:cNvCxnSpPr/>
          <p:nvPr/>
        </p:nvCxnSpPr>
        <p:spPr bwMode="auto">
          <a:xfrm flipH="1">
            <a:off x="3360649" y="2341393"/>
            <a:ext cx="2435488" cy="343753"/>
          </a:xfrm>
          <a:prstGeom prst="straightConnector1">
            <a:avLst/>
          </a:prstGeom>
          <a:noFill/>
          <a:ln w="53975"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0120" name="Text Box 8"/>
          <p:cNvSpPr txBox="1">
            <a:spLocks noChangeArrowheads="1"/>
          </p:cNvSpPr>
          <p:nvPr/>
        </p:nvSpPr>
        <p:spPr bwMode="auto">
          <a:xfrm>
            <a:off x="4895527" y="1812875"/>
            <a:ext cx="34559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the reference type from the dropdown menu</a:t>
            </a:r>
          </a:p>
        </p:txBody>
      </p:sp>
      <p:pic>
        <p:nvPicPr>
          <p:cNvPr id="3" name="Picture 2" descr="Screen Shot 2013-10-29 at 14.36.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2341393"/>
            <a:ext cx="2565400" cy="35179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fade">
                                      <p:cBhvr>
                                        <p:cTn id="7" dur="2000"/>
                                        <p:tgtEl>
                                          <p:spTgt spid="901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0123"/>
                                        </p:tgtEl>
                                        <p:attrNameLst>
                                          <p:attrName>style.visibility</p:attrName>
                                        </p:attrNameLst>
                                      </p:cBhvr>
                                      <p:to>
                                        <p:strVal val="visible"/>
                                      </p:to>
                                    </p:set>
                                    <p:animEffect transition="in" filter="fade">
                                      <p:cBhvr>
                                        <p:cTn id="15" dur="2000"/>
                                        <p:tgtEl>
                                          <p:spTgt spid="9012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0121"/>
                                        </p:tgtEl>
                                        <p:attrNameLst>
                                          <p:attrName>style.visibility</p:attrName>
                                        </p:attrNameLst>
                                      </p:cBhvr>
                                      <p:to>
                                        <p:strVal val="visible"/>
                                      </p:to>
                                    </p:set>
                                    <p:animEffect transition="in" filter="fade">
                                      <p:cBhvr>
                                        <p:cTn id="19" dur="2000"/>
                                        <p:tgtEl>
                                          <p:spTgt spid="90121"/>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90122"/>
                                        </p:tgtEl>
                                        <p:attrNameLst>
                                          <p:attrName>style.visibility</p:attrName>
                                        </p:attrNameLst>
                                      </p:cBhvr>
                                      <p:to>
                                        <p:strVal val="visible"/>
                                      </p:to>
                                    </p:set>
                                    <p:animEffect transition="in" filter="fade">
                                      <p:cBhvr>
                                        <p:cTn id="23" dur="20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P spid="90121" grpId="0" animBg="1"/>
      <p:bldP spid="90123" grpId="0" animBg="1"/>
      <p:bldP spid="10" grpId="0" animBg="1"/>
      <p:bldP spid="901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100</a:t>
            </a:fld>
            <a:endParaRPr lang="en-GB"/>
          </a:p>
        </p:txBody>
      </p:sp>
      <p:pic>
        <p:nvPicPr>
          <p:cNvPr id="3" name="Picture 2" descr="Screen Shot 2013-11-01 at 15.52.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816"/>
            <a:ext cx="9144000" cy="5401378"/>
          </a:xfrm>
          <a:prstGeom prst="rect">
            <a:avLst/>
          </a:prstGeom>
        </p:spPr>
      </p:pic>
      <p:sp>
        <p:nvSpPr>
          <p:cNvPr id="4" name="Line 5"/>
          <p:cNvSpPr>
            <a:spLocks noChangeShapeType="1"/>
          </p:cNvSpPr>
          <p:nvPr/>
        </p:nvSpPr>
        <p:spPr bwMode="auto">
          <a:xfrm flipH="1" flipV="1">
            <a:off x="5796136" y="4509119"/>
            <a:ext cx="495124" cy="99340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6"/>
          <p:cNvSpPr txBox="1">
            <a:spLocks noChangeArrowheads="1"/>
          </p:cNvSpPr>
          <p:nvPr/>
        </p:nvSpPr>
        <p:spPr bwMode="auto">
          <a:xfrm>
            <a:off x="4562472" y="4997700"/>
            <a:ext cx="40322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fields to be included in output, then click </a:t>
            </a:r>
            <a:r>
              <a:rPr lang="en-GB" sz="2400" b="1" dirty="0" smtClean="0">
                <a:solidFill>
                  <a:srgbClr val="000000"/>
                </a:solidFill>
                <a:latin typeface="Lucida Sans" pitchFamily="34" charset="0"/>
              </a:rPr>
              <a:t>'EndNote'</a:t>
            </a:r>
            <a:endParaRPr lang="en-GB" sz="2400" b="1" dirty="0">
              <a:latin typeface="Lucida Sans" pitchFamily="34" charset="0"/>
            </a:endParaRPr>
          </a:p>
        </p:txBody>
      </p:sp>
      <p:sp>
        <p:nvSpPr>
          <p:cNvPr id="6" name="Line 7"/>
          <p:cNvSpPr>
            <a:spLocks noChangeShapeType="1"/>
          </p:cNvSpPr>
          <p:nvPr/>
        </p:nvSpPr>
        <p:spPr bwMode="auto">
          <a:xfrm flipH="1">
            <a:off x="1475656" y="3168197"/>
            <a:ext cx="432048" cy="20882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971600" y="2448116"/>
            <a:ext cx="33480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helpful to include the abstract in exported records</a:t>
            </a:r>
            <a:endParaRPr lang="en-GB" sz="2400" b="1" dirty="0">
              <a:latin typeface="Lucida Sans" pitchFamily="34" charset="0"/>
            </a:endParaRPr>
          </a:p>
        </p:txBody>
      </p:sp>
    </p:spTree>
    <p:extLst>
      <p:ext uri="{BB962C8B-B14F-4D97-AF65-F5344CB8AC3E}">
        <p14:creationId xmlns:p14="http://schemas.microsoft.com/office/powerpoint/2010/main" val="1935461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5 at 13.50.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908720"/>
            <a:ext cx="5600700" cy="47625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101</a:t>
            </a:fld>
            <a:endParaRPr lang="en-GB"/>
          </a:p>
        </p:txBody>
      </p:sp>
      <p:sp>
        <p:nvSpPr>
          <p:cNvPr id="4" name="Line 7"/>
          <p:cNvSpPr>
            <a:spLocks noChangeShapeType="1"/>
          </p:cNvSpPr>
          <p:nvPr/>
        </p:nvSpPr>
        <p:spPr bwMode="auto">
          <a:xfrm flipH="1">
            <a:off x="4283968" y="1916835"/>
            <a:ext cx="1944216" cy="12292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8"/>
          <p:cNvSpPr txBox="1">
            <a:spLocks noChangeArrowheads="1"/>
          </p:cNvSpPr>
          <p:nvPr/>
        </p:nvSpPr>
        <p:spPr bwMode="auto">
          <a:xfrm>
            <a:off x="5292080" y="1658418"/>
            <a:ext cx="24482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'Choose'</a:t>
            </a:r>
            <a:endParaRPr lang="en-GB" sz="2400" b="1" dirty="0">
              <a:latin typeface="Lucida Sans" pitchFamily="34" charset="0"/>
            </a:endParaRPr>
          </a:p>
        </p:txBody>
      </p:sp>
    </p:spTree>
    <p:extLst>
      <p:ext uri="{BB962C8B-B14F-4D97-AF65-F5344CB8AC3E}">
        <p14:creationId xmlns:p14="http://schemas.microsoft.com/office/powerpoint/2010/main" val="1402032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11-05 at 13.5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475582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102</a:t>
            </a:fld>
            <a:endParaRPr lang="en-GB"/>
          </a:p>
        </p:txBody>
      </p:sp>
      <p:sp>
        <p:nvSpPr>
          <p:cNvPr id="5" name="Text Box 8"/>
          <p:cNvSpPr txBox="1">
            <a:spLocks noChangeArrowheads="1"/>
          </p:cNvSpPr>
          <p:nvPr/>
        </p:nvSpPr>
        <p:spPr bwMode="auto">
          <a:xfrm>
            <a:off x="1943708" y="5445224"/>
            <a:ext cx="52565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In the Applications folder, go to EndNote X7, and click 'Open'</a:t>
            </a:r>
            <a:endParaRPr lang="en-GB" sz="2400" b="1" dirty="0">
              <a:latin typeface="Lucida Sans" pitchFamily="34" charset="0"/>
            </a:endParaRPr>
          </a:p>
        </p:txBody>
      </p:sp>
      <p:sp>
        <p:nvSpPr>
          <p:cNvPr id="6" name="Oval 5"/>
          <p:cNvSpPr/>
          <p:nvPr/>
        </p:nvSpPr>
        <p:spPr bwMode="auto">
          <a:xfrm>
            <a:off x="7812360" y="4437112"/>
            <a:ext cx="1331640" cy="792088"/>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682336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5 at 13.51.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772" y="824012"/>
            <a:ext cx="5626100" cy="4775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103</a:t>
            </a:fld>
            <a:endParaRPr lang="en-GB"/>
          </a:p>
        </p:txBody>
      </p:sp>
      <p:sp>
        <p:nvSpPr>
          <p:cNvPr id="4" name="Line 7"/>
          <p:cNvSpPr>
            <a:spLocks noChangeShapeType="1"/>
          </p:cNvSpPr>
          <p:nvPr/>
        </p:nvSpPr>
        <p:spPr bwMode="auto">
          <a:xfrm flipH="1">
            <a:off x="2339752" y="2060848"/>
            <a:ext cx="3528392"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8"/>
          <p:cNvSpPr txBox="1">
            <a:spLocks noChangeArrowheads="1"/>
          </p:cNvSpPr>
          <p:nvPr/>
        </p:nvSpPr>
        <p:spPr bwMode="auto">
          <a:xfrm>
            <a:off x="5652120" y="1357318"/>
            <a:ext cx="23042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to save choices</a:t>
            </a:r>
            <a:endParaRPr lang="en-GB" sz="2400" b="1" dirty="0">
              <a:latin typeface="Lucida Sans" pitchFamily="34" charset="0"/>
            </a:endParaRPr>
          </a:p>
        </p:txBody>
      </p:sp>
      <p:sp>
        <p:nvSpPr>
          <p:cNvPr id="6" name="Oval 5"/>
          <p:cNvSpPr/>
          <p:nvPr/>
        </p:nvSpPr>
        <p:spPr bwMode="auto">
          <a:xfrm>
            <a:off x="5868144" y="4869160"/>
            <a:ext cx="1415728" cy="73005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519022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11-05 at 14.38.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563327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104</a:t>
            </a:fld>
            <a:endParaRPr lang="en-GB"/>
          </a:p>
        </p:txBody>
      </p:sp>
      <p:sp>
        <p:nvSpPr>
          <p:cNvPr id="4" name="Text Box 5"/>
          <p:cNvSpPr txBox="1">
            <a:spLocks noChangeArrowheads="1"/>
          </p:cNvSpPr>
          <p:nvPr/>
        </p:nvSpPr>
        <p:spPr bwMode="auto">
          <a:xfrm>
            <a:off x="468313" y="3357563"/>
            <a:ext cx="42481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temporary group 'Imported References' is created. The references have already been added to the main library</a:t>
            </a:r>
            <a:endParaRPr lang="en-GB" sz="2400" b="1" dirty="0">
              <a:latin typeface="Lucida Sans" pitchFamily="34" charset="0"/>
            </a:endParaRPr>
          </a:p>
        </p:txBody>
      </p:sp>
      <p:sp>
        <p:nvSpPr>
          <p:cNvPr id="5" name="Text Box 6"/>
          <p:cNvSpPr txBox="1">
            <a:spLocks noChangeArrowheads="1"/>
          </p:cNvSpPr>
          <p:nvPr/>
        </p:nvSpPr>
        <p:spPr bwMode="auto">
          <a:xfrm>
            <a:off x="5148263" y="4076700"/>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Selected references are imported to the open EndNote Library</a:t>
            </a:r>
            <a:endParaRPr lang="en-GB" sz="2400" b="1">
              <a:latin typeface="Lucida Sans" pitchFamily="34" charset="0"/>
            </a:endParaRPr>
          </a:p>
        </p:txBody>
      </p:sp>
      <p:sp>
        <p:nvSpPr>
          <p:cNvPr id="7" name="Text Box 8"/>
          <p:cNvSpPr txBox="1">
            <a:spLocks noChangeArrowheads="1"/>
          </p:cNvSpPr>
          <p:nvPr/>
        </p:nvSpPr>
        <p:spPr bwMode="auto">
          <a:xfrm>
            <a:off x="5148263" y="2420938"/>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on any imported reference to view details of the record</a:t>
            </a:r>
            <a:endParaRPr lang="en-GB" sz="2400" b="1">
              <a:latin typeface="Lucida Sans" pitchFamily="34" charset="0"/>
            </a:endParaRPr>
          </a:p>
        </p:txBody>
      </p:sp>
    </p:spTree>
    <p:extLst>
      <p:ext uri="{BB962C8B-B14F-4D97-AF65-F5344CB8AC3E}">
        <p14:creationId xmlns:p14="http://schemas.microsoft.com/office/powerpoint/2010/main" val="542963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4.39.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04664"/>
            <a:ext cx="6934200" cy="58039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105</a:t>
            </a:fld>
            <a:endParaRPr lang="en-GB"/>
          </a:p>
        </p:txBody>
      </p:sp>
      <p:sp>
        <p:nvSpPr>
          <p:cNvPr id="3" name="TextBox 2"/>
          <p:cNvSpPr txBox="1"/>
          <p:nvPr/>
        </p:nvSpPr>
        <p:spPr bwMode="auto">
          <a:xfrm>
            <a:off x="3059832" y="3140968"/>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the URL link to return to the database entry</a:t>
            </a:r>
          </a:p>
        </p:txBody>
      </p:sp>
    </p:spTree>
    <p:extLst>
      <p:ext uri="{BB962C8B-B14F-4D97-AF65-F5344CB8AC3E}">
        <p14:creationId xmlns:p14="http://schemas.microsoft.com/office/powerpoint/2010/main" val="2375146890"/>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106</a:t>
            </a:fld>
            <a:endParaRPr lang="en-GB"/>
          </a:p>
        </p:txBody>
      </p:sp>
      <p:pic>
        <p:nvPicPr>
          <p:cNvPr id="3" name="Picture 2" descr="Screen Shot 2013-11-05 at 14.40.11.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675248"/>
            <a:ext cx="9144000" cy="5053461"/>
          </a:xfrm>
          <a:prstGeom prst="rect">
            <a:avLst/>
          </a:prstGeom>
        </p:spPr>
      </p:pic>
    </p:spTree>
    <p:extLst>
      <p:ext uri="{BB962C8B-B14F-4D97-AF65-F5344CB8AC3E}">
        <p14:creationId xmlns:p14="http://schemas.microsoft.com/office/powerpoint/2010/main" val="210768563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Find full text of articles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107</a:t>
            </a:fld>
            <a:endParaRPr lang="en-GB"/>
          </a:p>
        </p:txBody>
      </p:sp>
    </p:spTree>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5.5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908720"/>
            <a:ext cx="3035300" cy="3162300"/>
          </a:xfrm>
          <a:prstGeom prst="rect">
            <a:avLst/>
          </a:prstGeom>
          <a:ln>
            <a:solidFill>
              <a:srgbClr val="000066"/>
            </a:solidFill>
          </a:ln>
        </p:spPr>
      </p:pic>
      <p:sp>
        <p:nvSpPr>
          <p:cNvPr id="18437" name="Oval 5"/>
          <p:cNvSpPr>
            <a:spLocks noChangeArrowheads="1"/>
          </p:cNvSpPr>
          <p:nvPr/>
        </p:nvSpPr>
        <p:spPr bwMode="auto">
          <a:xfrm>
            <a:off x="2771800" y="1700808"/>
            <a:ext cx="316835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3707905" y="4869160"/>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sym typeface="Wingdings 3" pitchFamily="18" charset="2"/>
              </a:rPr>
              <a:t>Go to 'EndNote X7 </a:t>
            </a:r>
            <a:r>
              <a:rPr lang="en-GB" sz="2400" b="1" dirty="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sym typeface="Wingdings 3" pitchFamily="18" charset="2"/>
              </a:rPr>
              <a:t>   Customizer…'</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108</a:t>
            </a:fld>
            <a:endParaRPr lang="en-GB"/>
          </a:p>
        </p:txBody>
      </p:sp>
    </p:spTree>
    <p:extLst>
      <p:ext uri="{BB962C8B-B14F-4D97-AF65-F5344CB8AC3E}">
        <p14:creationId xmlns:p14="http://schemas.microsoft.com/office/powerpoint/2010/main" val="1844168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5 at 15.52.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4" y="188639"/>
            <a:ext cx="9123966" cy="6424017"/>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109</a:t>
            </a:fld>
            <a:endParaRPr lang="en-GB"/>
          </a:p>
        </p:txBody>
      </p:sp>
      <p:sp>
        <p:nvSpPr>
          <p:cNvPr id="3" name="Text Box 6"/>
          <p:cNvSpPr txBox="1">
            <a:spLocks noChangeArrowheads="1"/>
          </p:cNvSpPr>
          <p:nvPr/>
        </p:nvSpPr>
        <p:spPr bwMode="auto">
          <a:xfrm>
            <a:off x="2915816" y="4293096"/>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sym typeface="Wingdings 3" pitchFamily="18" charset="2"/>
              </a:rPr>
              <a:t>Check 'Services' and follow 'Next'</a:t>
            </a:r>
            <a:endParaRPr lang="en-GB" dirty="0">
              <a:sym typeface="Wingdings 3" pitchFamily="18" charset="2"/>
            </a:endParaRPr>
          </a:p>
        </p:txBody>
      </p:sp>
    </p:spTree>
    <p:extLst>
      <p:ext uri="{BB962C8B-B14F-4D97-AF65-F5344CB8AC3E}">
        <p14:creationId xmlns:p14="http://schemas.microsoft.com/office/powerpoint/2010/main" val="2257422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a:t>
            </a:fld>
            <a:endParaRPr lang="en-GB"/>
          </a:p>
        </p:txBody>
      </p:sp>
      <p:pic>
        <p:nvPicPr>
          <p:cNvPr id="3" name="Picture 2" descr="Screen Shot 2013-10-29 at 14.42.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033958"/>
            <a:ext cx="6375400" cy="2032000"/>
          </a:xfrm>
          <a:prstGeom prst="rect">
            <a:avLst/>
          </a:prstGeom>
          <a:ln>
            <a:solidFill>
              <a:srgbClr val="000066"/>
            </a:solidFill>
          </a:ln>
        </p:spPr>
      </p:pic>
    </p:spTree>
    <p:extLst>
      <p:ext uri="{BB962C8B-B14F-4D97-AF65-F5344CB8AC3E}">
        <p14:creationId xmlns:p14="http://schemas.microsoft.com/office/powerpoint/2010/main" val="448943940"/>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5 at 14.4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774" y="1124743"/>
            <a:ext cx="5273465" cy="3866177"/>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110</a:t>
            </a:fld>
            <a:endParaRPr lang="en-GB"/>
          </a:p>
        </p:txBody>
      </p:sp>
      <p:sp>
        <p:nvSpPr>
          <p:cNvPr id="4" name="TextBox 3"/>
          <p:cNvSpPr txBox="1"/>
          <p:nvPr/>
        </p:nvSpPr>
        <p:spPr bwMode="auto">
          <a:xfrm>
            <a:off x="3624125" y="5301208"/>
            <a:ext cx="38850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Then go to 'EndNote X7 </a:t>
            </a:r>
            <a:r>
              <a:rPr lang="en-GB" sz="2400" b="1" dirty="0" smtClean="0">
                <a:solidFill>
                  <a:srgbClr val="000000"/>
                </a:solidFill>
                <a:latin typeface="Lucida Sans" pitchFamily="34" charset="0"/>
                <a:sym typeface="Wingdings"/>
              </a:rPr>
              <a:t> Preferences'</a:t>
            </a:r>
            <a:endParaRPr lang="en-GB" sz="2400" b="1" dirty="0" smtClean="0">
              <a:solidFill>
                <a:srgbClr val="000000"/>
              </a:solidFill>
              <a:latin typeface="Lucida Sans" pitchFamily="34" charset="0"/>
            </a:endParaRPr>
          </a:p>
        </p:txBody>
      </p:sp>
      <p:sp>
        <p:nvSpPr>
          <p:cNvPr id="5" name="Oval 4"/>
          <p:cNvSpPr/>
          <p:nvPr/>
        </p:nvSpPr>
        <p:spPr bwMode="auto">
          <a:xfrm>
            <a:off x="1907704" y="1772816"/>
            <a:ext cx="3168352"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666487386"/>
      </p:ext>
    </p:extLst>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4.41.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323"/>
            <a:ext cx="9144000" cy="6579677"/>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111</a:t>
            </a:fld>
            <a:endParaRPr lang="en-GB"/>
          </a:p>
        </p:txBody>
      </p:sp>
      <p:sp>
        <p:nvSpPr>
          <p:cNvPr id="4" name="TextBox 3"/>
          <p:cNvSpPr txBox="1"/>
          <p:nvPr/>
        </p:nvSpPr>
        <p:spPr bwMode="auto">
          <a:xfrm>
            <a:off x="2699792" y="3933056"/>
            <a:ext cx="54006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the 'Find Full Text' option and check the boxes</a:t>
            </a:r>
          </a:p>
        </p:txBody>
      </p:sp>
    </p:spTree>
    <p:extLst>
      <p:ext uri="{BB962C8B-B14F-4D97-AF65-F5344CB8AC3E}">
        <p14:creationId xmlns:p14="http://schemas.microsoft.com/office/powerpoint/2010/main" val="1996419373"/>
      </p:ext>
    </p:extLst>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4.42.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5868000"/>
          </a:xfrm>
          <a:prstGeom prst="rect">
            <a:avLst/>
          </a:prstGeom>
        </p:spPr>
      </p:pic>
      <p:sp>
        <p:nvSpPr>
          <p:cNvPr id="47110" name="Text Box 6"/>
          <p:cNvSpPr txBox="1">
            <a:spLocks noChangeArrowheads="1"/>
          </p:cNvSpPr>
          <p:nvPr/>
        </p:nvSpPr>
        <p:spPr bwMode="auto">
          <a:xfrm>
            <a:off x="4140200" y="3141663"/>
            <a:ext cx="468153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search the whole library for free full text, select a single item, then go to 'Edit </a:t>
            </a:r>
            <a:r>
              <a:rPr lang="en-GB" sz="2400" b="1">
                <a:solidFill>
                  <a:srgbClr val="000000"/>
                </a:solidFill>
                <a:latin typeface="Lucida Sans" pitchFamily="34" charset="0"/>
                <a:sym typeface="Wingdings 3" pitchFamily="18" charset="2"/>
              </a:rPr>
              <a:t> Select All'</a:t>
            </a:r>
            <a:endParaRPr lang="en-GB" sz="2400" b="1">
              <a:latin typeface="Lucida Sans" pitchFamily="34" charset="0"/>
              <a:sym typeface="Wingdings 3" pitchFamily="18" charset="2"/>
            </a:endParaRPr>
          </a:p>
        </p:txBody>
      </p:sp>
      <p:sp>
        <p:nvSpPr>
          <p:cNvPr id="47111" name="Oval 7"/>
          <p:cNvSpPr>
            <a:spLocks noChangeArrowheads="1"/>
          </p:cNvSpPr>
          <p:nvPr/>
        </p:nvSpPr>
        <p:spPr bwMode="auto">
          <a:xfrm>
            <a:off x="1331640" y="1844824"/>
            <a:ext cx="2808560" cy="467866"/>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111"/>
                                        </p:tgtEl>
                                        <p:attrNameLst>
                                          <p:attrName>style.visibility</p:attrName>
                                        </p:attrNameLst>
                                      </p:cBhvr>
                                      <p:to>
                                        <p:strVal val="visible"/>
                                      </p:to>
                                    </p:set>
                                    <p:animEffect transition="in" filter="fade">
                                      <p:cBhvr>
                                        <p:cTn id="11"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p:bldP spid="471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5 at 14.44.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9" y="764704"/>
            <a:ext cx="9144000" cy="4576504"/>
          </a:xfrm>
          <a:prstGeom prst="rect">
            <a:avLst/>
          </a:prstGeom>
          <a:ln>
            <a:solidFill>
              <a:srgbClr val="000066"/>
            </a:solidFill>
          </a:ln>
        </p:spPr>
      </p:pic>
      <p:sp>
        <p:nvSpPr>
          <p:cNvPr id="159749" name="Text Box 5"/>
          <p:cNvSpPr txBox="1">
            <a:spLocks noChangeArrowheads="1"/>
          </p:cNvSpPr>
          <p:nvPr/>
        </p:nvSpPr>
        <p:spPr bwMode="auto">
          <a:xfrm>
            <a:off x="2555776" y="5589240"/>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'Find Full Text </a:t>
            </a:r>
            <a:r>
              <a:rPr lang="en-GB" sz="2400" b="1" dirty="0">
                <a:solidFill>
                  <a:srgbClr val="000000"/>
                </a:solidFill>
                <a:latin typeface="Lucida Sans" pitchFamily="34" charset="0"/>
                <a:sym typeface="Wingdings 3" pitchFamily="18" charset="2"/>
              </a:rPr>
              <a:t> Find Full Text </a:t>
            </a:r>
            <a:r>
              <a:rPr lang="en-GB" sz="2400" b="1" dirty="0" smtClean="0">
                <a:solidFill>
                  <a:srgbClr val="000000"/>
                </a:solidFill>
                <a:latin typeface="Lucida Sans" pitchFamily="34" charset="0"/>
                <a:sym typeface="Wingdings 3" pitchFamily="18" charset="2"/>
              </a:rPr>
              <a:t>…'</a:t>
            </a:r>
            <a:endParaRPr lang="en-GB" sz="2400" b="1" dirty="0">
              <a:latin typeface="Lucida Sans" pitchFamily="34" charset="0"/>
              <a:sym typeface="Wingdings 3" pitchFamily="18" charset="2"/>
            </a:endParaRPr>
          </a:p>
        </p:txBody>
      </p:sp>
      <p:sp>
        <p:nvSpPr>
          <p:cNvPr id="159750" name="Oval 6"/>
          <p:cNvSpPr>
            <a:spLocks noChangeArrowheads="1"/>
          </p:cNvSpPr>
          <p:nvPr/>
        </p:nvSpPr>
        <p:spPr bwMode="auto">
          <a:xfrm>
            <a:off x="1403648" y="2214358"/>
            <a:ext cx="4680520" cy="57596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fade">
                                      <p:cBhvr>
                                        <p:cTn id="7" dur="2000"/>
                                        <p:tgtEl>
                                          <p:spTgt spid="1597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9750"/>
                                        </p:tgtEl>
                                        <p:attrNameLst>
                                          <p:attrName>style.visibility</p:attrName>
                                        </p:attrNameLst>
                                      </p:cBhvr>
                                      <p:to>
                                        <p:strVal val="visible"/>
                                      </p:to>
                                    </p:set>
                                    <p:animEffect transition="in" filter="fade">
                                      <p:cBhvr>
                                        <p:cTn id="11" dur="2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4.4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 y="260648"/>
            <a:ext cx="9144000" cy="6078018"/>
          </a:xfrm>
          <a:prstGeom prst="rect">
            <a:avLst/>
          </a:prstGeom>
        </p:spPr>
      </p:pic>
      <p:sp>
        <p:nvSpPr>
          <p:cNvPr id="160774" name="Line 6"/>
          <p:cNvSpPr>
            <a:spLocks noChangeShapeType="1"/>
          </p:cNvSpPr>
          <p:nvPr/>
        </p:nvSpPr>
        <p:spPr bwMode="auto">
          <a:xfrm flipH="1">
            <a:off x="2627783" y="1484784"/>
            <a:ext cx="2592286" cy="11521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5" name="Text Box 7"/>
          <p:cNvSpPr txBox="1">
            <a:spLocks noChangeArrowheads="1"/>
          </p:cNvSpPr>
          <p:nvPr/>
        </p:nvSpPr>
        <p:spPr bwMode="auto">
          <a:xfrm>
            <a:off x="4283968" y="836712"/>
            <a:ext cx="4429546"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EndNote searches Web of Knowledge for full text and attaches items found to the individual records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2000"/>
                                        <p:tgtEl>
                                          <p:spTgt spid="1607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774"/>
                                        </p:tgtEl>
                                        <p:attrNameLst>
                                          <p:attrName>style.visibility</p:attrName>
                                        </p:attrNameLst>
                                      </p:cBhvr>
                                      <p:to>
                                        <p:strVal val="visible"/>
                                      </p:to>
                                    </p:set>
                                    <p:animEffect transition="in" filter="fade">
                                      <p:cBhvr>
                                        <p:cTn id="10" dur="20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animBg="1"/>
      <p:bldP spid="16077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4.49.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4682502"/>
          </a:xfrm>
          <a:prstGeom prst="rect">
            <a:avLst/>
          </a:prstGeom>
        </p:spPr>
      </p:pic>
      <p:sp>
        <p:nvSpPr>
          <p:cNvPr id="330758" name="Text Box 6"/>
          <p:cNvSpPr txBox="1">
            <a:spLocks noChangeArrowheads="1"/>
          </p:cNvSpPr>
          <p:nvPr/>
        </p:nvSpPr>
        <p:spPr bwMode="auto">
          <a:xfrm>
            <a:off x="3419872" y="1052736"/>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.pdf file appears in the 'File Attachments' field</a:t>
            </a:r>
            <a:endParaRPr lang="en-GB" sz="2400" b="1">
              <a:latin typeface="Lucida Sans" pitchFamily="34" charset="0"/>
              <a:sym typeface="Wingdings 3" pitchFamily="18" charset="2"/>
            </a:endParaRPr>
          </a:p>
        </p:txBody>
      </p:sp>
      <p:sp>
        <p:nvSpPr>
          <p:cNvPr id="330759" name="Line 7"/>
          <p:cNvSpPr>
            <a:spLocks noChangeShapeType="1"/>
          </p:cNvSpPr>
          <p:nvPr/>
        </p:nvSpPr>
        <p:spPr bwMode="auto">
          <a:xfrm flipH="1">
            <a:off x="7668344" y="3933056"/>
            <a:ext cx="108108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fade">
                                      <p:cBhvr>
                                        <p:cTn id="7" dur="2000"/>
                                        <p:tgtEl>
                                          <p:spTgt spid="330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0759"/>
                                        </p:tgtEl>
                                        <p:attrNameLst>
                                          <p:attrName>style.visibility</p:attrName>
                                        </p:attrNameLst>
                                      </p:cBhvr>
                                      <p:to>
                                        <p:strVal val="visible"/>
                                      </p:to>
                                    </p:set>
                                    <p:animEffect transition="in" filter="fade">
                                      <p:cBhvr>
                                        <p:cTn id="11" dur="20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8" grpId="0" animBg="1"/>
      <p:bldP spid="33075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116</a:t>
            </a:fld>
            <a:endParaRPr lang="en-GB"/>
          </a:p>
        </p:txBody>
      </p:sp>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3" name="Oval 19"/>
          <p:cNvSpPr>
            <a:spLocks noChangeArrowheads="1"/>
          </p:cNvSpPr>
          <p:nvPr/>
        </p:nvSpPr>
        <p:spPr bwMode="auto">
          <a:xfrm>
            <a:off x="1835298" y="1772816"/>
            <a:ext cx="5400997" cy="43204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419475" y="3284538"/>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'File </a:t>
            </a:r>
            <a:r>
              <a:rPr lang="en-GB" sz="2400" b="1" dirty="0" smtClean="0">
                <a:solidFill>
                  <a:srgbClr val="000000"/>
                </a:solidFill>
                <a:latin typeface="Lucida Sans" pitchFamily="34" charset="0"/>
              </a:rPr>
              <a:t>Attachments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Attach </a:t>
            </a:r>
            <a:r>
              <a:rPr lang="en-GB" sz="2400" b="1" dirty="0">
                <a:solidFill>
                  <a:srgbClr val="000000"/>
                </a:solidFill>
                <a:latin typeface="Lucida Sans" pitchFamily="34" charset="0"/>
                <a:sym typeface="Wingdings 3" pitchFamily="18" charset="2"/>
              </a:rPr>
              <a:t>File…'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117</a:t>
            </a:fld>
            <a:endParaRPr lang="en-GB"/>
          </a:p>
        </p:txBody>
      </p:sp>
      <p:pic>
        <p:nvPicPr>
          <p:cNvPr id="3" name="Picture 2" descr="Screen Shot 2013-11-05 at 15.0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663"/>
            <a:ext cx="9144000" cy="5365750"/>
          </a:xfrm>
          <a:prstGeom prst="rect">
            <a:avLst/>
          </a:prstGeom>
        </p:spPr>
      </p:pic>
      <p:cxnSp>
        <p:nvCxnSpPr>
          <p:cNvPr id="6" name="Straight Arrow Connector 5"/>
          <p:cNvCxnSpPr/>
          <p:nvPr/>
        </p:nvCxnSpPr>
        <p:spPr bwMode="auto">
          <a:xfrm flipH="1">
            <a:off x="5004048" y="2708920"/>
            <a:ext cx="2664296" cy="28803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118</a:t>
            </a:fld>
            <a:endParaRPr lang="en-GB"/>
          </a:p>
        </p:txBody>
      </p:sp>
      <p:pic>
        <p:nvPicPr>
          <p:cNvPr id="3" name="Picture 2" descr="Screen Shot 2013-11-05 at 15.01.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 y="116632"/>
            <a:ext cx="9144000" cy="6580050"/>
          </a:xfrm>
          <a:prstGeom prst="rect">
            <a:avLst/>
          </a:prstGeom>
        </p:spPr>
      </p:pic>
      <p:sp>
        <p:nvSpPr>
          <p:cNvPr id="4" name="Oval 3"/>
          <p:cNvSpPr/>
          <p:nvPr/>
        </p:nvSpPr>
        <p:spPr bwMode="auto">
          <a:xfrm>
            <a:off x="6876256" y="3789040"/>
            <a:ext cx="2296591" cy="108012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047526735"/>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119</a:t>
            </a:fld>
            <a:endParaRPr lang="en-GB"/>
          </a:p>
        </p:txBody>
      </p:sp>
      <p:pic>
        <p:nvPicPr>
          <p:cNvPr id="4" name="Picture 3" descr="Screen Shot 2013-11-05 at 15.04.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628800"/>
            <a:ext cx="6375400" cy="2032000"/>
          </a:xfrm>
          <a:prstGeom prst="rect">
            <a:avLst/>
          </a:prstGeom>
          <a:ln>
            <a:solidFill>
              <a:srgbClr val="000066"/>
            </a:solidFill>
          </a:ln>
        </p:spPr>
      </p:pic>
      <p:sp>
        <p:nvSpPr>
          <p:cNvPr id="5" name="Oval 4"/>
          <p:cNvSpPr/>
          <p:nvPr/>
        </p:nvSpPr>
        <p:spPr bwMode="auto">
          <a:xfrm>
            <a:off x="6084168" y="2924944"/>
            <a:ext cx="1550864" cy="7358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57182699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a:t>
            </a:fld>
            <a:endParaRPr lang="en-GB"/>
          </a:p>
        </p:txBody>
      </p:sp>
      <p:pic>
        <p:nvPicPr>
          <p:cNvPr id="3" name="Picture 2" descr="Screen Shot 2013-10-29 at 14.43.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8502189" cy="6858000"/>
          </a:xfrm>
          <a:prstGeom prst="rect">
            <a:avLst/>
          </a:prstGeom>
        </p:spPr>
      </p:pic>
    </p:spTree>
    <p:extLst>
      <p:ext uri="{BB962C8B-B14F-4D97-AF65-F5344CB8AC3E}">
        <p14:creationId xmlns:p14="http://schemas.microsoft.com/office/powerpoint/2010/main" val="1829255299"/>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PDF viewer</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120</a:t>
            </a:fld>
            <a:endParaRPr lang="en-GB"/>
          </a:p>
        </p:txBody>
      </p:sp>
    </p:spTree>
    <p:extLst>
      <p:ext uri="{BB962C8B-B14F-4D97-AF65-F5344CB8AC3E}">
        <p14:creationId xmlns:p14="http://schemas.microsoft.com/office/powerpoint/2010/main" val="2764201593"/>
      </p:ext>
    </p:extLst>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05.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286"/>
            <a:ext cx="9144000" cy="6333423"/>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121</a:t>
            </a:fld>
            <a:endParaRPr lang="en-GB"/>
          </a:p>
        </p:txBody>
      </p:sp>
      <p:sp>
        <p:nvSpPr>
          <p:cNvPr id="5" name="Line 9"/>
          <p:cNvSpPr>
            <a:spLocks noChangeShapeType="1"/>
          </p:cNvSpPr>
          <p:nvPr/>
        </p:nvSpPr>
        <p:spPr bwMode="auto">
          <a:xfrm flipV="1">
            <a:off x="4435824" y="1196752"/>
            <a:ext cx="2432592" cy="25202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Line 9"/>
          <p:cNvSpPr>
            <a:spLocks noChangeShapeType="1"/>
          </p:cNvSpPr>
          <p:nvPr/>
        </p:nvSpPr>
        <p:spPr bwMode="auto">
          <a:xfrm flipH="1" flipV="1">
            <a:off x="3808076" y="3284984"/>
            <a:ext cx="1051956" cy="6840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1611832" y="3717032"/>
            <a:ext cx="43924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Select the required record click to view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in new window</a:t>
            </a:r>
            <a:endParaRPr lang="en-GB" sz="2400" b="1" dirty="0">
              <a:latin typeface="Lucida Sans" pitchFamily="34" charset="0"/>
            </a:endParaRPr>
          </a:p>
        </p:txBody>
      </p:sp>
    </p:spTree>
    <p:extLst>
      <p:ext uri="{BB962C8B-B14F-4D97-AF65-F5344CB8AC3E}">
        <p14:creationId xmlns:p14="http://schemas.microsoft.com/office/powerpoint/2010/main" val="201820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5 at 15.07.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3908"/>
            <a:ext cx="9144000" cy="3354457"/>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122</a:t>
            </a:fld>
            <a:endParaRPr lang="en-GB"/>
          </a:p>
        </p:txBody>
      </p:sp>
      <p:sp>
        <p:nvSpPr>
          <p:cNvPr id="4" name="Line 9"/>
          <p:cNvSpPr>
            <a:spLocks noChangeShapeType="1"/>
          </p:cNvSpPr>
          <p:nvPr/>
        </p:nvSpPr>
        <p:spPr bwMode="auto">
          <a:xfrm flipH="1">
            <a:off x="3707901" y="836712"/>
            <a:ext cx="1728491"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3528033" y="4818343"/>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PDF toolbar to navigate and annotate the document </a:t>
            </a:r>
            <a:endParaRPr lang="en-GB" sz="2400" b="1" dirty="0">
              <a:latin typeface="Lucida Sans" pitchFamily="34" charset="0"/>
            </a:endParaRPr>
          </a:p>
        </p:txBody>
      </p:sp>
      <p:sp>
        <p:nvSpPr>
          <p:cNvPr id="3" name="TextBox 2"/>
          <p:cNvSpPr txBox="1"/>
          <p:nvPr/>
        </p:nvSpPr>
        <p:spPr bwMode="auto">
          <a:xfrm>
            <a:off x="3707903" y="260648"/>
            <a:ext cx="381642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The Edit icon opens an additional toolbar</a:t>
            </a:r>
          </a:p>
        </p:txBody>
      </p:sp>
    </p:spTree>
    <p:extLst>
      <p:ext uri="{BB962C8B-B14F-4D97-AF65-F5344CB8AC3E}">
        <p14:creationId xmlns:p14="http://schemas.microsoft.com/office/powerpoint/2010/main" val="2761211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08.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505"/>
            <a:ext cx="9144000" cy="55512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123</a:t>
            </a:fld>
            <a:endParaRPr lang="en-GB"/>
          </a:p>
        </p:txBody>
      </p:sp>
      <p:sp>
        <p:nvSpPr>
          <p:cNvPr id="4" name="Line 9"/>
          <p:cNvSpPr>
            <a:spLocks noChangeShapeType="1"/>
          </p:cNvSpPr>
          <p:nvPr/>
        </p:nvSpPr>
        <p:spPr bwMode="auto">
          <a:xfrm flipH="1" flipV="1">
            <a:off x="827584" y="1433663"/>
            <a:ext cx="3960440" cy="10290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Line 9"/>
          <p:cNvSpPr>
            <a:spLocks noChangeShapeType="1"/>
          </p:cNvSpPr>
          <p:nvPr/>
        </p:nvSpPr>
        <p:spPr bwMode="auto">
          <a:xfrm flipH="1">
            <a:off x="3851920" y="2276872"/>
            <a:ext cx="390042"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4241962" y="2047168"/>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Highlight sections of the document</a:t>
            </a:r>
            <a:endParaRPr lang="en-GB" sz="2400" b="1" dirty="0">
              <a:latin typeface="Lucida Sans" pitchFamily="34" charset="0"/>
            </a:endParaRPr>
          </a:p>
        </p:txBody>
      </p:sp>
    </p:spTree>
    <p:extLst>
      <p:ext uri="{BB962C8B-B14F-4D97-AF65-F5344CB8AC3E}">
        <p14:creationId xmlns:p14="http://schemas.microsoft.com/office/powerpoint/2010/main" val="3405601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124</a:t>
            </a:fld>
            <a:endParaRPr lang="en-GB"/>
          </a:p>
        </p:txBody>
      </p:sp>
      <p:pic>
        <p:nvPicPr>
          <p:cNvPr id="6" name="Picture 5" descr="Screen Shot 2013-11-05 at 15.1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9900" cy="6858000"/>
          </a:xfrm>
          <a:prstGeom prst="rect">
            <a:avLst/>
          </a:prstGeom>
        </p:spPr>
      </p:pic>
      <p:cxnSp>
        <p:nvCxnSpPr>
          <p:cNvPr id="7" name="Straight Arrow Connector 6"/>
          <p:cNvCxnSpPr/>
          <p:nvPr/>
        </p:nvCxnSpPr>
        <p:spPr bwMode="auto">
          <a:xfrm flipV="1">
            <a:off x="1475656" y="836712"/>
            <a:ext cx="144016" cy="100811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a:off x="1475656" y="1972290"/>
            <a:ext cx="3960440" cy="131269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899592" y="1556792"/>
            <a:ext cx="24482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add a sticky note</a:t>
            </a:r>
          </a:p>
        </p:txBody>
      </p:sp>
    </p:spTree>
    <p:extLst>
      <p:ext uri="{BB962C8B-B14F-4D97-AF65-F5344CB8AC3E}">
        <p14:creationId xmlns:p14="http://schemas.microsoft.com/office/powerpoint/2010/main" val="1689297132"/>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125</a:t>
            </a:fld>
            <a:endParaRPr lang="en-GB"/>
          </a:p>
        </p:txBody>
      </p:sp>
      <p:pic>
        <p:nvPicPr>
          <p:cNvPr id="3" name="Picture 2" descr="Screen Shot 2013-11-05 at 15.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07"/>
            <a:ext cx="9106890" cy="6858000"/>
          </a:xfrm>
          <a:prstGeom prst="rect">
            <a:avLst/>
          </a:prstGeom>
        </p:spPr>
      </p:pic>
      <p:cxnSp>
        <p:nvCxnSpPr>
          <p:cNvPr id="6" name="Straight Arrow Connector 5"/>
          <p:cNvCxnSpPr/>
          <p:nvPr/>
        </p:nvCxnSpPr>
        <p:spPr bwMode="auto">
          <a:xfrm flipH="1" flipV="1">
            <a:off x="4139952" y="2060848"/>
            <a:ext cx="1332148" cy="187220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635896" y="3645024"/>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a colour for the sticky note</a:t>
            </a:r>
          </a:p>
        </p:txBody>
      </p:sp>
    </p:spTree>
    <p:extLst>
      <p:ext uri="{BB962C8B-B14F-4D97-AF65-F5344CB8AC3E}">
        <p14:creationId xmlns:p14="http://schemas.microsoft.com/office/powerpoint/2010/main" val="3063556893"/>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12.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1698"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126</a:t>
            </a:fld>
            <a:endParaRPr lang="en-GB"/>
          </a:p>
        </p:txBody>
      </p:sp>
      <p:sp>
        <p:nvSpPr>
          <p:cNvPr id="6" name="Text Box 8"/>
          <p:cNvSpPr txBox="1">
            <a:spLocks noChangeArrowheads="1"/>
          </p:cNvSpPr>
          <p:nvPr/>
        </p:nvSpPr>
        <p:spPr bwMode="auto">
          <a:xfrm>
            <a:off x="4692316" y="548680"/>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comments to the sticky note</a:t>
            </a:r>
            <a:endParaRPr lang="en-GB" sz="2400" b="1" dirty="0">
              <a:latin typeface="Lucida Sans" pitchFamily="34" charset="0"/>
            </a:endParaRPr>
          </a:p>
        </p:txBody>
      </p:sp>
    </p:spTree>
    <p:extLst>
      <p:ext uri="{BB962C8B-B14F-4D97-AF65-F5344CB8AC3E}">
        <p14:creationId xmlns:p14="http://schemas.microsoft.com/office/powerpoint/2010/main" val="392412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5 at 15.1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0" y="0"/>
            <a:ext cx="90699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127</a:t>
            </a:fld>
            <a:endParaRPr lang="en-GB"/>
          </a:p>
        </p:txBody>
      </p:sp>
      <p:sp>
        <p:nvSpPr>
          <p:cNvPr id="5" name="Text Box 8"/>
          <p:cNvSpPr txBox="1">
            <a:spLocks noChangeArrowheads="1"/>
          </p:cNvSpPr>
          <p:nvPr/>
        </p:nvSpPr>
        <p:spPr bwMode="auto">
          <a:xfrm>
            <a:off x="941200" y="1124744"/>
            <a:ext cx="48250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to save changes and return to the EndNote Library</a:t>
            </a:r>
            <a:endParaRPr lang="en-GB" sz="2400" b="1" dirty="0">
              <a:latin typeface="Lucida Sans" pitchFamily="34" charset="0"/>
            </a:endParaRPr>
          </a:p>
        </p:txBody>
      </p:sp>
      <p:pic>
        <p:nvPicPr>
          <p:cNvPr id="7" name="Picture 6" descr="Screen Shot 2013-11-05 at 15.13.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264" y="4262884"/>
            <a:ext cx="5334000" cy="1955800"/>
          </a:xfrm>
          <a:prstGeom prst="rect">
            <a:avLst/>
          </a:prstGeom>
          <a:ln>
            <a:solidFill>
              <a:srgbClr val="000066"/>
            </a:solidFill>
          </a:ln>
        </p:spPr>
      </p:pic>
      <p:sp>
        <p:nvSpPr>
          <p:cNvPr id="8" name="Oval 7"/>
          <p:cNvSpPr/>
          <p:nvPr/>
        </p:nvSpPr>
        <p:spPr bwMode="auto">
          <a:xfrm>
            <a:off x="683568" y="188640"/>
            <a:ext cx="504056" cy="432048"/>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9" name="Oval 8"/>
          <p:cNvSpPr/>
          <p:nvPr/>
        </p:nvSpPr>
        <p:spPr bwMode="auto">
          <a:xfrm>
            <a:off x="7020272" y="5517232"/>
            <a:ext cx="1412992" cy="70145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577837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5.15.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 y="836712"/>
            <a:ext cx="9144000" cy="4668456"/>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128</a:t>
            </a:fld>
            <a:endParaRPr lang="en-GB"/>
          </a:p>
        </p:txBody>
      </p:sp>
    </p:spTree>
    <p:extLst>
      <p:ext uri="{BB962C8B-B14F-4D97-AF65-F5344CB8AC3E}">
        <p14:creationId xmlns:p14="http://schemas.microsoft.com/office/powerpoint/2010/main" val="927119046"/>
      </p:ext>
    </p:extLst>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129</a:t>
            </a:fld>
            <a:endParaRPr lang="en-GB"/>
          </a:p>
        </p:txBody>
      </p:sp>
      <p:pic>
        <p:nvPicPr>
          <p:cNvPr id="3" name="Picture 2" descr="Screen Shot 2013-11-05 at 15.1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 y="1052736"/>
            <a:ext cx="9144000" cy="1543912"/>
          </a:xfrm>
          <a:prstGeom prst="rect">
            <a:avLst/>
          </a:prstGeom>
          <a:ln>
            <a:solidFill>
              <a:srgbClr val="000066"/>
            </a:solidFill>
          </a:ln>
        </p:spPr>
      </p:pic>
      <p:pic>
        <p:nvPicPr>
          <p:cNvPr id="4" name="Picture 3" descr="Screen Shot 2013-11-05 at 15.14.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73" y="3492223"/>
            <a:ext cx="8407400" cy="2743200"/>
          </a:xfrm>
          <a:prstGeom prst="rect">
            <a:avLst/>
          </a:prstGeom>
          <a:ln>
            <a:solidFill>
              <a:srgbClr val="000066"/>
            </a:solidFill>
          </a:ln>
        </p:spPr>
      </p:pic>
      <p:cxnSp>
        <p:nvCxnSpPr>
          <p:cNvPr id="7" name="Straight Arrow Connector 6"/>
          <p:cNvCxnSpPr/>
          <p:nvPr/>
        </p:nvCxnSpPr>
        <p:spPr bwMode="auto">
          <a:xfrm>
            <a:off x="4581873" y="563488"/>
            <a:ext cx="2366391" cy="99330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TextBox 4"/>
          <p:cNvSpPr txBox="1"/>
          <p:nvPr/>
        </p:nvSpPr>
        <p:spPr bwMode="auto">
          <a:xfrm>
            <a:off x="3635896" y="332656"/>
            <a:ext cx="331236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Quick Search…</a:t>
            </a:r>
          </a:p>
        </p:txBody>
      </p:sp>
      <p:sp>
        <p:nvSpPr>
          <p:cNvPr id="8" name="TextBox 7"/>
          <p:cNvSpPr txBox="1"/>
          <p:nvPr/>
        </p:nvSpPr>
        <p:spPr bwMode="auto">
          <a:xfrm>
            <a:off x="5724128" y="5156550"/>
            <a:ext cx="24482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 or search a specific field</a:t>
            </a:r>
          </a:p>
        </p:txBody>
      </p:sp>
      <p:sp>
        <p:nvSpPr>
          <p:cNvPr id="9" name="Oval 8"/>
          <p:cNvSpPr/>
          <p:nvPr/>
        </p:nvSpPr>
        <p:spPr bwMode="auto">
          <a:xfrm>
            <a:off x="1259632" y="4077072"/>
            <a:ext cx="2664296"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07868450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More about record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a:t>
            </a:fld>
            <a:endParaRPr lang="en-GB"/>
          </a:p>
        </p:txBody>
      </p:sp>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130</a:t>
            </a:fld>
            <a:endParaRPr lang="en-GB"/>
          </a:p>
        </p:txBody>
      </p:sp>
      <p:pic>
        <p:nvPicPr>
          <p:cNvPr id="4" name="Picture 3" descr="Screen Shot 2013-11-05 at 15.15.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668456"/>
          </a:xfrm>
          <a:prstGeom prst="rect">
            <a:avLst/>
          </a:prstGeom>
        </p:spPr>
      </p:pic>
      <p:sp>
        <p:nvSpPr>
          <p:cNvPr id="3" name="TextBox 2"/>
          <p:cNvSpPr txBox="1"/>
          <p:nvPr/>
        </p:nvSpPr>
        <p:spPr bwMode="auto">
          <a:xfrm>
            <a:off x="1691680" y="3717031"/>
            <a:ext cx="388843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View the Search results</a:t>
            </a:r>
          </a:p>
        </p:txBody>
      </p:sp>
    </p:spTree>
    <p:extLst>
      <p:ext uri="{BB962C8B-B14F-4D97-AF65-F5344CB8AC3E}">
        <p14:creationId xmlns:p14="http://schemas.microsoft.com/office/powerpoint/2010/main" val="3603199275"/>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from Google Scholar</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131</a:t>
            </a:fld>
            <a:endParaRPr lang="en-GB"/>
          </a:p>
        </p:txBody>
      </p:sp>
    </p:spTree>
    <p:extLst>
      <p:ext uri="{BB962C8B-B14F-4D97-AF65-F5344CB8AC3E}">
        <p14:creationId xmlns:p14="http://schemas.microsoft.com/office/powerpoint/2010/main" val="2338236100"/>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132</a:t>
            </a:fld>
            <a:endParaRPr lang="en-GB"/>
          </a:p>
        </p:txBody>
      </p:sp>
      <p:pic>
        <p:nvPicPr>
          <p:cNvPr id="3" name="Picture 2" descr="Screen Shot 2013-11-08 at 14.09.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 y="908720"/>
            <a:ext cx="9144000" cy="4640036"/>
          </a:xfrm>
          <a:prstGeom prst="rect">
            <a:avLst/>
          </a:prstGeom>
        </p:spPr>
      </p:pic>
      <p:sp>
        <p:nvSpPr>
          <p:cNvPr id="4" name="TextBox 3"/>
          <p:cNvSpPr txBox="1"/>
          <p:nvPr/>
        </p:nvSpPr>
        <p:spPr bwMode="auto">
          <a:xfrm>
            <a:off x="2339752" y="4379912"/>
            <a:ext cx="417646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the Settings option</a:t>
            </a:r>
          </a:p>
        </p:txBody>
      </p:sp>
      <p:sp>
        <p:nvSpPr>
          <p:cNvPr id="5" name="Oval 4"/>
          <p:cNvSpPr/>
          <p:nvPr/>
        </p:nvSpPr>
        <p:spPr bwMode="auto">
          <a:xfrm>
            <a:off x="5148064" y="1700808"/>
            <a:ext cx="1080120"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476683729"/>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133</a:t>
            </a:fld>
            <a:endParaRPr lang="en-GB"/>
          </a:p>
        </p:txBody>
      </p:sp>
      <p:pic>
        <p:nvPicPr>
          <p:cNvPr id="3" name="Picture 2" descr="Screen Shot 2013-11-08 at 14.1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5000282"/>
          </a:xfrm>
          <a:prstGeom prst="rect">
            <a:avLst/>
          </a:prstGeom>
        </p:spPr>
      </p:pic>
      <p:sp>
        <p:nvSpPr>
          <p:cNvPr id="4" name="Oval 3"/>
          <p:cNvSpPr/>
          <p:nvPr/>
        </p:nvSpPr>
        <p:spPr bwMode="auto">
          <a:xfrm>
            <a:off x="2195736" y="4653136"/>
            <a:ext cx="1296144"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5" name="TextBox 4"/>
          <p:cNvSpPr txBox="1"/>
          <p:nvPr/>
        </p:nvSpPr>
        <p:spPr bwMode="auto">
          <a:xfrm>
            <a:off x="4283968" y="3120829"/>
            <a:ext cx="403244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the EndNote option in the Bibliography Manager</a:t>
            </a:r>
          </a:p>
        </p:txBody>
      </p:sp>
    </p:spTree>
    <p:extLst>
      <p:ext uri="{BB962C8B-B14F-4D97-AF65-F5344CB8AC3E}">
        <p14:creationId xmlns:p14="http://schemas.microsoft.com/office/powerpoint/2010/main" val="4044387320"/>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134</a:t>
            </a:fld>
            <a:endParaRPr lang="en-GB"/>
          </a:p>
        </p:txBody>
      </p:sp>
      <p:pic>
        <p:nvPicPr>
          <p:cNvPr id="3" name="Picture 2" descr="Screen Shot 2013-11-08 at 14.11.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059"/>
            <a:ext cx="9144000" cy="6645746"/>
          </a:xfrm>
          <a:prstGeom prst="rect">
            <a:avLst/>
          </a:prstGeom>
        </p:spPr>
      </p:pic>
      <p:sp>
        <p:nvSpPr>
          <p:cNvPr id="4" name="Oval 3"/>
          <p:cNvSpPr/>
          <p:nvPr/>
        </p:nvSpPr>
        <p:spPr bwMode="auto">
          <a:xfrm>
            <a:off x="3851920" y="3531932"/>
            <a:ext cx="1656184" cy="40112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5" name="TextBox 4"/>
          <p:cNvSpPr txBox="1"/>
          <p:nvPr/>
        </p:nvSpPr>
        <p:spPr bwMode="auto">
          <a:xfrm>
            <a:off x="4211960" y="1844824"/>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the link to export to EndNote</a:t>
            </a:r>
          </a:p>
        </p:txBody>
      </p:sp>
    </p:spTree>
    <p:extLst>
      <p:ext uri="{BB962C8B-B14F-4D97-AF65-F5344CB8AC3E}">
        <p14:creationId xmlns:p14="http://schemas.microsoft.com/office/powerpoint/2010/main" val="349473685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135</a:t>
            </a:fld>
            <a:endParaRPr lang="en-GB"/>
          </a:p>
        </p:txBody>
      </p:sp>
      <p:pic>
        <p:nvPicPr>
          <p:cNvPr id="3" name="Picture 2" descr="Screen Shot 2013-11-08 at 14.11.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6000"/>
            <a:ext cx="9144000" cy="5369027"/>
          </a:xfrm>
          <a:prstGeom prst="rect">
            <a:avLst/>
          </a:prstGeom>
        </p:spPr>
      </p:pic>
    </p:spTree>
    <p:extLst>
      <p:ext uri="{BB962C8B-B14F-4D97-AF65-F5344CB8AC3E}">
        <p14:creationId xmlns:p14="http://schemas.microsoft.com/office/powerpoint/2010/main" val="2838341584"/>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from </a:t>
            </a:r>
            <a:r>
              <a:rPr lang="en-US" dirty="0" err="1" smtClean="0"/>
              <a:t>DelphiS</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136</a:t>
            </a:fld>
            <a:endParaRPr lang="en-GB"/>
          </a:p>
        </p:txBody>
      </p:sp>
    </p:spTree>
    <p:extLst>
      <p:ext uri="{BB962C8B-B14F-4D97-AF65-F5344CB8AC3E}">
        <p14:creationId xmlns:p14="http://schemas.microsoft.com/office/powerpoint/2010/main" val="453491666"/>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137</a:t>
            </a:fld>
            <a:endParaRPr lang="en-GB"/>
          </a:p>
        </p:txBody>
      </p:sp>
      <p:pic>
        <p:nvPicPr>
          <p:cNvPr id="3" name="Picture 2" descr="Screen Shot 2013-11-05 at 15.21.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476672"/>
            <a:ext cx="9144000" cy="5473051"/>
          </a:xfrm>
          <a:prstGeom prst="rect">
            <a:avLst/>
          </a:prstGeom>
        </p:spPr>
      </p:pic>
      <p:sp>
        <p:nvSpPr>
          <p:cNvPr id="4" name="TextBox 3"/>
          <p:cNvSpPr txBox="1"/>
          <p:nvPr/>
        </p:nvSpPr>
        <p:spPr bwMode="auto">
          <a:xfrm>
            <a:off x="827584" y="3861048"/>
            <a:ext cx="338437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Search </a:t>
            </a:r>
            <a:r>
              <a:rPr lang="en-GB" sz="2400" b="1" dirty="0" err="1" smtClean="0">
                <a:solidFill>
                  <a:srgbClr val="000000"/>
                </a:solidFill>
                <a:latin typeface="Lucida Sans" pitchFamily="34" charset="0"/>
              </a:rPr>
              <a:t>DelphiS</a:t>
            </a:r>
            <a:r>
              <a:rPr lang="en-GB" sz="2400" b="1" dirty="0" smtClean="0">
                <a:solidFill>
                  <a:srgbClr val="000000"/>
                </a:solidFill>
                <a:latin typeface="Lucida Sans" pitchFamily="34" charset="0"/>
              </a:rPr>
              <a:t>…</a:t>
            </a:r>
          </a:p>
        </p:txBody>
      </p:sp>
    </p:spTree>
    <p:extLst>
      <p:ext uri="{BB962C8B-B14F-4D97-AF65-F5344CB8AC3E}">
        <p14:creationId xmlns:p14="http://schemas.microsoft.com/office/powerpoint/2010/main" val="2557011396"/>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138</a:t>
            </a:fld>
            <a:endParaRPr lang="en-GB"/>
          </a:p>
        </p:txBody>
      </p:sp>
      <p:pic>
        <p:nvPicPr>
          <p:cNvPr id="3" name="Picture 2" descr="Screen Shot 2013-11-05 at 15.2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9144000" cy="5463082"/>
          </a:xfrm>
          <a:prstGeom prst="rect">
            <a:avLst/>
          </a:prstGeom>
        </p:spPr>
      </p:pic>
      <p:cxnSp>
        <p:nvCxnSpPr>
          <p:cNvPr id="8" name="Straight Arrow Connector 7"/>
          <p:cNvCxnSpPr/>
          <p:nvPr/>
        </p:nvCxnSpPr>
        <p:spPr bwMode="auto">
          <a:xfrm flipV="1">
            <a:off x="5976156" y="4316089"/>
            <a:ext cx="1548172" cy="121023"/>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 name="Straight Arrow Connector 5"/>
          <p:cNvCxnSpPr/>
          <p:nvPr/>
        </p:nvCxnSpPr>
        <p:spPr bwMode="auto">
          <a:xfrm flipV="1">
            <a:off x="5220072" y="3280221"/>
            <a:ext cx="1512168" cy="636285"/>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2123728" y="3900591"/>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add items to folder, and go to Folder View</a:t>
            </a:r>
          </a:p>
        </p:txBody>
      </p:sp>
    </p:spTree>
    <p:extLst>
      <p:ext uri="{BB962C8B-B14F-4D97-AF65-F5344CB8AC3E}">
        <p14:creationId xmlns:p14="http://schemas.microsoft.com/office/powerpoint/2010/main" val="3282427958"/>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139</a:t>
            </a:fld>
            <a:endParaRPr lang="en-GB"/>
          </a:p>
        </p:txBody>
      </p:sp>
      <p:pic>
        <p:nvPicPr>
          <p:cNvPr id="3" name="Picture 2" descr="Screen Shot 2013-11-05 at 15.2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3"/>
            <a:ext cx="9144000" cy="5637967"/>
          </a:xfrm>
          <a:prstGeom prst="rect">
            <a:avLst/>
          </a:prstGeom>
        </p:spPr>
      </p:pic>
      <p:cxnSp>
        <p:nvCxnSpPr>
          <p:cNvPr id="6" name="Straight Arrow Connector 5"/>
          <p:cNvCxnSpPr/>
          <p:nvPr/>
        </p:nvCxnSpPr>
        <p:spPr bwMode="auto">
          <a:xfrm flipH="1">
            <a:off x="2483768" y="1844824"/>
            <a:ext cx="1008112" cy="158417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a:off x="5076056" y="1844824"/>
            <a:ext cx="2808312" cy="208823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2915816" y="1196752"/>
            <a:ext cx="37444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Select all, and click 'Export'</a:t>
            </a:r>
          </a:p>
        </p:txBody>
      </p:sp>
    </p:spTree>
    <p:extLst>
      <p:ext uri="{BB962C8B-B14F-4D97-AF65-F5344CB8AC3E}">
        <p14:creationId xmlns:p14="http://schemas.microsoft.com/office/powerpoint/2010/main" val="83829341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4.41.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694"/>
            <a:ext cx="8196513" cy="6858000"/>
          </a:xfrm>
          <a:prstGeom prst="rect">
            <a:avLst/>
          </a:prstGeom>
        </p:spPr>
      </p:pic>
      <p:sp>
        <p:nvSpPr>
          <p:cNvPr id="48138" name="Text Box 10"/>
          <p:cNvSpPr txBox="1">
            <a:spLocks noChangeArrowheads="1"/>
          </p:cNvSpPr>
          <p:nvPr/>
        </p:nvSpPr>
        <p:spPr bwMode="auto">
          <a:xfrm>
            <a:off x="3635375" y="2565400"/>
            <a:ext cx="43926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one author per line, surname first, followed by a comma</a:t>
            </a:r>
            <a:endParaRPr lang="en-GB" dirty="0"/>
          </a:p>
        </p:txBody>
      </p:sp>
      <p:sp>
        <p:nvSpPr>
          <p:cNvPr id="48142" name="Text Box 14"/>
          <p:cNvSpPr txBox="1">
            <a:spLocks noChangeArrowheads="1"/>
          </p:cNvSpPr>
          <p:nvPr/>
        </p:nvSpPr>
        <p:spPr bwMode="auto">
          <a:xfrm>
            <a:off x="2916238" y="4365625"/>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Author, Journal and Keyword fields are indexed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8142"/>
                                        </p:tgtEl>
                                        <p:attrNameLst>
                                          <p:attrName>style.visibility</p:attrName>
                                        </p:attrNameLst>
                                      </p:cBhvr>
                                      <p:to>
                                        <p:strVal val="visible"/>
                                      </p:to>
                                    </p:set>
                                    <p:animEffect transition="in" filter="fade">
                                      <p:cBhvr>
                                        <p:cTn id="11" dur="2000"/>
                                        <p:tgtEl>
                                          <p:spTgt spid="48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autoUpdateAnimBg="0"/>
      <p:bldP spid="4814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140</a:t>
            </a:fld>
            <a:endParaRPr lang="en-GB"/>
          </a:p>
        </p:txBody>
      </p:sp>
      <p:pic>
        <p:nvPicPr>
          <p:cNvPr id="3" name="Picture 2" descr="Screen Shot 2013-11-05 at 15.23.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5" y="476672"/>
            <a:ext cx="9144000" cy="5391115"/>
          </a:xfrm>
          <a:prstGeom prst="rect">
            <a:avLst/>
          </a:prstGeom>
          <a:ln>
            <a:solidFill>
              <a:srgbClr val="000066"/>
            </a:solidFill>
          </a:ln>
        </p:spPr>
      </p:pic>
      <p:sp>
        <p:nvSpPr>
          <p:cNvPr id="4" name="TextBox 3"/>
          <p:cNvSpPr txBox="1"/>
          <p:nvPr/>
        </p:nvSpPr>
        <p:spPr bwMode="auto">
          <a:xfrm>
            <a:off x="5580112" y="2291680"/>
            <a:ext cx="208823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'Save'</a:t>
            </a:r>
          </a:p>
        </p:txBody>
      </p:sp>
      <p:sp>
        <p:nvSpPr>
          <p:cNvPr id="5" name="Oval 4"/>
          <p:cNvSpPr/>
          <p:nvPr/>
        </p:nvSpPr>
        <p:spPr bwMode="auto">
          <a:xfrm>
            <a:off x="251520" y="3429000"/>
            <a:ext cx="1008112"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09232226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141</a:t>
            </a:fld>
            <a:endParaRPr lang="en-GB"/>
          </a:p>
        </p:txBody>
      </p:sp>
      <p:pic>
        <p:nvPicPr>
          <p:cNvPr id="3" name="Picture 2" descr="Screen Shot 2013-11-05 at 15.26.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32805"/>
          </a:xfrm>
          <a:prstGeom prst="rect">
            <a:avLst/>
          </a:prstGeom>
        </p:spPr>
      </p:pic>
    </p:spTree>
    <p:extLst>
      <p:ext uri="{BB962C8B-B14F-4D97-AF65-F5344CB8AC3E}">
        <p14:creationId xmlns:p14="http://schemas.microsoft.com/office/powerpoint/2010/main" val="1333087259"/>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GB" smtClean="0"/>
              <a:t>Search and export from library catalogues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142</a:t>
            </a:fld>
            <a:endParaRPr lang="en-GB"/>
          </a:p>
        </p:txBody>
      </p:sp>
    </p:spTree>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28.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453"/>
            <a:ext cx="9144000" cy="6327494"/>
          </a:xfrm>
          <a:prstGeom prst="rect">
            <a:avLst/>
          </a:prstGeom>
        </p:spPr>
      </p:pic>
      <p:sp>
        <p:nvSpPr>
          <p:cNvPr id="16389" name="Line 5"/>
          <p:cNvSpPr>
            <a:spLocks noChangeShapeType="1"/>
          </p:cNvSpPr>
          <p:nvPr/>
        </p:nvSpPr>
        <p:spPr bwMode="auto">
          <a:xfrm flipH="1">
            <a:off x="611560" y="3988513"/>
            <a:ext cx="1728192" cy="152871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0" name="Text Box 6"/>
          <p:cNvSpPr txBox="1">
            <a:spLocks noChangeArrowheads="1"/>
          </p:cNvSpPr>
          <p:nvPr/>
        </p:nvSpPr>
        <p:spPr bwMode="auto">
          <a:xfrm>
            <a:off x="997058" y="3573015"/>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 the 'Online Search' pane, click 'more'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fade">
                                      <p:cBhvr>
                                        <p:cTn id="11"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144</a:t>
            </a:fld>
            <a:endParaRPr lang="en-GB"/>
          </a:p>
        </p:txBody>
      </p:sp>
      <p:pic>
        <p:nvPicPr>
          <p:cNvPr id="3" name="Picture 2" descr="Screen Shot 2013-11-05 at 15.2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0"/>
            <a:ext cx="5922818" cy="6858000"/>
          </a:xfrm>
          <a:prstGeom prst="rect">
            <a:avLst/>
          </a:prstGeom>
        </p:spPr>
      </p:pic>
      <p:sp>
        <p:nvSpPr>
          <p:cNvPr id="4" name="Line 30"/>
          <p:cNvSpPr>
            <a:spLocks noChangeShapeType="1"/>
          </p:cNvSpPr>
          <p:nvPr/>
        </p:nvSpPr>
        <p:spPr bwMode="auto">
          <a:xfrm flipH="1">
            <a:off x="5148062" y="2542624"/>
            <a:ext cx="1910515" cy="5263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31"/>
          <p:cNvSpPr txBox="1">
            <a:spLocks noChangeArrowheads="1"/>
          </p:cNvSpPr>
          <p:nvPr/>
        </p:nvSpPr>
        <p:spPr bwMode="auto">
          <a:xfrm>
            <a:off x="6493497" y="1752050"/>
            <a:ext cx="2520950"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'U Southampton' and click 'Choose'</a:t>
            </a:r>
            <a:endParaRPr lang="en-GB" sz="2400" b="1" dirty="0">
              <a:latin typeface="Lucida Sans" pitchFamily="34" charset="0"/>
            </a:endParaRPr>
          </a:p>
        </p:txBody>
      </p:sp>
      <p:sp>
        <p:nvSpPr>
          <p:cNvPr id="6" name="Text Box 32"/>
          <p:cNvSpPr txBox="1">
            <a:spLocks noChangeArrowheads="1"/>
          </p:cNvSpPr>
          <p:nvPr/>
        </p:nvSpPr>
        <p:spPr bwMode="auto">
          <a:xfrm>
            <a:off x="4332910" y="3669976"/>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same procedure for other library catalogues</a:t>
            </a:r>
            <a:endParaRPr lang="en-GB" sz="2400" b="1" dirty="0">
              <a:latin typeface="Lucida Sans" pitchFamily="34" charset="0"/>
            </a:endParaRPr>
          </a:p>
        </p:txBody>
      </p:sp>
      <p:sp>
        <p:nvSpPr>
          <p:cNvPr id="7" name="Oval 33"/>
          <p:cNvSpPr>
            <a:spLocks noChangeArrowheads="1"/>
          </p:cNvSpPr>
          <p:nvPr/>
        </p:nvSpPr>
        <p:spPr bwMode="auto">
          <a:xfrm>
            <a:off x="6228184" y="5949280"/>
            <a:ext cx="1318987" cy="504056"/>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589484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6 at 11.0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800"/>
            <a:ext cx="9144000" cy="6092190"/>
          </a:xfrm>
          <a:prstGeom prst="rect">
            <a:avLst/>
          </a:prstGeom>
        </p:spPr>
      </p:pic>
      <p:sp>
        <p:nvSpPr>
          <p:cNvPr id="185349" name="Line 5"/>
          <p:cNvSpPr>
            <a:spLocks noChangeShapeType="1"/>
          </p:cNvSpPr>
          <p:nvPr/>
        </p:nvSpPr>
        <p:spPr bwMode="auto">
          <a:xfrm flipH="1" flipV="1">
            <a:off x="4572000" y="1556791"/>
            <a:ext cx="1296144" cy="244126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0" name="Line 6"/>
          <p:cNvSpPr>
            <a:spLocks noChangeShapeType="1"/>
          </p:cNvSpPr>
          <p:nvPr/>
        </p:nvSpPr>
        <p:spPr bwMode="auto">
          <a:xfrm flipH="1">
            <a:off x="1619672" y="4149080"/>
            <a:ext cx="3240360" cy="7200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1" name="Text Box 7"/>
          <p:cNvSpPr txBox="1">
            <a:spLocks noChangeArrowheads="1"/>
          </p:cNvSpPr>
          <p:nvPr/>
        </p:nvSpPr>
        <p:spPr bwMode="auto">
          <a:xfrm>
            <a:off x="3239852" y="3068960"/>
            <a:ext cx="547305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Search tab is now linked to the library </a:t>
            </a:r>
            <a:r>
              <a:rPr lang="en-GB" sz="2400" b="1" dirty="0" smtClean="0">
                <a:solidFill>
                  <a:srgbClr val="000000"/>
                </a:solidFill>
                <a:latin typeface="Lucida Sans" pitchFamily="34" charset="0"/>
              </a:rPr>
              <a:t>catalogue and appears in the Online Search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fade">
                                      <p:cBhvr>
                                        <p:cTn id="7" dur="2000"/>
                                        <p:tgtEl>
                                          <p:spTgt spid="18535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5350"/>
                                        </p:tgtEl>
                                        <p:attrNameLst>
                                          <p:attrName>style.visibility</p:attrName>
                                        </p:attrNameLst>
                                      </p:cBhvr>
                                      <p:to>
                                        <p:strVal val="visible"/>
                                      </p:to>
                                    </p:set>
                                    <p:animEffect transition="in" filter="fade">
                                      <p:cBhvr>
                                        <p:cTn id="11" dur="2000"/>
                                        <p:tgtEl>
                                          <p:spTgt spid="18535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5349"/>
                                        </p:tgtEl>
                                        <p:attrNameLst>
                                          <p:attrName>style.visibility</p:attrName>
                                        </p:attrNameLst>
                                      </p:cBhvr>
                                      <p:to>
                                        <p:strVal val="visible"/>
                                      </p:to>
                                    </p:set>
                                    <p:animEffect transition="in" filter="fade">
                                      <p:cBhvr>
                                        <p:cTn id="15" dur="2000"/>
                                        <p:tgtEl>
                                          <p:spTgt spid="18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p:bldP spid="185350" grpId="0" animBg="1"/>
      <p:bldP spid="18535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5.3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2161449"/>
            <a:ext cx="8813800" cy="1971081"/>
          </a:xfrm>
          <a:prstGeom prst="rect">
            <a:avLst/>
          </a:prstGeom>
          <a:ln>
            <a:solidFill>
              <a:srgbClr val="000066"/>
            </a:solidFill>
          </a:ln>
        </p:spPr>
      </p:pic>
      <p:sp>
        <p:nvSpPr>
          <p:cNvPr id="186373" name="Line 5"/>
          <p:cNvSpPr>
            <a:spLocks noChangeShapeType="1"/>
          </p:cNvSpPr>
          <p:nvPr/>
        </p:nvSpPr>
        <p:spPr bwMode="auto">
          <a:xfrm flipH="1" flipV="1">
            <a:off x="6084168" y="2852936"/>
            <a:ext cx="1224136" cy="21602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4" name="Text Box 6"/>
          <p:cNvSpPr txBox="1">
            <a:spLocks noChangeArrowheads="1"/>
          </p:cNvSpPr>
          <p:nvPr/>
        </p:nvSpPr>
        <p:spPr bwMode="auto">
          <a:xfrm>
            <a:off x="3419872" y="4359342"/>
            <a:ext cx="504031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as many search fields, criteria and search terms as required. More lines can be added if necessary</a:t>
            </a:r>
            <a:endParaRPr lang="en-GB" sz="2400" b="1" dirty="0">
              <a:latin typeface="Lucida Sans" pitchFamily="34" charset="0"/>
            </a:endParaRPr>
          </a:p>
        </p:txBody>
      </p:sp>
      <p:sp>
        <p:nvSpPr>
          <p:cNvPr id="186375" name="Line 7"/>
          <p:cNvSpPr>
            <a:spLocks noChangeShapeType="1"/>
          </p:cNvSpPr>
          <p:nvPr/>
        </p:nvSpPr>
        <p:spPr bwMode="auto">
          <a:xfrm flipV="1">
            <a:off x="1059666" y="2564904"/>
            <a:ext cx="0" cy="20012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6" name="Text Box 8"/>
          <p:cNvSpPr txBox="1">
            <a:spLocks noChangeArrowheads="1"/>
          </p:cNvSpPr>
          <p:nvPr/>
        </p:nvSpPr>
        <p:spPr bwMode="auto">
          <a:xfrm>
            <a:off x="231191" y="4323257"/>
            <a:ext cx="26642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carry out </a:t>
            </a:r>
            <a:r>
              <a:rPr lang="en-GB" sz="2400" b="1" dirty="0" smtClean="0">
                <a:solidFill>
                  <a:srgbClr val="000000"/>
                </a:solidFill>
                <a:latin typeface="Lucida Sans" pitchFamily="34" charset="0"/>
              </a:rPr>
              <a:t>the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374"/>
                                        </p:tgtEl>
                                        <p:attrNameLst>
                                          <p:attrName>style.visibility</p:attrName>
                                        </p:attrNameLst>
                                      </p:cBhvr>
                                      <p:to>
                                        <p:strVal val="visible"/>
                                      </p:to>
                                    </p:set>
                                    <p:animEffect transition="in" filter="fade">
                                      <p:cBhvr>
                                        <p:cTn id="7" dur="2000"/>
                                        <p:tgtEl>
                                          <p:spTgt spid="1863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6373"/>
                                        </p:tgtEl>
                                        <p:attrNameLst>
                                          <p:attrName>style.visibility</p:attrName>
                                        </p:attrNameLst>
                                      </p:cBhvr>
                                      <p:to>
                                        <p:strVal val="visible"/>
                                      </p:to>
                                    </p:set>
                                    <p:animEffect transition="in" filter="fade">
                                      <p:cBhvr>
                                        <p:cTn id="11" dur="2000"/>
                                        <p:tgtEl>
                                          <p:spTgt spid="1863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6376"/>
                                        </p:tgtEl>
                                        <p:attrNameLst>
                                          <p:attrName>style.visibility</p:attrName>
                                        </p:attrNameLst>
                                      </p:cBhvr>
                                      <p:to>
                                        <p:strVal val="visible"/>
                                      </p:to>
                                    </p:set>
                                    <p:animEffect transition="in" filter="fade">
                                      <p:cBhvr>
                                        <p:cTn id="15" dur="2000"/>
                                        <p:tgtEl>
                                          <p:spTgt spid="1863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6375"/>
                                        </p:tgtEl>
                                        <p:attrNameLst>
                                          <p:attrName>style.visibility</p:attrName>
                                        </p:attrNameLst>
                                      </p:cBhvr>
                                      <p:to>
                                        <p:strVal val="visible"/>
                                      </p:to>
                                    </p:set>
                                    <p:animEffect transition="in" filter="fade">
                                      <p:cBhvr>
                                        <p:cTn id="19" dur="2000"/>
                                        <p:tgtEl>
                                          <p:spTgt spid="18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animBg="1"/>
      <p:bldP spid="186374" grpId="0" animBg="1"/>
      <p:bldP spid="186375" grpId="0" animBg="1"/>
      <p:bldP spid="18637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31.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177625"/>
            <a:ext cx="5981700" cy="2489200"/>
          </a:xfrm>
          <a:prstGeom prst="rect">
            <a:avLst/>
          </a:prstGeom>
          <a:ln>
            <a:solidFill>
              <a:srgbClr val="000066"/>
            </a:solidFill>
          </a:ln>
        </p:spPr>
      </p:pic>
      <p:sp>
        <p:nvSpPr>
          <p:cNvPr id="187397" name="Line 5"/>
          <p:cNvSpPr>
            <a:spLocks noChangeShapeType="1"/>
          </p:cNvSpPr>
          <p:nvPr/>
        </p:nvSpPr>
        <p:spPr bwMode="auto">
          <a:xfrm flipH="1">
            <a:off x="6228184" y="1268413"/>
            <a:ext cx="1152104" cy="15845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398" name="Text Box 6"/>
          <p:cNvSpPr txBox="1">
            <a:spLocks noChangeArrowheads="1"/>
          </p:cNvSpPr>
          <p:nvPr/>
        </p:nvSpPr>
        <p:spPr bwMode="auto">
          <a:xfrm>
            <a:off x="3491880" y="476672"/>
            <a:ext cx="46815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If the number of hits is too large, it may be necessary to refine the search</a:t>
            </a:r>
            <a:endParaRPr lang="en-GB" sz="2400" b="1" dirty="0">
              <a:latin typeface="Lucida Sans" pitchFamily="34" charset="0"/>
            </a:endParaRPr>
          </a:p>
        </p:txBody>
      </p:sp>
      <p:sp>
        <p:nvSpPr>
          <p:cNvPr id="187399" name="Line 7"/>
          <p:cNvSpPr>
            <a:spLocks noChangeShapeType="1"/>
          </p:cNvSpPr>
          <p:nvPr/>
        </p:nvSpPr>
        <p:spPr bwMode="auto">
          <a:xfrm flipH="1" flipV="1">
            <a:off x="6947123" y="4293096"/>
            <a:ext cx="865237" cy="792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400" name="Text Box 8"/>
          <p:cNvSpPr txBox="1">
            <a:spLocks noChangeArrowheads="1"/>
          </p:cNvSpPr>
          <p:nvPr/>
        </p:nvSpPr>
        <p:spPr bwMode="auto">
          <a:xfrm>
            <a:off x="4067175" y="4868863"/>
            <a:ext cx="41052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to add the retrieved records to the EndNote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fade">
                                      <p:cBhvr>
                                        <p:cTn id="7" dur="2000"/>
                                        <p:tgtEl>
                                          <p:spTgt spid="18739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7397"/>
                                        </p:tgtEl>
                                        <p:attrNameLst>
                                          <p:attrName>style.visibility</p:attrName>
                                        </p:attrNameLst>
                                      </p:cBhvr>
                                      <p:to>
                                        <p:strVal val="visible"/>
                                      </p:to>
                                    </p:set>
                                    <p:animEffect transition="in" filter="fade">
                                      <p:cBhvr>
                                        <p:cTn id="11" dur="2000"/>
                                        <p:tgtEl>
                                          <p:spTgt spid="18739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7400"/>
                                        </p:tgtEl>
                                        <p:attrNameLst>
                                          <p:attrName>style.visibility</p:attrName>
                                        </p:attrNameLst>
                                      </p:cBhvr>
                                      <p:to>
                                        <p:strVal val="visible"/>
                                      </p:to>
                                    </p:set>
                                    <p:animEffect transition="in" filter="fade">
                                      <p:cBhvr>
                                        <p:cTn id="15" dur="2000"/>
                                        <p:tgtEl>
                                          <p:spTgt spid="18740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7399"/>
                                        </p:tgtEl>
                                        <p:attrNameLst>
                                          <p:attrName>style.visibility</p:attrName>
                                        </p:attrNameLst>
                                      </p:cBhvr>
                                      <p:to>
                                        <p:strVal val="visible"/>
                                      </p:to>
                                    </p:set>
                                    <p:animEffect transition="in" filter="fade">
                                      <p:cBhvr>
                                        <p:cTn id="19" dur="2000"/>
                                        <p:tgtEl>
                                          <p:spTgt spid="187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8" grpId="0" animBg="1"/>
      <p:bldP spid="187399" grpId="0" animBg="1"/>
      <p:bldP spid="18740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5.32.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7" y="260648"/>
            <a:ext cx="9144000" cy="6314173"/>
          </a:xfrm>
          <a:prstGeom prst="rect">
            <a:avLst/>
          </a:prstGeom>
        </p:spPr>
      </p:pic>
      <p:sp>
        <p:nvSpPr>
          <p:cNvPr id="188421" name="Line 5"/>
          <p:cNvSpPr>
            <a:spLocks noChangeShapeType="1"/>
          </p:cNvSpPr>
          <p:nvPr/>
        </p:nvSpPr>
        <p:spPr bwMode="auto">
          <a:xfrm flipH="1">
            <a:off x="1835695" y="3284535"/>
            <a:ext cx="2306089" cy="18726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422" name="Text Box 6"/>
          <p:cNvSpPr txBox="1">
            <a:spLocks noChangeArrowheads="1"/>
          </p:cNvSpPr>
          <p:nvPr/>
        </p:nvSpPr>
        <p:spPr bwMode="auto">
          <a:xfrm>
            <a:off x="3070561" y="3004838"/>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Imported records display as a temporary group and are also added to the main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fade">
                                      <p:cBhvr>
                                        <p:cTn id="7" dur="2000"/>
                                        <p:tgtEl>
                                          <p:spTgt spid="1884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8421"/>
                                        </p:tgtEl>
                                        <p:attrNameLst>
                                          <p:attrName>style.visibility</p:attrName>
                                        </p:attrNameLst>
                                      </p:cBhvr>
                                      <p:to>
                                        <p:strVal val="visible"/>
                                      </p:to>
                                    </p:set>
                                    <p:animEffect transition="in" filter="fade">
                                      <p:cBhvr>
                                        <p:cTn id="11" dur="2000"/>
                                        <p:tgtEl>
                                          <p:spTgt spid="18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P spid="18842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duplicates</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149</a:t>
            </a:fld>
            <a:endParaRPr lang="en-GB"/>
          </a:p>
        </p:txBody>
      </p:sp>
    </p:spTree>
    <p:extLst>
      <p:ext uri="{BB962C8B-B14F-4D97-AF65-F5344CB8AC3E}">
        <p14:creationId xmlns:p14="http://schemas.microsoft.com/office/powerpoint/2010/main" val="181047663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0-29 at 14.41.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0"/>
            <a:ext cx="8196513"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a:t>
            </a:fld>
            <a:endParaRPr lang="en-GB"/>
          </a:p>
        </p:txBody>
      </p:sp>
      <p:sp>
        <p:nvSpPr>
          <p:cNvPr id="4" name="Line 15"/>
          <p:cNvSpPr>
            <a:spLocks noChangeShapeType="1"/>
          </p:cNvSpPr>
          <p:nvPr/>
        </p:nvSpPr>
        <p:spPr bwMode="auto">
          <a:xfrm flipH="1" flipV="1">
            <a:off x="683567" y="332655"/>
            <a:ext cx="2304257" cy="24823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12"/>
          <p:cNvSpPr txBox="1">
            <a:spLocks noChangeArrowheads="1"/>
          </p:cNvSpPr>
          <p:nvPr/>
        </p:nvSpPr>
        <p:spPr bwMode="auto">
          <a:xfrm flipH="1">
            <a:off x="2844819" y="2636912"/>
            <a:ext cx="47513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chosen fields have been completed, click the record close icon</a:t>
            </a:r>
            <a:endParaRPr lang="en-GB" dirty="0"/>
          </a:p>
        </p:txBody>
      </p:sp>
    </p:spTree>
    <p:extLst>
      <p:ext uri="{BB962C8B-B14F-4D97-AF65-F5344CB8AC3E}">
        <p14:creationId xmlns:p14="http://schemas.microsoft.com/office/powerpoint/2010/main" val="506731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150</a:t>
            </a:fld>
            <a:endParaRPr lang="en-GB"/>
          </a:p>
        </p:txBody>
      </p:sp>
      <p:pic>
        <p:nvPicPr>
          <p:cNvPr id="3" name="Picture 2" descr="Screen Shot 2013-11-08 at 14.18.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5364374"/>
          </a:xfrm>
          <a:prstGeom prst="rect">
            <a:avLst/>
          </a:prstGeom>
        </p:spPr>
      </p:pic>
      <p:sp>
        <p:nvSpPr>
          <p:cNvPr id="4" name="TextBox 3"/>
          <p:cNvSpPr txBox="1"/>
          <p:nvPr/>
        </p:nvSpPr>
        <p:spPr bwMode="auto">
          <a:xfrm>
            <a:off x="3779912" y="4365104"/>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'Edit, Select All'</a:t>
            </a:r>
          </a:p>
        </p:txBody>
      </p:sp>
      <p:sp>
        <p:nvSpPr>
          <p:cNvPr id="5" name="Oval 4"/>
          <p:cNvSpPr/>
          <p:nvPr/>
        </p:nvSpPr>
        <p:spPr bwMode="auto">
          <a:xfrm>
            <a:off x="1259632" y="1772816"/>
            <a:ext cx="230425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272767887"/>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151</a:t>
            </a:fld>
            <a:endParaRPr lang="en-GB"/>
          </a:p>
        </p:txBody>
      </p:sp>
      <p:pic>
        <p:nvPicPr>
          <p:cNvPr id="3" name="Picture 2" descr="Screen Shot 2013-11-08 at 14.1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805"/>
            <a:ext cx="9144000" cy="5381625"/>
          </a:xfrm>
          <a:prstGeom prst="rect">
            <a:avLst/>
          </a:prstGeom>
        </p:spPr>
      </p:pic>
      <p:sp>
        <p:nvSpPr>
          <p:cNvPr id="4" name="TextBox 3"/>
          <p:cNvSpPr txBox="1"/>
          <p:nvPr/>
        </p:nvSpPr>
        <p:spPr bwMode="auto">
          <a:xfrm>
            <a:off x="4139952" y="4725144"/>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'References, Find Duplicates'</a:t>
            </a:r>
          </a:p>
        </p:txBody>
      </p:sp>
      <p:sp>
        <p:nvSpPr>
          <p:cNvPr id="5" name="Oval 4"/>
          <p:cNvSpPr/>
          <p:nvPr/>
        </p:nvSpPr>
        <p:spPr bwMode="auto">
          <a:xfrm>
            <a:off x="1475656" y="3933056"/>
            <a:ext cx="266429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289565949"/>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152</a:t>
            </a:fld>
            <a:endParaRPr lang="en-GB"/>
          </a:p>
        </p:txBody>
      </p:sp>
      <p:pic>
        <p:nvPicPr>
          <p:cNvPr id="3" name="Picture 2" descr="Screen Shot 2013-11-08 at 14.2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597"/>
            <a:ext cx="9144000" cy="5123293"/>
          </a:xfrm>
          <a:prstGeom prst="rect">
            <a:avLst/>
          </a:prstGeom>
        </p:spPr>
      </p:pic>
      <p:sp>
        <p:nvSpPr>
          <p:cNvPr id="4" name="TextBox 3"/>
          <p:cNvSpPr txBox="1"/>
          <p:nvPr/>
        </p:nvSpPr>
        <p:spPr bwMode="auto">
          <a:xfrm>
            <a:off x="2195736" y="5788714"/>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which record to keep, </a:t>
            </a:r>
            <a:r>
              <a:rPr lang="en-GB" sz="2400" b="1" dirty="0">
                <a:solidFill>
                  <a:srgbClr val="000000"/>
                </a:solidFill>
                <a:latin typeface="Lucida Sans" pitchFamily="34" charset="0"/>
              </a:rPr>
              <a:t>o</a:t>
            </a:r>
            <a:r>
              <a:rPr lang="en-GB" sz="2400" b="1" dirty="0" smtClean="0">
                <a:solidFill>
                  <a:srgbClr val="000000"/>
                </a:solidFill>
                <a:latin typeface="Lucida Sans" pitchFamily="34" charset="0"/>
              </a:rPr>
              <a:t>r Skip to keep both</a:t>
            </a:r>
          </a:p>
        </p:txBody>
      </p:sp>
      <p:sp>
        <p:nvSpPr>
          <p:cNvPr id="5" name="Oval 4"/>
          <p:cNvSpPr/>
          <p:nvPr/>
        </p:nvSpPr>
        <p:spPr bwMode="auto">
          <a:xfrm>
            <a:off x="107504" y="1124744"/>
            <a:ext cx="1656184" cy="432048"/>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6" name="Oval 5"/>
          <p:cNvSpPr/>
          <p:nvPr/>
        </p:nvSpPr>
        <p:spPr bwMode="auto">
          <a:xfrm>
            <a:off x="4572000" y="1124744"/>
            <a:ext cx="1584176" cy="432048"/>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7" name="Oval 6"/>
          <p:cNvSpPr/>
          <p:nvPr/>
        </p:nvSpPr>
        <p:spPr bwMode="auto">
          <a:xfrm>
            <a:off x="6804248" y="553597"/>
            <a:ext cx="1296144" cy="571147"/>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4150054535"/>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153</a:t>
            </a:fld>
            <a:endParaRPr lang="en-GB"/>
          </a:p>
        </p:txBody>
      </p:sp>
    </p:spTree>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154</a:t>
            </a:fld>
            <a:endParaRPr lang="en-GB"/>
          </a:p>
        </p:txBody>
      </p:sp>
      <p:pic>
        <p:nvPicPr>
          <p:cNvPr id="3" name="Picture 2" descr="Screen Shot 2013-11-05 at 15.50.02.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12012" y="1268760"/>
            <a:ext cx="2463040" cy="3162300"/>
          </a:xfrm>
          <a:prstGeom prst="rect">
            <a:avLst/>
          </a:prstGeom>
          <a:ln>
            <a:solidFill>
              <a:srgbClr val="000066"/>
            </a:solidFill>
          </a:ln>
        </p:spPr>
      </p:pic>
      <p:sp>
        <p:nvSpPr>
          <p:cNvPr id="4" name="TextBox 3"/>
          <p:cNvSpPr txBox="1"/>
          <p:nvPr/>
        </p:nvSpPr>
        <p:spPr bwMode="auto">
          <a:xfrm>
            <a:off x="1769170" y="5049728"/>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To set up Cite While You Write, go to 'Customizer'</a:t>
            </a:r>
          </a:p>
        </p:txBody>
      </p:sp>
      <p:sp>
        <p:nvSpPr>
          <p:cNvPr id="5" name="Oval 4"/>
          <p:cNvSpPr/>
          <p:nvPr/>
        </p:nvSpPr>
        <p:spPr bwMode="auto">
          <a:xfrm>
            <a:off x="2411760" y="2060848"/>
            <a:ext cx="3528392"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160997278"/>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155</a:t>
            </a:fld>
            <a:endParaRPr lang="en-GB"/>
          </a:p>
        </p:txBody>
      </p:sp>
      <p:pic>
        <p:nvPicPr>
          <p:cNvPr id="3" name="Picture 2" descr="Screen Shot 2013-11-05 at 15.52.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2656"/>
            <a:ext cx="8712200" cy="6134100"/>
          </a:xfrm>
          <a:prstGeom prst="rect">
            <a:avLst/>
          </a:prstGeom>
        </p:spPr>
      </p:pic>
      <p:sp>
        <p:nvSpPr>
          <p:cNvPr id="4" name="TextBox 3"/>
          <p:cNvSpPr txBox="1"/>
          <p:nvPr/>
        </p:nvSpPr>
        <p:spPr bwMode="auto">
          <a:xfrm>
            <a:off x="2987824" y="4149080"/>
            <a:ext cx="52565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Check the Cite While You Write option and click 'Next'</a:t>
            </a:r>
          </a:p>
        </p:txBody>
      </p:sp>
      <p:sp>
        <p:nvSpPr>
          <p:cNvPr id="5" name="Oval 4"/>
          <p:cNvSpPr/>
          <p:nvPr/>
        </p:nvSpPr>
        <p:spPr bwMode="auto">
          <a:xfrm>
            <a:off x="4355976" y="2060848"/>
            <a:ext cx="720080"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136940834"/>
      </p:ext>
    </p:extLst>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Insert citations in a document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156</a:t>
            </a:fld>
            <a:endParaRPr lang="en-GB"/>
          </a:p>
        </p:txBody>
      </p:sp>
    </p:spTree>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6 at 11.24.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2" y="2052749"/>
            <a:ext cx="7200900" cy="711200"/>
          </a:xfrm>
          <a:prstGeom prst="rect">
            <a:avLst/>
          </a:prstGeom>
          <a:ln>
            <a:solidFill>
              <a:srgbClr val="000066"/>
            </a:solidFill>
          </a:ln>
        </p:spPr>
      </p:pic>
      <p:sp>
        <p:nvSpPr>
          <p:cNvPr id="107522" name="Rectangle 2"/>
          <p:cNvSpPr>
            <a:spLocks noGrp="1" noChangeArrowheads="1"/>
          </p:cNvSpPr>
          <p:nvPr>
            <p:ph type="title"/>
          </p:nvPr>
        </p:nvSpPr>
        <p:spPr>
          <a:xfrm>
            <a:off x="358775" y="0"/>
            <a:ext cx="3708400" cy="1341438"/>
          </a:xfrm>
        </p:spPr>
        <p:txBody>
          <a:bodyPr/>
          <a:lstStyle/>
          <a:p>
            <a:pPr eaLnBrk="1" hangingPunct="1"/>
            <a:r>
              <a:rPr lang="en-GB" smtClean="0"/>
              <a:t>Use EndNote with Word</a:t>
            </a:r>
          </a:p>
        </p:txBody>
      </p:sp>
      <p:sp>
        <p:nvSpPr>
          <p:cNvPr id="20485" name="Text Box 5"/>
          <p:cNvSpPr txBox="1">
            <a:spLocks noChangeArrowheads="1"/>
          </p:cNvSpPr>
          <p:nvPr/>
        </p:nvSpPr>
        <p:spPr bwMode="auto">
          <a:xfrm>
            <a:off x="4894325" y="627406"/>
            <a:ext cx="2808287" cy="6699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EndNote toolbar is displayed in Word</a:t>
            </a:r>
          </a:p>
        </p:txBody>
      </p:sp>
      <p:pic>
        <p:nvPicPr>
          <p:cNvPr id="4" name="Picture 3" descr="Screen Shot 2013-11-06 at 11.24.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258" y="4941168"/>
            <a:ext cx="3290862" cy="964202"/>
          </a:xfrm>
          <a:prstGeom prst="rect">
            <a:avLst/>
          </a:prstGeom>
          <a:ln>
            <a:solidFill>
              <a:srgbClr val="000066"/>
            </a:solidFill>
          </a:ln>
        </p:spPr>
      </p:pic>
      <p:sp>
        <p:nvSpPr>
          <p:cNvPr id="20488" name="Line 8"/>
          <p:cNvSpPr>
            <a:spLocks noChangeShapeType="1"/>
          </p:cNvSpPr>
          <p:nvPr/>
        </p:nvSpPr>
        <p:spPr bwMode="auto">
          <a:xfrm flipH="1">
            <a:off x="3491878" y="4067828"/>
            <a:ext cx="1800201" cy="10893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Line 7"/>
          <p:cNvSpPr>
            <a:spLocks noChangeShapeType="1"/>
          </p:cNvSpPr>
          <p:nvPr/>
        </p:nvSpPr>
        <p:spPr bwMode="auto">
          <a:xfrm flipH="1" flipV="1">
            <a:off x="2123727" y="2636911"/>
            <a:ext cx="3168351" cy="16113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9"/>
          <p:cNvSpPr txBox="1">
            <a:spLocks noChangeArrowheads="1"/>
          </p:cNvSpPr>
          <p:nvPr/>
        </p:nvSpPr>
        <p:spPr bwMode="auto">
          <a:xfrm>
            <a:off x="5103793" y="3822187"/>
            <a:ext cx="2592388"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Insert </a:t>
            </a:r>
            <a:r>
              <a:rPr lang="en-GB" b="1" dirty="0" smtClean="0">
                <a:solidFill>
                  <a:srgbClr val="000000"/>
                </a:solidFill>
                <a:latin typeface="Lucida Sans" pitchFamily="34" charset="0"/>
              </a:rPr>
              <a:t>citations from </a:t>
            </a:r>
            <a:r>
              <a:rPr lang="en-GB" b="1" dirty="0">
                <a:solidFill>
                  <a:srgbClr val="000000"/>
                </a:solidFill>
                <a:latin typeface="Lucida Sans" pitchFamily="34" charset="0"/>
              </a:rPr>
              <a:t>either toolbar</a:t>
            </a:r>
            <a:endParaRPr lang="en-GB" b="1" dirty="0">
              <a:latin typeface="Lucida Sans" pitchFamily="34" charset="0"/>
            </a:endParaRPr>
          </a:p>
        </p:txBody>
      </p:sp>
      <p:sp>
        <p:nvSpPr>
          <p:cNvPr id="20495" name="Line 15"/>
          <p:cNvSpPr>
            <a:spLocks noChangeShapeType="1"/>
          </p:cNvSpPr>
          <p:nvPr/>
        </p:nvSpPr>
        <p:spPr bwMode="auto">
          <a:xfrm flipH="1" flipV="1">
            <a:off x="971600" y="2636912"/>
            <a:ext cx="216024" cy="11852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1"/>
          <p:cNvSpPr txBox="1">
            <a:spLocks noChangeArrowheads="1"/>
          </p:cNvSpPr>
          <p:nvPr/>
        </p:nvSpPr>
        <p:spPr bwMode="auto">
          <a:xfrm>
            <a:off x="395536" y="3606163"/>
            <a:ext cx="2592387"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Move from the Word document to the Endnote library</a:t>
            </a:r>
            <a:endParaRPr lang="en-GB"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2000"/>
                                        <p:tgtEl>
                                          <p:spTgt spid="20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91"/>
                                        </p:tgtEl>
                                        <p:attrNameLst>
                                          <p:attrName>style.visibility</p:attrName>
                                        </p:attrNameLst>
                                      </p:cBhvr>
                                      <p:to>
                                        <p:strVal val="visible"/>
                                      </p:to>
                                    </p:set>
                                    <p:animEffect transition="in" filter="fade">
                                      <p:cBhvr>
                                        <p:cTn id="11" dur="2000"/>
                                        <p:tgtEl>
                                          <p:spTgt spid="2049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495"/>
                                        </p:tgtEl>
                                        <p:attrNameLst>
                                          <p:attrName>style.visibility</p:attrName>
                                        </p:attrNameLst>
                                      </p:cBhvr>
                                      <p:to>
                                        <p:strVal val="visible"/>
                                      </p:to>
                                    </p:set>
                                    <p:animEffect transition="in" filter="fade">
                                      <p:cBhvr>
                                        <p:cTn id="14" dur="2000"/>
                                        <p:tgtEl>
                                          <p:spTgt spid="20495"/>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0489"/>
                                        </p:tgtEl>
                                        <p:attrNameLst>
                                          <p:attrName>style.visibility</p:attrName>
                                        </p:attrNameLst>
                                      </p:cBhvr>
                                      <p:to>
                                        <p:strVal val="visible"/>
                                      </p:to>
                                    </p:set>
                                    <p:animEffect transition="in" filter="fade">
                                      <p:cBhvr>
                                        <p:cTn id="18" dur="2000"/>
                                        <p:tgtEl>
                                          <p:spTgt spid="20489"/>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0487"/>
                                        </p:tgtEl>
                                        <p:attrNameLst>
                                          <p:attrName>style.visibility</p:attrName>
                                        </p:attrNameLst>
                                      </p:cBhvr>
                                      <p:to>
                                        <p:strVal val="visible"/>
                                      </p:to>
                                    </p:set>
                                    <p:animEffect transition="in" filter="fade">
                                      <p:cBhvr>
                                        <p:cTn id="22" dur="2000"/>
                                        <p:tgtEl>
                                          <p:spTgt spid="2048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88"/>
                                        </p:tgtEl>
                                        <p:attrNameLst>
                                          <p:attrName>style.visibility</p:attrName>
                                        </p:attrNameLst>
                                      </p:cBhvr>
                                      <p:to>
                                        <p:strVal val="visible"/>
                                      </p:to>
                                    </p:set>
                                    <p:animEffect transition="in" filter="fade">
                                      <p:cBhvr>
                                        <p:cTn id="25"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8" grpId="0" animBg="1"/>
      <p:bldP spid="20487" grpId="0" animBg="1"/>
      <p:bldP spid="20489" grpId="0" animBg="1"/>
      <p:bldP spid="20495" grpId="0" animBg="1"/>
      <p:bldP spid="2049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11-06 at 11.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078"/>
            <a:ext cx="9144000" cy="6808922"/>
          </a:xfrm>
          <a:prstGeom prst="rect">
            <a:avLst/>
          </a:prstGeom>
        </p:spPr>
      </p:pic>
      <p:sp>
        <p:nvSpPr>
          <p:cNvPr id="121862" name="Text Box 6"/>
          <p:cNvSpPr txBox="1">
            <a:spLocks noChangeArrowheads="1"/>
          </p:cNvSpPr>
          <p:nvPr/>
        </p:nvSpPr>
        <p:spPr bwMode="auto">
          <a:xfrm>
            <a:off x="4063005" y="3789040"/>
            <a:ext cx="3442894"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Identify the point in the text to insert a citation</a:t>
            </a:r>
            <a:endParaRPr lang="en-GB" dirty="0"/>
          </a:p>
        </p:txBody>
      </p:sp>
      <p:sp>
        <p:nvSpPr>
          <p:cNvPr id="121863" name="Line 7"/>
          <p:cNvSpPr>
            <a:spLocks noChangeShapeType="1"/>
          </p:cNvSpPr>
          <p:nvPr/>
        </p:nvSpPr>
        <p:spPr bwMode="auto">
          <a:xfrm flipH="1">
            <a:off x="3707904" y="980728"/>
            <a:ext cx="1584176"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4" name="Text Box 8"/>
          <p:cNvSpPr txBox="1">
            <a:spLocks noChangeArrowheads="1"/>
          </p:cNvSpPr>
          <p:nvPr/>
        </p:nvSpPr>
        <p:spPr bwMode="auto">
          <a:xfrm>
            <a:off x="5004048" y="548680"/>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EndNote icon to go to the EndNote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158</a:t>
            </a:fld>
            <a:endParaRPr lang="en-GB"/>
          </a:p>
        </p:txBody>
      </p:sp>
      <p:pic>
        <p:nvPicPr>
          <p:cNvPr id="7" name="Picture 6" descr="Screen Shot 2013-11-06 at 11.25.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3800605"/>
            <a:ext cx="7289800" cy="2120900"/>
          </a:xfrm>
          <a:prstGeom prst="rect">
            <a:avLst/>
          </a:prstGeom>
          <a:ln>
            <a:solidFill>
              <a:srgbClr val="000066"/>
            </a:solidFill>
          </a:ln>
        </p:spPr>
      </p:pic>
      <p:sp>
        <p:nvSpPr>
          <p:cNvPr id="3" name="TextBox 2"/>
          <p:cNvSpPr txBox="1"/>
          <p:nvPr/>
        </p:nvSpPr>
        <p:spPr bwMode="auto">
          <a:xfrm>
            <a:off x="5784452" y="3800605"/>
            <a:ext cx="309634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 or search for a specific citation</a:t>
            </a:r>
          </a:p>
        </p:txBody>
      </p:sp>
      <p:sp>
        <p:nvSpPr>
          <p:cNvPr id="4" name="Oval 3"/>
          <p:cNvSpPr/>
          <p:nvPr/>
        </p:nvSpPr>
        <p:spPr bwMode="auto">
          <a:xfrm>
            <a:off x="2195736" y="4631602"/>
            <a:ext cx="1867269" cy="52559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fade">
                                      <p:cBhvr>
                                        <p:cTn id="7" dur="2000"/>
                                        <p:tgtEl>
                                          <p:spTgt spid="1218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1864"/>
                                        </p:tgtEl>
                                        <p:attrNameLst>
                                          <p:attrName>style.visibility</p:attrName>
                                        </p:attrNameLst>
                                      </p:cBhvr>
                                      <p:to>
                                        <p:strVal val="visible"/>
                                      </p:to>
                                    </p:set>
                                    <p:animEffect transition="in" filter="fade">
                                      <p:cBhvr>
                                        <p:cTn id="11" dur="2000"/>
                                        <p:tgtEl>
                                          <p:spTgt spid="12186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1863"/>
                                        </p:tgtEl>
                                        <p:attrNameLst>
                                          <p:attrName>style.visibility</p:attrName>
                                        </p:attrNameLst>
                                      </p:cBhvr>
                                      <p:to>
                                        <p:strVal val="visible"/>
                                      </p:to>
                                    </p:set>
                                    <p:animEffect transition="in" filter="fade">
                                      <p:cBhvr>
                                        <p:cTn id="15" dur="20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animBg="1"/>
      <p:bldP spid="121863" grpId="0" animBg="1"/>
      <p:bldP spid="12186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6 at 11.2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 y="404664"/>
            <a:ext cx="9144000" cy="5373688"/>
          </a:xfrm>
          <a:prstGeom prst="rect">
            <a:avLst/>
          </a:prstGeom>
        </p:spPr>
      </p:pic>
      <p:sp>
        <p:nvSpPr>
          <p:cNvPr id="122885" name="Line 5"/>
          <p:cNvSpPr>
            <a:spLocks noChangeShapeType="1"/>
          </p:cNvSpPr>
          <p:nvPr/>
        </p:nvSpPr>
        <p:spPr bwMode="auto">
          <a:xfrm flipH="1" flipV="1">
            <a:off x="6444928" y="2853530"/>
            <a:ext cx="1152525"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Text Box 6"/>
          <p:cNvSpPr txBox="1">
            <a:spLocks noChangeArrowheads="1"/>
          </p:cNvSpPr>
          <p:nvPr/>
        </p:nvSpPr>
        <p:spPr bwMode="auto">
          <a:xfrm>
            <a:off x="4932040" y="4293392"/>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highlight the required reference</a:t>
            </a:r>
            <a:endParaRPr lang="en-GB" dirty="0"/>
          </a:p>
        </p:txBody>
      </p:sp>
      <p:sp>
        <p:nvSpPr>
          <p:cNvPr id="122888" name="Line 8"/>
          <p:cNvSpPr>
            <a:spLocks noChangeShapeType="1"/>
          </p:cNvSpPr>
          <p:nvPr/>
        </p:nvSpPr>
        <p:spPr bwMode="auto">
          <a:xfrm flipV="1">
            <a:off x="3779912" y="1057396"/>
            <a:ext cx="2554266" cy="84288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Text Box 9"/>
          <p:cNvSpPr txBox="1">
            <a:spLocks noChangeArrowheads="1"/>
          </p:cNvSpPr>
          <p:nvPr/>
        </p:nvSpPr>
        <p:spPr bwMode="auto">
          <a:xfrm>
            <a:off x="1547862" y="1484784"/>
            <a:ext cx="338417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the reference from this </a:t>
            </a:r>
            <a:r>
              <a:rPr lang="en-GB" sz="2400" b="1" dirty="0" smtClean="0">
                <a:solidFill>
                  <a:srgbClr val="000000"/>
                </a:solidFill>
                <a:latin typeface="Lucida Sans" pitchFamily="34" charset="0"/>
              </a:rPr>
              <a:t>toolbar</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fade">
                                      <p:cBhvr>
                                        <p:cTn id="11" dur="2000"/>
                                        <p:tgtEl>
                                          <p:spTgt spid="1228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2889"/>
                                        </p:tgtEl>
                                        <p:attrNameLst>
                                          <p:attrName>style.visibility</p:attrName>
                                        </p:attrNameLst>
                                      </p:cBhvr>
                                      <p:to>
                                        <p:strVal val="visible"/>
                                      </p:to>
                                    </p:set>
                                    <p:animEffect transition="in" filter="fade">
                                      <p:cBhvr>
                                        <p:cTn id="15" dur="2000"/>
                                        <p:tgtEl>
                                          <p:spTgt spid="1228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888"/>
                                        </p:tgtEl>
                                        <p:attrNameLst>
                                          <p:attrName>style.visibility</p:attrName>
                                        </p:attrNameLst>
                                      </p:cBhvr>
                                      <p:to>
                                        <p:strVal val="visible"/>
                                      </p:to>
                                    </p:set>
                                    <p:animEffect transition="in" filter="fade">
                                      <p:cBhvr>
                                        <p:cTn id="18"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6" grpId="0" animBg="1"/>
      <p:bldP spid="122888" grpId="0" animBg="1"/>
      <p:bldP spid="1228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4.42.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570658"/>
            <a:ext cx="6375400" cy="2032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a:t>
            </a:fld>
            <a:endParaRPr lang="en-GB"/>
          </a:p>
        </p:txBody>
      </p:sp>
      <p:sp>
        <p:nvSpPr>
          <p:cNvPr id="7" name="Text Box 12"/>
          <p:cNvSpPr txBox="1">
            <a:spLocks noChangeArrowheads="1"/>
          </p:cNvSpPr>
          <p:nvPr/>
        </p:nvSpPr>
        <p:spPr bwMode="auto">
          <a:xfrm flipH="1">
            <a:off x="1979712" y="4509120"/>
            <a:ext cx="47513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'Save' to confirm any changes to the record</a:t>
            </a:r>
            <a:endParaRPr lang="en-GB" dirty="0"/>
          </a:p>
        </p:txBody>
      </p:sp>
    </p:spTree>
    <p:extLst>
      <p:ext uri="{BB962C8B-B14F-4D97-AF65-F5344CB8AC3E}">
        <p14:creationId xmlns:p14="http://schemas.microsoft.com/office/powerpoint/2010/main" val="3045669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6 at 11.3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01237"/>
          </a:xfrm>
          <a:prstGeom prst="rect">
            <a:avLst/>
          </a:prstGeom>
        </p:spPr>
      </p:pic>
      <p:sp>
        <p:nvSpPr>
          <p:cNvPr id="123909" name="Line 5"/>
          <p:cNvSpPr>
            <a:spLocks noChangeShapeType="1"/>
          </p:cNvSpPr>
          <p:nvPr/>
        </p:nvSpPr>
        <p:spPr bwMode="auto">
          <a:xfrm flipH="1" flipV="1">
            <a:off x="4572000" y="1844822"/>
            <a:ext cx="2209180" cy="4320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0" name="Text Box 6"/>
          <p:cNvSpPr txBox="1">
            <a:spLocks noChangeArrowheads="1"/>
          </p:cNvSpPr>
          <p:nvPr/>
        </p:nvSpPr>
        <p:spPr bwMode="auto">
          <a:xfrm>
            <a:off x="5868144" y="2060848"/>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return to Word and click to insert the citation</a:t>
            </a:r>
            <a:endParaRPr lang="en-GB" dirty="0"/>
          </a:p>
        </p:txBody>
      </p:sp>
      <p:sp>
        <p:nvSpPr>
          <p:cNvPr id="123911" name="Text Box 7"/>
          <p:cNvSpPr txBox="1">
            <a:spLocks noChangeArrowheads="1"/>
          </p:cNvSpPr>
          <p:nvPr/>
        </p:nvSpPr>
        <p:spPr bwMode="auto">
          <a:xfrm>
            <a:off x="696350" y="4725144"/>
            <a:ext cx="417589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is displayed in the text, with the full reference at the end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fade">
                                      <p:cBhvr>
                                        <p:cTn id="7" dur="2000"/>
                                        <p:tgtEl>
                                          <p:spTgt spid="1239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3909"/>
                                        </p:tgtEl>
                                        <p:attrNameLst>
                                          <p:attrName>style.visibility</p:attrName>
                                        </p:attrNameLst>
                                      </p:cBhvr>
                                      <p:to>
                                        <p:strVal val="visible"/>
                                      </p:to>
                                    </p:set>
                                    <p:animEffect transition="in" filter="fade">
                                      <p:cBhvr>
                                        <p:cTn id="11" dur="2000"/>
                                        <p:tgtEl>
                                          <p:spTgt spid="1239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fade">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P spid="123910" grpId="0" animBg="1"/>
      <p:bldP spid="1239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6 at 11.31.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967"/>
            <a:ext cx="9144000" cy="5404022"/>
          </a:xfrm>
          <a:prstGeom prst="rect">
            <a:avLst/>
          </a:prstGeom>
        </p:spPr>
      </p:pic>
      <p:sp>
        <p:nvSpPr>
          <p:cNvPr id="305157" name="Line 5"/>
          <p:cNvSpPr>
            <a:spLocks noChangeShapeType="1"/>
          </p:cNvSpPr>
          <p:nvPr/>
        </p:nvSpPr>
        <p:spPr bwMode="auto">
          <a:xfrm flipH="1" flipV="1">
            <a:off x="1763688" y="1628800"/>
            <a:ext cx="3312368"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158" name="Text Box 6"/>
          <p:cNvSpPr txBox="1">
            <a:spLocks noChangeArrowheads="1"/>
          </p:cNvSpPr>
          <p:nvPr/>
        </p:nvSpPr>
        <p:spPr bwMode="auto">
          <a:xfrm>
            <a:off x="3563888" y="2492896"/>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document citation folder is created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fade">
                                      <p:cBhvr>
                                        <p:cTn id="7" dur="2000"/>
                                        <p:tgtEl>
                                          <p:spTgt spid="305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fade">
                                      <p:cBhvr>
                                        <p:cTn id="11" dur="20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nimBg="1"/>
      <p:bldP spid="30515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6 at 11.35.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 y="0"/>
            <a:ext cx="9144000" cy="6826968"/>
          </a:xfrm>
          <a:prstGeom prst="rect">
            <a:avLst/>
          </a:prstGeom>
        </p:spPr>
      </p:pic>
      <p:sp>
        <p:nvSpPr>
          <p:cNvPr id="124933" name="Text Box 5"/>
          <p:cNvSpPr txBox="1">
            <a:spLocks noChangeArrowheads="1"/>
          </p:cNvSpPr>
          <p:nvPr/>
        </p:nvSpPr>
        <p:spPr bwMode="auto">
          <a:xfrm>
            <a:off x="1305557" y="4797425"/>
            <a:ext cx="61928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Citations and references are displayed according to choices made within the edited reference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fade">
                                      <p:cBhvr>
                                        <p:cTn id="7" dur="20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smtClean="0"/>
              <a:t>Edit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163</a:t>
            </a:fld>
            <a:endParaRPr lang="en-GB"/>
          </a:p>
        </p:txBody>
      </p:sp>
    </p:spTree>
  </p:cSld>
  <p:clrMapOvr>
    <a:masterClrMapping/>
  </p:clrMapOvr>
  <p:transition spd="med">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164</a:t>
            </a:fld>
            <a:endParaRPr lang="en-GB"/>
          </a:p>
        </p:txBody>
      </p:sp>
      <p:pic>
        <p:nvPicPr>
          <p:cNvPr id="4" name="Picture 3" descr="Screen Shot 2013-11-08 at 14.4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5"/>
            <a:ext cx="9144000" cy="6762211"/>
          </a:xfrm>
          <a:prstGeom prst="rect">
            <a:avLst/>
          </a:prstGeom>
        </p:spPr>
      </p:pic>
      <p:cxnSp>
        <p:nvCxnSpPr>
          <p:cNvPr id="6" name="Straight Arrow Connector 5"/>
          <p:cNvCxnSpPr/>
          <p:nvPr/>
        </p:nvCxnSpPr>
        <p:spPr bwMode="auto">
          <a:xfrm flipH="1" flipV="1">
            <a:off x="2987824" y="2420888"/>
            <a:ext cx="792088" cy="20162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131840" y="4221088"/>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the Citations dropdown menu</a:t>
            </a:r>
          </a:p>
        </p:txBody>
      </p:sp>
    </p:spTree>
    <p:extLst>
      <p:ext uri="{BB962C8B-B14F-4D97-AF65-F5344CB8AC3E}">
        <p14:creationId xmlns:p14="http://schemas.microsoft.com/office/powerpoint/2010/main" val="4091075722"/>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8 at 14.44.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7"/>
            <a:ext cx="9144000" cy="6759510"/>
          </a:xfrm>
          <a:prstGeom prst="rect">
            <a:avLst/>
          </a:prstGeom>
        </p:spPr>
      </p:pic>
      <p:sp>
        <p:nvSpPr>
          <p:cNvPr id="23557" name="Line 5"/>
          <p:cNvSpPr>
            <a:spLocks noChangeShapeType="1"/>
          </p:cNvSpPr>
          <p:nvPr/>
        </p:nvSpPr>
        <p:spPr bwMode="auto">
          <a:xfrm flipH="1" flipV="1">
            <a:off x="5940152" y="3068960"/>
            <a:ext cx="648072" cy="165618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9" name="Line 7"/>
          <p:cNvSpPr>
            <a:spLocks noChangeShapeType="1"/>
          </p:cNvSpPr>
          <p:nvPr/>
        </p:nvSpPr>
        <p:spPr bwMode="auto">
          <a:xfrm flipH="1" flipV="1">
            <a:off x="4931567" y="2620541"/>
            <a:ext cx="2088704" cy="21046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8" name="Text Box 6"/>
          <p:cNvSpPr txBox="1">
            <a:spLocks noChangeArrowheads="1"/>
          </p:cNvSpPr>
          <p:nvPr/>
        </p:nvSpPr>
        <p:spPr bwMode="auto">
          <a:xfrm>
            <a:off x="4881942" y="3872399"/>
            <a:ext cx="38877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in the citation to highlight and then go to 'Edit and Manage </a:t>
            </a:r>
            <a:r>
              <a:rPr lang="en-GB" sz="2400" b="1" dirty="0" smtClean="0">
                <a:solidFill>
                  <a:srgbClr val="000000"/>
                </a:solidFill>
                <a:latin typeface="Lucida Sans" pitchFamily="34" charset="0"/>
              </a:rPr>
              <a:t>Citations</a:t>
            </a:r>
            <a:r>
              <a:rPr lang="en-GB" sz="2400" b="1" dirty="0">
                <a:solidFill>
                  <a:srgbClr val="000000"/>
                </a:solidFill>
                <a:latin typeface="Lucida Sans" pitchFamily="34" charset="0"/>
              </a:rPr>
              <a: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2000"/>
                                        <p:tgtEl>
                                          <p:spTgt spid="2355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58"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6 at 11.37.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01" y="0"/>
            <a:ext cx="6907516" cy="6858000"/>
          </a:xfrm>
          <a:prstGeom prst="rect">
            <a:avLst/>
          </a:prstGeom>
        </p:spPr>
      </p:pic>
      <p:sp>
        <p:nvSpPr>
          <p:cNvPr id="125957" name="Line 5"/>
          <p:cNvSpPr>
            <a:spLocks noChangeShapeType="1"/>
          </p:cNvSpPr>
          <p:nvPr/>
        </p:nvSpPr>
        <p:spPr bwMode="auto">
          <a:xfrm flipV="1">
            <a:off x="1764705" y="1189633"/>
            <a:ext cx="1079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8" name="Text Box 6"/>
          <p:cNvSpPr txBox="1">
            <a:spLocks noChangeArrowheads="1"/>
          </p:cNvSpPr>
          <p:nvPr/>
        </p:nvSpPr>
        <p:spPr bwMode="auto">
          <a:xfrm>
            <a:off x="1583730" y="1837333"/>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Highlight the specific citation</a:t>
            </a:r>
            <a:endParaRPr lang="en-GB" dirty="0"/>
          </a:p>
        </p:txBody>
      </p:sp>
      <p:sp>
        <p:nvSpPr>
          <p:cNvPr id="125959" name="Line 7"/>
          <p:cNvSpPr>
            <a:spLocks noChangeShapeType="1"/>
          </p:cNvSpPr>
          <p:nvPr/>
        </p:nvSpPr>
        <p:spPr bwMode="auto">
          <a:xfrm flipH="1">
            <a:off x="3563887" y="3716338"/>
            <a:ext cx="1368475" cy="5767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0" name="Text Box 8"/>
          <p:cNvSpPr txBox="1">
            <a:spLocks noChangeArrowheads="1"/>
          </p:cNvSpPr>
          <p:nvPr/>
        </p:nvSpPr>
        <p:spPr bwMode="auto">
          <a:xfrm>
            <a:off x="4499992" y="2780928"/>
            <a:ext cx="446405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Change selection to </a:t>
            </a:r>
            <a:r>
              <a:rPr lang="en-GB" sz="2400" b="1" dirty="0">
                <a:solidFill>
                  <a:srgbClr val="000000"/>
                </a:solidFill>
                <a:latin typeface="Lucida Sans" pitchFamily="34" charset="0"/>
              </a:rPr>
              <a:t>remove author </a:t>
            </a:r>
            <a:r>
              <a:rPr lang="en-GB" sz="2400" b="1" dirty="0" smtClean="0">
                <a:solidFill>
                  <a:srgbClr val="000000"/>
                </a:solidFill>
                <a:latin typeface="Lucida Sans" pitchFamily="34" charset="0"/>
              </a:rPr>
              <a:t>or </a:t>
            </a:r>
            <a:r>
              <a:rPr lang="en-GB" sz="2400" b="1" dirty="0">
                <a:solidFill>
                  <a:srgbClr val="000000"/>
                </a:solidFill>
                <a:latin typeface="Lucida Sans" pitchFamily="34" charset="0"/>
              </a:rPr>
              <a:t>year from the </a:t>
            </a:r>
            <a:r>
              <a:rPr lang="en-GB" sz="2400" b="1" dirty="0" smtClean="0">
                <a:solidFill>
                  <a:srgbClr val="000000"/>
                </a:solidFill>
                <a:latin typeface="Lucida Sans" pitchFamily="34" charset="0"/>
              </a:rPr>
              <a:t>citation or show only in the bibliography</a:t>
            </a:r>
            <a:endParaRPr lang="en-GB" dirty="0"/>
          </a:p>
        </p:txBody>
      </p:sp>
      <p:sp>
        <p:nvSpPr>
          <p:cNvPr id="125963" name="Line 11"/>
          <p:cNvSpPr>
            <a:spLocks noChangeShapeType="1"/>
          </p:cNvSpPr>
          <p:nvPr/>
        </p:nvSpPr>
        <p:spPr bwMode="auto">
          <a:xfrm flipH="1">
            <a:off x="6984079" y="5590034"/>
            <a:ext cx="504054" cy="5032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Text Box 12"/>
          <p:cNvSpPr txBox="1">
            <a:spLocks noChangeArrowheads="1"/>
          </p:cNvSpPr>
          <p:nvPr/>
        </p:nvSpPr>
        <p:spPr bwMode="auto">
          <a:xfrm>
            <a:off x="5399904" y="4797152"/>
            <a:ext cx="36007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to complete the action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fade">
                                      <p:cBhvr>
                                        <p:cTn id="7" dur="2000"/>
                                        <p:tgtEl>
                                          <p:spTgt spid="1259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5957"/>
                                        </p:tgtEl>
                                        <p:attrNameLst>
                                          <p:attrName>style.visibility</p:attrName>
                                        </p:attrNameLst>
                                      </p:cBhvr>
                                      <p:to>
                                        <p:strVal val="visible"/>
                                      </p:to>
                                    </p:set>
                                    <p:animEffect transition="in" filter="fade">
                                      <p:cBhvr>
                                        <p:cTn id="11" dur="2000"/>
                                        <p:tgtEl>
                                          <p:spTgt spid="125957"/>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5960"/>
                                        </p:tgtEl>
                                        <p:attrNameLst>
                                          <p:attrName>style.visibility</p:attrName>
                                        </p:attrNameLst>
                                      </p:cBhvr>
                                      <p:to>
                                        <p:strVal val="visible"/>
                                      </p:to>
                                    </p:set>
                                    <p:animEffect transition="in" filter="fade">
                                      <p:cBhvr>
                                        <p:cTn id="15" dur="2000"/>
                                        <p:tgtEl>
                                          <p:spTgt spid="12596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5959"/>
                                        </p:tgtEl>
                                        <p:attrNameLst>
                                          <p:attrName>style.visibility</p:attrName>
                                        </p:attrNameLst>
                                      </p:cBhvr>
                                      <p:to>
                                        <p:strVal val="visible"/>
                                      </p:to>
                                    </p:set>
                                    <p:animEffect transition="in" filter="fade">
                                      <p:cBhvr>
                                        <p:cTn id="19" dur="2000"/>
                                        <p:tgtEl>
                                          <p:spTgt spid="125959"/>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fade">
                                      <p:cBhvr>
                                        <p:cTn id="23" dur="2000"/>
                                        <p:tgtEl>
                                          <p:spTgt spid="125964"/>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5963"/>
                                        </p:tgtEl>
                                        <p:attrNameLst>
                                          <p:attrName>style.visibility</p:attrName>
                                        </p:attrNameLst>
                                      </p:cBhvr>
                                      <p:to>
                                        <p:strVal val="visible"/>
                                      </p:to>
                                    </p:set>
                                    <p:animEffect transition="in" filter="fade">
                                      <p:cBhvr>
                                        <p:cTn id="27" dur="2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autoUpdateAnimBg="0"/>
      <p:bldP spid="125959" grpId="0" animBg="1"/>
      <p:bldP spid="125960" grpId="0" animBg="1"/>
      <p:bldP spid="125963" grpId="0" animBg="1"/>
      <p:bldP spid="12596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8 at 14.4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8519794" cy="6858000"/>
          </a:xfrm>
          <a:prstGeom prst="rect">
            <a:avLst/>
          </a:prstGeom>
        </p:spPr>
      </p:pic>
      <p:sp>
        <p:nvSpPr>
          <p:cNvPr id="307204" name="Line 4"/>
          <p:cNvSpPr>
            <a:spLocks noChangeShapeType="1"/>
          </p:cNvSpPr>
          <p:nvPr/>
        </p:nvSpPr>
        <p:spPr bwMode="auto">
          <a:xfrm flipV="1">
            <a:off x="4931073" y="1341016"/>
            <a:ext cx="1584325" cy="574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05" name="Text Box 5"/>
          <p:cNvSpPr txBox="1">
            <a:spLocks noChangeArrowheads="1"/>
          </p:cNvSpPr>
          <p:nvPr/>
        </p:nvSpPr>
        <p:spPr bwMode="auto">
          <a:xfrm>
            <a:off x="1403648" y="1772816"/>
            <a:ext cx="39608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remove a reference from the document, go to </a:t>
            </a:r>
            <a:r>
              <a:rPr lang="en-GB" sz="2400" b="1" dirty="0" smtClean="0">
                <a:solidFill>
                  <a:srgbClr val="000000"/>
                </a:solidFill>
                <a:latin typeface="Lucida Sans" pitchFamily="34" charset="0"/>
              </a:rPr>
              <a:t>'Tools' </a:t>
            </a:r>
            <a:r>
              <a:rPr lang="en-GB" sz="2400" b="1" dirty="0">
                <a:solidFill>
                  <a:srgbClr val="000000"/>
                </a:solidFill>
                <a:latin typeface="Lucida Sans" pitchFamily="34" charset="0"/>
              </a:rPr>
              <a:t>and 'Remove Citation'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167</a:t>
            </a:fld>
            <a:endParaRPr lang="en-GB"/>
          </a:p>
        </p:txBody>
      </p:sp>
      <p:sp>
        <p:nvSpPr>
          <p:cNvPr id="3" name="Oval 2"/>
          <p:cNvSpPr/>
          <p:nvPr/>
        </p:nvSpPr>
        <p:spPr bwMode="auto">
          <a:xfrm>
            <a:off x="5868144" y="5949280"/>
            <a:ext cx="1368152"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2000"/>
                                        <p:tgtEl>
                                          <p:spTgt spid="3072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04"/>
                                        </p:tgtEl>
                                        <p:attrNameLst>
                                          <p:attrName>style.visibility</p:attrName>
                                        </p:attrNameLst>
                                      </p:cBhvr>
                                      <p:to>
                                        <p:strVal val="visible"/>
                                      </p:to>
                                    </p:set>
                                    <p:animEffect transition="in" filter="fade">
                                      <p:cBhvr>
                                        <p:cTn id="11" dur="20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P spid="30720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168</a:t>
            </a:fld>
            <a:endParaRPr lang="en-GB"/>
          </a:p>
        </p:txBody>
      </p:sp>
      <p:pic>
        <p:nvPicPr>
          <p:cNvPr id="3" name="Picture 2" descr="Screen Shot 2013-11-08 at 14.45.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0"/>
            <a:ext cx="6870379" cy="6858000"/>
          </a:xfrm>
          <a:prstGeom prst="rect">
            <a:avLst/>
          </a:prstGeom>
        </p:spPr>
      </p:pic>
    </p:spTree>
    <p:extLst>
      <p:ext uri="{BB962C8B-B14F-4D97-AF65-F5344CB8AC3E}">
        <p14:creationId xmlns:p14="http://schemas.microsoft.com/office/powerpoint/2010/main" val="2561724742"/>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03.35.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9592" y="154744"/>
            <a:ext cx="6907606" cy="6548510"/>
          </a:xfrm>
          <a:prstGeom prst="rect">
            <a:avLst/>
          </a:prstGeom>
          <a:ln>
            <a:solidFill>
              <a:srgbClr val="000066"/>
            </a:solidFill>
          </a:ln>
        </p:spPr>
      </p:pic>
      <p:sp>
        <p:nvSpPr>
          <p:cNvPr id="126981" name="Line 5"/>
          <p:cNvSpPr>
            <a:spLocks noChangeShapeType="1"/>
          </p:cNvSpPr>
          <p:nvPr/>
        </p:nvSpPr>
        <p:spPr bwMode="auto">
          <a:xfrm>
            <a:off x="6444208" y="2708920"/>
            <a:ext cx="720080" cy="32403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2" name="Line 6"/>
          <p:cNvSpPr>
            <a:spLocks noChangeShapeType="1"/>
          </p:cNvSpPr>
          <p:nvPr/>
        </p:nvSpPr>
        <p:spPr bwMode="auto">
          <a:xfrm flipH="1">
            <a:off x="2483768" y="3428999"/>
            <a:ext cx="4104456" cy="165618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3" name="Text Box 7"/>
          <p:cNvSpPr txBox="1">
            <a:spLocks noChangeArrowheads="1"/>
          </p:cNvSpPr>
          <p:nvPr/>
        </p:nvSpPr>
        <p:spPr bwMode="auto">
          <a:xfrm>
            <a:off x="5003800" y="1484313"/>
            <a:ext cx="38877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add page numbers to a citation, type the exact letter string required in the SUFFIX box, then click 'OK'</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82"/>
                                        </p:tgtEl>
                                        <p:attrNameLst>
                                          <p:attrName>style.visibility</p:attrName>
                                        </p:attrNameLst>
                                      </p:cBhvr>
                                      <p:to>
                                        <p:strVal val="visible"/>
                                      </p:to>
                                    </p:set>
                                    <p:animEffect transition="in" filter="fade">
                                      <p:cBhvr>
                                        <p:cTn id="11" dur="2000"/>
                                        <p:tgtEl>
                                          <p:spTgt spid="12698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fade">
                                      <p:cBhvr>
                                        <p:cTn id="15" dur="20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P spid="1269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4.43.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8502189" cy="6858000"/>
          </a:xfrm>
          <a:prstGeom prst="rect">
            <a:avLst/>
          </a:prstGeom>
        </p:spPr>
      </p:pic>
      <p:sp>
        <p:nvSpPr>
          <p:cNvPr id="292869" name="Text Box 5"/>
          <p:cNvSpPr txBox="1">
            <a:spLocks noChangeArrowheads="1"/>
          </p:cNvSpPr>
          <p:nvPr/>
        </p:nvSpPr>
        <p:spPr bwMode="auto">
          <a:xfrm>
            <a:off x="4930031" y="1982242"/>
            <a:ext cx="34575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record is added to the library</a:t>
            </a:r>
            <a:endParaRPr lang="en-GB" dirty="0"/>
          </a:p>
        </p:txBody>
      </p:sp>
      <p:sp>
        <p:nvSpPr>
          <p:cNvPr id="292870" name="Text Box 6"/>
          <p:cNvSpPr txBox="1">
            <a:spLocks noChangeArrowheads="1"/>
          </p:cNvSpPr>
          <p:nvPr/>
        </p:nvSpPr>
        <p:spPr bwMode="auto">
          <a:xfrm>
            <a:off x="3275856" y="4869160"/>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Preview pane shows the full bibliographic reference in the chosen reference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fade">
                                      <p:cBhvr>
                                        <p:cTn id="7" dur="2000"/>
                                        <p:tgtEl>
                                          <p:spTgt spid="292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2870"/>
                                        </p:tgtEl>
                                        <p:attrNameLst>
                                          <p:attrName>style.visibility</p:attrName>
                                        </p:attrNameLst>
                                      </p:cBhvr>
                                      <p:to>
                                        <p:strVal val="visible"/>
                                      </p:to>
                                    </p:set>
                                    <p:animEffect transition="in" filter="fade">
                                      <p:cBhvr>
                                        <p:cTn id="11" dur="2000"/>
                                        <p:tgtEl>
                                          <p:spTgt spid="29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P spid="29287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03.55.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802" y="1631852"/>
            <a:ext cx="8979694" cy="2613074"/>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170</a:t>
            </a:fld>
            <a:endParaRPr lang="en-GB"/>
          </a:p>
        </p:txBody>
      </p:sp>
      <p:sp>
        <p:nvSpPr>
          <p:cNvPr id="4" name="Text Box 5"/>
          <p:cNvSpPr txBox="1">
            <a:spLocks noChangeArrowheads="1"/>
          </p:cNvSpPr>
          <p:nvPr/>
        </p:nvSpPr>
        <p:spPr bwMode="auto">
          <a:xfrm>
            <a:off x="2278905" y="4730601"/>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83642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171</a:t>
            </a:fld>
            <a:endParaRPr lang="en-GB"/>
          </a:p>
        </p:txBody>
      </p:sp>
    </p:spTree>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1 at 13.2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372"/>
            <a:ext cx="8930702" cy="6858000"/>
          </a:xfrm>
          <a:prstGeom prst="rect">
            <a:avLst/>
          </a:prstGeom>
          <a:ln>
            <a:solidFill>
              <a:srgbClr val="002060"/>
            </a:solidFill>
          </a:ln>
        </p:spPr>
      </p:pic>
      <p:sp>
        <p:nvSpPr>
          <p:cNvPr id="24588" name="Text Box 12"/>
          <p:cNvSpPr txBox="1">
            <a:spLocks noChangeArrowheads="1"/>
          </p:cNvSpPr>
          <p:nvPr/>
        </p:nvSpPr>
        <p:spPr bwMode="auto">
          <a:xfrm>
            <a:off x="4283968" y="3717032"/>
            <a:ext cx="446405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Go to 'CWYW Tools' </a:t>
            </a:r>
            <a:r>
              <a:rPr lang="en-GB" sz="2400" b="1" dirty="0" smtClean="0">
                <a:solidFill>
                  <a:srgbClr val="000000"/>
                </a:solidFill>
                <a:latin typeface="Lucida Sans" pitchFamily="34" charset="0"/>
                <a:sym typeface="Wingdings 3" pitchFamily="18" charset="2"/>
              </a:rPr>
              <a:t> 'Bibliography Settings…'</a:t>
            </a:r>
            <a:endParaRPr lang="en-GB" sz="2400"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172</a:t>
            </a:fld>
            <a:endParaRPr lang="en-GB"/>
          </a:p>
        </p:txBody>
      </p:sp>
      <p:pic>
        <p:nvPicPr>
          <p:cNvPr id="4" name="Picture 3" descr="Screen Shot 2012-11-13 at 13.0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986838" cy="6858000"/>
          </a:xfrm>
          <a:prstGeom prst="rect">
            <a:avLst/>
          </a:prstGeom>
        </p:spPr>
      </p:pic>
      <p:sp>
        <p:nvSpPr>
          <p:cNvPr id="5" name="Oval 4"/>
          <p:cNvSpPr/>
          <p:nvPr/>
        </p:nvSpPr>
        <p:spPr bwMode="auto">
          <a:xfrm>
            <a:off x="5076056" y="1412776"/>
            <a:ext cx="266429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11-08 at 15.12.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692696"/>
            <a:ext cx="6921500" cy="5219700"/>
          </a:xfrm>
          <a:prstGeom prst="rect">
            <a:avLst/>
          </a:prstGeom>
        </p:spPr>
      </p:pic>
      <p:pic>
        <p:nvPicPr>
          <p:cNvPr id="4" name="Picture 3" descr="Screen Shot 2012-11-13 at 13.05.34.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72332" y="4698609"/>
            <a:ext cx="1871003" cy="1090106"/>
          </a:xfrm>
          <a:prstGeom prst="rect">
            <a:avLst/>
          </a:prstGeom>
          <a:ln>
            <a:solidFill>
              <a:srgbClr val="000066"/>
            </a:solidFill>
          </a:ln>
        </p:spPr>
      </p:pic>
      <p:sp>
        <p:nvSpPr>
          <p:cNvPr id="315398" name="Line 6"/>
          <p:cNvSpPr>
            <a:spLocks noChangeShapeType="1"/>
          </p:cNvSpPr>
          <p:nvPr/>
        </p:nvSpPr>
        <p:spPr bwMode="auto">
          <a:xfrm flipH="1">
            <a:off x="5863478" y="20361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279154" y="13884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474591" y="2116791"/>
            <a:ext cx="1369218" cy="26803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539552" y="14690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174</a:t>
            </a:fld>
            <a:endParaRPr lang="en-GB"/>
          </a:p>
        </p:txBody>
      </p:sp>
      <p:pic>
        <p:nvPicPr>
          <p:cNvPr id="3" name="Picture 2" descr="Screen Shot 2013-11-08 at 15.1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651432"/>
            <a:ext cx="6908800" cy="5245100"/>
          </a:xfrm>
          <a:prstGeom prst="rect">
            <a:avLst/>
          </a:prstGeom>
          <a:ln>
            <a:solidFill>
              <a:srgbClr val="000066"/>
            </a:solidFill>
          </a:ln>
        </p:spPr>
      </p:pic>
      <p:sp>
        <p:nvSpPr>
          <p:cNvPr id="4" name="Text Box 10"/>
          <p:cNvSpPr txBox="1">
            <a:spLocks noChangeArrowheads="1"/>
          </p:cNvSpPr>
          <p:nvPr/>
        </p:nvSpPr>
        <p:spPr bwMode="auto">
          <a:xfrm>
            <a:off x="968726" y="5372574"/>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when all choices have been made</a:t>
            </a:r>
            <a:endParaRPr lang="en-GB" dirty="0"/>
          </a:p>
        </p:txBody>
      </p:sp>
      <p:sp>
        <p:nvSpPr>
          <p:cNvPr id="5" name="Oval 4"/>
          <p:cNvSpPr/>
          <p:nvPr/>
        </p:nvSpPr>
        <p:spPr bwMode="auto">
          <a:xfrm>
            <a:off x="6372200" y="5229200"/>
            <a:ext cx="1508200" cy="5588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803499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4"/>
          <p:cNvSpPr>
            <a:spLocks noGrp="1" noChangeArrowheads="1"/>
          </p:cNvSpPr>
          <p:nvPr>
            <p:ph type="title" idx="4294967295"/>
          </p:nvPr>
        </p:nvSpPr>
        <p:spPr/>
        <p:txBody>
          <a:bodyPr/>
          <a:lstStyle/>
          <a:p>
            <a:pPr eaLnBrk="1" hangingPunct="1"/>
            <a:r>
              <a:rPr lang="en-GB" dirty="0" smtClean="0"/>
              <a:t>Working with EndNote Online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175</a:t>
            </a:fld>
            <a:endParaRPr lang="en-GB"/>
          </a:p>
        </p:txBody>
      </p:sp>
    </p:spTree>
    <p:extLst>
      <p:ext uri="{BB962C8B-B14F-4D97-AF65-F5344CB8AC3E}">
        <p14:creationId xmlns:p14="http://schemas.microsoft.com/office/powerpoint/2010/main" val="31854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4.51.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5404349"/>
          </a:xfrm>
          <a:prstGeom prst="rect">
            <a:avLst/>
          </a:prstGeom>
        </p:spPr>
      </p:pic>
      <p:sp>
        <p:nvSpPr>
          <p:cNvPr id="917507" name="Line 6"/>
          <p:cNvSpPr>
            <a:spLocks noChangeShapeType="1"/>
          </p:cNvSpPr>
          <p:nvPr/>
        </p:nvSpPr>
        <p:spPr bwMode="auto">
          <a:xfrm flipH="1" flipV="1">
            <a:off x="2843806" y="3573016"/>
            <a:ext cx="1728193" cy="111457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3995936" y="4293096"/>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smtClean="0">
                <a:solidFill>
                  <a:srgbClr val="000000"/>
                </a:solidFill>
                <a:latin typeface="Lucida Sans" pitchFamily="34" charset="0"/>
              </a:rPr>
              <a:t>Use to find </a:t>
            </a:r>
            <a:r>
              <a:rPr lang="en-GB" sz="2400" b="1" dirty="0">
                <a:solidFill>
                  <a:srgbClr val="000000"/>
                </a:solidFill>
                <a:latin typeface="Lucida Sans" pitchFamily="34" charset="0"/>
              </a:rPr>
              <a:t>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176</a:t>
            </a:fld>
            <a:endParaRPr lang="en-GB"/>
          </a:p>
        </p:txBody>
      </p:sp>
      <p:sp>
        <p:nvSpPr>
          <p:cNvPr id="4" name="TextBox 3"/>
          <p:cNvSpPr txBox="1"/>
          <p:nvPr/>
        </p:nvSpPr>
        <p:spPr bwMode="auto">
          <a:xfrm>
            <a:off x="2753431" y="6021288"/>
            <a:ext cx="4176613"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http://library.soton.ac.uk</a:t>
            </a:r>
          </a:p>
        </p:txBody>
      </p:sp>
      <p:sp>
        <p:nvSpPr>
          <p:cNvPr id="5" name="Oval 4"/>
          <p:cNvSpPr/>
          <p:nvPr/>
        </p:nvSpPr>
        <p:spPr bwMode="auto">
          <a:xfrm>
            <a:off x="5292080" y="2348880"/>
            <a:ext cx="1637964"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37632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4.52.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775"/>
            <a:ext cx="9144000" cy="4548099"/>
          </a:xfrm>
          <a:prstGeom prst="rect">
            <a:avLst/>
          </a:prstGeom>
        </p:spPr>
      </p:pic>
      <p:sp>
        <p:nvSpPr>
          <p:cNvPr id="919555" name="Line 6"/>
          <p:cNvSpPr>
            <a:spLocks noChangeShapeType="1"/>
          </p:cNvSpPr>
          <p:nvPr/>
        </p:nvSpPr>
        <p:spPr bwMode="auto">
          <a:xfrm flipV="1">
            <a:off x="2844105" y="4941168"/>
            <a:ext cx="1655886" cy="9361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971600" y="5661248"/>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177</a:t>
            </a:fld>
            <a:endParaRPr lang="en-GB"/>
          </a:p>
        </p:txBody>
      </p:sp>
    </p:spTree>
    <p:extLst>
      <p:ext uri="{BB962C8B-B14F-4D97-AF65-F5344CB8AC3E}">
        <p14:creationId xmlns:p14="http://schemas.microsoft.com/office/powerpoint/2010/main" val="159536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4.5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091"/>
            <a:ext cx="9144000" cy="4537982"/>
          </a:xfrm>
          <a:prstGeom prst="rect">
            <a:avLst/>
          </a:prstGeom>
        </p:spPr>
      </p:pic>
      <p:sp>
        <p:nvSpPr>
          <p:cNvPr id="921603" name="Line 6"/>
          <p:cNvSpPr>
            <a:spLocks noChangeShapeType="1"/>
          </p:cNvSpPr>
          <p:nvPr/>
        </p:nvSpPr>
        <p:spPr bwMode="auto">
          <a:xfrm>
            <a:off x="4577399" y="3830351"/>
            <a:ext cx="2514881" cy="7200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4" name="Text Box 10"/>
          <p:cNvSpPr txBox="1">
            <a:spLocks noChangeArrowheads="1"/>
          </p:cNvSpPr>
          <p:nvPr/>
        </p:nvSpPr>
        <p:spPr bwMode="auto">
          <a:xfrm>
            <a:off x="3461387" y="3830352"/>
            <a:ext cx="233997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 or 'Sign In'</a:t>
            </a:r>
          </a:p>
        </p:txBody>
      </p:sp>
      <p:sp>
        <p:nvSpPr>
          <p:cNvPr id="921605" name="Line 6"/>
          <p:cNvSpPr>
            <a:spLocks noChangeShapeType="1"/>
          </p:cNvSpPr>
          <p:nvPr/>
        </p:nvSpPr>
        <p:spPr bwMode="auto">
          <a:xfrm flipV="1">
            <a:off x="5471552" y="4725144"/>
            <a:ext cx="2268799" cy="100258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3098322" y="5709474"/>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Register on the Web of Knowledge database…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178</a:t>
            </a:fld>
            <a:endParaRPr lang="en-GB"/>
          </a:p>
        </p:txBody>
      </p:sp>
    </p:spTree>
    <p:extLst>
      <p:ext uri="{BB962C8B-B14F-4D97-AF65-F5344CB8AC3E}">
        <p14:creationId xmlns:p14="http://schemas.microsoft.com/office/powerpoint/2010/main" val="393469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04"/>
                                        </p:tgtEl>
                                        <p:attrNameLst>
                                          <p:attrName>style.visibility</p:attrName>
                                        </p:attrNameLst>
                                      </p:cBhvr>
                                      <p:to>
                                        <p:strVal val="visible"/>
                                      </p:to>
                                    </p:set>
                                    <p:animEffect transition="in" filter="fade">
                                      <p:cBhvr>
                                        <p:cTn id="15" dur="2000"/>
                                        <p:tgtEl>
                                          <p:spTgt spid="92160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21603"/>
                                        </p:tgtEl>
                                        <p:attrNameLst>
                                          <p:attrName>style.visibility</p:attrName>
                                        </p:attrNameLst>
                                      </p:cBhvr>
                                      <p:to>
                                        <p:strVal val="visible"/>
                                      </p:to>
                                    </p:set>
                                    <p:animEffect transition="in" filter="fade">
                                      <p:cBhvr>
                                        <p:cTn id="19" dur="2000"/>
                                        <p:tgtEl>
                                          <p:spTgt spid="92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nimBg="1"/>
      <p:bldP spid="921604" grpId="0" animBg="1"/>
      <p:bldP spid="921605" grpId="0" animBg="1"/>
      <p:bldP spid="92160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8 at 14.53.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1189"/>
            <a:ext cx="9144000" cy="2983063"/>
          </a:xfrm>
          <a:prstGeom prst="rect">
            <a:avLst/>
          </a:prstGeom>
          <a:ln>
            <a:solidFill>
              <a:srgbClr val="000066"/>
            </a:solidFill>
          </a:ln>
        </p:spPr>
      </p:pic>
      <p:cxnSp>
        <p:nvCxnSpPr>
          <p:cNvPr id="6" name="Straight Arrow Connector 5"/>
          <p:cNvCxnSpPr/>
          <p:nvPr/>
        </p:nvCxnSpPr>
        <p:spPr bwMode="auto">
          <a:xfrm flipH="1">
            <a:off x="3635896" y="876240"/>
            <a:ext cx="2808312" cy="176067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3652" name="Text Box 10"/>
          <p:cNvSpPr txBox="1">
            <a:spLocks noChangeArrowheads="1"/>
          </p:cNvSpPr>
          <p:nvPr/>
        </p:nvSpPr>
        <p:spPr bwMode="auto">
          <a:xfrm>
            <a:off x="5063004" y="481747"/>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Sign in to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179</a:t>
            </a:fld>
            <a:endParaRPr lang="en-GB"/>
          </a:p>
        </p:txBody>
      </p:sp>
    </p:spTree>
    <p:extLst>
      <p:ext uri="{BB962C8B-B14F-4D97-AF65-F5344CB8AC3E}">
        <p14:creationId xmlns:p14="http://schemas.microsoft.com/office/powerpoint/2010/main" val="3840997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a:t>
            </a:fld>
            <a:endParaRPr lang="en-GB"/>
          </a:p>
        </p:txBody>
      </p:sp>
      <p:sp>
        <p:nvSpPr>
          <p:cNvPr id="5" name="Text Box 12"/>
          <p:cNvSpPr txBox="1">
            <a:spLocks noChangeArrowheads="1"/>
          </p:cNvSpPr>
          <p:nvPr/>
        </p:nvSpPr>
        <p:spPr bwMode="auto">
          <a:xfrm flipH="1">
            <a:off x="1979712" y="4509120"/>
            <a:ext cx="47513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this menu to control the library layout</a:t>
            </a:r>
            <a:endParaRPr lang="en-GB" sz="2400" b="1" dirty="0">
              <a:solidFill>
                <a:srgbClr val="000000"/>
              </a:solidFill>
              <a:latin typeface="Lucida Sans" pitchFamily="34" charset="0"/>
            </a:endParaRPr>
          </a:p>
        </p:txBody>
      </p:sp>
      <p:pic>
        <p:nvPicPr>
          <p:cNvPr id="3" name="Picture 2" descr="Screen Shot 2013-10-29 at 14.44.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219" y="1052736"/>
            <a:ext cx="2882900" cy="3098800"/>
          </a:xfrm>
          <a:prstGeom prst="rect">
            <a:avLst/>
          </a:prstGeom>
        </p:spPr>
      </p:pic>
      <p:sp>
        <p:nvSpPr>
          <p:cNvPr id="7" name="Oval 6"/>
          <p:cNvSpPr/>
          <p:nvPr/>
        </p:nvSpPr>
        <p:spPr bwMode="auto">
          <a:xfrm>
            <a:off x="2411760" y="1052736"/>
            <a:ext cx="1440160"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178813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4.5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5" y="920506"/>
            <a:ext cx="9144000" cy="4568570"/>
          </a:xfrm>
          <a:prstGeom prst="rect">
            <a:avLst/>
          </a:prstGeom>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180</a:t>
            </a:fld>
            <a:endParaRPr lang="en-GB" sz="1400">
              <a:latin typeface="Lucida Sans" pitchFamily="34" charset="0"/>
            </a:endParaRPr>
          </a:p>
        </p:txBody>
      </p:sp>
      <p:sp>
        <p:nvSpPr>
          <p:cNvPr id="925700" name="Line 6"/>
          <p:cNvSpPr>
            <a:spLocks noChangeShapeType="1"/>
          </p:cNvSpPr>
          <p:nvPr/>
        </p:nvSpPr>
        <p:spPr bwMode="auto">
          <a:xfrm flipH="1" flipV="1">
            <a:off x="5724128" y="2132856"/>
            <a:ext cx="492944"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5109955" y="3501008"/>
            <a:ext cx="288736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'EndNote'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180</a:t>
            </a:fld>
            <a:endParaRPr lang="en-GB"/>
          </a:p>
        </p:txBody>
      </p:sp>
    </p:spTree>
    <p:extLst>
      <p:ext uri="{BB962C8B-B14F-4D97-AF65-F5344CB8AC3E}">
        <p14:creationId xmlns:p14="http://schemas.microsoft.com/office/powerpoint/2010/main" val="231886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181</a:t>
            </a:fld>
            <a:endParaRPr lang="en-GB"/>
          </a:p>
        </p:txBody>
      </p:sp>
      <p:pic>
        <p:nvPicPr>
          <p:cNvPr id="3" name="Picture 2" descr="Screen Shot 2013-11-08 at 14.55.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3" y="548680"/>
            <a:ext cx="9144000" cy="4568580"/>
          </a:xfrm>
          <a:prstGeom prst="rect">
            <a:avLst/>
          </a:prstGeom>
        </p:spPr>
      </p:pic>
      <p:cxnSp>
        <p:nvCxnSpPr>
          <p:cNvPr id="6" name="Straight Arrow Connector 5"/>
          <p:cNvCxnSpPr/>
          <p:nvPr/>
        </p:nvCxnSpPr>
        <p:spPr bwMode="auto">
          <a:xfrm flipV="1">
            <a:off x="4283968" y="4581128"/>
            <a:ext cx="2232248" cy="115212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403648" y="5517232"/>
            <a:ext cx="48245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Download the Cite While You Write plug-in for Mac here</a:t>
            </a:r>
          </a:p>
        </p:txBody>
      </p:sp>
    </p:spTree>
    <p:extLst>
      <p:ext uri="{BB962C8B-B14F-4D97-AF65-F5344CB8AC3E}">
        <p14:creationId xmlns:p14="http://schemas.microsoft.com/office/powerpoint/2010/main" val="3164609453"/>
      </p:ext>
    </p:extLst>
  </p:cSld>
  <p:clrMapOvr>
    <a:masterClrMapping/>
  </p:clrMapOvr>
  <p:transition spd="med">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182</a:t>
            </a:fld>
            <a:endParaRPr lang="en-GB"/>
          </a:p>
        </p:txBody>
      </p:sp>
      <p:pic>
        <p:nvPicPr>
          <p:cNvPr id="3" name="Picture 2" descr="Screen Shot 2013-11-08 at 14.55.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4669"/>
            <a:ext cx="9144000" cy="4558311"/>
          </a:xfrm>
          <a:prstGeom prst="rect">
            <a:avLst/>
          </a:prstGeom>
        </p:spPr>
      </p:pic>
    </p:spTree>
    <p:extLst>
      <p:ext uri="{BB962C8B-B14F-4D97-AF65-F5344CB8AC3E}">
        <p14:creationId xmlns:p14="http://schemas.microsoft.com/office/powerpoint/2010/main" val="3725630965"/>
      </p:ext>
    </p:extLst>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4.56.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 y="454351"/>
            <a:ext cx="9144000" cy="572346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183</a:t>
            </a:fld>
            <a:endParaRPr lang="en-GB"/>
          </a:p>
        </p:txBody>
      </p:sp>
      <p:sp>
        <p:nvSpPr>
          <p:cNvPr id="5" name="Text Box 10"/>
          <p:cNvSpPr txBox="1">
            <a:spLocks noChangeArrowheads="1"/>
          </p:cNvSpPr>
          <p:nvPr/>
        </p:nvSpPr>
        <p:spPr bwMode="auto">
          <a:xfrm>
            <a:off x="3059832" y="2348880"/>
            <a:ext cx="360040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40000"/>
              </a:spcBef>
              <a:spcAft>
                <a:spcPct val="40000"/>
              </a:spcAft>
            </a:pPr>
            <a:r>
              <a:rPr lang="en-GB" sz="2400" b="1" dirty="0" smtClean="0">
                <a:solidFill>
                  <a:srgbClr val="000000"/>
                </a:solidFill>
                <a:latin typeface="Lucida Sans" pitchFamily="34" charset="0"/>
              </a:rPr>
              <a:t>Go to 'EndNote X7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sym typeface="Wingdings 3" pitchFamily="18" charset="2"/>
            </a:endParaRPr>
          </a:p>
        </p:txBody>
      </p:sp>
      <p:sp>
        <p:nvSpPr>
          <p:cNvPr id="6" name="Oval 5"/>
          <p:cNvSpPr/>
          <p:nvPr/>
        </p:nvSpPr>
        <p:spPr>
          <a:xfrm>
            <a:off x="395536" y="692696"/>
            <a:ext cx="1800200"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634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8 at 14.56.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92"/>
            <a:ext cx="9144000" cy="6601216"/>
          </a:xfrm>
          <a:prstGeom prst="rect">
            <a:avLst/>
          </a:prstGeom>
        </p:spPr>
      </p:pic>
      <p:sp>
        <p:nvSpPr>
          <p:cNvPr id="3" name="Oval 2"/>
          <p:cNvSpPr/>
          <p:nvPr/>
        </p:nvSpPr>
        <p:spPr>
          <a:xfrm>
            <a:off x="0" y="3284984"/>
            <a:ext cx="2915816"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5076056" y="1052736"/>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Web of Knowledge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68421836"/>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6.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764704"/>
            <a:ext cx="6946900" cy="4889500"/>
          </a:xfrm>
          <a:prstGeom prst="rect">
            <a:avLst/>
          </a:prstGeom>
        </p:spPr>
      </p:pic>
      <p:sp>
        <p:nvSpPr>
          <p:cNvPr id="3" name="TextBox 2"/>
          <p:cNvSpPr txBox="1"/>
          <p:nvPr/>
        </p:nvSpPr>
        <p:spPr bwMode="auto">
          <a:xfrm>
            <a:off x="5292080" y="548680"/>
            <a:ext cx="30243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Confirm your Web credentials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709166950"/>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8 at 14.57.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5530305"/>
          </a:xfrm>
          <a:prstGeom prst="rect">
            <a:avLst/>
          </a:prstGeom>
        </p:spPr>
      </p:pic>
      <p:sp>
        <p:nvSpPr>
          <p:cNvPr id="3" name="Oval 2"/>
          <p:cNvSpPr/>
          <p:nvPr/>
        </p:nvSpPr>
        <p:spPr>
          <a:xfrm>
            <a:off x="0" y="692696"/>
            <a:ext cx="467544"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75856" y="2492896"/>
            <a:ext cx="475252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Sync the library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81916777"/>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8.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76968"/>
            <a:ext cx="7429500" cy="6464300"/>
          </a:xfrm>
          <a:prstGeom prst="rect">
            <a:avLst/>
          </a:prstGeom>
        </p:spPr>
      </p:pic>
      <p:sp>
        <p:nvSpPr>
          <p:cNvPr id="3" name="TextBox 2"/>
          <p:cNvSpPr txBox="1"/>
          <p:nvPr/>
        </p:nvSpPr>
        <p:spPr bwMode="auto">
          <a:xfrm>
            <a:off x="2699792" y="198884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'Save'</a:t>
            </a:r>
            <a:endParaRPr lang="en-GB" sz="2400" b="1" dirty="0">
              <a:solidFill>
                <a:srgbClr val="000000"/>
              </a:solidFill>
              <a:latin typeface="Lucida Sans" pitchFamily="34" charset="0"/>
            </a:endParaRPr>
          </a:p>
        </p:txBody>
      </p:sp>
      <p:sp>
        <p:nvSpPr>
          <p:cNvPr id="4" name="TextBox 3"/>
          <p:cNvSpPr txBox="1"/>
          <p:nvPr/>
        </p:nvSpPr>
        <p:spPr bwMode="auto">
          <a:xfrm>
            <a:off x="3059832" y="3249575"/>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At the first Sync you will be prompted to create a back up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56959538"/>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8 at 14.55.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5294"/>
            <a:ext cx="9144000" cy="4558311"/>
          </a:xfrm>
          <a:prstGeom prst="rect">
            <a:avLst/>
          </a:prstGeom>
        </p:spPr>
      </p:pic>
      <p:sp>
        <p:nvSpPr>
          <p:cNvPr id="3" name="TextBox 2"/>
          <p:cNvSpPr txBox="1"/>
          <p:nvPr/>
        </p:nvSpPr>
        <p:spPr bwMode="auto">
          <a:xfrm>
            <a:off x="3548151" y="5661248"/>
            <a:ext cx="502076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All references and normal groups are copied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82905575"/>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Word with EndNote Online</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189</a:t>
            </a:fld>
            <a:endParaRPr lang="en-GB"/>
          </a:p>
        </p:txBody>
      </p:sp>
    </p:spTree>
    <p:extLst>
      <p:ext uri="{BB962C8B-B14F-4D97-AF65-F5344CB8AC3E}">
        <p14:creationId xmlns:p14="http://schemas.microsoft.com/office/powerpoint/2010/main" val="323193386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a:t>
            </a:fld>
            <a:endParaRPr lang="en-GB"/>
          </a:p>
        </p:txBody>
      </p:sp>
      <p:pic>
        <p:nvPicPr>
          <p:cNvPr id="3" name="Picture 2" descr="Screen Shot 2013-10-29 at 14.44.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 y="260648"/>
            <a:ext cx="9144000" cy="4606018"/>
          </a:xfrm>
          <a:prstGeom prst="rect">
            <a:avLst/>
          </a:prstGeom>
          <a:ln>
            <a:solidFill>
              <a:srgbClr val="000066"/>
            </a:solidFill>
          </a:ln>
        </p:spPr>
      </p:pic>
      <p:sp>
        <p:nvSpPr>
          <p:cNvPr id="4" name="TextBox 3"/>
          <p:cNvSpPr txBox="1"/>
          <p:nvPr/>
        </p:nvSpPr>
        <p:spPr bwMode="auto">
          <a:xfrm>
            <a:off x="899592" y="5126729"/>
            <a:ext cx="720080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to view the full reference entry, a preview in the chosen reference style and/or full text of an attached </a:t>
            </a:r>
            <a:r>
              <a:rPr lang="en-GB" sz="2400" b="1" dirty="0" err="1" smtClean="0">
                <a:solidFill>
                  <a:srgbClr val="000000"/>
                </a:solidFill>
                <a:latin typeface="Lucida Sans" pitchFamily="34" charset="0"/>
              </a:rPr>
              <a:t>pdf</a:t>
            </a:r>
            <a:endParaRPr lang="en-GB" sz="2400" b="1" dirty="0" smtClean="0">
              <a:solidFill>
                <a:srgbClr val="000000"/>
              </a:solidFill>
              <a:latin typeface="Lucida Sans" pitchFamily="34" charset="0"/>
            </a:endParaRPr>
          </a:p>
        </p:txBody>
      </p:sp>
    </p:spTree>
    <p:extLst>
      <p:ext uri="{BB962C8B-B14F-4D97-AF65-F5344CB8AC3E}">
        <p14:creationId xmlns:p14="http://schemas.microsoft.com/office/powerpoint/2010/main" val="3615081680"/>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190</a:t>
            </a:fld>
            <a:endParaRPr lang="en-GB"/>
          </a:p>
        </p:txBody>
      </p:sp>
      <p:pic>
        <p:nvPicPr>
          <p:cNvPr id="3" name="Picture 2" descr="Screen Shot 2013-11-08 at 14.5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551467"/>
          </a:xfrm>
          <a:prstGeom prst="rect">
            <a:avLst/>
          </a:prstGeom>
        </p:spPr>
      </p:pic>
      <p:sp>
        <p:nvSpPr>
          <p:cNvPr id="4" name="TextBox 3"/>
          <p:cNvSpPr txBox="1"/>
          <p:nvPr/>
        </p:nvSpPr>
        <p:spPr bwMode="auto">
          <a:xfrm>
            <a:off x="3707904" y="3933056"/>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download the CWYW plugin</a:t>
            </a:r>
          </a:p>
        </p:txBody>
      </p:sp>
    </p:spTree>
    <p:extLst>
      <p:ext uri="{BB962C8B-B14F-4D97-AF65-F5344CB8AC3E}">
        <p14:creationId xmlns:p14="http://schemas.microsoft.com/office/powerpoint/2010/main" val="2467067061"/>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191</a:t>
            </a:fld>
            <a:endParaRPr lang="en-GB"/>
          </a:p>
        </p:txBody>
      </p:sp>
      <p:pic>
        <p:nvPicPr>
          <p:cNvPr id="3" name="Picture 2" descr="Screen Shot 2013-11-08 at 15.00.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6"/>
            <a:ext cx="9144000" cy="6847514"/>
          </a:xfrm>
          <a:prstGeom prst="rect">
            <a:avLst/>
          </a:prstGeom>
        </p:spPr>
      </p:pic>
      <p:sp>
        <p:nvSpPr>
          <p:cNvPr id="4" name="TextBox 3"/>
          <p:cNvSpPr txBox="1"/>
          <p:nvPr/>
        </p:nvSpPr>
        <p:spPr bwMode="auto">
          <a:xfrm>
            <a:off x="1691680" y="4653136"/>
            <a:ext cx="53285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Change to the Online toolbar: go to 'Tools, CWYW Preferences'</a:t>
            </a:r>
          </a:p>
        </p:txBody>
      </p:sp>
      <p:sp>
        <p:nvSpPr>
          <p:cNvPr id="5" name="Oval 4"/>
          <p:cNvSpPr/>
          <p:nvPr/>
        </p:nvSpPr>
        <p:spPr bwMode="auto">
          <a:xfrm>
            <a:off x="6156176" y="3434243"/>
            <a:ext cx="3096344" cy="570821"/>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608266350"/>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192</a:t>
            </a:fld>
            <a:endParaRPr lang="en-GB"/>
          </a:p>
        </p:txBody>
      </p:sp>
      <p:pic>
        <p:nvPicPr>
          <p:cNvPr id="3" name="Picture 2" descr="Screen Shot 2013-11-08 at 15.0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542938"/>
            <a:ext cx="6502400" cy="5727700"/>
          </a:xfrm>
          <a:prstGeom prst="rect">
            <a:avLst/>
          </a:prstGeom>
        </p:spPr>
      </p:pic>
      <p:sp>
        <p:nvSpPr>
          <p:cNvPr id="4" name="Oval 3"/>
          <p:cNvSpPr/>
          <p:nvPr/>
        </p:nvSpPr>
        <p:spPr bwMode="auto">
          <a:xfrm>
            <a:off x="5652120" y="836712"/>
            <a:ext cx="1584176"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5" name="TextBox 4"/>
          <p:cNvSpPr txBox="1"/>
          <p:nvPr/>
        </p:nvSpPr>
        <p:spPr bwMode="auto">
          <a:xfrm>
            <a:off x="3779912" y="2708920"/>
            <a:ext cx="453650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the 'Application' tab</a:t>
            </a:r>
          </a:p>
        </p:txBody>
      </p:sp>
    </p:spTree>
    <p:extLst>
      <p:ext uri="{BB962C8B-B14F-4D97-AF65-F5344CB8AC3E}">
        <p14:creationId xmlns:p14="http://schemas.microsoft.com/office/powerpoint/2010/main" val="2758645274"/>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193</a:t>
            </a:fld>
            <a:endParaRPr lang="en-GB"/>
          </a:p>
        </p:txBody>
      </p:sp>
      <p:pic>
        <p:nvPicPr>
          <p:cNvPr id="3" name="Picture 2" descr="Screen Shot 2013-11-08 at 15.0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99697"/>
            <a:ext cx="6489700" cy="5702300"/>
          </a:xfrm>
          <a:prstGeom prst="rect">
            <a:avLst/>
          </a:prstGeom>
          <a:ln>
            <a:solidFill>
              <a:srgbClr val="000066"/>
            </a:solidFill>
          </a:ln>
        </p:spPr>
      </p:pic>
      <p:sp>
        <p:nvSpPr>
          <p:cNvPr id="4" name="TextBox 3"/>
          <p:cNvSpPr txBox="1"/>
          <p:nvPr/>
        </p:nvSpPr>
        <p:spPr bwMode="auto">
          <a:xfrm>
            <a:off x="1907704" y="4293096"/>
            <a:ext cx="439248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Switch to EndNote online</a:t>
            </a:r>
          </a:p>
        </p:txBody>
      </p:sp>
      <p:sp>
        <p:nvSpPr>
          <p:cNvPr id="5" name="Oval 4"/>
          <p:cNvSpPr/>
          <p:nvPr/>
        </p:nvSpPr>
        <p:spPr bwMode="auto">
          <a:xfrm>
            <a:off x="1259632" y="2132856"/>
            <a:ext cx="2232248"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936247829"/>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194</a:t>
            </a:fld>
            <a:endParaRPr lang="en-GB"/>
          </a:p>
        </p:txBody>
      </p:sp>
      <p:pic>
        <p:nvPicPr>
          <p:cNvPr id="4" name="Picture 3" descr="Screen Shot 2013-11-08 at 15.0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517"/>
            <a:ext cx="8477834" cy="6858000"/>
          </a:xfrm>
          <a:prstGeom prst="rect">
            <a:avLst/>
          </a:prstGeom>
        </p:spPr>
      </p:pic>
      <p:cxnSp>
        <p:nvCxnSpPr>
          <p:cNvPr id="6" name="Straight Arrow Connector 5"/>
          <p:cNvCxnSpPr/>
          <p:nvPr/>
        </p:nvCxnSpPr>
        <p:spPr bwMode="auto">
          <a:xfrm flipH="1" flipV="1">
            <a:off x="2555776" y="2492896"/>
            <a:ext cx="576064" cy="116342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1835696" y="3425483"/>
            <a:ext cx="367240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find citations</a:t>
            </a:r>
          </a:p>
        </p:txBody>
      </p:sp>
    </p:spTree>
    <p:extLst>
      <p:ext uri="{BB962C8B-B14F-4D97-AF65-F5344CB8AC3E}">
        <p14:creationId xmlns:p14="http://schemas.microsoft.com/office/powerpoint/2010/main" val="1932957707"/>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195</a:t>
            </a:fld>
            <a:endParaRPr lang="en-GB"/>
          </a:p>
        </p:txBody>
      </p:sp>
      <p:pic>
        <p:nvPicPr>
          <p:cNvPr id="3" name="Picture 2" descr="Screen Shot 2013-11-08 at 15.08.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0"/>
            <a:ext cx="6940912" cy="6858000"/>
          </a:xfrm>
          <a:prstGeom prst="rect">
            <a:avLst/>
          </a:prstGeom>
        </p:spPr>
      </p:pic>
      <p:sp>
        <p:nvSpPr>
          <p:cNvPr id="4" name="TextBox 3"/>
          <p:cNvSpPr txBox="1"/>
          <p:nvPr/>
        </p:nvSpPr>
        <p:spPr bwMode="auto">
          <a:xfrm>
            <a:off x="1691680" y="1556792"/>
            <a:ext cx="46805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Enter a search term and choose required record</a:t>
            </a:r>
          </a:p>
        </p:txBody>
      </p:sp>
      <p:cxnSp>
        <p:nvCxnSpPr>
          <p:cNvPr id="7" name="Straight Arrow Connector 6"/>
          <p:cNvCxnSpPr/>
          <p:nvPr/>
        </p:nvCxnSpPr>
        <p:spPr bwMode="auto">
          <a:xfrm flipH="1">
            <a:off x="6660232" y="4293096"/>
            <a:ext cx="396044" cy="122413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TextBox 4"/>
          <p:cNvSpPr txBox="1"/>
          <p:nvPr/>
        </p:nvSpPr>
        <p:spPr bwMode="auto">
          <a:xfrm>
            <a:off x="5652120" y="3429000"/>
            <a:ext cx="28083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'Insert' or choose citation format</a:t>
            </a:r>
          </a:p>
        </p:txBody>
      </p:sp>
    </p:spTree>
    <p:extLst>
      <p:ext uri="{BB962C8B-B14F-4D97-AF65-F5344CB8AC3E}">
        <p14:creationId xmlns:p14="http://schemas.microsoft.com/office/powerpoint/2010/main" val="2464321610"/>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196</a:t>
            </a:fld>
            <a:endParaRPr lang="en-GB"/>
          </a:p>
        </p:txBody>
      </p:sp>
      <p:pic>
        <p:nvPicPr>
          <p:cNvPr id="3" name="Picture 2" descr="Screen Shot 2013-11-08 at 15.08.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0"/>
            <a:ext cx="8464851" cy="6858000"/>
          </a:xfrm>
          <a:prstGeom prst="rect">
            <a:avLst/>
          </a:prstGeom>
        </p:spPr>
      </p:pic>
    </p:spTree>
    <p:extLst>
      <p:ext uri="{BB962C8B-B14F-4D97-AF65-F5344CB8AC3E}">
        <p14:creationId xmlns:p14="http://schemas.microsoft.com/office/powerpoint/2010/main" val="4029756216"/>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197</a:t>
            </a:fld>
            <a:endParaRPr lang="en-GB"/>
          </a:p>
        </p:txBody>
      </p:sp>
      <p:pic>
        <p:nvPicPr>
          <p:cNvPr id="3" name="Picture 2" descr="Screen Shot 2013-11-08 at 15.09.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585555"/>
            <a:ext cx="6921500" cy="5257800"/>
          </a:xfrm>
          <a:prstGeom prst="rect">
            <a:avLst/>
          </a:prstGeom>
          <a:ln>
            <a:solidFill>
              <a:srgbClr val="000066"/>
            </a:solidFill>
          </a:ln>
        </p:spPr>
      </p:pic>
      <p:sp>
        <p:nvSpPr>
          <p:cNvPr id="4" name="TextBox 3"/>
          <p:cNvSpPr txBox="1"/>
          <p:nvPr/>
        </p:nvSpPr>
        <p:spPr bwMode="auto">
          <a:xfrm>
            <a:off x="3203848" y="3789040"/>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the layout tab to modify the bibliography</a:t>
            </a:r>
          </a:p>
        </p:txBody>
      </p:sp>
      <p:sp>
        <p:nvSpPr>
          <p:cNvPr id="5" name="Oval 4"/>
          <p:cNvSpPr/>
          <p:nvPr/>
        </p:nvSpPr>
        <p:spPr bwMode="auto">
          <a:xfrm>
            <a:off x="5004048" y="836712"/>
            <a:ext cx="1296144"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4138446224"/>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198</a:t>
            </a:fld>
            <a:endParaRPr lang="en-GB"/>
          </a:p>
        </p:txBody>
      </p:sp>
      <p:pic>
        <p:nvPicPr>
          <p:cNvPr id="4" name="Picture 3" descr="Screen Shot 2013-11-08 at 15.11.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397"/>
            <a:ext cx="8430936" cy="6858000"/>
          </a:xfrm>
          <a:prstGeom prst="rect">
            <a:avLst/>
          </a:prstGeom>
        </p:spPr>
      </p:pic>
      <p:sp>
        <p:nvSpPr>
          <p:cNvPr id="3" name="TextBox 2"/>
          <p:cNvSpPr txBox="1"/>
          <p:nvPr/>
        </p:nvSpPr>
        <p:spPr bwMode="auto">
          <a:xfrm>
            <a:off x="2267744" y="2780928"/>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the Edit &amp; Manage Citations tab to make changes</a:t>
            </a:r>
          </a:p>
        </p:txBody>
      </p:sp>
    </p:spTree>
    <p:extLst>
      <p:ext uri="{BB962C8B-B14F-4D97-AF65-F5344CB8AC3E}">
        <p14:creationId xmlns:p14="http://schemas.microsoft.com/office/powerpoint/2010/main" val="3196952198"/>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199</a:t>
            </a:fld>
            <a:endParaRPr lang="en-GB"/>
          </a:p>
        </p:txBody>
      </p:sp>
      <p:pic>
        <p:nvPicPr>
          <p:cNvPr id="3" name="Picture 2" descr="Screen Shot 2013-11-08 at 15.10.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212"/>
            <a:ext cx="6845643" cy="6858000"/>
          </a:xfrm>
          <a:prstGeom prst="rect">
            <a:avLst/>
          </a:prstGeom>
        </p:spPr>
      </p:pic>
      <p:cxnSp>
        <p:nvCxnSpPr>
          <p:cNvPr id="6" name="Straight Arrow Connector 5"/>
          <p:cNvCxnSpPr/>
          <p:nvPr/>
        </p:nvCxnSpPr>
        <p:spPr bwMode="auto">
          <a:xfrm flipH="1">
            <a:off x="2555776" y="2924944"/>
            <a:ext cx="144016" cy="2088232"/>
          </a:xfrm>
          <a:prstGeom prst="straightConnector1">
            <a:avLst/>
          </a:prstGeom>
          <a:noFill/>
          <a:ln w="57150" cap="flat" cmpd="sng" algn="ctr">
            <a:solidFill>
              <a:srgbClr val="FF0066"/>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907704" y="2132856"/>
            <a:ext cx="302433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the Suffix box to add page numbers</a:t>
            </a:r>
          </a:p>
        </p:txBody>
      </p:sp>
    </p:spTree>
    <p:extLst>
      <p:ext uri="{BB962C8B-B14F-4D97-AF65-F5344CB8AC3E}">
        <p14:creationId xmlns:p14="http://schemas.microsoft.com/office/powerpoint/2010/main" val="320856322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What is EndNote for?</a:t>
            </a:r>
          </a:p>
        </p:txBody>
      </p:sp>
      <p:sp>
        <p:nvSpPr>
          <p:cNvPr id="3075" name="Rectangle 3"/>
          <p:cNvSpPr>
            <a:spLocks noGrp="1" noChangeArrowheads="1"/>
          </p:cNvSpPr>
          <p:nvPr>
            <p:ph type="body" idx="1"/>
          </p:nvPr>
        </p:nvSpPr>
        <p:spPr>
          <a:xfrm>
            <a:off x="323850" y="2205038"/>
            <a:ext cx="8426450" cy="3744912"/>
          </a:xfrm>
        </p:spPr>
        <p:txBody>
          <a:bodyPr/>
          <a:lstStyle/>
          <a:p>
            <a:pPr eaLnBrk="1" hangingPunct="1">
              <a:spcBef>
                <a:spcPct val="0"/>
              </a:spcBef>
            </a:pPr>
            <a:r>
              <a:rPr lang="en-GB" smtClean="0"/>
              <a:t>Build a personal reference library</a:t>
            </a:r>
          </a:p>
          <a:p>
            <a:pPr eaLnBrk="1" hangingPunct="1">
              <a:spcBef>
                <a:spcPct val="0"/>
              </a:spcBef>
              <a:buFont typeface="Wingdings" pitchFamily="2" charset="2"/>
              <a:buNone/>
            </a:pPr>
            <a:endParaRPr lang="en-GB" smtClean="0"/>
          </a:p>
          <a:p>
            <a:pPr eaLnBrk="1" hangingPunct="1">
              <a:spcBef>
                <a:spcPct val="0"/>
              </a:spcBef>
            </a:pPr>
            <a:r>
              <a:rPr lang="en-GB" smtClean="0"/>
              <a:t>Search databases and export references</a:t>
            </a:r>
          </a:p>
          <a:p>
            <a:pPr eaLnBrk="1" hangingPunct="1">
              <a:spcBef>
                <a:spcPct val="0"/>
              </a:spcBef>
              <a:buFont typeface="Wingdings" pitchFamily="2" charset="2"/>
              <a:buNone/>
            </a:pPr>
            <a:endParaRPr lang="en-GB" smtClean="0"/>
          </a:p>
          <a:p>
            <a:pPr eaLnBrk="1" hangingPunct="1">
              <a:spcBef>
                <a:spcPct val="0"/>
              </a:spcBef>
            </a:pPr>
            <a:r>
              <a:rPr lang="en-GB" smtClean="0"/>
              <a:t>Customise EndNote</a:t>
            </a:r>
          </a:p>
          <a:p>
            <a:pPr eaLnBrk="1" hangingPunct="1">
              <a:spcBef>
                <a:spcPct val="0"/>
              </a:spcBef>
            </a:pPr>
            <a:endParaRPr lang="en-GB" smtClean="0"/>
          </a:p>
          <a:p>
            <a:pPr eaLnBrk="1" hangingPunct="1">
              <a:spcBef>
                <a:spcPct val="0"/>
              </a:spcBef>
            </a:pPr>
            <a:r>
              <a:rPr lang="en-GB" smtClean="0"/>
              <a:t>Insert citations and build bibliography</a:t>
            </a:r>
          </a:p>
          <a:p>
            <a:pPr eaLnBrk="1" hangingPunct="1">
              <a:spcBef>
                <a:spcPct val="0"/>
              </a:spcBef>
              <a:buFont typeface="Wingdings" pitchFamily="2" charset="2"/>
              <a:buNone/>
            </a:pPr>
            <a:endParaRPr lang="en-GB" smtClean="0"/>
          </a:p>
          <a:p>
            <a:pPr eaLnBrk="1" hangingPunct="1">
              <a:spcBef>
                <a:spcPct val="0"/>
              </a:spcBef>
            </a:pPr>
            <a:endParaRPr lang="en-GB" smtClean="0"/>
          </a:p>
          <a:p>
            <a:pPr eaLnBrk="1" hangingPunct="1">
              <a:spcBef>
                <a:spcPct val="0"/>
              </a:spcBef>
              <a:buFont typeface="Wingdings" pitchFamily="2" charset="2"/>
              <a:buNone/>
            </a:pPr>
            <a:endParaRPr lang="en-GB" smtClean="0"/>
          </a:p>
          <a:p>
            <a:pPr eaLnBrk="1" hangingPunct="1">
              <a:spcBef>
                <a:spcPct val="0"/>
              </a:spcBef>
            </a:pPr>
            <a:endParaRPr lang="en-GB"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fade">
                                      <p:cBhvr>
                                        <p:cTn id="11" dur="2000"/>
                                        <p:tgtEl>
                                          <p:spTgt spid="3075">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Effect transition="in" filter="fade">
                                      <p:cBhvr>
                                        <p:cTn id="15" dur="2000"/>
                                        <p:tgtEl>
                                          <p:spTgt spid="3075">
                                            <p:txEl>
                                              <p:pRg st="4" end="4"/>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Effect transition="in" filter="fade">
                                      <p:cBhvr>
                                        <p:cTn id="19"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a:t>
            </a:fld>
            <a:endParaRPr lang="en-GB"/>
          </a:p>
        </p:txBody>
      </p:sp>
      <p:pic>
        <p:nvPicPr>
          <p:cNvPr id="3" name="Picture 2" descr="Screen Shot 2013-10-29 at 14.4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794"/>
            <a:ext cx="9144000" cy="4599214"/>
          </a:xfrm>
          <a:prstGeom prst="rect">
            <a:avLst/>
          </a:prstGeom>
        </p:spPr>
      </p:pic>
      <p:sp>
        <p:nvSpPr>
          <p:cNvPr id="4" name="TextBox 3"/>
          <p:cNvSpPr txBox="1"/>
          <p:nvPr/>
        </p:nvSpPr>
        <p:spPr bwMode="auto">
          <a:xfrm>
            <a:off x="1907704" y="4293096"/>
            <a:ext cx="640871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…or simply view the list of references</a:t>
            </a:r>
          </a:p>
        </p:txBody>
      </p:sp>
      <p:sp>
        <p:nvSpPr>
          <p:cNvPr id="5" name="Oval 4"/>
          <p:cNvSpPr/>
          <p:nvPr/>
        </p:nvSpPr>
        <p:spPr bwMode="auto">
          <a:xfrm>
            <a:off x="7380312" y="2348880"/>
            <a:ext cx="1656184"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867979108"/>
      </p:ext>
    </p:extLst>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8 at 15.11.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4727"/>
            <a:ext cx="8430936"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200</a:t>
            </a:fld>
            <a:endParaRPr lang="en-GB"/>
          </a:p>
        </p:txBody>
      </p:sp>
      <p:sp>
        <p:nvSpPr>
          <p:cNvPr id="4" name="TextBox 3"/>
          <p:cNvSpPr txBox="1"/>
          <p:nvPr/>
        </p:nvSpPr>
        <p:spPr bwMode="auto">
          <a:xfrm>
            <a:off x="3059832" y="3284984"/>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To remove a citation, go to 'Edit &amp; Manage Citation(s)</a:t>
            </a:r>
          </a:p>
        </p:txBody>
      </p:sp>
    </p:spTree>
    <p:extLst>
      <p:ext uri="{BB962C8B-B14F-4D97-AF65-F5344CB8AC3E}">
        <p14:creationId xmlns:p14="http://schemas.microsoft.com/office/powerpoint/2010/main" val="2148946649"/>
      </p:ext>
    </p:extLst>
  </p:cSld>
  <p:clrMapOvr>
    <a:masterClrMapping/>
  </p:clrMapOvr>
  <p:transition spd="med">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201</a:t>
            </a:fld>
            <a:endParaRPr lang="en-GB"/>
          </a:p>
        </p:txBody>
      </p:sp>
      <p:pic>
        <p:nvPicPr>
          <p:cNvPr id="3" name="Picture 2" descr="Screen Shot 2013-11-08 at 15.11.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504415" cy="6858000"/>
          </a:xfrm>
          <a:prstGeom prst="rect">
            <a:avLst/>
          </a:prstGeom>
        </p:spPr>
      </p:pic>
      <p:cxnSp>
        <p:nvCxnSpPr>
          <p:cNvPr id="6" name="Straight Arrow Connector 5"/>
          <p:cNvCxnSpPr/>
          <p:nvPr/>
        </p:nvCxnSpPr>
        <p:spPr bwMode="auto">
          <a:xfrm flipV="1">
            <a:off x="5076056" y="1916832"/>
            <a:ext cx="1584176" cy="23083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259632" y="1916832"/>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remove citation</a:t>
            </a:r>
          </a:p>
        </p:txBody>
      </p:sp>
    </p:spTree>
    <p:extLst>
      <p:ext uri="{BB962C8B-B14F-4D97-AF65-F5344CB8AC3E}">
        <p14:creationId xmlns:p14="http://schemas.microsoft.com/office/powerpoint/2010/main" val="1578740883"/>
      </p:ext>
    </p:extLst>
  </p:cSld>
  <p:clrMapOvr>
    <a:masterClrMapping/>
  </p:clrMapOvr>
  <p:transition spd="med">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202</a:t>
            </a:fld>
            <a:endParaRPr lang="en-GB"/>
          </a:p>
        </p:txBody>
      </p:sp>
      <p:pic>
        <p:nvPicPr>
          <p:cNvPr id="4" name="Picture 3" descr="Screen Shot 2012-11-13 at 13.0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003360" cy="6858000"/>
          </a:xfrm>
          <a:prstGeom prst="rect">
            <a:avLst/>
          </a:prstGeom>
        </p:spPr>
      </p:pic>
      <p:pic>
        <p:nvPicPr>
          <p:cNvPr id="3" name="Picture 2" descr="Screen Shot 2013-11-08 at 14.45.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490"/>
            <a:ext cx="9144000" cy="6759510"/>
          </a:xfrm>
          <a:prstGeom prst="rect">
            <a:avLst/>
          </a:prstGeom>
        </p:spPr>
      </p:pic>
    </p:spTree>
    <p:extLst>
      <p:ext uri="{BB962C8B-B14F-4D97-AF65-F5344CB8AC3E}">
        <p14:creationId xmlns:p14="http://schemas.microsoft.com/office/powerpoint/2010/main" val="1160411139"/>
      </p:ext>
    </p:extLst>
  </p:cSld>
  <p:clrMapOvr>
    <a:masterClrMapping/>
  </p:clrMapOvr>
  <p:transition spd="med">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203</a:t>
            </a:fld>
            <a:endParaRPr lang="en-GB"/>
          </a:p>
        </p:txBody>
      </p:sp>
      <p:pic>
        <p:nvPicPr>
          <p:cNvPr id="3" name="Picture 2" descr="Screen Shot 2013-11-08 at 15.12.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8480323" cy="6858000"/>
          </a:xfrm>
          <a:prstGeom prst="rect">
            <a:avLst/>
          </a:prstGeom>
        </p:spPr>
      </p:pic>
      <p:sp>
        <p:nvSpPr>
          <p:cNvPr id="4" name="TextBox 3"/>
          <p:cNvSpPr txBox="1"/>
          <p:nvPr/>
        </p:nvSpPr>
        <p:spPr bwMode="auto">
          <a:xfrm>
            <a:off x="3491880" y="2924944"/>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'Configure Bibliography' to modify layout</a:t>
            </a:r>
          </a:p>
        </p:txBody>
      </p:sp>
      <p:sp>
        <p:nvSpPr>
          <p:cNvPr id="5" name="Oval 4"/>
          <p:cNvSpPr/>
          <p:nvPr/>
        </p:nvSpPr>
        <p:spPr bwMode="auto">
          <a:xfrm>
            <a:off x="3491880" y="2060848"/>
            <a:ext cx="194421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933630332"/>
      </p:ext>
    </p:extLst>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204</a:t>
            </a:fld>
            <a:endParaRPr lang="en-GB"/>
          </a:p>
        </p:txBody>
      </p:sp>
      <p:pic>
        <p:nvPicPr>
          <p:cNvPr id="3" name="Picture 2" descr="Screen Shot 2013-11-08 at 15.12.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620688"/>
            <a:ext cx="6921500" cy="5219700"/>
          </a:xfrm>
          <a:prstGeom prst="rect">
            <a:avLst/>
          </a:prstGeom>
          <a:ln>
            <a:solidFill>
              <a:srgbClr val="000066"/>
            </a:solidFill>
          </a:ln>
        </p:spPr>
      </p:pic>
      <p:cxnSp>
        <p:nvCxnSpPr>
          <p:cNvPr id="9" name="Straight Arrow Connector 8"/>
          <p:cNvCxnSpPr/>
          <p:nvPr/>
        </p:nvCxnSpPr>
        <p:spPr bwMode="auto">
          <a:xfrm>
            <a:off x="2483768" y="2795736"/>
            <a:ext cx="648072" cy="185740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547664" y="2564904"/>
            <a:ext cx="381642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Remove the indent…</a:t>
            </a:r>
          </a:p>
        </p:txBody>
      </p:sp>
      <p:cxnSp>
        <p:nvCxnSpPr>
          <p:cNvPr id="7" name="Straight Arrow Connector 6"/>
          <p:cNvCxnSpPr/>
          <p:nvPr/>
        </p:nvCxnSpPr>
        <p:spPr bwMode="auto">
          <a:xfrm>
            <a:off x="5076056" y="3772490"/>
            <a:ext cx="720080" cy="109667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TextBox 4"/>
          <p:cNvSpPr txBox="1"/>
          <p:nvPr/>
        </p:nvSpPr>
        <p:spPr bwMode="auto">
          <a:xfrm>
            <a:off x="4355976" y="3356992"/>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Create a space between references</a:t>
            </a:r>
          </a:p>
        </p:txBody>
      </p:sp>
    </p:spTree>
    <p:extLst>
      <p:ext uri="{BB962C8B-B14F-4D97-AF65-F5344CB8AC3E}">
        <p14:creationId xmlns:p14="http://schemas.microsoft.com/office/powerpoint/2010/main" val="384380803"/>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205</a:t>
            </a:fld>
            <a:endParaRPr lang="en-GB"/>
          </a:p>
        </p:txBody>
      </p:sp>
      <p:pic>
        <p:nvPicPr>
          <p:cNvPr id="3" name="Picture 2" descr="Screen Shot 2013-11-08 at 15.13.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634094"/>
            <a:ext cx="6908800" cy="5245100"/>
          </a:xfrm>
          <a:prstGeom prst="rect">
            <a:avLst/>
          </a:prstGeom>
          <a:ln>
            <a:solidFill>
              <a:srgbClr val="000066"/>
            </a:solidFill>
          </a:ln>
        </p:spPr>
      </p:pic>
      <p:sp>
        <p:nvSpPr>
          <p:cNvPr id="4" name="TextBox 3"/>
          <p:cNvSpPr txBox="1"/>
          <p:nvPr/>
        </p:nvSpPr>
        <p:spPr bwMode="auto">
          <a:xfrm>
            <a:off x="4355976" y="2060848"/>
            <a:ext cx="338437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OK when all choices have been made</a:t>
            </a:r>
          </a:p>
        </p:txBody>
      </p:sp>
      <p:sp>
        <p:nvSpPr>
          <p:cNvPr id="5" name="Oval 4"/>
          <p:cNvSpPr/>
          <p:nvPr/>
        </p:nvSpPr>
        <p:spPr bwMode="auto">
          <a:xfrm>
            <a:off x="6660232" y="5157192"/>
            <a:ext cx="1436192" cy="72200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721559572"/>
      </p:ext>
    </p:extLst>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206</a:t>
            </a:fld>
            <a:endParaRPr lang="en-GB"/>
          </a:p>
        </p:txBody>
      </p:sp>
      <p:pic>
        <p:nvPicPr>
          <p:cNvPr id="3" name="Picture 2" descr="Screen Shot 2013-11-08 at 15.13.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789"/>
            <a:ext cx="8422842" cy="6858000"/>
          </a:xfrm>
          <a:prstGeom prst="rect">
            <a:avLst/>
          </a:prstGeom>
        </p:spPr>
      </p:pic>
    </p:spTree>
    <p:extLst>
      <p:ext uri="{BB962C8B-B14F-4D97-AF65-F5344CB8AC3E}">
        <p14:creationId xmlns:p14="http://schemas.microsoft.com/office/powerpoint/2010/main" val="4090237633"/>
      </p:ext>
    </p:extLst>
  </p:cSld>
  <p:clrMapOvr>
    <a:masterClrMapping/>
  </p:clrMapOvr>
  <p:transition spd="med">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mtClean="0"/>
              <a:t>Get more help</a:t>
            </a:r>
          </a:p>
        </p:txBody>
      </p:sp>
      <p:sp>
        <p:nvSpPr>
          <p:cNvPr id="124931"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for PC and Mac at</a:t>
            </a:r>
          </a:p>
          <a:p>
            <a:pPr eaLnBrk="1" hangingPunct="1">
              <a:buFont typeface="Wingdings" pitchFamily="2" charset="2"/>
              <a:buNone/>
            </a:pPr>
            <a:r>
              <a:rPr lang="en-GB" sz="2600" dirty="0" smtClean="0">
                <a:hlinkClick r:id="rId3"/>
              </a:rPr>
              <a:t>http://library.soton.ac.uk</a:t>
            </a:r>
            <a:r>
              <a:rPr lang="en-GB" sz="2600" smtClean="0">
                <a:hlinkClick r:id="rId3"/>
              </a:rPr>
              <a:t>/endnote</a:t>
            </a:r>
            <a:endParaRPr lang="en-GB" sz="2600" smtClean="0"/>
          </a:p>
          <a:p>
            <a:pPr eaLnBrk="1" hangingPunct="1">
              <a:buFont typeface="Wingdings" pitchFamily="2" charset="2"/>
              <a:buNone/>
            </a:pPr>
            <a:endParaRPr lang="en-GB" sz="2600" smtClean="0"/>
          </a:p>
          <a:p>
            <a:pPr eaLnBrk="1" hangingPunct="1">
              <a:buFont typeface="Wingdings" pitchFamily="2" charset="2"/>
              <a:buNone/>
            </a:pPr>
            <a:r>
              <a:rPr lang="en-GB" sz="2600" dirty="0" smtClean="0">
                <a:hlinkClick r:id="rId4"/>
              </a:rPr>
              <a:t>www.edshare.soton.ac.uk</a:t>
            </a:r>
            <a:endParaRPr lang="en-GB" sz="2600" dirty="0" smtClean="0"/>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207</a:t>
            </a:fld>
            <a:endParaRPr lang="en-GB"/>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Change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21</a:t>
            </a:fld>
            <a:endParaRPr lang="en-GB"/>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all styles to the list</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22</a:t>
            </a:fld>
            <a:endParaRPr lang="en-GB"/>
          </a:p>
        </p:txBody>
      </p:sp>
    </p:spTree>
    <p:extLst>
      <p:ext uri="{BB962C8B-B14F-4D97-AF65-F5344CB8AC3E}">
        <p14:creationId xmlns:p14="http://schemas.microsoft.com/office/powerpoint/2010/main" val="425479557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23</a:t>
            </a:fld>
            <a:endParaRPr lang="en-GB"/>
          </a:p>
        </p:txBody>
      </p:sp>
      <p:sp>
        <p:nvSpPr>
          <p:cNvPr id="5" name="Line 17"/>
          <p:cNvSpPr>
            <a:spLocks noChangeShapeType="1"/>
          </p:cNvSpPr>
          <p:nvPr/>
        </p:nvSpPr>
        <p:spPr bwMode="auto">
          <a:xfrm flipH="1" flipV="1">
            <a:off x="3998404" y="1844822"/>
            <a:ext cx="2517812" cy="30955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10"/>
          <p:cNvSpPr txBox="1">
            <a:spLocks noChangeArrowheads="1"/>
          </p:cNvSpPr>
          <p:nvPr/>
        </p:nvSpPr>
        <p:spPr bwMode="auto">
          <a:xfrm>
            <a:off x="3275856" y="4149080"/>
            <a:ext cx="4897438"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a:t>
            </a:r>
            <a:r>
              <a:rPr lang="en-GB" sz="2400" b="1" dirty="0" smtClean="0">
                <a:solidFill>
                  <a:srgbClr val="000000"/>
                </a:solidFill>
                <a:latin typeface="Lucida Sans" pitchFamily="34" charset="0"/>
              </a:rPr>
              <a:t>Endnote X7 dropdown </a:t>
            </a:r>
            <a:r>
              <a:rPr lang="en-GB" sz="2400" b="1" dirty="0">
                <a:solidFill>
                  <a:srgbClr val="000000"/>
                </a:solidFill>
                <a:latin typeface="Lucida Sans" pitchFamily="34" charset="0"/>
              </a:rPr>
              <a:t>menu and choose </a:t>
            </a:r>
            <a:r>
              <a:rPr lang="en-GB" sz="2400" b="1" dirty="0" smtClean="0">
                <a:solidFill>
                  <a:srgbClr val="000000"/>
                </a:solidFill>
                <a:latin typeface="Lucida Sans" pitchFamily="34" charset="0"/>
              </a:rPr>
              <a:t>'Customizer'</a:t>
            </a:r>
            <a:endParaRPr lang="en-GB" sz="2400" b="1" dirty="0">
              <a:solidFill>
                <a:srgbClr val="000000"/>
              </a:solidFill>
              <a:latin typeface="Lucida Sans" pitchFamily="34" charset="0"/>
            </a:endParaRPr>
          </a:p>
        </p:txBody>
      </p:sp>
      <p:pic>
        <p:nvPicPr>
          <p:cNvPr id="3" name="Picture 2" descr="Screen Shot 2013-10-29 at 14.59.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764704"/>
            <a:ext cx="3022600" cy="3162300"/>
          </a:xfrm>
          <a:prstGeom prst="rect">
            <a:avLst/>
          </a:prstGeom>
          <a:ln>
            <a:solidFill>
              <a:srgbClr val="000066"/>
            </a:solidFill>
          </a:ln>
        </p:spPr>
      </p:pic>
    </p:spTree>
    <p:extLst>
      <p:ext uri="{BB962C8B-B14F-4D97-AF65-F5344CB8AC3E}">
        <p14:creationId xmlns:p14="http://schemas.microsoft.com/office/powerpoint/2010/main" val="3116610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8724900" cy="61468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a:t>
            </a:fld>
            <a:endParaRPr lang="en-GB"/>
          </a:p>
        </p:txBody>
      </p:sp>
      <p:sp>
        <p:nvSpPr>
          <p:cNvPr id="4" name="Line 17"/>
          <p:cNvSpPr>
            <a:spLocks noChangeShapeType="1"/>
          </p:cNvSpPr>
          <p:nvPr/>
        </p:nvSpPr>
        <p:spPr bwMode="auto">
          <a:xfrm>
            <a:off x="6084168" y="4437112"/>
            <a:ext cx="1656184"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10"/>
          <p:cNvSpPr txBox="1">
            <a:spLocks noChangeArrowheads="1"/>
          </p:cNvSpPr>
          <p:nvPr/>
        </p:nvSpPr>
        <p:spPr bwMode="auto">
          <a:xfrm>
            <a:off x="3059832" y="3785508"/>
            <a:ext cx="532859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Check the boxes for 'Connections, Import Filters and Output Styles' and choose 'Next'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728596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0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2" y="723708"/>
            <a:ext cx="9144000" cy="4609448"/>
          </a:xfrm>
          <a:prstGeom prst="rect">
            <a:avLst/>
          </a:prstGeom>
          <a:ln>
            <a:solidFill>
              <a:srgbClr val="000066"/>
            </a:solidFill>
          </a:ln>
        </p:spPr>
      </p:pic>
      <p:sp>
        <p:nvSpPr>
          <p:cNvPr id="8209" name="Line 17"/>
          <p:cNvSpPr>
            <a:spLocks noChangeShapeType="1"/>
          </p:cNvSpPr>
          <p:nvPr/>
        </p:nvSpPr>
        <p:spPr bwMode="auto">
          <a:xfrm flipH="1" flipV="1">
            <a:off x="2987823" y="4581128"/>
            <a:ext cx="2159159" cy="1008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0" name="Text Box 18"/>
          <p:cNvSpPr txBox="1">
            <a:spLocks noChangeArrowheads="1"/>
          </p:cNvSpPr>
          <p:nvPr/>
        </p:nvSpPr>
        <p:spPr bwMode="auto">
          <a:xfrm>
            <a:off x="5292080" y="826847"/>
            <a:ext cx="33845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default style is 'Annotated'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sp>
        <p:nvSpPr>
          <p:cNvPr id="9" name="Line 17"/>
          <p:cNvSpPr>
            <a:spLocks noChangeShapeType="1"/>
          </p:cNvSpPr>
          <p:nvPr/>
        </p:nvSpPr>
        <p:spPr bwMode="auto">
          <a:xfrm flipV="1">
            <a:off x="4602052" y="2564904"/>
            <a:ext cx="1089862" cy="36724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2" name="Text Box 10"/>
          <p:cNvSpPr txBox="1">
            <a:spLocks noChangeArrowheads="1"/>
          </p:cNvSpPr>
          <p:nvPr/>
        </p:nvSpPr>
        <p:spPr bwMode="auto">
          <a:xfrm>
            <a:off x="408463" y="5445224"/>
            <a:ext cx="48974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dropdown menu and choose 'Select Another Style'</a:t>
            </a:r>
          </a:p>
        </p:txBody>
      </p:sp>
      <p:pic>
        <p:nvPicPr>
          <p:cNvPr id="6" name="Picture 5" descr="Screen Shot 2013-10-29 at 15.03.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914" y="2462919"/>
            <a:ext cx="2019300" cy="2527300"/>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2000"/>
                                        <p:tgtEl>
                                          <p:spTgt spid="82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09"/>
                                        </p:tgtEl>
                                        <p:attrNameLst>
                                          <p:attrName>style.visibility</p:attrName>
                                        </p:attrNameLst>
                                      </p:cBhvr>
                                      <p:to>
                                        <p:strVal val="visible"/>
                                      </p:to>
                                    </p:set>
                                    <p:animEffect transition="in" filter="fade">
                                      <p:cBhvr>
                                        <p:cTn id="15" dur="2000"/>
                                        <p:tgtEl>
                                          <p:spTgt spid="820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10" grpId="0" animBg="1"/>
      <p:bldP spid="9" grpId="0" animBg="1"/>
      <p:bldP spid="820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05.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2329"/>
            <a:ext cx="5964414" cy="6858000"/>
          </a:xfrm>
          <a:prstGeom prst="rect">
            <a:avLst/>
          </a:prstGeom>
        </p:spPr>
      </p:pic>
      <p:sp>
        <p:nvSpPr>
          <p:cNvPr id="92164" name="Line 4"/>
          <p:cNvSpPr>
            <a:spLocks noChangeShapeType="1"/>
          </p:cNvSpPr>
          <p:nvPr/>
        </p:nvSpPr>
        <p:spPr bwMode="auto">
          <a:xfrm flipV="1">
            <a:off x="4716016" y="5229200"/>
            <a:ext cx="1944216" cy="360040"/>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Line 4"/>
          <p:cNvSpPr>
            <a:spLocks noChangeShapeType="1"/>
          </p:cNvSpPr>
          <p:nvPr/>
        </p:nvSpPr>
        <p:spPr bwMode="auto">
          <a:xfrm flipV="1">
            <a:off x="6156325" y="4509120"/>
            <a:ext cx="143867" cy="1584176"/>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5" name="Text Box 5"/>
          <p:cNvSpPr txBox="1">
            <a:spLocks noChangeArrowheads="1"/>
          </p:cNvSpPr>
          <p:nvPr/>
        </p:nvSpPr>
        <p:spPr bwMode="auto">
          <a:xfrm>
            <a:off x="6156325" y="3068638"/>
            <a:ext cx="2592388"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select the required reference style and click 'Choose'</a:t>
            </a:r>
          </a:p>
        </p:txBody>
      </p:sp>
      <p:sp>
        <p:nvSpPr>
          <p:cNvPr id="92166" name="Text Box 6"/>
          <p:cNvSpPr txBox="1">
            <a:spLocks noChangeArrowheads="1"/>
          </p:cNvSpPr>
          <p:nvPr/>
        </p:nvSpPr>
        <p:spPr bwMode="auto">
          <a:xfrm>
            <a:off x="6156325" y="908050"/>
            <a:ext cx="2592388"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has </a:t>
            </a:r>
            <a:r>
              <a:rPr lang="en-GB" sz="2400" b="1" dirty="0" smtClean="0">
                <a:solidFill>
                  <a:srgbClr val="000000"/>
                </a:solidFill>
                <a:latin typeface="Lucida Sans" pitchFamily="34" charset="0"/>
              </a:rPr>
              <a:t>nearly 6000 reference </a:t>
            </a:r>
            <a:r>
              <a:rPr lang="en-GB" sz="2400" b="1" dirty="0">
                <a:solidFill>
                  <a:srgbClr val="000000"/>
                </a:solidFill>
                <a:latin typeface="Lucida Sans" pitchFamily="34" charset="0"/>
              </a:rPr>
              <a:t>styles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Effect transition="in" filter="fade">
                                      <p:cBhvr>
                                        <p:cTn id="11" dur="2000"/>
                                        <p:tgtEl>
                                          <p:spTgt spid="9216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8" grpId="0" animBg="1"/>
      <p:bldP spid="92165" grpId="0" animBg="1"/>
      <p:bldP spid="921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9 at 15.0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51614" cy="3960440"/>
          </a:xfrm>
          <a:prstGeom prst="rect">
            <a:avLst/>
          </a:prstGeom>
          <a:ln>
            <a:solidFill>
              <a:srgbClr val="000066"/>
            </a:solidFill>
          </a:ln>
        </p:spPr>
      </p:pic>
      <p:sp>
        <p:nvSpPr>
          <p:cNvPr id="93189" name="Text Box 5"/>
          <p:cNvSpPr txBox="1">
            <a:spLocks noChangeArrowheads="1"/>
          </p:cNvSpPr>
          <p:nvPr/>
        </p:nvSpPr>
        <p:spPr bwMode="auto">
          <a:xfrm>
            <a:off x="2915816" y="1988840"/>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library is now formatted in the selected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custom styles</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28</a:t>
            </a:fld>
            <a:endParaRPr lang="en-GB"/>
          </a:p>
        </p:txBody>
      </p:sp>
    </p:spTree>
    <p:extLst>
      <p:ext uri="{BB962C8B-B14F-4D97-AF65-F5344CB8AC3E}">
        <p14:creationId xmlns:p14="http://schemas.microsoft.com/office/powerpoint/2010/main" val="187439253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3877314"/>
          </a:xfrm>
          <a:prstGeom prst="rect">
            <a:avLst/>
          </a:prstGeom>
          <a:ln>
            <a:solidFill>
              <a:srgbClr val="000066"/>
            </a:solidFill>
          </a:ln>
        </p:spPr>
      </p:pic>
      <p:sp>
        <p:nvSpPr>
          <p:cNvPr id="9227" name="Text Box 11"/>
          <p:cNvSpPr txBox="1">
            <a:spLocks noChangeArrowheads="1"/>
          </p:cNvSpPr>
          <p:nvPr/>
        </p:nvSpPr>
        <p:spPr bwMode="auto">
          <a:xfrm>
            <a:off x="2987824" y="378244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29</a:t>
            </a:fld>
            <a:endParaRPr lang="en-GB"/>
          </a:p>
        </p:txBody>
      </p:sp>
    </p:spTree>
    <p:extLst>
      <p:ext uri="{BB962C8B-B14F-4D97-AF65-F5344CB8AC3E}">
        <p14:creationId xmlns:p14="http://schemas.microsoft.com/office/powerpoint/2010/main" val="2625866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Create or open a library</a:t>
            </a:r>
          </a:p>
        </p:txBody>
      </p:sp>
      <p:sp>
        <p:nvSpPr>
          <p:cNvPr id="6147" name="Rectangle 3"/>
          <p:cNvSpPr>
            <a:spLocks noGrp="1" noChangeArrowheads="1"/>
          </p:cNvSpPr>
          <p:nvPr>
            <p:ph type="body" idx="1"/>
          </p:nvPr>
        </p:nvSpPr>
        <p:spPr>
          <a:xfrm>
            <a:off x="899592" y="2636912"/>
            <a:ext cx="3997325" cy="1799456"/>
          </a:xfrm>
        </p:spPr>
        <p:txBody>
          <a:bodyPr/>
          <a:lstStyle/>
          <a:p>
            <a:pPr eaLnBrk="1" hangingPunct="1">
              <a:buFont typeface="Wingdings" pitchFamily="2" charset="2"/>
              <a:buNone/>
            </a:pPr>
            <a:r>
              <a:rPr lang="en-GB" dirty="0" smtClean="0"/>
              <a:t>Go to the Endnote icon on the taskbar</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a:t>
            </a:fld>
            <a:endParaRPr lang="en-GB"/>
          </a:p>
        </p:txBody>
      </p:sp>
      <p:pic>
        <p:nvPicPr>
          <p:cNvPr id="4" name="Picture 3" descr="Screen Shot 2013-10-29 at 14.22.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528243"/>
            <a:ext cx="1826674" cy="1800200"/>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07.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9144000" cy="4891768"/>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30</a:t>
            </a:fld>
            <a:endParaRPr lang="en-GB"/>
          </a:p>
        </p:txBody>
      </p:sp>
      <p:sp>
        <p:nvSpPr>
          <p:cNvPr id="5" name="TextBox 4"/>
          <p:cNvSpPr txBox="1"/>
          <p:nvPr/>
        </p:nvSpPr>
        <p:spPr bwMode="auto">
          <a:xfrm>
            <a:off x="611560" y="347464"/>
            <a:ext cx="806489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http://library.soton.ac.uk/endnote/downloads</a:t>
            </a:r>
          </a:p>
        </p:txBody>
      </p:sp>
    </p:spTree>
    <p:extLst>
      <p:ext uri="{BB962C8B-B14F-4D97-AF65-F5344CB8AC3E}">
        <p14:creationId xmlns:p14="http://schemas.microsoft.com/office/powerpoint/2010/main" val="10721505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31</a:t>
            </a:fld>
            <a:endParaRPr lang="en-GB"/>
          </a:p>
        </p:txBody>
      </p:sp>
      <p:pic>
        <p:nvPicPr>
          <p:cNvPr id="3" name="Picture 2" descr="Screen Shot 2013-10-29 at 15.08.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57832"/>
            <a:ext cx="6286500" cy="4000500"/>
          </a:xfrm>
          <a:prstGeom prst="rect">
            <a:avLst/>
          </a:prstGeom>
          <a:ln>
            <a:solidFill>
              <a:srgbClr val="000066"/>
            </a:solidFill>
          </a:ln>
        </p:spPr>
      </p:pic>
    </p:spTree>
    <p:extLst>
      <p:ext uri="{BB962C8B-B14F-4D97-AF65-F5344CB8AC3E}">
        <p14:creationId xmlns:p14="http://schemas.microsoft.com/office/powerpoint/2010/main" val="162260038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32</a:t>
            </a:fld>
            <a:endParaRPr lang="en-GB"/>
          </a:p>
        </p:txBody>
      </p:sp>
      <p:pic>
        <p:nvPicPr>
          <p:cNvPr id="3" name="Picture 2" descr="Screen Shot 2013-10-29 at 15.1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9228"/>
            <a:ext cx="5600700" cy="2527300"/>
          </a:xfrm>
          <a:prstGeom prst="rect">
            <a:avLst/>
          </a:prstGeom>
          <a:ln>
            <a:solidFill>
              <a:srgbClr val="000066"/>
            </a:solidFill>
          </a:ln>
        </p:spPr>
      </p:pic>
      <p:pic>
        <p:nvPicPr>
          <p:cNvPr id="4" name="Picture 3" descr="Screen Shot 2013-10-29 at 15.11.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457" y="349927"/>
            <a:ext cx="5613400" cy="2514600"/>
          </a:xfrm>
          <a:prstGeom prst="rect">
            <a:avLst/>
          </a:prstGeom>
          <a:ln>
            <a:solidFill>
              <a:srgbClr val="000066"/>
            </a:solidFill>
          </a:ln>
        </p:spPr>
      </p:pic>
      <p:pic>
        <p:nvPicPr>
          <p:cNvPr id="5" name="Picture 4" descr="Screen Shot 2013-10-29 at 15.12.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3819621"/>
            <a:ext cx="5638800" cy="2527300"/>
          </a:xfrm>
          <a:prstGeom prst="rect">
            <a:avLst/>
          </a:prstGeom>
          <a:ln>
            <a:solidFill>
              <a:srgbClr val="000066"/>
            </a:solidFill>
          </a:ln>
        </p:spPr>
      </p:pic>
      <p:sp>
        <p:nvSpPr>
          <p:cNvPr id="6" name="TextBox 5"/>
          <p:cNvSpPr txBox="1"/>
          <p:nvPr/>
        </p:nvSpPr>
        <p:spPr bwMode="auto">
          <a:xfrm>
            <a:off x="251520" y="349927"/>
            <a:ext cx="23042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a:r>
              <a:rPr lang="en-GB" sz="2400" b="1" dirty="0">
                <a:solidFill>
                  <a:srgbClr val="000000"/>
                </a:solidFill>
                <a:latin typeface="Lucida Sans" pitchFamily="34" charset="0"/>
              </a:rPr>
              <a:t>Save </a:t>
            </a:r>
            <a:r>
              <a:rPr lang="en-GB" sz="2400" b="1" dirty="0" smtClean="0">
                <a:solidFill>
                  <a:srgbClr val="000000"/>
                </a:solidFill>
                <a:latin typeface="Lucida Sans" pitchFamily="34" charset="0"/>
              </a:rPr>
              <a:t>the file</a:t>
            </a:r>
            <a:endParaRPr lang="en-GB" sz="2400" b="1" dirty="0">
              <a:solidFill>
                <a:srgbClr val="000000"/>
              </a:solidFill>
              <a:latin typeface="Lucida Sans" pitchFamily="34" charset="0"/>
            </a:endParaRPr>
          </a:p>
          <a:p>
            <a:pPr algn="l" eaLnBrk="1" hangingPunct="1"/>
            <a:r>
              <a:rPr lang="en-GB" sz="2400" b="1" dirty="0" smtClean="0">
                <a:solidFill>
                  <a:srgbClr val="000000"/>
                </a:solidFill>
                <a:latin typeface="Lucida Sans" pitchFamily="34" charset="0"/>
              </a:rPr>
              <a:t>required</a:t>
            </a:r>
          </a:p>
        </p:txBody>
      </p:sp>
    </p:spTree>
    <p:extLst>
      <p:ext uri="{BB962C8B-B14F-4D97-AF65-F5344CB8AC3E}">
        <p14:creationId xmlns:p14="http://schemas.microsoft.com/office/powerpoint/2010/main" val="160882524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33</a:t>
            </a:fld>
            <a:endParaRPr lang="en-GB"/>
          </a:p>
        </p:txBody>
      </p:sp>
      <p:pic>
        <p:nvPicPr>
          <p:cNvPr id="4" name="Picture 3" descr="Screen Shot 2013-10-29 at 15.13.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84"/>
            <a:ext cx="9144000" cy="5225143"/>
          </a:xfrm>
          <a:prstGeom prst="rect">
            <a:avLst/>
          </a:prstGeom>
        </p:spPr>
      </p:pic>
      <p:pic>
        <p:nvPicPr>
          <p:cNvPr id="5" name="Picture 4" descr="Screen Shot 2013-10-29 at 15.14.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001" y="2286505"/>
            <a:ext cx="4318000" cy="3403600"/>
          </a:xfrm>
          <a:prstGeom prst="rect">
            <a:avLst/>
          </a:prstGeom>
        </p:spPr>
      </p:pic>
      <p:sp>
        <p:nvSpPr>
          <p:cNvPr id="3" name="TextBox 2"/>
          <p:cNvSpPr txBox="1"/>
          <p:nvPr/>
        </p:nvSpPr>
        <p:spPr bwMode="auto">
          <a:xfrm>
            <a:off x="251520" y="5589240"/>
            <a:ext cx="338437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Copy the Style file</a:t>
            </a:r>
          </a:p>
        </p:txBody>
      </p:sp>
      <p:sp>
        <p:nvSpPr>
          <p:cNvPr id="6" name="Oval 5"/>
          <p:cNvSpPr/>
          <p:nvPr/>
        </p:nvSpPr>
        <p:spPr bwMode="auto">
          <a:xfrm>
            <a:off x="3635896" y="4797152"/>
            <a:ext cx="4752528" cy="513975"/>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99335026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34</a:t>
            </a:fld>
            <a:endParaRPr lang="en-GB"/>
          </a:p>
        </p:txBody>
      </p:sp>
      <p:pic>
        <p:nvPicPr>
          <p:cNvPr id="5" name="Picture 4" descr="Screen Shot 2013-10-29 at 15.15.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5231938"/>
          </a:xfrm>
          <a:prstGeom prst="rect">
            <a:avLst/>
          </a:prstGeom>
        </p:spPr>
      </p:pic>
      <p:sp>
        <p:nvSpPr>
          <p:cNvPr id="3" name="Oval 2"/>
          <p:cNvSpPr/>
          <p:nvPr/>
        </p:nvSpPr>
        <p:spPr bwMode="auto">
          <a:xfrm>
            <a:off x="5004048" y="4149080"/>
            <a:ext cx="3312368"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4" name="TextBox 3"/>
          <p:cNvSpPr txBox="1"/>
          <p:nvPr/>
        </p:nvSpPr>
        <p:spPr bwMode="auto">
          <a:xfrm>
            <a:off x="251520" y="5949280"/>
            <a:ext cx="76328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Paste in 'Applications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EndNote X7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rPr>
              <a:t> Styles'</a:t>
            </a:r>
          </a:p>
        </p:txBody>
      </p:sp>
    </p:spTree>
    <p:extLst>
      <p:ext uri="{BB962C8B-B14F-4D97-AF65-F5344CB8AC3E}">
        <p14:creationId xmlns:p14="http://schemas.microsoft.com/office/powerpoint/2010/main" val="242516364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35</a:t>
            </a:fld>
            <a:endParaRPr lang="en-GB"/>
          </a:p>
        </p:txBody>
      </p:sp>
      <p:pic>
        <p:nvPicPr>
          <p:cNvPr id="3" name="Picture 2" descr="Screen Shot 2013-10-29 at 15.16.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5213268"/>
          </a:xfrm>
          <a:prstGeom prst="rect">
            <a:avLst/>
          </a:prstGeom>
        </p:spPr>
      </p:pic>
      <p:sp>
        <p:nvSpPr>
          <p:cNvPr id="4" name="TextBox 3"/>
          <p:cNvSpPr txBox="1"/>
          <p:nvPr/>
        </p:nvSpPr>
        <p:spPr bwMode="auto">
          <a:xfrm>
            <a:off x="395536" y="5661248"/>
            <a:ext cx="597666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The file is added to available styles</a:t>
            </a:r>
          </a:p>
        </p:txBody>
      </p:sp>
      <p:sp>
        <p:nvSpPr>
          <p:cNvPr id="5" name="Oval 4"/>
          <p:cNvSpPr/>
          <p:nvPr/>
        </p:nvSpPr>
        <p:spPr bwMode="auto">
          <a:xfrm>
            <a:off x="3962081" y="3140968"/>
            <a:ext cx="2736304"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84144049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36</a:t>
            </a:fld>
            <a:endParaRPr lang="en-GB"/>
          </a:p>
        </p:txBody>
      </p:sp>
      <p:pic>
        <p:nvPicPr>
          <p:cNvPr id="3" name="Picture 2" descr="Screen Shot 2013-10-29 at 15.25.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0"/>
            <a:ext cx="5953648" cy="6858000"/>
          </a:xfrm>
          <a:prstGeom prst="rect">
            <a:avLst/>
          </a:prstGeom>
        </p:spPr>
      </p:pic>
      <p:sp>
        <p:nvSpPr>
          <p:cNvPr id="4" name="TextBox 3"/>
          <p:cNvSpPr txBox="1"/>
          <p:nvPr/>
        </p:nvSpPr>
        <p:spPr bwMode="auto">
          <a:xfrm>
            <a:off x="4932040" y="1836318"/>
            <a:ext cx="403244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The downloaded style is added to the 'Choose another Style' list</a:t>
            </a:r>
          </a:p>
        </p:txBody>
      </p:sp>
    </p:spTree>
    <p:extLst>
      <p:ext uri="{BB962C8B-B14F-4D97-AF65-F5344CB8AC3E}">
        <p14:creationId xmlns:p14="http://schemas.microsoft.com/office/powerpoint/2010/main" val="213264163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37</a:t>
            </a:fld>
            <a:endParaRPr lang="en-GB"/>
          </a:p>
        </p:txBody>
      </p:sp>
      <p:pic>
        <p:nvPicPr>
          <p:cNvPr id="3" name="Picture 2" descr="Screen Shot 2013-10-29 at 15.2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71"/>
            <a:ext cx="9144000" cy="6398907"/>
          </a:xfrm>
          <a:prstGeom prst="rect">
            <a:avLst/>
          </a:prstGeom>
        </p:spPr>
      </p:pic>
    </p:spTree>
    <p:extLst>
      <p:ext uri="{BB962C8B-B14F-4D97-AF65-F5344CB8AC3E}">
        <p14:creationId xmlns:p14="http://schemas.microsoft.com/office/powerpoint/2010/main" val="263411570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smtClean="0"/>
              <a:t>Edit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38</a:t>
            </a:fld>
            <a:endParaRPr lang="en-GB"/>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3877314"/>
          </a:xfrm>
          <a:prstGeom prst="rect">
            <a:avLst/>
          </a:prstGeom>
          <a:ln>
            <a:solidFill>
              <a:srgbClr val="000066"/>
            </a:solidFill>
          </a:ln>
        </p:spPr>
      </p:pic>
      <p:sp>
        <p:nvSpPr>
          <p:cNvPr id="9227" name="Text Box 11"/>
          <p:cNvSpPr txBox="1">
            <a:spLocks noChangeArrowheads="1"/>
          </p:cNvSpPr>
          <p:nvPr/>
        </p:nvSpPr>
        <p:spPr bwMode="auto">
          <a:xfrm>
            <a:off x="2987824" y="378244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a:t>
            </a:fld>
            <a:endParaRPr lang="en-GB"/>
          </a:p>
        </p:txBody>
      </p:sp>
      <p:sp>
        <p:nvSpPr>
          <p:cNvPr id="8" name="Text Box 6"/>
          <p:cNvSpPr txBox="1">
            <a:spLocks noChangeArrowheads="1"/>
          </p:cNvSpPr>
          <p:nvPr/>
        </p:nvSpPr>
        <p:spPr bwMode="auto">
          <a:xfrm>
            <a:off x="4211960" y="1052736"/>
            <a:ext cx="410299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Go to 'File</a:t>
            </a:r>
            <a:r>
              <a:rPr lang="en-GB" sz="2400" b="1" dirty="0">
                <a:solidFill>
                  <a:srgbClr val="000000"/>
                </a:solidFill>
                <a:latin typeface="Lucida Sans" pitchFamily="34" charset="0"/>
              </a:rPr>
              <a:t>'</a:t>
            </a:r>
            <a:r>
              <a:rPr lang="en-GB" sz="2400" b="1" dirty="0" smtClean="0">
                <a:solidFill>
                  <a:srgbClr val="000000"/>
                </a:solidFill>
                <a:latin typeface="Lucida Sans" pitchFamily="34" charset="0"/>
              </a:rPr>
              <a:t> and choose 'New</a:t>
            </a:r>
            <a:r>
              <a:rPr lang="en-GB" sz="2400" b="1" dirty="0">
                <a:solidFill>
                  <a:srgbClr val="000000"/>
                </a:solidFill>
                <a:latin typeface="Lucida Sans" pitchFamily="34" charset="0"/>
              </a:rPr>
              <a:t>'</a:t>
            </a:r>
          </a:p>
        </p:txBody>
      </p:sp>
      <p:grpSp>
        <p:nvGrpSpPr>
          <p:cNvPr id="21" name="Group 20"/>
          <p:cNvGrpSpPr/>
          <p:nvPr/>
        </p:nvGrpSpPr>
        <p:grpSpPr>
          <a:xfrm>
            <a:off x="323528" y="1052736"/>
            <a:ext cx="3310508" cy="1113961"/>
            <a:chOff x="323528" y="1052736"/>
            <a:chExt cx="3310508" cy="1113961"/>
          </a:xfrm>
        </p:grpSpPr>
        <p:pic>
          <p:nvPicPr>
            <p:cNvPr id="3" name="Picture 2" descr="Screen Shot 2012-04-03 at 10.30.47.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536" y="1052736"/>
              <a:ext cx="3238500" cy="1113961"/>
            </a:xfrm>
            <a:prstGeom prst="rect">
              <a:avLst/>
            </a:prstGeom>
            <a:ln>
              <a:solidFill>
                <a:srgbClr val="000090"/>
              </a:solidFill>
            </a:ln>
          </p:spPr>
        </p:pic>
        <p:sp>
          <p:nvSpPr>
            <p:cNvPr id="87045" name="Oval 5"/>
            <p:cNvSpPr>
              <a:spLocks noChangeArrowheads="1"/>
            </p:cNvSpPr>
            <p:nvPr/>
          </p:nvSpPr>
          <p:spPr bwMode="auto">
            <a:xfrm>
              <a:off x="323528" y="1268760"/>
              <a:ext cx="1079500"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 name="Oval 17"/>
          <p:cNvSpPr/>
          <p:nvPr/>
        </p:nvSpPr>
        <p:spPr bwMode="auto">
          <a:xfrm>
            <a:off x="2627784" y="4869160"/>
            <a:ext cx="1224136" cy="576064"/>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Oval 18"/>
          <p:cNvSpPr/>
          <p:nvPr/>
        </p:nvSpPr>
        <p:spPr bwMode="auto">
          <a:xfrm>
            <a:off x="5364088" y="5373216"/>
            <a:ext cx="1368152" cy="792088"/>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6" name="Picture 5" descr="Screen Shot 2013-10-29 at 14.27.43.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3528" y="2738587"/>
            <a:ext cx="5724636" cy="2793711"/>
          </a:xfrm>
          <a:prstGeom prst="rect">
            <a:avLst/>
          </a:prstGeom>
          <a:ln>
            <a:solidFill>
              <a:srgbClr val="000066"/>
            </a:solidFill>
          </a:ln>
        </p:spPr>
      </p:pic>
      <p:sp>
        <p:nvSpPr>
          <p:cNvPr id="87046" name="Text Box 6"/>
          <p:cNvSpPr txBox="1">
            <a:spLocks noChangeArrowheads="1"/>
          </p:cNvSpPr>
          <p:nvPr/>
        </p:nvSpPr>
        <p:spPr bwMode="auto">
          <a:xfrm>
            <a:off x="5076056" y="4562802"/>
            <a:ext cx="2880320"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best to save all libraries in a folder called 'EndNote' or 'EndNote </a:t>
            </a:r>
            <a:r>
              <a:rPr lang="en-GB" sz="2400" b="1" dirty="0" smtClean="0">
                <a:solidFill>
                  <a:srgbClr val="000000"/>
                </a:solidFill>
                <a:latin typeface="Lucida Sans" pitchFamily="34" charset="0"/>
              </a:rPr>
              <a:t>X7'</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6"/>
                                        </p:tgtEl>
                                        <p:attrNameLst>
                                          <p:attrName>style.visibility</p:attrName>
                                        </p:attrNameLst>
                                      </p:cBhvr>
                                      <p:to>
                                        <p:strVal val="visible"/>
                                      </p:to>
                                    </p:set>
                                    <p:animEffect transition="in" filter="fade">
                                      <p:cBhvr>
                                        <p:cTn id="11"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70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548680"/>
            <a:ext cx="5499100" cy="5791200"/>
          </a:xfrm>
          <a:prstGeom prst="rect">
            <a:avLst/>
          </a:prstGeom>
          <a:ln>
            <a:solidFill>
              <a:srgbClr val="000066"/>
            </a:solidFill>
          </a:ln>
        </p:spPr>
      </p:pic>
      <p:sp>
        <p:nvSpPr>
          <p:cNvPr id="96262" name="Text Box 6"/>
          <p:cNvSpPr txBox="1">
            <a:spLocks noChangeArrowheads="1"/>
          </p:cNvSpPr>
          <p:nvPr/>
        </p:nvSpPr>
        <p:spPr bwMode="auto">
          <a:xfrm>
            <a:off x="4429900" y="404664"/>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40</a:t>
            </a:fld>
            <a:endParaRPr lang="en-GB"/>
          </a:p>
        </p:txBody>
      </p:sp>
      <p:sp>
        <p:nvSpPr>
          <p:cNvPr id="96261" name="Oval 5"/>
          <p:cNvSpPr>
            <a:spLocks noChangeArrowheads="1"/>
          </p:cNvSpPr>
          <p:nvPr/>
        </p:nvSpPr>
        <p:spPr bwMode="auto">
          <a:xfrm>
            <a:off x="1695494" y="4365104"/>
            <a:ext cx="5923520" cy="144016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28.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26"/>
            <a:ext cx="9144000" cy="6632691"/>
          </a:xfrm>
          <a:prstGeom prst="rect">
            <a:avLst/>
          </a:prstGeom>
        </p:spPr>
      </p:pic>
      <p:sp>
        <p:nvSpPr>
          <p:cNvPr id="95237" name="Line 5"/>
          <p:cNvSpPr>
            <a:spLocks noChangeShapeType="1"/>
          </p:cNvSpPr>
          <p:nvPr/>
        </p:nvSpPr>
        <p:spPr bwMode="auto">
          <a:xfrm>
            <a:off x="1331640" y="1628800"/>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Line 6"/>
          <p:cNvSpPr>
            <a:spLocks noChangeShapeType="1"/>
          </p:cNvSpPr>
          <p:nvPr/>
        </p:nvSpPr>
        <p:spPr bwMode="auto">
          <a:xfrm>
            <a:off x="1331639" y="3068960"/>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Line 7"/>
          <p:cNvSpPr>
            <a:spLocks noChangeShapeType="1"/>
          </p:cNvSpPr>
          <p:nvPr/>
        </p:nvSpPr>
        <p:spPr bwMode="auto">
          <a:xfrm>
            <a:off x="1331640" y="5157192"/>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Text Box 8"/>
          <p:cNvSpPr txBox="1">
            <a:spLocks noChangeArrowheads="1"/>
          </p:cNvSpPr>
          <p:nvPr/>
        </p:nvSpPr>
        <p:spPr bwMode="auto">
          <a:xfrm>
            <a:off x="3203848" y="2780928"/>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window controls all aspects of the referencing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7"/>
                                        </p:tgtEl>
                                        <p:attrNameLst>
                                          <p:attrName>style.visibility</p:attrName>
                                        </p:attrNameLst>
                                      </p:cBhvr>
                                      <p:to>
                                        <p:strVal val="visible"/>
                                      </p:to>
                                    </p:set>
                                    <p:animEffect transition="in" filter="fade">
                                      <p:cBhvr>
                                        <p:cTn id="11" dur="2000"/>
                                        <p:tgtEl>
                                          <p:spTgt spid="952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5238"/>
                                        </p:tgtEl>
                                        <p:attrNameLst>
                                          <p:attrName>style.visibility</p:attrName>
                                        </p:attrNameLst>
                                      </p:cBhvr>
                                      <p:to>
                                        <p:strVal val="visible"/>
                                      </p:to>
                                    </p:set>
                                    <p:animEffect transition="in" filter="fade">
                                      <p:cBhvr>
                                        <p:cTn id="14" dur="2000"/>
                                        <p:tgtEl>
                                          <p:spTgt spid="952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5239"/>
                                        </p:tgtEl>
                                        <p:attrNameLst>
                                          <p:attrName>style.visibility</p:attrName>
                                        </p:attrNameLst>
                                      </p:cBhvr>
                                      <p:to>
                                        <p:strVal val="visible"/>
                                      </p:to>
                                    </p:set>
                                    <p:animEffect transition="in" filter="fade">
                                      <p:cBhvr>
                                        <p:cTn id="17"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8" grpId="0" animBg="1"/>
      <p:bldP spid="95239" grpId="0" animBg="1"/>
      <p:bldP spid="952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mtClean="0"/>
              <a:t>Edit the reference style -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42</a:t>
            </a:fld>
            <a:endParaRPr lang="en-GB"/>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10" y="472232"/>
            <a:ext cx="5499100" cy="5791200"/>
          </a:xfrm>
          <a:prstGeom prst="rect">
            <a:avLst/>
          </a:prstGeom>
          <a:ln>
            <a:solidFill>
              <a:srgbClr val="000066"/>
            </a:solidFill>
          </a:ln>
        </p:spPr>
      </p:pic>
      <p:sp>
        <p:nvSpPr>
          <p:cNvPr id="96262" name="Text Box 6"/>
          <p:cNvSpPr txBox="1">
            <a:spLocks noChangeArrowheads="1"/>
          </p:cNvSpPr>
          <p:nvPr/>
        </p:nvSpPr>
        <p:spPr bwMode="auto">
          <a:xfrm>
            <a:off x="4355976" y="2516932"/>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43</a:t>
            </a:fld>
            <a:endParaRPr lang="en-GB"/>
          </a:p>
        </p:txBody>
      </p:sp>
      <p:sp>
        <p:nvSpPr>
          <p:cNvPr id="96261" name="Oval 5"/>
          <p:cNvSpPr>
            <a:spLocks noChangeArrowheads="1"/>
          </p:cNvSpPr>
          <p:nvPr/>
        </p:nvSpPr>
        <p:spPr bwMode="auto">
          <a:xfrm>
            <a:off x="323528" y="4437112"/>
            <a:ext cx="7056784" cy="115212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08477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9 at 15.28.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58"/>
            <a:ext cx="9144000" cy="6632691"/>
          </a:xfrm>
          <a:prstGeom prst="rect">
            <a:avLst/>
          </a:prstGeom>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44</a:t>
            </a:fld>
            <a:endParaRPr lang="en-GB"/>
          </a:p>
        </p:txBody>
      </p:sp>
      <p:sp>
        <p:nvSpPr>
          <p:cNvPr id="8" name="Text Box 5"/>
          <p:cNvSpPr txBox="1">
            <a:spLocks noChangeArrowheads="1"/>
          </p:cNvSpPr>
          <p:nvPr/>
        </p:nvSpPr>
        <p:spPr bwMode="auto">
          <a:xfrm>
            <a:off x="3851920" y="4005064"/>
            <a:ext cx="43195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Any element of the citation, bibliographic record or footnote can be edited using this page </a:t>
            </a:r>
            <a:endParaRPr lang="en-GB" sz="2400" b="1" dirty="0">
              <a:solidFill>
                <a:srgbClr val="000000"/>
              </a:solidFill>
              <a:latin typeface="Lucida Sans" pitchFamily="34" charset="0"/>
              <a:sym typeface="Wingdings 3" pitchFamily="18" charset="2"/>
            </a:endParaRPr>
          </a:p>
        </p:txBody>
      </p:sp>
    </p:spTree>
    <p:extLst>
      <p:ext uri="{BB962C8B-B14F-4D97-AF65-F5344CB8AC3E}">
        <p14:creationId xmlns:p14="http://schemas.microsoft.com/office/powerpoint/2010/main" val="24922909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31.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 y="116632"/>
            <a:ext cx="9144000" cy="6642817"/>
          </a:xfrm>
          <a:prstGeom prst="rect">
            <a:avLst/>
          </a:prstGeom>
        </p:spPr>
      </p:pic>
      <p:cxnSp>
        <p:nvCxnSpPr>
          <p:cNvPr id="7" name="Straight Arrow Connector 6"/>
          <p:cNvCxnSpPr/>
          <p:nvPr/>
        </p:nvCxnSpPr>
        <p:spPr bwMode="auto">
          <a:xfrm flipH="1" flipV="1">
            <a:off x="179512" y="332656"/>
            <a:ext cx="1944216" cy="60801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8310" name="Text Box 6"/>
          <p:cNvSpPr txBox="1">
            <a:spLocks noChangeArrowheads="1"/>
          </p:cNvSpPr>
          <p:nvPr/>
        </p:nvSpPr>
        <p:spPr bwMode="auto">
          <a:xfrm>
            <a:off x="1764153" y="332656"/>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changes have been made, click the record 'close' icon</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fade">
                                      <p:cBhvr>
                                        <p:cTn id="7" dur="20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31.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5124"/>
            <a:ext cx="9120183" cy="4940099"/>
          </a:xfrm>
          <a:prstGeom prst="rect">
            <a:avLst/>
          </a:prstGeom>
        </p:spPr>
      </p:pic>
      <p:sp>
        <p:nvSpPr>
          <p:cNvPr id="295941" name="Line 5"/>
          <p:cNvSpPr>
            <a:spLocks noChangeShapeType="1"/>
          </p:cNvSpPr>
          <p:nvPr/>
        </p:nvSpPr>
        <p:spPr bwMode="auto">
          <a:xfrm flipH="1" flipV="1">
            <a:off x="3131840" y="4263829"/>
            <a:ext cx="1656185" cy="86409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5942" name="Text Box 6"/>
          <p:cNvSpPr txBox="1">
            <a:spLocks noChangeArrowheads="1"/>
          </p:cNvSpPr>
          <p:nvPr/>
        </p:nvSpPr>
        <p:spPr bwMode="auto">
          <a:xfrm>
            <a:off x="4139953" y="4839893"/>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preferred citation sort order here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5942"/>
                                        </p:tgtEl>
                                        <p:attrNameLst>
                                          <p:attrName>style.visibility</p:attrName>
                                        </p:attrNameLst>
                                      </p:cBhvr>
                                      <p:to>
                                        <p:strVal val="visible"/>
                                      </p:to>
                                    </p:set>
                                    <p:animEffect transition="in" filter="fade">
                                      <p:cBhvr>
                                        <p:cTn id="7" dur="2000"/>
                                        <p:tgtEl>
                                          <p:spTgt spid="2959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5941"/>
                                        </p:tgtEl>
                                        <p:attrNameLst>
                                          <p:attrName>style.visibility</p:attrName>
                                        </p:attrNameLst>
                                      </p:cBhvr>
                                      <p:to>
                                        <p:strVal val="visible"/>
                                      </p:to>
                                    </p:set>
                                    <p:animEffect transition="in" filter="fade">
                                      <p:cBhvr>
                                        <p:cTn id="11" dur="20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P spid="2959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32.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39" y="1870284"/>
            <a:ext cx="6576809" cy="2206788"/>
          </a:xfrm>
          <a:prstGeom prst="rect">
            <a:avLst/>
          </a:prstGeom>
          <a:ln>
            <a:solidFill>
              <a:srgbClr val="000066"/>
            </a:solidFill>
          </a:ln>
        </p:spPr>
      </p:pic>
      <p:sp>
        <p:nvSpPr>
          <p:cNvPr id="99335" name="Line 7"/>
          <p:cNvSpPr>
            <a:spLocks noChangeShapeType="1"/>
          </p:cNvSpPr>
          <p:nvPr/>
        </p:nvSpPr>
        <p:spPr bwMode="auto">
          <a:xfrm flipV="1">
            <a:off x="5898196" y="3822853"/>
            <a:ext cx="720080" cy="15844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36" name="Text Box 8"/>
          <p:cNvSpPr txBox="1">
            <a:spLocks noChangeArrowheads="1"/>
          </p:cNvSpPr>
          <p:nvPr/>
        </p:nvSpPr>
        <p:spPr bwMode="auto">
          <a:xfrm>
            <a:off x="5250124" y="5191006"/>
            <a:ext cx="216078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fade">
                                      <p:cBhvr>
                                        <p:cTn id="7" dur="2000"/>
                                        <p:tgtEl>
                                          <p:spTgt spid="993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9335"/>
                                        </p:tgtEl>
                                        <p:attrNameLst>
                                          <p:attrName>style.visibility</p:attrName>
                                        </p:attrNameLst>
                                      </p:cBhvr>
                                      <p:to>
                                        <p:strVal val="visible"/>
                                      </p:to>
                                    </p:set>
                                    <p:animEffect transition="in" filter="fade">
                                      <p:cBhvr>
                                        <p:cTn id="11" dur="2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P spid="993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1187624" y="486916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Save with the default Style name or use your own</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pic>
        <p:nvPicPr>
          <p:cNvPr id="3" name="Picture 2" descr="Screen Shot 2013-10-29 at 15.3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54274"/>
            <a:ext cx="6134100" cy="1689100"/>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smtClean="0"/>
              <a:t>Edit the reference style - bibliography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49</a:t>
            </a:fld>
            <a:endParaRPr lang="en-GB"/>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9 at 14.27.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60648"/>
            <a:ext cx="7442200" cy="6464300"/>
          </a:xfrm>
          <a:prstGeom prst="rect">
            <a:avLst/>
          </a:prstGeom>
        </p:spPr>
      </p:pic>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5</a:t>
            </a:fld>
            <a:endParaRPr lang="en-GB"/>
          </a:p>
        </p:txBody>
      </p:sp>
      <p:cxnSp>
        <p:nvCxnSpPr>
          <p:cNvPr id="6" name="Straight Arrow Connector 5"/>
          <p:cNvCxnSpPr/>
          <p:nvPr/>
        </p:nvCxnSpPr>
        <p:spPr bwMode="auto">
          <a:xfrm flipH="1">
            <a:off x="2483768" y="3933056"/>
            <a:ext cx="2304256" cy="108012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 name="Text Box 6"/>
          <p:cNvSpPr txBox="1">
            <a:spLocks noChangeArrowheads="1"/>
          </p:cNvSpPr>
          <p:nvPr/>
        </p:nvSpPr>
        <p:spPr bwMode="auto">
          <a:xfrm>
            <a:off x="3707904" y="3284984"/>
            <a:ext cx="532859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Choose the 'Save as Package' option to combine both elements of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578759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440024"/>
            <a:ext cx="5499100" cy="5791200"/>
          </a:xfrm>
          <a:prstGeom prst="rect">
            <a:avLst/>
          </a:prstGeom>
          <a:ln>
            <a:solidFill>
              <a:srgbClr val="000066"/>
            </a:solidFill>
          </a:ln>
        </p:spPr>
      </p:pic>
      <p:sp>
        <p:nvSpPr>
          <p:cNvPr id="96262" name="Text Box 6"/>
          <p:cNvSpPr txBox="1">
            <a:spLocks noChangeArrowheads="1"/>
          </p:cNvSpPr>
          <p:nvPr/>
        </p:nvSpPr>
        <p:spPr bwMode="auto">
          <a:xfrm>
            <a:off x="4304844" y="2484724"/>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50</a:t>
            </a:fld>
            <a:endParaRPr lang="en-GB"/>
          </a:p>
        </p:txBody>
      </p:sp>
      <p:sp>
        <p:nvSpPr>
          <p:cNvPr id="96261" name="Oval 5"/>
          <p:cNvSpPr>
            <a:spLocks noChangeArrowheads="1"/>
          </p:cNvSpPr>
          <p:nvPr/>
        </p:nvSpPr>
        <p:spPr bwMode="auto">
          <a:xfrm>
            <a:off x="848221" y="4797152"/>
            <a:ext cx="345662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5"/>
          <p:cNvSpPr>
            <a:spLocks noChangeArrowheads="1"/>
          </p:cNvSpPr>
          <p:nvPr/>
        </p:nvSpPr>
        <p:spPr bwMode="auto">
          <a:xfrm>
            <a:off x="3908792" y="4392633"/>
            <a:ext cx="296746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6866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28.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4" y="116632"/>
            <a:ext cx="9144000" cy="6632691"/>
          </a:xfrm>
          <a:prstGeom prst="rect">
            <a:avLst/>
          </a:prstGeom>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51</a:t>
            </a:fld>
            <a:endParaRPr lang="en-GB"/>
          </a:p>
        </p:txBody>
      </p:sp>
      <p:sp>
        <p:nvSpPr>
          <p:cNvPr id="8" name="Text Box 5"/>
          <p:cNvSpPr txBox="1">
            <a:spLocks noChangeArrowheads="1"/>
          </p:cNvSpPr>
          <p:nvPr/>
        </p:nvSpPr>
        <p:spPr bwMode="auto">
          <a:xfrm>
            <a:off x="3923928" y="4293096"/>
            <a:ext cx="43195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Any element of the citation, bibliographic record or footnote can be edited using this page </a:t>
            </a:r>
            <a:endParaRPr lang="en-GB" sz="2400" b="1" dirty="0">
              <a:solidFill>
                <a:srgbClr val="000000"/>
              </a:solidFill>
              <a:latin typeface="Lucida Sans" pitchFamily="34" charset="0"/>
              <a:sym typeface="Wingdings 3" pitchFamily="18" charset="2"/>
            </a:endParaRPr>
          </a:p>
        </p:txBody>
      </p:sp>
    </p:spTree>
    <p:extLst>
      <p:ext uri="{BB962C8B-B14F-4D97-AF65-F5344CB8AC3E}">
        <p14:creationId xmlns:p14="http://schemas.microsoft.com/office/powerpoint/2010/main" val="3767398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5.3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 y="0"/>
            <a:ext cx="9123770" cy="6858000"/>
          </a:xfrm>
          <a:prstGeom prst="rect">
            <a:avLst/>
          </a:prstGeom>
        </p:spPr>
      </p:pic>
      <p:sp>
        <p:nvSpPr>
          <p:cNvPr id="102405" name="Text Box 5"/>
          <p:cNvSpPr txBox="1">
            <a:spLocks noChangeArrowheads="1"/>
          </p:cNvSpPr>
          <p:nvPr/>
        </p:nvSpPr>
        <p:spPr bwMode="auto">
          <a:xfrm>
            <a:off x="4090606" y="5149081"/>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Lists' lets you control how many authors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fade">
                                      <p:cBhvr>
                                        <p:cTn id="7" dur="20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29 at 15.34.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272331"/>
          </a:xfrm>
          <a:prstGeom prst="rect">
            <a:avLst/>
          </a:prstGeom>
        </p:spPr>
      </p:pic>
      <p:sp>
        <p:nvSpPr>
          <p:cNvPr id="103429" name="Text Box 5"/>
          <p:cNvSpPr txBox="1">
            <a:spLocks noChangeArrowheads="1"/>
          </p:cNvSpPr>
          <p:nvPr/>
        </p:nvSpPr>
        <p:spPr bwMode="auto">
          <a:xfrm>
            <a:off x="4860032" y="3645024"/>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fade">
                                      <p:cBhvr>
                                        <p:cTn id="7" dur="20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0-29 at 15.36.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 y="3873"/>
            <a:ext cx="9133885" cy="6858000"/>
          </a:xfrm>
          <a:prstGeom prst="rect">
            <a:avLst/>
          </a:prstGeom>
        </p:spPr>
      </p:pic>
      <p:sp>
        <p:nvSpPr>
          <p:cNvPr id="104453" name="Text Box 5"/>
          <p:cNvSpPr txBox="1">
            <a:spLocks noChangeArrowheads="1"/>
          </p:cNvSpPr>
          <p:nvPr/>
        </p:nvSpPr>
        <p:spPr bwMode="auto">
          <a:xfrm>
            <a:off x="4211638" y="3504733"/>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fade">
                                      <p:cBhvr>
                                        <p:cTn id="7" dur="2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1 at 15.0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640044"/>
          </a:xfrm>
          <a:prstGeom prst="rect">
            <a:avLst/>
          </a:prstGeom>
        </p:spPr>
      </p:pic>
      <p:sp>
        <p:nvSpPr>
          <p:cNvPr id="109573" name="Text Box 5"/>
          <p:cNvSpPr txBox="1">
            <a:spLocks noChangeArrowheads="1"/>
          </p:cNvSpPr>
          <p:nvPr/>
        </p:nvSpPr>
        <p:spPr bwMode="auto">
          <a:xfrm>
            <a:off x="323528" y="5792410"/>
            <a:ext cx="8569325"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templates show which fields will be used from the EndNote record, and how they will be displayed, for a range of Reference Types</a:t>
            </a:r>
          </a:p>
        </p:txBody>
      </p:sp>
      <p:sp>
        <p:nvSpPr>
          <p:cNvPr id="109574" name="Text Box 6"/>
          <p:cNvSpPr txBox="1">
            <a:spLocks noChangeArrowheads="1"/>
          </p:cNvSpPr>
          <p:nvPr/>
        </p:nvSpPr>
        <p:spPr bwMode="auto">
          <a:xfrm>
            <a:off x="4428803" y="476672"/>
            <a:ext cx="4464050"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'Generic' is used for any Reference Type without a specific template</a:t>
            </a:r>
          </a:p>
        </p:txBody>
      </p:sp>
      <p:sp>
        <p:nvSpPr>
          <p:cNvPr id="109575" name="Text Box 7"/>
          <p:cNvSpPr txBox="1">
            <a:spLocks noChangeArrowheads="1"/>
          </p:cNvSpPr>
          <p:nvPr/>
        </p:nvSpPr>
        <p:spPr bwMode="auto">
          <a:xfrm>
            <a:off x="3923928" y="4509120"/>
            <a:ext cx="4967784"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Further Reference Type templates can be created, or existing templates edited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fade">
                                      <p:cBhvr>
                                        <p:cTn id="7" dur="2000"/>
                                        <p:tgtEl>
                                          <p:spTgt spid="1095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fade">
                                      <p:cBhvr>
                                        <p:cTn id="11" dur="2000"/>
                                        <p:tgtEl>
                                          <p:spTgt spid="1095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9575"/>
                                        </p:tgtEl>
                                        <p:attrNameLst>
                                          <p:attrName>style.visibility</p:attrName>
                                        </p:attrNameLst>
                                      </p:cBhvr>
                                      <p:to>
                                        <p:strVal val="visible"/>
                                      </p:to>
                                    </p:set>
                                    <p:animEffect transition="in" filter="fade">
                                      <p:cBhvr>
                                        <p:cTn id="15" dur="20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P spid="10957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1 at 15.0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 y="101324"/>
            <a:ext cx="9144000" cy="6640044"/>
          </a:xfrm>
          <a:prstGeom prst="rect">
            <a:avLst/>
          </a:prstGeom>
        </p:spPr>
      </p:pic>
      <p:sp>
        <p:nvSpPr>
          <p:cNvPr id="110597" name="Text Box 5"/>
          <p:cNvSpPr txBox="1">
            <a:spLocks noChangeArrowheads="1"/>
          </p:cNvSpPr>
          <p:nvPr/>
        </p:nvSpPr>
        <p:spPr bwMode="auto">
          <a:xfrm>
            <a:off x="3000222" y="5157192"/>
            <a:ext cx="5543525"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Here the Year field has been edited to include brackets for all Reference Types, including Generic, likely to be used</a:t>
            </a:r>
          </a:p>
        </p:txBody>
      </p:sp>
      <p:sp>
        <p:nvSpPr>
          <p:cNvPr id="110598" name="Line 6"/>
          <p:cNvSpPr>
            <a:spLocks noChangeShapeType="1"/>
          </p:cNvSpPr>
          <p:nvPr/>
        </p:nvSpPr>
        <p:spPr bwMode="auto">
          <a:xfrm flipH="1" flipV="1">
            <a:off x="251520" y="188639"/>
            <a:ext cx="3096344" cy="8272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599" name="Text Box 7"/>
          <p:cNvSpPr txBox="1">
            <a:spLocks noChangeArrowheads="1"/>
          </p:cNvSpPr>
          <p:nvPr/>
        </p:nvSpPr>
        <p:spPr bwMode="auto">
          <a:xfrm>
            <a:off x="2919866" y="692696"/>
            <a:ext cx="4104456"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Click the record's 'close' icon </a:t>
            </a:r>
            <a:r>
              <a:rPr lang="en-GB" b="1" dirty="0" smtClean="0">
                <a:solidFill>
                  <a:srgbClr val="000000"/>
                </a:solidFill>
                <a:latin typeface="Lucida Sans" pitchFamily="34" charset="0"/>
              </a:rPr>
              <a:t>to </a:t>
            </a:r>
            <a:r>
              <a:rPr lang="en-GB" b="1" dirty="0">
                <a:solidFill>
                  <a:srgbClr val="000000"/>
                </a:solidFill>
                <a:latin typeface="Lucida Sans" pitchFamily="34" charset="0"/>
              </a:rPr>
              <a:t>save the changes automatically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fade">
                                      <p:cBhvr>
                                        <p:cTn id="7" dur="2000"/>
                                        <p:tgtEl>
                                          <p:spTgt spid="110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9"/>
                                        </p:tgtEl>
                                        <p:attrNameLst>
                                          <p:attrName>style.visibility</p:attrName>
                                        </p:attrNameLst>
                                      </p:cBhvr>
                                      <p:to>
                                        <p:strVal val="visible"/>
                                      </p:to>
                                    </p:set>
                                    <p:animEffect transition="in" filter="fade">
                                      <p:cBhvr>
                                        <p:cTn id="11" dur="2000"/>
                                        <p:tgtEl>
                                          <p:spTgt spid="11059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fade">
                                      <p:cBhvr>
                                        <p:cTn id="15" dur="2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P spid="110598" grpId="0" animBg="1"/>
      <p:bldP spid="1105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07.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549" y="1883916"/>
            <a:ext cx="5753100" cy="1689100"/>
          </a:xfrm>
          <a:prstGeom prst="rect">
            <a:avLst/>
          </a:prstGeom>
          <a:ln>
            <a:solidFill>
              <a:srgbClr val="000066"/>
            </a:solidFill>
          </a:ln>
        </p:spPr>
      </p:pic>
      <p:sp>
        <p:nvSpPr>
          <p:cNvPr id="297987" name="Line 3"/>
          <p:cNvSpPr>
            <a:spLocks noChangeShapeType="1"/>
          </p:cNvSpPr>
          <p:nvPr/>
        </p:nvSpPr>
        <p:spPr bwMode="auto">
          <a:xfrm flipV="1">
            <a:off x="6012160" y="3356991"/>
            <a:ext cx="216570" cy="15844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88" name="Text Box 4"/>
          <p:cNvSpPr txBox="1">
            <a:spLocks noChangeArrowheads="1"/>
          </p:cNvSpPr>
          <p:nvPr/>
        </p:nvSpPr>
        <p:spPr bwMode="auto">
          <a:xfrm>
            <a:off x="4211960" y="4797152"/>
            <a:ext cx="201677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 </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fade">
                                      <p:cBhvr>
                                        <p:cTn id="7" dur="2000"/>
                                        <p:tgtEl>
                                          <p:spTgt spid="2979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7987"/>
                                        </p:tgtEl>
                                        <p:attrNameLst>
                                          <p:attrName>style.visibility</p:attrName>
                                        </p:attrNameLst>
                                      </p:cBhvr>
                                      <p:to>
                                        <p:strVal val="visible"/>
                                      </p:to>
                                    </p:set>
                                    <p:animEffect transition="in" filter="fade">
                                      <p:cBhvr>
                                        <p:cTn id="11" dur="20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nimBg="1"/>
      <p:bldP spid="29798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3.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571709"/>
            <a:ext cx="6134100" cy="1727200"/>
          </a:xfrm>
          <a:prstGeom prst="rect">
            <a:avLst/>
          </a:prstGeom>
          <a:ln>
            <a:solidFill>
              <a:srgbClr val="000066"/>
            </a:solidFill>
          </a:ln>
        </p:spPr>
      </p:pic>
      <p:sp>
        <p:nvSpPr>
          <p:cNvPr id="300034" name="Text Box 2"/>
          <p:cNvSpPr txBox="1">
            <a:spLocks noChangeArrowheads="1"/>
          </p:cNvSpPr>
          <p:nvPr/>
        </p:nvSpPr>
        <p:spPr bwMode="auto">
          <a:xfrm>
            <a:off x="3001244" y="3861048"/>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Save with the default Style name or use your own</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fade">
                                      <p:cBhvr>
                                        <p:cTn id="7" dur="20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smtClean="0"/>
              <a:t>Templates - how they work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59</a:t>
            </a:fld>
            <a:endParaRPr lang="en-GB"/>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4.30.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0511"/>
            <a:ext cx="9144000" cy="4612882"/>
          </a:xfrm>
          <a:prstGeom prst="rect">
            <a:avLst/>
          </a:prstGeom>
        </p:spPr>
      </p:pic>
      <p:sp>
        <p:nvSpPr>
          <p:cNvPr id="84997" name="Text Box 5"/>
          <p:cNvSpPr txBox="1">
            <a:spLocks noChangeArrowheads="1"/>
          </p:cNvSpPr>
          <p:nvPr/>
        </p:nvSpPr>
        <p:spPr bwMode="auto">
          <a:xfrm>
            <a:off x="3635896" y="1844824"/>
            <a:ext cx="49672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usually best to keep all references in one main library</a:t>
            </a:r>
          </a:p>
        </p:txBody>
      </p:sp>
      <p:sp>
        <p:nvSpPr>
          <p:cNvPr id="84998" name="Text Box 6"/>
          <p:cNvSpPr txBox="1">
            <a:spLocks noChangeArrowheads="1"/>
          </p:cNvSpPr>
          <p:nvPr/>
        </p:nvSpPr>
        <p:spPr bwMode="auto">
          <a:xfrm>
            <a:off x="863600" y="5564115"/>
            <a:ext cx="74168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Smaller libraries for particular topics can be created using the 'Groups' option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fade">
                                      <p:cBhvr>
                                        <p:cTn id="11"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3.25.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28"/>
            <a:ext cx="9144000" cy="6642817"/>
          </a:xfrm>
          <a:prstGeom prst="rect">
            <a:avLst/>
          </a:prstGeom>
        </p:spPr>
      </p:pic>
      <p:sp>
        <p:nvSpPr>
          <p:cNvPr id="46085" name="Text Box 5"/>
          <p:cNvSpPr txBox="1">
            <a:spLocks noChangeArrowheads="1"/>
          </p:cNvSpPr>
          <p:nvPr/>
        </p:nvSpPr>
        <p:spPr bwMode="auto">
          <a:xfrm>
            <a:off x="4716463" y="2205038"/>
            <a:ext cx="4248025"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A number of templates are already created: use the Reference Types list to create others</a:t>
            </a:r>
            <a:endParaRPr lang="en-GB" dirty="0"/>
          </a:p>
        </p:txBody>
      </p:sp>
      <p:sp>
        <p:nvSpPr>
          <p:cNvPr id="46086" name="Text Box 6"/>
          <p:cNvSpPr txBox="1">
            <a:spLocks noChangeArrowheads="1"/>
          </p:cNvSpPr>
          <p:nvPr/>
        </p:nvSpPr>
        <p:spPr bwMode="auto">
          <a:xfrm>
            <a:off x="4333262" y="4149080"/>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Generic is used if there is no template for a given reference type</a:t>
            </a:r>
            <a:endParaRPr lang="en-GB" dirty="0"/>
          </a:p>
        </p:txBody>
      </p:sp>
      <p:sp>
        <p:nvSpPr>
          <p:cNvPr id="46092" name="Text Box 12"/>
          <p:cNvSpPr txBox="1">
            <a:spLocks noChangeArrowheads="1"/>
          </p:cNvSpPr>
          <p:nvPr/>
        </p:nvSpPr>
        <p:spPr bwMode="auto">
          <a:xfrm>
            <a:off x="4716463" y="476250"/>
            <a:ext cx="4248025"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Templates control the appearance of the bibliographic record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5 at 13.25.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42817"/>
          </a:xfrm>
          <a:prstGeom prst="rect">
            <a:avLst/>
          </a:prstGeom>
        </p:spPr>
      </p:pic>
      <p:sp>
        <p:nvSpPr>
          <p:cNvPr id="115717" name="Text Box 5"/>
          <p:cNvSpPr txBox="1">
            <a:spLocks noChangeArrowheads="1"/>
          </p:cNvSpPr>
          <p:nvPr/>
        </p:nvSpPr>
        <p:spPr bwMode="auto">
          <a:xfrm>
            <a:off x="3285513" y="260648"/>
            <a:ext cx="561687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067944" y="4869160"/>
            <a:ext cx="4680198" cy="36933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Other characters are displayed 'as is'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30626" cy="6858000"/>
          </a:xfrm>
          <a:prstGeom prst="rect">
            <a:avLst/>
          </a:prstGeom>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1835696" y="2204864"/>
            <a:ext cx="0" cy="30963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323528" y="4293096"/>
            <a:ext cx="3887787"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a:t>
            </a:r>
            <a:r>
              <a:rPr lang="en-GB" sz="2400" b="1" dirty="0" smtClean="0">
                <a:solidFill>
                  <a:srgbClr val="000000"/>
                </a:solidFill>
                <a:latin typeface="Lucida Sans" pitchFamily="34" charset="0"/>
              </a:rPr>
              <a:t>'Edit </a:t>
            </a:r>
            <a:r>
              <a:rPr lang="en-GB" sz="2400" b="1" dirty="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rPr>
              <a:t> Font …</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62</a:t>
            </a:fld>
            <a:endParaRPr lang="en-GB"/>
          </a:p>
        </p:txBody>
      </p:sp>
      <p:pic>
        <p:nvPicPr>
          <p:cNvPr id="3" name="Picture 2" descr="Screen Shot 2013-11-01 at 15.08.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468"/>
          </a:xfrm>
          <a:prstGeom prst="rect">
            <a:avLst/>
          </a:prstGeom>
        </p:spPr>
      </p:pic>
      <p:sp>
        <p:nvSpPr>
          <p:cNvPr id="5" name="Oval 4"/>
          <p:cNvSpPr/>
          <p:nvPr/>
        </p:nvSpPr>
        <p:spPr bwMode="auto">
          <a:xfrm>
            <a:off x="1691680" y="2924944"/>
            <a:ext cx="2823633"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6" name="Oval 5"/>
          <p:cNvSpPr/>
          <p:nvPr/>
        </p:nvSpPr>
        <p:spPr bwMode="auto">
          <a:xfrm>
            <a:off x="4067944" y="3573016"/>
            <a:ext cx="1224136" cy="28803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1 at 15.0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 y="4653136"/>
            <a:ext cx="9144000" cy="1429384"/>
          </a:xfrm>
          <a:prstGeom prst="rect">
            <a:avLst/>
          </a:prstGeom>
        </p:spPr>
      </p:pic>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63</a:t>
            </a:fld>
            <a:endParaRPr lang="en-GB"/>
          </a:p>
        </p:txBody>
      </p:sp>
      <p:sp>
        <p:nvSpPr>
          <p:cNvPr id="7" name="Line 6"/>
          <p:cNvSpPr>
            <a:spLocks noChangeShapeType="1"/>
          </p:cNvSpPr>
          <p:nvPr/>
        </p:nvSpPr>
        <p:spPr bwMode="auto">
          <a:xfrm flipV="1">
            <a:off x="5076056" y="5733256"/>
            <a:ext cx="151216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93143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1 at 15.1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26"/>
            <a:ext cx="9144000" cy="6652944"/>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64</a:t>
            </a:fld>
            <a:endParaRPr lang="en-GB"/>
          </a:p>
        </p:txBody>
      </p:sp>
      <p:pic>
        <p:nvPicPr>
          <p:cNvPr id="8" name="Picture 7" descr="Screen Shot 2012-11-12 at 11.24.34.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24406" y="514240"/>
            <a:ext cx="5356776" cy="924815"/>
          </a:xfrm>
          <a:prstGeom prst="rect">
            <a:avLst/>
          </a:prstGeom>
          <a:ln>
            <a:solidFill>
              <a:srgbClr val="000000"/>
            </a:solidFill>
          </a:ln>
        </p:spPr>
      </p:pic>
      <p:sp>
        <p:nvSpPr>
          <p:cNvPr id="5" name="Line 6"/>
          <p:cNvSpPr>
            <a:spLocks noChangeShapeType="1"/>
          </p:cNvSpPr>
          <p:nvPr/>
        </p:nvSpPr>
        <p:spPr bwMode="auto">
          <a:xfrm flipV="1">
            <a:off x="5004048" y="1268760"/>
            <a:ext cx="720080" cy="29523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5148064" y="1700807"/>
            <a:ext cx="2233118" cy="18886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015854" y="3589495"/>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792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1 at 15.1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692"/>
            <a:ext cx="9144000" cy="6652944"/>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65</a:t>
            </a:fld>
            <a:endParaRPr lang="en-GB"/>
          </a:p>
        </p:txBody>
      </p:sp>
      <p:pic>
        <p:nvPicPr>
          <p:cNvPr id="8" name="Picture 7" descr="Screen Shot 2012-11-12 at 11.24.34.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65169" y="1052736"/>
            <a:ext cx="4723055" cy="745486"/>
          </a:xfrm>
          <a:prstGeom prst="rect">
            <a:avLst/>
          </a:prstGeom>
          <a:ln>
            <a:solidFill>
              <a:srgbClr val="000000"/>
            </a:solidFill>
          </a:ln>
        </p:spPr>
      </p:pic>
      <p:sp>
        <p:nvSpPr>
          <p:cNvPr id="5" name="Line 6"/>
          <p:cNvSpPr>
            <a:spLocks noChangeShapeType="1"/>
          </p:cNvSpPr>
          <p:nvPr/>
        </p:nvSpPr>
        <p:spPr bwMode="auto">
          <a:xfrm flipH="1" flipV="1">
            <a:off x="4932040" y="1556792"/>
            <a:ext cx="2016222" cy="3191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6588224" y="2060848"/>
            <a:ext cx="720080" cy="28601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843808" y="4344940"/>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1 at 15.1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24"/>
            <a:ext cx="9144000" cy="6652944"/>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66</a:t>
            </a:fld>
            <a:endParaRPr lang="en-GB"/>
          </a:p>
        </p:txBody>
      </p:sp>
      <p:pic>
        <p:nvPicPr>
          <p:cNvPr id="9" name="Picture 8" descr="Screen Shot 2012-11-12 at 11.24.34.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48525" y="3117953"/>
            <a:ext cx="4231687" cy="671087"/>
          </a:xfrm>
          <a:prstGeom prst="rect">
            <a:avLst/>
          </a:prstGeom>
          <a:ln>
            <a:solidFill>
              <a:srgbClr val="000000"/>
            </a:solidFill>
          </a:ln>
        </p:spPr>
      </p:pic>
      <p:sp>
        <p:nvSpPr>
          <p:cNvPr id="5" name="Line 6"/>
          <p:cNvSpPr>
            <a:spLocks noChangeShapeType="1"/>
          </p:cNvSpPr>
          <p:nvPr/>
        </p:nvSpPr>
        <p:spPr bwMode="auto">
          <a:xfrm flipH="1">
            <a:off x="3203847" y="1498141"/>
            <a:ext cx="2304255" cy="18618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a:off x="5148064" y="1498140"/>
            <a:ext cx="2232248" cy="63471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123728" y="548680"/>
            <a:ext cx="410445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2 at 11.21.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4" y="0"/>
            <a:ext cx="9144000" cy="679489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67</a:t>
            </a:fld>
            <a:endParaRPr lang="en-GB"/>
          </a:p>
        </p:txBody>
      </p:sp>
      <p:pic>
        <p:nvPicPr>
          <p:cNvPr id="9" name="Picture 8" descr="Screen Shot 2012-11-12 at 11.21.27.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41929" y="2492896"/>
            <a:ext cx="6593425" cy="648072"/>
          </a:xfrm>
          <a:prstGeom prst="rect">
            <a:avLst/>
          </a:prstGeom>
        </p:spPr>
      </p:pic>
      <p:sp>
        <p:nvSpPr>
          <p:cNvPr id="5" name="Line 6"/>
          <p:cNvSpPr>
            <a:spLocks noChangeShapeType="1"/>
          </p:cNvSpPr>
          <p:nvPr/>
        </p:nvSpPr>
        <p:spPr bwMode="auto">
          <a:xfrm flipH="1" flipV="1">
            <a:off x="4427984" y="2996951"/>
            <a:ext cx="1440160" cy="264010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563888" y="5175394"/>
            <a:ext cx="4608512"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Use accent grave  `  at start and end of text which might be confused with a field name</a:t>
            </a:r>
            <a:endParaRPr lang="en-GB" dirty="0"/>
          </a:p>
        </p:txBody>
      </p:sp>
      <p:pic>
        <p:nvPicPr>
          <p:cNvPr id="3" name="Picture 2" descr="Screen Shot 2013-11-05 at 13.25.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642817"/>
          </a:xfrm>
          <a:prstGeom prst="rect">
            <a:avLst/>
          </a:prstGeom>
        </p:spPr>
      </p:pic>
      <p:sp>
        <p:nvSpPr>
          <p:cNvPr id="4" name="TextBox 3"/>
          <p:cNvSpPr txBox="1"/>
          <p:nvPr/>
        </p:nvSpPr>
        <p:spPr bwMode="auto">
          <a:xfrm>
            <a:off x="4211960" y="1196752"/>
            <a:ext cx="4392488" cy="461665"/>
          </a:xfrm>
          <a:prstGeom prst="rect">
            <a:avLst/>
          </a:prstGeom>
          <a:solidFill>
            <a:schemeClr val="tx1"/>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a:t>
            </a:r>
            <a:r>
              <a:rPr lang="en-GB" sz="2400" b="1" dirty="0" err="1" smtClean="0">
                <a:solidFill>
                  <a:srgbClr val="000000"/>
                </a:solidFill>
                <a:latin typeface="Lucida Sans" pitchFamily="34" charset="0"/>
              </a:rPr>
              <a:t>Directed•by</a:t>
            </a:r>
            <a:r>
              <a:rPr lang="en-GB" sz="2400" b="1" dirty="0" smtClean="0">
                <a:solidFill>
                  <a:srgbClr val="000000"/>
                </a:solidFill>
                <a:latin typeface="Lucida Sans" pitchFamily="34" charset="0"/>
              </a:rPr>
              <a:t>`◊Director</a:t>
            </a:r>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68</a:t>
            </a:fld>
            <a:endParaRPr lang="en-GB"/>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1 at 15.11.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84" y="-41107"/>
            <a:ext cx="8376183" cy="6858000"/>
          </a:xfrm>
          <a:prstGeom prst="rect">
            <a:avLst/>
          </a:prstGeom>
        </p:spPr>
      </p:pic>
      <p:sp>
        <p:nvSpPr>
          <p:cNvPr id="53253" name="Text Box 5"/>
          <p:cNvSpPr txBox="1">
            <a:spLocks noChangeArrowheads="1"/>
          </p:cNvSpPr>
          <p:nvPr/>
        </p:nvSpPr>
        <p:spPr bwMode="auto">
          <a:xfrm>
            <a:off x="4211960" y="1700808"/>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a Reference Style are not automatically applied: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Add a new reference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a:t>
            </a:fld>
            <a:endParaRPr lang="en-GB"/>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1 at 15.1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8" y="0"/>
            <a:ext cx="8093858" cy="6858000"/>
          </a:xfrm>
          <a:prstGeom prst="rect">
            <a:avLst/>
          </a:prstGeom>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70</a:t>
            </a:fld>
            <a:endParaRPr lang="en-GB"/>
          </a:p>
        </p:txBody>
      </p:sp>
      <p:sp>
        <p:nvSpPr>
          <p:cNvPr id="302085" name="Text Box 5"/>
          <p:cNvSpPr txBox="1">
            <a:spLocks noChangeArrowheads="1"/>
          </p:cNvSpPr>
          <p:nvPr/>
        </p:nvSpPr>
        <p:spPr bwMode="auto">
          <a:xfrm>
            <a:off x="4355976" y="1700808"/>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Reference Style dropdown menu and choose 'Select Another Style'</a:t>
            </a:r>
            <a:endParaRPr lang="en-GB" dirty="0"/>
          </a:p>
        </p:txBody>
      </p:sp>
      <p:sp>
        <p:nvSpPr>
          <p:cNvPr id="4" name="Oval 3"/>
          <p:cNvSpPr/>
          <p:nvPr/>
        </p:nvSpPr>
        <p:spPr bwMode="auto">
          <a:xfrm>
            <a:off x="2627784" y="4191570"/>
            <a:ext cx="2016224" cy="389558"/>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fade">
                                      <p:cBhvr>
                                        <p:cTn id="7" dur="2000"/>
                                        <p:tgtEl>
                                          <p:spTgt spid="30208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05 at 13.3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7711"/>
            <a:ext cx="5941443" cy="6858000"/>
          </a:xfrm>
          <a:prstGeom prst="rect">
            <a:avLst/>
          </a:prstGeom>
        </p:spPr>
      </p:pic>
      <p:sp>
        <p:nvSpPr>
          <p:cNvPr id="113669" name="Line 5"/>
          <p:cNvSpPr>
            <a:spLocks noChangeShapeType="1"/>
          </p:cNvSpPr>
          <p:nvPr/>
        </p:nvSpPr>
        <p:spPr bwMode="auto">
          <a:xfrm flipH="1" flipV="1">
            <a:off x="3923927" y="3356991"/>
            <a:ext cx="2736303"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70" name="Text Box 6"/>
          <p:cNvSpPr txBox="1">
            <a:spLocks noChangeArrowheads="1"/>
          </p:cNvSpPr>
          <p:nvPr/>
        </p:nvSpPr>
        <p:spPr bwMode="auto">
          <a:xfrm>
            <a:off x="4139952" y="260648"/>
            <a:ext cx="48238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edited reference style now appears in the Style list</a:t>
            </a:r>
            <a:endParaRPr lang="en-GB" dirty="0"/>
          </a:p>
        </p:txBody>
      </p:sp>
      <p:sp>
        <p:nvSpPr>
          <p:cNvPr id="113671" name="Text Box 7"/>
          <p:cNvSpPr txBox="1">
            <a:spLocks noChangeArrowheads="1"/>
          </p:cNvSpPr>
          <p:nvPr/>
        </p:nvSpPr>
        <p:spPr bwMode="auto">
          <a:xfrm>
            <a:off x="5580112" y="4149080"/>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the style and click 'Choose'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71"/>
                                        </p:tgtEl>
                                        <p:attrNameLst>
                                          <p:attrName>style.visibility</p:attrName>
                                        </p:attrNameLst>
                                      </p:cBhvr>
                                      <p:to>
                                        <p:strVal val="visible"/>
                                      </p:to>
                                    </p:set>
                                    <p:animEffect transition="in" filter="fade">
                                      <p:cBhvr>
                                        <p:cTn id="11" dur="2000"/>
                                        <p:tgtEl>
                                          <p:spTgt spid="11367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3669"/>
                                        </p:tgtEl>
                                        <p:attrNameLst>
                                          <p:attrName>style.visibility</p:attrName>
                                        </p:attrNameLst>
                                      </p:cBhvr>
                                      <p:to>
                                        <p:strVal val="visible"/>
                                      </p:to>
                                    </p:set>
                                    <p:animEffect transition="in" filter="fade">
                                      <p:cBhvr>
                                        <p:cTn id="15" dur="20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nimBg="1"/>
      <p:bldP spid="113670" grpId="0" animBg="1"/>
      <p:bldP spid="11367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6.54.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984" y="1113184"/>
            <a:ext cx="8971512" cy="4260031"/>
          </a:xfrm>
          <a:prstGeom prst="rect">
            <a:avLst/>
          </a:prstGeom>
          <a:ln>
            <a:solidFill>
              <a:srgbClr val="000066"/>
            </a:solidFill>
          </a:ln>
        </p:spPr>
      </p:pic>
      <p:sp>
        <p:nvSpPr>
          <p:cNvPr id="114693" name="Text Box 5"/>
          <p:cNvSpPr txBox="1">
            <a:spLocks noChangeArrowheads="1"/>
          </p:cNvSpPr>
          <p:nvPr/>
        </p:nvSpPr>
        <p:spPr bwMode="auto">
          <a:xfrm>
            <a:off x="3923927" y="1556792"/>
            <a:ext cx="460786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the Referencing Style are applied</a:t>
            </a:r>
            <a:endParaRPr lang="en-GB" dirty="0"/>
          </a:p>
        </p:txBody>
      </p:sp>
      <p:sp>
        <p:nvSpPr>
          <p:cNvPr id="114694" name="Text Box 6"/>
          <p:cNvSpPr txBox="1">
            <a:spLocks noChangeArrowheads="1"/>
          </p:cNvSpPr>
          <p:nvPr/>
        </p:nvSpPr>
        <p:spPr bwMode="auto">
          <a:xfrm>
            <a:off x="3888889" y="3645024"/>
            <a:ext cx="460786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Further edits to the style can be made at any time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2000"/>
                                        <p:tgtEl>
                                          <p:spTgt spid="114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4694"/>
                                        </p:tgtEl>
                                        <p:attrNameLst>
                                          <p:attrName>style.visibility</p:attrName>
                                        </p:attrNameLst>
                                      </p:cBhvr>
                                      <p:to>
                                        <p:strVal val="visible"/>
                                      </p:to>
                                    </p:set>
                                    <p:animEffect transition="in" filter="fade">
                                      <p:cBhvr>
                                        <p:cTn id="11"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P spid="11469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73</a:t>
            </a:fld>
            <a:endParaRPr lang="en-GB"/>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14.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196752"/>
            <a:ext cx="7226300" cy="3200400"/>
          </a:xfrm>
          <a:prstGeom prst="rect">
            <a:avLst/>
          </a:prstGeom>
        </p:spPr>
      </p:pic>
      <p:sp>
        <p:nvSpPr>
          <p:cNvPr id="18437" name="Oval 5"/>
          <p:cNvSpPr>
            <a:spLocks noChangeArrowheads="1"/>
          </p:cNvSpPr>
          <p:nvPr/>
        </p:nvSpPr>
        <p:spPr bwMode="auto">
          <a:xfrm>
            <a:off x="827584" y="1700808"/>
            <a:ext cx="3168352" cy="648841"/>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3707904" y="4869160"/>
            <a:ext cx="4895899"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a:t>
            </a:r>
            <a:r>
              <a:rPr lang="en-GB" sz="2400" b="1" dirty="0" smtClean="0">
                <a:solidFill>
                  <a:srgbClr val="000000"/>
                </a:solidFill>
                <a:latin typeface="Lucida Sans" pitchFamily="34" charset="0"/>
              </a:rPr>
              <a:t>EndNote X7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1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 y="116632"/>
            <a:ext cx="9144000" cy="6536775"/>
          </a:xfrm>
          <a:prstGeom prst="rect">
            <a:avLst/>
          </a:prstGeom>
        </p:spPr>
      </p:pic>
      <p:sp>
        <p:nvSpPr>
          <p:cNvPr id="117765" name="Text Box 5"/>
          <p:cNvSpPr txBox="1">
            <a:spLocks noChangeArrowheads="1"/>
          </p:cNvSpPr>
          <p:nvPr/>
        </p:nvSpPr>
        <p:spPr bwMode="auto">
          <a:xfrm>
            <a:off x="251520" y="5301208"/>
            <a:ext cx="597696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'Display Fields' option controls the order and selection for display within the EndNote library</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75</a:t>
            </a:fld>
            <a:endParaRPr lang="en-GB"/>
          </a:p>
        </p:txBody>
      </p:sp>
      <p:sp>
        <p:nvSpPr>
          <p:cNvPr id="6" name="Oval 5"/>
          <p:cNvSpPr>
            <a:spLocks noChangeArrowheads="1"/>
          </p:cNvSpPr>
          <p:nvPr/>
        </p:nvSpPr>
        <p:spPr bwMode="auto">
          <a:xfrm>
            <a:off x="107504" y="692696"/>
            <a:ext cx="2592288"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15.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561724"/>
          </a:xfrm>
          <a:prstGeom prst="rect">
            <a:avLst/>
          </a:prstGeom>
        </p:spPr>
      </p:pic>
      <p:sp>
        <p:nvSpPr>
          <p:cNvPr id="118789" name="Text Box 5"/>
          <p:cNvSpPr txBox="1">
            <a:spLocks noChangeArrowheads="1"/>
          </p:cNvSpPr>
          <p:nvPr/>
        </p:nvSpPr>
        <p:spPr bwMode="auto">
          <a:xfrm>
            <a:off x="107504" y="5445224"/>
            <a:ext cx="7848872" cy="10156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Use the 'Change Case' option to keep abbreviations in all upper case, or for any names with irregular characters or non-standard capitalisation</a:t>
            </a:r>
            <a:endParaRPr lang="en-GB" sz="2000"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76</a:t>
            </a:fld>
            <a:endParaRPr lang="en-GB"/>
          </a:p>
        </p:txBody>
      </p:sp>
      <p:sp>
        <p:nvSpPr>
          <p:cNvPr id="6" name="Oval 5"/>
          <p:cNvSpPr>
            <a:spLocks noChangeArrowheads="1"/>
          </p:cNvSpPr>
          <p:nvPr/>
        </p:nvSpPr>
        <p:spPr bwMode="auto">
          <a:xfrm>
            <a:off x="134448" y="473935"/>
            <a:ext cx="1944216" cy="504056"/>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1 at 15.1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54925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77</a:t>
            </a:fld>
            <a:endParaRPr lang="en-GB"/>
          </a:p>
        </p:txBody>
      </p:sp>
      <p:sp>
        <p:nvSpPr>
          <p:cNvPr id="4" name="Oval 3"/>
          <p:cNvSpPr/>
          <p:nvPr/>
        </p:nvSpPr>
        <p:spPr bwMode="auto">
          <a:xfrm>
            <a:off x="107504" y="1412776"/>
            <a:ext cx="2736304"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340697025"/>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78</a:t>
            </a:fld>
            <a:endParaRPr lang="en-GB"/>
          </a:p>
        </p:txBody>
      </p:sp>
      <p:pic>
        <p:nvPicPr>
          <p:cNvPr id="3" name="Picture 2" descr="Screen Shot 2013-11-01 at 15.1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8640"/>
            <a:ext cx="9144000" cy="6540327"/>
          </a:xfrm>
          <a:prstGeom prst="rect">
            <a:avLst/>
          </a:prstGeom>
        </p:spPr>
      </p:pic>
      <p:sp>
        <p:nvSpPr>
          <p:cNvPr id="4" name="Oval 3"/>
          <p:cNvSpPr/>
          <p:nvPr/>
        </p:nvSpPr>
        <p:spPr bwMode="auto">
          <a:xfrm>
            <a:off x="251520" y="1268760"/>
            <a:ext cx="2592288"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5" name="TextBox 4"/>
          <p:cNvSpPr txBox="1"/>
          <p:nvPr/>
        </p:nvSpPr>
        <p:spPr bwMode="auto">
          <a:xfrm>
            <a:off x="3275856" y="548680"/>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For best results, uncheck the 'Author' option</a:t>
            </a:r>
          </a:p>
        </p:txBody>
      </p:sp>
    </p:spTree>
    <p:extLst>
      <p:ext uri="{BB962C8B-B14F-4D97-AF65-F5344CB8AC3E}">
        <p14:creationId xmlns:p14="http://schemas.microsoft.com/office/powerpoint/2010/main" val="2143195483"/>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79</a:t>
            </a:fld>
            <a:endParaRPr lang="en-GB"/>
          </a:p>
        </p:txBody>
      </p:sp>
      <p:pic>
        <p:nvPicPr>
          <p:cNvPr id="3" name="Picture 2" descr="Screen Shot 2013-11-01 at 15.17.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549250"/>
          </a:xfrm>
          <a:prstGeom prst="rect">
            <a:avLst/>
          </a:prstGeom>
        </p:spPr>
      </p:pic>
      <p:sp>
        <p:nvSpPr>
          <p:cNvPr id="4" name="TextBox 3"/>
          <p:cNvSpPr txBox="1"/>
          <p:nvPr/>
        </p:nvSpPr>
        <p:spPr bwMode="auto">
          <a:xfrm>
            <a:off x="1259632" y="4797152"/>
            <a:ext cx="64087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Insert EndNote credentials and click 'Enable Sync' to synchronise your desktop library with EndNote Online</a:t>
            </a:r>
          </a:p>
        </p:txBody>
      </p:sp>
    </p:spTree>
    <p:extLst>
      <p:ext uri="{BB962C8B-B14F-4D97-AF65-F5344CB8AC3E}">
        <p14:creationId xmlns:p14="http://schemas.microsoft.com/office/powerpoint/2010/main" val="93873715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29 at 14.32.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48" y="2957512"/>
            <a:ext cx="3213100" cy="3454400"/>
          </a:xfrm>
          <a:prstGeom prst="rect">
            <a:avLst/>
          </a:prstGeom>
          <a:ln>
            <a:solidFill>
              <a:srgbClr val="000066"/>
            </a:solidFill>
          </a:ln>
        </p:spPr>
      </p:pic>
      <p:pic>
        <p:nvPicPr>
          <p:cNvPr id="3" name="Picture 2" descr="Screen Shot 2013-10-29 at 14.31.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48" y="1698898"/>
            <a:ext cx="2641600" cy="723900"/>
          </a:xfrm>
          <a:prstGeom prst="rect">
            <a:avLst/>
          </a:prstGeom>
          <a:ln>
            <a:solidFill>
              <a:srgbClr val="000066"/>
            </a:solidFill>
          </a:ln>
        </p:spPr>
      </p:pic>
      <p:sp>
        <p:nvSpPr>
          <p:cNvPr id="10244" name="Rectangle 2"/>
          <p:cNvSpPr>
            <a:spLocks noGrp="1" noChangeArrowheads="1"/>
          </p:cNvSpPr>
          <p:nvPr>
            <p:ph type="title"/>
          </p:nvPr>
        </p:nvSpPr>
        <p:spPr/>
        <p:txBody>
          <a:bodyPr/>
          <a:lstStyle/>
          <a:p>
            <a:pPr eaLnBrk="1" hangingPunct="1"/>
            <a:r>
              <a:rPr lang="en-GB" smtClean="0"/>
              <a:t>Add a new reference</a:t>
            </a:r>
          </a:p>
        </p:txBody>
      </p:sp>
      <p:sp>
        <p:nvSpPr>
          <p:cNvPr id="7174" name="Line 6"/>
          <p:cNvSpPr>
            <a:spLocks noChangeShapeType="1"/>
          </p:cNvSpPr>
          <p:nvPr/>
        </p:nvSpPr>
        <p:spPr bwMode="auto">
          <a:xfrm flipH="1" flipV="1">
            <a:off x="2915816" y="2060848"/>
            <a:ext cx="3024336"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Text Box 7"/>
          <p:cNvSpPr txBox="1">
            <a:spLocks noChangeArrowheads="1"/>
          </p:cNvSpPr>
          <p:nvPr/>
        </p:nvSpPr>
        <p:spPr bwMode="auto">
          <a:xfrm>
            <a:off x="4572000" y="1698898"/>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on the 'New Reference' icon…</a:t>
            </a:r>
          </a:p>
        </p:txBody>
      </p:sp>
      <p:sp>
        <p:nvSpPr>
          <p:cNvPr id="7176" name="Text Box 8"/>
          <p:cNvSpPr txBox="1">
            <a:spLocks noChangeArrowheads="1"/>
          </p:cNvSpPr>
          <p:nvPr/>
        </p:nvSpPr>
        <p:spPr bwMode="auto">
          <a:xfrm>
            <a:off x="4572000" y="4073769"/>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go to 'New Reference' on the dropdown menu</a:t>
            </a:r>
          </a:p>
        </p:txBody>
      </p:sp>
      <p:sp>
        <p:nvSpPr>
          <p:cNvPr id="7177" name="Oval 9"/>
          <p:cNvSpPr>
            <a:spLocks noChangeArrowheads="1"/>
          </p:cNvSpPr>
          <p:nvPr/>
        </p:nvSpPr>
        <p:spPr bwMode="auto">
          <a:xfrm>
            <a:off x="323528" y="3068960"/>
            <a:ext cx="2736850" cy="64928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2000"/>
                                        <p:tgtEl>
                                          <p:spTgt spid="7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2000"/>
                                        <p:tgtEl>
                                          <p:spTgt spid="71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the library layout</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80</a:t>
            </a:fld>
            <a:endParaRPr lang="en-GB"/>
          </a:p>
        </p:txBody>
      </p:sp>
    </p:spTree>
    <p:extLst>
      <p:ext uri="{BB962C8B-B14F-4D97-AF65-F5344CB8AC3E}">
        <p14:creationId xmlns:p14="http://schemas.microsoft.com/office/powerpoint/2010/main" val="760281282"/>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81</a:t>
            </a:fld>
            <a:endParaRPr lang="en-GB"/>
          </a:p>
        </p:txBody>
      </p:sp>
      <p:pic>
        <p:nvPicPr>
          <p:cNvPr id="3" name="Picture 2" descr="Screen Shot 2013-11-01 at 15.21.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105831" cy="6858000"/>
          </a:xfrm>
          <a:prstGeom prst="rect">
            <a:avLst/>
          </a:prstGeom>
        </p:spPr>
      </p:pic>
      <p:sp>
        <p:nvSpPr>
          <p:cNvPr id="4" name="TextBox 3"/>
          <p:cNvSpPr txBox="1"/>
          <p:nvPr/>
        </p:nvSpPr>
        <p:spPr bwMode="auto">
          <a:xfrm>
            <a:off x="2123728" y="2132856"/>
            <a:ext cx="43924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to display record fields as columns in the EndNote Library</a:t>
            </a:r>
          </a:p>
        </p:txBody>
      </p:sp>
    </p:spTree>
    <p:extLst>
      <p:ext uri="{BB962C8B-B14F-4D97-AF65-F5344CB8AC3E}">
        <p14:creationId xmlns:p14="http://schemas.microsoft.com/office/powerpoint/2010/main" val="278403558"/>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82</a:t>
            </a:fld>
            <a:endParaRPr lang="en-GB"/>
          </a:p>
        </p:txBody>
      </p:sp>
      <p:pic>
        <p:nvPicPr>
          <p:cNvPr id="3" name="Picture 2" descr="Screen Shot 2013-11-01 at 15.22.01.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81" y="476672"/>
            <a:ext cx="9144000" cy="2405575"/>
          </a:xfrm>
          <a:prstGeom prst="rect">
            <a:avLst/>
          </a:prstGeom>
          <a:ln>
            <a:solidFill>
              <a:srgbClr val="000066"/>
            </a:solidFill>
          </a:ln>
        </p:spPr>
      </p:pic>
      <p:pic>
        <p:nvPicPr>
          <p:cNvPr id="4" name="Picture 3" descr="Screen Shot 2013-11-01 at 15.22.19.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57" y="3717032"/>
            <a:ext cx="9140443" cy="2287738"/>
          </a:xfrm>
          <a:prstGeom prst="rect">
            <a:avLst/>
          </a:prstGeom>
          <a:ln>
            <a:solidFill>
              <a:srgbClr val="000066"/>
            </a:solidFill>
          </a:ln>
        </p:spPr>
      </p:pic>
      <p:sp>
        <p:nvSpPr>
          <p:cNvPr id="5" name="Oval 4"/>
          <p:cNvSpPr/>
          <p:nvPr/>
        </p:nvSpPr>
        <p:spPr bwMode="auto">
          <a:xfrm>
            <a:off x="5292080" y="1484784"/>
            <a:ext cx="792088" cy="50405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6" name="Oval 5"/>
          <p:cNvSpPr/>
          <p:nvPr/>
        </p:nvSpPr>
        <p:spPr bwMode="auto">
          <a:xfrm>
            <a:off x="3203848" y="4725144"/>
            <a:ext cx="720080" cy="45720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cxnSp>
        <p:nvCxnSpPr>
          <p:cNvPr id="8" name="Straight Arrow Connector 7"/>
          <p:cNvCxnSpPr>
            <a:stCxn id="5" idx="2"/>
          </p:cNvCxnSpPr>
          <p:nvPr/>
        </p:nvCxnSpPr>
        <p:spPr bwMode="auto">
          <a:xfrm flipH="1">
            <a:off x="3347864" y="1736812"/>
            <a:ext cx="1944216" cy="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p:cNvSpPr txBox="1"/>
          <p:nvPr/>
        </p:nvSpPr>
        <p:spPr bwMode="auto">
          <a:xfrm>
            <a:off x="971600" y="3111449"/>
            <a:ext cx="748883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Select and drag any column to a new location</a:t>
            </a:r>
          </a:p>
        </p:txBody>
      </p:sp>
    </p:spTree>
    <p:extLst>
      <p:ext uri="{BB962C8B-B14F-4D97-AF65-F5344CB8AC3E}">
        <p14:creationId xmlns:p14="http://schemas.microsoft.com/office/powerpoint/2010/main" val="2822010205"/>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83</a:t>
            </a:fld>
            <a:endParaRPr lang="en-GB"/>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32.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2656"/>
            <a:ext cx="7454900" cy="6083300"/>
          </a:xfrm>
          <a:prstGeom prst="rect">
            <a:avLst/>
          </a:prstGeom>
          <a:ln>
            <a:solidFill>
              <a:srgbClr val="000066"/>
            </a:solidFill>
          </a:ln>
        </p:spPr>
      </p:pic>
      <p:sp>
        <p:nvSpPr>
          <p:cNvPr id="21510" name="Line 6"/>
          <p:cNvSpPr>
            <a:spLocks noChangeShapeType="1"/>
          </p:cNvSpPr>
          <p:nvPr/>
        </p:nvSpPr>
        <p:spPr bwMode="auto">
          <a:xfrm flipV="1">
            <a:off x="3491880" y="850686"/>
            <a:ext cx="1584176" cy="157020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1034055" y="1853143"/>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Create a Custom Group</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34.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79999"/>
            <a:ext cx="5472608" cy="6778001"/>
          </a:xfrm>
          <a:prstGeom prst="rect">
            <a:avLst/>
          </a:prstGeom>
          <a:ln>
            <a:solidFill>
              <a:srgbClr val="000066"/>
            </a:solidFill>
          </a:ln>
        </p:spPr>
      </p:pic>
      <p:sp>
        <p:nvSpPr>
          <p:cNvPr id="190469" name="Line 5"/>
          <p:cNvSpPr>
            <a:spLocks noChangeShapeType="1"/>
          </p:cNvSpPr>
          <p:nvPr/>
        </p:nvSpPr>
        <p:spPr bwMode="auto">
          <a:xfrm flipH="1">
            <a:off x="2627784" y="1916832"/>
            <a:ext cx="2880320"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3635896" y="134076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smtClean="0">
                <a:solidFill>
                  <a:srgbClr val="000000"/>
                </a:solidFill>
                <a:latin typeface="Lucida Sans" pitchFamily="34" charset="0"/>
              </a:rPr>
              <a:t>cmd</a:t>
            </a:r>
            <a:r>
              <a:rPr lang="en-GB" sz="2400" b="1" dirty="0" smtClean="0">
                <a:solidFill>
                  <a:srgbClr val="000000"/>
                </a:solidFill>
                <a:latin typeface="Lucida Sans" pitchFamily="34" charset="0"/>
              </a:rPr>
              <a:t> + click</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3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655"/>
            <a:ext cx="9144000" cy="4266610"/>
          </a:xfrm>
          <a:prstGeom prst="rect">
            <a:avLst/>
          </a:prstGeom>
        </p:spPr>
      </p:pic>
      <p:sp>
        <p:nvSpPr>
          <p:cNvPr id="191493" name="Line 5"/>
          <p:cNvSpPr>
            <a:spLocks noChangeShapeType="1"/>
          </p:cNvSpPr>
          <p:nvPr/>
        </p:nvSpPr>
        <p:spPr bwMode="auto">
          <a:xfrm flipH="1" flipV="1">
            <a:off x="3347864" y="3690097"/>
            <a:ext cx="2448272"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896" y="4869160"/>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27583" y="3092853"/>
            <a:ext cx="2376264" cy="597244"/>
          </a:xfrm>
          <a:prstGeom prst="line">
            <a:avLst/>
          </a:prstGeom>
          <a:noFill/>
          <a:ln w="57150">
            <a:solidFill>
              <a:srgbClr val="FF3399"/>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1 at 15.3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5768163"/>
          </a:xfrm>
          <a:prstGeom prst="rect">
            <a:avLst/>
          </a:prstGeom>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87</a:t>
            </a:fld>
            <a:endParaRPr lang="en-GB"/>
          </a:p>
        </p:txBody>
      </p:sp>
      <p:sp>
        <p:nvSpPr>
          <p:cNvPr id="6" name="Text Box 5"/>
          <p:cNvSpPr txBox="1">
            <a:spLocks noChangeArrowheads="1"/>
          </p:cNvSpPr>
          <p:nvPr/>
        </p:nvSpPr>
        <p:spPr bwMode="auto">
          <a:xfrm>
            <a:off x="2771800" y="4581128"/>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Smart Groups</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88</a:t>
            </a:fld>
            <a:endParaRPr lang="en-GB"/>
          </a:p>
        </p:txBody>
      </p:sp>
    </p:spTree>
    <p:extLst>
      <p:ext uri="{BB962C8B-B14F-4D97-AF65-F5344CB8AC3E}">
        <p14:creationId xmlns:p14="http://schemas.microsoft.com/office/powerpoint/2010/main" val="169428722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89</a:t>
            </a:fld>
            <a:endParaRPr lang="en-GB"/>
          </a:p>
        </p:txBody>
      </p:sp>
      <p:pic>
        <p:nvPicPr>
          <p:cNvPr id="3" name="Picture 2" descr="Screen Shot 2013-11-01 at 15.3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196752"/>
            <a:ext cx="7569200" cy="4241800"/>
          </a:xfrm>
          <a:prstGeom prst="rect">
            <a:avLst/>
          </a:prstGeom>
        </p:spPr>
      </p:pic>
      <p:sp>
        <p:nvSpPr>
          <p:cNvPr id="4" name="TextBox 3"/>
          <p:cNvSpPr txBox="1"/>
          <p:nvPr/>
        </p:nvSpPr>
        <p:spPr bwMode="auto">
          <a:xfrm>
            <a:off x="899592" y="5229200"/>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 Create Smart Group'</a:t>
            </a:r>
            <a:endParaRPr lang="en-GB" sz="2400" b="1" dirty="0" smtClean="0">
              <a:solidFill>
                <a:srgbClr val="000000"/>
              </a:solidFill>
              <a:latin typeface="Lucida Sans" pitchFamily="34" charset="0"/>
            </a:endParaRPr>
          </a:p>
        </p:txBody>
      </p:sp>
      <p:sp>
        <p:nvSpPr>
          <p:cNvPr id="5" name="Oval 4"/>
          <p:cNvSpPr/>
          <p:nvPr/>
        </p:nvSpPr>
        <p:spPr bwMode="auto">
          <a:xfrm>
            <a:off x="4612184" y="1556792"/>
            <a:ext cx="3920256"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25397359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9 at 14.33.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338"/>
            <a:ext cx="8208591" cy="6858000"/>
          </a:xfrm>
          <a:prstGeom prst="rect">
            <a:avLst/>
          </a:prstGeom>
        </p:spPr>
      </p:pic>
      <p:sp>
        <p:nvSpPr>
          <p:cNvPr id="89093" name="Text Box 5"/>
          <p:cNvSpPr txBox="1">
            <a:spLocks noChangeArrowheads="1"/>
          </p:cNvSpPr>
          <p:nvPr/>
        </p:nvSpPr>
        <p:spPr bwMode="auto">
          <a:xfrm>
            <a:off x="4788024" y="3716338"/>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Scroll down to see more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fade">
                                      <p:cBhvr>
                                        <p:cTn id="7" dur="20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90</a:t>
            </a:fld>
            <a:endParaRPr lang="en-GB"/>
          </a:p>
        </p:txBody>
      </p:sp>
      <p:pic>
        <p:nvPicPr>
          <p:cNvPr id="3" name="Picture 2" descr="Screen Shot 2013-11-01 at 15.38.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0" y="908720"/>
            <a:ext cx="9144000" cy="3998943"/>
          </a:xfrm>
          <a:prstGeom prst="rect">
            <a:avLst/>
          </a:prstGeom>
        </p:spPr>
      </p:pic>
      <p:sp>
        <p:nvSpPr>
          <p:cNvPr id="4" name="TextBox 3"/>
          <p:cNvSpPr txBox="1"/>
          <p:nvPr/>
        </p:nvSpPr>
        <p:spPr bwMode="auto">
          <a:xfrm>
            <a:off x="1187624" y="5373216"/>
            <a:ext cx="396044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Name the Smart Group</a:t>
            </a:r>
          </a:p>
        </p:txBody>
      </p:sp>
    </p:spTree>
    <p:extLst>
      <p:ext uri="{BB962C8B-B14F-4D97-AF65-F5344CB8AC3E}">
        <p14:creationId xmlns:p14="http://schemas.microsoft.com/office/powerpoint/2010/main" val="182739579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91</a:t>
            </a:fld>
            <a:endParaRPr lang="en-GB"/>
          </a:p>
        </p:txBody>
      </p:sp>
      <p:pic>
        <p:nvPicPr>
          <p:cNvPr id="3" name="Picture 2" descr="Screen Shot 2013-11-01 at 15.39.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133"/>
            <a:ext cx="9144000" cy="3981061"/>
          </a:xfrm>
          <a:prstGeom prst="rect">
            <a:avLst/>
          </a:prstGeom>
        </p:spPr>
      </p:pic>
      <p:sp>
        <p:nvSpPr>
          <p:cNvPr id="4" name="TextBox 3"/>
          <p:cNvSpPr txBox="1"/>
          <p:nvPr/>
        </p:nvSpPr>
        <p:spPr bwMode="auto">
          <a:xfrm>
            <a:off x="1115616" y="5373216"/>
            <a:ext cx="68407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Set criteria for any field in the EndNote Record</a:t>
            </a:r>
          </a:p>
        </p:txBody>
      </p:sp>
    </p:spTree>
    <p:extLst>
      <p:ext uri="{BB962C8B-B14F-4D97-AF65-F5344CB8AC3E}">
        <p14:creationId xmlns:p14="http://schemas.microsoft.com/office/powerpoint/2010/main" val="185037601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92</a:t>
            </a:fld>
            <a:endParaRPr lang="en-GB"/>
          </a:p>
        </p:txBody>
      </p:sp>
      <p:pic>
        <p:nvPicPr>
          <p:cNvPr id="3" name="Picture 2" descr="Screen Shot 2013-11-01 at 15.39.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3981061"/>
          </a:xfrm>
          <a:prstGeom prst="rect">
            <a:avLst/>
          </a:prstGeom>
          <a:ln>
            <a:solidFill>
              <a:srgbClr val="000066"/>
            </a:solidFill>
          </a:ln>
        </p:spPr>
      </p:pic>
      <p:sp>
        <p:nvSpPr>
          <p:cNvPr id="4" name="TextBox 3"/>
          <p:cNvSpPr txBox="1"/>
          <p:nvPr/>
        </p:nvSpPr>
        <p:spPr bwMode="auto">
          <a:xfrm>
            <a:off x="1691680" y="3429000"/>
            <a:ext cx="58326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Combine search lines with And, Or, Not</a:t>
            </a:r>
          </a:p>
        </p:txBody>
      </p:sp>
    </p:spTree>
    <p:extLst>
      <p:ext uri="{BB962C8B-B14F-4D97-AF65-F5344CB8AC3E}">
        <p14:creationId xmlns:p14="http://schemas.microsoft.com/office/powerpoint/2010/main" val="3992536090"/>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93</a:t>
            </a:fld>
            <a:endParaRPr lang="en-GB"/>
          </a:p>
        </p:txBody>
      </p:sp>
      <p:pic>
        <p:nvPicPr>
          <p:cNvPr id="3" name="Picture 2" descr="Screen Shot 2013-11-01 at 15.4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8686"/>
            <a:ext cx="9144000" cy="4000500"/>
          </a:xfrm>
          <a:prstGeom prst="rect">
            <a:avLst/>
          </a:prstGeom>
        </p:spPr>
      </p:pic>
      <p:sp>
        <p:nvSpPr>
          <p:cNvPr id="4" name="Oval 3"/>
          <p:cNvSpPr/>
          <p:nvPr/>
        </p:nvSpPr>
        <p:spPr bwMode="auto">
          <a:xfrm>
            <a:off x="0" y="5229200"/>
            <a:ext cx="1547664" cy="679986"/>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
        <p:nvSpPr>
          <p:cNvPr id="5" name="TextBox 4"/>
          <p:cNvSpPr txBox="1"/>
          <p:nvPr/>
        </p:nvSpPr>
        <p:spPr bwMode="auto">
          <a:xfrm>
            <a:off x="1331640" y="476672"/>
            <a:ext cx="52565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'Create' to save the group</a:t>
            </a:r>
          </a:p>
        </p:txBody>
      </p:sp>
    </p:spTree>
    <p:extLst>
      <p:ext uri="{BB962C8B-B14F-4D97-AF65-F5344CB8AC3E}">
        <p14:creationId xmlns:p14="http://schemas.microsoft.com/office/powerpoint/2010/main" val="853683977"/>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94</a:t>
            </a:fld>
            <a:endParaRPr lang="en-GB"/>
          </a:p>
        </p:txBody>
      </p:sp>
      <p:pic>
        <p:nvPicPr>
          <p:cNvPr id="3" name="Picture 2" descr="Screen Shot 2013-11-01 at 15.40.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7051"/>
            <a:ext cx="9144000" cy="4647241"/>
          </a:xfrm>
          <a:prstGeom prst="rect">
            <a:avLst/>
          </a:prstGeom>
          <a:ln>
            <a:solidFill>
              <a:srgbClr val="000066"/>
            </a:solidFill>
          </a:ln>
        </p:spPr>
      </p:pic>
      <p:sp>
        <p:nvSpPr>
          <p:cNvPr id="4" name="TextBox 3"/>
          <p:cNvSpPr txBox="1"/>
          <p:nvPr/>
        </p:nvSpPr>
        <p:spPr bwMode="auto">
          <a:xfrm>
            <a:off x="1259632" y="404664"/>
            <a:ext cx="59766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References are copied to the Smart Group</a:t>
            </a:r>
          </a:p>
        </p:txBody>
      </p:sp>
    </p:spTree>
    <p:extLst>
      <p:ext uri="{BB962C8B-B14F-4D97-AF65-F5344CB8AC3E}">
        <p14:creationId xmlns:p14="http://schemas.microsoft.com/office/powerpoint/2010/main" val="699863283"/>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95</a:t>
            </a:fld>
            <a:endParaRPr lang="en-GB"/>
          </a:p>
        </p:txBody>
      </p:sp>
      <p:pic>
        <p:nvPicPr>
          <p:cNvPr id="3" name="Picture 2" descr="Screen Shot 2013-11-01 at 15.4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548680"/>
            <a:ext cx="5003800" cy="5727700"/>
          </a:xfrm>
          <a:prstGeom prst="rect">
            <a:avLst/>
          </a:prstGeom>
          <a:ln>
            <a:solidFill>
              <a:srgbClr val="000066"/>
            </a:solidFill>
          </a:ln>
        </p:spPr>
      </p:pic>
      <p:cxnSp>
        <p:nvCxnSpPr>
          <p:cNvPr id="6" name="Straight Arrow Connector 5"/>
          <p:cNvCxnSpPr/>
          <p:nvPr/>
        </p:nvCxnSpPr>
        <p:spPr bwMode="auto">
          <a:xfrm flipH="1">
            <a:off x="3419872" y="1684258"/>
            <a:ext cx="1296144" cy="217679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563888" y="1268760"/>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Manage the Smart Group with </a:t>
            </a:r>
            <a:r>
              <a:rPr lang="en-GB" sz="2400" b="1" dirty="0" err="1" smtClean="0">
                <a:solidFill>
                  <a:srgbClr val="000000"/>
                </a:solidFill>
                <a:latin typeface="Lucida Sans" pitchFamily="34" charset="0"/>
              </a:rPr>
              <a:t>cmd</a:t>
            </a:r>
            <a:r>
              <a:rPr lang="en-GB" sz="2400" b="1" dirty="0" smtClean="0">
                <a:solidFill>
                  <a:srgbClr val="000000"/>
                </a:solidFill>
                <a:latin typeface="Lucida Sans" pitchFamily="34" charset="0"/>
              </a:rPr>
              <a:t> + click</a:t>
            </a:r>
          </a:p>
        </p:txBody>
      </p:sp>
    </p:spTree>
    <p:extLst>
      <p:ext uri="{BB962C8B-B14F-4D97-AF65-F5344CB8AC3E}">
        <p14:creationId xmlns:p14="http://schemas.microsoft.com/office/powerpoint/2010/main" val="2499231276"/>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mtClean="0"/>
              <a:t>Export database information to EndNote</a:t>
            </a:r>
          </a:p>
        </p:txBody>
      </p:sp>
      <p:sp>
        <p:nvSpPr>
          <p:cNvPr id="66564" name="Rectangle 4"/>
          <p:cNvSpPr>
            <a:spLocks noGrp="1" noChangeArrowheads="1"/>
          </p:cNvSpPr>
          <p:nvPr>
            <p:ph type="body" idx="1"/>
          </p:nvPr>
        </p:nvSpPr>
        <p:spPr/>
        <p:txBody>
          <a:bodyPr/>
          <a:lstStyle/>
          <a:p>
            <a:pPr eaLnBrk="1" hangingPunct="1">
              <a:lnSpc>
                <a:spcPct val="90000"/>
              </a:lnSpc>
              <a:spcBef>
                <a:spcPct val="45000"/>
              </a:spcBef>
            </a:pPr>
            <a:r>
              <a:rPr lang="en-GB" sz="2400" dirty="0" smtClean="0"/>
              <a:t>Export references to a new or existing library or group</a:t>
            </a:r>
          </a:p>
          <a:p>
            <a:pPr eaLnBrk="1" hangingPunct="1">
              <a:lnSpc>
                <a:spcPct val="90000"/>
              </a:lnSpc>
              <a:spcBef>
                <a:spcPct val="45000"/>
              </a:spcBef>
            </a:pPr>
            <a:r>
              <a:rPr lang="en-GB" sz="2400" dirty="0" smtClean="0"/>
              <a:t>Use Firefox to export directly to EndNote - it is a more complex two-stage process in Safari</a:t>
            </a:r>
          </a:p>
          <a:p>
            <a:pPr eaLnBrk="1" hangingPunct="1">
              <a:lnSpc>
                <a:spcPct val="90000"/>
              </a:lnSpc>
              <a:spcBef>
                <a:spcPct val="45000"/>
              </a:spcBef>
            </a:pPr>
            <a:r>
              <a:rPr lang="en-GB" sz="2400" dirty="0" smtClean="0"/>
              <a:t>A number of databases export URL links as part of the record</a:t>
            </a:r>
          </a:p>
          <a:p>
            <a:pPr eaLnBrk="1" hangingPunct="1">
              <a:lnSpc>
                <a:spcPct val="90000"/>
              </a:lnSpc>
              <a:spcBef>
                <a:spcPct val="45000"/>
              </a:spcBef>
            </a:pPr>
            <a:r>
              <a:rPr lang="en-GB" sz="2400" dirty="0" smtClean="0"/>
              <a:t>The export process is common to all databases on a given platform</a:t>
            </a:r>
          </a:p>
          <a:p>
            <a:pPr eaLnBrk="1" hangingPunct="1">
              <a:lnSpc>
                <a:spcPct val="90000"/>
              </a:lnSpc>
              <a:spcBef>
                <a:spcPct val="45000"/>
              </a:spcBef>
            </a:pPr>
            <a:r>
              <a:rPr lang="en-GB" sz="2400" dirty="0" smtClean="0"/>
              <a:t>There is a separate process for searching any library catalogue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2000"/>
                                        <p:tgtEl>
                                          <p:spTgt spid="6656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fade">
                                      <p:cBhvr>
                                        <p:cTn id="11" dur="2000"/>
                                        <p:tgtEl>
                                          <p:spTgt spid="66564">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fade">
                                      <p:cBhvr>
                                        <p:cTn id="15" dur="2000"/>
                                        <p:tgtEl>
                                          <p:spTgt spid="66564">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animEffect transition="in" filter="fade">
                                      <p:cBhvr>
                                        <p:cTn id="19" dur="2000"/>
                                        <p:tgtEl>
                                          <p:spTgt spid="66564">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animEffect transition="in" filter="fade">
                                      <p:cBhvr>
                                        <p:cTn id="23" dur="2000"/>
                                        <p:tgtEl>
                                          <p:spTgt spid="665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Web of Knowledge</a:t>
            </a:r>
            <a:endParaRPr lang="en-US"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97</a:t>
            </a:fld>
            <a:endParaRPr lang="en-GB"/>
          </a:p>
        </p:txBody>
      </p:sp>
    </p:spTree>
    <p:extLst>
      <p:ext uri="{BB962C8B-B14F-4D97-AF65-F5344CB8AC3E}">
        <p14:creationId xmlns:p14="http://schemas.microsoft.com/office/powerpoint/2010/main" val="3580042807"/>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11-01 at 15.48.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17"/>
            <a:ext cx="9144000" cy="562836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98</a:t>
            </a:fld>
            <a:endParaRPr lang="en-GB"/>
          </a:p>
        </p:txBody>
      </p:sp>
      <p:sp>
        <p:nvSpPr>
          <p:cNvPr id="4" name="Text Box 5"/>
          <p:cNvSpPr txBox="1">
            <a:spLocks noChangeArrowheads="1"/>
          </p:cNvSpPr>
          <p:nvPr/>
        </p:nvSpPr>
        <p:spPr bwMode="auto">
          <a:xfrm>
            <a:off x="4165321" y="1005872"/>
            <a:ext cx="287972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This is the Web of </a:t>
            </a:r>
            <a:r>
              <a:rPr lang="en-GB" sz="2400" b="1" dirty="0" smtClean="0">
                <a:solidFill>
                  <a:srgbClr val="000000"/>
                </a:solidFill>
                <a:latin typeface="Lucida Sans" pitchFamily="34" charset="0"/>
              </a:rPr>
              <a:t>Knowledge </a:t>
            </a:r>
            <a:r>
              <a:rPr lang="en-GB" sz="2400" b="1" dirty="0">
                <a:solidFill>
                  <a:srgbClr val="000000"/>
                </a:solidFill>
                <a:latin typeface="Lucida Sans" pitchFamily="34" charset="0"/>
              </a:rPr>
              <a:t>home page</a:t>
            </a:r>
            <a:endParaRPr lang="en-GB" sz="2400" b="1" dirty="0">
              <a:latin typeface="Lucida Sans" pitchFamily="34" charset="0"/>
            </a:endParaRPr>
          </a:p>
        </p:txBody>
      </p:sp>
      <p:sp>
        <p:nvSpPr>
          <p:cNvPr id="5" name="Line 6"/>
          <p:cNvSpPr>
            <a:spLocks noChangeShapeType="1"/>
          </p:cNvSpPr>
          <p:nvPr/>
        </p:nvSpPr>
        <p:spPr bwMode="auto">
          <a:xfrm flipH="1" flipV="1">
            <a:off x="1755028" y="3609497"/>
            <a:ext cx="2234035" cy="7922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flipH="1">
            <a:off x="1755028" y="4112860"/>
            <a:ext cx="2234036" cy="89086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3367879" y="3787700"/>
            <a:ext cx="36718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a search term - in this case 'diabetes' and click 'Search'</a:t>
            </a:r>
            <a:endParaRPr lang="en-GB" sz="2400" b="1" dirty="0">
              <a:latin typeface="Lucida Sans" pitchFamily="34" charset="0"/>
            </a:endParaRPr>
          </a:p>
        </p:txBody>
      </p:sp>
    </p:spTree>
    <p:extLst>
      <p:ext uri="{BB962C8B-B14F-4D97-AF65-F5344CB8AC3E}">
        <p14:creationId xmlns:p14="http://schemas.microsoft.com/office/powerpoint/2010/main" val="2828975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11-01 at 15.50.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 y="533763"/>
            <a:ext cx="9144000" cy="5422993"/>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99</a:t>
            </a:fld>
            <a:endParaRPr lang="en-GB"/>
          </a:p>
        </p:txBody>
      </p:sp>
      <p:sp>
        <p:nvSpPr>
          <p:cNvPr id="4" name="Line 5"/>
          <p:cNvSpPr>
            <a:spLocks noChangeShapeType="1"/>
          </p:cNvSpPr>
          <p:nvPr/>
        </p:nvSpPr>
        <p:spPr bwMode="auto">
          <a:xfrm flipH="1" flipV="1">
            <a:off x="3592134" y="2996952"/>
            <a:ext cx="1067269" cy="156431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flipH="1" flipV="1">
            <a:off x="2699791" y="4113072"/>
            <a:ext cx="2216737" cy="5400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flipH="1">
            <a:off x="2699790" y="4365104"/>
            <a:ext cx="2520179" cy="7682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4427984" y="3933056"/>
            <a:ext cx="446405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On the Results pages, click required items, then </a:t>
            </a:r>
            <a:r>
              <a:rPr lang="en-GB" sz="2400" b="1" dirty="0" smtClean="0">
                <a:solidFill>
                  <a:srgbClr val="000000"/>
                </a:solidFill>
                <a:latin typeface="Lucida Sans" pitchFamily="34" charset="0"/>
              </a:rPr>
              <a:t>add to marked list</a:t>
            </a:r>
            <a:endParaRPr lang="en-GB" sz="2400" b="1" dirty="0">
              <a:latin typeface="Lucida Sans" pitchFamily="34" charset="0"/>
            </a:endParaRPr>
          </a:p>
        </p:txBody>
      </p:sp>
      <p:sp>
        <p:nvSpPr>
          <p:cNvPr id="8" name="Line 6"/>
          <p:cNvSpPr>
            <a:spLocks noChangeShapeType="1"/>
          </p:cNvSpPr>
          <p:nvPr/>
        </p:nvSpPr>
        <p:spPr bwMode="auto">
          <a:xfrm flipH="1" flipV="1">
            <a:off x="4427984" y="1196752"/>
            <a:ext cx="1656184" cy="10322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ext Box 5"/>
          <p:cNvSpPr txBox="1">
            <a:spLocks noChangeArrowheads="1"/>
          </p:cNvSpPr>
          <p:nvPr/>
        </p:nvSpPr>
        <p:spPr bwMode="auto">
          <a:xfrm>
            <a:off x="5219970" y="1628800"/>
            <a:ext cx="3671888"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Open the Marked list to view the selected records</a:t>
            </a:r>
            <a:endParaRPr lang="en-GB" sz="2400" b="1" dirty="0">
              <a:latin typeface="Lucida Sans" pitchFamily="34" charset="0"/>
            </a:endParaRPr>
          </a:p>
        </p:txBody>
      </p:sp>
    </p:spTree>
    <p:extLst>
      <p:ext uri="{BB962C8B-B14F-4D97-AF65-F5344CB8AC3E}">
        <p14:creationId xmlns:p14="http://schemas.microsoft.com/office/powerpoint/2010/main" val="2921910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EwLGZhbHNlLGZhbHNlLGZhbHNlIi8+DQoJPC9icmFuZGluZz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PC9jb25maWd1cmF0aW9uPg0K"/>
  <p:tag name="ARTICULATE_PROJECT_OPEN" val="0"/>
  <p:tag name="MMPROD_UIDATA" val="&lt;database version=&quot;8.0&quot;&gt;&lt;object type=&quot;1&quot; unique_id=&quot;10001&quot;&gt;&lt;property id=&quot;20141&quot; value=&quot;EndNote X3&quot;/&gt;&lt;property id=&quot;20144&quot; value=&quot;1&quot;/&gt;&lt;property id=&quot;20146&quot; value=&quot;0&quot;/&gt;&lt;property id=&quot;20147&quot; value=&quot;0&quot;/&gt;&lt;property id=&quot;20148&quot; value=&quot;5&quot;/&gt;&lt;property id=&quot;20184&quot; value=&quot;7&quot;/&gt;&lt;object type=&quot;8&quot; unique_id=&quot;10287&quot;&gt;&lt;/object&gt;&lt;object type=&quot;2&quot; unique_id=&quot;10288&quot;&gt;&lt;object type=&quot;3&quot; unique_id=&quot;10289&quot;&gt;&lt;property id=&quot;20148&quot; value=&quot;5&quot;/&gt;&lt;property id=&quot;20300&quot; value=&quot;Slide 1 - &amp;quot;EndNote X7 - basic graduate session - Mac&amp;quot;&quot;/&gt;&lt;property id=&quot;20303&quot; value=&quot;-1&quot;/&gt;&lt;property id=&quot;20307&quot; value=&quot;256&quot;/&gt;&lt;/object&gt;&lt;object type=&quot;3&quot; unique_id=&quot;10290&quot;&gt;&lt;property id=&quot;20148&quot; value=&quot;5&quot;/&gt;&lt;property id=&quot;20300&quot; value=&quot;Slide 2 - &amp;quot;What is EndNote for?&amp;quot;&quot;/&gt;&lt;property id=&quot;20303&quot; value=&quot;-1&quot;/&gt;&lt;property id=&quot;20307&quot; value=&quot;257&quot;/&gt;&lt;/object&gt;&lt;object type=&quot;3&quot; unique_id=&quot;10479&quot;&gt;&lt;property id=&quot;20148&quot; value=&quot;5&quot;/&gt;&lt;property id=&quot;20300&quot; value=&quot;Slide 3 - &amp;quot;Create or open a library&amp;quot;&quot;/&gt;&lt;property id=&quot;20303&quot; value=&quot;-1&quot;/&gt;&lt;property id=&quot;20307&quot; value=&quot;258&quot;/&gt;&lt;/object&gt;&lt;object type=&quot;3&quot; unique_id=&quot;10480&quot;&gt;&lt;property id=&quot;20148&quot; value=&quot;5&quot;/&gt;&lt;property id=&quot;20300&quot; value=&quot;Slide 8 - &amp;quot;Add a new reference&amp;quot;&quot;/&gt;&lt;property id=&quot;20303&quot; value=&quot;-1&quot;/&gt;&lt;property id=&quot;20307&quot; value=&quot;259&quot;/&gt;&lt;/object&gt;&lt;object type=&quot;3&quot; unique_id=&quot;10481&quot;&gt;&lt;property id=&quot;20148&quot; value=&quot;5&quot;/&gt;&lt;property id=&quot;20300&quot; value=&quot;Slide 25&quot;/&gt;&lt;property id=&quot;20303&quot; value=&quot;-1&quot;/&gt;&lt;property id=&quot;20307&quot; value=&quot;260&quot;/&gt;&lt;/object&gt;&lt;object type=&quot;3&quot; unique_id=&quot;10482&quot;&gt;&lt;property id=&quot;20148&quot; value=&quot;5&quot;/&gt;&lt;property id=&quot;20300&quot; value=&quot;Slide 39&quot;/&gt;&lt;property id=&quot;20303&quot; value=&quot;-1&quot;/&gt;&lt;property id=&quot;20307&quot; value=&quot;261&quot;/&gt;&lt;/object&gt;&lt;object type=&quot;3&quot; unique_id=&quot;10485&quot;&gt;&lt;property id=&quot;20148&quot; value=&quot;5&quot;/&gt;&lt;property id=&quot;20300&quot; value=&quot;Slide 60&quot;/&gt;&lt;property id=&quot;20303&quot; value=&quot;-1&quot;/&gt;&lt;property id=&quot;20307&quot; value=&quot;297&quot;/&gt;&lt;/object&gt;&lt;object type=&quot;3&quot; unique_id=&quot;10486&quot;&gt;&lt;property id=&quot;20148&quot; value=&quot;5&quot;/&gt;&lt;property id=&quot;20300&quot; value=&quot;Slide 74&quot;/&gt;&lt;property id=&quot;20303&quot; value=&quot;-1&quot;/&gt;&lt;property id=&quot;20307&quot; value=&quot;270&quot;/&gt;&lt;/object&gt;&lt;object type=&quot;3&quot; unique_id=&quot;10488&quot;&gt;&lt;property id=&quot;20148&quot; value=&quot;5&quot;/&gt;&lt;property id=&quot;20300&quot; value=&quot;Slide 84&quot;/&gt;&lt;property id=&quot;20303&quot; value=&quot;-1&quot;/&gt;&lt;property id=&quot;20307&quot; value=&quot;273&quot;/&gt;&lt;/object&gt;&lt;object type=&quot;3&quot; unique_id=&quot;10490&quot;&gt;&lt;property id=&quot;20148&quot; value=&quot;5&quot;/&gt;&lt;property id=&quot;20300&quot; value=&quot;Slide 157 - &amp;quot;Use EndNote with Word&amp;quot;&quot;/&gt;&lt;property id=&quot;20303&quot; value=&quot;-1&quot;/&gt;&lt;property id=&quot;20307&quot; value=&quot;272&quot;/&gt;&lt;/object&gt;&lt;object type=&quot;3&quot; unique_id=&quot;10491&quot;&gt;&lt;property id=&quot;20148&quot; value=&quot;5&quot;/&gt;&lt;property id=&quot;20300&quot; value=&quot;Slide 165&quot;/&gt;&lt;property id=&quot;20303&quot; value=&quot;-1&quot;/&gt;&lt;property id=&quot;20307&quot; value=&quot;275&quot;/&gt;&lt;/object&gt;&lt;object type=&quot;3&quot; unique_id=&quot;10493&quot;&gt;&lt;property id=&quot;20148&quot; value=&quot;5&quot;/&gt;&lt;property id=&quot;20300&quot; value=&quot;Slide 172&quot;/&gt;&lt;property id=&quot;20303&quot; value=&quot;-1&quot;/&gt;&lt;property id=&quot;20307&quot; value=&quot;276&quot;/&gt;&lt;/object&gt;&lt;object type=&quot;3&quot; unique_id=&quot;10498&quot;&gt;&lt;property id=&quot;20148&quot; value=&quot;5&quot;/&gt;&lt;property id=&quot;20300&quot; value=&quot;Slide 143&quot;/&gt;&lt;property id=&quot;20303&quot; value=&quot;-1&quot;/&gt;&lt;property id=&quot;20307&quot; value=&quot;268&quot;/&gt;&lt;/object&gt;&lt;object type=&quot;3&quot; unique_id=&quot;10499&quot;&gt;&lt;property id=&quot;20148&quot; value=&quot;5&quot;/&gt;&lt;property id=&quot;20300&quot; value=&quot;Slide 112&quot;/&gt;&lt;property id=&quot;20303&quot; value=&quot;-1&quot;/&gt;&lt;property id=&quot;20307&quot; value=&quot;298&quot;/&gt;&lt;/object&gt;&lt;object type=&quot;3&quot; unique_id=&quot;10500&quot;&gt;&lt;property id=&quot;20148&quot; value=&quot;5&quot;/&gt;&lt;property id=&quot;20300&quot; value=&quot;Slide 117&quot;/&gt;&lt;property id=&quot;20303&quot; value=&quot;-1&quot;/&gt;&lt;property id=&quot;20307&quot; value=&quot;278&quot;/&gt;&lt;/object&gt;&lt;object type=&quot;3&quot; unique_id=&quot;10502&quot;&gt;&lt;property id=&quot;20148&quot; value=&quot;5&quot;/&gt;&lt;property id=&quot;20300&quot; value=&quot;Slide 207 - &amp;quot;Get more help&amp;quot;&quot;/&gt;&lt;property id=&quot;20303&quot; value=&quot;-1&quot;/&gt;&lt;property id=&quot;20307&quot; value=&quot;291&quot;/&gt;&lt;/object&gt;&lt;object type=&quot;3&quot; unique_id=&quot;10531&quot;&gt;&lt;property id=&quot;20148&quot; value=&quot;5&quot;/&gt;&lt;property id=&quot;20300&quot; value=&quot;Slide 14&quot;/&gt;&lt;property id=&quot;20303&quot; value=&quot;-1&quot;/&gt;&lt;property id=&quot;20307&quot; value=&quot;299&quot;/&gt;&lt;/object&gt;&lt;object type=&quot;3&quot; unique_id=&quot;10534&quot;&gt;&lt;property id=&quot;20148&quot; value=&quot;5&quot;/&gt;&lt;property id=&quot;20300&quot; value=&quot;Slide 69&quot;/&gt;&lt;property id=&quot;20303&quot; value=&quot;-1&quot;/&gt;&lt;property id=&quot;20307&quot; value=&quot;301&quot;/&gt;&lt;/object&gt;&lt;object type=&quot;3&quot; unique_id=&quot;11664&quot;&gt;&lt;property id=&quot;20148&quot; value=&quot;5&quot;/&gt;&lt;property id=&quot;20300&quot; value=&quot;Slide 96 - &amp;quot;Export database information to EndNote&amp;quot;&quot;/&gt;&lt;property id=&quot;20303&quot; value=&quot;-1&quot;/&gt;&lt;property id=&quot;20307&quot; value=&quot;302&quot;/&gt;&lt;/object&gt;&lt;object type=&quot;3&quot; unique_id=&quot;12142&quot;&gt;&lt;property id=&quot;20148&quot; value=&quot;5&quot;/&gt;&lt;property id=&quot;20300&quot; value=&quot;Slide 4&quot;/&gt;&lt;property id=&quot;20307&quot; value=&quot;306&quot;/&gt;&lt;/object&gt;&lt;object type=&quot;3&quot; unique_id=&quot;12144&quot;&gt;&lt;property id=&quot;20148&quot; value=&quot;5&quot;/&gt;&lt;property id=&quot;20300&quot; value=&quot;Slide 6&quot;/&gt;&lt;property id=&quot;20307&quot; value=&quot;304&quot;/&gt;&lt;/object&gt;&lt;object type=&quot;3&quot; unique_id=&quot;12146&quot;&gt;&lt;property id=&quot;20148&quot; value=&quot;5&quot;/&gt;&lt;property id=&quot;20300&quot; value=&quot;Slide 9&quot;/&gt;&lt;property id=&quot;20307&quot; value=&quot;308&quot;/&gt;&lt;/object&gt;&lt;object type=&quot;3&quot; unique_id=&quot;12147&quot;&gt;&lt;property id=&quot;20148&quot; value=&quot;5&quot;/&gt;&lt;property id=&quot;20300&quot; value=&quot;Slide 10&quot;/&gt;&lt;property id=&quot;20307&quot; value=&quot;309&quot;/&gt;&lt;/object&gt;&lt;object type=&quot;3&quot; unique_id=&quot;13109&quot;&gt;&lt;property id=&quot;20148&quot; value=&quot;5&quot;/&gt;&lt;property id=&quot;20300&quot; value=&quot;Slide 26&quot;/&gt;&lt;property id=&quot;20307&quot; value=&quot;311&quot;/&gt;&lt;/object&gt;&lt;object type=&quot;3&quot; unique_id=&quot;13110&quot;&gt;&lt;property id=&quot;20148&quot; value=&quot;5&quot;/&gt;&lt;property id=&quot;20300&quot; value=&quot;Slide 27&quot;/&gt;&lt;property id=&quot;20307&quot; value=&quot;312&quot;/&gt;&lt;/object&gt;&lt;object type=&quot;3&quot; unique_id=&quot;13111&quot;&gt;&lt;property id=&quot;20148&quot; value=&quot;5&quot;/&gt;&lt;property id=&quot;20300&quot; value=&quot;Slide 40&quot;/&gt;&lt;property id=&quot;20307&quot; value=&quot;314&quot;/&gt;&lt;/object&gt;&lt;object type=&quot;3&quot; unique_id=&quot;13112&quot;&gt;&lt;property id=&quot;20148&quot; value=&quot;5&quot;/&gt;&lt;property id=&quot;20300&quot; value=&quot;Slide 41&quot;/&gt;&lt;property id=&quot;20307&quot; value=&quot;313&quot;/&gt;&lt;/object&gt;&lt;object type=&quot;3&quot; unique_id=&quot;13114&quot;&gt;&lt;property id=&quot;20148&quot; value=&quot;5&quot;/&gt;&lt;property id=&quot;20300&quot; value=&quot;Slide 45&quot;/&gt;&lt;property id=&quot;20307&quot; value=&quot;316&quot;/&gt;&lt;/object&gt;&lt;object type=&quot;3&quot; unique_id=&quot;13115&quot;&gt;&lt;property id=&quot;20148&quot; value=&quot;5&quot;/&gt;&lt;property id=&quot;20300&quot; value=&quot;Slide 47&quot;/&gt;&lt;property id=&quot;20307&quot; value=&quot;317&quot;/&gt;&lt;/object&gt;&lt;object type=&quot;3&quot; unique_id=&quot;13116&quot;&gt;&lt;property id=&quot;20148&quot; value=&quot;5&quot;/&gt;&lt;property id=&quot;20300&quot; value=&quot;Slide 48&quot;/&gt;&lt;property id=&quot;20307&quot; value=&quot;318&quot;/&gt;&lt;/object&gt;&lt;object type=&quot;3&quot; unique_id=&quot;13118&quot;&gt;&lt;property id=&quot;20148&quot; value=&quot;5&quot;/&gt;&lt;property id=&quot;20300&quot; value=&quot;Slide 52&quot;/&gt;&lt;property id=&quot;20307&quot; value=&quot;320&quot;/&gt;&lt;/object&gt;&lt;object type=&quot;3&quot; unique_id=&quot;13119&quot;&gt;&lt;property id=&quot;20148&quot; value=&quot;5&quot;/&gt;&lt;property id=&quot;20300&quot; value=&quot;Slide 53&quot;/&gt;&lt;property id=&quot;20307&quot; value=&quot;321&quot;/&gt;&lt;/object&gt;&lt;object type=&quot;3&quot; unique_id=&quot;13120&quot;&gt;&lt;property id=&quot;20148&quot; value=&quot;5&quot;/&gt;&lt;property id=&quot;20300&quot; value=&quot;Slide 54&quot;/&gt;&lt;property id=&quot;20307&quot; value=&quot;322&quot;/&gt;&lt;/object&gt;&lt;object type=&quot;3&quot; unique_id=&quot;13125&quot;&gt;&lt;property id=&quot;20148&quot; value=&quot;5&quot;/&gt;&lt;property id=&quot;20300&quot; value=&quot;Slide 55&quot;/&gt;&lt;property id=&quot;20307&quot; value=&quot;327&quot;/&gt;&lt;/object&gt;&lt;object type=&quot;3&quot; unique_id=&quot;13126&quot;&gt;&lt;property id=&quot;20148&quot; value=&quot;5&quot;/&gt;&lt;property id=&quot;20300&quot; value=&quot;Slide 56&quot;/&gt;&lt;property id=&quot;20307&quot; value=&quot;328&quot;/&gt;&lt;/object&gt;&lt;object type=&quot;3&quot; unique_id=&quot;13132&quot;&gt;&lt;property id=&quot;20148&quot; value=&quot;5&quot;/&gt;&lt;property id=&quot;20300&quot; value=&quot;Slide 7 - &amp;quot;Add a new reference&amp;quot;&quot;/&gt;&lt;property id=&quot;20307&quot; value=&quot;385&quot;/&gt;&lt;/object&gt;&lt;object type=&quot;3&quot; unique_id=&quot;13133&quot;&gt;&lt;property id=&quot;20148&quot; value=&quot;5&quot;/&gt;&lt;property id=&quot;20300&quot; value=&quot;Slide 13 - &amp;quot;More about record fields&amp;quot;&quot;/&gt;&lt;property id=&quot;20307&quot; value=&quot;386&quot;/&gt;&lt;/object&gt;&lt;object type=&quot;3&quot; unique_id=&quot;13134&quot;&gt;&lt;property id=&quot;20148&quot; value=&quot;5&quot;/&gt;&lt;property id=&quot;20300&quot; value=&quot;Slide 21 - &amp;quot;Change the reference style&amp;quot;&quot;/&gt;&lt;property id=&quot;20307&quot; value=&quot;387&quot;/&gt;&lt;/object&gt;&lt;object type=&quot;3&quot; unique_id=&quot;13135&quot;&gt;&lt;property id=&quot;20148&quot; value=&quot;5&quot;/&gt;&lt;property id=&quot;20300&quot; value=&quot;Slide 38 - &amp;quot;Edit the reference style&amp;quot;&quot;/&gt;&lt;property id=&quot;20307&quot; value=&quot;388&quot;/&gt;&lt;/object&gt;&lt;object type=&quot;3&quot; unique_id=&quot;13136&quot;&gt;&lt;property id=&quot;20148&quot; value=&quot;5&quot;/&gt;&lt;property id=&quot;20300&quot; value=&quot;Slide 42 - &amp;quot;Edit the reference style - citations&amp;quot;&quot;/&gt;&lt;property id=&quot;20307&quot; value=&quot;416&quot;/&gt;&lt;/object&gt;&lt;object type=&quot;3&quot; unique_id=&quot;13137&quot;&gt;&lt;property id=&quot;20148&quot; value=&quot;5&quot;/&gt;&lt;property id=&quot;20300&quot; value=&quot;Slide 49 - &amp;quot;Edit the reference style - bibliography&amp;quot;&quot;/&gt;&lt;property id=&quot;20307&quot; value=&quot;389&quot;/&gt;&lt;/object&gt;&lt;object type=&quot;3&quot; unique_id=&quot;13138&quot;&gt;&lt;property id=&quot;20148&quot; value=&quot;5&quot;/&gt;&lt;property id=&quot;20300&quot; value=&quot;Slide 68 - &amp;quot;Apply an edited reference style&amp;quot;&quot;/&gt;&lt;property id=&quot;20307&quot; value=&quot;390&quot;/&gt;&lt;/object&gt;&lt;object type=&quot;3&quot; unique_id=&quot;13139&quot;&gt;&lt;property id=&quot;20148&quot; value=&quot;5&quot;/&gt;&lt;property id=&quot;20300&quot; value=&quot;Slide 71&quot;/&gt;&lt;property id=&quot;20307&quot; value=&quot;331&quot;/&gt;&lt;/object&gt;&lt;object type=&quot;3&quot; unique_id=&quot;13140&quot;&gt;&lt;property id=&quot;20148&quot; value=&quot;5&quot;/&gt;&lt;property id=&quot;20300&quot; value=&quot;Slide 72&quot;/&gt;&lt;property id=&quot;20307&quot; value=&quot;332&quot;/&gt;&lt;/object&gt;&lt;object type=&quot;3&quot; unique_id=&quot;13141&quot;&gt;&lt;property id=&quot;20148&quot; value=&quot;5&quot;/&gt;&lt;property id=&quot;20300&quot; value=&quot;Slide 59 - &amp;quot;Templates - how they work&amp;quot;&quot;/&gt;&lt;property id=&quot;20307&quot; value=&quot;391&quot;/&gt;&lt;/object&gt;&lt;object type=&quot;3&quot; unique_id=&quot;13142&quot;&gt;&lt;property id=&quot;20148&quot; value=&quot;5&quot;/&gt;&lt;property id=&quot;20300&quot; value=&quot;Slide 61&quot;/&gt;&lt;property id=&quot;20307&quot; value=&quot;333&quot;/&gt;&lt;/object&gt;&lt;object type=&quot;3&quot; unique_id=&quot;13143&quot;&gt;&lt;property id=&quot;20148&quot; value=&quot;5&quot;/&gt;&lt;property id=&quot;20300&quot; value=&quot;Slide 62&quot;/&gt;&lt;property id=&quot;20307&quot; value=&quot;334&quot;/&gt;&lt;/object&gt;&lt;object type=&quot;3&quot; unique_id=&quot;13144&quot;&gt;&lt;property id=&quot;20148&quot; value=&quot;5&quot;/&gt;&lt;property id=&quot;20300&quot; value=&quot;Slide 73 - &amp;quot;Set some EndNote preferences&amp;quot;&quot;/&gt;&lt;property id=&quot;20307&quot; value=&quot;392&quot;/&gt;&lt;/object&gt;&lt;object type=&quot;3&quot; unique_id=&quot;13145&quot;&gt;&lt;property id=&quot;20148&quot; value=&quot;5&quot;/&gt;&lt;property id=&quot;20300&quot; value=&quot;Slide 75&quot;/&gt;&lt;property id=&quot;20307&quot; value=&quot;335&quot;/&gt;&lt;/object&gt;&lt;object type=&quot;3&quot; unique_id=&quot;13146&quot;&gt;&lt;property id=&quot;20148&quot; value=&quot;5&quot;/&gt;&lt;property id=&quot;20300&quot; value=&quot;Slide 76&quot;/&gt;&lt;property id=&quot;20307&quot; value=&quot;336&quot;/&gt;&lt;/object&gt;&lt;object type=&quot;3&quot; unique_id=&quot;13149&quot;&gt;&lt;property id=&quot;20148&quot; value=&quot;5&quot;/&gt;&lt;property id=&quot;20300&quot; value=&quot;Slide 153 - &amp;quot;Use EndNote with Word&amp;quot;&quot;/&gt;&lt;property id=&quot;20307&quot; value=&quot;394&quot;/&gt;&lt;/object&gt;&lt;object type=&quot;3&quot; unique_id=&quot;13150&quot;&gt;&lt;property id=&quot;20148&quot; value=&quot;5&quot;/&gt;&lt;property id=&quot;20300&quot; value=&quot;Slide 158&quot;/&gt;&lt;property id=&quot;20307&quot; value=&quot;339&quot;/&gt;&lt;/object&gt;&lt;object type=&quot;3&quot; unique_id=&quot;13151&quot;&gt;&lt;property id=&quot;20148&quot; value=&quot;5&quot;/&gt;&lt;property id=&quot;20300&quot; value=&quot;Slide 159&quot;/&gt;&lt;property id=&quot;20307&quot; value=&quot;340&quot;/&gt;&lt;/object&gt;&lt;object type=&quot;3&quot; unique_id=&quot;13152&quot;&gt;&lt;property id=&quot;20148&quot; value=&quot;5&quot;/&gt;&lt;property id=&quot;20300&quot; value=&quot;Slide 160&quot;/&gt;&lt;property id=&quot;20307&quot; value=&quot;341&quot;/&gt;&lt;/object&gt;&lt;object type=&quot;3&quot; unique_id=&quot;13153&quot;&gt;&lt;property id=&quot;20148&quot; value=&quot;5&quot;/&gt;&lt;property id=&quot;20300&quot; value=&quot;Slide 162&quot;/&gt;&lt;property id=&quot;20307&quot; value=&quot;342&quot;/&gt;&lt;/object&gt;&lt;object type=&quot;3&quot; unique_id=&quot;13154&quot;&gt;&lt;property id=&quot;20148&quot; value=&quot;5&quot;/&gt;&lt;property id=&quot;20300&quot; value=&quot;Slide 166&quot;/&gt;&lt;property id=&quot;20307&quot; value=&quot;343&quot;/&gt;&lt;/object&gt;&lt;object type=&quot;3&quot; unique_id=&quot;13155&quot;&gt;&lt;property id=&quot;20148&quot; value=&quot;5&quot;/&gt;&lt;property id=&quot;20300&quot; value=&quot;Slide 169&quot;/&gt;&lt;property id=&quot;20307&quot; value=&quot;344&quot;/&gt;&lt;/object&gt;&lt;object type=&quot;3&quot; unique_id=&quot;13157&quot;&gt;&lt;property id=&quot;20148&quot; value=&quot;5&quot;/&gt;&lt;property id=&quot;20300&quot; value=&quot;Slide 171 - &amp;quot;Manage the bibliography layout&amp;quot;&quot;/&gt;&lt;property id=&quot;20307&quot; value=&quot;395&quot;/&gt;&lt;/object&gt;&lt;object type=&quot;3&quot; unique_id=&quot;13192&quot;&gt;&lt;property id=&quot;20148&quot; value=&quot;5&quot;/&gt;&lt;property id=&quot;20300&quot; value=&quot;Slide 107 - &amp;quot;Find full text of articles&amp;quot;&quot;/&gt;&lt;property id=&quot;20307&quot; value=&quot;378&quot;/&gt;&lt;/object&gt;&lt;object type=&quot;3&quot; unique_id=&quot;13193&quot;&gt;&lt;property id=&quot;20148&quot; value=&quot;5&quot;/&gt;&lt;property id=&quot;20300&quot; value=&quot;Slide 113&quot;/&gt;&lt;property id=&quot;20307&quot; value=&quot;376&quot;/&gt;&lt;/object&gt;&lt;object type=&quot;3&quot; unique_id=&quot;13194&quot;&gt;&lt;property id=&quot;20148&quot; value=&quot;5&quot;/&gt;&lt;property id=&quot;20300&quot; value=&quot;Slide 114&quot;/&gt;&lt;property id=&quot;20307&quot; value=&quot;377&quot;/&gt;&lt;/object&gt;&lt;object type=&quot;3&quot; unique_id=&quot;13195&quot;&gt;&lt;property id=&quot;20148&quot; value=&quot;5&quot;/&gt;&lt;property id=&quot;20300&quot; value=&quot;Slide 116 - &amp;quot;Attach PDF files to records&amp;quot;&quot;/&gt;&lt;property id=&quot;20307&quot; value=&quot;379&quot;/&gt;&lt;/object&gt;&lt;object type=&quot;3&quot; unique_id=&quot;13200&quot;&gt;&lt;property id=&quot;20148&quot; value=&quot;5&quot;/&gt;&lt;property id=&quot;20300&quot; value=&quot;Slide 142 - &amp;quot;Search and export from library catalogues&amp;quot;&quot;/&gt;&lt;property id=&quot;20307&quot; value=&quot;384&quot;/&gt;&lt;/object&gt;&lt;object type=&quot;3&quot; unique_id=&quot;13202&quot;&gt;&lt;property id=&quot;20148&quot; value=&quot;5&quot;/&gt;&lt;property id=&quot;20300&quot; value=&quot;Slide 145&quot;/&gt;&lt;property id=&quot;20307&quot; value=&quot;401&quot;/&gt;&lt;/object&gt;&lt;object type=&quot;3&quot; unique_id=&quot;13203&quot;&gt;&lt;property id=&quot;20148&quot; value=&quot;5&quot;/&gt;&lt;property id=&quot;20300&quot; value=&quot;Slide 146&quot;/&gt;&lt;property id=&quot;20307&quot; value=&quot;402&quot;/&gt;&lt;/object&gt;&lt;object type=&quot;3&quot; unique_id=&quot;13204&quot;&gt;&lt;property id=&quot;20148&quot; value=&quot;5&quot;/&gt;&lt;property id=&quot;20300&quot; value=&quot;Slide 147&quot;/&gt;&lt;property id=&quot;20307&quot; value=&quot;403&quot;/&gt;&lt;/object&gt;&lt;object type=&quot;3&quot; unique_id=&quot;13205&quot;&gt;&lt;property id=&quot;20148&quot; value=&quot;5&quot;/&gt;&lt;property id=&quot;20300&quot; value=&quot;Slide 148&quot;/&gt;&lt;property id=&quot;20307&quot; value=&quot;404&quot;/&gt;&lt;/object&gt;&lt;object type=&quot;3&quot; unique_id=&quot;13206&quot;&gt;&lt;property id=&quot;20148&quot; value=&quot;5&quot;/&gt;&lt;property id=&quot;20300&quot; value=&quot;Slide 83 - &amp;quot;Sort references into groups&amp;quot;&quot;/&gt;&lt;property id=&quot;20307&quot; value=&quot;405&quot;/&gt;&lt;/object&gt;&lt;object type=&quot;3&quot; unique_id=&quot;13207&quot;&gt;&lt;property id=&quot;20148&quot; value=&quot;5&quot;/&gt;&lt;property id=&quot;20300&quot; value=&quot;Slide 85&quot;/&gt;&lt;property id=&quot;20307&quot; value=&quot;406&quot;/&gt;&lt;/object&gt;&lt;object type=&quot;3&quot; unique_id=&quot;13208&quot;&gt;&lt;property id=&quot;20148&quot; value=&quot;5&quot;/&gt;&lt;property id=&quot;20300&quot; value=&quot;Slide 86&quot;/&gt;&lt;property id=&quot;20307&quot; value=&quot;407&quot;/&gt;&lt;/object&gt;&lt;object type=&quot;3&quot; unique_id=&quot;14522&quot;&gt;&lt;property id=&quot;20148&quot; value=&quot;5&quot;/&gt;&lt;property id=&quot;20300&quot; value=&quot;Slide 156 - &amp;quot;Insert citations in a document&amp;quot;&quot;/&gt;&lt;property id=&quot;20307&quot; value=&quot;417&quot;/&gt;&lt;/object&gt;&lt;object type=&quot;3&quot; unique_id=&quot;14523&quot;&gt;&lt;property id=&quot;20148&quot; value=&quot;5&quot;/&gt;&lt;property id=&quot;20300&quot; value=&quot;Slide 163 - &amp;quot;Edit citations&amp;quot;&quot;/&gt;&lt;property id=&quot;20307&quot; value=&quot;418&quot;/&gt;&lt;/object&gt;&lt;object type=&quot;3&quot; unique_id=&quot;16438&quot;&gt;&lt;property id=&quot;20148&quot; value=&quot;5&quot;/&gt;&lt;property id=&quot;20300&quot; value=&quot;Slide 17&quot;/&gt;&lt;property id=&quot;20307&quot; value=&quot;419&quot;/&gt;&lt;/object&gt;&lt;object type=&quot;3&quot; unique_id=&quot;16440&quot;&gt;&lt;property id=&quot;20148&quot; value=&quot;5&quot;/&gt;&lt;property id=&quot;20300&quot; value=&quot;Slide 46&quot;/&gt;&lt;property id=&quot;20307&quot; value=&quot;421&quot;/&gt;&lt;/object&gt;&lt;object type=&quot;3&quot; unique_id=&quot;17775&quot;&gt;&lt;property id=&quot;20148&quot; value=&quot;5&quot;/&gt;&lt;property id=&quot;20300&quot; value=&quot;Slide 57&quot;/&gt;&lt;property id=&quot;20307&quot; value=&quot;422&quot;/&gt;&lt;/object&gt;&lt;object type=&quot;3&quot; unique_id=&quot;17776&quot;&gt;&lt;property id=&quot;20148&quot; value=&quot;5&quot;/&gt;&lt;property id=&quot;20300&quot; value=&quot;Slide 58&quot;/&gt;&lt;property id=&quot;20307&quot; value=&quot;423&quot;/&gt;&lt;/object&gt;&lt;object type=&quot;3&quot; unique_id=&quot;17777&quot;&gt;&lt;property id=&quot;20148&quot; value=&quot;5&quot;/&gt;&lt;property id=&quot;20300&quot; value=&quot;Slide 70&quot;/&gt;&lt;property id=&quot;20307&quot; value=&quot;424&quot;/&gt;&lt;/object&gt;&lt;object type=&quot;3&quot; unique_id=&quot;19718&quot;&gt;&lt;property id=&quot;20148&quot; value=&quot;5&quot;/&gt;&lt;property id=&quot;20300&quot; value=&quot;Slide 161&quot;/&gt;&lt;property id=&quot;20307&quot; value=&quot;425&quot;/&gt;&lt;/object&gt;&lt;object type=&quot;3&quot; unique_id=&quot;19719&quot;&gt;&lt;property id=&quot;20148&quot; value=&quot;5&quot;/&gt;&lt;property id=&quot;20300&quot; value=&quot;Slide 167&quot;/&gt;&lt;property id=&quot;20307&quot; value=&quot;426&quot;/&gt;&lt;/object&gt;&lt;object type=&quot;3&quot; unique_id=&quot;19722&quot;&gt;&lt;property id=&quot;20148&quot; value=&quot;5&quot;/&gt;&lt;property id=&quot;20300&quot; value=&quot;Slide 173&quot;/&gt;&lt;property id=&quot;20307&quot; value=&quot;431&quot;/&gt;&lt;/object&gt;&lt;object type=&quot;3&quot; unique_id=&quot;21750&quot;&gt;&lt;property id=&quot;20148&quot; value=&quot;5&quot;/&gt;&lt;property id=&quot;20300&quot; value=&quot;Slide 115&quot;/&gt;&lt;property id=&quot;20307&quot; value=&quot;438&quot;/&gt;&lt;/object&gt;&lt;object type=&quot;3&quot; unique_id=&quot;24615&quot;&gt;&lt;property id=&quot;20148&quot; value=&quot;5&quot;/&gt;&lt;property id=&quot;20300&quot; value=&quot;Slide 87&quot;/&gt;&lt;property id=&quot;20307&quot; value=&quot;439&quot;/&gt;&lt;/object&gt;&lt;object type=&quot;3&quot; unique_id=&quot;28078&quot;&gt;&lt;property id=&quot;20148&quot; value=&quot;5&quot;/&gt;&lt;property id=&quot;20300&quot; value=&quot;Slide 63 - &amp;quot;Special characters in templates&amp;quot;&quot;/&gt;&lt;property id=&quot;20307&quot; value=&quot;440&quot;/&gt;&lt;/object&gt;&lt;object type=&quot;3&quot; unique_id=&quot;28337&quot;&gt;&lt;property id=&quot;20148&quot; value=&quot;5&quot;/&gt;&lt;property id=&quot;20300&quot; value=&quot;Slide 170&quot;/&gt;&lt;property id=&quot;20307&quot; value=&quot;441&quot;/&gt;&lt;/object&gt;&lt;object type=&quot;3&quot; unique_id=&quot;28338&quot;&gt;&lt;property id=&quot;20148&quot; value=&quot;5&quot;/&gt;&lt;property id=&quot;20300&quot; value=&quot;Slide 202&quot;/&gt;&lt;property id=&quot;20307&quot; value=&quot;442&quot;/&gt;&lt;/object&gt;&lt;object type=&quot;3&quot; unique_id=&quot;28859&quot;&gt;&lt;property id=&quot;20148&quot; value=&quot;5&quot;/&gt;&lt;property id=&quot;20300&quot; value=&quot;Slide 120 - &amp;quot;Use the PDF viewer&amp;quot;&quot;/&gt;&lt;property id=&quot;20307&quot; value=&quot;443&quot;/&gt;&lt;/object&gt;&lt;object type=&quot;3&quot; unique_id=&quot;28860&quot;&gt;&lt;property id=&quot;20148&quot; value=&quot;5&quot;/&gt;&lt;property id=&quot;20300&quot; value=&quot;Slide 121&quot;/&gt;&lt;property id=&quot;20307&quot; value=&quot;444&quot;/&gt;&lt;/object&gt;&lt;object type=&quot;3&quot; unique_id=&quot;28861&quot;&gt;&lt;property id=&quot;20148&quot; value=&quot;5&quot;/&gt;&lt;property id=&quot;20300&quot; value=&quot;Slide 123&quot;/&gt;&lt;property id=&quot;20307&quot; value=&quot;445&quot;/&gt;&lt;/object&gt;&lt;object type=&quot;3&quot; unique_id=&quot;28862&quot;&gt;&lt;property id=&quot;20148&quot; value=&quot;5&quot;/&gt;&lt;property id=&quot;20300&quot; value=&quot;Slide 126&quot;/&gt;&lt;property id=&quot;20307&quot; value=&quot;446&quot;/&gt;&lt;/object&gt;&lt;object type=&quot;3&quot; unique_id=&quot;30596&quot;&gt;&lt;property id=&quot;20148&quot; value=&quot;5&quot;/&gt;&lt;property id=&quot;20300&quot; value=&quot;Slide 64&quot;/&gt;&lt;property id=&quot;20307&quot; value=&quot;447&quot;/&gt;&lt;/object&gt;&lt;object type=&quot;3&quot; unique_id=&quot;31267&quot;&gt;&lt;property id=&quot;20148&quot; value=&quot;5&quot;/&gt;&lt;property id=&quot;20300&quot; value=&quot;Slide 65&quot;/&gt;&lt;property id=&quot;20307&quot; value=&quot;448&quot;/&gt;&lt;/object&gt;&lt;object type=&quot;3&quot; unique_id=&quot;31268&quot;&gt;&lt;property id=&quot;20148&quot; value=&quot;5&quot;/&gt;&lt;property id=&quot;20300&quot; value=&quot;Slide 66&quot;/&gt;&lt;property id=&quot;20307&quot; value=&quot;449&quot;/&gt;&lt;/object&gt;&lt;object type=&quot;3&quot; unique_id=&quot;31269&quot;&gt;&lt;property id=&quot;20148&quot; value=&quot;5&quot;/&gt;&lt;property id=&quot;20300&quot; value=&quot;Slide 67&quot;/&gt;&lt;property id=&quot;20307&quot; value=&quot;450&quot;/&gt;&lt;/object&gt;&lt;object type=&quot;3&quot; unique_id=&quot;31411&quot;&gt;&lt;property id=&quot;20148&quot; value=&quot;5&quot;/&gt;&lt;property id=&quot;20300&quot; value=&quot;Slide 122&quot;/&gt;&lt;property id=&quot;20307&quot; value=&quot;451&quot;/&gt;&lt;/object&gt;&lt;object type=&quot;3&quot; unique_id=&quot;31416&quot;&gt;&lt;property id=&quot;20148&quot; value=&quot;5&quot;/&gt;&lt;property id=&quot;20300&quot; value=&quot;Slide 5&quot;/&gt;&lt;property id=&quot;20307&quot; value=&quot;452&quot;/&gt;&lt;/object&gt;&lt;object type=&quot;3&quot; unique_id=&quot;31417&quot;&gt;&lt;property id=&quot;20148&quot; value=&quot;5&quot;/&gt;&lt;property id=&quot;20300&quot; value=&quot;Slide 16&quot;/&gt;&lt;property id=&quot;20307&quot; value=&quot;453&quot;/&gt;&lt;/object&gt;&lt;object type=&quot;3&quot; unique_id=&quot;31418&quot;&gt;&lt;property id=&quot;20148&quot; value=&quot;5&quot;/&gt;&lt;property id=&quot;20300&quot; value=&quot;Slide 22 - &amp;quot;Add all styles to the list&amp;quot;&quot;/&gt;&lt;property id=&quot;20307&quot; value=&quot;454&quot;/&gt;&lt;/object&gt;&lt;object type=&quot;3&quot; unique_id=&quot;31419&quot;&gt;&lt;property id=&quot;20148&quot; value=&quot;5&quot;/&gt;&lt;property id=&quot;20300&quot; value=&quot;Slide 23&quot;/&gt;&lt;property id=&quot;20307&quot; value=&quot;455&quot;/&gt;&lt;/object&gt;&lt;object type=&quot;3&quot; unique_id=&quot;31420&quot;&gt;&lt;property id=&quot;20148&quot; value=&quot;5&quot;/&gt;&lt;property id=&quot;20300&quot; value=&quot;Slide 24&quot;/&gt;&lt;property id=&quot;20307&quot; value=&quot;456&quot;/&gt;&lt;/object&gt;&lt;object type=&quot;3&quot; unique_id=&quot;31421&quot;&gt;&lt;property id=&quot;20148&quot; value=&quot;5&quot;/&gt;&lt;property id=&quot;20300&quot; value=&quot;Slide 43&quot;/&gt;&lt;property id=&quot;20307&quot; value=&quot;457&quot;/&gt;&lt;/object&gt;&lt;object type=&quot;3&quot; unique_id=&quot;31422&quot;&gt;&lt;property id=&quot;20148&quot; value=&quot;5&quot;/&gt;&lt;property id=&quot;20300&quot; value=&quot;Slide 44&quot;/&gt;&lt;property id=&quot;20307&quot; value=&quot;458&quot;/&gt;&lt;/object&gt;&lt;object type=&quot;3&quot; unique_id=&quot;31423&quot;&gt;&lt;property id=&quot;20148&quot; value=&quot;5&quot;/&gt;&lt;property id=&quot;20300&quot; value=&quot;Slide 50&quot;/&gt;&lt;property id=&quot;20307&quot; value=&quot;459&quot;/&gt;&lt;/object&gt;&lt;object type=&quot;3&quot; unique_id=&quot;31424&quot;&gt;&lt;property id=&quot;20148&quot; value=&quot;5&quot;/&gt;&lt;property id=&quot;20300&quot; value=&quot;Slide 51&quot;/&gt;&lt;property id=&quot;20307&quot; value=&quot;460&quot;/&gt;&lt;/object&gt;&lt;object type=&quot;3&quot; unique_id=&quot;31429&quot;&gt;&lt;property id=&quot;20148&quot; value=&quot;5&quot;/&gt;&lt;property id=&quot;20300&quot; value=&quot;Slide 108&quot;/&gt;&lt;property id=&quot;20307&quot; value=&quot;465&quot;/&gt;&lt;/object&gt;&lt;object type=&quot;3&quot; unique_id=&quot;31430&quot;&gt;&lt;property id=&quot;20148&quot; value=&quot;5&quot;/&gt;&lt;property id=&quot;20300&quot; value=&quot;Slide 109&quot;/&gt;&lt;property id=&quot;20307&quot; value=&quot;466&quot;/&gt;&lt;/object&gt;&lt;object type=&quot;3&quot; unique_id=&quot;31431&quot;&gt;&lt;property id=&quot;20148&quot; value=&quot;5&quot;/&gt;&lt;property id=&quot;20300&quot; value=&quot;Slide 118&quot;/&gt;&lt;property id=&quot;20307&quot; value=&quot;467&quot;/&gt;&lt;/object&gt;&lt;object type=&quot;3&quot; unique_id=&quot;31829&quot;&gt;&lt;property id=&quot;20148&quot; value=&quot;5&quot;/&gt;&lt;property id=&quot;20300&quot; value=&quot;Slide 15&quot;/&gt;&lt;property id=&quot;20307&quot; value=&quot;482&quot;/&gt;&lt;/object&gt;&lt;object type=&quot;3&quot; unique_id=&quot;31830&quot;&gt;&lt;property id=&quot;20148&quot; value=&quot;5&quot;/&gt;&lt;property id=&quot;20300&quot; value=&quot;Slide 18&quot;/&gt;&lt;property id=&quot;20307&quot; value=&quot;468&quot;/&gt;&lt;/object&gt;&lt;object type=&quot;3&quot; unique_id=&quot;31833&quot;&gt;&lt;property id=&quot;20148&quot; value=&quot;5&quot;/&gt;&lt;property id=&quot;20300&quot; value=&quot;Slide 77&quot;/&gt;&lt;property id=&quot;20307&quot; value=&quot;470&quot;/&gt;&lt;/object&gt;&lt;object type=&quot;3&quot; unique_id=&quot;31835&quot;&gt;&lt;property id=&quot;20148&quot; value=&quot;5&quot;/&gt;&lt;property id=&quot;20300&quot; value=&quot;Slide 110&quot;/&gt;&lt;property id=&quot;20307&quot; value=&quot;472&quot;/&gt;&lt;/object&gt;&lt;object type=&quot;3&quot; unique_id=&quot;31836&quot;&gt;&lt;property id=&quot;20148&quot; value=&quot;5&quot;/&gt;&lt;property id=&quot;20300&quot; value=&quot;Slide 111&quot;/&gt;&lt;property id=&quot;20307&quot; value=&quot;473&quot;/&gt;&lt;/object&gt;&lt;object type=&quot;3&quot; unique_id=&quot;31839&quot;&gt;&lt;property id=&quot;20148&quot; value=&quot;5&quot;/&gt;&lt;property id=&quot;20300&quot; value=&quot;Slide 119&quot;/&gt;&lt;property id=&quot;20307&quot; value=&quot;476&quot;/&gt;&lt;/object&gt;&lt;object type=&quot;3&quot; unique_id=&quot;31841&quot;&gt;&lt;property id=&quot;20148&quot; value=&quot;5&quot;/&gt;&lt;property id=&quot;20300&quot; value=&quot;Slide 124&quot;/&gt;&lt;property id=&quot;20307&quot; value=&quot;478&quot;/&gt;&lt;/object&gt;&lt;object type=&quot;3&quot; unique_id=&quot;31842&quot;&gt;&lt;property id=&quot;20148&quot; value=&quot;5&quot;/&gt;&lt;property id=&quot;20300&quot; value=&quot;Slide 127&quot;/&gt;&lt;property id=&quot;20307&quot; value=&quot;479&quot;/&gt;&lt;/object&gt;&lt;object type=&quot;3&quot; unique_id=&quot;31843&quot;&gt;&lt;property id=&quot;20148&quot; value=&quot;5&quot;/&gt;&lt;property id=&quot;20300&quot; value=&quot;Slide 128&quot;/&gt;&lt;property id=&quot;20307&quot; value=&quot;480&quot;/&gt;&lt;/object&gt;&lt;object type=&quot;3&quot; unique_id=&quot;34591&quot;&gt;&lt;property id=&quot;20148&quot; value=&quot;5&quot;/&gt;&lt;property id=&quot;20300&quot; value=&quot;Slide 97 - &amp;quot;Search Web of Knowledge&amp;quot;&quot;/&gt;&lt;property id=&quot;20307&quot; value=&quot;485&quot;/&gt;&lt;/object&gt;&lt;object type=&quot;3&quot; unique_id=&quot;34592&quot;&gt;&lt;property id=&quot;20148&quot; value=&quot;5&quot;/&gt;&lt;property id=&quot;20300&quot; value=&quot;Slide 98&quot;/&gt;&lt;property id=&quot;20307&quot; value=&quot;486&quot;/&gt;&lt;/object&gt;&lt;object type=&quot;3&quot; unique_id=&quot;34593&quot;&gt;&lt;property id=&quot;20148&quot; value=&quot;5&quot;/&gt;&lt;property id=&quot;20300&quot; value=&quot;Slide 99&quot;/&gt;&lt;property id=&quot;20307&quot; value=&quot;487&quot;/&gt;&lt;/object&gt;&lt;object type=&quot;3&quot; unique_id=&quot;34595&quot;&gt;&lt;property id=&quot;20148&quot; value=&quot;5&quot;/&gt;&lt;property id=&quot;20300&quot; value=&quot;Slide 101&quot;/&gt;&lt;property id=&quot;20307&quot; value=&quot;489&quot;/&gt;&lt;/object&gt;&lt;object type=&quot;3&quot; unique_id=&quot;34596&quot;&gt;&lt;property id=&quot;20148&quot; value=&quot;5&quot;/&gt;&lt;property id=&quot;20300&quot; value=&quot;Slide 102&quot;/&gt;&lt;property id=&quot;20307&quot; value=&quot;491&quot;/&gt;&lt;/object&gt;&lt;object type=&quot;3&quot; unique_id=&quot;34597&quot;&gt;&lt;property id=&quot;20148&quot; value=&quot;5&quot;/&gt;&lt;property id=&quot;20300&quot; value=&quot;Slide 103&quot;/&gt;&lt;property id=&quot;20307&quot; value=&quot;492&quot;/&gt;&lt;/object&gt;&lt;object type=&quot;3&quot; unique_id=&quot;34598&quot;&gt;&lt;property id=&quot;20148&quot; value=&quot;5&quot;/&gt;&lt;property id=&quot;20300&quot; value=&quot;Slide 104&quot;/&gt;&lt;property id=&quot;20307&quot; value=&quot;493&quot;/&gt;&lt;/object&gt;&lt;object type=&quot;3&quot; unique_id=&quot;34599&quot;&gt;&lt;property id=&quot;20148&quot; value=&quot;5&quot;/&gt;&lt;property id=&quot;20300&quot; value=&quot;Slide 105&quot;/&gt;&lt;property id=&quot;20307&quot; value=&quot;494&quot;/&gt;&lt;/object&gt;&lt;object type=&quot;3&quot; unique_id=&quot;34604&quot;&gt;&lt;property id=&quot;20148&quot; value=&quot;5&quot;/&gt;&lt;property id=&quot;20300&quot; value=&quot;Slide 11&quot;/&gt;&lt;property id=&quot;20307&quot; value=&quot;495&quot;/&gt;&lt;/object&gt;&lt;object type=&quot;3&quot; unique_id=&quot;34605&quot;&gt;&lt;property id=&quot;20148&quot; value=&quot;5&quot;/&gt;&lt;property id=&quot;20300&quot; value=&quot;Slide 12&quot;/&gt;&lt;property id=&quot;20307&quot; value=&quot;496&quot;/&gt;&lt;/object&gt;&lt;object type=&quot;3&quot; unique_id=&quot;34606&quot;&gt;&lt;property id=&quot;20148&quot; value=&quot;5&quot;/&gt;&lt;property id=&quot;20300&quot; value=&quot;Slide 19&quot;/&gt;&lt;property id=&quot;20307&quot; value=&quot;497&quot;/&gt;&lt;/object&gt;&lt;object type=&quot;3&quot; unique_id=&quot;34607&quot;&gt;&lt;property id=&quot;20148&quot; value=&quot;5&quot;/&gt;&lt;property id=&quot;20300&quot; value=&quot;Slide 20&quot;/&gt;&lt;property id=&quot;20307&quot; value=&quot;498&quot;/&gt;&lt;/object&gt;&lt;object type=&quot;3&quot; unique_id=&quot;34608&quot;&gt;&lt;property id=&quot;20148&quot; value=&quot;5&quot;/&gt;&lt;property id=&quot;20300&quot; value=&quot;Slide 28 - &amp;quot;Download custom styles&amp;quot;&quot;/&gt;&lt;property id=&quot;20307&quot; value=&quot;499&quot;/&gt;&lt;/object&gt;&lt;object type=&quot;3&quot; unique_id=&quot;34609&quot;&gt;&lt;property id=&quot;20148&quot; value=&quot;5&quot;/&gt;&lt;property id=&quot;20300&quot; value=&quot;Slide 29&quot;/&gt;&lt;property id=&quot;20307&quot; value=&quot;506&quot;/&gt;&lt;/object&gt;&lt;object type=&quot;3&quot; unique_id=&quot;34610&quot;&gt;&lt;property id=&quot;20148&quot; value=&quot;5&quot;/&gt;&lt;property id=&quot;20300&quot; value=&quot;Slide 30&quot;/&gt;&lt;property id=&quot;20307&quot; value=&quot;500&quot;/&gt;&lt;/object&gt;&lt;object type=&quot;3&quot; unique_id=&quot;34611&quot;&gt;&lt;property id=&quot;20148&quot; value=&quot;5&quot;/&gt;&lt;property id=&quot;20300&quot; value=&quot;Slide 31&quot;/&gt;&lt;property id=&quot;20307&quot; value=&quot;501&quot;/&gt;&lt;/object&gt;&lt;object type=&quot;3&quot; unique_id=&quot;34612&quot;&gt;&lt;property id=&quot;20148&quot; value=&quot;5&quot;/&gt;&lt;property id=&quot;20300&quot; value=&quot;Slide 32&quot;/&gt;&lt;property id=&quot;20307&quot; value=&quot;502&quot;/&gt;&lt;/object&gt;&lt;object type=&quot;3&quot; unique_id=&quot;34613&quot;&gt;&lt;property id=&quot;20148&quot; value=&quot;5&quot;/&gt;&lt;property id=&quot;20300&quot; value=&quot;Slide 33&quot;/&gt;&lt;property id=&quot;20307&quot; value=&quot;503&quot;/&gt;&lt;/object&gt;&lt;object type=&quot;3&quot; unique_id=&quot;34614&quot;&gt;&lt;property id=&quot;20148&quot; value=&quot;5&quot;/&gt;&lt;property id=&quot;20300&quot; value=&quot;Slide 34&quot;/&gt;&lt;property id=&quot;20307&quot; value=&quot;504&quot;/&gt;&lt;/object&gt;&lt;object type=&quot;3&quot; unique_id=&quot;34615&quot;&gt;&lt;property id=&quot;20148&quot; value=&quot;5&quot;/&gt;&lt;property id=&quot;20300&quot; value=&quot;Slide 35&quot;/&gt;&lt;property id=&quot;20307&quot; value=&quot;505&quot;/&gt;&lt;/object&gt;&lt;object type=&quot;3&quot; unique_id=&quot;34616&quot;&gt;&lt;property id=&quot;20148&quot; value=&quot;5&quot;/&gt;&lt;property id=&quot;20300&quot; value=&quot;Slide 36&quot;/&gt;&lt;property id=&quot;20307&quot; value=&quot;507&quot;/&gt;&lt;/object&gt;&lt;object type=&quot;3&quot; unique_id=&quot;34617&quot;&gt;&lt;property id=&quot;20148&quot; value=&quot;5&quot;/&gt;&lt;property id=&quot;20300&quot; value=&quot;Slide 37&quot;/&gt;&lt;property id=&quot;20307&quot; value=&quot;508&quot;/&gt;&lt;/object&gt;&lt;object type=&quot;3&quot; unique_id=&quot;34619&quot;&gt;&lt;property id=&quot;20148&quot; value=&quot;5&quot;/&gt;&lt;property id=&quot;20300&quot; value=&quot;Slide 78&quot;/&gt;&lt;property id=&quot;20307&quot; value=&quot;510&quot;/&gt;&lt;/object&gt;&lt;object type=&quot;3&quot; unique_id=&quot;34620&quot;&gt;&lt;property id=&quot;20148&quot; value=&quot;5&quot;/&gt;&lt;property id=&quot;20300&quot; value=&quot;Slide 79&quot;/&gt;&lt;property id=&quot;20307&quot; value=&quot;511&quot;/&gt;&lt;/object&gt;&lt;object type=&quot;3&quot; unique_id=&quot;34621&quot;&gt;&lt;property id=&quot;20148&quot; value=&quot;5&quot;/&gt;&lt;property id=&quot;20300&quot; value=&quot;Slide 80 - &amp;quot;Manage the library layout&amp;quot;&quot;/&gt;&lt;property id=&quot;20307&quot; value=&quot;512&quot;/&gt;&lt;/object&gt;&lt;object type=&quot;3&quot; unique_id=&quot;34622&quot;&gt;&lt;property id=&quot;20148&quot; value=&quot;5&quot;/&gt;&lt;property id=&quot;20300&quot; value=&quot;Slide 81&quot;/&gt;&lt;property id=&quot;20307&quot; value=&quot;513&quot;/&gt;&lt;/object&gt;&lt;object type=&quot;3&quot; unique_id=&quot;34623&quot;&gt;&lt;property id=&quot;20148&quot; value=&quot;5&quot;/&gt;&lt;property id=&quot;20300&quot; value=&quot;Slide 82&quot;/&gt;&lt;property id=&quot;20307&quot; value=&quot;514&quot;/&gt;&lt;/object&gt;&lt;object type=&quot;3&quot; unique_id=&quot;34624&quot;&gt;&lt;property id=&quot;20148&quot; value=&quot;5&quot;/&gt;&lt;property id=&quot;20300&quot; value=&quot;Slide 88 - &amp;quot;Working with Smart Groups&amp;quot;&quot;/&gt;&lt;property id=&quot;20307&quot; value=&quot;516&quot;/&gt;&lt;/object&gt;&lt;object type=&quot;3&quot; unique_id=&quot;34625&quot;&gt;&lt;property id=&quot;20148&quot; value=&quot;5&quot;/&gt;&lt;property id=&quot;20300&quot; value=&quot;Slide 89&quot;/&gt;&lt;property id=&quot;20307&quot; value=&quot;517&quot;/&gt;&lt;/object&gt;&lt;object type=&quot;3&quot; unique_id=&quot;34626&quot;&gt;&lt;property id=&quot;20148&quot; value=&quot;5&quot;/&gt;&lt;property id=&quot;20300&quot; value=&quot;Slide 90&quot;/&gt;&lt;property id=&quot;20307&quot; value=&quot;518&quot;/&gt;&lt;/object&gt;&lt;object type=&quot;3&quot; unique_id=&quot;34627&quot;&gt;&lt;property id=&quot;20148&quot; value=&quot;5&quot;/&gt;&lt;property id=&quot;20300&quot; value=&quot;Slide 91&quot;/&gt;&lt;property id=&quot;20307&quot; value=&quot;519&quot;/&gt;&lt;/object&gt;&lt;object type=&quot;3&quot; unique_id=&quot;34628&quot;&gt;&lt;property id=&quot;20148&quot; value=&quot;5&quot;/&gt;&lt;property id=&quot;20300&quot; value=&quot;Slide 92&quot;/&gt;&lt;property id=&quot;20307&quot; value=&quot;520&quot;/&gt;&lt;/object&gt;&lt;object type=&quot;3&quot; unique_id=&quot;34629&quot;&gt;&lt;property id=&quot;20148&quot; value=&quot;5&quot;/&gt;&lt;property id=&quot;20300&quot; value=&quot;Slide 93&quot;/&gt;&lt;property id=&quot;20307&quot; value=&quot;521&quot;/&gt;&lt;/object&gt;&lt;object type=&quot;3&quot; unique_id=&quot;34630&quot;&gt;&lt;property id=&quot;20148&quot; value=&quot;5&quot;/&gt;&lt;property id=&quot;20300&quot; value=&quot;Slide 94&quot;/&gt;&lt;property id=&quot;20307&quot; value=&quot;522&quot;/&gt;&lt;/object&gt;&lt;object type=&quot;3&quot; unique_id=&quot;34631&quot;&gt;&lt;property id=&quot;20148&quot; value=&quot;5&quot;/&gt;&lt;property id=&quot;20300&quot; value=&quot;Slide 95&quot;/&gt;&lt;property id=&quot;20307&quot; value=&quot;523&quot;/&gt;&lt;/object&gt;&lt;object type=&quot;3&quot; unique_id=&quot;34632&quot;&gt;&lt;property id=&quot;20148&quot; value=&quot;5&quot;/&gt;&lt;property id=&quot;20300&quot; value=&quot;Slide 100&quot;/&gt;&lt;property id=&quot;20307&quot; value=&quot;524&quot;/&gt;&lt;/object&gt;&lt;object type=&quot;3&quot; unique_id=&quot;34633&quot;&gt;&lt;property id=&quot;20148&quot; value=&quot;5&quot;/&gt;&lt;property id=&quot;20300&quot; value=&quot;Slide 106&quot;/&gt;&lt;property id=&quot;20307&quot; value=&quot;534&quot;/&gt;&lt;/object&gt;&lt;object type=&quot;3&quot; unique_id=&quot;34634&quot;&gt;&lt;property id=&quot;20148&quot; value=&quot;5&quot;/&gt;&lt;property id=&quot;20300&quot; value=&quot;Slide 125&quot;/&gt;&lt;property id=&quot;20307&quot; value=&quot;535&quot;/&gt;&lt;/object&gt;&lt;object type=&quot;3&quot; unique_id=&quot;34635&quot;&gt;&lt;property id=&quot;20148&quot; value=&quot;5&quot;/&gt;&lt;property id=&quot;20300&quot; value=&quot;Slide 129&quot;/&gt;&lt;property id=&quot;20307&quot; value=&quot;536&quot;/&gt;&lt;/object&gt;&lt;object type=&quot;3&quot; unique_id=&quot;34636&quot;&gt;&lt;property id=&quot;20148&quot; value=&quot;5&quot;/&gt;&lt;property id=&quot;20300&quot; value=&quot;Slide 130&quot;/&gt;&lt;property id=&quot;20307&quot; value=&quot;537&quot;/&gt;&lt;/object&gt;&lt;object type=&quot;3&quot; unique_id=&quot;34637&quot;&gt;&lt;property id=&quot;20148&quot; value=&quot;5&quot;/&gt;&lt;property id=&quot;20300&quot; value=&quot;Slide 131 - &amp;quot;Export from Google Scholar&amp;quot;&quot;/&gt;&lt;property id=&quot;20307&quot; value=&quot;541&quot;/&gt;&lt;/object&gt;&lt;object type=&quot;3&quot; unique_id=&quot;34638&quot;&gt;&lt;property id=&quot;20148&quot; value=&quot;5&quot;/&gt;&lt;property id=&quot;20300&quot; value=&quot;Slide 132&quot;/&gt;&lt;property id=&quot;20307&quot; value=&quot;543&quot;/&gt;&lt;/object&gt;&lt;object type=&quot;3&quot; unique_id=&quot;34639&quot;&gt;&lt;property id=&quot;20148&quot; value=&quot;5&quot;/&gt;&lt;property id=&quot;20300&quot; value=&quot;Slide 133&quot;/&gt;&lt;property id=&quot;20307&quot; value=&quot;544&quot;/&gt;&lt;/object&gt;&lt;object type=&quot;3&quot; unique_id=&quot;34640&quot;&gt;&lt;property id=&quot;20148&quot; value=&quot;5&quot;/&gt;&lt;property id=&quot;20300&quot; value=&quot;Slide 134&quot;/&gt;&lt;property id=&quot;20307&quot; value=&quot;545&quot;/&gt;&lt;/object&gt;&lt;object type=&quot;3&quot; unique_id=&quot;34641&quot;&gt;&lt;property id=&quot;20148&quot; value=&quot;5&quot;/&gt;&lt;property id=&quot;20300&quot; value=&quot;Slide 135&quot;/&gt;&lt;property id=&quot;20307&quot; value=&quot;568&quot;/&gt;&lt;/object&gt;&lt;object type=&quot;3&quot; unique_id=&quot;34642&quot;&gt;&lt;property id=&quot;20148&quot; value=&quot;5&quot;/&gt;&lt;property id=&quot;20300&quot; value=&quot;Slide 136 - &amp;quot;Export from DelphiS&amp;quot;&quot;/&gt;&lt;property id=&quot;20307&quot; value=&quot;525&quot;/&gt;&lt;/object&gt;&lt;object type=&quot;3&quot; unique_id=&quot;34643&quot;&gt;&lt;property id=&quot;20148&quot; value=&quot;5&quot;/&gt;&lt;property id=&quot;20300&quot; value=&quot;Slide 137&quot;/&gt;&lt;property id=&quot;20307&quot; value=&quot;526&quot;/&gt;&lt;/object&gt;&lt;object type=&quot;3&quot; unique_id=&quot;34644&quot;&gt;&lt;property id=&quot;20148&quot; value=&quot;5&quot;/&gt;&lt;property id=&quot;20300&quot; value=&quot;Slide 138&quot;/&gt;&lt;property id=&quot;20307&quot; value=&quot;527&quot;/&gt;&lt;/object&gt;&lt;object type=&quot;3&quot; unique_id=&quot;34645&quot;&gt;&lt;property id=&quot;20148&quot; value=&quot;5&quot;/&gt;&lt;property id=&quot;20300&quot; value=&quot;Slide 139&quot;/&gt;&lt;property id=&quot;20307&quot; value=&quot;528&quot;/&gt;&lt;/object&gt;&lt;object type=&quot;3&quot; unique_id=&quot;34646&quot;&gt;&lt;property id=&quot;20148&quot; value=&quot;5&quot;/&gt;&lt;property id=&quot;20300&quot; value=&quot;Slide 140&quot;/&gt;&lt;property id=&quot;20307&quot; value=&quot;529&quot;/&gt;&lt;/object&gt;&lt;object type=&quot;3&quot; unique_id=&quot;34647&quot;&gt;&lt;property id=&quot;20148&quot; value=&quot;5&quot;/&gt;&lt;property id=&quot;20300&quot; value=&quot;Slide 141&quot;/&gt;&lt;property id=&quot;20307&quot; value=&quot;530&quot;/&gt;&lt;/object&gt;&lt;object type=&quot;3&quot; unique_id=&quot;34648&quot;&gt;&lt;property id=&quot;20148&quot; value=&quot;5&quot;/&gt;&lt;property id=&quot;20300&quot; value=&quot;Slide 144&quot;/&gt;&lt;property id=&quot;20307&quot; value=&quot;538&quot;/&gt;&lt;/object&gt;&lt;object type=&quot;3&quot; unique_id=&quot;34649&quot;&gt;&lt;property id=&quot;20148&quot; value=&quot;5&quot;/&gt;&lt;property id=&quot;20300&quot; value=&quot;Slide 149 - &amp;quot;Manage duplicates&amp;quot;&quot;/&gt;&lt;property id=&quot;20307&quot; value=&quot;546&quot;/&gt;&lt;/object&gt;&lt;object type=&quot;3&quot; unique_id=&quot;34650&quot;&gt;&lt;property id=&quot;20148&quot; value=&quot;5&quot;/&gt;&lt;property id=&quot;20300&quot; value=&quot;Slide 150&quot;/&gt;&lt;property id=&quot;20307&quot; value=&quot;547&quot;/&gt;&lt;/object&gt;&lt;object type=&quot;3&quot; unique_id=&quot;34651&quot;&gt;&lt;property id=&quot;20148&quot; value=&quot;5&quot;/&gt;&lt;property id=&quot;20300&quot; value=&quot;Slide 151&quot;/&gt;&lt;property id=&quot;20307&quot; value=&quot;548&quot;/&gt;&lt;/object&gt;&lt;object type=&quot;3&quot; unique_id=&quot;34652&quot;&gt;&lt;property id=&quot;20148&quot; value=&quot;5&quot;/&gt;&lt;property id=&quot;20300&quot; value=&quot;Slide 152&quot;/&gt;&lt;property id=&quot;20307&quot; value=&quot;549&quot;/&gt;&lt;/object&gt;&lt;object type=&quot;3&quot; unique_id=&quot;34653&quot;&gt;&lt;property id=&quot;20148&quot; value=&quot;5&quot;/&gt;&lt;property id=&quot;20300&quot; value=&quot;Slide 154&quot;/&gt;&lt;property id=&quot;20307&quot; value=&quot;539&quot;/&gt;&lt;/object&gt;&lt;object type=&quot;3&quot; unique_id=&quot;34654&quot;&gt;&lt;property id=&quot;20148&quot; value=&quot;5&quot;/&gt;&lt;property id=&quot;20300&quot; value=&quot;Slide 155&quot;/&gt;&lt;property id=&quot;20307&quot; value=&quot;540&quot;/&gt;&lt;/object&gt;&lt;object type=&quot;3&quot; unique_id=&quot;34655&quot;&gt;&lt;property id=&quot;20148&quot; value=&quot;5&quot;/&gt;&lt;property id=&quot;20300&quot; value=&quot;Slide 164&quot;/&gt;&lt;property id=&quot;20307&quot; value=&quot;569&quot;/&gt;&lt;/object&gt;&lt;object type=&quot;3&quot; unique_id=&quot;34656&quot;&gt;&lt;property id=&quot;20148&quot; value=&quot;5&quot;/&gt;&lt;property id=&quot;20300&quot; value=&quot;Slide 168&quot;/&gt;&lt;property id=&quot;20307&quot; value=&quot;570&quot;/&gt;&lt;/object&gt;&lt;object type=&quot;3&quot; unique_id=&quot;34657&quot;&gt;&lt;property id=&quot;20148&quot; value=&quot;5&quot;/&gt;&lt;property id=&quot;20300&quot; value=&quot;Slide 175 - &amp;quot;Working with EndNote Online&amp;quot;&quot;/&gt;&lt;property id=&quot;20307&quot; value=&quot;553&quot;/&gt;&lt;/object&gt;&lt;object type=&quot;3&quot; unique_id=&quot;34658&quot;&gt;&lt;property id=&quot;20148&quot; value=&quot;5&quot;/&gt;&lt;property id=&quot;20300&quot; value=&quot;Slide 176&quot;/&gt;&lt;property id=&quot;20307&quot; value=&quot;554&quot;/&gt;&lt;/object&gt;&lt;object type=&quot;3&quot; unique_id=&quot;34659&quot;&gt;&lt;property id=&quot;20148&quot; value=&quot;5&quot;/&gt;&lt;property id=&quot;20300&quot; value=&quot;Slide 177&quot;/&gt;&lt;property id=&quot;20307&quot; value=&quot;555&quot;/&gt;&lt;/object&gt;&lt;object type=&quot;3&quot; unique_id=&quot;34660&quot;&gt;&lt;property id=&quot;20148&quot; value=&quot;5&quot;/&gt;&lt;property id=&quot;20300&quot; value=&quot;Slide 178&quot;/&gt;&lt;property id=&quot;20307&quot; value=&quot;556&quot;/&gt;&lt;/object&gt;&lt;object type=&quot;3&quot; unique_id=&quot;34661&quot;&gt;&lt;property id=&quot;20148&quot; value=&quot;5&quot;/&gt;&lt;property id=&quot;20300&quot; value=&quot;Slide 179&quot;/&gt;&lt;property id=&quot;20307&quot; value=&quot;557&quot;/&gt;&lt;/object&gt;&lt;object type=&quot;3&quot; unique_id=&quot;34662&quot;&gt;&lt;property id=&quot;20148&quot; value=&quot;5&quot;/&gt;&lt;property id=&quot;20300&quot; value=&quot;Slide 180&quot;/&gt;&lt;property id=&quot;20307&quot; value=&quot;558&quot;/&gt;&lt;/object&gt;&lt;object type=&quot;3&quot; unique_id=&quot;34663&quot;&gt;&lt;property id=&quot;20148&quot; value=&quot;5&quot;/&gt;&lt;property id=&quot;20300&quot; value=&quot;Slide 181&quot;/&gt;&lt;property id=&quot;20307&quot; value=&quot;571&quot;/&gt;&lt;/object&gt;&lt;object type=&quot;3&quot; unique_id=&quot;34665&quot;&gt;&lt;property id=&quot;20148&quot; value=&quot;5&quot;/&gt;&lt;property id=&quot;20300&quot; value=&quot;Slide 182&quot;/&gt;&lt;property id=&quot;20307&quot; value=&quot;572&quot;/&gt;&lt;/object&gt;&lt;object type=&quot;3&quot; unique_id=&quot;34666&quot;&gt;&lt;property id=&quot;20148&quot; value=&quot;5&quot;/&gt;&lt;property id=&quot;20300&quot; value=&quot;Slide 183&quot;/&gt;&lt;property id=&quot;20307&quot; value=&quot;560&quot;/&gt;&lt;/object&gt;&lt;object type=&quot;3&quot; unique_id=&quot;34667&quot;&gt;&lt;property id=&quot;20148&quot; value=&quot;5&quot;/&gt;&lt;property id=&quot;20300&quot; value=&quot;Slide 184&quot;/&gt;&lt;property id=&quot;20307&quot; value=&quot;561&quot;/&gt;&lt;/object&gt;&lt;object type=&quot;3&quot; unique_id=&quot;34668&quot;&gt;&lt;property id=&quot;20148&quot; value=&quot;5&quot;/&gt;&lt;property id=&quot;20300&quot; value=&quot;Slide 185&quot;/&gt;&lt;property id=&quot;20307&quot; value=&quot;562&quot;/&gt;&lt;/object&gt;&lt;object type=&quot;3&quot; unique_id=&quot;34669&quot;&gt;&lt;property id=&quot;20148&quot; value=&quot;5&quot;/&gt;&lt;property id=&quot;20300&quot; value=&quot;Slide 186&quot;/&gt;&lt;property id=&quot;20307&quot; value=&quot;563&quot;/&gt;&lt;/object&gt;&lt;object type=&quot;3&quot; unique_id=&quot;34670&quot;&gt;&lt;property id=&quot;20148&quot; value=&quot;5&quot;/&gt;&lt;property id=&quot;20300&quot; value=&quot;Slide 187&quot;/&gt;&lt;property id=&quot;20307&quot; value=&quot;565&quot;/&gt;&lt;/object&gt;&lt;object type=&quot;3&quot; unique_id=&quot;34671&quot;&gt;&lt;property id=&quot;20148&quot; value=&quot;5&quot;/&gt;&lt;property id=&quot;20300&quot; value=&quot;Slide 188&quot;/&gt;&lt;property id=&quot;20307&quot; value=&quot;567&quot;/&gt;&lt;/object&gt;&lt;object type=&quot;3&quot; unique_id=&quot;34672&quot;&gt;&lt;property id=&quot;20148&quot; value=&quot;5&quot;/&gt;&lt;property id=&quot;20300&quot; value=&quot;Slide 189 - &amp;quot;Using Word with EndNote Online&amp;quot;&quot;/&gt;&lt;property id=&quot;20307&quot; value=&quot;573&quot;/&gt;&lt;/object&gt;&lt;object type=&quot;3&quot; unique_id=&quot;34673&quot;&gt;&lt;property id=&quot;20148&quot; value=&quot;5&quot;/&gt;&lt;property id=&quot;20300&quot; value=&quot;Slide 190&quot;/&gt;&lt;property id=&quot;20307&quot; value=&quot;574&quot;/&gt;&lt;/object&gt;&lt;object type=&quot;3&quot; unique_id=&quot;34674&quot;&gt;&lt;property id=&quot;20148&quot; value=&quot;5&quot;/&gt;&lt;property id=&quot;20300&quot; value=&quot;Slide 191&quot;/&gt;&lt;property id=&quot;20307&quot; value=&quot;575&quot;/&gt;&lt;/object&gt;&lt;object type=&quot;3&quot; unique_id=&quot;34675&quot;&gt;&lt;property id=&quot;20148&quot; value=&quot;5&quot;/&gt;&lt;property id=&quot;20300&quot; value=&quot;Slide 192&quot;/&gt;&lt;property id=&quot;20307&quot; value=&quot;576&quot;/&gt;&lt;/object&gt;&lt;object type=&quot;3&quot; unique_id=&quot;34676&quot;&gt;&lt;property id=&quot;20148&quot; value=&quot;5&quot;/&gt;&lt;property id=&quot;20300&quot; value=&quot;Slide 193&quot;/&gt;&lt;property id=&quot;20307&quot; value=&quot;577&quot;/&gt;&lt;/object&gt;&lt;object type=&quot;3&quot; unique_id=&quot;34677&quot;&gt;&lt;property id=&quot;20148&quot; value=&quot;5&quot;/&gt;&lt;property id=&quot;20300&quot; value=&quot;Slide 194&quot;/&gt;&lt;property id=&quot;20307&quot; value=&quot;578&quot;/&gt;&lt;/object&gt;&lt;object type=&quot;3&quot; unique_id=&quot;34678&quot;&gt;&lt;property id=&quot;20148&quot; value=&quot;5&quot;/&gt;&lt;property id=&quot;20300&quot; value=&quot;Slide 195&quot;/&gt;&lt;property id=&quot;20307&quot; value=&quot;579&quot;/&gt;&lt;/object&gt;&lt;object type=&quot;3&quot; unique_id=&quot;34679&quot;&gt;&lt;property id=&quot;20148&quot; value=&quot;5&quot;/&gt;&lt;property id=&quot;20300&quot; value=&quot;Slide 196&quot;/&gt;&lt;property id=&quot;20307&quot; value=&quot;580&quot;/&gt;&lt;/object&gt;&lt;object type=&quot;3&quot; unique_id=&quot;34680&quot;&gt;&lt;property id=&quot;20148&quot; value=&quot;5&quot;/&gt;&lt;property id=&quot;20300&quot; value=&quot;Slide 197&quot;/&gt;&lt;property id=&quot;20307&quot; value=&quot;581&quot;/&gt;&lt;/object&gt;&lt;object type=&quot;3&quot; unique_id=&quot;34681&quot;&gt;&lt;property id=&quot;20148&quot; value=&quot;5&quot;/&gt;&lt;property id=&quot;20300&quot; value=&quot;Slide 198&quot;/&gt;&lt;property id=&quot;20307&quot; value=&quot;582&quot;/&gt;&lt;/object&gt;&lt;object type=&quot;3&quot; unique_id=&quot;34682&quot;&gt;&lt;property id=&quot;20148&quot; value=&quot;5&quot;/&gt;&lt;property id=&quot;20300&quot; value=&quot;Slide 199&quot;/&gt;&lt;property id=&quot;20307&quot; value=&quot;583&quot;/&gt;&lt;/object&gt;&lt;object type=&quot;3&quot; unique_id=&quot;34683&quot;&gt;&lt;property id=&quot;20148&quot; value=&quot;5&quot;/&gt;&lt;property id=&quot;20300&quot; value=&quot;Slide 200&quot;/&gt;&lt;property id=&quot;20307&quot; value=&quot;584&quot;/&gt;&lt;/object&gt;&lt;object type=&quot;3&quot; unique_id=&quot;34684&quot;&gt;&lt;property id=&quot;20148&quot; value=&quot;5&quot;/&gt;&lt;property id=&quot;20300&quot; value=&quot;Slide 201&quot;/&gt;&lt;property id=&quot;20307&quot; value=&quot;585&quot;/&gt;&lt;/object&gt;&lt;object type=&quot;3&quot; unique_id=&quot;34685&quot;&gt;&lt;property id=&quot;20148&quot; value=&quot;5&quot;/&gt;&lt;property id=&quot;20300&quot; value=&quot;Slide 203&quot;/&gt;&lt;property id=&quot;20307&quot; value=&quot;586&quot;/&gt;&lt;/object&gt;&lt;object type=&quot;3&quot; unique_id=&quot;34686&quot;&gt;&lt;property id=&quot;20148&quot; value=&quot;5&quot;/&gt;&lt;property id=&quot;20300&quot; value=&quot;Slide 204&quot;/&gt;&lt;property id=&quot;20307&quot; value=&quot;587&quot;/&gt;&lt;/object&gt;&lt;object type=&quot;3&quot; unique_id=&quot;34687&quot;&gt;&lt;property id=&quot;20148&quot; value=&quot;5&quot;/&gt;&lt;property id=&quot;20300&quot; value=&quot;Slide 205&quot;/&gt;&lt;property id=&quot;20307&quot; value=&quot;588&quot;/&gt;&lt;/object&gt;&lt;object type=&quot;3&quot; unique_id=&quot;34688&quot;&gt;&lt;property id=&quot;20148&quot; value=&quot;5&quot;/&gt;&lt;property id=&quot;20300&quot; value=&quot;Slide 206&quot;/&gt;&lt;property id=&quot;20307&quot; value=&quot;589&quot;/&gt;&lt;/object&gt;&lt;object type=&quot;3&quot; unique_id=&quot;40100&quot;&gt;&lt;property id=&quot;20148&quot; value=&quot;5&quot;/&gt;&lt;property id=&quot;20300&quot; value=&quot;Slide 174&quot;/&gt;&lt;property id=&quot;20307&quot; value=&quot;591&quot;/&gt;&lt;/object&gt;&lt;/object&gt;&lt;object type=&quot;4&quot; unique_id=&quot;11065&quot;&gt;&lt;/object&gt;&lt;object type=&quot;10&quot; unique_id=&quot;11698&quot;&gt;&lt;object type=&quot;11&quot; unique_id=&quot;11699&quot;&gt;&lt;property id=&quot;20180&quot; value=&quot;1&quot;/&gt;&lt;property id=&quot;20181&quot; value=&quot;1&quot;/&gt;&lt;property id=&quot;20182&quot; value=&quot;0&quot;/&gt;&lt;property id=&quot;20183&quot; value=&quot;1&quot;/&gt;&lt;/object&gt;&lt;object type=&quot;12&quot; unique_id=&quot;27447&quot;&gt;&lt;/object&gt;&lt;/object&gt;&lt;/object&gt;&lt;/database&gt;"/>
  <p:tag name="SECTOMILLISECCONVERTED" val="1"/>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algn="l" eaLnBrk="1" hangingPunct="1">
          <a:defRPr sz="2400" b="1" dirty="0" smtClean="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31096</TotalTime>
  <Words>8921</Words>
  <Application>Microsoft Office PowerPoint</Application>
  <PresentationFormat>On-screen Show (4:3)</PresentationFormat>
  <Paragraphs>933</Paragraphs>
  <Slides>207</Slides>
  <Notes>191</Notes>
  <HiddenSlides>0</HiddenSlides>
  <MMClips>0</MMClips>
  <ScaleCrop>false</ScaleCrop>
  <HeadingPairs>
    <vt:vector size="4" baseType="variant">
      <vt:variant>
        <vt:lpstr>Theme</vt:lpstr>
      </vt:variant>
      <vt:variant>
        <vt:i4>1</vt:i4>
      </vt:variant>
      <vt:variant>
        <vt:lpstr>Slide Titles</vt:lpstr>
      </vt:variant>
      <vt:variant>
        <vt:i4>207</vt:i4>
      </vt:variant>
    </vt:vector>
  </HeadingPairs>
  <TitlesOfParts>
    <vt:vector size="208" baseType="lpstr">
      <vt:lpstr>Presentation master linda new brand</vt:lpstr>
      <vt:lpstr>EndNote X7 - basic graduate session - Mac</vt:lpstr>
      <vt:lpstr>What is EndNote for?</vt:lpstr>
      <vt:lpstr>Create or open a library</vt:lpstr>
      <vt:lpstr>PowerPoint Presentation</vt:lpstr>
      <vt:lpstr>PowerPoint Presentation</vt:lpstr>
      <vt:lpstr>PowerPoint Presentation</vt:lpstr>
      <vt:lpstr>Add a new reference</vt:lpstr>
      <vt:lpstr>Add a new reference</vt:lpstr>
      <vt:lpstr>PowerPoint Presentation</vt:lpstr>
      <vt:lpstr>PowerPoint Presentation</vt:lpstr>
      <vt:lpstr>PowerPoint Presentation</vt:lpstr>
      <vt:lpstr>PowerPoint Presentation</vt:lpstr>
      <vt:lpstr>More about record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the reference style</vt:lpstr>
      <vt:lpstr>Add all styles to the list</vt:lpstr>
      <vt:lpstr>PowerPoint Presentation</vt:lpstr>
      <vt:lpstr>PowerPoint Presentation</vt:lpstr>
      <vt:lpstr>PowerPoint Presentation</vt:lpstr>
      <vt:lpstr>PowerPoint Presentation</vt:lpstr>
      <vt:lpstr>PowerPoint Presentation</vt:lpstr>
      <vt:lpstr>Download custom styles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 the reference style</vt:lpstr>
      <vt:lpstr>PowerPoint Presentation</vt:lpstr>
      <vt:lpstr>PowerPoint Presentation</vt:lpstr>
      <vt:lpstr>PowerPoint Presentation</vt:lpstr>
      <vt:lpstr>Edit the reference style - citations</vt:lpstr>
      <vt:lpstr>PowerPoint Presentation</vt:lpstr>
      <vt:lpstr>PowerPoint Presentation</vt:lpstr>
      <vt:lpstr>PowerPoint Presentation</vt:lpstr>
      <vt:lpstr>PowerPoint Presentation</vt:lpstr>
      <vt:lpstr>PowerPoint Presentation</vt:lpstr>
      <vt:lpstr>PowerPoint Presentation</vt:lpstr>
      <vt:lpstr>Edit the reference style -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PowerPoint Presentation</vt:lpstr>
      <vt:lpstr>PowerPoint Presentation</vt:lpstr>
      <vt:lpstr>Manage the library layout</vt:lpstr>
      <vt:lpstr>PowerPoint Presentation</vt:lpstr>
      <vt:lpstr>PowerPoint Presentation</vt:lpstr>
      <vt:lpstr>Sort references into groups</vt:lpstr>
      <vt:lpstr>PowerPoint Presentation</vt:lpstr>
      <vt:lpstr>PowerPoint Presentation</vt:lpstr>
      <vt:lpstr>PowerPoint Presentation</vt:lpstr>
      <vt:lpstr>PowerPoint Presentation</vt:lpstr>
      <vt:lpstr>Working with Smart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database information to EndNote</vt:lpstr>
      <vt:lpstr>Search Web of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full text of 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Use the PDF viewer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Google Scholar</vt:lpstr>
      <vt:lpstr>PowerPoint Presentation</vt:lpstr>
      <vt:lpstr>PowerPoint Presentation</vt:lpstr>
      <vt:lpstr>PowerPoint Presentation</vt:lpstr>
      <vt:lpstr>PowerPoint Presentation</vt:lpstr>
      <vt:lpstr>Export from DelphiS</vt:lpstr>
      <vt:lpstr>PowerPoint Presentation</vt:lpstr>
      <vt:lpstr>PowerPoint Presentation</vt:lpstr>
      <vt:lpstr>PowerPoint Presentation</vt:lpstr>
      <vt:lpstr>PowerPoint Presentation</vt:lpstr>
      <vt:lpstr>PowerPoint Presentation</vt:lpstr>
      <vt:lpstr>Search and export from library catalogues</vt:lpstr>
      <vt:lpstr>PowerPoint Presentation</vt:lpstr>
      <vt:lpstr>PowerPoint Presentation</vt:lpstr>
      <vt:lpstr>PowerPoint Presentation</vt:lpstr>
      <vt:lpstr>PowerPoint Presentation</vt:lpstr>
      <vt:lpstr>PowerPoint Presentation</vt:lpstr>
      <vt:lpstr>PowerPoint Presentation</vt:lpstr>
      <vt:lpstr>Manage duplicates</vt:lpstr>
      <vt:lpstr>PowerPoint Presentation</vt:lpstr>
      <vt:lpstr>PowerPoint Presentation</vt:lpstr>
      <vt:lpstr>PowerPoint Presentation</vt:lpstr>
      <vt:lpstr>Use EndNote with Word</vt:lpstr>
      <vt:lpstr>PowerPoint Presentation</vt:lpstr>
      <vt:lpstr>PowerPoint Presentation</vt:lpstr>
      <vt:lpstr>Insert citations in a document</vt:lpstr>
      <vt:lpstr>Use EndNote with Word</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Working with EndNote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Word with EndNote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lmr</dc:creator>
  <cp:lastModifiedBy>Robertson L.M.</cp:lastModifiedBy>
  <cp:revision>488</cp:revision>
  <dcterms:created xsi:type="dcterms:W3CDTF">2010-02-10T12:51:35Z</dcterms:created>
  <dcterms:modified xsi:type="dcterms:W3CDTF">2013-12-06T10:40:24Z</dcterms:modified>
</cp:coreProperties>
</file>