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00.xml" ContentType="application/vnd.openxmlformats-officedocument.presentationml.slide+xml"/>
  <Override PartName="/ppt/slides/slide201.xml" ContentType="application/vnd.openxmlformats-officedocument.presentationml.slide+xml"/>
  <Override PartName="/ppt/slides/slide202.xml" ContentType="application/vnd.openxmlformats-officedocument.presentationml.slide+xml"/>
  <Override PartName="/ppt/slides/slide203.xml" ContentType="application/vnd.openxmlformats-officedocument.presentationml.slide+xml"/>
  <Override PartName="/ppt/slides/slide204.xml" ContentType="application/vnd.openxmlformats-officedocument.presentationml.slide+xml"/>
  <Override PartName="/ppt/slides/slide205.xml" ContentType="application/vnd.openxmlformats-officedocument.presentationml.slide+xml"/>
  <Override PartName="/ppt/slides/slide206.xml" ContentType="application/vnd.openxmlformats-officedocument.presentationml.slide+xml"/>
  <Override PartName="/ppt/slides/slide20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notesSlides/notesSlide120.xml" ContentType="application/vnd.openxmlformats-officedocument.presentationml.notesSlide+xml"/>
  <Override PartName="/ppt/notesSlides/notesSlide121.xml" ContentType="application/vnd.openxmlformats-officedocument.presentationml.notesSlide+xml"/>
  <Override PartName="/ppt/notesSlides/notesSlide122.xml" ContentType="application/vnd.openxmlformats-officedocument.presentationml.notesSlide+xml"/>
  <Override PartName="/ppt/notesSlides/notesSlide123.xml" ContentType="application/vnd.openxmlformats-officedocument.presentationml.notesSlide+xml"/>
  <Override PartName="/ppt/notesSlides/notesSlide124.xml" ContentType="application/vnd.openxmlformats-officedocument.presentationml.notesSlide+xml"/>
  <Override PartName="/ppt/notesSlides/notesSlide125.xml" ContentType="application/vnd.openxmlformats-officedocument.presentationml.notesSlide+xml"/>
  <Override PartName="/ppt/notesSlides/notesSlide126.xml" ContentType="application/vnd.openxmlformats-officedocument.presentationml.notesSlide+xml"/>
  <Override PartName="/ppt/notesSlides/notesSlide127.xml" ContentType="application/vnd.openxmlformats-officedocument.presentationml.notesSlide+xml"/>
  <Override PartName="/ppt/notesSlides/notesSlide128.xml" ContentType="application/vnd.openxmlformats-officedocument.presentationml.notesSlide+xml"/>
  <Override PartName="/ppt/notesSlides/notesSlide129.xml" ContentType="application/vnd.openxmlformats-officedocument.presentationml.notesSlide+xml"/>
  <Override PartName="/ppt/notesSlides/notesSlide130.xml" ContentType="application/vnd.openxmlformats-officedocument.presentationml.notesSlide+xml"/>
  <Override PartName="/ppt/notesSlides/notesSlide131.xml" ContentType="application/vnd.openxmlformats-officedocument.presentationml.notesSlide+xml"/>
  <Override PartName="/ppt/notesSlides/notesSlide132.xml" ContentType="application/vnd.openxmlformats-officedocument.presentationml.notesSlide+xml"/>
  <Override PartName="/ppt/notesSlides/notesSlide133.xml" ContentType="application/vnd.openxmlformats-officedocument.presentationml.notesSlide+xml"/>
  <Override PartName="/ppt/notesSlides/notesSlide134.xml" ContentType="application/vnd.openxmlformats-officedocument.presentationml.notesSlide+xml"/>
  <Override PartName="/ppt/notesSlides/notesSlide135.xml" ContentType="application/vnd.openxmlformats-officedocument.presentationml.notesSlide+xml"/>
  <Override PartName="/ppt/notesSlides/notesSlide136.xml" ContentType="application/vnd.openxmlformats-officedocument.presentationml.notesSlide+xml"/>
  <Override PartName="/ppt/notesSlides/notesSlide137.xml" ContentType="application/vnd.openxmlformats-officedocument.presentationml.notesSlide+xml"/>
  <Override PartName="/ppt/notesSlides/notesSlide138.xml" ContentType="application/vnd.openxmlformats-officedocument.presentationml.notesSlide+xml"/>
  <Override PartName="/ppt/notesSlides/notesSlide139.xml" ContentType="application/vnd.openxmlformats-officedocument.presentationml.notesSlide+xml"/>
  <Override PartName="/ppt/notesSlides/notesSlide140.xml" ContentType="application/vnd.openxmlformats-officedocument.presentationml.notesSlide+xml"/>
  <Override PartName="/ppt/notesSlides/notesSlide141.xml" ContentType="application/vnd.openxmlformats-officedocument.presentationml.notesSlide+xml"/>
  <Override PartName="/ppt/notesSlides/notesSlide142.xml" ContentType="application/vnd.openxmlformats-officedocument.presentationml.notesSlide+xml"/>
  <Override PartName="/ppt/notesSlides/notesSlide143.xml" ContentType="application/vnd.openxmlformats-officedocument.presentationml.notesSlide+xml"/>
  <Override PartName="/ppt/notesSlides/notesSlide144.xml" ContentType="application/vnd.openxmlformats-officedocument.presentationml.notesSlide+xml"/>
  <Override PartName="/ppt/notesSlides/notesSlide145.xml" ContentType="application/vnd.openxmlformats-officedocument.presentationml.notesSlide+xml"/>
  <Override PartName="/ppt/notesSlides/notesSlide146.xml" ContentType="application/vnd.openxmlformats-officedocument.presentationml.notesSlide+xml"/>
  <Override PartName="/ppt/notesSlides/notesSlide147.xml" ContentType="application/vnd.openxmlformats-officedocument.presentationml.notesSlide+xml"/>
  <Override PartName="/ppt/notesSlides/notesSlide148.xml" ContentType="application/vnd.openxmlformats-officedocument.presentationml.notesSlide+xml"/>
  <Override PartName="/ppt/notesSlides/notesSlide149.xml" ContentType="application/vnd.openxmlformats-officedocument.presentationml.notesSlide+xml"/>
  <Override PartName="/ppt/notesSlides/notesSlide150.xml" ContentType="application/vnd.openxmlformats-officedocument.presentationml.notesSlide+xml"/>
  <Override PartName="/ppt/notesSlides/notesSlide151.xml" ContentType="application/vnd.openxmlformats-officedocument.presentationml.notesSlide+xml"/>
  <Override PartName="/ppt/notesSlides/notesSlide152.xml" ContentType="application/vnd.openxmlformats-officedocument.presentationml.notesSlide+xml"/>
  <Override PartName="/ppt/notesSlides/notesSlide153.xml" ContentType="application/vnd.openxmlformats-officedocument.presentationml.notesSlide+xml"/>
  <Override PartName="/ppt/notesSlides/notesSlide154.xml" ContentType="application/vnd.openxmlformats-officedocument.presentationml.notesSlide+xml"/>
  <Override PartName="/ppt/notesSlides/notesSlide155.xml" ContentType="application/vnd.openxmlformats-officedocument.presentationml.notesSlide+xml"/>
  <Override PartName="/ppt/notesSlides/notesSlide156.xml" ContentType="application/vnd.openxmlformats-officedocument.presentationml.notesSlide+xml"/>
  <Override PartName="/ppt/notesSlides/notesSlide157.xml" ContentType="application/vnd.openxmlformats-officedocument.presentationml.notesSlide+xml"/>
  <Override PartName="/ppt/notesSlides/notesSlide158.xml" ContentType="application/vnd.openxmlformats-officedocument.presentationml.notesSlide+xml"/>
  <Override PartName="/ppt/notesSlides/notesSlide159.xml" ContentType="application/vnd.openxmlformats-officedocument.presentationml.notesSlide+xml"/>
  <Override PartName="/ppt/notesSlides/notesSlide160.xml" ContentType="application/vnd.openxmlformats-officedocument.presentationml.notesSlide+xml"/>
  <Override PartName="/ppt/notesSlides/notesSlide161.xml" ContentType="application/vnd.openxmlformats-officedocument.presentationml.notesSlide+xml"/>
  <Override PartName="/ppt/notesSlides/notesSlide162.xml" ContentType="application/vnd.openxmlformats-officedocument.presentationml.notesSlide+xml"/>
  <Override PartName="/ppt/notesSlides/notesSlide163.xml" ContentType="application/vnd.openxmlformats-officedocument.presentationml.notesSlide+xml"/>
  <Override PartName="/ppt/notesSlides/notesSlide164.xml" ContentType="application/vnd.openxmlformats-officedocument.presentationml.notesSlide+xml"/>
  <Override PartName="/ppt/notesSlides/notesSlide165.xml" ContentType="application/vnd.openxmlformats-officedocument.presentationml.notesSlide+xml"/>
  <Override PartName="/ppt/notesSlides/notesSlide166.xml" ContentType="application/vnd.openxmlformats-officedocument.presentationml.notesSlide+xml"/>
  <Override PartName="/ppt/notesSlides/notesSlide167.xml" ContentType="application/vnd.openxmlformats-officedocument.presentationml.notesSlide+xml"/>
  <Override PartName="/ppt/notesSlides/notesSlide168.xml" ContentType="application/vnd.openxmlformats-officedocument.presentationml.notesSlide+xml"/>
  <Override PartName="/ppt/notesSlides/notesSlide169.xml" ContentType="application/vnd.openxmlformats-officedocument.presentationml.notesSlide+xml"/>
  <Override PartName="/ppt/notesSlides/notesSlide170.xml" ContentType="application/vnd.openxmlformats-officedocument.presentationml.notesSlide+xml"/>
  <Override PartName="/ppt/notesSlides/notesSlide171.xml" ContentType="application/vnd.openxmlformats-officedocument.presentationml.notesSlide+xml"/>
  <Override PartName="/ppt/notesSlides/notesSlide172.xml" ContentType="application/vnd.openxmlformats-officedocument.presentationml.notesSlide+xml"/>
  <Override PartName="/ppt/notesSlides/notesSlide173.xml" ContentType="application/vnd.openxmlformats-officedocument.presentationml.notesSlide+xml"/>
  <Override PartName="/ppt/notesSlides/notesSlide174.xml" ContentType="application/vnd.openxmlformats-officedocument.presentationml.notesSlide+xml"/>
  <Override PartName="/ppt/notesSlides/notesSlide175.xml" ContentType="application/vnd.openxmlformats-officedocument.presentationml.notesSlide+xml"/>
  <Override PartName="/ppt/notesSlides/notesSlide176.xml" ContentType="application/vnd.openxmlformats-officedocument.presentationml.notesSlide+xml"/>
  <Override PartName="/ppt/notesSlides/notesSlide177.xml" ContentType="application/vnd.openxmlformats-officedocument.presentationml.notesSlide+xml"/>
  <Override PartName="/ppt/notesSlides/notesSlide178.xml" ContentType="application/vnd.openxmlformats-officedocument.presentationml.notesSlide+xml"/>
  <Override PartName="/ppt/notesSlides/notesSlide179.xml" ContentType="application/vnd.openxmlformats-officedocument.presentationml.notesSlide+xml"/>
  <Override PartName="/ppt/notesSlides/notesSlide180.xml" ContentType="application/vnd.openxmlformats-officedocument.presentationml.notesSlide+xml"/>
  <Override PartName="/ppt/notesSlides/notesSlide181.xml" ContentType="application/vnd.openxmlformats-officedocument.presentationml.notesSlide+xml"/>
  <Override PartName="/ppt/notesSlides/notesSlide182.xml" ContentType="application/vnd.openxmlformats-officedocument.presentationml.notesSlide+xml"/>
  <Override PartName="/ppt/notesSlides/notesSlide183.xml" ContentType="application/vnd.openxmlformats-officedocument.presentationml.notesSlide+xml"/>
  <Override PartName="/ppt/notesSlides/notesSlide184.xml" ContentType="application/vnd.openxmlformats-officedocument.presentationml.notesSlide+xml"/>
  <Override PartName="/ppt/notesSlides/notesSlide185.xml" ContentType="application/vnd.openxmlformats-officedocument.presentationml.notesSlide+xml"/>
  <Override PartName="/ppt/notesSlides/notesSlide186.xml" ContentType="application/vnd.openxmlformats-officedocument.presentationml.notesSlide+xml"/>
  <Override PartName="/ppt/notesSlides/notesSlide187.xml" ContentType="application/vnd.openxmlformats-officedocument.presentationml.notesSlide+xml"/>
  <Override PartName="/ppt/notesSlides/notesSlide188.xml" ContentType="application/vnd.openxmlformats-officedocument.presentationml.notesSlide+xml"/>
  <Override PartName="/ppt/notesSlides/notesSlide189.xml" ContentType="application/vnd.openxmlformats-officedocument.presentationml.notesSlide+xml"/>
  <Override PartName="/ppt/notesSlides/notesSlide190.xml" ContentType="application/vnd.openxmlformats-officedocument.presentationml.notesSlide+xml"/>
  <Override PartName="/ppt/notesSlides/notesSlide19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9" r:id="rId1"/>
  </p:sldMasterIdLst>
  <p:notesMasterIdLst>
    <p:notesMasterId r:id="rId209"/>
  </p:notesMasterIdLst>
  <p:handoutMasterIdLst>
    <p:handoutMasterId r:id="rId210"/>
  </p:handoutMasterIdLst>
  <p:sldIdLst>
    <p:sldId id="256" r:id="rId2"/>
    <p:sldId id="257" r:id="rId3"/>
    <p:sldId id="258" r:id="rId4"/>
    <p:sldId id="306" r:id="rId5"/>
    <p:sldId id="452" r:id="rId6"/>
    <p:sldId id="304" r:id="rId7"/>
    <p:sldId id="385" r:id="rId8"/>
    <p:sldId id="259" r:id="rId9"/>
    <p:sldId id="308" r:id="rId10"/>
    <p:sldId id="309" r:id="rId11"/>
    <p:sldId id="495" r:id="rId12"/>
    <p:sldId id="496" r:id="rId13"/>
    <p:sldId id="386" r:id="rId14"/>
    <p:sldId id="299" r:id="rId15"/>
    <p:sldId id="482" r:id="rId16"/>
    <p:sldId id="453" r:id="rId17"/>
    <p:sldId id="419" r:id="rId18"/>
    <p:sldId id="468" r:id="rId19"/>
    <p:sldId id="497" r:id="rId20"/>
    <p:sldId id="498" r:id="rId21"/>
    <p:sldId id="387" r:id="rId22"/>
    <p:sldId id="454" r:id="rId23"/>
    <p:sldId id="455" r:id="rId24"/>
    <p:sldId id="456" r:id="rId25"/>
    <p:sldId id="260" r:id="rId26"/>
    <p:sldId id="311" r:id="rId27"/>
    <p:sldId id="312" r:id="rId28"/>
    <p:sldId id="499" r:id="rId29"/>
    <p:sldId id="506" r:id="rId30"/>
    <p:sldId id="500" r:id="rId31"/>
    <p:sldId id="501" r:id="rId32"/>
    <p:sldId id="502" r:id="rId33"/>
    <p:sldId id="503" r:id="rId34"/>
    <p:sldId id="504" r:id="rId35"/>
    <p:sldId id="505" r:id="rId36"/>
    <p:sldId id="507" r:id="rId37"/>
    <p:sldId id="508" r:id="rId38"/>
    <p:sldId id="388" r:id="rId39"/>
    <p:sldId id="261" r:id="rId40"/>
    <p:sldId id="314" r:id="rId41"/>
    <p:sldId id="313" r:id="rId42"/>
    <p:sldId id="416" r:id="rId43"/>
    <p:sldId id="457" r:id="rId44"/>
    <p:sldId id="458" r:id="rId45"/>
    <p:sldId id="316" r:id="rId46"/>
    <p:sldId id="421" r:id="rId47"/>
    <p:sldId id="317" r:id="rId48"/>
    <p:sldId id="318" r:id="rId49"/>
    <p:sldId id="389" r:id="rId50"/>
    <p:sldId id="459" r:id="rId51"/>
    <p:sldId id="460" r:id="rId52"/>
    <p:sldId id="320" r:id="rId53"/>
    <p:sldId id="321" r:id="rId54"/>
    <p:sldId id="322" r:id="rId55"/>
    <p:sldId id="327" r:id="rId56"/>
    <p:sldId id="328" r:id="rId57"/>
    <p:sldId id="422" r:id="rId58"/>
    <p:sldId id="423" r:id="rId59"/>
    <p:sldId id="391" r:id="rId60"/>
    <p:sldId id="297" r:id="rId61"/>
    <p:sldId id="333" r:id="rId62"/>
    <p:sldId id="334" r:id="rId63"/>
    <p:sldId id="440" r:id="rId64"/>
    <p:sldId id="447" r:id="rId65"/>
    <p:sldId id="448" r:id="rId66"/>
    <p:sldId id="449" r:id="rId67"/>
    <p:sldId id="450" r:id="rId68"/>
    <p:sldId id="390" r:id="rId69"/>
    <p:sldId id="301" r:id="rId70"/>
    <p:sldId id="424" r:id="rId71"/>
    <p:sldId id="331" r:id="rId72"/>
    <p:sldId id="332" r:id="rId73"/>
    <p:sldId id="392" r:id="rId74"/>
    <p:sldId id="270" r:id="rId75"/>
    <p:sldId id="335" r:id="rId76"/>
    <p:sldId id="336" r:id="rId77"/>
    <p:sldId id="470" r:id="rId78"/>
    <p:sldId id="510" r:id="rId79"/>
    <p:sldId id="511" r:id="rId80"/>
    <p:sldId id="512" r:id="rId81"/>
    <p:sldId id="513" r:id="rId82"/>
    <p:sldId id="514" r:id="rId83"/>
    <p:sldId id="405" r:id="rId84"/>
    <p:sldId id="273" r:id="rId85"/>
    <p:sldId id="406" r:id="rId86"/>
    <p:sldId id="407" r:id="rId87"/>
    <p:sldId id="439" r:id="rId88"/>
    <p:sldId id="516" r:id="rId89"/>
    <p:sldId id="517" r:id="rId90"/>
    <p:sldId id="518" r:id="rId91"/>
    <p:sldId id="519" r:id="rId92"/>
    <p:sldId id="520" r:id="rId93"/>
    <p:sldId id="521" r:id="rId94"/>
    <p:sldId id="522" r:id="rId95"/>
    <p:sldId id="523" r:id="rId96"/>
    <p:sldId id="302" r:id="rId97"/>
    <p:sldId id="485" r:id="rId98"/>
    <p:sldId id="486" r:id="rId99"/>
    <p:sldId id="487" r:id="rId100"/>
    <p:sldId id="524" r:id="rId101"/>
    <p:sldId id="489" r:id="rId102"/>
    <p:sldId id="491" r:id="rId103"/>
    <p:sldId id="492" r:id="rId104"/>
    <p:sldId id="493" r:id="rId105"/>
    <p:sldId id="494" r:id="rId106"/>
    <p:sldId id="534" r:id="rId107"/>
    <p:sldId id="378" r:id="rId108"/>
    <p:sldId id="465" r:id="rId109"/>
    <p:sldId id="466" r:id="rId110"/>
    <p:sldId id="472" r:id="rId111"/>
    <p:sldId id="473" r:id="rId112"/>
    <p:sldId id="298" r:id="rId113"/>
    <p:sldId id="376" r:id="rId114"/>
    <p:sldId id="377" r:id="rId115"/>
    <p:sldId id="438" r:id="rId116"/>
    <p:sldId id="379" r:id="rId117"/>
    <p:sldId id="278" r:id="rId118"/>
    <p:sldId id="467" r:id="rId119"/>
    <p:sldId id="476" r:id="rId120"/>
    <p:sldId id="443" r:id="rId121"/>
    <p:sldId id="444" r:id="rId122"/>
    <p:sldId id="451" r:id="rId123"/>
    <p:sldId id="445" r:id="rId124"/>
    <p:sldId id="478" r:id="rId125"/>
    <p:sldId id="535" r:id="rId126"/>
    <p:sldId id="446" r:id="rId127"/>
    <p:sldId id="479" r:id="rId128"/>
    <p:sldId id="480" r:id="rId129"/>
    <p:sldId id="536" r:id="rId130"/>
    <p:sldId id="537" r:id="rId131"/>
    <p:sldId id="541" r:id="rId132"/>
    <p:sldId id="543" r:id="rId133"/>
    <p:sldId id="544" r:id="rId134"/>
    <p:sldId id="545" r:id="rId135"/>
    <p:sldId id="568" r:id="rId136"/>
    <p:sldId id="525" r:id="rId137"/>
    <p:sldId id="526" r:id="rId138"/>
    <p:sldId id="527" r:id="rId139"/>
    <p:sldId id="528" r:id="rId140"/>
    <p:sldId id="529" r:id="rId141"/>
    <p:sldId id="530" r:id="rId142"/>
    <p:sldId id="384" r:id="rId143"/>
    <p:sldId id="268" r:id="rId144"/>
    <p:sldId id="538" r:id="rId145"/>
    <p:sldId id="401" r:id="rId146"/>
    <p:sldId id="402" r:id="rId147"/>
    <p:sldId id="403" r:id="rId148"/>
    <p:sldId id="404" r:id="rId149"/>
    <p:sldId id="546" r:id="rId150"/>
    <p:sldId id="547" r:id="rId151"/>
    <p:sldId id="548" r:id="rId152"/>
    <p:sldId id="549" r:id="rId153"/>
    <p:sldId id="394" r:id="rId154"/>
    <p:sldId id="539" r:id="rId155"/>
    <p:sldId id="540" r:id="rId156"/>
    <p:sldId id="417" r:id="rId157"/>
    <p:sldId id="272" r:id="rId158"/>
    <p:sldId id="339" r:id="rId159"/>
    <p:sldId id="340" r:id="rId160"/>
    <p:sldId id="341" r:id="rId161"/>
    <p:sldId id="425" r:id="rId162"/>
    <p:sldId id="342" r:id="rId163"/>
    <p:sldId id="418" r:id="rId164"/>
    <p:sldId id="569" r:id="rId165"/>
    <p:sldId id="275" r:id="rId166"/>
    <p:sldId id="343" r:id="rId167"/>
    <p:sldId id="426" r:id="rId168"/>
    <p:sldId id="570" r:id="rId169"/>
    <p:sldId id="344" r:id="rId170"/>
    <p:sldId id="441" r:id="rId171"/>
    <p:sldId id="395" r:id="rId172"/>
    <p:sldId id="276" r:id="rId173"/>
    <p:sldId id="431" r:id="rId174"/>
    <p:sldId id="591" r:id="rId175"/>
    <p:sldId id="553" r:id="rId176"/>
    <p:sldId id="554" r:id="rId177"/>
    <p:sldId id="555" r:id="rId178"/>
    <p:sldId id="556" r:id="rId179"/>
    <p:sldId id="557" r:id="rId180"/>
    <p:sldId id="558" r:id="rId181"/>
    <p:sldId id="571" r:id="rId182"/>
    <p:sldId id="572" r:id="rId183"/>
    <p:sldId id="560" r:id="rId184"/>
    <p:sldId id="561" r:id="rId185"/>
    <p:sldId id="562" r:id="rId186"/>
    <p:sldId id="563" r:id="rId187"/>
    <p:sldId id="565" r:id="rId188"/>
    <p:sldId id="567" r:id="rId189"/>
    <p:sldId id="573" r:id="rId190"/>
    <p:sldId id="574" r:id="rId191"/>
    <p:sldId id="575" r:id="rId192"/>
    <p:sldId id="576" r:id="rId193"/>
    <p:sldId id="577" r:id="rId194"/>
    <p:sldId id="578" r:id="rId195"/>
    <p:sldId id="579" r:id="rId196"/>
    <p:sldId id="580" r:id="rId197"/>
    <p:sldId id="581" r:id="rId198"/>
    <p:sldId id="582" r:id="rId199"/>
    <p:sldId id="583" r:id="rId200"/>
    <p:sldId id="584" r:id="rId201"/>
    <p:sldId id="585" r:id="rId202"/>
    <p:sldId id="442" r:id="rId203"/>
    <p:sldId id="586" r:id="rId204"/>
    <p:sldId id="587" r:id="rId205"/>
    <p:sldId id="588" r:id="rId206"/>
    <p:sldId id="589" r:id="rId207"/>
    <p:sldId id="291" r:id="rId208"/>
  </p:sldIdLst>
  <p:sldSz cx="9144000" cy="6858000" type="screen4x3"/>
  <p:notesSz cx="6797675" cy="9928225"/>
  <p:custDataLst>
    <p:tags r:id="rId211"/>
  </p:custDataLst>
  <p:defaultTextStyle>
    <a:defPPr>
      <a:defRPr lang="en-GB"/>
    </a:defPPr>
    <a:lvl1pPr algn="ctr" rtl="0" fontAlgn="base">
      <a:spcBef>
        <a:spcPct val="0"/>
      </a:spcBef>
      <a:spcAft>
        <a:spcPct val="0"/>
      </a:spcAft>
      <a:defRPr kern="1200">
        <a:solidFill>
          <a:schemeClr val="tx1"/>
        </a:solidFill>
        <a:latin typeface="Arial" charset="0"/>
        <a:ea typeface="ＭＳ Ｐゴシック" pitchFamily="34" charset="-128"/>
        <a:cs typeface="+mn-cs"/>
      </a:defRPr>
    </a:lvl1pPr>
    <a:lvl2pPr marL="457200" algn="ctr" rtl="0" fontAlgn="base">
      <a:spcBef>
        <a:spcPct val="0"/>
      </a:spcBef>
      <a:spcAft>
        <a:spcPct val="0"/>
      </a:spcAft>
      <a:defRPr kern="1200">
        <a:solidFill>
          <a:schemeClr val="tx1"/>
        </a:solidFill>
        <a:latin typeface="Arial" charset="0"/>
        <a:ea typeface="ＭＳ Ｐゴシック" pitchFamily="34" charset="-128"/>
        <a:cs typeface="+mn-cs"/>
      </a:defRPr>
    </a:lvl2pPr>
    <a:lvl3pPr marL="914400" algn="ctr" rtl="0" fontAlgn="base">
      <a:spcBef>
        <a:spcPct val="0"/>
      </a:spcBef>
      <a:spcAft>
        <a:spcPct val="0"/>
      </a:spcAft>
      <a:defRPr kern="1200">
        <a:solidFill>
          <a:schemeClr val="tx1"/>
        </a:solidFill>
        <a:latin typeface="Arial" charset="0"/>
        <a:ea typeface="ＭＳ Ｐゴシック" pitchFamily="34" charset="-128"/>
        <a:cs typeface="+mn-cs"/>
      </a:defRPr>
    </a:lvl3pPr>
    <a:lvl4pPr marL="1371600" algn="ctr" rtl="0" fontAlgn="base">
      <a:spcBef>
        <a:spcPct val="0"/>
      </a:spcBef>
      <a:spcAft>
        <a:spcPct val="0"/>
      </a:spcAft>
      <a:defRPr kern="1200">
        <a:solidFill>
          <a:schemeClr val="tx1"/>
        </a:solidFill>
        <a:latin typeface="Arial" charset="0"/>
        <a:ea typeface="ＭＳ Ｐゴシック" pitchFamily="34" charset="-128"/>
        <a:cs typeface="+mn-cs"/>
      </a:defRPr>
    </a:lvl4pPr>
    <a:lvl5pPr marL="1828800" algn="ctr" rtl="0" fontAlgn="base">
      <a:spcBef>
        <a:spcPct val="0"/>
      </a:spcBef>
      <a:spcAft>
        <a:spcPct val="0"/>
      </a:spcAft>
      <a:defRPr kern="1200">
        <a:solidFill>
          <a:schemeClr val="tx1"/>
        </a:solidFill>
        <a:latin typeface="Arial" charset="0"/>
        <a:ea typeface="ＭＳ Ｐゴシック" pitchFamily="34" charset="-128"/>
        <a:cs typeface="+mn-cs"/>
      </a:defRPr>
    </a:lvl5pPr>
    <a:lvl6pPr marL="2286000" algn="l" defTabSz="914400" rtl="0" eaLnBrk="1" latinLnBrk="0" hangingPunct="1">
      <a:defRPr kern="1200">
        <a:solidFill>
          <a:schemeClr val="tx1"/>
        </a:solidFill>
        <a:latin typeface="Arial" charset="0"/>
        <a:ea typeface="ＭＳ Ｐゴシック" pitchFamily="34" charset="-128"/>
        <a:cs typeface="+mn-cs"/>
      </a:defRPr>
    </a:lvl6pPr>
    <a:lvl7pPr marL="2743200" algn="l" defTabSz="914400" rtl="0" eaLnBrk="1" latinLnBrk="0" hangingPunct="1">
      <a:defRPr kern="1200">
        <a:solidFill>
          <a:schemeClr val="tx1"/>
        </a:solidFill>
        <a:latin typeface="Arial" charset="0"/>
        <a:ea typeface="ＭＳ Ｐゴシック" pitchFamily="34" charset="-128"/>
        <a:cs typeface="+mn-cs"/>
      </a:defRPr>
    </a:lvl7pPr>
    <a:lvl8pPr marL="3200400" algn="l" defTabSz="914400" rtl="0" eaLnBrk="1" latinLnBrk="0" hangingPunct="1">
      <a:defRPr kern="1200">
        <a:solidFill>
          <a:schemeClr val="tx1"/>
        </a:solidFill>
        <a:latin typeface="Arial" charset="0"/>
        <a:ea typeface="ＭＳ Ｐゴシック" pitchFamily="34" charset="-128"/>
        <a:cs typeface="+mn-cs"/>
      </a:defRPr>
    </a:lvl8pPr>
    <a:lvl9pPr marL="3657600" algn="l" defTabSz="914400" rtl="0" eaLnBrk="1" latinLnBrk="0" hangingPunct="1">
      <a:defRPr kern="1200">
        <a:solidFill>
          <a:schemeClr val="tx1"/>
        </a:solidFill>
        <a:latin typeface="Arial" charset="0"/>
        <a:ea typeface="ＭＳ Ｐゴシック" pitchFamily="34" charset="-128"/>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000066"/>
    <a:srgbClr val="FFFFCC"/>
    <a:srgbClr val="FF0066"/>
    <a:srgbClr val="000000"/>
    <a:srgbClr val="224568"/>
    <a:srgbClr val="FF3399"/>
    <a:srgbClr val="333333"/>
    <a:srgbClr val="FFFF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58" autoAdjust="0"/>
    <p:restoredTop sz="84522" autoAdjust="0"/>
  </p:normalViewPr>
  <p:slideViewPr>
    <p:cSldViewPr>
      <p:cViewPr>
        <p:scale>
          <a:sx n="68" d="100"/>
          <a:sy n="68" d="100"/>
        </p:scale>
        <p:origin x="-774" y="-17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38448"/>
    </p:cViewPr>
  </p:sorterViewPr>
  <p:notesViewPr>
    <p:cSldViewPr>
      <p:cViewPr>
        <p:scale>
          <a:sx n="68" d="100"/>
          <a:sy n="68" d="100"/>
        </p:scale>
        <p:origin x="-1962" y="-72"/>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59" Type="http://schemas.openxmlformats.org/officeDocument/2006/relationships/slide" Target="slides/slide158.xml"/><Relationship Id="rId170" Type="http://schemas.openxmlformats.org/officeDocument/2006/relationships/slide" Target="slides/slide169.xml"/><Relationship Id="rId191" Type="http://schemas.openxmlformats.org/officeDocument/2006/relationships/slide" Target="slides/slide190.xml"/><Relationship Id="rId205" Type="http://schemas.openxmlformats.org/officeDocument/2006/relationships/slide" Target="slides/slide204.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144" Type="http://schemas.openxmlformats.org/officeDocument/2006/relationships/slide" Target="slides/slide143.xml"/><Relationship Id="rId149" Type="http://schemas.openxmlformats.org/officeDocument/2006/relationships/slide" Target="slides/slide14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160" Type="http://schemas.openxmlformats.org/officeDocument/2006/relationships/slide" Target="slides/slide159.xml"/><Relationship Id="rId165" Type="http://schemas.openxmlformats.org/officeDocument/2006/relationships/slide" Target="slides/slide164.xml"/><Relationship Id="rId181" Type="http://schemas.openxmlformats.org/officeDocument/2006/relationships/slide" Target="slides/slide180.xml"/><Relationship Id="rId186" Type="http://schemas.openxmlformats.org/officeDocument/2006/relationships/slide" Target="slides/slide185.xml"/><Relationship Id="rId211" Type="http://schemas.openxmlformats.org/officeDocument/2006/relationships/tags" Target="tags/tag1.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150" Type="http://schemas.openxmlformats.org/officeDocument/2006/relationships/slide" Target="slides/slide149.xml"/><Relationship Id="rId155" Type="http://schemas.openxmlformats.org/officeDocument/2006/relationships/slide" Target="slides/slide154.xml"/><Relationship Id="rId171" Type="http://schemas.openxmlformats.org/officeDocument/2006/relationships/slide" Target="slides/slide170.xml"/><Relationship Id="rId176" Type="http://schemas.openxmlformats.org/officeDocument/2006/relationships/slide" Target="slides/slide175.xml"/><Relationship Id="rId192" Type="http://schemas.openxmlformats.org/officeDocument/2006/relationships/slide" Target="slides/slide191.xml"/><Relationship Id="rId197" Type="http://schemas.openxmlformats.org/officeDocument/2006/relationships/slide" Target="slides/slide196.xml"/><Relationship Id="rId206" Type="http://schemas.openxmlformats.org/officeDocument/2006/relationships/slide" Target="slides/slide205.xml"/><Relationship Id="rId201" Type="http://schemas.openxmlformats.org/officeDocument/2006/relationships/slide" Target="slides/slide200.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slide" Target="slides/slide139.xml"/><Relationship Id="rId145" Type="http://schemas.openxmlformats.org/officeDocument/2006/relationships/slide" Target="slides/slide144.xml"/><Relationship Id="rId161" Type="http://schemas.openxmlformats.org/officeDocument/2006/relationships/slide" Target="slides/slide160.xml"/><Relationship Id="rId166" Type="http://schemas.openxmlformats.org/officeDocument/2006/relationships/slide" Target="slides/slide165.xml"/><Relationship Id="rId182" Type="http://schemas.openxmlformats.org/officeDocument/2006/relationships/slide" Target="slides/slide181.xml"/><Relationship Id="rId187" Type="http://schemas.openxmlformats.org/officeDocument/2006/relationships/slide" Target="slides/slide186.xml"/><Relationship Id="rId1" Type="http://schemas.openxmlformats.org/officeDocument/2006/relationships/slideMaster" Target="slideMasters/slideMaster1.xml"/><Relationship Id="rId6" Type="http://schemas.openxmlformats.org/officeDocument/2006/relationships/slide" Target="slides/slide5.xml"/><Relationship Id="rId212" Type="http://schemas.openxmlformats.org/officeDocument/2006/relationships/presProps" Target="presProps.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51" Type="http://schemas.openxmlformats.org/officeDocument/2006/relationships/slide" Target="slides/slide150.xml"/><Relationship Id="rId156" Type="http://schemas.openxmlformats.org/officeDocument/2006/relationships/slide" Target="slides/slide155.xml"/><Relationship Id="rId177" Type="http://schemas.openxmlformats.org/officeDocument/2006/relationships/slide" Target="slides/slide176.xml"/><Relationship Id="rId198" Type="http://schemas.openxmlformats.org/officeDocument/2006/relationships/slide" Target="slides/slide197.xml"/><Relationship Id="rId172" Type="http://schemas.openxmlformats.org/officeDocument/2006/relationships/slide" Target="slides/slide171.xml"/><Relationship Id="rId193" Type="http://schemas.openxmlformats.org/officeDocument/2006/relationships/slide" Target="slides/slide192.xml"/><Relationship Id="rId202" Type="http://schemas.openxmlformats.org/officeDocument/2006/relationships/slide" Target="slides/slide201.xml"/><Relationship Id="rId207" Type="http://schemas.openxmlformats.org/officeDocument/2006/relationships/slide" Target="slides/slide206.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167" Type="http://schemas.openxmlformats.org/officeDocument/2006/relationships/slide" Target="slides/slide166.xml"/><Relationship Id="rId188" Type="http://schemas.openxmlformats.org/officeDocument/2006/relationships/slide" Target="slides/slide187.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slide" Target="slides/slide161.xml"/><Relationship Id="rId183" Type="http://schemas.openxmlformats.org/officeDocument/2006/relationships/slide" Target="slides/slide182.xml"/><Relationship Id="rId213" Type="http://schemas.openxmlformats.org/officeDocument/2006/relationships/viewProps" Target="viewProps.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slide" Target="slides/slide177.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73" Type="http://schemas.openxmlformats.org/officeDocument/2006/relationships/slide" Target="slides/slide172.xml"/><Relationship Id="rId194" Type="http://schemas.openxmlformats.org/officeDocument/2006/relationships/slide" Target="slides/slide193.xml"/><Relationship Id="rId199" Type="http://schemas.openxmlformats.org/officeDocument/2006/relationships/slide" Target="slides/slide198.xml"/><Relationship Id="rId203" Type="http://schemas.openxmlformats.org/officeDocument/2006/relationships/slide" Target="slides/slide202.xml"/><Relationship Id="rId208" Type="http://schemas.openxmlformats.org/officeDocument/2006/relationships/slide" Target="slides/slide207.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184" Type="http://schemas.openxmlformats.org/officeDocument/2006/relationships/slide" Target="slides/slide183.xml"/><Relationship Id="rId189" Type="http://schemas.openxmlformats.org/officeDocument/2006/relationships/slide" Target="slides/slide188.xml"/><Relationship Id="rId3" Type="http://schemas.openxmlformats.org/officeDocument/2006/relationships/slide" Target="slides/slide2.xml"/><Relationship Id="rId214" Type="http://schemas.openxmlformats.org/officeDocument/2006/relationships/theme" Target="theme/theme1.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slide" Target="slides/slide173.xml"/><Relationship Id="rId179" Type="http://schemas.openxmlformats.org/officeDocument/2006/relationships/slide" Target="slides/slide178.xml"/><Relationship Id="rId195" Type="http://schemas.openxmlformats.org/officeDocument/2006/relationships/slide" Target="slides/slide194.xml"/><Relationship Id="rId209" Type="http://schemas.openxmlformats.org/officeDocument/2006/relationships/notesMaster" Target="notesMasters/notesMaster1.xml"/><Relationship Id="rId190" Type="http://schemas.openxmlformats.org/officeDocument/2006/relationships/slide" Target="slides/slide189.xml"/><Relationship Id="rId204" Type="http://schemas.openxmlformats.org/officeDocument/2006/relationships/slide" Target="slides/slide203.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164" Type="http://schemas.openxmlformats.org/officeDocument/2006/relationships/slide" Target="slides/slide163.xml"/><Relationship Id="rId169" Type="http://schemas.openxmlformats.org/officeDocument/2006/relationships/slide" Target="slides/slide168.xml"/><Relationship Id="rId185" Type="http://schemas.openxmlformats.org/officeDocument/2006/relationships/slide" Target="slides/slide184.xml"/><Relationship Id="rId4" Type="http://schemas.openxmlformats.org/officeDocument/2006/relationships/slide" Target="slides/slide3.xml"/><Relationship Id="rId9" Type="http://schemas.openxmlformats.org/officeDocument/2006/relationships/slide" Target="slides/slide8.xml"/><Relationship Id="rId180" Type="http://schemas.openxmlformats.org/officeDocument/2006/relationships/slide" Target="slides/slide179.xml"/><Relationship Id="rId210" Type="http://schemas.openxmlformats.org/officeDocument/2006/relationships/handoutMaster" Target="handoutMasters/handoutMaster1.xml"/><Relationship Id="rId215" Type="http://schemas.openxmlformats.org/officeDocument/2006/relationships/tableStyles" Target="tableStyles.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75" Type="http://schemas.openxmlformats.org/officeDocument/2006/relationships/slide" Target="slides/slide174.xml"/><Relationship Id="rId196" Type="http://schemas.openxmlformats.org/officeDocument/2006/relationships/slide" Target="slides/slide195.xml"/><Relationship Id="rId200" Type="http://schemas.openxmlformats.org/officeDocument/2006/relationships/slide" Target="slides/slide199.xml"/><Relationship Id="rId16" Type="http://schemas.openxmlformats.org/officeDocument/2006/relationships/slide" Target="slides/slide1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19842" name="Rectangle 2"/>
          <p:cNvSpPr>
            <a:spLocks noGrp="1" noChangeArrowheads="1"/>
          </p:cNvSpPr>
          <p:nvPr>
            <p:ph type="hdr" sz="quarter"/>
          </p:nvPr>
        </p:nvSpPr>
        <p:spPr bwMode="auto">
          <a:xfrm>
            <a:off x="0" y="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a:defRPr sz="1200" smtClean="0">
                <a:ea typeface="+mn-ea"/>
                <a:cs typeface="Arial" charset="0"/>
              </a:defRPr>
            </a:lvl1pPr>
          </a:lstStyle>
          <a:p>
            <a:pPr>
              <a:defRPr/>
            </a:pPr>
            <a:endParaRPr lang="en-GB"/>
          </a:p>
        </p:txBody>
      </p:sp>
      <p:sp>
        <p:nvSpPr>
          <p:cNvPr id="419843" name="Rectangle 3"/>
          <p:cNvSpPr>
            <a:spLocks noGrp="1" noChangeArrowheads="1"/>
          </p:cNvSpPr>
          <p:nvPr>
            <p:ph type="dt" sz="quarter" idx="1"/>
          </p:nvPr>
        </p:nvSpPr>
        <p:spPr bwMode="auto">
          <a:xfrm>
            <a:off x="3849688" y="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smtClean="0">
                <a:ea typeface="+mn-ea"/>
                <a:cs typeface="Arial" charset="0"/>
              </a:defRPr>
            </a:lvl1pPr>
          </a:lstStyle>
          <a:p>
            <a:pPr>
              <a:defRPr/>
            </a:pPr>
            <a:endParaRPr lang="en-GB"/>
          </a:p>
        </p:txBody>
      </p:sp>
      <p:sp>
        <p:nvSpPr>
          <p:cNvPr id="419844" name="Rectangle 4"/>
          <p:cNvSpPr>
            <a:spLocks noGrp="1" noChangeArrowheads="1"/>
          </p:cNvSpPr>
          <p:nvPr>
            <p:ph type="ftr" sz="quarter" idx="2"/>
          </p:nvPr>
        </p:nvSpPr>
        <p:spPr bwMode="auto">
          <a:xfrm>
            <a:off x="0" y="942975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l">
              <a:defRPr sz="1200" smtClean="0">
                <a:ea typeface="+mn-ea"/>
                <a:cs typeface="Arial" charset="0"/>
              </a:defRPr>
            </a:lvl1pPr>
          </a:lstStyle>
          <a:p>
            <a:pPr>
              <a:defRPr/>
            </a:pPr>
            <a:endParaRPr lang="en-GB"/>
          </a:p>
        </p:txBody>
      </p:sp>
      <p:sp>
        <p:nvSpPr>
          <p:cNvPr id="419845" name="Rectangle 5"/>
          <p:cNvSpPr>
            <a:spLocks noGrp="1" noChangeArrowheads="1"/>
          </p:cNvSpPr>
          <p:nvPr>
            <p:ph type="sldNum" sz="quarter" idx="3"/>
          </p:nvPr>
        </p:nvSpPr>
        <p:spPr bwMode="auto">
          <a:xfrm>
            <a:off x="3849688" y="942975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smtClean="0">
                <a:ea typeface="+mn-ea"/>
                <a:cs typeface="Arial" charset="0"/>
              </a:defRPr>
            </a:lvl1pPr>
          </a:lstStyle>
          <a:p>
            <a:pPr>
              <a:defRPr/>
            </a:pPr>
            <a:fld id="{4BD80BB5-D560-4674-90E1-F2C8C87F473C}" type="slidenum">
              <a:rPr lang="en-GB"/>
              <a:pPr>
                <a:defRPr/>
              </a:pPr>
              <a:t>‹#›</a:t>
            </a:fld>
            <a:endParaRPr lang="en-GB"/>
          </a:p>
        </p:txBody>
      </p:sp>
    </p:spTree>
    <p:extLst>
      <p:ext uri="{BB962C8B-B14F-4D97-AF65-F5344CB8AC3E}">
        <p14:creationId xmlns:p14="http://schemas.microsoft.com/office/powerpoint/2010/main" val="368046477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9154" name="Rectangle 2"/>
          <p:cNvSpPr>
            <a:spLocks noGrp="1" noChangeArrowheads="1"/>
          </p:cNvSpPr>
          <p:nvPr>
            <p:ph type="hdr" sz="quarter"/>
          </p:nvPr>
        </p:nvSpPr>
        <p:spPr bwMode="auto">
          <a:xfrm>
            <a:off x="0" y="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a:defRPr sz="1200" smtClean="0">
                <a:ea typeface="+mn-ea"/>
                <a:cs typeface="Arial" charset="0"/>
              </a:defRPr>
            </a:lvl1pPr>
          </a:lstStyle>
          <a:p>
            <a:pPr>
              <a:defRPr/>
            </a:pPr>
            <a:endParaRPr lang="en-GB"/>
          </a:p>
        </p:txBody>
      </p:sp>
      <p:sp>
        <p:nvSpPr>
          <p:cNvPr id="49155" name="Rectangle 3"/>
          <p:cNvSpPr>
            <a:spLocks noGrp="1" noChangeArrowheads="1"/>
          </p:cNvSpPr>
          <p:nvPr>
            <p:ph type="dt" idx="1"/>
          </p:nvPr>
        </p:nvSpPr>
        <p:spPr bwMode="auto">
          <a:xfrm>
            <a:off x="3849688" y="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smtClean="0">
                <a:ea typeface="+mn-ea"/>
                <a:cs typeface="Arial" charset="0"/>
              </a:defRPr>
            </a:lvl1pPr>
          </a:lstStyle>
          <a:p>
            <a:pPr>
              <a:defRPr/>
            </a:pPr>
            <a:endParaRPr lang="en-GB"/>
          </a:p>
        </p:txBody>
      </p:sp>
      <p:sp>
        <p:nvSpPr>
          <p:cNvPr id="125956" name="Rectangle 4"/>
          <p:cNvSpPr>
            <a:spLocks noGrp="1" noRot="1" noChangeAspect="1" noChangeArrowheads="1" noTextEdit="1"/>
          </p:cNvSpPr>
          <p:nvPr>
            <p:ph type="sldImg" idx="2"/>
          </p:nvPr>
        </p:nvSpPr>
        <p:spPr bwMode="auto">
          <a:xfrm>
            <a:off x="919163" y="746125"/>
            <a:ext cx="4960937" cy="37211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49157" name="Rectangle 5"/>
          <p:cNvSpPr>
            <a:spLocks noGrp="1" noChangeArrowheads="1"/>
          </p:cNvSpPr>
          <p:nvPr>
            <p:ph type="body" sz="quarter" idx="3"/>
          </p:nvPr>
        </p:nvSpPr>
        <p:spPr bwMode="auto">
          <a:xfrm>
            <a:off x="679450" y="4716463"/>
            <a:ext cx="5438775" cy="4467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noProof="0" smtClean="0"/>
              <a:t>Click to edit Master text styles</a:t>
            </a:r>
          </a:p>
          <a:p>
            <a:pPr lvl="1"/>
            <a:r>
              <a:rPr lang="en-GB" noProof="0" smtClean="0"/>
              <a:t>Second level</a:t>
            </a:r>
          </a:p>
          <a:p>
            <a:pPr lvl="2"/>
            <a:r>
              <a:rPr lang="en-GB" noProof="0" smtClean="0"/>
              <a:t>Third level</a:t>
            </a:r>
          </a:p>
          <a:p>
            <a:pPr lvl="3"/>
            <a:r>
              <a:rPr lang="en-GB" noProof="0" smtClean="0"/>
              <a:t>Fourth level</a:t>
            </a:r>
          </a:p>
          <a:p>
            <a:pPr lvl="4"/>
            <a:r>
              <a:rPr lang="en-GB" noProof="0" smtClean="0"/>
              <a:t>Fifth level</a:t>
            </a:r>
          </a:p>
        </p:txBody>
      </p:sp>
      <p:sp>
        <p:nvSpPr>
          <p:cNvPr id="49158" name="Rectangle 6"/>
          <p:cNvSpPr>
            <a:spLocks noGrp="1" noChangeArrowheads="1"/>
          </p:cNvSpPr>
          <p:nvPr>
            <p:ph type="ftr" sz="quarter" idx="4"/>
          </p:nvPr>
        </p:nvSpPr>
        <p:spPr bwMode="auto">
          <a:xfrm>
            <a:off x="0" y="942975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l">
              <a:defRPr sz="1200" smtClean="0">
                <a:ea typeface="+mn-ea"/>
                <a:cs typeface="Arial" charset="0"/>
              </a:defRPr>
            </a:lvl1pPr>
          </a:lstStyle>
          <a:p>
            <a:pPr>
              <a:defRPr/>
            </a:pPr>
            <a:endParaRPr lang="en-GB"/>
          </a:p>
        </p:txBody>
      </p:sp>
      <p:sp>
        <p:nvSpPr>
          <p:cNvPr id="49159" name="Rectangle 7"/>
          <p:cNvSpPr>
            <a:spLocks noGrp="1" noChangeArrowheads="1"/>
          </p:cNvSpPr>
          <p:nvPr>
            <p:ph type="sldNum" sz="quarter" idx="5"/>
          </p:nvPr>
        </p:nvSpPr>
        <p:spPr bwMode="auto">
          <a:xfrm>
            <a:off x="3849688" y="942975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smtClean="0">
                <a:ea typeface="+mn-ea"/>
                <a:cs typeface="Arial" charset="0"/>
              </a:defRPr>
            </a:lvl1pPr>
          </a:lstStyle>
          <a:p>
            <a:pPr>
              <a:defRPr/>
            </a:pPr>
            <a:fld id="{DC080E20-7BE3-4208-AE28-8E3DC07DD04F}" type="slidenum">
              <a:rPr lang="en-GB"/>
              <a:pPr>
                <a:defRPr/>
              </a:pPr>
              <a:t>‹#›</a:t>
            </a:fld>
            <a:endParaRPr lang="en-GB"/>
          </a:p>
        </p:txBody>
      </p:sp>
    </p:spTree>
    <p:extLst>
      <p:ext uri="{BB962C8B-B14F-4D97-AF65-F5344CB8AC3E}">
        <p14:creationId xmlns:p14="http://schemas.microsoft.com/office/powerpoint/2010/main" val="388338550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128.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129.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0.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131.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132.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133.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134.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_rels/notesSlide135.xml.rels><?xml version="1.0" encoding="UTF-8" standalone="yes"?>
<Relationships xmlns="http://schemas.openxmlformats.org/package/2006/relationships"><Relationship Id="rId2" Type="http://schemas.openxmlformats.org/officeDocument/2006/relationships/slide" Target="../slides/slide145.xml"/><Relationship Id="rId1" Type="http://schemas.openxmlformats.org/officeDocument/2006/relationships/notesMaster" Target="../notesMasters/notesMaster1.xml"/></Relationships>
</file>

<file path=ppt/notesSlides/_rels/notesSlide136.xml.rels><?xml version="1.0" encoding="UTF-8" standalone="yes"?>
<Relationships xmlns="http://schemas.openxmlformats.org/package/2006/relationships"><Relationship Id="rId2" Type="http://schemas.openxmlformats.org/officeDocument/2006/relationships/slide" Target="../slides/slide146.xml"/><Relationship Id="rId1" Type="http://schemas.openxmlformats.org/officeDocument/2006/relationships/notesMaster" Target="../notesMasters/notesMaster1.xml"/></Relationships>
</file>

<file path=ppt/notesSlides/_rels/notesSlide137.xml.rels><?xml version="1.0" encoding="UTF-8" standalone="yes"?>
<Relationships xmlns="http://schemas.openxmlformats.org/package/2006/relationships"><Relationship Id="rId2" Type="http://schemas.openxmlformats.org/officeDocument/2006/relationships/slide" Target="../slides/slide147.xml"/><Relationship Id="rId1" Type="http://schemas.openxmlformats.org/officeDocument/2006/relationships/notesMaster" Target="../notesMasters/notesMaster1.xml"/></Relationships>
</file>

<file path=ppt/notesSlides/_rels/notesSlide138.xml.rels><?xml version="1.0" encoding="UTF-8" standalone="yes"?>
<Relationships xmlns="http://schemas.openxmlformats.org/package/2006/relationships"><Relationship Id="rId2" Type="http://schemas.openxmlformats.org/officeDocument/2006/relationships/slide" Target="../slides/slide148.xml"/><Relationship Id="rId1" Type="http://schemas.openxmlformats.org/officeDocument/2006/relationships/notesMaster" Target="../notesMasters/notesMaster1.xml"/></Relationships>
</file>

<file path=ppt/notesSlides/_rels/notesSlide139.xml.rels><?xml version="1.0" encoding="UTF-8" standalone="yes"?>
<Relationships xmlns="http://schemas.openxmlformats.org/package/2006/relationships"><Relationship Id="rId2" Type="http://schemas.openxmlformats.org/officeDocument/2006/relationships/slide" Target="../slides/slide15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0.xml.rels><?xml version="1.0" encoding="UTF-8" standalone="yes"?>
<Relationships xmlns="http://schemas.openxmlformats.org/package/2006/relationships"><Relationship Id="rId2" Type="http://schemas.openxmlformats.org/officeDocument/2006/relationships/slide" Target="../slides/slide151.xml"/><Relationship Id="rId1" Type="http://schemas.openxmlformats.org/officeDocument/2006/relationships/notesMaster" Target="../notesMasters/notesMaster1.xml"/></Relationships>
</file>

<file path=ppt/notesSlides/_rels/notesSlide141.xml.rels><?xml version="1.0" encoding="UTF-8" standalone="yes"?>
<Relationships xmlns="http://schemas.openxmlformats.org/package/2006/relationships"><Relationship Id="rId2" Type="http://schemas.openxmlformats.org/officeDocument/2006/relationships/slide" Target="../slides/slide152.xml"/><Relationship Id="rId1" Type="http://schemas.openxmlformats.org/officeDocument/2006/relationships/notesMaster" Target="../notesMasters/notesMaster1.xml"/></Relationships>
</file>

<file path=ppt/notesSlides/_rels/notesSlide142.xml.rels><?xml version="1.0" encoding="UTF-8" standalone="yes"?>
<Relationships xmlns="http://schemas.openxmlformats.org/package/2006/relationships"><Relationship Id="rId2" Type="http://schemas.openxmlformats.org/officeDocument/2006/relationships/slide" Target="../slides/slide153.xml"/><Relationship Id="rId1" Type="http://schemas.openxmlformats.org/officeDocument/2006/relationships/notesMaster" Target="../notesMasters/notesMaster1.xml"/></Relationships>
</file>

<file path=ppt/notesSlides/_rels/notesSlide143.xml.rels><?xml version="1.0" encoding="UTF-8" standalone="yes"?>
<Relationships xmlns="http://schemas.openxmlformats.org/package/2006/relationships"><Relationship Id="rId2" Type="http://schemas.openxmlformats.org/officeDocument/2006/relationships/slide" Target="../slides/slide154.xml"/><Relationship Id="rId1" Type="http://schemas.openxmlformats.org/officeDocument/2006/relationships/notesMaster" Target="../notesMasters/notesMaster1.xml"/></Relationships>
</file>

<file path=ppt/notesSlides/_rels/notesSlide144.xml.rels><?xml version="1.0" encoding="UTF-8" standalone="yes"?>
<Relationships xmlns="http://schemas.openxmlformats.org/package/2006/relationships"><Relationship Id="rId2" Type="http://schemas.openxmlformats.org/officeDocument/2006/relationships/slide" Target="../slides/slide155.xml"/><Relationship Id="rId1" Type="http://schemas.openxmlformats.org/officeDocument/2006/relationships/notesMaster" Target="../notesMasters/notesMaster1.xml"/></Relationships>
</file>

<file path=ppt/notesSlides/_rels/notesSlide145.xml.rels><?xml version="1.0" encoding="UTF-8" standalone="yes"?>
<Relationships xmlns="http://schemas.openxmlformats.org/package/2006/relationships"><Relationship Id="rId2" Type="http://schemas.openxmlformats.org/officeDocument/2006/relationships/slide" Target="../slides/slide156.xml"/><Relationship Id="rId1" Type="http://schemas.openxmlformats.org/officeDocument/2006/relationships/notesMaster" Target="../notesMasters/notesMaster1.xml"/></Relationships>
</file>

<file path=ppt/notesSlides/_rels/notesSlide146.xml.rels><?xml version="1.0" encoding="UTF-8" standalone="yes"?>
<Relationships xmlns="http://schemas.openxmlformats.org/package/2006/relationships"><Relationship Id="rId2" Type="http://schemas.openxmlformats.org/officeDocument/2006/relationships/slide" Target="../slides/slide157.xml"/><Relationship Id="rId1" Type="http://schemas.openxmlformats.org/officeDocument/2006/relationships/notesMaster" Target="../notesMasters/notesMaster1.xml"/></Relationships>
</file>

<file path=ppt/notesSlides/_rels/notesSlide147.xml.rels><?xml version="1.0" encoding="UTF-8" standalone="yes"?>
<Relationships xmlns="http://schemas.openxmlformats.org/package/2006/relationships"><Relationship Id="rId2" Type="http://schemas.openxmlformats.org/officeDocument/2006/relationships/slide" Target="../slides/slide158.xml"/><Relationship Id="rId1" Type="http://schemas.openxmlformats.org/officeDocument/2006/relationships/notesMaster" Target="../notesMasters/notesMaster1.xml"/></Relationships>
</file>

<file path=ppt/notesSlides/_rels/notesSlide148.xml.rels><?xml version="1.0" encoding="UTF-8" standalone="yes"?>
<Relationships xmlns="http://schemas.openxmlformats.org/package/2006/relationships"><Relationship Id="rId2" Type="http://schemas.openxmlformats.org/officeDocument/2006/relationships/slide" Target="../slides/slide159.xml"/><Relationship Id="rId1" Type="http://schemas.openxmlformats.org/officeDocument/2006/relationships/notesMaster" Target="../notesMasters/notesMaster1.xml"/></Relationships>
</file>

<file path=ppt/notesSlides/_rels/notesSlide149.xml.rels><?xml version="1.0" encoding="UTF-8" standalone="yes"?>
<Relationships xmlns="http://schemas.openxmlformats.org/package/2006/relationships"><Relationship Id="rId2" Type="http://schemas.openxmlformats.org/officeDocument/2006/relationships/slide" Target="../slides/slide16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0.xml.rels><?xml version="1.0" encoding="UTF-8" standalone="yes"?>
<Relationships xmlns="http://schemas.openxmlformats.org/package/2006/relationships"><Relationship Id="rId2" Type="http://schemas.openxmlformats.org/officeDocument/2006/relationships/slide" Target="../slides/slide161.xml"/><Relationship Id="rId1" Type="http://schemas.openxmlformats.org/officeDocument/2006/relationships/notesMaster" Target="../notesMasters/notesMaster1.xml"/></Relationships>
</file>

<file path=ppt/notesSlides/_rels/notesSlide151.xml.rels><?xml version="1.0" encoding="UTF-8" standalone="yes"?>
<Relationships xmlns="http://schemas.openxmlformats.org/package/2006/relationships"><Relationship Id="rId2" Type="http://schemas.openxmlformats.org/officeDocument/2006/relationships/slide" Target="../slides/slide162.xml"/><Relationship Id="rId1" Type="http://schemas.openxmlformats.org/officeDocument/2006/relationships/notesMaster" Target="../notesMasters/notesMaster1.xml"/></Relationships>
</file>

<file path=ppt/notesSlides/_rels/notesSlide152.xml.rels><?xml version="1.0" encoding="UTF-8" standalone="yes"?>
<Relationships xmlns="http://schemas.openxmlformats.org/package/2006/relationships"><Relationship Id="rId2" Type="http://schemas.openxmlformats.org/officeDocument/2006/relationships/slide" Target="../slides/slide163.xml"/><Relationship Id="rId1" Type="http://schemas.openxmlformats.org/officeDocument/2006/relationships/notesMaster" Target="../notesMasters/notesMaster1.xml"/></Relationships>
</file>

<file path=ppt/notesSlides/_rels/notesSlide153.xml.rels><?xml version="1.0" encoding="UTF-8" standalone="yes"?>
<Relationships xmlns="http://schemas.openxmlformats.org/package/2006/relationships"><Relationship Id="rId2" Type="http://schemas.openxmlformats.org/officeDocument/2006/relationships/slide" Target="../slides/slide165.xml"/><Relationship Id="rId1" Type="http://schemas.openxmlformats.org/officeDocument/2006/relationships/notesMaster" Target="../notesMasters/notesMaster1.xml"/></Relationships>
</file>

<file path=ppt/notesSlides/_rels/notesSlide154.xml.rels><?xml version="1.0" encoding="UTF-8" standalone="yes"?>
<Relationships xmlns="http://schemas.openxmlformats.org/package/2006/relationships"><Relationship Id="rId2" Type="http://schemas.openxmlformats.org/officeDocument/2006/relationships/slide" Target="../slides/slide166.xml"/><Relationship Id="rId1" Type="http://schemas.openxmlformats.org/officeDocument/2006/relationships/notesMaster" Target="../notesMasters/notesMaster1.xml"/></Relationships>
</file>

<file path=ppt/notesSlides/_rels/notesSlide155.xml.rels><?xml version="1.0" encoding="UTF-8" standalone="yes"?>
<Relationships xmlns="http://schemas.openxmlformats.org/package/2006/relationships"><Relationship Id="rId2" Type="http://schemas.openxmlformats.org/officeDocument/2006/relationships/slide" Target="../slides/slide167.xml"/><Relationship Id="rId1" Type="http://schemas.openxmlformats.org/officeDocument/2006/relationships/notesMaster" Target="../notesMasters/notesMaster1.xml"/></Relationships>
</file>

<file path=ppt/notesSlides/_rels/notesSlide156.xml.rels><?xml version="1.0" encoding="UTF-8" standalone="yes"?>
<Relationships xmlns="http://schemas.openxmlformats.org/package/2006/relationships"><Relationship Id="rId2" Type="http://schemas.openxmlformats.org/officeDocument/2006/relationships/slide" Target="../slides/slide169.xml"/><Relationship Id="rId1" Type="http://schemas.openxmlformats.org/officeDocument/2006/relationships/notesMaster" Target="../notesMasters/notesMaster1.xml"/></Relationships>
</file>

<file path=ppt/notesSlides/_rels/notesSlide157.xml.rels><?xml version="1.0" encoding="UTF-8" standalone="yes"?>
<Relationships xmlns="http://schemas.openxmlformats.org/package/2006/relationships"><Relationship Id="rId2" Type="http://schemas.openxmlformats.org/officeDocument/2006/relationships/slide" Target="../slides/slide170.xml"/><Relationship Id="rId1" Type="http://schemas.openxmlformats.org/officeDocument/2006/relationships/notesMaster" Target="../notesMasters/notesMaster1.xml"/></Relationships>
</file>

<file path=ppt/notesSlides/_rels/notesSlide158.xml.rels><?xml version="1.0" encoding="UTF-8" standalone="yes"?>
<Relationships xmlns="http://schemas.openxmlformats.org/package/2006/relationships"><Relationship Id="rId2" Type="http://schemas.openxmlformats.org/officeDocument/2006/relationships/slide" Target="../slides/slide171.xml"/><Relationship Id="rId1" Type="http://schemas.openxmlformats.org/officeDocument/2006/relationships/notesMaster" Target="../notesMasters/notesMaster1.xml"/></Relationships>
</file>

<file path=ppt/notesSlides/_rels/notesSlide159.xml.rels><?xml version="1.0" encoding="UTF-8" standalone="yes"?>
<Relationships xmlns="http://schemas.openxmlformats.org/package/2006/relationships"><Relationship Id="rId2" Type="http://schemas.openxmlformats.org/officeDocument/2006/relationships/slide" Target="../slides/slide17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0.xml.rels><?xml version="1.0" encoding="UTF-8" standalone="yes"?>
<Relationships xmlns="http://schemas.openxmlformats.org/package/2006/relationships"><Relationship Id="rId2" Type="http://schemas.openxmlformats.org/officeDocument/2006/relationships/slide" Target="../slides/slide173.xml"/><Relationship Id="rId1" Type="http://schemas.openxmlformats.org/officeDocument/2006/relationships/notesMaster" Target="../notesMasters/notesMaster1.xml"/></Relationships>
</file>

<file path=ppt/notesSlides/_rels/notesSlide161.xml.rels><?xml version="1.0" encoding="UTF-8" standalone="yes"?>
<Relationships xmlns="http://schemas.openxmlformats.org/package/2006/relationships"><Relationship Id="rId2" Type="http://schemas.openxmlformats.org/officeDocument/2006/relationships/slide" Target="../slides/slide174.xml"/><Relationship Id="rId1" Type="http://schemas.openxmlformats.org/officeDocument/2006/relationships/notesMaster" Target="../notesMasters/notesMaster1.xml"/></Relationships>
</file>

<file path=ppt/notesSlides/_rels/notesSlide162.xml.rels><?xml version="1.0" encoding="UTF-8" standalone="yes"?>
<Relationships xmlns="http://schemas.openxmlformats.org/package/2006/relationships"><Relationship Id="rId2" Type="http://schemas.openxmlformats.org/officeDocument/2006/relationships/slide" Target="../slides/slide175.xml"/><Relationship Id="rId1" Type="http://schemas.openxmlformats.org/officeDocument/2006/relationships/notesMaster" Target="../notesMasters/notesMaster1.xml"/></Relationships>
</file>

<file path=ppt/notesSlides/_rels/notesSlide163.xml.rels><?xml version="1.0" encoding="UTF-8" standalone="yes"?>
<Relationships xmlns="http://schemas.openxmlformats.org/package/2006/relationships"><Relationship Id="rId2" Type="http://schemas.openxmlformats.org/officeDocument/2006/relationships/slide" Target="../slides/slide176.xml"/><Relationship Id="rId1" Type="http://schemas.openxmlformats.org/officeDocument/2006/relationships/notesMaster" Target="../notesMasters/notesMaster1.xml"/></Relationships>
</file>

<file path=ppt/notesSlides/_rels/notesSlide164.xml.rels><?xml version="1.0" encoding="UTF-8" standalone="yes"?>
<Relationships xmlns="http://schemas.openxmlformats.org/package/2006/relationships"><Relationship Id="rId2" Type="http://schemas.openxmlformats.org/officeDocument/2006/relationships/slide" Target="../slides/slide177.xml"/><Relationship Id="rId1" Type="http://schemas.openxmlformats.org/officeDocument/2006/relationships/notesMaster" Target="../notesMasters/notesMaster1.xml"/></Relationships>
</file>

<file path=ppt/notesSlides/_rels/notesSlide165.xml.rels><?xml version="1.0" encoding="UTF-8" standalone="yes"?>
<Relationships xmlns="http://schemas.openxmlformats.org/package/2006/relationships"><Relationship Id="rId2" Type="http://schemas.openxmlformats.org/officeDocument/2006/relationships/slide" Target="../slides/slide178.xml"/><Relationship Id="rId1" Type="http://schemas.openxmlformats.org/officeDocument/2006/relationships/notesMaster" Target="../notesMasters/notesMaster1.xml"/></Relationships>
</file>

<file path=ppt/notesSlides/_rels/notesSlide166.xml.rels><?xml version="1.0" encoding="UTF-8" standalone="yes"?>
<Relationships xmlns="http://schemas.openxmlformats.org/package/2006/relationships"><Relationship Id="rId2" Type="http://schemas.openxmlformats.org/officeDocument/2006/relationships/slide" Target="../slides/slide179.xml"/><Relationship Id="rId1" Type="http://schemas.openxmlformats.org/officeDocument/2006/relationships/notesMaster" Target="../notesMasters/notesMaster1.xml"/></Relationships>
</file>

<file path=ppt/notesSlides/_rels/notesSlide167.xml.rels><?xml version="1.0" encoding="UTF-8" standalone="yes"?>
<Relationships xmlns="http://schemas.openxmlformats.org/package/2006/relationships"><Relationship Id="rId2" Type="http://schemas.openxmlformats.org/officeDocument/2006/relationships/slide" Target="../slides/slide180.xml"/><Relationship Id="rId1" Type="http://schemas.openxmlformats.org/officeDocument/2006/relationships/notesMaster" Target="../notesMasters/notesMaster1.xml"/></Relationships>
</file>

<file path=ppt/notesSlides/_rels/notesSlide168.xml.rels><?xml version="1.0" encoding="UTF-8" standalone="yes"?>
<Relationships xmlns="http://schemas.openxmlformats.org/package/2006/relationships"><Relationship Id="rId2" Type="http://schemas.openxmlformats.org/officeDocument/2006/relationships/slide" Target="../slides/slide181.xml"/><Relationship Id="rId1" Type="http://schemas.openxmlformats.org/officeDocument/2006/relationships/notesMaster" Target="../notesMasters/notesMaster1.xml"/></Relationships>
</file>

<file path=ppt/notesSlides/_rels/notesSlide169.xml.rels><?xml version="1.0" encoding="UTF-8" standalone="yes"?>
<Relationships xmlns="http://schemas.openxmlformats.org/package/2006/relationships"><Relationship Id="rId2" Type="http://schemas.openxmlformats.org/officeDocument/2006/relationships/slide" Target="../slides/slide18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0.xml.rels><?xml version="1.0" encoding="UTF-8" standalone="yes"?>
<Relationships xmlns="http://schemas.openxmlformats.org/package/2006/relationships"><Relationship Id="rId2" Type="http://schemas.openxmlformats.org/officeDocument/2006/relationships/slide" Target="../slides/slide183.xml"/><Relationship Id="rId1" Type="http://schemas.openxmlformats.org/officeDocument/2006/relationships/notesMaster" Target="../notesMasters/notesMaster1.xml"/></Relationships>
</file>

<file path=ppt/notesSlides/_rels/notesSlide171.xml.rels><?xml version="1.0" encoding="UTF-8" standalone="yes"?>
<Relationships xmlns="http://schemas.openxmlformats.org/package/2006/relationships"><Relationship Id="rId2" Type="http://schemas.openxmlformats.org/officeDocument/2006/relationships/slide" Target="../slides/slide184.xml"/><Relationship Id="rId1" Type="http://schemas.openxmlformats.org/officeDocument/2006/relationships/notesMaster" Target="../notesMasters/notesMaster1.xml"/></Relationships>
</file>

<file path=ppt/notesSlides/_rels/notesSlide172.xml.rels><?xml version="1.0" encoding="UTF-8" standalone="yes"?>
<Relationships xmlns="http://schemas.openxmlformats.org/package/2006/relationships"><Relationship Id="rId2" Type="http://schemas.openxmlformats.org/officeDocument/2006/relationships/slide" Target="../slides/slide185.xml"/><Relationship Id="rId1" Type="http://schemas.openxmlformats.org/officeDocument/2006/relationships/notesMaster" Target="../notesMasters/notesMaster1.xml"/></Relationships>
</file>

<file path=ppt/notesSlides/_rels/notesSlide173.xml.rels><?xml version="1.0" encoding="UTF-8" standalone="yes"?>
<Relationships xmlns="http://schemas.openxmlformats.org/package/2006/relationships"><Relationship Id="rId2" Type="http://schemas.openxmlformats.org/officeDocument/2006/relationships/slide" Target="../slides/slide186.xml"/><Relationship Id="rId1" Type="http://schemas.openxmlformats.org/officeDocument/2006/relationships/notesMaster" Target="../notesMasters/notesMaster1.xml"/></Relationships>
</file>

<file path=ppt/notesSlides/_rels/notesSlide174.xml.rels><?xml version="1.0" encoding="UTF-8" standalone="yes"?>
<Relationships xmlns="http://schemas.openxmlformats.org/package/2006/relationships"><Relationship Id="rId2" Type="http://schemas.openxmlformats.org/officeDocument/2006/relationships/slide" Target="../slides/slide187.xml"/><Relationship Id="rId1" Type="http://schemas.openxmlformats.org/officeDocument/2006/relationships/notesMaster" Target="../notesMasters/notesMaster1.xml"/></Relationships>
</file>

<file path=ppt/notesSlides/_rels/notesSlide175.xml.rels><?xml version="1.0" encoding="UTF-8" standalone="yes"?>
<Relationships xmlns="http://schemas.openxmlformats.org/package/2006/relationships"><Relationship Id="rId2" Type="http://schemas.openxmlformats.org/officeDocument/2006/relationships/slide" Target="../slides/slide188.xml"/><Relationship Id="rId1" Type="http://schemas.openxmlformats.org/officeDocument/2006/relationships/notesMaster" Target="../notesMasters/notesMaster1.xml"/></Relationships>
</file>

<file path=ppt/notesSlides/_rels/notesSlide176.xml.rels><?xml version="1.0" encoding="UTF-8" standalone="yes"?>
<Relationships xmlns="http://schemas.openxmlformats.org/package/2006/relationships"><Relationship Id="rId2" Type="http://schemas.openxmlformats.org/officeDocument/2006/relationships/slide" Target="../slides/slide190.xml"/><Relationship Id="rId1" Type="http://schemas.openxmlformats.org/officeDocument/2006/relationships/notesMaster" Target="../notesMasters/notesMaster1.xml"/></Relationships>
</file>

<file path=ppt/notesSlides/_rels/notesSlide177.xml.rels><?xml version="1.0" encoding="UTF-8" standalone="yes"?>
<Relationships xmlns="http://schemas.openxmlformats.org/package/2006/relationships"><Relationship Id="rId2" Type="http://schemas.openxmlformats.org/officeDocument/2006/relationships/slide" Target="../slides/slide191.xml"/><Relationship Id="rId1" Type="http://schemas.openxmlformats.org/officeDocument/2006/relationships/notesMaster" Target="../notesMasters/notesMaster1.xml"/></Relationships>
</file>

<file path=ppt/notesSlides/_rels/notesSlide178.xml.rels><?xml version="1.0" encoding="UTF-8" standalone="yes"?>
<Relationships xmlns="http://schemas.openxmlformats.org/package/2006/relationships"><Relationship Id="rId2" Type="http://schemas.openxmlformats.org/officeDocument/2006/relationships/slide" Target="../slides/slide192.xml"/><Relationship Id="rId1" Type="http://schemas.openxmlformats.org/officeDocument/2006/relationships/notesMaster" Target="../notesMasters/notesMaster1.xml"/></Relationships>
</file>

<file path=ppt/notesSlides/_rels/notesSlide179.xml.rels><?xml version="1.0" encoding="UTF-8" standalone="yes"?>
<Relationships xmlns="http://schemas.openxmlformats.org/package/2006/relationships"><Relationship Id="rId2" Type="http://schemas.openxmlformats.org/officeDocument/2006/relationships/slide" Target="../slides/slide19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0.xml.rels><?xml version="1.0" encoding="UTF-8" standalone="yes"?>
<Relationships xmlns="http://schemas.openxmlformats.org/package/2006/relationships"><Relationship Id="rId2" Type="http://schemas.openxmlformats.org/officeDocument/2006/relationships/slide" Target="../slides/slide194.xml"/><Relationship Id="rId1" Type="http://schemas.openxmlformats.org/officeDocument/2006/relationships/notesMaster" Target="../notesMasters/notesMaster1.xml"/></Relationships>
</file>

<file path=ppt/notesSlides/_rels/notesSlide181.xml.rels><?xml version="1.0" encoding="UTF-8" standalone="yes"?>
<Relationships xmlns="http://schemas.openxmlformats.org/package/2006/relationships"><Relationship Id="rId2" Type="http://schemas.openxmlformats.org/officeDocument/2006/relationships/slide" Target="../slides/slide195.xml"/><Relationship Id="rId1" Type="http://schemas.openxmlformats.org/officeDocument/2006/relationships/notesMaster" Target="../notesMasters/notesMaster1.xml"/></Relationships>
</file>

<file path=ppt/notesSlides/_rels/notesSlide182.xml.rels><?xml version="1.0" encoding="UTF-8" standalone="yes"?>
<Relationships xmlns="http://schemas.openxmlformats.org/package/2006/relationships"><Relationship Id="rId2" Type="http://schemas.openxmlformats.org/officeDocument/2006/relationships/slide" Target="../slides/slide196.xml"/><Relationship Id="rId1" Type="http://schemas.openxmlformats.org/officeDocument/2006/relationships/notesMaster" Target="../notesMasters/notesMaster1.xml"/></Relationships>
</file>

<file path=ppt/notesSlides/_rels/notesSlide183.xml.rels><?xml version="1.0" encoding="UTF-8" standalone="yes"?>
<Relationships xmlns="http://schemas.openxmlformats.org/package/2006/relationships"><Relationship Id="rId2" Type="http://schemas.openxmlformats.org/officeDocument/2006/relationships/slide" Target="../slides/slide197.xml"/><Relationship Id="rId1" Type="http://schemas.openxmlformats.org/officeDocument/2006/relationships/notesMaster" Target="../notesMasters/notesMaster1.xml"/></Relationships>
</file>

<file path=ppt/notesSlides/_rels/notesSlide184.xml.rels><?xml version="1.0" encoding="UTF-8" standalone="yes"?>
<Relationships xmlns="http://schemas.openxmlformats.org/package/2006/relationships"><Relationship Id="rId2" Type="http://schemas.openxmlformats.org/officeDocument/2006/relationships/slide" Target="../slides/slide198.xml"/><Relationship Id="rId1" Type="http://schemas.openxmlformats.org/officeDocument/2006/relationships/notesMaster" Target="../notesMasters/notesMaster1.xml"/></Relationships>
</file>

<file path=ppt/notesSlides/_rels/notesSlide185.xml.rels><?xml version="1.0" encoding="UTF-8" standalone="yes"?>
<Relationships xmlns="http://schemas.openxmlformats.org/package/2006/relationships"><Relationship Id="rId2" Type="http://schemas.openxmlformats.org/officeDocument/2006/relationships/slide" Target="../slides/slide199.xml"/><Relationship Id="rId1" Type="http://schemas.openxmlformats.org/officeDocument/2006/relationships/notesMaster" Target="../notesMasters/notesMaster1.xml"/></Relationships>
</file>

<file path=ppt/notesSlides/_rels/notesSlide186.xml.rels><?xml version="1.0" encoding="UTF-8" standalone="yes"?>
<Relationships xmlns="http://schemas.openxmlformats.org/package/2006/relationships"><Relationship Id="rId2" Type="http://schemas.openxmlformats.org/officeDocument/2006/relationships/slide" Target="../slides/slide200.xml"/><Relationship Id="rId1" Type="http://schemas.openxmlformats.org/officeDocument/2006/relationships/notesMaster" Target="../notesMasters/notesMaster1.xml"/></Relationships>
</file>

<file path=ppt/notesSlides/_rels/notesSlide187.xml.rels><?xml version="1.0" encoding="UTF-8" standalone="yes"?>
<Relationships xmlns="http://schemas.openxmlformats.org/package/2006/relationships"><Relationship Id="rId2" Type="http://schemas.openxmlformats.org/officeDocument/2006/relationships/slide" Target="../slides/slide201.xml"/><Relationship Id="rId1" Type="http://schemas.openxmlformats.org/officeDocument/2006/relationships/notesMaster" Target="../notesMasters/notesMaster1.xml"/></Relationships>
</file>

<file path=ppt/notesSlides/_rels/notesSlide188.xml.rels><?xml version="1.0" encoding="UTF-8" standalone="yes"?>
<Relationships xmlns="http://schemas.openxmlformats.org/package/2006/relationships"><Relationship Id="rId2" Type="http://schemas.openxmlformats.org/officeDocument/2006/relationships/slide" Target="../slides/slide202.xml"/><Relationship Id="rId1" Type="http://schemas.openxmlformats.org/officeDocument/2006/relationships/notesMaster" Target="../notesMasters/notesMaster1.xml"/></Relationships>
</file>

<file path=ppt/notesSlides/_rels/notesSlide189.xml.rels><?xml version="1.0" encoding="UTF-8" standalone="yes"?>
<Relationships xmlns="http://schemas.openxmlformats.org/package/2006/relationships"><Relationship Id="rId2" Type="http://schemas.openxmlformats.org/officeDocument/2006/relationships/slide" Target="../slides/slide20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0.xml.rels><?xml version="1.0" encoding="UTF-8" standalone="yes"?>
<Relationships xmlns="http://schemas.openxmlformats.org/package/2006/relationships"><Relationship Id="rId2" Type="http://schemas.openxmlformats.org/officeDocument/2006/relationships/slide" Target="../slides/slide204.xml"/><Relationship Id="rId1" Type="http://schemas.openxmlformats.org/officeDocument/2006/relationships/notesMaster" Target="../notesMasters/notesMaster1.xml"/></Relationships>
</file>

<file path=ppt/notesSlides/_rels/notesSlide191.xml.rels><?xml version="1.0" encoding="UTF-8" standalone="yes"?>
<Relationships xmlns="http://schemas.openxmlformats.org/package/2006/relationships"><Relationship Id="rId2" Type="http://schemas.openxmlformats.org/officeDocument/2006/relationships/slide" Target="../slides/slide20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A032C0C7-5026-4EF3-A73E-7E692F4607DD}" type="slidenum">
              <a:rPr lang="en-GB"/>
              <a:pPr eaLnBrk="1" hangingPunct="1"/>
              <a:t>1</a:t>
            </a:fld>
            <a:endParaRPr lang="en-GB"/>
          </a:p>
        </p:txBody>
      </p:sp>
      <p:sp>
        <p:nvSpPr>
          <p:cNvPr id="126979" name="Rectangle 2"/>
          <p:cNvSpPr>
            <a:spLocks noGrp="1" noRot="1" noChangeAspect="1" noChangeArrowheads="1" noTextEdit="1"/>
          </p:cNvSpPr>
          <p:nvPr>
            <p:ph type="sldImg"/>
          </p:nvPr>
        </p:nvSpPr>
        <p:spPr>
          <a:ln/>
        </p:spPr>
      </p:sp>
      <p:sp>
        <p:nvSpPr>
          <p:cNvPr id="126980" name="Rectangle 3"/>
          <p:cNvSpPr>
            <a:spLocks noGrp="1" noChangeArrowheads="1"/>
          </p:cNvSpPr>
          <p:nvPr>
            <p:ph type="body" idx="1"/>
          </p:nvPr>
        </p:nvSpPr>
        <p:spPr>
          <a:noFill/>
        </p:spPr>
        <p:txBody>
          <a:bodyPr/>
          <a:lstStyle/>
          <a:p>
            <a:pPr eaLnBrk="1" hangingPunct="1"/>
            <a:r>
              <a:rPr lang="en-GB" dirty="0" smtClean="0"/>
              <a:t>This guide introduces the main features of EndNote.</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011A4706-D24A-44B3-8146-A65A357F7AAC}" type="slidenum">
              <a:rPr lang="en-GB"/>
              <a:pPr eaLnBrk="1" hangingPunct="1"/>
              <a:t>10</a:t>
            </a:fld>
            <a:endParaRPr lang="en-GB"/>
          </a:p>
        </p:txBody>
      </p:sp>
      <p:sp>
        <p:nvSpPr>
          <p:cNvPr id="135171" name="Rectangle 2"/>
          <p:cNvSpPr>
            <a:spLocks noGrp="1" noRot="1" noChangeAspect="1" noChangeArrowheads="1" noTextEdit="1"/>
          </p:cNvSpPr>
          <p:nvPr>
            <p:ph type="sldImg"/>
          </p:nvPr>
        </p:nvSpPr>
        <p:spPr>
          <a:ln/>
        </p:spPr>
      </p:sp>
      <p:sp>
        <p:nvSpPr>
          <p:cNvPr id="135172" name="Rectangle 3"/>
          <p:cNvSpPr>
            <a:spLocks noGrp="1" noChangeArrowheads="1"/>
          </p:cNvSpPr>
          <p:nvPr>
            <p:ph type="body" idx="1"/>
          </p:nvPr>
        </p:nvSpPr>
        <p:spPr>
          <a:noFill/>
        </p:spPr>
        <p:txBody>
          <a:bodyPr/>
          <a:lstStyle/>
          <a:p>
            <a:pPr eaLnBrk="1" hangingPunct="1"/>
            <a:r>
              <a:rPr lang="en-GB" dirty="0" smtClean="0"/>
              <a:t>Use the dropdown menu to change the reference type. You can change the reference type at any time.</a:t>
            </a:r>
          </a:p>
          <a:p>
            <a:pPr eaLnBrk="1" hangingPunct="1"/>
            <a:r>
              <a:rPr lang="en-GB" dirty="0" smtClean="0"/>
              <a:t>Choose the 'best fit' for the medium and complete all useful fields.</a:t>
            </a:r>
          </a:p>
          <a:p>
            <a:pPr eaLnBrk="1" hangingPunct="1"/>
            <a:r>
              <a:rPr lang="en-GB" dirty="0" smtClean="0"/>
              <a:t>Reference type definitions in EndNote may not always fit with UK practice, for example in Law.</a:t>
            </a:r>
          </a:p>
          <a:p>
            <a:pPr eaLnBrk="1" hangingPunct="1"/>
            <a:r>
              <a:rPr lang="en-GB" dirty="0" smtClean="0"/>
              <a:t>Custom types are available to create unusual reference types.</a:t>
            </a:r>
          </a:p>
          <a:p>
            <a:pPr eaLnBrk="1" hangingPunct="1"/>
            <a:r>
              <a:rPr lang="en-GB" dirty="0" smtClean="0"/>
              <a:t>When all details are completed, click the record's </a:t>
            </a:r>
            <a:r>
              <a:rPr lang="en-GB" b="1" dirty="0" smtClean="0"/>
              <a:t>Close</a:t>
            </a:r>
            <a:r>
              <a:rPr lang="en-GB" dirty="0" smtClean="0"/>
              <a:t> icon (the red circle)</a:t>
            </a:r>
          </a:p>
          <a:p>
            <a:pPr eaLnBrk="1" hangingPunct="1"/>
            <a:r>
              <a:rPr lang="en-GB" dirty="0" smtClean="0"/>
              <a:t>This will save the record details automatically.</a:t>
            </a:r>
          </a:p>
          <a:p>
            <a:pPr eaLnBrk="1" hangingPunct="1"/>
            <a:endParaRPr lang="en-GB" dirty="0" smtClean="0"/>
          </a:p>
        </p:txBody>
      </p:sp>
    </p:spTree>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6"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AD93E609-A217-435D-8BE2-A10E6A0E063F}" type="slidenum">
              <a:rPr lang="en-GB"/>
              <a:pPr eaLnBrk="1" hangingPunct="1"/>
              <a:t>108</a:t>
            </a:fld>
            <a:endParaRPr lang="en-GB"/>
          </a:p>
        </p:txBody>
      </p:sp>
      <p:sp>
        <p:nvSpPr>
          <p:cNvPr id="169987" name="Rectangle 2"/>
          <p:cNvSpPr>
            <a:spLocks noGrp="1" noRot="1" noChangeAspect="1" noChangeArrowheads="1" noTextEdit="1"/>
          </p:cNvSpPr>
          <p:nvPr>
            <p:ph type="sldImg"/>
          </p:nvPr>
        </p:nvSpPr>
        <p:spPr>
          <a:ln/>
        </p:spPr>
      </p:sp>
      <p:sp>
        <p:nvSpPr>
          <p:cNvPr id="169988" name="Rectangle 3"/>
          <p:cNvSpPr>
            <a:spLocks noGrp="1" noChangeArrowheads="1"/>
          </p:cNvSpPr>
          <p:nvPr>
            <p:ph type="body" idx="1"/>
          </p:nvPr>
        </p:nvSpPr>
        <p:spPr>
          <a:noFill/>
        </p:spPr>
        <p:txBody>
          <a:bodyPr/>
          <a:lstStyle/>
          <a:p>
            <a:pPr eaLnBrk="1" hangingPunct="1"/>
            <a:r>
              <a:rPr lang="en-GB" b="0" dirty="0" smtClean="0"/>
              <a:t>To</a:t>
            </a:r>
            <a:r>
              <a:rPr lang="en-GB" b="0" baseline="0" dirty="0" smtClean="0"/>
              <a:t> use the 'Find Full Text' option, the links must be enabled. Go to </a:t>
            </a:r>
            <a:r>
              <a:rPr lang="en-GB" b="1" baseline="0" dirty="0" smtClean="0"/>
              <a:t>EndNote X7, Customizer…</a:t>
            </a:r>
            <a:endParaRPr lang="en-GB" b="1" dirty="0" smtClean="0"/>
          </a:p>
        </p:txBody>
      </p:sp>
    </p:spTree>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Services for Mac OS X </a:t>
            </a:r>
            <a:r>
              <a:rPr lang="en-US" dirty="0" smtClean="0"/>
              <a:t>must be enabled. Check the box and click </a:t>
            </a:r>
            <a:r>
              <a:rPr lang="en-US" b="1" dirty="0" smtClean="0"/>
              <a:t>Next</a:t>
            </a:r>
            <a:r>
              <a:rPr lang="en-US" dirty="0" smtClean="0"/>
              <a:t> to install.</a:t>
            </a:r>
            <a:endParaRPr lang="en-US"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109</a:t>
            </a:fld>
            <a:endParaRPr lang="en-GB"/>
          </a:p>
        </p:txBody>
      </p:sp>
    </p:spTree>
    <p:extLst>
      <p:ext uri="{BB962C8B-B14F-4D97-AF65-F5344CB8AC3E}">
        <p14:creationId xmlns:p14="http://schemas.microsoft.com/office/powerpoint/2010/main" val="2395151964"/>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There are also parameters to be set in EndNote.</a:t>
            </a:r>
            <a:r>
              <a:rPr lang="en-GB" baseline="0" dirty="0" smtClean="0"/>
              <a:t> Go to </a:t>
            </a:r>
            <a:r>
              <a:rPr lang="en-GB" b="1" baseline="0" dirty="0" smtClean="0"/>
              <a:t>EndNote X7, Preferences </a:t>
            </a:r>
            <a:endParaRPr lang="en-GB" b="1"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110</a:t>
            </a:fld>
            <a:endParaRPr lang="en-GB"/>
          </a:p>
        </p:txBody>
      </p:sp>
    </p:spTree>
    <p:extLst>
      <p:ext uri="{BB962C8B-B14F-4D97-AF65-F5344CB8AC3E}">
        <p14:creationId xmlns:p14="http://schemas.microsoft.com/office/powerpoint/2010/main" val="2477806410"/>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In</a:t>
            </a:r>
            <a:r>
              <a:rPr lang="en-GB" baseline="0" dirty="0" smtClean="0"/>
              <a:t> the Find Full Text window, check all the searching options to enable maximum PDF retrieval. Note that the university may have subscription access to individual journals, so check via </a:t>
            </a:r>
            <a:r>
              <a:rPr lang="en-GB" baseline="0" dirty="0" err="1" smtClean="0"/>
              <a:t>TDNet</a:t>
            </a:r>
            <a:r>
              <a:rPr lang="en-GB" baseline="0" dirty="0" smtClean="0"/>
              <a:t> for any PDFs not found by this method.</a:t>
            </a:r>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111</a:t>
            </a:fld>
            <a:endParaRPr lang="en-GB"/>
          </a:p>
        </p:txBody>
      </p:sp>
    </p:spTree>
    <p:extLst>
      <p:ext uri="{BB962C8B-B14F-4D97-AF65-F5344CB8AC3E}">
        <p14:creationId xmlns:p14="http://schemas.microsoft.com/office/powerpoint/2010/main" val="1789971072"/>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394"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1C93F0D2-DA9B-4B57-A2AF-8AB3771F5EF3}" type="slidenum">
              <a:rPr lang="en-GB"/>
              <a:pPr eaLnBrk="1" hangingPunct="1"/>
              <a:t>112</a:t>
            </a:fld>
            <a:endParaRPr lang="en-GB"/>
          </a:p>
        </p:txBody>
      </p:sp>
      <p:sp>
        <p:nvSpPr>
          <p:cNvPr id="187395" name="Rectangle 2"/>
          <p:cNvSpPr>
            <a:spLocks noGrp="1" noRot="1" noChangeAspect="1" noChangeArrowheads="1" noTextEdit="1"/>
          </p:cNvSpPr>
          <p:nvPr>
            <p:ph type="sldImg"/>
          </p:nvPr>
        </p:nvSpPr>
        <p:spPr>
          <a:ln/>
        </p:spPr>
      </p:sp>
      <p:sp>
        <p:nvSpPr>
          <p:cNvPr id="187396" name="Rectangle 3"/>
          <p:cNvSpPr>
            <a:spLocks noGrp="1" noChangeArrowheads="1"/>
          </p:cNvSpPr>
          <p:nvPr>
            <p:ph type="body" idx="1"/>
          </p:nvPr>
        </p:nvSpPr>
        <p:spPr>
          <a:noFill/>
        </p:spPr>
        <p:txBody>
          <a:bodyPr/>
          <a:lstStyle/>
          <a:p>
            <a:pPr eaLnBrk="1" hangingPunct="1"/>
            <a:r>
              <a:rPr lang="en-GB" dirty="0" smtClean="0"/>
              <a:t>The</a:t>
            </a:r>
            <a:r>
              <a:rPr lang="en-GB" b="1" dirty="0" smtClean="0"/>
              <a:t> Find Full Text</a:t>
            </a:r>
            <a:r>
              <a:rPr lang="en-GB" dirty="0" smtClean="0"/>
              <a:t> option currently works between EndNote and Web of Knowledge/PubMed to automatically download PDF files and attach these to the EndNote record for any papers which are either publicly available, or supplied free of charge through the database platform. This does not currently include papers from journals for which the university pays a subscription.</a:t>
            </a:r>
          </a:p>
          <a:p>
            <a:pPr eaLnBrk="1" hangingPunct="1"/>
            <a:r>
              <a:rPr lang="en-GB" dirty="0" smtClean="0"/>
              <a:t>To search all records in the EndNote Library, select one entry, then go to </a:t>
            </a:r>
            <a:r>
              <a:rPr lang="en-GB" b="1" dirty="0" smtClean="0"/>
              <a:t>Edit, Select All.</a:t>
            </a:r>
          </a:p>
        </p:txBody>
      </p:sp>
    </p:spTree>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418"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5420BCCB-F60A-4751-82A6-95490ACB808E}" type="slidenum">
              <a:rPr lang="en-GB"/>
              <a:pPr eaLnBrk="1" hangingPunct="1"/>
              <a:t>113</a:t>
            </a:fld>
            <a:endParaRPr lang="en-GB"/>
          </a:p>
        </p:txBody>
      </p:sp>
      <p:sp>
        <p:nvSpPr>
          <p:cNvPr id="188419" name="Rectangle 2"/>
          <p:cNvSpPr>
            <a:spLocks noGrp="1" noRot="1" noChangeAspect="1" noChangeArrowheads="1" noTextEdit="1"/>
          </p:cNvSpPr>
          <p:nvPr>
            <p:ph type="sldImg"/>
          </p:nvPr>
        </p:nvSpPr>
        <p:spPr>
          <a:ln/>
        </p:spPr>
      </p:sp>
      <p:sp>
        <p:nvSpPr>
          <p:cNvPr id="188420" name="Rectangle 3"/>
          <p:cNvSpPr>
            <a:spLocks noGrp="1" noChangeArrowheads="1"/>
          </p:cNvSpPr>
          <p:nvPr>
            <p:ph type="body" idx="1"/>
          </p:nvPr>
        </p:nvSpPr>
        <p:spPr>
          <a:noFill/>
        </p:spPr>
        <p:txBody>
          <a:bodyPr/>
          <a:lstStyle/>
          <a:p>
            <a:pPr eaLnBrk="1" hangingPunct="1"/>
            <a:r>
              <a:rPr lang="en-GB" dirty="0" smtClean="0"/>
              <a:t>In the dropdown menu, select </a:t>
            </a:r>
            <a:r>
              <a:rPr lang="en-GB" b="1" dirty="0" smtClean="0"/>
              <a:t>Find Full Text</a:t>
            </a:r>
            <a:r>
              <a:rPr lang="en-GB" dirty="0" smtClean="0"/>
              <a:t>, then </a:t>
            </a:r>
            <a:r>
              <a:rPr lang="en-GB" b="1" dirty="0" smtClean="0"/>
              <a:t>Find Full Text …</a:t>
            </a:r>
          </a:p>
        </p:txBody>
      </p:sp>
    </p:spTree>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9442"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E2035A15-C0CD-4CBC-B24B-B1D2EDB19E74}" type="slidenum">
              <a:rPr lang="en-GB"/>
              <a:pPr eaLnBrk="1" hangingPunct="1"/>
              <a:t>114</a:t>
            </a:fld>
            <a:endParaRPr lang="en-GB"/>
          </a:p>
        </p:txBody>
      </p:sp>
      <p:sp>
        <p:nvSpPr>
          <p:cNvPr id="189443" name="Rectangle 2"/>
          <p:cNvSpPr>
            <a:spLocks noGrp="1" noRot="1" noChangeAspect="1" noChangeArrowheads="1" noTextEdit="1"/>
          </p:cNvSpPr>
          <p:nvPr>
            <p:ph type="sldImg"/>
          </p:nvPr>
        </p:nvSpPr>
        <p:spPr>
          <a:ln/>
        </p:spPr>
      </p:sp>
      <p:sp>
        <p:nvSpPr>
          <p:cNvPr id="189444" name="Rectangle 3"/>
          <p:cNvSpPr>
            <a:spLocks noGrp="1" noChangeArrowheads="1"/>
          </p:cNvSpPr>
          <p:nvPr>
            <p:ph type="body" idx="1"/>
          </p:nvPr>
        </p:nvSpPr>
        <p:spPr>
          <a:noFill/>
        </p:spPr>
        <p:txBody>
          <a:bodyPr/>
          <a:lstStyle/>
          <a:p>
            <a:pPr eaLnBrk="1" hangingPunct="1"/>
            <a:r>
              <a:rPr lang="en-GB" dirty="0" smtClean="0"/>
              <a:t>EndNote works through the library, searching for full text and reports progress in the left hand pane. Any full text PDFs located are automatically attached to the </a:t>
            </a:r>
            <a:r>
              <a:rPr lang="en-GB" b="1" dirty="0" smtClean="0"/>
              <a:t>File Attachments </a:t>
            </a:r>
            <a:r>
              <a:rPr lang="en-GB" dirty="0" smtClean="0"/>
              <a:t>field of the individual EndNote record and denoted by a paperclip in the library or group window.</a:t>
            </a:r>
          </a:p>
          <a:p>
            <a:pPr eaLnBrk="1" hangingPunct="1"/>
            <a:endParaRPr lang="en-GB" dirty="0" smtClean="0"/>
          </a:p>
          <a:p>
            <a:pPr eaLnBrk="1" hangingPunct="1"/>
            <a:endParaRPr lang="en-GB" dirty="0" smtClean="0"/>
          </a:p>
        </p:txBody>
      </p:sp>
    </p:spTree>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0466"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2D74B7EB-47CE-41FA-AEC1-29E2DFC9B663}" type="slidenum">
              <a:rPr lang="en-GB"/>
              <a:pPr eaLnBrk="1" hangingPunct="1"/>
              <a:t>115</a:t>
            </a:fld>
            <a:endParaRPr lang="en-GB"/>
          </a:p>
        </p:txBody>
      </p:sp>
      <p:sp>
        <p:nvSpPr>
          <p:cNvPr id="190467" name="Rectangle 2"/>
          <p:cNvSpPr>
            <a:spLocks noGrp="1" noRot="1" noChangeAspect="1" noChangeArrowheads="1" noTextEdit="1"/>
          </p:cNvSpPr>
          <p:nvPr>
            <p:ph type="sldImg"/>
          </p:nvPr>
        </p:nvSpPr>
        <p:spPr>
          <a:ln/>
        </p:spPr>
      </p:sp>
      <p:sp>
        <p:nvSpPr>
          <p:cNvPr id="190468" name="Rectangle 3"/>
          <p:cNvSpPr>
            <a:spLocks noGrp="1" noChangeArrowheads="1"/>
          </p:cNvSpPr>
          <p:nvPr>
            <p:ph type="body" idx="1"/>
          </p:nvPr>
        </p:nvSpPr>
        <p:spPr>
          <a:noFill/>
        </p:spPr>
        <p:txBody>
          <a:bodyPr/>
          <a:lstStyle/>
          <a:p>
            <a:pPr eaLnBrk="1" hangingPunct="1"/>
            <a:r>
              <a:rPr lang="en-GB" smtClean="0"/>
              <a:t>Access the full text directly from the EndNote Library record.</a:t>
            </a:r>
          </a:p>
        </p:txBody>
      </p:sp>
    </p:spTree>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116</a:t>
            </a:fld>
            <a:endParaRPr lang="en-GB"/>
          </a:p>
        </p:txBody>
      </p:sp>
    </p:spTree>
    <p:extLst>
      <p:ext uri="{BB962C8B-B14F-4D97-AF65-F5344CB8AC3E}">
        <p14:creationId xmlns:p14="http://schemas.microsoft.com/office/powerpoint/2010/main" val="2800679507"/>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490"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9403D677-8B49-46B7-B8D1-D7AB04E4D109}" type="slidenum">
              <a:rPr lang="en-GB"/>
              <a:pPr eaLnBrk="1" hangingPunct="1"/>
              <a:t>117</a:t>
            </a:fld>
            <a:endParaRPr lang="en-GB"/>
          </a:p>
        </p:txBody>
      </p:sp>
      <p:sp>
        <p:nvSpPr>
          <p:cNvPr id="191491" name="Rectangle 2"/>
          <p:cNvSpPr>
            <a:spLocks noGrp="1" noRot="1" noChangeAspect="1" noChangeArrowheads="1" noTextEdit="1"/>
          </p:cNvSpPr>
          <p:nvPr>
            <p:ph type="sldImg"/>
          </p:nvPr>
        </p:nvSpPr>
        <p:spPr>
          <a:ln/>
        </p:spPr>
      </p:sp>
      <p:sp>
        <p:nvSpPr>
          <p:cNvPr id="191492" name="Rectangle 3"/>
          <p:cNvSpPr>
            <a:spLocks noGrp="1" noChangeArrowheads="1"/>
          </p:cNvSpPr>
          <p:nvPr>
            <p:ph type="body" idx="1"/>
          </p:nvPr>
        </p:nvSpPr>
        <p:spPr>
          <a:noFill/>
        </p:spPr>
        <p:txBody>
          <a:bodyPr/>
          <a:lstStyle/>
          <a:p>
            <a:pPr eaLnBrk="1" hangingPunct="1"/>
            <a:r>
              <a:rPr lang="en-GB" dirty="0" smtClean="0"/>
              <a:t>PDF and other types of file such as word, Excel, graphics, can be attached to the EndNote record, using the File Attachments field. Open the PDF location and select and drag onto the record.</a:t>
            </a:r>
          </a:p>
          <a:p>
            <a:pPr eaLnBrk="1" hangingPunct="1"/>
            <a:r>
              <a:rPr lang="en-GB" dirty="0" smtClean="0"/>
              <a:t>Note that it is helpful to rename PDF files when saving from online resources so that they can be more readily identified for addition to the EndNote records.</a:t>
            </a:r>
          </a:p>
          <a:p>
            <a:pPr eaLnBrk="1" hangingPunct="1"/>
            <a:endParaRPr lang="en-GB" dirty="0"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13</a:t>
            </a:fld>
            <a:endParaRPr lang="en-GB"/>
          </a:p>
        </p:txBody>
      </p:sp>
    </p:spTree>
    <p:extLst>
      <p:ext uri="{BB962C8B-B14F-4D97-AF65-F5344CB8AC3E}">
        <p14:creationId xmlns:p14="http://schemas.microsoft.com/office/powerpoint/2010/main" val="1704079320"/>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a:t>
            </a:r>
            <a:r>
              <a:rPr lang="en-US" dirty="0" err="1" smtClean="0"/>
              <a:t>pdf</a:t>
            </a:r>
            <a:r>
              <a:rPr lang="en-US" dirty="0" smtClean="0"/>
              <a:t> is attached to the record</a:t>
            </a:r>
            <a:endParaRPr lang="en-US"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118</a:t>
            </a:fld>
            <a:endParaRPr lang="en-GB"/>
          </a:p>
        </p:txBody>
      </p:sp>
    </p:spTree>
    <p:extLst>
      <p:ext uri="{BB962C8B-B14F-4D97-AF65-F5344CB8AC3E}">
        <p14:creationId xmlns:p14="http://schemas.microsoft.com/office/powerpoint/2010/main" val="2661811905"/>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When</a:t>
            </a:r>
            <a:r>
              <a:rPr lang="en-GB" baseline="0" dirty="0" smtClean="0"/>
              <a:t> you close the record you will be prompted to save changes. Changes include File Attachments.</a:t>
            </a:r>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119</a:t>
            </a:fld>
            <a:endParaRPr lang="en-GB"/>
          </a:p>
        </p:txBody>
      </p:sp>
    </p:spTree>
    <p:extLst>
      <p:ext uri="{BB962C8B-B14F-4D97-AF65-F5344CB8AC3E}">
        <p14:creationId xmlns:p14="http://schemas.microsoft.com/office/powerpoint/2010/main" val="4196851262"/>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120</a:t>
            </a:fld>
            <a:endParaRPr lang="en-GB"/>
          </a:p>
        </p:txBody>
      </p:sp>
    </p:spTree>
    <p:extLst>
      <p:ext uri="{BB962C8B-B14F-4D97-AF65-F5344CB8AC3E}">
        <p14:creationId xmlns:p14="http://schemas.microsoft.com/office/powerpoint/2010/main" val="787676287"/>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When a </a:t>
            </a:r>
            <a:r>
              <a:rPr lang="en-GB" dirty="0" err="1" smtClean="0"/>
              <a:t>pdf</a:t>
            </a:r>
            <a:r>
              <a:rPr lang="en-GB" dirty="0" smtClean="0"/>
              <a:t> file is attached to an Endnote record, the file name will be shown on the </a:t>
            </a:r>
            <a:r>
              <a:rPr lang="en-GB" b="1" dirty="0" smtClean="0"/>
              <a:t>PDF </a:t>
            </a:r>
            <a:r>
              <a:rPr lang="en-GB" dirty="0" smtClean="0"/>
              <a:t>panel. Click the Display icon</a:t>
            </a:r>
            <a:r>
              <a:rPr lang="en-GB" baseline="0" dirty="0" smtClean="0"/>
              <a:t> to view the </a:t>
            </a:r>
            <a:r>
              <a:rPr lang="en-GB" baseline="0" dirty="0" err="1" smtClean="0"/>
              <a:t>pdf</a:t>
            </a:r>
            <a:r>
              <a:rPr lang="en-GB" baseline="0" dirty="0" smtClean="0"/>
              <a:t> in a new browser window.</a:t>
            </a:r>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121</a:t>
            </a:fld>
            <a:endParaRPr lang="en-GB"/>
          </a:p>
        </p:txBody>
      </p:sp>
    </p:spTree>
    <p:extLst>
      <p:ext uri="{BB962C8B-B14F-4D97-AF65-F5344CB8AC3E}">
        <p14:creationId xmlns:p14="http://schemas.microsoft.com/office/powerpoint/2010/main" val="2535344899"/>
      </p:ext>
    </p:extLst>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Use the PDF toolbar</a:t>
            </a:r>
            <a:r>
              <a:rPr lang="en-GB" baseline="0" dirty="0" smtClean="0"/>
              <a:t> to copy, print, scroll through the document pages, magnify or rotate pages. PDF edit functions are available on an additional toolbar, opened from the Edit icon.</a:t>
            </a:r>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122</a:t>
            </a:fld>
            <a:endParaRPr lang="en-GB"/>
          </a:p>
        </p:txBody>
      </p:sp>
    </p:spTree>
    <p:extLst>
      <p:ext uri="{BB962C8B-B14F-4D97-AF65-F5344CB8AC3E}">
        <p14:creationId xmlns:p14="http://schemas.microsoft.com/office/powerpoint/2010/main" val="3355817290"/>
      </p:ext>
    </p:extLst>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Sections of the document can be highlighted: select</a:t>
            </a:r>
            <a:r>
              <a:rPr lang="en-GB" baseline="0" dirty="0" smtClean="0"/>
              <a:t> and drag over relevant sections,</a:t>
            </a:r>
            <a:r>
              <a:rPr lang="en-GB" dirty="0" smtClean="0"/>
              <a:t> then click on the highlight tool on the PDF toolbar.</a:t>
            </a:r>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123</a:t>
            </a:fld>
            <a:endParaRPr lang="en-GB"/>
          </a:p>
        </p:txBody>
      </p:sp>
    </p:spTree>
    <p:extLst>
      <p:ext uri="{BB962C8B-B14F-4D97-AF65-F5344CB8AC3E}">
        <p14:creationId xmlns:p14="http://schemas.microsoft.com/office/powerpoint/2010/main" val="2025884609"/>
      </p:ext>
    </p:extLst>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Click the sticky note icon, and then the location in the document where the note is to be placed.</a:t>
            </a:r>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124</a:t>
            </a:fld>
            <a:endParaRPr lang="en-GB"/>
          </a:p>
        </p:txBody>
      </p:sp>
    </p:spTree>
    <p:extLst>
      <p:ext uri="{BB962C8B-B14F-4D97-AF65-F5344CB8AC3E}">
        <p14:creationId xmlns:p14="http://schemas.microsoft.com/office/powerpoint/2010/main" val="2839107409"/>
      </p:ext>
    </p:extLst>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Different colour sticky notes can be selected for different themes</a:t>
            </a:r>
            <a:r>
              <a:rPr lang="en-GB" baseline="0" dirty="0" smtClean="0"/>
              <a:t> if required.</a:t>
            </a:r>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125</a:t>
            </a:fld>
            <a:endParaRPr lang="en-GB"/>
          </a:p>
        </p:txBody>
      </p:sp>
    </p:spTree>
    <p:extLst>
      <p:ext uri="{BB962C8B-B14F-4D97-AF65-F5344CB8AC3E}">
        <p14:creationId xmlns:p14="http://schemas.microsoft.com/office/powerpoint/2010/main" val="3752468496"/>
      </p:ext>
    </p:extLst>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Double</a:t>
            </a:r>
            <a:r>
              <a:rPr lang="en-GB" baseline="0" dirty="0" smtClean="0"/>
              <a:t> click the sticky note. A timed and dated Notes window displays. Add further comments at any time.</a:t>
            </a:r>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126</a:t>
            </a:fld>
            <a:endParaRPr lang="en-GB"/>
          </a:p>
        </p:txBody>
      </p:sp>
    </p:spTree>
    <p:extLst>
      <p:ext uri="{BB962C8B-B14F-4D97-AF65-F5344CB8AC3E}">
        <p14:creationId xmlns:p14="http://schemas.microsoft.com/office/powerpoint/2010/main" val="3581615488"/>
      </p:ext>
    </p:extLst>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Click the minimise</a:t>
            </a:r>
            <a:r>
              <a:rPr lang="en-GB" baseline="0" dirty="0" smtClean="0"/>
              <a:t> icon to return to the EndNote library: you will be prompted to save highlight and note changes.</a:t>
            </a:r>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127</a:t>
            </a:fld>
            <a:endParaRPr lang="en-GB"/>
          </a:p>
        </p:txBody>
      </p:sp>
    </p:spTree>
    <p:extLst>
      <p:ext uri="{BB962C8B-B14F-4D97-AF65-F5344CB8AC3E}">
        <p14:creationId xmlns:p14="http://schemas.microsoft.com/office/powerpoint/2010/main" val="38987202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1124EA55-4E5F-45DF-998A-1795FA0EF467}" type="slidenum">
              <a:rPr lang="en-GB"/>
              <a:pPr eaLnBrk="1" hangingPunct="1"/>
              <a:t>14</a:t>
            </a:fld>
            <a:endParaRPr lang="en-GB"/>
          </a:p>
        </p:txBody>
      </p:sp>
      <p:sp>
        <p:nvSpPr>
          <p:cNvPr id="136195" name="Rectangle 2"/>
          <p:cNvSpPr>
            <a:spLocks noGrp="1" noRot="1" noChangeAspect="1" noChangeArrowheads="1" noTextEdit="1"/>
          </p:cNvSpPr>
          <p:nvPr>
            <p:ph type="sldImg"/>
          </p:nvPr>
        </p:nvSpPr>
        <p:spPr>
          <a:ln/>
        </p:spPr>
      </p:sp>
      <p:sp>
        <p:nvSpPr>
          <p:cNvPr id="136196" name="Rectangle 3"/>
          <p:cNvSpPr>
            <a:spLocks noGrp="1" noChangeArrowheads="1"/>
          </p:cNvSpPr>
          <p:nvPr>
            <p:ph type="body" idx="1"/>
          </p:nvPr>
        </p:nvSpPr>
        <p:spPr>
          <a:noFill/>
        </p:spPr>
        <p:txBody>
          <a:bodyPr/>
          <a:lstStyle/>
          <a:p>
            <a:pPr eaLnBrk="1" hangingPunct="1"/>
            <a:r>
              <a:rPr lang="en-GB" dirty="0" smtClean="0"/>
              <a:t>Note some important points about the various record fields: </a:t>
            </a:r>
          </a:p>
          <a:p>
            <a:pPr eaLnBrk="1" hangingPunct="1"/>
            <a:r>
              <a:rPr lang="en-GB" dirty="0" smtClean="0"/>
              <a:t>Use one author or editor per line, as EndNote counts the number of lines in order to establish the number of authors.</a:t>
            </a:r>
          </a:p>
          <a:p>
            <a:pPr eaLnBrk="1" hangingPunct="1"/>
            <a:r>
              <a:rPr lang="en-GB" dirty="0" smtClean="0"/>
              <a:t>Enter the surname, followed by a comma, which is an important character, then first names or initials - EndNote will format this field according to the instructions given. Corporate authors must always be terminated by a comma.</a:t>
            </a:r>
          </a:p>
          <a:p>
            <a:pPr eaLnBrk="1" hangingPunct="1"/>
            <a:r>
              <a:rPr lang="en-GB" dirty="0" smtClean="0"/>
              <a:t>The author, journal title and keywords fields are indexed and displayed in red.</a:t>
            </a:r>
          </a:p>
          <a:p>
            <a:pPr eaLnBrk="1" hangingPunct="1"/>
            <a:r>
              <a:rPr lang="en-GB" dirty="0" smtClean="0"/>
              <a:t>Use only the record fields required: the bibliographic templates can be modified to include additional fields if required.</a:t>
            </a:r>
          </a:p>
          <a:p>
            <a:pPr eaLnBrk="1" hangingPunct="1"/>
            <a:r>
              <a:rPr lang="en-GB" dirty="0" smtClean="0"/>
              <a:t>The URL field provides an automatic hyperlink.</a:t>
            </a:r>
          </a:p>
          <a:p>
            <a:pPr eaLnBrk="1" hangingPunct="1"/>
            <a:r>
              <a:rPr lang="en-GB" dirty="0" smtClean="0"/>
              <a:t>Some fields, such as Notes and Research Notes, are free format and can be used for text or graphics. Files in other formats can also be attached to the records.</a:t>
            </a:r>
          </a:p>
          <a:p>
            <a:pPr eaLnBrk="1" hangingPunct="1"/>
            <a:r>
              <a:rPr lang="en-GB" dirty="0" smtClean="0"/>
              <a:t>It is best to use </a:t>
            </a:r>
            <a:r>
              <a:rPr lang="en-GB" b="1" dirty="0" smtClean="0"/>
              <a:t>Research Notes</a:t>
            </a:r>
            <a:r>
              <a:rPr lang="en-GB" dirty="0"/>
              <a:t> </a:t>
            </a:r>
            <a:r>
              <a:rPr lang="en-GB" dirty="0" smtClean="0"/>
              <a:t>for your own comments </a:t>
            </a:r>
          </a:p>
          <a:p>
            <a:pPr eaLnBrk="1" hangingPunct="1"/>
            <a:r>
              <a:rPr lang="en-GB" dirty="0" smtClean="0"/>
              <a:t>When using the keywords field, terms can be created in advance, to ensure consistency. New terms can be added at any time.</a:t>
            </a:r>
          </a:p>
        </p:txBody>
      </p:sp>
    </p:spTree>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Highlights</a:t>
            </a:r>
            <a:r>
              <a:rPr lang="en-GB" baseline="0" dirty="0" smtClean="0"/>
              <a:t> are saved and can be viewed on screen: they will also show if the document is printed.</a:t>
            </a:r>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128</a:t>
            </a:fld>
            <a:endParaRPr lang="en-GB"/>
          </a:p>
        </p:txBody>
      </p:sp>
    </p:spTree>
    <p:extLst>
      <p:ext uri="{BB962C8B-B14F-4D97-AF65-F5344CB8AC3E}">
        <p14:creationId xmlns:p14="http://schemas.microsoft.com/office/powerpoint/2010/main" val="2318098848"/>
      </p:ext>
    </p:extLst>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Use the Quick search facility to search all fields of the EndNote record, and /or </a:t>
            </a:r>
            <a:r>
              <a:rPr lang="en-GB" dirty="0" err="1" smtClean="0"/>
              <a:t>pdf</a:t>
            </a:r>
            <a:r>
              <a:rPr lang="en-GB" dirty="0" smtClean="0"/>
              <a:t> text</a:t>
            </a:r>
            <a:r>
              <a:rPr lang="en-GB" baseline="0" dirty="0" smtClean="0"/>
              <a:t> and sticky note comments: alternatively open the </a:t>
            </a:r>
            <a:r>
              <a:rPr lang="en-GB" b="1" baseline="0" dirty="0" smtClean="0"/>
              <a:t>Search</a:t>
            </a:r>
            <a:r>
              <a:rPr lang="en-GB" baseline="0" dirty="0" smtClean="0"/>
              <a:t> panel and search specific fields of the record.</a:t>
            </a:r>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129</a:t>
            </a:fld>
            <a:endParaRPr lang="en-GB"/>
          </a:p>
        </p:txBody>
      </p:sp>
    </p:spTree>
    <p:extLst>
      <p:ext uri="{BB962C8B-B14F-4D97-AF65-F5344CB8AC3E}">
        <p14:creationId xmlns:p14="http://schemas.microsoft.com/office/powerpoint/2010/main" val="2339248570"/>
      </p:ext>
    </p:extLst>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Search results are returned.</a:t>
            </a:r>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130</a:t>
            </a:fld>
            <a:endParaRPr lang="en-GB"/>
          </a:p>
        </p:txBody>
      </p:sp>
    </p:spTree>
    <p:extLst>
      <p:ext uri="{BB962C8B-B14F-4D97-AF65-F5344CB8AC3E}">
        <p14:creationId xmlns:p14="http://schemas.microsoft.com/office/powerpoint/2010/main" val="2936932884"/>
      </p:ext>
    </p:extLst>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The Google Scholar home page layout changes frequently: look for a cogwheel, 'settings', or 'advanced options'.</a:t>
            </a:r>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132</a:t>
            </a:fld>
            <a:endParaRPr lang="en-GB"/>
          </a:p>
        </p:txBody>
      </p:sp>
    </p:spTree>
    <p:extLst>
      <p:ext uri="{BB962C8B-B14F-4D97-AF65-F5344CB8AC3E}">
        <p14:creationId xmlns:p14="http://schemas.microsoft.com/office/powerpoint/2010/main" val="2017060738"/>
      </p:ext>
    </p:extLst>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In </a:t>
            </a:r>
            <a:r>
              <a:rPr lang="en-GB" b="1" dirty="0" smtClean="0"/>
              <a:t>Bibliography Manager</a:t>
            </a:r>
            <a:r>
              <a:rPr lang="en-GB" dirty="0" smtClean="0"/>
              <a:t>, choose to show</a:t>
            </a:r>
            <a:r>
              <a:rPr lang="en-GB" baseline="0" dirty="0" smtClean="0"/>
              <a:t> links for Endnote.</a:t>
            </a:r>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133</a:t>
            </a:fld>
            <a:endParaRPr lang="en-GB"/>
          </a:p>
        </p:txBody>
      </p:sp>
    </p:spTree>
    <p:extLst>
      <p:ext uri="{BB962C8B-B14F-4D97-AF65-F5344CB8AC3E}">
        <p14:creationId xmlns:p14="http://schemas.microsoft.com/office/powerpoint/2010/main" val="3293276343"/>
      </p:ext>
    </p:extLst>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Each search</a:t>
            </a:r>
            <a:r>
              <a:rPr lang="en-GB" baseline="0" dirty="0" smtClean="0"/>
              <a:t> result shows a link to export to EndNote. There is no way of creating a list of items to export.</a:t>
            </a:r>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134</a:t>
            </a:fld>
            <a:endParaRPr lang="en-GB"/>
          </a:p>
        </p:txBody>
      </p:sp>
    </p:spTree>
    <p:extLst>
      <p:ext uri="{BB962C8B-B14F-4D97-AF65-F5344CB8AC3E}">
        <p14:creationId xmlns:p14="http://schemas.microsoft.com/office/powerpoint/2010/main" val="186630000"/>
      </p:ext>
    </p:extLst>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The record is imported as a temporary reference, and is also added to </a:t>
            </a:r>
            <a:r>
              <a:rPr lang="en-GB" b="1" dirty="0" smtClean="0"/>
              <a:t>All References</a:t>
            </a:r>
            <a:r>
              <a:rPr lang="en-GB" dirty="0" smtClean="0"/>
              <a:t>.</a:t>
            </a:r>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135</a:t>
            </a:fld>
            <a:endParaRPr lang="en-GB"/>
          </a:p>
        </p:txBody>
      </p:sp>
    </p:spTree>
    <p:extLst>
      <p:ext uri="{BB962C8B-B14F-4D97-AF65-F5344CB8AC3E}">
        <p14:creationId xmlns:p14="http://schemas.microsoft.com/office/powerpoint/2010/main" val="1514106394"/>
      </p:ext>
    </p:extLst>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Carry out a search on </a:t>
            </a:r>
            <a:r>
              <a:rPr lang="en-GB" dirty="0" err="1" smtClean="0"/>
              <a:t>DelphiS</a:t>
            </a:r>
            <a:r>
              <a:rPr lang="en-GB" dirty="0" smtClean="0"/>
              <a:t> in the usual way</a:t>
            </a:r>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137</a:t>
            </a:fld>
            <a:endParaRPr lang="en-GB"/>
          </a:p>
        </p:txBody>
      </p:sp>
    </p:spTree>
    <p:extLst>
      <p:ext uri="{BB962C8B-B14F-4D97-AF65-F5344CB8AC3E}">
        <p14:creationId xmlns:p14="http://schemas.microsoft.com/office/powerpoint/2010/main" val="2128365935"/>
      </p:ext>
    </p:extLst>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Click on the </a:t>
            </a:r>
            <a:r>
              <a:rPr lang="en-GB" b="1" dirty="0" smtClean="0"/>
              <a:t>Folder</a:t>
            </a:r>
            <a:r>
              <a:rPr lang="en-GB" dirty="0" smtClean="0"/>
              <a:t> icon to add selected items. When all required items have been added, go to </a:t>
            </a:r>
            <a:r>
              <a:rPr lang="en-GB" b="1" dirty="0" smtClean="0"/>
              <a:t>Folder View </a:t>
            </a:r>
            <a:r>
              <a:rPr lang="en-GB" dirty="0" smtClean="0"/>
              <a:t>or the Folder link on the top bar.</a:t>
            </a:r>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138</a:t>
            </a:fld>
            <a:endParaRPr lang="en-GB"/>
          </a:p>
        </p:txBody>
      </p:sp>
    </p:spTree>
    <p:extLst>
      <p:ext uri="{BB962C8B-B14F-4D97-AF65-F5344CB8AC3E}">
        <p14:creationId xmlns:p14="http://schemas.microsoft.com/office/powerpoint/2010/main" val="818945395"/>
      </p:ext>
    </p:extLst>
  </p:cSld>
  <p:clrMapOvr>
    <a:masterClrMapping/>
  </p:clrMapOvr>
</p:notes>
</file>

<file path=ppt/notesSlides/notesSlide1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Check the </a:t>
            </a:r>
            <a:r>
              <a:rPr lang="en-GB" b="1" dirty="0" smtClean="0"/>
              <a:t>Select all </a:t>
            </a:r>
            <a:r>
              <a:rPr lang="en-GB" dirty="0" smtClean="0"/>
              <a:t>box (or deselect any items no longer required) then go to </a:t>
            </a:r>
            <a:r>
              <a:rPr lang="en-GB" b="1" dirty="0" smtClean="0"/>
              <a:t>Export</a:t>
            </a:r>
            <a:r>
              <a:rPr lang="en-GB" dirty="0" smtClean="0"/>
              <a:t>.</a:t>
            </a:r>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139</a:t>
            </a:fld>
            <a:endParaRPr lang="en-GB"/>
          </a:p>
        </p:txBody>
      </p:sp>
    </p:spTree>
    <p:extLst>
      <p:ext uri="{BB962C8B-B14F-4D97-AF65-F5344CB8AC3E}">
        <p14:creationId xmlns:p14="http://schemas.microsoft.com/office/powerpoint/2010/main" val="208775590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When all chosen fields have been completed, Click the RECORD </a:t>
            </a:r>
            <a:r>
              <a:rPr lang="en-GB" b="1" dirty="0" smtClean="0"/>
              <a:t>Close</a:t>
            </a:r>
            <a:r>
              <a:rPr lang="en-GB" dirty="0" smtClean="0"/>
              <a:t> icon - the red circle. </a:t>
            </a:r>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15</a:t>
            </a:fld>
            <a:endParaRPr lang="en-GB"/>
          </a:p>
        </p:txBody>
      </p:sp>
    </p:spTree>
    <p:extLst>
      <p:ext uri="{BB962C8B-B14F-4D97-AF65-F5344CB8AC3E}">
        <p14:creationId xmlns:p14="http://schemas.microsoft.com/office/powerpoint/2010/main" val="3406307919"/>
      </p:ext>
    </p:extLst>
  </p:cSld>
  <p:clrMapOvr>
    <a:masterClrMapping/>
  </p:clrMapOvr>
</p:notes>
</file>

<file path=ppt/notesSlides/notesSlide1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The default is to export to EndNote: click </a:t>
            </a:r>
            <a:r>
              <a:rPr lang="en-GB" b="1" dirty="0" smtClean="0"/>
              <a:t>Save</a:t>
            </a:r>
            <a:r>
              <a:rPr lang="en-GB" dirty="0" smtClean="0"/>
              <a:t>.</a:t>
            </a:r>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140</a:t>
            </a:fld>
            <a:endParaRPr lang="en-GB"/>
          </a:p>
        </p:txBody>
      </p:sp>
    </p:spTree>
    <p:extLst>
      <p:ext uri="{BB962C8B-B14F-4D97-AF65-F5344CB8AC3E}">
        <p14:creationId xmlns:p14="http://schemas.microsoft.com/office/powerpoint/2010/main" val="917435324"/>
      </p:ext>
    </p:extLst>
  </p:cSld>
  <p:clrMapOvr>
    <a:masterClrMapping/>
  </p:clrMapOvr>
</p:notes>
</file>

<file path=ppt/notesSlides/notesSlide1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Records are displayed as a temporary group of imported references. And are added to </a:t>
            </a:r>
            <a:r>
              <a:rPr lang="en-GB" b="1" dirty="0" smtClean="0"/>
              <a:t>All</a:t>
            </a:r>
            <a:r>
              <a:rPr lang="en-GB" b="1" baseline="0" dirty="0" smtClean="0"/>
              <a:t> References</a:t>
            </a:r>
            <a:r>
              <a:rPr lang="en-GB" baseline="0" dirty="0" smtClean="0"/>
              <a:t>.</a:t>
            </a:r>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141</a:t>
            </a:fld>
            <a:endParaRPr lang="en-GB"/>
          </a:p>
        </p:txBody>
      </p:sp>
    </p:spTree>
    <p:extLst>
      <p:ext uri="{BB962C8B-B14F-4D97-AF65-F5344CB8AC3E}">
        <p14:creationId xmlns:p14="http://schemas.microsoft.com/office/powerpoint/2010/main" val="473397814"/>
      </p:ext>
    </p:extLst>
  </p:cSld>
  <p:clrMapOvr>
    <a:masterClrMapping/>
  </p:clrMapOvr>
</p:notes>
</file>

<file path=ppt/notesSlides/notesSlide1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142</a:t>
            </a:fld>
            <a:endParaRPr lang="en-GB"/>
          </a:p>
        </p:txBody>
      </p:sp>
    </p:spTree>
    <p:extLst>
      <p:ext uri="{BB962C8B-B14F-4D97-AF65-F5344CB8AC3E}">
        <p14:creationId xmlns:p14="http://schemas.microsoft.com/office/powerpoint/2010/main" val="3034543452"/>
      </p:ext>
    </p:extLst>
  </p:cSld>
  <p:clrMapOvr>
    <a:masterClrMapping/>
  </p:clrMapOvr>
</p:notes>
</file>

<file path=ppt/notesSlides/notesSlide1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8898"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9045B100-CA4A-4882-8D7D-BBA26250EC6C}" type="slidenum">
              <a:rPr lang="en-GB"/>
              <a:pPr eaLnBrk="1" hangingPunct="1"/>
              <a:t>143</a:t>
            </a:fld>
            <a:endParaRPr lang="en-GB"/>
          </a:p>
        </p:txBody>
      </p:sp>
      <p:sp>
        <p:nvSpPr>
          <p:cNvPr id="208899" name="Rectangle 2"/>
          <p:cNvSpPr>
            <a:spLocks noGrp="1" noRot="1" noChangeAspect="1" noChangeArrowheads="1" noTextEdit="1"/>
          </p:cNvSpPr>
          <p:nvPr>
            <p:ph type="sldImg"/>
          </p:nvPr>
        </p:nvSpPr>
        <p:spPr>
          <a:ln/>
        </p:spPr>
      </p:sp>
      <p:sp>
        <p:nvSpPr>
          <p:cNvPr id="208900" name="Rectangle 3"/>
          <p:cNvSpPr>
            <a:spLocks noGrp="1" noChangeArrowheads="1"/>
          </p:cNvSpPr>
          <p:nvPr>
            <p:ph type="body" idx="1"/>
          </p:nvPr>
        </p:nvSpPr>
        <p:spPr>
          <a:noFill/>
        </p:spPr>
        <p:txBody>
          <a:bodyPr/>
          <a:lstStyle/>
          <a:p>
            <a:pPr eaLnBrk="1" hangingPunct="1"/>
            <a:r>
              <a:rPr lang="en-GB" dirty="0" smtClean="0"/>
              <a:t>Most library catalogues, including Southampton's own, do not have a bibliographic export facility. However the catalogues can be searched and results downloaded by initiating the search via EndNote. Note that this is a less sophisticated search than those commenced from within an individual database.</a:t>
            </a:r>
          </a:p>
          <a:p>
            <a:pPr eaLnBrk="1" hangingPunct="1"/>
            <a:r>
              <a:rPr lang="en-GB" dirty="0" smtClean="0"/>
              <a:t>To make the connection with the University of Southampton catalogue, in the </a:t>
            </a:r>
            <a:r>
              <a:rPr lang="en-GB" b="1" dirty="0" smtClean="0"/>
              <a:t>Online Search</a:t>
            </a:r>
            <a:r>
              <a:rPr lang="en-GB" dirty="0" smtClean="0"/>
              <a:t> section of the </a:t>
            </a:r>
            <a:r>
              <a:rPr lang="en-GB" dirty="0" err="1" smtClean="0"/>
              <a:t>lefthand</a:t>
            </a:r>
            <a:r>
              <a:rPr lang="en-GB" dirty="0" smtClean="0"/>
              <a:t> panel, click </a:t>
            </a:r>
            <a:r>
              <a:rPr lang="en-GB" b="1" dirty="0" smtClean="0"/>
              <a:t>More…</a:t>
            </a:r>
          </a:p>
          <a:p>
            <a:pPr eaLnBrk="1" hangingPunct="1"/>
            <a:endParaRPr lang="en-GB" dirty="0" smtClean="0"/>
          </a:p>
        </p:txBody>
      </p:sp>
    </p:spTree>
  </p:cSld>
  <p:clrMapOvr>
    <a:masterClrMapping/>
  </p:clrMapOvr>
</p:notes>
</file>

<file path=ppt/notesSlides/notesSlide1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GB" dirty="0" smtClean="0"/>
              <a:t>In the </a:t>
            </a:r>
            <a:r>
              <a:rPr lang="en-GB" b="1" dirty="0" smtClean="0"/>
              <a:t>Choose a Connection </a:t>
            </a:r>
            <a:r>
              <a:rPr lang="en-GB" dirty="0" smtClean="0"/>
              <a:t>window, scroll down to select </a:t>
            </a:r>
            <a:r>
              <a:rPr lang="en-GB" b="1" dirty="0" smtClean="0"/>
              <a:t>U Southampton</a:t>
            </a:r>
            <a:r>
              <a:rPr lang="en-GB" dirty="0" smtClean="0"/>
              <a:t> and click </a:t>
            </a:r>
            <a:r>
              <a:rPr lang="en-GB" b="1" dirty="0" smtClean="0"/>
              <a:t>Choose.</a:t>
            </a:r>
          </a:p>
          <a:p>
            <a:pPr eaLnBrk="1" hangingPunct="1"/>
            <a:r>
              <a:rPr lang="en-GB" dirty="0" smtClean="0"/>
              <a:t>Search catalogues of other libraries in the same way.</a:t>
            </a:r>
          </a:p>
          <a:p>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144</a:t>
            </a:fld>
            <a:endParaRPr lang="en-GB"/>
          </a:p>
        </p:txBody>
      </p:sp>
    </p:spTree>
    <p:extLst>
      <p:ext uri="{BB962C8B-B14F-4D97-AF65-F5344CB8AC3E}">
        <p14:creationId xmlns:p14="http://schemas.microsoft.com/office/powerpoint/2010/main" val="62035324"/>
      </p:ext>
    </p:extLst>
  </p:cSld>
  <p:clrMapOvr>
    <a:masterClrMapping/>
  </p:clrMapOvr>
</p:notes>
</file>

<file path=ppt/notesSlides/notesSlide1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9922"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FFC27B0E-A618-45AB-832E-1DC699E574CD}" type="slidenum">
              <a:rPr lang="en-GB"/>
              <a:pPr eaLnBrk="1" hangingPunct="1"/>
              <a:t>145</a:t>
            </a:fld>
            <a:endParaRPr lang="en-GB"/>
          </a:p>
        </p:txBody>
      </p:sp>
      <p:sp>
        <p:nvSpPr>
          <p:cNvPr id="209923" name="Rectangle 2"/>
          <p:cNvSpPr>
            <a:spLocks noGrp="1" noRot="1" noChangeAspect="1" noChangeArrowheads="1" noTextEdit="1"/>
          </p:cNvSpPr>
          <p:nvPr>
            <p:ph type="sldImg"/>
          </p:nvPr>
        </p:nvSpPr>
        <p:spPr>
          <a:ln/>
        </p:spPr>
      </p:sp>
      <p:sp>
        <p:nvSpPr>
          <p:cNvPr id="209924" name="Rectangle 3"/>
          <p:cNvSpPr>
            <a:spLocks noGrp="1" noChangeArrowheads="1"/>
          </p:cNvSpPr>
          <p:nvPr>
            <p:ph type="body" idx="1"/>
          </p:nvPr>
        </p:nvSpPr>
        <p:spPr>
          <a:noFill/>
        </p:spPr>
        <p:txBody>
          <a:bodyPr/>
          <a:lstStyle/>
          <a:p>
            <a:pPr eaLnBrk="1" hangingPunct="1"/>
            <a:r>
              <a:rPr lang="en-GB" dirty="0" smtClean="0"/>
              <a:t>The new connection will now appear in the </a:t>
            </a:r>
            <a:r>
              <a:rPr lang="en-GB" b="1" dirty="0" smtClean="0"/>
              <a:t>Online Search</a:t>
            </a:r>
            <a:r>
              <a:rPr lang="en-GB" dirty="0" smtClean="0"/>
              <a:t> list.</a:t>
            </a:r>
          </a:p>
          <a:p>
            <a:pPr eaLnBrk="1" hangingPunct="1"/>
            <a:r>
              <a:rPr lang="en-GB" dirty="0" smtClean="0"/>
              <a:t>The search tab above the library pane is directed to the selected library catalogue. </a:t>
            </a:r>
          </a:p>
        </p:txBody>
      </p:sp>
    </p:spTree>
  </p:cSld>
  <p:clrMapOvr>
    <a:masterClrMapping/>
  </p:clrMapOvr>
</p:notes>
</file>

<file path=ppt/notesSlides/notesSlide1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0946"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12EDF2AF-73FA-4C27-841E-D8285179B25E}" type="slidenum">
              <a:rPr lang="en-GB"/>
              <a:pPr eaLnBrk="1" hangingPunct="1"/>
              <a:t>146</a:t>
            </a:fld>
            <a:endParaRPr lang="en-GB"/>
          </a:p>
        </p:txBody>
      </p:sp>
      <p:sp>
        <p:nvSpPr>
          <p:cNvPr id="210947" name="Rectangle 2"/>
          <p:cNvSpPr>
            <a:spLocks noGrp="1" noRot="1" noChangeAspect="1" noChangeArrowheads="1" noTextEdit="1"/>
          </p:cNvSpPr>
          <p:nvPr>
            <p:ph type="sldImg"/>
          </p:nvPr>
        </p:nvSpPr>
        <p:spPr>
          <a:ln/>
        </p:spPr>
      </p:sp>
      <p:sp>
        <p:nvSpPr>
          <p:cNvPr id="210948" name="Rectangle 3"/>
          <p:cNvSpPr>
            <a:spLocks noGrp="1" noChangeArrowheads="1"/>
          </p:cNvSpPr>
          <p:nvPr>
            <p:ph type="body" idx="1"/>
          </p:nvPr>
        </p:nvSpPr>
        <p:spPr>
          <a:noFill/>
        </p:spPr>
        <p:txBody>
          <a:bodyPr/>
          <a:lstStyle/>
          <a:p>
            <a:pPr eaLnBrk="1" hangingPunct="1"/>
            <a:r>
              <a:rPr lang="en-GB" dirty="0" smtClean="0"/>
              <a:t>A range of search fields, search criteria and search terms can be selected</a:t>
            </a:r>
            <a:r>
              <a:rPr lang="en-GB" dirty="0" smtClean="0">
                <a:solidFill>
                  <a:srgbClr val="FF0066"/>
                </a:solidFill>
              </a:rPr>
              <a:t>. </a:t>
            </a:r>
            <a:r>
              <a:rPr lang="en-GB" b="0" dirty="0" smtClean="0">
                <a:solidFill>
                  <a:srgbClr val="FF0066"/>
                </a:solidFill>
              </a:rPr>
              <a:t>Each search box should contain a single word only, unlike database searches.</a:t>
            </a:r>
          </a:p>
        </p:txBody>
      </p:sp>
    </p:spTree>
  </p:cSld>
  <p:clrMapOvr>
    <a:masterClrMapping/>
  </p:clrMapOvr>
</p:notes>
</file>

<file path=ppt/notesSlides/notesSlide1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1970"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1205EF38-F809-4F30-A19C-A155851FF437}" type="slidenum">
              <a:rPr lang="en-GB"/>
              <a:pPr eaLnBrk="1" hangingPunct="1"/>
              <a:t>147</a:t>
            </a:fld>
            <a:endParaRPr lang="en-GB"/>
          </a:p>
        </p:txBody>
      </p:sp>
      <p:sp>
        <p:nvSpPr>
          <p:cNvPr id="211971" name="Rectangle 2"/>
          <p:cNvSpPr>
            <a:spLocks noGrp="1" noRot="1" noChangeAspect="1" noChangeArrowheads="1" noTextEdit="1"/>
          </p:cNvSpPr>
          <p:nvPr>
            <p:ph type="sldImg"/>
          </p:nvPr>
        </p:nvSpPr>
        <p:spPr>
          <a:ln/>
        </p:spPr>
      </p:sp>
      <p:sp>
        <p:nvSpPr>
          <p:cNvPr id="211972" name="Rectangle 3"/>
          <p:cNvSpPr>
            <a:spLocks noGrp="1" noChangeArrowheads="1"/>
          </p:cNvSpPr>
          <p:nvPr>
            <p:ph type="body" idx="1"/>
          </p:nvPr>
        </p:nvSpPr>
        <p:spPr>
          <a:noFill/>
        </p:spPr>
        <p:txBody>
          <a:bodyPr/>
          <a:lstStyle/>
          <a:p>
            <a:pPr eaLnBrk="1" hangingPunct="1"/>
            <a:r>
              <a:rPr lang="en-GB" dirty="0" smtClean="0"/>
              <a:t>The </a:t>
            </a:r>
            <a:r>
              <a:rPr lang="en-GB" b="1" dirty="0" smtClean="0"/>
              <a:t>Confirm Online Search</a:t>
            </a:r>
            <a:r>
              <a:rPr lang="en-GB" dirty="0" smtClean="0"/>
              <a:t> window shows the number of records retrieved. Refine the search if necessary.</a:t>
            </a:r>
          </a:p>
          <a:p>
            <a:pPr eaLnBrk="1" hangingPunct="1"/>
            <a:r>
              <a:rPr lang="en-GB" dirty="0" smtClean="0"/>
              <a:t>Click</a:t>
            </a:r>
            <a:r>
              <a:rPr lang="en-GB" b="1" dirty="0" smtClean="0"/>
              <a:t> OK</a:t>
            </a:r>
            <a:r>
              <a:rPr lang="en-GB" dirty="0" smtClean="0"/>
              <a:t> to add the retrieved records to the EndNote Library.</a:t>
            </a:r>
          </a:p>
        </p:txBody>
      </p:sp>
    </p:spTree>
  </p:cSld>
  <p:clrMapOvr>
    <a:masterClrMapping/>
  </p:clrMapOvr>
</p:notes>
</file>

<file path=ppt/notesSlides/notesSlide1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2994"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48840C68-21F4-483E-B6B7-EBECFEFF97CC}" type="slidenum">
              <a:rPr lang="en-GB"/>
              <a:pPr eaLnBrk="1" hangingPunct="1"/>
              <a:t>148</a:t>
            </a:fld>
            <a:endParaRPr lang="en-GB"/>
          </a:p>
        </p:txBody>
      </p:sp>
      <p:sp>
        <p:nvSpPr>
          <p:cNvPr id="212995" name="Rectangle 2"/>
          <p:cNvSpPr>
            <a:spLocks noGrp="1" noRot="1" noChangeAspect="1" noChangeArrowheads="1" noTextEdit="1"/>
          </p:cNvSpPr>
          <p:nvPr>
            <p:ph type="sldImg"/>
          </p:nvPr>
        </p:nvSpPr>
        <p:spPr>
          <a:ln/>
        </p:spPr>
      </p:sp>
      <p:sp>
        <p:nvSpPr>
          <p:cNvPr id="212996" name="Rectangle 3"/>
          <p:cNvSpPr>
            <a:spLocks noGrp="1" noChangeArrowheads="1"/>
          </p:cNvSpPr>
          <p:nvPr>
            <p:ph type="body" idx="1"/>
          </p:nvPr>
        </p:nvSpPr>
        <p:spPr>
          <a:noFill/>
        </p:spPr>
        <p:txBody>
          <a:bodyPr/>
          <a:lstStyle/>
          <a:p>
            <a:pPr eaLnBrk="1" hangingPunct="1"/>
            <a:r>
              <a:rPr lang="en-GB" smtClean="0"/>
              <a:t>Imported records display as a temporary group and are also added to the main library.</a:t>
            </a:r>
          </a:p>
          <a:p>
            <a:pPr eaLnBrk="1" hangingPunct="1"/>
            <a:r>
              <a:rPr lang="en-GB" smtClean="0"/>
              <a:t>Double click on any record to view. All fields in the catalogue record will be imported to the EndNote Library.</a:t>
            </a:r>
          </a:p>
          <a:p>
            <a:pPr eaLnBrk="1" hangingPunct="1"/>
            <a:endParaRPr lang="en-GB" smtClean="0"/>
          </a:p>
          <a:p>
            <a:pPr eaLnBrk="1" hangingPunct="1"/>
            <a:endParaRPr lang="en-GB" smtClean="0"/>
          </a:p>
          <a:p>
            <a:pPr eaLnBrk="1" hangingPunct="1"/>
            <a:endParaRPr lang="en-GB" smtClean="0"/>
          </a:p>
          <a:p>
            <a:pPr eaLnBrk="1" hangingPunct="1"/>
            <a:endParaRPr lang="en-GB" smtClean="0"/>
          </a:p>
          <a:p>
            <a:pPr eaLnBrk="1" hangingPunct="1"/>
            <a:endParaRPr lang="en-GB" smtClean="0"/>
          </a:p>
        </p:txBody>
      </p:sp>
    </p:spTree>
  </p:cSld>
  <p:clrMapOvr>
    <a:masterClrMapping/>
  </p:clrMapOvr>
</p:notes>
</file>

<file path=ppt/notesSlides/notesSlide1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To manage duplicates in any folder, go to </a:t>
            </a:r>
            <a:r>
              <a:rPr lang="en-GB" b="1" dirty="0" smtClean="0"/>
              <a:t>Edit, Select All</a:t>
            </a:r>
            <a:endParaRPr lang="en-GB" b="1"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150</a:t>
            </a:fld>
            <a:endParaRPr lang="en-GB"/>
          </a:p>
        </p:txBody>
      </p:sp>
    </p:spTree>
    <p:extLst>
      <p:ext uri="{BB962C8B-B14F-4D97-AF65-F5344CB8AC3E}">
        <p14:creationId xmlns:p14="http://schemas.microsoft.com/office/powerpoint/2010/main" val="11791973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GB" dirty="0" smtClean="0"/>
              <a:t>You will be prompted to save</a:t>
            </a:r>
            <a:r>
              <a:rPr lang="en-GB" baseline="0" dirty="0" smtClean="0"/>
              <a:t> any changes to the record, including edits and file attachments etc</a:t>
            </a:r>
            <a:r>
              <a:rPr lang="en-GB" dirty="0" smtClean="0"/>
              <a:t>.</a:t>
            </a:r>
          </a:p>
          <a:p>
            <a:endParaRPr lang="en-US"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16</a:t>
            </a:fld>
            <a:endParaRPr lang="en-GB"/>
          </a:p>
        </p:txBody>
      </p:sp>
    </p:spTree>
    <p:extLst>
      <p:ext uri="{BB962C8B-B14F-4D97-AF65-F5344CB8AC3E}">
        <p14:creationId xmlns:p14="http://schemas.microsoft.com/office/powerpoint/2010/main" val="3246913180"/>
      </p:ext>
    </p:extLst>
  </p:cSld>
  <p:clrMapOvr>
    <a:masterClrMapping/>
  </p:clrMapOvr>
</p:notes>
</file>

<file path=ppt/notesSlides/notesSlide1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On the References drop down menu, choose </a:t>
            </a:r>
            <a:r>
              <a:rPr lang="en-GB" b="1" dirty="0" smtClean="0"/>
              <a:t>Find Duplicates</a:t>
            </a:r>
            <a:r>
              <a:rPr lang="en-GB" dirty="0" smtClean="0"/>
              <a:t>.</a:t>
            </a:r>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151</a:t>
            </a:fld>
            <a:endParaRPr lang="en-GB"/>
          </a:p>
        </p:txBody>
      </p:sp>
    </p:spTree>
    <p:extLst>
      <p:ext uri="{BB962C8B-B14F-4D97-AF65-F5344CB8AC3E}">
        <p14:creationId xmlns:p14="http://schemas.microsoft.com/office/powerpoint/2010/main" val="3385613793"/>
      </p:ext>
    </p:extLst>
  </p:cSld>
  <p:clrMapOvr>
    <a:masterClrMapping/>
  </p:clrMapOvr>
</p:notes>
</file>

<file path=ppt/notesSlides/notesSlide1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Fields with differences are highlighted. Choose which reference to keep or click </a:t>
            </a:r>
            <a:r>
              <a:rPr lang="en-GB" b="1" dirty="0" smtClean="0"/>
              <a:t>Skip</a:t>
            </a:r>
            <a:r>
              <a:rPr lang="en-GB" dirty="0" smtClean="0"/>
              <a:t> to keep both. It is generally best to keep the earlier record, as this may have already been cited. If</a:t>
            </a:r>
            <a:r>
              <a:rPr lang="en-GB" baseline="0" dirty="0" smtClean="0"/>
              <a:t> there are more than two entries for an item, EndNote will display in pairs, so that unwanted records can all be eliminated.</a:t>
            </a:r>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152</a:t>
            </a:fld>
            <a:endParaRPr lang="en-GB"/>
          </a:p>
        </p:txBody>
      </p:sp>
    </p:spTree>
    <p:extLst>
      <p:ext uri="{BB962C8B-B14F-4D97-AF65-F5344CB8AC3E}">
        <p14:creationId xmlns:p14="http://schemas.microsoft.com/office/powerpoint/2010/main" val="4046206259"/>
      </p:ext>
    </p:extLst>
  </p:cSld>
  <p:clrMapOvr>
    <a:masterClrMapping/>
  </p:clrMapOvr>
</p:notes>
</file>

<file path=ppt/notesSlides/notesSlide1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153</a:t>
            </a:fld>
            <a:endParaRPr lang="en-GB"/>
          </a:p>
        </p:txBody>
      </p:sp>
    </p:spTree>
    <p:extLst>
      <p:ext uri="{BB962C8B-B14F-4D97-AF65-F5344CB8AC3E}">
        <p14:creationId xmlns:p14="http://schemas.microsoft.com/office/powerpoint/2010/main" val="2215058296"/>
      </p:ext>
    </p:extLst>
  </p:cSld>
  <p:clrMapOvr>
    <a:masterClrMapping/>
  </p:clrMapOvr>
</p:notes>
</file>

<file path=ppt/notesSlides/notesSlide1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You will need to</a:t>
            </a:r>
            <a:r>
              <a:rPr lang="en-GB" baseline="0" dirty="0" smtClean="0"/>
              <a:t> </a:t>
            </a:r>
            <a:r>
              <a:rPr lang="en-GB" dirty="0" smtClean="0"/>
              <a:t>add the Cite While You Write plugin before you start. On the EndNote</a:t>
            </a:r>
            <a:r>
              <a:rPr lang="en-GB" baseline="0" dirty="0" smtClean="0"/>
              <a:t> menu, go to </a:t>
            </a:r>
            <a:r>
              <a:rPr lang="en-GB" b="1" baseline="0" dirty="0" smtClean="0"/>
              <a:t>Customizer</a:t>
            </a:r>
            <a:endParaRPr lang="en-GB" b="1"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154</a:t>
            </a:fld>
            <a:endParaRPr lang="en-GB"/>
          </a:p>
        </p:txBody>
      </p:sp>
    </p:spTree>
    <p:extLst>
      <p:ext uri="{BB962C8B-B14F-4D97-AF65-F5344CB8AC3E}">
        <p14:creationId xmlns:p14="http://schemas.microsoft.com/office/powerpoint/2010/main" val="1683073263"/>
      </p:ext>
    </p:extLst>
  </p:cSld>
  <p:clrMapOvr>
    <a:masterClrMapping/>
  </p:clrMapOvr>
</p:notes>
</file>

<file path=ppt/notesSlides/notesSlide1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Check the</a:t>
            </a:r>
            <a:r>
              <a:rPr lang="en-GB" baseline="0" dirty="0" smtClean="0"/>
              <a:t> Cite While You Write </a:t>
            </a:r>
            <a:r>
              <a:rPr lang="en-GB" baseline="0" dirty="0" err="1" smtClean="0"/>
              <a:t>addin</a:t>
            </a:r>
            <a:r>
              <a:rPr lang="en-GB" baseline="0" dirty="0" smtClean="0"/>
              <a:t> box, click </a:t>
            </a:r>
            <a:r>
              <a:rPr lang="en-GB" b="1" baseline="0" dirty="0" smtClean="0"/>
              <a:t>Next</a:t>
            </a:r>
            <a:r>
              <a:rPr lang="en-GB" baseline="0" dirty="0" smtClean="0"/>
              <a:t> and follow subsequent instructions.</a:t>
            </a:r>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155</a:t>
            </a:fld>
            <a:endParaRPr lang="en-GB"/>
          </a:p>
        </p:txBody>
      </p:sp>
    </p:spTree>
    <p:extLst>
      <p:ext uri="{BB962C8B-B14F-4D97-AF65-F5344CB8AC3E}">
        <p14:creationId xmlns:p14="http://schemas.microsoft.com/office/powerpoint/2010/main" val="2222247406"/>
      </p:ext>
    </p:extLst>
  </p:cSld>
  <p:clrMapOvr>
    <a:masterClrMapping/>
  </p:clrMapOvr>
</p:notes>
</file>

<file path=ppt/notesSlides/notesSlide1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156</a:t>
            </a:fld>
            <a:endParaRPr lang="en-GB"/>
          </a:p>
        </p:txBody>
      </p:sp>
    </p:spTree>
    <p:extLst>
      <p:ext uri="{BB962C8B-B14F-4D97-AF65-F5344CB8AC3E}">
        <p14:creationId xmlns:p14="http://schemas.microsoft.com/office/powerpoint/2010/main" val="3853490736"/>
      </p:ext>
    </p:extLst>
  </p:cSld>
  <p:clrMapOvr>
    <a:masterClrMapping/>
  </p:clrMapOvr>
</p:notes>
</file>

<file path=ppt/notesSlides/notesSlide1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4018"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EED094CB-07D2-4210-AC65-93FA925BDD16}" type="slidenum">
              <a:rPr lang="en-GB"/>
              <a:pPr eaLnBrk="1" hangingPunct="1"/>
              <a:t>157</a:t>
            </a:fld>
            <a:endParaRPr lang="en-GB"/>
          </a:p>
        </p:txBody>
      </p:sp>
      <p:sp>
        <p:nvSpPr>
          <p:cNvPr id="214019" name="Rectangle 2"/>
          <p:cNvSpPr>
            <a:spLocks noGrp="1" noRot="1" noChangeAspect="1" noChangeArrowheads="1" noTextEdit="1"/>
          </p:cNvSpPr>
          <p:nvPr>
            <p:ph type="sldImg"/>
          </p:nvPr>
        </p:nvSpPr>
        <p:spPr>
          <a:ln/>
        </p:spPr>
      </p:sp>
      <p:sp>
        <p:nvSpPr>
          <p:cNvPr id="214020" name="Rectangle 3"/>
          <p:cNvSpPr>
            <a:spLocks noGrp="1" noChangeArrowheads="1"/>
          </p:cNvSpPr>
          <p:nvPr>
            <p:ph type="body" idx="1"/>
          </p:nvPr>
        </p:nvSpPr>
        <p:spPr>
          <a:noFill/>
        </p:spPr>
        <p:txBody>
          <a:bodyPr/>
          <a:lstStyle/>
          <a:p>
            <a:pPr eaLnBrk="1" hangingPunct="1"/>
            <a:r>
              <a:rPr lang="en-GB" dirty="0" smtClean="0"/>
              <a:t>Always open EndNote first and then Word. This causes the EndNote tab to display in Word. The CWYW option must be enabled in EndnoteX7</a:t>
            </a:r>
            <a:r>
              <a:rPr lang="en-GB" baseline="0" dirty="0" smtClean="0"/>
              <a:t> Customizer</a:t>
            </a:r>
            <a:endParaRPr lang="en-GB" dirty="0" smtClean="0"/>
          </a:p>
          <a:p>
            <a:pPr eaLnBrk="1" hangingPunct="1"/>
            <a:r>
              <a:rPr lang="en-GB" dirty="0" smtClean="0"/>
              <a:t>Some icons occur on both toolbars allowing operation from either window.</a:t>
            </a:r>
          </a:p>
          <a:p>
            <a:pPr eaLnBrk="1" hangingPunct="1"/>
            <a:r>
              <a:rPr lang="en-GB" dirty="0" smtClean="0"/>
              <a:t>The icon with the grey down arrow is used to insert citations.</a:t>
            </a:r>
          </a:p>
        </p:txBody>
      </p:sp>
    </p:spTree>
  </p:cSld>
  <p:clrMapOvr>
    <a:masterClrMapping/>
  </p:clrMapOvr>
</p:notes>
</file>

<file path=ppt/notesSlides/notesSlide1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42"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74317A02-09C8-4EAA-B059-8F27E2C275C3}" type="slidenum">
              <a:rPr lang="en-GB"/>
              <a:pPr eaLnBrk="1" hangingPunct="1"/>
              <a:t>158</a:t>
            </a:fld>
            <a:endParaRPr lang="en-GB"/>
          </a:p>
        </p:txBody>
      </p:sp>
      <p:sp>
        <p:nvSpPr>
          <p:cNvPr id="215043" name="Rectangle 2"/>
          <p:cNvSpPr>
            <a:spLocks noGrp="1" noRot="1" noChangeAspect="1" noChangeArrowheads="1" noTextEdit="1"/>
          </p:cNvSpPr>
          <p:nvPr>
            <p:ph type="sldImg"/>
          </p:nvPr>
        </p:nvSpPr>
        <p:spPr>
          <a:ln/>
        </p:spPr>
      </p:sp>
      <p:sp>
        <p:nvSpPr>
          <p:cNvPr id="215044" name="Rectangle 3"/>
          <p:cNvSpPr>
            <a:spLocks noGrp="1" noChangeArrowheads="1"/>
          </p:cNvSpPr>
          <p:nvPr>
            <p:ph type="body" idx="1"/>
          </p:nvPr>
        </p:nvSpPr>
        <p:spPr>
          <a:noFill/>
        </p:spPr>
        <p:txBody>
          <a:bodyPr/>
          <a:lstStyle/>
          <a:p>
            <a:pPr eaLnBrk="1" hangingPunct="1"/>
            <a:r>
              <a:rPr lang="en-GB" dirty="0" smtClean="0"/>
              <a:t>EndNote inserts citations and creates a simultaneous bibliography at the end of the text. It is helpful to insert a page break.</a:t>
            </a:r>
          </a:p>
          <a:p>
            <a:pPr eaLnBrk="1" hangingPunct="1"/>
            <a:r>
              <a:rPr lang="en-GB" dirty="0" smtClean="0"/>
              <a:t>In the Word document, select the point in the text to insert the reference.</a:t>
            </a:r>
          </a:p>
          <a:p>
            <a:pPr eaLnBrk="1" hangingPunct="1"/>
            <a:r>
              <a:rPr lang="en-GB" dirty="0" smtClean="0"/>
              <a:t>Go to EndNote to select the required reference. </a:t>
            </a:r>
          </a:p>
          <a:p>
            <a:pPr eaLnBrk="1" hangingPunct="1"/>
            <a:r>
              <a:rPr lang="en-GB" dirty="0" smtClean="0"/>
              <a:t>Alternatively use the Search facility on the Citations dropdown menu, if for example you cannot remember the author.</a:t>
            </a:r>
          </a:p>
        </p:txBody>
      </p:sp>
    </p:spTree>
  </p:cSld>
  <p:clrMapOvr>
    <a:masterClrMapping/>
  </p:clrMapOvr>
</p:notes>
</file>

<file path=ppt/notesSlides/notesSlide1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6066"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377016DA-8C90-4E0C-B512-89930C4A62C4}" type="slidenum">
              <a:rPr lang="en-GB"/>
              <a:pPr eaLnBrk="1" hangingPunct="1"/>
              <a:t>159</a:t>
            </a:fld>
            <a:endParaRPr lang="en-GB"/>
          </a:p>
        </p:txBody>
      </p:sp>
      <p:sp>
        <p:nvSpPr>
          <p:cNvPr id="216067" name="Rectangle 2"/>
          <p:cNvSpPr>
            <a:spLocks noGrp="1" noRot="1" noChangeAspect="1" noChangeArrowheads="1" noTextEdit="1"/>
          </p:cNvSpPr>
          <p:nvPr>
            <p:ph type="sldImg"/>
          </p:nvPr>
        </p:nvSpPr>
        <p:spPr>
          <a:ln/>
        </p:spPr>
      </p:sp>
      <p:sp>
        <p:nvSpPr>
          <p:cNvPr id="216068" name="Rectangle 3"/>
          <p:cNvSpPr>
            <a:spLocks noGrp="1" noChangeArrowheads="1"/>
          </p:cNvSpPr>
          <p:nvPr>
            <p:ph type="body" idx="1"/>
          </p:nvPr>
        </p:nvSpPr>
        <p:spPr>
          <a:noFill/>
        </p:spPr>
        <p:txBody>
          <a:bodyPr/>
          <a:lstStyle/>
          <a:p>
            <a:pPr eaLnBrk="1" hangingPunct="1"/>
            <a:r>
              <a:rPr lang="en-GB" dirty="0" smtClean="0"/>
              <a:t>Click to highlight the required reference in the EndNote Library.</a:t>
            </a:r>
          </a:p>
          <a:p>
            <a:pPr eaLnBrk="1" hangingPunct="1"/>
            <a:r>
              <a:rPr lang="en-GB" dirty="0" smtClean="0"/>
              <a:t>Click the down arrow on the EndNote toolbar and then return to Word automatically. </a:t>
            </a:r>
          </a:p>
        </p:txBody>
      </p:sp>
    </p:spTree>
  </p:cSld>
  <p:clrMapOvr>
    <a:masterClrMapping/>
  </p:clrMapOvr>
</p:notes>
</file>

<file path=ppt/notesSlides/notesSlide1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7090"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50FDD497-97BD-42E8-B986-5FB280F162BC}" type="slidenum">
              <a:rPr lang="en-GB"/>
              <a:pPr eaLnBrk="1" hangingPunct="1"/>
              <a:t>160</a:t>
            </a:fld>
            <a:endParaRPr lang="en-GB"/>
          </a:p>
        </p:txBody>
      </p:sp>
      <p:sp>
        <p:nvSpPr>
          <p:cNvPr id="217091" name="Rectangle 2"/>
          <p:cNvSpPr>
            <a:spLocks noGrp="1" noRot="1" noChangeAspect="1" noChangeArrowheads="1" noTextEdit="1"/>
          </p:cNvSpPr>
          <p:nvPr>
            <p:ph type="sldImg"/>
          </p:nvPr>
        </p:nvSpPr>
        <p:spPr>
          <a:ln/>
        </p:spPr>
      </p:sp>
      <p:sp>
        <p:nvSpPr>
          <p:cNvPr id="217092" name="Rectangle 3"/>
          <p:cNvSpPr>
            <a:spLocks noGrp="1" noChangeArrowheads="1"/>
          </p:cNvSpPr>
          <p:nvPr>
            <p:ph type="body" idx="1"/>
          </p:nvPr>
        </p:nvSpPr>
        <p:spPr>
          <a:noFill/>
        </p:spPr>
        <p:txBody>
          <a:bodyPr/>
          <a:lstStyle/>
          <a:p>
            <a:pPr eaLnBrk="1" hangingPunct="1"/>
            <a:r>
              <a:rPr lang="en-GB" dirty="0" smtClean="0"/>
              <a:t>Alternatively, return to Word and use the Citations dropdown menu on the EndNote toolbar there. </a:t>
            </a:r>
          </a:p>
          <a:p>
            <a:pPr eaLnBrk="1" hangingPunct="1"/>
            <a:r>
              <a:rPr lang="en-GB" dirty="0" smtClean="0"/>
              <a:t>The citation is inserted at the selected point in the text, and a full bibliographic record created at the end of the document.</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65CBFC0C-2CAA-4004-9000-F5FA093726EE}" type="slidenum">
              <a:rPr lang="en-GB"/>
              <a:pPr eaLnBrk="1" hangingPunct="1"/>
              <a:t>17</a:t>
            </a:fld>
            <a:endParaRPr lang="en-GB"/>
          </a:p>
        </p:txBody>
      </p:sp>
      <p:sp>
        <p:nvSpPr>
          <p:cNvPr id="137219" name="Rectangle 2"/>
          <p:cNvSpPr>
            <a:spLocks noGrp="1" noRot="1" noChangeAspect="1" noChangeArrowheads="1" noTextEdit="1"/>
          </p:cNvSpPr>
          <p:nvPr>
            <p:ph type="sldImg"/>
          </p:nvPr>
        </p:nvSpPr>
        <p:spPr>
          <a:ln/>
        </p:spPr>
      </p:sp>
      <p:sp>
        <p:nvSpPr>
          <p:cNvPr id="137220" name="Rectangle 3"/>
          <p:cNvSpPr>
            <a:spLocks noGrp="1" noChangeArrowheads="1"/>
          </p:cNvSpPr>
          <p:nvPr>
            <p:ph type="body" idx="1"/>
          </p:nvPr>
        </p:nvSpPr>
        <p:spPr>
          <a:noFill/>
        </p:spPr>
        <p:txBody>
          <a:bodyPr/>
          <a:lstStyle/>
          <a:p>
            <a:pPr eaLnBrk="1" hangingPunct="1"/>
            <a:r>
              <a:rPr lang="en-GB" smtClean="0"/>
              <a:t>The record is then added to the library and the bibliographic record displayed in the Preview pane, in accordance with the chosen reference style.</a:t>
            </a:r>
          </a:p>
        </p:txBody>
      </p:sp>
    </p:spTree>
  </p:cSld>
  <p:clrMapOvr>
    <a:masterClrMapping/>
  </p:clrMapOvr>
</p:notes>
</file>

<file path=ppt/notesSlides/notesSlide1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8114"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3A7CDE36-4FDC-41F9-9FBF-794B54AC781D}" type="slidenum">
              <a:rPr lang="en-GB"/>
              <a:pPr eaLnBrk="1" hangingPunct="1"/>
              <a:t>161</a:t>
            </a:fld>
            <a:endParaRPr lang="en-GB"/>
          </a:p>
        </p:txBody>
      </p:sp>
      <p:sp>
        <p:nvSpPr>
          <p:cNvPr id="218115" name="Rectangle 2"/>
          <p:cNvSpPr>
            <a:spLocks noGrp="1" noRot="1" noChangeAspect="1" noChangeArrowheads="1" noTextEdit="1"/>
          </p:cNvSpPr>
          <p:nvPr>
            <p:ph type="sldImg"/>
          </p:nvPr>
        </p:nvSpPr>
        <p:spPr>
          <a:ln/>
        </p:spPr>
      </p:sp>
      <p:sp>
        <p:nvSpPr>
          <p:cNvPr id="218116" name="Rectangle 3"/>
          <p:cNvSpPr>
            <a:spLocks noGrp="1" noChangeArrowheads="1"/>
          </p:cNvSpPr>
          <p:nvPr>
            <p:ph type="body" idx="1"/>
          </p:nvPr>
        </p:nvSpPr>
        <p:spPr>
          <a:noFill/>
        </p:spPr>
        <p:txBody>
          <a:bodyPr/>
          <a:lstStyle/>
          <a:p>
            <a:pPr eaLnBrk="1" hangingPunct="1"/>
            <a:r>
              <a:rPr lang="en-GB" smtClean="0"/>
              <a:t>EndNote creates a new folder of references cited in the current document.</a:t>
            </a:r>
          </a:p>
        </p:txBody>
      </p:sp>
    </p:spTree>
  </p:cSld>
  <p:clrMapOvr>
    <a:masterClrMapping/>
  </p:clrMapOvr>
</p:notes>
</file>

<file path=ppt/notesSlides/notesSlide1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9138"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563874AD-CC68-40C4-967B-A5929C07A3C6}" type="slidenum">
              <a:rPr lang="en-GB"/>
              <a:pPr eaLnBrk="1" hangingPunct="1"/>
              <a:t>162</a:t>
            </a:fld>
            <a:endParaRPr lang="en-GB"/>
          </a:p>
        </p:txBody>
      </p:sp>
      <p:sp>
        <p:nvSpPr>
          <p:cNvPr id="219139" name="Rectangle 2"/>
          <p:cNvSpPr>
            <a:spLocks noGrp="1" noRot="1" noChangeAspect="1" noChangeArrowheads="1" noTextEdit="1"/>
          </p:cNvSpPr>
          <p:nvPr>
            <p:ph type="sldImg"/>
          </p:nvPr>
        </p:nvSpPr>
        <p:spPr>
          <a:ln/>
        </p:spPr>
      </p:sp>
      <p:sp>
        <p:nvSpPr>
          <p:cNvPr id="219140" name="Rectangle 3"/>
          <p:cNvSpPr>
            <a:spLocks noGrp="1" noChangeArrowheads="1"/>
          </p:cNvSpPr>
          <p:nvPr>
            <p:ph type="body" idx="1"/>
          </p:nvPr>
        </p:nvSpPr>
        <p:spPr>
          <a:noFill/>
        </p:spPr>
        <p:txBody>
          <a:bodyPr/>
          <a:lstStyle/>
          <a:p>
            <a:pPr eaLnBrk="1" hangingPunct="1"/>
            <a:r>
              <a:rPr lang="en-GB" dirty="0" smtClean="0"/>
              <a:t>Multiple references can be inserted at a single point in the text: locate the cursor immediately to the right of the close bracket then select the reference from the EndNote library as before. </a:t>
            </a:r>
          </a:p>
          <a:p>
            <a:pPr eaLnBrk="1" hangingPunct="1"/>
            <a:r>
              <a:rPr lang="en-GB" dirty="0" smtClean="0"/>
              <a:t>The citation will be included within the brackets and the full reference at the appropriate location in the end of document bibliography. Note that the sort order for citations and bibliography is determined by editing parameters in the referencing style.</a:t>
            </a:r>
          </a:p>
          <a:p>
            <a:pPr eaLnBrk="1" hangingPunct="1"/>
            <a:r>
              <a:rPr lang="en-GB" dirty="0" smtClean="0"/>
              <a:t>Select</a:t>
            </a:r>
            <a:r>
              <a:rPr lang="en-GB" baseline="0" dirty="0" smtClean="0"/>
              <a:t> multiple references from the library with </a:t>
            </a:r>
            <a:r>
              <a:rPr lang="en-GB" dirty="0" err="1" smtClean="0"/>
              <a:t>cmd</a:t>
            </a:r>
            <a:r>
              <a:rPr lang="en-GB" dirty="0" smtClean="0"/>
              <a:t> + click</a:t>
            </a:r>
          </a:p>
          <a:p>
            <a:pPr eaLnBrk="1" hangingPunct="1"/>
            <a:endParaRPr lang="en-GB" dirty="0" smtClean="0"/>
          </a:p>
          <a:p>
            <a:pPr eaLnBrk="1" hangingPunct="1"/>
            <a:endParaRPr lang="en-GB" dirty="0" smtClean="0"/>
          </a:p>
          <a:p>
            <a:pPr eaLnBrk="1" hangingPunct="1"/>
            <a:endParaRPr lang="en-GB" dirty="0" smtClean="0"/>
          </a:p>
        </p:txBody>
      </p:sp>
    </p:spTree>
  </p:cSld>
  <p:clrMapOvr>
    <a:masterClrMapping/>
  </p:clrMapOvr>
</p:notes>
</file>

<file path=ppt/notesSlides/notesSlide1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163</a:t>
            </a:fld>
            <a:endParaRPr lang="en-GB"/>
          </a:p>
        </p:txBody>
      </p:sp>
    </p:spTree>
    <p:extLst>
      <p:ext uri="{BB962C8B-B14F-4D97-AF65-F5344CB8AC3E}">
        <p14:creationId xmlns:p14="http://schemas.microsoft.com/office/powerpoint/2010/main" val="3050886592"/>
      </p:ext>
    </p:extLst>
  </p:cSld>
  <p:clrMapOvr>
    <a:masterClrMapping/>
  </p:clrMapOvr>
</p:notes>
</file>

<file path=ppt/notesSlides/notesSlide1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0162"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CF464819-E119-4463-98F0-F75507F50DD5}" type="slidenum">
              <a:rPr lang="en-GB"/>
              <a:pPr eaLnBrk="1" hangingPunct="1"/>
              <a:t>165</a:t>
            </a:fld>
            <a:endParaRPr lang="en-GB"/>
          </a:p>
        </p:txBody>
      </p:sp>
      <p:sp>
        <p:nvSpPr>
          <p:cNvPr id="220163" name="Rectangle 2"/>
          <p:cNvSpPr>
            <a:spLocks noGrp="1" noRot="1" noChangeAspect="1" noChangeArrowheads="1" noTextEdit="1"/>
          </p:cNvSpPr>
          <p:nvPr>
            <p:ph type="sldImg"/>
          </p:nvPr>
        </p:nvSpPr>
        <p:spPr>
          <a:ln/>
        </p:spPr>
      </p:sp>
      <p:sp>
        <p:nvSpPr>
          <p:cNvPr id="220164" name="Rectangle 3"/>
          <p:cNvSpPr>
            <a:spLocks noGrp="1" noChangeArrowheads="1"/>
          </p:cNvSpPr>
          <p:nvPr>
            <p:ph type="body" idx="1"/>
          </p:nvPr>
        </p:nvSpPr>
        <p:spPr>
          <a:noFill/>
        </p:spPr>
        <p:txBody>
          <a:bodyPr/>
          <a:lstStyle/>
          <a:p>
            <a:pPr eaLnBrk="1" hangingPunct="1"/>
            <a:r>
              <a:rPr lang="en-GB" dirty="0" smtClean="0"/>
              <a:t>The common forms of editing are to add page numbers to a citation, to remove author and/or year from a citation, or to remove a citation altogether.</a:t>
            </a:r>
          </a:p>
          <a:p>
            <a:pPr eaLnBrk="1" hangingPunct="1"/>
            <a:r>
              <a:rPr lang="en-GB" dirty="0" smtClean="0"/>
              <a:t>It is essential that all these changes are made using the relevant EndNote tools, so that linked field codes are also amended. Click in the citation to highlight it, then go to </a:t>
            </a:r>
            <a:r>
              <a:rPr lang="en-GB" b="1" dirty="0" smtClean="0"/>
              <a:t>Edit and Manage Citations</a:t>
            </a:r>
            <a:r>
              <a:rPr lang="en-GB" dirty="0" smtClean="0"/>
              <a:t>.</a:t>
            </a:r>
          </a:p>
        </p:txBody>
      </p:sp>
    </p:spTree>
  </p:cSld>
  <p:clrMapOvr>
    <a:masterClrMapping/>
  </p:clrMapOvr>
</p:notes>
</file>

<file path=ppt/notesSlides/notesSlide1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1186"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EA9FB787-9BFC-46C3-ABA3-D3ACEC98F1D7}" type="slidenum">
              <a:rPr lang="en-GB"/>
              <a:pPr eaLnBrk="1" hangingPunct="1"/>
              <a:t>166</a:t>
            </a:fld>
            <a:endParaRPr lang="en-GB"/>
          </a:p>
        </p:txBody>
      </p:sp>
      <p:sp>
        <p:nvSpPr>
          <p:cNvPr id="221187" name="Rectangle 2"/>
          <p:cNvSpPr>
            <a:spLocks noGrp="1" noRot="1" noChangeAspect="1" noChangeArrowheads="1" noTextEdit="1"/>
          </p:cNvSpPr>
          <p:nvPr>
            <p:ph type="sldImg"/>
          </p:nvPr>
        </p:nvSpPr>
        <p:spPr>
          <a:ln/>
        </p:spPr>
      </p:sp>
      <p:sp>
        <p:nvSpPr>
          <p:cNvPr id="221188" name="Rectangle 3"/>
          <p:cNvSpPr>
            <a:spLocks noGrp="1" noChangeArrowheads="1"/>
          </p:cNvSpPr>
          <p:nvPr>
            <p:ph type="body" idx="1"/>
          </p:nvPr>
        </p:nvSpPr>
        <p:spPr>
          <a:noFill/>
        </p:spPr>
        <p:txBody>
          <a:bodyPr/>
          <a:lstStyle/>
          <a:p>
            <a:pPr eaLnBrk="1" hangingPunct="1"/>
            <a:r>
              <a:rPr lang="en-GB" dirty="0" smtClean="0"/>
              <a:t>Highlight the specific citation to be edited in the top panel.</a:t>
            </a:r>
          </a:p>
          <a:p>
            <a:pPr eaLnBrk="1" hangingPunct="1"/>
            <a:r>
              <a:rPr lang="en-GB" dirty="0" smtClean="0"/>
              <a:t>To include an item in the bibliography without citing in the text, insert in the document, and then edit the citation to </a:t>
            </a:r>
            <a:r>
              <a:rPr lang="en-GB" b="1" dirty="0" smtClean="0"/>
              <a:t>Show Only in Bibliography</a:t>
            </a:r>
            <a:r>
              <a:rPr lang="en-GB" dirty="0" smtClean="0"/>
              <a:t>. Click</a:t>
            </a:r>
            <a:r>
              <a:rPr lang="en-GB" b="1" dirty="0" smtClean="0"/>
              <a:t> OK</a:t>
            </a:r>
            <a:r>
              <a:rPr lang="en-GB" dirty="0" smtClean="0"/>
              <a:t>. The citation disappears from the text but remains in the bibliography. This is useful for example for an edited book, where individual chapters by different authors are cited in the document. There is also an option for Author (Year) format in the text if required.</a:t>
            </a:r>
          </a:p>
        </p:txBody>
      </p:sp>
    </p:spTree>
  </p:cSld>
  <p:clrMapOvr>
    <a:masterClrMapping/>
  </p:clrMapOvr>
</p:notes>
</file>

<file path=ppt/notesSlides/notesSlide1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2210"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7236D063-CE27-48C9-A2A6-BD09E7182B83}" type="slidenum">
              <a:rPr lang="en-GB"/>
              <a:pPr eaLnBrk="1" hangingPunct="1"/>
              <a:t>167</a:t>
            </a:fld>
            <a:endParaRPr lang="en-GB"/>
          </a:p>
        </p:txBody>
      </p:sp>
      <p:sp>
        <p:nvSpPr>
          <p:cNvPr id="222211" name="Rectangle 2"/>
          <p:cNvSpPr>
            <a:spLocks noGrp="1" noRot="1" noChangeAspect="1" noChangeArrowheads="1" noTextEdit="1"/>
          </p:cNvSpPr>
          <p:nvPr>
            <p:ph type="sldImg"/>
          </p:nvPr>
        </p:nvSpPr>
        <p:spPr>
          <a:ln/>
        </p:spPr>
      </p:sp>
      <p:sp>
        <p:nvSpPr>
          <p:cNvPr id="222212" name="Rectangle 3"/>
          <p:cNvSpPr>
            <a:spLocks noGrp="1" noChangeArrowheads="1"/>
          </p:cNvSpPr>
          <p:nvPr>
            <p:ph type="body" idx="1"/>
          </p:nvPr>
        </p:nvSpPr>
        <p:spPr>
          <a:noFill/>
        </p:spPr>
        <p:txBody>
          <a:bodyPr/>
          <a:lstStyle/>
          <a:p>
            <a:pPr eaLnBrk="1" hangingPunct="1"/>
            <a:r>
              <a:rPr lang="en-GB" dirty="0" smtClean="0"/>
              <a:t>To remove a record completely, go to </a:t>
            </a:r>
            <a:r>
              <a:rPr lang="en-GB" b="1" dirty="0" smtClean="0"/>
              <a:t>Tools</a:t>
            </a:r>
            <a:r>
              <a:rPr lang="en-GB" b="0" dirty="0" smtClean="0"/>
              <a:t>,</a:t>
            </a:r>
            <a:r>
              <a:rPr lang="en-GB" dirty="0" smtClean="0"/>
              <a:t> select the reference to be removed, click </a:t>
            </a:r>
            <a:r>
              <a:rPr lang="en-GB" b="1" dirty="0" smtClean="0"/>
              <a:t>Remove Citation </a:t>
            </a:r>
            <a:r>
              <a:rPr lang="en-GB" dirty="0" smtClean="0"/>
              <a:t>and then </a:t>
            </a:r>
            <a:r>
              <a:rPr lang="en-GB" b="1" dirty="0" smtClean="0"/>
              <a:t>OK</a:t>
            </a:r>
            <a:r>
              <a:rPr lang="en-GB" dirty="0" smtClean="0"/>
              <a:t>.</a:t>
            </a:r>
          </a:p>
          <a:p>
            <a:pPr eaLnBrk="1" hangingPunct="1"/>
            <a:r>
              <a:rPr lang="en-GB" dirty="0" smtClean="0"/>
              <a:t>Both the citation and the full reference are removed from the document. Note that if the same source is cited elsewhere in the document, it will not be removed from the bibliography.</a:t>
            </a:r>
          </a:p>
        </p:txBody>
      </p:sp>
    </p:spTree>
  </p:cSld>
  <p:clrMapOvr>
    <a:masterClrMapping/>
  </p:clrMapOvr>
</p:notes>
</file>

<file path=ppt/notesSlides/notesSlide1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58"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F7431CFD-6704-43D0-9E43-EFA7C352BA0E}" type="slidenum">
              <a:rPr lang="en-GB"/>
              <a:pPr eaLnBrk="1" hangingPunct="1"/>
              <a:t>169</a:t>
            </a:fld>
            <a:endParaRPr lang="en-GB"/>
          </a:p>
        </p:txBody>
      </p:sp>
      <p:sp>
        <p:nvSpPr>
          <p:cNvPr id="224259" name="Rectangle 2"/>
          <p:cNvSpPr>
            <a:spLocks noGrp="1" noRot="1" noChangeAspect="1" noChangeArrowheads="1" noTextEdit="1"/>
          </p:cNvSpPr>
          <p:nvPr>
            <p:ph type="sldImg"/>
          </p:nvPr>
        </p:nvSpPr>
        <p:spPr>
          <a:ln/>
        </p:spPr>
      </p:sp>
      <p:sp>
        <p:nvSpPr>
          <p:cNvPr id="224260" name="Rectangle 3"/>
          <p:cNvSpPr>
            <a:spLocks noGrp="1" noChangeArrowheads="1"/>
          </p:cNvSpPr>
          <p:nvPr>
            <p:ph type="body" idx="1"/>
          </p:nvPr>
        </p:nvSpPr>
        <p:spPr>
          <a:noFill/>
        </p:spPr>
        <p:txBody>
          <a:bodyPr/>
          <a:lstStyle/>
          <a:p>
            <a:pPr eaLnBrk="1" hangingPunct="1"/>
            <a:r>
              <a:rPr lang="en-GB" dirty="0" smtClean="0"/>
              <a:t>To add page numbers to a citation, use the same</a:t>
            </a:r>
            <a:r>
              <a:rPr lang="en-GB" b="1" dirty="0" smtClean="0"/>
              <a:t> Edit &amp; Manage Citations </a:t>
            </a:r>
            <a:r>
              <a:rPr lang="en-GB" dirty="0" smtClean="0"/>
              <a:t>tool. Select the required citation, then type the exact letter string, including any required leading/following spaces in the </a:t>
            </a:r>
            <a:r>
              <a:rPr lang="en-GB" b="1" dirty="0" smtClean="0"/>
              <a:t>Suffix</a:t>
            </a:r>
            <a:r>
              <a:rPr lang="en-GB" dirty="0" smtClean="0"/>
              <a:t> box, note, not in the </a:t>
            </a:r>
            <a:r>
              <a:rPr lang="en-GB" b="1" dirty="0" smtClean="0"/>
              <a:t>Pages</a:t>
            </a:r>
            <a:r>
              <a:rPr lang="en-GB" dirty="0" smtClean="0"/>
              <a:t> box. Then click </a:t>
            </a:r>
            <a:r>
              <a:rPr lang="en-GB" b="1" dirty="0" smtClean="0"/>
              <a:t>OK</a:t>
            </a:r>
            <a:r>
              <a:rPr lang="en-GB" dirty="0" smtClean="0"/>
              <a:t>.</a:t>
            </a:r>
          </a:p>
          <a:p>
            <a:pPr eaLnBrk="1" hangingPunct="1"/>
            <a:endParaRPr lang="en-GB" dirty="0" smtClean="0"/>
          </a:p>
          <a:p>
            <a:pPr eaLnBrk="1" hangingPunct="1"/>
            <a:endParaRPr lang="en-GB" dirty="0" smtClean="0"/>
          </a:p>
        </p:txBody>
      </p:sp>
    </p:spTree>
  </p:cSld>
  <p:clrMapOvr>
    <a:masterClrMapping/>
  </p:clrMapOvr>
</p:notes>
</file>

<file path=ppt/notesSlides/notesSlide1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The suffix text is added to the citation.</a:t>
            </a:r>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170</a:t>
            </a:fld>
            <a:endParaRPr lang="en-GB"/>
          </a:p>
        </p:txBody>
      </p:sp>
    </p:spTree>
    <p:extLst>
      <p:ext uri="{BB962C8B-B14F-4D97-AF65-F5344CB8AC3E}">
        <p14:creationId xmlns:p14="http://schemas.microsoft.com/office/powerpoint/2010/main" val="1494616784"/>
      </p:ext>
    </p:extLst>
  </p:cSld>
  <p:clrMapOvr>
    <a:masterClrMapping/>
  </p:clrMapOvr>
</p:notes>
</file>

<file path=ppt/notesSlides/notesSlide1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171</a:t>
            </a:fld>
            <a:endParaRPr lang="en-GB"/>
          </a:p>
        </p:txBody>
      </p:sp>
    </p:spTree>
    <p:extLst>
      <p:ext uri="{BB962C8B-B14F-4D97-AF65-F5344CB8AC3E}">
        <p14:creationId xmlns:p14="http://schemas.microsoft.com/office/powerpoint/2010/main" val="2803309918"/>
      </p:ext>
    </p:extLst>
  </p:cSld>
  <p:clrMapOvr>
    <a:masterClrMapping/>
  </p:clrMapOvr>
</p:notes>
</file>

<file path=ppt/notesSlides/notesSlide1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7330"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46F65B1C-5CEA-4D64-9AD7-C6C02DA4A8B2}" type="slidenum">
              <a:rPr lang="en-GB"/>
              <a:pPr eaLnBrk="1" hangingPunct="1"/>
              <a:t>172</a:t>
            </a:fld>
            <a:endParaRPr lang="en-GB"/>
          </a:p>
        </p:txBody>
      </p:sp>
      <p:sp>
        <p:nvSpPr>
          <p:cNvPr id="227331" name="Rectangle 2"/>
          <p:cNvSpPr>
            <a:spLocks noGrp="1" noRot="1" noChangeAspect="1" noChangeArrowheads="1" noTextEdit="1"/>
          </p:cNvSpPr>
          <p:nvPr>
            <p:ph type="sldImg"/>
          </p:nvPr>
        </p:nvSpPr>
        <p:spPr>
          <a:ln/>
        </p:spPr>
      </p:sp>
      <p:sp>
        <p:nvSpPr>
          <p:cNvPr id="227332" name="Rectangle 3"/>
          <p:cNvSpPr>
            <a:spLocks noGrp="1" noChangeArrowheads="1"/>
          </p:cNvSpPr>
          <p:nvPr>
            <p:ph type="body" idx="1"/>
          </p:nvPr>
        </p:nvSpPr>
        <p:spPr>
          <a:noFill/>
        </p:spPr>
        <p:txBody>
          <a:bodyPr/>
          <a:lstStyle/>
          <a:p>
            <a:pPr eaLnBrk="1" hangingPunct="1"/>
            <a:r>
              <a:rPr lang="en-GB" dirty="0" smtClean="0"/>
              <a:t>Use the </a:t>
            </a:r>
            <a:r>
              <a:rPr lang="en-GB" b="1" dirty="0" smtClean="0"/>
              <a:t>CWYW Tools</a:t>
            </a:r>
            <a:r>
              <a:rPr lang="en-GB" b="1" baseline="0" dirty="0" smtClean="0"/>
              <a:t> </a:t>
            </a:r>
            <a:r>
              <a:rPr lang="en-GB" baseline="0" dirty="0" smtClean="0"/>
              <a:t>drop-down menu. Choose </a:t>
            </a:r>
            <a:r>
              <a:rPr lang="en-GB" b="1" baseline="0" dirty="0" smtClean="0"/>
              <a:t>Bibliography Settings</a:t>
            </a:r>
            <a:r>
              <a:rPr lang="en-GB" baseline="0" dirty="0" smtClean="0"/>
              <a:t>.</a:t>
            </a:r>
            <a:endParaRPr lang="en-GB" dirty="0" smtClean="0"/>
          </a:p>
          <a:p>
            <a:pPr eaLnBrk="1" hangingPunct="1"/>
            <a:endParaRPr lang="en-GB" dirty="0"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There are various options for the overall layout of the EndNote Library.</a:t>
            </a:r>
            <a:endParaRPr lang="en-US"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18</a:t>
            </a:fld>
            <a:endParaRPr lang="en-GB"/>
          </a:p>
        </p:txBody>
      </p:sp>
    </p:spTree>
    <p:extLst>
      <p:ext uri="{BB962C8B-B14F-4D97-AF65-F5344CB8AC3E}">
        <p14:creationId xmlns:p14="http://schemas.microsoft.com/office/powerpoint/2010/main" val="2472298097"/>
      </p:ext>
    </p:extLst>
  </p:cSld>
  <p:clrMapOvr>
    <a:masterClrMapping/>
  </p:clrMapOvr>
</p:notes>
</file>

<file path=ppt/notesSlides/notesSlide1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8354"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1175A1F7-4B61-46DB-BC8E-CF1CFE21293B}" type="slidenum">
              <a:rPr lang="en-GB"/>
              <a:pPr eaLnBrk="1" hangingPunct="1"/>
              <a:t>173</a:t>
            </a:fld>
            <a:endParaRPr lang="en-GB"/>
          </a:p>
        </p:txBody>
      </p:sp>
      <p:sp>
        <p:nvSpPr>
          <p:cNvPr id="228355" name="Rectangle 2"/>
          <p:cNvSpPr>
            <a:spLocks noGrp="1" noRot="1" noChangeAspect="1" noChangeArrowheads="1" noTextEdit="1"/>
          </p:cNvSpPr>
          <p:nvPr>
            <p:ph type="sldImg"/>
          </p:nvPr>
        </p:nvSpPr>
        <p:spPr>
          <a:ln/>
        </p:spPr>
      </p:sp>
      <p:sp>
        <p:nvSpPr>
          <p:cNvPr id="228356" name="Rectangle 3"/>
          <p:cNvSpPr>
            <a:spLocks noGrp="1" noChangeArrowheads="1"/>
          </p:cNvSpPr>
          <p:nvPr>
            <p:ph type="body" idx="1"/>
          </p:nvPr>
        </p:nvSpPr>
        <p:spPr>
          <a:noFill/>
        </p:spPr>
        <p:txBody>
          <a:bodyPr/>
          <a:lstStyle/>
          <a:p>
            <a:pPr eaLnBrk="1" hangingPunct="1"/>
            <a:r>
              <a:rPr lang="en-GB" dirty="0" smtClean="0"/>
              <a:t>Use the Layout tab. This window lets you manage indents, the line spacing within a reference, and the line spacing between references. </a:t>
            </a:r>
          </a:p>
          <a:p>
            <a:pPr eaLnBrk="1" hangingPunct="1"/>
            <a:r>
              <a:rPr lang="en-GB" dirty="0" smtClean="0"/>
              <a:t>To insert a single space between references, go to the</a:t>
            </a:r>
            <a:r>
              <a:rPr lang="en-GB" b="1" dirty="0" smtClean="0"/>
              <a:t> Space after </a:t>
            </a:r>
            <a:r>
              <a:rPr lang="en-GB" dirty="0" smtClean="0"/>
              <a:t>drop down list and choose </a:t>
            </a:r>
            <a:r>
              <a:rPr lang="en-GB" b="1" dirty="0" smtClean="0"/>
              <a:t>Single</a:t>
            </a:r>
          </a:p>
          <a:p>
            <a:pPr eaLnBrk="1" hangingPunct="1"/>
            <a:r>
              <a:rPr lang="en-GB" dirty="0" smtClean="0"/>
              <a:t>Remove the hanging indent by changing to 0cm. </a:t>
            </a:r>
          </a:p>
        </p:txBody>
      </p:sp>
    </p:spTree>
  </p:cSld>
  <p:clrMapOvr>
    <a:masterClrMapping/>
  </p:clrMapOvr>
</p:notes>
</file>

<file path=ppt/notesSlides/notesSlide1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GB" dirty="0" smtClean="0"/>
              <a:t>Click </a:t>
            </a:r>
            <a:r>
              <a:rPr lang="en-GB" b="1" dirty="0" smtClean="0"/>
              <a:t>OK</a:t>
            </a:r>
            <a:r>
              <a:rPr lang="en-GB" dirty="0" smtClean="0"/>
              <a:t> when all choices have been made.</a:t>
            </a:r>
          </a:p>
          <a:p>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174</a:t>
            </a:fld>
            <a:endParaRPr lang="en-GB"/>
          </a:p>
        </p:txBody>
      </p:sp>
    </p:spTree>
    <p:extLst>
      <p:ext uri="{BB962C8B-B14F-4D97-AF65-F5344CB8AC3E}">
        <p14:creationId xmlns:p14="http://schemas.microsoft.com/office/powerpoint/2010/main" val="3779042081"/>
      </p:ext>
    </p:extLst>
  </p:cSld>
  <p:clrMapOvr>
    <a:masterClrMapping/>
  </p:clrMapOvr>
</p:notes>
</file>

<file path=ppt/notesSlides/notesSlide1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3986"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D2D4105D-EABB-457D-9EA6-16F834D02352}" type="slidenum">
              <a:rPr lang="en-GB" smtClean="0"/>
              <a:pPr eaLnBrk="1" hangingPunct="1"/>
              <a:t>175</a:t>
            </a:fld>
            <a:endParaRPr lang="en-GB" smtClean="0"/>
          </a:p>
        </p:txBody>
      </p:sp>
      <p:sp>
        <p:nvSpPr>
          <p:cNvPr id="553987" name="Rectangle 2"/>
          <p:cNvSpPr>
            <a:spLocks noGrp="1" noRot="1" noChangeAspect="1" noChangeArrowheads="1" noTextEdit="1"/>
          </p:cNvSpPr>
          <p:nvPr>
            <p:ph type="sldImg"/>
          </p:nvPr>
        </p:nvSpPr>
        <p:spPr>
          <a:xfrm>
            <a:off x="917575" y="744538"/>
            <a:ext cx="4962525" cy="3722687"/>
          </a:xfrm>
          <a:ln/>
        </p:spPr>
      </p:sp>
      <p:sp>
        <p:nvSpPr>
          <p:cNvPr id="553988" name="Rectangle 3"/>
          <p:cNvSpPr>
            <a:spLocks noGrp="1" noChangeArrowheads="1"/>
          </p:cNvSpPr>
          <p:nvPr>
            <p:ph type="body" idx="1"/>
          </p:nvPr>
        </p:nvSpPr>
        <p:spPr>
          <a:noFill/>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en-GB" dirty="0" smtClean="0"/>
              <a:t>This process enables several users e.g. members of a research team, to have access to a common EndNote library. There are two stages to this process:  identifying users and access rights and transferring the library between the web and the desktop.</a:t>
            </a:r>
          </a:p>
        </p:txBody>
      </p:sp>
    </p:spTree>
  </p:cSld>
  <p:clrMapOvr>
    <a:masterClrMapping/>
  </p:clrMapOvr>
</p:notes>
</file>

<file path=ppt/notesSlides/notesSlide1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5010"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B164AE77-916A-4E66-9586-FB813E35F332}" type="slidenum">
              <a:rPr lang="en-GB" smtClean="0"/>
              <a:pPr eaLnBrk="1" hangingPunct="1"/>
              <a:t>176</a:t>
            </a:fld>
            <a:endParaRPr lang="en-GB" smtClean="0"/>
          </a:p>
        </p:txBody>
      </p:sp>
      <p:sp>
        <p:nvSpPr>
          <p:cNvPr id="555011" name="Rectangle 2"/>
          <p:cNvSpPr>
            <a:spLocks noGrp="1" noRot="1" noChangeAspect="1" noChangeArrowheads="1" noTextEdit="1"/>
          </p:cNvSpPr>
          <p:nvPr>
            <p:ph type="sldImg"/>
          </p:nvPr>
        </p:nvSpPr>
        <p:spPr>
          <a:xfrm>
            <a:off x="917575" y="744538"/>
            <a:ext cx="4962525" cy="3722687"/>
          </a:xfrm>
          <a:ln/>
        </p:spPr>
      </p:sp>
      <p:sp>
        <p:nvSpPr>
          <p:cNvPr id="555012" name="Rectangle 3"/>
          <p:cNvSpPr>
            <a:spLocks noGrp="1" noChangeArrowheads="1"/>
          </p:cNvSpPr>
          <p:nvPr>
            <p:ph type="body" idx="1"/>
          </p:nvPr>
        </p:nvSpPr>
        <p:spPr>
          <a:noFill/>
        </p:spPr>
        <p:txBody>
          <a:bodyPr/>
          <a:lstStyle/>
          <a:p>
            <a:pPr eaLnBrk="1" hangingPunct="1"/>
            <a:r>
              <a:rPr lang="en-GB" dirty="0" smtClean="0"/>
              <a:t>Go the </a:t>
            </a:r>
            <a:r>
              <a:rPr lang="en-GB" b="1" dirty="0" smtClean="0"/>
              <a:t>Resources &amp; Training </a:t>
            </a:r>
            <a:r>
              <a:rPr lang="en-GB" b="0" dirty="0" smtClean="0"/>
              <a:t>tab on the Library Guide</a:t>
            </a:r>
            <a:r>
              <a:rPr lang="en-GB" dirty="0" smtClean="0"/>
              <a:t>, then select </a:t>
            </a:r>
            <a:r>
              <a:rPr lang="en-GB" b="1" dirty="0" smtClean="0"/>
              <a:t>A-Z list of E-Resources</a:t>
            </a:r>
            <a:r>
              <a:rPr lang="en-GB" dirty="0" smtClean="0"/>
              <a:t> and open the </a:t>
            </a:r>
            <a:r>
              <a:rPr lang="en-GB" b="1" dirty="0" smtClean="0"/>
              <a:t>Web of Knowledge</a:t>
            </a:r>
            <a:r>
              <a:rPr lang="en-GB" dirty="0" smtClean="0"/>
              <a:t> via the W listing.</a:t>
            </a:r>
          </a:p>
        </p:txBody>
      </p:sp>
    </p:spTree>
  </p:cSld>
  <p:clrMapOvr>
    <a:masterClrMapping/>
  </p:clrMapOvr>
</p:notes>
</file>

<file path=ppt/notesSlides/notesSlide1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6034"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178BFB36-27E7-4535-A521-1667A28B4B03}" type="slidenum">
              <a:rPr lang="en-GB" smtClean="0"/>
              <a:pPr eaLnBrk="1" hangingPunct="1"/>
              <a:t>177</a:t>
            </a:fld>
            <a:endParaRPr lang="en-GB" smtClean="0"/>
          </a:p>
        </p:txBody>
      </p:sp>
      <p:sp>
        <p:nvSpPr>
          <p:cNvPr id="556035" name="Rectangle 2"/>
          <p:cNvSpPr>
            <a:spLocks noGrp="1" noRot="1" noChangeAspect="1" noChangeArrowheads="1" noTextEdit="1"/>
          </p:cNvSpPr>
          <p:nvPr>
            <p:ph type="sldImg"/>
          </p:nvPr>
        </p:nvSpPr>
        <p:spPr>
          <a:xfrm>
            <a:off x="917575" y="744538"/>
            <a:ext cx="4962525" cy="3722687"/>
          </a:xfrm>
          <a:ln/>
        </p:spPr>
      </p:sp>
      <p:sp>
        <p:nvSpPr>
          <p:cNvPr id="556036" name="Rectangle 3"/>
          <p:cNvSpPr>
            <a:spLocks noGrp="1" noChangeArrowheads="1"/>
          </p:cNvSpPr>
          <p:nvPr>
            <p:ph type="body" idx="1"/>
          </p:nvPr>
        </p:nvSpPr>
        <p:spPr>
          <a:noFill/>
        </p:spPr>
        <p:txBody>
          <a:bodyPr/>
          <a:lstStyle/>
          <a:p>
            <a:pPr eaLnBrk="1" hangingPunct="1"/>
            <a:r>
              <a:rPr lang="en-GB" dirty="0" smtClean="0"/>
              <a:t>Follow the</a:t>
            </a:r>
            <a:r>
              <a:rPr lang="en-GB" b="1" dirty="0" smtClean="0"/>
              <a:t> Web of Knowledge</a:t>
            </a:r>
            <a:r>
              <a:rPr lang="en-GB" dirty="0" smtClean="0"/>
              <a:t> link.</a:t>
            </a:r>
          </a:p>
        </p:txBody>
      </p:sp>
    </p:spTree>
  </p:cSld>
  <p:clrMapOvr>
    <a:masterClrMapping/>
  </p:clrMapOvr>
</p:notes>
</file>

<file path=ppt/notesSlides/notesSlide1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7058"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F5368835-6BA9-4E61-BA26-0ECF9DCB662B}" type="slidenum">
              <a:rPr lang="en-GB" smtClean="0"/>
              <a:pPr eaLnBrk="1" hangingPunct="1"/>
              <a:t>178</a:t>
            </a:fld>
            <a:endParaRPr lang="en-GB" smtClean="0"/>
          </a:p>
        </p:txBody>
      </p:sp>
      <p:sp>
        <p:nvSpPr>
          <p:cNvPr id="557059" name="Rectangle 2"/>
          <p:cNvSpPr>
            <a:spLocks noGrp="1" noRot="1" noChangeAspect="1" noChangeArrowheads="1" noTextEdit="1"/>
          </p:cNvSpPr>
          <p:nvPr>
            <p:ph type="sldImg"/>
          </p:nvPr>
        </p:nvSpPr>
        <p:spPr>
          <a:xfrm>
            <a:off x="917575" y="744538"/>
            <a:ext cx="4962525" cy="3722687"/>
          </a:xfrm>
          <a:ln/>
        </p:spPr>
      </p:sp>
      <p:sp>
        <p:nvSpPr>
          <p:cNvPr id="557060" name="Rectangle 3"/>
          <p:cNvSpPr>
            <a:spLocks noGrp="1" noChangeArrowheads="1"/>
          </p:cNvSpPr>
          <p:nvPr>
            <p:ph type="body" idx="1"/>
          </p:nvPr>
        </p:nvSpPr>
        <p:spPr>
          <a:noFill/>
        </p:spPr>
        <p:txBody>
          <a:bodyPr/>
          <a:lstStyle/>
          <a:p>
            <a:pPr eaLnBrk="1" hangingPunct="1"/>
            <a:r>
              <a:rPr lang="en-GB" dirty="0" smtClean="0"/>
              <a:t>If you have not previously created a user area on Web of Knowledge, follow the </a:t>
            </a:r>
            <a:r>
              <a:rPr lang="en-GB" b="1" dirty="0" smtClean="0"/>
              <a:t>Register</a:t>
            </a:r>
            <a:r>
              <a:rPr lang="en-GB" dirty="0" smtClean="0"/>
              <a:t> link, otherwise, go to </a:t>
            </a:r>
            <a:r>
              <a:rPr lang="en-GB" b="1" dirty="0" smtClean="0"/>
              <a:t>Sign In</a:t>
            </a:r>
            <a:r>
              <a:rPr lang="en-GB" b="0" dirty="0" smtClean="0"/>
              <a:t>.</a:t>
            </a:r>
          </a:p>
        </p:txBody>
      </p:sp>
    </p:spTree>
  </p:cSld>
  <p:clrMapOvr>
    <a:masterClrMapping/>
  </p:clrMapOvr>
</p:notes>
</file>

<file path=ppt/notesSlides/notesSlide1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8082"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C66AC287-8D47-4717-A682-58368F9E90B6}" type="slidenum">
              <a:rPr lang="en-GB" smtClean="0"/>
              <a:pPr eaLnBrk="1" hangingPunct="1"/>
              <a:t>179</a:t>
            </a:fld>
            <a:endParaRPr lang="en-GB" smtClean="0"/>
          </a:p>
        </p:txBody>
      </p:sp>
      <p:sp>
        <p:nvSpPr>
          <p:cNvPr id="558083" name="Rectangle 2"/>
          <p:cNvSpPr>
            <a:spLocks noGrp="1" noRot="1" noChangeAspect="1" noChangeArrowheads="1" noTextEdit="1"/>
          </p:cNvSpPr>
          <p:nvPr>
            <p:ph type="sldImg"/>
          </p:nvPr>
        </p:nvSpPr>
        <p:spPr>
          <a:xfrm>
            <a:off x="917575" y="744538"/>
            <a:ext cx="4962525" cy="3722687"/>
          </a:xfrm>
          <a:ln/>
        </p:spPr>
      </p:sp>
      <p:sp>
        <p:nvSpPr>
          <p:cNvPr id="558084" name="Rectangle 3"/>
          <p:cNvSpPr>
            <a:spLocks noGrp="1" noChangeArrowheads="1"/>
          </p:cNvSpPr>
          <p:nvPr>
            <p:ph type="body" idx="1"/>
          </p:nvPr>
        </p:nvSpPr>
        <p:spPr>
          <a:noFill/>
        </p:spPr>
        <p:txBody>
          <a:bodyPr/>
          <a:lstStyle/>
          <a:p>
            <a:pPr eaLnBrk="1" hangingPunct="1"/>
            <a:r>
              <a:rPr lang="en-GB" dirty="0" smtClean="0"/>
              <a:t>Enter your Web of Knowledge username and password</a:t>
            </a:r>
          </a:p>
        </p:txBody>
      </p:sp>
    </p:spTree>
  </p:cSld>
  <p:clrMapOvr>
    <a:masterClrMapping/>
  </p:clrMapOvr>
</p:notes>
</file>

<file path=ppt/notesSlides/notesSlide1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9106"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888D2C59-239E-48F6-8B79-BAA51B58F549}" type="slidenum">
              <a:rPr lang="en-GB" smtClean="0"/>
              <a:pPr eaLnBrk="1" hangingPunct="1"/>
              <a:t>180</a:t>
            </a:fld>
            <a:endParaRPr lang="en-GB" smtClean="0"/>
          </a:p>
        </p:txBody>
      </p:sp>
      <p:sp>
        <p:nvSpPr>
          <p:cNvPr id="559107" name="Rectangle 2"/>
          <p:cNvSpPr>
            <a:spLocks noGrp="1" noRot="1" noChangeAspect="1" noChangeArrowheads="1" noTextEdit="1"/>
          </p:cNvSpPr>
          <p:nvPr>
            <p:ph type="sldImg"/>
          </p:nvPr>
        </p:nvSpPr>
        <p:spPr>
          <a:xfrm>
            <a:off x="917575" y="744538"/>
            <a:ext cx="4962525" cy="3722687"/>
          </a:xfrm>
          <a:ln/>
        </p:spPr>
      </p:sp>
      <p:sp>
        <p:nvSpPr>
          <p:cNvPr id="559108" name="Rectangle 3"/>
          <p:cNvSpPr>
            <a:spLocks noGrp="1" noChangeArrowheads="1"/>
          </p:cNvSpPr>
          <p:nvPr>
            <p:ph type="body" idx="1"/>
          </p:nvPr>
        </p:nvSpPr>
        <p:spPr>
          <a:noFill/>
        </p:spPr>
        <p:txBody>
          <a:bodyPr/>
          <a:lstStyle/>
          <a:p>
            <a:pPr eaLnBrk="1" hangingPunct="1"/>
            <a:r>
              <a:rPr lang="en-GB" dirty="0" smtClean="0"/>
              <a:t>Select the</a:t>
            </a:r>
            <a:r>
              <a:rPr lang="en-GB" b="1" dirty="0" smtClean="0"/>
              <a:t> EndNote</a:t>
            </a:r>
            <a:r>
              <a:rPr lang="en-GB" dirty="0" smtClean="0"/>
              <a:t> link.</a:t>
            </a:r>
          </a:p>
          <a:p>
            <a:pPr eaLnBrk="1" hangingPunct="1"/>
            <a:endParaRPr lang="en-GB" dirty="0" smtClean="0"/>
          </a:p>
        </p:txBody>
      </p:sp>
    </p:spTree>
  </p:cSld>
  <p:clrMapOvr>
    <a:masterClrMapping/>
  </p:clrMapOvr>
</p:notes>
</file>

<file path=ppt/notesSlides/notesSlide1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To use EndNote Online with Word, you must download the Cite While You</a:t>
            </a:r>
            <a:r>
              <a:rPr lang="en-GB" baseline="0" dirty="0" smtClean="0"/>
              <a:t> Write plug-in.</a:t>
            </a:r>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181</a:t>
            </a:fld>
            <a:endParaRPr lang="en-GB"/>
          </a:p>
        </p:txBody>
      </p:sp>
    </p:spTree>
    <p:extLst>
      <p:ext uri="{BB962C8B-B14F-4D97-AF65-F5344CB8AC3E}">
        <p14:creationId xmlns:p14="http://schemas.microsoft.com/office/powerpoint/2010/main" val="807721306"/>
      </p:ext>
    </p:extLst>
  </p:cSld>
  <p:clrMapOvr>
    <a:masterClrMapping/>
  </p:clrMapOvr>
</p:notes>
</file>

<file path=ppt/notesSlides/notesSlide1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GB" dirty="0" smtClean="0"/>
              <a:t>Initially there are no references to show </a:t>
            </a:r>
            <a:r>
              <a:rPr lang="en-GB" baseline="0" dirty="0" smtClean="0"/>
              <a:t> in </a:t>
            </a:r>
            <a:r>
              <a:rPr lang="en-GB" b="1" baseline="0" dirty="0" smtClean="0"/>
              <a:t>All My References</a:t>
            </a:r>
            <a:endParaRPr lang="en-GB" b="1" dirty="0" smtClean="0"/>
          </a:p>
          <a:p>
            <a:r>
              <a:rPr lang="en-GB" dirty="0" smtClean="0"/>
              <a:t>After synchronisation, the library looks like this.</a:t>
            </a:r>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182</a:t>
            </a:fld>
            <a:endParaRPr lang="en-GB"/>
          </a:p>
        </p:txBody>
      </p:sp>
    </p:spTree>
    <p:extLst>
      <p:ext uri="{BB962C8B-B14F-4D97-AF65-F5344CB8AC3E}">
        <p14:creationId xmlns:p14="http://schemas.microsoft.com/office/powerpoint/2010/main" val="294887002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The various options allow viewing of the</a:t>
            </a:r>
            <a:r>
              <a:rPr lang="en-GB" baseline="0" dirty="0" smtClean="0"/>
              <a:t> full EndNote record, a preview of the entry in the selected reference style, an attached </a:t>
            </a:r>
            <a:r>
              <a:rPr lang="en-GB" baseline="0" dirty="0" err="1" smtClean="0"/>
              <a:t>pdf</a:t>
            </a:r>
            <a:r>
              <a:rPr lang="en-GB" baseline="0" dirty="0" smtClean="0"/>
              <a:t> or a combination of these, at the right of the screen or below the main library.</a:t>
            </a:r>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19</a:t>
            </a:fld>
            <a:endParaRPr lang="en-GB"/>
          </a:p>
        </p:txBody>
      </p:sp>
    </p:spTree>
    <p:extLst>
      <p:ext uri="{BB962C8B-B14F-4D97-AF65-F5344CB8AC3E}">
        <p14:creationId xmlns:p14="http://schemas.microsoft.com/office/powerpoint/2010/main" val="1704346657"/>
      </p:ext>
    </p:extLst>
  </p:cSld>
  <p:clrMapOvr>
    <a:masterClrMapping/>
  </p:clrMapOvr>
</p:notes>
</file>

<file path=ppt/notesSlides/notesSlide1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r>
              <a:rPr lang="en-GB" dirty="0" smtClean="0"/>
              <a:t>In the EndNote Library, go to </a:t>
            </a:r>
            <a:r>
              <a:rPr lang="en-GB" b="1" dirty="0" smtClean="0"/>
              <a:t>EndNote X7, Preferences </a:t>
            </a:r>
            <a:endParaRPr lang="en-US" b="1"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183</a:t>
            </a:fld>
            <a:endParaRPr lang="en-GB"/>
          </a:p>
        </p:txBody>
      </p:sp>
    </p:spTree>
    <p:extLst>
      <p:ext uri="{BB962C8B-B14F-4D97-AF65-F5344CB8AC3E}">
        <p14:creationId xmlns:p14="http://schemas.microsoft.com/office/powerpoint/2010/main" val="3130368700"/>
      </p:ext>
    </p:extLst>
  </p:cSld>
  <p:clrMapOvr>
    <a:masterClrMapping/>
  </p:clrMapOvr>
</p:notes>
</file>

<file path=ppt/notesSlides/notesSlide1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Go to the </a:t>
            </a:r>
            <a:r>
              <a:rPr lang="en-GB" b="1" dirty="0" smtClean="0"/>
              <a:t>Sync</a:t>
            </a:r>
            <a:r>
              <a:rPr lang="en-GB" dirty="0" smtClean="0"/>
              <a:t> option, and enter email address and password as used with Web of Knowledge. Choose whether to Sync automatically - this will synchronise every 15 minutes and when the library is closed. Click </a:t>
            </a:r>
            <a:r>
              <a:rPr lang="en-GB" b="1" dirty="0" smtClean="0"/>
              <a:t>Enable Sync</a:t>
            </a:r>
            <a:r>
              <a:rPr lang="en-GB" b="0" dirty="0" smtClean="0"/>
              <a:t>.</a:t>
            </a:r>
            <a:r>
              <a:rPr lang="en-GB" b="0" baseline="0" dirty="0" smtClean="0"/>
              <a:t> Note that it is only possible to Sync with a single desktop X7 library.</a:t>
            </a:r>
          </a:p>
          <a:p>
            <a:r>
              <a:rPr lang="en-GB" b="0" baseline="0" dirty="0" smtClean="0"/>
              <a:t>EndNote Web will synchronise </a:t>
            </a:r>
            <a:r>
              <a:rPr lang="en-GB" b="1" baseline="0" dirty="0" smtClean="0"/>
              <a:t>All References</a:t>
            </a:r>
            <a:r>
              <a:rPr lang="en-GB" b="0" baseline="0" dirty="0" smtClean="0"/>
              <a:t> and ordinary Groups. It will not sync Smart Groups as these are not a web option..</a:t>
            </a:r>
          </a:p>
          <a:p>
            <a:r>
              <a:rPr lang="en-GB" b="0" baseline="0" dirty="0" smtClean="0"/>
              <a:t>Note that the first synchronisation will take a long time, regardless of the number of references in the library - subsequent syncs will be much quicker.</a:t>
            </a:r>
            <a:endParaRPr lang="en-GB" b="1"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184</a:t>
            </a:fld>
            <a:endParaRPr lang="en-GB"/>
          </a:p>
        </p:txBody>
      </p:sp>
    </p:spTree>
    <p:extLst>
      <p:ext uri="{BB962C8B-B14F-4D97-AF65-F5344CB8AC3E}">
        <p14:creationId xmlns:p14="http://schemas.microsoft.com/office/powerpoint/2010/main" val="2025500385"/>
      </p:ext>
    </p:extLst>
  </p:cSld>
  <p:clrMapOvr>
    <a:masterClrMapping/>
  </p:clrMapOvr>
</p:notes>
</file>

<file path=ppt/notesSlides/notesSlide1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On future visits you may be asked to confirm your EndNote Web</a:t>
            </a:r>
            <a:r>
              <a:rPr lang="en-GB" baseline="0" dirty="0" smtClean="0"/>
              <a:t> credentials.</a:t>
            </a:r>
          </a:p>
          <a:p>
            <a:r>
              <a:rPr lang="en-GB" b="1" baseline="0" dirty="0" smtClean="0"/>
              <a:t>Important - </a:t>
            </a:r>
            <a:r>
              <a:rPr lang="en-GB" b="0" baseline="0" dirty="0" smtClean="0"/>
              <a:t>if you are working with EndNote Online on a computer that does not have EndNote X7, make sure that the Word EndNote toolbar Cite While You Write options are set to EndNote Web, otherwise the software will look for an X7 upgrade and not function.</a:t>
            </a:r>
            <a:endParaRPr lang="en-GB" b="1"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185</a:t>
            </a:fld>
            <a:endParaRPr lang="en-GB"/>
          </a:p>
        </p:txBody>
      </p:sp>
    </p:spTree>
    <p:extLst>
      <p:ext uri="{BB962C8B-B14F-4D97-AF65-F5344CB8AC3E}">
        <p14:creationId xmlns:p14="http://schemas.microsoft.com/office/powerpoint/2010/main" val="4201787154"/>
      </p:ext>
    </p:extLst>
  </p:cSld>
  <p:clrMapOvr>
    <a:masterClrMapping/>
  </p:clrMapOvr>
</p:notes>
</file>

<file path=ppt/notesSlides/notesSlide1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Click the Sync icon to start the procedure at any time.</a:t>
            </a:r>
            <a:endParaRPr lang="en-GB"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186</a:t>
            </a:fld>
            <a:endParaRPr lang="en-GB"/>
          </a:p>
        </p:txBody>
      </p:sp>
    </p:spTree>
    <p:extLst>
      <p:ext uri="{BB962C8B-B14F-4D97-AF65-F5344CB8AC3E}">
        <p14:creationId xmlns:p14="http://schemas.microsoft.com/office/powerpoint/2010/main" val="2569712308"/>
      </p:ext>
    </p:extLst>
  </p:cSld>
  <p:clrMapOvr>
    <a:masterClrMapping/>
  </p:clrMapOvr>
</p:notes>
</file>

<file path=ppt/notesSlides/notesSlide1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GB" dirty="0" smtClean="0"/>
              <a:t>It is recommended that you create a backup copy of the library before syncing.</a:t>
            </a:r>
          </a:p>
          <a:p>
            <a:r>
              <a:rPr lang="en-GB" dirty="0" smtClean="0"/>
              <a:t>Save the compressed library in an appropriate location.</a:t>
            </a:r>
          </a:p>
          <a:p>
            <a:r>
              <a:rPr lang="en-GB" baseline="0" dirty="0" smtClean="0"/>
              <a:t>If the same record has been edited in both libraries since the last sync, EndNote will post this as a conflict and ask you which record to keep.</a:t>
            </a:r>
            <a:endParaRPr lang="en-GB" dirty="0" smtClean="0"/>
          </a:p>
          <a:p>
            <a:endParaRPr lang="en-GB"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187</a:t>
            </a:fld>
            <a:endParaRPr lang="en-GB"/>
          </a:p>
        </p:txBody>
      </p:sp>
    </p:spTree>
    <p:extLst>
      <p:ext uri="{BB962C8B-B14F-4D97-AF65-F5344CB8AC3E}">
        <p14:creationId xmlns:p14="http://schemas.microsoft.com/office/powerpoint/2010/main" val="314989132"/>
      </p:ext>
    </p:extLst>
  </p:cSld>
  <p:clrMapOvr>
    <a:masterClrMapping/>
  </p:clrMapOvr>
</p:notes>
</file>

<file path=ppt/notesSlides/notesSlide1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All references</a:t>
            </a:r>
            <a:r>
              <a:rPr lang="en-GB" baseline="0" dirty="0" smtClean="0"/>
              <a:t> and normal groups are copied, with attachments.</a:t>
            </a:r>
            <a:endParaRPr lang="en-GB"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188</a:t>
            </a:fld>
            <a:endParaRPr lang="en-GB"/>
          </a:p>
        </p:txBody>
      </p:sp>
    </p:spTree>
    <p:extLst>
      <p:ext uri="{BB962C8B-B14F-4D97-AF65-F5344CB8AC3E}">
        <p14:creationId xmlns:p14="http://schemas.microsoft.com/office/powerpoint/2010/main" val="1058916306"/>
      </p:ext>
    </p:extLst>
  </p:cSld>
  <p:clrMapOvr>
    <a:masterClrMapping/>
  </p:clrMapOvr>
</p:notes>
</file>

<file path=ppt/notesSlides/notesSlide1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Download the Macintosh plug in from the Format tab</a:t>
            </a:r>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190</a:t>
            </a:fld>
            <a:endParaRPr lang="en-GB"/>
          </a:p>
        </p:txBody>
      </p:sp>
    </p:spTree>
    <p:extLst>
      <p:ext uri="{BB962C8B-B14F-4D97-AF65-F5344CB8AC3E}">
        <p14:creationId xmlns:p14="http://schemas.microsoft.com/office/powerpoint/2010/main" val="3655716777"/>
      </p:ext>
    </p:extLst>
  </p:cSld>
  <p:clrMapOvr>
    <a:masterClrMapping/>
  </p:clrMapOvr>
</p:notes>
</file>

<file path=ppt/notesSlides/notesSlide1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If using EndNote X7, go to </a:t>
            </a:r>
            <a:r>
              <a:rPr lang="en-GB" b="1" baseline="0" dirty="0" smtClean="0"/>
              <a:t>Tools, Cite While You Write Preferences.</a:t>
            </a:r>
            <a:endParaRPr lang="en-GB" b="1"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191</a:t>
            </a:fld>
            <a:endParaRPr lang="en-GB"/>
          </a:p>
        </p:txBody>
      </p:sp>
    </p:spTree>
    <p:extLst>
      <p:ext uri="{BB962C8B-B14F-4D97-AF65-F5344CB8AC3E}">
        <p14:creationId xmlns:p14="http://schemas.microsoft.com/office/powerpoint/2010/main" val="2027552952"/>
      </p:ext>
    </p:extLst>
  </p:cSld>
  <p:clrMapOvr>
    <a:masterClrMapping/>
  </p:clrMapOvr>
</p:notes>
</file>

<file path=ppt/notesSlides/notesSlide1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Make choices on the General tab, or to switch to EndNote</a:t>
            </a:r>
            <a:r>
              <a:rPr lang="en-GB" baseline="0" dirty="0" smtClean="0"/>
              <a:t> Online, go to the </a:t>
            </a:r>
            <a:r>
              <a:rPr lang="en-GB" b="1" baseline="0" dirty="0" smtClean="0"/>
              <a:t>Application</a:t>
            </a:r>
            <a:r>
              <a:rPr lang="en-GB" baseline="0" dirty="0" smtClean="0"/>
              <a:t> tab</a:t>
            </a:r>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192</a:t>
            </a:fld>
            <a:endParaRPr lang="en-GB"/>
          </a:p>
        </p:txBody>
      </p:sp>
    </p:spTree>
    <p:extLst>
      <p:ext uri="{BB962C8B-B14F-4D97-AF65-F5344CB8AC3E}">
        <p14:creationId xmlns:p14="http://schemas.microsoft.com/office/powerpoint/2010/main" val="409589889"/>
      </p:ext>
    </p:extLst>
  </p:cSld>
  <p:clrMapOvr>
    <a:masterClrMapping/>
  </p:clrMapOvr>
</p:notes>
</file>

<file path=ppt/notesSlides/notesSlide1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Switch to EndNote online and click </a:t>
            </a:r>
            <a:r>
              <a:rPr lang="en-GB" b="1" dirty="0" smtClean="0"/>
              <a:t>OK</a:t>
            </a:r>
            <a:r>
              <a:rPr lang="en-GB" dirty="0" smtClean="0"/>
              <a:t>. Your Web</a:t>
            </a:r>
            <a:r>
              <a:rPr lang="en-GB" baseline="0" dirty="0" smtClean="0"/>
              <a:t> of Knowledge ID and password are required.</a:t>
            </a:r>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193</a:t>
            </a:fld>
            <a:endParaRPr lang="en-GB"/>
          </a:p>
        </p:txBody>
      </p:sp>
    </p:spTree>
    <p:extLst>
      <p:ext uri="{BB962C8B-B14F-4D97-AF65-F5344CB8AC3E}">
        <p14:creationId xmlns:p14="http://schemas.microsoft.com/office/powerpoint/2010/main" val="171496368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It is also possible just to view the library pane.</a:t>
            </a:r>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20</a:t>
            </a:fld>
            <a:endParaRPr lang="en-GB"/>
          </a:p>
        </p:txBody>
      </p:sp>
    </p:spTree>
    <p:extLst>
      <p:ext uri="{BB962C8B-B14F-4D97-AF65-F5344CB8AC3E}">
        <p14:creationId xmlns:p14="http://schemas.microsoft.com/office/powerpoint/2010/main" val="278452052"/>
      </p:ext>
    </p:extLst>
  </p:cSld>
  <p:clrMapOvr>
    <a:masterClrMapping/>
  </p:clrMapOvr>
</p:notes>
</file>

<file path=ppt/notesSlides/notesSlide1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The Endnote online toolbar is displayed. Use </a:t>
            </a:r>
            <a:r>
              <a:rPr lang="en-GB" b="1" dirty="0" smtClean="0"/>
              <a:t>'Insert Citation(s)'</a:t>
            </a:r>
            <a:r>
              <a:rPr lang="en-GB" b="1" baseline="0" dirty="0" smtClean="0"/>
              <a:t> </a:t>
            </a:r>
            <a:r>
              <a:rPr lang="en-GB" baseline="0" dirty="0" smtClean="0"/>
              <a:t>to locate required references.</a:t>
            </a:r>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194</a:t>
            </a:fld>
            <a:endParaRPr lang="en-GB"/>
          </a:p>
        </p:txBody>
      </p:sp>
    </p:spTree>
    <p:extLst>
      <p:ext uri="{BB962C8B-B14F-4D97-AF65-F5344CB8AC3E}">
        <p14:creationId xmlns:p14="http://schemas.microsoft.com/office/powerpoint/2010/main" val="4167788278"/>
      </p:ext>
    </p:extLst>
  </p:cSld>
  <p:clrMapOvr>
    <a:masterClrMapping/>
  </p:clrMapOvr>
</p:notes>
</file>

<file path=ppt/notesSlides/notesSlide1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Enter a search term in the</a:t>
            </a:r>
            <a:r>
              <a:rPr lang="en-GB" baseline="0" dirty="0" smtClean="0"/>
              <a:t> </a:t>
            </a:r>
            <a:r>
              <a:rPr lang="en-GB" b="1" baseline="0" dirty="0" smtClean="0"/>
              <a:t>Find Citation </a:t>
            </a:r>
            <a:r>
              <a:rPr lang="en-GB" baseline="0" dirty="0" smtClean="0"/>
              <a:t>box, and choose the required entry. Click </a:t>
            </a:r>
            <a:r>
              <a:rPr lang="en-GB" b="1" baseline="0" dirty="0" smtClean="0"/>
              <a:t>Insert</a:t>
            </a:r>
            <a:r>
              <a:rPr lang="en-GB" baseline="0" dirty="0" smtClean="0"/>
              <a:t> for normal citations, or to change the format, use the dropdown menu.</a:t>
            </a:r>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195</a:t>
            </a:fld>
            <a:endParaRPr lang="en-GB"/>
          </a:p>
        </p:txBody>
      </p:sp>
    </p:spTree>
    <p:extLst>
      <p:ext uri="{BB962C8B-B14F-4D97-AF65-F5344CB8AC3E}">
        <p14:creationId xmlns:p14="http://schemas.microsoft.com/office/powerpoint/2010/main" val="4128152249"/>
      </p:ext>
    </p:extLst>
  </p:cSld>
  <p:clrMapOvr>
    <a:masterClrMapping/>
  </p:clrMapOvr>
</p:notes>
</file>

<file path=ppt/notesSlides/notesSlide1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Entries are inserted according</a:t>
            </a:r>
            <a:r>
              <a:rPr lang="en-GB" baseline="0" dirty="0" smtClean="0"/>
              <a:t> to the reference style chosen.</a:t>
            </a:r>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196</a:t>
            </a:fld>
            <a:endParaRPr lang="en-GB"/>
          </a:p>
        </p:txBody>
      </p:sp>
    </p:spTree>
    <p:extLst>
      <p:ext uri="{BB962C8B-B14F-4D97-AF65-F5344CB8AC3E}">
        <p14:creationId xmlns:p14="http://schemas.microsoft.com/office/powerpoint/2010/main" val="3872262360"/>
      </p:ext>
    </p:extLst>
  </p:cSld>
  <p:clrMapOvr>
    <a:masterClrMapping/>
  </p:clrMapOvr>
</p:notes>
</file>

<file path=ppt/notesSlides/notesSlide1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Use the </a:t>
            </a:r>
            <a:r>
              <a:rPr lang="en-GB" b="1" dirty="0" smtClean="0"/>
              <a:t>Configure</a:t>
            </a:r>
            <a:r>
              <a:rPr lang="en-GB" b="1" baseline="0" dirty="0" smtClean="0"/>
              <a:t> Bibliography </a:t>
            </a:r>
            <a:r>
              <a:rPr lang="en-GB" baseline="0" dirty="0" smtClean="0"/>
              <a:t>window to reformat the document with a chosen reference style, or go to the </a:t>
            </a:r>
            <a:r>
              <a:rPr lang="en-GB" b="1" baseline="0" dirty="0" smtClean="0"/>
              <a:t>Layout</a:t>
            </a:r>
            <a:r>
              <a:rPr lang="en-GB" baseline="0" dirty="0" smtClean="0"/>
              <a:t> tab for other options.</a:t>
            </a:r>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197</a:t>
            </a:fld>
            <a:endParaRPr lang="en-GB"/>
          </a:p>
        </p:txBody>
      </p:sp>
    </p:spTree>
    <p:extLst>
      <p:ext uri="{BB962C8B-B14F-4D97-AF65-F5344CB8AC3E}">
        <p14:creationId xmlns:p14="http://schemas.microsoft.com/office/powerpoint/2010/main" val="2263113166"/>
      </p:ext>
    </p:extLst>
  </p:cSld>
  <p:clrMapOvr>
    <a:masterClrMapping/>
  </p:clrMapOvr>
</p:notes>
</file>

<file path=ppt/notesSlides/notesSlide1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To make changes to any citation in the document you must use the Edit &amp;</a:t>
            </a:r>
            <a:r>
              <a:rPr lang="en-GB" baseline="0" dirty="0" smtClean="0"/>
              <a:t> Manage Citation(s) option.</a:t>
            </a:r>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198</a:t>
            </a:fld>
            <a:endParaRPr lang="en-GB"/>
          </a:p>
        </p:txBody>
      </p:sp>
    </p:spTree>
    <p:extLst>
      <p:ext uri="{BB962C8B-B14F-4D97-AF65-F5344CB8AC3E}">
        <p14:creationId xmlns:p14="http://schemas.microsoft.com/office/powerpoint/2010/main" val="1438022520"/>
      </p:ext>
    </p:extLst>
  </p:cSld>
  <p:clrMapOvr>
    <a:masterClrMapping/>
  </p:clrMapOvr>
</p:notes>
</file>

<file path=ppt/notesSlides/notesSlide1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To add a page number to a specific reference, select the reference and then enter the exact</a:t>
            </a:r>
            <a:r>
              <a:rPr lang="en-GB" baseline="0" dirty="0" smtClean="0"/>
              <a:t> character string (including any leading spaces) in the </a:t>
            </a:r>
            <a:r>
              <a:rPr lang="en-GB" b="1" baseline="0" dirty="0" smtClean="0"/>
              <a:t>Suffix</a:t>
            </a:r>
            <a:r>
              <a:rPr lang="en-GB" baseline="0" dirty="0" smtClean="0"/>
              <a:t> box, NOT the Pages box. Click </a:t>
            </a:r>
            <a:r>
              <a:rPr lang="en-GB" b="1" baseline="0" dirty="0" smtClean="0"/>
              <a:t>OK</a:t>
            </a:r>
            <a:endParaRPr lang="en-GB" b="1"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199</a:t>
            </a:fld>
            <a:endParaRPr lang="en-GB"/>
          </a:p>
        </p:txBody>
      </p:sp>
    </p:spTree>
    <p:extLst>
      <p:ext uri="{BB962C8B-B14F-4D97-AF65-F5344CB8AC3E}">
        <p14:creationId xmlns:p14="http://schemas.microsoft.com/office/powerpoint/2010/main" val="2514124375"/>
      </p:ext>
    </p:extLst>
  </p:cSld>
  <p:clrMapOvr>
    <a:masterClrMapping/>
  </p:clrMapOvr>
</p:notes>
</file>

<file path=ppt/notesSlides/notesSlide1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EndNote tools must be used for any editing of in-text citations, including removal. Go to </a:t>
            </a:r>
            <a:r>
              <a:rPr lang="en-GB" b="1" dirty="0" smtClean="0"/>
              <a:t>Edit &amp; Manage</a:t>
            </a:r>
            <a:r>
              <a:rPr lang="en-GB" b="1" baseline="0" dirty="0" smtClean="0"/>
              <a:t> Citation(s) </a:t>
            </a:r>
            <a:r>
              <a:rPr lang="en-GB" baseline="0" dirty="0" smtClean="0"/>
              <a:t>on the EndNote toolbar</a:t>
            </a:r>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200</a:t>
            </a:fld>
            <a:endParaRPr lang="en-GB"/>
          </a:p>
        </p:txBody>
      </p:sp>
    </p:spTree>
    <p:extLst>
      <p:ext uri="{BB962C8B-B14F-4D97-AF65-F5344CB8AC3E}">
        <p14:creationId xmlns:p14="http://schemas.microsoft.com/office/powerpoint/2010/main" val="1916685258"/>
      </p:ext>
    </p:extLst>
  </p:cSld>
  <p:clrMapOvr>
    <a:masterClrMapping/>
  </p:clrMapOvr>
</p:notes>
</file>

<file path=ppt/notesSlides/notesSlide1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Select the citation</a:t>
            </a:r>
            <a:r>
              <a:rPr lang="en-GB" baseline="0" dirty="0" smtClean="0"/>
              <a:t> to be edited and click the tools icon on the right hand side. Choose </a:t>
            </a:r>
            <a:r>
              <a:rPr lang="en-GB" b="1" baseline="0" dirty="0" smtClean="0"/>
              <a:t>Remove Citation </a:t>
            </a:r>
            <a:r>
              <a:rPr lang="en-GB" baseline="0" dirty="0" smtClean="0"/>
              <a:t>from the dropdown menu and click </a:t>
            </a:r>
            <a:r>
              <a:rPr lang="en-GB" b="1" baseline="0" dirty="0" smtClean="0"/>
              <a:t>OK.</a:t>
            </a:r>
            <a:endParaRPr lang="en-GB" b="1"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201</a:t>
            </a:fld>
            <a:endParaRPr lang="en-GB"/>
          </a:p>
        </p:txBody>
      </p:sp>
    </p:spTree>
    <p:extLst>
      <p:ext uri="{BB962C8B-B14F-4D97-AF65-F5344CB8AC3E}">
        <p14:creationId xmlns:p14="http://schemas.microsoft.com/office/powerpoint/2010/main" val="747857175"/>
      </p:ext>
    </p:extLst>
  </p:cSld>
  <p:clrMapOvr>
    <a:masterClrMapping/>
  </p:clrMapOvr>
</p:notes>
</file>

<file path=ppt/notesSlides/notesSlide1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The citation and full reference is removed from the document. Because the bibliographic reference is generated by the citation, a reference will only be removed when</a:t>
            </a:r>
            <a:r>
              <a:rPr lang="en-GB" baseline="0" dirty="0" smtClean="0"/>
              <a:t> its last citation has been deleted from  the document</a:t>
            </a:r>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202</a:t>
            </a:fld>
            <a:endParaRPr lang="en-GB"/>
          </a:p>
        </p:txBody>
      </p:sp>
    </p:spTree>
    <p:extLst>
      <p:ext uri="{BB962C8B-B14F-4D97-AF65-F5344CB8AC3E}">
        <p14:creationId xmlns:p14="http://schemas.microsoft.com/office/powerpoint/2010/main" val="1098665278"/>
      </p:ext>
    </p:extLst>
  </p:cSld>
  <p:clrMapOvr>
    <a:masterClrMapping/>
  </p:clrMapOvr>
</p:notes>
</file>

<file path=ppt/notesSlides/notesSlide1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To change the layout of the bibliography, go to </a:t>
            </a:r>
            <a:r>
              <a:rPr lang="en-GB" b="1" dirty="0" smtClean="0"/>
              <a:t>Configure</a:t>
            </a:r>
            <a:r>
              <a:rPr lang="en-GB" b="1" baseline="0" dirty="0" smtClean="0"/>
              <a:t> Bibliography </a:t>
            </a:r>
            <a:r>
              <a:rPr lang="en-GB" baseline="0" dirty="0" smtClean="0"/>
              <a:t>on the EndNote toolbar.</a:t>
            </a:r>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203</a:t>
            </a:fld>
            <a:endParaRPr lang="en-GB"/>
          </a:p>
        </p:txBody>
      </p:sp>
    </p:spTree>
    <p:extLst>
      <p:ext uri="{BB962C8B-B14F-4D97-AF65-F5344CB8AC3E}">
        <p14:creationId xmlns:p14="http://schemas.microsoft.com/office/powerpoint/2010/main" val="155008496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21</a:t>
            </a:fld>
            <a:endParaRPr lang="en-GB"/>
          </a:p>
        </p:txBody>
      </p:sp>
    </p:spTree>
    <p:extLst>
      <p:ext uri="{BB962C8B-B14F-4D97-AF65-F5344CB8AC3E}">
        <p14:creationId xmlns:p14="http://schemas.microsoft.com/office/powerpoint/2010/main" val="2810532167"/>
      </p:ext>
    </p:extLst>
  </p:cSld>
  <p:clrMapOvr>
    <a:masterClrMapping/>
  </p:clrMapOvr>
</p:notes>
</file>

<file path=ppt/notesSlides/notesSlide1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Use this window to reduce the hanging indent to 0,and/or</a:t>
            </a:r>
            <a:r>
              <a:rPr lang="en-GB" baseline="0" dirty="0" smtClean="0"/>
              <a:t> create spacing between reference entries.</a:t>
            </a:r>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204</a:t>
            </a:fld>
            <a:endParaRPr lang="en-GB"/>
          </a:p>
        </p:txBody>
      </p:sp>
    </p:spTree>
    <p:extLst>
      <p:ext uri="{BB962C8B-B14F-4D97-AF65-F5344CB8AC3E}">
        <p14:creationId xmlns:p14="http://schemas.microsoft.com/office/powerpoint/2010/main" val="1909743231"/>
      </p:ext>
    </p:extLst>
  </p:cSld>
  <p:clrMapOvr>
    <a:masterClrMapping/>
  </p:clrMapOvr>
</p:notes>
</file>

<file path=ppt/notesSlides/notesSlide1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9378"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1F2C672C-8A6C-45D1-9BC1-189365D1E263}" type="slidenum">
              <a:rPr lang="en-GB"/>
              <a:pPr eaLnBrk="1" hangingPunct="1"/>
              <a:t>207</a:t>
            </a:fld>
            <a:endParaRPr lang="en-GB"/>
          </a:p>
        </p:txBody>
      </p:sp>
      <p:sp>
        <p:nvSpPr>
          <p:cNvPr id="229379" name="Rectangle 2"/>
          <p:cNvSpPr>
            <a:spLocks noGrp="1" noRot="1" noChangeAspect="1" noChangeArrowheads="1" noTextEdit="1"/>
          </p:cNvSpPr>
          <p:nvPr>
            <p:ph type="sldImg"/>
          </p:nvPr>
        </p:nvSpPr>
        <p:spPr>
          <a:ln/>
        </p:spPr>
      </p:sp>
      <p:sp>
        <p:nvSpPr>
          <p:cNvPr id="229380"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2DFCEF0D-06DF-42E7-ABC0-B028335E7733}" type="slidenum">
              <a:rPr lang="en-GB"/>
              <a:pPr eaLnBrk="1" hangingPunct="1"/>
              <a:t>2</a:t>
            </a:fld>
            <a:endParaRPr lang="en-GB"/>
          </a:p>
        </p:txBody>
      </p:sp>
      <p:sp>
        <p:nvSpPr>
          <p:cNvPr id="128003" name="Rectangle 2"/>
          <p:cNvSpPr>
            <a:spLocks noGrp="1" noRot="1" noChangeAspect="1" noChangeArrowheads="1" noTextEdit="1"/>
          </p:cNvSpPr>
          <p:nvPr>
            <p:ph type="sldImg"/>
          </p:nvPr>
        </p:nvSpPr>
        <p:spPr>
          <a:ln/>
        </p:spPr>
      </p:sp>
      <p:sp>
        <p:nvSpPr>
          <p:cNvPr id="128004" name="Rectangle 3"/>
          <p:cNvSpPr>
            <a:spLocks noGrp="1" noChangeArrowheads="1"/>
          </p:cNvSpPr>
          <p:nvPr>
            <p:ph type="body" idx="1"/>
          </p:nvPr>
        </p:nvSpPr>
        <p:spPr>
          <a:noFill/>
        </p:spPr>
        <p:txBody>
          <a:bodyPr/>
          <a:lstStyle/>
          <a:p>
            <a:pPr eaLnBrk="1" hangingPunct="1"/>
            <a:r>
              <a:rPr lang="en-GB" dirty="0" smtClean="0"/>
              <a:t>EndNote is bibliographic management software that allows you to collect all the references from a range of resource types in a single location. </a:t>
            </a:r>
          </a:p>
          <a:p>
            <a:pPr eaLnBrk="1" hangingPunct="1"/>
            <a:r>
              <a:rPr lang="en-GB" dirty="0" smtClean="0"/>
              <a:t>The results of a database search can be automatically exported to EndNote, and other notes, files and graphics can be added to individual records, allowing all information to be stored in a single location.</a:t>
            </a:r>
          </a:p>
          <a:p>
            <a:pPr eaLnBrk="1" hangingPunct="1"/>
            <a:r>
              <a:rPr lang="en-GB" dirty="0" smtClean="0"/>
              <a:t>EndNote works alongside Word, inserts short citations within the text and generates full bibliographic references at the end of the current document. The appearance and management of citations and references is controlled through the EndNote Library.</a:t>
            </a:r>
          </a:p>
          <a:p>
            <a:pPr eaLnBrk="1" hangingPunct="1"/>
            <a:r>
              <a:rPr lang="en-GB" dirty="0" smtClean="0"/>
              <a:t>Using EndNote, a document created with references in one referencing style can be automatically converted to a different referencing style if required.</a:t>
            </a:r>
          </a:p>
          <a:p>
            <a:pPr eaLnBrk="1" hangingPunct="1"/>
            <a:r>
              <a:rPr lang="en-GB" dirty="0" smtClean="0"/>
              <a:t>All features of EndNote can be edited to suit personal preferences.</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22</a:t>
            </a:fld>
            <a:endParaRPr lang="en-GB"/>
          </a:p>
        </p:txBody>
      </p:sp>
    </p:spTree>
    <p:extLst>
      <p:ext uri="{BB962C8B-B14F-4D97-AF65-F5344CB8AC3E}">
        <p14:creationId xmlns:p14="http://schemas.microsoft.com/office/powerpoint/2010/main" val="275511261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When EndNote is installed</a:t>
            </a:r>
            <a:r>
              <a:rPr lang="en-US" baseline="0" dirty="0" smtClean="0"/>
              <a:t> on a Mac, only a basic set of Styles, Filters, and Connection Files is </a:t>
            </a:r>
            <a:r>
              <a:rPr lang="en-US" dirty="0" smtClean="0"/>
              <a:t>downloaded</a:t>
            </a:r>
            <a:r>
              <a:rPr lang="en-US" baseline="0" dirty="0" smtClean="0"/>
              <a:t>.</a:t>
            </a:r>
          </a:p>
          <a:p>
            <a:r>
              <a:rPr lang="en-US" baseline="0" dirty="0" smtClean="0"/>
              <a:t>To make sure all files are available, go to the EndNote dropdown menu, and choose the </a:t>
            </a:r>
            <a:r>
              <a:rPr lang="en-US" b="1" baseline="0" dirty="0" smtClean="0"/>
              <a:t>Customizer</a:t>
            </a:r>
            <a:r>
              <a:rPr lang="en-US" b="1" dirty="0" smtClean="0"/>
              <a:t> </a:t>
            </a:r>
            <a:r>
              <a:rPr lang="en-US" dirty="0" smtClean="0"/>
              <a:t>o</a:t>
            </a:r>
            <a:r>
              <a:rPr lang="en-US" baseline="0" dirty="0" smtClean="0"/>
              <a:t>ption.</a:t>
            </a:r>
            <a:endParaRPr lang="en-US" dirty="0" smtClean="0"/>
          </a:p>
          <a:p>
            <a:endParaRPr lang="en-US"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23</a:t>
            </a:fld>
            <a:endParaRPr lang="en-GB"/>
          </a:p>
        </p:txBody>
      </p:sp>
    </p:spTree>
    <p:extLst>
      <p:ext uri="{BB962C8B-B14F-4D97-AF65-F5344CB8AC3E}">
        <p14:creationId xmlns:p14="http://schemas.microsoft.com/office/powerpoint/2010/main" val="327247135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Check the boxes for </a:t>
            </a:r>
            <a:r>
              <a:rPr lang="en-US" b="1" dirty="0" smtClean="0"/>
              <a:t>Connections,</a:t>
            </a:r>
            <a:r>
              <a:rPr lang="en-US" b="1" baseline="0" dirty="0" smtClean="0"/>
              <a:t> Import Filters </a:t>
            </a:r>
            <a:r>
              <a:rPr lang="en-US" baseline="0" dirty="0" smtClean="0"/>
              <a:t>and</a:t>
            </a:r>
            <a:r>
              <a:rPr lang="en-US" b="1" baseline="0" dirty="0" smtClean="0"/>
              <a:t> Output Styles </a:t>
            </a:r>
            <a:r>
              <a:rPr lang="en-US" baseline="0" dirty="0" smtClean="0"/>
              <a:t>and click </a:t>
            </a:r>
            <a:r>
              <a:rPr lang="en-US" b="1" baseline="0" dirty="0" smtClean="0"/>
              <a:t>Next</a:t>
            </a:r>
            <a:r>
              <a:rPr lang="en-US" baseline="0" dirty="0" smtClean="0"/>
              <a:t>. </a:t>
            </a:r>
            <a:endParaRPr lang="en-US"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24</a:t>
            </a:fld>
            <a:endParaRPr lang="en-GB"/>
          </a:p>
        </p:txBody>
      </p:sp>
    </p:spTree>
    <p:extLst>
      <p:ext uri="{BB962C8B-B14F-4D97-AF65-F5344CB8AC3E}">
        <p14:creationId xmlns:p14="http://schemas.microsoft.com/office/powerpoint/2010/main" val="394171825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080B455C-5524-4855-A8E7-5E7983232A68}" type="slidenum">
              <a:rPr lang="en-GB"/>
              <a:pPr eaLnBrk="1" hangingPunct="1"/>
              <a:t>25</a:t>
            </a:fld>
            <a:endParaRPr lang="en-GB"/>
          </a:p>
        </p:txBody>
      </p:sp>
      <p:sp>
        <p:nvSpPr>
          <p:cNvPr id="138243" name="Rectangle 2"/>
          <p:cNvSpPr>
            <a:spLocks noGrp="1" noRot="1" noChangeAspect="1" noChangeArrowheads="1" noTextEdit="1"/>
          </p:cNvSpPr>
          <p:nvPr>
            <p:ph type="sldImg"/>
          </p:nvPr>
        </p:nvSpPr>
        <p:spPr>
          <a:ln/>
        </p:spPr>
      </p:sp>
      <p:sp>
        <p:nvSpPr>
          <p:cNvPr id="138244" name="Rectangle 3"/>
          <p:cNvSpPr>
            <a:spLocks noGrp="1" noChangeArrowheads="1"/>
          </p:cNvSpPr>
          <p:nvPr>
            <p:ph type="body" idx="1"/>
          </p:nvPr>
        </p:nvSpPr>
        <p:spPr>
          <a:noFill/>
        </p:spPr>
        <p:txBody>
          <a:bodyPr/>
          <a:lstStyle/>
          <a:p>
            <a:pPr eaLnBrk="1" hangingPunct="1"/>
            <a:r>
              <a:rPr lang="en-GB" dirty="0" smtClean="0"/>
              <a:t>The default reference style is 'Annotated'</a:t>
            </a:r>
          </a:p>
          <a:p>
            <a:pPr eaLnBrk="1" hangingPunct="1"/>
            <a:r>
              <a:rPr lang="en-GB" dirty="0" smtClean="0"/>
              <a:t>Use this process to select another style - changes can be made at any time.</a:t>
            </a:r>
          </a:p>
          <a:p>
            <a:pPr eaLnBrk="1" hangingPunct="1"/>
            <a:r>
              <a:rPr lang="en-GB" dirty="0" smtClean="0"/>
              <a:t>Go to the dropdown menu beside the current reference style, and choose </a:t>
            </a:r>
            <a:r>
              <a:rPr lang="en-GB" b="1" dirty="0" smtClean="0"/>
              <a:t>Select Another Style.</a:t>
            </a:r>
            <a:r>
              <a:rPr lang="en-GB" dirty="0" smtClean="0"/>
              <a:t>.</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04A198BA-DC01-4991-9312-FC48648AA2C0}" type="slidenum">
              <a:rPr lang="en-GB"/>
              <a:pPr eaLnBrk="1" hangingPunct="1"/>
              <a:t>26</a:t>
            </a:fld>
            <a:endParaRPr lang="en-GB"/>
          </a:p>
        </p:txBody>
      </p:sp>
      <p:sp>
        <p:nvSpPr>
          <p:cNvPr id="139267" name="Rectangle 2"/>
          <p:cNvSpPr>
            <a:spLocks noGrp="1" noRot="1" noChangeAspect="1" noChangeArrowheads="1" noTextEdit="1"/>
          </p:cNvSpPr>
          <p:nvPr>
            <p:ph type="sldImg"/>
          </p:nvPr>
        </p:nvSpPr>
        <p:spPr>
          <a:ln/>
        </p:spPr>
      </p:sp>
      <p:sp>
        <p:nvSpPr>
          <p:cNvPr id="139268" name="Rectangle 3"/>
          <p:cNvSpPr>
            <a:spLocks noGrp="1" noChangeArrowheads="1"/>
          </p:cNvSpPr>
          <p:nvPr>
            <p:ph type="body" idx="1"/>
          </p:nvPr>
        </p:nvSpPr>
        <p:spPr>
          <a:noFill/>
        </p:spPr>
        <p:txBody>
          <a:bodyPr/>
          <a:lstStyle/>
          <a:p>
            <a:pPr eaLnBrk="1" hangingPunct="1"/>
            <a:r>
              <a:rPr lang="en-GB" dirty="0" smtClean="0"/>
              <a:t>The</a:t>
            </a:r>
            <a:r>
              <a:rPr lang="en-GB" b="1" dirty="0" smtClean="0"/>
              <a:t> Choose a Style</a:t>
            </a:r>
            <a:r>
              <a:rPr lang="en-GB" dirty="0" smtClean="0"/>
              <a:t> window opens. </a:t>
            </a:r>
          </a:p>
          <a:p>
            <a:pPr eaLnBrk="1" hangingPunct="1"/>
            <a:r>
              <a:rPr lang="en-GB" dirty="0" smtClean="0"/>
              <a:t>There are nearly</a:t>
            </a:r>
            <a:r>
              <a:rPr lang="en-GB" baseline="0" dirty="0" smtClean="0"/>
              <a:t> 6000 </a:t>
            </a:r>
            <a:r>
              <a:rPr lang="en-GB" dirty="0" smtClean="0"/>
              <a:t>choices, including general reference styles, journal house styles and academic libraries.</a:t>
            </a:r>
          </a:p>
          <a:p>
            <a:pPr eaLnBrk="1" hangingPunct="1"/>
            <a:r>
              <a:rPr lang="en-GB" dirty="0" smtClean="0"/>
              <a:t>Select a new style, in this case 'MHRA' and click </a:t>
            </a:r>
            <a:r>
              <a:rPr lang="en-GB" b="1" dirty="0" smtClean="0"/>
              <a:t>Choose.</a:t>
            </a:r>
            <a:endParaRPr lang="en-GB" dirty="0" smtClean="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80EBCE74-0DC2-46FC-A1AF-710601CC6419}" type="slidenum">
              <a:rPr lang="en-GB"/>
              <a:pPr eaLnBrk="1" hangingPunct="1"/>
              <a:t>27</a:t>
            </a:fld>
            <a:endParaRPr lang="en-GB"/>
          </a:p>
        </p:txBody>
      </p:sp>
      <p:sp>
        <p:nvSpPr>
          <p:cNvPr id="140291" name="Rectangle 2"/>
          <p:cNvSpPr>
            <a:spLocks noGrp="1" noRot="1" noChangeAspect="1" noChangeArrowheads="1" noTextEdit="1"/>
          </p:cNvSpPr>
          <p:nvPr>
            <p:ph type="sldImg"/>
          </p:nvPr>
        </p:nvSpPr>
        <p:spPr>
          <a:ln/>
        </p:spPr>
      </p:sp>
      <p:sp>
        <p:nvSpPr>
          <p:cNvPr id="140292" name="Rectangle 3"/>
          <p:cNvSpPr>
            <a:spLocks noGrp="1" noChangeArrowheads="1"/>
          </p:cNvSpPr>
          <p:nvPr>
            <p:ph type="body" idx="1"/>
          </p:nvPr>
        </p:nvSpPr>
        <p:spPr>
          <a:noFill/>
        </p:spPr>
        <p:txBody>
          <a:bodyPr/>
          <a:lstStyle/>
          <a:p>
            <a:pPr eaLnBrk="1" hangingPunct="1"/>
            <a:r>
              <a:rPr lang="en-GB" dirty="0" smtClean="0"/>
              <a:t>The EndNote Library is displayed in the new reference style.</a:t>
            </a:r>
          </a:p>
          <a:p>
            <a:pPr eaLnBrk="1" hangingPunct="1"/>
            <a:r>
              <a:rPr lang="en-GB" dirty="0" smtClean="0"/>
              <a:t>The reference style can also be modified - changes will be saved to an EndNote</a:t>
            </a:r>
            <a:r>
              <a:rPr lang="en-GB" baseline="0" dirty="0" smtClean="0"/>
              <a:t> folder in 'My Documents' </a:t>
            </a:r>
            <a:r>
              <a:rPr lang="en-GB" dirty="0" smtClean="0"/>
              <a:t>so that they are automatically accessed next time the EndNote library is opened.</a:t>
            </a:r>
          </a:p>
          <a:p>
            <a:pPr eaLnBrk="1" hangingPunct="1"/>
            <a:endParaRPr lang="en-GB" dirty="0" smtClean="0"/>
          </a:p>
          <a:p>
            <a:pPr eaLnBrk="1" hangingPunct="1"/>
            <a:endParaRPr lang="en-GB" dirty="0" smtClean="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04D98F27-E95E-4509-B3E1-7BC5385CE94A}" type="slidenum">
              <a:rPr lang="en-GB"/>
              <a:pPr eaLnBrk="1" hangingPunct="1"/>
              <a:t>29</a:t>
            </a:fld>
            <a:endParaRPr lang="en-GB"/>
          </a:p>
        </p:txBody>
      </p:sp>
      <p:sp>
        <p:nvSpPr>
          <p:cNvPr id="141315" name="Rectangle 2"/>
          <p:cNvSpPr>
            <a:spLocks noGrp="1" noRot="1" noChangeAspect="1" noChangeArrowheads="1" noTextEdit="1"/>
          </p:cNvSpPr>
          <p:nvPr>
            <p:ph type="sldImg"/>
          </p:nvPr>
        </p:nvSpPr>
        <p:spPr>
          <a:ln/>
        </p:spPr>
      </p:sp>
      <p:sp>
        <p:nvSpPr>
          <p:cNvPr id="141316" name="Rectangle 3"/>
          <p:cNvSpPr>
            <a:spLocks noGrp="1" noChangeArrowheads="1"/>
          </p:cNvSpPr>
          <p:nvPr>
            <p:ph type="body" idx="1"/>
          </p:nvPr>
        </p:nvSpPr>
        <p:spPr>
          <a:noFill/>
        </p:spPr>
        <p:txBody>
          <a:bodyPr/>
          <a:lstStyle/>
          <a:p>
            <a:pPr eaLnBrk="1" hangingPunct="1"/>
            <a:r>
              <a:rPr lang="en-GB" dirty="0" smtClean="0"/>
              <a:t>Some faculties</a:t>
            </a:r>
            <a:r>
              <a:rPr lang="en-GB" baseline="0" dirty="0" smtClean="0"/>
              <a:t> </a:t>
            </a:r>
            <a:r>
              <a:rPr lang="en-GB" dirty="0" smtClean="0"/>
              <a:t>require variations to standard referencing styles. Harvard in particular is used in a number of slightly differing formats. There are some Southampton specific </a:t>
            </a:r>
            <a:r>
              <a:rPr lang="en-GB" baseline="0" dirty="0" smtClean="0"/>
              <a:t>EndNote styles: Harvard_SotonHS2013, Harvard_SotonUNI2013 and Vancouver_SotonMED2013.</a:t>
            </a:r>
          </a:p>
          <a:p>
            <a:pPr eaLnBrk="1" hangingPunct="1"/>
            <a:r>
              <a:rPr lang="en-GB" baseline="0" dirty="0" smtClean="0"/>
              <a:t>These styles are also available on EndNote Online </a:t>
            </a:r>
            <a:endParaRPr lang="en-GB" dirty="0" smtClean="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Find Southampton styles on the library guide, together with download instructions.</a:t>
            </a:r>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30</a:t>
            </a:fld>
            <a:endParaRPr lang="en-GB"/>
          </a:p>
        </p:txBody>
      </p:sp>
    </p:spTree>
    <p:extLst>
      <p:ext uri="{BB962C8B-B14F-4D97-AF65-F5344CB8AC3E}">
        <p14:creationId xmlns:p14="http://schemas.microsoft.com/office/powerpoint/2010/main" val="329455374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There</a:t>
            </a:r>
            <a:r>
              <a:rPr lang="en-GB" baseline="0" dirty="0" smtClean="0"/>
              <a:t> are additional guidance notes for some styles.</a:t>
            </a:r>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31</a:t>
            </a:fld>
            <a:endParaRPr lang="en-GB"/>
          </a:p>
        </p:txBody>
      </p:sp>
    </p:spTree>
    <p:extLst>
      <p:ext uri="{BB962C8B-B14F-4D97-AF65-F5344CB8AC3E}">
        <p14:creationId xmlns:p14="http://schemas.microsoft.com/office/powerpoint/2010/main" val="414473233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It is best to use Firefox as your browser: in each case choose </a:t>
            </a:r>
            <a:r>
              <a:rPr lang="en-GB" b="1" dirty="0" smtClean="0"/>
              <a:t>Save File</a:t>
            </a:r>
            <a:endParaRPr lang="en-GB" b="1"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32</a:t>
            </a:fld>
            <a:endParaRPr lang="en-GB"/>
          </a:p>
        </p:txBody>
      </p:sp>
    </p:spTree>
    <p:extLst>
      <p:ext uri="{BB962C8B-B14F-4D97-AF65-F5344CB8AC3E}">
        <p14:creationId xmlns:p14="http://schemas.microsoft.com/office/powerpoint/2010/main" val="41249671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4BC0F85E-CBFB-4FE3-BC2F-3940BEF7713C}" type="slidenum">
              <a:rPr lang="en-GB"/>
              <a:pPr eaLnBrk="1" hangingPunct="1"/>
              <a:t>3</a:t>
            </a:fld>
            <a:endParaRPr lang="en-GB"/>
          </a:p>
        </p:txBody>
      </p:sp>
      <p:sp>
        <p:nvSpPr>
          <p:cNvPr id="129027" name="Rectangle 2"/>
          <p:cNvSpPr>
            <a:spLocks noGrp="1" noRot="1" noChangeAspect="1" noChangeArrowheads="1" noTextEdit="1"/>
          </p:cNvSpPr>
          <p:nvPr>
            <p:ph type="sldImg"/>
          </p:nvPr>
        </p:nvSpPr>
        <p:spPr>
          <a:ln/>
        </p:spPr>
      </p:sp>
      <p:sp>
        <p:nvSpPr>
          <p:cNvPr id="129028" name="Rectangle 3"/>
          <p:cNvSpPr>
            <a:spLocks noGrp="1" noChangeArrowheads="1"/>
          </p:cNvSpPr>
          <p:nvPr>
            <p:ph type="body" idx="1"/>
          </p:nvPr>
        </p:nvSpPr>
        <p:spPr>
          <a:noFill/>
        </p:spPr>
        <p:txBody>
          <a:bodyPr/>
          <a:lstStyle/>
          <a:p>
            <a:pPr eaLnBrk="1" hangingPunct="1"/>
            <a:endParaRPr lang="en-GB" dirty="0" smtClean="0"/>
          </a:p>
          <a:p>
            <a:pPr eaLnBrk="1" hangingPunct="1"/>
            <a:r>
              <a:rPr lang="en-GB" dirty="0" smtClean="0"/>
              <a:t>Go to the EndNote icon on the taskbar</a:t>
            </a:r>
          </a:p>
          <a:p>
            <a:pPr eaLnBrk="1" hangingPunct="1"/>
            <a:r>
              <a:rPr lang="en-GB" dirty="0" smtClean="0"/>
              <a:t>When you first load EndNote the welcome screen invites you to create a new library or open an existing library.</a:t>
            </a:r>
          </a:p>
          <a:p>
            <a:pPr eaLnBrk="1" hangingPunct="1"/>
            <a:r>
              <a:rPr lang="en-GB" dirty="0" smtClean="0"/>
              <a:t>To create a new library, click on the picture. </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Select the file required from </a:t>
            </a:r>
            <a:r>
              <a:rPr lang="en-GB" b="1" dirty="0" smtClean="0"/>
              <a:t>Downloads </a:t>
            </a:r>
            <a:r>
              <a:rPr lang="en-GB" b="0" dirty="0" smtClean="0"/>
              <a:t>and ctrl + click to choose Copy "style"</a:t>
            </a:r>
            <a:r>
              <a:rPr lang="en-GB" b="0" baseline="0" dirty="0" smtClean="0"/>
              <a:t> from the menu.</a:t>
            </a:r>
            <a:endParaRPr lang="en-GB" b="1"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33</a:t>
            </a:fld>
            <a:endParaRPr lang="en-GB"/>
          </a:p>
        </p:txBody>
      </p:sp>
    </p:spTree>
    <p:extLst>
      <p:ext uri="{BB962C8B-B14F-4D97-AF65-F5344CB8AC3E}">
        <p14:creationId xmlns:p14="http://schemas.microsoft.com/office/powerpoint/2010/main" val="175076968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Paste the file in </a:t>
            </a:r>
            <a:r>
              <a:rPr lang="en-GB" b="1" dirty="0" smtClean="0"/>
              <a:t>Applications, EndNote</a:t>
            </a:r>
            <a:r>
              <a:rPr lang="en-GB" b="1" baseline="0" dirty="0" smtClean="0"/>
              <a:t> X7, Styles.</a:t>
            </a:r>
            <a:r>
              <a:rPr lang="en-GB" b="0" baseline="0" dirty="0" smtClean="0"/>
              <a:t> Note that the file must be pasted ON the folder rather than in the contents window.</a:t>
            </a:r>
            <a:endParaRPr lang="en-GB" b="1"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34</a:t>
            </a:fld>
            <a:endParaRPr lang="en-GB"/>
          </a:p>
        </p:txBody>
      </p:sp>
    </p:spTree>
    <p:extLst>
      <p:ext uri="{BB962C8B-B14F-4D97-AF65-F5344CB8AC3E}">
        <p14:creationId xmlns:p14="http://schemas.microsoft.com/office/powerpoint/2010/main" val="195636778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It also appears in the </a:t>
            </a:r>
            <a:r>
              <a:rPr lang="en-GB" b="1" dirty="0" smtClean="0"/>
              <a:t>Choose another style…</a:t>
            </a:r>
            <a:r>
              <a:rPr lang="en-GB" dirty="0" smtClean="0"/>
              <a:t> list</a:t>
            </a:r>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36</a:t>
            </a:fld>
            <a:endParaRPr lang="en-GB"/>
          </a:p>
        </p:txBody>
      </p:sp>
    </p:spTree>
    <p:extLst>
      <p:ext uri="{BB962C8B-B14F-4D97-AF65-F5344CB8AC3E}">
        <p14:creationId xmlns:p14="http://schemas.microsoft.com/office/powerpoint/2010/main" val="147274524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38</a:t>
            </a:fld>
            <a:endParaRPr lang="en-GB"/>
          </a:p>
        </p:txBody>
      </p:sp>
    </p:spTree>
    <p:extLst>
      <p:ext uri="{BB962C8B-B14F-4D97-AF65-F5344CB8AC3E}">
        <p14:creationId xmlns:p14="http://schemas.microsoft.com/office/powerpoint/2010/main" val="225103375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04D98F27-E95E-4509-B3E1-7BC5385CE94A}" type="slidenum">
              <a:rPr lang="en-GB"/>
              <a:pPr eaLnBrk="1" hangingPunct="1"/>
              <a:t>39</a:t>
            </a:fld>
            <a:endParaRPr lang="en-GB"/>
          </a:p>
        </p:txBody>
      </p:sp>
      <p:sp>
        <p:nvSpPr>
          <p:cNvPr id="141315" name="Rectangle 2"/>
          <p:cNvSpPr>
            <a:spLocks noGrp="1" noRot="1" noChangeAspect="1" noChangeArrowheads="1" noTextEdit="1"/>
          </p:cNvSpPr>
          <p:nvPr>
            <p:ph type="sldImg"/>
          </p:nvPr>
        </p:nvSpPr>
        <p:spPr>
          <a:ln/>
        </p:spPr>
      </p:sp>
      <p:sp>
        <p:nvSpPr>
          <p:cNvPr id="141316" name="Rectangle 3"/>
          <p:cNvSpPr>
            <a:spLocks noGrp="1" noChangeArrowheads="1"/>
          </p:cNvSpPr>
          <p:nvPr>
            <p:ph type="body" idx="1"/>
          </p:nvPr>
        </p:nvSpPr>
        <p:spPr>
          <a:noFill/>
        </p:spPr>
        <p:txBody>
          <a:bodyPr/>
          <a:lstStyle/>
          <a:p>
            <a:pPr eaLnBrk="1" hangingPunct="1"/>
            <a:r>
              <a:rPr lang="en-GB" dirty="0" smtClean="0"/>
              <a:t>Some faculties</a:t>
            </a:r>
            <a:r>
              <a:rPr lang="en-GB" baseline="0" dirty="0" smtClean="0"/>
              <a:t> </a:t>
            </a:r>
            <a:r>
              <a:rPr lang="en-GB" dirty="0" smtClean="0"/>
              <a:t>require variations to standard referencing styles. Harvard in particular is used in a number of slightly differing formats. There are some Southampton specific </a:t>
            </a:r>
            <a:r>
              <a:rPr lang="en-GB" baseline="0" dirty="0" smtClean="0"/>
              <a:t>EndNote styles: Harvard_SotonHS2013, Harvard_SotonUNI2013 and Vancouver_SotonMED2013.</a:t>
            </a:r>
          </a:p>
          <a:p>
            <a:pPr eaLnBrk="1" hangingPunct="1"/>
            <a:r>
              <a:rPr lang="en-GB" baseline="0" dirty="0" smtClean="0"/>
              <a:t>These styles are also available on </a:t>
            </a:r>
            <a:r>
              <a:rPr lang="en-GB" baseline="0" smtClean="0"/>
              <a:t>EndNote Online</a:t>
            </a:r>
            <a:endParaRPr lang="en-GB" dirty="0" smtClean="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A8771FD1-8C2C-4990-AF6F-D1E504914B19}" type="slidenum">
              <a:rPr lang="en-GB"/>
              <a:pPr eaLnBrk="1" hangingPunct="1"/>
              <a:t>40</a:t>
            </a:fld>
            <a:endParaRPr lang="en-GB"/>
          </a:p>
        </p:txBody>
      </p:sp>
      <p:sp>
        <p:nvSpPr>
          <p:cNvPr id="142339" name="Rectangle 2"/>
          <p:cNvSpPr>
            <a:spLocks noGrp="1" noRot="1" noChangeAspect="1" noChangeArrowheads="1" noTextEdit="1"/>
          </p:cNvSpPr>
          <p:nvPr>
            <p:ph type="sldImg"/>
          </p:nvPr>
        </p:nvSpPr>
        <p:spPr>
          <a:ln/>
        </p:spPr>
      </p:sp>
      <p:sp>
        <p:nvSpPr>
          <p:cNvPr id="142340" name="Rectangle 3"/>
          <p:cNvSpPr>
            <a:spLocks noGrp="1" noChangeArrowheads="1"/>
          </p:cNvSpPr>
          <p:nvPr>
            <p:ph type="body" idx="1"/>
          </p:nvPr>
        </p:nvSpPr>
        <p:spPr>
          <a:noFill/>
        </p:spPr>
        <p:txBody>
          <a:bodyPr/>
          <a:lstStyle/>
          <a:p>
            <a:pPr eaLnBrk="1" hangingPunct="1"/>
            <a:r>
              <a:rPr lang="en-GB" dirty="0" smtClean="0"/>
              <a:t>To edit the referencing style, go to </a:t>
            </a:r>
            <a:r>
              <a:rPr lang="en-GB" b="1" dirty="0" smtClean="0"/>
              <a:t>Edit, Output styles, Edit 'Reference Style</a:t>
            </a:r>
            <a:r>
              <a:rPr lang="en-GB" b="1" dirty="0"/>
              <a:t>'</a:t>
            </a:r>
            <a:r>
              <a:rPr lang="en-GB" dirty="0" smtClean="0"/>
              <a:t>, in this case, Harvard.</a:t>
            </a: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5865E8C8-D824-4574-A34C-FDEEDC5C8DAA}" type="slidenum">
              <a:rPr lang="en-GB"/>
              <a:pPr eaLnBrk="1" hangingPunct="1"/>
              <a:t>41</a:t>
            </a:fld>
            <a:endParaRPr lang="en-GB"/>
          </a:p>
        </p:txBody>
      </p:sp>
      <p:sp>
        <p:nvSpPr>
          <p:cNvPr id="143363" name="Rectangle 2"/>
          <p:cNvSpPr>
            <a:spLocks noGrp="1" noRot="1" noChangeAspect="1" noChangeArrowheads="1" noTextEdit="1"/>
          </p:cNvSpPr>
          <p:nvPr>
            <p:ph type="sldImg"/>
          </p:nvPr>
        </p:nvSpPr>
        <p:spPr>
          <a:ln/>
        </p:spPr>
      </p:sp>
      <p:sp>
        <p:nvSpPr>
          <p:cNvPr id="143364" name="Rectangle 3"/>
          <p:cNvSpPr>
            <a:spLocks noGrp="1" noChangeArrowheads="1"/>
          </p:cNvSpPr>
          <p:nvPr>
            <p:ph type="body" idx="1"/>
          </p:nvPr>
        </p:nvSpPr>
        <p:spPr>
          <a:noFill/>
        </p:spPr>
        <p:txBody>
          <a:bodyPr/>
          <a:lstStyle/>
          <a:p>
            <a:pPr eaLnBrk="1" hangingPunct="1"/>
            <a:r>
              <a:rPr lang="en-GB" smtClean="0"/>
              <a:t>This window controls all aspects of the referencing style: there are sections for in-text citation, full bibliographic references, and also for footnotes, which are used by some referencing styles.</a:t>
            </a: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42</a:t>
            </a:fld>
            <a:endParaRPr lang="en-GB"/>
          </a:p>
        </p:txBody>
      </p:sp>
    </p:spTree>
    <p:extLst>
      <p:ext uri="{BB962C8B-B14F-4D97-AF65-F5344CB8AC3E}">
        <p14:creationId xmlns:p14="http://schemas.microsoft.com/office/powerpoint/2010/main" val="387278051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A8771FD1-8C2C-4990-AF6F-D1E504914B19}" type="slidenum">
              <a:rPr lang="en-GB"/>
              <a:pPr eaLnBrk="1" hangingPunct="1"/>
              <a:t>43</a:t>
            </a:fld>
            <a:endParaRPr lang="en-GB"/>
          </a:p>
        </p:txBody>
      </p:sp>
      <p:sp>
        <p:nvSpPr>
          <p:cNvPr id="142339" name="Rectangle 2"/>
          <p:cNvSpPr>
            <a:spLocks noGrp="1" noRot="1" noChangeAspect="1" noChangeArrowheads="1" noTextEdit="1"/>
          </p:cNvSpPr>
          <p:nvPr>
            <p:ph type="sldImg"/>
          </p:nvPr>
        </p:nvSpPr>
        <p:spPr>
          <a:ln/>
        </p:spPr>
      </p:sp>
      <p:sp>
        <p:nvSpPr>
          <p:cNvPr id="142340" name="Rectangle 3"/>
          <p:cNvSpPr>
            <a:spLocks noGrp="1" noChangeArrowheads="1"/>
          </p:cNvSpPr>
          <p:nvPr>
            <p:ph type="body" idx="1"/>
          </p:nvPr>
        </p:nvSpPr>
        <p:spPr>
          <a:noFill/>
        </p:spPr>
        <p:txBody>
          <a:bodyPr/>
          <a:lstStyle/>
          <a:p>
            <a:pPr eaLnBrk="1" hangingPunct="1"/>
            <a:r>
              <a:rPr lang="en-GB" dirty="0" smtClean="0"/>
              <a:t>To edit the referencing style, go to </a:t>
            </a:r>
            <a:r>
              <a:rPr lang="en-GB" b="1" dirty="0" smtClean="0"/>
              <a:t>Edit, Output styles, Edit 'Reference Style</a:t>
            </a:r>
            <a:r>
              <a:rPr lang="en-GB" b="1" dirty="0"/>
              <a:t>'</a:t>
            </a:r>
            <a:r>
              <a:rPr lang="en-GB" dirty="0" smtClean="0"/>
              <a:t>, in this case, Harvard.</a:t>
            </a: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5865E8C8-D824-4574-A34C-FDEEDC5C8DAA}" type="slidenum">
              <a:rPr lang="en-GB"/>
              <a:pPr eaLnBrk="1" hangingPunct="1"/>
              <a:t>44</a:t>
            </a:fld>
            <a:endParaRPr lang="en-GB"/>
          </a:p>
        </p:txBody>
      </p:sp>
      <p:sp>
        <p:nvSpPr>
          <p:cNvPr id="143363" name="Rectangle 2"/>
          <p:cNvSpPr>
            <a:spLocks noGrp="1" noRot="1" noChangeAspect="1" noChangeArrowheads="1" noTextEdit="1"/>
          </p:cNvSpPr>
          <p:nvPr>
            <p:ph type="sldImg"/>
          </p:nvPr>
        </p:nvSpPr>
        <p:spPr>
          <a:ln/>
        </p:spPr>
      </p:sp>
      <p:sp>
        <p:nvSpPr>
          <p:cNvPr id="143364" name="Rectangle 3"/>
          <p:cNvSpPr>
            <a:spLocks noGrp="1" noChangeArrowheads="1"/>
          </p:cNvSpPr>
          <p:nvPr>
            <p:ph type="body" idx="1"/>
          </p:nvPr>
        </p:nvSpPr>
        <p:spPr>
          <a:noFill/>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en-GB" dirty="0" smtClean="0"/>
              <a:t>This window allows you to edit all aspects of the Endnote bibliographic record. The main groups are </a:t>
            </a:r>
            <a:r>
              <a:rPr lang="en-GB" b="1" dirty="0" smtClean="0"/>
              <a:t>Citations </a:t>
            </a:r>
            <a:r>
              <a:rPr lang="en-GB" dirty="0" smtClean="0"/>
              <a:t>which are the short references within the written text, </a:t>
            </a:r>
            <a:r>
              <a:rPr lang="en-GB" b="1" dirty="0" smtClean="0"/>
              <a:t>Bibliography</a:t>
            </a:r>
            <a:r>
              <a:rPr lang="en-GB" dirty="0" smtClean="0"/>
              <a:t> which is the list of full references at the end of the document, and </a:t>
            </a:r>
            <a:r>
              <a:rPr lang="en-GB" b="1" dirty="0" smtClean="0"/>
              <a:t>Footnotes</a:t>
            </a:r>
            <a:r>
              <a:rPr lang="en-GB" dirty="0"/>
              <a:t>,</a:t>
            </a:r>
            <a:r>
              <a:rPr lang="en-GB" dirty="0" smtClean="0"/>
              <a:t> which are used at the bottom of individual pages in some referencing systems. </a:t>
            </a:r>
          </a:p>
          <a:p>
            <a:pPr eaLnBrk="1" hangingPunct="1"/>
            <a:endParaRPr lang="en-GB" dirty="0"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7501EFE0-7F7E-475F-9C82-91C71E93187D}" type="slidenum">
              <a:rPr lang="en-GB"/>
              <a:pPr eaLnBrk="1" hangingPunct="1"/>
              <a:t>4</a:t>
            </a:fld>
            <a:endParaRPr lang="en-GB"/>
          </a:p>
        </p:txBody>
      </p:sp>
      <p:sp>
        <p:nvSpPr>
          <p:cNvPr id="130051" name="Rectangle 2"/>
          <p:cNvSpPr>
            <a:spLocks noGrp="1" noRot="1" noChangeAspect="1" noChangeArrowheads="1" noTextEdit="1"/>
          </p:cNvSpPr>
          <p:nvPr>
            <p:ph type="sldImg"/>
          </p:nvPr>
        </p:nvSpPr>
        <p:spPr>
          <a:ln/>
        </p:spPr>
      </p:sp>
      <p:sp>
        <p:nvSpPr>
          <p:cNvPr id="130052" name="Rectangle 3"/>
          <p:cNvSpPr>
            <a:spLocks noGrp="1" noChangeArrowheads="1"/>
          </p:cNvSpPr>
          <p:nvPr>
            <p:ph type="body" idx="1"/>
          </p:nvPr>
        </p:nvSpPr>
        <p:spPr>
          <a:noFill/>
        </p:spPr>
        <p:txBody>
          <a:bodyPr/>
          <a:lstStyle/>
          <a:p>
            <a:pPr eaLnBrk="1" hangingPunct="1"/>
            <a:r>
              <a:rPr lang="en-GB" dirty="0" smtClean="0"/>
              <a:t>The system will ask you where to save the new library: it is best to create a new folder called </a:t>
            </a:r>
            <a:r>
              <a:rPr lang="en-GB" b="1" dirty="0" smtClean="0"/>
              <a:t>EndNote or </a:t>
            </a:r>
            <a:r>
              <a:rPr lang="en-GB" b="1" smtClean="0"/>
              <a:t>EndNote X7</a:t>
            </a:r>
            <a:r>
              <a:rPr lang="en-GB" smtClean="0"/>
              <a:t> </a:t>
            </a:r>
            <a:r>
              <a:rPr lang="en-GB" dirty="0" smtClean="0"/>
              <a:t>and save the library within that.</a:t>
            </a:r>
          </a:p>
          <a:p>
            <a:pPr eaLnBrk="1" hangingPunct="1"/>
            <a:endParaRPr lang="en-GB" dirty="0" smtClean="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B850BAB5-EEEF-482D-AD19-6EACB3C77886}" type="slidenum">
              <a:rPr lang="en-GB"/>
              <a:pPr eaLnBrk="1" hangingPunct="1"/>
              <a:t>45</a:t>
            </a:fld>
            <a:endParaRPr lang="en-GB"/>
          </a:p>
        </p:txBody>
      </p:sp>
      <p:sp>
        <p:nvSpPr>
          <p:cNvPr id="146435" name="Rectangle 2"/>
          <p:cNvSpPr>
            <a:spLocks noGrp="1" noRot="1" noChangeAspect="1" noChangeArrowheads="1" noTextEdit="1"/>
          </p:cNvSpPr>
          <p:nvPr>
            <p:ph type="sldImg"/>
          </p:nvPr>
        </p:nvSpPr>
        <p:spPr>
          <a:ln/>
        </p:spPr>
      </p:sp>
      <p:sp>
        <p:nvSpPr>
          <p:cNvPr id="146436" name="Rectangle 3"/>
          <p:cNvSpPr>
            <a:spLocks noGrp="1" noChangeArrowheads="1"/>
          </p:cNvSpPr>
          <p:nvPr>
            <p:ph type="body" idx="1"/>
          </p:nvPr>
        </p:nvSpPr>
        <p:spPr>
          <a:noFill/>
        </p:spPr>
        <p:txBody>
          <a:bodyPr/>
          <a:lstStyle/>
          <a:p>
            <a:pPr eaLnBrk="1" hangingPunct="1"/>
            <a:r>
              <a:rPr lang="en-GB" dirty="0" smtClean="0"/>
              <a:t>Click </a:t>
            </a:r>
            <a:r>
              <a:rPr lang="en-GB" b="1" dirty="0" smtClean="0"/>
              <a:t>Citations</a:t>
            </a:r>
            <a:r>
              <a:rPr lang="en-GB" dirty="0" smtClean="0"/>
              <a:t> then </a:t>
            </a:r>
            <a:r>
              <a:rPr lang="en-GB" b="1" dirty="0" smtClean="0"/>
              <a:t>Templates</a:t>
            </a:r>
            <a:r>
              <a:rPr lang="en-GB" dirty="0"/>
              <a:t> </a:t>
            </a:r>
            <a:r>
              <a:rPr lang="en-GB" dirty="0" smtClean="0"/>
              <a:t>to see how this tool works. The operation of other fields is similar to those described in the </a:t>
            </a:r>
            <a:r>
              <a:rPr lang="en-GB" b="1" dirty="0" smtClean="0"/>
              <a:t>Format Bibliography</a:t>
            </a:r>
            <a:r>
              <a:rPr lang="en-GB" dirty="0" smtClean="0"/>
              <a:t> section.</a:t>
            </a:r>
          </a:p>
          <a:p>
            <a:pPr eaLnBrk="1" hangingPunct="1">
              <a:spcBef>
                <a:spcPct val="0"/>
              </a:spcBef>
            </a:pPr>
            <a:r>
              <a:rPr lang="en-GB" dirty="0" smtClean="0">
                <a:solidFill>
                  <a:srgbClr val="000000"/>
                </a:solidFill>
              </a:rPr>
              <a:t>In this example, EndNote picks up the contents of the 'Author' field from the record, adds a comma, then the contents of the 'Year' field and </a:t>
            </a:r>
            <a:r>
              <a:rPr lang="en-GB" dirty="0" smtClean="0"/>
              <a:t>encloses everything in brackets. </a:t>
            </a:r>
          </a:p>
          <a:p>
            <a:pPr eaLnBrk="1" hangingPunct="1">
              <a:spcBef>
                <a:spcPct val="0"/>
              </a:spcBef>
            </a:pPr>
            <a:r>
              <a:rPr lang="en-GB" dirty="0" smtClean="0"/>
              <a:t>The vertical line lines tie the following punctuation to the next field, so that if the field is empty, you do not get stray punctuation in  the record.</a:t>
            </a:r>
          </a:p>
          <a:p>
            <a:pPr eaLnBrk="1" hangingPunct="1"/>
            <a:r>
              <a:rPr lang="en-GB" dirty="0" smtClean="0"/>
              <a:t>Make any changes you require, and then click the close record icon. </a:t>
            </a: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77B1454F-9028-4F29-9D9F-53A8D95D3F3D}" type="slidenum">
              <a:rPr lang="en-GB"/>
              <a:pPr eaLnBrk="1" hangingPunct="1"/>
              <a:t>46</a:t>
            </a:fld>
            <a:endParaRPr lang="en-GB"/>
          </a:p>
        </p:txBody>
      </p:sp>
      <p:sp>
        <p:nvSpPr>
          <p:cNvPr id="147459" name="Rectangle 2"/>
          <p:cNvSpPr>
            <a:spLocks noGrp="1" noRot="1" noChangeAspect="1" noChangeArrowheads="1" noTextEdit="1"/>
          </p:cNvSpPr>
          <p:nvPr>
            <p:ph type="sldImg"/>
          </p:nvPr>
        </p:nvSpPr>
        <p:spPr>
          <a:ln/>
        </p:spPr>
      </p:sp>
      <p:sp>
        <p:nvSpPr>
          <p:cNvPr id="147460" name="Rectangle 3"/>
          <p:cNvSpPr>
            <a:spLocks noGrp="1" noChangeArrowheads="1"/>
          </p:cNvSpPr>
          <p:nvPr>
            <p:ph type="body" idx="1"/>
          </p:nvPr>
        </p:nvSpPr>
        <p:spPr>
          <a:noFill/>
        </p:spPr>
        <p:txBody>
          <a:bodyPr/>
          <a:lstStyle/>
          <a:p>
            <a:pPr eaLnBrk="1" hangingPunct="1"/>
            <a:r>
              <a:rPr lang="en-GB" dirty="0" smtClean="0"/>
              <a:t>Use this option to edit the in-text citation sort order.</a:t>
            </a:r>
          </a:p>
          <a:p>
            <a:pPr eaLnBrk="1" hangingPunct="1"/>
            <a:r>
              <a:rPr lang="en-GB" dirty="0" smtClean="0"/>
              <a:t>The default order is 'Don't sort'</a:t>
            </a:r>
          </a:p>
          <a:p>
            <a:pPr eaLnBrk="1" hangingPunct="1"/>
            <a:r>
              <a:rPr lang="en-GB" dirty="0" smtClean="0"/>
              <a:t>If you have multiple citations at single points in the text, you may wish to arrange these either alphabetically or chronologically. Choose the relevant option from the list.</a:t>
            </a: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DE0D6D29-3897-4E29-9C12-C11B4FC0D85C}" type="slidenum">
              <a:rPr lang="en-GB"/>
              <a:pPr eaLnBrk="1" hangingPunct="1"/>
              <a:t>47</a:t>
            </a:fld>
            <a:endParaRPr lang="en-GB"/>
          </a:p>
        </p:txBody>
      </p:sp>
      <p:sp>
        <p:nvSpPr>
          <p:cNvPr id="148483" name="Rectangle 2"/>
          <p:cNvSpPr>
            <a:spLocks noGrp="1" noRot="1" noChangeAspect="1" noChangeArrowheads="1" noTextEdit="1"/>
          </p:cNvSpPr>
          <p:nvPr>
            <p:ph type="sldImg"/>
          </p:nvPr>
        </p:nvSpPr>
        <p:spPr>
          <a:ln/>
        </p:spPr>
      </p:sp>
      <p:sp>
        <p:nvSpPr>
          <p:cNvPr id="148484" name="Rectangle 3"/>
          <p:cNvSpPr>
            <a:spLocks noGrp="1" noChangeArrowheads="1"/>
          </p:cNvSpPr>
          <p:nvPr>
            <p:ph type="body" idx="1"/>
          </p:nvPr>
        </p:nvSpPr>
        <p:spPr>
          <a:noFill/>
        </p:spPr>
        <p:txBody>
          <a:bodyPr/>
          <a:lstStyle/>
          <a:p>
            <a:pPr eaLnBrk="1" hangingPunct="1"/>
            <a:r>
              <a:rPr lang="en-GB" dirty="0" smtClean="0"/>
              <a:t>Click </a:t>
            </a:r>
            <a:r>
              <a:rPr lang="en-GB" b="1" dirty="0" smtClean="0"/>
              <a:t>Save</a:t>
            </a:r>
            <a:r>
              <a:rPr lang="en-GB" dirty="0" smtClean="0"/>
              <a:t> to save the changes.</a:t>
            </a: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8C83202A-B8AE-4E74-91E3-9FF8524DCD41}" type="slidenum">
              <a:rPr lang="en-GB"/>
              <a:pPr eaLnBrk="1" hangingPunct="1"/>
              <a:t>48</a:t>
            </a:fld>
            <a:endParaRPr lang="en-GB"/>
          </a:p>
        </p:txBody>
      </p:sp>
      <p:sp>
        <p:nvSpPr>
          <p:cNvPr id="149507" name="Rectangle 2"/>
          <p:cNvSpPr>
            <a:spLocks noGrp="1" noRot="1" noChangeAspect="1" noChangeArrowheads="1" noTextEdit="1"/>
          </p:cNvSpPr>
          <p:nvPr>
            <p:ph type="sldImg"/>
          </p:nvPr>
        </p:nvSpPr>
        <p:spPr>
          <a:ln/>
        </p:spPr>
      </p:sp>
      <p:sp>
        <p:nvSpPr>
          <p:cNvPr id="149508" name="Rectangle 3"/>
          <p:cNvSpPr>
            <a:spLocks noGrp="1" noChangeArrowheads="1"/>
          </p:cNvSpPr>
          <p:nvPr>
            <p:ph type="body" idx="1"/>
          </p:nvPr>
        </p:nvSpPr>
        <p:spPr>
          <a:noFill/>
        </p:spPr>
        <p:txBody>
          <a:bodyPr/>
          <a:lstStyle/>
          <a:p>
            <a:pPr eaLnBrk="1" hangingPunct="1"/>
            <a:r>
              <a:rPr lang="en-GB" dirty="0" smtClean="0"/>
              <a:t>You will be prompted to save the edited style with a new name. </a:t>
            </a:r>
          </a:p>
          <a:p>
            <a:pPr eaLnBrk="1" hangingPunct="1"/>
            <a:r>
              <a:rPr lang="en-GB" dirty="0" smtClean="0"/>
              <a:t>This edited style will then appear in EndNote's reference style list and can be applied to any EndNote library. This style is stored in your EndNote </a:t>
            </a:r>
            <a:r>
              <a:rPr lang="en-GB" smtClean="0"/>
              <a:t>Styles folder. </a:t>
            </a:r>
            <a:endParaRPr lang="en-GB" dirty="0" smtClean="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49</a:t>
            </a:fld>
            <a:endParaRPr lang="en-GB"/>
          </a:p>
        </p:txBody>
      </p:sp>
    </p:spTree>
    <p:extLst>
      <p:ext uri="{BB962C8B-B14F-4D97-AF65-F5344CB8AC3E}">
        <p14:creationId xmlns:p14="http://schemas.microsoft.com/office/powerpoint/2010/main" val="228305257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A8771FD1-8C2C-4990-AF6F-D1E504914B19}" type="slidenum">
              <a:rPr lang="en-GB"/>
              <a:pPr eaLnBrk="1" hangingPunct="1"/>
              <a:t>50</a:t>
            </a:fld>
            <a:endParaRPr lang="en-GB"/>
          </a:p>
        </p:txBody>
      </p:sp>
      <p:sp>
        <p:nvSpPr>
          <p:cNvPr id="142339" name="Rectangle 2"/>
          <p:cNvSpPr>
            <a:spLocks noGrp="1" noRot="1" noChangeAspect="1" noChangeArrowheads="1" noTextEdit="1"/>
          </p:cNvSpPr>
          <p:nvPr>
            <p:ph type="sldImg"/>
          </p:nvPr>
        </p:nvSpPr>
        <p:spPr>
          <a:ln/>
        </p:spPr>
      </p:sp>
      <p:sp>
        <p:nvSpPr>
          <p:cNvPr id="142340" name="Rectangle 3"/>
          <p:cNvSpPr>
            <a:spLocks noGrp="1" noChangeArrowheads="1"/>
          </p:cNvSpPr>
          <p:nvPr>
            <p:ph type="body" idx="1"/>
          </p:nvPr>
        </p:nvSpPr>
        <p:spPr>
          <a:noFill/>
        </p:spPr>
        <p:txBody>
          <a:bodyPr/>
          <a:lstStyle/>
          <a:p>
            <a:pPr eaLnBrk="1" hangingPunct="1"/>
            <a:r>
              <a:rPr lang="en-GB" dirty="0" smtClean="0"/>
              <a:t>To edit the referencing style, go to </a:t>
            </a:r>
            <a:r>
              <a:rPr lang="en-GB" b="1" dirty="0" smtClean="0"/>
              <a:t>Edit, Output styles, Edit 'Reference Style</a:t>
            </a:r>
            <a:r>
              <a:rPr lang="en-GB" b="1" dirty="0"/>
              <a:t>'</a:t>
            </a:r>
            <a:r>
              <a:rPr lang="en-GB" dirty="0" smtClean="0"/>
              <a:t>, in this case, Harvard.</a:t>
            </a: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5865E8C8-D824-4574-A34C-FDEEDC5C8DAA}" type="slidenum">
              <a:rPr lang="en-GB"/>
              <a:pPr eaLnBrk="1" hangingPunct="1"/>
              <a:t>51</a:t>
            </a:fld>
            <a:endParaRPr lang="en-GB"/>
          </a:p>
        </p:txBody>
      </p:sp>
      <p:sp>
        <p:nvSpPr>
          <p:cNvPr id="143363" name="Rectangle 2"/>
          <p:cNvSpPr>
            <a:spLocks noGrp="1" noRot="1" noChangeAspect="1" noChangeArrowheads="1" noTextEdit="1"/>
          </p:cNvSpPr>
          <p:nvPr>
            <p:ph type="sldImg"/>
          </p:nvPr>
        </p:nvSpPr>
        <p:spPr>
          <a:ln/>
        </p:spPr>
      </p:sp>
      <p:sp>
        <p:nvSpPr>
          <p:cNvPr id="143364" name="Rectangle 3"/>
          <p:cNvSpPr>
            <a:spLocks noGrp="1" noChangeArrowheads="1"/>
          </p:cNvSpPr>
          <p:nvPr>
            <p:ph type="body" idx="1"/>
          </p:nvPr>
        </p:nvSpPr>
        <p:spPr>
          <a:noFill/>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en-GB" dirty="0" smtClean="0"/>
              <a:t>This window allows you to edit all aspects of the Endnote bibliographic record. The main groups are </a:t>
            </a:r>
            <a:r>
              <a:rPr lang="en-GB" b="1" dirty="0" smtClean="0"/>
              <a:t>Citations</a:t>
            </a:r>
            <a:r>
              <a:rPr lang="en-GB" dirty="0" smtClean="0"/>
              <a:t> which are the short references within the written text, </a:t>
            </a:r>
            <a:r>
              <a:rPr lang="en-GB" b="1" dirty="0" smtClean="0"/>
              <a:t>Bibliography</a:t>
            </a:r>
            <a:r>
              <a:rPr lang="en-GB" dirty="0"/>
              <a:t> </a:t>
            </a:r>
            <a:r>
              <a:rPr lang="en-GB" dirty="0" smtClean="0"/>
              <a:t>which is the list of full references at the end of the document, and </a:t>
            </a:r>
            <a:r>
              <a:rPr lang="en-GB" b="1" dirty="0" smtClean="0"/>
              <a:t>Footnotes</a:t>
            </a:r>
            <a:r>
              <a:rPr lang="en-GB" dirty="0"/>
              <a:t>,</a:t>
            </a:r>
            <a:r>
              <a:rPr lang="en-GB" dirty="0" smtClean="0"/>
              <a:t> which are used at the bottom of individual pages in some referencing systems. </a:t>
            </a:r>
          </a:p>
          <a:p>
            <a:pPr eaLnBrk="1" hangingPunct="1"/>
            <a:endParaRPr lang="en-GB" dirty="0" smtClean="0"/>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2F61C737-A7A5-47B5-8FD1-A0270C51ED8D}" type="slidenum">
              <a:rPr lang="en-GB"/>
              <a:pPr eaLnBrk="1" hangingPunct="1"/>
              <a:t>52</a:t>
            </a:fld>
            <a:endParaRPr lang="en-GB"/>
          </a:p>
        </p:txBody>
      </p:sp>
      <p:sp>
        <p:nvSpPr>
          <p:cNvPr id="152579" name="Rectangle 2"/>
          <p:cNvSpPr>
            <a:spLocks noGrp="1" noRot="1" noChangeAspect="1" noChangeArrowheads="1" noTextEdit="1"/>
          </p:cNvSpPr>
          <p:nvPr>
            <p:ph type="sldImg"/>
          </p:nvPr>
        </p:nvSpPr>
        <p:spPr>
          <a:ln/>
        </p:spPr>
      </p:sp>
      <p:sp>
        <p:nvSpPr>
          <p:cNvPr id="152580" name="Rectangle 3"/>
          <p:cNvSpPr>
            <a:spLocks noGrp="1" noChangeArrowheads="1"/>
          </p:cNvSpPr>
          <p:nvPr>
            <p:ph type="body" idx="1"/>
          </p:nvPr>
        </p:nvSpPr>
        <p:spPr>
          <a:noFill/>
        </p:spPr>
        <p:txBody>
          <a:bodyPr/>
          <a:lstStyle/>
          <a:p>
            <a:pPr eaLnBrk="1" hangingPunct="1"/>
            <a:r>
              <a:rPr lang="en-GB" dirty="0" smtClean="0"/>
              <a:t>The </a:t>
            </a:r>
            <a:r>
              <a:rPr lang="en-GB" b="1" dirty="0" smtClean="0"/>
              <a:t>Author Lists </a:t>
            </a:r>
            <a:r>
              <a:rPr lang="en-GB" dirty="0" smtClean="0"/>
              <a:t>section allows you to control how many authors are displayed, and the separating punctuation.</a:t>
            </a:r>
          </a:p>
          <a:p>
            <a:pPr eaLnBrk="1" hangingPunct="1"/>
            <a:r>
              <a:rPr lang="en-GB" dirty="0" smtClean="0"/>
              <a:t>Any changes to</a:t>
            </a:r>
            <a:r>
              <a:rPr lang="en-GB" b="1" dirty="0" smtClean="0"/>
              <a:t> Author Lists</a:t>
            </a:r>
            <a:r>
              <a:rPr lang="en-GB" dirty="0" smtClean="0"/>
              <a:t> must be replicated in </a:t>
            </a:r>
            <a:r>
              <a:rPr lang="en-GB" b="1" dirty="0" smtClean="0"/>
              <a:t>Editor Lists</a:t>
            </a:r>
            <a:r>
              <a:rPr lang="en-GB" dirty="0" smtClean="0"/>
              <a:t>.</a:t>
            </a: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884BAFC4-1672-47EF-A073-7DFD792F2048}" type="slidenum">
              <a:rPr lang="en-GB"/>
              <a:pPr eaLnBrk="1" hangingPunct="1"/>
              <a:t>53</a:t>
            </a:fld>
            <a:endParaRPr lang="en-GB"/>
          </a:p>
        </p:txBody>
      </p:sp>
      <p:sp>
        <p:nvSpPr>
          <p:cNvPr id="153603" name="Rectangle 2"/>
          <p:cNvSpPr>
            <a:spLocks noGrp="1" noRot="1" noChangeAspect="1" noChangeArrowheads="1" noTextEdit="1"/>
          </p:cNvSpPr>
          <p:nvPr>
            <p:ph type="sldImg"/>
          </p:nvPr>
        </p:nvSpPr>
        <p:spPr>
          <a:ln/>
        </p:spPr>
      </p:sp>
      <p:sp>
        <p:nvSpPr>
          <p:cNvPr id="153604" name="Rectangle 3"/>
          <p:cNvSpPr>
            <a:spLocks noGrp="1" noChangeArrowheads="1"/>
          </p:cNvSpPr>
          <p:nvPr>
            <p:ph type="body" idx="1"/>
          </p:nvPr>
        </p:nvSpPr>
        <p:spPr>
          <a:noFill/>
        </p:spPr>
        <p:txBody>
          <a:bodyPr/>
          <a:lstStyle/>
          <a:p>
            <a:pPr eaLnBrk="1" hangingPunct="1"/>
            <a:r>
              <a:rPr lang="en-GB" dirty="0" smtClean="0"/>
              <a:t>Changes to </a:t>
            </a:r>
            <a:r>
              <a:rPr lang="en-GB" b="1" dirty="0" smtClean="0"/>
              <a:t>Author Name </a:t>
            </a:r>
            <a:r>
              <a:rPr lang="en-GB" dirty="0" smtClean="0"/>
              <a:t>must be replicated in </a:t>
            </a:r>
            <a:r>
              <a:rPr lang="en-GB" b="1" dirty="0" smtClean="0"/>
              <a:t>Editor Name</a:t>
            </a:r>
            <a:r>
              <a:rPr lang="en-GB" dirty="0" smtClean="0"/>
              <a:t>.</a:t>
            </a:r>
          </a:p>
          <a:p>
            <a:pPr eaLnBrk="1" hangingPunct="1"/>
            <a:r>
              <a:rPr lang="en-GB" dirty="0" smtClean="0"/>
              <a:t>These windows allow you to make choices about capitalisation - the default is </a:t>
            </a:r>
            <a:r>
              <a:rPr lang="en-GB" b="1" dirty="0" smtClean="0"/>
              <a:t>All Uppercase</a:t>
            </a:r>
            <a:r>
              <a:rPr lang="en-GB" b="1" dirty="0"/>
              <a:t>.</a:t>
            </a:r>
            <a:r>
              <a:rPr lang="en-GB" dirty="0" smtClean="0"/>
              <a:t> Choose </a:t>
            </a:r>
            <a:r>
              <a:rPr lang="en-GB" b="1" dirty="0" smtClean="0"/>
              <a:t>Normal</a:t>
            </a:r>
            <a:r>
              <a:rPr lang="en-GB" b="1" baseline="0" dirty="0" smtClean="0"/>
              <a:t> </a:t>
            </a:r>
            <a:r>
              <a:rPr lang="en-GB" dirty="0" smtClean="0"/>
              <a:t>for names in lower case but with initial capital letters.</a:t>
            </a: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5A6CB5B4-6D34-4FEA-AEB5-E6D77FD2FF1E}" type="slidenum">
              <a:rPr lang="en-GB"/>
              <a:pPr eaLnBrk="1" hangingPunct="1"/>
              <a:t>54</a:t>
            </a:fld>
            <a:endParaRPr lang="en-GB"/>
          </a:p>
        </p:txBody>
      </p:sp>
      <p:sp>
        <p:nvSpPr>
          <p:cNvPr id="154627" name="Rectangle 2"/>
          <p:cNvSpPr>
            <a:spLocks noGrp="1" noRot="1" noChangeAspect="1" noChangeArrowheads="1" noTextEdit="1"/>
          </p:cNvSpPr>
          <p:nvPr>
            <p:ph type="sldImg"/>
          </p:nvPr>
        </p:nvSpPr>
        <p:spPr>
          <a:ln/>
        </p:spPr>
      </p:sp>
      <p:sp>
        <p:nvSpPr>
          <p:cNvPr id="154628" name="Rectangle 3"/>
          <p:cNvSpPr>
            <a:spLocks noGrp="1" noChangeArrowheads="1"/>
          </p:cNvSpPr>
          <p:nvPr>
            <p:ph type="body" idx="1"/>
          </p:nvPr>
        </p:nvSpPr>
        <p:spPr>
          <a:noFill/>
        </p:spPr>
        <p:txBody>
          <a:bodyPr/>
          <a:lstStyle/>
          <a:p>
            <a:pPr eaLnBrk="1" hangingPunct="1"/>
            <a:r>
              <a:rPr lang="en-GB" dirty="0" smtClean="0"/>
              <a:t>Choices can also be made about the display of initials: with or without full-stops, with or without spaces between.</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dirty="0" smtClean="0"/>
              <a:t>The Endnote library is saved in two parts: a data folder, and a library file with a .</a:t>
            </a:r>
            <a:r>
              <a:rPr lang="en-US" dirty="0" err="1" smtClean="0"/>
              <a:t>enl</a:t>
            </a:r>
            <a:r>
              <a:rPr lang="en-US" dirty="0" smtClean="0"/>
              <a:t> extension. Choosing the ‘Save as package’ option combines these two into a single file with a .</a:t>
            </a:r>
            <a:r>
              <a:rPr lang="en-US" dirty="0" err="1" smtClean="0"/>
              <a:t>enlp</a:t>
            </a:r>
            <a:r>
              <a:rPr lang="en-US" dirty="0" smtClean="0"/>
              <a:t> extension</a:t>
            </a:r>
          </a:p>
          <a:p>
            <a:endParaRPr lang="en-US"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5</a:t>
            </a:fld>
            <a:endParaRPr lang="en-GB"/>
          </a:p>
        </p:txBody>
      </p:sp>
    </p:spTree>
    <p:extLst>
      <p:ext uri="{BB962C8B-B14F-4D97-AF65-F5344CB8AC3E}">
        <p14:creationId xmlns:p14="http://schemas.microsoft.com/office/powerpoint/2010/main" val="780579539"/>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6"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07EC9CC8-BD36-4273-8705-9A3A80D30329}" type="slidenum">
              <a:rPr lang="en-GB"/>
              <a:pPr eaLnBrk="1" hangingPunct="1"/>
              <a:t>55</a:t>
            </a:fld>
            <a:endParaRPr lang="en-GB"/>
          </a:p>
        </p:txBody>
      </p:sp>
      <p:sp>
        <p:nvSpPr>
          <p:cNvPr id="159747" name="Rectangle 2"/>
          <p:cNvSpPr>
            <a:spLocks noGrp="1" noRot="1" noChangeAspect="1" noChangeArrowheads="1" noTextEdit="1"/>
          </p:cNvSpPr>
          <p:nvPr>
            <p:ph type="sldImg"/>
          </p:nvPr>
        </p:nvSpPr>
        <p:spPr>
          <a:ln/>
        </p:spPr>
      </p:sp>
      <p:sp>
        <p:nvSpPr>
          <p:cNvPr id="159748" name="Rectangle 3"/>
          <p:cNvSpPr>
            <a:spLocks noGrp="1" noChangeArrowheads="1"/>
          </p:cNvSpPr>
          <p:nvPr>
            <p:ph type="body" idx="1"/>
          </p:nvPr>
        </p:nvSpPr>
        <p:spPr>
          <a:noFill/>
        </p:spPr>
        <p:txBody>
          <a:bodyPr/>
          <a:lstStyle/>
          <a:p>
            <a:pPr eaLnBrk="1" hangingPunct="1"/>
            <a:r>
              <a:rPr lang="en-GB" dirty="0" smtClean="0"/>
              <a:t>The </a:t>
            </a:r>
            <a:r>
              <a:rPr lang="en-GB" b="1" dirty="0" smtClean="0"/>
              <a:t>Templates </a:t>
            </a:r>
            <a:r>
              <a:rPr lang="en-GB" dirty="0" smtClean="0"/>
              <a:t>window shows how the bibliographic record will be displayed for a wide range of reference types. More can be added, by clicking the </a:t>
            </a:r>
            <a:r>
              <a:rPr lang="en-GB" b="1" dirty="0" smtClean="0"/>
              <a:t>Reference Types </a:t>
            </a:r>
            <a:r>
              <a:rPr lang="en-GB" dirty="0" smtClean="0"/>
              <a:t>button and creating a template on the principles of existing types.</a:t>
            </a:r>
          </a:p>
          <a:p>
            <a:pPr eaLnBrk="1" hangingPunct="1"/>
            <a:endParaRPr lang="en-GB" dirty="0" smtClean="0"/>
          </a:p>
          <a:p>
            <a:pPr eaLnBrk="1" hangingPunct="1"/>
            <a:r>
              <a:rPr lang="en-GB" dirty="0" smtClean="0"/>
              <a:t>Generic is used for any reference type which does not have a specific template.</a:t>
            </a:r>
          </a:p>
          <a:p>
            <a:pPr eaLnBrk="1" hangingPunct="1"/>
            <a:endParaRPr lang="en-GB" dirty="0" smtClean="0"/>
          </a:p>
          <a:p>
            <a:pPr eaLnBrk="1" hangingPunct="1"/>
            <a:r>
              <a:rPr lang="en-GB" dirty="0" smtClean="0"/>
              <a:t>In the templates, where the name of an EndNote record field appears, this will be replaced by the contents of that field, according to the format in the template (bold, italic </a:t>
            </a:r>
            <a:r>
              <a:rPr lang="en-GB" dirty="0" err="1" smtClean="0"/>
              <a:t>etc</a:t>
            </a:r>
            <a:r>
              <a:rPr lang="en-GB" dirty="0" smtClean="0"/>
              <a:t>) Other characters are displayed as typed. Field Names are case-sensitive. </a:t>
            </a:r>
          </a:p>
          <a:p>
            <a:pPr eaLnBrk="1" hangingPunct="1"/>
            <a:r>
              <a:rPr lang="en-GB" dirty="0" smtClean="0"/>
              <a:t>The vertical bar links punctuation to the next field, so that if there is no data in a given record field, stray punctuation is eliminated. The ^ means that Endnote will choose whether to display the singular or plural option according to  the number of authors/editors.</a:t>
            </a:r>
          </a:p>
          <a:p>
            <a:pPr eaLnBrk="1" hangingPunct="1"/>
            <a:endParaRPr lang="en-GB" dirty="0" smtClean="0"/>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0"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6E479231-189C-4C8A-82E9-BF4C48B80190}" type="slidenum">
              <a:rPr lang="en-GB"/>
              <a:pPr eaLnBrk="1" hangingPunct="1"/>
              <a:t>56</a:t>
            </a:fld>
            <a:endParaRPr lang="en-GB"/>
          </a:p>
        </p:txBody>
      </p:sp>
      <p:sp>
        <p:nvSpPr>
          <p:cNvPr id="160771" name="Rectangle 2"/>
          <p:cNvSpPr>
            <a:spLocks noGrp="1" noRot="1" noChangeAspect="1" noChangeArrowheads="1" noTextEdit="1"/>
          </p:cNvSpPr>
          <p:nvPr>
            <p:ph type="sldImg"/>
          </p:nvPr>
        </p:nvSpPr>
        <p:spPr>
          <a:ln/>
        </p:spPr>
      </p:sp>
      <p:sp>
        <p:nvSpPr>
          <p:cNvPr id="160772" name="Rectangle 3"/>
          <p:cNvSpPr>
            <a:spLocks noGrp="1" noChangeArrowheads="1"/>
          </p:cNvSpPr>
          <p:nvPr>
            <p:ph type="body" idx="1"/>
          </p:nvPr>
        </p:nvSpPr>
        <p:spPr>
          <a:noFill/>
        </p:spPr>
        <p:txBody>
          <a:bodyPr/>
          <a:lstStyle/>
          <a:p>
            <a:pPr eaLnBrk="1" hangingPunct="1"/>
            <a:r>
              <a:rPr lang="en-GB" dirty="0" smtClean="0"/>
              <a:t>Existing reference type templates can be edited, for example, displaying the year in brackets or inserting the issue number in the journal article template.</a:t>
            </a:r>
          </a:p>
          <a:p>
            <a:pPr eaLnBrk="1" hangingPunct="1"/>
            <a:r>
              <a:rPr lang="en-GB" dirty="0" smtClean="0"/>
              <a:t>It is not necessary to edit Reference Types that will not be used, but Generic must always be included.</a:t>
            </a:r>
          </a:p>
          <a:p>
            <a:pPr eaLnBrk="1" hangingPunct="1"/>
            <a:r>
              <a:rPr lang="en-GB" dirty="0" smtClean="0"/>
              <a:t>In this case the Year field has been edited for some Reference types.</a:t>
            </a:r>
          </a:p>
          <a:p>
            <a:pPr eaLnBrk="1" hangingPunct="1"/>
            <a:r>
              <a:rPr lang="en-GB" dirty="0" smtClean="0"/>
              <a:t>When all changes have been made, click the record </a:t>
            </a:r>
            <a:r>
              <a:rPr lang="en-GB" b="1" dirty="0" smtClean="0"/>
              <a:t>Close</a:t>
            </a:r>
            <a:r>
              <a:rPr lang="en-GB" dirty="0" smtClean="0"/>
              <a:t> icon. </a:t>
            </a:r>
          </a:p>
          <a:p>
            <a:pPr eaLnBrk="1" hangingPunct="1"/>
            <a:endParaRPr lang="en-GB" dirty="0" smtClean="0"/>
          </a:p>
          <a:p>
            <a:pPr eaLnBrk="1" hangingPunct="1"/>
            <a:endParaRPr lang="en-GB" dirty="0" smtClean="0"/>
          </a:p>
          <a:p>
            <a:pPr eaLnBrk="1" hangingPunct="1"/>
            <a:endParaRPr lang="en-GB" dirty="0" smtClean="0"/>
          </a:p>
          <a:p>
            <a:pPr eaLnBrk="1" hangingPunct="1"/>
            <a:endParaRPr lang="en-GB" dirty="0" smtClean="0"/>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4"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07403F88-9ABD-4C65-AD58-494ECF46E526}" type="slidenum">
              <a:rPr lang="en-GB"/>
              <a:pPr eaLnBrk="1" hangingPunct="1"/>
              <a:t>57</a:t>
            </a:fld>
            <a:endParaRPr lang="en-GB"/>
          </a:p>
        </p:txBody>
      </p:sp>
      <p:sp>
        <p:nvSpPr>
          <p:cNvPr id="161795" name="Rectangle 2"/>
          <p:cNvSpPr>
            <a:spLocks noGrp="1" noRot="1" noChangeAspect="1" noChangeArrowheads="1" noTextEdit="1"/>
          </p:cNvSpPr>
          <p:nvPr>
            <p:ph type="sldImg"/>
          </p:nvPr>
        </p:nvSpPr>
        <p:spPr>
          <a:ln/>
        </p:spPr>
      </p:sp>
      <p:sp>
        <p:nvSpPr>
          <p:cNvPr id="161796" name="Rectangle 3"/>
          <p:cNvSpPr>
            <a:spLocks noGrp="1" noChangeArrowheads="1"/>
          </p:cNvSpPr>
          <p:nvPr>
            <p:ph type="body" idx="1"/>
          </p:nvPr>
        </p:nvSpPr>
        <p:spPr>
          <a:noFill/>
        </p:spPr>
        <p:txBody>
          <a:bodyPr/>
          <a:lstStyle/>
          <a:p>
            <a:pPr eaLnBrk="1" hangingPunct="1"/>
            <a:r>
              <a:rPr lang="en-GB" smtClean="0"/>
              <a:t>You will be prompted to save the edited style with a new name.</a:t>
            </a:r>
          </a:p>
          <a:p>
            <a:pPr eaLnBrk="1" hangingPunct="1"/>
            <a:endParaRPr lang="en-GB" smtClean="0"/>
          </a:p>
          <a:p>
            <a:pPr eaLnBrk="1" hangingPunct="1"/>
            <a:endParaRPr lang="en-GB" smtClean="0"/>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8"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61D7CF67-4A57-4ACB-ADA7-EBBEC799B973}" type="slidenum">
              <a:rPr lang="en-GB"/>
              <a:pPr eaLnBrk="1" hangingPunct="1"/>
              <a:t>58</a:t>
            </a:fld>
            <a:endParaRPr lang="en-GB"/>
          </a:p>
        </p:txBody>
      </p:sp>
      <p:sp>
        <p:nvSpPr>
          <p:cNvPr id="162819" name="Rectangle 2"/>
          <p:cNvSpPr>
            <a:spLocks noGrp="1" noRot="1" noChangeAspect="1" noChangeArrowheads="1" noTextEdit="1"/>
          </p:cNvSpPr>
          <p:nvPr>
            <p:ph type="sldImg"/>
          </p:nvPr>
        </p:nvSpPr>
        <p:spPr>
          <a:ln/>
        </p:spPr>
      </p:sp>
      <p:sp>
        <p:nvSpPr>
          <p:cNvPr id="162820" name="Rectangle 3"/>
          <p:cNvSpPr>
            <a:spLocks noGrp="1" noChangeArrowheads="1"/>
          </p:cNvSpPr>
          <p:nvPr>
            <p:ph type="body" idx="1"/>
          </p:nvPr>
        </p:nvSpPr>
        <p:spPr>
          <a:noFill/>
        </p:spPr>
        <p:txBody>
          <a:bodyPr/>
          <a:lstStyle/>
          <a:p>
            <a:pPr eaLnBrk="1" hangingPunct="1"/>
            <a:r>
              <a:rPr lang="en-GB" dirty="0" smtClean="0"/>
              <a:t>The original reference style remains unchanged, but a variation is created.</a:t>
            </a:r>
          </a:p>
          <a:p>
            <a:pPr eaLnBrk="1" hangingPunct="1"/>
            <a:r>
              <a:rPr lang="en-GB" dirty="0" smtClean="0"/>
              <a:t>This edited style will then appear in EndNote's reference style list and can be applied to any EndNote library. This style is stored in  My Documents, so can be accessed at any time.</a:t>
            </a: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59</a:t>
            </a:fld>
            <a:endParaRPr lang="en-GB"/>
          </a:p>
        </p:txBody>
      </p:sp>
    </p:spTree>
    <p:extLst>
      <p:ext uri="{BB962C8B-B14F-4D97-AF65-F5344CB8AC3E}">
        <p14:creationId xmlns:p14="http://schemas.microsoft.com/office/powerpoint/2010/main" val="416325329"/>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1C6C480E-5590-4A0E-9B2B-80873B79123E}" type="slidenum">
              <a:rPr lang="en-GB"/>
              <a:pPr eaLnBrk="1" hangingPunct="1"/>
              <a:t>60</a:t>
            </a:fld>
            <a:endParaRPr lang="en-GB"/>
          </a:p>
        </p:txBody>
      </p:sp>
      <p:sp>
        <p:nvSpPr>
          <p:cNvPr id="163843" name="Rectangle 2"/>
          <p:cNvSpPr>
            <a:spLocks noGrp="1" noRot="1" noChangeAspect="1" noChangeArrowheads="1" noTextEdit="1"/>
          </p:cNvSpPr>
          <p:nvPr>
            <p:ph type="sldImg"/>
          </p:nvPr>
        </p:nvSpPr>
        <p:spPr>
          <a:ln/>
        </p:spPr>
      </p:sp>
      <p:sp>
        <p:nvSpPr>
          <p:cNvPr id="163844" name="Rectangle 3"/>
          <p:cNvSpPr>
            <a:spLocks noGrp="1" noChangeArrowheads="1"/>
          </p:cNvSpPr>
          <p:nvPr>
            <p:ph type="body" idx="1"/>
          </p:nvPr>
        </p:nvSpPr>
        <p:spPr>
          <a:noFill/>
        </p:spPr>
        <p:txBody>
          <a:bodyPr/>
          <a:lstStyle/>
          <a:p>
            <a:pPr eaLnBrk="1" hangingPunct="1"/>
            <a:r>
              <a:rPr lang="en-GB" dirty="0" smtClean="0"/>
              <a:t>Bibliographic templates control the display of records when EndNote is used with Word documents for citations and references.</a:t>
            </a:r>
          </a:p>
          <a:p>
            <a:pPr eaLnBrk="1" hangingPunct="1"/>
            <a:r>
              <a:rPr lang="en-GB" dirty="0" smtClean="0"/>
              <a:t>Depending on the Reference Style, there are already a number of templates created.</a:t>
            </a:r>
          </a:p>
          <a:p>
            <a:pPr eaLnBrk="1" hangingPunct="1"/>
            <a:r>
              <a:rPr lang="en-GB" dirty="0" smtClean="0"/>
              <a:t>Additional templates can be created by choosing from the </a:t>
            </a:r>
            <a:r>
              <a:rPr lang="en-GB" b="1" dirty="0" smtClean="0"/>
              <a:t>Reference Types </a:t>
            </a:r>
            <a:r>
              <a:rPr lang="en-GB" dirty="0" smtClean="0"/>
              <a:t>list.</a:t>
            </a:r>
          </a:p>
          <a:p>
            <a:pPr eaLnBrk="1" hangingPunct="1"/>
            <a:r>
              <a:rPr lang="en-GB" dirty="0" smtClean="0"/>
              <a:t>'Generic' is used when a specific template has not been created for a Reference Type that has been used to create an EndNote record.</a:t>
            </a: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66"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66A56D4D-279A-46C9-A904-908F5F8B65C6}" type="slidenum">
              <a:rPr lang="en-GB"/>
              <a:pPr eaLnBrk="1" hangingPunct="1"/>
              <a:t>61</a:t>
            </a:fld>
            <a:endParaRPr lang="en-GB"/>
          </a:p>
        </p:txBody>
      </p:sp>
      <p:sp>
        <p:nvSpPr>
          <p:cNvPr id="164867" name="Rectangle 2"/>
          <p:cNvSpPr>
            <a:spLocks noGrp="1" noRot="1" noChangeAspect="1" noChangeArrowheads="1" noTextEdit="1"/>
          </p:cNvSpPr>
          <p:nvPr>
            <p:ph type="sldImg"/>
          </p:nvPr>
        </p:nvSpPr>
        <p:spPr>
          <a:ln/>
        </p:spPr>
      </p:sp>
      <p:sp>
        <p:nvSpPr>
          <p:cNvPr id="164868" name="Rectangle 3"/>
          <p:cNvSpPr>
            <a:spLocks noGrp="1" noChangeArrowheads="1"/>
          </p:cNvSpPr>
          <p:nvPr>
            <p:ph type="body" idx="1"/>
          </p:nvPr>
        </p:nvSpPr>
        <p:spPr>
          <a:noFill/>
        </p:spPr>
        <p:txBody>
          <a:bodyPr/>
          <a:lstStyle/>
          <a:p>
            <a:pPr eaLnBrk="1" hangingPunct="1"/>
            <a:r>
              <a:rPr lang="en-GB" dirty="0" smtClean="0"/>
              <a:t>Templates are created on the basis of Field Names: wherever a Field Name appears, it is replaced by the contents of that field in the bibliographic record. Words or characters that are not field names are displayed 'as is'.</a:t>
            </a:r>
          </a:p>
          <a:p>
            <a:pPr eaLnBrk="1" hangingPunct="1"/>
            <a:r>
              <a:rPr lang="en-GB" dirty="0" smtClean="0"/>
              <a:t>If a template field contains no data, it is omitted from the record: the vertical lines tie the punctuation to the following field so that stray commas and colons do not appear.</a:t>
            </a: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90"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37F03ADF-12BF-4526-B474-F315E5A255A5}" type="slidenum">
              <a:rPr lang="en-GB"/>
              <a:pPr eaLnBrk="1" hangingPunct="1"/>
              <a:t>62</a:t>
            </a:fld>
            <a:endParaRPr lang="en-GB"/>
          </a:p>
        </p:txBody>
      </p:sp>
      <p:sp>
        <p:nvSpPr>
          <p:cNvPr id="165891" name="Rectangle 2"/>
          <p:cNvSpPr>
            <a:spLocks noGrp="1" noRot="1" noChangeAspect="1" noChangeArrowheads="1" noTextEdit="1"/>
          </p:cNvSpPr>
          <p:nvPr>
            <p:ph type="sldImg"/>
          </p:nvPr>
        </p:nvSpPr>
        <p:spPr>
          <a:ln/>
        </p:spPr>
      </p:sp>
      <p:sp>
        <p:nvSpPr>
          <p:cNvPr id="165892" name="Rectangle 3"/>
          <p:cNvSpPr>
            <a:spLocks noGrp="1" noChangeArrowheads="1"/>
          </p:cNvSpPr>
          <p:nvPr>
            <p:ph type="body" idx="1"/>
          </p:nvPr>
        </p:nvSpPr>
        <p:spPr>
          <a:noFill/>
        </p:spPr>
        <p:txBody>
          <a:bodyPr/>
          <a:lstStyle/>
          <a:p>
            <a:pPr eaLnBrk="1" hangingPunct="1"/>
            <a:r>
              <a:rPr lang="en-GB" dirty="0" smtClean="0"/>
              <a:t>Bold, Italic, Underline, Superscript or Subscript may be required formats within a citation or bibliographic template. To change the format, go to </a:t>
            </a:r>
            <a:r>
              <a:rPr lang="en-GB" b="1" dirty="0" smtClean="0"/>
              <a:t>Edit, Font…</a:t>
            </a:r>
          </a:p>
          <a:p>
            <a:pPr eaLnBrk="1" hangingPunct="1"/>
            <a:r>
              <a:rPr lang="en-GB" dirty="0" smtClean="0"/>
              <a:t>A field is displayed in the format used for the Field Name - hence </a:t>
            </a:r>
            <a:r>
              <a:rPr lang="en-GB" i="1" dirty="0" smtClean="0"/>
              <a:t>Journal</a:t>
            </a:r>
            <a:r>
              <a:rPr lang="en-GB" dirty="0" smtClean="0"/>
              <a:t> and </a:t>
            </a:r>
            <a:r>
              <a:rPr lang="en-GB" i="1" dirty="0" smtClean="0"/>
              <a:t>Title</a:t>
            </a:r>
            <a:r>
              <a:rPr lang="en-GB" dirty="0" smtClean="0"/>
              <a:t> often appear in italics within the templates.</a:t>
            </a:r>
          </a:p>
          <a:p>
            <a:pPr eaLnBrk="1" hangingPunct="1"/>
            <a:r>
              <a:rPr lang="en-GB" dirty="0" smtClean="0"/>
              <a:t>When an item has editors, EndNote will choose between singular and plural: the circumflex is used.</a:t>
            </a:r>
          </a:p>
          <a:p>
            <a:pPr eaLnBrk="1" hangingPunct="1"/>
            <a:r>
              <a:rPr lang="en-GB" dirty="0" smtClean="0"/>
              <a:t>Templates can be edited at any stage, and the edited reference style applied to the EndNote Library and relevant Word documents.</a:t>
            </a:r>
          </a:p>
          <a:p>
            <a:pPr eaLnBrk="1" hangingPunct="1"/>
            <a:endParaRPr lang="en-GB" dirty="0" smtClean="0"/>
          </a:p>
          <a:p>
            <a:pPr eaLnBrk="1" hangingPunct="1"/>
            <a:endParaRPr lang="en-GB" dirty="0" smtClean="0"/>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Some of the templates contain special characters: these are needed for example to avoid</a:t>
            </a:r>
            <a:r>
              <a:rPr lang="en-GB" baseline="0" dirty="0" smtClean="0"/>
              <a:t> stray punctuation in bibliographic records or to manage different numbers of authors/editors.</a:t>
            </a:r>
          </a:p>
          <a:p>
            <a:r>
              <a:rPr lang="en-GB" baseline="0" dirty="0" smtClean="0"/>
              <a:t>Use keyboard characters or go to the </a:t>
            </a:r>
            <a:r>
              <a:rPr lang="en-GB" b="1" baseline="0" dirty="0" smtClean="0"/>
              <a:t>Insert Field </a:t>
            </a:r>
            <a:r>
              <a:rPr lang="en-GB" baseline="0" dirty="0" smtClean="0"/>
              <a:t>dropdown menu.</a:t>
            </a:r>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63</a:t>
            </a:fld>
            <a:endParaRPr lang="en-GB"/>
          </a:p>
        </p:txBody>
      </p:sp>
    </p:spTree>
    <p:extLst>
      <p:ext uri="{BB962C8B-B14F-4D97-AF65-F5344CB8AC3E}">
        <p14:creationId xmlns:p14="http://schemas.microsoft.com/office/powerpoint/2010/main" val="2723855962"/>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Use the forced separation</a:t>
            </a:r>
            <a:r>
              <a:rPr lang="en-GB" baseline="0" dirty="0" smtClean="0"/>
              <a:t> to tie punctuation to the following field: if this field is empty in the EndNote record, the punctuation will not be displayed: in this example, no publisher, no comma.</a:t>
            </a:r>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64</a:t>
            </a:fld>
            <a:endParaRPr lang="en-GB"/>
          </a:p>
        </p:txBody>
      </p:sp>
    </p:spTree>
    <p:extLst>
      <p:ext uri="{BB962C8B-B14F-4D97-AF65-F5344CB8AC3E}">
        <p14:creationId xmlns:p14="http://schemas.microsoft.com/office/powerpoint/2010/main" val="67381385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781CD246-EBC3-4F8D-B734-B568E2B27B94}" type="slidenum">
              <a:rPr lang="en-GB"/>
              <a:pPr eaLnBrk="1" hangingPunct="1"/>
              <a:t>6</a:t>
            </a:fld>
            <a:endParaRPr lang="en-GB"/>
          </a:p>
        </p:txBody>
      </p:sp>
      <p:sp>
        <p:nvSpPr>
          <p:cNvPr id="132099" name="Rectangle 2"/>
          <p:cNvSpPr>
            <a:spLocks noGrp="1" noRot="1" noChangeAspect="1" noChangeArrowheads="1" noTextEdit="1"/>
          </p:cNvSpPr>
          <p:nvPr>
            <p:ph type="sldImg"/>
          </p:nvPr>
        </p:nvSpPr>
        <p:spPr>
          <a:ln/>
        </p:spPr>
      </p:sp>
      <p:sp>
        <p:nvSpPr>
          <p:cNvPr id="132100" name="Rectangle 3"/>
          <p:cNvSpPr>
            <a:spLocks noGrp="1" noChangeArrowheads="1"/>
          </p:cNvSpPr>
          <p:nvPr>
            <p:ph type="body" idx="1"/>
          </p:nvPr>
        </p:nvSpPr>
        <p:spPr>
          <a:noFill/>
        </p:spPr>
        <p:txBody>
          <a:bodyPr/>
          <a:lstStyle/>
          <a:p>
            <a:pPr eaLnBrk="1" hangingPunct="1"/>
            <a:r>
              <a:rPr lang="en-GB" dirty="0" smtClean="0"/>
              <a:t>It is best to keep all references in a single library: smaller libraries for particular purposes can be created using the </a:t>
            </a:r>
            <a:r>
              <a:rPr lang="en-GB" b="1" dirty="0" smtClean="0"/>
              <a:t>Groups</a:t>
            </a:r>
            <a:r>
              <a:rPr lang="en-GB" dirty="0" smtClean="0"/>
              <a:t> option, which is described later.</a:t>
            </a:r>
          </a:p>
          <a:p>
            <a:pPr eaLnBrk="1" hangingPunct="1"/>
            <a:endParaRPr lang="en-GB" dirty="0" smtClean="0"/>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The diamond</a:t>
            </a:r>
            <a:r>
              <a:rPr lang="en-GB" baseline="0" dirty="0" smtClean="0"/>
              <a:t> ties plain text to the next field: in this example, the words 'Type to' will only appear if there are details in the Recipient field. The grave accents indicate a phrase to be tied to the following field rather than a single character or word or a word that could be mistaken for a Field name.</a:t>
            </a:r>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65</a:t>
            </a:fld>
            <a:endParaRPr lang="en-GB"/>
          </a:p>
        </p:txBody>
      </p:sp>
    </p:spTree>
    <p:extLst>
      <p:ext uri="{BB962C8B-B14F-4D97-AF65-F5344CB8AC3E}">
        <p14:creationId xmlns:p14="http://schemas.microsoft.com/office/powerpoint/2010/main" val="779637746"/>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The circumflex ^ is used to allow a choice between text linked to the associated field, in this case dependent on the number of entries in the </a:t>
            </a:r>
            <a:r>
              <a:rPr lang="en-GB" b="1" dirty="0" smtClean="0"/>
              <a:t>Editor</a:t>
            </a:r>
            <a:r>
              <a:rPr lang="en-GB" dirty="0" smtClean="0"/>
              <a:t> field.</a:t>
            </a:r>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66</a:t>
            </a:fld>
            <a:endParaRPr lang="en-GB"/>
          </a:p>
        </p:txBody>
      </p:sp>
    </p:spTree>
    <p:extLst>
      <p:ext uri="{BB962C8B-B14F-4D97-AF65-F5344CB8AC3E}">
        <p14:creationId xmlns:p14="http://schemas.microsoft.com/office/powerpoint/2010/main" val="2034667982"/>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Accents grave are used to identify phrases which need to be linked to preceding or following fields, and also to ensure that any text which also appears</a:t>
            </a:r>
            <a:r>
              <a:rPr lang="en-GB" baseline="0" dirty="0" smtClean="0"/>
              <a:t> in an EndNote record as a field name is displayed in the bibliographic record 'as is'</a:t>
            </a:r>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67</a:t>
            </a:fld>
            <a:endParaRPr lang="en-GB"/>
          </a:p>
        </p:txBody>
      </p:sp>
    </p:spTree>
    <p:extLst>
      <p:ext uri="{BB962C8B-B14F-4D97-AF65-F5344CB8AC3E}">
        <p14:creationId xmlns:p14="http://schemas.microsoft.com/office/powerpoint/2010/main" val="377827779"/>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68</a:t>
            </a:fld>
            <a:endParaRPr lang="en-GB"/>
          </a:p>
        </p:txBody>
      </p:sp>
    </p:spTree>
    <p:extLst>
      <p:ext uri="{BB962C8B-B14F-4D97-AF65-F5344CB8AC3E}">
        <p14:creationId xmlns:p14="http://schemas.microsoft.com/office/powerpoint/2010/main" val="2682288372"/>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914"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2A73DC58-7B38-4DD1-AFB5-F999B29C74C8}" type="slidenum">
              <a:rPr lang="en-GB"/>
              <a:pPr eaLnBrk="1" hangingPunct="1"/>
              <a:t>69</a:t>
            </a:fld>
            <a:endParaRPr lang="en-GB" dirty="0"/>
          </a:p>
        </p:txBody>
      </p:sp>
      <p:sp>
        <p:nvSpPr>
          <p:cNvPr id="166915" name="Rectangle 2"/>
          <p:cNvSpPr>
            <a:spLocks noGrp="1" noRot="1" noChangeAspect="1" noChangeArrowheads="1" noTextEdit="1"/>
          </p:cNvSpPr>
          <p:nvPr>
            <p:ph type="sldImg"/>
          </p:nvPr>
        </p:nvSpPr>
        <p:spPr>
          <a:ln/>
        </p:spPr>
      </p:sp>
      <p:sp>
        <p:nvSpPr>
          <p:cNvPr id="166916" name="Rectangle 3"/>
          <p:cNvSpPr>
            <a:spLocks noGrp="1" noChangeArrowheads="1"/>
          </p:cNvSpPr>
          <p:nvPr>
            <p:ph type="body" idx="1"/>
          </p:nvPr>
        </p:nvSpPr>
        <p:spPr>
          <a:noFill/>
        </p:spPr>
        <p:txBody>
          <a:bodyPr/>
          <a:lstStyle/>
          <a:p>
            <a:pPr eaLnBrk="1" hangingPunct="1"/>
            <a:r>
              <a:rPr lang="en-GB" dirty="0" smtClean="0"/>
              <a:t>Changes to the Referencing Style are not automatically applied to the EndNote Library. </a:t>
            </a:r>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To </a:t>
            </a:r>
            <a:r>
              <a:rPr lang="en-GB" dirty="0"/>
              <a:t>apply changes, go to the Reference Style dropdown menu and choose </a:t>
            </a:r>
            <a:r>
              <a:rPr lang="en-GB" b="1" dirty="0"/>
              <a:t>Select another </a:t>
            </a:r>
            <a:r>
              <a:rPr lang="en-GB" b="1" dirty="0" smtClean="0"/>
              <a:t>Style</a:t>
            </a:r>
            <a:r>
              <a:rPr lang="en-GB" b="1" dirty="0"/>
              <a:t>.</a:t>
            </a:r>
            <a:endParaRPr lang="en-GB" dirty="0"/>
          </a:p>
          <a:p>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70</a:t>
            </a:fld>
            <a:endParaRPr lang="en-GB"/>
          </a:p>
        </p:txBody>
      </p:sp>
    </p:spTree>
    <p:extLst>
      <p:ext uri="{BB962C8B-B14F-4D97-AF65-F5344CB8AC3E}">
        <p14:creationId xmlns:p14="http://schemas.microsoft.com/office/powerpoint/2010/main" val="2863966837"/>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8"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A3EED4EA-9DCB-4A79-8078-F0C5E7C1B734}" type="slidenum">
              <a:rPr lang="en-GB"/>
              <a:pPr eaLnBrk="1" hangingPunct="1"/>
              <a:t>71</a:t>
            </a:fld>
            <a:endParaRPr lang="en-GB"/>
          </a:p>
        </p:txBody>
      </p:sp>
      <p:sp>
        <p:nvSpPr>
          <p:cNvPr id="167939" name="Rectangle 2"/>
          <p:cNvSpPr>
            <a:spLocks noGrp="1" noRot="1" noChangeAspect="1" noChangeArrowheads="1" noTextEdit="1"/>
          </p:cNvSpPr>
          <p:nvPr>
            <p:ph type="sldImg"/>
          </p:nvPr>
        </p:nvSpPr>
        <p:spPr>
          <a:ln/>
        </p:spPr>
      </p:sp>
      <p:sp>
        <p:nvSpPr>
          <p:cNvPr id="167940" name="Rectangle 3"/>
          <p:cNvSpPr>
            <a:spLocks noGrp="1" noChangeArrowheads="1"/>
          </p:cNvSpPr>
          <p:nvPr>
            <p:ph type="body" idx="1"/>
          </p:nvPr>
        </p:nvSpPr>
        <p:spPr>
          <a:noFill/>
        </p:spPr>
        <p:txBody>
          <a:bodyPr/>
          <a:lstStyle/>
          <a:p>
            <a:pPr eaLnBrk="1" hangingPunct="1"/>
            <a:r>
              <a:rPr lang="en-GB" dirty="0" smtClean="0"/>
              <a:t>The edited style is now one of the choices - select and click </a:t>
            </a:r>
            <a:r>
              <a:rPr lang="en-GB" b="1" dirty="0" smtClean="0"/>
              <a:t>Choose</a:t>
            </a:r>
            <a:r>
              <a:rPr lang="en-GB" dirty="0"/>
              <a:t>.</a:t>
            </a:r>
            <a:endParaRPr lang="en-GB" dirty="0" smtClean="0"/>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2"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ED73843B-0DB1-4D05-A7F4-FC680C715857}" type="slidenum">
              <a:rPr lang="en-GB"/>
              <a:pPr eaLnBrk="1" hangingPunct="1"/>
              <a:t>72</a:t>
            </a:fld>
            <a:endParaRPr lang="en-GB"/>
          </a:p>
        </p:txBody>
      </p:sp>
      <p:sp>
        <p:nvSpPr>
          <p:cNvPr id="168963" name="Rectangle 2"/>
          <p:cNvSpPr>
            <a:spLocks noGrp="1" noRot="1" noChangeAspect="1" noChangeArrowheads="1" noTextEdit="1"/>
          </p:cNvSpPr>
          <p:nvPr>
            <p:ph type="sldImg"/>
          </p:nvPr>
        </p:nvSpPr>
        <p:spPr>
          <a:ln/>
        </p:spPr>
      </p:sp>
      <p:sp>
        <p:nvSpPr>
          <p:cNvPr id="168964" name="Rectangle 3"/>
          <p:cNvSpPr>
            <a:spLocks noGrp="1" noChangeArrowheads="1"/>
          </p:cNvSpPr>
          <p:nvPr>
            <p:ph type="body" idx="1"/>
          </p:nvPr>
        </p:nvSpPr>
        <p:spPr>
          <a:noFill/>
        </p:spPr>
        <p:txBody>
          <a:bodyPr/>
          <a:lstStyle/>
          <a:p>
            <a:pPr eaLnBrk="1" hangingPunct="1"/>
            <a:r>
              <a:rPr lang="en-GB" dirty="0" smtClean="0"/>
              <a:t>The edits are now applied to the EndNote Library.</a:t>
            </a:r>
          </a:p>
          <a:p>
            <a:pPr eaLnBrk="1" hangingPunct="1"/>
            <a:r>
              <a:rPr lang="en-GB" dirty="0" smtClean="0"/>
              <a:t>Further changes can be made at any time, and the same copy style updated and then applied again to the library concerned. If references from the Library have already been used in a document, new changes can only be applied by using the </a:t>
            </a:r>
            <a:r>
              <a:rPr lang="en-GB" b="1" dirty="0" smtClean="0"/>
              <a:t>Format Bibliography</a:t>
            </a:r>
            <a:r>
              <a:rPr lang="en-GB" dirty="0" smtClean="0"/>
              <a:t> option in Word.</a:t>
            </a:r>
          </a:p>
          <a:p>
            <a:pPr eaLnBrk="1" hangingPunct="1"/>
            <a:endParaRPr lang="en-GB" dirty="0" smtClean="0"/>
          </a:p>
          <a:p>
            <a:pPr eaLnBrk="1" hangingPunct="1"/>
            <a:endParaRPr lang="en-GB" dirty="0" smtClean="0"/>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73</a:t>
            </a:fld>
            <a:endParaRPr lang="en-GB"/>
          </a:p>
        </p:txBody>
      </p:sp>
    </p:spTree>
    <p:extLst>
      <p:ext uri="{BB962C8B-B14F-4D97-AF65-F5344CB8AC3E}">
        <p14:creationId xmlns:p14="http://schemas.microsoft.com/office/powerpoint/2010/main" val="2319008858"/>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6"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AD93E609-A217-435D-8BE2-A10E6A0E063F}" type="slidenum">
              <a:rPr lang="en-GB"/>
              <a:pPr eaLnBrk="1" hangingPunct="1"/>
              <a:t>74</a:t>
            </a:fld>
            <a:endParaRPr lang="en-GB"/>
          </a:p>
        </p:txBody>
      </p:sp>
      <p:sp>
        <p:nvSpPr>
          <p:cNvPr id="169987" name="Rectangle 2"/>
          <p:cNvSpPr>
            <a:spLocks noGrp="1" noRot="1" noChangeAspect="1" noChangeArrowheads="1" noTextEdit="1"/>
          </p:cNvSpPr>
          <p:nvPr>
            <p:ph type="sldImg"/>
          </p:nvPr>
        </p:nvSpPr>
        <p:spPr>
          <a:ln/>
        </p:spPr>
      </p:sp>
      <p:sp>
        <p:nvSpPr>
          <p:cNvPr id="169988" name="Rectangle 3"/>
          <p:cNvSpPr>
            <a:spLocks noGrp="1" noChangeArrowheads="1"/>
          </p:cNvSpPr>
          <p:nvPr>
            <p:ph type="body" idx="1"/>
          </p:nvPr>
        </p:nvSpPr>
        <p:spPr>
          <a:noFill/>
        </p:spPr>
        <p:txBody>
          <a:bodyPr/>
          <a:lstStyle/>
          <a:p>
            <a:pPr eaLnBrk="1" hangingPunct="1"/>
            <a:r>
              <a:rPr lang="en-GB" b="1" dirty="0" smtClean="0"/>
              <a:t>Preferences</a:t>
            </a:r>
            <a:r>
              <a:rPr lang="en-GB" dirty="0"/>
              <a:t> </a:t>
            </a:r>
            <a:r>
              <a:rPr lang="en-GB" dirty="0" smtClean="0"/>
              <a:t>controls how the EndNote Library itself appears, rather than the individual records. To see the options, go to </a:t>
            </a:r>
            <a:r>
              <a:rPr lang="en-GB" b="1" dirty="0" smtClean="0"/>
              <a:t>EndNote</a:t>
            </a:r>
            <a:r>
              <a:rPr lang="en-GB" b="1" baseline="0" dirty="0" smtClean="0"/>
              <a:t> X7</a:t>
            </a:r>
            <a:r>
              <a:rPr lang="en-GB" b="1" dirty="0" smtClean="0"/>
              <a:t>, Preferences</a:t>
            </a:r>
            <a:r>
              <a:rPr lang="en-GB" dirty="0" smtClean="0"/>
              <a:t>.</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7</a:t>
            </a:fld>
            <a:endParaRPr lang="en-GB"/>
          </a:p>
        </p:txBody>
      </p:sp>
    </p:spTree>
    <p:extLst>
      <p:ext uri="{BB962C8B-B14F-4D97-AF65-F5344CB8AC3E}">
        <p14:creationId xmlns:p14="http://schemas.microsoft.com/office/powerpoint/2010/main" val="3958751776"/>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10"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B51C8F2D-BB70-4480-8074-40BB53591A7A}" type="slidenum">
              <a:rPr lang="en-GB"/>
              <a:pPr eaLnBrk="1" hangingPunct="1"/>
              <a:t>75</a:t>
            </a:fld>
            <a:endParaRPr lang="en-GB"/>
          </a:p>
        </p:txBody>
      </p:sp>
      <p:sp>
        <p:nvSpPr>
          <p:cNvPr id="171011" name="Rectangle 2"/>
          <p:cNvSpPr>
            <a:spLocks noGrp="1" noRot="1" noChangeAspect="1" noChangeArrowheads="1" noTextEdit="1"/>
          </p:cNvSpPr>
          <p:nvPr>
            <p:ph type="sldImg"/>
          </p:nvPr>
        </p:nvSpPr>
        <p:spPr>
          <a:ln/>
        </p:spPr>
      </p:sp>
      <p:sp>
        <p:nvSpPr>
          <p:cNvPr id="171012" name="Rectangle 3"/>
          <p:cNvSpPr>
            <a:spLocks noGrp="1" noChangeArrowheads="1"/>
          </p:cNvSpPr>
          <p:nvPr>
            <p:ph type="body" idx="1"/>
          </p:nvPr>
        </p:nvSpPr>
        <p:spPr>
          <a:noFill/>
        </p:spPr>
        <p:txBody>
          <a:bodyPr/>
          <a:lstStyle/>
          <a:p>
            <a:pPr eaLnBrk="1" hangingPunct="1"/>
            <a:r>
              <a:rPr lang="en-GB" dirty="0" smtClean="0"/>
              <a:t>Various preferences can be set: </a:t>
            </a:r>
            <a:r>
              <a:rPr lang="en-GB" b="1" dirty="0" smtClean="0"/>
              <a:t>Display Fields</a:t>
            </a:r>
            <a:r>
              <a:rPr lang="en-GB" dirty="0" smtClean="0"/>
              <a:t> allows the selection and ordering of significant fields from the record: the columns can be renamed if required.</a:t>
            </a:r>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4"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5D9CA6B4-461E-44B8-AE70-8FA71AC9740E}" type="slidenum">
              <a:rPr lang="en-GB"/>
              <a:pPr eaLnBrk="1" hangingPunct="1"/>
              <a:t>76</a:t>
            </a:fld>
            <a:endParaRPr lang="en-GB"/>
          </a:p>
        </p:txBody>
      </p:sp>
      <p:sp>
        <p:nvSpPr>
          <p:cNvPr id="172035" name="Rectangle 2"/>
          <p:cNvSpPr>
            <a:spLocks noGrp="1" noRot="1" noChangeAspect="1" noChangeArrowheads="1" noTextEdit="1"/>
          </p:cNvSpPr>
          <p:nvPr>
            <p:ph type="sldImg"/>
          </p:nvPr>
        </p:nvSpPr>
        <p:spPr>
          <a:ln/>
        </p:spPr>
      </p:sp>
      <p:sp>
        <p:nvSpPr>
          <p:cNvPr id="172036" name="Rectangle 3"/>
          <p:cNvSpPr>
            <a:spLocks noGrp="1" noChangeArrowheads="1"/>
          </p:cNvSpPr>
          <p:nvPr>
            <p:ph type="body" idx="1"/>
          </p:nvPr>
        </p:nvSpPr>
        <p:spPr>
          <a:noFill/>
        </p:spPr>
        <p:txBody>
          <a:bodyPr/>
          <a:lstStyle/>
          <a:p>
            <a:pPr eaLnBrk="1" hangingPunct="1"/>
            <a:r>
              <a:rPr lang="en-GB" dirty="0" smtClean="0"/>
              <a:t>The </a:t>
            </a:r>
            <a:r>
              <a:rPr lang="en-GB" b="1" dirty="0" smtClean="0"/>
              <a:t>Change Case</a:t>
            </a:r>
            <a:r>
              <a:rPr lang="en-GB" b="0" baseline="0" dirty="0" smtClean="0"/>
              <a:t> </a:t>
            </a:r>
            <a:r>
              <a:rPr lang="en-GB" dirty="0" smtClean="0"/>
              <a:t>option is an important tool: it permits the general rules for bibliographic display to be overridden in special cases e.g. abbreviations, non-English language names and characters. Any character string added to the list will be displayed 'as is' wherever it occurs.</a:t>
            </a:r>
          </a:p>
          <a:p>
            <a:pPr eaLnBrk="1" hangingPunct="1"/>
            <a:endParaRPr lang="en-GB" dirty="0" smtClean="0"/>
          </a:p>
          <a:p>
            <a:pPr eaLnBrk="1" hangingPunct="1"/>
            <a:endParaRPr lang="en-GB" dirty="0" smtClean="0"/>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To ensure maximum retrieval of full text journal articles when searching databases, make sure the </a:t>
            </a:r>
            <a:r>
              <a:rPr lang="en-GB" b="1" dirty="0" smtClean="0"/>
              <a:t>PubMed </a:t>
            </a:r>
            <a:r>
              <a:rPr lang="en-GB" b="1" dirty="0" err="1" smtClean="0"/>
              <a:t>LinkOut</a:t>
            </a:r>
            <a:r>
              <a:rPr lang="en-GB" b="1" dirty="0" smtClean="0"/>
              <a:t> </a:t>
            </a:r>
            <a:r>
              <a:rPr lang="en-GB" dirty="0" smtClean="0"/>
              <a:t>option</a:t>
            </a:r>
            <a:r>
              <a:rPr lang="en-GB" baseline="0" dirty="0" smtClean="0"/>
              <a:t> is checked in Find Full Text preferences. Check the box to use this process automatically in future</a:t>
            </a:r>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77</a:t>
            </a:fld>
            <a:endParaRPr lang="en-GB"/>
          </a:p>
        </p:txBody>
      </p:sp>
    </p:spTree>
    <p:extLst>
      <p:ext uri="{BB962C8B-B14F-4D97-AF65-F5344CB8AC3E}">
        <p14:creationId xmlns:p14="http://schemas.microsoft.com/office/powerpoint/2010/main" val="3715261187"/>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Set the criteria for comparing records to eliminate duplicates. Databases display author names differently, so to make this effective, uncheck the </a:t>
            </a:r>
            <a:r>
              <a:rPr lang="en-GB" b="1" dirty="0" smtClean="0"/>
              <a:t>Author</a:t>
            </a:r>
            <a:r>
              <a:rPr lang="en-GB" dirty="0" smtClean="0"/>
              <a:t> option. It is possible</a:t>
            </a:r>
            <a:r>
              <a:rPr lang="en-GB" baseline="0" dirty="0" smtClean="0"/>
              <a:t> to choose automatic discard, but you may wish to carry out the process manually</a:t>
            </a:r>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78</a:t>
            </a:fld>
            <a:endParaRPr lang="en-GB"/>
          </a:p>
        </p:txBody>
      </p:sp>
    </p:spTree>
    <p:extLst>
      <p:ext uri="{BB962C8B-B14F-4D97-AF65-F5344CB8AC3E}">
        <p14:creationId xmlns:p14="http://schemas.microsoft.com/office/powerpoint/2010/main" val="991456882"/>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Insert your EndNote</a:t>
            </a:r>
            <a:r>
              <a:rPr lang="en-GB" baseline="0" dirty="0" smtClean="0"/>
              <a:t> Account details and click Enable Sync. This will synchronise </a:t>
            </a:r>
            <a:r>
              <a:rPr lang="en-GB" b="1" baseline="0" dirty="0" smtClean="0"/>
              <a:t>All References  </a:t>
            </a:r>
            <a:r>
              <a:rPr lang="en-GB" b="0" baseline="0" dirty="0" smtClean="0"/>
              <a:t>and</a:t>
            </a:r>
            <a:r>
              <a:rPr lang="en-GB" b="1" baseline="0" dirty="0" smtClean="0"/>
              <a:t> Custom Groups </a:t>
            </a:r>
            <a:r>
              <a:rPr lang="en-GB" baseline="0" dirty="0" smtClean="0"/>
              <a:t>with EndNote Online. Check the Sync Automatically option to have EndNote synchronise in the background every 15 </a:t>
            </a:r>
            <a:r>
              <a:rPr lang="en-GB" baseline="0" dirty="0" err="1" smtClean="0"/>
              <a:t>mins</a:t>
            </a:r>
            <a:r>
              <a:rPr lang="en-GB" baseline="0" dirty="0" smtClean="0"/>
              <a:t> and when the library is closed. You can synchronise manually at any time.</a:t>
            </a:r>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79</a:t>
            </a:fld>
            <a:endParaRPr lang="en-GB"/>
          </a:p>
        </p:txBody>
      </p:sp>
    </p:spTree>
    <p:extLst>
      <p:ext uri="{BB962C8B-B14F-4D97-AF65-F5344CB8AC3E}">
        <p14:creationId xmlns:p14="http://schemas.microsoft.com/office/powerpoint/2010/main" val="4204877007"/>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CMD + click</a:t>
            </a:r>
            <a:r>
              <a:rPr lang="en-GB" baseline="0" dirty="0" smtClean="0"/>
              <a:t> in the Title Bar to see the current fields displayed in the EndNote Library. Up to 10 can be chosen: simply click the field name on the list.</a:t>
            </a:r>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81</a:t>
            </a:fld>
            <a:endParaRPr lang="en-GB"/>
          </a:p>
        </p:txBody>
      </p:sp>
    </p:spTree>
    <p:extLst>
      <p:ext uri="{BB962C8B-B14F-4D97-AF65-F5344CB8AC3E}">
        <p14:creationId xmlns:p14="http://schemas.microsoft.com/office/powerpoint/2010/main" val="933833103"/>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The order of the fields displayed in the library window can</a:t>
            </a:r>
            <a:r>
              <a:rPr lang="en-GB" baseline="0" dirty="0" smtClean="0"/>
              <a:t> be changed by select and drag.</a:t>
            </a:r>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82</a:t>
            </a:fld>
            <a:endParaRPr lang="en-GB"/>
          </a:p>
        </p:txBody>
      </p:sp>
    </p:spTree>
    <p:extLst>
      <p:ext uri="{BB962C8B-B14F-4D97-AF65-F5344CB8AC3E}">
        <p14:creationId xmlns:p14="http://schemas.microsoft.com/office/powerpoint/2010/main" val="589751720"/>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83</a:t>
            </a:fld>
            <a:endParaRPr lang="en-GB"/>
          </a:p>
        </p:txBody>
      </p:sp>
    </p:spTree>
    <p:extLst>
      <p:ext uri="{BB962C8B-B14F-4D97-AF65-F5344CB8AC3E}">
        <p14:creationId xmlns:p14="http://schemas.microsoft.com/office/powerpoint/2010/main" val="3369333344"/>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058"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004E1FB6-B5D0-441E-A04F-9C89F1C4D1E2}" type="slidenum">
              <a:rPr lang="en-GB"/>
              <a:pPr eaLnBrk="1" hangingPunct="1"/>
              <a:t>84</a:t>
            </a:fld>
            <a:endParaRPr lang="en-GB"/>
          </a:p>
        </p:txBody>
      </p:sp>
      <p:sp>
        <p:nvSpPr>
          <p:cNvPr id="173059" name="Rectangle 2"/>
          <p:cNvSpPr>
            <a:spLocks noGrp="1" noRot="1" noChangeAspect="1" noChangeArrowheads="1" noTextEdit="1"/>
          </p:cNvSpPr>
          <p:nvPr>
            <p:ph type="sldImg"/>
          </p:nvPr>
        </p:nvSpPr>
        <p:spPr>
          <a:ln/>
        </p:spPr>
      </p:sp>
      <p:sp>
        <p:nvSpPr>
          <p:cNvPr id="173060" name="Rectangle 3"/>
          <p:cNvSpPr>
            <a:spLocks noGrp="1" noChangeArrowheads="1"/>
          </p:cNvSpPr>
          <p:nvPr>
            <p:ph type="body" idx="1"/>
          </p:nvPr>
        </p:nvSpPr>
        <p:spPr>
          <a:noFill/>
        </p:spPr>
        <p:txBody>
          <a:bodyPr/>
          <a:lstStyle/>
          <a:p>
            <a:pPr eaLnBrk="1" hangingPunct="1">
              <a:lnSpc>
                <a:spcPct val="90000"/>
              </a:lnSpc>
            </a:pPr>
            <a:r>
              <a:rPr lang="en-GB" dirty="0" smtClean="0"/>
              <a:t>The best way of managing a large EndNote Library is to create </a:t>
            </a:r>
            <a:r>
              <a:rPr lang="en-GB" dirty="0" err="1" smtClean="0"/>
              <a:t>sublibraries</a:t>
            </a:r>
            <a:r>
              <a:rPr lang="en-GB" dirty="0" smtClean="0"/>
              <a:t>, or groups. Up to 5000 groups can be attached to a single library.</a:t>
            </a:r>
          </a:p>
          <a:p>
            <a:pPr eaLnBrk="1" hangingPunct="1">
              <a:lnSpc>
                <a:spcPct val="90000"/>
              </a:lnSpc>
            </a:pPr>
            <a:r>
              <a:rPr lang="en-GB" dirty="0" smtClean="0"/>
              <a:t>Groups can be custom groups or Smart groups. </a:t>
            </a:r>
          </a:p>
          <a:p>
            <a:pPr eaLnBrk="1" hangingPunct="1">
              <a:lnSpc>
                <a:spcPct val="90000"/>
              </a:lnSpc>
            </a:pPr>
            <a:r>
              <a:rPr lang="en-GB" dirty="0" smtClean="0"/>
              <a:t>Any item in the main library may be included in a custom group.</a:t>
            </a:r>
          </a:p>
          <a:p>
            <a:pPr eaLnBrk="1" hangingPunct="1">
              <a:lnSpc>
                <a:spcPct val="90000"/>
              </a:lnSpc>
            </a:pPr>
            <a:r>
              <a:rPr lang="en-GB" dirty="0" smtClean="0"/>
              <a:t>Smart groups are given set criteria - any item fulfilling these criteria is automatically added to the group. The criteria can be modified at any time. The criteria for a new Smart group will be applied to the existing EndNote Library, and to any items that are added subsequently.</a:t>
            </a:r>
          </a:p>
          <a:p>
            <a:pPr eaLnBrk="1" hangingPunct="1">
              <a:lnSpc>
                <a:spcPct val="90000"/>
              </a:lnSpc>
            </a:pPr>
            <a:r>
              <a:rPr lang="en-GB" dirty="0" smtClean="0"/>
              <a:t>All entries are included in the main EndNote library: they may be copied into more than one group, or be entries in more than one Smart group.</a:t>
            </a:r>
          </a:p>
          <a:p>
            <a:pPr eaLnBrk="1" hangingPunct="1">
              <a:lnSpc>
                <a:spcPct val="90000"/>
              </a:lnSpc>
            </a:pPr>
            <a:r>
              <a:rPr lang="en-GB" dirty="0" smtClean="0"/>
              <a:t>Deleting a record from a main library removes it from all groups: deleting a record from a custom group does not remove it from the main library or from other groups. However, deleting an item from a</a:t>
            </a:r>
            <a:r>
              <a:rPr lang="en-GB" baseline="0" dirty="0" smtClean="0"/>
              <a:t> Smart group will also remove it from All References</a:t>
            </a:r>
            <a:endParaRPr lang="en-GB" dirty="0" smtClean="0"/>
          </a:p>
          <a:p>
            <a:pPr eaLnBrk="1" hangingPunct="1">
              <a:lnSpc>
                <a:spcPct val="90000"/>
              </a:lnSpc>
            </a:pPr>
            <a:r>
              <a:rPr lang="en-GB" dirty="0" smtClean="0"/>
              <a:t>To create a Custom group, go to </a:t>
            </a:r>
            <a:r>
              <a:rPr lang="en-GB" b="1" dirty="0" smtClean="0"/>
              <a:t>Groups, Create Group</a:t>
            </a:r>
            <a:r>
              <a:rPr lang="en-GB" dirty="0" smtClean="0"/>
              <a:t>. </a:t>
            </a:r>
          </a:p>
        </p:txBody>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2"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AE3FC67C-5492-4DB5-82D0-C599A4814552}" type="slidenum">
              <a:rPr lang="en-GB"/>
              <a:pPr eaLnBrk="1" hangingPunct="1"/>
              <a:t>85</a:t>
            </a:fld>
            <a:endParaRPr lang="en-GB"/>
          </a:p>
        </p:txBody>
      </p:sp>
      <p:sp>
        <p:nvSpPr>
          <p:cNvPr id="174083" name="Rectangle 2"/>
          <p:cNvSpPr>
            <a:spLocks noGrp="1" noRot="1" noChangeAspect="1" noChangeArrowheads="1" noTextEdit="1"/>
          </p:cNvSpPr>
          <p:nvPr>
            <p:ph type="sldImg"/>
          </p:nvPr>
        </p:nvSpPr>
        <p:spPr>
          <a:ln/>
        </p:spPr>
      </p:sp>
      <p:sp>
        <p:nvSpPr>
          <p:cNvPr id="174084" name="Rectangle 3"/>
          <p:cNvSpPr>
            <a:spLocks noGrp="1" noChangeArrowheads="1"/>
          </p:cNvSpPr>
          <p:nvPr>
            <p:ph type="body" idx="1"/>
          </p:nvPr>
        </p:nvSpPr>
        <p:spPr>
          <a:noFill/>
        </p:spPr>
        <p:txBody>
          <a:bodyPr/>
          <a:lstStyle/>
          <a:p>
            <a:pPr eaLnBrk="1" hangingPunct="1"/>
            <a:r>
              <a:rPr lang="en-GB" dirty="0" smtClean="0"/>
              <a:t>Name the group. The new group is displayed in the </a:t>
            </a:r>
            <a:r>
              <a:rPr lang="en-GB" b="1" dirty="0" smtClean="0"/>
              <a:t>My Groups</a:t>
            </a:r>
            <a:r>
              <a:rPr lang="en-GB" dirty="0" smtClean="0"/>
              <a:t> panel. Options to manage the group are available with </a:t>
            </a:r>
            <a:r>
              <a:rPr lang="en-GB" dirty="0" err="1" smtClean="0"/>
              <a:t>cmd</a:t>
            </a:r>
            <a:r>
              <a:rPr lang="en-GB" baseline="0" dirty="0" smtClean="0"/>
              <a:t> </a:t>
            </a:r>
            <a:r>
              <a:rPr lang="en-GB" dirty="0" smtClean="0"/>
              <a:t>+click.</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313B0F3F-3819-4B80-99B6-8F8B231A543B}" type="slidenum">
              <a:rPr lang="en-GB"/>
              <a:pPr eaLnBrk="1" hangingPunct="1"/>
              <a:t>8</a:t>
            </a:fld>
            <a:endParaRPr lang="en-GB"/>
          </a:p>
        </p:txBody>
      </p:sp>
      <p:sp>
        <p:nvSpPr>
          <p:cNvPr id="133123" name="Rectangle 2"/>
          <p:cNvSpPr>
            <a:spLocks noGrp="1" noRot="1" noChangeAspect="1" noChangeArrowheads="1" noTextEdit="1"/>
          </p:cNvSpPr>
          <p:nvPr>
            <p:ph type="sldImg"/>
          </p:nvPr>
        </p:nvSpPr>
        <p:spPr>
          <a:ln/>
        </p:spPr>
      </p:sp>
      <p:sp>
        <p:nvSpPr>
          <p:cNvPr id="133124" name="Rectangle 3"/>
          <p:cNvSpPr>
            <a:spLocks noGrp="1" noChangeArrowheads="1"/>
          </p:cNvSpPr>
          <p:nvPr>
            <p:ph type="body" idx="1"/>
          </p:nvPr>
        </p:nvSpPr>
        <p:spPr>
          <a:noFill/>
        </p:spPr>
        <p:txBody>
          <a:bodyPr/>
          <a:lstStyle/>
          <a:p>
            <a:pPr eaLnBrk="1" hangingPunct="1"/>
            <a:r>
              <a:rPr lang="en-GB" dirty="0" smtClean="0"/>
              <a:t>To add a new reference, click on the </a:t>
            </a:r>
            <a:r>
              <a:rPr lang="en-GB" b="1" dirty="0" smtClean="0"/>
              <a:t>New Reference</a:t>
            </a:r>
            <a:r>
              <a:rPr lang="en-GB" dirty="0"/>
              <a:t> </a:t>
            </a:r>
            <a:r>
              <a:rPr lang="en-GB" dirty="0" smtClean="0"/>
              <a:t>icon on the toolbar, or go to </a:t>
            </a:r>
            <a:r>
              <a:rPr lang="en-GB" b="1" dirty="0" smtClean="0"/>
              <a:t>New Reference…</a:t>
            </a:r>
            <a:r>
              <a:rPr lang="en-GB" dirty="0" smtClean="0"/>
              <a:t> on the </a:t>
            </a:r>
            <a:r>
              <a:rPr lang="en-GB" b="1" dirty="0" smtClean="0"/>
              <a:t>References</a:t>
            </a:r>
            <a:r>
              <a:rPr lang="en-GB" dirty="0" smtClean="0"/>
              <a:t> dropdown menu.</a:t>
            </a:r>
          </a:p>
        </p:txBody>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6"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6D10FFC7-5411-4F10-BECC-A3BC1E3DFCEF}" type="slidenum">
              <a:rPr lang="en-GB"/>
              <a:pPr eaLnBrk="1" hangingPunct="1"/>
              <a:t>86</a:t>
            </a:fld>
            <a:endParaRPr lang="en-GB"/>
          </a:p>
        </p:txBody>
      </p:sp>
      <p:sp>
        <p:nvSpPr>
          <p:cNvPr id="175107" name="Rectangle 2"/>
          <p:cNvSpPr>
            <a:spLocks noGrp="1" noRot="1" noChangeAspect="1" noChangeArrowheads="1" noTextEdit="1"/>
          </p:cNvSpPr>
          <p:nvPr>
            <p:ph type="sldImg"/>
          </p:nvPr>
        </p:nvSpPr>
        <p:spPr>
          <a:ln/>
        </p:spPr>
      </p:sp>
      <p:sp>
        <p:nvSpPr>
          <p:cNvPr id="175108" name="Rectangle 3"/>
          <p:cNvSpPr>
            <a:spLocks noGrp="1" noChangeArrowheads="1"/>
          </p:cNvSpPr>
          <p:nvPr>
            <p:ph type="body" idx="1"/>
          </p:nvPr>
        </p:nvSpPr>
        <p:spPr>
          <a:noFill/>
        </p:spPr>
        <p:txBody>
          <a:bodyPr/>
          <a:lstStyle/>
          <a:p>
            <a:pPr eaLnBrk="1" hangingPunct="1"/>
            <a:r>
              <a:rPr lang="en-GB" dirty="0" smtClean="0"/>
              <a:t>Select the records to be added to the group, and drag on to the group name. Make multiple selections with '</a:t>
            </a:r>
            <a:r>
              <a:rPr lang="en-GB" dirty="0" err="1" smtClean="0"/>
              <a:t>cmd</a:t>
            </a:r>
            <a:r>
              <a:rPr lang="en-GB" dirty="0" smtClean="0"/>
              <a:t> + click'</a:t>
            </a:r>
          </a:p>
          <a:p>
            <a:pPr eaLnBrk="1" hangingPunct="1"/>
            <a:endParaRPr lang="en-GB" dirty="0" smtClean="0"/>
          </a:p>
          <a:p>
            <a:pPr eaLnBrk="1" hangingPunct="1"/>
            <a:endParaRPr lang="en-GB" dirty="0" smtClean="0"/>
          </a:p>
        </p:txBody>
      </p:sp>
    </p:spTree>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130"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9B7341E9-FF7B-45BC-BD8D-8A5C9FBB6BC6}" type="slidenum">
              <a:rPr lang="en-GB"/>
              <a:pPr eaLnBrk="1" hangingPunct="1"/>
              <a:t>87</a:t>
            </a:fld>
            <a:endParaRPr lang="en-GB"/>
          </a:p>
        </p:txBody>
      </p:sp>
      <p:sp>
        <p:nvSpPr>
          <p:cNvPr id="176131" name="Rectangle 2"/>
          <p:cNvSpPr>
            <a:spLocks noGrp="1" noRot="1" noChangeAspect="1" noChangeArrowheads="1" noTextEdit="1"/>
          </p:cNvSpPr>
          <p:nvPr>
            <p:ph type="sldImg"/>
          </p:nvPr>
        </p:nvSpPr>
        <p:spPr>
          <a:ln/>
        </p:spPr>
      </p:sp>
      <p:sp>
        <p:nvSpPr>
          <p:cNvPr id="176132" name="Rectangle 3"/>
          <p:cNvSpPr>
            <a:spLocks noGrp="1" noChangeArrowheads="1"/>
          </p:cNvSpPr>
          <p:nvPr>
            <p:ph type="body" idx="1"/>
          </p:nvPr>
        </p:nvSpPr>
        <p:spPr>
          <a:noFill/>
        </p:spPr>
        <p:txBody>
          <a:bodyPr/>
          <a:lstStyle/>
          <a:p>
            <a:pPr eaLnBrk="1" hangingPunct="1"/>
            <a:r>
              <a:rPr lang="en-GB" dirty="0" smtClean="0"/>
              <a:t>Custom groups can be populated manually at any time. Records deleted from groups are not deleted from the main library.</a:t>
            </a:r>
          </a:p>
          <a:p>
            <a:pPr eaLnBrk="1" hangingPunct="1"/>
            <a:endParaRPr lang="en-GB" dirty="0" smtClean="0"/>
          </a:p>
        </p:txBody>
      </p:sp>
    </p:spTree>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In the </a:t>
            </a:r>
            <a:r>
              <a:rPr lang="en-GB" b="1" dirty="0" smtClean="0"/>
              <a:t>Groups</a:t>
            </a:r>
            <a:r>
              <a:rPr lang="en-GB" dirty="0" smtClean="0"/>
              <a:t> drop down menu, go to </a:t>
            </a:r>
            <a:r>
              <a:rPr lang="en-GB" b="1" dirty="0" smtClean="0"/>
              <a:t>Groups, Create Smart Group</a:t>
            </a:r>
            <a:r>
              <a:rPr lang="en-GB" dirty="0" smtClean="0"/>
              <a:t>.</a:t>
            </a:r>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89</a:t>
            </a:fld>
            <a:endParaRPr lang="en-GB"/>
          </a:p>
        </p:txBody>
      </p:sp>
    </p:spTree>
    <p:extLst>
      <p:ext uri="{BB962C8B-B14F-4D97-AF65-F5344CB8AC3E}">
        <p14:creationId xmlns:p14="http://schemas.microsoft.com/office/powerpoint/2010/main" val="3273414118"/>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Smart Groups operate with set criteria.</a:t>
            </a:r>
            <a:r>
              <a:rPr lang="en-GB" baseline="0" dirty="0" smtClean="0"/>
              <a:t> Items may not be added or removed manually.</a:t>
            </a:r>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90</a:t>
            </a:fld>
            <a:endParaRPr lang="en-GB"/>
          </a:p>
        </p:txBody>
      </p:sp>
    </p:spTree>
    <p:extLst>
      <p:ext uri="{BB962C8B-B14F-4D97-AF65-F5344CB8AC3E}">
        <p14:creationId xmlns:p14="http://schemas.microsoft.com/office/powerpoint/2010/main" val="1491707974"/>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Set</a:t>
            </a:r>
            <a:r>
              <a:rPr lang="en-GB" baseline="0" dirty="0" smtClean="0"/>
              <a:t> criteria for any field in the EndNote record. This includes text from any attached PDF files, or sticky notes. Up to 9 lines can be created.</a:t>
            </a:r>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91</a:t>
            </a:fld>
            <a:endParaRPr lang="en-GB"/>
          </a:p>
        </p:txBody>
      </p:sp>
    </p:spTree>
    <p:extLst>
      <p:ext uri="{BB962C8B-B14F-4D97-AF65-F5344CB8AC3E}">
        <p14:creationId xmlns:p14="http://schemas.microsoft.com/office/powerpoint/2010/main" val="3483295097"/>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Use Boolean operators</a:t>
            </a:r>
            <a:r>
              <a:rPr lang="en-GB" baseline="0" dirty="0" smtClean="0"/>
              <a:t> to combine lines. Combine search lines with </a:t>
            </a:r>
            <a:r>
              <a:rPr lang="en-GB" b="1" baseline="0" dirty="0" smtClean="0"/>
              <a:t>And, Or, Not.</a:t>
            </a:r>
            <a:endParaRPr lang="en-GB" b="1"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92</a:t>
            </a:fld>
            <a:endParaRPr lang="en-GB"/>
          </a:p>
        </p:txBody>
      </p:sp>
    </p:spTree>
    <p:extLst>
      <p:ext uri="{BB962C8B-B14F-4D97-AF65-F5344CB8AC3E}">
        <p14:creationId xmlns:p14="http://schemas.microsoft.com/office/powerpoint/2010/main" val="1795829502"/>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When all choices</a:t>
            </a:r>
            <a:r>
              <a:rPr lang="en-GB" baseline="0" dirty="0" smtClean="0"/>
              <a:t> have been made, click </a:t>
            </a:r>
            <a:r>
              <a:rPr lang="en-GB" b="1" baseline="0" dirty="0" smtClean="0"/>
              <a:t>Create</a:t>
            </a:r>
            <a:r>
              <a:rPr lang="en-GB" baseline="0" dirty="0" smtClean="0"/>
              <a:t>.</a:t>
            </a:r>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93</a:t>
            </a:fld>
            <a:endParaRPr lang="en-GB"/>
          </a:p>
        </p:txBody>
      </p:sp>
    </p:spTree>
    <p:extLst>
      <p:ext uri="{BB962C8B-B14F-4D97-AF65-F5344CB8AC3E}">
        <p14:creationId xmlns:p14="http://schemas.microsoft.com/office/powerpoint/2010/main" val="1221555030"/>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EndNote searches the library for any record fitting the set</a:t>
            </a:r>
            <a:r>
              <a:rPr lang="en-GB" baseline="0" dirty="0" smtClean="0"/>
              <a:t> criteria. These are then copied to the Smart Group.. Any record subsequently added to the library will be copied to the smart group if it fits the criteria.</a:t>
            </a:r>
          </a:p>
          <a:p>
            <a:r>
              <a:rPr lang="en-GB" baseline="0" dirty="0" smtClean="0"/>
              <a:t>If individual items are deleted from the Smart Group, they will also be deleted from All References and from any other groups. Deleting a complete Smart Group does not delete individual records from All References, as it is essentially the criteria that have been deleted.</a:t>
            </a:r>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94</a:t>
            </a:fld>
            <a:endParaRPr lang="en-GB"/>
          </a:p>
        </p:txBody>
      </p:sp>
    </p:spTree>
    <p:extLst>
      <p:ext uri="{BB962C8B-B14F-4D97-AF65-F5344CB8AC3E}">
        <p14:creationId xmlns:p14="http://schemas.microsoft.com/office/powerpoint/2010/main" val="158231954"/>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Use </a:t>
            </a:r>
            <a:r>
              <a:rPr lang="en-GB" b="1" dirty="0" smtClean="0"/>
              <a:t>CMD</a:t>
            </a:r>
            <a:r>
              <a:rPr lang="en-GB" b="1" baseline="0" dirty="0" smtClean="0"/>
              <a:t> + click </a:t>
            </a:r>
            <a:r>
              <a:rPr lang="en-GB" baseline="0" dirty="0" smtClean="0"/>
              <a:t>to manage the Smart Group.</a:t>
            </a:r>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95</a:t>
            </a:fld>
            <a:endParaRPr lang="en-GB"/>
          </a:p>
        </p:txBody>
      </p:sp>
    </p:spTree>
    <p:extLst>
      <p:ext uri="{BB962C8B-B14F-4D97-AF65-F5344CB8AC3E}">
        <p14:creationId xmlns:p14="http://schemas.microsoft.com/office/powerpoint/2010/main" val="1306946429"/>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154"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DF5399ED-F4F4-4769-9905-76213DE9E620}" type="slidenum">
              <a:rPr lang="en-GB"/>
              <a:pPr eaLnBrk="1" hangingPunct="1"/>
              <a:t>96</a:t>
            </a:fld>
            <a:endParaRPr lang="en-GB"/>
          </a:p>
        </p:txBody>
      </p:sp>
      <p:sp>
        <p:nvSpPr>
          <p:cNvPr id="177155" name="Rectangle 2"/>
          <p:cNvSpPr>
            <a:spLocks noGrp="1" noRot="1" noChangeAspect="1" noChangeArrowheads="1" noTextEdit="1"/>
          </p:cNvSpPr>
          <p:nvPr>
            <p:ph type="sldImg"/>
          </p:nvPr>
        </p:nvSpPr>
        <p:spPr>
          <a:ln/>
        </p:spPr>
      </p:sp>
      <p:sp>
        <p:nvSpPr>
          <p:cNvPr id="177156" name="Rectangle 3"/>
          <p:cNvSpPr>
            <a:spLocks noGrp="1" noChangeArrowheads="1"/>
          </p:cNvSpPr>
          <p:nvPr>
            <p:ph type="body" idx="1"/>
          </p:nvPr>
        </p:nvSpPr>
        <p:spPr>
          <a:noFill/>
        </p:spPr>
        <p:txBody>
          <a:bodyPr/>
          <a:lstStyle/>
          <a:p>
            <a:pPr eaLnBrk="1" hangingPunct="1"/>
            <a:r>
              <a:rPr lang="en-GB" dirty="0" smtClean="0"/>
              <a:t>Information can be exported directly from many databases into a new or existing library or group. The information from the database will populate the relevant fields in the EndNote record. This can include the abstract, and in many cases a URL link to the original database entry.</a:t>
            </a:r>
          </a:p>
          <a:p>
            <a:pPr eaLnBrk="1" hangingPunct="1"/>
            <a:r>
              <a:rPr lang="en-GB" dirty="0" smtClean="0"/>
              <a:t>The EndNote export process uses connection files and import filters: all these are installed on public workstations. If you have purchased a copy of EndNote then additional files and filters can be downloaded from the supplier's website. Use Firefox as the internet browser - most databases will download automatically into EndNote. With</a:t>
            </a:r>
            <a:r>
              <a:rPr lang="en-GB" baseline="0" dirty="0" smtClean="0"/>
              <a:t> Safari it is a two stage process, and for some platforms this browser does not work at all.</a:t>
            </a:r>
            <a:endParaRPr lang="en-GB" dirty="0" smtClean="0"/>
          </a:p>
          <a:p>
            <a:pPr eaLnBrk="1" hangingPunct="1"/>
            <a:r>
              <a:rPr lang="en-GB" dirty="0" smtClean="0"/>
              <a:t>Some databases will provide automatic hyperlinks back to the original database record.</a:t>
            </a:r>
          </a:p>
          <a:p>
            <a:pPr eaLnBrk="1" hangingPunct="1"/>
            <a:r>
              <a:rPr lang="en-GB" dirty="0" smtClean="0"/>
              <a:t>Every database operates on a 'platform' - all databases on a given platform export records in the same way.</a:t>
            </a:r>
          </a:p>
          <a:p>
            <a:pPr eaLnBrk="1" hangingPunct="1"/>
            <a:r>
              <a:rPr lang="en-GB" dirty="0" smtClean="0"/>
              <a:t>Bibliographic information can also be downloaded from library catalogues including University of Southampton and this uses a slightly different process -see the separate section.</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A990E757-C560-4785-AF53-A13F83B5DB1D}" type="slidenum">
              <a:rPr lang="en-GB"/>
              <a:pPr eaLnBrk="1" hangingPunct="1"/>
              <a:t>9</a:t>
            </a:fld>
            <a:endParaRPr lang="en-GB"/>
          </a:p>
        </p:txBody>
      </p:sp>
      <p:sp>
        <p:nvSpPr>
          <p:cNvPr id="134147" name="Rectangle 2"/>
          <p:cNvSpPr>
            <a:spLocks noGrp="1" noRot="1" noChangeAspect="1" noChangeArrowheads="1" noTextEdit="1"/>
          </p:cNvSpPr>
          <p:nvPr>
            <p:ph type="sldImg"/>
          </p:nvPr>
        </p:nvSpPr>
        <p:spPr>
          <a:ln/>
        </p:spPr>
      </p:sp>
      <p:sp>
        <p:nvSpPr>
          <p:cNvPr id="134148" name="Rectangle 3"/>
          <p:cNvSpPr>
            <a:spLocks noGrp="1" noChangeArrowheads="1"/>
          </p:cNvSpPr>
          <p:nvPr>
            <p:ph type="body" idx="1"/>
          </p:nvPr>
        </p:nvSpPr>
        <p:spPr>
          <a:noFill/>
        </p:spPr>
        <p:txBody>
          <a:bodyPr/>
          <a:lstStyle/>
          <a:p>
            <a:pPr eaLnBrk="1" hangingPunct="1"/>
            <a:r>
              <a:rPr lang="en-GB" smtClean="0"/>
              <a:t>EndNote records are constructed from many fields - scroll down to see more of these.</a:t>
            </a:r>
          </a:p>
          <a:p>
            <a:pPr eaLnBrk="1" hangingPunct="1"/>
            <a:r>
              <a:rPr lang="en-GB" smtClean="0"/>
              <a:t>Selection and order of fields is determined by the reference type.</a:t>
            </a:r>
          </a:p>
          <a:p>
            <a:pPr eaLnBrk="1" hangingPunct="1"/>
            <a:r>
              <a:rPr lang="en-GB" smtClean="0"/>
              <a:t>Check the appearance of the bibliographic record.</a:t>
            </a:r>
          </a:p>
          <a:p>
            <a:pPr eaLnBrk="1" hangingPunct="1"/>
            <a:r>
              <a:rPr lang="en-GB" smtClean="0"/>
              <a:t>Changes can be made at any time.</a:t>
            </a:r>
          </a:p>
          <a:p>
            <a:pPr eaLnBrk="1" hangingPunct="1"/>
            <a:r>
              <a:rPr lang="en-GB" smtClean="0"/>
              <a:t>To edit an existing record, double click on the EndNote library entry.</a:t>
            </a:r>
          </a:p>
          <a:p>
            <a:pPr eaLnBrk="1" hangingPunct="1"/>
            <a:endParaRPr lang="en-GB" smtClean="0"/>
          </a:p>
        </p:txBody>
      </p:sp>
    </p:spTree>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97</a:t>
            </a:fld>
            <a:endParaRPr lang="en-GB"/>
          </a:p>
        </p:txBody>
      </p:sp>
    </p:spTree>
    <p:extLst>
      <p:ext uri="{BB962C8B-B14F-4D97-AF65-F5344CB8AC3E}">
        <p14:creationId xmlns:p14="http://schemas.microsoft.com/office/powerpoint/2010/main" val="3856110411"/>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lnSpc>
                <a:spcPct val="90000"/>
              </a:lnSpc>
            </a:pPr>
            <a:r>
              <a:rPr lang="en-GB" dirty="0" smtClean="0"/>
              <a:t>This procedure applies to any database on the Web of Knowledge platform. </a:t>
            </a:r>
          </a:p>
          <a:p>
            <a:pPr eaLnBrk="1" hangingPunct="1">
              <a:lnSpc>
                <a:spcPct val="90000"/>
              </a:lnSpc>
            </a:pPr>
            <a:r>
              <a:rPr lang="en-GB" dirty="0" smtClean="0"/>
              <a:t>It is best, but not essential, to open the EndNote library before starting the search.</a:t>
            </a:r>
          </a:p>
          <a:p>
            <a:pPr eaLnBrk="1" hangingPunct="1">
              <a:lnSpc>
                <a:spcPct val="90000"/>
              </a:lnSpc>
            </a:pPr>
            <a:r>
              <a:rPr lang="en-GB" dirty="0" smtClean="0"/>
              <a:t>Use the library website to access the Web of Knowledge platform. In this case a cross-database search has been chosen. </a:t>
            </a:r>
          </a:p>
          <a:p>
            <a:pPr eaLnBrk="1" hangingPunct="1">
              <a:lnSpc>
                <a:spcPct val="90000"/>
              </a:lnSpc>
            </a:pPr>
            <a:r>
              <a:rPr lang="en-GB" dirty="0" smtClean="0"/>
              <a:t>The instructions here are for exporting required articles to EndNote rather than conducting an effective search strategy.</a:t>
            </a:r>
          </a:p>
          <a:p>
            <a:pPr eaLnBrk="1" hangingPunct="1">
              <a:lnSpc>
                <a:spcPct val="90000"/>
              </a:lnSpc>
            </a:pPr>
            <a:r>
              <a:rPr lang="en-GB" dirty="0" smtClean="0"/>
              <a:t>Enter a search term, in this case 'diabetes' and click </a:t>
            </a:r>
            <a:r>
              <a:rPr lang="en-GB" b="1" dirty="0" smtClean="0"/>
              <a:t>Search</a:t>
            </a:r>
            <a:r>
              <a:rPr lang="en-GB" dirty="0" smtClean="0"/>
              <a:t>.</a:t>
            </a:r>
          </a:p>
          <a:p>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98</a:t>
            </a:fld>
            <a:endParaRPr lang="en-GB"/>
          </a:p>
        </p:txBody>
      </p:sp>
    </p:spTree>
    <p:extLst>
      <p:ext uri="{BB962C8B-B14F-4D97-AF65-F5344CB8AC3E}">
        <p14:creationId xmlns:p14="http://schemas.microsoft.com/office/powerpoint/2010/main" val="3959937867"/>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GB" dirty="0" smtClean="0"/>
              <a:t>When the search process is complete, click on the number of results to display the records. Check the boxes for any required records, and add to the marked</a:t>
            </a:r>
            <a:r>
              <a:rPr lang="en-GB" baseline="0" dirty="0" smtClean="0"/>
              <a:t> list.</a:t>
            </a:r>
          </a:p>
          <a:p>
            <a:pPr eaLnBrk="1" hangingPunct="1"/>
            <a:r>
              <a:rPr lang="en-GB" dirty="0" smtClean="0"/>
              <a:t>Added items will be denoted by a red tick, and the total number of entries on the marked list shown.</a:t>
            </a:r>
          </a:p>
          <a:p>
            <a:pPr eaLnBrk="1" hangingPunct="1"/>
            <a:r>
              <a:rPr lang="en-GB" dirty="0" smtClean="0"/>
              <a:t>Click the </a:t>
            </a:r>
            <a:r>
              <a:rPr lang="en-GB" b="1" dirty="0" smtClean="0"/>
              <a:t>Marked List </a:t>
            </a:r>
            <a:r>
              <a:rPr lang="en-GB" dirty="0" smtClean="0"/>
              <a:t>tab to view at any time.</a:t>
            </a:r>
          </a:p>
          <a:p>
            <a:pPr marL="0" marR="0" indent="0" algn="l" defTabSz="914400" rtl="0" eaLnBrk="0" fontAlgn="base" latinLnBrk="0" hangingPunct="0">
              <a:lnSpc>
                <a:spcPct val="100000"/>
              </a:lnSpc>
              <a:spcBef>
                <a:spcPct val="30000"/>
              </a:spcBef>
              <a:spcAft>
                <a:spcPct val="0"/>
              </a:spcAft>
              <a:buClrTx/>
              <a:buSzTx/>
              <a:buFontTx/>
              <a:buNone/>
              <a:tabLst/>
              <a:defRPr/>
            </a:pPr>
            <a:endParaRPr lang="en-GB" dirty="0" smtClean="0"/>
          </a:p>
          <a:p>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99</a:t>
            </a:fld>
            <a:endParaRPr lang="en-GB"/>
          </a:p>
        </p:txBody>
      </p:sp>
    </p:spTree>
    <p:extLst>
      <p:ext uri="{BB962C8B-B14F-4D97-AF65-F5344CB8AC3E}">
        <p14:creationId xmlns:p14="http://schemas.microsoft.com/office/powerpoint/2010/main" val="677825814"/>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GB" dirty="0" smtClean="0"/>
              <a:t>Select the fields to be included in the output (check the 'abstract' box as well) and then click the</a:t>
            </a:r>
            <a:r>
              <a:rPr lang="en-GB" baseline="0" dirty="0" smtClean="0"/>
              <a:t> </a:t>
            </a:r>
            <a:r>
              <a:rPr lang="en-GB" b="1" baseline="0" dirty="0" smtClean="0"/>
              <a:t>EndNote </a:t>
            </a:r>
            <a:r>
              <a:rPr lang="en-GB" baseline="0" dirty="0" smtClean="0"/>
              <a:t>option</a:t>
            </a:r>
            <a:r>
              <a:rPr lang="en-GB" dirty="0" smtClean="0"/>
              <a:t>. </a:t>
            </a:r>
          </a:p>
          <a:p>
            <a:pPr marL="0" marR="0" indent="0" algn="l" defTabSz="914400" rtl="0" eaLnBrk="0" fontAlgn="base" latinLnBrk="0" hangingPunct="0">
              <a:lnSpc>
                <a:spcPct val="100000"/>
              </a:lnSpc>
              <a:spcBef>
                <a:spcPct val="30000"/>
              </a:spcBef>
              <a:spcAft>
                <a:spcPct val="0"/>
              </a:spcAft>
              <a:buClrTx/>
              <a:buSzTx/>
              <a:buFontTx/>
              <a:buNone/>
              <a:tabLst/>
              <a:defRPr/>
            </a:pPr>
            <a:r>
              <a:rPr lang="en-GB" dirty="0" smtClean="0"/>
              <a:t>Note that</a:t>
            </a:r>
            <a:r>
              <a:rPr lang="en-GB" baseline="0" dirty="0" smtClean="0"/>
              <a:t> my.endnote.com takes you to EndNote Online instead.</a:t>
            </a:r>
            <a:endParaRPr lang="en-GB" dirty="0" smtClean="0"/>
          </a:p>
          <a:p>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100</a:t>
            </a:fld>
            <a:endParaRPr lang="en-GB"/>
          </a:p>
        </p:txBody>
      </p:sp>
    </p:spTree>
    <p:extLst>
      <p:ext uri="{BB962C8B-B14F-4D97-AF65-F5344CB8AC3E}">
        <p14:creationId xmlns:p14="http://schemas.microsoft.com/office/powerpoint/2010/main" val="771894723"/>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The first time you export from this platform</a:t>
            </a:r>
            <a:r>
              <a:rPr lang="en-GB" baseline="0" dirty="0" smtClean="0"/>
              <a:t> you will be asked to set preferences in Firefox. Click </a:t>
            </a:r>
            <a:r>
              <a:rPr lang="en-GB" b="1" baseline="0" dirty="0" smtClean="0"/>
              <a:t>Choose.</a:t>
            </a:r>
            <a:r>
              <a:rPr lang="en-GB" b="0" baseline="0" dirty="0" smtClean="0"/>
              <a:t> </a:t>
            </a:r>
            <a:endParaRPr lang="en-GB" b="1"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101</a:t>
            </a:fld>
            <a:endParaRPr lang="en-GB"/>
          </a:p>
        </p:txBody>
      </p:sp>
    </p:spTree>
    <p:extLst>
      <p:ext uri="{BB962C8B-B14F-4D97-AF65-F5344CB8AC3E}">
        <p14:creationId xmlns:p14="http://schemas.microsoft.com/office/powerpoint/2010/main" val="1731490702"/>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Go to </a:t>
            </a:r>
            <a:r>
              <a:rPr lang="en-GB" b="1" dirty="0" smtClean="0"/>
              <a:t>Applications, EndNote X7, EndNote X7 </a:t>
            </a:r>
            <a:r>
              <a:rPr lang="en-GB" dirty="0" smtClean="0"/>
              <a:t>and click </a:t>
            </a:r>
            <a:r>
              <a:rPr lang="en-GB" b="1" dirty="0" smtClean="0"/>
              <a:t>Open</a:t>
            </a:r>
            <a:endParaRPr lang="en-GB" b="1"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102</a:t>
            </a:fld>
            <a:endParaRPr lang="en-GB"/>
          </a:p>
        </p:txBody>
      </p:sp>
    </p:spTree>
    <p:extLst>
      <p:ext uri="{BB962C8B-B14F-4D97-AF65-F5344CB8AC3E}">
        <p14:creationId xmlns:p14="http://schemas.microsoft.com/office/powerpoint/2010/main" val="4120475285"/>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Check the box</a:t>
            </a:r>
            <a:r>
              <a:rPr lang="en-GB" baseline="0" dirty="0" smtClean="0"/>
              <a:t> to save the preferences for future searches on the Web of Knowledge platform. Click </a:t>
            </a:r>
            <a:r>
              <a:rPr lang="en-GB" b="1" baseline="0" dirty="0" smtClean="0"/>
              <a:t>OK</a:t>
            </a:r>
            <a:r>
              <a:rPr lang="en-GB" baseline="0" dirty="0" smtClean="0"/>
              <a:t>.</a:t>
            </a:r>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103</a:t>
            </a:fld>
            <a:endParaRPr lang="en-GB"/>
          </a:p>
        </p:txBody>
      </p:sp>
    </p:spTree>
    <p:extLst>
      <p:ext uri="{BB962C8B-B14F-4D97-AF65-F5344CB8AC3E}">
        <p14:creationId xmlns:p14="http://schemas.microsoft.com/office/powerpoint/2010/main" val="2789168397"/>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GB" dirty="0" smtClean="0"/>
              <a:t>The records will import directly into the EndNote library. These become a temporary group of Imported References, but are already added to the main library of All References. The temporary group will be overwritten at the next import activity, or when the library is closed.</a:t>
            </a:r>
          </a:p>
          <a:p>
            <a:pPr eaLnBrk="1" hangingPunct="1"/>
            <a:r>
              <a:rPr lang="en-GB" dirty="0" smtClean="0"/>
              <a:t>Double click on any of the imported references to view.</a:t>
            </a:r>
          </a:p>
          <a:p>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104</a:t>
            </a:fld>
            <a:endParaRPr lang="en-GB"/>
          </a:p>
        </p:txBody>
      </p:sp>
    </p:spTree>
    <p:extLst>
      <p:ext uri="{BB962C8B-B14F-4D97-AF65-F5344CB8AC3E}">
        <p14:creationId xmlns:p14="http://schemas.microsoft.com/office/powerpoint/2010/main" val="2576047202"/>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The link in the URL field</a:t>
            </a:r>
            <a:r>
              <a:rPr lang="en-GB" baseline="0" dirty="0" smtClean="0"/>
              <a:t> goes to the database entry in Web of Science.</a:t>
            </a:r>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105</a:t>
            </a:fld>
            <a:endParaRPr lang="en-GB"/>
          </a:p>
        </p:txBody>
      </p:sp>
    </p:spTree>
    <p:extLst>
      <p:ext uri="{BB962C8B-B14F-4D97-AF65-F5344CB8AC3E}">
        <p14:creationId xmlns:p14="http://schemas.microsoft.com/office/powerpoint/2010/main" val="3545207479"/>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107</a:t>
            </a:fld>
            <a:endParaRPr lang="en-GB"/>
          </a:p>
        </p:txBody>
      </p:sp>
    </p:spTree>
    <p:extLst>
      <p:ext uri="{BB962C8B-B14F-4D97-AF65-F5344CB8AC3E}">
        <p14:creationId xmlns:p14="http://schemas.microsoft.com/office/powerpoint/2010/main" val="12755628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grpSp>
        <p:nvGrpSpPr>
          <p:cNvPr id="3" name="Group 3"/>
          <p:cNvGrpSpPr>
            <a:grpSpLocks/>
          </p:cNvGrpSpPr>
          <p:nvPr/>
        </p:nvGrpSpPr>
        <p:grpSpPr bwMode="auto">
          <a:xfrm>
            <a:off x="6051550" y="368300"/>
            <a:ext cx="2697163" cy="585788"/>
            <a:chOff x="1610" y="2863"/>
            <a:chExt cx="3221" cy="699"/>
          </a:xfrm>
        </p:grpSpPr>
        <p:sp>
          <p:nvSpPr>
            <p:cNvPr id="4" name="Freeform 4"/>
            <p:cNvSpPr>
              <a:spLocks/>
            </p:cNvSpPr>
            <p:nvPr/>
          </p:nvSpPr>
          <p:spPr bwMode="auto">
            <a:xfrm>
              <a:off x="1610" y="2971"/>
              <a:ext cx="264" cy="449"/>
            </a:xfrm>
            <a:custGeom>
              <a:avLst/>
              <a:gdLst>
                <a:gd name="T0" fmla="*/ 142 w 264"/>
                <a:gd name="T1" fmla="*/ 179 h 449"/>
                <a:gd name="T2" fmla="*/ 210 w 264"/>
                <a:gd name="T3" fmla="*/ 216 h 449"/>
                <a:gd name="T4" fmla="*/ 247 w 264"/>
                <a:gd name="T5" fmla="*/ 253 h 449"/>
                <a:gd name="T6" fmla="*/ 256 w 264"/>
                <a:gd name="T7" fmla="*/ 267 h 449"/>
                <a:gd name="T8" fmla="*/ 264 w 264"/>
                <a:gd name="T9" fmla="*/ 298 h 449"/>
                <a:gd name="T10" fmla="*/ 264 w 264"/>
                <a:gd name="T11" fmla="*/ 318 h 449"/>
                <a:gd name="T12" fmla="*/ 253 w 264"/>
                <a:gd name="T13" fmla="*/ 369 h 449"/>
                <a:gd name="T14" fmla="*/ 222 w 264"/>
                <a:gd name="T15" fmla="*/ 412 h 449"/>
                <a:gd name="T16" fmla="*/ 199 w 264"/>
                <a:gd name="T17" fmla="*/ 429 h 449"/>
                <a:gd name="T18" fmla="*/ 148 w 264"/>
                <a:gd name="T19" fmla="*/ 446 h 449"/>
                <a:gd name="T20" fmla="*/ 122 w 264"/>
                <a:gd name="T21" fmla="*/ 449 h 449"/>
                <a:gd name="T22" fmla="*/ 60 w 264"/>
                <a:gd name="T23" fmla="*/ 440 h 449"/>
                <a:gd name="T24" fmla="*/ 34 w 264"/>
                <a:gd name="T25" fmla="*/ 429 h 449"/>
                <a:gd name="T26" fmla="*/ 0 w 264"/>
                <a:gd name="T27" fmla="*/ 318 h 449"/>
                <a:gd name="T28" fmla="*/ 9 w 264"/>
                <a:gd name="T29" fmla="*/ 338 h 449"/>
                <a:gd name="T30" fmla="*/ 28 w 264"/>
                <a:gd name="T31" fmla="*/ 375 h 449"/>
                <a:gd name="T32" fmla="*/ 43 w 264"/>
                <a:gd name="T33" fmla="*/ 392 h 449"/>
                <a:gd name="T34" fmla="*/ 74 w 264"/>
                <a:gd name="T35" fmla="*/ 415 h 449"/>
                <a:gd name="T36" fmla="*/ 116 w 264"/>
                <a:gd name="T37" fmla="*/ 423 h 449"/>
                <a:gd name="T38" fmla="*/ 139 w 264"/>
                <a:gd name="T39" fmla="*/ 421 h 449"/>
                <a:gd name="T40" fmla="*/ 173 w 264"/>
                <a:gd name="T41" fmla="*/ 406 h 449"/>
                <a:gd name="T42" fmla="*/ 185 w 264"/>
                <a:gd name="T43" fmla="*/ 395 h 449"/>
                <a:gd name="T44" fmla="*/ 199 w 264"/>
                <a:gd name="T45" fmla="*/ 367 h 449"/>
                <a:gd name="T46" fmla="*/ 205 w 264"/>
                <a:gd name="T47" fmla="*/ 335 h 449"/>
                <a:gd name="T48" fmla="*/ 205 w 264"/>
                <a:gd name="T49" fmla="*/ 318 h 449"/>
                <a:gd name="T50" fmla="*/ 193 w 264"/>
                <a:gd name="T51" fmla="*/ 290 h 449"/>
                <a:gd name="T52" fmla="*/ 185 w 264"/>
                <a:gd name="T53" fmla="*/ 278 h 449"/>
                <a:gd name="T54" fmla="*/ 97 w 264"/>
                <a:gd name="T55" fmla="*/ 230 h 449"/>
                <a:gd name="T56" fmla="*/ 74 w 264"/>
                <a:gd name="T57" fmla="*/ 219 h 449"/>
                <a:gd name="T58" fmla="*/ 37 w 264"/>
                <a:gd name="T59" fmla="*/ 193 h 449"/>
                <a:gd name="T60" fmla="*/ 26 w 264"/>
                <a:gd name="T61" fmla="*/ 179 h 449"/>
                <a:gd name="T62" fmla="*/ 9 w 264"/>
                <a:gd name="T63" fmla="*/ 148 h 449"/>
                <a:gd name="T64" fmla="*/ 3 w 264"/>
                <a:gd name="T65" fmla="*/ 114 h 449"/>
                <a:gd name="T66" fmla="*/ 6 w 264"/>
                <a:gd name="T67" fmla="*/ 88 h 449"/>
                <a:gd name="T68" fmla="*/ 26 w 264"/>
                <a:gd name="T69" fmla="*/ 45 h 449"/>
                <a:gd name="T70" fmla="*/ 43 w 264"/>
                <a:gd name="T71" fmla="*/ 28 h 449"/>
                <a:gd name="T72" fmla="*/ 85 w 264"/>
                <a:gd name="T73" fmla="*/ 6 h 449"/>
                <a:gd name="T74" fmla="*/ 136 w 264"/>
                <a:gd name="T75" fmla="*/ 0 h 449"/>
                <a:gd name="T76" fmla="*/ 162 w 264"/>
                <a:gd name="T77" fmla="*/ 0 h 449"/>
                <a:gd name="T78" fmla="*/ 207 w 264"/>
                <a:gd name="T79" fmla="*/ 14 h 449"/>
                <a:gd name="T80" fmla="*/ 230 w 264"/>
                <a:gd name="T81" fmla="*/ 108 h 449"/>
                <a:gd name="T82" fmla="*/ 227 w 264"/>
                <a:gd name="T83" fmla="*/ 94 h 449"/>
                <a:gd name="T84" fmla="*/ 207 w 264"/>
                <a:gd name="T85" fmla="*/ 65 h 449"/>
                <a:gd name="T86" fmla="*/ 196 w 264"/>
                <a:gd name="T87" fmla="*/ 51 h 449"/>
                <a:gd name="T88" fmla="*/ 165 w 264"/>
                <a:gd name="T89" fmla="*/ 31 h 449"/>
                <a:gd name="T90" fmla="*/ 128 w 264"/>
                <a:gd name="T91" fmla="*/ 26 h 449"/>
                <a:gd name="T92" fmla="*/ 108 w 264"/>
                <a:gd name="T93" fmla="*/ 26 h 449"/>
                <a:gd name="T94" fmla="*/ 82 w 264"/>
                <a:gd name="T95" fmla="*/ 37 h 449"/>
                <a:gd name="T96" fmla="*/ 71 w 264"/>
                <a:gd name="T97" fmla="*/ 48 h 449"/>
                <a:gd name="T98" fmla="*/ 60 w 264"/>
                <a:gd name="T99" fmla="*/ 68 h 449"/>
                <a:gd name="T100" fmla="*/ 54 w 264"/>
                <a:gd name="T101" fmla="*/ 94 h 449"/>
                <a:gd name="T102" fmla="*/ 57 w 264"/>
                <a:gd name="T103" fmla="*/ 108 h 449"/>
                <a:gd name="T104" fmla="*/ 65 w 264"/>
                <a:gd name="T105" fmla="*/ 128 h 449"/>
                <a:gd name="T106" fmla="*/ 71 w 264"/>
                <a:gd name="T107" fmla="*/ 139 h 449"/>
                <a:gd name="T108" fmla="*/ 142 w 264"/>
                <a:gd name="T109" fmla="*/ 179 h 449"/>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264" h="449">
                  <a:moveTo>
                    <a:pt x="142" y="179"/>
                  </a:moveTo>
                  <a:lnTo>
                    <a:pt x="142" y="179"/>
                  </a:lnTo>
                  <a:lnTo>
                    <a:pt x="210" y="216"/>
                  </a:lnTo>
                  <a:lnTo>
                    <a:pt x="230" y="233"/>
                  </a:lnTo>
                  <a:lnTo>
                    <a:pt x="247" y="253"/>
                  </a:lnTo>
                  <a:lnTo>
                    <a:pt x="256" y="267"/>
                  </a:lnTo>
                  <a:lnTo>
                    <a:pt x="261" y="281"/>
                  </a:lnTo>
                  <a:lnTo>
                    <a:pt x="264" y="298"/>
                  </a:lnTo>
                  <a:lnTo>
                    <a:pt x="264" y="318"/>
                  </a:lnTo>
                  <a:lnTo>
                    <a:pt x="261" y="347"/>
                  </a:lnTo>
                  <a:lnTo>
                    <a:pt x="253" y="369"/>
                  </a:lnTo>
                  <a:lnTo>
                    <a:pt x="239" y="392"/>
                  </a:lnTo>
                  <a:lnTo>
                    <a:pt x="222" y="412"/>
                  </a:lnTo>
                  <a:lnTo>
                    <a:pt x="199" y="429"/>
                  </a:lnTo>
                  <a:lnTo>
                    <a:pt x="173" y="440"/>
                  </a:lnTo>
                  <a:lnTo>
                    <a:pt x="148" y="446"/>
                  </a:lnTo>
                  <a:lnTo>
                    <a:pt x="122" y="449"/>
                  </a:lnTo>
                  <a:lnTo>
                    <a:pt x="88" y="446"/>
                  </a:lnTo>
                  <a:lnTo>
                    <a:pt x="60" y="440"/>
                  </a:lnTo>
                  <a:lnTo>
                    <a:pt x="34" y="429"/>
                  </a:lnTo>
                  <a:lnTo>
                    <a:pt x="3" y="415"/>
                  </a:lnTo>
                  <a:lnTo>
                    <a:pt x="0" y="318"/>
                  </a:lnTo>
                  <a:lnTo>
                    <a:pt x="9" y="338"/>
                  </a:lnTo>
                  <a:lnTo>
                    <a:pt x="17" y="358"/>
                  </a:lnTo>
                  <a:lnTo>
                    <a:pt x="28" y="375"/>
                  </a:lnTo>
                  <a:lnTo>
                    <a:pt x="43" y="392"/>
                  </a:lnTo>
                  <a:lnTo>
                    <a:pt x="57" y="406"/>
                  </a:lnTo>
                  <a:lnTo>
                    <a:pt x="74" y="415"/>
                  </a:lnTo>
                  <a:lnTo>
                    <a:pt x="94" y="421"/>
                  </a:lnTo>
                  <a:lnTo>
                    <a:pt x="116" y="423"/>
                  </a:lnTo>
                  <a:lnTo>
                    <a:pt x="139" y="421"/>
                  </a:lnTo>
                  <a:lnTo>
                    <a:pt x="156" y="415"/>
                  </a:lnTo>
                  <a:lnTo>
                    <a:pt x="173" y="406"/>
                  </a:lnTo>
                  <a:lnTo>
                    <a:pt x="185" y="395"/>
                  </a:lnTo>
                  <a:lnTo>
                    <a:pt x="193" y="381"/>
                  </a:lnTo>
                  <a:lnTo>
                    <a:pt x="199" y="367"/>
                  </a:lnTo>
                  <a:lnTo>
                    <a:pt x="205" y="352"/>
                  </a:lnTo>
                  <a:lnTo>
                    <a:pt x="205" y="335"/>
                  </a:lnTo>
                  <a:lnTo>
                    <a:pt x="205" y="318"/>
                  </a:lnTo>
                  <a:lnTo>
                    <a:pt x="199" y="301"/>
                  </a:lnTo>
                  <a:lnTo>
                    <a:pt x="193" y="290"/>
                  </a:lnTo>
                  <a:lnTo>
                    <a:pt x="185" y="278"/>
                  </a:lnTo>
                  <a:lnTo>
                    <a:pt x="153" y="259"/>
                  </a:lnTo>
                  <a:lnTo>
                    <a:pt x="97" y="230"/>
                  </a:lnTo>
                  <a:lnTo>
                    <a:pt x="74" y="219"/>
                  </a:lnTo>
                  <a:lnTo>
                    <a:pt x="54" y="205"/>
                  </a:lnTo>
                  <a:lnTo>
                    <a:pt x="37" y="193"/>
                  </a:lnTo>
                  <a:lnTo>
                    <a:pt x="26" y="179"/>
                  </a:lnTo>
                  <a:lnTo>
                    <a:pt x="14" y="165"/>
                  </a:lnTo>
                  <a:lnTo>
                    <a:pt x="9" y="148"/>
                  </a:lnTo>
                  <a:lnTo>
                    <a:pt x="3" y="131"/>
                  </a:lnTo>
                  <a:lnTo>
                    <a:pt x="3" y="114"/>
                  </a:lnTo>
                  <a:lnTo>
                    <a:pt x="6" y="88"/>
                  </a:lnTo>
                  <a:lnTo>
                    <a:pt x="11" y="65"/>
                  </a:lnTo>
                  <a:lnTo>
                    <a:pt x="26" y="45"/>
                  </a:lnTo>
                  <a:lnTo>
                    <a:pt x="43" y="28"/>
                  </a:lnTo>
                  <a:lnTo>
                    <a:pt x="65" y="17"/>
                  </a:lnTo>
                  <a:lnTo>
                    <a:pt x="85" y="6"/>
                  </a:lnTo>
                  <a:lnTo>
                    <a:pt x="111" y="0"/>
                  </a:lnTo>
                  <a:lnTo>
                    <a:pt x="136" y="0"/>
                  </a:lnTo>
                  <a:lnTo>
                    <a:pt x="162" y="0"/>
                  </a:lnTo>
                  <a:lnTo>
                    <a:pt x="185" y="6"/>
                  </a:lnTo>
                  <a:lnTo>
                    <a:pt x="207" y="14"/>
                  </a:lnTo>
                  <a:lnTo>
                    <a:pt x="227" y="23"/>
                  </a:lnTo>
                  <a:lnTo>
                    <a:pt x="230" y="108"/>
                  </a:lnTo>
                  <a:lnTo>
                    <a:pt x="227" y="94"/>
                  </a:lnTo>
                  <a:lnTo>
                    <a:pt x="219" y="80"/>
                  </a:lnTo>
                  <a:lnTo>
                    <a:pt x="207" y="65"/>
                  </a:lnTo>
                  <a:lnTo>
                    <a:pt x="196" y="51"/>
                  </a:lnTo>
                  <a:lnTo>
                    <a:pt x="182" y="40"/>
                  </a:lnTo>
                  <a:lnTo>
                    <a:pt x="165" y="31"/>
                  </a:lnTo>
                  <a:lnTo>
                    <a:pt x="148" y="28"/>
                  </a:lnTo>
                  <a:lnTo>
                    <a:pt x="128" y="26"/>
                  </a:lnTo>
                  <a:lnTo>
                    <a:pt x="108" y="26"/>
                  </a:lnTo>
                  <a:lnTo>
                    <a:pt x="94" y="31"/>
                  </a:lnTo>
                  <a:lnTo>
                    <a:pt x="82" y="37"/>
                  </a:lnTo>
                  <a:lnTo>
                    <a:pt x="71" y="48"/>
                  </a:lnTo>
                  <a:lnTo>
                    <a:pt x="65" y="57"/>
                  </a:lnTo>
                  <a:lnTo>
                    <a:pt x="60" y="68"/>
                  </a:lnTo>
                  <a:lnTo>
                    <a:pt x="57" y="82"/>
                  </a:lnTo>
                  <a:lnTo>
                    <a:pt x="54" y="94"/>
                  </a:lnTo>
                  <a:lnTo>
                    <a:pt x="57" y="108"/>
                  </a:lnTo>
                  <a:lnTo>
                    <a:pt x="60" y="119"/>
                  </a:lnTo>
                  <a:lnTo>
                    <a:pt x="65" y="128"/>
                  </a:lnTo>
                  <a:lnTo>
                    <a:pt x="71" y="139"/>
                  </a:lnTo>
                  <a:lnTo>
                    <a:pt x="99" y="156"/>
                  </a:lnTo>
                  <a:lnTo>
                    <a:pt x="142" y="17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5" name="Freeform 5"/>
            <p:cNvSpPr>
              <a:spLocks noEditPoints="1"/>
            </p:cNvSpPr>
            <p:nvPr/>
          </p:nvSpPr>
          <p:spPr bwMode="auto">
            <a:xfrm>
              <a:off x="1900" y="3110"/>
              <a:ext cx="281" cy="310"/>
            </a:xfrm>
            <a:custGeom>
              <a:avLst/>
              <a:gdLst>
                <a:gd name="T0" fmla="*/ 142 w 281"/>
                <a:gd name="T1" fmla="*/ 0 h 310"/>
                <a:gd name="T2" fmla="*/ 184 w 281"/>
                <a:gd name="T3" fmla="*/ 6 h 310"/>
                <a:gd name="T4" fmla="*/ 218 w 281"/>
                <a:gd name="T5" fmla="*/ 23 h 310"/>
                <a:gd name="T6" fmla="*/ 235 w 281"/>
                <a:gd name="T7" fmla="*/ 34 h 310"/>
                <a:gd name="T8" fmla="*/ 258 w 281"/>
                <a:gd name="T9" fmla="*/ 63 h 310"/>
                <a:gd name="T10" fmla="*/ 267 w 281"/>
                <a:gd name="T11" fmla="*/ 80 h 310"/>
                <a:gd name="T12" fmla="*/ 278 w 281"/>
                <a:gd name="T13" fmla="*/ 117 h 310"/>
                <a:gd name="T14" fmla="*/ 281 w 281"/>
                <a:gd name="T15" fmla="*/ 156 h 310"/>
                <a:gd name="T16" fmla="*/ 281 w 281"/>
                <a:gd name="T17" fmla="*/ 174 h 310"/>
                <a:gd name="T18" fmla="*/ 272 w 281"/>
                <a:gd name="T19" fmla="*/ 210 h 310"/>
                <a:gd name="T20" fmla="*/ 264 w 281"/>
                <a:gd name="T21" fmla="*/ 230 h 310"/>
                <a:gd name="T22" fmla="*/ 241 w 281"/>
                <a:gd name="T23" fmla="*/ 262 h 310"/>
                <a:gd name="T24" fmla="*/ 213 w 281"/>
                <a:gd name="T25" fmla="*/ 290 h 310"/>
                <a:gd name="T26" fmla="*/ 196 w 281"/>
                <a:gd name="T27" fmla="*/ 299 h 310"/>
                <a:gd name="T28" fmla="*/ 159 w 281"/>
                <a:gd name="T29" fmla="*/ 310 h 310"/>
                <a:gd name="T30" fmla="*/ 139 w 281"/>
                <a:gd name="T31" fmla="*/ 310 h 310"/>
                <a:gd name="T32" fmla="*/ 93 w 281"/>
                <a:gd name="T33" fmla="*/ 304 h 310"/>
                <a:gd name="T34" fmla="*/ 65 w 281"/>
                <a:gd name="T35" fmla="*/ 293 h 310"/>
                <a:gd name="T36" fmla="*/ 45 w 281"/>
                <a:gd name="T37" fmla="*/ 273 h 310"/>
                <a:gd name="T38" fmla="*/ 34 w 281"/>
                <a:gd name="T39" fmla="*/ 264 h 310"/>
                <a:gd name="T40" fmla="*/ 8 w 281"/>
                <a:gd name="T41" fmla="*/ 213 h 310"/>
                <a:gd name="T42" fmla="*/ 0 w 281"/>
                <a:gd name="T43" fmla="*/ 156 h 310"/>
                <a:gd name="T44" fmla="*/ 0 w 281"/>
                <a:gd name="T45" fmla="*/ 137 h 310"/>
                <a:gd name="T46" fmla="*/ 8 w 281"/>
                <a:gd name="T47" fmla="*/ 100 h 310"/>
                <a:gd name="T48" fmla="*/ 17 w 281"/>
                <a:gd name="T49" fmla="*/ 80 h 310"/>
                <a:gd name="T50" fmla="*/ 37 w 281"/>
                <a:gd name="T51" fmla="*/ 49 h 310"/>
                <a:gd name="T52" fmla="*/ 68 w 281"/>
                <a:gd name="T53" fmla="*/ 23 h 310"/>
                <a:gd name="T54" fmla="*/ 82 w 281"/>
                <a:gd name="T55" fmla="*/ 12 h 310"/>
                <a:gd name="T56" fmla="*/ 122 w 281"/>
                <a:gd name="T57" fmla="*/ 0 h 310"/>
                <a:gd name="T58" fmla="*/ 142 w 281"/>
                <a:gd name="T59" fmla="*/ 0 h 310"/>
                <a:gd name="T60" fmla="*/ 136 w 281"/>
                <a:gd name="T61" fmla="*/ 23 h 310"/>
                <a:gd name="T62" fmla="*/ 99 w 281"/>
                <a:gd name="T63" fmla="*/ 34 h 310"/>
                <a:gd name="T64" fmla="*/ 76 w 281"/>
                <a:gd name="T65" fmla="*/ 66 h 310"/>
                <a:gd name="T66" fmla="*/ 68 w 281"/>
                <a:gd name="T67" fmla="*/ 85 h 310"/>
                <a:gd name="T68" fmla="*/ 57 w 281"/>
                <a:gd name="T69" fmla="*/ 131 h 310"/>
                <a:gd name="T70" fmla="*/ 57 w 281"/>
                <a:gd name="T71" fmla="*/ 159 h 310"/>
                <a:gd name="T72" fmla="*/ 65 w 281"/>
                <a:gd name="T73" fmla="*/ 210 h 310"/>
                <a:gd name="T74" fmla="*/ 82 w 281"/>
                <a:gd name="T75" fmla="*/ 250 h 310"/>
                <a:gd name="T76" fmla="*/ 96 w 281"/>
                <a:gd name="T77" fmla="*/ 267 h 310"/>
                <a:gd name="T78" fmla="*/ 128 w 281"/>
                <a:gd name="T79" fmla="*/ 284 h 310"/>
                <a:gd name="T80" fmla="*/ 145 w 281"/>
                <a:gd name="T81" fmla="*/ 284 h 310"/>
                <a:gd name="T82" fmla="*/ 179 w 281"/>
                <a:gd name="T83" fmla="*/ 273 h 310"/>
                <a:gd name="T84" fmla="*/ 204 w 281"/>
                <a:gd name="T85" fmla="*/ 245 h 310"/>
                <a:gd name="T86" fmla="*/ 213 w 281"/>
                <a:gd name="T87" fmla="*/ 225 h 310"/>
                <a:gd name="T88" fmla="*/ 224 w 281"/>
                <a:gd name="T89" fmla="*/ 179 h 310"/>
                <a:gd name="T90" fmla="*/ 224 w 281"/>
                <a:gd name="T91" fmla="*/ 151 h 310"/>
                <a:gd name="T92" fmla="*/ 210 w 281"/>
                <a:gd name="T93" fmla="*/ 85 h 310"/>
                <a:gd name="T94" fmla="*/ 199 w 281"/>
                <a:gd name="T95" fmla="*/ 60 h 310"/>
                <a:gd name="T96" fmla="*/ 182 w 281"/>
                <a:gd name="T97" fmla="*/ 40 h 310"/>
                <a:gd name="T98" fmla="*/ 162 w 281"/>
                <a:gd name="T99" fmla="*/ 29 h 310"/>
                <a:gd name="T100" fmla="*/ 136 w 281"/>
                <a:gd name="T101" fmla="*/ 23 h 310"/>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281" h="310">
                  <a:moveTo>
                    <a:pt x="142" y="0"/>
                  </a:moveTo>
                  <a:lnTo>
                    <a:pt x="142" y="0"/>
                  </a:lnTo>
                  <a:lnTo>
                    <a:pt x="164" y="0"/>
                  </a:lnTo>
                  <a:lnTo>
                    <a:pt x="184" y="6"/>
                  </a:lnTo>
                  <a:lnTo>
                    <a:pt x="201" y="12"/>
                  </a:lnTo>
                  <a:lnTo>
                    <a:pt x="218" y="23"/>
                  </a:lnTo>
                  <a:lnTo>
                    <a:pt x="235" y="34"/>
                  </a:lnTo>
                  <a:lnTo>
                    <a:pt x="247" y="49"/>
                  </a:lnTo>
                  <a:lnTo>
                    <a:pt x="258" y="63"/>
                  </a:lnTo>
                  <a:lnTo>
                    <a:pt x="267" y="80"/>
                  </a:lnTo>
                  <a:lnTo>
                    <a:pt x="272" y="100"/>
                  </a:lnTo>
                  <a:lnTo>
                    <a:pt x="278" y="117"/>
                  </a:lnTo>
                  <a:lnTo>
                    <a:pt x="281" y="137"/>
                  </a:lnTo>
                  <a:lnTo>
                    <a:pt x="281" y="156"/>
                  </a:lnTo>
                  <a:lnTo>
                    <a:pt x="281" y="174"/>
                  </a:lnTo>
                  <a:lnTo>
                    <a:pt x="278" y="193"/>
                  </a:lnTo>
                  <a:lnTo>
                    <a:pt x="272" y="210"/>
                  </a:lnTo>
                  <a:lnTo>
                    <a:pt x="264" y="230"/>
                  </a:lnTo>
                  <a:lnTo>
                    <a:pt x="253" y="247"/>
                  </a:lnTo>
                  <a:lnTo>
                    <a:pt x="241" y="262"/>
                  </a:lnTo>
                  <a:lnTo>
                    <a:pt x="230" y="276"/>
                  </a:lnTo>
                  <a:lnTo>
                    <a:pt x="213" y="290"/>
                  </a:lnTo>
                  <a:lnTo>
                    <a:pt x="196" y="299"/>
                  </a:lnTo>
                  <a:lnTo>
                    <a:pt x="179" y="304"/>
                  </a:lnTo>
                  <a:lnTo>
                    <a:pt x="159" y="310"/>
                  </a:lnTo>
                  <a:lnTo>
                    <a:pt x="139" y="310"/>
                  </a:lnTo>
                  <a:lnTo>
                    <a:pt x="108" y="307"/>
                  </a:lnTo>
                  <a:lnTo>
                    <a:pt x="93" y="304"/>
                  </a:lnTo>
                  <a:lnTo>
                    <a:pt x="79" y="299"/>
                  </a:lnTo>
                  <a:lnTo>
                    <a:pt x="65" y="293"/>
                  </a:lnTo>
                  <a:lnTo>
                    <a:pt x="54" y="284"/>
                  </a:lnTo>
                  <a:lnTo>
                    <a:pt x="45" y="273"/>
                  </a:lnTo>
                  <a:lnTo>
                    <a:pt x="34" y="264"/>
                  </a:lnTo>
                  <a:lnTo>
                    <a:pt x="20" y="239"/>
                  </a:lnTo>
                  <a:lnTo>
                    <a:pt x="8" y="213"/>
                  </a:lnTo>
                  <a:lnTo>
                    <a:pt x="0" y="185"/>
                  </a:lnTo>
                  <a:lnTo>
                    <a:pt x="0" y="156"/>
                  </a:lnTo>
                  <a:lnTo>
                    <a:pt x="0" y="137"/>
                  </a:lnTo>
                  <a:lnTo>
                    <a:pt x="3" y="117"/>
                  </a:lnTo>
                  <a:lnTo>
                    <a:pt x="8" y="100"/>
                  </a:lnTo>
                  <a:lnTo>
                    <a:pt x="17" y="80"/>
                  </a:lnTo>
                  <a:lnTo>
                    <a:pt x="25" y="63"/>
                  </a:lnTo>
                  <a:lnTo>
                    <a:pt x="37" y="49"/>
                  </a:lnTo>
                  <a:lnTo>
                    <a:pt x="51" y="34"/>
                  </a:lnTo>
                  <a:lnTo>
                    <a:pt x="68" y="23"/>
                  </a:lnTo>
                  <a:lnTo>
                    <a:pt x="82" y="12"/>
                  </a:lnTo>
                  <a:lnTo>
                    <a:pt x="102" y="6"/>
                  </a:lnTo>
                  <a:lnTo>
                    <a:pt x="122" y="0"/>
                  </a:lnTo>
                  <a:lnTo>
                    <a:pt x="142" y="0"/>
                  </a:lnTo>
                  <a:close/>
                  <a:moveTo>
                    <a:pt x="136" y="23"/>
                  </a:moveTo>
                  <a:lnTo>
                    <a:pt x="136" y="23"/>
                  </a:lnTo>
                  <a:lnTo>
                    <a:pt x="116" y="26"/>
                  </a:lnTo>
                  <a:lnTo>
                    <a:pt x="99" y="34"/>
                  </a:lnTo>
                  <a:lnTo>
                    <a:pt x="88" y="49"/>
                  </a:lnTo>
                  <a:lnTo>
                    <a:pt x="76" y="66"/>
                  </a:lnTo>
                  <a:lnTo>
                    <a:pt x="68" y="85"/>
                  </a:lnTo>
                  <a:lnTo>
                    <a:pt x="62" y="108"/>
                  </a:lnTo>
                  <a:lnTo>
                    <a:pt x="57" y="131"/>
                  </a:lnTo>
                  <a:lnTo>
                    <a:pt x="57" y="159"/>
                  </a:lnTo>
                  <a:lnTo>
                    <a:pt x="59" y="185"/>
                  </a:lnTo>
                  <a:lnTo>
                    <a:pt x="65" y="210"/>
                  </a:lnTo>
                  <a:lnTo>
                    <a:pt x="74" y="230"/>
                  </a:lnTo>
                  <a:lnTo>
                    <a:pt x="82" y="250"/>
                  </a:lnTo>
                  <a:lnTo>
                    <a:pt x="96" y="267"/>
                  </a:lnTo>
                  <a:lnTo>
                    <a:pt x="110" y="279"/>
                  </a:lnTo>
                  <a:lnTo>
                    <a:pt x="128" y="284"/>
                  </a:lnTo>
                  <a:lnTo>
                    <a:pt x="145" y="284"/>
                  </a:lnTo>
                  <a:lnTo>
                    <a:pt x="164" y="282"/>
                  </a:lnTo>
                  <a:lnTo>
                    <a:pt x="179" y="273"/>
                  </a:lnTo>
                  <a:lnTo>
                    <a:pt x="193" y="262"/>
                  </a:lnTo>
                  <a:lnTo>
                    <a:pt x="204" y="245"/>
                  </a:lnTo>
                  <a:lnTo>
                    <a:pt x="213" y="225"/>
                  </a:lnTo>
                  <a:lnTo>
                    <a:pt x="218" y="202"/>
                  </a:lnTo>
                  <a:lnTo>
                    <a:pt x="224" y="179"/>
                  </a:lnTo>
                  <a:lnTo>
                    <a:pt x="224" y="151"/>
                  </a:lnTo>
                  <a:lnTo>
                    <a:pt x="218" y="117"/>
                  </a:lnTo>
                  <a:lnTo>
                    <a:pt x="210" y="85"/>
                  </a:lnTo>
                  <a:lnTo>
                    <a:pt x="199" y="60"/>
                  </a:lnTo>
                  <a:lnTo>
                    <a:pt x="182" y="40"/>
                  </a:lnTo>
                  <a:lnTo>
                    <a:pt x="173" y="31"/>
                  </a:lnTo>
                  <a:lnTo>
                    <a:pt x="162" y="29"/>
                  </a:lnTo>
                  <a:lnTo>
                    <a:pt x="150" y="23"/>
                  </a:lnTo>
                  <a:lnTo>
                    <a:pt x="136" y="23"/>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6" name="Freeform 6"/>
            <p:cNvSpPr>
              <a:spLocks/>
            </p:cNvSpPr>
            <p:nvPr/>
          </p:nvSpPr>
          <p:spPr bwMode="auto">
            <a:xfrm>
              <a:off x="2493" y="3059"/>
              <a:ext cx="182" cy="361"/>
            </a:xfrm>
            <a:custGeom>
              <a:avLst/>
              <a:gdLst>
                <a:gd name="T0" fmla="*/ 86 w 182"/>
                <a:gd name="T1" fmla="*/ 0 h 361"/>
                <a:gd name="T2" fmla="*/ 86 w 182"/>
                <a:gd name="T3" fmla="*/ 60 h 361"/>
                <a:gd name="T4" fmla="*/ 174 w 182"/>
                <a:gd name="T5" fmla="*/ 60 h 361"/>
                <a:gd name="T6" fmla="*/ 151 w 182"/>
                <a:gd name="T7" fmla="*/ 85 h 361"/>
                <a:gd name="T8" fmla="*/ 83 w 182"/>
                <a:gd name="T9" fmla="*/ 85 h 361"/>
                <a:gd name="T10" fmla="*/ 83 w 182"/>
                <a:gd name="T11" fmla="*/ 267 h 361"/>
                <a:gd name="T12" fmla="*/ 83 w 182"/>
                <a:gd name="T13" fmla="*/ 267 h 361"/>
                <a:gd name="T14" fmla="*/ 83 w 182"/>
                <a:gd name="T15" fmla="*/ 284 h 361"/>
                <a:gd name="T16" fmla="*/ 86 w 182"/>
                <a:gd name="T17" fmla="*/ 296 h 361"/>
                <a:gd name="T18" fmla="*/ 91 w 182"/>
                <a:gd name="T19" fmla="*/ 307 h 361"/>
                <a:gd name="T20" fmla="*/ 97 w 182"/>
                <a:gd name="T21" fmla="*/ 318 h 361"/>
                <a:gd name="T22" fmla="*/ 105 w 182"/>
                <a:gd name="T23" fmla="*/ 324 h 361"/>
                <a:gd name="T24" fmla="*/ 117 w 182"/>
                <a:gd name="T25" fmla="*/ 330 h 361"/>
                <a:gd name="T26" fmla="*/ 128 w 182"/>
                <a:gd name="T27" fmla="*/ 333 h 361"/>
                <a:gd name="T28" fmla="*/ 142 w 182"/>
                <a:gd name="T29" fmla="*/ 335 h 361"/>
                <a:gd name="T30" fmla="*/ 142 w 182"/>
                <a:gd name="T31" fmla="*/ 335 h 361"/>
                <a:gd name="T32" fmla="*/ 157 w 182"/>
                <a:gd name="T33" fmla="*/ 333 h 361"/>
                <a:gd name="T34" fmla="*/ 165 w 182"/>
                <a:gd name="T35" fmla="*/ 330 h 361"/>
                <a:gd name="T36" fmla="*/ 165 w 182"/>
                <a:gd name="T37" fmla="*/ 330 h 361"/>
                <a:gd name="T38" fmla="*/ 182 w 182"/>
                <a:gd name="T39" fmla="*/ 318 h 361"/>
                <a:gd name="T40" fmla="*/ 182 w 182"/>
                <a:gd name="T41" fmla="*/ 318 h 361"/>
                <a:gd name="T42" fmla="*/ 182 w 182"/>
                <a:gd name="T43" fmla="*/ 324 h 361"/>
                <a:gd name="T44" fmla="*/ 179 w 182"/>
                <a:gd name="T45" fmla="*/ 333 h 361"/>
                <a:gd name="T46" fmla="*/ 162 w 182"/>
                <a:gd name="T47" fmla="*/ 347 h 361"/>
                <a:gd name="T48" fmla="*/ 162 w 182"/>
                <a:gd name="T49" fmla="*/ 347 h 361"/>
                <a:gd name="T50" fmla="*/ 154 w 182"/>
                <a:gd name="T51" fmla="*/ 352 h 361"/>
                <a:gd name="T52" fmla="*/ 142 w 182"/>
                <a:gd name="T53" fmla="*/ 358 h 361"/>
                <a:gd name="T54" fmla="*/ 131 w 182"/>
                <a:gd name="T55" fmla="*/ 361 h 361"/>
                <a:gd name="T56" fmla="*/ 117 w 182"/>
                <a:gd name="T57" fmla="*/ 361 h 361"/>
                <a:gd name="T58" fmla="*/ 117 w 182"/>
                <a:gd name="T59" fmla="*/ 361 h 361"/>
                <a:gd name="T60" fmla="*/ 100 w 182"/>
                <a:gd name="T61" fmla="*/ 361 h 361"/>
                <a:gd name="T62" fmla="*/ 83 w 182"/>
                <a:gd name="T63" fmla="*/ 355 h 361"/>
                <a:gd name="T64" fmla="*/ 66 w 182"/>
                <a:gd name="T65" fmla="*/ 347 h 361"/>
                <a:gd name="T66" fmla="*/ 54 w 182"/>
                <a:gd name="T67" fmla="*/ 335 h 361"/>
                <a:gd name="T68" fmla="*/ 54 w 182"/>
                <a:gd name="T69" fmla="*/ 335 h 361"/>
                <a:gd name="T70" fmla="*/ 43 w 182"/>
                <a:gd name="T71" fmla="*/ 324 h 361"/>
                <a:gd name="T72" fmla="*/ 34 w 182"/>
                <a:gd name="T73" fmla="*/ 307 h 361"/>
                <a:gd name="T74" fmla="*/ 29 w 182"/>
                <a:gd name="T75" fmla="*/ 290 h 361"/>
                <a:gd name="T76" fmla="*/ 29 w 182"/>
                <a:gd name="T77" fmla="*/ 267 h 361"/>
                <a:gd name="T78" fmla="*/ 29 w 182"/>
                <a:gd name="T79" fmla="*/ 85 h 361"/>
                <a:gd name="T80" fmla="*/ 0 w 182"/>
                <a:gd name="T81" fmla="*/ 85 h 361"/>
                <a:gd name="T82" fmla="*/ 86 w 182"/>
                <a:gd name="T83" fmla="*/ 0 h 361"/>
                <a:gd name="T84" fmla="*/ 86 w 182"/>
                <a:gd name="T85" fmla="*/ 0 h 361"/>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182" h="361">
                  <a:moveTo>
                    <a:pt x="86" y="0"/>
                  </a:moveTo>
                  <a:lnTo>
                    <a:pt x="86" y="60"/>
                  </a:lnTo>
                  <a:lnTo>
                    <a:pt x="174" y="60"/>
                  </a:lnTo>
                  <a:lnTo>
                    <a:pt x="151" y="85"/>
                  </a:lnTo>
                  <a:lnTo>
                    <a:pt x="83" y="85"/>
                  </a:lnTo>
                  <a:lnTo>
                    <a:pt x="83" y="267"/>
                  </a:lnTo>
                  <a:lnTo>
                    <a:pt x="83" y="284"/>
                  </a:lnTo>
                  <a:lnTo>
                    <a:pt x="86" y="296"/>
                  </a:lnTo>
                  <a:lnTo>
                    <a:pt x="91" y="307"/>
                  </a:lnTo>
                  <a:lnTo>
                    <a:pt x="97" y="318"/>
                  </a:lnTo>
                  <a:lnTo>
                    <a:pt x="105" y="324"/>
                  </a:lnTo>
                  <a:lnTo>
                    <a:pt x="117" y="330"/>
                  </a:lnTo>
                  <a:lnTo>
                    <a:pt x="128" y="333"/>
                  </a:lnTo>
                  <a:lnTo>
                    <a:pt x="142" y="335"/>
                  </a:lnTo>
                  <a:lnTo>
                    <a:pt x="157" y="333"/>
                  </a:lnTo>
                  <a:lnTo>
                    <a:pt x="165" y="330"/>
                  </a:lnTo>
                  <a:lnTo>
                    <a:pt x="182" y="318"/>
                  </a:lnTo>
                  <a:lnTo>
                    <a:pt x="182" y="324"/>
                  </a:lnTo>
                  <a:lnTo>
                    <a:pt x="179" y="333"/>
                  </a:lnTo>
                  <a:lnTo>
                    <a:pt x="162" y="347"/>
                  </a:lnTo>
                  <a:lnTo>
                    <a:pt x="154" y="352"/>
                  </a:lnTo>
                  <a:lnTo>
                    <a:pt x="142" y="358"/>
                  </a:lnTo>
                  <a:lnTo>
                    <a:pt x="131" y="361"/>
                  </a:lnTo>
                  <a:lnTo>
                    <a:pt x="117" y="361"/>
                  </a:lnTo>
                  <a:lnTo>
                    <a:pt x="100" y="361"/>
                  </a:lnTo>
                  <a:lnTo>
                    <a:pt x="83" y="355"/>
                  </a:lnTo>
                  <a:lnTo>
                    <a:pt x="66" y="347"/>
                  </a:lnTo>
                  <a:lnTo>
                    <a:pt x="54" y="335"/>
                  </a:lnTo>
                  <a:lnTo>
                    <a:pt x="43" y="324"/>
                  </a:lnTo>
                  <a:lnTo>
                    <a:pt x="34" y="307"/>
                  </a:lnTo>
                  <a:lnTo>
                    <a:pt x="29" y="290"/>
                  </a:lnTo>
                  <a:lnTo>
                    <a:pt x="29" y="267"/>
                  </a:lnTo>
                  <a:lnTo>
                    <a:pt x="29" y="85"/>
                  </a:lnTo>
                  <a:lnTo>
                    <a:pt x="0" y="85"/>
                  </a:lnTo>
                  <a:lnTo>
                    <a:pt x="86"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7" name="Freeform 7"/>
            <p:cNvSpPr>
              <a:spLocks/>
            </p:cNvSpPr>
            <p:nvPr/>
          </p:nvSpPr>
          <p:spPr bwMode="auto">
            <a:xfrm>
              <a:off x="2695" y="2971"/>
              <a:ext cx="290" cy="443"/>
            </a:xfrm>
            <a:custGeom>
              <a:avLst/>
              <a:gdLst>
                <a:gd name="T0" fmla="*/ 176 w 290"/>
                <a:gd name="T1" fmla="*/ 139 h 443"/>
                <a:gd name="T2" fmla="*/ 213 w 290"/>
                <a:gd name="T3" fmla="*/ 145 h 443"/>
                <a:gd name="T4" fmla="*/ 244 w 290"/>
                <a:gd name="T5" fmla="*/ 162 h 443"/>
                <a:gd name="T6" fmla="*/ 256 w 290"/>
                <a:gd name="T7" fmla="*/ 176 h 443"/>
                <a:gd name="T8" fmla="*/ 270 w 290"/>
                <a:gd name="T9" fmla="*/ 207 h 443"/>
                <a:gd name="T10" fmla="*/ 273 w 290"/>
                <a:gd name="T11" fmla="*/ 421 h 443"/>
                <a:gd name="T12" fmla="*/ 273 w 290"/>
                <a:gd name="T13" fmla="*/ 429 h 443"/>
                <a:gd name="T14" fmla="*/ 276 w 290"/>
                <a:gd name="T15" fmla="*/ 435 h 443"/>
                <a:gd name="T16" fmla="*/ 199 w 290"/>
                <a:gd name="T17" fmla="*/ 443 h 443"/>
                <a:gd name="T18" fmla="*/ 207 w 290"/>
                <a:gd name="T19" fmla="*/ 438 h 443"/>
                <a:gd name="T20" fmla="*/ 216 w 290"/>
                <a:gd name="T21" fmla="*/ 426 h 443"/>
                <a:gd name="T22" fmla="*/ 216 w 290"/>
                <a:gd name="T23" fmla="*/ 250 h 443"/>
                <a:gd name="T24" fmla="*/ 216 w 290"/>
                <a:gd name="T25" fmla="*/ 233 h 443"/>
                <a:gd name="T26" fmla="*/ 207 w 290"/>
                <a:gd name="T27" fmla="*/ 207 h 443"/>
                <a:gd name="T28" fmla="*/ 202 w 290"/>
                <a:gd name="T29" fmla="*/ 196 h 443"/>
                <a:gd name="T30" fmla="*/ 179 w 290"/>
                <a:gd name="T31" fmla="*/ 182 h 443"/>
                <a:gd name="T32" fmla="*/ 148 w 290"/>
                <a:gd name="T33" fmla="*/ 176 h 443"/>
                <a:gd name="T34" fmla="*/ 128 w 290"/>
                <a:gd name="T35" fmla="*/ 179 h 443"/>
                <a:gd name="T36" fmla="*/ 108 w 290"/>
                <a:gd name="T37" fmla="*/ 188 h 443"/>
                <a:gd name="T38" fmla="*/ 77 w 290"/>
                <a:gd name="T39" fmla="*/ 210 h 443"/>
                <a:gd name="T40" fmla="*/ 77 w 290"/>
                <a:gd name="T41" fmla="*/ 421 h 443"/>
                <a:gd name="T42" fmla="*/ 82 w 290"/>
                <a:gd name="T43" fmla="*/ 432 h 443"/>
                <a:gd name="T44" fmla="*/ 88 w 290"/>
                <a:gd name="T45" fmla="*/ 438 h 443"/>
                <a:gd name="T46" fmla="*/ 6 w 290"/>
                <a:gd name="T47" fmla="*/ 443 h 443"/>
                <a:gd name="T48" fmla="*/ 11 w 290"/>
                <a:gd name="T49" fmla="*/ 438 h 443"/>
                <a:gd name="T50" fmla="*/ 20 w 290"/>
                <a:gd name="T51" fmla="*/ 426 h 443"/>
                <a:gd name="T52" fmla="*/ 20 w 290"/>
                <a:gd name="T53" fmla="*/ 40 h 443"/>
                <a:gd name="T54" fmla="*/ 20 w 290"/>
                <a:gd name="T55" fmla="*/ 31 h 443"/>
                <a:gd name="T56" fmla="*/ 17 w 290"/>
                <a:gd name="T57" fmla="*/ 23 h 443"/>
                <a:gd name="T58" fmla="*/ 77 w 290"/>
                <a:gd name="T59" fmla="*/ 0 h 443"/>
                <a:gd name="T60" fmla="*/ 77 w 290"/>
                <a:gd name="T61" fmla="*/ 185 h 443"/>
                <a:gd name="T62" fmla="*/ 128 w 290"/>
                <a:gd name="T63" fmla="*/ 151 h 443"/>
                <a:gd name="T64" fmla="*/ 176 w 290"/>
                <a:gd name="T65" fmla="*/ 139 h 443"/>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90" h="443">
                  <a:moveTo>
                    <a:pt x="176" y="139"/>
                  </a:moveTo>
                  <a:lnTo>
                    <a:pt x="176" y="139"/>
                  </a:lnTo>
                  <a:lnTo>
                    <a:pt x="193" y="139"/>
                  </a:lnTo>
                  <a:lnTo>
                    <a:pt x="213" y="145"/>
                  </a:lnTo>
                  <a:lnTo>
                    <a:pt x="230" y="153"/>
                  </a:lnTo>
                  <a:lnTo>
                    <a:pt x="244" y="162"/>
                  </a:lnTo>
                  <a:lnTo>
                    <a:pt x="256" y="176"/>
                  </a:lnTo>
                  <a:lnTo>
                    <a:pt x="264" y="190"/>
                  </a:lnTo>
                  <a:lnTo>
                    <a:pt x="270" y="207"/>
                  </a:lnTo>
                  <a:lnTo>
                    <a:pt x="273" y="227"/>
                  </a:lnTo>
                  <a:lnTo>
                    <a:pt x="273" y="421"/>
                  </a:lnTo>
                  <a:lnTo>
                    <a:pt x="273" y="429"/>
                  </a:lnTo>
                  <a:lnTo>
                    <a:pt x="276" y="435"/>
                  </a:lnTo>
                  <a:lnTo>
                    <a:pt x="290" y="443"/>
                  </a:lnTo>
                  <a:lnTo>
                    <a:pt x="199" y="443"/>
                  </a:lnTo>
                  <a:lnTo>
                    <a:pt x="207" y="438"/>
                  </a:lnTo>
                  <a:lnTo>
                    <a:pt x="213" y="432"/>
                  </a:lnTo>
                  <a:lnTo>
                    <a:pt x="216" y="426"/>
                  </a:lnTo>
                  <a:lnTo>
                    <a:pt x="216" y="421"/>
                  </a:lnTo>
                  <a:lnTo>
                    <a:pt x="216" y="250"/>
                  </a:lnTo>
                  <a:lnTo>
                    <a:pt x="216" y="233"/>
                  </a:lnTo>
                  <a:lnTo>
                    <a:pt x="213" y="219"/>
                  </a:lnTo>
                  <a:lnTo>
                    <a:pt x="207" y="207"/>
                  </a:lnTo>
                  <a:lnTo>
                    <a:pt x="202" y="196"/>
                  </a:lnTo>
                  <a:lnTo>
                    <a:pt x="190" y="188"/>
                  </a:lnTo>
                  <a:lnTo>
                    <a:pt x="179" y="182"/>
                  </a:lnTo>
                  <a:lnTo>
                    <a:pt x="165" y="179"/>
                  </a:lnTo>
                  <a:lnTo>
                    <a:pt x="148" y="176"/>
                  </a:lnTo>
                  <a:lnTo>
                    <a:pt x="128" y="179"/>
                  </a:lnTo>
                  <a:lnTo>
                    <a:pt x="108" y="188"/>
                  </a:lnTo>
                  <a:lnTo>
                    <a:pt x="91" y="196"/>
                  </a:lnTo>
                  <a:lnTo>
                    <a:pt x="77" y="210"/>
                  </a:lnTo>
                  <a:lnTo>
                    <a:pt x="77" y="421"/>
                  </a:lnTo>
                  <a:lnTo>
                    <a:pt x="80" y="426"/>
                  </a:lnTo>
                  <a:lnTo>
                    <a:pt x="82" y="432"/>
                  </a:lnTo>
                  <a:lnTo>
                    <a:pt x="88" y="438"/>
                  </a:lnTo>
                  <a:lnTo>
                    <a:pt x="97" y="443"/>
                  </a:lnTo>
                  <a:lnTo>
                    <a:pt x="6" y="443"/>
                  </a:lnTo>
                  <a:lnTo>
                    <a:pt x="11" y="438"/>
                  </a:lnTo>
                  <a:lnTo>
                    <a:pt x="17" y="432"/>
                  </a:lnTo>
                  <a:lnTo>
                    <a:pt x="20" y="426"/>
                  </a:lnTo>
                  <a:lnTo>
                    <a:pt x="20" y="421"/>
                  </a:lnTo>
                  <a:lnTo>
                    <a:pt x="20" y="40"/>
                  </a:lnTo>
                  <a:lnTo>
                    <a:pt x="20" y="31"/>
                  </a:lnTo>
                  <a:lnTo>
                    <a:pt x="17" y="23"/>
                  </a:lnTo>
                  <a:lnTo>
                    <a:pt x="0" y="14"/>
                  </a:lnTo>
                  <a:lnTo>
                    <a:pt x="77" y="0"/>
                  </a:lnTo>
                  <a:lnTo>
                    <a:pt x="77" y="185"/>
                  </a:lnTo>
                  <a:lnTo>
                    <a:pt x="102" y="165"/>
                  </a:lnTo>
                  <a:lnTo>
                    <a:pt x="128" y="151"/>
                  </a:lnTo>
                  <a:lnTo>
                    <a:pt x="153" y="142"/>
                  </a:lnTo>
                  <a:lnTo>
                    <a:pt x="176" y="13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8" name="Freeform 8"/>
            <p:cNvSpPr>
              <a:spLocks/>
            </p:cNvSpPr>
            <p:nvPr/>
          </p:nvSpPr>
          <p:spPr bwMode="auto">
            <a:xfrm>
              <a:off x="3274" y="3110"/>
              <a:ext cx="475" cy="304"/>
            </a:xfrm>
            <a:custGeom>
              <a:avLst/>
              <a:gdLst>
                <a:gd name="T0" fmla="*/ 364 w 475"/>
                <a:gd name="T1" fmla="*/ 0 h 304"/>
                <a:gd name="T2" fmla="*/ 398 w 475"/>
                <a:gd name="T3" fmla="*/ 6 h 304"/>
                <a:gd name="T4" fmla="*/ 429 w 475"/>
                <a:gd name="T5" fmla="*/ 23 h 304"/>
                <a:gd name="T6" fmla="*/ 444 w 475"/>
                <a:gd name="T7" fmla="*/ 37 h 304"/>
                <a:gd name="T8" fmla="*/ 458 w 475"/>
                <a:gd name="T9" fmla="*/ 68 h 304"/>
                <a:gd name="T10" fmla="*/ 458 w 475"/>
                <a:gd name="T11" fmla="*/ 282 h 304"/>
                <a:gd name="T12" fmla="*/ 461 w 475"/>
                <a:gd name="T13" fmla="*/ 287 h 304"/>
                <a:gd name="T14" fmla="*/ 463 w 475"/>
                <a:gd name="T15" fmla="*/ 293 h 304"/>
                <a:gd name="T16" fmla="*/ 387 w 475"/>
                <a:gd name="T17" fmla="*/ 304 h 304"/>
                <a:gd name="T18" fmla="*/ 392 w 475"/>
                <a:gd name="T19" fmla="*/ 299 h 304"/>
                <a:gd name="T20" fmla="*/ 404 w 475"/>
                <a:gd name="T21" fmla="*/ 287 h 304"/>
                <a:gd name="T22" fmla="*/ 404 w 475"/>
                <a:gd name="T23" fmla="*/ 108 h 304"/>
                <a:gd name="T24" fmla="*/ 404 w 475"/>
                <a:gd name="T25" fmla="*/ 91 h 304"/>
                <a:gd name="T26" fmla="*/ 395 w 475"/>
                <a:gd name="T27" fmla="*/ 66 h 304"/>
                <a:gd name="T28" fmla="*/ 387 w 475"/>
                <a:gd name="T29" fmla="*/ 57 h 304"/>
                <a:gd name="T30" fmla="*/ 367 w 475"/>
                <a:gd name="T31" fmla="*/ 43 h 304"/>
                <a:gd name="T32" fmla="*/ 336 w 475"/>
                <a:gd name="T33" fmla="*/ 37 h 304"/>
                <a:gd name="T34" fmla="*/ 316 w 475"/>
                <a:gd name="T35" fmla="*/ 40 h 304"/>
                <a:gd name="T36" fmla="*/ 282 w 475"/>
                <a:gd name="T37" fmla="*/ 60 h 304"/>
                <a:gd name="T38" fmla="*/ 267 w 475"/>
                <a:gd name="T39" fmla="*/ 77 h 304"/>
                <a:gd name="T40" fmla="*/ 267 w 475"/>
                <a:gd name="T41" fmla="*/ 282 h 304"/>
                <a:gd name="T42" fmla="*/ 270 w 475"/>
                <a:gd name="T43" fmla="*/ 287 h 304"/>
                <a:gd name="T44" fmla="*/ 273 w 475"/>
                <a:gd name="T45" fmla="*/ 293 h 304"/>
                <a:gd name="T46" fmla="*/ 194 w 475"/>
                <a:gd name="T47" fmla="*/ 304 h 304"/>
                <a:gd name="T48" fmla="*/ 202 w 475"/>
                <a:gd name="T49" fmla="*/ 299 h 304"/>
                <a:gd name="T50" fmla="*/ 211 w 475"/>
                <a:gd name="T51" fmla="*/ 287 h 304"/>
                <a:gd name="T52" fmla="*/ 211 w 475"/>
                <a:gd name="T53" fmla="*/ 105 h 304"/>
                <a:gd name="T54" fmla="*/ 211 w 475"/>
                <a:gd name="T55" fmla="*/ 88 h 304"/>
                <a:gd name="T56" fmla="*/ 202 w 475"/>
                <a:gd name="T57" fmla="*/ 63 h 304"/>
                <a:gd name="T58" fmla="*/ 185 w 475"/>
                <a:gd name="T59" fmla="*/ 46 h 304"/>
                <a:gd name="T60" fmla="*/ 160 w 475"/>
                <a:gd name="T61" fmla="*/ 37 h 304"/>
                <a:gd name="T62" fmla="*/ 145 w 475"/>
                <a:gd name="T63" fmla="*/ 37 h 304"/>
                <a:gd name="T64" fmla="*/ 108 w 475"/>
                <a:gd name="T65" fmla="*/ 46 h 304"/>
                <a:gd name="T66" fmla="*/ 80 w 475"/>
                <a:gd name="T67" fmla="*/ 68 h 304"/>
                <a:gd name="T68" fmla="*/ 80 w 475"/>
                <a:gd name="T69" fmla="*/ 282 h 304"/>
                <a:gd name="T70" fmla="*/ 83 w 475"/>
                <a:gd name="T71" fmla="*/ 293 h 304"/>
                <a:gd name="T72" fmla="*/ 97 w 475"/>
                <a:gd name="T73" fmla="*/ 304 h 304"/>
                <a:gd name="T74" fmla="*/ 6 w 475"/>
                <a:gd name="T75" fmla="*/ 304 h 304"/>
                <a:gd name="T76" fmla="*/ 20 w 475"/>
                <a:gd name="T77" fmla="*/ 293 h 304"/>
                <a:gd name="T78" fmla="*/ 23 w 475"/>
                <a:gd name="T79" fmla="*/ 282 h 304"/>
                <a:gd name="T80" fmla="*/ 23 w 475"/>
                <a:gd name="T81" fmla="*/ 40 h 304"/>
                <a:gd name="T82" fmla="*/ 18 w 475"/>
                <a:gd name="T83" fmla="*/ 23 h 304"/>
                <a:gd name="T84" fmla="*/ 9 w 475"/>
                <a:gd name="T85" fmla="*/ 17 h 304"/>
                <a:gd name="T86" fmla="*/ 80 w 475"/>
                <a:gd name="T87" fmla="*/ 0 h 304"/>
                <a:gd name="T88" fmla="*/ 80 w 475"/>
                <a:gd name="T89" fmla="*/ 43 h 304"/>
                <a:gd name="T90" fmla="*/ 123 w 475"/>
                <a:gd name="T91" fmla="*/ 14 h 304"/>
                <a:gd name="T92" fmla="*/ 134 w 475"/>
                <a:gd name="T93" fmla="*/ 9 h 304"/>
                <a:gd name="T94" fmla="*/ 160 w 475"/>
                <a:gd name="T95" fmla="*/ 0 h 304"/>
                <a:gd name="T96" fmla="*/ 174 w 475"/>
                <a:gd name="T97" fmla="*/ 0 h 304"/>
                <a:gd name="T98" fmla="*/ 202 w 475"/>
                <a:gd name="T99" fmla="*/ 3 h 304"/>
                <a:gd name="T100" fmla="*/ 228 w 475"/>
                <a:gd name="T101" fmla="*/ 14 h 304"/>
                <a:gd name="T102" fmla="*/ 239 w 475"/>
                <a:gd name="T103" fmla="*/ 23 h 304"/>
                <a:gd name="T104" fmla="*/ 256 w 475"/>
                <a:gd name="T105" fmla="*/ 43 h 304"/>
                <a:gd name="T106" fmla="*/ 262 w 475"/>
                <a:gd name="T107" fmla="*/ 57 h 304"/>
                <a:gd name="T108" fmla="*/ 307 w 475"/>
                <a:gd name="T109" fmla="*/ 17 h 304"/>
                <a:gd name="T110" fmla="*/ 321 w 475"/>
                <a:gd name="T111" fmla="*/ 9 h 304"/>
                <a:gd name="T112" fmla="*/ 350 w 475"/>
                <a:gd name="T113" fmla="*/ 0 h 304"/>
                <a:gd name="T114" fmla="*/ 364 w 475"/>
                <a:gd name="T115" fmla="*/ 0 h 304"/>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475" h="304">
                  <a:moveTo>
                    <a:pt x="364" y="0"/>
                  </a:moveTo>
                  <a:lnTo>
                    <a:pt x="364" y="0"/>
                  </a:lnTo>
                  <a:lnTo>
                    <a:pt x="381" y="0"/>
                  </a:lnTo>
                  <a:lnTo>
                    <a:pt x="398" y="6"/>
                  </a:lnTo>
                  <a:lnTo>
                    <a:pt x="415" y="14"/>
                  </a:lnTo>
                  <a:lnTo>
                    <a:pt x="429" y="23"/>
                  </a:lnTo>
                  <a:lnTo>
                    <a:pt x="444" y="37"/>
                  </a:lnTo>
                  <a:lnTo>
                    <a:pt x="452" y="51"/>
                  </a:lnTo>
                  <a:lnTo>
                    <a:pt x="458" y="68"/>
                  </a:lnTo>
                  <a:lnTo>
                    <a:pt x="458" y="88"/>
                  </a:lnTo>
                  <a:lnTo>
                    <a:pt x="458" y="282"/>
                  </a:lnTo>
                  <a:lnTo>
                    <a:pt x="461" y="287"/>
                  </a:lnTo>
                  <a:lnTo>
                    <a:pt x="463" y="293"/>
                  </a:lnTo>
                  <a:lnTo>
                    <a:pt x="475" y="304"/>
                  </a:lnTo>
                  <a:lnTo>
                    <a:pt x="387" y="304"/>
                  </a:lnTo>
                  <a:lnTo>
                    <a:pt x="392" y="299"/>
                  </a:lnTo>
                  <a:lnTo>
                    <a:pt x="398" y="293"/>
                  </a:lnTo>
                  <a:lnTo>
                    <a:pt x="404" y="287"/>
                  </a:lnTo>
                  <a:lnTo>
                    <a:pt x="404" y="282"/>
                  </a:lnTo>
                  <a:lnTo>
                    <a:pt x="404" y="108"/>
                  </a:lnTo>
                  <a:lnTo>
                    <a:pt x="404" y="91"/>
                  </a:lnTo>
                  <a:lnTo>
                    <a:pt x="401" y="80"/>
                  </a:lnTo>
                  <a:lnTo>
                    <a:pt x="395" y="66"/>
                  </a:lnTo>
                  <a:lnTo>
                    <a:pt x="387" y="57"/>
                  </a:lnTo>
                  <a:lnTo>
                    <a:pt x="378" y="49"/>
                  </a:lnTo>
                  <a:lnTo>
                    <a:pt x="367" y="43"/>
                  </a:lnTo>
                  <a:lnTo>
                    <a:pt x="353" y="37"/>
                  </a:lnTo>
                  <a:lnTo>
                    <a:pt x="336" y="37"/>
                  </a:lnTo>
                  <a:lnTo>
                    <a:pt x="316" y="40"/>
                  </a:lnTo>
                  <a:lnTo>
                    <a:pt x="299" y="46"/>
                  </a:lnTo>
                  <a:lnTo>
                    <a:pt x="282" y="60"/>
                  </a:lnTo>
                  <a:lnTo>
                    <a:pt x="267" y="77"/>
                  </a:lnTo>
                  <a:lnTo>
                    <a:pt x="267" y="85"/>
                  </a:lnTo>
                  <a:lnTo>
                    <a:pt x="267" y="282"/>
                  </a:lnTo>
                  <a:lnTo>
                    <a:pt x="270" y="287"/>
                  </a:lnTo>
                  <a:lnTo>
                    <a:pt x="273" y="293"/>
                  </a:lnTo>
                  <a:lnTo>
                    <a:pt x="285" y="304"/>
                  </a:lnTo>
                  <a:lnTo>
                    <a:pt x="194" y="304"/>
                  </a:lnTo>
                  <a:lnTo>
                    <a:pt x="202" y="299"/>
                  </a:lnTo>
                  <a:lnTo>
                    <a:pt x="208" y="293"/>
                  </a:lnTo>
                  <a:lnTo>
                    <a:pt x="211" y="287"/>
                  </a:lnTo>
                  <a:lnTo>
                    <a:pt x="211" y="282"/>
                  </a:lnTo>
                  <a:lnTo>
                    <a:pt x="211" y="105"/>
                  </a:lnTo>
                  <a:lnTo>
                    <a:pt x="211" y="88"/>
                  </a:lnTo>
                  <a:lnTo>
                    <a:pt x="208" y="74"/>
                  </a:lnTo>
                  <a:lnTo>
                    <a:pt x="202" y="63"/>
                  </a:lnTo>
                  <a:lnTo>
                    <a:pt x="194" y="54"/>
                  </a:lnTo>
                  <a:lnTo>
                    <a:pt x="185" y="46"/>
                  </a:lnTo>
                  <a:lnTo>
                    <a:pt x="174" y="40"/>
                  </a:lnTo>
                  <a:lnTo>
                    <a:pt x="160" y="37"/>
                  </a:lnTo>
                  <a:lnTo>
                    <a:pt x="145" y="37"/>
                  </a:lnTo>
                  <a:lnTo>
                    <a:pt x="125" y="40"/>
                  </a:lnTo>
                  <a:lnTo>
                    <a:pt x="108" y="46"/>
                  </a:lnTo>
                  <a:lnTo>
                    <a:pt x="94" y="54"/>
                  </a:lnTo>
                  <a:lnTo>
                    <a:pt x="80" y="68"/>
                  </a:lnTo>
                  <a:lnTo>
                    <a:pt x="80" y="282"/>
                  </a:lnTo>
                  <a:lnTo>
                    <a:pt x="80" y="287"/>
                  </a:lnTo>
                  <a:lnTo>
                    <a:pt x="83" y="293"/>
                  </a:lnTo>
                  <a:lnTo>
                    <a:pt x="97" y="304"/>
                  </a:lnTo>
                  <a:lnTo>
                    <a:pt x="6" y="304"/>
                  </a:lnTo>
                  <a:lnTo>
                    <a:pt x="15" y="299"/>
                  </a:lnTo>
                  <a:lnTo>
                    <a:pt x="20" y="293"/>
                  </a:lnTo>
                  <a:lnTo>
                    <a:pt x="23" y="287"/>
                  </a:lnTo>
                  <a:lnTo>
                    <a:pt x="23" y="282"/>
                  </a:lnTo>
                  <a:lnTo>
                    <a:pt x="23" y="40"/>
                  </a:lnTo>
                  <a:lnTo>
                    <a:pt x="23" y="31"/>
                  </a:lnTo>
                  <a:lnTo>
                    <a:pt x="18" y="23"/>
                  </a:lnTo>
                  <a:lnTo>
                    <a:pt x="9" y="17"/>
                  </a:lnTo>
                  <a:lnTo>
                    <a:pt x="0" y="14"/>
                  </a:lnTo>
                  <a:lnTo>
                    <a:pt x="80" y="0"/>
                  </a:lnTo>
                  <a:lnTo>
                    <a:pt x="80" y="43"/>
                  </a:lnTo>
                  <a:lnTo>
                    <a:pt x="100" y="29"/>
                  </a:lnTo>
                  <a:lnTo>
                    <a:pt x="123" y="14"/>
                  </a:lnTo>
                  <a:lnTo>
                    <a:pt x="134" y="9"/>
                  </a:lnTo>
                  <a:lnTo>
                    <a:pt x="145" y="3"/>
                  </a:lnTo>
                  <a:lnTo>
                    <a:pt x="160" y="0"/>
                  </a:lnTo>
                  <a:lnTo>
                    <a:pt x="174" y="0"/>
                  </a:lnTo>
                  <a:lnTo>
                    <a:pt x="188" y="0"/>
                  </a:lnTo>
                  <a:lnTo>
                    <a:pt x="202" y="3"/>
                  </a:lnTo>
                  <a:lnTo>
                    <a:pt x="213" y="9"/>
                  </a:lnTo>
                  <a:lnTo>
                    <a:pt x="228" y="14"/>
                  </a:lnTo>
                  <a:lnTo>
                    <a:pt x="239" y="23"/>
                  </a:lnTo>
                  <a:lnTo>
                    <a:pt x="248" y="31"/>
                  </a:lnTo>
                  <a:lnTo>
                    <a:pt x="256" y="43"/>
                  </a:lnTo>
                  <a:lnTo>
                    <a:pt x="262" y="57"/>
                  </a:lnTo>
                  <a:lnTo>
                    <a:pt x="282" y="34"/>
                  </a:lnTo>
                  <a:lnTo>
                    <a:pt x="307" y="17"/>
                  </a:lnTo>
                  <a:lnTo>
                    <a:pt x="321" y="9"/>
                  </a:lnTo>
                  <a:lnTo>
                    <a:pt x="336" y="3"/>
                  </a:lnTo>
                  <a:lnTo>
                    <a:pt x="350" y="0"/>
                  </a:lnTo>
                  <a:lnTo>
                    <a:pt x="364"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9" name="Freeform 9"/>
            <p:cNvSpPr>
              <a:spLocks/>
            </p:cNvSpPr>
            <p:nvPr/>
          </p:nvSpPr>
          <p:spPr bwMode="auto">
            <a:xfrm>
              <a:off x="4070" y="3059"/>
              <a:ext cx="184" cy="361"/>
            </a:xfrm>
            <a:custGeom>
              <a:avLst/>
              <a:gdLst>
                <a:gd name="T0" fmla="*/ 85 w 184"/>
                <a:gd name="T1" fmla="*/ 0 h 361"/>
                <a:gd name="T2" fmla="*/ 85 w 184"/>
                <a:gd name="T3" fmla="*/ 60 h 361"/>
                <a:gd name="T4" fmla="*/ 173 w 184"/>
                <a:gd name="T5" fmla="*/ 60 h 361"/>
                <a:gd name="T6" fmla="*/ 150 w 184"/>
                <a:gd name="T7" fmla="*/ 85 h 361"/>
                <a:gd name="T8" fmla="*/ 82 w 184"/>
                <a:gd name="T9" fmla="*/ 85 h 361"/>
                <a:gd name="T10" fmla="*/ 82 w 184"/>
                <a:gd name="T11" fmla="*/ 267 h 361"/>
                <a:gd name="T12" fmla="*/ 82 w 184"/>
                <a:gd name="T13" fmla="*/ 267 h 361"/>
                <a:gd name="T14" fmla="*/ 85 w 184"/>
                <a:gd name="T15" fmla="*/ 284 h 361"/>
                <a:gd name="T16" fmla="*/ 88 w 184"/>
                <a:gd name="T17" fmla="*/ 296 h 361"/>
                <a:gd name="T18" fmla="*/ 91 w 184"/>
                <a:gd name="T19" fmla="*/ 307 h 361"/>
                <a:gd name="T20" fmla="*/ 99 w 184"/>
                <a:gd name="T21" fmla="*/ 318 h 361"/>
                <a:gd name="T22" fmla="*/ 105 w 184"/>
                <a:gd name="T23" fmla="*/ 324 h 361"/>
                <a:gd name="T24" fmla="*/ 116 w 184"/>
                <a:gd name="T25" fmla="*/ 330 h 361"/>
                <a:gd name="T26" fmla="*/ 128 w 184"/>
                <a:gd name="T27" fmla="*/ 333 h 361"/>
                <a:gd name="T28" fmla="*/ 142 w 184"/>
                <a:gd name="T29" fmla="*/ 335 h 361"/>
                <a:gd name="T30" fmla="*/ 142 w 184"/>
                <a:gd name="T31" fmla="*/ 335 h 361"/>
                <a:gd name="T32" fmla="*/ 156 w 184"/>
                <a:gd name="T33" fmla="*/ 333 h 361"/>
                <a:gd name="T34" fmla="*/ 165 w 184"/>
                <a:gd name="T35" fmla="*/ 330 h 361"/>
                <a:gd name="T36" fmla="*/ 165 w 184"/>
                <a:gd name="T37" fmla="*/ 330 h 361"/>
                <a:gd name="T38" fmla="*/ 184 w 184"/>
                <a:gd name="T39" fmla="*/ 318 h 361"/>
                <a:gd name="T40" fmla="*/ 184 w 184"/>
                <a:gd name="T41" fmla="*/ 318 h 361"/>
                <a:gd name="T42" fmla="*/ 182 w 184"/>
                <a:gd name="T43" fmla="*/ 324 h 361"/>
                <a:gd name="T44" fmla="*/ 179 w 184"/>
                <a:gd name="T45" fmla="*/ 333 h 361"/>
                <a:gd name="T46" fmla="*/ 162 w 184"/>
                <a:gd name="T47" fmla="*/ 347 h 361"/>
                <a:gd name="T48" fmla="*/ 162 w 184"/>
                <a:gd name="T49" fmla="*/ 347 h 361"/>
                <a:gd name="T50" fmla="*/ 153 w 184"/>
                <a:gd name="T51" fmla="*/ 352 h 361"/>
                <a:gd name="T52" fmla="*/ 142 w 184"/>
                <a:gd name="T53" fmla="*/ 358 h 361"/>
                <a:gd name="T54" fmla="*/ 130 w 184"/>
                <a:gd name="T55" fmla="*/ 361 h 361"/>
                <a:gd name="T56" fmla="*/ 119 w 184"/>
                <a:gd name="T57" fmla="*/ 361 h 361"/>
                <a:gd name="T58" fmla="*/ 119 w 184"/>
                <a:gd name="T59" fmla="*/ 361 h 361"/>
                <a:gd name="T60" fmla="*/ 99 w 184"/>
                <a:gd name="T61" fmla="*/ 361 h 361"/>
                <a:gd name="T62" fmla="*/ 82 w 184"/>
                <a:gd name="T63" fmla="*/ 355 h 361"/>
                <a:gd name="T64" fmla="*/ 65 w 184"/>
                <a:gd name="T65" fmla="*/ 347 h 361"/>
                <a:gd name="T66" fmla="*/ 54 w 184"/>
                <a:gd name="T67" fmla="*/ 335 h 361"/>
                <a:gd name="T68" fmla="*/ 54 w 184"/>
                <a:gd name="T69" fmla="*/ 335 h 361"/>
                <a:gd name="T70" fmla="*/ 42 w 184"/>
                <a:gd name="T71" fmla="*/ 324 h 361"/>
                <a:gd name="T72" fmla="*/ 34 w 184"/>
                <a:gd name="T73" fmla="*/ 307 h 361"/>
                <a:gd name="T74" fmla="*/ 31 w 184"/>
                <a:gd name="T75" fmla="*/ 290 h 361"/>
                <a:gd name="T76" fmla="*/ 28 w 184"/>
                <a:gd name="T77" fmla="*/ 267 h 361"/>
                <a:gd name="T78" fmla="*/ 28 w 184"/>
                <a:gd name="T79" fmla="*/ 85 h 361"/>
                <a:gd name="T80" fmla="*/ 0 w 184"/>
                <a:gd name="T81" fmla="*/ 85 h 361"/>
                <a:gd name="T82" fmla="*/ 85 w 184"/>
                <a:gd name="T83" fmla="*/ 0 h 361"/>
                <a:gd name="T84" fmla="*/ 85 w 184"/>
                <a:gd name="T85" fmla="*/ 0 h 361"/>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184" h="361">
                  <a:moveTo>
                    <a:pt x="85" y="0"/>
                  </a:moveTo>
                  <a:lnTo>
                    <a:pt x="85" y="60"/>
                  </a:lnTo>
                  <a:lnTo>
                    <a:pt x="173" y="60"/>
                  </a:lnTo>
                  <a:lnTo>
                    <a:pt x="150" y="85"/>
                  </a:lnTo>
                  <a:lnTo>
                    <a:pt x="82" y="85"/>
                  </a:lnTo>
                  <a:lnTo>
                    <a:pt x="82" y="267"/>
                  </a:lnTo>
                  <a:lnTo>
                    <a:pt x="85" y="284"/>
                  </a:lnTo>
                  <a:lnTo>
                    <a:pt x="88" y="296"/>
                  </a:lnTo>
                  <a:lnTo>
                    <a:pt x="91" y="307"/>
                  </a:lnTo>
                  <a:lnTo>
                    <a:pt x="99" y="318"/>
                  </a:lnTo>
                  <a:lnTo>
                    <a:pt x="105" y="324"/>
                  </a:lnTo>
                  <a:lnTo>
                    <a:pt x="116" y="330"/>
                  </a:lnTo>
                  <a:lnTo>
                    <a:pt x="128" y="333"/>
                  </a:lnTo>
                  <a:lnTo>
                    <a:pt x="142" y="335"/>
                  </a:lnTo>
                  <a:lnTo>
                    <a:pt x="156" y="333"/>
                  </a:lnTo>
                  <a:lnTo>
                    <a:pt x="165" y="330"/>
                  </a:lnTo>
                  <a:lnTo>
                    <a:pt x="184" y="318"/>
                  </a:lnTo>
                  <a:lnTo>
                    <a:pt x="182" y="324"/>
                  </a:lnTo>
                  <a:lnTo>
                    <a:pt x="179" y="333"/>
                  </a:lnTo>
                  <a:lnTo>
                    <a:pt x="162" y="347"/>
                  </a:lnTo>
                  <a:lnTo>
                    <a:pt x="153" y="352"/>
                  </a:lnTo>
                  <a:lnTo>
                    <a:pt x="142" y="358"/>
                  </a:lnTo>
                  <a:lnTo>
                    <a:pt x="130" y="361"/>
                  </a:lnTo>
                  <a:lnTo>
                    <a:pt x="119" y="361"/>
                  </a:lnTo>
                  <a:lnTo>
                    <a:pt x="99" y="361"/>
                  </a:lnTo>
                  <a:lnTo>
                    <a:pt x="82" y="355"/>
                  </a:lnTo>
                  <a:lnTo>
                    <a:pt x="65" y="347"/>
                  </a:lnTo>
                  <a:lnTo>
                    <a:pt x="54" y="335"/>
                  </a:lnTo>
                  <a:lnTo>
                    <a:pt x="42" y="324"/>
                  </a:lnTo>
                  <a:lnTo>
                    <a:pt x="34" y="307"/>
                  </a:lnTo>
                  <a:lnTo>
                    <a:pt x="31" y="290"/>
                  </a:lnTo>
                  <a:lnTo>
                    <a:pt x="28" y="267"/>
                  </a:lnTo>
                  <a:lnTo>
                    <a:pt x="28" y="85"/>
                  </a:lnTo>
                  <a:lnTo>
                    <a:pt x="0" y="85"/>
                  </a:lnTo>
                  <a:lnTo>
                    <a:pt x="85"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0" name="Freeform 10"/>
            <p:cNvSpPr>
              <a:spLocks noEditPoints="1"/>
            </p:cNvSpPr>
            <p:nvPr/>
          </p:nvSpPr>
          <p:spPr bwMode="auto">
            <a:xfrm>
              <a:off x="4252" y="3110"/>
              <a:ext cx="284" cy="310"/>
            </a:xfrm>
            <a:custGeom>
              <a:avLst/>
              <a:gdLst>
                <a:gd name="T0" fmla="*/ 144 w 284"/>
                <a:gd name="T1" fmla="*/ 0 h 310"/>
                <a:gd name="T2" fmla="*/ 184 w 284"/>
                <a:gd name="T3" fmla="*/ 6 h 310"/>
                <a:gd name="T4" fmla="*/ 221 w 284"/>
                <a:gd name="T5" fmla="*/ 23 h 310"/>
                <a:gd name="T6" fmla="*/ 235 w 284"/>
                <a:gd name="T7" fmla="*/ 34 h 310"/>
                <a:gd name="T8" fmla="*/ 261 w 284"/>
                <a:gd name="T9" fmla="*/ 63 h 310"/>
                <a:gd name="T10" fmla="*/ 269 w 284"/>
                <a:gd name="T11" fmla="*/ 80 h 310"/>
                <a:gd name="T12" fmla="*/ 281 w 284"/>
                <a:gd name="T13" fmla="*/ 117 h 310"/>
                <a:gd name="T14" fmla="*/ 284 w 284"/>
                <a:gd name="T15" fmla="*/ 156 h 310"/>
                <a:gd name="T16" fmla="*/ 284 w 284"/>
                <a:gd name="T17" fmla="*/ 174 h 310"/>
                <a:gd name="T18" fmla="*/ 272 w 284"/>
                <a:gd name="T19" fmla="*/ 210 h 310"/>
                <a:gd name="T20" fmla="*/ 267 w 284"/>
                <a:gd name="T21" fmla="*/ 230 h 310"/>
                <a:gd name="T22" fmla="*/ 244 w 284"/>
                <a:gd name="T23" fmla="*/ 262 h 310"/>
                <a:gd name="T24" fmla="*/ 215 w 284"/>
                <a:gd name="T25" fmla="*/ 290 h 310"/>
                <a:gd name="T26" fmla="*/ 198 w 284"/>
                <a:gd name="T27" fmla="*/ 299 h 310"/>
                <a:gd name="T28" fmla="*/ 161 w 284"/>
                <a:gd name="T29" fmla="*/ 310 h 310"/>
                <a:gd name="T30" fmla="*/ 142 w 284"/>
                <a:gd name="T31" fmla="*/ 310 h 310"/>
                <a:gd name="T32" fmla="*/ 93 w 284"/>
                <a:gd name="T33" fmla="*/ 304 h 310"/>
                <a:gd name="T34" fmla="*/ 68 w 284"/>
                <a:gd name="T35" fmla="*/ 293 h 310"/>
                <a:gd name="T36" fmla="*/ 45 w 284"/>
                <a:gd name="T37" fmla="*/ 273 h 310"/>
                <a:gd name="T38" fmla="*/ 36 w 284"/>
                <a:gd name="T39" fmla="*/ 264 h 310"/>
                <a:gd name="T40" fmla="*/ 11 w 284"/>
                <a:gd name="T41" fmla="*/ 213 h 310"/>
                <a:gd name="T42" fmla="*/ 0 w 284"/>
                <a:gd name="T43" fmla="*/ 156 h 310"/>
                <a:gd name="T44" fmla="*/ 2 w 284"/>
                <a:gd name="T45" fmla="*/ 137 h 310"/>
                <a:gd name="T46" fmla="*/ 11 w 284"/>
                <a:gd name="T47" fmla="*/ 100 h 310"/>
                <a:gd name="T48" fmla="*/ 19 w 284"/>
                <a:gd name="T49" fmla="*/ 80 h 310"/>
                <a:gd name="T50" fmla="*/ 39 w 284"/>
                <a:gd name="T51" fmla="*/ 49 h 310"/>
                <a:gd name="T52" fmla="*/ 68 w 284"/>
                <a:gd name="T53" fmla="*/ 23 h 310"/>
                <a:gd name="T54" fmla="*/ 85 w 284"/>
                <a:gd name="T55" fmla="*/ 12 h 310"/>
                <a:gd name="T56" fmla="*/ 122 w 284"/>
                <a:gd name="T57" fmla="*/ 0 h 310"/>
                <a:gd name="T58" fmla="*/ 144 w 284"/>
                <a:gd name="T59" fmla="*/ 0 h 310"/>
                <a:gd name="T60" fmla="*/ 139 w 284"/>
                <a:gd name="T61" fmla="*/ 23 h 310"/>
                <a:gd name="T62" fmla="*/ 102 w 284"/>
                <a:gd name="T63" fmla="*/ 34 h 310"/>
                <a:gd name="T64" fmla="*/ 76 w 284"/>
                <a:gd name="T65" fmla="*/ 66 h 310"/>
                <a:gd name="T66" fmla="*/ 68 w 284"/>
                <a:gd name="T67" fmla="*/ 85 h 310"/>
                <a:gd name="T68" fmla="*/ 59 w 284"/>
                <a:gd name="T69" fmla="*/ 131 h 310"/>
                <a:gd name="T70" fmla="*/ 59 w 284"/>
                <a:gd name="T71" fmla="*/ 159 h 310"/>
                <a:gd name="T72" fmla="*/ 68 w 284"/>
                <a:gd name="T73" fmla="*/ 210 h 310"/>
                <a:gd name="T74" fmla="*/ 85 w 284"/>
                <a:gd name="T75" fmla="*/ 250 h 310"/>
                <a:gd name="T76" fmla="*/ 96 w 284"/>
                <a:gd name="T77" fmla="*/ 267 h 310"/>
                <a:gd name="T78" fmla="*/ 127 w 284"/>
                <a:gd name="T79" fmla="*/ 284 h 310"/>
                <a:gd name="T80" fmla="*/ 147 w 284"/>
                <a:gd name="T81" fmla="*/ 284 h 310"/>
                <a:gd name="T82" fmla="*/ 181 w 284"/>
                <a:gd name="T83" fmla="*/ 273 h 310"/>
                <a:gd name="T84" fmla="*/ 207 w 284"/>
                <a:gd name="T85" fmla="*/ 245 h 310"/>
                <a:gd name="T86" fmla="*/ 215 w 284"/>
                <a:gd name="T87" fmla="*/ 225 h 310"/>
                <a:gd name="T88" fmla="*/ 224 w 284"/>
                <a:gd name="T89" fmla="*/ 179 h 310"/>
                <a:gd name="T90" fmla="*/ 224 w 284"/>
                <a:gd name="T91" fmla="*/ 151 h 310"/>
                <a:gd name="T92" fmla="*/ 213 w 284"/>
                <a:gd name="T93" fmla="*/ 85 h 310"/>
                <a:gd name="T94" fmla="*/ 201 w 284"/>
                <a:gd name="T95" fmla="*/ 60 h 310"/>
                <a:gd name="T96" fmla="*/ 184 w 284"/>
                <a:gd name="T97" fmla="*/ 40 h 310"/>
                <a:gd name="T98" fmla="*/ 164 w 284"/>
                <a:gd name="T99" fmla="*/ 29 h 310"/>
                <a:gd name="T100" fmla="*/ 139 w 284"/>
                <a:gd name="T101" fmla="*/ 23 h 310"/>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284" h="310">
                  <a:moveTo>
                    <a:pt x="144" y="0"/>
                  </a:moveTo>
                  <a:lnTo>
                    <a:pt x="144" y="0"/>
                  </a:lnTo>
                  <a:lnTo>
                    <a:pt x="164" y="0"/>
                  </a:lnTo>
                  <a:lnTo>
                    <a:pt x="184" y="6"/>
                  </a:lnTo>
                  <a:lnTo>
                    <a:pt x="204" y="12"/>
                  </a:lnTo>
                  <a:lnTo>
                    <a:pt x="221" y="23"/>
                  </a:lnTo>
                  <a:lnTo>
                    <a:pt x="235" y="34"/>
                  </a:lnTo>
                  <a:lnTo>
                    <a:pt x="250" y="49"/>
                  </a:lnTo>
                  <a:lnTo>
                    <a:pt x="261" y="63"/>
                  </a:lnTo>
                  <a:lnTo>
                    <a:pt x="269" y="80"/>
                  </a:lnTo>
                  <a:lnTo>
                    <a:pt x="275" y="100"/>
                  </a:lnTo>
                  <a:lnTo>
                    <a:pt x="281" y="117"/>
                  </a:lnTo>
                  <a:lnTo>
                    <a:pt x="284" y="137"/>
                  </a:lnTo>
                  <a:lnTo>
                    <a:pt x="284" y="156"/>
                  </a:lnTo>
                  <a:lnTo>
                    <a:pt x="284" y="174"/>
                  </a:lnTo>
                  <a:lnTo>
                    <a:pt x="278" y="193"/>
                  </a:lnTo>
                  <a:lnTo>
                    <a:pt x="272" y="210"/>
                  </a:lnTo>
                  <a:lnTo>
                    <a:pt x="267" y="230"/>
                  </a:lnTo>
                  <a:lnTo>
                    <a:pt x="255" y="247"/>
                  </a:lnTo>
                  <a:lnTo>
                    <a:pt x="244" y="262"/>
                  </a:lnTo>
                  <a:lnTo>
                    <a:pt x="230" y="276"/>
                  </a:lnTo>
                  <a:lnTo>
                    <a:pt x="215" y="290"/>
                  </a:lnTo>
                  <a:lnTo>
                    <a:pt x="198" y="299"/>
                  </a:lnTo>
                  <a:lnTo>
                    <a:pt x="181" y="304"/>
                  </a:lnTo>
                  <a:lnTo>
                    <a:pt x="161" y="310"/>
                  </a:lnTo>
                  <a:lnTo>
                    <a:pt x="142" y="310"/>
                  </a:lnTo>
                  <a:lnTo>
                    <a:pt x="110" y="307"/>
                  </a:lnTo>
                  <a:lnTo>
                    <a:pt x="93" y="304"/>
                  </a:lnTo>
                  <a:lnTo>
                    <a:pt x="82" y="299"/>
                  </a:lnTo>
                  <a:lnTo>
                    <a:pt x="68" y="293"/>
                  </a:lnTo>
                  <a:lnTo>
                    <a:pt x="56" y="284"/>
                  </a:lnTo>
                  <a:lnTo>
                    <a:pt x="45" y="273"/>
                  </a:lnTo>
                  <a:lnTo>
                    <a:pt x="36" y="264"/>
                  </a:lnTo>
                  <a:lnTo>
                    <a:pt x="19" y="239"/>
                  </a:lnTo>
                  <a:lnTo>
                    <a:pt x="11" y="213"/>
                  </a:lnTo>
                  <a:lnTo>
                    <a:pt x="2" y="185"/>
                  </a:lnTo>
                  <a:lnTo>
                    <a:pt x="0" y="156"/>
                  </a:lnTo>
                  <a:lnTo>
                    <a:pt x="2" y="137"/>
                  </a:lnTo>
                  <a:lnTo>
                    <a:pt x="5" y="117"/>
                  </a:lnTo>
                  <a:lnTo>
                    <a:pt x="11" y="100"/>
                  </a:lnTo>
                  <a:lnTo>
                    <a:pt x="19" y="80"/>
                  </a:lnTo>
                  <a:lnTo>
                    <a:pt x="28" y="63"/>
                  </a:lnTo>
                  <a:lnTo>
                    <a:pt x="39" y="49"/>
                  </a:lnTo>
                  <a:lnTo>
                    <a:pt x="54" y="34"/>
                  </a:lnTo>
                  <a:lnTo>
                    <a:pt x="68" y="23"/>
                  </a:lnTo>
                  <a:lnTo>
                    <a:pt x="85" y="12"/>
                  </a:lnTo>
                  <a:lnTo>
                    <a:pt x="105" y="6"/>
                  </a:lnTo>
                  <a:lnTo>
                    <a:pt x="122" y="0"/>
                  </a:lnTo>
                  <a:lnTo>
                    <a:pt x="144" y="0"/>
                  </a:lnTo>
                  <a:close/>
                  <a:moveTo>
                    <a:pt x="139" y="23"/>
                  </a:moveTo>
                  <a:lnTo>
                    <a:pt x="139" y="23"/>
                  </a:lnTo>
                  <a:lnTo>
                    <a:pt x="119" y="26"/>
                  </a:lnTo>
                  <a:lnTo>
                    <a:pt x="102" y="34"/>
                  </a:lnTo>
                  <a:lnTo>
                    <a:pt x="88" y="49"/>
                  </a:lnTo>
                  <a:lnTo>
                    <a:pt x="76" y="66"/>
                  </a:lnTo>
                  <a:lnTo>
                    <a:pt x="68" y="85"/>
                  </a:lnTo>
                  <a:lnTo>
                    <a:pt x="62" y="108"/>
                  </a:lnTo>
                  <a:lnTo>
                    <a:pt x="59" y="131"/>
                  </a:lnTo>
                  <a:lnTo>
                    <a:pt x="59" y="159"/>
                  </a:lnTo>
                  <a:lnTo>
                    <a:pt x="62" y="185"/>
                  </a:lnTo>
                  <a:lnTo>
                    <a:pt x="68" y="210"/>
                  </a:lnTo>
                  <a:lnTo>
                    <a:pt x="73" y="230"/>
                  </a:lnTo>
                  <a:lnTo>
                    <a:pt x="85" y="250"/>
                  </a:lnTo>
                  <a:lnTo>
                    <a:pt x="96" y="267"/>
                  </a:lnTo>
                  <a:lnTo>
                    <a:pt x="113" y="279"/>
                  </a:lnTo>
                  <a:lnTo>
                    <a:pt x="127" y="284"/>
                  </a:lnTo>
                  <a:lnTo>
                    <a:pt x="147" y="284"/>
                  </a:lnTo>
                  <a:lnTo>
                    <a:pt x="164" y="282"/>
                  </a:lnTo>
                  <a:lnTo>
                    <a:pt x="181" y="273"/>
                  </a:lnTo>
                  <a:lnTo>
                    <a:pt x="196" y="262"/>
                  </a:lnTo>
                  <a:lnTo>
                    <a:pt x="207" y="245"/>
                  </a:lnTo>
                  <a:lnTo>
                    <a:pt x="215" y="225"/>
                  </a:lnTo>
                  <a:lnTo>
                    <a:pt x="221" y="202"/>
                  </a:lnTo>
                  <a:lnTo>
                    <a:pt x="224" y="179"/>
                  </a:lnTo>
                  <a:lnTo>
                    <a:pt x="224" y="151"/>
                  </a:lnTo>
                  <a:lnTo>
                    <a:pt x="221" y="117"/>
                  </a:lnTo>
                  <a:lnTo>
                    <a:pt x="213" y="85"/>
                  </a:lnTo>
                  <a:lnTo>
                    <a:pt x="201" y="60"/>
                  </a:lnTo>
                  <a:lnTo>
                    <a:pt x="184" y="40"/>
                  </a:lnTo>
                  <a:lnTo>
                    <a:pt x="176" y="31"/>
                  </a:lnTo>
                  <a:lnTo>
                    <a:pt x="164" y="29"/>
                  </a:lnTo>
                  <a:lnTo>
                    <a:pt x="150" y="23"/>
                  </a:lnTo>
                  <a:lnTo>
                    <a:pt x="139" y="23"/>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 name="Freeform 11"/>
            <p:cNvSpPr>
              <a:spLocks/>
            </p:cNvSpPr>
            <p:nvPr/>
          </p:nvSpPr>
          <p:spPr bwMode="auto">
            <a:xfrm>
              <a:off x="4547" y="3110"/>
              <a:ext cx="284" cy="304"/>
            </a:xfrm>
            <a:custGeom>
              <a:avLst/>
              <a:gdLst>
                <a:gd name="T0" fmla="*/ 170 w 284"/>
                <a:gd name="T1" fmla="*/ 0 h 304"/>
                <a:gd name="T2" fmla="*/ 219 w 284"/>
                <a:gd name="T3" fmla="*/ 12 h 304"/>
                <a:gd name="T4" fmla="*/ 239 w 284"/>
                <a:gd name="T5" fmla="*/ 23 h 304"/>
                <a:gd name="T6" fmla="*/ 253 w 284"/>
                <a:gd name="T7" fmla="*/ 43 h 304"/>
                <a:gd name="T8" fmla="*/ 264 w 284"/>
                <a:gd name="T9" fmla="*/ 63 h 304"/>
                <a:gd name="T10" fmla="*/ 267 w 284"/>
                <a:gd name="T11" fmla="*/ 88 h 304"/>
                <a:gd name="T12" fmla="*/ 267 w 284"/>
                <a:gd name="T13" fmla="*/ 282 h 304"/>
                <a:gd name="T14" fmla="*/ 270 w 284"/>
                <a:gd name="T15" fmla="*/ 293 h 304"/>
                <a:gd name="T16" fmla="*/ 284 w 284"/>
                <a:gd name="T17" fmla="*/ 304 h 304"/>
                <a:gd name="T18" fmla="*/ 196 w 284"/>
                <a:gd name="T19" fmla="*/ 304 h 304"/>
                <a:gd name="T20" fmla="*/ 207 w 284"/>
                <a:gd name="T21" fmla="*/ 293 h 304"/>
                <a:gd name="T22" fmla="*/ 213 w 284"/>
                <a:gd name="T23" fmla="*/ 282 h 304"/>
                <a:gd name="T24" fmla="*/ 213 w 284"/>
                <a:gd name="T25" fmla="*/ 111 h 304"/>
                <a:gd name="T26" fmla="*/ 207 w 284"/>
                <a:gd name="T27" fmla="*/ 80 h 304"/>
                <a:gd name="T28" fmla="*/ 196 w 284"/>
                <a:gd name="T29" fmla="*/ 57 h 304"/>
                <a:gd name="T30" fmla="*/ 173 w 284"/>
                <a:gd name="T31" fmla="*/ 43 h 304"/>
                <a:gd name="T32" fmla="*/ 145 w 284"/>
                <a:gd name="T33" fmla="*/ 37 h 304"/>
                <a:gd name="T34" fmla="*/ 125 w 284"/>
                <a:gd name="T35" fmla="*/ 40 h 304"/>
                <a:gd name="T36" fmla="*/ 108 w 284"/>
                <a:gd name="T37" fmla="*/ 49 h 304"/>
                <a:gd name="T38" fmla="*/ 79 w 284"/>
                <a:gd name="T39" fmla="*/ 71 h 304"/>
                <a:gd name="T40" fmla="*/ 79 w 284"/>
                <a:gd name="T41" fmla="*/ 282 h 304"/>
                <a:gd name="T42" fmla="*/ 82 w 284"/>
                <a:gd name="T43" fmla="*/ 293 h 304"/>
                <a:gd name="T44" fmla="*/ 97 w 284"/>
                <a:gd name="T45" fmla="*/ 304 h 304"/>
                <a:gd name="T46" fmla="*/ 6 w 284"/>
                <a:gd name="T47" fmla="*/ 304 h 304"/>
                <a:gd name="T48" fmla="*/ 17 w 284"/>
                <a:gd name="T49" fmla="*/ 293 h 304"/>
                <a:gd name="T50" fmla="*/ 23 w 284"/>
                <a:gd name="T51" fmla="*/ 282 h 304"/>
                <a:gd name="T52" fmla="*/ 23 w 284"/>
                <a:gd name="T53" fmla="*/ 40 h 304"/>
                <a:gd name="T54" fmla="*/ 17 w 284"/>
                <a:gd name="T55" fmla="*/ 26 h 304"/>
                <a:gd name="T56" fmla="*/ 0 w 284"/>
                <a:gd name="T57" fmla="*/ 14 h 304"/>
                <a:gd name="T58" fmla="*/ 79 w 284"/>
                <a:gd name="T59" fmla="*/ 46 h 304"/>
                <a:gd name="T60" fmla="*/ 97 w 284"/>
                <a:gd name="T61" fmla="*/ 29 h 304"/>
                <a:gd name="T62" fmla="*/ 119 w 284"/>
                <a:gd name="T63" fmla="*/ 14 h 304"/>
                <a:gd name="T64" fmla="*/ 145 w 284"/>
                <a:gd name="T65" fmla="*/ 3 h 304"/>
                <a:gd name="T66" fmla="*/ 170 w 284"/>
                <a:gd name="T67" fmla="*/ 0 h 304"/>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284" h="304">
                  <a:moveTo>
                    <a:pt x="170" y="0"/>
                  </a:moveTo>
                  <a:lnTo>
                    <a:pt x="170" y="0"/>
                  </a:lnTo>
                  <a:lnTo>
                    <a:pt x="196" y="3"/>
                  </a:lnTo>
                  <a:lnTo>
                    <a:pt x="219" y="12"/>
                  </a:lnTo>
                  <a:lnTo>
                    <a:pt x="239" y="23"/>
                  </a:lnTo>
                  <a:lnTo>
                    <a:pt x="253" y="43"/>
                  </a:lnTo>
                  <a:lnTo>
                    <a:pt x="258" y="51"/>
                  </a:lnTo>
                  <a:lnTo>
                    <a:pt x="264" y="63"/>
                  </a:lnTo>
                  <a:lnTo>
                    <a:pt x="267" y="77"/>
                  </a:lnTo>
                  <a:lnTo>
                    <a:pt x="267" y="88"/>
                  </a:lnTo>
                  <a:lnTo>
                    <a:pt x="267" y="282"/>
                  </a:lnTo>
                  <a:lnTo>
                    <a:pt x="267" y="287"/>
                  </a:lnTo>
                  <a:lnTo>
                    <a:pt x="270" y="293"/>
                  </a:lnTo>
                  <a:lnTo>
                    <a:pt x="284" y="304"/>
                  </a:lnTo>
                  <a:lnTo>
                    <a:pt x="196" y="304"/>
                  </a:lnTo>
                  <a:lnTo>
                    <a:pt x="202" y="301"/>
                  </a:lnTo>
                  <a:lnTo>
                    <a:pt x="207" y="293"/>
                  </a:lnTo>
                  <a:lnTo>
                    <a:pt x="210" y="287"/>
                  </a:lnTo>
                  <a:lnTo>
                    <a:pt x="213" y="282"/>
                  </a:lnTo>
                  <a:lnTo>
                    <a:pt x="213" y="111"/>
                  </a:lnTo>
                  <a:lnTo>
                    <a:pt x="210" y="94"/>
                  </a:lnTo>
                  <a:lnTo>
                    <a:pt x="207" y="80"/>
                  </a:lnTo>
                  <a:lnTo>
                    <a:pt x="202" y="66"/>
                  </a:lnTo>
                  <a:lnTo>
                    <a:pt x="196" y="57"/>
                  </a:lnTo>
                  <a:lnTo>
                    <a:pt x="185" y="49"/>
                  </a:lnTo>
                  <a:lnTo>
                    <a:pt x="173" y="43"/>
                  </a:lnTo>
                  <a:lnTo>
                    <a:pt x="159" y="40"/>
                  </a:lnTo>
                  <a:lnTo>
                    <a:pt x="145" y="37"/>
                  </a:lnTo>
                  <a:lnTo>
                    <a:pt x="125" y="40"/>
                  </a:lnTo>
                  <a:lnTo>
                    <a:pt x="108" y="49"/>
                  </a:lnTo>
                  <a:lnTo>
                    <a:pt x="91" y="57"/>
                  </a:lnTo>
                  <a:lnTo>
                    <a:pt x="79" y="71"/>
                  </a:lnTo>
                  <a:lnTo>
                    <a:pt x="79" y="282"/>
                  </a:lnTo>
                  <a:lnTo>
                    <a:pt x="79" y="287"/>
                  </a:lnTo>
                  <a:lnTo>
                    <a:pt x="82" y="293"/>
                  </a:lnTo>
                  <a:lnTo>
                    <a:pt x="97" y="304"/>
                  </a:lnTo>
                  <a:lnTo>
                    <a:pt x="6" y="304"/>
                  </a:lnTo>
                  <a:lnTo>
                    <a:pt x="14" y="301"/>
                  </a:lnTo>
                  <a:lnTo>
                    <a:pt x="17" y="293"/>
                  </a:lnTo>
                  <a:lnTo>
                    <a:pt x="20" y="287"/>
                  </a:lnTo>
                  <a:lnTo>
                    <a:pt x="23" y="282"/>
                  </a:lnTo>
                  <a:lnTo>
                    <a:pt x="23" y="40"/>
                  </a:lnTo>
                  <a:lnTo>
                    <a:pt x="20" y="31"/>
                  </a:lnTo>
                  <a:lnTo>
                    <a:pt x="17" y="26"/>
                  </a:lnTo>
                  <a:lnTo>
                    <a:pt x="11" y="20"/>
                  </a:lnTo>
                  <a:lnTo>
                    <a:pt x="0" y="14"/>
                  </a:lnTo>
                  <a:lnTo>
                    <a:pt x="79" y="0"/>
                  </a:lnTo>
                  <a:lnTo>
                    <a:pt x="79" y="46"/>
                  </a:lnTo>
                  <a:lnTo>
                    <a:pt x="97" y="29"/>
                  </a:lnTo>
                  <a:lnTo>
                    <a:pt x="119" y="14"/>
                  </a:lnTo>
                  <a:lnTo>
                    <a:pt x="133" y="9"/>
                  </a:lnTo>
                  <a:lnTo>
                    <a:pt x="145" y="3"/>
                  </a:lnTo>
                  <a:lnTo>
                    <a:pt x="159" y="0"/>
                  </a:lnTo>
                  <a:lnTo>
                    <a:pt x="170"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2" name="Freeform 12"/>
            <p:cNvSpPr>
              <a:spLocks/>
            </p:cNvSpPr>
            <p:nvPr/>
          </p:nvSpPr>
          <p:spPr bwMode="auto">
            <a:xfrm>
              <a:off x="3763" y="3110"/>
              <a:ext cx="293" cy="452"/>
            </a:xfrm>
            <a:custGeom>
              <a:avLst/>
              <a:gdLst>
                <a:gd name="T0" fmla="*/ 281 w 293"/>
                <a:gd name="T1" fmla="*/ 85 h 452"/>
                <a:gd name="T2" fmla="*/ 250 w 293"/>
                <a:gd name="T3" fmla="*/ 37 h 452"/>
                <a:gd name="T4" fmla="*/ 230 w 293"/>
                <a:gd name="T5" fmla="*/ 20 h 452"/>
                <a:gd name="T6" fmla="*/ 210 w 293"/>
                <a:gd name="T7" fmla="*/ 9 h 452"/>
                <a:gd name="T8" fmla="*/ 165 w 293"/>
                <a:gd name="T9" fmla="*/ 0 h 452"/>
                <a:gd name="T10" fmla="*/ 139 w 293"/>
                <a:gd name="T11" fmla="*/ 3 h 452"/>
                <a:gd name="T12" fmla="*/ 114 w 293"/>
                <a:gd name="T13" fmla="*/ 12 h 452"/>
                <a:gd name="T14" fmla="*/ 77 w 293"/>
                <a:gd name="T15" fmla="*/ 40 h 452"/>
                <a:gd name="T16" fmla="*/ 0 w 293"/>
                <a:gd name="T17" fmla="*/ 17 h 452"/>
                <a:gd name="T18" fmla="*/ 9 w 293"/>
                <a:gd name="T19" fmla="*/ 20 h 452"/>
                <a:gd name="T20" fmla="*/ 20 w 293"/>
                <a:gd name="T21" fmla="*/ 34 h 452"/>
                <a:gd name="T22" fmla="*/ 23 w 293"/>
                <a:gd name="T23" fmla="*/ 426 h 452"/>
                <a:gd name="T24" fmla="*/ 20 w 293"/>
                <a:gd name="T25" fmla="*/ 435 h 452"/>
                <a:gd name="T26" fmla="*/ 11 w 293"/>
                <a:gd name="T27" fmla="*/ 449 h 452"/>
                <a:gd name="T28" fmla="*/ 94 w 293"/>
                <a:gd name="T29" fmla="*/ 452 h 452"/>
                <a:gd name="T30" fmla="*/ 88 w 293"/>
                <a:gd name="T31" fmla="*/ 449 h 452"/>
                <a:gd name="T32" fmla="*/ 80 w 293"/>
                <a:gd name="T33" fmla="*/ 435 h 452"/>
                <a:gd name="T34" fmla="*/ 77 w 293"/>
                <a:gd name="T35" fmla="*/ 68 h 452"/>
                <a:gd name="T36" fmla="*/ 91 w 293"/>
                <a:gd name="T37" fmla="*/ 54 h 452"/>
                <a:gd name="T38" fmla="*/ 105 w 293"/>
                <a:gd name="T39" fmla="*/ 46 h 452"/>
                <a:gd name="T40" fmla="*/ 142 w 293"/>
                <a:gd name="T41" fmla="*/ 34 h 452"/>
                <a:gd name="T42" fmla="*/ 159 w 293"/>
                <a:gd name="T43" fmla="*/ 37 h 452"/>
                <a:gd name="T44" fmla="*/ 190 w 293"/>
                <a:gd name="T45" fmla="*/ 51 h 452"/>
                <a:gd name="T46" fmla="*/ 205 w 293"/>
                <a:gd name="T47" fmla="*/ 63 h 452"/>
                <a:gd name="T48" fmla="*/ 224 w 293"/>
                <a:gd name="T49" fmla="*/ 100 h 452"/>
                <a:gd name="T50" fmla="*/ 230 w 293"/>
                <a:gd name="T51" fmla="*/ 156 h 452"/>
                <a:gd name="T52" fmla="*/ 230 w 293"/>
                <a:gd name="T53" fmla="*/ 185 h 452"/>
                <a:gd name="T54" fmla="*/ 216 w 293"/>
                <a:gd name="T55" fmla="*/ 233 h 452"/>
                <a:gd name="T56" fmla="*/ 205 w 293"/>
                <a:gd name="T57" fmla="*/ 250 h 452"/>
                <a:gd name="T58" fmla="*/ 176 w 293"/>
                <a:gd name="T59" fmla="*/ 276 h 452"/>
                <a:gd name="T60" fmla="*/ 136 w 293"/>
                <a:gd name="T61" fmla="*/ 284 h 452"/>
                <a:gd name="T62" fmla="*/ 122 w 293"/>
                <a:gd name="T63" fmla="*/ 284 h 452"/>
                <a:gd name="T64" fmla="*/ 99 w 293"/>
                <a:gd name="T65" fmla="*/ 276 h 452"/>
                <a:gd name="T66" fmla="*/ 102 w 293"/>
                <a:gd name="T67" fmla="*/ 304 h 452"/>
                <a:gd name="T68" fmla="*/ 122 w 293"/>
                <a:gd name="T69" fmla="*/ 310 h 452"/>
                <a:gd name="T70" fmla="*/ 145 w 293"/>
                <a:gd name="T71" fmla="*/ 310 h 452"/>
                <a:gd name="T72" fmla="*/ 190 w 293"/>
                <a:gd name="T73" fmla="*/ 304 h 452"/>
                <a:gd name="T74" fmla="*/ 219 w 293"/>
                <a:gd name="T75" fmla="*/ 290 h 452"/>
                <a:gd name="T76" fmla="*/ 241 w 293"/>
                <a:gd name="T77" fmla="*/ 273 h 452"/>
                <a:gd name="T78" fmla="*/ 253 w 293"/>
                <a:gd name="T79" fmla="*/ 262 h 452"/>
                <a:gd name="T80" fmla="*/ 281 w 293"/>
                <a:gd name="T81" fmla="*/ 210 h 452"/>
                <a:gd name="T82" fmla="*/ 293 w 293"/>
                <a:gd name="T83" fmla="*/ 154 h 452"/>
                <a:gd name="T84" fmla="*/ 290 w 293"/>
                <a:gd name="T85" fmla="*/ 117 h 452"/>
                <a:gd name="T86" fmla="*/ 281 w 293"/>
                <a:gd name="T87" fmla="*/ 85 h 452"/>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293" h="452">
                  <a:moveTo>
                    <a:pt x="281" y="85"/>
                  </a:moveTo>
                  <a:lnTo>
                    <a:pt x="281" y="85"/>
                  </a:lnTo>
                  <a:lnTo>
                    <a:pt x="267" y="57"/>
                  </a:lnTo>
                  <a:lnTo>
                    <a:pt x="250" y="37"/>
                  </a:lnTo>
                  <a:lnTo>
                    <a:pt x="230" y="20"/>
                  </a:lnTo>
                  <a:lnTo>
                    <a:pt x="210" y="9"/>
                  </a:lnTo>
                  <a:lnTo>
                    <a:pt x="187" y="3"/>
                  </a:lnTo>
                  <a:lnTo>
                    <a:pt x="165" y="0"/>
                  </a:lnTo>
                  <a:lnTo>
                    <a:pt x="139" y="3"/>
                  </a:lnTo>
                  <a:lnTo>
                    <a:pt x="114" y="12"/>
                  </a:lnTo>
                  <a:lnTo>
                    <a:pt x="94" y="26"/>
                  </a:lnTo>
                  <a:lnTo>
                    <a:pt x="77" y="40"/>
                  </a:lnTo>
                  <a:lnTo>
                    <a:pt x="77" y="0"/>
                  </a:lnTo>
                  <a:lnTo>
                    <a:pt x="0" y="17"/>
                  </a:lnTo>
                  <a:lnTo>
                    <a:pt x="9" y="20"/>
                  </a:lnTo>
                  <a:lnTo>
                    <a:pt x="17" y="26"/>
                  </a:lnTo>
                  <a:lnTo>
                    <a:pt x="20" y="34"/>
                  </a:lnTo>
                  <a:lnTo>
                    <a:pt x="23" y="43"/>
                  </a:lnTo>
                  <a:lnTo>
                    <a:pt x="23" y="426"/>
                  </a:lnTo>
                  <a:lnTo>
                    <a:pt x="20" y="435"/>
                  </a:lnTo>
                  <a:lnTo>
                    <a:pt x="17" y="443"/>
                  </a:lnTo>
                  <a:lnTo>
                    <a:pt x="11" y="449"/>
                  </a:lnTo>
                  <a:lnTo>
                    <a:pt x="6" y="452"/>
                  </a:lnTo>
                  <a:lnTo>
                    <a:pt x="94" y="452"/>
                  </a:lnTo>
                  <a:lnTo>
                    <a:pt x="88" y="449"/>
                  </a:lnTo>
                  <a:lnTo>
                    <a:pt x="82" y="443"/>
                  </a:lnTo>
                  <a:lnTo>
                    <a:pt x="80" y="435"/>
                  </a:lnTo>
                  <a:lnTo>
                    <a:pt x="77" y="426"/>
                  </a:lnTo>
                  <a:lnTo>
                    <a:pt x="77" y="68"/>
                  </a:lnTo>
                  <a:lnTo>
                    <a:pt x="91" y="54"/>
                  </a:lnTo>
                  <a:lnTo>
                    <a:pt x="105" y="46"/>
                  </a:lnTo>
                  <a:lnTo>
                    <a:pt x="122" y="37"/>
                  </a:lnTo>
                  <a:lnTo>
                    <a:pt x="142" y="34"/>
                  </a:lnTo>
                  <a:lnTo>
                    <a:pt x="159" y="37"/>
                  </a:lnTo>
                  <a:lnTo>
                    <a:pt x="173" y="43"/>
                  </a:lnTo>
                  <a:lnTo>
                    <a:pt x="190" y="51"/>
                  </a:lnTo>
                  <a:lnTo>
                    <a:pt x="205" y="63"/>
                  </a:lnTo>
                  <a:lnTo>
                    <a:pt x="216" y="80"/>
                  </a:lnTo>
                  <a:lnTo>
                    <a:pt x="224" y="100"/>
                  </a:lnTo>
                  <a:lnTo>
                    <a:pt x="230" y="125"/>
                  </a:lnTo>
                  <a:lnTo>
                    <a:pt x="230" y="156"/>
                  </a:lnTo>
                  <a:lnTo>
                    <a:pt x="230" y="185"/>
                  </a:lnTo>
                  <a:lnTo>
                    <a:pt x="224" y="210"/>
                  </a:lnTo>
                  <a:lnTo>
                    <a:pt x="216" y="233"/>
                  </a:lnTo>
                  <a:lnTo>
                    <a:pt x="205" y="250"/>
                  </a:lnTo>
                  <a:lnTo>
                    <a:pt x="190" y="267"/>
                  </a:lnTo>
                  <a:lnTo>
                    <a:pt x="176" y="276"/>
                  </a:lnTo>
                  <a:lnTo>
                    <a:pt x="156" y="284"/>
                  </a:lnTo>
                  <a:lnTo>
                    <a:pt x="136" y="284"/>
                  </a:lnTo>
                  <a:lnTo>
                    <a:pt x="122" y="284"/>
                  </a:lnTo>
                  <a:lnTo>
                    <a:pt x="111" y="282"/>
                  </a:lnTo>
                  <a:lnTo>
                    <a:pt x="99" y="276"/>
                  </a:lnTo>
                  <a:lnTo>
                    <a:pt x="88" y="264"/>
                  </a:lnTo>
                  <a:lnTo>
                    <a:pt x="102" y="304"/>
                  </a:lnTo>
                  <a:lnTo>
                    <a:pt x="122" y="310"/>
                  </a:lnTo>
                  <a:lnTo>
                    <a:pt x="145" y="310"/>
                  </a:lnTo>
                  <a:lnTo>
                    <a:pt x="176" y="307"/>
                  </a:lnTo>
                  <a:lnTo>
                    <a:pt x="190" y="304"/>
                  </a:lnTo>
                  <a:lnTo>
                    <a:pt x="205" y="299"/>
                  </a:lnTo>
                  <a:lnTo>
                    <a:pt x="219" y="290"/>
                  </a:lnTo>
                  <a:lnTo>
                    <a:pt x="230" y="284"/>
                  </a:lnTo>
                  <a:lnTo>
                    <a:pt x="241" y="273"/>
                  </a:lnTo>
                  <a:lnTo>
                    <a:pt x="253" y="262"/>
                  </a:lnTo>
                  <a:lnTo>
                    <a:pt x="270" y="236"/>
                  </a:lnTo>
                  <a:lnTo>
                    <a:pt x="281" y="210"/>
                  </a:lnTo>
                  <a:lnTo>
                    <a:pt x="290" y="182"/>
                  </a:lnTo>
                  <a:lnTo>
                    <a:pt x="293" y="154"/>
                  </a:lnTo>
                  <a:lnTo>
                    <a:pt x="290" y="117"/>
                  </a:lnTo>
                  <a:lnTo>
                    <a:pt x="281" y="85"/>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3" name="Freeform 13"/>
            <p:cNvSpPr>
              <a:spLocks/>
            </p:cNvSpPr>
            <p:nvPr/>
          </p:nvSpPr>
          <p:spPr bwMode="auto">
            <a:xfrm>
              <a:off x="2192" y="3110"/>
              <a:ext cx="208" cy="310"/>
            </a:xfrm>
            <a:custGeom>
              <a:avLst/>
              <a:gdLst>
                <a:gd name="T0" fmla="*/ 182 w 208"/>
                <a:gd name="T1" fmla="*/ 264 h 310"/>
                <a:gd name="T2" fmla="*/ 182 w 208"/>
                <a:gd name="T3" fmla="*/ 264 h 310"/>
                <a:gd name="T4" fmla="*/ 165 w 208"/>
                <a:gd name="T5" fmla="*/ 270 h 310"/>
                <a:gd name="T6" fmla="*/ 145 w 208"/>
                <a:gd name="T7" fmla="*/ 273 h 310"/>
                <a:gd name="T8" fmla="*/ 145 w 208"/>
                <a:gd name="T9" fmla="*/ 273 h 310"/>
                <a:gd name="T10" fmla="*/ 131 w 208"/>
                <a:gd name="T11" fmla="*/ 273 h 310"/>
                <a:gd name="T12" fmla="*/ 120 w 208"/>
                <a:gd name="T13" fmla="*/ 267 h 310"/>
                <a:gd name="T14" fmla="*/ 108 w 208"/>
                <a:gd name="T15" fmla="*/ 262 h 310"/>
                <a:gd name="T16" fmla="*/ 100 w 208"/>
                <a:gd name="T17" fmla="*/ 250 h 310"/>
                <a:gd name="T18" fmla="*/ 100 w 208"/>
                <a:gd name="T19" fmla="*/ 250 h 310"/>
                <a:gd name="T20" fmla="*/ 91 w 208"/>
                <a:gd name="T21" fmla="*/ 239 h 310"/>
                <a:gd name="T22" fmla="*/ 83 w 208"/>
                <a:gd name="T23" fmla="*/ 225 h 310"/>
                <a:gd name="T24" fmla="*/ 80 w 208"/>
                <a:gd name="T25" fmla="*/ 208 h 310"/>
                <a:gd name="T26" fmla="*/ 80 w 208"/>
                <a:gd name="T27" fmla="*/ 191 h 310"/>
                <a:gd name="T28" fmla="*/ 80 w 208"/>
                <a:gd name="T29" fmla="*/ 0 h 310"/>
                <a:gd name="T30" fmla="*/ 0 w 208"/>
                <a:gd name="T31" fmla="*/ 14 h 310"/>
                <a:gd name="T32" fmla="*/ 0 w 208"/>
                <a:gd name="T33" fmla="*/ 14 h 310"/>
                <a:gd name="T34" fmla="*/ 12 w 208"/>
                <a:gd name="T35" fmla="*/ 20 h 310"/>
                <a:gd name="T36" fmla="*/ 17 w 208"/>
                <a:gd name="T37" fmla="*/ 26 h 310"/>
                <a:gd name="T38" fmla="*/ 23 w 208"/>
                <a:gd name="T39" fmla="*/ 31 h 310"/>
                <a:gd name="T40" fmla="*/ 23 w 208"/>
                <a:gd name="T41" fmla="*/ 40 h 310"/>
                <a:gd name="T42" fmla="*/ 23 w 208"/>
                <a:gd name="T43" fmla="*/ 191 h 310"/>
                <a:gd name="T44" fmla="*/ 23 w 208"/>
                <a:gd name="T45" fmla="*/ 191 h 310"/>
                <a:gd name="T46" fmla="*/ 26 w 208"/>
                <a:gd name="T47" fmla="*/ 219 h 310"/>
                <a:gd name="T48" fmla="*/ 32 w 208"/>
                <a:gd name="T49" fmla="*/ 245 h 310"/>
                <a:gd name="T50" fmla="*/ 40 w 208"/>
                <a:gd name="T51" fmla="*/ 264 h 310"/>
                <a:gd name="T52" fmla="*/ 54 w 208"/>
                <a:gd name="T53" fmla="*/ 282 h 310"/>
                <a:gd name="T54" fmla="*/ 54 w 208"/>
                <a:gd name="T55" fmla="*/ 282 h 310"/>
                <a:gd name="T56" fmla="*/ 71 w 208"/>
                <a:gd name="T57" fmla="*/ 296 h 310"/>
                <a:gd name="T58" fmla="*/ 85 w 208"/>
                <a:gd name="T59" fmla="*/ 304 h 310"/>
                <a:gd name="T60" fmla="*/ 103 w 208"/>
                <a:gd name="T61" fmla="*/ 310 h 310"/>
                <a:gd name="T62" fmla="*/ 122 w 208"/>
                <a:gd name="T63" fmla="*/ 310 h 310"/>
                <a:gd name="T64" fmla="*/ 122 w 208"/>
                <a:gd name="T65" fmla="*/ 310 h 310"/>
                <a:gd name="T66" fmla="*/ 142 w 208"/>
                <a:gd name="T67" fmla="*/ 310 h 310"/>
                <a:gd name="T68" fmla="*/ 162 w 208"/>
                <a:gd name="T69" fmla="*/ 304 h 310"/>
                <a:gd name="T70" fmla="*/ 179 w 208"/>
                <a:gd name="T71" fmla="*/ 296 h 310"/>
                <a:gd name="T72" fmla="*/ 196 w 208"/>
                <a:gd name="T73" fmla="*/ 282 h 310"/>
                <a:gd name="T74" fmla="*/ 208 w 208"/>
                <a:gd name="T75" fmla="*/ 245 h 310"/>
                <a:gd name="T76" fmla="*/ 208 w 208"/>
                <a:gd name="T77" fmla="*/ 245 h 310"/>
                <a:gd name="T78" fmla="*/ 196 w 208"/>
                <a:gd name="T79" fmla="*/ 256 h 310"/>
                <a:gd name="T80" fmla="*/ 182 w 208"/>
                <a:gd name="T81" fmla="*/ 264 h 310"/>
                <a:gd name="T82" fmla="*/ 182 w 208"/>
                <a:gd name="T83" fmla="*/ 264 h 310"/>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208" h="310">
                  <a:moveTo>
                    <a:pt x="182" y="264"/>
                  </a:moveTo>
                  <a:lnTo>
                    <a:pt x="182" y="264"/>
                  </a:lnTo>
                  <a:lnTo>
                    <a:pt x="165" y="270"/>
                  </a:lnTo>
                  <a:lnTo>
                    <a:pt x="145" y="273"/>
                  </a:lnTo>
                  <a:lnTo>
                    <a:pt x="131" y="273"/>
                  </a:lnTo>
                  <a:lnTo>
                    <a:pt x="120" y="267"/>
                  </a:lnTo>
                  <a:lnTo>
                    <a:pt x="108" y="262"/>
                  </a:lnTo>
                  <a:lnTo>
                    <a:pt x="100" y="250"/>
                  </a:lnTo>
                  <a:lnTo>
                    <a:pt x="91" y="239"/>
                  </a:lnTo>
                  <a:lnTo>
                    <a:pt x="83" y="225"/>
                  </a:lnTo>
                  <a:lnTo>
                    <a:pt x="80" y="208"/>
                  </a:lnTo>
                  <a:lnTo>
                    <a:pt x="80" y="191"/>
                  </a:lnTo>
                  <a:lnTo>
                    <a:pt x="80" y="0"/>
                  </a:lnTo>
                  <a:lnTo>
                    <a:pt x="0" y="14"/>
                  </a:lnTo>
                  <a:lnTo>
                    <a:pt x="12" y="20"/>
                  </a:lnTo>
                  <a:lnTo>
                    <a:pt x="17" y="26"/>
                  </a:lnTo>
                  <a:lnTo>
                    <a:pt x="23" y="31"/>
                  </a:lnTo>
                  <a:lnTo>
                    <a:pt x="23" y="40"/>
                  </a:lnTo>
                  <a:lnTo>
                    <a:pt x="23" y="191"/>
                  </a:lnTo>
                  <a:lnTo>
                    <a:pt x="26" y="219"/>
                  </a:lnTo>
                  <a:lnTo>
                    <a:pt x="32" y="245"/>
                  </a:lnTo>
                  <a:lnTo>
                    <a:pt x="40" y="264"/>
                  </a:lnTo>
                  <a:lnTo>
                    <a:pt x="54" y="282"/>
                  </a:lnTo>
                  <a:lnTo>
                    <a:pt x="71" y="296"/>
                  </a:lnTo>
                  <a:lnTo>
                    <a:pt x="85" y="304"/>
                  </a:lnTo>
                  <a:lnTo>
                    <a:pt x="103" y="310"/>
                  </a:lnTo>
                  <a:lnTo>
                    <a:pt x="122" y="310"/>
                  </a:lnTo>
                  <a:lnTo>
                    <a:pt x="142" y="310"/>
                  </a:lnTo>
                  <a:lnTo>
                    <a:pt x="162" y="304"/>
                  </a:lnTo>
                  <a:lnTo>
                    <a:pt x="179" y="296"/>
                  </a:lnTo>
                  <a:lnTo>
                    <a:pt x="196" y="282"/>
                  </a:lnTo>
                  <a:lnTo>
                    <a:pt x="208" y="245"/>
                  </a:lnTo>
                  <a:lnTo>
                    <a:pt x="196" y="256"/>
                  </a:lnTo>
                  <a:lnTo>
                    <a:pt x="182" y="264"/>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4" name="Freeform 14"/>
            <p:cNvSpPr>
              <a:spLocks/>
            </p:cNvSpPr>
            <p:nvPr/>
          </p:nvSpPr>
          <p:spPr bwMode="auto">
            <a:xfrm>
              <a:off x="2383" y="3110"/>
              <a:ext cx="105" cy="310"/>
            </a:xfrm>
            <a:custGeom>
              <a:avLst/>
              <a:gdLst>
                <a:gd name="T0" fmla="*/ 79 w 105"/>
                <a:gd name="T1" fmla="*/ 253 h 310"/>
                <a:gd name="T2" fmla="*/ 79 w 105"/>
                <a:gd name="T3" fmla="*/ 0 h 310"/>
                <a:gd name="T4" fmla="*/ 0 w 105"/>
                <a:gd name="T5" fmla="*/ 14 h 310"/>
                <a:gd name="T6" fmla="*/ 0 w 105"/>
                <a:gd name="T7" fmla="*/ 14 h 310"/>
                <a:gd name="T8" fmla="*/ 11 w 105"/>
                <a:gd name="T9" fmla="*/ 17 h 310"/>
                <a:gd name="T10" fmla="*/ 17 w 105"/>
                <a:gd name="T11" fmla="*/ 23 h 310"/>
                <a:gd name="T12" fmla="*/ 17 w 105"/>
                <a:gd name="T13" fmla="*/ 23 h 310"/>
                <a:gd name="T14" fmla="*/ 22 w 105"/>
                <a:gd name="T15" fmla="*/ 31 h 310"/>
                <a:gd name="T16" fmla="*/ 22 w 105"/>
                <a:gd name="T17" fmla="*/ 40 h 310"/>
                <a:gd name="T18" fmla="*/ 22 w 105"/>
                <a:gd name="T19" fmla="*/ 239 h 310"/>
                <a:gd name="T20" fmla="*/ 25 w 105"/>
                <a:gd name="T21" fmla="*/ 264 h 310"/>
                <a:gd name="T22" fmla="*/ 25 w 105"/>
                <a:gd name="T23" fmla="*/ 264 h 310"/>
                <a:gd name="T24" fmla="*/ 25 w 105"/>
                <a:gd name="T25" fmla="*/ 264 h 310"/>
                <a:gd name="T26" fmla="*/ 25 w 105"/>
                <a:gd name="T27" fmla="*/ 264 h 310"/>
                <a:gd name="T28" fmla="*/ 25 w 105"/>
                <a:gd name="T29" fmla="*/ 282 h 310"/>
                <a:gd name="T30" fmla="*/ 31 w 105"/>
                <a:gd name="T31" fmla="*/ 293 h 310"/>
                <a:gd name="T32" fmla="*/ 31 w 105"/>
                <a:gd name="T33" fmla="*/ 293 h 310"/>
                <a:gd name="T34" fmla="*/ 37 w 105"/>
                <a:gd name="T35" fmla="*/ 301 h 310"/>
                <a:gd name="T36" fmla="*/ 48 w 105"/>
                <a:gd name="T37" fmla="*/ 310 h 310"/>
                <a:gd name="T38" fmla="*/ 105 w 105"/>
                <a:gd name="T39" fmla="*/ 290 h 310"/>
                <a:gd name="T40" fmla="*/ 105 w 105"/>
                <a:gd name="T41" fmla="*/ 290 h 310"/>
                <a:gd name="T42" fmla="*/ 93 w 105"/>
                <a:gd name="T43" fmla="*/ 287 h 310"/>
                <a:gd name="T44" fmla="*/ 85 w 105"/>
                <a:gd name="T45" fmla="*/ 279 h 310"/>
                <a:gd name="T46" fmla="*/ 79 w 105"/>
                <a:gd name="T47" fmla="*/ 267 h 310"/>
                <a:gd name="T48" fmla="*/ 79 w 105"/>
                <a:gd name="T49" fmla="*/ 253 h 310"/>
                <a:gd name="T50" fmla="*/ 79 w 105"/>
                <a:gd name="T51" fmla="*/ 253 h 31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05" h="310">
                  <a:moveTo>
                    <a:pt x="79" y="253"/>
                  </a:moveTo>
                  <a:lnTo>
                    <a:pt x="79" y="0"/>
                  </a:lnTo>
                  <a:lnTo>
                    <a:pt x="0" y="14"/>
                  </a:lnTo>
                  <a:lnTo>
                    <a:pt x="11" y="17"/>
                  </a:lnTo>
                  <a:lnTo>
                    <a:pt x="17" y="23"/>
                  </a:lnTo>
                  <a:lnTo>
                    <a:pt x="22" y="31"/>
                  </a:lnTo>
                  <a:lnTo>
                    <a:pt x="22" y="40"/>
                  </a:lnTo>
                  <a:lnTo>
                    <a:pt x="22" y="239"/>
                  </a:lnTo>
                  <a:lnTo>
                    <a:pt x="25" y="264"/>
                  </a:lnTo>
                  <a:lnTo>
                    <a:pt x="25" y="282"/>
                  </a:lnTo>
                  <a:lnTo>
                    <a:pt x="31" y="293"/>
                  </a:lnTo>
                  <a:lnTo>
                    <a:pt x="37" y="301"/>
                  </a:lnTo>
                  <a:lnTo>
                    <a:pt x="48" y="310"/>
                  </a:lnTo>
                  <a:lnTo>
                    <a:pt x="105" y="290"/>
                  </a:lnTo>
                  <a:lnTo>
                    <a:pt x="93" y="287"/>
                  </a:lnTo>
                  <a:lnTo>
                    <a:pt x="85" y="279"/>
                  </a:lnTo>
                  <a:lnTo>
                    <a:pt x="79" y="267"/>
                  </a:lnTo>
                  <a:lnTo>
                    <a:pt x="79" y="253"/>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5" name="Freeform 15"/>
            <p:cNvSpPr>
              <a:spLocks/>
            </p:cNvSpPr>
            <p:nvPr/>
          </p:nvSpPr>
          <p:spPr bwMode="auto">
            <a:xfrm>
              <a:off x="3010" y="3110"/>
              <a:ext cx="250" cy="310"/>
            </a:xfrm>
            <a:custGeom>
              <a:avLst/>
              <a:gdLst>
                <a:gd name="T0" fmla="*/ 233 w 250"/>
                <a:gd name="T1" fmla="*/ 279 h 310"/>
                <a:gd name="T2" fmla="*/ 230 w 250"/>
                <a:gd name="T3" fmla="*/ 259 h 310"/>
                <a:gd name="T4" fmla="*/ 230 w 250"/>
                <a:gd name="T5" fmla="*/ 85 h 310"/>
                <a:gd name="T6" fmla="*/ 222 w 250"/>
                <a:gd name="T7" fmla="*/ 46 h 310"/>
                <a:gd name="T8" fmla="*/ 199 w 250"/>
                <a:gd name="T9" fmla="*/ 17 h 310"/>
                <a:gd name="T10" fmla="*/ 185 w 250"/>
                <a:gd name="T11" fmla="*/ 12 h 310"/>
                <a:gd name="T12" fmla="*/ 148 w 250"/>
                <a:gd name="T13" fmla="*/ 0 h 310"/>
                <a:gd name="T14" fmla="*/ 128 w 250"/>
                <a:gd name="T15" fmla="*/ 0 h 310"/>
                <a:gd name="T16" fmla="*/ 77 w 250"/>
                <a:gd name="T17" fmla="*/ 9 h 310"/>
                <a:gd name="T18" fmla="*/ 29 w 250"/>
                <a:gd name="T19" fmla="*/ 31 h 310"/>
                <a:gd name="T20" fmla="*/ 29 w 250"/>
                <a:gd name="T21" fmla="*/ 111 h 310"/>
                <a:gd name="T22" fmla="*/ 43 w 250"/>
                <a:gd name="T23" fmla="*/ 74 h 310"/>
                <a:gd name="T24" fmla="*/ 63 w 250"/>
                <a:gd name="T25" fmla="*/ 49 h 310"/>
                <a:gd name="T26" fmla="*/ 74 w 250"/>
                <a:gd name="T27" fmla="*/ 37 h 310"/>
                <a:gd name="T28" fmla="*/ 105 w 250"/>
                <a:gd name="T29" fmla="*/ 26 h 310"/>
                <a:gd name="T30" fmla="*/ 122 w 250"/>
                <a:gd name="T31" fmla="*/ 23 h 310"/>
                <a:gd name="T32" fmla="*/ 145 w 250"/>
                <a:gd name="T33" fmla="*/ 29 h 310"/>
                <a:gd name="T34" fmla="*/ 162 w 250"/>
                <a:gd name="T35" fmla="*/ 40 h 310"/>
                <a:gd name="T36" fmla="*/ 171 w 250"/>
                <a:gd name="T37" fmla="*/ 49 h 310"/>
                <a:gd name="T38" fmla="*/ 176 w 250"/>
                <a:gd name="T39" fmla="*/ 68 h 310"/>
                <a:gd name="T40" fmla="*/ 176 w 250"/>
                <a:gd name="T41" fmla="*/ 80 h 310"/>
                <a:gd name="T42" fmla="*/ 174 w 250"/>
                <a:gd name="T43" fmla="*/ 108 h 310"/>
                <a:gd name="T44" fmla="*/ 165 w 250"/>
                <a:gd name="T45" fmla="*/ 117 h 310"/>
                <a:gd name="T46" fmla="*/ 151 w 250"/>
                <a:gd name="T47" fmla="*/ 122 h 310"/>
                <a:gd name="T48" fmla="*/ 97 w 250"/>
                <a:gd name="T49" fmla="*/ 139 h 310"/>
                <a:gd name="T50" fmla="*/ 43 w 250"/>
                <a:gd name="T51" fmla="*/ 159 h 310"/>
                <a:gd name="T52" fmla="*/ 23 w 250"/>
                <a:gd name="T53" fmla="*/ 174 h 310"/>
                <a:gd name="T54" fmla="*/ 3 w 250"/>
                <a:gd name="T55" fmla="*/ 210 h 310"/>
                <a:gd name="T56" fmla="*/ 0 w 250"/>
                <a:gd name="T57" fmla="*/ 233 h 310"/>
                <a:gd name="T58" fmla="*/ 6 w 250"/>
                <a:gd name="T59" fmla="*/ 259 h 310"/>
                <a:gd name="T60" fmla="*/ 20 w 250"/>
                <a:gd name="T61" fmla="*/ 284 h 310"/>
                <a:gd name="T62" fmla="*/ 32 w 250"/>
                <a:gd name="T63" fmla="*/ 296 h 310"/>
                <a:gd name="T64" fmla="*/ 60 w 250"/>
                <a:gd name="T65" fmla="*/ 310 h 310"/>
                <a:gd name="T66" fmla="*/ 77 w 250"/>
                <a:gd name="T67" fmla="*/ 310 h 310"/>
                <a:gd name="T68" fmla="*/ 120 w 250"/>
                <a:gd name="T69" fmla="*/ 304 h 310"/>
                <a:gd name="T70" fmla="*/ 159 w 250"/>
                <a:gd name="T71" fmla="*/ 279 h 310"/>
                <a:gd name="T72" fmla="*/ 171 w 250"/>
                <a:gd name="T73" fmla="*/ 247 h 310"/>
                <a:gd name="T74" fmla="*/ 139 w 250"/>
                <a:gd name="T75" fmla="*/ 267 h 310"/>
                <a:gd name="T76" fmla="*/ 103 w 250"/>
                <a:gd name="T77" fmla="*/ 273 h 310"/>
                <a:gd name="T78" fmla="*/ 94 w 250"/>
                <a:gd name="T79" fmla="*/ 273 h 310"/>
                <a:gd name="T80" fmla="*/ 74 w 250"/>
                <a:gd name="T81" fmla="*/ 267 h 310"/>
                <a:gd name="T82" fmla="*/ 68 w 250"/>
                <a:gd name="T83" fmla="*/ 259 h 310"/>
                <a:gd name="T84" fmla="*/ 57 w 250"/>
                <a:gd name="T85" fmla="*/ 242 h 310"/>
                <a:gd name="T86" fmla="*/ 54 w 250"/>
                <a:gd name="T87" fmla="*/ 222 h 310"/>
                <a:gd name="T88" fmla="*/ 54 w 250"/>
                <a:gd name="T89" fmla="*/ 210 h 310"/>
                <a:gd name="T90" fmla="*/ 63 w 250"/>
                <a:gd name="T91" fmla="*/ 193 h 310"/>
                <a:gd name="T92" fmla="*/ 68 w 250"/>
                <a:gd name="T93" fmla="*/ 185 h 310"/>
                <a:gd name="T94" fmla="*/ 108 w 250"/>
                <a:gd name="T95" fmla="*/ 162 h 310"/>
                <a:gd name="T96" fmla="*/ 154 w 250"/>
                <a:gd name="T97" fmla="*/ 148 h 310"/>
                <a:gd name="T98" fmla="*/ 176 w 250"/>
                <a:gd name="T99" fmla="*/ 242 h 310"/>
                <a:gd name="T100" fmla="*/ 176 w 250"/>
                <a:gd name="T101" fmla="*/ 262 h 310"/>
                <a:gd name="T102" fmla="*/ 179 w 250"/>
                <a:gd name="T103" fmla="*/ 282 h 310"/>
                <a:gd name="T104" fmla="*/ 182 w 250"/>
                <a:gd name="T105" fmla="*/ 293 h 310"/>
                <a:gd name="T106" fmla="*/ 199 w 250"/>
                <a:gd name="T107" fmla="*/ 310 h 310"/>
                <a:gd name="T108" fmla="*/ 250 w 250"/>
                <a:gd name="T109" fmla="*/ 290 h 310"/>
                <a:gd name="T110" fmla="*/ 233 w 250"/>
                <a:gd name="T111" fmla="*/ 279 h 310"/>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250" h="310">
                  <a:moveTo>
                    <a:pt x="233" y="279"/>
                  </a:moveTo>
                  <a:lnTo>
                    <a:pt x="233" y="279"/>
                  </a:lnTo>
                  <a:lnTo>
                    <a:pt x="230" y="273"/>
                  </a:lnTo>
                  <a:lnTo>
                    <a:pt x="230" y="259"/>
                  </a:lnTo>
                  <a:lnTo>
                    <a:pt x="230" y="85"/>
                  </a:lnTo>
                  <a:lnTo>
                    <a:pt x="228" y="63"/>
                  </a:lnTo>
                  <a:lnTo>
                    <a:pt x="222" y="46"/>
                  </a:lnTo>
                  <a:lnTo>
                    <a:pt x="213" y="29"/>
                  </a:lnTo>
                  <a:lnTo>
                    <a:pt x="199" y="17"/>
                  </a:lnTo>
                  <a:lnTo>
                    <a:pt x="185" y="12"/>
                  </a:lnTo>
                  <a:lnTo>
                    <a:pt x="168" y="6"/>
                  </a:lnTo>
                  <a:lnTo>
                    <a:pt x="148" y="0"/>
                  </a:lnTo>
                  <a:lnTo>
                    <a:pt x="128" y="0"/>
                  </a:lnTo>
                  <a:lnTo>
                    <a:pt x="103" y="3"/>
                  </a:lnTo>
                  <a:lnTo>
                    <a:pt x="77" y="9"/>
                  </a:lnTo>
                  <a:lnTo>
                    <a:pt x="51" y="17"/>
                  </a:lnTo>
                  <a:lnTo>
                    <a:pt x="29" y="31"/>
                  </a:lnTo>
                  <a:lnTo>
                    <a:pt x="29" y="111"/>
                  </a:lnTo>
                  <a:lnTo>
                    <a:pt x="37" y="91"/>
                  </a:lnTo>
                  <a:lnTo>
                    <a:pt x="43" y="74"/>
                  </a:lnTo>
                  <a:lnTo>
                    <a:pt x="54" y="60"/>
                  </a:lnTo>
                  <a:lnTo>
                    <a:pt x="63" y="49"/>
                  </a:lnTo>
                  <a:lnTo>
                    <a:pt x="74" y="37"/>
                  </a:lnTo>
                  <a:lnTo>
                    <a:pt x="88" y="31"/>
                  </a:lnTo>
                  <a:lnTo>
                    <a:pt x="105" y="26"/>
                  </a:lnTo>
                  <a:lnTo>
                    <a:pt x="122" y="23"/>
                  </a:lnTo>
                  <a:lnTo>
                    <a:pt x="134" y="26"/>
                  </a:lnTo>
                  <a:lnTo>
                    <a:pt x="145" y="29"/>
                  </a:lnTo>
                  <a:lnTo>
                    <a:pt x="157" y="34"/>
                  </a:lnTo>
                  <a:lnTo>
                    <a:pt x="162" y="40"/>
                  </a:lnTo>
                  <a:lnTo>
                    <a:pt x="171" y="49"/>
                  </a:lnTo>
                  <a:lnTo>
                    <a:pt x="174" y="60"/>
                  </a:lnTo>
                  <a:lnTo>
                    <a:pt x="176" y="68"/>
                  </a:lnTo>
                  <a:lnTo>
                    <a:pt x="176" y="80"/>
                  </a:lnTo>
                  <a:lnTo>
                    <a:pt x="176" y="100"/>
                  </a:lnTo>
                  <a:lnTo>
                    <a:pt x="174" y="108"/>
                  </a:lnTo>
                  <a:lnTo>
                    <a:pt x="165" y="117"/>
                  </a:lnTo>
                  <a:lnTo>
                    <a:pt x="151" y="122"/>
                  </a:lnTo>
                  <a:lnTo>
                    <a:pt x="97" y="139"/>
                  </a:lnTo>
                  <a:lnTo>
                    <a:pt x="63" y="151"/>
                  </a:lnTo>
                  <a:lnTo>
                    <a:pt x="43" y="159"/>
                  </a:lnTo>
                  <a:lnTo>
                    <a:pt x="23" y="174"/>
                  </a:lnTo>
                  <a:lnTo>
                    <a:pt x="12" y="191"/>
                  </a:lnTo>
                  <a:lnTo>
                    <a:pt x="3" y="210"/>
                  </a:lnTo>
                  <a:lnTo>
                    <a:pt x="0" y="233"/>
                  </a:lnTo>
                  <a:lnTo>
                    <a:pt x="0" y="245"/>
                  </a:lnTo>
                  <a:lnTo>
                    <a:pt x="6" y="259"/>
                  </a:lnTo>
                  <a:lnTo>
                    <a:pt x="12" y="270"/>
                  </a:lnTo>
                  <a:lnTo>
                    <a:pt x="20" y="284"/>
                  </a:lnTo>
                  <a:lnTo>
                    <a:pt x="32" y="296"/>
                  </a:lnTo>
                  <a:lnTo>
                    <a:pt x="43" y="304"/>
                  </a:lnTo>
                  <a:lnTo>
                    <a:pt x="60" y="310"/>
                  </a:lnTo>
                  <a:lnTo>
                    <a:pt x="77" y="310"/>
                  </a:lnTo>
                  <a:lnTo>
                    <a:pt x="100" y="310"/>
                  </a:lnTo>
                  <a:lnTo>
                    <a:pt x="120" y="304"/>
                  </a:lnTo>
                  <a:lnTo>
                    <a:pt x="139" y="293"/>
                  </a:lnTo>
                  <a:lnTo>
                    <a:pt x="159" y="279"/>
                  </a:lnTo>
                  <a:lnTo>
                    <a:pt x="171" y="247"/>
                  </a:lnTo>
                  <a:lnTo>
                    <a:pt x="157" y="259"/>
                  </a:lnTo>
                  <a:lnTo>
                    <a:pt x="139" y="267"/>
                  </a:lnTo>
                  <a:lnTo>
                    <a:pt x="122" y="273"/>
                  </a:lnTo>
                  <a:lnTo>
                    <a:pt x="103" y="273"/>
                  </a:lnTo>
                  <a:lnTo>
                    <a:pt x="94" y="273"/>
                  </a:lnTo>
                  <a:lnTo>
                    <a:pt x="83" y="270"/>
                  </a:lnTo>
                  <a:lnTo>
                    <a:pt x="74" y="267"/>
                  </a:lnTo>
                  <a:lnTo>
                    <a:pt x="68" y="259"/>
                  </a:lnTo>
                  <a:lnTo>
                    <a:pt x="63" y="253"/>
                  </a:lnTo>
                  <a:lnTo>
                    <a:pt x="57" y="242"/>
                  </a:lnTo>
                  <a:lnTo>
                    <a:pt x="54" y="233"/>
                  </a:lnTo>
                  <a:lnTo>
                    <a:pt x="54" y="222"/>
                  </a:lnTo>
                  <a:lnTo>
                    <a:pt x="54" y="210"/>
                  </a:lnTo>
                  <a:lnTo>
                    <a:pt x="57" y="202"/>
                  </a:lnTo>
                  <a:lnTo>
                    <a:pt x="63" y="193"/>
                  </a:lnTo>
                  <a:lnTo>
                    <a:pt x="68" y="185"/>
                  </a:lnTo>
                  <a:lnTo>
                    <a:pt x="86" y="174"/>
                  </a:lnTo>
                  <a:lnTo>
                    <a:pt x="108" y="162"/>
                  </a:lnTo>
                  <a:lnTo>
                    <a:pt x="154" y="148"/>
                  </a:lnTo>
                  <a:lnTo>
                    <a:pt x="176" y="137"/>
                  </a:lnTo>
                  <a:lnTo>
                    <a:pt x="176" y="242"/>
                  </a:lnTo>
                  <a:lnTo>
                    <a:pt x="176" y="262"/>
                  </a:lnTo>
                  <a:lnTo>
                    <a:pt x="179" y="282"/>
                  </a:lnTo>
                  <a:lnTo>
                    <a:pt x="182" y="293"/>
                  </a:lnTo>
                  <a:lnTo>
                    <a:pt x="191" y="301"/>
                  </a:lnTo>
                  <a:lnTo>
                    <a:pt x="199" y="310"/>
                  </a:lnTo>
                  <a:lnTo>
                    <a:pt x="250" y="290"/>
                  </a:lnTo>
                  <a:lnTo>
                    <a:pt x="239" y="284"/>
                  </a:lnTo>
                  <a:lnTo>
                    <a:pt x="233" y="27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6" name="Freeform 16"/>
            <p:cNvSpPr>
              <a:spLocks/>
            </p:cNvSpPr>
            <p:nvPr/>
          </p:nvSpPr>
          <p:spPr bwMode="auto">
            <a:xfrm>
              <a:off x="2871" y="2866"/>
              <a:ext cx="136" cy="170"/>
            </a:xfrm>
            <a:custGeom>
              <a:avLst/>
              <a:gdLst>
                <a:gd name="T0" fmla="*/ 31 w 136"/>
                <a:gd name="T1" fmla="*/ 11 h 170"/>
                <a:gd name="T2" fmla="*/ 31 w 136"/>
                <a:gd name="T3" fmla="*/ 116 h 170"/>
                <a:gd name="T4" fmla="*/ 31 w 136"/>
                <a:gd name="T5" fmla="*/ 116 h 170"/>
                <a:gd name="T6" fmla="*/ 34 w 136"/>
                <a:gd name="T7" fmla="*/ 131 h 170"/>
                <a:gd name="T8" fmla="*/ 40 w 136"/>
                <a:gd name="T9" fmla="*/ 142 h 170"/>
                <a:gd name="T10" fmla="*/ 46 w 136"/>
                <a:gd name="T11" fmla="*/ 150 h 170"/>
                <a:gd name="T12" fmla="*/ 51 w 136"/>
                <a:gd name="T13" fmla="*/ 153 h 170"/>
                <a:gd name="T14" fmla="*/ 63 w 136"/>
                <a:gd name="T15" fmla="*/ 156 h 170"/>
                <a:gd name="T16" fmla="*/ 74 w 136"/>
                <a:gd name="T17" fmla="*/ 159 h 170"/>
                <a:gd name="T18" fmla="*/ 74 w 136"/>
                <a:gd name="T19" fmla="*/ 159 h 170"/>
                <a:gd name="T20" fmla="*/ 85 w 136"/>
                <a:gd name="T21" fmla="*/ 159 h 170"/>
                <a:gd name="T22" fmla="*/ 94 w 136"/>
                <a:gd name="T23" fmla="*/ 156 h 170"/>
                <a:gd name="T24" fmla="*/ 102 w 136"/>
                <a:gd name="T25" fmla="*/ 150 h 170"/>
                <a:gd name="T26" fmla="*/ 108 w 136"/>
                <a:gd name="T27" fmla="*/ 145 h 170"/>
                <a:gd name="T28" fmla="*/ 111 w 136"/>
                <a:gd name="T29" fmla="*/ 139 h 170"/>
                <a:gd name="T30" fmla="*/ 114 w 136"/>
                <a:gd name="T31" fmla="*/ 131 h 170"/>
                <a:gd name="T32" fmla="*/ 117 w 136"/>
                <a:gd name="T33" fmla="*/ 116 h 170"/>
                <a:gd name="T34" fmla="*/ 117 w 136"/>
                <a:gd name="T35" fmla="*/ 11 h 170"/>
                <a:gd name="T36" fmla="*/ 117 w 136"/>
                <a:gd name="T37" fmla="*/ 11 h 170"/>
                <a:gd name="T38" fmla="*/ 114 w 136"/>
                <a:gd name="T39" fmla="*/ 3 h 170"/>
                <a:gd name="T40" fmla="*/ 108 w 136"/>
                <a:gd name="T41" fmla="*/ 0 h 170"/>
                <a:gd name="T42" fmla="*/ 136 w 136"/>
                <a:gd name="T43" fmla="*/ 0 h 170"/>
                <a:gd name="T44" fmla="*/ 136 w 136"/>
                <a:gd name="T45" fmla="*/ 0 h 170"/>
                <a:gd name="T46" fmla="*/ 131 w 136"/>
                <a:gd name="T47" fmla="*/ 3 h 170"/>
                <a:gd name="T48" fmla="*/ 131 w 136"/>
                <a:gd name="T49" fmla="*/ 11 h 170"/>
                <a:gd name="T50" fmla="*/ 128 w 136"/>
                <a:gd name="T51" fmla="*/ 114 h 170"/>
                <a:gd name="T52" fmla="*/ 128 w 136"/>
                <a:gd name="T53" fmla="*/ 114 h 170"/>
                <a:gd name="T54" fmla="*/ 128 w 136"/>
                <a:gd name="T55" fmla="*/ 128 h 170"/>
                <a:gd name="T56" fmla="*/ 125 w 136"/>
                <a:gd name="T57" fmla="*/ 139 h 170"/>
                <a:gd name="T58" fmla="*/ 119 w 136"/>
                <a:gd name="T59" fmla="*/ 150 h 170"/>
                <a:gd name="T60" fmla="*/ 111 w 136"/>
                <a:gd name="T61" fmla="*/ 156 h 170"/>
                <a:gd name="T62" fmla="*/ 102 w 136"/>
                <a:gd name="T63" fmla="*/ 162 h 170"/>
                <a:gd name="T64" fmla="*/ 94 w 136"/>
                <a:gd name="T65" fmla="*/ 167 h 170"/>
                <a:gd name="T66" fmla="*/ 71 w 136"/>
                <a:gd name="T67" fmla="*/ 170 h 170"/>
                <a:gd name="T68" fmla="*/ 71 w 136"/>
                <a:gd name="T69" fmla="*/ 170 h 170"/>
                <a:gd name="T70" fmla="*/ 51 w 136"/>
                <a:gd name="T71" fmla="*/ 167 h 170"/>
                <a:gd name="T72" fmla="*/ 40 w 136"/>
                <a:gd name="T73" fmla="*/ 165 h 170"/>
                <a:gd name="T74" fmla="*/ 31 w 136"/>
                <a:gd name="T75" fmla="*/ 159 h 170"/>
                <a:gd name="T76" fmla="*/ 20 w 136"/>
                <a:gd name="T77" fmla="*/ 150 h 170"/>
                <a:gd name="T78" fmla="*/ 14 w 136"/>
                <a:gd name="T79" fmla="*/ 142 h 170"/>
                <a:gd name="T80" fmla="*/ 9 w 136"/>
                <a:gd name="T81" fmla="*/ 128 h 170"/>
                <a:gd name="T82" fmla="*/ 9 w 136"/>
                <a:gd name="T83" fmla="*/ 114 h 170"/>
                <a:gd name="T84" fmla="*/ 9 w 136"/>
                <a:gd name="T85" fmla="*/ 11 h 170"/>
                <a:gd name="T86" fmla="*/ 9 w 136"/>
                <a:gd name="T87" fmla="*/ 11 h 170"/>
                <a:gd name="T88" fmla="*/ 6 w 136"/>
                <a:gd name="T89" fmla="*/ 3 h 170"/>
                <a:gd name="T90" fmla="*/ 0 w 136"/>
                <a:gd name="T91" fmla="*/ 0 h 170"/>
                <a:gd name="T92" fmla="*/ 40 w 136"/>
                <a:gd name="T93" fmla="*/ 0 h 170"/>
                <a:gd name="T94" fmla="*/ 40 w 136"/>
                <a:gd name="T95" fmla="*/ 0 h 170"/>
                <a:gd name="T96" fmla="*/ 34 w 136"/>
                <a:gd name="T97" fmla="*/ 3 h 170"/>
                <a:gd name="T98" fmla="*/ 31 w 136"/>
                <a:gd name="T99" fmla="*/ 11 h 170"/>
                <a:gd name="T100" fmla="*/ 31 w 136"/>
                <a:gd name="T101" fmla="*/ 11 h 170"/>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136" h="170">
                  <a:moveTo>
                    <a:pt x="31" y="11"/>
                  </a:moveTo>
                  <a:lnTo>
                    <a:pt x="31" y="116"/>
                  </a:lnTo>
                  <a:lnTo>
                    <a:pt x="34" y="131"/>
                  </a:lnTo>
                  <a:lnTo>
                    <a:pt x="40" y="142"/>
                  </a:lnTo>
                  <a:lnTo>
                    <a:pt x="46" y="150"/>
                  </a:lnTo>
                  <a:lnTo>
                    <a:pt x="51" y="153"/>
                  </a:lnTo>
                  <a:lnTo>
                    <a:pt x="63" y="156"/>
                  </a:lnTo>
                  <a:lnTo>
                    <a:pt x="74" y="159"/>
                  </a:lnTo>
                  <a:lnTo>
                    <a:pt x="85" y="159"/>
                  </a:lnTo>
                  <a:lnTo>
                    <a:pt x="94" y="156"/>
                  </a:lnTo>
                  <a:lnTo>
                    <a:pt x="102" y="150"/>
                  </a:lnTo>
                  <a:lnTo>
                    <a:pt x="108" y="145"/>
                  </a:lnTo>
                  <a:lnTo>
                    <a:pt x="111" y="139"/>
                  </a:lnTo>
                  <a:lnTo>
                    <a:pt x="114" y="131"/>
                  </a:lnTo>
                  <a:lnTo>
                    <a:pt x="117" y="116"/>
                  </a:lnTo>
                  <a:lnTo>
                    <a:pt x="117" y="11"/>
                  </a:lnTo>
                  <a:lnTo>
                    <a:pt x="114" y="3"/>
                  </a:lnTo>
                  <a:lnTo>
                    <a:pt x="108" y="0"/>
                  </a:lnTo>
                  <a:lnTo>
                    <a:pt x="136" y="0"/>
                  </a:lnTo>
                  <a:lnTo>
                    <a:pt x="131" y="3"/>
                  </a:lnTo>
                  <a:lnTo>
                    <a:pt x="131" y="11"/>
                  </a:lnTo>
                  <a:lnTo>
                    <a:pt x="128" y="114"/>
                  </a:lnTo>
                  <a:lnTo>
                    <a:pt x="128" y="128"/>
                  </a:lnTo>
                  <a:lnTo>
                    <a:pt x="125" y="139"/>
                  </a:lnTo>
                  <a:lnTo>
                    <a:pt x="119" y="150"/>
                  </a:lnTo>
                  <a:lnTo>
                    <a:pt x="111" y="156"/>
                  </a:lnTo>
                  <a:lnTo>
                    <a:pt x="102" y="162"/>
                  </a:lnTo>
                  <a:lnTo>
                    <a:pt x="94" y="167"/>
                  </a:lnTo>
                  <a:lnTo>
                    <a:pt x="71" y="170"/>
                  </a:lnTo>
                  <a:lnTo>
                    <a:pt x="51" y="167"/>
                  </a:lnTo>
                  <a:lnTo>
                    <a:pt x="40" y="165"/>
                  </a:lnTo>
                  <a:lnTo>
                    <a:pt x="31" y="159"/>
                  </a:lnTo>
                  <a:lnTo>
                    <a:pt x="20" y="150"/>
                  </a:lnTo>
                  <a:lnTo>
                    <a:pt x="14" y="142"/>
                  </a:lnTo>
                  <a:lnTo>
                    <a:pt x="9" y="128"/>
                  </a:lnTo>
                  <a:lnTo>
                    <a:pt x="9" y="114"/>
                  </a:lnTo>
                  <a:lnTo>
                    <a:pt x="9" y="11"/>
                  </a:lnTo>
                  <a:lnTo>
                    <a:pt x="6" y="3"/>
                  </a:lnTo>
                  <a:lnTo>
                    <a:pt x="0" y="0"/>
                  </a:lnTo>
                  <a:lnTo>
                    <a:pt x="40" y="0"/>
                  </a:lnTo>
                  <a:lnTo>
                    <a:pt x="34" y="3"/>
                  </a:lnTo>
                  <a:lnTo>
                    <a:pt x="31" y="11"/>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7" name="Freeform 17"/>
            <p:cNvSpPr>
              <a:spLocks/>
            </p:cNvSpPr>
            <p:nvPr/>
          </p:nvSpPr>
          <p:spPr bwMode="auto">
            <a:xfrm>
              <a:off x="3022" y="2866"/>
              <a:ext cx="153" cy="173"/>
            </a:xfrm>
            <a:custGeom>
              <a:avLst/>
              <a:gdLst>
                <a:gd name="T0" fmla="*/ 133 w 153"/>
                <a:gd name="T1" fmla="*/ 11 h 173"/>
                <a:gd name="T2" fmla="*/ 133 w 153"/>
                <a:gd name="T3" fmla="*/ 11 h 173"/>
                <a:gd name="T4" fmla="*/ 133 w 153"/>
                <a:gd name="T5" fmla="*/ 3 h 173"/>
                <a:gd name="T6" fmla="*/ 127 w 153"/>
                <a:gd name="T7" fmla="*/ 0 h 173"/>
                <a:gd name="T8" fmla="*/ 153 w 153"/>
                <a:gd name="T9" fmla="*/ 0 h 173"/>
                <a:gd name="T10" fmla="*/ 153 w 153"/>
                <a:gd name="T11" fmla="*/ 0 h 173"/>
                <a:gd name="T12" fmla="*/ 147 w 153"/>
                <a:gd name="T13" fmla="*/ 3 h 173"/>
                <a:gd name="T14" fmla="*/ 147 w 153"/>
                <a:gd name="T15" fmla="*/ 11 h 173"/>
                <a:gd name="T16" fmla="*/ 147 w 153"/>
                <a:gd name="T17" fmla="*/ 173 h 173"/>
                <a:gd name="T18" fmla="*/ 147 w 153"/>
                <a:gd name="T19" fmla="*/ 173 h 173"/>
                <a:gd name="T20" fmla="*/ 88 w 153"/>
                <a:gd name="T21" fmla="*/ 99 h 173"/>
                <a:gd name="T22" fmla="*/ 28 w 153"/>
                <a:gd name="T23" fmla="*/ 25 h 173"/>
                <a:gd name="T24" fmla="*/ 28 w 153"/>
                <a:gd name="T25" fmla="*/ 156 h 173"/>
                <a:gd name="T26" fmla="*/ 28 w 153"/>
                <a:gd name="T27" fmla="*/ 156 h 173"/>
                <a:gd name="T28" fmla="*/ 31 w 153"/>
                <a:gd name="T29" fmla="*/ 165 h 173"/>
                <a:gd name="T30" fmla="*/ 34 w 153"/>
                <a:gd name="T31" fmla="*/ 167 h 173"/>
                <a:gd name="T32" fmla="*/ 8 w 153"/>
                <a:gd name="T33" fmla="*/ 167 h 173"/>
                <a:gd name="T34" fmla="*/ 8 w 153"/>
                <a:gd name="T35" fmla="*/ 167 h 173"/>
                <a:gd name="T36" fmla="*/ 14 w 153"/>
                <a:gd name="T37" fmla="*/ 165 h 173"/>
                <a:gd name="T38" fmla="*/ 14 w 153"/>
                <a:gd name="T39" fmla="*/ 156 h 173"/>
                <a:gd name="T40" fmla="*/ 14 w 153"/>
                <a:gd name="T41" fmla="*/ 20 h 173"/>
                <a:gd name="T42" fmla="*/ 14 w 153"/>
                <a:gd name="T43" fmla="*/ 20 h 173"/>
                <a:gd name="T44" fmla="*/ 14 w 153"/>
                <a:gd name="T45" fmla="*/ 14 h 173"/>
                <a:gd name="T46" fmla="*/ 11 w 153"/>
                <a:gd name="T47" fmla="*/ 8 h 173"/>
                <a:gd name="T48" fmla="*/ 11 w 153"/>
                <a:gd name="T49" fmla="*/ 8 h 173"/>
                <a:gd name="T50" fmla="*/ 8 w 153"/>
                <a:gd name="T51" fmla="*/ 3 h 173"/>
                <a:gd name="T52" fmla="*/ 0 w 153"/>
                <a:gd name="T53" fmla="*/ 0 h 173"/>
                <a:gd name="T54" fmla="*/ 37 w 153"/>
                <a:gd name="T55" fmla="*/ 0 h 173"/>
                <a:gd name="T56" fmla="*/ 133 w 153"/>
                <a:gd name="T57" fmla="*/ 119 h 173"/>
                <a:gd name="T58" fmla="*/ 133 w 153"/>
                <a:gd name="T59" fmla="*/ 11 h 173"/>
                <a:gd name="T60" fmla="*/ 133 w 153"/>
                <a:gd name="T61" fmla="*/ 11 h 173"/>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153" h="173">
                  <a:moveTo>
                    <a:pt x="133" y="11"/>
                  </a:moveTo>
                  <a:lnTo>
                    <a:pt x="133" y="11"/>
                  </a:lnTo>
                  <a:lnTo>
                    <a:pt x="133" y="3"/>
                  </a:lnTo>
                  <a:lnTo>
                    <a:pt x="127" y="0"/>
                  </a:lnTo>
                  <a:lnTo>
                    <a:pt x="153" y="0"/>
                  </a:lnTo>
                  <a:lnTo>
                    <a:pt x="147" y="3"/>
                  </a:lnTo>
                  <a:lnTo>
                    <a:pt x="147" y="11"/>
                  </a:lnTo>
                  <a:lnTo>
                    <a:pt x="147" y="173"/>
                  </a:lnTo>
                  <a:lnTo>
                    <a:pt x="88" y="99"/>
                  </a:lnTo>
                  <a:lnTo>
                    <a:pt x="28" y="25"/>
                  </a:lnTo>
                  <a:lnTo>
                    <a:pt x="28" y="156"/>
                  </a:lnTo>
                  <a:lnTo>
                    <a:pt x="31" y="165"/>
                  </a:lnTo>
                  <a:lnTo>
                    <a:pt x="34" y="167"/>
                  </a:lnTo>
                  <a:lnTo>
                    <a:pt x="8" y="167"/>
                  </a:lnTo>
                  <a:lnTo>
                    <a:pt x="14" y="165"/>
                  </a:lnTo>
                  <a:lnTo>
                    <a:pt x="14" y="156"/>
                  </a:lnTo>
                  <a:lnTo>
                    <a:pt x="14" y="20"/>
                  </a:lnTo>
                  <a:lnTo>
                    <a:pt x="14" y="14"/>
                  </a:lnTo>
                  <a:lnTo>
                    <a:pt x="11" y="8"/>
                  </a:lnTo>
                  <a:lnTo>
                    <a:pt x="8" y="3"/>
                  </a:lnTo>
                  <a:lnTo>
                    <a:pt x="0" y="0"/>
                  </a:lnTo>
                  <a:lnTo>
                    <a:pt x="37" y="0"/>
                  </a:lnTo>
                  <a:lnTo>
                    <a:pt x="133" y="119"/>
                  </a:lnTo>
                  <a:lnTo>
                    <a:pt x="133" y="11"/>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8" name="Freeform 18"/>
            <p:cNvSpPr>
              <a:spLocks/>
            </p:cNvSpPr>
            <p:nvPr/>
          </p:nvSpPr>
          <p:spPr bwMode="auto">
            <a:xfrm>
              <a:off x="3201" y="2866"/>
              <a:ext cx="37" cy="167"/>
            </a:xfrm>
            <a:custGeom>
              <a:avLst/>
              <a:gdLst>
                <a:gd name="T0" fmla="*/ 37 w 37"/>
                <a:gd name="T1" fmla="*/ 0 h 167"/>
                <a:gd name="T2" fmla="*/ 37 w 37"/>
                <a:gd name="T3" fmla="*/ 0 h 167"/>
                <a:gd name="T4" fmla="*/ 31 w 37"/>
                <a:gd name="T5" fmla="*/ 3 h 167"/>
                <a:gd name="T6" fmla="*/ 28 w 37"/>
                <a:gd name="T7" fmla="*/ 11 h 167"/>
                <a:gd name="T8" fmla="*/ 28 w 37"/>
                <a:gd name="T9" fmla="*/ 156 h 167"/>
                <a:gd name="T10" fmla="*/ 28 w 37"/>
                <a:gd name="T11" fmla="*/ 156 h 167"/>
                <a:gd name="T12" fmla="*/ 31 w 37"/>
                <a:gd name="T13" fmla="*/ 165 h 167"/>
                <a:gd name="T14" fmla="*/ 37 w 37"/>
                <a:gd name="T15" fmla="*/ 167 h 167"/>
                <a:gd name="T16" fmla="*/ 0 w 37"/>
                <a:gd name="T17" fmla="*/ 167 h 167"/>
                <a:gd name="T18" fmla="*/ 0 w 37"/>
                <a:gd name="T19" fmla="*/ 167 h 167"/>
                <a:gd name="T20" fmla="*/ 2 w 37"/>
                <a:gd name="T21" fmla="*/ 165 h 167"/>
                <a:gd name="T22" fmla="*/ 5 w 37"/>
                <a:gd name="T23" fmla="*/ 156 h 167"/>
                <a:gd name="T24" fmla="*/ 5 w 37"/>
                <a:gd name="T25" fmla="*/ 11 h 167"/>
                <a:gd name="T26" fmla="*/ 5 w 37"/>
                <a:gd name="T27" fmla="*/ 11 h 167"/>
                <a:gd name="T28" fmla="*/ 2 w 37"/>
                <a:gd name="T29" fmla="*/ 3 h 167"/>
                <a:gd name="T30" fmla="*/ 0 w 37"/>
                <a:gd name="T31" fmla="*/ 0 h 167"/>
                <a:gd name="T32" fmla="*/ 37 w 37"/>
                <a:gd name="T33" fmla="*/ 0 h 167"/>
                <a:gd name="T34" fmla="*/ 37 w 37"/>
                <a:gd name="T35" fmla="*/ 0 h 16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37" h="167">
                  <a:moveTo>
                    <a:pt x="37" y="0"/>
                  </a:moveTo>
                  <a:lnTo>
                    <a:pt x="37" y="0"/>
                  </a:lnTo>
                  <a:lnTo>
                    <a:pt x="31" y="3"/>
                  </a:lnTo>
                  <a:lnTo>
                    <a:pt x="28" y="11"/>
                  </a:lnTo>
                  <a:lnTo>
                    <a:pt x="28" y="156"/>
                  </a:lnTo>
                  <a:lnTo>
                    <a:pt x="31" y="165"/>
                  </a:lnTo>
                  <a:lnTo>
                    <a:pt x="37" y="167"/>
                  </a:lnTo>
                  <a:lnTo>
                    <a:pt x="0" y="167"/>
                  </a:lnTo>
                  <a:lnTo>
                    <a:pt x="2" y="165"/>
                  </a:lnTo>
                  <a:lnTo>
                    <a:pt x="5" y="156"/>
                  </a:lnTo>
                  <a:lnTo>
                    <a:pt x="5" y="11"/>
                  </a:lnTo>
                  <a:lnTo>
                    <a:pt x="2" y="3"/>
                  </a:lnTo>
                  <a:lnTo>
                    <a:pt x="0" y="0"/>
                  </a:lnTo>
                  <a:lnTo>
                    <a:pt x="37"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9" name="Freeform 19"/>
            <p:cNvSpPr>
              <a:spLocks/>
            </p:cNvSpPr>
            <p:nvPr/>
          </p:nvSpPr>
          <p:spPr bwMode="auto">
            <a:xfrm>
              <a:off x="3249" y="2866"/>
              <a:ext cx="153" cy="173"/>
            </a:xfrm>
            <a:custGeom>
              <a:avLst/>
              <a:gdLst>
                <a:gd name="T0" fmla="*/ 131 w 153"/>
                <a:gd name="T1" fmla="*/ 11 h 173"/>
                <a:gd name="T2" fmla="*/ 131 w 153"/>
                <a:gd name="T3" fmla="*/ 11 h 173"/>
                <a:gd name="T4" fmla="*/ 131 w 153"/>
                <a:gd name="T5" fmla="*/ 3 h 173"/>
                <a:gd name="T6" fmla="*/ 125 w 153"/>
                <a:gd name="T7" fmla="*/ 0 h 173"/>
                <a:gd name="T8" fmla="*/ 153 w 153"/>
                <a:gd name="T9" fmla="*/ 0 h 173"/>
                <a:gd name="T10" fmla="*/ 153 w 153"/>
                <a:gd name="T11" fmla="*/ 0 h 173"/>
                <a:gd name="T12" fmla="*/ 148 w 153"/>
                <a:gd name="T13" fmla="*/ 6 h 173"/>
                <a:gd name="T14" fmla="*/ 142 w 153"/>
                <a:gd name="T15" fmla="*/ 11 h 173"/>
                <a:gd name="T16" fmla="*/ 142 w 153"/>
                <a:gd name="T17" fmla="*/ 11 h 173"/>
                <a:gd name="T18" fmla="*/ 82 w 153"/>
                <a:gd name="T19" fmla="*/ 173 h 173"/>
                <a:gd name="T20" fmla="*/ 82 w 153"/>
                <a:gd name="T21" fmla="*/ 173 h 173"/>
                <a:gd name="T22" fmla="*/ 14 w 153"/>
                <a:gd name="T23" fmla="*/ 11 h 173"/>
                <a:gd name="T24" fmla="*/ 14 w 153"/>
                <a:gd name="T25" fmla="*/ 11 h 173"/>
                <a:gd name="T26" fmla="*/ 8 w 153"/>
                <a:gd name="T27" fmla="*/ 6 h 173"/>
                <a:gd name="T28" fmla="*/ 0 w 153"/>
                <a:gd name="T29" fmla="*/ 0 h 173"/>
                <a:gd name="T30" fmla="*/ 45 w 153"/>
                <a:gd name="T31" fmla="*/ 0 h 173"/>
                <a:gd name="T32" fmla="*/ 45 w 153"/>
                <a:gd name="T33" fmla="*/ 0 h 173"/>
                <a:gd name="T34" fmla="*/ 43 w 153"/>
                <a:gd name="T35" fmla="*/ 3 h 173"/>
                <a:gd name="T36" fmla="*/ 40 w 153"/>
                <a:gd name="T37" fmla="*/ 6 h 173"/>
                <a:gd name="T38" fmla="*/ 43 w 153"/>
                <a:gd name="T39" fmla="*/ 14 h 173"/>
                <a:gd name="T40" fmla="*/ 43 w 153"/>
                <a:gd name="T41" fmla="*/ 14 h 173"/>
                <a:gd name="T42" fmla="*/ 85 w 153"/>
                <a:gd name="T43" fmla="*/ 128 h 173"/>
                <a:gd name="T44" fmla="*/ 85 w 153"/>
                <a:gd name="T45" fmla="*/ 128 h 173"/>
                <a:gd name="T46" fmla="*/ 131 w 153"/>
                <a:gd name="T47" fmla="*/ 11 h 173"/>
                <a:gd name="T48" fmla="*/ 131 w 153"/>
                <a:gd name="T49" fmla="*/ 11 h 17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53" h="173">
                  <a:moveTo>
                    <a:pt x="131" y="11"/>
                  </a:moveTo>
                  <a:lnTo>
                    <a:pt x="131" y="11"/>
                  </a:lnTo>
                  <a:lnTo>
                    <a:pt x="131" y="3"/>
                  </a:lnTo>
                  <a:lnTo>
                    <a:pt x="125" y="0"/>
                  </a:lnTo>
                  <a:lnTo>
                    <a:pt x="153" y="0"/>
                  </a:lnTo>
                  <a:lnTo>
                    <a:pt x="148" y="6"/>
                  </a:lnTo>
                  <a:lnTo>
                    <a:pt x="142" y="11"/>
                  </a:lnTo>
                  <a:lnTo>
                    <a:pt x="82" y="173"/>
                  </a:lnTo>
                  <a:lnTo>
                    <a:pt x="14" y="11"/>
                  </a:lnTo>
                  <a:lnTo>
                    <a:pt x="8" y="6"/>
                  </a:lnTo>
                  <a:lnTo>
                    <a:pt x="0" y="0"/>
                  </a:lnTo>
                  <a:lnTo>
                    <a:pt x="45" y="0"/>
                  </a:lnTo>
                  <a:lnTo>
                    <a:pt x="43" y="3"/>
                  </a:lnTo>
                  <a:lnTo>
                    <a:pt x="40" y="6"/>
                  </a:lnTo>
                  <a:lnTo>
                    <a:pt x="43" y="14"/>
                  </a:lnTo>
                  <a:lnTo>
                    <a:pt x="85" y="128"/>
                  </a:lnTo>
                  <a:lnTo>
                    <a:pt x="131" y="11"/>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20" name="Freeform 20"/>
            <p:cNvSpPr>
              <a:spLocks/>
            </p:cNvSpPr>
            <p:nvPr/>
          </p:nvSpPr>
          <p:spPr bwMode="auto">
            <a:xfrm>
              <a:off x="3411" y="2866"/>
              <a:ext cx="105" cy="167"/>
            </a:xfrm>
            <a:custGeom>
              <a:avLst/>
              <a:gdLst>
                <a:gd name="T0" fmla="*/ 94 w 105"/>
                <a:gd name="T1" fmla="*/ 23 h 167"/>
                <a:gd name="T2" fmla="*/ 94 w 105"/>
                <a:gd name="T3" fmla="*/ 23 h 167"/>
                <a:gd name="T4" fmla="*/ 85 w 105"/>
                <a:gd name="T5" fmla="*/ 14 h 167"/>
                <a:gd name="T6" fmla="*/ 74 w 105"/>
                <a:gd name="T7" fmla="*/ 11 h 167"/>
                <a:gd name="T8" fmla="*/ 74 w 105"/>
                <a:gd name="T9" fmla="*/ 11 h 167"/>
                <a:gd name="T10" fmla="*/ 31 w 105"/>
                <a:gd name="T11" fmla="*/ 11 h 167"/>
                <a:gd name="T12" fmla="*/ 31 w 105"/>
                <a:gd name="T13" fmla="*/ 68 h 167"/>
                <a:gd name="T14" fmla="*/ 71 w 105"/>
                <a:gd name="T15" fmla="*/ 68 h 167"/>
                <a:gd name="T16" fmla="*/ 71 w 105"/>
                <a:gd name="T17" fmla="*/ 68 h 167"/>
                <a:gd name="T18" fmla="*/ 76 w 105"/>
                <a:gd name="T19" fmla="*/ 65 h 167"/>
                <a:gd name="T20" fmla="*/ 79 w 105"/>
                <a:gd name="T21" fmla="*/ 62 h 167"/>
                <a:gd name="T22" fmla="*/ 79 w 105"/>
                <a:gd name="T23" fmla="*/ 88 h 167"/>
                <a:gd name="T24" fmla="*/ 79 w 105"/>
                <a:gd name="T25" fmla="*/ 88 h 167"/>
                <a:gd name="T26" fmla="*/ 76 w 105"/>
                <a:gd name="T27" fmla="*/ 82 h 167"/>
                <a:gd name="T28" fmla="*/ 71 w 105"/>
                <a:gd name="T29" fmla="*/ 82 h 167"/>
                <a:gd name="T30" fmla="*/ 31 w 105"/>
                <a:gd name="T31" fmla="*/ 82 h 167"/>
                <a:gd name="T32" fmla="*/ 31 w 105"/>
                <a:gd name="T33" fmla="*/ 153 h 167"/>
                <a:gd name="T34" fmla="*/ 31 w 105"/>
                <a:gd name="T35" fmla="*/ 153 h 167"/>
                <a:gd name="T36" fmla="*/ 59 w 105"/>
                <a:gd name="T37" fmla="*/ 156 h 167"/>
                <a:gd name="T38" fmla="*/ 59 w 105"/>
                <a:gd name="T39" fmla="*/ 156 h 167"/>
                <a:gd name="T40" fmla="*/ 76 w 105"/>
                <a:gd name="T41" fmla="*/ 156 h 167"/>
                <a:gd name="T42" fmla="*/ 88 w 105"/>
                <a:gd name="T43" fmla="*/ 153 h 167"/>
                <a:gd name="T44" fmla="*/ 96 w 105"/>
                <a:gd name="T45" fmla="*/ 148 h 167"/>
                <a:gd name="T46" fmla="*/ 105 w 105"/>
                <a:gd name="T47" fmla="*/ 139 h 167"/>
                <a:gd name="T48" fmla="*/ 99 w 105"/>
                <a:gd name="T49" fmla="*/ 167 h 167"/>
                <a:gd name="T50" fmla="*/ 0 w 105"/>
                <a:gd name="T51" fmla="*/ 167 h 167"/>
                <a:gd name="T52" fmla="*/ 0 w 105"/>
                <a:gd name="T53" fmla="*/ 167 h 167"/>
                <a:gd name="T54" fmla="*/ 5 w 105"/>
                <a:gd name="T55" fmla="*/ 165 h 167"/>
                <a:gd name="T56" fmla="*/ 8 w 105"/>
                <a:gd name="T57" fmla="*/ 156 h 167"/>
                <a:gd name="T58" fmla="*/ 8 w 105"/>
                <a:gd name="T59" fmla="*/ 11 h 167"/>
                <a:gd name="T60" fmla="*/ 8 w 105"/>
                <a:gd name="T61" fmla="*/ 11 h 167"/>
                <a:gd name="T62" fmla="*/ 5 w 105"/>
                <a:gd name="T63" fmla="*/ 3 h 167"/>
                <a:gd name="T64" fmla="*/ 0 w 105"/>
                <a:gd name="T65" fmla="*/ 0 h 167"/>
                <a:gd name="T66" fmla="*/ 94 w 105"/>
                <a:gd name="T67" fmla="*/ 0 h 167"/>
                <a:gd name="T68" fmla="*/ 94 w 105"/>
                <a:gd name="T69" fmla="*/ 23 h 167"/>
                <a:gd name="T70" fmla="*/ 94 w 105"/>
                <a:gd name="T71" fmla="*/ 23 h 16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05" h="167">
                  <a:moveTo>
                    <a:pt x="94" y="23"/>
                  </a:moveTo>
                  <a:lnTo>
                    <a:pt x="94" y="23"/>
                  </a:lnTo>
                  <a:lnTo>
                    <a:pt x="85" y="14"/>
                  </a:lnTo>
                  <a:lnTo>
                    <a:pt x="74" y="11"/>
                  </a:lnTo>
                  <a:lnTo>
                    <a:pt x="31" y="11"/>
                  </a:lnTo>
                  <a:lnTo>
                    <a:pt x="31" y="68"/>
                  </a:lnTo>
                  <a:lnTo>
                    <a:pt x="71" y="68"/>
                  </a:lnTo>
                  <a:lnTo>
                    <a:pt x="76" y="65"/>
                  </a:lnTo>
                  <a:lnTo>
                    <a:pt x="79" y="62"/>
                  </a:lnTo>
                  <a:lnTo>
                    <a:pt x="79" y="88"/>
                  </a:lnTo>
                  <a:lnTo>
                    <a:pt x="76" y="82"/>
                  </a:lnTo>
                  <a:lnTo>
                    <a:pt x="71" y="82"/>
                  </a:lnTo>
                  <a:lnTo>
                    <a:pt x="31" y="82"/>
                  </a:lnTo>
                  <a:lnTo>
                    <a:pt x="31" y="153"/>
                  </a:lnTo>
                  <a:lnTo>
                    <a:pt x="59" y="156"/>
                  </a:lnTo>
                  <a:lnTo>
                    <a:pt x="76" y="156"/>
                  </a:lnTo>
                  <a:lnTo>
                    <a:pt x="88" y="153"/>
                  </a:lnTo>
                  <a:lnTo>
                    <a:pt x="96" y="148"/>
                  </a:lnTo>
                  <a:lnTo>
                    <a:pt x="105" y="139"/>
                  </a:lnTo>
                  <a:lnTo>
                    <a:pt x="99" y="167"/>
                  </a:lnTo>
                  <a:lnTo>
                    <a:pt x="0" y="167"/>
                  </a:lnTo>
                  <a:lnTo>
                    <a:pt x="5" y="165"/>
                  </a:lnTo>
                  <a:lnTo>
                    <a:pt x="8" y="156"/>
                  </a:lnTo>
                  <a:lnTo>
                    <a:pt x="8" y="11"/>
                  </a:lnTo>
                  <a:lnTo>
                    <a:pt x="5" y="3"/>
                  </a:lnTo>
                  <a:lnTo>
                    <a:pt x="0" y="0"/>
                  </a:lnTo>
                  <a:lnTo>
                    <a:pt x="94" y="0"/>
                  </a:lnTo>
                  <a:lnTo>
                    <a:pt x="94" y="23"/>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21" name="Freeform 21"/>
            <p:cNvSpPr>
              <a:spLocks noEditPoints="1"/>
            </p:cNvSpPr>
            <p:nvPr/>
          </p:nvSpPr>
          <p:spPr bwMode="auto">
            <a:xfrm>
              <a:off x="3527" y="2866"/>
              <a:ext cx="145" cy="167"/>
            </a:xfrm>
            <a:custGeom>
              <a:avLst/>
              <a:gdLst>
                <a:gd name="T0" fmla="*/ 68 w 145"/>
                <a:gd name="T1" fmla="*/ 82 h 167"/>
                <a:gd name="T2" fmla="*/ 85 w 145"/>
                <a:gd name="T3" fmla="*/ 91 h 167"/>
                <a:gd name="T4" fmla="*/ 94 w 145"/>
                <a:gd name="T5" fmla="*/ 102 h 167"/>
                <a:gd name="T6" fmla="*/ 120 w 145"/>
                <a:gd name="T7" fmla="*/ 145 h 167"/>
                <a:gd name="T8" fmla="*/ 131 w 145"/>
                <a:gd name="T9" fmla="*/ 159 h 167"/>
                <a:gd name="T10" fmla="*/ 145 w 145"/>
                <a:gd name="T11" fmla="*/ 167 h 167"/>
                <a:gd name="T12" fmla="*/ 120 w 145"/>
                <a:gd name="T13" fmla="*/ 167 h 167"/>
                <a:gd name="T14" fmla="*/ 108 w 145"/>
                <a:gd name="T15" fmla="*/ 165 h 167"/>
                <a:gd name="T16" fmla="*/ 100 w 145"/>
                <a:gd name="T17" fmla="*/ 156 h 167"/>
                <a:gd name="T18" fmla="*/ 71 w 145"/>
                <a:gd name="T19" fmla="*/ 111 h 167"/>
                <a:gd name="T20" fmla="*/ 54 w 145"/>
                <a:gd name="T21" fmla="*/ 91 h 167"/>
                <a:gd name="T22" fmla="*/ 46 w 145"/>
                <a:gd name="T23" fmla="*/ 91 h 167"/>
                <a:gd name="T24" fmla="*/ 32 w 145"/>
                <a:gd name="T25" fmla="*/ 156 h 167"/>
                <a:gd name="T26" fmla="*/ 34 w 145"/>
                <a:gd name="T27" fmla="*/ 165 h 167"/>
                <a:gd name="T28" fmla="*/ 0 w 145"/>
                <a:gd name="T29" fmla="*/ 167 h 167"/>
                <a:gd name="T30" fmla="*/ 6 w 145"/>
                <a:gd name="T31" fmla="*/ 165 h 167"/>
                <a:gd name="T32" fmla="*/ 9 w 145"/>
                <a:gd name="T33" fmla="*/ 11 h 167"/>
                <a:gd name="T34" fmla="*/ 6 w 145"/>
                <a:gd name="T35" fmla="*/ 3 h 167"/>
                <a:gd name="T36" fmla="*/ 49 w 145"/>
                <a:gd name="T37" fmla="*/ 0 h 167"/>
                <a:gd name="T38" fmla="*/ 66 w 145"/>
                <a:gd name="T39" fmla="*/ 0 h 167"/>
                <a:gd name="T40" fmla="*/ 88 w 145"/>
                <a:gd name="T41" fmla="*/ 8 h 167"/>
                <a:gd name="T42" fmla="*/ 103 w 145"/>
                <a:gd name="T43" fmla="*/ 20 h 167"/>
                <a:gd name="T44" fmla="*/ 108 w 145"/>
                <a:gd name="T45" fmla="*/ 40 h 167"/>
                <a:gd name="T46" fmla="*/ 108 w 145"/>
                <a:gd name="T47" fmla="*/ 51 h 167"/>
                <a:gd name="T48" fmla="*/ 100 w 145"/>
                <a:gd name="T49" fmla="*/ 65 h 167"/>
                <a:gd name="T50" fmla="*/ 83 w 145"/>
                <a:gd name="T51" fmla="*/ 79 h 167"/>
                <a:gd name="T52" fmla="*/ 68 w 145"/>
                <a:gd name="T53" fmla="*/ 82 h 167"/>
                <a:gd name="T54" fmla="*/ 32 w 145"/>
                <a:gd name="T55" fmla="*/ 77 h 167"/>
                <a:gd name="T56" fmla="*/ 46 w 145"/>
                <a:gd name="T57" fmla="*/ 77 h 167"/>
                <a:gd name="T58" fmla="*/ 60 w 145"/>
                <a:gd name="T59" fmla="*/ 77 h 167"/>
                <a:gd name="T60" fmla="*/ 77 w 145"/>
                <a:gd name="T61" fmla="*/ 65 h 167"/>
                <a:gd name="T62" fmla="*/ 83 w 145"/>
                <a:gd name="T63" fmla="*/ 51 h 167"/>
                <a:gd name="T64" fmla="*/ 83 w 145"/>
                <a:gd name="T65" fmla="*/ 42 h 167"/>
                <a:gd name="T66" fmla="*/ 77 w 145"/>
                <a:gd name="T67" fmla="*/ 20 h 167"/>
                <a:gd name="T68" fmla="*/ 60 w 145"/>
                <a:gd name="T69" fmla="*/ 11 h 167"/>
                <a:gd name="T70" fmla="*/ 49 w 145"/>
                <a:gd name="T71" fmla="*/ 8 h 167"/>
                <a:gd name="T72" fmla="*/ 32 w 145"/>
                <a:gd name="T73" fmla="*/ 11 h 167"/>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45" h="167">
                  <a:moveTo>
                    <a:pt x="68" y="82"/>
                  </a:moveTo>
                  <a:lnTo>
                    <a:pt x="68" y="82"/>
                  </a:lnTo>
                  <a:lnTo>
                    <a:pt x="77" y="85"/>
                  </a:lnTo>
                  <a:lnTo>
                    <a:pt x="85" y="91"/>
                  </a:lnTo>
                  <a:lnTo>
                    <a:pt x="94" y="102"/>
                  </a:lnTo>
                  <a:lnTo>
                    <a:pt x="108" y="125"/>
                  </a:lnTo>
                  <a:lnTo>
                    <a:pt x="120" y="145"/>
                  </a:lnTo>
                  <a:lnTo>
                    <a:pt x="131" y="159"/>
                  </a:lnTo>
                  <a:lnTo>
                    <a:pt x="139" y="165"/>
                  </a:lnTo>
                  <a:lnTo>
                    <a:pt x="145" y="167"/>
                  </a:lnTo>
                  <a:lnTo>
                    <a:pt x="120" y="167"/>
                  </a:lnTo>
                  <a:lnTo>
                    <a:pt x="114" y="167"/>
                  </a:lnTo>
                  <a:lnTo>
                    <a:pt x="108" y="165"/>
                  </a:lnTo>
                  <a:lnTo>
                    <a:pt x="100" y="156"/>
                  </a:lnTo>
                  <a:lnTo>
                    <a:pt x="71" y="111"/>
                  </a:lnTo>
                  <a:lnTo>
                    <a:pt x="60" y="96"/>
                  </a:lnTo>
                  <a:lnTo>
                    <a:pt x="54" y="91"/>
                  </a:lnTo>
                  <a:lnTo>
                    <a:pt x="46" y="91"/>
                  </a:lnTo>
                  <a:lnTo>
                    <a:pt x="32" y="91"/>
                  </a:lnTo>
                  <a:lnTo>
                    <a:pt x="32" y="156"/>
                  </a:lnTo>
                  <a:lnTo>
                    <a:pt x="34" y="165"/>
                  </a:lnTo>
                  <a:lnTo>
                    <a:pt x="37" y="167"/>
                  </a:lnTo>
                  <a:lnTo>
                    <a:pt x="0" y="167"/>
                  </a:lnTo>
                  <a:lnTo>
                    <a:pt x="6" y="165"/>
                  </a:lnTo>
                  <a:lnTo>
                    <a:pt x="9" y="156"/>
                  </a:lnTo>
                  <a:lnTo>
                    <a:pt x="9" y="11"/>
                  </a:lnTo>
                  <a:lnTo>
                    <a:pt x="6" y="3"/>
                  </a:lnTo>
                  <a:lnTo>
                    <a:pt x="0" y="0"/>
                  </a:lnTo>
                  <a:lnTo>
                    <a:pt x="49" y="0"/>
                  </a:lnTo>
                  <a:lnTo>
                    <a:pt x="66" y="0"/>
                  </a:lnTo>
                  <a:lnTo>
                    <a:pt x="77" y="3"/>
                  </a:lnTo>
                  <a:lnTo>
                    <a:pt x="88" y="8"/>
                  </a:lnTo>
                  <a:lnTo>
                    <a:pt x="97" y="14"/>
                  </a:lnTo>
                  <a:lnTo>
                    <a:pt x="103" y="20"/>
                  </a:lnTo>
                  <a:lnTo>
                    <a:pt x="105" y="28"/>
                  </a:lnTo>
                  <a:lnTo>
                    <a:pt x="108" y="40"/>
                  </a:lnTo>
                  <a:lnTo>
                    <a:pt x="108" y="51"/>
                  </a:lnTo>
                  <a:lnTo>
                    <a:pt x="105" y="60"/>
                  </a:lnTo>
                  <a:lnTo>
                    <a:pt x="100" y="65"/>
                  </a:lnTo>
                  <a:lnTo>
                    <a:pt x="94" y="71"/>
                  </a:lnTo>
                  <a:lnTo>
                    <a:pt x="83" y="79"/>
                  </a:lnTo>
                  <a:lnTo>
                    <a:pt x="68" y="82"/>
                  </a:lnTo>
                  <a:close/>
                  <a:moveTo>
                    <a:pt x="32" y="11"/>
                  </a:moveTo>
                  <a:lnTo>
                    <a:pt x="32" y="77"/>
                  </a:lnTo>
                  <a:lnTo>
                    <a:pt x="46" y="77"/>
                  </a:lnTo>
                  <a:lnTo>
                    <a:pt x="60" y="77"/>
                  </a:lnTo>
                  <a:lnTo>
                    <a:pt x="71" y="68"/>
                  </a:lnTo>
                  <a:lnTo>
                    <a:pt x="77" y="65"/>
                  </a:lnTo>
                  <a:lnTo>
                    <a:pt x="80" y="57"/>
                  </a:lnTo>
                  <a:lnTo>
                    <a:pt x="83" y="51"/>
                  </a:lnTo>
                  <a:lnTo>
                    <a:pt x="83" y="42"/>
                  </a:lnTo>
                  <a:lnTo>
                    <a:pt x="83" y="31"/>
                  </a:lnTo>
                  <a:lnTo>
                    <a:pt x="77" y="20"/>
                  </a:lnTo>
                  <a:lnTo>
                    <a:pt x="66" y="11"/>
                  </a:lnTo>
                  <a:lnTo>
                    <a:pt x="60" y="11"/>
                  </a:lnTo>
                  <a:lnTo>
                    <a:pt x="49" y="8"/>
                  </a:lnTo>
                  <a:lnTo>
                    <a:pt x="32" y="11"/>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22" name="Freeform 22"/>
            <p:cNvSpPr>
              <a:spLocks/>
            </p:cNvSpPr>
            <p:nvPr/>
          </p:nvSpPr>
          <p:spPr bwMode="auto">
            <a:xfrm>
              <a:off x="3672" y="2863"/>
              <a:ext cx="102" cy="173"/>
            </a:xfrm>
            <a:custGeom>
              <a:avLst/>
              <a:gdLst>
                <a:gd name="T0" fmla="*/ 102 w 102"/>
                <a:gd name="T1" fmla="*/ 122 h 173"/>
                <a:gd name="T2" fmla="*/ 97 w 102"/>
                <a:gd name="T3" fmla="*/ 142 h 173"/>
                <a:gd name="T4" fmla="*/ 85 w 102"/>
                <a:gd name="T5" fmla="*/ 159 h 173"/>
                <a:gd name="T6" fmla="*/ 68 w 102"/>
                <a:gd name="T7" fmla="*/ 170 h 173"/>
                <a:gd name="T8" fmla="*/ 48 w 102"/>
                <a:gd name="T9" fmla="*/ 173 h 173"/>
                <a:gd name="T10" fmla="*/ 34 w 102"/>
                <a:gd name="T11" fmla="*/ 170 h 173"/>
                <a:gd name="T12" fmla="*/ 3 w 102"/>
                <a:gd name="T13" fmla="*/ 159 h 173"/>
                <a:gd name="T14" fmla="*/ 0 w 102"/>
                <a:gd name="T15" fmla="*/ 122 h 173"/>
                <a:gd name="T16" fmla="*/ 14 w 102"/>
                <a:gd name="T17" fmla="*/ 148 h 173"/>
                <a:gd name="T18" fmla="*/ 37 w 102"/>
                <a:gd name="T19" fmla="*/ 162 h 173"/>
                <a:gd name="T20" fmla="*/ 46 w 102"/>
                <a:gd name="T21" fmla="*/ 162 h 173"/>
                <a:gd name="T22" fmla="*/ 63 w 102"/>
                <a:gd name="T23" fmla="*/ 159 h 173"/>
                <a:gd name="T24" fmla="*/ 74 w 102"/>
                <a:gd name="T25" fmla="*/ 151 h 173"/>
                <a:gd name="T26" fmla="*/ 80 w 102"/>
                <a:gd name="T27" fmla="*/ 131 h 173"/>
                <a:gd name="T28" fmla="*/ 80 w 102"/>
                <a:gd name="T29" fmla="*/ 122 h 173"/>
                <a:gd name="T30" fmla="*/ 68 w 102"/>
                <a:gd name="T31" fmla="*/ 105 h 173"/>
                <a:gd name="T32" fmla="*/ 37 w 102"/>
                <a:gd name="T33" fmla="*/ 88 h 173"/>
                <a:gd name="T34" fmla="*/ 23 w 102"/>
                <a:gd name="T35" fmla="*/ 80 h 173"/>
                <a:gd name="T36" fmla="*/ 3 w 102"/>
                <a:gd name="T37" fmla="*/ 57 h 173"/>
                <a:gd name="T38" fmla="*/ 3 w 102"/>
                <a:gd name="T39" fmla="*/ 43 h 173"/>
                <a:gd name="T40" fmla="*/ 6 w 102"/>
                <a:gd name="T41" fmla="*/ 26 h 173"/>
                <a:gd name="T42" fmla="*/ 20 w 102"/>
                <a:gd name="T43" fmla="*/ 11 h 173"/>
                <a:gd name="T44" fmla="*/ 54 w 102"/>
                <a:gd name="T45" fmla="*/ 0 h 173"/>
                <a:gd name="T46" fmla="*/ 71 w 102"/>
                <a:gd name="T47" fmla="*/ 3 h 173"/>
                <a:gd name="T48" fmla="*/ 88 w 102"/>
                <a:gd name="T49" fmla="*/ 9 h 173"/>
                <a:gd name="T50" fmla="*/ 91 w 102"/>
                <a:gd name="T51" fmla="*/ 43 h 173"/>
                <a:gd name="T52" fmla="*/ 77 w 102"/>
                <a:gd name="T53" fmla="*/ 23 h 173"/>
                <a:gd name="T54" fmla="*/ 57 w 102"/>
                <a:gd name="T55" fmla="*/ 11 h 173"/>
                <a:gd name="T56" fmla="*/ 48 w 102"/>
                <a:gd name="T57" fmla="*/ 11 h 173"/>
                <a:gd name="T58" fmla="*/ 29 w 102"/>
                <a:gd name="T59" fmla="*/ 20 h 173"/>
                <a:gd name="T60" fmla="*/ 23 w 102"/>
                <a:gd name="T61" fmla="*/ 37 h 173"/>
                <a:gd name="T62" fmla="*/ 23 w 102"/>
                <a:gd name="T63" fmla="*/ 45 h 173"/>
                <a:gd name="T64" fmla="*/ 40 w 102"/>
                <a:gd name="T65" fmla="*/ 63 h 173"/>
                <a:gd name="T66" fmla="*/ 57 w 102"/>
                <a:gd name="T67" fmla="*/ 68 h 173"/>
                <a:gd name="T68" fmla="*/ 88 w 102"/>
                <a:gd name="T69" fmla="*/ 88 h 173"/>
                <a:gd name="T70" fmla="*/ 100 w 102"/>
                <a:gd name="T71" fmla="*/ 102 h 173"/>
                <a:gd name="T72" fmla="*/ 102 w 102"/>
                <a:gd name="T73" fmla="*/ 122 h 173"/>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02" h="173">
                  <a:moveTo>
                    <a:pt x="102" y="122"/>
                  </a:moveTo>
                  <a:lnTo>
                    <a:pt x="102" y="122"/>
                  </a:lnTo>
                  <a:lnTo>
                    <a:pt x="102" y="134"/>
                  </a:lnTo>
                  <a:lnTo>
                    <a:pt x="97" y="142"/>
                  </a:lnTo>
                  <a:lnTo>
                    <a:pt x="91" y="151"/>
                  </a:lnTo>
                  <a:lnTo>
                    <a:pt x="85" y="159"/>
                  </a:lnTo>
                  <a:lnTo>
                    <a:pt x="77" y="165"/>
                  </a:lnTo>
                  <a:lnTo>
                    <a:pt x="68" y="170"/>
                  </a:lnTo>
                  <a:lnTo>
                    <a:pt x="57" y="173"/>
                  </a:lnTo>
                  <a:lnTo>
                    <a:pt x="48" y="173"/>
                  </a:lnTo>
                  <a:lnTo>
                    <a:pt x="34" y="170"/>
                  </a:lnTo>
                  <a:lnTo>
                    <a:pt x="20" y="168"/>
                  </a:lnTo>
                  <a:lnTo>
                    <a:pt x="3" y="159"/>
                  </a:lnTo>
                  <a:lnTo>
                    <a:pt x="0" y="122"/>
                  </a:lnTo>
                  <a:lnTo>
                    <a:pt x="6" y="136"/>
                  </a:lnTo>
                  <a:lnTo>
                    <a:pt x="14" y="148"/>
                  </a:lnTo>
                  <a:lnTo>
                    <a:pt x="29" y="159"/>
                  </a:lnTo>
                  <a:lnTo>
                    <a:pt x="37" y="162"/>
                  </a:lnTo>
                  <a:lnTo>
                    <a:pt x="46" y="162"/>
                  </a:lnTo>
                  <a:lnTo>
                    <a:pt x="54" y="162"/>
                  </a:lnTo>
                  <a:lnTo>
                    <a:pt x="63" y="159"/>
                  </a:lnTo>
                  <a:lnTo>
                    <a:pt x="68" y="156"/>
                  </a:lnTo>
                  <a:lnTo>
                    <a:pt x="74" y="151"/>
                  </a:lnTo>
                  <a:lnTo>
                    <a:pt x="80" y="139"/>
                  </a:lnTo>
                  <a:lnTo>
                    <a:pt x="80" y="131"/>
                  </a:lnTo>
                  <a:lnTo>
                    <a:pt x="80" y="122"/>
                  </a:lnTo>
                  <a:lnTo>
                    <a:pt x="77" y="114"/>
                  </a:lnTo>
                  <a:lnTo>
                    <a:pt x="68" y="105"/>
                  </a:lnTo>
                  <a:lnTo>
                    <a:pt x="54" y="97"/>
                  </a:lnTo>
                  <a:lnTo>
                    <a:pt x="37" y="88"/>
                  </a:lnTo>
                  <a:lnTo>
                    <a:pt x="23" y="80"/>
                  </a:lnTo>
                  <a:lnTo>
                    <a:pt x="11" y="68"/>
                  </a:lnTo>
                  <a:lnTo>
                    <a:pt x="3" y="57"/>
                  </a:lnTo>
                  <a:lnTo>
                    <a:pt x="3" y="43"/>
                  </a:lnTo>
                  <a:lnTo>
                    <a:pt x="3" y="34"/>
                  </a:lnTo>
                  <a:lnTo>
                    <a:pt x="6" y="26"/>
                  </a:lnTo>
                  <a:lnTo>
                    <a:pt x="11" y="17"/>
                  </a:lnTo>
                  <a:lnTo>
                    <a:pt x="20" y="11"/>
                  </a:lnTo>
                  <a:lnTo>
                    <a:pt x="34" y="3"/>
                  </a:lnTo>
                  <a:lnTo>
                    <a:pt x="54" y="0"/>
                  </a:lnTo>
                  <a:lnTo>
                    <a:pt x="71" y="3"/>
                  </a:lnTo>
                  <a:lnTo>
                    <a:pt x="80" y="6"/>
                  </a:lnTo>
                  <a:lnTo>
                    <a:pt x="88" y="9"/>
                  </a:lnTo>
                  <a:lnTo>
                    <a:pt x="91" y="43"/>
                  </a:lnTo>
                  <a:lnTo>
                    <a:pt x="85" y="31"/>
                  </a:lnTo>
                  <a:lnTo>
                    <a:pt x="77" y="23"/>
                  </a:lnTo>
                  <a:lnTo>
                    <a:pt x="65" y="14"/>
                  </a:lnTo>
                  <a:lnTo>
                    <a:pt x="57" y="11"/>
                  </a:lnTo>
                  <a:lnTo>
                    <a:pt x="48" y="11"/>
                  </a:lnTo>
                  <a:lnTo>
                    <a:pt x="37" y="11"/>
                  </a:lnTo>
                  <a:lnTo>
                    <a:pt x="29" y="20"/>
                  </a:lnTo>
                  <a:lnTo>
                    <a:pt x="23" y="28"/>
                  </a:lnTo>
                  <a:lnTo>
                    <a:pt x="23" y="37"/>
                  </a:lnTo>
                  <a:lnTo>
                    <a:pt x="23" y="45"/>
                  </a:lnTo>
                  <a:lnTo>
                    <a:pt x="31" y="54"/>
                  </a:lnTo>
                  <a:lnTo>
                    <a:pt x="40" y="63"/>
                  </a:lnTo>
                  <a:lnTo>
                    <a:pt x="57" y="68"/>
                  </a:lnTo>
                  <a:lnTo>
                    <a:pt x="74" y="77"/>
                  </a:lnTo>
                  <a:lnTo>
                    <a:pt x="88" y="88"/>
                  </a:lnTo>
                  <a:lnTo>
                    <a:pt x="94" y="94"/>
                  </a:lnTo>
                  <a:lnTo>
                    <a:pt x="100" y="102"/>
                  </a:lnTo>
                  <a:lnTo>
                    <a:pt x="102" y="111"/>
                  </a:lnTo>
                  <a:lnTo>
                    <a:pt x="102" y="122"/>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23" name="Freeform 23"/>
            <p:cNvSpPr>
              <a:spLocks/>
            </p:cNvSpPr>
            <p:nvPr/>
          </p:nvSpPr>
          <p:spPr bwMode="auto">
            <a:xfrm>
              <a:off x="3791" y="2866"/>
              <a:ext cx="37" cy="167"/>
            </a:xfrm>
            <a:custGeom>
              <a:avLst/>
              <a:gdLst>
                <a:gd name="T0" fmla="*/ 37 w 37"/>
                <a:gd name="T1" fmla="*/ 0 h 167"/>
                <a:gd name="T2" fmla="*/ 37 w 37"/>
                <a:gd name="T3" fmla="*/ 0 h 167"/>
                <a:gd name="T4" fmla="*/ 32 w 37"/>
                <a:gd name="T5" fmla="*/ 3 h 167"/>
                <a:gd name="T6" fmla="*/ 29 w 37"/>
                <a:gd name="T7" fmla="*/ 11 h 167"/>
                <a:gd name="T8" fmla="*/ 29 w 37"/>
                <a:gd name="T9" fmla="*/ 156 h 167"/>
                <a:gd name="T10" fmla="*/ 29 w 37"/>
                <a:gd name="T11" fmla="*/ 156 h 167"/>
                <a:gd name="T12" fmla="*/ 32 w 37"/>
                <a:gd name="T13" fmla="*/ 165 h 167"/>
                <a:gd name="T14" fmla="*/ 37 w 37"/>
                <a:gd name="T15" fmla="*/ 167 h 167"/>
                <a:gd name="T16" fmla="*/ 0 w 37"/>
                <a:gd name="T17" fmla="*/ 167 h 167"/>
                <a:gd name="T18" fmla="*/ 0 w 37"/>
                <a:gd name="T19" fmla="*/ 167 h 167"/>
                <a:gd name="T20" fmla="*/ 3 w 37"/>
                <a:gd name="T21" fmla="*/ 165 h 167"/>
                <a:gd name="T22" fmla="*/ 6 w 37"/>
                <a:gd name="T23" fmla="*/ 156 h 167"/>
                <a:gd name="T24" fmla="*/ 6 w 37"/>
                <a:gd name="T25" fmla="*/ 11 h 167"/>
                <a:gd name="T26" fmla="*/ 6 w 37"/>
                <a:gd name="T27" fmla="*/ 11 h 167"/>
                <a:gd name="T28" fmla="*/ 3 w 37"/>
                <a:gd name="T29" fmla="*/ 3 h 167"/>
                <a:gd name="T30" fmla="*/ 0 w 37"/>
                <a:gd name="T31" fmla="*/ 0 h 167"/>
                <a:gd name="T32" fmla="*/ 37 w 37"/>
                <a:gd name="T33" fmla="*/ 0 h 167"/>
                <a:gd name="T34" fmla="*/ 37 w 37"/>
                <a:gd name="T35" fmla="*/ 0 h 16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37" h="167">
                  <a:moveTo>
                    <a:pt x="37" y="0"/>
                  </a:moveTo>
                  <a:lnTo>
                    <a:pt x="37" y="0"/>
                  </a:lnTo>
                  <a:lnTo>
                    <a:pt x="32" y="3"/>
                  </a:lnTo>
                  <a:lnTo>
                    <a:pt x="29" y="11"/>
                  </a:lnTo>
                  <a:lnTo>
                    <a:pt x="29" y="156"/>
                  </a:lnTo>
                  <a:lnTo>
                    <a:pt x="32" y="165"/>
                  </a:lnTo>
                  <a:lnTo>
                    <a:pt x="37" y="167"/>
                  </a:lnTo>
                  <a:lnTo>
                    <a:pt x="0" y="167"/>
                  </a:lnTo>
                  <a:lnTo>
                    <a:pt x="3" y="165"/>
                  </a:lnTo>
                  <a:lnTo>
                    <a:pt x="6" y="156"/>
                  </a:lnTo>
                  <a:lnTo>
                    <a:pt x="6" y="11"/>
                  </a:lnTo>
                  <a:lnTo>
                    <a:pt x="3" y="3"/>
                  </a:lnTo>
                  <a:lnTo>
                    <a:pt x="0" y="0"/>
                  </a:lnTo>
                  <a:lnTo>
                    <a:pt x="37"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24" name="Freeform 24"/>
            <p:cNvSpPr>
              <a:spLocks/>
            </p:cNvSpPr>
            <p:nvPr/>
          </p:nvSpPr>
          <p:spPr bwMode="auto">
            <a:xfrm>
              <a:off x="3840" y="2866"/>
              <a:ext cx="130" cy="167"/>
            </a:xfrm>
            <a:custGeom>
              <a:avLst/>
              <a:gdLst>
                <a:gd name="T0" fmla="*/ 79 w 130"/>
                <a:gd name="T1" fmla="*/ 11 h 167"/>
                <a:gd name="T2" fmla="*/ 79 w 130"/>
                <a:gd name="T3" fmla="*/ 156 h 167"/>
                <a:gd name="T4" fmla="*/ 79 w 130"/>
                <a:gd name="T5" fmla="*/ 156 h 167"/>
                <a:gd name="T6" fmla="*/ 79 w 130"/>
                <a:gd name="T7" fmla="*/ 165 h 167"/>
                <a:gd name="T8" fmla="*/ 85 w 130"/>
                <a:gd name="T9" fmla="*/ 167 h 167"/>
                <a:gd name="T10" fmla="*/ 48 w 130"/>
                <a:gd name="T11" fmla="*/ 167 h 167"/>
                <a:gd name="T12" fmla="*/ 48 w 130"/>
                <a:gd name="T13" fmla="*/ 167 h 167"/>
                <a:gd name="T14" fmla="*/ 54 w 130"/>
                <a:gd name="T15" fmla="*/ 165 h 167"/>
                <a:gd name="T16" fmla="*/ 54 w 130"/>
                <a:gd name="T17" fmla="*/ 156 h 167"/>
                <a:gd name="T18" fmla="*/ 54 w 130"/>
                <a:gd name="T19" fmla="*/ 11 h 167"/>
                <a:gd name="T20" fmla="*/ 54 w 130"/>
                <a:gd name="T21" fmla="*/ 11 h 167"/>
                <a:gd name="T22" fmla="*/ 14 w 130"/>
                <a:gd name="T23" fmla="*/ 14 h 167"/>
                <a:gd name="T24" fmla="*/ 14 w 130"/>
                <a:gd name="T25" fmla="*/ 14 h 167"/>
                <a:gd name="T26" fmla="*/ 11 w 130"/>
                <a:gd name="T27" fmla="*/ 14 h 167"/>
                <a:gd name="T28" fmla="*/ 5 w 130"/>
                <a:gd name="T29" fmla="*/ 17 h 167"/>
                <a:gd name="T30" fmla="*/ 0 w 130"/>
                <a:gd name="T31" fmla="*/ 23 h 167"/>
                <a:gd name="T32" fmla="*/ 0 w 130"/>
                <a:gd name="T33" fmla="*/ 0 h 167"/>
                <a:gd name="T34" fmla="*/ 130 w 130"/>
                <a:gd name="T35" fmla="*/ 0 h 167"/>
                <a:gd name="T36" fmla="*/ 130 w 130"/>
                <a:gd name="T37" fmla="*/ 23 h 167"/>
                <a:gd name="T38" fmla="*/ 130 w 130"/>
                <a:gd name="T39" fmla="*/ 23 h 167"/>
                <a:gd name="T40" fmla="*/ 128 w 130"/>
                <a:gd name="T41" fmla="*/ 17 h 167"/>
                <a:gd name="T42" fmla="*/ 119 w 130"/>
                <a:gd name="T43" fmla="*/ 14 h 167"/>
                <a:gd name="T44" fmla="*/ 119 w 130"/>
                <a:gd name="T45" fmla="*/ 14 h 167"/>
                <a:gd name="T46" fmla="*/ 79 w 130"/>
                <a:gd name="T47" fmla="*/ 11 h 167"/>
                <a:gd name="T48" fmla="*/ 79 w 130"/>
                <a:gd name="T49" fmla="*/ 11 h 16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30" h="167">
                  <a:moveTo>
                    <a:pt x="79" y="11"/>
                  </a:moveTo>
                  <a:lnTo>
                    <a:pt x="79" y="156"/>
                  </a:lnTo>
                  <a:lnTo>
                    <a:pt x="79" y="165"/>
                  </a:lnTo>
                  <a:lnTo>
                    <a:pt x="85" y="167"/>
                  </a:lnTo>
                  <a:lnTo>
                    <a:pt x="48" y="167"/>
                  </a:lnTo>
                  <a:lnTo>
                    <a:pt x="54" y="165"/>
                  </a:lnTo>
                  <a:lnTo>
                    <a:pt x="54" y="156"/>
                  </a:lnTo>
                  <a:lnTo>
                    <a:pt x="54" y="11"/>
                  </a:lnTo>
                  <a:lnTo>
                    <a:pt x="14" y="14"/>
                  </a:lnTo>
                  <a:lnTo>
                    <a:pt x="11" y="14"/>
                  </a:lnTo>
                  <a:lnTo>
                    <a:pt x="5" y="17"/>
                  </a:lnTo>
                  <a:lnTo>
                    <a:pt x="0" y="23"/>
                  </a:lnTo>
                  <a:lnTo>
                    <a:pt x="0" y="0"/>
                  </a:lnTo>
                  <a:lnTo>
                    <a:pt x="130" y="0"/>
                  </a:lnTo>
                  <a:lnTo>
                    <a:pt x="130" y="23"/>
                  </a:lnTo>
                  <a:lnTo>
                    <a:pt x="128" y="17"/>
                  </a:lnTo>
                  <a:lnTo>
                    <a:pt x="119" y="14"/>
                  </a:lnTo>
                  <a:lnTo>
                    <a:pt x="79" y="11"/>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25" name="Freeform 25"/>
            <p:cNvSpPr>
              <a:spLocks/>
            </p:cNvSpPr>
            <p:nvPr/>
          </p:nvSpPr>
          <p:spPr bwMode="auto">
            <a:xfrm>
              <a:off x="3976" y="2866"/>
              <a:ext cx="142" cy="167"/>
            </a:xfrm>
            <a:custGeom>
              <a:avLst/>
              <a:gdLst>
                <a:gd name="T0" fmla="*/ 142 w 142"/>
                <a:gd name="T1" fmla="*/ 0 h 167"/>
                <a:gd name="T2" fmla="*/ 142 w 142"/>
                <a:gd name="T3" fmla="*/ 0 h 167"/>
                <a:gd name="T4" fmla="*/ 131 w 142"/>
                <a:gd name="T5" fmla="*/ 6 h 167"/>
                <a:gd name="T6" fmla="*/ 125 w 142"/>
                <a:gd name="T7" fmla="*/ 14 h 167"/>
                <a:gd name="T8" fmla="*/ 85 w 142"/>
                <a:gd name="T9" fmla="*/ 88 h 167"/>
                <a:gd name="T10" fmla="*/ 85 w 142"/>
                <a:gd name="T11" fmla="*/ 156 h 167"/>
                <a:gd name="T12" fmla="*/ 85 w 142"/>
                <a:gd name="T13" fmla="*/ 156 h 167"/>
                <a:gd name="T14" fmla="*/ 88 w 142"/>
                <a:gd name="T15" fmla="*/ 165 h 167"/>
                <a:gd name="T16" fmla="*/ 97 w 142"/>
                <a:gd name="T17" fmla="*/ 167 h 167"/>
                <a:gd name="T18" fmla="*/ 54 w 142"/>
                <a:gd name="T19" fmla="*/ 167 h 167"/>
                <a:gd name="T20" fmla="*/ 54 w 142"/>
                <a:gd name="T21" fmla="*/ 167 h 167"/>
                <a:gd name="T22" fmla="*/ 60 w 142"/>
                <a:gd name="T23" fmla="*/ 165 h 167"/>
                <a:gd name="T24" fmla="*/ 63 w 142"/>
                <a:gd name="T25" fmla="*/ 162 h 167"/>
                <a:gd name="T26" fmla="*/ 63 w 142"/>
                <a:gd name="T27" fmla="*/ 156 h 167"/>
                <a:gd name="T28" fmla="*/ 63 w 142"/>
                <a:gd name="T29" fmla="*/ 88 h 167"/>
                <a:gd name="T30" fmla="*/ 14 w 142"/>
                <a:gd name="T31" fmla="*/ 11 h 167"/>
                <a:gd name="T32" fmla="*/ 14 w 142"/>
                <a:gd name="T33" fmla="*/ 11 h 167"/>
                <a:gd name="T34" fmla="*/ 9 w 142"/>
                <a:gd name="T35" fmla="*/ 6 h 167"/>
                <a:gd name="T36" fmla="*/ 0 w 142"/>
                <a:gd name="T37" fmla="*/ 0 h 167"/>
                <a:gd name="T38" fmla="*/ 48 w 142"/>
                <a:gd name="T39" fmla="*/ 0 h 167"/>
                <a:gd name="T40" fmla="*/ 48 w 142"/>
                <a:gd name="T41" fmla="*/ 0 h 167"/>
                <a:gd name="T42" fmla="*/ 45 w 142"/>
                <a:gd name="T43" fmla="*/ 0 h 167"/>
                <a:gd name="T44" fmla="*/ 43 w 142"/>
                <a:gd name="T45" fmla="*/ 3 h 167"/>
                <a:gd name="T46" fmla="*/ 43 w 142"/>
                <a:gd name="T47" fmla="*/ 8 h 167"/>
                <a:gd name="T48" fmla="*/ 45 w 142"/>
                <a:gd name="T49" fmla="*/ 14 h 167"/>
                <a:gd name="T50" fmla="*/ 80 w 142"/>
                <a:gd name="T51" fmla="*/ 77 h 167"/>
                <a:gd name="T52" fmla="*/ 114 w 142"/>
                <a:gd name="T53" fmla="*/ 11 h 167"/>
                <a:gd name="T54" fmla="*/ 114 w 142"/>
                <a:gd name="T55" fmla="*/ 11 h 167"/>
                <a:gd name="T56" fmla="*/ 114 w 142"/>
                <a:gd name="T57" fmla="*/ 6 h 167"/>
                <a:gd name="T58" fmla="*/ 114 w 142"/>
                <a:gd name="T59" fmla="*/ 3 h 167"/>
                <a:gd name="T60" fmla="*/ 108 w 142"/>
                <a:gd name="T61" fmla="*/ 0 h 167"/>
                <a:gd name="T62" fmla="*/ 142 w 142"/>
                <a:gd name="T63" fmla="*/ 0 h 167"/>
                <a:gd name="T64" fmla="*/ 142 w 142"/>
                <a:gd name="T65" fmla="*/ 0 h 16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42" h="167">
                  <a:moveTo>
                    <a:pt x="142" y="0"/>
                  </a:moveTo>
                  <a:lnTo>
                    <a:pt x="142" y="0"/>
                  </a:lnTo>
                  <a:lnTo>
                    <a:pt x="131" y="6"/>
                  </a:lnTo>
                  <a:lnTo>
                    <a:pt x="125" y="14"/>
                  </a:lnTo>
                  <a:lnTo>
                    <a:pt x="85" y="88"/>
                  </a:lnTo>
                  <a:lnTo>
                    <a:pt x="85" y="156"/>
                  </a:lnTo>
                  <a:lnTo>
                    <a:pt x="88" y="165"/>
                  </a:lnTo>
                  <a:lnTo>
                    <a:pt x="97" y="167"/>
                  </a:lnTo>
                  <a:lnTo>
                    <a:pt x="54" y="167"/>
                  </a:lnTo>
                  <a:lnTo>
                    <a:pt x="60" y="165"/>
                  </a:lnTo>
                  <a:lnTo>
                    <a:pt x="63" y="162"/>
                  </a:lnTo>
                  <a:lnTo>
                    <a:pt x="63" y="156"/>
                  </a:lnTo>
                  <a:lnTo>
                    <a:pt x="63" y="88"/>
                  </a:lnTo>
                  <a:lnTo>
                    <a:pt x="14" y="11"/>
                  </a:lnTo>
                  <a:lnTo>
                    <a:pt x="9" y="6"/>
                  </a:lnTo>
                  <a:lnTo>
                    <a:pt x="0" y="0"/>
                  </a:lnTo>
                  <a:lnTo>
                    <a:pt x="48" y="0"/>
                  </a:lnTo>
                  <a:lnTo>
                    <a:pt x="45" y="0"/>
                  </a:lnTo>
                  <a:lnTo>
                    <a:pt x="43" y="3"/>
                  </a:lnTo>
                  <a:lnTo>
                    <a:pt x="43" y="8"/>
                  </a:lnTo>
                  <a:lnTo>
                    <a:pt x="45" y="14"/>
                  </a:lnTo>
                  <a:lnTo>
                    <a:pt x="80" y="77"/>
                  </a:lnTo>
                  <a:lnTo>
                    <a:pt x="114" y="11"/>
                  </a:lnTo>
                  <a:lnTo>
                    <a:pt x="114" y="6"/>
                  </a:lnTo>
                  <a:lnTo>
                    <a:pt x="114" y="3"/>
                  </a:lnTo>
                  <a:lnTo>
                    <a:pt x="108" y="0"/>
                  </a:lnTo>
                  <a:lnTo>
                    <a:pt x="142"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26" name="Freeform 26"/>
            <p:cNvSpPr>
              <a:spLocks noEditPoints="1"/>
            </p:cNvSpPr>
            <p:nvPr/>
          </p:nvSpPr>
          <p:spPr bwMode="auto">
            <a:xfrm>
              <a:off x="4192" y="2863"/>
              <a:ext cx="156" cy="173"/>
            </a:xfrm>
            <a:custGeom>
              <a:avLst/>
              <a:gdLst>
                <a:gd name="T0" fmla="*/ 77 w 156"/>
                <a:gd name="T1" fmla="*/ 173 h 173"/>
                <a:gd name="T2" fmla="*/ 48 w 156"/>
                <a:gd name="T3" fmla="*/ 165 h 173"/>
                <a:gd name="T4" fmla="*/ 23 w 156"/>
                <a:gd name="T5" fmla="*/ 148 h 173"/>
                <a:gd name="T6" fmla="*/ 6 w 156"/>
                <a:gd name="T7" fmla="*/ 119 h 173"/>
                <a:gd name="T8" fmla="*/ 0 w 156"/>
                <a:gd name="T9" fmla="*/ 85 h 173"/>
                <a:gd name="T10" fmla="*/ 3 w 156"/>
                <a:gd name="T11" fmla="*/ 68 h 173"/>
                <a:gd name="T12" fmla="*/ 14 w 156"/>
                <a:gd name="T13" fmla="*/ 40 h 173"/>
                <a:gd name="T14" fmla="*/ 34 w 156"/>
                <a:gd name="T15" fmla="*/ 14 h 173"/>
                <a:gd name="T16" fmla="*/ 62 w 156"/>
                <a:gd name="T17" fmla="*/ 3 h 173"/>
                <a:gd name="T18" fmla="*/ 82 w 156"/>
                <a:gd name="T19" fmla="*/ 0 h 173"/>
                <a:gd name="T20" fmla="*/ 108 w 156"/>
                <a:gd name="T21" fmla="*/ 6 h 173"/>
                <a:gd name="T22" fmla="*/ 133 w 156"/>
                <a:gd name="T23" fmla="*/ 23 h 173"/>
                <a:gd name="T24" fmla="*/ 150 w 156"/>
                <a:gd name="T25" fmla="*/ 51 h 173"/>
                <a:gd name="T26" fmla="*/ 156 w 156"/>
                <a:gd name="T27" fmla="*/ 88 h 173"/>
                <a:gd name="T28" fmla="*/ 156 w 156"/>
                <a:gd name="T29" fmla="*/ 108 h 173"/>
                <a:gd name="T30" fmla="*/ 142 w 156"/>
                <a:gd name="T31" fmla="*/ 139 h 173"/>
                <a:gd name="T32" fmla="*/ 119 w 156"/>
                <a:gd name="T33" fmla="*/ 162 h 173"/>
                <a:gd name="T34" fmla="*/ 91 w 156"/>
                <a:gd name="T35" fmla="*/ 173 h 173"/>
                <a:gd name="T36" fmla="*/ 77 w 156"/>
                <a:gd name="T37" fmla="*/ 173 h 173"/>
                <a:gd name="T38" fmla="*/ 25 w 156"/>
                <a:gd name="T39" fmla="*/ 82 h 173"/>
                <a:gd name="T40" fmla="*/ 31 w 156"/>
                <a:gd name="T41" fmla="*/ 119 h 173"/>
                <a:gd name="T42" fmla="*/ 43 w 156"/>
                <a:gd name="T43" fmla="*/ 142 h 173"/>
                <a:gd name="T44" fmla="*/ 60 w 156"/>
                <a:gd name="T45" fmla="*/ 156 h 173"/>
                <a:gd name="T46" fmla="*/ 79 w 156"/>
                <a:gd name="T47" fmla="*/ 162 h 173"/>
                <a:gd name="T48" fmla="*/ 91 w 156"/>
                <a:gd name="T49" fmla="*/ 159 h 173"/>
                <a:gd name="T50" fmla="*/ 111 w 156"/>
                <a:gd name="T51" fmla="*/ 151 h 173"/>
                <a:gd name="T52" fmla="*/ 122 w 156"/>
                <a:gd name="T53" fmla="*/ 131 h 173"/>
                <a:gd name="T54" fmla="*/ 131 w 156"/>
                <a:gd name="T55" fmla="*/ 105 h 173"/>
                <a:gd name="T56" fmla="*/ 131 w 156"/>
                <a:gd name="T57" fmla="*/ 88 h 173"/>
                <a:gd name="T58" fmla="*/ 128 w 156"/>
                <a:gd name="T59" fmla="*/ 57 h 173"/>
                <a:gd name="T60" fmla="*/ 116 w 156"/>
                <a:gd name="T61" fmla="*/ 31 h 173"/>
                <a:gd name="T62" fmla="*/ 102 w 156"/>
                <a:gd name="T63" fmla="*/ 17 h 173"/>
                <a:gd name="T64" fmla="*/ 79 w 156"/>
                <a:gd name="T65" fmla="*/ 11 h 173"/>
                <a:gd name="T66" fmla="*/ 68 w 156"/>
                <a:gd name="T67" fmla="*/ 11 h 173"/>
                <a:gd name="T68" fmla="*/ 48 w 156"/>
                <a:gd name="T69" fmla="*/ 23 h 173"/>
                <a:gd name="T70" fmla="*/ 34 w 156"/>
                <a:gd name="T71" fmla="*/ 40 h 173"/>
                <a:gd name="T72" fmla="*/ 28 w 156"/>
                <a:gd name="T73" fmla="*/ 65 h 173"/>
                <a:gd name="T74" fmla="*/ 25 w 156"/>
                <a:gd name="T75" fmla="*/ 82 h 173"/>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156" h="173">
                  <a:moveTo>
                    <a:pt x="77" y="173"/>
                  </a:moveTo>
                  <a:lnTo>
                    <a:pt x="77" y="173"/>
                  </a:lnTo>
                  <a:lnTo>
                    <a:pt x="62" y="170"/>
                  </a:lnTo>
                  <a:lnTo>
                    <a:pt x="48" y="165"/>
                  </a:lnTo>
                  <a:lnTo>
                    <a:pt x="34" y="159"/>
                  </a:lnTo>
                  <a:lnTo>
                    <a:pt x="23" y="148"/>
                  </a:lnTo>
                  <a:lnTo>
                    <a:pt x="14" y="134"/>
                  </a:lnTo>
                  <a:lnTo>
                    <a:pt x="6" y="119"/>
                  </a:lnTo>
                  <a:lnTo>
                    <a:pt x="3" y="102"/>
                  </a:lnTo>
                  <a:lnTo>
                    <a:pt x="0" y="85"/>
                  </a:lnTo>
                  <a:lnTo>
                    <a:pt x="3" y="68"/>
                  </a:lnTo>
                  <a:lnTo>
                    <a:pt x="6" y="54"/>
                  </a:lnTo>
                  <a:lnTo>
                    <a:pt x="14" y="40"/>
                  </a:lnTo>
                  <a:lnTo>
                    <a:pt x="23" y="26"/>
                  </a:lnTo>
                  <a:lnTo>
                    <a:pt x="34" y="14"/>
                  </a:lnTo>
                  <a:lnTo>
                    <a:pt x="48" y="6"/>
                  </a:lnTo>
                  <a:lnTo>
                    <a:pt x="62" y="3"/>
                  </a:lnTo>
                  <a:lnTo>
                    <a:pt x="82" y="0"/>
                  </a:lnTo>
                  <a:lnTo>
                    <a:pt x="94" y="3"/>
                  </a:lnTo>
                  <a:lnTo>
                    <a:pt x="108" y="6"/>
                  </a:lnTo>
                  <a:lnTo>
                    <a:pt x="122" y="14"/>
                  </a:lnTo>
                  <a:lnTo>
                    <a:pt x="133" y="23"/>
                  </a:lnTo>
                  <a:lnTo>
                    <a:pt x="142" y="37"/>
                  </a:lnTo>
                  <a:lnTo>
                    <a:pt x="150" y="51"/>
                  </a:lnTo>
                  <a:lnTo>
                    <a:pt x="156" y="68"/>
                  </a:lnTo>
                  <a:lnTo>
                    <a:pt x="156" y="88"/>
                  </a:lnTo>
                  <a:lnTo>
                    <a:pt x="156" y="108"/>
                  </a:lnTo>
                  <a:lnTo>
                    <a:pt x="150" y="125"/>
                  </a:lnTo>
                  <a:lnTo>
                    <a:pt x="142" y="139"/>
                  </a:lnTo>
                  <a:lnTo>
                    <a:pt x="131" y="153"/>
                  </a:lnTo>
                  <a:lnTo>
                    <a:pt x="119" y="162"/>
                  </a:lnTo>
                  <a:lnTo>
                    <a:pt x="105" y="168"/>
                  </a:lnTo>
                  <a:lnTo>
                    <a:pt x="91" y="173"/>
                  </a:lnTo>
                  <a:lnTo>
                    <a:pt x="77" y="173"/>
                  </a:lnTo>
                  <a:close/>
                  <a:moveTo>
                    <a:pt x="25" y="82"/>
                  </a:moveTo>
                  <a:lnTo>
                    <a:pt x="25" y="82"/>
                  </a:lnTo>
                  <a:lnTo>
                    <a:pt x="28" y="102"/>
                  </a:lnTo>
                  <a:lnTo>
                    <a:pt x="31" y="119"/>
                  </a:lnTo>
                  <a:lnTo>
                    <a:pt x="37" y="131"/>
                  </a:lnTo>
                  <a:lnTo>
                    <a:pt x="43" y="142"/>
                  </a:lnTo>
                  <a:lnTo>
                    <a:pt x="51" y="151"/>
                  </a:lnTo>
                  <a:lnTo>
                    <a:pt x="60" y="156"/>
                  </a:lnTo>
                  <a:lnTo>
                    <a:pt x="71" y="159"/>
                  </a:lnTo>
                  <a:lnTo>
                    <a:pt x="79" y="162"/>
                  </a:lnTo>
                  <a:lnTo>
                    <a:pt x="91" y="159"/>
                  </a:lnTo>
                  <a:lnTo>
                    <a:pt x="102" y="156"/>
                  </a:lnTo>
                  <a:lnTo>
                    <a:pt x="111" y="151"/>
                  </a:lnTo>
                  <a:lnTo>
                    <a:pt x="116" y="142"/>
                  </a:lnTo>
                  <a:lnTo>
                    <a:pt x="122" y="131"/>
                  </a:lnTo>
                  <a:lnTo>
                    <a:pt x="128" y="119"/>
                  </a:lnTo>
                  <a:lnTo>
                    <a:pt x="131" y="105"/>
                  </a:lnTo>
                  <a:lnTo>
                    <a:pt x="131" y="88"/>
                  </a:lnTo>
                  <a:lnTo>
                    <a:pt x="131" y="71"/>
                  </a:lnTo>
                  <a:lnTo>
                    <a:pt x="128" y="57"/>
                  </a:lnTo>
                  <a:lnTo>
                    <a:pt x="122" y="43"/>
                  </a:lnTo>
                  <a:lnTo>
                    <a:pt x="116" y="31"/>
                  </a:lnTo>
                  <a:lnTo>
                    <a:pt x="111" y="23"/>
                  </a:lnTo>
                  <a:lnTo>
                    <a:pt x="102" y="17"/>
                  </a:lnTo>
                  <a:lnTo>
                    <a:pt x="91" y="11"/>
                  </a:lnTo>
                  <a:lnTo>
                    <a:pt x="79" y="11"/>
                  </a:lnTo>
                  <a:lnTo>
                    <a:pt x="68" y="11"/>
                  </a:lnTo>
                  <a:lnTo>
                    <a:pt x="57" y="14"/>
                  </a:lnTo>
                  <a:lnTo>
                    <a:pt x="48" y="23"/>
                  </a:lnTo>
                  <a:lnTo>
                    <a:pt x="40" y="28"/>
                  </a:lnTo>
                  <a:lnTo>
                    <a:pt x="34" y="40"/>
                  </a:lnTo>
                  <a:lnTo>
                    <a:pt x="31" y="51"/>
                  </a:lnTo>
                  <a:lnTo>
                    <a:pt x="28" y="65"/>
                  </a:lnTo>
                  <a:lnTo>
                    <a:pt x="25" y="82"/>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27" name="Freeform 27"/>
            <p:cNvSpPr>
              <a:spLocks/>
            </p:cNvSpPr>
            <p:nvPr/>
          </p:nvSpPr>
          <p:spPr bwMode="auto">
            <a:xfrm>
              <a:off x="4365" y="2866"/>
              <a:ext cx="100" cy="167"/>
            </a:xfrm>
            <a:custGeom>
              <a:avLst/>
              <a:gdLst>
                <a:gd name="T0" fmla="*/ 37 w 100"/>
                <a:gd name="T1" fmla="*/ 167 h 167"/>
                <a:gd name="T2" fmla="*/ 0 w 100"/>
                <a:gd name="T3" fmla="*/ 167 h 167"/>
                <a:gd name="T4" fmla="*/ 0 w 100"/>
                <a:gd name="T5" fmla="*/ 167 h 167"/>
                <a:gd name="T6" fmla="*/ 6 w 100"/>
                <a:gd name="T7" fmla="*/ 165 h 167"/>
                <a:gd name="T8" fmla="*/ 6 w 100"/>
                <a:gd name="T9" fmla="*/ 156 h 167"/>
                <a:gd name="T10" fmla="*/ 6 w 100"/>
                <a:gd name="T11" fmla="*/ 11 h 167"/>
                <a:gd name="T12" fmla="*/ 6 w 100"/>
                <a:gd name="T13" fmla="*/ 11 h 167"/>
                <a:gd name="T14" fmla="*/ 6 w 100"/>
                <a:gd name="T15" fmla="*/ 3 h 167"/>
                <a:gd name="T16" fmla="*/ 0 w 100"/>
                <a:gd name="T17" fmla="*/ 0 h 167"/>
                <a:gd name="T18" fmla="*/ 100 w 100"/>
                <a:gd name="T19" fmla="*/ 0 h 167"/>
                <a:gd name="T20" fmla="*/ 100 w 100"/>
                <a:gd name="T21" fmla="*/ 23 h 167"/>
                <a:gd name="T22" fmla="*/ 100 w 100"/>
                <a:gd name="T23" fmla="*/ 23 h 167"/>
                <a:gd name="T24" fmla="*/ 91 w 100"/>
                <a:gd name="T25" fmla="*/ 14 h 167"/>
                <a:gd name="T26" fmla="*/ 77 w 100"/>
                <a:gd name="T27" fmla="*/ 11 h 167"/>
                <a:gd name="T28" fmla="*/ 77 w 100"/>
                <a:gd name="T29" fmla="*/ 11 h 167"/>
                <a:gd name="T30" fmla="*/ 31 w 100"/>
                <a:gd name="T31" fmla="*/ 11 h 167"/>
                <a:gd name="T32" fmla="*/ 31 w 100"/>
                <a:gd name="T33" fmla="*/ 68 h 167"/>
                <a:gd name="T34" fmla="*/ 71 w 100"/>
                <a:gd name="T35" fmla="*/ 68 h 167"/>
                <a:gd name="T36" fmla="*/ 71 w 100"/>
                <a:gd name="T37" fmla="*/ 68 h 167"/>
                <a:gd name="T38" fmla="*/ 77 w 100"/>
                <a:gd name="T39" fmla="*/ 65 h 167"/>
                <a:gd name="T40" fmla="*/ 80 w 100"/>
                <a:gd name="T41" fmla="*/ 62 h 167"/>
                <a:gd name="T42" fmla="*/ 80 w 100"/>
                <a:gd name="T43" fmla="*/ 88 h 167"/>
                <a:gd name="T44" fmla="*/ 80 w 100"/>
                <a:gd name="T45" fmla="*/ 88 h 167"/>
                <a:gd name="T46" fmla="*/ 77 w 100"/>
                <a:gd name="T47" fmla="*/ 82 h 167"/>
                <a:gd name="T48" fmla="*/ 71 w 100"/>
                <a:gd name="T49" fmla="*/ 82 h 167"/>
                <a:gd name="T50" fmla="*/ 31 w 100"/>
                <a:gd name="T51" fmla="*/ 82 h 167"/>
                <a:gd name="T52" fmla="*/ 31 w 100"/>
                <a:gd name="T53" fmla="*/ 156 h 167"/>
                <a:gd name="T54" fmla="*/ 31 w 100"/>
                <a:gd name="T55" fmla="*/ 156 h 167"/>
                <a:gd name="T56" fmla="*/ 31 w 100"/>
                <a:gd name="T57" fmla="*/ 165 h 167"/>
                <a:gd name="T58" fmla="*/ 37 w 100"/>
                <a:gd name="T59" fmla="*/ 167 h 167"/>
                <a:gd name="T60" fmla="*/ 37 w 100"/>
                <a:gd name="T61" fmla="*/ 167 h 167"/>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100" h="167">
                  <a:moveTo>
                    <a:pt x="37" y="167"/>
                  </a:moveTo>
                  <a:lnTo>
                    <a:pt x="0" y="167"/>
                  </a:lnTo>
                  <a:lnTo>
                    <a:pt x="6" y="165"/>
                  </a:lnTo>
                  <a:lnTo>
                    <a:pt x="6" y="156"/>
                  </a:lnTo>
                  <a:lnTo>
                    <a:pt x="6" y="11"/>
                  </a:lnTo>
                  <a:lnTo>
                    <a:pt x="6" y="3"/>
                  </a:lnTo>
                  <a:lnTo>
                    <a:pt x="0" y="0"/>
                  </a:lnTo>
                  <a:lnTo>
                    <a:pt x="100" y="0"/>
                  </a:lnTo>
                  <a:lnTo>
                    <a:pt x="100" y="23"/>
                  </a:lnTo>
                  <a:lnTo>
                    <a:pt x="91" y="14"/>
                  </a:lnTo>
                  <a:lnTo>
                    <a:pt x="77" y="11"/>
                  </a:lnTo>
                  <a:lnTo>
                    <a:pt x="31" y="11"/>
                  </a:lnTo>
                  <a:lnTo>
                    <a:pt x="31" y="68"/>
                  </a:lnTo>
                  <a:lnTo>
                    <a:pt x="71" y="68"/>
                  </a:lnTo>
                  <a:lnTo>
                    <a:pt x="77" y="65"/>
                  </a:lnTo>
                  <a:lnTo>
                    <a:pt x="80" y="62"/>
                  </a:lnTo>
                  <a:lnTo>
                    <a:pt x="80" y="88"/>
                  </a:lnTo>
                  <a:lnTo>
                    <a:pt x="77" y="82"/>
                  </a:lnTo>
                  <a:lnTo>
                    <a:pt x="71" y="82"/>
                  </a:lnTo>
                  <a:lnTo>
                    <a:pt x="31" y="82"/>
                  </a:lnTo>
                  <a:lnTo>
                    <a:pt x="31" y="156"/>
                  </a:lnTo>
                  <a:lnTo>
                    <a:pt x="31" y="165"/>
                  </a:lnTo>
                  <a:lnTo>
                    <a:pt x="37" y="167"/>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grpSp>
      <p:sp>
        <p:nvSpPr>
          <p:cNvPr id="28" name="Text Box 29"/>
          <p:cNvSpPr txBox="1">
            <a:spLocks noChangeArrowheads="1"/>
          </p:cNvSpPr>
          <p:nvPr/>
        </p:nvSpPr>
        <p:spPr bwMode="auto">
          <a:xfrm>
            <a:off x="323850" y="4941888"/>
            <a:ext cx="8351838" cy="106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3200" b="1" dirty="0" err="1">
                <a:solidFill>
                  <a:schemeClr val="tx2"/>
                </a:solidFill>
                <a:latin typeface="Lucida Sans" pitchFamily="34" charset="0"/>
              </a:rPr>
              <a:t>UoS</a:t>
            </a:r>
            <a:r>
              <a:rPr lang="en-GB" sz="3200" b="1" dirty="0">
                <a:solidFill>
                  <a:schemeClr val="tx2"/>
                </a:solidFill>
                <a:latin typeface="Lucida Sans" pitchFamily="34" charset="0"/>
              </a:rPr>
              <a:t> Libraries</a:t>
            </a:r>
          </a:p>
          <a:p>
            <a:pPr algn="l" eaLnBrk="1" hangingPunct="1"/>
            <a:r>
              <a:rPr lang="en-GB" sz="3200" b="1" dirty="0" smtClean="0">
                <a:solidFill>
                  <a:schemeClr val="tx2"/>
                </a:solidFill>
                <a:latin typeface="Lucida Sans" pitchFamily="34" charset="0"/>
              </a:rPr>
              <a:t>2013</a:t>
            </a:r>
            <a:endParaRPr lang="en-GB" sz="3200" b="1" dirty="0">
              <a:latin typeface="Lucida Sans" pitchFamily="34" charset="0"/>
            </a:endParaRPr>
          </a:p>
        </p:txBody>
      </p:sp>
      <p:sp>
        <p:nvSpPr>
          <p:cNvPr id="5122" name="Rectangle 2"/>
          <p:cNvSpPr>
            <a:spLocks noGrp="1" noChangeArrowheads="1"/>
          </p:cNvSpPr>
          <p:nvPr>
            <p:ph type="ctrTitle"/>
          </p:nvPr>
        </p:nvSpPr>
        <p:spPr>
          <a:xfrm>
            <a:off x="358775" y="1700213"/>
            <a:ext cx="8426450" cy="1873250"/>
          </a:xfrm>
        </p:spPr>
        <p:txBody>
          <a:bodyPr anchor="t"/>
          <a:lstStyle>
            <a:lvl1pPr>
              <a:lnSpc>
                <a:spcPct val="90000"/>
              </a:lnSpc>
              <a:defRPr sz="6000" b="0">
                <a:solidFill>
                  <a:schemeClr val="tx1"/>
                </a:solidFill>
              </a:defRPr>
            </a:lvl1pPr>
          </a:lstStyle>
          <a:p>
            <a:pPr lvl="0"/>
            <a:r>
              <a:rPr lang="en-GB" noProof="0" smtClean="0"/>
              <a:t>Click to edit Master title style</a:t>
            </a:r>
          </a:p>
        </p:txBody>
      </p:sp>
    </p:spTree>
    <p:extLst>
      <p:ext uri="{BB962C8B-B14F-4D97-AF65-F5344CB8AC3E}">
        <p14:creationId xmlns:p14="http://schemas.microsoft.com/office/powerpoint/2010/main" val="2933425370"/>
      </p:ext>
    </p:extLst>
  </p:cSld>
  <p:clrMapOvr>
    <a:masterClrMapping/>
  </p:clrMapOvr>
  <p:transition spd="med">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A5A5322E-1030-4016-9E27-5054C441CEF1}" type="slidenum">
              <a:rPr lang="en-GB"/>
              <a:pPr>
                <a:defRPr/>
              </a:pPr>
              <a:t>‹#›</a:t>
            </a:fld>
            <a:endParaRPr lang="en-GB"/>
          </a:p>
        </p:txBody>
      </p:sp>
    </p:spTree>
    <p:extLst>
      <p:ext uri="{BB962C8B-B14F-4D97-AF65-F5344CB8AC3E}">
        <p14:creationId xmlns:p14="http://schemas.microsoft.com/office/powerpoint/2010/main" val="1466206685"/>
      </p:ext>
    </p:extLst>
  </p:cSld>
  <p:clrMapOvr>
    <a:masterClrMapping/>
  </p:clrMapOvr>
  <p:transition spd="med">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78613" y="0"/>
            <a:ext cx="2106612" cy="6202363"/>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358775" y="0"/>
            <a:ext cx="6167438" cy="62023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EDB106E4-E4FD-43A4-B2E8-F09690725153}" type="slidenum">
              <a:rPr lang="en-GB"/>
              <a:pPr>
                <a:defRPr/>
              </a:pPr>
              <a:t>‹#›</a:t>
            </a:fld>
            <a:endParaRPr lang="en-GB"/>
          </a:p>
        </p:txBody>
      </p:sp>
    </p:spTree>
    <p:extLst>
      <p:ext uri="{BB962C8B-B14F-4D97-AF65-F5344CB8AC3E}">
        <p14:creationId xmlns:p14="http://schemas.microsoft.com/office/powerpoint/2010/main" val="1541919446"/>
      </p:ext>
    </p:extLst>
  </p:cSld>
  <p:clrMapOvr>
    <a:masterClrMapping/>
  </p:clrMapOvr>
  <p:transition spd="med">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1F67F4B6-871E-4C77-B175-DE993B74D00D}" type="slidenum">
              <a:rPr lang="en-GB"/>
              <a:pPr>
                <a:defRPr/>
              </a:pPr>
              <a:t>‹#›</a:t>
            </a:fld>
            <a:endParaRPr lang="en-GB"/>
          </a:p>
        </p:txBody>
      </p:sp>
    </p:spTree>
    <p:extLst>
      <p:ext uri="{BB962C8B-B14F-4D97-AF65-F5344CB8AC3E}">
        <p14:creationId xmlns:p14="http://schemas.microsoft.com/office/powerpoint/2010/main" val="87427390"/>
      </p:ext>
    </p:extLst>
  </p:cSld>
  <p:clrMapOvr>
    <a:masterClrMapping/>
  </p:clrMapOvr>
  <p:transition spd="med">
    <p:fade/>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41717D17-95F8-48EF-ADCB-15697ED7ADB8}" type="slidenum">
              <a:rPr lang="en-GB"/>
              <a:pPr>
                <a:defRPr/>
              </a:pPr>
              <a:t>‹#›</a:t>
            </a:fld>
            <a:endParaRPr lang="en-GB"/>
          </a:p>
        </p:txBody>
      </p:sp>
    </p:spTree>
    <p:extLst>
      <p:ext uri="{BB962C8B-B14F-4D97-AF65-F5344CB8AC3E}">
        <p14:creationId xmlns:p14="http://schemas.microsoft.com/office/powerpoint/2010/main" val="3931464324"/>
      </p:ext>
    </p:extLst>
  </p:cSld>
  <p:clrMapOvr>
    <a:masterClrMapping/>
  </p:clrMapOvr>
  <p:transition spd="med">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358775" y="1700213"/>
            <a:ext cx="4137025" cy="45021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700213"/>
            <a:ext cx="4137025" cy="45021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9D7C8834-DD93-4E8C-BC4A-0E0490ACA6EE}" type="slidenum">
              <a:rPr lang="en-GB"/>
              <a:pPr>
                <a:defRPr/>
              </a:pPr>
              <a:t>‹#›</a:t>
            </a:fld>
            <a:endParaRPr lang="en-GB"/>
          </a:p>
        </p:txBody>
      </p:sp>
    </p:spTree>
    <p:extLst>
      <p:ext uri="{BB962C8B-B14F-4D97-AF65-F5344CB8AC3E}">
        <p14:creationId xmlns:p14="http://schemas.microsoft.com/office/powerpoint/2010/main" val="1748324302"/>
      </p:ext>
    </p:extLst>
  </p:cSld>
  <p:clrMapOvr>
    <a:masterClrMapping/>
  </p:clrMapOvr>
  <p:transition spd="med">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Rectangle 4"/>
          <p:cNvSpPr>
            <a:spLocks noGrp="1" noChangeArrowheads="1"/>
          </p:cNvSpPr>
          <p:nvPr>
            <p:ph type="dt" sz="half" idx="10"/>
          </p:nvPr>
        </p:nvSpPr>
        <p:spPr>
          <a:ln/>
        </p:spPr>
        <p:txBody>
          <a:bodyPr/>
          <a:lstStyle>
            <a:lvl1pPr>
              <a:defRPr/>
            </a:lvl1pPr>
          </a:lstStyle>
          <a:p>
            <a:pPr>
              <a:defRPr/>
            </a:pPr>
            <a:endParaRPr lang="en-GB"/>
          </a:p>
        </p:txBody>
      </p:sp>
      <p:sp>
        <p:nvSpPr>
          <p:cNvPr id="8" name="Rectangle 5"/>
          <p:cNvSpPr>
            <a:spLocks noGrp="1" noChangeArrowheads="1"/>
          </p:cNvSpPr>
          <p:nvPr>
            <p:ph type="ftr" sz="quarter" idx="11"/>
          </p:nvPr>
        </p:nvSpPr>
        <p:spPr>
          <a:ln/>
        </p:spPr>
        <p:txBody>
          <a:bodyPr/>
          <a:lstStyle>
            <a:lvl1pPr>
              <a:defRPr/>
            </a:lvl1pPr>
          </a:lstStyle>
          <a:p>
            <a:pPr>
              <a:defRPr/>
            </a:pPr>
            <a:endParaRPr lang="en-GB"/>
          </a:p>
        </p:txBody>
      </p:sp>
      <p:sp>
        <p:nvSpPr>
          <p:cNvPr id="9" name="Rectangle 6"/>
          <p:cNvSpPr>
            <a:spLocks noGrp="1" noChangeArrowheads="1"/>
          </p:cNvSpPr>
          <p:nvPr>
            <p:ph type="sldNum" sz="quarter" idx="12"/>
          </p:nvPr>
        </p:nvSpPr>
        <p:spPr>
          <a:ln/>
        </p:spPr>
        <p:txBody>
          <a:bodyPr/>
          <a:lstStyle>
            <a:lvl1pPr>
              <a:defRPr/>
            </a:lvl1pPr>
          </a:lstStyle>
          <a:p>
            <a:pPr>
              <a:defRPr/>
            </a:pPr>
            <a:fld id="{6A427D82-9651-46D3-B3A4-25BBB08BF2BA}" type="slidenum">
              <a:rPr lang="en-GB"/>
              <a:pPr>
                <a:defRPr/>
              </a:pPr>
              <a:t>‹#›</a:t>
            </a:fld>
            <a:endParaRPr lang="en-GB"/>
          </a:p>
        </p:txBody>
      </p:sp>
    </p:spTree>
    <p:extLst>
      <p:ext uri="{BB962C8B-B14F-4D97-AF65-F5344CB8AC3E}">
        <p14:creationId xmlns:p14="http://schemas.microsoft.com/office/powerpoint/2010/main" val="818552062"/>
      </p:ext>
    </p:extLst>
  </p:cSld>
  <p:clrMapOvr>
    <a:masterClrMapping/>
  </p:clrMapOvr>
  <p:transition spd="med">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Rectangle 4"/>
          <p:cNvSpPr>
            <a:spLocks noGrp="1" noChangeArrowheads="1"/>
          </p:cNvSpPr>
          <p:nvPr>
            <p:ph type="dt" sz="half" idx="10"/>
          </p:nvPr>
        </p:nvSpPr>
        <p:spPr>
          <a:ln/>
        </p:spPr>
        <p:txBody>
          <a:bodyPr/>
          <a:lstStyle>
            <a:lvl1pPr>
              <a:defRPr/>
            </a:lvl1pPr>
          </a:lstStyle>
          <a:p>
            <a:pPr>
              <a:defRPr/>
            </a:pPr>
            <a:endParaRPr lang="en-GB"/>
          </a:p>
        </p:txBody>
      </p:sp>
      <p:sp>
        <p:nvSpPr>
          <p:cNvPr id="4" name="Rectangle 5"/>
          <p:cNvSpPr>
            <a:spLocks noGrp="1" noChangeArrowheads="1"/>
          </p:cNvSpPr>
          <p:nvPr>
            <p:ph type="ftr" sz="quarter" idx="11"/>
          </p:nvPr>
        </p:nvSpPr>
        <p:spPr>
          <a:ln/>
        </p:spPr>
        <p:txBody>
          <a:bodyPr/>
          <a:lstStyle>
            <a:lvl1pPr>
              <a:defRPr/>
            </a:lvl1pPr>
          </a:lstStyle>
          <a:p>
            <a:pPr>
              <a:defRPr/>
            </a:pPr>
            <a:endParaRPr lang="en-GB"/>
          </a:p>
        </p:txBody>
      </p:sp>
      <p:sp>
        <p:nvSpPr>
          <p:cNvPr id="5" name="Rectangle 6"/>
          <p:cNvSpPr>
            <a:spLocks noGrp="1" noChangeArrowheads="1"/>
          </p:cNvSpPr>
          <p:nvPr>
            <p:ph type="sldNum" sz="quarter" idx="12"/>
          </p:nvPr>
        </p:nvSpPr>
        <p:spPr>
          <a:ln/>
        </p:spPr>
        <p:txBody>
          <a:bodyPr/>
          <a:lstStyle>
            <a:lvl1pPr>
              <a:defRPr/>
            </a:lvl1pPr>
          </a:lstStyle>
          <a:p>
            <a:pPr>
              <a:defRPr/>
            </a:pPr>
            <a:fld id="{FAC4024C-E8CB-4A36-A0F9-7DCC4A757B5E}" type="slidenum">
              <a:rPr lang="en-GB"/>
              <a:pPr>
                <a:defRPr/>
              </a:pPr>
              <a:t>‹#›</a:t>
            </a:fld>
            <a:endParaRPr lang="en-GB"/>
          </a:p>
        </p:txBody>
      </p:sp>
    </p:spTree>
    <p:extLst>
      <p:ext uri="{BB962C8B-B14F-4D97-AF65-F5344CB8AC3E}">
        <p14:creationId xmlns:p14="http://schemas.microsoft.com/office/powerpoint/2010/main" val="115230996"/>
      </p:ext>
    </p:extLst>
  </p:cSld>
  <p:clrMapOvr>
    <a:masterClrMapping/>
  </p:clrMapOvr>
  <p:transition spd="med">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p>
        </p:txBody>
      </p:sp>
      <p:sp>
        <p:nvSpPr>
          <p:cNvPr id="3" name="Rectangle 5"/>
          <p:cNvSpPr>
            <a:spLocks noGrp="1" noChangeArrowheads="1"/>
          </p:cNvSpPr>
          <p:nvPr>
            <p:ph type="ftr" sz="quarter" idx="11"/>
          </p:nvPr>
        </p:nvSpPr>
        <p:spPr>
          <a:ln/>
        </p:spPr>
        <p:txBody>
          <a:bodyPr/>
          <a:lstStyle>
            <a:lvl1pPr>
              <a:defRPr/>
            </a:lvl1pPr>
          </a:lstStyle>
          <a:p>
            <a:pPr>
              <a:defRPr/>
            </a:pPr>
            <a:endParaRPr lang="en-GB"/>
          </a:p>
        </p:txBody>
      </p:sp>
      <p:sp>
        <p:nvSpPr>
          <p:cNvPr id="4" name="Rectangle 6"/>
          <p:cNvSpPr>
            <a:spLocks noGrp="1" noChangeArrowheads="1"/>
          </p:cNvSpPr>
          <p:nvPr>
            <p:ph type="sldNum" sz="quarter" idx="12"/>
          </p:nvPr>
        </p:nvSpPr>
        <p:spPr>
          <a:ln/>
        </p:spPr>
        <p:txBody>
          <a:bodyPr/>
          <a:lstStyle>
            <a:lvl1pPr>
              <a:defRPr/>
            </a:lvl1pPr>
          </a:lstStyle>
          <a:p>
            <a:pPr>
              <a:defRPr/>
            </a:pPr>
            <a:fld id="{D57E42E9-B338-4384-82FA-00A65C816292}" type="slidenum">
              <a:rPr lang="en-GB"/>
              <a:pPr>
                <a:defRPr/>
              </a:pPr>
              <a:t>‹#›</a:t>
            </a:fld>
            <a:endParaRPr lang="en-GB"/>
          </a:p>
        </p:txBody>
      </p:sp>
    </p:spTree>
    <p:extLst>
      <p:ext uri="{BB962C8B-B14F-4D97-AF65-F5344CB8AC3E}">
        <p14:creationId xmlns:p14="http://schemas.microsoft.com/office/powerpoint/2010/main" val="2127180510"/>
      </p:ext>
    </p:extLst>
  </p:cSld>
  <p:clrMapOvr>
    <a:masterClrMapping/>
  </p:clrMapOvr>
  <p:transition spd="med">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1B8066EB-35C6-4AFB-9172-34A46BFA3624}" type="slidenum">
              <a:rPr lang="en-GB"/>
              <a:pPr>
                <a:defRPr/>
              </a:pPr>
              <a:t>‹#›</a:t>
            </a:fld>
            <a:endParaRPr lang="en-GB"/>
          </a:p>
        </p:txBody>
      </p:sp>
    </p:spTree>
    <p:extLst>
      <p:ext uri="{BB962C8B-B14F-4D97-AF65-F5344CB8AC3E}">
        <p14:creationId xmlns:p14="http://schemas.microsoft.com/office/powerpoint/2010/main" val="4095533389"/>
      </p:ext>
    </p:extLst>
  </p:cSld>
  <p:clrMapOvr>
    <a:masterClrMapping/>
  </p:clrMapOvr>
  <p:transition spd="med">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216494E2-7A72-4142-B8CD-03BACF1EA159}" type="slidenum">
              <a:rPr lang="en-GB"/>
              <a:pPr>
                <a:defRPr/>
              </a:pPr>
              <a:t>‹#›</a:t>
            </a:fld>
            <a:endParaRPr lang="en-GB"/>
          </a:p>
        </p:txBody>
      </p:sp>
    </p:spTree>
    <p:extLst>
      <p:ext uri="{BB962C8B-B14F-4D97-AF65-F5344CB8AC3E}">
        <p14:creationId xmlns:p14="http://schemas.microsoft.com/office/powerpoint/2010/main" val="649163721"/>
      </p:ext>
    </p:extLst>
  </p:cSld>
  <p:clrMapOvr>
    <a:masterClrMapping/>
  </p:clrMapOvr>
  <p:transition spd="med">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gradFill rotWithShape="0">
          <a:gsLst>
            <a:gs pos="0">
              <a:schemeClr val="bg1"/>
            </a:gs>
            <a:gs pos="100000">
              <a:srgbClr val="337D9D"/>
            </a:gs>
          </a:gsLst>
          <a:lin ang="5400000" scaled="1"/>
        </a:gra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58775" y="0"/>
            <a:ext cx="8426450" cy="13414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b" anchorCtr="0" compatLnSpc="1">
            <a:prstTxWarp prst="textNoShape">
              <a:avLst/>
            </a:prstTxWarp>
          </a:bodyPr>
          <a:lstStyle/>
          <a:p>
            <a:pPr lvl="0"/>
            <a:r>
              <a:rPr lang="en-GB" smtClean="0"/>
              <a:t>Click to edit Master title style</a:t>
            </a:r>
          </a:p>
        </p:txBody>
      </p:sp>
      <p:sp>
        <p:nvSpPr>
          <p:cNvPr id="1027" name="Rectangle 3"/>
          <p:cNvSpPr>
            <a:spLocks noGrp="1" noChangeArrowheads="1"/>
          </p:cNvSpPr>
          <p:nvPr>
            <p:ph type="body" idx="1"/>
          </p:nvPr>
        </p:nvSpPr>
        <p:spPr bwMode="auto">
          <a:xfrm>
            <a:off x="358775" y="1700213"/>
            <a:ext cx="8426450" cy="45021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
        <p:nvSpPr>
          <p:cNvPr id="4100" name="Rectangle 4"/>
          <p:cNvSpPr>
            <a:spLocks noGrp="1" noChangeArrowheads="1"/>
          </p:cNvSpPr>
          <p:nvPr>
            <p:ph type="dt" sz="half" idx="2"/>
          </p:nvPr>
        </p:nvSpPr>
        <p:spPr bwMode="auto">
          <a:xfrm>
            <a:off x="358775" y="6308725"/>
            <a:ext cx="1905000" cy="180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b" anchorCtr="0" compatLnSpc="1">
            <a:prstTxWarp prst="textNoShape">
              <a:avLst/>
            </a:prstTxWarp>
          </a:bodyPr>
          <a:lstStyle>
            <a:lvl1pPr algn="l" eaLnBrk="0" hangingPunct="0">
              <a:defRPr sz="1400" smtClean="0">
                <a:latin typeface="+mn-lt"/>
                <a:ea typeface="+mn-ea"/>
              </a:defRPr>
            </a:lvl1pPr>
          </a:lstStyle>
          <a:p>
            <a:pPr>
              <a:defRPr/>
            </a:pPr>
            <a:endParaRPr lang="en-GB"/>
          </a:p>
        </p:txBody>
      </p:sp>
      <p:sp>
        <p:nvSpPr>
          <p:cNvPr id="4101" name="Rectangle 5"/>
          <p:cNvSpPr>
            <a:spLocks noGrp="1" noChangeArrowheads="1"/>
          </p:cNvSpPr>
          <p:nvPr>
            <p:ph type="ftr" sz="quarter" idx="3"/>
          </p:nvPr>
        </p:nvSpPr>
        <p:spPr bwMode="auto">
          <a:xfrm>
            <a:off x="2268538" y="6308725"/>
            <a:ext cx="4608512" cy="180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b" anchorCtr="0" compatLnSpc="1">
            <a:prstTxWarp prst="textNoShape">
              <a:avLst/>
            </a:prstTxWarp>
          </a:bodyPr>
          <a:lstStyle>
            <a:lvl1pPr eaLnBrk="0" hangingPunct="0">
              <a:defRPr sz="1400" smtClean="0">
                <a:latin typeface="+mn-lt"/>
                <a:ea typeface="+mn-ea"/>
              </a:defRPr>
            </a:lvl1pPr>
          </a:lstStyle>
          <a:p>
            <a:pPr>
              <a:defRPr/>
            </a:pPr>
            <a:endParaRPr lang="en-GB"/>
          </a:p>
        </p:txBody>
      </p:sp>
      <p:sp>
        <p:nvSpPr>
          <p:cNvPr id="4102" name="Rectangle 6"/>
          <p:cNvSpPr>
            <a:spLocks noGrp="1" noChangeArrowheads="1"/>
          </p:cNvSpPr>
          <p:nvPr>
            <p:ph type="sldNum" sz="quarter" idx="4"/>
          </p:nvPr>
        </p:nvSpPr>
        <p:spPr bwMode="auto">
          <a:xfrm>
            <a:off x="6877050" y="6308725"/>
            <a:ext cx="1908175" cy="180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b" anchorCtr="0" compatLnSpc="1">
            <a:prstTxWarp prst="textNoShape">
              <a:avLst/>
            </a:prstTxWarp>
          </a:bodyPr>
          <a:lstStyle>
            <a:lvl1pPr algn="r" eaLnBrk="0" hangingPunct="0">
              <a:defRPr sz="1400" smtClean="0">
                <a:latin typeface="+mn-lt"/>
                <a:ea typeface="+mn-ea"/>
              </a:defRPr>
            </a:lvl1pPr>
          </a:lstStyle>
          <a:p>
            <a:pPr>
              <a:defRPr/>
            </a:pPr>
            <a:fld id="{0BD8513D-59E5-4338-9335-6F9A227D6BF4}" type="slidenum">
              <a:rPr lang="en-GB"/>
              <a:pPr>
                <a:defRPr/>
              </a:pPr>
              <a:t>‹#›</a:t>
            </a:fld>
            <a:endParaRPr lang="en-GB"/>
          </a:p>
        </p:txBody>
      </p:sp>
    </p:spTree>
  </p:cSld>
  <p:clrMap bg1="dk2" tx1="lt1" bg2="dk1" tx2="lt2" accent1="accent1" accent2="accent2" accent3="accent3" accent4="accent4" accent5="accent5" accent6="accent6" hlink="hlink" folHlink="folHlink"/>
  <p:sldLayoutIdLst>
    <p:sldLayoutId id="2147483672"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spd="med">
    <p:fade/>
  </p:transition>
  <p:timing>
    <p:tnLst>
      <p:par>
        <p:cTn id="1" dur="indefinite" restart="never" nodeType="tmRoot"/>
      </p:par>
    </p:tnLst>
  </p:timing>
  <p:hf hdr="0" ftr="0" dt="0"/>
  <p:txStyles>
    <p:titleStyle>
      <a:lvl1pPr algn="l" rtl="0" eaLnBrk="0" fontAlgn="base" hangingPunct="0">
        <a:spcBef>
          <a:spcPct val="0"/>
        </a:spcBef>
        <a:spcAft>
          <a:spcPct val="0"/>
        </a:spcAft>
        <a:defRPr sz="3600" b="1">
          <a:solidFill>
            <a:schemeClr val="tx2"/>
          </a:solidFill>
          <a:latin typeface="+mj-lt"/>
          <a:ea typeface="+mj-ea"/>
          <a:cs typeface="+mj-cs"/>
        </a:defRPr>
      </a:lvl1pPr>
      <a:lvl2pPr algn="l" rtl="0" eaLnBrk="0" fontAlgn="base" hangingPunct="0">
        <a:spcBef>
          <a:spcPct val="0"/>
        </a:spcBef>
        <a:spcAft>
          <a:spcPct val="0"/>
        </a:spcAft>
        <a:defRPr sz="3600" b="1">
          <a:solidFill>
            <a:schemeClr val="tx2"/>
          </a:solidFill>
          <a:latin typeface="Lucida Sans" pitchFamily="34" charset="0"/>
          <a:ea typeface="ＭＳ Ｐゴシック" pitchFamily="34" charset="-128"/>
          <a:cs typeface="Arial" charset="0"/>
        </a:defRPr>
      </a:lvl2pPr>
      <a:lvl3pPr algn="l" rtl="0" eaLnBrk="0" fontAlgn="base" hangingPunct="0">
        <a:spcBef>
          <a:spcPct val="0"/>
        </a:spcBef>
        <a:spcAft>
          <a:spcPct val="0"/>
        </a:spcAft>
        <a:defRPr sz="3600" b="1">
          <a:solidFill>
            <a:schemeClr val="tx2"/>
          </a:solidFill>
          <a:latin typeface="Lucida Sans" pitchFamily="34" charset="0"/>
          <a:ea typeface="ＭＳ Ｐゴシック" pitchFamily="34" charset="-128"/>
          <a:cs typeface="Arial" charset="0"/>
        </a:defRPr>
      </a:lvl3pPr>
      <a:lvl4pPr algn="l" rtl="0" eaLnBrk="0" fontAlgn="base" hangingPunct="0">
        <a:spcBef>
          <a:spcPct val="0"/>
        </a:spcBef>
        <a:spcAft>
          <a:spcPct val="0"/>
        </a:spcAft>
        <a:defRPr sz="3600" b="1">
          <a:solidFill>
            <a:schemeClr val="tx2"/>
          </a:solidFill>
          <a:latin typeface="Lucida Sans" pitchFamily="34" charset="0"/>
          <a:ea typeface="ＭＳ Ｐゴシック" pitchFamily="34" charset="-128"/>
          <a:cs typeface="Arial" charset="0"/>
        </a:defRPr>
      </a:lvl4pPr>
      <a:lvl5pPr algn="l" rtl="0" eaLnBrk="0" fontAlgn="base" hangingPunct="0">
        <a:spcBef>
          <a:spcPct val="0"/>
        </a:spcBef>
        <a:spcAft>
          <a:spcPct val="0"/>
        </a:spcAft>
        <a:defRPr sz="3600" b="1">
          <a:solidFill>
            <a:schemeClr val="tx2"/>
          </a:solidFill>
          <a:latin typeface="Lucida Sans" pitchFamily="34" charset="0"/>
          <a:ea typeface="ＭＳ Ｐゴシック" pitchFamily="34" charset="-128"/>
          <a:cs typeface="Arial" charset="0"/>
        </a:defRPr>
      </a:lvl5pPr>
      <a:lvl6pPr marL="457200" algn="l" rtl="0" fontAlgn="base">
        <a:spcBef>
          <a:spcPct val="0"/>
        </a:spcBef>
        <a:spcAft>
          <a:spcPct val="0"/>
        </a:spcAft>
        <a:defRPr sz="3600" b="1">
          <a:solidFill>
            <a:schemeClr val="tx2"/>
          </a:solidFill>
          <a:latin typeface="Lucida Sans" pitchFamily="34" charset="0"/>
          <a:ea typeface="ＭＳ Ｐゴシック" pitchFamily="34" charset="-128"/>
          <a:cs typeface="Arial" charset="0"/>
        </a:defRPr>
      </a:lvl6pPr>
      <a:lvl7pPr marL="914400" algn="l" rtl="0" fontAlgn="base">
        <a:spcBef>
          <a:spcPct val="0"/>
        </a:spcBef>
        <a:spcAft>
          <a:spcPct val="0"/>
        </a:spcAft>
        <a:defRPr sz="3600" b="1">
          <a:solidFill>
            <a:schemeClr val="tx2"/>
          </a:solidFill>
          <a:latin typeface="Lucida Sans" pitchFamily="34" charset="0"/>
          <a:ea typeface="ＭＳ Ｐゴシック" pitchFamily="34" charset="-128"/>
          <a:cs typeface="Arial" charset="0"/>
        </a:defRPr>
      </a:lvl7pPr>
      <a:lvl8pPr marL="1371600" algn="l" rtl="0" fontAlgn="base">
        <a:spcBef>
          <a:spcPct val="0"/>
        </a:spcBef>
        <a:spcAft>
          <a:spcPct val="0"/>
        </a:spcAft>
        <a:defRPr sz="3600" b="1">
          <a:solidFill>
            <a:schemeClr val="tx2"/>
          </a:solidFill>
          <a:latin typeface="Lucida Sans" pitchFamily="34" charset="0"/>
          <a:ea typeface="ＭＳ Ｐゴシック" pitchFamily="34" charset="-128"/>
          <a:cs typeface="Arial" charset="0"/>
        </a:defRPr>
      </a:lvl8pPr>
      <a:lvl9pPr marL="1828800" algn="l" rtl="0" fontAlgn="base">
        <a:spcBef>
          <a:spcPct val="0"/>
        </a:spcBef>
        <a:spcAft>
          <a:spcPct val="0"/>
        </a:spcAft>
        <a:defRPr sz="3600" b="1">
          <a:solidFill>
            <a:schemeClr val="tx2"/>
          </a:solidFill>
          <a:latin typeface="Lucida Sans" pitchFamily="34" charset="0"/>
          <a:ea typeface="ＭＳ Ｐゴシック" pitchFamily="34" charset="-128"/>
          <a:cs typeface="Arial" charset="0"/>
        </a:defRPr>
      </a:lvl9pPr>
    </p:titleStyle>
    <p:bodyStyle>
      <a:lvl1pPr marL="271463" indent="-271463" algn="l" rtl="0" eaLnBrk="0" fontAlgn="base" hangingPunct="0">
        <a:spcBef>
          <a:spcPct val="70000"/>
        </a:spcBef>
        <a:spcAft>
          <a:spcPct val="0"/>
        </a:spcAft>
        <a:buClr>
          <a:schemeClr val="tx2"/>
        </a:buClr>
        <a:buFont typeface="Wingdings" pitchFamily="2" charset="2"/>
        <a:buChar char="§"/>
        <a:defRPr sz="3000" b="1">
          <a:solidFill>
            <a:schemeClr val="tx1"/>
          </a:solidFill>
          <a:latin typeface="+mn-lt"/>
          <a:ea typeface="+mn-ea"/>
          <a:cs typeface="+mn-cs"/>
        </a:defRPr>
      </a:lvl1pPr>
      <a:lvl2pPr marL="809625" indent="-358775" algn="l" rtl="0" eaLnBrk="0" fontAlgn="base" hangingPunct="0">
        <a:lnSpc>
          <a:spcPct val="90000"/>
        </a:lnSpc>
        <a:spcBef>
          <a:spcPct val="30000"/>
        </a:spcBef>
        <a:spcAft>
          <a:spcPct val="0"/>
        </a:spcAft>
        <a:buClr>
          <a:schemeClr val="tx2"/>
        </a:buClr>
        <a:buFont typeface="Arial" charset="0"/>
        <a:buChar char="–"/>
        <a:defRPr sz="2800" b="1">
          <a:solidFill>
            <a:schemeClr val="tx1"/>
          </a:solidFill>
          <a:latin typeface="+mn-lt"/>
          <a:ea typeface="+mn-ea"/>
          <a:cs typeface="+mn-cs"/>
        </a:defRPr>
      </a:lvl2pPr>
      <a:lvl3pPr marL="1257300" indent="-268288" algn="l" rtl="0" eaLnBrk="0" fontAlgn="base" hangingPunct="0">
        <a:lnSpc>
          <a:spcPct val="90000"/>
        </a:lnSpc>
        <a:spcBef>
          <a:spcPct val="30000"/>
        </a:spcBef>
        <a:spcAft>
          <a:spcPct val="0"/>
        </a:spcAft>
        <a:buClr>
          <a:schemeClr val="tx2"/>
        </a:buClr>
        <a:buFont typeface="Symbol" pitchFamily="18" charset="2"/>
        <a:buChar char="·"/>
        <a:defRPr sz="2400" b="1">
          <a:solidFill>
            <a:schemeClr val="tx1"/>
          </a:solidFill>
          <a:latin typeface="+mn-lt"/>
          <a:ea typeface="+mn-ea"/>
          <a:cs typeface="+mn-cs"/>
        </a:defRPr>
      </a:lvl3pPr>
      <a:lvl4pPr marL="1704975" indent="-268288" algn="l" rtl="0" eaLnBrk="0" fontAlgn="base" hangingPunct="0">
        <a:lnSpc>
          <a:spcPct val="90000"/>
        </a:lnSpc>
        <a:spcBef>
          <a:spcPct val="30000"/>
        </a:spcBef>
        <a:spcAft>
          <a:spcPct val="0"/>
        </a:spcAft>
        <a:buClr>
          <a:schemeClr val="tx2"/>
        </a:buClr>
        <a:buFont typeface="Arial" charset="0"/>
        <a:buChar char="–"/>
        <a:defRPr sz="2000" b="1">
          <a:solidFill>
            <a:schemeClr val="tx1"/>
          </a:solidFill>
          <a:latin typeface="+mn-lt"/>
          <a:ea typeface="+mn-ea"/>
          <a:cs typeface="+mn-cs"/>
        </a:defRPr>
      </a:lvl4pPr>
      <a:lvl5pPr marL="2152650" indent="-268288" algn="l" rtl="0" eaLnBrk="0" fontAlgn="base" hangingPunct="0">
        <a:lnSpc>
          <a:spcPct val="90000"/>
        </a:lnSpc>
        <a:spcBef>
          <a:spcPct val="30000"/>
        </a:spcBef>
        <a:spcAft>
          <a:spcPct val="0"/>
        </a:spcAft>
        <a:buClr>
          <a:schemeClr val="tx2"/>
        </a:buClr>
        <a:buFont typeface="Arial" charset="0"/>
        <a:buChar char="»"/>
        <a:defRPr sz="2000" b="1">
          <a:solidFill>
            <a:schemeClr val="tx1"/>
          </a:solidFill>
          <a:latin typeface="+mn-lt"/>
          <a:ea typeface="+mn-ea"/>
          <a:cs typeface="+mn-cs"/>
        </a:defRPr>
      </a:lvl5pPr>
      <a:lvl6pPr marL="2609850" indent="-268288" algn="l" rtl="0" fontAlgn="base">
        <a:lnSpc>
          <a:spcPct val="90000"/>
        </a:lnSpc>
        <a:spcBef>
          <a:spcPct val="30000"/>
        </a:spcBef>
        <a:spcAft>
          <a:spcPct val="0"/>
        </a:spcAft>
        <a:buClr>
          <a:schemeClr val="tx2"/>
        </a:buClr>
        <a:buFont typeface="Arial" charset="0"/>
        <a:buChar char="»"/>
        <a:defRPr sz="2000" b="1">
          <a:solidFill>
            <a:schemeClr val="tx1"/>
          </a:solidFill>
          <a:latin typeface="+mn-lt"/>
          <a:ea typeface="+mn-ea"/>
          <a:cs typeface="+mn-cs"/>
        </a:defRPr>
      </a:lvl6pPr>
      <a:lvl7pPr marL="3067050" indent="-268288" algn="l" rtl="0" fontAlgn="base">
        <a:lnSpc>
          <a:spcPct val="90000"/>
        </a:lnSpc>
        <a:spcBef>
          <a:spcPct val="30000"/>
        </a:spcBef>
        <a:spcAft>
          <a:spcPct val="0"/>
        </a:spcAft>
        <a:buClr>
          <a:schemeClr val="tx2"/>
        </a:buClr>
        <a:buFont typeface="Arial" charset="0"/>
        <a:buChar char="»"/>
        <a:defRPr sz="2000" b="1">
          <a:solidFill>
            <a:schemeClr val="tx1"/>
          </a:solidFill>
          <a:latin typeface="+mn-lt"/>
          <a:ea typeface="+mn-ea"/>
          <a:cs typeface="+mn-cs"/>
        </a:defRPr>
      </a:lvl7pPr>
      <a:lvl8pPr marL="3524250" indent="-268288" algn="l" rtl="0" fontAlgn="base">
        <a:lnSpc>
          <a:spcPct val="90000"/>
        </a:lnSpc>
        <a:spcBef>
          <a:spcPct val="30000"/>
        </a:spcBef>
        <a:spcAft>
          <a:spcPct val="0"/>
        </a:spcAft>
        <a:buClr>
          <a:schemeClr val="tx2"/>
        </a:buClr>
        <a:buFont typeface="Arial" charset="0"/>
        <a:buChar char="»"/>
        <a:defRPr sz="2000" b="1">
          <a:solidFill>
            <a:schemeClr val="tx1"/>
          </a:solidFill>
          <a:latin typeface="+mn-lt"/>
          <a:ea typeface="+mn-ea"/>
          <a:cs typeface="+mn-cs"/>
        </a:defRPr>
      </a:lvl8pPr>
      <a:lvl9pPr marL="3981450" indent="-268288" algn="l" rtl="0" fontAlgn="base">
        <a:lnSpc>
          <a:spcPct val="90000"/>
        </a:lnSpc>
        <a:spcBef>
          <a:spcPct val="30000"/>
        </a:spcBef>
        <a:spcAft>
          <a:spcPct val="0"/>
        </a:spcAft>
        <a:buClr>
          <a:schemeClr val="tx2"/>
        </a:buClr>
        <a:buFont typeface="Arial" charset="0"/>
        <a:buChar char="»"/>
        <a:defRPr sz="2000" b="1">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100.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93.xml"/><Relationship Id="rId1" Type="http://schemas.openxmlformats.org/officeDocument/2006/relationships/slideLayout" Target="../slideLayouts/slideLayout7.xml"/></Relationships>
</file>

<file path=ppt/slides/_rels/slide101.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94.xml"/><Relationship Id="rId1" Type="http://schemas.openxmlformats.org/officeDocument/2006/relationships/slideLayout" Target="../slideLayouts/slideLayout7.xml"/></Relationships>
</file>

<file path=ppt/slides/_rels/slide102.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95.xml"/><Relationship Id="rId1" Type="http://schemas.openxmlformats.org/officeDocument/2006/relationships/slideLayout" Target="../slideLayouts/slideLayout7.xml"/></Relationships>
</file>

<file path=ppt/slides/_rels/slide103.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notesSlide" Target="../notesSlides/notesSlide96.xml"/><Relationship Id="rId1" Type="http://schemas.openxmlformats.org/officeDocument/2006/relationships/slideLayout" Target="../slideLayouts/slideLayout7.xml"/></Relationships>
</file>

<file path=ppt/slides/_rels/slide104.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notesSlide" Target="../notesSlides/notesSlide97.xml"/><Relationship Id="rId1" Type="http://schemas.openxmlformats.org/officeDocument/2006/relationships/slideLayout" Target="../slideLayouts/slideLayout7.xml"/></Relationships>
</file>

<file path=ppt/slides/_rels/slide105.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notesSlide" Target="../notesSlides/notesSlide98.xml"/><Relationship Id="rId1" Type="http://schemas.openxmlformats.org/officeDocument/2006/relationships/slideLayout" Target="../slideLayouts/slideLayout7.xml"/></Relationships>
</file>

<file path=ppt/slides/_rels/slide106.xml.rels><?xml version="1.0" encoding="UTF-8" standalone="yes"?>
<Relationships xmlns="http://schemas.openxmlformats.org/package/2006/relationships"><Relationship Id="rId2" Type="http://schemas.openxmlformats.org/officeDocument/2006/relationships/image" Target="../media/image89.png"/><Relationship Id="rId1" Type="http://schemas.openxmlformats.org/officeDocument/2006/relationships/slideLayout" Target="../slideLayouts/slideLayout7.xml"/></Relationships>
</file>

<file path=ppt/slides/_rels/slide107.xml.rels><?xml version="1.0" encoding="UTF-8" standalone="yes"?>
<Relationships xmlns="http://schemas.openxmlformats.org/package/2006/relationships"><Relationship Id="rId2" Type="http://schemas.openxmlformats.org/officeDocument/2006/relationships/notesSlide" Target="../notesSlides/notesSlide99.xml"/><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notesSlide" Target="../notesSlides/notesSlide100.xml"/><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notesSlide" Target="../notesSlides/notesSlide101.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10.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notesSlide" Target="../notesSlides/notesSlide102.xml"/><Relationship Id="rId1" Type="http://schemas.openxmlformats.org/officeDocument/2006/relationships/slideLayout" Target="../slideLayouts/slideLayout7.xml"/></Relationships>
</file>

<file path=ppt/slides/_rels/slide111.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notesSlide" Target="../notesSlides/notesSlide103.xml"/><Relationship Id="rId1" Type="http://schemas.openxmlformats.org/officeDocument/2006/relationships/slideLayout" Target="../slideLayouts/slideLayout7.xml"/></Relationships>
</file>

<file path=ppt/slides/_rels/slide112.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notesSlide" Target="../notesSlides/notesSlide104.xml"/><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notesSlide" Target="../notesSlides/notesSlide105.xml"/><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notesSlide" Target="../notesSlides/notesSlide106.xml"/><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notesSlide" Target="../notesSlides/notesSlide107.xml"/><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2" Type="http://schemas.openxmlformats.org/officeDocument/2006/relationships/notesSlide" Target="../notesSlides/notesSlide108.xml"/><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notesSlide" Target="../notesSlides/notesSlide109.xml"/><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notesSlide" Target="../notesSlides/notesSlide110.xml"/><Relationship Id="rId1" Type="http://schemas.openxmlformats.org/officeDocument/2006/relationships/slideLayout" Target="../slideLayouts/slideLayout7.xml"/></Relationships>
</file>

<file path=ppt/slides/_rels/slide119.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notesSlide" Target="../notesSlides/notesSlide1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20.xml.rels><?xml version="1.0" encoding="UTF-8" standalone="yes"?>
<Relationships xmlns="http://schemas.openxmlformats.org/package/2006/relationships"><Relationship Id="rId2" Type="http://schemas.openxmlformats.org/officeDocument/2006/relationships/notesSlide" Target="../notesSlides/notesSlide112.xml"/><Relationship Id="rId1" Type="http://schemas.openxmlformats.org/officeDocument/2006/relationships/slideLayout" Target="../slideLayouts/slideLayout6.xml"/></Relationships>
</file>

<file path=ppt/slides/_rels/slide121.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notesSlide" Target="../notesSlides/notesSlide113.xml"/><Relationship Id="rId1" Type="http://schemas.openxmlformats.org/officeDocument/2006/relationships/slideLayout" Target="../slideLayouts/slideLayout7.xml"/></Relationships>
</file>

<file path=ppt/slides/_rels/slide122.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notesSlide" Target="../notesSlides/notesSlide114.xml"/><Relationship Id="rId1" Type="http://schemas.openxmlformats.org/officeDocument/2006/relationships/slideLayout" Target="../slideLayouts/slideLayout7.xml"/></Relationships>
</file>

<file path=ppt/slides/_rels/slide123.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notesSlide" Target="../notesSlides/notesSlide115.xml"/><Relationship Id="rId1" Type="http://schemas.openxmlformats.org/officeDocument/2006/relationships/slideLayout" Target="../slideLayouts/slideLayout7.xml"/></Relationships>
</file>

<file path=ppt/slides/_rels/slide124.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notesSlide" Target="../notesSlides/notesSlide116.xml"/><Relationship Id="rId1" Type="http://schemas.openxmlformats.org/officeDocument/2006/relationships/slideLayout" Target="../slideLayouts/slideLayout7.xml"/></Relationships>
</file>

<file path=ppt/slides/_rels/slide125.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notesSlide" Target="../notesSlides/notesSlide117.xml"/><Relationship Id="rId1" Type="http://schemas.openxmlformats.org/officeDocument/2006/relationships/slideLayout" Target="../slideLayouts/slideLayout7.xml"/></Relationships>
</file>

<file path=ppt/slides/_rels/slide126.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notesSlide" Target="../notesSlides/notesSlide118.xml"/><Relationship Id="rId1" Type="http://schemas.openxmlformats.org/officeDocument/2006/relationships/slideLayout" Target="../slideLayouts/slideLayout7.xml"/></Relationships>
</file>

<file path=ppt/slides/_rels/slide127.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notesSlide" Target="../notesSlides/notesSlide119.xml"/><Relationship Id="rId1" Type="http://schemas.openxmlformats.org/officeDocument/2006/relationships/slideLayout" Target="../slideLayouts/slideLayout7.xml"/><Relationship Id="rId4" Type="http://schemas.openxmlformats.org/officeDocument/2006/relationships/image" Target="../media/image107.png"/></Relationships>
</file>

<file path=ppt/slides/_rels/slide128.xml.rels><?xml version="1.0" encoding="UTF-8" standalone="yes"?>
<Relationships xmlns="http://schemas.openxmlformats.org/package/2006/relationships"><Relationship Id="rId3" Type="http://schemas.openxmlformats.org/officeDocument/2006/relationships/image" Target="../media/image108.png"/><Relationship Id="rId2" Type="http://schemas.openxmlformats.org/officeDocument/2006/relationships/notesSlide" Target="../notesSlides/notesSlide120.xml"/><Relationship Id="rId1" Type="http://schemas.openxmlformats.org/officeDocument/2006/relationships/slideLayout" Target="../slideLayouts/slideLayout7.xml"/></Relationships>
</file>

<file path=ppt/slides/_rels/slide129.xml.rels><?xml version="1.0" encoding="UTF-8" standalone="yes"?>
<Relationships xmlns="http://schemas.openxmlformats.org/package/2006/relationships"><Relationship Id="rId3" Type="http://schemas.openxmlformats.org/officeDocument/2006/relationships/image" Target="../media/image109.png"/><Relationship Id="rId2" Type="http://schemas.openxmlformats.org/officeDocument/2006/relationships/notesSlide" Target="../notesSlides/notesSlide121.xml"/><Relationship Id="rId1" Type="http://schemas.openxmlformats.org/officeDocument/2006/relationships/slideLayout" Target="../slideLayouts/slideLayout7.xml"/><Relationship Id="rId4" Type="http://schemas.openxmlformats.org/officeDocument/2006/relationships/image" Target="../media/image110.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3" Type="http://schemas.openxmlformats.org/officeDocument/2006/relationships/image" Target="../media/image108.png"/><Relationship Id="rId2" Type="http://schemas.openxmlformats.org/officeDocument/2006/relationships/notesSlide" Target="../notesSlides/notesSlide122.xml"/><Relationship Id="rId1" Type="http://schemas.openxmlformats.org/officeDocument/2006/relationships/slideLayout" Target="../slideLayouts/slideLayout7.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3" Type="http://schemas.openxmlformats.org/officeDocument/2006/relationships/image" Target="../media/image111.png"/><Relationship Id="rId2" Type="http://schemas.openxmlformats.org/officeDocument/2006/relationships/notesSlide" Target="../notesSlides/notesSlide123.xml"/><Relationship Id="rId1" Type="http://schemas.openxmlformats.org/officeDocument/2006/relationships/slideLayout" Target="../slideLayouts/slideLayout7.xml"/></Relationships>
</file>

<file path=ppt/slides/_rels/slide133.xml.rels><?xml version="1.0" encoding="UTF-8" standalone="yes"?>
<Relationships xmlns="http://schemas.openxmlformats.org/package/2006/relationships"><Relationship Id="rId3" Type="http://schemas.openxmlformats.org/officeDocument/2006/relationships/image" Target="../media/image112.png"/><Relationship Id="rId2" Type="http://schemas.openxmlformats.org/officeDocument/2006/relationships/notesSlide" Target="../notesSlides/notesSlide124.xml"/><Relationship Id="rId1" Type="http://schemas.openxmlformats.org/officeDocument/2006/relationships/slideLayout" Target="../slideLayouts/slideLayout7.xml"/></Relationships>
</file>

<file path=ppt/slides/_rels/slide134.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notesSlide" Target="../notesSlides/notesSlide125.xml"/><Relationship Id="rId1" Type="http://schemas.openxmlformats.org/officeDocument/2006/relationships/slideLayout" Target="../slideLayouts/slideLayout7.xml"/></Relationships>
</file>

<file path=ppt/slides/_rels/slide135.xml.rels><?xml version="1.0" encoding="UTF-8" standalone="yes"?>
<Relationships xmlns="http://schemas.openxmlformats.org/package/2006/relationships"><Relationship Id="rId3" Type="http://schemas.openxmlformats.org/officeDocument/2006/relationships/image" Target="../media/image114.png"/><Relationship Id="rId2" Type="http://schemas.openxmlformats.org/officeDocument/2006/relationships/notesSlide" Target="../notesSlides/notesSlide126.xml"/><Relationship Id="rId1" Type="http://schemas.openxmlformats.org/officeDocument/2006/relationships/slideLayout" Target="../slideLayouts/slideLayout7.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3" Type="http://schemas.openxmlformats.org/officeDocument/2006/relationships/image" Target="../media/image115.png"/><Relationship Id="rId2" Type="http://schemas.openxmlformats.org/officeDocument/2006/relationships/notesSlide" Target="../notesSlides/notesSlide127.xml"/><Relationship Id="rId1" Type="http://schemas.openxmlformats.org/officeDocument/2006/relationships/slideLayout" Target="../slideLayouts/slideLayout7.xml"/></Relationships>
</file>

<file path=ppt/slides/_rels/slide138.xml.rels><?xml version="1.0" encoding="UTF-8" standalone="yes"?>
<Relationships xmlns="http://schemas.openxmlformats.org/package/2006/relationships"><Relationship Id="rId3" Type="http://schemas.openxmlformats.org/officeDocument/2006/relationships/image" Target="../media/image116.png"/><Relationship Id="rId2" Type="http://schemas.openxmlformats.org/officeDocument/2006/relationships/notesSlide" Target="../notesSlides/notesSlide128.xml"/><Relationship Id="rId1" Type="http://schemas.openxmlformats.org/officeDocument/2006/relationships/slideLayout" Target="../slideLayouts/slideLayout7.xml"/></Relationships>
</file>

<file path=ppt/slides/_rels/slide139.xml.rels><?xml version="1.0" encoding="UTF-8" standalone="yes"?>
<Relationships xmlns="http://schemas.openxmlformats.org/package/2006/relationships"><Relationship Id="rId3" Type="http://schemas.openxmlformats.org/officeDocument/2006/relationships/image" Target="../media/image117.png"/><Relationship Id="rId2" Type="http://schemas.openxmlformats.org/officeDocument/2006/relationships/notesSlide" Target="../notesSlides/notesSlide129.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3" Type="http://schemas.openxmlformats.org/officeDocument/2006/relationships/image" Target="../media/image118.png"/><Relationship Id="rId2" Type="http://schemas.openxmlformats.org/officeDocument/2006/relationships/notesSlide" Target="../notesSlides/notesSlide130.xml"/><Relationship Id="rId1" Type="http://schemas.openxmlformats.org/officeDocument/2006/relationships/slideLayout" Target="../slideLayouts/slideLayout7.xml"/></Relationships>
</file>

<file path=ppt/slides/_rels/slide141.xml.rels><?xml version="1.0" encoding="UTF-8" standalone="yes"?>
<Relationships xmlns="http://schemas.openxmlformats.org/package/2006/relationships"><Relationship Id="rId3" Type="http://schemas.openxmlformats.org/officeDocument/2006/relationships/image" Target="../media/image119.png"/><Relationship Id="rId2" Type="http://schemas.openxmlformats.org/officeDocument/2006/relationships/notesSlide" Target="../notesSlides/notesSlide131.xml"/><Relationship Id="rId1" Type="http://schemas.openxmlformats.org/officeDocument/2006/relationships/slideLayout" Target="../slideLayouts/slideLayout7.xml"/></Relationships>
</file>

<file path=ppt/slides/_rels/slide142.xml.rels><?xml version="1.0" encoding="UTF-8" standalone="yes"?>
<Relationships xmlns="http://schemas.openxmlformats.org/package/2006/relationships"><Relationship Id="rId2" Type="http://schemas.openxmlformats.org/officeDocument/2006/relationships/notesSlide" Target="../notesSlides/notesSlide132.xml"/><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3" Type="http://schemas.openxmlformats.org/officeDocument/2006/relationships/image" Target="../media/image120.png"/><Relationship Id="rId2" Type="http://schemas.openxmlformats.org/officeDocument/2006/relationships/notesSlide" Target="../notesSlides/notesSlide133.xml"/><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3" Type="http://schemas.openxmlformats.org/officeDocument/2006/relationships/image" Target="../media/image121.png"/><Relationship Id="rId2" Type="http://schemas.openxmlformats.org/officeDocument/2006/relationships/notesSlide" Target="../notesSlides/notesSlide134.xml"/><Relationship Id="rId1" Type="http://schemas.openxmlformats.org/officeDocument/2006/relationships/slideLayout" Target="../slideLayouts/slideLayout7.xml"/></Relationships>
</file>

<file path=ppt/slides/_rels/slide145.xml.rels><?xml version="1.0" encoding="UTF-8" standalone="yes"?>
<Relationships xmlns="http://schemas.openxmlformats.org/package/2006/relationships"><Relationship Id="rId3" Type="http://schemas.openxmlformats.org/officeDocument/2006/relationships/image" Target="../media/image122.png"/><Relationship Id="rId2" Type="http://schemas.openxmlformats.org/officeDocument/2006/relationships/notesSlide" Target="../notesSlides/notesSlide135.xml"/><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3" Type="http://schemas.openxmlformats.org/officeDocument/2006/relationships/image" Target="../media/image123.png"/><Relationship Id="rId2" Type="http://schemas.openxmlformats.org/officeDocument/2006/relationships/notesSlide" Target="../notesSlides/notesSlide136.xml"/><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3" Type="http://schemas.openxmlformats.org/officeDocument/2006/relationships/image" Target="../media/image124.png"/><Relationship Id="rId2" Type="http://schemas.openxmlformats.org/officeDocument/2006/relationships/notesSlide" Target="../notesSlides/notesSlide137.xml"/><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3" Type="http://schemas.openxmlformats.org/officeDocument/2006/relationships/image" Target="../media/image125.png"/><Relationship Id="rId2" Type="http://schemas.openxmlformats.org/officeDocument/2006/relationships/notesSlide" Target="../notesSlides/notesSlide138.xml"/><Relationship Id="rId1" Type="http://schemas.openxmlformats.org/officeDocument/2006/relationships/slideLayout" Target="../slideLayouts/slideLayout2.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50.xml.rels><?xml version="1.0" encoding="UTF-8" standalone="yes"?>
<Relationships xmlns="http://schemas.openxmlformats.org/package/2006/relationships"><Relationship Id="rId3" Type="http://schemas.openxmlformats.org/officeDocument/2006/relationships/image" Target="../media/image126.png"/><Relationship Id="rId2" Type="http://schemas.openxmlformats.org/officeDocument/2006/relationships/notesSlide" Target="../notesSlides/notesSlide139.xml"/><Relationship Id="rId1" Type="http://schemas.openxmlformats.org/officeDocument/2006/relationships/slideLayout" Target="../slideLayouts/slideLayout7.xml"/></Relationships>
</file>

<file path=ppt/slides/_rels/slide151.xml.rels><?xml version="1.0" encoding="UTF-8" standalone="yes"?>
<Relationships xmlns="http://schemas.openxmlformats.org/package/2006/relationships"><Relationship Id="rId3" Type="http://schemas.openxmlformats.org/officeDocument/2006/relationships/image" Target="../media/image127.png"/><Relationship Id="rId2" Type="http://schemas.openxmlformats.org/officeDocument/2006/relationships/notesSlide" Target="../notesSlides/notesSlide140.xml"/><Relationship Id="rId1" Type="http://schemas.openxmlformats.org/officeDocument/2006/relationships/slideLayout" Target="../slideLayouts/slideLayout7.xml"/></Relationships>
</file>

<file path=ppt/slides/_rels/slide152.xml.rels><?xml version="1.0" encoding="UTF-8" standalone="yes"?>
<Relationships xmlns="http://schemas.openxmlformats.org/package/2006/relationships"><Relationship Id="rId3" Type="http://schemas.openxmlformats.org/officeDocument/2006/relationships/image" Target="../media/image128.png"/><Relationship Id="rId2" Type="http://schemas.openxmlformats.org/officeDocument/2006/relationships/notesSlide" Target="../notesSlides/notesSlide141.xml"/><Relationship Id="rId1" Type="http://schemas.openxmlformats.org/officeDocument/2006/relationships/slideLayout" Target="../slideLayouts/slideLayout7.xml"/></Relationships>
</file>

<file path=ppt/slides/_rels/slide153.xml.rels><?xml version="1.0" encoding="UTF-8" standalone="yes"?>
<Relationships xmlns="http://schemas.openxmlformats.org/package/2006/relationships"><Relationship Id="rId2" Type="http://schemas.openxmlformats.org/officeDocument/2006/relationships/notesSlide" Target="../notesSlides/notesSlide142.xml"/><Relationship Id="rId1" Type="http://schemas.openxmlformats.org/officeDocument/2006/relationships/slideLayout" Target="../slideLayouts/slideLayout2.xml"/></Relationships>
</file>

<file path=ppt/slides/_rels/slide154.xml.rels><?xml version="1.0" encoding="UTF-8" standalone="yes"?>
<Relationships xmlns="http://schemas.openxmlformats.org/package/2006/relationships"><Relationship Id="rId3" Type="http://schemas.openxmlformats.org/officeDocument/2006/relationships/image" Target="../media/image129.png"/><Relationship Id="rId2" Type="http://schemas.openxmlformats.org/officeDocument/2006/relationships/notesSlide" Target="../notesSlides/notesSlide143.xml"/><Relationship Id="rId1" Type="http://schemas.openxmlformats.org/officeDocument/2006/relationships/slideLayout" Target="../slideLayouts/slideLayout7.xml"/></Relationships>
</file>

<file path=ppt/slides/_rels/slide155.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notesSlide" Target="../notesSlides/notesSlide144.xml"/><Relationship Id="rId1" Type="http://schemas.openxmlformats.org/officeDocument/2006/relationships/slideLayout" Target="../slideLayouts/slideLayout7.xml"/></Relationships>
</file>

<file path=ppt/slides/_rels/slide156.xml.rels><?xml version="1.0" encoding="UTF-8" standalone="yes"?>
<Relationships xmlns="http://schemas.openxmlformats.org/package/2006/relationships"><Relationship Id="rId2" Type="http://schemas.openxmlformats.org/officeDocument/2006/relationships/notesSlide" Target="../notesSlides/notesSlide145.xml"/><Relationship Id="rId1" Type="http://schemas.openxmlformats.org/officeDocument/2006/relationships/slideLayout" Target="../slideLayouts/slideLayout2.xml"/></Relationships>
</file>

<file path=ppt/slides/_rels/slide157.xml.rels><?xml version="1.0" encoding="UTF-8" standalone="yes"?>
<Relationships xmlns="http://schemas.openxmlformats.org/package/2006/relationships"><Relationship Id="rId3" Type="http://schemas.openxmlformats.org/officeDocument/2006/relationships/image" Target="../media/image130.png"/><Relationship Id="rId2" Type="http://schemas.openxmlformats.org/officeDocument/2006/relationships/notesSlide" Target="../notesSlides/notesSlide146.xml"/><Relationship Id="rId1" Type="http://schemas.openxmlformats.org/officeDocument/2006/relationships/slideLayout" Target="../slideLayouts/slideLayout2.xml"/><Relationship Id="rId4" Type="http://schemas.openxmlformats.org/officeDocument/2006/relationships/image" Target="../media/image131.png"/></Relationships>
</file>

<file path=ppt/slides/_rels/slide158.xml.rels><?xml version="1.0" encoding="UTF-8" standalone="yes"?>
<Relationships xmlns="http://schemas.openxmlformats.org/package/2006/relationships"><Relationship Id="rId3" Type="http://schemas.openxmlformats.org/officeDocument/2006/relationships/image" Target="../media/image132.png"/><Relationship Id="rId2" Type="http://schemas.openxmlformats.org/officeDocument/2006/relationships/notesSlide" Target="../notesSlides/notesSlide147.xml"/><Relationship Id="rId1" Type="http://schemas.openxmlformats.org/officeDocument/2006/relationships/slideLayout" Target="../slideLayouts/slideLayout2.xml"/><Relationship Id="rId4" Type="http://schemas.openxmlformats.org/officeDocument/2006/relationships/image" Target="../media/image133.png"/></Relationships>
</file>

<file path=ppt/slides/_rels/slide159.xml.rels><?xml version="1.0" encoding="UTF-8" standalone="yes"?>
<Relationships xmlns="http://schemas.openxmlformats.org/package/2006/relationships"><Relationship Id="rId3" Type="http://schemas.openxmlformats.org/officeDocument/2006/relationships/image" Target="../media/image134.png"/><Relationship Id="rId2" Type="http://schemas.openxmlformats.org/officeDocument/2006/relationships/notesSlide" Target="../notesSlides/notesSlide148.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60.xml.rels><?xml version="1.0" encoding="UTF-8" standalone="yes"?>
<Relationships xmlns="http://schemas.openxmlformats.org/package/2006/relationships"><Relationship Id="rId3" Type="http://schemas.openxmlformats.org/officeDocument/2006/relationships/image" Target="../media/image135.png"/><Relationship Id="rId2" Type="http://schemas.openxmlformats.org/officeDocument/2006/relationships/notesSlide" Target="../notesSlides/notesSlide149.xml"/><Relationship Id="rId1" Type="http://schemas.openxmlformats.org/officeDocument/2006/relationships/slideLayout" Target="../slideLayouts/slideLayout2.xml"/></Relationships>
</file>

<file path=ppt/slides/_rels/slide161.xml.rels><?xml version="1.0" encoding="UTF-8" standalone="yes"?>
<Relationships xmlns="http://schemas.openxmlformats.org/package/2006/relationships"><Relationship Id="rId3" Type="http://schemas.openxmlformats.org/officeDocument/2006/relationships/image" Target="../media/image136.png"/><Relationship Id="rId2" Type="http://schemas.openxmlformats.org/officeDocument/2006/relationships/notesSlide" Target="../notesSlides/notesSlide150.xml"/><Relationship Id="rId1" Type="http://schemas.openxmlformats.org/officeDocument/2006/relationships/slideLayout" Target="../slideLayouts/slideLayout2.xml"/></Relationships>
</file>

<file path=ppt/slides/_rels/slide162.xml.rels><?xml version="1.0" encoding="UTF-8" standalone="yes"?>
<Relationships xmlns="http://schemas.openxmlformats.org/package/2006/relationships"><Relationship Id="rId3" Type="http://schemas.openxmlformats.org/officeDocument/2006/relationships/image" Target="../media/image137.png"/><Relationship Id="rId2" Type="http://schemas.openxmlformats.org/officeDocument/2006/relationships/notesSlide" Target="../notesSlides/notesSlide151.xml"/><Relationship Id="rId1" Type="http://schemas.openxmlformats.org/officeDocument/2006/relationships/slideLayout" Target="../slideLayouts/slideLayout2.xml"/></Relationships>
</file>

<file path=ppt/slides/_rels/slide163.xml.rels><?xml version="1.0" encoding="UTF-8" standalone="yes"?>
<Relationships xmlns="http://schemas.openxmlformats.org/package/2006/relationships"><Relationship Id="rId2" Type="http://schemas.openxmlformats.org/officeDocument/2006/relationships/notesSlide" Target="../notesSlides/notesSlide152.xml"/><Relationship Id="rId1" Type="http://schemas.openxmlformats.org/officeDocument/2006/relationships/slideLayout" Target="../slideLayouts/slideLayout2.xml"/></Relationships>
</file>

<file path=ppt/slides/_rels/slide164.xml.rels><?xml version="1.0" encoding="UTF-8" standalone="yes"?>
<Relationships xmlns="http://schemas.openxmlformats.org/package/2006/relationships"><Relationship Id="rId2" Type="http://schemas.openxmlformats.org/officeDocument/2006/relationships/image" Target="../media/image138.png"/><Relationship Id="rId1" Type="http://schemas.openxmlformats.org/officeDocument/2006/relationships/slideLayout" Target="../slideLayouts/slideLayout7.xml"/></Relationships>
</file>

<file path=ppt/slides/_rels/slide165.xml.rels><?xml version="1.0" encoding="UTF-8" standalone="yes"?>
<Relationships xmlns="http://schemas.openxmlformats.org/package/2006/relationships"><Relationship Id="rId3" Type="http://schemas.openxmlformats.org/officeDocument/2006/relationships/image" Target="../media/image139.png"/><Relationship Id="rId2" Type="http://schemas.openxmlformats.org/officeDocument/2006/relationships/notesSlide" Target="../notesSlides/notesSlide153.xml"/><Relationship Id="rId1" Type="http://schemas.openxmlformats.org/officeDocument/2006/relationships/slideLayout" Target="../slideLayouts/slideLayout2.xml"/></Relationships>
</file>

<file path=ppt/slides/_rels/slide166.xml.rels><?xml version="1.0" encoding="UTF-8" standalone="yes"?>
<Relationships xmlns="http://schemas.openxmlformats.org/package/2006/relationships"><Relationship Id="rId3" Type="http://schemas.openxmlformats.org/officeDocument/2006/relationships/image" Target="../media/image140.png"/><Relationship Id="rId2" Type="http://schemas.openxmlformats.org/officeDocument/2006/relationships/notesSlide" Target="../notesSlides/notesSlide154.xml"/><Relationship Id="rId1" Type="http://schemas.openxmlformats.org/officeDocument/2006/relationships/slideLayout" Target="../slideLayouts/slideLayout2.xml"/></Relationships>
</file>

<file path=ppt/slides/_rels/slide167.xml.rels><?xml version="1.0" encoding="UTF-8" standalone="yes"?>
<Relationships xmlns="http://schemas.openxmlformats.org/package/2006/relationships"><Relationship Id="rId3" Type="http://schemas.openxmlformats.org/officeDocument/2006/relationships/image" Target="../media/image141.png"/><Relationship Id="rId2" Type="http://schemas.openxmlformats.org/officeDocument/2006/relationships/notesSlide" Target="../notesSlides/notesSlide155.xml"/><Relationship Id="rId1" Type="http://schemas.openxmlformats.org/officeDocument/2006/relationships/slideLayout" Target="../slideLayouts/slideLayout2.xml"/></Relationships>
</file>

<file path=ppt/slides/_rels/slide168.xml.rels><?xml version="1.0" encoding="UTF-8" standalone="yes"?>
<Relationships xmlns="http://schemas.openxmlformats.org/package/2006/relationships"><Relationship Id="rId2" Type="http://schemas.openxmlformats.org/officeDocument/2006/relationships/image" Target="../media/image142.png"/><Relationship Id="rId1" Type="http://schemas.openxmlformats.org/officeDocument/2006/relationships/slideLayout" Target="../slideLayouts/slideLayout7.xml"/></Relationships>
</file>

<file path=ppt/slides/_rels/slide169.xml.rels><?xml version="1.0" encoding="UTF-8" standalone="yes"?>
<Relationships xmlns="http://schemas.openxmlformats.org/package/2006/relationships"><Relationship Id="rId3" Type="http://schemas.openxmlformats.org/officeDocument/2006/relationships/image" Target="../media/image143.png"/><Relationship Id="rId2" Type="http://schemas.openxmlformats.org/officeDocument/2006/relationships/notesSlide" Target="../notesSlides/notesSlide15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0.xml.rels><?xml version="1.0" encoding="UTF-8" standalone="yes"?>
<Relationships xmlns="http://schemas.openxmlformats.org/package/2006/relationships"><Relationship Id="rId3" Type="http://schemas.openxmlformats.org/officeDocument/2006/relationships/image" Target="../media/image144.png"/><Relationship Id="rId2" Type="http://schemas.openxmlformats.org/officeDocument/2006/relationships/notesSlide" Target="../notesSlides/notesSlide157.xml"/><Relationship Id="rId1" Type="http://schemas.openxmlformats.org/officeDocument/2006/relationships/slideLayout" Target="../slideLayouts/slideLayout7.xml"/></Relationships>
</file>

<file path=ppt/slides/_rels/slide171.xml.rels><?xml version="1.0" encoding="UTF-8" standalone="yes"?>
<Relationships xmlns="http://schemas.openxmlformats.org/package/2006/relationships"><Relationship Id="rId2" Type="http://schemas.openxmlformats.org/officeDocument/2006/relationships/notesSlide" Target="../notesSlides/notesSlide158.xml"/><Relationship Id="rId1" Type="http://schemas.openxmlformats.org/officeDocument/2006/relationships/slideLayout" Target="../slideLayouts/slideLayout2.xml"/></Relationships>
</file>

<file path=ppt/slides/_rels/slide172.xml.rels><?xml version="1.0" encoding="UTF-8" standalone="yes"?>
<Relationships xmlns="http://schemas.openxmlformats.org/package/2006/relationships"><Relationship Id="rId3" Type="http://schemas.openxmlformats.org/officeDocument/2006/relationships/image" Target="../media/image145.png"/><Relationship Id="rId2" Type="http://schemas.openxmlformats.org/officeDocument/2006/relationships/notesSlide" Target="../notesSlides/notesSlide159.xml"/><Relationship Id="rId1" Type="http://schemas.openxmlformats.org/officeDocument/2006/relationships/slideLayout" Target="../slideLayouts/slideLayout2.xml"/><Relationship Id="rId4" Type="http://schemas.openxmlformats.org/officeDocument/2006/relationships/image" Target="../media/image146.png"/></Relationships>
</file>

<file path=ppt/slides/_rels/slide173.xml.rels><?xml version="1.0" encoding="UTF-8" standalone="yes"?>
<Relationships xmlns="http://schemas.openxmlformats.org/package/2006/relationships"><Relationship Id="rId3" Type="http://schemas.openxmlformats.org/officeDocument/2006/relationships/image" Target="../media/image147.png"/><Relationship Id="rId2" Type="http://schemas.openxmlformats.org/officeDocument/2006/relationships/notesSlide" Target="../notesSlides/notesSlide160.xml"/><Relationship Id="rId1" Type="http://schemas.openxmlformats.org/officeDocument/2006/relationships/slideLayout" Target="../slideLayouts/slideLayout2.xml"/><Relationship Id="rId4" Type="http://schemas.openxmlformats.org/officeDocument/2006/relationships/image" Target="../media/image148.png"/></Relationships>
</file>

<file path=ppt/slides/_rels/slide174.xml.rels><?xml version="1.0" encoding="UTF-8" standalone="yes"?>
<Relationships xmlns="http://schemas.openxmlformats.org/package/2006/relationships"><Relationship Id="rId3" Type="http://schemas.openxmlformats.org/officeDocument/2006/relationships/image" Target="../media/image149.png"/><Relationship Id="rId2" Type="http://schemas.openxmlformats.org/officeDocument/2006/relationships/notesSlide" Target="../notesSlides/notesSlide161.xml"/><Relationship Id="rId1" Type="http://schemas.openxmlformats.org/officeDocument/2006/relationships/slideLayout" Target="../slideLayouts/slideLayout7.xml"/></Relationships>
</file>

<file path=ppt/slides/_rels/slide175.xml.rels><?xml version="1.0" encoding="UTF-8" standalone="yes"?>
<Relationships xmlns="http://schemas.openxmlformats.org/package/2006/relationships"><Relationship Id="rId2" Type="http://schemas.openxmlformats.org/officeDocument/2006/relationships/notesSlide" Target="../notesSlides/notesSlide162.xml"/><Relationship Id="rId1" Type="http://schemas.openxmlformats.org/officeDocument/2006/relationships/slideLayout" Target="../slideLayouts/slideLayout7.xml"/></Relationships>
</file>

<file path=ppt/slides/_rels/slide176.xml.rels><?xml version="1.0" encoding="UTF-8" standalone="yes"?>
<Relationships xmlns="http://schemas.openxmlformats.org/package/2006/relationships"><Relationship Id="rId3" Type="http://schemas.openxmlformats.org/officeDocument/2006/relationships/image" Target="../media/image150.png"/><Relationship Id="rId2" Type="http://schemas.openxmlformats.org/officeDocument/2006/relationships/notesSlide" Target="../notesSlides/notesSlide163.xml"/><Relationship Id="rId1" Type="http://schemas.openxmlformats.org/officeDocument/2006/relationships/slideLayout" Target="../slideLayouts/slideLayout7.xml"/></Relationships>
</file>

<file path=ppt/slides/_rels/slide177.xml.rels><?xml version="1.0" encoding="UTF-8" standalone="yes"?>
<Relationships xmlns="http://schemas.openxmlformats.org/package/2006/relationships"><Relationship Id="rId3" Type="http://schemas.openxmlformats.org/officeDocument/2006/relationships/image" Target="../media/image151.png"/><Relationship Id="rId2" Type="http://schemas.openxmlformats.org/officeDocument/2006/relationships/notesSlide" Target="../notesSlides/notesSlide164.xml"/><Relationship Id="rId1" Type="http://schemas.openxmlformats.org/officeDocument/2006/relationships/slideLayout" Target="../slideLayouts/slideLayout7.xml"/></Relationships>
</file>

<file path=ppt/slides/_rels/slide178.xml.rels><?xml version="1.0" encoding="UTF-8" standalone="yes"?>
<Relationships xmlns="http://schemas.openxmlformats.org/package/2006/relationships"><Relationship Id="rId3" Type="http://schemas.openxmlformats.org/officeDocument/2006/relationships/image" Target="../media/image152.png"/><Relationship Id="rId2" Type="http://schemas.openxmlformats.org/officeDocument/2006/relationships/notesSlide" Target="../notesSlides/notesSlide165.xml"/><Relationship Id="rId1" Type="http://schemas.openxmlformats.org/officeDocument/2006/relationships/slideLayout" Target="../slideLayouts/slideLayout7.xml"/></Relationships>
</file>

<file path=ppt/slides/_rels/slide179.xml.rels><?xml version="1.0" encoding="UTF-8" standalone="yes"?>
<Relationships xmlns="http://schemas.openxmlformats.org/package/2006/relationships"><Relationship Id="rId3" Type="http://schemas.openxmlformats.org/officeDocument/2006/relationships/image" Target="../media/image153.png"/><Relationship Id="rId2" Type="http://schemas.openxmlformats.org/officeDocument/2006/relationships/notesSlide" Target="../notesSlides/notesSlide166.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80.xml.rels><?xml version="1.0" encoding="UTF-8" standalone="yes"?>
<Relationships xmlns="http://schemas.openxmlformats.org/package/2006/relationships"><Relationship Id="rId3" Type="http://schemas.openxmlformats.org/officeDocument/2006/relationships/image" Target="../media/image154.png"/><Relationship Id="rId2" Type="http://schemas.openxmlformats.org/officeDocument/2006/relationships/notesSlide" Target="../notesSlides/notesSlide167.xml"/><Relationship Id="rId1" Type="http://schemas.openxmlformats.org/officeDocument/2006/relationships/slideLayout" Target="../slideLayouts/slideLayout7.xml"/></Relationships>
</file>

<file path=ppt/slides/_rels/slide181.xml.rels><?xml version="1.0" encoding="UTF-8" standalone="yes"?>
<Relationships xmlns="http://schemas.openxmlformats.org/package/2006/relationships"><Relationship Id="rId3" Type="http://schemas.openxmlformats.org/officeDocument/2006/relationships/image" Target="../media/image155.png"/><Relationship Id="rId2" Type="http://schemas.openxmlformats.org/officeDocument/2006/relationships/notesSlide" Target="../notesSlides/notesSlide168.xml"/><Relationship Id="rId1" Type="http://schemas.openxmlformats.org/officeDocument/2006/relationships/slideLayout" Target="../slideLayouts/slideLayout7.xml"/></Relationships>
</file>

<file path=ppt/slides/_rels/slide182.xml.rels><?xml version="1.0" encoding="UTF-8" standalone="yes"?>
<Relationships xmlns="http://schemas.openxmlformats.org/package/2006/relationships"><Relationship Id="rId3" Type="http://schemas.openxmlformats.org/officeDocument/2006/relationships/image" Target="../media/image156.png"/><Relationship Id="rId2" Type="http://schemas.openxmlformats.org/officeDocument/2006/relationships/notesSlide" Target="../notesSlides/notesSlide169.xml"/><Relationship Id="rId1" Type="http://schemas.openxmlformats.org/officeDocument/2006/relationships/slideLayout" Target="../slideLayouts/slideLayout7.xml"/></Relationships>
</file>

<file path=ppt/slides/_rels/slide183.xml.rels><?xml version="1.0" encoding="UTF-8" standalone="yes"?>
<Relationships xmlns="http://schemas.openxmlformats.org/package/2006/relationships"><Relationship Id="rId3" Type="http://schemas.openxmlformats.org/officeDocument/2006/relationships/image" Target="../media/image157.png"/><Relationship Id="rId2" Type="http://schemas.openxmlformats.org/officeDocument/2006/relationships/notesSlide" Target="../notesSlides/notesSlide170.xml"/><Relationship Id="rId1" Type="http://schemas.openxmlformats.org/officeDocument/2006/relationships/slideLayout" Target="../slideLayouts/slideLayout7.xml"/></Relationships>
</file>

<file path=ppt/slides/_rels/slide184.xml.rels><?xml version="1.0" encoding="UTF-8" standalone="yes"?>
<Relationships xmlns="http://schemas.openxmlformats.org/package/2006/relationships"><Relationship Id="rId3" Type="http://schemas.openxmlformats.org/officeDocument/2006/relationships/image" Target="../media/image158.png"/><Relationship Id="rId2" Type="http://schemas.openxmlformats.org/officeDocument/2006/relationships/notesSlide" Target="../notesSlides/notesSlide171.xml"/><Relationship Id="rId1" Type="http://schemas.openxmlformats.org/officeDocument/2006/relationships/slideLayout" Target="../slideLayouts/slideLayout7.xml"/></Relationships>
</file>

<file path=ppt/slides/_rels/slide185.xml.rels><?xml version="1.0" encoding="UTF-8" standalone="yes"?>
<Relationships xmlns="http://schemas.openxmlformats.org/package/2006/relationships"><Relationship Id="rId3" Type="http://schemas.openxmlformats.org/officeDocument/2006/relationships/image" Target="../media/image159.png"/><Relationship Id="rId2" Type="http://schemas.openxmlformats.org/officeDocument/2006/relationships/notesSlide" Target="../notesSlides/notesSlide172.xml"/><Relationship Id="rId1" Type="http://schemas.openxmlformats.org/officeDocument/2006/relationships/slideLayout" Target="../slideLayouts/slideLayout7.xml"/></Relationships>
</file>

<file path=ppt/slides/_rels/slide186.xml.rels><?xml version="1.0" encoding="UTF-8" standalone="yes"?>
<Relationships xmlns="http://schemas.openxmlformats.org/package/2006/relationships"><Relationship Id="rId3" Type="http://schemas.openxmlformats.org/officeDocument/2006/relationships/image" Target="../media/image160.png"/><Relationship Id="rId2" Type="http://schemas.openxmlformats.org/officeDocument/2006/relationships/notesSlide" Target="../notesSlides/notesSlide173.xml"/><Relationship Id="rId1" Type="http://schemas.openxmlformats.org/officeDocument/2006/relationships/slideLayout" Target="../slideLayouts/slideLayout7.xml"/></Relationships>
</file>

<file path=ppt/slides/_rels/slide187.xml.rels><?xml version="1.0" encoding="UTF-8" standalone="yes"?>
<Relationships xmlns="http://schemas.openxmlformats.org/package/2006/relationships"><Relationship Id="rId3" Type="http://schemas.openxmlformats.org/officeDocument/2006/relationships/image" Target="../media/image161.png"/><Relationship Id="rId2" Type="http://schemas.openxmlformats.org/officeDocument/2006/relationships/notesSlide" Target="../notesSlides/notesSlide174.xml"/><Relationship Id="rId1" Type="http://schemas.openxmlformats.org/officeDocument/2006/relationships/slideLayout" Target="../slideLayouts/slideLayout7.xml"/></Relationships>
</file>

<file path=ppt/slides/_rels/slide188.xml.rels><?xml version="1.0" encoding="UTF-8" standalone="yes"?>
<Relationships xmlns="http://schemas.openxmlformats.org/package/2006/relationships"><Relationship Id="rId3" Type="http://schemas.openxmlformats.org/officeDocument/2006/relationships/image" Target="../media/image156.png"/><Relationship Id="rId2" Type="http://schemas.openxmlformats.org/officeDocument/2006/relationships/notesSlide" Target="../notesSlides/notesSlide175.xml"/><Relationship Id="rId1" Type="http://schemas.openxmlformats.org/officeDocument/2006/relationships/slideLayout" Target="../slideLayouts/slideLayout7.xml"/></Relationships>
</file>

<file path=ppt/slides/_rels/slide1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90.xml.rels><?xml version="1.0" encoding="UTF-8" standalone="yes"?>
<Relationships xmlns="http://schemas.openxmlformats.org/package/2006/relationships"><Relationship Id="rId3" Type="http://schemas.openxmlformats.org/officeDocument/2006/relationships/image" Target="../media/image162.png"/><Relationship Id="rId2" Type="http://schemas.openxmlformats.org/officeDocument/2006/relationships/notesSlide" Target="../notesSlides/notesSlide176.xml"/><Relationship Id="rId1" Type="http://schemas.openxmlformats.org/officeDocument/2006/relationships/slideLayout" Target="../slideLayouts/slideLayout7.xml"/></Relationships>
</file>

<file path=ppt/slides/_rels/slide191.xml.rels><?xml version="1.0" encoding="UTF-8" standalone="yes"?>
<Relationships xmlns="http://schemas.openxmlformats.org/package/2006/relationships"><Relationship Id="rId3" Type="http://schemas.openxmlformats.org/officeDocument/2006/relationships/image" Target="../media/image163.png"/><Relationship Id="rId2" Type="http://schemas.openxmlformats.org/officeDocument/2006/relationships/notesSlide" Target="../notesSlides/notesSlide177.xml"/><Relationship Id="rId1" Type="http://schemas.openxmlformats.org/officeDocument/2006/relationships/slideLayout" Target="../slideLayouts/slideLayout7.xml"/></Relationships>
</file>

<file path=ppt/slides/_rels/slide192.xml.rels><?xml version="1.0" encoding="UTF-8" standalone="yes"?>
<Relationships xmlns="http://schemas.openxmlformats.org/package/2006/relationships"><Relationship Id="rId3" Type="http://schemas.openxmlformats.org/officeDocument/2006/relationships/image" Target="../media/image164.png"/><Relationship Id="rId2" Type="http://schemas.openxmlformats.org/officeDocument/2006/relationships/notesSlide" Target="../notesSlides/notesSlide178.xml"/><Relationship Id="rId1" Type="http://schemas.openxmlformats.org/officeDocument/2006/relationships/slideLayout" Target="../slideLayouts/slideLayout7.xml"/></Relationships>
</file>

<file path=ppt/slides/_rels/slide193.xml.rels><?xml version="1.0" encoding="UTF-8" standalone="yes"?>
<Relationships xmlns="http://schemas.openxmlformats.org/package/2006/relationships"><Relationship Id="rId3" Type="http://schemas.openxmlformats.org/officeDocument/2006/relationships/image" Target="../media/image165.png"/><Relationship Id="rId2" Type="http://schemas.openxmlformats.org/officeDocument/2006/relationships/notesSlide" Target="../notesSlides/notesSlide179.xml"/><Relationship Id="rId1" Type="http://schemas.openxmlformats.org/officeDocument/2006/relationships/slideLayout" Target="../slideLayouts/slideLayout7.xml"/></Relationships>
</file>

<file path=ppt/slides/_rels/slide194.xml.rels><?xml version="1.0" encoding="UTF-8" standalone="yes"?>
<Relationships xmlns="http://schemas.openxmlformats.org/package/2006/relationships"><Relationship Id="rId3" Type="http://schemas.openxmlformats.org/officeDocument/2006/relationships/image" Target="../media/image166.png"/><Relationship Id="rId2" Type="http://schemas.openxmlformats.org/officeDocument/2006/relationships/notesSlide" Target="../notesSlides/notesSlide180.xml"/><Relationship Id="rId1" Type="http://schemas.openxmlformats.org/officeDocument/2006/relationships/slideLayout" Target="../slideLayouts/slideLayout7.xml"/></Relationships>
</file>

<file path=ppt/slides/_rels/slide195.xml.rels><?xml version="1.0" encoding="UTF-8" standalone="yes"?>
<Relationships xmlns="http://schemas.openxmlformats.org/package/2006/relationships"><Relationship Id="rId3" Type="http://schemas.openxmlformats.org/officeDocument/2006/relationships/image" Target="../media/image167.png"/><Relationship Id="rId2" Type="http://schemas.openxmlformats.org/officeDocument/2006/relationships/notesSlide" Target="../notesSlides/notesSlide181.xml"/><Relationship Id="rId1" Type="http://schemas.openxmlformats.org/officeDocument/2006/relationships/slideLayout" Target="../slideLayouts/slideLayout7.xml"/></Relationships>
</file>

<file path=ppt/slides/_rels/slide196.xml.rels><?xml version="1.0" encoding="UTF-8" standalone="yes"?>
<Relationships xmlns="http://schemas.openxmlformats.org/package/2006/relationships"><Relationship Id="rId3" Type="http://schemas.openxmlformats.org/officeDocument/2006/relationships/image" Target="../media/image168.png"/><Relationship Id="rId2" Type="http://schemas.openxmlformats.org/officeDocument/2006/relationships/notesSlide" Target="../notesSlides/notesSlide182.xml"/><Relationship Id="rId1" Type="http://schemas.openxmlformats.org/officeDocument/2006/relationships/slideLayout" Target="../slideLayouts/slideLayout7.xml"/></Relationships>
</file>

<file path=ppt/slides/_rels/slide197.xml.rels><?xml version="1.0" encoding="UTF-8" standalone="yes"?>
<Relationships xmlns="http://schemas.openxmlformats.org/package/2006/relationships"><Relationship Id="rId3" Type="http://schemas.openxmlformats.org/officeDocument/2006/relationships/image" Target="../media/image169.png"/><Relationship Id="rId2" Type="http://schemas.openxmlformats.org/officeDocument/2006/relationships/notesSlide" Target="../notesSlides/notesSlide183.xml"/><Relationship Id="rId1" Type="http://schemas.openxmlformats.org/officeDocument/2006/relationships/slideLayout" Target="../slideLayouts/slideLayout7.xml"/></Relationships>
</file>

<file path=ppt/slides/_rels/slide198.xml.rels><?xml version="1.0" encoding="UTF-8" standalone="yes"?>
<Relationships xmlns="http://schemas.openxmlformats.org/package/2006/relationships"><Relationship Id="rId3" Type="http://schemas.openxmlformats.org/officeDocument/2006/relationships/image" Target="../media/image170.png"/><Relationship Id="rId2" Type="http://schemas.openxmlformats.org/officeDocument/2006/relationships/notesSlide" Target="../notesSlides/notesSlide184.xml"/><Relationship Id="rId1" Type="http://schemas.openxmlformats.org/officeDocument/2006/relationships/slideLayout" Target="../slideLayouts/slideLayout7.xml"/></Relationships>
</file>

<file path=ppt/slides/_rels/slide199.xml.rels><?xml version="1.0" encoding="UTF-8" standalone="yes"?>
<Relationships xmlns="http://schemas.openxmlformats.org/package/2006/relationships"><Relationship Id="rId3" Type="http://schemas.openxmlformats.org/officeDocument/2006/relationships/image" Target="../media/image171.png"/><Relationship Id="rId2" Type="http://schemas.openxmlformats.org/officeDocument/2006/relationships/notesSlide" Target="../notesSlides/notesSlide185.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00.xml.rels><?xml version="1.0" encoding="UTF-8" standalone="yes"?>
<Relationships xmlns="http://schemas.openxmlformats.org/package/2006/relationships"><Relationship Id="rId3" Type="http://schemas.openxmlformats.org/officeDocument/2006/relationships/image" Target="../media/image170.png"/><Relationship Id="rId2" Type="http://schemas.openxmlformats.org/officeDocument/2006/relationships/notesSlide" Target="../notesSlides/notesSlide186.xml"/><Relationship Id="rId1" Type="http://schemas.openxmlformats.org/officeDocument/2006/relationships/slideLayout" Target="../slideLayouts/slideLayout7.xml"/></Relationships>
</file>

<file path=ppt/slides/_rels/slide201.xml.rels><?xml version="1.0" encoding="UTF-8" standalone="yes"?>
<Relationships xmlns="http://schemas.openxmlformats.org/package/2006/relationships"><Relationship Id="rId3" Type="http://schemas.openxmlformats.org/officeDocument/2006/relationships/image" Target="../media/image172.png"/><Relationship Id="rId2" Type="http://schemas.openxmlformats.org/officeDocument/2006/relationships/notesSlide" Target="../notesSlides/notesSlide187.xml"/><Relationship Id="rId1" Type="http://schemas.openxmlformats.org/officeDocument/2006/relationships/slideLayout" Target="../slideLayouts/slideLayout7.xml"/></Relationships>
</file>

<file path=ppt/slides/_rels/slide202.xml.rels><?xml version="1.0" encoding="UTF-8" standalone="yes"?>
<Relationships xmlns="http://schemas.openxmlformats.org/package/2006/relationships"><Relationship Id="rId3" Type="http://schemas.openxmlformats.org/officeDocument/2006/relationships/image" Target="../media/image173.png"/><Relationship Id="rId2" Type="http://schemas.openxmlformats.org/officeDocument/2006/relationships/notesSlide" Target="../notesSlides/notesSlide188.xml"/><Relationship Id="rId1" Type="http://schemas.openxmlformats.org/officeDocument/2006/relationships/slideLayout" Target="../slideLayouts/slideLayout7.xml"/><Relationship Id="rId4" Type="http://schemas.openxmlformats.org/officeDocument/2006/relationships/image" Target="../media/image174.png"/></Relationships>
</file>

<file path=ppt/slides/_rels/slide203.xml.rels><?xml version="1.0" encoding="UTF-8" standalone="yes"?>
<Relationships xmlns="http://schemas.openxmlformats.org/package/2006/relationships"><Relationship Id="rId3" Type="http://schemas.openxmlformats.org/officeDocument/2006/relationships/image" Target="../media/image175.png"/><Relationship Id="rId2" Type="http://schemas.openxmlformats.org/officeDocument/2006/relationships/notesSlide" Target="../notesSlides/notesSlide189.xml"/><Relationship Id="rId1" Type="http://schemas.openxmlformats.org/officeDocument/2006/relationships/slideLayout" Target="../slideLayouts/slideLayout7.xml"/></Relationships>
</file>

<file path=ppt/slides/_rels/slide204.xml.rels><?xml version="1.0" encoding="UTF-8" standalone="yes"?>
<Relationships xmlns="http://schemas.openxmlformats.org/package/2006/relationships"><Relationship Id="rId3" Type="http://schemas.openxmlformats.org/officeDocument/2006/relationships/image" Target="../media/image147.png"/><Relationship Id="rId2" Type="http://schemas.openxmlformats.org/officeDocument/2006/relationships/notesSlide" Target="../notesSlides/notesSlide190.xml"/><Relationship Id="rId1" Type="http://schemas.openxmlformats.org/officeDocument/2006/relationships/slideLayout" Target="../slideLayouts/slideLayout7.xml"/></Relationships>
</file>

<file path=ppt/slides/_rels/slide205.xml.rels><?xml version="1.0" encoding="UTF-8" standalone="yes"?>
<Relationships xmlns="http://schemas.openxmlformats.org/package/2006/relationships"><Relationship Id="rId2" Type="http://schemas.openxmlformats.org/officeDocument/2006/relationships/image" Target="../media/image149.png"/><Relationship Id="rId1" Type="http://schemas.openxmlformats.org/officeDocument/2006/relationships/slideLayout" Target="../slideLayouts/slideLayout7.xml"/></Relationships>
</file>

<file path=ppt/slides/_rels/slide206.xml.rels><?xml version="1.0" encoding="UTF-8" standalone="yes"?>
<Relationships xmlns="http://schemas.openxmlformats.org/package/2006/relationships"><Relationship Id="rId2" Type="http://schemas.openxmlformats.org/officeDocument/2006/relationships/image" Target="../media/image176.png"/><Relationship Id="rId1" Type="http://schemas.openxmlformats.org/officeDocument/2006/relationships/slideLayout" Target="../slideLayouts/slideLayout7.xml"/></Relationships>
</file>

<file path=ppt/slides/_rels/slide207.xml.rels><?xml version="1.0" encoding="UTF-8" standalone="yes"?>
<Relationships xmlns="http://schemas.openxmlformats.org/package/2006/relationships"><Relationship Id="rId3" Type="http://schemas.openxmlformats.org/officeDocument/2006/relationships/hyperlink" Target="http://library.soton.ac.uk/endnote" TargetMode="External"/><Relationship Id="rId2" Type="http://schemas.openxmlformats.org/officeDocument/2006/relationships/notesSlide" Target="../notesSlides/notesSlide191.xml"/><Relationship Id="rId1" Type="http://schemas.openxmlformats.org/officeDocument/2006/relationships/slideLayout" Target="../slideLayouts/slideLayout2.xml"/><Relationship Id="rId4" Type="http://schemas.openxmlformats.org/officeDocument/2006/relationships/hyperlink" Target="http://www.edshare.soton.ac.uk/" TargetMode="Externa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2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9.xml"/><Relationship Id="rId1" Type="http://schemas.openxmlformats.org/officeDocument/2006/relationships/slideLayout" Target="../slideLayouts/slideLayout7.xml"/><Relationship Id="rId5" Type="http://schemas.openxmlformats.org/officeDocument/2006/relationships/image" Target="../media/image28.png"/><Relationship Id="rId4" Type="http://schemas.openxmlformats.org/officeDocument/2006/relationships/image" Target="../media/image27.png"/></Relationships>
</file>

<file path=ppt/slides/_rels/slide3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30.xml"/><Relationship Id="rId1" Type="http://schemas.openxmlformats.org/officeDocument/2006/relationships/slideLayout" Target="../slideLayouts/slideLayout7.xml"/><Relationship Id="rId4" Type="http://schemas.openxmlformats.org/officeDocument/2006/relationships/image" Target="../media/image30.png"/></Relationships>
</file>

<file path=ppt/slides/_rels/slide3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4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57.xml"/><Relationship Id="rId1" Type="http://schemas.openxmlformats.org/officeDocument/2006/relationships/slideLayout" Target="../slideLayouts/slideLayout2.xml"/><Relationship Id="rId4" Type="http://schemas.openxmlformats.org/officeDocument/2006/relationships/image" Target="../media/image49.png"/></Relationships>
</file>

<file path=ppt/slides/_rels/slide63.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59.xml"/><Relationship Id="rId1" Type="http://schemas.openxmlformats.org/officeDocument/2006/relationships/slideLayout" Target="../slideLayouts/slideLayout7.xml"/><Relationship Id="rId4" Type="http://schemas.openxmlformats.org/officeDocument/2006/relationships/image" Target="../media/image52.png"/></Relationships>
</file>

<file path=ppt/slides/_rels/slide65.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60.xml"/><Relationship Id="rId1" Type="http://schemas.openxmlformats.org/officeDocument/2006/relationships/slideLayout" Target="../slideLayouts/slideLayout7.xml"/><Relationship Id="rId4" Type="http://schemas.openxmlformats.org/officeDocument/2006/relationships/image" Target="../media/image53.png"/></Relationships>
</file>

<file path=ppt/slides/_rels/slide66.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61.xml"/><Relationship Id="rId1" Type="http://schemas.openxmlformats.org/officeDocument/2006/relationships/slideLayout" Target="../slideLayouts/slideLayout7.xml"/><Relationship Id="rId4" Type="http://schemas.openxmlformats.org/officeDocument/2006/relationships/image" Target="../media/image54.png"/></Relationships>
</file>

<file path=ppt/slides/_rels/slide67.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62.xml"/><Relationship Id="rId1" Type="http://schemas.openxmlformats.org/officeDocument/2006/relationships/slideLayout" Target="../slideLayouts/slideLayout7.xml"/><Relationship Id="rId5" Type="http://schemas.openxmlformats.org/officeDocument/2006/relationships/image" Target="../media/image47.png"/><Relationship Id="rId4" Type="http://schemas.openxmlformats.org/officeDocument/2006/relationships/image" Target="../media/image56.png"/></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71.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72.xml"/><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73.xml"/><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74.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75.xml"/><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76.xml"/><Relationship Id="rId1" Type="http://schemas.openxmlformats.org/officeDocument/2006/relationships/slideLayout" Target="../slideLayouts/slideLayout7.xml"/><Relationship Id="rId4" Type="http://schemas.openxmlformats.org/officeDocument/2006/relationships/image" Target="../media/image69.png"/></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78.xml"/><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79.xml"/><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80.xml"/><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81.xml"/><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82.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83.xml"/><Relationship Id="rId1" Type="http://schemas.openxmlformats.org/officeDocument/2006/relationships/slideLayout" Target="../slideLayouts/slideLayout7.xml"/></Relationships>
</file>

<file path=ppt/slides/_rels/slide91.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84.xml"/><Relationship Id="rId1" Type="http://schemas.openxmlformats.org/officeDocument/2006/relationships/slideLayout" Target="../slideLayouts/slideLayout7.xml"/></Relationships>
</file>

<file path=ppt/slides/_rels/slide92.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85.xml"/><Relationship Id="rId1" Type="http://schemas.openxmlformats.org/officeDocument/2006/relationships/slideLayout" Target="../slideLayouts/slideLayout7.xml"/></Relationships>
</file>

<file path=ppt/slides/_rels/slide93.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86.xml"/><Relationship Id="rId1" Type="http://schemas.openxmlformats.org/officeDocument/2006/relationships/slideLayout" Target="../slideLayouts/slideLayout7.xml"/></Relationships>
</file>

<file path=ppt/slides/_rels/slide94.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87.xml"/><Relationship Id="rId1" Type="http://schemas.openxmlformats.org/officeDocument/2006/relationships/slideLayout" Target="../slideLayouts/slideLayout7.xml"/></Relationships>
</file>

<file path=ppt/slides/_rels/slide95.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88.xml"/><Relationship Id="rId1" Type="http://schemas.openxmlformats.org/officeDocument/2006/relationships/slideLayout" Target="../slideLayouts/slideLayout7.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90.xml"/><Relationship Id="rId1" Type="http://schemas.openxmlformats.org/officeDocument/2006/relationships/slideLayout" Target="../slideLayouts/slideLayout6.xml"/></Relationships>
</file>

<file path=ppt/slides/_rels/slide98.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91.xml"/><Relationship Id="rId1" Type="http://schemas.openxmlformats.org/officeDocument/2006/relationships/slideLayout" Target="../slideLayouts/slideLayout7.xml"/></Relationships>
</file>

<file path=ppt/slides/_rels/slide99.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92.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323850" y="2349500"/>
            <a:ext cx="8426450" cy="1873250"/>
          </a:xfrm>
        </p:spPr>
        <p:txBody>
          <a:bodyPr/>
          <a:lstStyle/>
          <a:p>
            <a:pPr eaLnBrk="1" hangingPunct="1"/>
            <a:r>
              <a:rPr lang="en-GB" sz="5400" b="1" dirty="0" smtClean="0"/>
              <a:t>EndNote X7 - basic graduate session - Mac</a:t>
            </a:r>
          </a:p>
        </p:txBody>
      </p:sp>
    </p:spTree>
  </p:cSld>
  <p:clrMapOvr>
    <a:masterClrMapping/>
  </p:clrMapOvr>
  <p:transition spd="med">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creen Shot 2013-10-29 at 14.41.11.png"/>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3779912" y="379908"/>
            <a:ext cx="5049590" cy="5778500"/>
          </a:xfrm>
          <a:prstGeom prst="rect">
            <a:avLst/>
          </a:prstGeom>
        </p:spPr>
      </p:pic>
      <p:sp>
        <p:nvSpPr>
          <p:cNvPr id="90122" name="Line 10"/>
          <p:cNvSpPr>
            <a:spLocks noChangeShapeType="1"/>
          </p:cNvSpPr>
          <p:nvPr/>
        </p:nvSpPr>
        <p:spPr bwMode="auto">
          <a:xfrm flipV="1">
            <a:off x="2843808" y="764704"/>
            <a:ext cx="1033682" cy="312514"/>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90121" name="Text Box 9"/>
          <p:cNvSpPr txBox="1">
            <a:spLocks noChangeArrowheads="1"/>
          </p:cNvSpPr>
          <p:nvPr/>
        </p:nvSpPr>
        <p:spPr bwMode="auto">
          <a:xfrm>
            <a:off x="477169" y="332656"/>
            <a:ext cx="2771799" cy="1077218"/>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1600" b="1" dirty="0">
                <a:solidFill>
                  <a:srgbClr val="000000"/>
                </a:solidFill>
                <a:latin typeface="Lucida Sans" pitchFamily="34" charset="0"/>
              </a:rPr>
              <a:t>Click the record's 'close' icon to save the completed or edited record automatically</a:t>
            </a:r>
          </a:p>
        </p:txBody>
      </p:sp>
      <p:sp>
        <p:nvSpPr>
          <p:cNvPr id="90123" name="Text Box 11"/>
          <p:cNvSpPr txBox="1">
            <a:spLocks noChangeArrowheads="1"/>
          </p:cNvSpPr>
          <p:nvPr/>
        </p:nvSpPr>
        <p:spPr bwMode="auto">
          <a:xfrm>
            <a:off x="4932040" y="3469059"/>
            <a:ext cx="3382963" cy="121602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The reference type can be changed at any time</a:t>
            </a:r>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10</a:t>
            </a:fld>
            <a:endParaRPr lang="en-GB"/>
          </a:p>
        </p:txBody>
      </p:sp>
      <p:sp>
        <p:nvSpPr>
          <p:cNvPr id="10" name="Line 10"/>
          <p:cNvSpPr>
            <a:spLocks noChangeShapeType="1"/>
          </p:cNvSpPr>
          <p:nvPr/>
        </p:nvSpPr>
        <p:spPr bwMode="auto">
          <a:xfrm flipV="1">
            <a:off x="6516214" y="1077218"/>
            <a:ext cx="432049" cy="1343670"/>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cxnSp>
        <p:nvCxnSpPr>
          <p:cNvPr id="8" name="Straight Arrow Connector 7"/>
          <p:cNvCxnSpPr/>
          <p:nvPr/>
        </p:nvCxnSpPr>
        <p:spPr bwMode="auto">
          <a:xfrm flipH="1">
            <a:off x="3360649" y="2341393"/>
            <a:ext cx="2435488" cy="343753"/>
          </a:xfrm>
          <a:prstGeom prst="straightConnector1">
            <a:avLst/>
          </a:prstGeom>
          <a:noFill/>
          <a:ln w="53975" cap="flat" cmpd="sng" algn="ctr">
            <a:solidFill>
              <a:srgbClr val="FF0066"/>
            </a:solidFill>
            <a:prstDash val="solid"/>
            <a:round/>
            <a:headEnd type="none" w="med" len="med"/>
            <a:tailEnd type="triangle" w="lg" len="lg"/>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90120" name="Text Box 8"/>
          <p:cNvSpPr txBox="1">
            <a:spLocks noChangeArrowheads="1"/>
          </p:cNvSpPr>
          <p:nvPr/>
        </p:nvSpPr>
        <p:spPr bwMode="auto">
          <a:xfrm>
            <a:off x="4895527" y="1812875"/>
            <a:ext cx="3455987" cy="121602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Choose the reference type from the dropdown menu</a:t>
            </a:r>
          </a:p>
        </p:txBody>
      </p:sp>
      <p:pic>
        <p:nvPicPr>
          <p:cNvPr id="3" name="Picture 2" descr="Screen Shot 2013-10-29 at 14.36.29.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3568" y="2341393"/>
            <a:ext cx="2565400" cy="3517900"/>
          </a:xfrm>
          <a:prstGeom prst="rect">
            <a:avLst/>
          </a:prstGeom>
        </p:spPr>
      </p:pic>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0120"/>
                                        </p:tgtEl>
                                        <p:attrNameLst>
                                          <p:attrName>style.visibility</p:attrName>
                                        </p:attrNameLst>
                                      </p:cBhvr>
                                      <p:to>
                                        <p:strVal val="visible"/>
                                      </p:to>
                                    </p:set>
                                    <p:animEffect transition="in" filter="fade">
                                      <p:cBhvr>
                                        <p:cTn id="7" dur="2000"/>
                                        <p:tgtEl>
                                          <p:spTgt spid="90120"/>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fade">
                                      <p:cBhvr>
                                        <p:cTn id="11" dur="2000"/>
                                        <p:tgtEl>
                                          <p:spTgt spid="10"/>
                                        </p:tgtEl>
                                      </p:cBhvr>
                                    </p:animEffect>
                                  </p:childTnLst>
                                </p:cTn>
                              </p:par>
                            </p:childTnLst>
                          </p:cTn>
                        </p:par>
                        <p:par>
                          <p:cTn id="12" fill="hold">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90123"/>
                                        </p:tgtEl>
                                        <p:attrNameLst>
                                          <p:attrName>style.visibility</p:attrName>
                                        </p:attrNameLst>
                                      </p:cBhvr>
                                      <p:to>
                                        <p:strVal val="visible"/>
                                      </p:to>
                                    </p:set>
                                    <p:animEffect transition="in" filter="fade">
                                      <p:cBhvr>
                                        <p:cTn id="15" dur="2000"/>
                                        <p:tgtEl>
                                          <p:spTgt spid="90123"/>
                                        </p:tgtEl>
                                      </p:cBhvr>
                                    </p:animEffect>
                                  </p:childTnLst>
                                </p:cTn>
                              </p:par>
                            </p:childTnLst>
                          </p:cTn>
                        </p:par>
                        <p:par>
                          <p:cTn id="16" fill="hold" nodeType="afterGroup">
                            <p:stCondLst>
                              <p:cond delay="6000"/>
                            </p:stCondLst>
                            <p:childTnLst>
                              <p:par>
                                <p:cTn id="17" presetID="10" presetClass="entr" presetSubtype="0" fill="hold" grpId="0" nodeType="afterEffect">
                                  <p:stCondLst>
                                    <p:cond delay="0"/>
                                  </p:stCondLst>
                                  <p:childTnLst>
                                    <p:set>
                                      <p:cBhvr>
                                        <p:cTn id="18" dur="1" fill="hold">
                                          <p:stCondLst>
                                            <p:cond delay="0"/>
                                          </p:stCondLst>
                                        </p:cTn>
                                        <p:tgtEl>
                                          <p:spTgt spid="90121"/>
                                        </p:tgtEl>
                                        <p:attrNameLst>
                                          <p:attrName>style.visibility</p:attrName>
                                        </p:attrNameLst>
                                      </p:cBhvr>
                                      <p:to>
                                        <p:strVal val="visible"/>
                                      </p:to>
                                    </p:set>
                                    <p:animEffect transition="in" filter="fade">
                                      <p:cBhvr>
                                        <p:cTn id="19" dur="2000"/>
                                        <p:tgtEl>
                                          <p:spTgt spid="90121"/>
                                        </p:tgtEl>
                                      </p:cBhvr>
                                    </p:animEffect>
                                  </p:childTnLst>
                                </p:cTn>
                              </p:par>
                            </p:childTnLst>
                          </p:cTn>
                        </p:par>
                        <p:par>
                          <p:cTn id="20" fill="hold" nodeType="afterGroup">
                            <p:stCondLst>
                              <p:cond delay="8000"/>
                            </p:stCondLst>
                            <p:childTnLst>
                              <p:par>
                                <p:cTn id="21" presetID="10" presetClass="entr" presetSubtype="0" fill="hold" grpId="0" nodeType="afterEffect">
                                  <p:stCondLst>
                                    <p:cond delay="0"/>
                                  </p:stCondLst>
                                  <p:childTnLst>
                                    <p:set>
                                      <p:cBhvr>
                                        <p:cTn id="22" dur="1" fill="hold">
                                          <p:stCondLst>
                                            <p:cond delay="0"/>
                                          </p:stCondLst>
                                        </p:cTn>
                                        <p:tgtEl>
                                          <p:spTgt spid="90122"/>
                                        </p:tgtEl>
                                        <p:attrNameLst>
                                          <p:attrName>style.visibility</p:attrName>
                                        </p:attrNameLst>
                                      </p:cBhvr>
                                      <p:to>
                                        <p:strVal val="visible"/>
                                      </p:to>
                                    </p:set>
                                    <p:animEffect transition="in" filter="fade">
                                      <p:cBhvr>
                                        <p:cTn id="23" dur="2000"/>
                                        <p:tgtEl>
                                          <p:spTgt spid="901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0122" grpId="0" animBg="1"/>
      <p:bldP spid="90121" grpId="0" animBg="1"/>
      <p:bldP spid="90123" grpId="0" animBg="1"/>
      <p:bldP spid="10" grpId="0" animBg="1"/>
      <p:bldP spid="90120" grpId="0" animBg="1"/>
    </p:bld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100</a:t>
            </a:fld>
            <a:endParaRPr lang="en-GB"/>
          </a:p>
        </p:txBody>
      </p:sp>
      <p:pic>
        <p:nvPicPr>
          <p:cNvPr id="3" name="Picture 2" descr="Screen Shot 2013-11-01 at 15.52.16.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55816"/>
            <a:ext cx="9144000" cy="5401378"/>
          </a:xfrm>
          <a:prstGeom prst="rect">
            <a:avLst/>
          </a:prstGeom>
        </p:spPr>
      </p:pic>
      <p:sp>
        <p:nvSpPr>
          <p:cNvPr id="4" name="Line 5"/>
          <p:cNvSpPr>
            <a:spLocks noChangeShapeType="1"/>
          </p:cNvSpPr>
          <p:nvPr/>
        </p:nvSpPr>
        <p:spPr bwMode="auto">
          <a:xfrm flipH="1" flipV="1">
            <a:off x="5796136" y="4509119"/>
            <a:ext cx="495124" cy="993402"/>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5" name="Text Box 6"/>
          <p:cNvSpPr txBox="1">
            <a:spLocks noChangeArrowheads="1"/>
          </p:cNvSpPr>
          <p:nvPr/>
        </p:nvSpPr>
        <p:spPr bwMode="auto">
          <a:xfrm>
            <a:off x="4562472" y="4997700"/>
            <a:ext cx="4032250" cy="1200329"/>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Select fields to be included in output, then click </a:t>
            </a:r>
            <a:r>
              <a:rPr lang="en-GB" sz="2400" b="1" dirty="0" smtClean="0">
                <a:solidFill>
                  <a:srgbClr val="000000"/>
                </a:solidFill>
                <a:latin typeface="Lucida Sans" pitchFamily="34" charset="0"/>
              </a:rPr>
              <a:t>'EndNote'</a:t>
            </a:r>
            <a:endParaRPr lang="en-GB" sz="2400" b="1" dirty="0">
              <a:latin typeface="Lucida Sans" pitchFamily="34" charset="0"/>
            </a:endParaRPr>
          </a:p>
        </p:txBody>
      </p:sp>
      <p:sp>
        <p:nvSpPr>
          <p:cNvPr id="6" name="Line 7"/>
          <p:cNvSpPr>
            <a:spLocks noChangeShapeType="1"/>
          </p:cNvSpPr>
          <p:nvPr/>
        </p:nvSpPr>
        <p:spPr bwMode="auto">
          <a:xfrm flipH="1">
            <a:off x="1475656" y="3168197"/>
            <a:ext cx="432048" cy="2088231"/>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 name="Text Box 8"/>
          <p:cNvSpPr txBox="1">
            <a:spLocks noChangeArrowheads="1"/>
          </p:cNvSpPr>
          <p:nvPr/>
        </p:nvSpPr>
        <p:spPr bwMode="auto">
          <a:xfrm>
            <a:off x="971600" y="2448116"/>
            <a:ext cx="3348038" cy="121602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It is helpful to include the abstract in exported records</a:t>
            </a:r>
            <a:endParaRPr lang="en-GB" sz="2400" b="1" dirty="0">
              <a:latin typeface="Lucida Sans" pitchFamily="34" charset="0"/>
            </a:endParaRPr>
          </a:p>
        </p:txBody>
      </p:sp>
    </p:spTree>
    <p:extLst>
      <p:ext uri="{BB962C8B-B14F-4D97-AF65-F5344CB8AC3E}">
        <p14:creationId xmlns:p14="http://schemas.microsoft.com/office/powerpoint/2010/main" val="1935461068"/>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2000"/>
                                        <p:tgtEl>
                                          <p:spTgt spid="7"/>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2000"/>
                                        <p:tgtEl>
                                          <p:spTgt spid="6"/>
                                        </p:tgtEl>
                                      </p:cBhvr>
                                    </p:animEffect>
                                  </p:childTnLst>
                                </p:cTn>
                              </p:par>
                            </p:childTnLst>
                          </p:cTn>
                        </p:par>
                        <p:par>
                          <p:cTn id="12" fill="hold">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2000"/>
                                        <p:tgtEl>
                                          <p:spTgt spid="5"/>
                                        </p:tgtEl>
                                      </p:cBhvr>
                                    </p:animEffect>
                                  </p:childTnLst>
                                </p:cTn>
                              </p:par>
                            </p:childTnLst>
                          </p:cTn>
                        </p:par>
                        <p:par>
                          <p:cTn id="16" fill="hold">
                            <p:stCondLst>
                              <p:cond delay="6000"/>
                            </p:stCondLst>
                            <p:childTnLst>
                              <p:par>
                                <p:cTn id="17" presetID="10" presetClass="entr" presetSubtype="0" fill="hold" grpId="0" nodeType="after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fade">
                                      <p:cBhvr>
                                        <p:cTn id="19"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Screen Shot 2013-11-05 at 13.50.43.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31640" y="908720"/>
            <a:ext cx="5600700" cy="4762500"/>
          </a:xfrm>
          <a:prstGeom prst="rect">
            <a:avLst/>
          </a:prstGeom>
          <a:ln>
            <a:solidFill>
              <a:srgbClr val="000066"/>
            </a:solidFill>
          </a:ln>
        </p:spPr>
      </p:pic>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101</a:t>
            </a:fld>
            <a:endParaRPr lang="en-GB"/>
          </a:p>
        </p:txBody>
      </p:sp>
      <p:sp>
        <p:nvSpPr>
          <p:cNvPr id="4" name="Line 7"/>
          <p:cNvSpPr>
            <a:spLocks noChangeShapeType="1"/>
          </p:cNvSpPr>
          <p:nvPr/>
        </p:nvSpPr>
        <p:spPr bwMode="auto">
          <a:xfrm flipH="1">
            <a:off x="4283968" y="1916835"/>
            <a:ext cx="1944216" cy="1229244"/>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5" name="Text Box 8"/>
          <p:cNvSpPr txBox="1">
            <a:spLocks noChangeArrowheads="1"/>
          </p:cNvSpPr>
          <p:nvPr/>
        </p:nvSpPr>
        <p:spPr bwMode="auto">
          <a:xfrm>
            <a:off x="5292080" y="1658418"/>
            <a:ext cx="2448272" cy="46166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smtClean="0">
                <a:solidFill>
                  <a:srgbClr val="000000"/>
                </a:solidFill>
                <a:latin typeface="Lucida Sans" pitchFamily="34" charset="0"/>
              </a:rPr>
              <a:t>Click 'Choose'</a:t>
            </a:r>
            <a:endParaRPr lang="en-GB" sz="2400" b="1" dirty="0">
              <a:latin typeface="Lucida Sans" pitchFamily="34" charset="0"/>
            </a:endParaRPr>
          </a:p>
        </p:txBody>
      </p:sp>
    </p:spTree>
    <p:extLst>
      <p:ext uri="{BB962C8B-B14F-4D97-AF65-F5344CB8AC3E}">
        <p14:creationId xmlns:p14="http://schemas.microsoft.com/office/powerpoint/2010/main" val="1402032881"/>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0"/>
                                        <p:tgtEl>
                                          <p:spTgt spid="5"/>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Screen Shot 2013-11-05 at 13.51.10.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32656"/>
            <a:ext cx="9144000" cy="4755829"/>
          </a:xfrm>
          <a:prstGeom prst="rect">
            <a:avLst/>
          </a:prstGeom>
        </p:spPr>
      </p:pic>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102</a:t>
            </a:fld>
            <a:endParaRPr lang="en-GB"/>
          </a:p>
        </p:txBody>
      </p:sp>
      <p:sp>
        <p:nvSpPr>
          <p:cNvPr id="5" name="Text Box 8"/>
          <p:cNvSpPr txBox="1">
            <a:spLocks noChangeArrowheads="1"/>
          </p:cNvSpPr>
          <p:nvPr/>
        </p:nvSpPr>
        <p:spPr bwMode="auto">
          <a:xfrm>
            <a:off x="1943708" y="5445224"/>
            <a:ext cx="5256584"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smtClean="0">
                <a:solidFill>
                  <a:srgbClr val="000000"/>
                </a:solidFill>
                <a:latin typeface="Lucida Sans" pitchFamily="34" charset="0"/>
              </a:rPr>
              <a:t>In the Applications folder, go to EndNote X7, and click 'Open'</a:t>
            </a:r>
            <a:endParaRPr lang="en-GB" sz="2400" b="1" dirty="0">
              <a:latin typeface="Lucida Sans" pitchFamily="34" charset="0"/>
            </a:endParaRPr>
          </a:p>
        </p:txBody>
      </p:sp>
      <p:sp>
        <p:nvSpPr>
          <p:cNvPr id="6" name="Oval 5"/>
          <p:cNvSpPr/>
          <p:nvPr/>
        </p:nvSpPr>
        <p:spPr bwMode="auto">
          <a:xfrm>
            <a:off x="7812360" y="4437112"/>
            <a:ext cx="1331640" cy="792088"/>
          </a:xfrm>
          <a:prstGeom prst="ellips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rtlCol="0" anchor="ctr"/>
          <a:lstStyle/>
          <a:p>
            <a:pPr algn="ctr"/>
            <a:endParaRPr lang="en-GB"/>
          </a:p>
        </p:txBody>
      </p:sp>
    </p:spTree>
    <p:extLst>
      <p:ext uri="{BB962C8B-B14F-4D97-AF65-F5344CB8AC3E}">
        <p14:creationId xmlns:p14="http://schemas.microsoft.com/office/powerpoint/2010/main" val="682336113"/>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Screen Shot 2013-11-05 at 13.51.26.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57772" y="824012"/>
            <a:ext cx="5626100" cy="4775200"/>
          </a:xfrm>
          <a:prstGeom prst="rect">
            <a:avLst/>
          </a:prstGeom>
        </p:spPr>
      </p:pic>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103</a:t>
            </a:fld>
            <a:endParaRPr lang="en-GB"/>
          </a:p>
        </p:txBody>
      </p:sp>
      <p:sp>
        <p:nvSpPr>
          <p:cNvPr id="4" name="Line 7"/>
          <p:cNvSpPr>
            <a:spLocks noChangeShapeType="1"/>
          </p:cNvSpPr>
          <p:nvPr/>
        </p:nvSpPr>
        <p:spPr bwMode="auto">
          <a:xfrm flipH="1">
            <a:off x="2339752" y="2060848"/>
            <a:ext cx="3528392" cy="1800200"/>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5" name="Text Box 8"/>
          <p:cNvSpPr txBox="1">
            <a:spLocks noChangeArrowheads="1"/>
          </p:cNvSpPr>
          <p:nvPr/>
        </p:nvSpPr>
        <p:spPr bwMode="auto">
          <a:xfrm>
            <a:off x="5652120" y="1357318"/>
            <a:ext cx="2304256"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smtClean="0">
                <a:solidFill>
                  <a:srgbClr val="000000"/>
                </a:solidFill>
                <a:latin typeface="Lucida Sans" pitchFamily="34" charset="0"/>
              </a:rPr>
              <a:t>Click to save choices</a:t>
            </a:r>
            <a:endParaRPr lang="en-GB" sz="2400" b="1" dirty="0">
              <a:latin typeface="Lucida Sans" pitchFamily="34" charset="0"/>
            </a:endParaRPr>
          </a:p>
        </p:txBody>
      </p:sp>
      <p:sp>
        <p:nvSpPr>
          <p:cNvPr id="6" name="Oval 5"/>
          <p:cNvSpPr/>
          <p:nvPr/>
        </p:nvSpPr>
        <p:spPr bwMode="auto">
          <a:xfrm>
            <a:off x="5868144" y="4869160"/>
            <a:ext cx="1415728" cy="730052"/>
          </a:xfrm>
          <a:prstGeom prst="ellips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rtlCol="0" anchor="ctr"/>
          <a:lstStyle/>
          <a:p>
            <a:pPr algn="ctr"/>
            <a:endParaRPr lang="en-GB"/>
          </a:p>
        </p:txBody>
      </p:sp>
    </p:spTree>
    <p:extLst>
      <p:ext uri="{BB962C8B-B14F-4D97-AF65-F5344CB8AC3E}">
        <p14:creationId xmlns:p14="http://schemas.microsoft.com/office/powerpoint/2010/main" val="1519022690"/>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0"/>
                                        <p:tgtEl>
                                          <p:spTgt spid="5"/>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Screen Shot 2013-11-05 at 14.38.49.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404664"/>
            <a:ext cx="9144000" cy="5633277"/>
          </a:xfrm>
          <a:prstGeom prst="rect">
            <a:avLst/>
          </a:prstGeom>
        </p:spPr>
      </p:pic>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104</a:t>
            </a:fld>
            <a:endParaRPr lang="en-GB"/>
          </a:p>
        </p:txBody>
      </p:sp>
      <p:sp>
        <p:nvSpPr>
          <p:cNvPr id="4" name="Text Box 5"/>
          <p:cNvSpPr txBox="1">
            <a:spLocks noChangeArrowheads="1"/>
          </p:cNvSpPr>
          <p:nvPr/>
        </p:nvSpPr>
        <p:spPr bwMode="auto">
          <a:xfrm>
            <a:off x="468313" y="3357563"/>
            <a:ext cx="4248150" cy="194627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A temporary group 'Imported References' is created. The references have already been added to the main library</a:t>
            </a:r>
            <a:endParaRPr lang="en-GB" sz="2400" b="1" dirty="0">
              <a:latin typeface="Lucida Sans" pitchFamily="34" charset="0"/>
            </a:endParaRPr>
          </a:p>
        </p:txBody>
      </p:sp>
      <p:sp>
        <p:nvSpPr>
          <p:cNvPr id="5" name="Text Box 6"/>
          <p:cNvSpPr txBox="1">
            <a:spLocks noChangeArrowheads="1"/>
          </p:cNvSpPr>
          <p:nvPr/>
        </p:nvSpPr>
        <p:spPr bwMode="auto">
          <a:xfrm>
            <a:off x="5148263" y="4076700"/>
            <a:ext cx="3673475" cy="121602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a:solidFill>
                  <a:srgbClr val="000000"/>
                </a:solidFill>
                <a:latin typeface="Lucida Sans" pitchFamily="34" charset="0"/>
              </a:rPr>
              <a:t>Selected references are imported to the open EndNote Library</a:t>
            </a:r>
            <a:endParaRPr lang="en-GB" sz="2400" b="1">
              <a:latin typeface="Lucida Sans" pitchFamily="34" charset="0"/>
            </a:endParaRPr>
          </a:p>
        </p:txBody>
      </p:sp>
      <p:sp>
        <p:nvSpPr>
          <p:cNvPr id="7" name="Text Box 8"/>
          <p:cNvSpPr txBox="1">
            <a:spLocks noChangeArrowheads="1"/>
          </p:cNvSpPr>
          <p:nvPr/>
        </p:nvSpPr>
        <p:spPr bwMode="auto">
          <a:xfrm>
            <a:off x="5148263" y="2420938"/>
            <a:ext cx="3673475" cy="121602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a:solidFill>
                  <a:srgbClr val="000000"/>
                </a:solidFill>
                <a:latin typeface="Lucida Sans" pitchFamily="34" charset="0"/>
              </a:rPr>
              <a:t>Click on any imported reference to view details of the record</a:t>
            </a:r>
            <a:endParaRPr lang="en-GB" sz="2400" b="1">
              <a:latin typeface="Lucida Sans" pitchFamily="34" charset="0"/>
            </a:endParaRPr>
          </a:p>
        </p:txBody>
      </p:sp>
    </p:spTree>
    <p:extLst>
      <p:ext uri="{BB962C8B-B14F-4D97-AF65-F5344CB8AC3E}">
        <p14:creationId xmlns:p14="http://schemas.microsoft.com/office/powerpoint/2010/main" val="542963738"/>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0"/>
                                        <p:tgtEl>
                                          <p:spTgt spid="5"/>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2000"/>
                                        <p:tgtEl>
                                          <p:spTgt spid="4"/>
                                        </p:tgtEl>
                                      </p:cBhvr>
                                    </p:animEffect>
                                  </p:childTnLst>
                                </p:cTn>
                              </p:par>
                            </p:childTnLst>
                          </p:cTn>
                        </p:par>
                        <p:par>
                          <p:cTn id="12" fill="hold">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7" grpId="0" animBg="1"/>
    </p:bld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creen Shot 2013-11-05 at 14.39.12.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9592" y="404664"/>
            <a:ext cx="6934200" cy="5803900"/>
          </a:xfrm>
          <a:prstGeom prst="rect">
            <a:avLst/>
          </a:prstGeom>
          <a:ln>
            <a:solidFill>
              <a:srgbClr val="000066"/>
            </a:solidFill>
          </a:ln>
        </p:spPr>
      </p:pic>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105</a:t>
            </a:fld>
            <a:endParaRPr lang="en-GB"/>
          </a:p>
        </p:txBody>
      </p:sp>
      <p:sp>
        <p:nvSpPr>
          <p:cNvPr id="3" name="TextBox 2"/>
          <p:cNvSpPr txBox="1"/>
          <p:nvPr/>
        </p:nvSpPr>
        <p:spPr bwMode="auto">
          <a:xfrm>
            <a:off x="3059832" y="3140968"/>
            <a:ext cx="4464496"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algn="l" eaLnBrk="1" hangingPunct="1"/>
            <a:r>
              <a:rPr lang="en-GB" sz="2400" b="1" dirty="0" smtClean="0">
                <a:solidFill>
                  <a:srgbClr val="000000"/>
                </a:solidFill>
                <a:latin typeface="Lucida Sans" pitchFamily="34" charset="0"/>
              </a:rPr>
              <a:t>Click the URL link to return to the database entry</a:t>
            </a:r>
          </a:p>
        </p:txBody>
      </p:sp>
    </p:spTree>
    <p:extLst>
      <p:ext uri="{BB962C8B-B14F-4D97-AF65-F5344CB8AC3E}">
        <p14:creationId xmlns:p14="http://schemas.microsoft.com/office/powerpoint/2010/main" val="2375146890"/>
      </p:ext>
    </p:extLst>
  </p:cSld>
  <p:clrMapOvr>
    <a:masterClrMapping/>
  </p:clrMapOvr>
  <p:transition spd="med">
    <p:fade/>
  </p:transition>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106</a:t>
            </a:fld>
            <a:endParaRPr lang="en-GB"/>
          </a:p>
        </p:txBody>
      </p:sp>
      <p:pic>
        <p:nvPicPr>
          <p:cNvPr id="3" name="Picture 2" descr="Screen Shot 2013-11-05 at 14.40.11.png"/>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a:xfrm>
            <a:off x="0" y="675248"/>
            <a:ext cx="9144000" cy="5053461"/>
          </a:xfrm>
          <a:prstGeom prst="rect">
            <a:avLst/>
          </a:prstGeom>
        </p:spPr>
      </p:pic>
    </p:spTree>
    <p:extLst>
      <p:ext uri="{BB962C8B-B14F-4D97-AF65-F5344CB8AC3E}">
        <p14:creationId xmlns:p14="http://schemas.microsoft.com/office/powerpoint/2010/main" val="2107685637"/>
      </p:ext>
    </p:extLst>
  </p:cSld>
  <p:clrMapOvr>
    <a:masterClrMapping/>
  </p:clrMapOvr>
  <p:transition spd="med">
    <p:fade/>
  </p:transition>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p:cNvSpPr>
            <a:spLocks noGrp="1" noChangeArrowheads="1"/>
          </p:cNvSpPr>
          <p:nvPr>
            <p:ph type="title"/>
          </p:nvPr>
        </p:nvSpPr>
        <p:spPr/>
        <p:txBody>
          <a:bodyPr/>
          <a:lstStyle/>
          <a:p>
            <a:pPr eaLnBrk="1" hangingPunct="1"/>
            <a:r>
              <a:rPr lang="en-GB" smtClean="0"/>
              <a:t>Find full text of articles</a:t>
            </a:r>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107</a:t>
            </a:fld>
            <a:endParaRPr lang="en-GB"/>
          </a:p>
        </p:txBody>
      </p:sp>
    </p:spTree>
  </p:cSld>
  <p:clrMapOvr>
    <a:masterClrMapping/>
  </p:clrMapOvr>
  <p:transition spd="med">
    <p:fade/>
  </p:transition>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creen Shot 2013-11-05 at 15.50.02.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27784" y="908720"/>
            <a:ext cx="3035300" cy="3162300"/>
          </a:xfrm>
          <a:prstGeom prst="rect">
            <a:avLst/>
          </a:prstGeom>
          <a:ln>
            <a:solidFill>
              <a:srgbClr val="000066"/>
            </a:solidFill>
          </a:ln>
        </p:spPr>
      </p:pic>
      <p:sp>
        <p:nvSpPr>
          <p:cNvPr id="18437" name="Oval 5"/>
          <p:cNvSpPr>
            <a:spLocks noChangeArrowheads="1"/>
          </p:cNvSpPr>
          <p:nvPr/>
        </p:nvSpPr>
        <p:spPr bwMode="auto">
          <a:xfrm>
            <a:off x="2771800" y="1700808"/>
            <a:ext cx="3168352" cy="504825"/>
          </a:xfrm>
          <a:prstGeom prst="ellipse">
            <a:avLst/>
          </a:prstGeom>
          <a:noFill/>
          <a:ln w="38100">
            <a:solidFill>
              <a:srgbClr val="FF0066"/>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438" name="Text Box 6"/>
          <p:cNvSpPr txBox="1">
            <a:spLocks noChangeArrowheads="1"/>
          </p:cNvSpPr>
          <p:nvPr/>
        </p:nvSpPr>
        <p:spPr bwMode="auto">
          <a:xfrm>
            <a:off x="3707905" y="4869160"/>
            <a:ext cx="3528392"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smtClean="0">
                <a:solidFill>
                  <a:srgbClr val="000000"/>
                </a:solidFill>
                <a:latin typeface="Lucida Sans" pitchFamily="34" charset="0"/>
                <a:sym typeface="Wingdings 3" pitchFamily="18" charset="2"/>
              </a:rPr>
              <a:t>Go to 'EndNote X7 </a:t>
            </a:r>
            <a:r>
              <a:rPr lang="en-GB" sz="2400" b="1" dirty="0">
                <a:solidFill>
                  <a:srgbClr val="000000"/>
                </a:solidFill>
                <a:latin typeface="Lucida Sans" pitchFamily="34" charset="0"/>
                <a:sym typeface="Wingdings 3" pitchFamily="18" charset="2"/>
              </a:rPr>
              <a:t></a:t>
            </a:r>
            <a:r>
              <a:rPr lang="en-GB" sz="2400" b="1" dirty="0" smtClean="0">
                <a:solidFill>
                  <a:srgbClr val="000000"/>
                </a:solidFill>
                <a:latin typeface="Lucida Sans" pitchFamily="34" charset="0"/>
                <a:sym typeface="Wingdings 3" pitchFamily="18" charset="2"/>
              </a:rPr>
              <a:t>   Customizer…'</a:t>
            </a:r>
            <a:endParaRPr lang="en-GB" dirty="0">
              <a:sym typeface="Wingdings 3" pitchFamily="18" charset="2"/>
            </a:endParaRPr>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108</a:t>
            </a:fld>
            <a:endParaRPr lang="en-GB"/>
          </a:p>
        </p:txBody>
      </p:sp>
    </p:spTree>
    <p:extLst>
      <p:ext uri="{BB962C8B-B14F-4D97-AF65-F5344CB8AC3E}">
        <p14:creationId xmlns:p14="http://schemas.microsoft.com/office/powerpoint/2010/main" val="1844168990"/>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8438"/>
                                        </p:tgtEl>
                                        <p:attrNameLst>
                                          <p:attrName>style.visibility</p:attrName>
                                        </p:attrNameLst>
                                      </p:cBhvr>
                                      <p:to>
                                        <p:strVal val="visible"/>
                                      </p:to>
                                    </p:set>
                                    <p:animEffect transition="in" filter="fade">
                                      <p:cBhvr>
                                        <p:cTn id="7" dur="2000"/>
                                        <p:tgtEl>
                                          <p:spTgt spid="18438"/>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18437"/>
                                        </p:tgtEl>
                                        <p:attrNameLst>
                                          <p:attrName>style.visibility</p:attrName>
                                        </p:attrNameLst>
                                      </p:cBhvr>
                                      <p:to>
                                        <p:strVal val="visible"/>
                                      </p:to>
                                    </p:set>
                                    <p:animEffect transition="in" filter="fade">
                                      <p:cBhvr>
                                        <p:cTn id="11" dur="2000"/>
                                        <p:tgtEl>
                                          <p:spTgt spid="184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7" grpId="0" animBg="1"/>
      <p:bldP spid="18438" grpId="0" animBg="1"/>
    </p:bld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Shot 2013-11-05 at 15.52.18.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034" y="188639"/>
            <a:ext cx="9123966" cy="6424017"/>
          </a:xfrm>
          <a:prstGeom prst="rect">
            <a:avLst/>
          </a:prstGeom>
        </p:spPr>
      </p:pic>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109</a:t>
            </a:fld>
            <a:endParaRPr lang="en-GB"/>
          </a:p>
        </p:txBody>
      </p:sp>
      <p:sp>
        <p:nvSpPr>
          <p:cNvPr id="3" name="Text Box 6"/>
          <p:cNvSpPr txBox="1">
            <a:spLocks noChangeArrowheads="1"/>
          </p:cNvSpPr>
          <p:nvPr/>
        </p:nvSpPr>
        <p:spPr bwMode="auto">
          <a:xfrm>
            <a:off x="2915816" y="4293096"/>
            <a:ext cx="3528392"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smtClean="0">
                <a:solidFill>
                  <a:srgbClr val="000000"/>
                </a:solidFill>
                <a:latin typeface="Lucida Sans" pitchFamily="34" charset="0"/>
                <a:sym typeface="Wingdings 3" pitchFamily="18" charset="2"/>
              </a:rPr>
              <a:t>Check 'Services' and follow 'Next'</a:t>
            </a:r>
            <a:endParaRPr lang="en-GB" dirty="0">
              <a:sym typeface="Wingdings 3" pitchFamily="18" charset="2"/>
            </a:endParaRPr>
          </a:p>
        </p:txBody>
      </p:sp>
    </p:spTree>
    <p:extLst>
      <p:ext uri="{BB962C8B-B14F-4D97-AF65-F5344CB8AC3E}">
        <p14:creationId xmlns:p14="http://schemas.microsoft.com/office/powerpoint/2010/main" val="2257422448"/>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11</a:t>
            </a:fld>
            <a:endParaRPr lang="en-GB"/>
          </a:p>
        </p:txBody>
      </p:sp>
      <p:pic>
        <p:nvPicPr>
          <p:cNvPr id="3" name="Picture 2" descr="Screen Shot 2013-10-29 at 14.42.17.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59632" y="2033958"/>
            <a:ext cx="6375400" cy="2032000"/>
          </a:xfrm>
          <a:prstGeom prst="rect">
            <a:avLst/>
          </a:prstGeom>
          <a:ln>
            <a:solidFill>
              <a:srgbClr val="000066"/>
            </a:solidFill>
          </a:ln>
        </p:spPr>
      </p:pic>
    </p:spTree>
    <p:extLst>
      <p:ext uri="{BB962C8B-B14F-4D97-AF65-F5344CB8AC3E}">
        <p14:creationId xmlns:p14="http://schemas.microsoft.com/office/powerpoint/2010/main" val="448943940"/>
      </p:ext>
    </p:extLst>
  </p:cSld>
  <p:clrMapOvr>
    <a:masterClrMapping/>
  </p:clrMapOvr>
  <p:transition spd="med">
    <p:fade/>
  </p:transition>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Screen Shot 2013-11-05 at 14.41.04.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774" y="1124743"/>
            <a:ext cx="5273465" cy="3866177"/>
          </a:xfrm>
          <a:prstGeom prst="rect">
            <a:avLst/>
          </a:prstGeom>
          <a:ln>
            <a:solidFill>
              <a:srgbClr val="000066"/>
            </a:solidFill>
          </a:ln>
        </p:spPr>
      </p:pic>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110</a:t>
            </a:fld>
            <a:endParaRPr lang="en-GB"/>
          </a:p>
        </p:txBody>
      </p:sp>
      <p:sp>
        <p:nvSpPr>
          <p:cNvPr id="4" name="TextBox 3"/>
          <p:cNvSpPr txBox="1"/>
          <p:nvPr/>
        </p:nvSpPr>
        <p:spPr bwMode="auto">
          <a:xfrm>
            <a:off x="3624125" y="5301208"/>
            <a:ext cx="3885084"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algn="l" eaLnBrk="1" hangingPunct="1"/>
            <a:r>
              <a:rPr lang="en-GB" sz="2400" b="1" dirty="0" smtClean="0">
                <a:solidFill>
                  <a:srgbClr val="000000"/>
                </a:solidFill>
                <a:latin typeface="Lucida Sans" pitchFamily="34" charset="0"/>
              </a:rPr>
              <a:t>Then go to 'EndNote X7 </a:t>
            </a:r>
            <a:r>
              <a:rPr lang="en-GB" sz="2400" b="1" dirty="0" smtClean="0">
                <a:solidFill>
                  <a:srgbClr val="000000"/>
                </a:solidFill>
                <a:latin typeface="Lucida Sans" pitchFamily="34" charset="0"/>
                <a:sym typeface="Wingdings"/>
              </a:rPr>
              <a:t> Preferences'</a:t>
            </a:r>
            <a:endParaRPr lang="en-GB" sz="2400" b="1" dirty="0" smtClean="0">
              <a:solidFill>
                <a:srgbClr val="000000"/>
              </a:solidFill>
              <a:latin typeface="Lucida Sans" pitchFamily="34" charset="0"/>
            </a:endParaRPr>
          </a:p>
        </p:txBody>
      </p:sp>
      <p:sp>
        <p:nvSpPr>
          <p:cNvPr id="5" name="Oval 4"/>
          <p:cNvSpPr/>
          <p:nvPr/>
        </p:nvSpPr>
        <p:spPr bwMode="auto">
          <a:xfrm>
            <a:off x="1907704" y="1772816"/>
            <a:ext cx="3168352" cy="720080"/>
          </a:xfrm>
          <a:prstGeom prst="ellips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rtlCol="0" anchor="ctr"/>
          <a:lstStyle/>
          <a:p>
            <a:pPr algn="ctr"/>
            <a:endParaRPr lang="en-GB"/>
          </a:p>
        </p:txBody>
      </p:sp>
    </p:spTree>
    <p:extLst>
      <p:ext uri="{BB962C8B-B14F-4D97-AF65-F5344CB8AC3E}">
        <p14:creationId xmlns:p14="http://schemas.microsoft.com/office/powerpoint/2010/main" val="2666487386"/>
      </p:ext>
    </p:extLst>
  </p:cSld>
  <p:clrMapOvr>
    <a:masterClrMapping/>
  </p:clrMapOvr>
  <p:transition spd="med">
    <p:fade/>
  </p:transition>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creen Shot 2013-11-05 at 14.41.24.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78323"/>
            <a:ext cx="9144000" cy="6579677"/>
          </a:xfrm>
          <a:prstGeom prst="rect">
            <a:avLst/>
          </a:prstGeom>
        </p:spPr>
      </p:pic>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111</a:t>
            </a:fld>
            <a:endParaRPr lang="en-GB"/>
          </a:p>
        </p:txBody>
      </p:sp>
      <p:sp>
        <p:nvSpPr>
          <p:cNvPr id="4" name="TextBox 3"/>
          <p:cNvSpPr txBox="1"/>
          <p:nvPr/>
        </p:nvSpPr>
        <p:spPr bwMode="auto">
          <a:xfrm>
            <a:off x="2699792" y="3933056"/>
            <a:ext cx="5400600"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algn="l" eaLnBrk="1" hangingPunct="1"/>
            <a:r>
              <a:rPr lang="en-GB" sz="2400" b="1" dirty="0" smtClean="0">
                <a:solidFill>
                  <a:srgbClr val="000000"/>
                </a:solidFill>
                <a:latin typeface="Lucida Sans" pitchFamily="34" charset="0"/>
              </a:rPr>
              <a:t>Use the 'Find Full Text' option and check the boxes</a:t>
            </a:r>
          </a:p>
        </p:txBody>
      </p:sp>
    </p:spTree>
    <p:extLst>
      <p:ext uri="{BB962C8B-B14F-4D97-AF65-F5344CB8AC3E}">
        <p14:creationId xmlns:p14="http://schemas.microsoft.com/office/powerpoint/2010/main" val="1996419373"/>
      </p:ext>
    </p:extLst>
  </p:cSld>
  <p:clrMapOvr>
    <a:masterClrMapping/>
  </p:clrMapOvr>
  <p:transition spd="med">
    <p:fade/>
  </p:transition>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creen Shot 2013-11-05 at 14.42.13.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476672"/>
            <a:ext cx="9144000" cy="5868000"/>
          </a:xfrm>
          <a:prstGeom prst="rect">
            <a:avLst/>
          </a:prstGeom>
        </p:spPr>
      </p:pic>
      <p:sp>
        <p:nvSpPr>
          <p:cNvPr id="47110" name="Text Box 6"/>
          <p:cNvSpPr txBox="1">
            <a:spLocks noChangeArrowheads="1"/>
          </p:cNvSpPr>
          <p:nvPr/>
        </p:nvSpPr>
        <p:spPr bwMode="auto">
          <a:xfrm>
            <a:off x="4140200" y="3141663"/>
            <a:ext cx="4681538" cy="158115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a:solidFill>
                  <a:srgbClr val="000000"/>
                </a:solidFill>
                <a:latin typeface="Lucida Sans" pitchFamily="34" charset="0"/>
              </a:rPr>
              <a:t>To search the whole library for free full text, select a single item, then go to 'Edit </a:t>
            </a:r>
            <a:r>
              <a:rPr lang="en-GB" sz="2400" b="1">
                <a:solidFill>
                  <a:srgbClr val="000000"/>
                </a:solidFill>
                <a:latin typeface="Lucida Sans" pitchFamily="34" charset="0"/>
                <a:sym typeface="Wingdings 3" pitchFamily="18" charset="2"/>
              </a:rPr>
              <a:t> Select All'</a:t>
            </a:r>
            <a:endParaRPr lang="en-GB" sz="2400" b="1">
              <a:latin typeface="Lucida Sans" pitchFamily="34" charset="0"/>
              <a:sym typeface="Wingdings 3" pitchFamily="18" charset="2"/>
            </a:endParaRPr>
          </a:p>
        </p:txBody>
      </p:sp>
      <p:sp>
        <p:nvSpPr>
          <p:cNvPr id="47111" name="Oval 7"/>
          <p:cNvSpPr>
            <a:spLocks noChangeArrowheads="1"/>
          </p:cNvSpPr>
          <p:nvPr/>
        </p:nvSpPr>
        <p:spPr bwMode="auto">
          <a:xfrm>
            <a:off x="1331640" y="1844824"/>
            <a:ext cx="2808560" cy="467866"/>
          </a:xfrm>
          <a:prstGeom prst="ellipse">
            <a:avLst/>
          </a:prstGeom>
          <a:noFill/>
          <a:ln w="38100">
            <a:solidFill>
              <a:srgbClr val="FF0066"/>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112</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7110"/>
                                        </p:tgtEl>
                                        <p:attrNameLst>
                                          <p:attrName>style.visibility</p:attrName>
                                        </p:attrNameLst>
                                      </p:cBhvr>
                                      <p:to>
                                        <p:strVal val="visible"/>
                                      </p:to>
                                    </p:set>
                                    <p:animEffect transition="in" filter="fade">
                                      <p:cBhvr>
                                        <p:cTn id="7" dur="2000"/>
                                        <p:tgtEl>
                                          <p:spTgt spid="47110"/>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47111"/>
                                        </p:tgtEl>
                                        <p:attrNameLst>
                                          <p:attrName>style.visibility</p:attrName>
                                        </p:attrNameLst>
                                      </p:cBhvr>
                                      <p:to>
                                        <p:strVal val="visible"/>
                                      </p:to>
                                    </p:set>
                                    <p:animEffect transition="in" filter="fade">
                                      <p:cBhvr>
                                        <p:cTn id="11" dur="2000"/>
                                        <p:tgtEl>
                                          <p:spTgt spid="471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110" grpId="0" animBg="1"/>
      <p:bldP spid="47111" grpId="0" animBg="1"/>
    </p:bld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Shot 2013-11-05 at 14.44.59.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779" y="764704"/>
            <a:ext cx="9144000" cy="4576504"/>
          </a:xfrm>
          <a:prstGeom prst="rect">
            <a:avLst/>
          </a:prstGeom>
          <a:ln>
            <a:solidFill>
              <a:srgbClr val="000066"/>
            </a:solidFill>
          </a:ln>
        </p:spPr>
      </p:pic>
      <p:sp>
        <p:nvSpPr>
          <p:cNvPr id="159749" name="Text Box 5"/>
          <p:cNvSpPr txBox="1">
            <a:spLocks noChangeArrowheads="1"/>
          </p:cNvSpPr>
          <p:nvPr/>
        </p:nvSpPr>
        <p:spPr bwMode="auto">
          <a:xfrm>
            <a:off x="2555776" y="5589240"/>
            <a:ext cx="4681537" cy="85090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Select 'Find Full Text </a:t>
            </a:r>
            <a:r>
              <a:rPr lang="en-GB" sz="2400" b="1" dirty="0">
                <a:solidFill>
                  <a:srgbClr val="000000"/>
                </a:solidFill>
                <a:latin typeface="Lucida Sans" pitchFamily="34" charset="0"/>
                <a:sym typeface="Wingdings 3" pitchFamily="18" charset="2"/>
              </a:rPr>
              <a:t> Find Full Text </a:t>
            </a:r>
            <a:r>
              <a:rPr lang="en-GB" sz="2400" b="1" dirty="0" smtClean="0">
                <a:solidFill>
                  <a:srgbClr val="000000"/>
                </a:solidFill>
                <a:latin typeface="Lucida Sans" pitchFamily="34" charset="0"/>
                <a:sym typeface="Wingdings 3" pitchFamily="18" charset="2"/>
              </a:rPr>
              <a:t>…'</a:t>
            </a:r>
            <a:endParaRPr lang="en-GB" sz="2400" b="1" dirty="0">
              <a:latin typeface="Lucida Sans" pitchFamily="34" charset="0"/>
              <a:sym typeface="Wingdings 3" pitchFamily="18" charset="2"/>
            </a:endParaRPr>
          </a:p>
        </p:txBody>
      </p:sp>
      <p:sp>
        <p:nvSpPr>
          <p:cNvPr id="159750" name="Oval 6"/>
          <p:cNvSpPr>
            <a:spLocks noChangeArrowheads="1"/>
          </p:cNvSpPr>
          <p:nvPr/>
        </p:nvSpPr>
        <p:spPr bwMode="auto">
          <a:xfrm>
            <a:off x="1403648" y="2214358"/>
            <a:ext cx="4680520" cy="575965"/>
          </a:xfrm>
          <a:prstGeom prst="ellipse">
            <a:avLst/>
          </a:prstGeom>
          <a:noFill/>
          <a:ln w="38100">
            <a:solidFill>
              <a:srgbClr val="FF0066"/>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113</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59749"/>
                                        </p:tgtEl>
                                        <p:attrNameLst>
                                          <p:attrName>style.visibility</p:attrName>
                                        </p:attrNameLst>
                                      </p:cBhvr>
                                      <p:to>
                                        <p:strVal val="visible"/>
                                      </p:to>
                                    </p:set>
                                    <p:animEffect transition="in" filter="fade">
                                      <p:cBhvr>
                                        <p:cTn id="7" dur="2000"/>
                                        <p:tgtEl>
                                          <p:spTgt spid="159749"/>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159750"/>
                                        </p:tgtEl>
                                        <p:attrNameLst>
                                          <p:attrName>style.visibility</p:attrName>
                                        </p:attrNameLst>
                                      </p:cBhvr>
                                      <p:to>
                                        <p:strVal val="visible"/>
                                      </p:to>
                                    </p:set>
                                    <p:animEffect transition="in" filter="fade">
                                      <p:cBhvr>
                                        <p:cTn id="11" dur="2000"/>
                                        <p:tgtEl>
                                          <p:spTgt spid="1597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9749" grpId="0" animBg="1"/>
      <p:bldP spid="159750" grpId="0" animBg="1"/>
    </p:bld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creen Shot 2013-11-05 at 14.46.02.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8" y="260648"/>
            <a:ext cx="9144000" cy="6078018"/>
          </a:xfrm>
          <a:prstGeom prst="rect">
            <a:avLst/>
          </a:prstGeom>
        </p:spPr>
      </p:pic>
      <p:sp>
        <p:nvSpPr>
          <p:cNvPr id="160774" name="Line 6"/>
          <p:cNvSpPr>
            <a:spLocks noChangeShapeType="1"/>
          </p:cNvSpPr>
          <p:nvPr/>
        </p:nvSpPr>
        <p:spPr bwMode="auto">
          <a:xfrm flipH="1">
            <a:off x="2627783" y="1484784"/>
            <a:ext cx="2592286" cy="1152128"/>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60775" name="Text Box 7"/>
          <p:cNvSpPr txBox="1">
            <a:spLocks noChangeArrowheads="1"/>
          </p:cNvSpPr>
          <p:nvPr/>
        </p:nvSpPr>
        <p:spPr bwMode="auto">
          <a:xfrm>
            <a:off x="4283968" y="836712"/>
            <a:ext cx="4429546" cy="158115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a:solidFill>
                  <a:srgbClr val="000000"/>
                </a:solidFill>
                <a:latin typeface="Lucida Sans" pitchFamily="34" charset="0"/>
              </a:rPr>
              <a:t>EndNote searches Web of Knowledge for full text and attaches items found to the individual records</a:t>
            </a:r>
            <a:endParaRPr lang="en-GB" sz="2400" b="1">
              <a:latin typeface="Lucida Sans" pitchFamily="34" charset="0"/>
            </a:endParaRPr>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114</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60775"/>
                                        </p:tgtEl>
                                        <p:attrNameLst>
                                          <p:attrName>style.visibility</p:attrName>
                                        </p:attrNameLst>
                                      </p:cBhvr>
                                      <p:to>
                                        <p:strVal val="visible"/>
                                      </p:to>
                                    </p:set>
                                    <p:animEffect transition="in" filter="fade">
                                      <p:cBhvr>
                                        <p:cTn id="7" dur="2000"/>
                                        <p:tgtEl>
                                          <p:spTgt spid="16077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60774"/>
                                        </p:tgtEl>
                                        <p:attrNameLst>
                                          <p:attrName>style.visibility</p:attrName>
                                        </p:attrNameLst>
                                      </p:cBhvr>
                                      <p:to>
                                        <p:strVal val="visible"/>
                                      </p:to>
                                    </p:set>
                                    <p:animEffect transition="in" filter="fade">
                                      <p:cBhvr>
                                        <p:cTn id="10" dur="2000"/>
                                        <p:tgtEl>
                                          <p:spTgt spid="1607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0774" grpId="0" animBg="1"/>
      <p:bldP spid="160775" grpId="0" animBg="1"/>
    </p:bld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creen Shot 2013-11-05 at 14.49.36.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92696"/>
            <a:ext cx="9144000" cy="4682502"/>
          </a:xfrm>
          <a:prstGeom prst="rect">
            <a:avLst/>
          </a:prstGeom>
        </p:spPr>
      </p:pic>
      <p:sp>
        <p:nvSpPr>
          <p:cNvPr id="330758" name="Text Box 6"/>
          <p:cNvSpPr txBox="1">
            <a:spLocks noChangeArrowheads="1"/>
          </p:cNvSpPr>
          <p:nvPr/>
        </p:nvSpPr>
        <p:spPr bwMode="auto">
          <a:xfrm>
            <a:off x="3419872" y="1052736"/>
            <a:ext cx="4681538" cy="85090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a:solidFill>
                  <a:srgbClr val="000000"/>
                </a:solidFill>
                <a:latin typeface="Lucida Sans" pitchFamily="34" charset="0"/>
              </a:rPr>
              <a:t>The .pdf file appears in the 'File Attachments' field</a:t>
            </a:r>
            <a:endParaRPr lang="en-GB" sz="2400" b="1">
              <a:latin typeface="Lucida Sans" pitchFamily="34" charset="0"/>
              <a:sym typeface="Wingdings 3" pitchFamily="18" charset="2"/>
            </a:endParaRPr>
          </a:p>
        </p:txBody>
      </p:sp>
      <p:sp>
        <p:nvSpPr>
          <p:cNvPr id="330759" name="Line 7"/>
          <p:cNvSpPr>
            <a:spLocks noChangeShapeType="1"/>
          </p:cNvSpPr>
          <p:nvPr/>
        </p:nvSpPr>
        <p:spPr bwMode="auto">
          <a:xfrm flipH="1">
            <a:off x="7668344" y="3933056"/>
            <a:ext cx="1081087" cy="0"/>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115</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30758"/>
                                        </p:tgtEl>
                                        <p:attrNameLst>
                                          <p:attrName>style.visibility</p:attrName>
                                        </p:attrNameLst>
                                      </p:cBhvr>
                                      <p:to>
                                        <p:strVal val="visible"/>
                                      </p:to>
                                    </p:set>
                                    <p:animEffect transition="in" filter="fade">
                                      <p:cBhvr>
                                        <p:cTn id="7" dur="2000"/>
                                        <p:tgtEl>
                                          <p:spTgt spid="330758"/>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330759"/>
                                        </p:tgtEl>
                                        <p:attrNameLst>
                                          <p:attrName>style.visibility</p:attrName>
                                        </p:attrNameLst>
                                      </p:cBhvr>
                                      <p:to>
                                        <p:strVal val="visible"/>
                                      </p:to>
                                    </p:set>
                                    <p:animEffect transition="in" filter="fade">
                                      <p:cBhvr>
                                        <p:cTn id="11" dur="2000"/>
                                        <p:tgtEl>
                                          <p:spTgt spid="3307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0758" grpId="0" animBg="1"/>
      <p:bldP spid="330759" grpId="0" animBg="1"/>
    </p:bld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p:cNvSpPr>
            <a:spLocks noGrp="1" noChangeArrowheads="1"/>
          </p:cNvSpPr>
          <p:nvPr>
            <p:ph type="title"/>
          </p:nvPr>
        </p:nvSpPr>
        <p:spPr/>
        <p:txBody>
          <a:bodyPr/>
          <a:lstStyle/>
          <a:p>
            <a:pPr eaLnBrk="1" hangingPunct="1"/>
            <a:r>
              <a:rPr lang="en-GB" smtClean="0"/>
              <a:t>Attach PDF files to records</a:t>
            </a:r>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116</a:t>
            </a:fld>
            <a:endParaRPr lang="en-GB"/>
          </a:p>
        </p:txBody>
      </p:sp>
    </p:spTree>
  </p:cSld>
  <p:clrMapOvr>
    <a:masterClrMapping/>
  </p:clrMapOvr>
  <p:transition spd="med">
    <p:fade/>
  </p:transition>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43" name="Oval 19"/>
          <p:cNvSpPr>
            <a:spLocks noChangeArrowheads="1"/>
          </p:cNvSpPr>
          <p:nvPr/>
        </p:nvSpPr>
        <p:spPr bwMode="auto">
          <a:xfrm>
            <a:off x="1835298" y="1772816"/>
            <a:ext cx="5400997" cy="432048"/>
          </a:xfrm>
          <a:prstGeom prst="ellipse">
            <a:avLst/>
          </a:prstGeom>
          <a:noFill/>
          <a:ln w="38100">
            <a:solidFill>
              <a:srgbClr val="FF0066"/>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6630" name="Text Box 6"/>
          <p:cNvSpPr txBox="1">
            <a:spLocks noChangeArrowheads="1"/>
          </p:cNvSpPr>
          <p:nvPr/>
        </p:nvSpPr>
        <p:spPr bwMode="auto">
          <a:xfrm>
            <a:off x="3419475" y="3284538"/>
            <a:ext cx="4681538" cy="85090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Go to 'File </a:t>
            </a:r>
            <a:r>
              <a:rPr lang="en-GB" sz="2400" b="1" dirty="0" smtClean="0">
                <a:solidFill>
                  <a:srgbClr val="000000"/>
                </a:solidFill>
                <a:latin typeface="Lucida Sans" pitchFamily="34" charset="0"/>
              </a:rPr>
              <a:t>Attachments </a:t>
            </a:r>
            <a:r>
              <a:rPr lang="en-GB" sz="2400" b="1" dirty="0">
                <a:solidFill>
                  <a:srgbClr val="000000"/>
                </a:solidFill>
                <a:latin typeface="Lucida Sans" pitchFamily="34" charset="0"/>
                <a:sym typeface="Wingdings 3" pitchFamily="18" charset="2"/>
              </a:rPr>
              <a:t> </a:t>
            </a:r>
            <a:r>
              <a:rPr lang="en-GB" sz="2400" b="1" dirty="0" smtClean="0">
                <a:solidFill>
                  <a:srgbClr val="000000"/>
                </a:solidFill>
                <a:latin typeface="Lucida Sans" pitchFamily="34" charset="0"/>
                <a:sym typeface="Wingdings 3" pitchFamily="18" charset="2"/>
              </a:rPr>
              <a:t>Attach </a:t>
            </a:r>
            <a:r>
              <a:rPr lang="en-GB" sz="2400" b="1" dirty="0">
                <a:solidFill>
                  <a:srgbClr val="000000"/>
                </a:solidFill>
                <a:latin typeface="Lucida Sans" pitchFamily="34" charset="0"/>
                <a:sym typeface="Wingdings 3" pitchFamily="18" charset="2"/>
              </a:rPr>
              <a:t>File…'</a:t>
            </a:r>
            <a:endParaRPr lang="en-GB" sz="2400" b="1" dirty="0">
              <a:latin typeface="Lucida Sans" pitchFamily="34" charset="0"/>
              <a:sym typeface="Wingdings 3" pitchFamily="18" charset="2"/>
            </a:endParaRPr>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117</a:t>
            </a:fld>
            <a:endParaRPr lang="en-GB"/>
          </a:p>
        </p:txBody>
      </p:sp>
      <p:pic>
        <p:nvPicPr>
          <p:cNvPr id="3" name="Picture 2" descr="Screen Shot 2013-11-05 at 15.01.04.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01663"/>
            <a:ext cx="9144000" cy="5365750"/>
          </a:xfrm>
          <a:prstGeom prst="rect">
            <a:avLst/>
          </a:prstGeom>
        </p:spPr>
      </p:pic>
      <p:cxnSp>
        <p:nvCxnSpPr>
          <p:cNvPr id="6" name="Straight Arrow Connector 5"/>
          <p:cNvCxnSpPr/>
          <p:nvPr/>
        </p:nvCxnSpPr>
        <p:spPr bwMode="auto">
          <a:xfrm flipH="1">
            <a:off x="5004048" y="2708920"/>
            <a:ext cx="2664296" cy="288032"/>
          </a:xfrm>
          <a:prstGeom prst="straightConnector1">
            <a:avLst/>
          </a:prstGeom>
          <a:noFill/>
          <a:ln w="57150" cap="flat" cmpd="sng" algn="ctr">
            <a:solidFill>
              <a:srgbClr val="FF0066"/>
            </a:solidFill>
            <a:prstDash val="solid"/>
            <a:round/>
            <a:headEnd type="none" w="med" len="med"/>
            <a:tailEnd type="triangle" w="lg" len="lg"/>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6630"/>
                                        </p:tgtEl>
                                        <p:attrNameLst>
                                          <p:attrName>style.visibility</p:attrName>
                                        </p:attrNameLst>
                                      </p:cBhvr>
                                      <p:to>
                                        <p:strVal val="visible"/>
                                      </p:to>
                                    </p:set>
                                    <p:animEffect transition="in" filter="fade">
                                      <p:cBhvr>
                                        <p:cTn id="7" dur="2000"/>
                                        <p:tgtEl>
                                          <p:spTgt spid="26630"/>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26643"/>
                                        </p:tgtEl>
                                        <p:attrNameLst>
                                          <p:attrName>style.visibility</p:attrName>
                                        </p:attrNameLst>
                                      </p:cBhvr>
                                      <p:to>
                                        <p:strVal val="visible"/>
                                      </p:to>
                                    </p:set>
                                    <p:animEffect transition="in" filter="fade">
                                      <p:cBhvr>
                                        <p:cTn id="11" dur="2000"/>
                                        <p:tgtEl>
                                          <p:spTgt spid="266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43" grpId="0" animBg="1"/>
      <p:bldP spid="26630" grpId="0" animBg="1"/>
    </p:bld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118</a:t>
            </a:fld>
            <a:endParaRPr lang="en-GB"/>
          </a:p>
        </p:txBody>
      </p:sp>
      <p:pic>
        <p:nvPicPr>
          <p:cNvPr id="3" name="Picture 2" descr="Screen Shot 2013-11-05 at 15.01.58.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847" y="116632"/>
            <a:ext cx="9144000" cy="6580050"/>
          </a:xfrm>
          <a:prstGeom prst="rect">
            <a:avLst/>
          </a:prstGeom>
        </p:spPr>
      </p:pic>
      <p:sp>
        <p:nvSpPr>
          <p:cNvPr id="4" name="Oval 3"/>
          <p:cNvSpPr/>
          <p:nvPr/>
        </p:nvSpPr>
        <p:spPr bwMode="auto">
          <a:xfrm>
            <a:off x="6876256" y="3789040"/>
            <a:ext cx="2296591" cy="1080120"/>
          </a:xfrm>
          <a:prstGeom prst="ellips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rtlCol="0" anchor="ctr"/>
          <a:lstStyle/>
          <a:p>
            <a:pPr algn="ctr"/>
            <a:endParaRPr lang="en-GB"/>
          </a:p>
        </p:txBody>
      </p:sp>
    </p:spTree>
    <p:extLst>
      <p:ext uri="{BB962C8B-B14F-4D97-AF65-F5344CB8AC3E}">
        <p14:creationId xmlns:p14="http://schemas.microsoft.com/office/powerpoint/2010/main" val="1047526735"/>
      </p:ext>
    </p:extLst>
  </p:cSld>
  <p:clrMapOvr>
    <a:masterClrMapping/>
  </p:clrMapOvr>
  <p:transition spd="med">
    <p:fade/>
  </p:transition>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119</a:t>
            </a:fld>
            <a:endParaRPr lang="en-GB"/>
          </a:p>
        </p:txBody>
      </p:sp>
      <p:pic>
        <p:nvPicPr>
          <p:cNvPr id="4" name="Picture 3" descr="Screen Shot 2013-11-05 at 15.04.07.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59632" y="1628800"/>
            <a:ext cx="6375400" cy="2032000"/>
          </a:xfrm>
          <a:prstGeom prst="rect">
            <a:avLst/>
          </a:prstGeom>
          <a:ln>
            <a:solidFill>
              <a:srgbClr val="000066"/>
            </a:solidFill>
          </a:ln>
        </p:spPr>
      </p:pic>
      <p:sp>
        <p:nvSpPr>
          <p:cNvPr id="5" name="Oval 4"/>
          <p:cNvSpPr/>
          <p:nvPr/>
        </p:nvSpPr>
        <p:spPr bwMode="auto">
          <a:xfrm>
            <a:off x="6084168" y="2924944"/>
            <a:ext cx="1550864" cy="735856"/>
          </a:xfrm>
          <a:prstGeom prst="ellips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rtlCol="0" anchor="ctr"/>
          <a:lstStyle/>
          <a:p>
            <a:pPr algn="ctr"/>
            <a:endParaRPr lang="en-GB"/>
          </a:p>
        </p:txBody>
      </p:sp>
    </p:spTree>
    <p:extLst>
      <p:ext uri="{BB962C8B-B14F-4D97-AF65-F5344CB8AC3E}">
        <p14:creationId xmlns:p14="http://schemas.microsoft.com/office/powerpoint/2010/main" val="2571826994"/>
      </p:ext>
    </p:extLst>
  </p:cSld>
  <p:clrMapOvr>
    <a:masterClrMapping/>
  </p:clrMapOvr>
  <p:transition spd="med">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12</a:t>
            </a:fld>
            <a:endParaRPr lang="en-GB"/>
          </a:p>
        </p:txBody>
      </p:sp>
      <p:pic>
        <p:nvPicPr>
          <p:cNvPr id="3" name="Picture 2" descr="Screen Shot 2013-10-29 at 14.43.35.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1520" y="0"/>
            <a:ext cx="8502189" cy="6858000"/>
          </a:xfrm>
          <a:prstGeom prst="rect">
            <a:avLst/>
          </a:prstGeom>
        </p:spPr>
      </p:pic>
    </p:spTree>
    <p:extLst>
      <p:ext uri="{BB962C8B-B14F-4D97-AF65-F5344CB8AC3E}">
        <p14:creationId xmlns:p14="http://schemas.microsoft.com/office/powerpoint/2010/main" val="1829255299"/>
      </p:ext>
    </p:extLst>
  </p:cSld>
  <p:clrMapOvr>
    <a:masterClrMapping/>
  </p:clrMapOvr>
  <p:transition spd="med">
    <p:fade/>
  </p:transition>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Use the PDF viewer</a:t>
            </a:r>
            <a:endParaRPr lang="en-GB" dirty="0"/>
          </a:p>
        </p:txBody>
      </p:sp>
      <p:sp>
        <p:nvSpPr>
          <p:cNvPr id="3" name="Slide Number Placeholder 2"/>
          <p:cNvSpPr>
            <a:spLocks noGrp="1"/>
          </p:cNvSpPr>
          <p:nvPr>
            <p:ph type="sldNum" sz="quarter" idx="12"/>
          </p:nvPr>
        </p:nvSpPr>
        <p:spPr/>
        <p:txBody>
          <a:bodyPr/>
          <a:lstStyle/>
          <a:p>
            <a:pPr>
              <a:defRPr/>
            </a:pPr>
            <a:fld id="{FAC4024C-E8CB-4A36-A0F9-7DCC4A757B5E}" type="slidenum">
              <a:rPr lang="en-GB" smtClean="0"/>
              <a:pPr>
                <a:defRPr/>
              </a:pPr>
              <a:t>120</a:t>
            </a:fld>
            <a:endParaRPr lang="en-GB"/>
          </a:p>
        </p:txBody>
      </p:sp>
    </p:spTree>
    <p:extLst>
      <p:ext uri="{BB962C8B-B14F-4D97-AF65-F5344CB8AC3E}">
        <p14:creationId xmlns:p14="http://schemas.microsoft.com/office/powerpoint/2010/main" val="2764201593"/>
      </p:ext>
    </p:extLst>
  </p:cSld>
  <p:clrMapOvr>
    <a:masterClrMapping/>
  </p:clrMapOvr>
  <p:transition spd="med">
    <p:fade/>
  </p:transition>
  <p:timing>
    <p:tnLst>
      <p:par>
        <p:cT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creen Shot 2013-11-05 at 15.05.44.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44286"/>
            <a:ext cx="9144000" cy="6333423"/>
          </a:xfrm>
          <a:prstGeom prst="rect">
            <a:avLst/>
          </a:prstGeom>
        </p:spPr>
      </p:pic>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121</a:t>
            </a:fld>
            <a:endParaRPr lang="en-GB"/>
          </a:p>
        </p:txBody>
      </p:sp>
      <p:sp>
        <p:nvSpPr>
          <p:cNvPr id="5" name="Line 9"/>
          <p:cNvSpPr>
            <a:spLocks noChangeShapeType="1"/>
          </p:cNvSpPr>
          <p:nvPr/>
        </p:nvSpPr>
        <p:spPr bwMode="auto">
          <a:xfrm flipV="1">
            <a:off x="4435824" y="1196752"/>
            <a:ext cx="2432592" cy="2520280"/>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sp>
        <p:nvSpPr>
          <p:cNvPr id="7" name="Line 9"/>
          <p:cNvSpPr>
            <a:spLocks noChangeShapeType="1"/>
          </p:cNvSpPr>
          <p:nvPr/>
        </p:nvSpPr>
        <p:spPr bwMode="auto">
          <a:xfrm flipH="1" flipV="1">
            <a:off x="3808076" y="3284984"/>
            <a:ext cx="1051956" cy="684076"/>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sp>
        <p:nvSpPr>
          <p:cNvPr id="6" name="Text Box 8"/>
          <p:cNvSpPr txBox="1">
            <a:spLocks noChangeArrowheads="1"/>
          </p:cNvSpPr>
          <p:nvPr/>
        </p:nvSpPr>
        <p:spPr bwMode="auto">
          <a:xfrm>
            <a:off x="1611832" y="3717032"/>
            <a:ext cx="4392488" cy="1200329"/>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smtClean="0">
                <a:solidFill>
                  <a:srgbClr val="000000"/>
                </a:solidFill>
                <a:latin typeface="Lucida Sans" pitchFamily="34" charset="0"/>
              </a:rPr>
              <a:t>Select the required record click to view </a:t>
            </a:r>
            <a:r>
              <a:rPr lang="en-GB" sz="2400" b="1" dirty="0" err="1" smtClean="0">
                <a:solidFill>
                  <a:srgbClr val="000000"/>
                </a:solidFill>
                <a:latin typeface="Lucida Sans" pitchFamily="34" charset="0"/>
              </a:rPr>
              <a:t>pdf</a:t>
            </a:r>
            <a:r>
              <a:rPr lang="en-GB" sz="2400" b="1" dirty="0" smtClean="0">
                <a:solidFill>
                  <a:srgbClr val="000000"/>
                </a:solidFill>
                <a:latin typeface="Lucida Sans" pitchFamily="34" charset="0"/>
              </a:rPr>
              <a:t> in new window</a:t>
            </a:r>
            <a:endParaRPr lang="en-GB" sz="2400" b="1" dirty="0">
              <a:latin typeface="Lucida Sans" pitchFamily="34" charset="0"/>
            </a:endParaRPr>
          </a:p>
        </p:txBody>
      </p:sp>
    </p:spTree>
    <p:extLst>
      <p:ext uri="{BB962C8B-B14F-4D97-AF65-F5344CB8AC3E}">
        <p14:creationId xmlns:p14="http://schemas.microsoft.com/office/powerpoint/2010/main" val="2018200327"/>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000"/>
                                        <p:tgtEl>
                                          <p:spTgt spid="6"/>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2000"/>
                                        <p:tgtEl>
                                          <p:spTgt spid="7"/>
                                        </p:tgtEl>
                                      </p:cBhvr>
                                    </p:animEffect>
                                  </p:childTnLst>
                                </p:cTn>
                              </p:par>
                            </p:childTnLst>
                          </p:cTn>
                        </p:par>
                        <p:par>
                          <p:cTn id="12" fill="hold">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P spid="6" grpId="0" animBg="1"/>
    </p:bld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Screen Shot 2013-11-05 at 15.07.03.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223908"/>
            <a:ext cx="9144000" cy="3354457"/>
          </a:xfrm>
          <a:prstGeom prst="rect">
            <a:avLst/>
          </a:prstGeom>
        </p:spPr>
      </p:pic>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122</a:t>
            </a:fld>
            <a:endParaRPr lang="en-GB"/>
          </a:p>
        </p:txBody>
      </p:sp>
      <p:sp>
        <p:nvSpPr>
          <p:cNvPr id="4" name="Line 9"/>
          <p:cNvSpPr>
            <a:spLocks noChangeShapeType="1"/>
          </p:cNvSpPr>
          <p:nvPr/>
        </p:nvSpPr>
        <p:spPr bwMode="auto">
          <a:xfrm flipH="1">
            <a:off x="3707901" y="836712"/>
            <a:ext cx="1728491" cy="648072"/>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sp>
        <p:nvSpPr>
          <p:cNvPr id="5" name="Text Box 8"/>
          <p:cNvSpPr txBox="1">
            <a:spLocks noChangeArrowheads="1"/>
          </p:cNvSpPr>
          <p:nvPr/>
        </p:nvSpPr>
        <p:spPr bwMode="auto">
          <a:xfrm>
            <a:off x="3528033" y="4818343"/>
            <a:ext cx="3816722" cy="1200329"/>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smtClean="0">
                <a:solidFill>
                  <a:srgbClr val="000000"/>
                </a:solidFill>
                <a:latin typeface="Lucida Sans" pitchFamily="34" charset="0"/>
              </a:rPr>
              <a:t>Use the PDF toolbar to navigate and annotate the document </a:t>
            </a:r>
            <a:endParaRPr lang="en-GB" sz="2400" b="1" dirty="0">
              <a:latin typeface="Lucida Sans" pitchFamily="34" charset="0"/>
            </a:endParaRPr>
          </a:p>
        </p:txBody>
      </p:sp>
      <p:sp>
        <p:nvSpPr>
          <p:cNvPr id="3" name="TextBox 2"/>
          <p:cNvSpPr txBox="1"/>
          <p:nvPr/>
        </p:nvSpPr>
        <p:spPr bwMode="auto">
          <a:xfrm>
            <a:off x="3707903" y="260648"/>
            <a:ext cx="3816425"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algn="l" eaLnBrk="1" hangingPunct="1"/>
            <a:r>
              <a:rPr lang="en-GB" sz="2400" b="1" dirty="0" smtClean="0">
                <a:solidFill>
                  <a:srgbClr val="000000"/>
                </a:solidFill>
                <a:latin typeface="Lucida Sans" pitchFamily="34" charset="0"/>
              </a:rPr>
              <a:t>The Edit icon opens an additional toolbar</a:t>
            </a:r>
          </a:p>
        </p:txBody>
      </p:sp>
    </p:spTree>
    <p:extLst>
      <p:ext uri="{BB962C8B-B14F-4D97-AF65-F5344CB8AC3E}">
        <p14:creationId xmlns:p14="http://schemas.microsoft.com/office/powerpoint/2010/main" val="276121117"/>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0"/>
                                        <p:tgtEl>
                                          <p:spTgt spid="5"/>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creen Shot 2013-11-05 at 15.08.20.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466505"/>
            <a:ext cx="9144000" cy="5551269"/>
          </a:xfrm>
          <a:prstGeom prst="rect">
            <a:avLst/>
          </a:prstGeom>
        </p:spPr>
      </p:pic>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123</a:t>
            </a:fld>
            <a:endParaRPr lang="en-GB"/>
          </a:p>
        </p:txBody>
      </p:sp>
      <p:sp>
        <p:nvSpPr>
          <p:cNvPr id="4" name="Line 9"/>
          <p:cNvSpPr>
            <a:spLocks noChangeShapeType="1"/>
          </p:cNvSpPr>
          <p:nvPr/>
        </p:nvSpPr>
        <p:spPr bwMode="auto">
          <a:xfrm flipH="1" flipV="1">
            <a:off x="827584" y="1433663"/>
            <a:ext cx="3960440" cy="1029001"/>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sp>
        <p:nvSpPr>
          <p:cNvPr id="6" name="Line 9"/>
          <p:cNvSpPr>
            <a:spLocks noChangeShapeType="1"/>
          </p:cNvSpPr>
          <p:nvPr/>
        </p:nvSpPr>
        <p:spPr bwMode="auto">
          <a:xfrm flipH="1">
            <a:off x="3851920" y="2276872"/>
            <a:ext cx="390042" cy="1872208"/>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sp>
        <p:nvSpPr>
          <p:cNvPr id="5" name="Text Box 8"/>
          <p:cNvSpPr txBox="1">
            <a:spLocks noChangeArrowheads="1"/>
          </p:cNvSpPr>
          <p:nvPr/>
        </p:nvSpPr>
        <p:spPr bwMode="auto">
          <a:xfrm>
            <a:off x="4241962" y="2047168"/>
            <a:ext cx="3816722"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smtClean="0">
                <a:solidFill>
                  <a:srgbClr val="000000"/>
                </a:solidFill>
                <a:latin typeface="Lucida Sans" pitchFamily="34" charset="0"/>
              </a:rPr>
              <a:t>Highlight sections of the document</a:t>
            </a:r>
            <a:endParaRPr lang="en-GB" sz="2400" b="1" dirty="0">
              <a:latin typeface="Lucida Sans" pitchFamily="34" charset="0"/>
            </a:endParaRPr>
          </a:p>
        </p:txBody>
      </p:sp>
    </p:spTree>
    <p:extLst>
      <p:ext uri="{BB962C8B-B14F-4D97-AF65-F5344CB8AC3E}">
        <p14:creationId xmlns:p14="http://schemas.microsoft.com/office/powerpoint/2010/main" val="3405601908"/>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0"/>
                                        <p:tgtEl>
                                          <p:spTgt spid="5"/>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2000"/>
                                        <p:tgtEl>
                                          <p:spTgt spid="6"/>
                                        </p:tgtEl>
                                      </p:cBhvr>
                                    </p:animEffect>
                                  </p:childTnLst>
                                </p:cTn>
                              </p:par>
                            </p:childTnLst>
                          </p:cTn>
                        </p:par>
                        <p:par>
                          <p:cTn id="12" fill="hold">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5" grpId="0" animBg="1"/>
    </p:bld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124</a:t>
            </a:fld>
            <a:endParaRPr lang="en-GB"/>
          </a:p>
        </p:txBody>
      </p:sp>
      <p:pic>
        <p:nvPicPr>
          <p:cNvPr id="6" name="Picture 5" descr="Screen Shot 2013-11-05 at 15.12.52.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069900" cy="6858000"/>
          </a:xfrm>
          <a:prstGeom prst="rect">
            <a:avLst/>
          </a:prstGeom>
        </p:spPr>
      </p:pic>
      <p:cxnSp>
        <p:nvCxnSpPr>
          <p:cNvPr id="7" name="Straight Arrow Connector 6"/>
          <p:cNvCxnSpPr/>
          <p:nvPr/>
        </p:nvCxnSpPr>
        <p:spPr bwMode="auto">
          <a:xfrm flipV="1">
            <a:off x="1475656" y="836712"/>
            <a:ext cx="144016" cy="1008112"/>
          </a:xfrm>
          <a:prstGeom prst="straightConnector1">
            <a:avLst/>
          </a:prstGeom>
          <a:noFill/>
          <a:ln w="57150" cap="flat" cmpd="sng" algn="ctr">
            <a:solidFill>
              <a:srgbClr val="FF0066"/>
            </a:solidFill>
            <a:prstDash val="solid"/>
            <a:round/>
            <a:headEnd type="none" w="med" len="med"/>
            <a:tailEnd type="triangle" w="lg" len="lg"/>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9" name="Straight Arrow Connector 8"/>
          <p:cNvCxnSpPr/>
          <p:nvPr/>
        </p:nvCxnSpPr>
        <p:spPr bwMode="auto">
          <a:xfrm>
            <a:off x="1475656" y="1972290"/>
            <a:ext cx="3960440" cy="1312694"/>
          </a:xfrm>
          <a:prstGeom prst="straightConnector1">
            <a:avLst/>
          </a:prstGeom>
          <a:noFill/>
          <a:ln w="57150" cap="flat" cmpd="sng" algn="ctr">
            <a:solidFill>
              <a:srgbClr val="FF0066"/>
            </a:solidFill>
            <a:prstDash val="solid"/>
            <a:round/>
            <a:headEnd type="none" w="med" len="med"/>
            <a:tailEnd type="triangle" w="lg" len="lg"/>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4" name="TextBox 3"/>
          <p:cNvSpPr txBox="1"/>
          <p:nvPr/>
        </p:nvSpPr>
        <p:spPr bwMode="auto">
          <a:xfrm>
            <a:off x="899592" y="1556792"/>
            <a:ext cx="2448272"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algn="l" eaLnBrk="1" hangingPunct="1"/>
            <a:r>
              <a:rPr lang="en-GB" sz="2400" b="1" dirty="0" smtClean="0">
                <a:solidFill>
                  <a:srgbClr val="000000"/>
                </a:solidFill>
                <a:latin typeface="Lucida Sans" pitchFamily="34" charset="0"/>
              </a:rPr>
              <a:t>Click to add a sticky note</a:t>
            </a:r>
          </a:p>
        </p:txBody>
      </p:sp>
    </p:spTree>
    <p:extLst>
      <p:ext uri="{BB962C8B-B14F-4D97-AF65-F5344CB8AC3E}">
        <p14:creationId xmlns:p14="http://schemas.microsoft.com/office/powerpoint/2010/main" val="1689297132"/>
      </p:ext>
    </p:extLst>
  </p:cSld>
  <p:clrMapOvr>
    <a:masterClrMapping/>
  </p:clrMapOvr>
  <p:transition spd="med">
    <p:fade/>
  </p:transition>
  <p:timing>
    <p:tnLst>
      <p:par>
        <p:cTn id="1" dur="indefinite" restart="never" nodeType="tmRoot"/>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125</a:t>
            </a:fld>
            <a:endParaRPr lang="en-GB"/>
          </a:p>
        </p:txBody>
      </p:sp>
      <p:pic>
        <p:nvPicPr>
          <p:cNvPr id="3" name="Picture 2" descr="Screen Shot 2013-11-05 at 15.11.39.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9007"/>
            <a:ext cx="9106890" cy="6858000"/>
          </a:xfrm>
          <a:prstGeom prst="rect">
            <a:avLst/>
          </a:prstGeom>
        </p:spPr>
      </p:pic>
      <p:cxnSp>
        <p:nvCxnSpPr>
          <p:cNvPr id="6" name="Straight Arrow Connector 5"/>
          <p:cNvCxnSpPr/>
          <p:nvPr/>
        </p:nvCxnSpPr>
        <p:spPr bwMode="auto">
          <a:xfrm flipH="1" flipV="1">
            <a:off x="4139952" y="2060848"/>
            <a:ext cx="1332148" cy="1872208"/>
          </a:xfrm>
          <a:prstGeom prst="straightConnector1">
            <a:avLst/>
          </a:prstGeom>
          <a:noFill/>
          <a:ln w="57150" cap="flat" cmpd="sng" algn="ctr">
            <a:solidFill>
              <a:srgbClr val="FF0066"/>
            </a:solidFill>
            <a:prstDash val="solid"/>
            <a:round/>
            <a:headEnd type="none" w="med" len="med"/>
            <a:tailEnd type="triangle" w="lg" len="lg"/>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4" name="TextBox 3"/>
          <p:cNvSpPr txBox="1"/>
          <p:nvPr/>
        </p:nvSpPr>
        <p:spPr bwMode="auto">
          <a:xfrm>
            <a:off x="3635896" y="3645024"/>
            <a:ext cx="3672408"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algn="l" eaLnBrk="1" hangingPunct="1"/>
            <a:r>
              <a:rPr lang="en-GB" sz="2400" b="1" dirty="0" smtClean="0">
                <a:solidFill>
                  <a:srgbClr val="000000"/>
                </a:solidFill>
                <a:latin typeface="Lucida Sans" pitchFamily="34" charset="0"/>
              </a:rPr>
              <a:t>Choose a colour for the sticky note</a:t>
            </a:r>
          </a:p>
        </p:txBody>
      </p:sp>
    </p:spTree>
    <p:extLst>
      <p:ext uri="{BB962C8B-B14F-4D97-AF65-F5344CB8AC3E}">
        <p14:creationId xmlns:p14="http://schemas.microsoft.com/office/powerpoint/2010/main" val="3063556893"/>
      </p:ext>
    </p:extLst>
  </p:cSld>
  <p:clrMapOvr>
    <a:masterClrMapping/>
  </p:clrMapOvr>
  <p:transition spd="med">
    <p:fade/>
  </p:transition>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creen Shot 2013-11-05 at 15.12.23.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21698" cy="6858000"/>
          </a:xfrm>
          <a:prstGeom prst="rect">
            <a:avLst/>
          </a:prstGeom>
        </p:spPr>
      </p:pic>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126</a:t>
            </a:fld>
            <a:endParaRPr lang="en-GB"/>
          </a:p>
        </p:txBody>
      </p:sp>
      <p:sp>
        <p:nvSpPr>
          <p:cNvPr id="6" name="Text Box 8"/>
          <p:cNvSpPr txBox="1">
            <a:spLocks noChangeArrowheads="1"/>
          </p:cNvSpPr>
          <p:nvPr/>
        </p:nvSpPr>
        <p:spPr bwMode="auto">
          <a:xfrm>
            <a:off x="4692316" y="548680"/>
            <a:ext cx="3168352"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smtClean="0">
                <a:solidFill>
                  <a:srgbClr val="000000"/>
                </a:solidFill>
                <a:latin typeface="Lucida Sans" pitchFamily="34" charset="0"/>
              </a:rPr>
              <a:t>Add comments to the sticky note</a:t>
            </a:r>
            <a:endParaRPr lang="en-GB" sz="2400" b="1" dirty="0">
              <a:latin typeface="Lucida Sans" pitchFamily="34" charset="0"/>
            </a:endParaRPr>
          </a:p>
        </p:txBody>
      </p:sp>
    </p:spTree>
    <p:extLst>
      <p:ext uri="{BB962C8B-B14F-4D97-AF65-F5344CB8AC3E}">
        <p14:creationId xmlns:p14="http://schemas.microsoft.com/office/powerpoint/2010/main" val="3924120540"/>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Screen Shot 2013-11-05 at 15.12.52.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100" y="0"/>
            <a:ext cx="9069900" cy="6858000"/>
          </a:xfrm>
          <a:prstGeom prst="rect">
            <a:avLst/>
          </a:prstGeom>
        </p:spPr>
      </p:pic>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127</a:t>
            </a:fld>
            <a:endParaRPr lang="en-GB"/>
          </a:p>
        </p:txBody>
      </p:sp>
      <p:sp>
        <p:nvSpPr>
          <p:cNvPr id="5" name="Text Box 8"/>
          <p:cNvSpPr txBox="1">
            <a:spLocks noChangeArrowheads="1"/>
          </p:cNvSpPr>
          <p:nvPr/>
        </p:nvSpPr>
        <p:spPr bwMode="auto">
          <a:xfrm>
            <a:off x="941200" y="1124744"/>
            <a:ext cx="4825064"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smtClean="0">
                <a:solidFill>
                  <a:srgbClr val="000000"/>
                </a:solidFill>
                <a:latin typeface="Lucida Sans" pitchFamily="34" charset="0"/>
              </a:rPr>
              <a:t>Click to save changes and return to the EndNote Library</a:t>
            </a:r>
            <a:endParaRPr lang="en-GB" sz="2400" b="1" dirty="0">
              <a:latin typeface="Lucida Sans" pitchFamily="34" charset="0"/>
            </a:endParaRPr>
          </a:p>
        </p:txBody>
      </p:sp>
      <p:pic>
        <p:nvPicPr>
          <p:cNvPr id="7" name="Picture 6" descr="Screen Shot 2013-11-05 at 15.13.07.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99264" y="4262884"/>
            <a:ext cx="5334000" cy="1955800"/>
          </a:xfrm>
          <a:prstGeom prst="rect">
            <a:avLst/>
          </a:prstGeom>
          <a:ln>
            <a:solidFill>
              <a:srgbClr val="000066"/>
            </a:solidFill>
          </a:ln>
        </p:spPr>
      </p:pic>
      <p:sp>
        <p:nvSpPr>
          <p:cNvPr id="8" name="Oval 7"/>
          <p:cNvSpPr/>
          <p:nvPr/>
        </p:nvSpPr>
        <p:spPr bwMode="auto">
          <a:xfrm>
            <a:off x="683568" y="188640"/>
            <a:ext cx="504056" cy="432048"/>
          </a:xfrm>
          <a:prstGeom prst="ellips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rtlCol="0" anchor="ctr"/>
          <a:lstStyle/>
          <a:p>
            <a:pPr algn="ctr"/>
            <a:endParaRPr lang="en-GB"/>
          </a:p>
        </p:txBody>
      </p:sp>
      <p:sp>
        <p:nvSpPr>
          <p:cNvPr id="9" name="Oval 8"/>
          <p:cNvSpPr/>
          <p:nvPr/>
        </p:nvSpPr>
        <p:spPr bwMode="auto">
          <a:xfrm>
            <a:off x="7020272" y="5517232"/>
            <a:ext cx="1412992" cy="701452"/>
          </a:xfrm>
          <a:prstGeom prst="ellips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rtlCol="0" anchor="ctr"/>
          <a:lstStyle/>
          <a:p>
            <a:pPr algn="ctr"/>
            <a:endParaRPr lang="en-GB"/>
          </a:p>
        </p:txBody>
      </p:sp>
    </p:spTree>
    <p:extLst>
      <p:ext uri="{BB962C8B-B14F-4D97-AF65-F5344CB8AC3E}">
        <p14:creationId xmlns:p14="http://schemas.microsoft.com/office/powerpoint/2010/main" val="1577837864"/>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creen Shot 2013-11-05 at 15.15.27.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12" y="836712"/>
            <a:ext cx="9144000" cy="4668456"/>
          </a:xfrm>
          <a:prstGeom prst="rect">
            <a:avLst/>
          </a:prstGeom>
        </p:spPr>
      </p:pic>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128</a:t>
            </a:fld>
            <a:endParaRPr lang="en-GB"/>
          </a:p>
        </p:txBody>
      </p:sp>
    </p:spTree>
    <p:extLst>
      <p:ext uri="{BB962C8B-B14F-4D97-AF65-F5344CB8AC3E}">
        <p14:creationId xmlns:p14="http://schemas.microsoft.com/office/powerpoint/2010/main" val="927119046"/>
      </p:ext>
    </p:extLst>
  </p:cSld>
  <p:clrMapOvr>
    <a:masterClrMapping/>
  </p:clrMapOvr>
  <p:transition spd="med">
    <p:fade/>
  </p:transition>
  <p:timing>
    <p:tnLst>
      <p:par>
        <p:cTn id="1" dur="indefinite" restart="never" nodeType="tmRoot"/>
      </p:par>
    </p:tn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129</a:t>
            </a:fld>
            <a:endParaRPr lang="en-GB"/>
          </a:p>
        </p:txBody>
      </p:sp>
      <p:pic>
        <p:nvPicPr>
          <p:cNvPr id="3" name="Picture 2" descr="Screen Shot 2013-11-05 at 15.13.53.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73" y="1052736"/>
            <a:ext cx="9144000" cy="1543912"/>
          </a:xfrm>
          <a:prstGeom prst="rect">
            <a:avLst/>
          </a:prstGeom>
          <a:ln>
            <a:solidFill>
              <a:srgbClr val="000066"/>
            </a:solidFill>
          </a:ln>
        </p:spPr>
      </p:pic>
      <p:pic>
        <p:nvPicPr>
          <p:cNvPr id="4" name="Picture 3" descr="Screen Shot 2013-11-05 at 15.14.38.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8173" y="3492223"/>
            <a:ext cx="8407400" cy="2743200"/>
          </a:xfrm>
          <a:prstGeom prst="rect">
            <a:avLst/>
          </a:prstGeom>
          <a:ln>
            <a:solidFill>
              <a:srgbClr val="000066"/>
            </a:solidFill>
          </a:ln>
        </p:spPr>
      </p:pic>
      <p:cxnSp>
        <p:nvCxnSpPr>
          <p:cNvPr id="7" name="Straight Arrow Connector 6"/>
          <p:cNvCxnSpPr/>
          <p:nvPr/>
        </p:nvCxnSpPr>
        <p:spPr bwMode="auto">
          <a:xfrm>
            <a:off x="4581873" y="563488"/>
            <a:ext cx="2366391" cy="993304"/>
          </a:xfrm>
          <a:prstGeom prst="straightConnector1">
            <a:avLst/>
          </a:prstGeom>
          <a:noFill/>
          <a:ln w="57150" cap="flat" cmpd="sng" algn="ctr">
            <a:solidFill>
              <a:srgbClr val="FF0066"/>
            </a:solidFill>
            <a:prstDash val="solid"/>
            <a:round/>
            <a:headEnd type="none" w="med" len="med"/>
            <a:tailEnd type="triangle" w="lg" len="lg"/>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5" name="TextBox 4"/>
          <p:cNvSpPr txBox="1"/>
          <p:nvPr/>
        </p:nvSpPr>
        <p:spPr bwMode="auto">
          <a:xfrm>
            <a:off x="3635896" y="332656"/>
            <a:ext cx="3312368" cy="46166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algn="l" eaLnBrk="1" hangingPunct="1"/>
            <a:r>
              <a:rPr lang="en-GB" sz="2400" b="1" dirty="0" smtClean="0">
                <a:solidFill>
                  <a:srgbClr val="000000"/>
                </a:solidFill>
                <a:latin typeface="Lucida Sans" pitchFamily="34" charset="0"/>
              </a:rPr>
              <a:t>Use Quick Search…</a:t>
            </a:r>
          </a:p>
        </p:txBody>
      </p:sp>
      <p:sp>
        <p:nvSpPr>
          <p:cNvPr id="8" name="TextBox 7"/>
          <p:cNvSpPr txBox="1"/>
          <p:nvPr/>
        </p:nvSpPr>
        <p:spPr bwMode="auto">
          <a:xfrm>
            <a:off x="5724128" y="5156550"/>
            <a:ext cx="2448272"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algn="l" eaLnBrk="1" hangingPunct="1"/>
            <a:r>
              <a:rPr lang="en-GB" sz="2400" b="1" dirty="0" smtClean="0">
                <a:solidFill>
                  <a:srgbClr val="000000"/>
                </a:solidFill>
                <a:latin typeface="Lucida Sans" pitchFamily="34" charset="0"/>
              </a:rPr>
              <a:t>… or search a specific field</a:t>
            </a:r>
          </a:p>
        </p:txBody>
      </p:sp>
      <p:sp>
        <p:nvSpPr>
          <p:cNvPr id="9" name="Oval 8"/>
          <p:cNvSpPr/>
          <p:nvPr/>
        </p:nvSpPr>
        <p:spPr bwMode="auto">
          <a:xfrm>
            <a:off x="1259632" y="4077072"/>
            <a:ext cx="2664296" cy="504056"/>
          </a:xfrm>
          <a:prstGeom prst="ellips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rtlCol="0" anchor="ctr"/>
          <a:lstStyle/>
          <a:p>
            <a:pPr algn="ctr"/>
            <a:endParaRPr lang="en-GB"/>
          </a:p>
        </p:txBody>
      </p:sp>
    </p:spTree>
    <p:extLst>
      <p:ext uri="{BB962C8B-B14F-4D97-AF65-F5344CB8AC3E}">
        <p14:creationId xmlns:p14="http://schemas.microsoft.com/office/powerpoint/2010/main" val="3078684500"/>
      </p:ext>
    </p:extLst>
  </p:cSld>
  <p:clrMapOvr>
    <a:masterClrMapping/>
  </p:clrMapOvr>
  <p:transition spd="med">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pPr eaLnBrk="1" hangingPunct="1"/>
            <a:r>
              <a:rPr lang="en-GB" smtClean="0"/>
              <a:t>More about record fields</a:t>
            </a:r>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13</a:t>
            </a:fld>
            <a:endParaRPr lang="en-GB"/>
          </a:p>
        </p:txBody>
      </p:sp>
    </p:spTree>
  </p:cSld>
  <p:clrMapOvr>
    <a:masterClrMapping/>
  </p:clrMapOvr>
  <p:transition spd="med">
    <p:fade/>
  </p:transition>
  <p:timing>
    <p:tnLst>
      <p:par>
        <p:cTn id="1" dur="indefinite" restart="never" nodeType="tmRoot"/>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130</a:t>
            </a:fld>
            <a:endParaRPr lang="en-GB"/>
          </a:p>
        </p:txBody>
      </p:sp>
      <p:pic>
        <p:nvPicPr>
          <p:cNvPr id="4" name="Picture 3" descr="Screen Shot 2013-11-05 at 15.15.27.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836712"/>
            <a:ext cx="9144000" cy="4668456"/>
          </a:xfrm>
          <a:prstGeom prst="rect">
            <a:avLst/>
          </a:prstGeom>
        </p:spPr>
      </p:pic>
      <p:sp>
        <p:nvSpPr>
          <p:cNvPr id="3" name="TextBox 2"/>
          <p:cNvSpPr txBox="1"/>
          <p:nvPr/>
        </p:nvSpPr>
        <p:spPr bwMode="auto">
          <a:xfrm>
            <a:off x="1691680" y="3717031"/>
            <a:ext cx="3888432" cy="46166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algn="l" eaLnBrk="1" hangingPunct="1"/>
            <a:r>
              <a:rPr lang="en-GB" sz="2400" b="1" dirty="0" smtClean="0">
                <a:solidFill>
                  <a:srgbClr val="000000"/>
                </a:solidFill>
                <a:latin typeface="Lucida Sans" pitchFamily="34" charset="0"/>
              </a:rPr>
              <a:t>View the Search results</a:t>
            </a:r>
          </a:p>
        </p:txBody>
      </p:sp>
    </p:spTree>
    <p:extLst>
      <p:ext uri="{BB962C8B-B14F-4D97-AF65-F5344CB8AC3E}">
        <p14:creationId xmlns:p14="http://schemas.microsoft.com/office/powerpoint/2010/main" val="3603199275"/>
      </p:ext>
    </p:extLst>
  </p:cSld>
  <p:clrMapOvr>
    <a:masterClrMapping/>
  </p:clrMapOvr>
  <p:transition spd="med">
    <p:fade/>
  </p:transition>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Export from Google Scholar</a:t>
            </a:r>
            <a:endParaRPr lang="en-US" dirty="0"/>
          </a:p>
        </p:txBody>
      </p:sp>
      <p:sp>
        <p:nvSpPr>
          <p:cNvPr id="4" name="Slide Number Placeholder 3"/>
          <p:cNvSpPr>
            <a:spLocks noGrp="1"/>
          </p:cNvSpPr>
          <p:nvPr>
            <p:ph type="sldNum" sz="quarter" idx="12"/>
          </p:nvPr>
        </p:nvSpPr>
        <p:spPr/>
        <p:txBody>
          <a:bodyPr/>
          <a:lstStyle/>
          <a:p>
            <a:pPr>
              <a:defRPr/>
            </a:pPr>
            <a:fld id="{1F67F4B6-871E-4C77-B175-DE993B74D00D}" type="slidenum">
              <a:rPr lang="en-GB" smtClean="0"/>
              <a:pPr>
                <a:defRPr/>
              </a:pPr>
              <a:t>131</a:t>
            </a:fld>
            <a:endParaRPr lang="en-GB"/>
          </a:p>
        </p:txBody>
      </p:sp>
    </p:spTree>
    <p:extLst>
      <p:ext uri="{BB962C8B-B14F-4D97-AF65-F5344CB8AC3E}">
        <p14:creationId xmlns:p14="http://schemas.microsoft.com/office/powerpoint/2010/main" val="2338236100"/>
      </p:ext>
    </p:extLst>
  </p:cSld>
  <p:clrMapOvr>
    <a:masterClrMapping/>
  </p:clrMapOvr>
  <p:transition spd="med">
    <p:fade/>
  </p:transition>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132</a:t>
            </a:fld>
            <a:endParaRPr lang="en-GB"/>
          </a:p>
        </p:txBody>
      </p:sp>
      <p:pic>
        <p:nvPicPr>
          <p:cNvPr id="3" name="Picture 2" descr="Screen Shot 2013-11-08 at 14.09.57.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73" y="908720"/>
            <a:ext cx="9144000" cy="4640036"/>
          </a:xfrm>
          <a:prstGeom prst="rect">
            <a:avLst/>
          </a:prstGeom>
        </p:spPr>
      </p:pic>
      <p:sp>
        <p:nvSpPr>
          <p:cNvPr id="4" name="TextBox 3"/>
          <p:cNvSpPr txBox="1"/>
          <p:nvPr/>
        </p:nvSpPr>
        <p:spPr bwMode="auto">
          <a:xfrm>
            <a:off x="2339752" y="4379912"/>
            <a:ext cx="4176464" cy="46166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algn="l" eaLnBrk="1" hangingPunct="1"/>
            <a:r>
              <a:rPr lang="en-GB" sz="2400" b="1" dirty="0" smtClean="0">
                <a:solidFill>
                  <a:srgbClr val="000000"/>
                </a:solidFill>
                <a:latin typeface="Lucida Sans" pitchFamily="34" charset="0"/>
              </a:rPr>
              <a:t>Go to the Settings option</a:t>
            </a:r>
          </a:p>
        </p:txBody>
      </p:sp>
      <p:sp>
        <p:nvSpPr>
          <p:cNvPr id="5" name="Oval 4"/>
          <p:cNvSpPr/>
          <p:nvPr/>
        </p:nvSpPr>
        <p:spPr bwMode="auto">
          <a:xfrm>
            <a:off x="5148064" y="1700808"/>
            <a:ext cx="1080120" cy="576064"/>
          </a:xfrm>
          <a:prstGeom prst="ellips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rtlCol="0" anchor="ctr"/>
          <a:lstStyle/>
          <a:p>
            <a:pPr algn="ctr"/>
            <a:endParaRPr lang="en-GB"/>
          </a:p>
        </p:txBody>
      </p:sp>
    </p:spTree>
    <p:extLst>
      <p:ext uri="{BB962C8B-B14F-4D97-AF65-F5344CB8AC3E}">
        <p14:creationId xmlns:p14="http://schemas.microsoft.com/office/powerpoint/2010/main" val="1476683729"/>
      </p:ext>
    </p:extLst>
  </p:cSld>
  <p:clrMapOvr>
    <a:masterClrMapping/>
  </p:clrMapOvr>
  <p:transition spd="med">
    <p:fade/>
  </p:transition>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133</a:t>
            </a:fld>
            <a:endParaRPr lang="en-GB"/>
          </a:p>
        </p:txBody>
      </p:sp>
      <p:pic>
        <p:nvPicPr>
          <p:cNvPr id="3" name="Picture 2" descr="Screen Shot 2013-11-08 at 14.10.18.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20688"/>
            <a:ext cx="9144000" cy="5000282"/>
          </a:xfrm>
          <a:prstGeom prst="rect">
            <a:avLst/>
          </a:prstGeom>
        </p:spPr>
      </p:pic>
      <p:sp>
        <p:nvSpPr>
          <p:cNvPr id="4" name="Oval 3"/>
          <p:cNvSpPr/>
          <p:nvPr/>
        </p:nvSpPr>
        <p:spPr bwMode="auto">
          <a:xfrm>
            <a:off x="2195736" y="4653136"/>
            <a:ext cx="1296144" cy="648072"/>
          </a:xfrm>
          <a:prstGeom prst="ellips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rtlCol="0" anchor="ctr"/>
          <a:lstStyle/>
          <a:p>
            <a:pPr algn="ctr"/>
            <a:endParaRPr lang="en-GB"/>
          </a:p>
        </p:txBody>
      </p:sp>
      <p:sp>
        <p:nvSpPr>
          <p:cNvPr id="5" name="TextBox 4"/>
          <p:cNvSpPr txBox="1"/>
          <p:nvPr/>
        </p:nvSpPr>
        <p:spPr bwMode="auto">
          <a:xfrm>
            <a:off x="4283968" y="3120829"/>
            <a:ext cx="4032448" cy="1200329"/>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algn="l" eaLnBrk="1" hangingPunct="1"/>
            <a:r>
              <a:rPr lang="en-GB" sz="2400" b="1" dirty="0" smtClean="0">
                <a:solidFill>
                  <a:srgbClr val="000000"/>
                </a:solidFill>
                <a:latin typeface="Lucida Sans" pitchFamily="34" charset="0"/>
              </a:rPr>
              <a:t>Choose the EndNote option in the Bibliography Manager</a:t>
            </a:r>
          </a:p>
        </p:txBody>
      </p:sp>
    </p:spTree>
    <p:extLst>
      <p:ext uri="{BB962C8B-B14F-4D97-AF65-F5344CB8AC3E}">
        <p14:creationId xmlns:p14="http://schemas.microsoft.com/office/powerpoint/2010/main" val="4044387320"/>
      </p:ext>
    </p:extLst>
  </p:cSld>
  <p:clrMapOvr>
    <a:masterClrMapping/>
  </p:clrMapOvr>
  <p:transition spd="med">
    <p:fade/>
  </p:transition>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134</a:t>
            </a:fld>
            <a:endParaRPr lang="en-GB"/>
          </a:p>
        </p:txBody>
      </p:sp>
      <p:pic>
        <p:nvPicPr>
          <p:cNvPr id="3" name="Picture 2" descr="Screen Shot 2013-11-08 at 14.11.06.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09059"/>
            <a:ext cx="9144000" cy="6645746"/>
          </a:xfrm>
          <a:prstGeom prst="rect">
            <a:avLst/>
          </a:prstGeom>
        </p:spPr>
      </p:pic>
      <p:sp>
        <p:nvSpPr>
          <p:cNvPr id="4" name="Oval 3"/>
          <p:cNvSpPr/>
          <p:nvPr/>
        </p:nvSpPr>
        <p:spPr bwMode="auto">
          <a:xfrm>
            <a:off x="3851920" y="3531932"/>
            <a:ext cx="1656184" cy="401124"/>
          </a:xfrm>
          <a:prstGeom prst="ellips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rtlCol="0" anchor="ctr"/>
          <a:lstStyle/>
          <a:p>
            <a:pPr algn="ctr"/>
            <a:endParaRPr lang="en-GB"/>
          </a:p>
        </p:txBody>
      </p:sp>
      <p:sp>
        <p:nvSpPr>
          <p:cNvPr id="5" name="TextBox 4"/>
          <p:cNvSpPr txBox="1"/>
          <p:nvPr/>
        </p:nvSpPr>
        <p:spPr bwMode="auto">
          <a:xfrm>
            <a:off x="4211960" y="1844824"/>
            <a:ext cx="3816424"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algn="l" eaLnBrk="1" hangingPunct="1"/>
            <a:r>
              <a:rPr lang="en-GB" sz="2400" b="1" dirty="0" smtClean="0">
                <a:solidFill>
                  <a:srgbClr val="000000"/>
                </a:solidFill>
                <a:latin typeface="Lucida Sans" pitchFamily="34" charset="0"/>
              </a:rPr>
              <a:t>Click the link to export to EndNote</a:t>
            </a:r>
          </a:p>
        </p:txBody>
      </p:sp>
    </p:spTree>
    <p:extLst>
      <p:ext uri="{BB962C8B-B14F-4D97-AF65-F5344CB8AC3E}">
        <p14:creationId xmlns:p14="http://schemas.microsoft.com/office/powerpoint/2010/main" val="3494736859"/>
      </p:ext>
    </p:extLst>
  </p:cSld>
  <p:clrMapOvr>
    <a:masterClrMapping/>
  </p:clrMapOvr>
  <p:transition spd="med">
    <p:fade/>
  </p:transition>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135</a:t>
            </a:fld>
            <a:endParaRPr lang="en-GB"/>
          </a:p>
        </p:txBody>
      </p:sp>
      <p:pic>
        <p:nvPicPr>
          <p:cNvPr id="3" name="Picture 2" descr="Screen Shot 2013-11-08 at 14.11.59.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026000"/>
            <a:ext cx="9144000" cy="5369027"/>
          </a:xfrm>
          <a:prstGeom prst="rect">
            <a:avLst/>
          </a:prstGeom>
        </p:spPr>
      </p:pic>
    </p:spTree>
    <p:extLst>
      <p:ext uri="{BB962C8B-B14F-4D97-AF65-F5344CB8AC3E}">
        <p14:creationId xmlns:p14="http://schemas.microsoft.com/office/powerpoint/2010/main" val="2838341584"/>
      </p:ext>
    </p:extLst>
  </p:cSld>
  <p:clrMapOvr>
    <a:masterClrMapping/>
  </p:clrMapOvr>
  <p:transition spd="med">
    <p:fade/>
  </p:transition>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Export from </a:t>
            </a:r>
            <a:r>
              <a:rPr lang="en-US" dirty="0" err="1" smtClean="0"/>
              <a:t>DelphiS</a:t>
            </a:r>
            <a:endParaRPr lang="en-US" dirty="0"/>
          </a:p>
        </p:txBody>
      </p:sp>
      <p:sp>
        <p:nvSpPr>
          <p:cNvPr id="4" name="Slide Number Placeholder 3"/>
          <p:cNvSpPr>
            <a:spLocks noGrp="1"/>
          </p:cNvSpPr>
          <p:nvPr>
            <p:ph type="sldNum" sz="quarter" idx="12"/>
          </p:nvPr>
        </p:nvSpPr>
        <p:spPr/>
        <p:txBody>
          <a:bodyPr/>
          <a:lstStyle/>
          <a:p>
            <a:pPr>
              <a:defRPr/>
            </a:pPr>
            <a:fld id="{1F67F4B6-871E-4C77-B175-DE993B74D00D}" type="slidenum">
              <a:rPr lang="en-GB" smtClean="0"/>
              <a:pPr>
                <a:defRPr/>
              </a:pPr>
              <a:t>136</a:t>
            </a:fld>
            <a:endParaRPr lang="en-GB"/>
          </a:p>
        </p:txBody>
      </p:sp>
    </p:spTree>
    <p:extLst>
      <p:ext uri="{BB962C8B-B14F-4D97-AF65-F5344CB8AC3E}">
        <p14:creationId xmlns:p14="http://schemas.microsoft.com/office/powerpoint/2010/main" val="453491666"/>
      </p:ext>
    </p:extLst>
  </p:cSld>
  <p:clrMapOvr>
    <a:masterClrMapping/>
  </p:clrMapOvr>
  <p:transition spd="med">
    <p:fade/>
  </p:transition>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137</a:t>
            </a:fld>
            <a:endParaRPr lang="en-GB"/>
          </a:p>
        </p:txBody>
      </p:sp>
      <p:pic>
        <p:nvPicPr>
          <p:cNvPr id="3" name="Picture 2" descr="Screen Shot 2013-11-05 at 15.21.20.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24" y="476672"/>
            <a:ext cx="9144000" cy="5473051"/>
          </a:xfrm>
          <a:prstGeom prst="rect">
            <a:avLst/>
          </a:prstGeom>
        </p:spPr>
      </p:pic>
      <p:sp>
        <p:nvSpPr>
          <p:cNvPr id="4" name="TextBox 3"/>
          <p:cNvSpPr txBox="1"/>
          <p:nvPr/>
        </p:nvSpPr>
        <p:spPr bwMode="auto">
          <a:xfrm>
            <a:off x="827584" y="3861048"/>
            <a:ext cx="3384376" cy="46166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algn="l" eaLnBrk="1" hangingPunct="1"/>
            <a:r>
              <a:rPr lang="en-GB" sz="2400" b="1" dirty="0" smtClean="0">
                <a:solidFill>
                  <a:srgbClr val="000000"/>
                </a:solidFill>
                <a:latin typeface="Lucida Sans" pitchFamily="34" charset="0"/>
              </a:rPr>
              <a:t>Search </a:t>
            </a:r>
            <a:r>
              <a:rPr lang="en-GB" sz="2400" b="1" dirty="0" err="1" smtClean="0">
                <a:solidFill>
                  <a:srgbClr val="000000"/>
                </a:solidFill>
                <a:latin typeface="Lucida Sans" pitchFamily="34" charset="0"/>
              </a:rPr>
              <a:t>DelphiS</a:t>
            </a:r>
            <a:r>
              <a:rPr lang="en-GB" sz="2400" b="1" dirty="0" smtClean="0">
                <a:solidFill>
                  <a:srgbClr val="000000"/>
                </a:solidFill>
                <a:latin typeface="Lucida Sans" pitchFamily="34" charset="0"/>
              </a:rPr>
              <a:t>…</a:t>
            </a:r>
          </a:p>
        </p:txBody>
      </p:sp>
    </p:spTree>
    <p:extLst>
      <p:ext uri="{BB962C8B-B14F-4D97-AF65-F5344CB8AC3E}">
        <p14:creationId xmlns:p14="http://schemas.microsoft.com/office/powerpoint/2010/main" val="2557011396"/>
      </p:ext>
    </p:extLst>
  </p:cSld>
  <p:clrMapOvr>
    <a:masterClrMapping/>
  </p:clrMapOvr>
  <p:transition spd="med">
    <p:fade/>
  </p:transition>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138</a:t>
            </a:fld>
            <a:endParaRPr lang="en-GB"/>
          </a:p>
        </p:txBody>
      </p:sp>
      <p:pic>
        <p:nvPicPr>
          <p:cNvPr id="3" name="Picture 2" descr="Screen Shot 2013-11-05 at 15.22.52.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48680"/>
            <a:ext cx="9144000" cy="5463082"/>
          </a:xfrm>
          <a:prstGeom prst="rect">
            <a:avLst/>
          </a:prstGeom>
        </p:spPr>
      </p:pic>
      <p:cxnSp>
        <p:nvCxnSpPr>
          <p:cNvPr id="8" name="Straight Arrow Connector 7"/>
          <p:cNvCxnSpPr/>
          <p:nvPr/>
        </p:nvCxnSpPr>
        <p:spPr bwMode="auto">
          <a:xfrm flipV="1">
            <a:off x="5976156" y="4316089"/>
            <a:ext cx="1548172" cy="121023"/>
          </a:xfrm>
          <a:prstGeom prst="straightConnector1">
            <a:avLst/>
          </a:prstGeom>
          <a:noFill/>
          <a:ln w="57150" cap="flat" cmpd="sng" algn="ctr">
            <a:solidFill>
              <a:srgbClr val="FF0066"/>
            </a:solidFill>
            <a:prstDash val="solid"/>
            <a:round/>
            <a:headEnd type="none" w="med" len="med"/>
            <a:tailEnd type="triangle" w="lg" len="lg"/>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6" name="Straight Arrow Connector 5"/>
          <p:cNvCxnSpPr/>
          <p:nvPr/>
        </p:nvCxnSpPr>
        <p:spPr bwMode="auto">
          <a:xfrm flipV="1">
            <a:off x="5220072" y="3280221"/>
            <a:ext cx="1512168" cy="636285"/>
          </a:xfrm>
          <a:prstGeom prst="straightConnector1">
            <a:avLst/>
          </a:prstGeom>
          <a:noFill/>
          <a:ln w="57150" cap="flat" cmpd="sng" algn="ctr">
            <a:solidFill>
              <a:srgbClr val="FF0066"/>
            </a:solidFill>
            <a:prstDash val="solid"/>
            <a:round/>
            <a:headEnd type="none" w="med" len="med"/>
            <a:tailEnd type="triangle" w="lg" len="lg"/>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4" name="TextBox 3"/>
          <p:cNvSpPr txBox="1"/>
          <p:nvPr/>
        </p:nvSpPr>
        <p:spPr bwMode="auto">
          <a:xfrm>
            <a:off x="2123728" y="3900591"/>
            <a:ext cx="4752528"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algn="l" eaLnBrk="1" hangingPunct="1"/>
            <a:r>
              <a:rPr lang="en-GB" sz="2400" b="1" dirty="0" smtClean="0">
                <a:solidFill>
                  <a:srgbClr val="000000"/>
                </a:solidFill>
                <a:latin typeface="Lucida Sans" pitchFamily="34" charset="0"/>
              </a:rPr>
              <a:t>Click to add items to folder, and go to Folder View</a:t>
            </a:r>
          </a:p>
        </p:txBody>
      </p:sp>
    </p:spTree>
    <p:extLst>
      <p:ext uri="{BB962C8B-B14F-4D97-AF65-F5344CB8AC3E}">
        <p14:creationId xmlns:p14="http://schemas.microsoft.com/office/powerpoint/2010/main" val="3282427958"/>
      </p:ext>
    </p:extLst>
  </p:cSld>
  <p:clrMapOvr>
    <a:masterClrMapping/>
  </p:clrMapOvr>
  <p:transition spd="med">
    <p:fade/>
  </p:transition>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139</a:t>
            </a:fld>
            <a:endParaRPr lang="en-GB"/>
          </a:p>
        </p:txBody>
      </p:sp>
      <p:pic>
        <p:nvPicPr>
          <p:cNvPr id="3" name="Picture 2" descr="Screen Shot 2013-11-05 at 15.23.18.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404663"/>
            <a:ext cx="9144000" cy="5637967"/>
          </a:xfrm>
          <a:prstGeom prst="rect">
            <a:avLst/>
          </a:prstGeom>
        </p:spPr>
      </p:pic>
      <p:cxnSp>
        <p:nvCxnSpPr>
          <p:cNvPr id="6" name="Straight Arrow Connector 5"/>
          <p:cNvCxnSpPr/>
          <p:nvPr/>
        </p:nvCxnSpPr>
        <p:spPr bwMode="auto">
          <a:xfrm flipH="1">
            <a:off x="2483768" y="1844824"/>
            <a:ext cx="1008112" cy="1584176"/>
          </a:xfrm>
          <a:prstGeom prst="straightConnector1">
            <a:avLst/>
          </a:prstGeom>
          <a:noFill/>
          <a:ln w="57150" cap="flat" cmpd="sng" algn="ctr">
            <a:solidFill>
              <a:srgbClr val="FF0066"/>
            </a:solidFill>
            <a:prstDash val="solid"/>
            <a:round/>
            <a:headEnd type="none" w="med" len="med"/>
            <a:tailEnd type="triangle" w="lg" len="lg"/>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9" name="Straight Arrow Connector 8"/>
          <p:cNvCxnSpPr/>
          <p:nvPr/>
        </p:nvCxnSpPr>
        <p:spPr bwMode="auto">
          <a:xfrm>
            <a:off x="5076056" y="1844824"/>
            <a:ext cx="2808312" cy="2088232"/>
          </a:xfrm>
          <a:prstGeom prst="straightConnector1">
            <a:avLst/>
          </a:prstGeom>
          <a:noFill/>
          <a:ln w="57150" cap="flat" cmpd="sng" algn="ctr">
            <a:solidFill>
              <a:srgbClr val="FF0066"/>
            </a:solidFill>
            <a:prstDash val="solid"/>
            <a:round/>
            <a:headEnd type="none" w="med" len="med"/>
            <a:tailEnd type="triangle" w="lg" len="lg"/>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4" name="TextBox 3"/>
          <p:cNvSpPr txBox="1"/>
          <p:nvPr/>
        </p:nvSpPr>
        <p:spPr bwMode="auto">
          <a:xfrm>
            <a:off x="2915816" y="1196752"/>
            <a:ext cx="3744416"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algn="l" eaLnBrk="1" hangingPunct="1"/>
            <a:r>
              <a:rPr lang="en-GB" sz="2400" b="1" dirty="0" smtClean="0">
                <a:solidFill>
                  <a:srgbClr val="000000"/>
                </a:solidFill>
                <a:latin typeface="Lucida Sans" pitchFamily="34" charset="0"/>
              </a:rPr>
              <a:t>Select all, and click 'Export'</a:t>
            </a:r>
          </a:p>
        </p:txBody>
      </p:sp>
    </p:spTree>
    <p:extLst>
      <p:ext uri="{BB962C8B-B14F-4D97-AF65-F5344CB8AC3E}">
        <p14:creationId xmlns:p14="http://schemas.microsoft.com/office/powerpoint/2010/main" val="838293411"/>
      </p:ext>
    </p:extLst>
  </p:cSld>
  <p:clrMapOvr>
    <a:masterClrMapping/>
  </p:clrMapOvr>
  <p:transition spd="med">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creen Shot 2013-10-29 at 14.41.56.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5536" y="17694"/>
            <a:ext cx="8196513" cy="6858000"/>
          </a:xfrm>
          <a:prstGeom prst="rect">
            <a:avLst/>
          </a:prstGeom>
        </p:spPr>
      </p:pic>
      <p:sp>
        <p:nvSpPr>
          <p:cNvPr id="48138" name="Text Box 10"/>
          <p:cNvSpPr txBox="1">
            <a:spLocks noChangeArrowheads="1"/>
          </p:cNvSpPr>
          <p:nvPr/>
        </p:nvSpPr>
        <p:spPr bwMode="auto">
          <a:xfrm>
            <a:off x="3635375" y="2565400"/>
            <a:ext cx="4392613" cy="121602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Enter one author per line, surname first, followed by a comma</a:t>
            </a:r>
            <a:endParaRPr lang="en-GB" dirty="0"/>
          </a:p>
        </p:txBody>
      </p:sp>
      <p:sp>
        <p:nvSpPr>
          <p:cNvPr id="48142" name="Text Box 14"/>
          <p:cNvSpPr txBox="1">
            <a:spLocks noChangeArrowheads="1"/>
          </p:cNvSpPr>
          <p:nvPr/>
        </p:nvSpPr>
        <p:spPr bwMode="auto">
          <a:xfrm>
            <a:off x="2916238" y="4365625"/>
            <a:ext cx="5111750" cy="85090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Author, Journal and Keyword fields are indexed</a:t>
            </a:r>
            <a:endParaRPr lang="en-GB" dirty="0"/>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14</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8138"/>
                                        </p:tgtEl>
                                        <p:attrNameLst>
                                          <p:attrName>style.visibility</p:attrName>
                                        </p:attrNameLst>
                                      </p:cBhvr>
                                      <p:to>
                                        <p:strVal val="visible"/>
                                      </p:to>
                                    </p:set>
                                    <p:animEffect transition="in" filter="fade">
                                      <p:cBhvr>
                                        <p:cTn id="7" dur="2000"/>
                                        <p:tgtEl>
                                          <p:spTgt spid="48138"/>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48142"/>
                                        </p:tgtEl>
                                        <p:attrNameLst>
                                          <p:attrName>style.visibility</p:attrName>
                                        </p:attrNameLst>
                                      </p:cBhvr>
                                      <p:to>
                                        <p:strVal val="visible"/>
                                      </p:to>
                                    </p:set>
                                    <p:animEffect transition="in" filter="fade">
                                      <p:cBhvr>
                                        <p:cTn id="11" dur="2000"/>
                                        <p:tgtEl>
                                          <p:spTgt spid="481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138" grpId="0" animBg="1" autoUpdateAnimBg="0"/>
      <p:bldP spid="48142" grpId="0" animBg="1"/>
    </p:bld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140</a:t>
            </a:fld>
            <a:endParaRPr lang="en-GB"/>
          </a:p>
        </p:txBody>
      </p:sp>
      <p:pic>
        <p:nvPicPr>
          <p:cNvPr id="3" name="Picture 2" descr="Screen Shot 2013-11-05 at 15.23.34.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395" y="476672"/>
            <a:ext cx="9144000" cy="5391115"/>
          </a:xfrm>
          <a:prstGeom prst="rect">
            <a:avLst/>
          </a:prstGeom>
          <a:ln>
            <a:solidFill>
              <a:srgbClr val="000066"/>
            </a:solidFill>
          </a:ln>
        </p:spPr>
      </p:pic>
      <p:sp>
        <p:nvSpPr>
          <p:cNvPr id="4" name="TextBox 3"/>
          <p:cNvSpPr txBox="1"/>
          <p:nvPr/>
        </p:nvSpPr>
        <p:spPr bwMode="auto">
          <a:xfrm>
            <a:off x="5580112" y="2291680"/>
            <a:ext cx="2088232" cy="46166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algn="l" eaLnBrk="1" hangingPunct="1"/>
            <a:r>
              <a:rPr lang="en-GB" sz="2400" b="1" dirty="0" smtClean="0">
                <a:solidFill>
                  <a:srgbClr val="000000"/>
                </a:solidFill>
                <a:latin typeface="Lucida Sans" pitchFamily="34" charset="0"/>
              </a:rPr>
              <a:t>Click 'Save'</a:t>
            </a:r>
          </a:p>
        </p:txBody>
      </p:sp>
      <p:sp>
        <p:nvSpPr>
          <p:cNvPr id="5" name="Oval 4"/>
          <p:cNvSpPr/>
          <p:nvPr/>
        </p:nvSpPr>
        <p:spPr bwMode="auto">
          <a:xfrm>
            <a:off x="251520" y="3429000"/>
            <a:ext cx="1008112" cy="576064"/>
          </a:xfrm>
          <a:prstGeom prst="ellips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rtlCol="0" anchor="ctr"/>
          <a:lstStyle/>
          <a:p>
            <a:pPr algn="ctr"/>
            <a:endParaRPr lang="en-GB"/>
          </a:p>
        </p:txBody>
      </p:sp>
    </p:spTree>
    <p:extLst>
      <p:ext uri="{BB962C8B-B14F-4D97-AF65-F5344CB8AC3E}">
        <p14:creationId xmlns:p14="http://schemas.microsoft.com/office/powerpoint/2010/main" val="3092322265"/>
      </p:ext>
    </p:extLst>
  </p:cSld>
  <p:clrMapOvr>
    <a:masterClrMapping/>
  </p:clrMapOvr>
  <p:transition spd="med">
    <p:fade/>
  </p:transition>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141</a:t>
            </a:fld>
            <a:endParaRPr lang="en-GB"/>
          </a:p>
        </p:txBody>
      </p:sp>
      <p:pic>
        <p:nvPicPr>
          <p:cNvPr id="3" name="Picture 2" descr="Screen Shot 2013-11-05 at 15.26.41.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532805"/>
          </a:xfrm>
          <a:prstGeom prst="rect">
            <a:avLst/>
          </a:prstGeom>
        </p:spPr>
      </p:pic>
    </p:spTree>
    <p:extLst>
      <p:ext uri="{BB962C8B-B14F-4D97-AF65-F5344CB8AC3E}">
        <p14:creationId xmlns:p14="http://schemas.microsoft.com/office/powerpoint/2010/main" val="1333087259"/>
      </p:ext>
    </p:extLst>
  </p:cSld>
  <p:clrMapOvr>
    <a:masterClrMapping/>
  </p:clrMapOvr>
  <p:transition spd="med">
    <p:fade/>
  </p:transition>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2"/>
          <p:cNvSpPr>
            <a:spLocks noGrp="1" noChangeArrowheads="1"/>
          </p:cNvSpPr>
          <p:nvPr>
            <p:ph type="title"/>
          </p:nvPr>
        </p:nvSpPr>
        <p:spPr/>
        <p:txBody>
          <a:bodyPr/>
          <a:lstStyle/>
          <a:p>
            <a:pPr eaLnBrk="1" hangingPunct="1"/>
            <a:r>
              <a:rPr lang="en-GB" smtClean="0"/>
              <a:t>Search and export from library catalogues</a:t>
            </a:r>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142</a:t>
            </a:fld>
            <a:endParaRPr lang="en-GB"/>
          </a:p>
        </p:txBody>
      </p:sp>
    </p:spTree>
  </p:cSld>
  <p:clrMapOvr>
    <a:masterClrMapping/>
  </p:clrMapOvr>
  <p:transition spd="med">
    <p:fade/>
  </p:transition>
  <p:timing>
    <p:tnLst>
      <p:par>
        <p:cTn id="1" dur="indefinite" restart="never" nodeType="tmRoot"/>
      </p:par>
    </p:tnLst>
  </p:timing>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creen Shot 2013-11-05 at 15.28.13.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69453"/>
            <a:ext cx="9144000" cy="6327494"/>
          </a:xfrm>
          <a:prstGeom prst="rect">
            <a:avLst/>
          </a:prstGeom>
        </p:spPr>
      </p:pic>
      <p:sp>
        <p:nvSpPr>
          <p:cNvPr id="16389" name="Line 5"/>
          <p:cNvSpPr>
            <a:spLocks noChangeShapeType="1"/>
          </p:cNvSpPr>
          <p:nvPr/>
        </p:nvSpPr>
        <p:spPr bwMode="auto">
          <a:xfrm flipH="1">
            <a:off x="611560" y="3988513"/>
            <a:ext cx="1728192" cy="1528718"/>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6390" name="Text Box 6"/>
          <p:cNvSpPr txBox="1">
            <a:spLocks noChangeArrowheads="1"/>
          </p:cNvSpPr>
          <p:nvPr/>
        </p:nvSpPr>
        <p:spPr bwMode="auto">
          <a:xfrm>
            <a:off x="997058" y="3573015"/>
            <a:ext cx="3672408"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In the 'Online Search' pane, click 'more'</a:t>
            </a:r>
            <a:endParaRPr lang="en-GB" sz="2400" b="1" dirty="0">
              <a:latin typeface="Lucida Sans" pitchFamily="34" charset="0"/>
            </a:endParaRPr>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143</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6390"/>
                                        </p:tgtEl>
                                        <p:attrNameLst>
                                          <p:attrName>style.visibility</p:attrName>
                                        </p:attrNameLst>
                                      </p:cBhvr>
                                      <p:to>
                                        <p:strVal val="visible"/>
                                      </p:to>
                                    </p:set>
                                    <p:animEffect transition="in" filter="fade">
                                      <p:cBhvr>
                                        <p:cTn id="7" dur="2000"/>
                                        <p:tgtEl>
                                          <p:spTgt spid="16390"/>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16389"/>
                                        </p:tgtEl>
                                        <p:attrNameLst>
                                          <p:attrName>style.visibility</p:attrName>
                                        </p:attrNameLst>
                                      </p:cBhvr>
                                      <p:to>
                                        <p:strVal val="visible"/>
                                      </p:to>
                                    </p:set>
                                    <p:animEffect transition="in" filter="fade">
                                      <p:cBhvr>
                                        <p:cTn id="11" dur="2000"/>
                                        <p:tgtEl>
                                          <p:spTgt spid="1638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9" grpId="0" animBg="1"/>
      <p:bldP spid="16390" grpId="0" animBg="1"/>
    </p:bldLst>
  </p:timing>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144</a:t>
            </a:fld>
            <a:endParaRPr lang="en-GB"/>
          </a:p>
        </p:txBody>
      </p:sp>
      <p:pic>
        <p:nvPicPr>
          <p:cNvPr id="3" name="Picture 2" descr="Screen Shot 2013-11-05 at 15.29.52.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91680" y="0"/>
            <a:ext cx="5922818" cy="6858000"/>
          </a:xfrm>
          <a:prstGeom prst="rect">
            <a:avLst/>
          </a:prstGeom>
        </p:spPr>
      </p:pic>
      <p:sp>
        <p:nvSpPr>
          <p:cNvPr id="4" name="Line 30"/>
          <p:cNvSpPr>
            <a:spLocks noChangeShapeType="1"/>
          </p:cNvSpPr>
          <p:nvPr/>
        </p:nvSpPr>
        <p:spPr bwMode="auto">
          <a:xfrm flipH="1">
            <a:off x="5148062" y="2542624"/>
            <a:ext cx="1910515" cy="526336"/>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5" name="Text Box 31"/>
          <p:cNvSpPr txBox="1">
            <a:spLocks noChangeArrowheads="1"/>
          </p:cNvSpPr>
          <p:nvPr/>
        </p:nvSpPr>
        <p:spPr bwMode="auto">
          <a:xfrm>
            <a:off x="6493497" y="1752050"/>
            <a:ext cx="2520950" cy="158115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Select 'U Southampton' and click 'Choose'</a:t>
            </a:r>
            <a:endParaRPr lang="en-GB" sz="2400" b="1" dirty="0">
              <a:latin typeface="Lucida Sans" pitchFamily="34" charset="0"/>
            </a:endParaRPr>
          </a:p>
        </p:txBody>
      </p:sp>
      <p:sp>
        <p:nvSpPr>
          <p:cNvPr id="6" name="Text Box 32"/>
          <p:cNvSpPr txBox="1">
            <a:spLocks noChangeArrowheads="1"/>
          </p:cNvSpPr>
          <p:nvPr/>
        </p:nvSpPr>
        <p:spPr bwMode="auto">
          <a:xfrm>
            <a:off x="4332910" y="3669976"/>
            <a:ext cx="4681537" cy="85090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Use the same procedure for other library catalogues</a:t>
            </a:r>
            <a:endParaRPr lang="en-GB" sz="2400" b="1" dirty="0">
              <a:latin typeface="Lucida Sans" pitchFamily="34" charset="0"/>
            </a:endParaRPr>
          </a:p>
        </p:txBody>
      </p:sp>
      <p:sp>
        <p:nvSpPr>
          <p:cNvPr id="7" name="Oval 33"/>
          <p:cNvSpPr>
            <a:spLocks noChangeArrowheads="1"/>
          </p:cNvSpPr>
          <p:nvPr/>
        </p:nvSpPr>
        <p:spPr bwMode="auto">
          <a:xfrm>
            <a:off x="6228184" y="5949280"/>
            <a:ext cx="1318987" cy="504056"/>
          </a:xfrm>
          <a:prstGeom prst="ellipse">
            <a:avLst/>
          </a:prstGeom>
          <a:noFill/>
          <a:ln w="38100" algn="ctr">
            <a:solidFill>
              <a:srgbClr val="FF0066"/>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p>
        </p:txBody>
      </p:sp>
    </p:spTree>
    <p:extLst>
      <p:ext uri="{BB962C8B-B14F-4D97-AF65-F5344CB8AC3E}">
        <p14:creationId xmlns:p14="http://schemas.microsoft.com/office/powerpoint/2010/main" val="258948461"/>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0"/>
                                        <p:tgtEl>
                                          <p:spTgt spid="5"/>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2000"/>
                                        <p:tgtEl>
                                          <p:spTgt spid="4"/>
                                        </p:tgtEl>
                                      </p:cBhvr>
                                    </p:animEffect>
                                  </p:childTnLst>
                                </p:cTn>
                              </p:par>
                            </p:childTnLst>
                          </p:cTn>
                        </p:par>
                        <p:par>
                          <p:cTn id="12" fill="hold">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2000"/>
                                        <p:tgtEl>
                                          <p:spTgt spid="7"/>
                                        </p:tgtEl>
                                      </p:cBhvr>
                                    </p:animEffect>
                                  </p:childTnLst>
                                </p:cTn>
                              </p:par>
                            </p:childTnLst>
                          </p:cTn>
                        </p:par>
                        <p:par>
                          <p:cTn id="16" fill="hold">
                            <p:stCondLst>
                              <p:cond delay="6000"/>
                            </p:stCondLst>
                            <p:childTnLst>
                              <p:par>
                                <p:cTn id="17" presetID="10" presetClass="entr" presetSubtype="0" fill="hold" grpId="0" nodeType="after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Lst>
  </p:timing>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Screen Shot 2013-11-06 at 11.00.52.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51800"/>
            <a:ext cx="9144000" cy="6092190"/>
          </a:xfrm>
          <a:prstGeom prst="rect">
            <a:avLst/>
          </a:prstGeom>
        </p:spPr>
      </p:pic>
      <p:sp>
        <p:nvSpPr>
          <p:cNvPr id="185349" name="Line 5"/>
          <p:cNvSpPr>
            <a:spLocks noChangeShapeType="1"/>
          </p:cNvSpPr>
          <p:nvPr/>
        </p:nvSpPr>
        <p:spPr bwMode="auto">
          <a:xfrm flipH="1" flipV="1">
            <a:off x="4572000" y="1556791"/>
            <a:ext cx="1296144" cy="2441267"/>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85350" name="Line 6"/>
          <p:cNvSpPr>
            <a:spLocks noChangeShapeType="1"/>
          </p:cNvSpPr>
          <p:nvPr/>
        </p:nvSpPr>
        <p:spPr bwMode="auto">
          <a:xfrm flipH="1">
            <a:off x="1619672" y="4149080"/>
            <a:ext cx="3240360" cy="720080"/>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85351" name="Text Box 7"/>
          <p:cNvSpPr txBox="1">
            <a:spLocks noChangeArrowheads="1"/>
          </p:cNvSpPr>
          <p:nvPr/>
        </p:nvSpPr>
        <p:spPr bwMode="auto">
          <a:xfrm>
            <a:off x="3239852" y="3068960"/>
            <a:ext cx="5473055" cy="1200329"/>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The Search tab is now linked to the library </a:t>
            </a:r>
            <a:r>
              <a:rPr lang="en-GB" sz="2400" b="1" dirty="0" smtClean="0">
                <a:solidFill>
                  <a:srgbClr val="000000"/>
                </a:solidFill>
                <a:latin typeface="Lucida Sans" pitchFamily="34" charset="0"/>
              </a:rPr>
              <a:t>catalogue and appears in the Online Search list</a:t>
            </a:r>
            <a:endParaRPr lang="en-GB" sz="2400" b="1" dirty="0">
              <a:latin typeface="Lucida Sans" pitchFamily="34" charset="0"/>
            </a:endParaRPr>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145</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85351"/>
                                        </p:tgtEl>
                                        <p:attrNameLst>
                                          <p:attrName>style.visibility</p:attrName>
                                        </p:attrNameLst>
                                      </p:cBhvr>
                                      <p:to>
                                        <p:strVal val="visible"/>
                                      </p:to>
                                    </p:set>
                                    <p:animEffect transition="in" filter="fade">
                                      <p:cBhvr>
                                        <p:cTn id="7" dur="2000"/>
                                        <p:tgtEl>
                                          <p:spTgt spid="185351"/>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185350"/>
                                        </p:tgtEl>
                                        <p:attrNameLst>
                                          <p:attrName>style.visibility</p:attrName>
                                        </p:attrNameLst>
                                      </p:cBhvr>
                                      <p:to>
                                        <p:strVal val="visible"/>
                                      </p:to>
                                    </p:set>
                                    <p:animEffect transition="in" filter="fade">
                                      <p:cBhvr>
                                        <p:cTn id="11" dur="2000"/>
                                        <p:tgtEl>
                                          <p:spTgt spid="185350"/>
                                        </p:tgtEl>
                                      </p:cBhvr>
                                    </p:animEffect>
                                  </p:childTnLst>
                                </p:cTn>
                              </p:par>
                            </p:childTnLst>
                          </p:cTn>
                        </p:par>
                        <p:par>
                          <p:cTn id="12" fill="hold" nodeType="afterGroup">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185349"/>
                                        </p:tgtEl>
                                        <p:attrNameLst>
                                          <p:attrName>style.visibility</p:attrName>
                                        </p:attrNameLst>
                                      </p:cBhvr>
                                      <p:to>
                                        <p:strVal val="visible"/>
                                      </p:to>
                                    </p:set>
                                    <p:animEffect transition="in" filter="fade">
                                      <p:cBhvr>
                                        <p:cTn id="15" dur="2000"/>
                                        <p:tgtEl>
                                          <p:spTgt spid="1853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5349" grpId="0" animBg="1"/>
      <p:bldP spid="185350" grpId="0" animBg="1"/>
      <p:bldP spid="185351" grpId="0" animBg="1"/>
    </p:bldLst>
  </p:timing>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creen Shot 2013-11-05 at 15.31.00.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9513" y="2161449"/>
            <a:ext cx="8813800" cy="1971081"/>
          </a:xfrm>
          <a:prstGeom prst="rect">
            <a:avLst/>
          </a:prstGeom>
          <a:ln>
            <a:solidFill>
              <a:srgbClr val="000066"/>
            </a:solidFill>
          </a:ln>
        </p:spPr>
      </p:pic>
      <p:sp>
        <p:nvSpPr>
          <p:cNvPr id="186373" name="Line 5"/>
          <p:cNvSpPr>
            <a:spLocks noChangeShapeType="1"/>
          </p:cNvSpPr>
          <p:nvPr/>
        </p:nvSpPr>
        <p:spPr bwMode="auto">
          <a:xfrm flipH="1" flipV="1">
            <a:off x="6084168" y="2852936"/>
            <a:ext cx="1224136" cy="2160240"/>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86374" name="Text Box 6"/>
          <p:cNvSpPr txBox="1">
            <a:spLocks noChangeArrowheads="1"/>
          </p:cNvSpPr>
          <p:nvPr/>
        </p:nvSpPr>
        <p:spPr bwMode="auto">
          <a:xfrm>
            <a:off x="3419872" y="4359342"/>
            <a:ext cx="5040313" cy="158115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Select as many search fields, criteria and search terms as required. More lines can be added if necessary</a:t>
            </a:r>
            <a:endParaRPr lang="en-GB" sz="2400" b="1" dirty="0">
              <a:latin typeface="Lucida Sans" pitchFamily="34" charset="0"/>
            </a:endParaRPr>
          </a:p>
        </p:txBody>
      </p:sp>
      <p:sp>
        <p:nvSpPr>
          <p:cNvPr id="186375" name="Line 7"/>
          <p:cNvSpPr>
            <a:spLocks noChangeShapeType="1"/>
          </p:cNvSpPr>
          <p:nvPr/>
        </p:nvSpPr>
        <p:spPr bwMode="auto">
          <a:xfrm flipV="1">
            <a:off x="1059666" y="2564904"/>
            <a:ext cx="0" cy="2001240"/>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86376" name="Text Box 8"/>
          <p:cNvSpPr txBox="1">
            <a:spLocks noChangeArrowheads="1"/>
          </p:cNvSpPr>
          <p:nvPr/>
        </p:nvSpPr>
        <p:spPr bwMode="auto">
          <a:xfrm>
            <a:off x="231191" y="4323257"/>
            <a:ext cx="2664296"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Click to carry out </a:t>
            </a:r>
            <a:r>
              <a:rPr lang="en-GB" sz="2400" b="1" dirty="0" smtClean="0">
                <a:solidFill>
                  <a:srgbClr val="000000"/>
                </a:solidFill>
                <a:latin typeface="Lucida Sans" pitchFamily="34" charset="0"/>
              </a:rPr>
              <a:t>the search</a:t>
            </a:r>
            <a:endParaRPr lang="en-GB" sz="2400" b="1" dirty="0">
              <a:latin typeface="Lucida Sans" pitchFamily="34" charset="0"/>
            </a:endParaRPr>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146</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86374"/>
                                        </p:tgtEl>
                                        <p:attrNameLst>
                                          <p:attrName>style.visibility</p:attrName>
                                        </p:attrNameLst>
                                      </p:cBhvr>
                                      <p:to>
                                        <p:strVal val="visible"/>
                                      </p:to>
                                    </p:set>
                                    <p:animEffect transition="in" filter="fade">
                                      <p:cBhvr>
                                        <p:cTn id="7" dur="2000"/>
                                        <p:tgtEl>
                                          <p:spTgt spid="186374"/>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186373"/>
                                        </p:tgtEl>
                                        <p:attrNameLst>
                                          <p:attrName>style.visibility</p:attrName>
                                        </p:attrNameLst>
                                      </p:cBhvr>
                                      <p:to>
                                        <p:strVal val="visible"/>
                                      </p:to>
                                    </p:set>
                                    <p:animEffect transition="in" filter="fade">
                                      <p:cBhvr>
                                        <p:cTn id="11" dur="2000"/>
                                        <p:tgtEl>
                                          <p:spTgt spid="186373"/>
                                        </p:tgtEl>
                                      </p:cBhvr>
                                    </p:animEffect>
                                  </p:childTnLst>
                                </p:cTn>
                              </p:par>
                            </p:childTnLst>
                          </p:cTn>
                        </p:par>
                        <p:par>
                          <p:cTn id="12" fill="hold" nodeType="afterGroup">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186376"/>
                                        </p:tgtEl>
                                        <p:attrNameLst>
                                          <p:attrName>style.visibility</p:attrName>
                                        </p:attrNameLst>
                                      </p:cBhvr>
                                      <p:to>
                                        <p:strVal val="visible"/>
                                      </p:to>
                                    </p:set>
                                    <p:animEffect transition="in" filter="fade">
                                      <p:cBhvr>
                                        <p:cTn id="15" dur="2000"/>
                                        <p:tgtEl>
                                          <p:spTgt spid="186376"/>
                                        </p:tgtEl>
                                      </p:cBhvr>
                                    </p:animEffect>
                                  </p:childTnLst>
                                </p:cTn>
                              </p:par>
                            </p:childTnLst>
                          </p:cTn>
                        </p:par>
                        <p:par>
                          <p:cTn id="16" fill="hold" nodeType="afterGroup">
                            <p:stCondLst>
                              <p:cond delay="6000"/>
                            </p:stCondLst>
                            <p:childTnLst>
                              <p:par>
                                <p:cTn id="17" presetID="10" presetClass="entr" presetSubtype="0" fill="hold" grpId="0" nodeType="afterEffect">
                                  <p:stCondLst>
                                    <p:cond delay="0"/>
                                  </p:stCondLst>
                                  <p:childTnLst>
                                    <p:set>
                                      <p:cBhvr>
                                        <p:cTn id="18" dur="1" fill="hold">
                                          <p:stCondLst>
                                            <p:cond delay="0"/>
                                          </p:stCondLst>
                                        </p:cTn>
                                        <p:tgtEl>
                                          <p:spTgt spid="186375"/>
                                        </p:tgtEl>
                                        <p:attrNameLst>
                                          <p:attrName>style.visibility</p:attrName>
                                        </p:attrNameLst>
                                      </p:cBhvr>
                                      <p:to>
                                        <p:strVal val="visible"/>
                                      </p:to>
                                    </p:set>
                                    <p:animEffect transition="in" filter="fade">
                                      <p:cBhvr>
                                        <p:cTn id="19" dur="2000"/>
                                        <p:tgtEl>
                                          <p:spTgt spid="18637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6373" grpId="0" animBg="1"/>
      <p:bldP spid="186374" grpId="0" animBg="1"/>
      <p:bldP spid="186375" grpId="0" animBg="1"/>
      <p:bldP spid="186376" grpId="0" animBg="1"/>
    </p:bldLst>
  </p:timing>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creen Shot 2013-11-05 at 15.31.22.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59632" y="2177625"/>
            <a:ext cx="5981700" cy="2489200"/>
          </a:xfrm>
          <a:prstGeom prst="rect">
            <a:avLst/>
          </a:prstGeom>
          <a:ln>
            <a:solidFill>
              <a:srgbClr val="000066"/>
            </a:solidFill>
          </a:ln>
        </p:spPr>
      </p:pic>
      <p:sp>
        <p:nvSpPr>
          <p:cNvPr id="187397" name="Line 5"/>
          <p:cNvSpPr>
            <a:spLocks noChangeShapeType="1"/>
          </p:cNvSpPr>
          <p:nvPr/>
        </p:nvSpPr>
        <p:spPr bwMode="auto">
          <a:xfrm flipH="1">
            <a:off x="6228184" y="1268413"/>
            <a:ext cx="1152104" cy="1584523"/>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87398" name="Text Box 6"/>
          <p:cNvSpPr txBox="1">
            <a:spLocks noChangeArrowheads="1"/>
          </p:cNvSpPr>
          <p:nvPr/>
        </p:nvSpPr>
        <p:spPr bwMode="auto">
          <a:xfrm>
            <a:off x="3491880" y="476672"/>
            <a:ext cx="4681538" cy="121602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If the number of hits is too large, it may be necessary to refine the search</a:t>
            </a:r>
            <a:endParaRPr lang="en-GB" sz="2400" b="1" dirty="0">
              <a:latin typeface="Lucida Sans" pitchFamily="34" charset="0"/>
            </a:endParaRPr>
          </a:p>
        </p:txBody>
      </p:sp>
      <p:sp>
        <p:nvSpPr>
          <p:cNvPr id="187399" name="Line 7"/>
          <p:cNvSpPr>
            <a:spLocks noChangeShapeType="1"/>
          </p:cNvSpPr>
          <p:nvPr/>
        </p:nvSpPr>
        <p:spPr bwMode="auto">
          <a:xfrm flipH="1" flipV="1">
            <a:off x="6947123" y="4293096"/>
            <a:ext cx="865237" cy="792088"/>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87400" name="Text Box 8"/>
          <p:cNvSpPr txBox="1">
            <a:spLocks noChangeArrowheads="1"/>
          </p:cNvSpPr>
          <p:nvPr/>
        </p:nvSpPr>
        <p:spPr bwMode="auto">
          <a:xfrm>
            <a:off x="4067175" y="4868863"/>
            <a:ext cx="4105225" cy="121602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a:solidFill>
                  <a:srgbClr val="000000"/>
                </a:solidFill>
                <a:latin typeface="Lucida Sans" pitchFamily="34" charset="0"/>
              </a:rPr>
              <a:t>Click 'OK' to add the retrieved records to the EndNote Library</a:t>
            </a:r>
            <a:endParaRPr lang="en-GB" sz="2400" b="1">
              <a:latin typeface="Lucida Sans" pitchFamily="34" charset="0"/>
            </a:endParaRPr>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147</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87398"/>
                                        </p:tgtEl>
                                        <p:attrNameLst>
                                          <p:attrName>style.visibility</p:attrName>
                                        </p:attrNameLst>
                                      </p:cBhvr>
                                      <p:to>
                                        <p:strVal val="visible"/>
                                      </p:to>
                                    </p:set>
                                    <p:animEffect transition="in" filter="fade">
                                      <p:cBhvr>
                                        <p:cTn id="7" dur="2000"/>
                                        <p:tgtEl>
                                          <p:spTgt spid="187398"/>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187397"/>
                                        </p:tgtEl>
                                        <p:attrNameLst>
                                          <p:attrName>style.visibility</p:attrName>
                                        </p:attrNameLst>
                                      </p:cBhvr>
                                      <p:to>
                                        <p:strVal val="visible"/>
                                      </p:to>
                                    </p:set>
                                    <p:animEffect transition="in" filter="fade">
                                      <p:cBhvr>
                                        <p:cTn id="11" dur="2000"/>
                                        <p:tgtEl>
                                          <p:spTgt spid="187397"/>
                                        </p:tgtEl>
                                      </p:cBhvr>
                                    </p:animEffect>
                                  </p:childTnLst>
                                </p:cTn>
                              </p:par>
                            </p:childTnLst>
                          </p:cTn>
                        </p:par>
                        <p:par>
                          <p:cTn id="12" fill="hold" nodeType="afterGroup">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187400"/>
                                        </p:tgtEl>
                                        <p:attrNameLst>
                                          <p:attrName>style.visibility</p:attrName>
                                        </p:attrNameLst>
                                      </p:cBhvr>
                                      <p:to>
                                        <p:strVal val="visible"/>
                                      </p:to>
                                    </p:set>
                                    <p:animEffect transition="in" filter="fade">
                                      <p:cBhvr>
                                        <p:cTn id="15" dur="2000"/>
                                        <p:tgtEl>
                                          <p:spTgt spid="187400"/>
                                        </p:tgtEl>
                                      </p:cBhvr>
                                    </p:animEffect>
                                  </p:childTnLst>
                                </p:cTn>
                              </p:par>
                            </p:childTnLst>
                          </p:cTn>
                        </p:par>
                        <p:par>
                          <p:cTn id="16" fill="hold" nodeType="afterGroup">
                            <p:stCondLst>
                              <p:cond delay="6000"/>
                            </p:stCondLst>
                            <p:childTnLst>
                              <p:par>
                                <p:cTn id="17" presetID="10" presetClass="entr" presetSubtype="0" fill="hold" grpId="0" nodeType="afterEffect">
                                  <p:stCondLst>
                                    <p:cond delay="0"/>
                                  </p:stCondLst>
                                  <p:childTnLst>
                                    <p:set>
                                      <p:cBhvr>
                                        <p:cTn id="18" dur="1" fill="hold">
                                          <p:stCondLst>
                                            <p:cond delay="0"/>
                                          </p:stCondLst>
                                        </p:cTn>
                                        <p:tgtEl>
                                          <p:spTgt spid="187399"/>
                                        </p:tgtEl>
                                        <p:attrNameLst>
                                          <p:attrName>style.visibility</p:attrName>
                                        </p:attrNameLst>
                                      </p:cBhvr>
                                      <p:to>
                                        <p:strVal val="visible"/>
                                      </p:to>
                                    </p:set>
                                    <p:animEffect transition="in" filter="fade">
                                      <p:cBhvr>
                                        <p:cTn id="19" dur="2000"/>
                                        <p:tgtEl>
                                          <p:spTgt spid="18739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7397" grpId="0" animBg="1"/>
      <p:bldP spid="187398" grpId="0" animBg="1"/>
      <p:bldP spid="187399" grpId="0" animBg="1"/>
      <p:bldP spid="187400" grpId="0" animBg="1"/>
    </p:bldLst>
  </p:timing>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creen Shot 2013-11-05 at 15.32.51.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177" y="260648"/>
            <a:ext cx="9144000" cy="6314173"/>
          </a:xfrm>
          <a:prstGeom prst="rect">
            <a:avLst/>
          </a:prstGeom>
        </p:spPr>
      </p:pic>
      <p:sp>
        <p:nvSpPr>
          <p:cNvPr id="188421" name="Line 5"/>
          <p:cNvSpPr>
            <a:spLocks noChangeShapeType="1"/>
          </p:cNvSpPr>
          <p:nvPr/>
        </p:nvSpPr>
        <p:spPr bwMode="auto">
          <a:xfrm flipH="1">
            <a:off x="1835695" y="3284535"/>
            <a:ext cx="2306089" cy="1872656"/>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88422" name="Text Box 6"/>
          <p:cNvSpPr txBox="1">
            <a:spLocks noChangeArrowheads="1"/>
          </p:cNvSpPr>
          <p:nvPr/>
        </p:nvSpPr>
        <p:spPr bwMode="auto">
          <a:xfrm>
            <a:off x="3070561" y="3004838"/>
            <a:ext cx="5111750" cy="121602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a:solidFill>
                  <a:srgbClr val="000000"/>
                </a:solidFill>
                <a:latin typeface="Lucida Sans" pitchFamily="34" charset="0"/>
              </a:rPr>
              <a:t>Imported records display as a temporary group and are also added to the main library</a:t>
            </a:r>
            <a:endParaRPr lang="en-GB" sz="2400" b="1">
              <a:latin typeface="Lucida Sans" pitchFamily="34" charset="0"/>
            </a:endParaRPr>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148</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88422"/>
                                        </p:tgtEl>
                                        <p:attrNameLst>
                                          <p:attrName>style.visibility</p:attrName>
                                        </p:attrNameLst>
                                      </p:cBhvr>
                                      <p:to>
                                        <p:strVal val="visible"/>
                                      </p:to>
                                    </p:set>
                                    <p:animEffect transition="in" filter="fade">
                                      <p:cBhvr>
                                        <p:cTn id="7" dur="2000"/>
                                        <p:tgtEl>
                                          <p:spTgt spid="188422"/>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188421"/>
                                        </p:tgtEl>
                                        <p:attrNameLst>
                                          <p:attrName>style.visibility</p:attrName>
                                        </p:attrNameLst>
                                      </p:cBhvr>
                                      <p:to>
                                        <p:strVal val="visible"/>
                                      </p:to>
                                    </p:set>
                                    <p:animEffect transition="in" filter="fade">
                                      <p:cBhvr>
                                        <p:cTn id="11" dur="2000"/>
                                        <p:tgtEl>
                                          <p:spTgt spid="1884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8421" grpId="0" animBg="1"/>
      <p:bldP spid="188422" grpId="0" animBg="1"/>
    </p:bldLst>
  </p:timing>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Manage duplicates</a:t>
            </a:r>
            <a:endParaRPr lang="en-US" dirty="0"/>
          </a:p>
        </p:txBody>
      </p:sp>
      <p:sp>
        <p:nvSpPr>
          <p:cNvPr id="4" name="Slide Number Placeholder 3"/>
          <p:cNvSpPr>
            <a:spLocks noGrp="1"/>
          </p:cNvSpPr>
          <p:nvPr>
            <p:ph type="sldNum" sz="quarter" idx="12"/>
          </p:nvPr>
        </p:nvSpPr>
        <p:spPr/>
        <p:txBody>
          <a:bodyPr/>
          <a:lstStyle/>
          <a:p>
            <a:pPr>
              <a:defRPr/>
            </a:pPr>
            <a:fld id="{1F67F4B6-871E-4C77-B175-DE993B74D00D}" type="slidenum">
              <a:rPr lang="en-GB" smtClean="0"/>
              <a:pPr>
                <a:defRPr/>
              </a:pPr>
              <a:t>149</a:t>
            </a:fld>
            <a:endParaRPr lang="en-GB"/>
          </a:p>
        </p:txBody>
      </p:sp>
    </p:spTree>
    <p:extLst>
      <p:ext uri="{BB962C8B-B14F-4D97-AF65-F5344CB8AC3E}">
        <p14:creationId xmlns:p14="http://schemas.microsoft.com/office/powerpoint/2010/main" val="1810476635"/>
      </p:ext>
    </p:extLst>
  </p:cSld>
  <p:clrMapOvr>
    <a:masterClrMapping/>
  </p:clrMapOvr>
  <p:transition spd="med">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Screen Shot 2013-10-29 at 14.41.56.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5535" y="0"/>
            <a:ext cx="8196513" cy="6858000"/>
          </a:xfrm>
          <a:prstGeom prst="rect">
            <a:avLst/>
          </a:prstGeom>
        </p:spPr>
      </p:pic>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15</a:t>
            </a:fld>
            <a:endParaRPr lang="en-GB"/>
          </a:p>
        </p:txBody>
      </p:sp>
      <p:sp>
        <p:nvSpPr>
          <p:cNvPr id="4" name="Line 15"/>
          <p:cNvSpPr>
            <a:spLocks noChangeShapeType="1"/>
          </p:cNvSpPr>
          <p:nvPr/>
        </p:nvSpPr>
        <p:spPr bwMode="auto">
          <a:xfrm flipH="1" flipV="1">
            <a:off x="683567" y="332655"/>
            <a:ext cx="2304257" cy="2482338"/>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5" name="Text Box 12"/>
          <p:cNvSpPr txBox="1">
            <a:spLocks noChangeArrowheads="1"/>
          </p:cNvSpPr>
          <p:nvPr/>
        </p:nvSpPr>
        <p:spPr bwMode="auto">
          <a:xfrm flipH="1">
            <a:off x="2844819" y="2636912"/>
            <a:ext cx="4751388" cy="121602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When all chosen fields have been completed, click the record close icon</a:t>
            </a:r>
            <a:endParaRPr lang="en-GB" dirty="0"/>
          </a:p>
        </p:txBody>
      </p:sp>
    </p:spTree>
    <p:extLst>
      <p:ext uri="{BB962C8B-B14F-4D97-AF65-F5344CB8AC3E}">
        <p14:creationId xmlns:p14="http://schemas.microsoft.com/office/powerpoint/2010/main" val="506731964"/>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0"/>
                                        <p:tgtEl>
                                          <p:spTgt spid="5"/>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autoUpdateAnimBg="0"/>
    </p:bldLst>
  </p:timing>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150</a:t>
            </a:fld>
            <a:endParaRPr lang="en-GB"/>
          </a:p>
        </p:txBody>
      </p:sp>
      <p:pic>
        <p:nvPicPr>
          <p:cNvPr id="3" name="Picture 2" descr="Screen Shot 2013-11-08 at 14.18.12.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20688"/>
            <a:ext cx="9144000" cy="5364374"/>
          </a:xfrm>
          <a:prstGeom prst="rect">
            <a:avLst/>
          </a:prstGeom>
        </p:spPr>
      </p:pic>
      <p:sp>
        <p:nvSpPr>
          <p:cNvPr id="4" name="TextBox 3"/>
          <p:cNvSpPr txBox="1"/>
          <p:nvPr/>
        </p:nvSpPr>
        <p:spPr bwMode="auto">
          <a:xfrm>
            <a:off x="3779912" y="4365104"/>
            <a:ext cx="4248472" cy="46166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algn="l" eaLnBrk="1" hangingPunct="1"/>
            <a:r>
              <a:rPr lang="en-GB" sz="2400" b="1" dirty="0" smtClean="0">
                <a:solidFill>
                  <a:srgbClr val="000000"/>
                </a:solidFill>
                <a:latin typeface="Lucida Sans" pitchFamily="34" charset="0"/>
              </a:rPr>
              <a:t>Go to 'Edit, Select All'</a:t>
            </a:r>
          </a:p>
        </p:txBody>
      </p:sp>
      <p:sp>
        <p:nvSpPr>
          <p:cNvPr id="5" name="Oval 4"/>
          <p:cNvSpPr/>
          <p:nvPr/>
        </p:nvSpPr>
        <p:spPr bwMode="auto">
          <a:xfrm>
            <a:off x="1259632" y="1772816"/>
            <a:ext cx="2304256" cy="576064"/>
          </a:xfrm>
          <a:prstGeom prst="ellips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rtlCol="0" anchor="ctr"/>
          <a:lstStyle/>
          <a:p>
            <a:pPr algn="ctr"/>
            <a:endParaRPr lang="en-GB"/>
          </a:p>
        </p:txBody>
      </p:sp>
    </p:spTree>
    <p:extLst>
      <p:ext uri="{BB962C8B-B14F-4D97-AF65-F5344CB8AC3E}">
        <p14:creationId xmlns:p14="http://schemas.microsoft.com/office/powerpoint/2010/main" val="3272767887"/>
      </p:ext>
    </p:extLst>
  </p:cSld>
  <p:clrMapOvr>
    <a:masterClrMapping/>
  </p:clrMapOvr>
  <p:transition spd="med">
    <p:fade/>
  </p:transition>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151</a:t>
            </a:fld>
            <a:endParaRPr lang="en-GB"/>
          </a:p>
        </p:txBody>
      </p:sp>
      <p:pic>
        <p:nvPicPr>
          <p:cNvPr id="3" name="Picture 2" descr="Screen Shot 2013-11-08 at 14.18.28.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880805"/>
            <a:ext cx="9144000" cy="5381625"/>
          </a:xfrm>
          <a:prstGeom prst="rect">
            <a:avLst/>
          </a:prstGeom>
        </p:spPr>
      </p:pic>
      <p:sp>
        <p:nvSpPr>
          <p:cNvPr id="4" name="TextBox 3"/>
          <p:cNvSpPr txBox="1"/>
          <p:nvPr/>
        </p:nvSpPr>
        <p:spPr bwMode="auto">
          <a:xfrm>
            <a:off x="4139952" y="4725144"/>
            <a:ext cx="4608512"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algn="l" eaLnBrk="1" hangingPunct="1"/>
            <a:r>
              <a:rPr lang="en-GB" sz="2400" b="1" dirty="0" smtClean="0">
                <a:solidFill>
                  <a:srgbClr val="000000"/>
                </a:solidFill>
                <a:latin typeface="Lucida Sans" pitchFamily="34" charset="0"/>
              </a:rPr>
              <a:t>Go to 'References, Find Duplicates'</a:t>
            </a:r>
          </a:p>
        </p:txBody>
      </p:sp>
      <p:sp>
        <p:nvSpPr>
          <p:cNvPr id="5" name="Oval 4"/>
          <p:cNvSpPr/>
          <p:nvPr/>
        </p:nvSpPr>
        <p:spPr bwMode="auto">
          <a:xfrm>
            <a:off x="1475656" y="3933056"/>
            <a:ext cx="2664296" cy="576064"/>
          </a:xfrm>
          <a:prstGeom prst="ellips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rtlCol="0" anchor="ctr"/>
          <a:lstStyle/>
          <a:p>
            <a:pPr algn="ctr"/>
            <a:endParaRPr lang="en-GB"/>
          </a:p>
        </p:txBody>
      </p:sp>
    </p:spTree>
    <p:extLst>
      <p:ext uri="{BB962C8B-B14F-4D97-AF65-F5344CB8AC3E}">
        <p14:creationId xmlns:p14="http://schemas.microsoft.com/office/powerpoint/2010/main" val="2289565949"/>
      </p:ext>
    </p:extLst>
  </p:cSld>
  <p:clrMapOvr>
    <a:masterClrMapping/>
  </p:clrMapOvr>
  <p:transition spd="med">
    <p:fade/>
  </p:transition>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152</a:t>
            </a:fld>
            <a:endParaRPr lang="en-GB"/>
          </a:p>
        </p:txBody>
      </p:sp>
      <p:pic>
        <p:nvPicPr>
          <p:cNvPr id="3" name="Picture 2" descr="Screen Shot 2013-11-08 at 14.21.09.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53597"/>
            <a:ext cx="9144000" cy="5123293"/>
          </a:xfrm>
          <a:prstGeom prst="rect">
            <a:avLst/>
          </a:prstGeom>
        </p:spPr>
      </p:pic>
      <p:sp>
        <p:nvSpPr>
          <p:cNvPr id="4" name="TextBox 3"/>
          <p:cNvSpPr txBox="1"/>
          <p:nvPr/>
        </p:nvSpPr>
        <p:spPr bwMode="auto">
          <a:xfrm>
            <a:off x="2195736" y="5788714"/>
            <a:ext cx="5040560"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algn="l" eaLnBrk="1" hangingPunct="1"/>
            <a:r>
              <a:rPr lang="en-GB" sz="2400" b="1" dirty="0" smtClean="0">
                <a:solidFill>
                  <a:srgbClr val="000000"/>
                </a:solidFill>
                <a:latin typeface="Lucida Sans" pitchFamily="34" charset="0"/>
              </a:rPr>
              <a:t>Choose which record to keep, </a:t>
            </a:r>
            <a:r>
              <a:rPr lang="en-GB" sz="2400" b="1" dirty="0">
                <a:solidFill>
                  <a:srgbClr val="000000"/>
                </a:solidFill>
                <a:latin typeface="Lucida Sans" pitchFamily="34" charset="0"/>
              </a:rPr>
              <a:t>o</a:t>
            </a:r>
            <a:r>
              <a:rPr lang="en-GB" sz="2400" b="1" dirty="0" smtClean="0">
                <a:solidFill>
                  <a:srgbClr val="000000"/>
                </a:solidFill>
                <a:latin typeface="Lucida Sans" pitchFamily="34" charset="0"/>
              </a:rPr>
              <a:t>r Skip to keep both</a:t>
            </a:r>
          </a:p>
        </p:txBody>
      </p:sp>
      <p:sp>
        <p:nvSpPr>
          <p:cNvPr id="5" name="Oval 4"/>
          <p:cNvSpPr/>
          <p:nvPr/>
        </p:nvSpPr>
        <p:spPr bwMode="auto">
          <a:xfrm>
            <a:off x="107504" y="1124744"/>
            <a:ext cx="1656184" cy="432048"/>
          </a:xfrm>
          <a:prstGeom prst="ellips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rtlCol="0" anchor="ctr"/>
          <a:lstStyle/>
          <a:p>
            <a:pPr algn="ctr"/>
            <a:endParaRPr lang="en-GB"/>
          </a:p>
        </p:txBody>
      </p:sp>
      <p:sp>
        <p:nvSpPr>
          <p:cNvPr id="6" name="Oval 5"/>
          <p:cNvSpPr/>
          <p:nvPr/>
        </p:nvSpPr>
        <p:spPr bwMode="auto">
          <a:xfrm>
            <a:off x="4572000" y="1124744"/>
            <a:ext cx="1584176" cy="432048"/>
          </a:xfrm>
          <a:prstGeom prst="ellips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rtlCol="0" anchor="ctr"/>
          <a:lstStyle/>
          <a:p>
            <a:pPr algn="ctr"/>
            <a:endParaRPr lang="en-GB"/>
          </a:p>
        </p:txBody>
      </p:sp>
      <p:sp>
        <p:nvSpPr>
          <p:cNvPr id="7" name="Oval 6"/>
          <p:cNvSpPr/>
          <p:nvPr/>
        </p:nvSpPr>
        <p:spPr bwMode="auto">
          <a:xfrm>
            <a:off x="6804248" y="553597"/>
            <a:ext cx="1296144" cy="571147"/>
          </a:xfrm>
          <a:prstGeom prst="ellips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rtlCol="0" anchor="ctr"/>
          <a:lstStyle/>
          <a:p>
            <a:pPr algn="ctr"/>
            <a:endParaRPr lang="en-GB"/>
          </a:p>
        </p:txBody>
      </p:sp>
    </p:spTree>
    <p:extLst>
      <p:ext uri="{BB962C8B-B14F-4D97-AF65-F5344CB8AC3E}">
        <p14:creationId xmlns:p14="http://schemas.microsoft.com/office/powerpoint/2010/main" val="4150054535"/>
      </p:ext>
    </p:extLst>
  </p:cSld>
  <p:clrMapOvr>
    <a:masterClrMapping/>
  </p:clrMapOvr>
  <p:transition spd="med">
    <p:fade/>
  </p:transition>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2"/>
          <p:cNvSpPr>
            <a:spLocks noGrp="1" noChangeArrowheads="1"/>
          </p:cNvSpPr>
          <p:nvPr>
            <p:ph type="title"/>
          </p:nvPr>
        </p:nvSpPr>
        <p:spPr/>
        <p:txBody>
          <a:bodyPr/>
          <a:lstStyle/>
          <a:p>
            <a:pPr eaLnBrk="1" hangingPunct="1"/>
            <a:r>
              <a:rPr lang="en-GB" smtClean="0"/>
              <a:t>Use EndNote with Word</a:t>
            </a:r>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153</a:t>
            </a:fld>
            <a:endParaRPr lang="en-GB"/>
          </a:p>
        </p:txBody>
      </p:sp>
    </p:spTree>
  </p:cSld>
  <p:clrMapOvr>
    <a:masterClrMapping/>
  </p:clrMapOvr>
  <p:transition spd="med">
    <p:fade/>
  </p:transition>
  <p:timing>
    <p:tnLst>
      <p:par>
        <p:cTn id="1" dur="indefinite" restart="never" nodeType="tmRoot"/>
      </p:par>
    </p:tnLst>
  </p:timing>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154</a:t>
            </a:fld>
            <a:endParaRPr lang="en-GB"/>
          </a:p>
        </p:txBody>
      </p:sp>
      <p:pic>
        <p:nvPicPr>
          <p:cNvPr id="3" name="Picture 2" descr="Screen Shot 2013-11-05 at 15.50.02.png"/>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2912012" y="1268760"/>
            <a:ext cx="2463040" cy="3162300"/>
          </a:xfrm>
          <a:prstGeom prst="rect">
            <a:avLst/>
          </a:prstGeom>
          <a:ln>
            <a:solidFill>
              <a:srgbClr val="000066"/>
            </a:solidFill>
          </a:ln>
        </p:spPr>
      </p:pic>
      <p:sp>
        <p:nvSpPr>
          <p:cNvPr id="4" name="TextBox 3"/>
          <p:cNvSpPr txBox="1"/>
          <p:nvPr/>
        </p:nvSpPr>
        <p:spPr bwMode="auto">
          <a:xfrm>
            <a:off x="1769170" y="5049728"/>
            <a:ext cx="5040560"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algn="l" eaLnBrk="1" hangingPunct="1"/>
            <a:r>
              <a:rPr lang="en-GB" sz="2400" b="1" dirty="0" smtClean="0">
                <a:solidFill>
                  <a:srgbClr val="000000"/>
                </a:solidFill>
                <a:latin typeface="Lucida Sans" pitchFamily="34" charset="0"/>
              </a:rPr>
              <a:t>To set up Cite While You Write, go to 'Customizer'</a:t>
            </a:r>
          </a:p>
        </p:txBody>
      </p:sp>
      <p:sp>
        <p:nvSpPr>
          <p:cNvPr id="5" name="Oval 4"/>
          <p:cNvSpPr/>
          <p:nvPr/>
        </p:nvSpPr>
        <p:spPr bwMode="auto">
          <a:xfrm>
            <a:off x="2411760" y="2060848"/>
            <a:ext cx="3528392" cy="576064"/>
          </a:xfrm>
          <a:prstGeom prst="ellips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rtlCol="0" anchor="ctr"/>
          <a:lstStyle/>
          <a:p>
            <a:pPr algn="ctr"/>
            <a:endParaRPr lang="en-GB"/>
          </a:p>
        </p:txBody>
      </p:sp>
    </p:spTree>
    <p:extLst>
      <p:ext uri="{BB962C8B-B14F-4D97-AF65-F5344CB8AC3E}">
        <p14:creationId xmlns:p14="http://schemas.microsoft.com/office/powerpoint/2010/main" val="2160997278"/>
      </p:ext>
    </p:extLst>
  </p:cSld>
  <p:clrMapOvr>
    <a:masterClrMapping/>
  </p:clrMapOvr>
  <p:transition spd="med">
    <p:fade/>
  </p:transition>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155</a:t>
            </a:fld>
            <a:endParaRPr lang="en-GB"/>
          </a:p>
        </p:txBody>
      </p:sp>
      <p:pic>
        <p:nvPicPr>
          <p:cNvPr id="3" name="Picture 2" descr="Screen Shot 2013-11-05 at 15.52.18.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9512" y="332656"/>
            <a:ext cx="8712200" cy="6134100"/>
          </a:xfrm>
          <a:prstGeom prst="rect">
            <a:avLst/>
          </a:prstGeom>
        </p:spPr>
      </p:pic>
      <p:sp>
        <p:nvSpPr>
          <p:cNvPr id="4" name="TextBox 3"/>
          <p:cNvSpPr txBox="1"/>
          <p:nvPr/>
        </p:nvSpPr>
        <p:spPr bwMode="auto">
          <a:xfrm>
            <a:off x="2987824" y="4149080"/>
            <a:ext cx="5256584"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algn="l" eaLnBrk="1" hangingPunct="1"/>
            <a:r>
              <a:rPr lang="en-GB" sz="2400" b="1" dirty="0" smtClean="0">
                <a:solidFill>
                  <a:srgbClr val="000000"/>
                </a:solidFill>
                <a:latin typeface="Lucida Sans" pitchFamily="34" charset="0"/>
              </a:rPr>
              <a:t>Check the Cite While You Write option and click 'Next'</a:t>
            </a:r>
          </a:p>
        </p:txBody>
      </p:sp>
      <p:sp>
        <p:nvSpPr>
          <p:cNvPr id="5" name="Oval 4"/>
          <p:cNvSpPr/>
          <p:nvPr/>
        </p:nvSpPr>
        <p:spPr bwMode="auto">
          <a:xfrm>
            <a:off x="4355976" y="2060848"/>
            <a:ext cx="720080" cy="504056"/>
          </a:xfrm>
          <a:prstGeom prst="ellips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rtlCol="0" anchor="ctr"/>
          <a:lstStyle/>
          <a:p>
            <a:pPr algn="ctr"/>
            <a:endParaRPr lang="en-GB"/>
          </a:p>
        </p:txBody>
      </p:sp>
    </p:spTree>
    <p:extLst>
      <p:ext uri="{BB962C8B-B14F-4D97-AF65-F5344CB8AC3E}">
        <p14:creationId xmlns:p14="http://schemas.microsoft.com/office/powerpoint/2010/main" val="2136940834"/>
      </p:ext>
    </p:extLst>
  </p:cSld>
  <p:clrMapOvr>
    <a:masterClrMapping/>
  </p:clrMapOvr>
  <p:transition spd="med">
    <p:fade/>
  </p:transition>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2"/>
          <p:cNvSpPr>
            <a:spLocks noGrp="1" noChangeArrowheads="1"/>
          </p:cNvSpPr>
          <p:nvPr>
            <p:ph type="title"/>
          </p:nvPr>
        </p:nvSpPr>
        <p:spPr/>
        <p:txBody>
          <a:bodyPr/>
          <a:lstStyle/>
          <a:p>
            <a:pPr eaLnBrk="1" hangingPunct="1"/>
            <a:r>
              <a:rPr lang="en-GB" smtClean="0"/>
              <a:t>Insert citations in a document</a:t>
            </a:r>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156</a:t>
            </a:fld>
            <a:endParaRPr lang="en-GB"/>
          </a:p>
        </p:txBody>
      </p:sp>
    </p:spTree>
  </p:cSld>
  <p:clrMapOvr>
    <a:masterClrMapping/>
  </p:clrMapOvr>
  <p:transition spd="med">
    <p:fade/>
  </p:transition>
  <p:timing>
    <p:tnLst>
      <p:par>
        <p:cTn id="1" dur="indefinite" restart="never" nodeType="tmRoot"/>
      </p:par>
    </p:tnLst>
  </p:timing>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creen Shot 2013-11-06 at 11.24.56.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1712" y="2052749"/>
            <a:ext cx="7200900" cy="711200"/>
          </a:xfrm>
          <a:prstGeom prst="rect">
            <a:avLst/>
          </a:prstGeom>
          <a:ln>
            <a:solidFill>
              <a:srgbClr val="000066"/>
            </a:solidFill>
          </a:ln>
        </p:spPr>
      </p:pic>
      <p:sp>
        <p:nvSpPr>
          <p:cNvPr id="107522" name="Rectangle 2"/>
          <p:cNvSpPr>
            <a:spLocks noGrp="1" noChangeArrowheads="1"/>
          </p:cNvSpPr>
          <p:nvPr>
            <p:ph type="title"/>
          </p:nvPr>
        </p:nvSpPr>
        <p:spPr>
          <a:xfrm>
            <a:off x="358775" y="0"/>
            <a:ext cx="3708400" cy="1341438"/>
          </a:xfrm>
        </p:spPr>
        <p:txBody>
          <a:bodyPr/>
          <a:lstStyle/>
          <a:p>
            <a:pPr eaLnBrk="1" hangingPunct="1"/>
            <a:r>
              <a:rPr lang="en-GB" smtClean="0"/>
              <a:t>Use EndNote with Word</a:t>
            </a:r>
          </a:p>
        </p:txBody>
      </p:sp>
      <p:sp>
        <p:nvSpPr>
          <p:cNvPr id="20485" name="Text Box 5"/>
          <p:cNvSpPr txBox="1">
            <a:spLocks noChangeArrowheads="1"/>
          </p:cNvSpPr>
          <p:nvPr/>
        </p:nvSpPr>
        <p:spPr bwMode="auto">
          <a:xfrm>
            <a:off x="4894325" y="627406"/>
            <a:ext cx="2808287" cy="66992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b="1" dirty="0">
                <a:solidFill>
                  <a:srgbClr val="000000"/>
                </a:solidFill>
                <a:latin typeface="Lucida Sans" pitchFamily="34" charset="0"/>
              </a:rPr>
              <a:t>The EndNote toolbar is displayed in Word</a:t>
            </a:r>
          </a:p>
        </p:txBody>
      </p:sp>
      <p:pic>
        <p:nvPicPr>
          <p:cNvPr id="4" name="Picture 3" descr="Screen Shot 2013-11-06 at 11.24.07.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361258" y="4941168"/>
            <a:ext cx="3290862" cy="964202"/>
          </a:xfrm>
          <a:prstGeom prst="rect">
            <a:avLst/>
          </a:prstGeom>
          <a:ln>
            <a:solidFill>
              <a:srgbClr val="000066"/>
            </a:solidFill>
          </a:ln>
        </p:spPr>
      </p:pic>
      <p:sp>
        <p:nvSpPr>
          <p:cNvPr id="20488" name="Line 8"/>
          <p:cNvSpPr>
            <a:spLocks noChangeShapeType="1"/>
          </p:cNvSpPr>
          <p:nvPr/>
        </p:nvSpPr>
        <p:spPr bwMode="auto">
          <a:xfrm flipH="1">
            <a:off x="3491878" y="4067828"/>
            <a:ext cx="1800201" cy="1089363"/>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0487" name="Line 7"/>
          <p:cNvSpPr>
            <a:spLocks noChangeShapeType="1"/>
          </p:cNvSpPr>
          <p:nvPr/>
        </p:nvSpPr>
        <p:spPr bwMode="auto">
          <a:xfrm flipH="1" flipV="1">
            <a:off x="2123727" y="2636911"/>
            <a:ext cx="3168351" cy="1611358"/>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0489" name="Text Box 9"/>
          <p:cNvSpPr txBox="1">
            <a:spLocks noChangeArrowheads="1"/>
          </p:cNvSpPr>
          <p:nvPr/>
        </p:nvSpPr>
        <p:spPr bwMode="auto">
          <a:xfrm>
            <a:off x="5103793" y="3822187"/>
            <a:ext cx="2592388" cy="646331"/>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b="1" dirty="0">
                <a:solidFill>
                  <a:srgbClr val="000000"/>
                </a:solidFill>
                <a:latin typeface="Lucida Sans" pitchFamily="34" charset="0"/>
              </a:rPr>
              <a:t>Insert </a:t>
            </a:r>
            <a:r>
              <a:rPr lang="en-GB" b="1" dirty="0" smtClean="0">
                <a:solidFill>
                  <a:srgbClr val="000000"/>
                </a:solidFill>
                <a:latin typeface="Lucida Sans" pitchFamily="34" charset="0"/>
              </a:rPr>
              <a:t>citations from </a:t>
            </a:r>
            <a:r>
              <a:rPr lang="en-GB" b="1" dirty="0">
                <a:solidFill>
                  <a:srgbClr val="000000"/>
                </a:solidFill>
                <a:latin typeface="Lucida Sans" pitchFamily="34" charset="0"/>
              </a:rPr>
              <a:t>either toolbar</a:t>
            </a:r>
            <a:endParaRPr lang="en-GB" b="1" dirty="0">
              <a:latin typeface="Lucida Sans" pitchFamily="34" charset="0"/>
            </a:endParaRPr>
          </a:p>
        </p:txBody>
      </p:sp>
      <p:sp>
        <p:nvSpPr>
          <p:cNvPr id="20495" name="Line 15"/>
          <p:cNvSpPr>
            <a:spLocks noChangeShapeType="1"/>
          </p:cNvSpPr>
          <p:nvPr/>
        </p:nvSpPr>
        <p:spPr bwMode="auto">
          <a:xfrm flipH="1" flipV="1">
            <a:off x="971600" y="2636912"/>
            <a:ext cx="216024" cy="1185275"/>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0491" name="Text Box 11"/>
          <p:cNvSpPr txBox="1">
            <a:spLocks noChangeArrowheads="1"/>
          </p:cNvSpPr>
          <p:nvPr/>
        </p:nvSpPr>
        <p:spPr bwMode="auto">
          <a:xfrm>
            <a:off x="395536" y="3606163"/>
            <a:ext cx="2592387" cy="92333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b="1" dirty="0" smtClean="0">
                <a:solidFill>
                  <a:srgbClr val="000000"/>
                </a:solidFill>
                <a:latin typeface="Lucida Sans" pitchFamily="34" charset="0"/>
              </a:rPr>
              <a:t>Move from the Word document to the Endnote library</a:t>
            </a:r>
            <a:endParaRPr lang="en-GB" b="1" dirty="0">
              <a:latin typeface="Lucida Sans" pitchFamily="34" charset="0"/>
            </a:endParaRPr>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157</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0485"/>
                                        </p:tgtEl>
                                        <p:attrNameLst>
                                          <p:attrName>style.visibility</p:attrName>
                                        </p:attrNameLst>
                                      </p:cBhvr>
                                      <p:to>
                                        <p:strVal val="visible"/>
                                      </p:to>
                                    </p:set>
                                    <p:animEffect transition="in" filter="fade">
                                      <p:cBhvr>
                                        <p:cTn id="7" dur="2000"/>
                                        <p:tgtEl>
                                          <p:spTgt spid="20485"/>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20491"/>
                                        </p:tgtEl>
                                        <p:attrNameLst>
                                          <p:attrName>style.visibility</p:attrName>
                                        </p:attrNameLst>
                                      </p:cBhvr>
                                      <p:to>
                                        <p:strVal val="visible"/>
                                      </p:to>
                                    </p:set>
                                    <p:animEffect transition="in" filter="fade">
                                      <p:cBhvr>
                                        <p:cTn id="11" dur="2000"/>
                                        <p:tgtEl>
                                          <p:spTgt spid="20491"/>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495"/>
                                        </p:tgtEl>
                                        <p:attrNameLst>
                                          <p:attrName>style.visibility</p:attrName>
                                        </p:attrNameLst>
                                      </p:cBhvr>
                                      <p:to>
                                        <p:strVal val="visible"/>
                                      </p:to>
                                    </p:set>
                                    <p:animEffect transition="in" filter="fade">
                                      <p:cBhvr>
                                        <p:cTn id="14" dur="2000"/>
                                        <p:tgtEl>
                                          <p:spTgt spid="20495"/>
                                        </p:tgtEl>
                                      </p:cBhvr>
                                    </p:animEffect>
                                  </p:childTnLst>
                                </p:cTn>
                              </p:par>
                            </p:childTnLst>
                          </p:cTn>
                        </p:par>
                        <p:par>
                          <p:cTn id="15" fill="hold" nodeType="afterGroup">
                            <p:stCondLst>
                              <p:cond delay="4000"/>
                            </p:stCondLst>
                            <p:childTnLst>
                              <p:par>
                                <p:cTn id="16" presetID="10" presetClass="entr" presetSubtype="0" fill="hold" grpId="0" nodeType="afterEffect">
                                  <p:stCondLst>
                                    <p:cond delay="0"/>
                                  </p:stCondLst>
                                  <p:childTnLst>
                                    <p:set>
                                      <p:cBhvr>
                                        <p:cTn id="17" dur="1" fill="hold">
                                          <p:stCondLst>
                                            <p:cond delay="0"/>
                                          </p:stCondLst>
                                        </p:cTn>
                                        <p:tgtEl>
                                          <p:spTgt spid="20489"/>
                                        </p:tgtEl>
                                        <p:attrNameLst>
                                          <p:attrName>style.visibility</p:attrName>
                                        </p:attrNameLst>
                                      </p:cBhvr>
                                      <p:to>
                                        <p:strVal val="visible"/>
                                      </p:to>
                                    </p:set>
                                    <p:animEffect transition="in" filter="fade">
                                      <p:cBhvr>
                                        <p:cTn id="18" dur="2000"/>
                                        <p:tgtEl>
                                          <p:spTgt spid="20489"/>
                                        </p:tgtEl>
                                      </p:cBhvr>
                                    </p:animEffect>
                                  </p:childTnLst>
                                </p:cTn>
                              </p:par>
                            </p:childTnLst>
                          </p:cTn>
                        </p:par>
                        <p:par>
                          <p:cTn id="19" fill="hold" nodeType="afterGroup">
                            <p:stCondLst>
                              <p:cond delay="6000"/>
                            </p:stCondLst>
                            <p:childTnLst>
                              <p:par>
                                <p:cTn id="20" presetID="10" presetClass="entr" presetSubtype="0" fill="hold" grpId="0" nodeType="afterEffect">
                                  <p:stCondLst>
                                    <p:cond delay="0"/>
                                  </p:stCondLst>
                                  <p:childTnLst>
                                    <p:set>
                                      <p:cBhvr>
                                        <p:cTn id="21" dur="1" fill="hold">
                                          <p:stCondLst>
                                            <p:cond delay="0"/>
                                          </p:stCondLst>
                                        </p:cTn>
                                        <p:tgtEl>
                                          <p:spTgt spid="20487"/>
                                        </p:tgtEl>
                                        <p:attrNameLst>
                                          <p:attrName>style.visibility</p:attrName>
                                        </p:attrNameLst>
                                      </p:cBhvr>
                                      <p:to>
                                        <p:strVal val="visible"/>
                                      </p:to>
                                    </p:set>
                                    <p:animEffect transition="in" filter="fade">
                                      <p:cBhvr>
                                        <p:cTn id="22" dur="2000"/>
                                        <p:tgtEl>
                                          <p:spTgt spid="20487"/>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20488"/>
                                        </p:tgtEl>
                                        <p:attrNameLst>
                                          <p:attrName>style.visibility</p:attrName>
                                        </p:attrNameLst>
                                      </p:cBhvr>
                                      <p:to>
                                        <p:strVal val="visible"/>
                                      </p:to>
                                    </p:set>
                                    <p:animEffect transition="in" filter="fade">
                                      <p:cBhvr>
                                        <p:cTn id="25" dur="1000"/>
                                        <p:tgtEl>
                                          <p:spTgt spid="2048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5" grpId="0" animBg="1"/>
      <p:bldP spid="20488" grpId="0" animBg="1"/>
      <p:bldP spid="20487" grpId="0" animBg="1"/>
      <p:bldP spid="20489" grpId="0" animBg="1"/>
      <p:bldP spid="20495" grpId="0" animBg="1"/>
      <p:bldP spid="20491" grpId="0" animBg="1"/>
    </p:bldLst>
  </p:timing>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Screen Shot 2013-11-06 at 11.27.30.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49078"/>
            <a:ext cx="9144000" cy="6808922"/>
          </a:xfrm>
          <a:prstGeom prst="rect">
            <a:avLst/>
          </a:prstGeom>
        </p:spPr>
      </p:pic>
      <p:sp>
        <p:nvSpPr>
          <p:cNvPr id="121862" name="Text Box 6"/>
          <p:cNvSpPr txBox="1">
            <a:spLocks noChangeArrowheads="1"/>
          </p:cNvSpPr>
          <p:nvPr/>
        </p:nvSpPr>
        <p:spPr bwMode="auto">
          <a:xfrm>
            <a:off x="4063005" y="3789040"/>
            <a:ext cx="3442894" cy="121602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Identify the point in the text to insert a citation</a:t>
            </a:r>
            <a:endParaRPr lang="en-GB" dirty="0"/>
          </a:p>
        </p:txBody>
      </p:sp>
      <p:sp>
        <p:nvSpPr>
          <p:cNvPr id="121863" name="Line 7"/>
          <p:cNvSpPr>
            <a:spLocks noChangeShapeType="1"/>
          </p:cNvSpPr>
          <p:nvPr/>
        </p:nvSpPr>
        <p:spPr bwMode="auto">
          <a:xfrm flipH="1">
            <a:off x="3707904" y="980728"/>
            <a:ext cx="1584176" cy="648072"/>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21864" name="Text Box 8"/>
          <p:cNvSpPr txBox="1">
            <a:spLocks noChangeArrowheads="1"/>
          </p:cNvSpPr>
          <p:nvPr/>
        </p:nvSpPr>
        <p:spPr bwMode="auto">
          <a:xfrm>
            <a:off x="5004048" y="548680"/>
            <a:ext cx="3887788" cy="121602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Click the EndNote icon to go to the EndNote Library</a:t>
            </a:r>
            <a:endParaRPr lang="en-GB" dirty="0"/>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158</a:t>
            </a:fld>
            <a:endParaRPr lang="en-GB"/>
          </a:p>
        </p:txBody>
      </p:sp>
      <p:pic>
        <p:nvPicPr>
          <p:cNvPr id="7" name="Picture 6" descr="Screen Shot 2013-11-06 at 11.25.26.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43608" y="3800605"/>
            <a:ext cx="7289800" cy="2120900"/>
          </a:xfrm>
          <a:prstGeom prst="rect">
            <a:avLst/>
          </a:prstGeom>
          <a:ln>
            <a:solidFill>
              <a:srgbClr val="000066"/>
            </a:solidFill>
          </a:ln>
        </p:spPr>
      </p:pic>
      <p:sp>
        <p:nvSpPr>
          <p:cNvPr id="3" name="TextBox 2"/>
          <p:cNvSpPr txBox="1"/>
          <p:nvPr/>
        </p:nvSpPr>
        <p:spPr bwMode="auto">
          <a:xfrm>
            <a:off x="5784452" y="3800605"/>
            <a:ext cx="3096344"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algn="l" eaLnBrk="1" hangingPunct="1"/>
            <a:r>
              <a:rPr lang="en-GB" sz="2400" b="1" dirty="0" smtClean="0">
                <a:solidFill>
                  <a:srgbClr val="000000"/>
                </a:solidFill>
                <a:latin typeface="Lucida Sans" pitchFamily="34" charset="0"/>
              </a:rPr>
              <a:t>… or search for a specific citation</a:t>
            </a:r>
          </a:p>
        </p:txBody>
      </p:sp>
      <p:sp>
        <p:nvSpPr>
          <p:cNvPr id="4" name="Oval 3"/>
          <p:cNvSpPr/>
          <p:nvPr/>
        </p:nvSpPr>
        <p:spPr bwMode="auto">
          <a:xfrm>
            <a:off x="2195736" y="4631602"/>
            <a:ext cx="1867269" cy="525590"/>
          </a:xfrm>
          <a:prstGeom prst="ellips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rtlCol="0" anchor="ctr"/>
          <a:lstStyle/>
          <a:p>
            <a:pPr algn="ctr"/>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21862"/>
                                        </p:tgtEl>
                                        <p:attrNameLst>
                                          <p:attrName>style.visibility</p:attrName>
                                        </p:attrNameLst>
                                      </p:cBhvr>
                                      <p:to>
                                        <p:strVal val="visible"/>
                                      </p:to>
                                    </p:set>
                                    <p:animEffect transition="in" filter="fade">
                                      <p:cBhvr>
                                        <p:cTn id="7" dur="2000"/>
                                        <p:tgtEl>
                                          <p:spTgt spid="121862"/>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121864"/>
                                        </p:tgtEl>
                                        <p:attrNameLst>
                                          <p:attrName>style.visibility</p:attrName>
                                        </p:attrNameLst>
                                      </p:cBhvr>
                                      <p:to>
                                        <p:strVal val="visible"/>
                                      </p:to>
                                    </p:set>
                                    <p:animEffect transition="in" filter="fade">
                                      <p:cBhvr>
                                        <p:cTn id="11" dur="2000"/>
                                        <p:tgtEl>
                                          <p:spTgt spid="121864"/>
                                        </p:tgtEl>
                                      </p:cBhvr>
                                    </p:animEffect>
                                  </p:childTnLst>
                                </p:cTn>
                              </p:par>
                            </p:childTnLst>
                          </p:cTn>
                        </p:par>
                        <p:par>
                          <p:cTn id="12" fill="hold" nodeType="afterGroup">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121863"/>
                                        </p:tgtEl>
                                        <p:attrNameLst>
                                          <p:attrName>style.visibility</p:attrName>
                                        </p:attrNameLst>
                                      </p:cBhvr>
                                      <p:to>
                                        <p:strVal val="visible"/>
                                      </p:to>
                                    </p:set>
                                    <p:animEffect transition="in" filter="fade">
                                      <p:cBhvr>
                                        <p:cTn id="15" dur="2000"/>
                                        <p:tgtEl>
                                          <p:spTgt spid="12186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1862" grpId="0" animBg="1"/>
      <p:bldP spid="121863" grpId="0" animBg="1"/>
      <p:bldP spid="121864" grpId="0" animBg="1"/>
    </p:bldLst>
  </p:timing>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creen Shot 2013-11-06 at 11.28.35.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35" y="404664"/>
            <a:ext cx="9144000" cy="5373688"/>
          </a:xfrm>
          <a:prstGeom prst="rect">
            <a:avLst/>
          </a:prstGeom>
        </p:spPr>
      </p:pic>
      <p:sp>
        <p:nvSpPr>
          <p:cNvPr id="122885" name="Line 5"/>
          <p:cNvSpPr>
            <a:spLocks noChangeShapeType="1"/>
          </p:cNvSpPr>
          <p:nvPr/>
        </p:nvSpPr>
        <p:spPr bwMode="auto">
          <a:xfrm flipH="1" flipV="1">
            <a:off x="6444928" y="2853530"/>
            <a:ext cx="1152525" cy="1728787"/>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22886" name="Text Box 6"/>
          <p:cNvSpPr txBox="1">
            <a:spLocks noChangeArrowheads="1"/>
          </p:cNvSpPr>
          <p:nvPr/>
        </p:nvSpPr>
        <p:spPr bwMode="auto">
          <a:xfrm>
            <a:off x="4932040" y="4293392"/>
            <a:ext cx="3887788" cy="85090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Click to highlight the required reference</a:t>
            </a:r>
            <a:endParaRPr lang="en-GB" dirty="0"/>
          </a:p>
        </p:txBody>
      </p:sp>
      <p:sp>
        <p:nvSpPr>
          <p:cNvPr id="122888" name="Line 8"/>
          <p:cNvSpPr>
            <a:spLocks noChangeShapeType="1"/>
          </p:cNvSpPr>
          <p:nvPr/>
        </p:nvSpPr>
        <p:spPr bwMode="auto">
          <a:xfrm flipV="1">
            <a:off x="3779912" y="1057396"/>
            <a:ext cx="2554266" cy="842886"/>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22889" name="Text Box 9"/>
          <p:cNvSpPr txBox="1">
            <a:spLocks noChangeArrowheads="1"/>
          </p:cNvSpPr>
          <p:nvPr/>
        </p:nvSpPr>
        <p:spPr bwMode="auto">
          <a:xfrm>
            <a:off x="1547862" y="1484784"/>
            <a:ext cx="3384178"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Insert the reference from this </a:t>
            </a:r>
            <a:r>
              <a:rPr lang="en-GB" sz="2400" b="1" dirty="0" smtClean="0">
                <a:solidFill>
                  <a:srgbClr val="000000"/>
                </a:solidFill>
                <a:latin typeface="Lucida Sans" pitchFamily="34" charset="0"/>
              </a:rPr>
              <a:t>toolbar</a:t>
            </a:r>
            <a:endParaRPr lang="en-GB" dirty="0"/>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159</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22886"/>
                                        </p:tgtEl>
                                        <p:attrNameLst>
                                          <p:attrName>style.visibility</p:attrName>
                                        </p:attrNameLst>
                                      </p:cBhvr>
                                      <p:to>
                                        <p:strVal val="visible"/>
                                      </p:to>
                                    </p:set>
                                    <p:animEffect transition="in" filter="fade">
                                      <p:cBhvr>
                                        <p:cTn id="7" dur="2000"/>
                                        <p:tgtEl>
                                          <p:spTgt spid="122886"/>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122885"/>
                                        </p:tgtEl>
                                        <p:attrNameLst>
                                          <p:attrName>style.visibility</p:attrName>
                                        </p:attrNameLst>
                                      </p:cBhvr>
                                      <p:to>
                                        <p:strVal val="visible"/>
                                      </p:to>
                                    </p:set>
                                    <p:animEffect transition="in" filter="fade">
                                      <p:cBhvr>
                                        <p:cTn id="11" dur="2000"/>
                                        <p:tgtEl>
                                          <p:spTgt spid="122885"/>
                                        </p:tgtEl>
                                      </p:cBhvr>
                                    </p:animEffect>
                                  </p:childTnLst>
                                </p:cTn>
                              </p:par>
                            </p:childTnLst>
                          </p:cTn>
                        </p:par>
                        <p:par>
                          <p:cTn id="12" fill="hold" nodeType="afterGroup">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122889"/>
                                        </p:tgtEl>
                                        <p:attrNameLst>
                                          <p:attrName>style.visibility</p:attrName>
                                        </p:attrNameLst>
                                      </p:cBhvr>
                                      <p:to>
                                        <p:strVal val="visible"/>
                                      </p:to>
                                    </p:set>
                                    <p:animEffect transition="in" filter="fade">
                                      <p:cBhvr>
                                        <p:cTn id="15" dur="2000"/>
                                        <p:tgtEl>
                                          <p:spTgt spid="122889"/>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22888"/>
                                        </p:tgtEl>
                                        <p:attrNameLst>
                                          <p:attrName>style.visibility</p:attrName>
                                        </p:attrNameLst>
                                      </p:cBhvr>
                                      <p:to>
                                        <p:strVal val="visible"/>
                                      </p:to>
                                    </p:set>
                                    <p:animEffect transition="in" filter="fade">
                                      <p:cBhvr>
                                        <p:cTn id="18" dur="2000"/>
                                        <p:tgtEl>
                                          <p:spTgt spid="12288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885" grpId="0" animBg="1"/>
      <p:bldP spid="122886" grpId="0" animBg="1"/>
      <p:bldP spid="122888" grpId="0" animBg="1"/>
      <p:bldP spid="122889"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creen Shot 2013-10-29 at 14.42.17.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31640" y="1570658"/>
            <a:ext cx="6375400" cy="2032000"/>
          </a:xfrm>
          <a:prstGeom prst="rect">
            <a:avLst/>
          </a:prstGeom>
          <a:ln>
            <a:solidFill>
              <a:srgbClr val="000066"/>
            </a:solidFill>
          </a:ln>
        </p:spPr>
      </p:pic>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16</a:t>
            </a:fld>
            <a:endParaRPr lang="en-GB"/>
          </a:p>
        </p:txBody>
      </p:sp>
      <p:sp>
        <p:nvSpPr>
          <p:cNvPr id="7" name="Text Box 12"/>
          <p:cNvSpPr txBox="1">
            <a:spLocks noChangeArrowheads="1"/>
          </p:cNvSpPr>
          <p:nvPr/>
        </p:nvSpPr>
        <p:spPr bwMode="auto">
          <a:xfrm flipH="1">
            <a:off x="1979712" y="4509120"/>
            <a:ext cx="4751388"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smtClean="0">
                <a:solidFill>
                  <a:srgbClr val="000000"/>
                </a:solidFill>
                <a:latin typeface="Lucida Sans" pitchFamily="34" charset="0"/>
              </a:rPr>
              <a:t>Click 'Save' to confirm any changes to the record</a:t>
            </a:r>
            <a:endParaRPr lang="en-GB" dirty="0"/>
          </a:p>
        </p:txBody>
      </p:sp>
    </p:spTree>
    <p:extLst>
      <p:ext uri="{BB962C8B-B14F-4D97-AF65-F5344CB8AC3E}">
        <p14:creationId xmlns:p14="http://schemas.microsoft.com/office/powerpoint/2010/main" val="3045669670"/>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autoUpdateAnimBg="0"/>
    </p:bldLst>
  </p:timing>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Screen Shot 2013-11-06 at 11.30.52.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
            <a:ext cx="9144000" cy="6801237"/>
          </a:xfrm>
          <a:prstGeom prst="rect">
            <a:avLst/>
          </a:prstGeom>
        </p:spPr>
      </p:pic>
      <p:sp>
        <p:nvSpPr>
          <p:cNvPr id="123909" name="Line 5"/>
          <p:cNvSpPr>
            <a:spLocks noChangeShapeType="1"/>
          </p:cNvSpPr>
          <p:nvPr/>
        </p:nvSpPr>
        <p:spPr bwMode="auto">
          <a:xfrm flipH="1" flipV="1">
            <a:off x="4572000" y="1844822"/>
            <a:ext cx="2209180" cy="432049"/>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23910" name="Text Box 6"/>
          <p:cNvSpPr txBox="1">
            <a:spLocks noChangeArrowheads="1"/>
          </p:cNvSpPr>
          <p:nvPr/>
        </p:nvSpPr>
        <p:spPr bwMode="auto">
          <a:xfrm>
            <a:off x="5868144" y="2060848"/>
            <a:ext cx="3024187" cy="121602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 or return to Word and click to insert the citation</a:t>
            </a:r>
            <a:endParaRPr lang="en-GB" dirty="0"/>
          </a:p>
        </p:txBody>
      </p:sp>
      <p:sp>
        <p:nvSpPr>
          <p:cNvPr id="123911" name="Text Box 7"/>
          <p:cNvSpPr txBox="1">
            <a:spLocks noChangeArrowheads="1"/>
          </p:cNvSpPr>
          <p:nvPr/>
        </p:nvSpPr>
        <p:spPr bwMode="auto">
          <a:xfrm>
            <a:off x="696350" y="4725144"/>
            <a:ext cx="4175893" cy="1200329"/>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The citation is displayed in the text, with the full reference at the end</a:t>
            </a:r>
            <a:endParaRPr lang="en-GB" dirty="0"/>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160</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23910"/>
                                        </p:tgtEl>
                                        <p:attrNameLst>
                                          <p:attrName>style.visibility</p:attrName>
                                        </p:attrNameLst>
                                      </p:cBhvr>
                                      <p:to>
                                        <p:strVal val="visible"/>
                                      </p:to>
                                    </p:set>
                                    <p:animEffect transition="in" filter="fade">
                                      <p:cBhvr>
                                        <p:cTn id="7" dur="2000"/>
                                        <p:tgtEl>
                                          <p:spTgt spid="123910"/>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123909"/>
                                        </p:tgtEl>
                                        <p:attrNameLst>
                                          <p:attrName>style.visibility</p:attrName>
                                        </p:attrNameLst>
                                      </p:cBhvr>
                                      <p:to>
                                        <p:strVal val="visible"/>
                                      </p:to>
                                    </p:set>
                                    <p:animEffect transition="in" filter="fade">
                                      <p:cBhvr>
                                        <p:cTn id="11" dur="2000"/>
                                        <p:tgtEl>
                                          <p:spTgt spid="123909"/>
                                        </p:tgtEl>
                                      </p:cBhvr>
                                    </p:animEffect>
                                  </p:childTnLst>
                                </p:cTn>
                              </p:par>
                            </p:childTnLst>
                          </p:cTn>
                        </p:par>
                        <p:par>
                          <p:cTn id="12" fill="hold" nodeType="afterGroup">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123911"/>
                                        </p:tgtEl>
                                        <p:attrNameLst>
                                          <p:attrName>style.visibility</p:attrName>
                                        </p:attrNameLst>
                                      </p:cBhvr>
                                      <p:to>
                                        <p:strVal val="visible"/>
                                      </p:to>
                                    </p:set>
                                    <p:animEffect transition="in" filter="fade">
                                      <p:cBhvr>
                                        <p:cTn id="15" dur="2000"/>
                                        <p:tgtEl>
                                          <p:spTgt spid="1239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3909" grpId="0" animBg="1"/>
      <p:bldP spid="123910" grpId="0" animBg="1"/>
      <p:bldP spid="123911" grpId="0" animBg="1"/>
    </p:bldLst>
  </p:timing>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creen Shot 2013-11-06 at 11.31.29.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401967"/>
            <a:ext cx="9144000" cy="5404022"/>
          </a:xfrm>
          <a:prstGeom prst="rect">
            <a:avLst/>
          </a:prstGeom>
        </p:spPr>
      </p:pic>
      <p:sp>
        <p:nvSpPr>
          <p:cNvPr id="305157" name="Line 5"/>
          <p:cNvSpPr>
            <a:spLocks noChangeShapeType="1"/>
          </p:cNvSpPr>
          <p:nvPr/>
        </p:nvSpPr>
        <p:spPr bwMode="auto">
          <a:xfrm flipH="1" flipV="1">
            <a:off x="1763688" y="1628800"/>
            <a:ext cx="3312368" cy="1296144"/>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305158" name="Text Box 6"/>
          <p:cNvSpPr txBox="1">
            <a:spLocks noChangeArrowheads="1"/>
          </p:cNvSpPr>
          <p:nvPr/>
        </p:nvSpPr>
        <p:spPr bwMode="auto">
          <a:xfrm>
            <a:off x="3563888" y="2492896"/>
            <a:ext cx="3024187" cy="121602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A document citation folder is created</a:t>
            </a:r>
            <a:endParaRPr lang="en-GB" dirty="0"/>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161</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05158"/>
                                        </p:tgtEl>
                                        <p:attrNameLst>
                                          <p:attrName>style.visibility</p:attrName>
                                        </p:attrNameLst>
                                      </p:cBhvr>
                                      <p:to>
                                        <p:strVal val="visible"/>
                                      </p:to>
                                    </p:set>
                                    <p:animEffect transition="in" filter="fade">
                                      <p:cBhvr>
                                        <p:cTn id="7" dur="2000"/>
                                        <p:tgtEl>
                                          <p:spTgt spid="305158"/>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305157"/>
                                        </p:tgtEl>
                                        <p:attrNameLst>
                                          <p:attrName>style.visibility</p:attrName>
                                        </p:attrNameLst>
                                      </p:cBhvr>
                                      <p:to>
                                        <p:strVal val="visible"/>
                                      </p:to>
                                    </p:set>
                                    <p:animEffect transition="in" filter="fade">
                                      <p:cBhvr>
                                        <p:cTn id="11" dur="2000"/>
                                        <p:tgtEl>
                                          <p:spTgt spid="30515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5157" grpId="0" animBg="1"/>
      <p:bldP spid="305158" grpId="0" animBg="1"/>
    </p:bldLst>
  </p:timing>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creen Shot 2013-11-06 at 11.35.31.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625" y="0"/>
            <a:ext cx="9144000" cy="6826968"/>
          </a:xfrm>
          <a:prstGeom prst="rect">
            <a:avLst/>
          </a:prstGeom>
        </p:spPr>
      </p:pic>
      <p:sp>
        <p:nvSpPr>
          <p:cNvPr id="124933" name="Text Box 5"/>
          <p:cNvSpPr txBox="1">
            <a:spLocks noChangeArrowheads="1"/>
          </p:cNvSpPr>
          <p:nvPr/>
        </p:nvSpPr>
        <p:spPr bwMode="auto">
          <a:xfrm>
            <a:off x="1305557" y="4797425"/>
            <a:ext cx="6192838" cy="121602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Citations and references are displayed according to choices made within the edited reference style</a:t>
            </a:r>
            <a:endParaRPr lang="en-GB" dirty="0"/>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162</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24933"/>
                                        </p:tgtEl>
                                        <p:attrNameLst>
                                          <p:attrName>style.visibility</p:attrName>
                                        </p:attrNameLst>
                                      </p:cBhvr>
                                      <p:to>
                                        <p:strVal val="visible"/>
                                      </p:to>
                                    </p:set>
                                    <p:animEffect transition="in" filter="fade">
                                      <p:cBhvr>
                                        <p:cTn id="7" dur="2000"/>
                                        <p:tgtEl>
                                          <p:spTgt spid="1249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4933" grpId="0" animBg="1"/>
    </p:bldLst>
  </p:timing>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ctangle 2"/>
          <p:cNvSpPr>
            <a:spLocks noGrp="1" noChangeArrowheads="1"/>
          </p:cNvSpPr>
          <p:nvPr>
            <p:ph type="title"/>
          </p:nvPr>
        </p:nvSpPr>
        <p:spPr/>
        <p:txBody>
          <a:bodyPr/>
          <a:lstStyle/>
          <a:p>
            <a:pPr eaLnBrk="1" hangingPunct="1"/>
            <a:r>
              <a:rPr lang="en-GB" smtClean="0"/>
              <a:t>Edit citations</a:t>
            </a:r>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163</a:t>
            </a:fld>
            <a:endParaRPr lang="en-GB"/>
          </a:p>
        </p:txBody>
      </p:sp>
    </p:spTree>
  </p:cSld>
  <p:clrMapOvr>
    <a:masterClrMapping/>
  </p:clrMapOvr>
  <p:transition spd="med">
    <p:fade/>
  </p:transition>
  <p:timing>
    <p:tnLst>
      <p:par>
        <p:cTn id="1" dur="indefinite" restart="never" nodeType="tmRoot"/>
      </p:par>
    </p:tnLst>
  </p:timing>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164</a:t>
            </a:fld>
            <a:endParaRPr lang="en-GB"/>
          </a:p>
        </p:txBody>
      </p:sp>
      <p:pic>
        <p:nvPicPr>
          <p:cNvPr id="4" name="Picture 3" descr="Screen Shot 2013-11-08 at 14.44.1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0195"/>
            <a:ext cx="9144000" cy="6762211"/>
          </a:xfrm>
          <a:prstGeom prst="rect">
            <a:avLst/>
          </a:prstGeom>
        </p:spPr>
      </p:pic>
      <p:cxnSp>
        <p:nvCxnSpPr>
          <p:cNvPr id="6" name="Straight Arrow Connector 5"/>
          <p:cNvCxnSpPr/>
          <p:nvPr/>
        </p:nvCxnSpPr>
        <p:spPr bwMode="auto">
          <a:xfrm flipH="1" flipV="1">
            <a:off x="2987824" y="2420888"/>
            <a:ext cx="792088" cy="2016224"/>
          </a:xfrm>
          <a:prstGeom prst="straightConnector1">
            <a:avLst/>
          </a:prstGeom>
          <a:noFill/>
          <a:ln w="57150" cap="flat" cmpd="sng" algn="ctr">
            <a:solidFill>
              <a:srgbClr val="FF0066"/>
            </a:solidFill>
            <a:prstDash val="solid"/>
            <a:round/>
            <a:headEnd type="none" w="med" len="med"/>
            <a:tailEnd type="triangle" w="lg" len="lg"/>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3" name="TextBox 2"/>
          <p:cNvSpPr txBox="1"/>
          <p:nvPr/>
        </p:nvSpPr>
        <p:spPr bwMode="auto">
          <a:xfrm>
            <a:off x="3131840" y="4221088"/>
            <a:ext cx="3312368"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algn="l" eaLnBrk="1" hangingPunct="1"/>
            <a:r>
              <a:rPr lang="en-GB" sz="2400" b="1" dirty="0" smtClean="0">
                <a:solidFill>
                  <a:srgbClr val="000000"/>
                </a:solidFill>
                <a:latin typeface="Lucida Sans" pitchFamily="34" charset="0"/>
              </a:rPr>
              <a:t>Go to the Citations dropdown menu</a:t>
            </a:r>
          </a:p>
        </p:txBody>
      </p:sp>
    </p:spTree>
    <p:extLst>
      <p:ext uri="{BB962C8B-B14F-4D97-AF65-F5344CB8AC3E}">
        <p14:creationId xmlns:p14="http://schemas.microsoft.com/office/powerpoint/2010/main" val="4091075722"/>
      </p:ext>
    </p:extLst>
  </p:cSld>
  <p:clrMapOvr>
    <a:masterClrMapping/>
  </p:clrMapOvr>
  <p:transition spd="med">
    <p:fade/>
  </p:transition>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Screen Shot 2013-11-08 at 14.44.26.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3117"/>
            <a:ext cx="9144000" cy="6759510"/>
          </a:xfrm>
          <a:prstGeom prst="rect">
            <a:avLst/>
          </a:prstGeom>
        </p:spPr>
      </p:pic>
      <p:sp>
        <p:nvSpPr>
          <p:cNvPr id="23557" name="Line 5"/>
          <p:cNvSpPr>
            <a:spLocks noChangeShapeType="1"/>
          </p:cNvSpPr>
          <p:nvPr/>
        </p:nvSpPr>
        <p:spPr bwMode="auto">
          <a:xfrm flipH="1" flipV="1">
            <a:off x="5940152" y="3068960"/>
            <a:ext cx="648072" cy="1656182"/>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3559" name="Line 7"/>
          <p:cNvSpPr>
            <a:spLocks noChangeShapeType="1"/>
          </p:cNvSpPr>
          <p:nvPr/>
        </p:nvSpPr>
        <p:spPr bwMode="auto">
          <a:xfrm flipH="1" flipV="1">
            <a:off x="4931567" y="2620541"/>
            <a:ext cx="2088704" cy="2104601"/>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3558" name="Text Box 6"/>
          <p:cNvSpPr txBox="1">
            <a:spLocks noChangeArrowheads="1"/>
          </p:cNvSpPr>
          <p:nvPr/>
        </p:nvSpPr>
        <p:spPr bwMode="auto">
          <a:xfrm>
            <a:off x="4881942" y="3872399"/>
            <a:ext cx="3887788" cy="158115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Click in the citation to highlight and then go to 'Edit and Manage </a:t>
            </a:r>
            <a:r>
              <a:rPr lang="en-GB" sz="2400" b="1" dirty="0" smtClean="0">
                <a:solidFill>
                  <a:srgbClr val="000000"/>
                </a:solidFill>
                <a:latin typeface="Lucida Sans" pitchFamily="34" charset="0"/>
              </a:rPr>
              <a:t>Citations</a:t>
            </a:r>
            <a:r>
              <a:rPr lang="en-GB" sz="2400" b="1" dirty="0">
                <a:solidFill>
                  <a:srgbClr val="000000"/>
                </a:solidFill>
                <a:latin typeface="Lucida Sans" pitchFamily="34" charset="0"/>
              </a:rPr>
              <a:t>'</a:t>
            </a:r>
            <a:endParaRPr lang="en-GB" dirty="0"/>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165</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3558"/>
                                        </p:tgtEl>
                                        <p:attrNameLst>
                                          <p:attrName>style.visibility</p:attrName>
                                        </p:attrNameLst>
                                      </p:cBhvr>
                                      <p:to>
                                        <p:strVal val="visible"/>
                                      </p:to>
                                    </p:set>
                                    <p:animEffect transition="in" filter="fade">
                                      <p:cBhvr>
                                        <p:cTn id="7" dur="2000"/>
                                        <p:tgtEl>
                                          <p:spTgt spid="23558"/>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23559"/>
                                        </p:tgtEl>
                                        <p:attrNameLst>
                                          <p:attrName>style.visibility</p:attrName>
                                        </p:attrNameLst>
                                      </p:cBhvr>
                                      <p:to>
                                        <p:strVal val="visible"/>
                                      </p:to>
                                    </p:set>
                                    <p:animEffect transition="in" filter="fade">
                                      <p:cBhvr>
                                        <p:cTn id="11" dur="2000"/>
                                        <p:tgtEl>
                                          <p:spTgt spid="23559"/>
                                        </p:tgtEl>
                                      </p:cBhvr>
                                    </p:animEffect>
                                  </p:childTnLst>
                                </p:cTn>
                              </p:par>
                            </p:childTnLst>
                          </p:cTn>
                        </p:par>
                        <p:par>
                          <p:cTn id="12" fill="hold" nodeType="afterGroup">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23557"/>
                                        </p:tgtEl>
                                        <p:attrNameLst>
                                          <p:attrName>style.visibility</p:attrName>
                                        </p:attrNameLst>
                                      </p:cBhvr>
                                      <p:to>
                                        <p:strVal val="visible"/>
                                      </p:to>
                                    </p:set>
                                    <p:animEffect transition="in" filter="fade">
                                      <p:cBhvr>
                                        <p:cTn id="15" dur="2000"/>
                                        <p:tgtEl>
                                          <p:spTgt spid="2355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7" grpId="0" animBg="1"/>
      <p:bldP spid="23559" grpId="0" animBg="1"/>
      <p:bldP spid="23558" grpId="0" animBg="1" autoUpdateAnimBg="0"/>
    </p:bldLst>
  </p:timing>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creen Shot 2013-11-06 at 11.37.50.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12701" y="0"/>
            <a:ext cx="6907516" cy="6858000"/>
          </a:xfrm>
          <a:prstGeom prst="rect">
            <a:avLst/>
          </a:prstGeom>
        </p:spPr>
      </p:pic>
      <p:sp>
        <p:nvSpPr>
          <p:cNvPr id="125957" name="Line 5"/>
          <p:cNvSpPr>
            <a:spLocks noChangeShapeType="1"/>
          </p:cNvSpPr>
          <p:nvPr/>
        </p:nvSpPr>
        <p:spPr bwMode="auto">
          <a:xfrm flipV="1">
            <a:off x="1764705" y="1189633"/>
            <a:ext cx="107950" cy="936625"/>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25958" name="Text Box 6"/>
          <p:cNvSpPr txBox="1">
            <a:spLocks noChangeArrowheads="1"/>
          </p:cNvSpPr>
          <p:nvPr/>
        </p:nvSpPr>
        <p:spPr bwMode="auto">
          <a:xfrm>
            <a:off x="1583730" y="1837333"/>
            <a:ext cx="3673475" cy="85090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Highlight the specific citation</a:t>
            </a:r>
            <a:endParaRPr lang="en-GB" dirty="0"/>
          </a:p>
        </p:txBody>
      </p:sp>
      <p:sp>
        <p:nvSpPr>
          <p:cNvPr id="125959" name="Line 7"/>
          <p:cNvSpPr>
            <a:spLocks noChangeShapeType="1"/>
          </p:cNvSpPr>
          <p:nvPr/>
        </p:nvSpPr>
        <p:spPr bwMode="auto">
          <a:xfrm flipH="1">
            <a:off x="3563887" y="3716338"/>
            <a:ext cx="1368475" cy="576758"/>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25960" name="Text Box 8"/>
          <p:cNvSpPr txBox="1">
            <a:spLocks noChangeArrowheads="1"/>
          </p:cNvSpPr>
          <p:nvPr/>
        </p:nvSpPr>
        <p:spPr bwMode="auto">
          <a:xfrm>
            <a:off x="4499992" y="2780928"/>
            <a:ext cx="4464050" cy="156966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smtClean="0">
                <a:solidFill>
                  <a:srgbClr val="000000"/>
                </a:solidFill>
                <a:latin typeface="Lucida Sans" pitchFamily="34" charset="0"/>
              </a:rPr>
              <a:t>Change selection to </a:t>
            </a:r>
            <a:r>
              <a:rPr lang="en-GB" sz="2400" b="1" dirty="0">
                <a:solidFill>
                  <a:srgbClr val="000000"/>
                </a:solidFill>
                <a:latin typeface="Lucida Sans" pitchFamily="34" charset="0"/>
              </a:rPr>
              <a:t>remove author </a:t>
            </a:r>
            <a:r>
              <a:rPr lang="en-GB" sz="2400" b="1" dirty="0" smtClean="0">
                <a:solidFill>
                  <a:srgbClr val="000000"/>
                </a:solidFill>
                <a:latin typeface="Lucida Sans" pitchFamily="34" charset="0"/>
              </a:rPr>
              <a:t>or </a:t>
            </a:r>
            <a:r>
              <a:rPr lang="en-GB" sz="2400" b="1" dirty="0">
                <a:solidFill>
                  <a:srgbClr val="000000"/>
                </a:solidFill>
                <a:latin typeface="Lucida Sans" pitchFamily="34" charset="0"/>
              </a:rPr>
              <a:t>year from the </a:t>
            </a:r>
            <a:r>
              <a:rPr lang="en-GB" sz="2400" b="1" dirty="0" smtClean="0">
                <a:solidFill>
                  <a:srgbClr val="000000"/>
                </a:solidFill>
                <a:latin typeface="Lucida Sans" pitchFamily="34" charset="0"/>
              </a:rPr>
              <a:t>citation or show only in the bibliography</a:t>
            </a:r>
            <a:endParaRPr lang="en-GB" dirty="0"/>
          </a:p>
        </p:txBody>
      </p:sp>
      <p:sp>
        <p:nvSpPr>
          <p:cNvPr id="125963" name="Line 11"/>
          <p:cNvSpPr>
            <a:spLocks noChangeShapeType="1"/>
          </p:cNvSpPr>
          <p:nvPr/>
        </p:nvSpPr>
        <p:spPr bwMode="auto">
          <a:xfrm flipH="1">
            <a:off x="6984079" y="5590034"/>
            <a:ext cx="504054" cy="503262"/>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25964" name="Text Box 12"/>
          <p:cNvSpPr txBox="1">
            <a:spLocks noChangeArrowheads="1"/>
          </p:cNvSpPr>
          <p:nvPr/>
        </p:nvSpPr>
        <p:spPr bwMode="auto">
          <a:xfrm>
            <a:off x="5399904" y="4797152"/>
            <a:ext cx="3600772"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Click OK to complete the action</a:t>
            </a:r>
            <a:endParaRPr lang="en-GB" dirty="0"/>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166</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25958"/>
                                        </p:tgtEl>
                                        <p:attrNameLst>
                                          <p:attrName>style.visibility</p:attrName>
                                        </p:attrNameLst>
                                      </p:cBhvr>
                                      <p:to>
                                        <p:strVal val="visible"/>
                                      </p:to>
                                    </p:set>
                                    <p:animEffect transition="in" filter="fade">
                                      <p:cBhvr>
                                        <p:cTn id="7" dur="2000"/>
                                        <p:tgtEl>
                                          <p:spTgt spid="125958"/>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125957"/>
                                        </p:tgtEl>
                                        <p:attrNameLst>
                                          <p:attrName>style.visibility</p:attrName>
                                        </p:attrNameLst>
                                      </p:cBhvr>
                                      <p:to>
                                        <p:strVal val="visible"/>
                                      </p:to>
                                    </p:set>
                                    <p:animEffect transition="in" filter="fade">
                                      <p:cBhvr>
                                        <p:cTn id="11" dur="2000"/>
                                        <p:tgtEl>
                                          <p:spTgt spid="125957"/>
                                        </p:tgtEl>
                                      </p:cBhvr>
                                    </p:animEffect>
                                  </p:childTnLst>
                                </p:cTn>
                              </p:par>
                            </p:childTnLst>
                          </p:cTn>
                        </p:par>
                        <p:par>
                          <p:cTn id="12" fill="hold" nodeType="withGroup">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125960"/>
                                        </p:tgtEl>
                                        <p:attrNameLst>
                                          <p:attrName>style.visibility</p:attrName>
                                        </p:attrNameLst>
                                      </p:cBhvr>
                                      <p:to>
                                        <p:strVal val="visible"/>
                                      </p:to>
                                    </p:set>
                                    <p:animEffect transition="in" filter="fade">
                                      <p:cBhvr>
                                        <p:cTn id="15" dur="2000"/>
                                        <p:tgtEl>
                                          <p:spTgt spid="125960"/>
                                        </p:tgtEl>
                                      </p:cBhvr>
                                    </p:animEffect>
                                  </p:childTnLst>
                                </p:cTn>
                              </p:par>
                            </p:childTnLst>
                          </p:cTn>
                        </p:par>
                        <p:par>
                          <p:cTn id="16" fill="hold" nodeType="afterGroup">
                            <p:stCondLst>
                              <p:cond delay="6000"/>
                            </p:stCondLst>
                            <p:childTnLst>
                              <p:par>
                                <p:cTn id="17" presetID="10" presetClass="entr" presetSubtype="0" fill="hold" grpId="0" nodeType="afterEffect">
                                  <p:stCondLst>
                                    <p:cond delay="0"/>
                                  </p:stCondLst>
                                  <p:childTnLst>
                                    <p:set>
                                      <p:cBhvr>
                                        <p:cTn id="18" dur="1" fill="hold">
                                          <p:stCondLst>
                                            <p:cond delay="0"/>
                                          </p:stCondLst>
                                        </p:cTn>
                                        <p:tgtEl>
                                          <p:spTgt spid="125959"/>
                                        </p:tgtEl>
                                        <p:attrNameLst>
                                          <p:attrName>style.visibility</p:attrName>
                                        </p:attrNameLst>
                                      </p:cBhvr>
                                      <p:to>
                                        <p:strVal val="visible"/>
                                      </p:to>
                                    </p:set>
                                    <p:animEffect transition="in" filter="fade">
                                      <p:cBhvr>
                                        <p:cTn id="19" dur="2000"/>
                                        <p:tgtEl>
                                          <p:spTgt spid="125959"/>
                                        </p:tgtEl>
                                      </p:cBhvr>
                                    </p:animEffect>
                                  </p:childTnLst>
                                </p:cTn>
                              </p:par>
                            </p:childTnLst>
                          </p:cTn>
                        </p:par>
                        <p:par>
                          <p:cTn id="20" fill="hold" nodeType="afterGroup">
                            <p:stCondLst>
                              <p:cond delay="8000"/>
                            </p:stCondLst>
                            <p:childTnLst>
                              <p:par>
                                <p:cTn id="21" presetID="10" presetClass="entr" presetSubtype="0" fill="hold" grpId="0" nodeType="afterEffect">
                                  <p:stCondLst>
                                    <p:cond delay="0"/>
                                  </p:stCondLst>
                                  <p:childTnLst>
                                    <p:set>
                                      <p:cBhvr>
                                        <p:cTn id="22" dur="1" fill="hold">
                                          <p:stCondLst>
                                            <p:cond delay="0"/>
                                          </p:stCondLst>
                                        </p:cTn>
                                        <p:tgtEl>
                                          <p:spTgt spid="125964"/>
                                        </p:tgtEl>
                                        <p:attrNameLst>
                                          <p:attrName>style.visibility</p:attrName>
                                        </p:attrNameLst>
                                      </p:cBhvr>
                                      <p:to>
                                        <p:strVal val="visible"/>
                                      </p:to>
                                    </p:set>
                                    <p:animEffect transition="in" filter="fade">
                                      <p:cBhvr>
                                        <p:cTn id="23" dur="2000"/>
                                        <p:tgtEl>
                                          <p:spTgt spid="125964"/>
                                        </p:tgtEl>
                                      </p:cBhvr>
                                    </p:animEffect>
                                  </p:childTnLst>
                                </p:cTn>
                              </p:par>
                            </p:childTnLst>
                          </p:cTn>
                        </p:par>
                        <p:par>
                          <p:cTn id="24" fill="hold" nodeType="afterGroup">
                            <p:stCondLst>
                              <p:cond delay="10000"/>
                            </p:stCondLst>
                            <p:childTnLst>
                              <p:par>
                                <p:cTn id="25" presetID="10" presetClass="entr" presetSubtype="0" fill="hold" grpId="0" nodeType="afterEffect">
                                  <p:stCondLst>
                                    <p:cond delay="0"/>
                                  </p:stCondLst>
                                  <p:childTnLst>
                                    <p:set>
                                      <p:cBhvr>
                                        <p:cTn id="26" dur="1" fill="hold">
                                          <p:stCondLst>
                                            <p:cond delay="0"/>
                                          </p:stCondLst>
                                        </p:cTn>
                                        <p:tgtEl>
                                          <p:spTgt spid="125963"/>
                                        </p:tgtEl>
                                        <p:attrNameLst>
                                          <p:attrName>style.visibility</p:attrName>
                                        </p:attrNameLst>
                                      </p:cBhvr>
                                      <p:to>
                                        <p:strVal val="visible"/>
                                      </p:to>
                                    </p:set>
                                    <p:animEffect transition="in" filter="fade">
                                      <p:cBhvr>
                                        <p:cTn id="27" dur="2000"/>
                                        <p:tgtEl>
                                          <p:spTgt spid="12596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5957" grpId="0" animBg="1"/>
      <p:bldP spid="125958" grpId="0" animBg="1" autoUpdateAnimBg="0"/>
      <p:bldP spid="125959" grpId="0" animBg="1"/>
      <p:bldP spid="125960" grpId="0" animBg="1"/>
      <p:bldP spid="125963" grpId="0" animBg="1"/>
      <p:bldP spid="125964" grpId="0" animBg="1"/>
    </p:bldLst>
  </p:timing>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Screen Shot 2013-11-08 at 14.45.14.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528" y="0"/>
            <a:ext cx="8519794" cy="6858000"/>
          </a:xfrm>
          <a:prstGeom prst="rect">
            <a:avLst/>
          </a:prstGeom>
        </p:spPr>
      </p:pic>
      <p:sp>
        <p:nvSpPr>
          <p:cNvPr id="307204" name="Line 4"/>
          <p:cNvSpPr>
            <a:spLocks noChangeShapeType="1"/>
          </p:cNvSpPr>
          <p:nvPr/>
        </p:nvSpPr>
        <p:spPr bwMode="auto">
          <a:xfrm flipV="1">
            <a:off x="4931073" y="1341016"/>
            <a:ext cx="1584325" cy="574675"/>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307205" name="Text Box 5"/>
          <p:cNvSpPr txBox="1">
            <a:spLocks noChangeArrowheads="1"/>
          </p:cNvSpPr>
          <p:nvPr/>
        </p:nvSpPr>
        <p:spPr bwMode="auto">
          <a:xfrm>
            <a:off x="1403648" y="1772816"/>
            <a:ext cx="3960812" cy="158115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To remove a reference from the document, go to </a:t>
            </a:r>
            <a:r>
              <a:rPr lang="en-GB" sz="2400" b="1" dirty="0" smtClean="0">
                <a:solidFill>
                  <a:srgbClr val="000000"/>
                </a:solidFill>
                <a:latin typeface="Lucida Sans" pitchFamily="34" charset="0"/>
              </a:rPr>
              <a:t>'Tools' </a:t>
            </a:r>
            <a:r>
              <a:rPr lang="en-GB" sz="2400" b="1" dirty="0">
                <a:solidFill>
                  <a:srgbClr val="000000"/>
                </a:solidFill>
                <a:latin typeface="Lucida Sans" pitchFamily="34" charset="0"/>
              </a:rPr>
              <a:t>and 'Remove Citation'</a:t>
            </a:r>
            <a:endParaRPr lang="en-GB" dirty="0"/>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167</a:t>
            </a:fld>
            <a:endParaRPr lang="en-GB"/>
          </a:p>
        </p:txBody>
      </p:sp>
      <p:sp>
        <p:nvSpPr>
          <p:cNvPr id="3" name="Oval 2"/>
          <p:cNvSpPr/>
          <p:nvPr/>
        </p:nvSpPr>
        <p:spPr bwMode="auto">
          <a:xfrm>
            <a:off x="5868144" y="5949280"/>
            <a:ext cx="1368152" cy="720080"/>
          </a:xfrm>
          <a:prstGeom prst="ellips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rtlCol="0" anchor="ctr"/>
          <a:lstStyle/>
          <a:p>
            <a:pPr algn="ctr"/>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07205"/>
                                        </p:tgtEl>
                                        <p:attrNameLst>
                                          <p:attrName>style.visibility</p:attrName>
                                        </p:attrNameLst>
                                      </p:cBhvr>
                                      <p:to>
                                        <p:strVal val="visible"/>
                                      </p:to>
                                    </p:set>
                                    <p:animEffect transition="in" filter="fade">
                                      <p:cBhvr>
                                        <p:cTn id="7" dur="2000"/>
                                        <p:tgtEl>
                                          <p:spTgt spid="307205"/>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307204"/>
                                        </p:tgtEl>
                                        <p:attrNameLst>
                                          <p:attrName>style.visibility</p:attrName>
                                        </p:attrNameLst>
                                      </p:cBhvr>
                                      <p:to>
                                        <p:strVal val="visible"/>
                                      </p:to>
                                    </p:set>
                                    <p:animEffect transition="in" filter="fade">
                                      <p:cBhvr>
                                        <p:cTn id="11" dur="2000"/>
                                        <p:tgtEl>
                                          <p:spTgt spid="30720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204" grpId="0" animBg="1"/>
      <p:bldP spid="307205" grpId="0" animBg="1"/>
    </p:bldLst>
  </p:timing>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168</a:t>
            </a:fld>
            <a:endParaRPr lang="en-GB"/>
          </a:p>
        </p:txBody>
      </p:sp>
      <p:pic>
        <p:nvPicPr>
          <p:cNvPr id="3" name="Picture 2" descr="Screen Shot 2013-11-08 at 14.45.33.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59632" y="0"/>
            <a:ext cx="6870379" cy="6858000"/>
          </a:xfrm>
          <a:prstGeom prst="rect">
            <a:avLst/>
          </a:prstGeom>
        </p:spPr>
      </p:pic>
    </p:spTree>
    <p:extLst>
      <p:ext uri="{BB962C8B-B14F-4D97-AF65-F5344CB8AC3E}">
        <p14:creationId xmlns:p14="http://schemas.microsoft.com/office/powerpoint/2010/main" val="2561724742"/>
      </p:ext>
    </p:extLst>
  </p:cSld>
  <p:clrMapOvr>
    <a:masterClrMapping/>
  </p:clrMapOvr>
  <p:transition spd="med">
    <p:fade/>
  </p:transition>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Shot 2012-11-13 at 13.03.35.png"/>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899592" y="154744"/>
            <a:ext cx="6907606" cy="6548510"/>
          </a:xfrm>
          <a:prstGeom prst="rect">
            <a:avLst/>
          </a:prstGeom>
          <a:ln>
            <a:solidFill>
              <a:srgbClr val="000066"/>
            </a:solidFill>
          </a:ln>
        </p:spPr>
      </p:pic>
      <p:sp>
        <p:nvSpPr>
          <p:cNvPr id="126981" name="Line 5"/>
          <p:cNvSpPr>
            <a:spLocks noChangeShapeType="1"/>
          </p:cNvSpPr>
          <p:nvPr/>
        </p:nvSpPr>
        <p:spPr bwMode="auto">
          <a:xfrm>
            <a:off x="6444208" y="2708920"/>
            <a:ext cx="720080" cy="3240360"/>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26982" name="Line 6"/>
          <p:cNvSpPr>
            <a:spLocks noChangeShapeType="1"/>
          </p:cNvSpPr>
          <p:nvPr/>
        </p:nvSpPr>
        <p:spPr bwMode="auto">
          <a:xfrm flipH="1">
            <a:off x="2483768" y="3428999"/>
            <a:ext cx="4104456" cy="1656185"/>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26983" name="Text Box 7"/>
          <p:cNvSpPr txBox="1">
            <a:spLocks noChangeArrowheads="1"/>
          </p:cNvSpPr>
          <p:nvPr/>
        </p:nvSpPr>
        <p:spPr bwMode="auto">
          <a:xfrm>
            <a:off x="5003800" y="1484313"/>
            <a:ext cx="3887788" cy="194627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a:solidFill>
                  <a:srgbClr val="000000"/>
                </a:solidFill>
                <a:latin typeface="Lucida Sans" pitchFamily="34" charset="0"/>
              </a:rPr>
              <a:t>To add page numbers to a citation, type the exact letter string required in the SUFFIX box, then click 'OK'</a:t>
            </a:r>
            <a:endParaRPr lang="en-GB"/>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169</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26983"/>
                                        </p:tgtEl>
                                        <p:attrNameLst>
                                          <p:attrName>style.visibility</p:attrName>
                                        </p:attrNameLst>
                                      </p:cBhvr>
                                      <p:to>
                                        <p:strVal val="visible"/>
                                      </p:to>
                                    </p:set>
                                    <p:animEffect transition="in" filter="fade">
                                      <p:cBhvr>
                                        <p:cTn id="7" dur="2000"/>
                                        <p:tgtEl>
                                          <p:spTgt spid="126983"/>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126982"/>
                                        </p:tgtEl>
                                        <p:attrNameLst>
                                          <p:attrName>style.visibility</p:attrName>
                                        </p:attrNameLst>
                                      </p:cBhvr>
                                      <p:to>
                                        <p:strVal val="visible"/>
                                      </p:to>
                                    </p:set>
                                    <p:animEffect transition="in" filter="fade">
                                      <p:cBhvr>
                                        <p:cTn id="11" dur="2000"/>
                                        <p:tgtEl>
                                          <p:spTgt spid="126982"/>
                                        </p:tgtEl>
                                      </p:cBhvr>
                                    </p:animEffect>
                                  </p:childTnLst>
                                </p:cTn>
                              </p:par>
                            </p:childTnLst>
                          </p:cTn>
                        </p:par>
                        <p:par>
                          <p:cTn id="12" fill="hold">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126981"/>
                                        </p:tgtEl>
                                        <p:attrNameLst>
                                          <p:attrName>style.visibility</p:attrName>
                                        </p:attrNameLst>
                                      </p:cBhvr>
                                      <p:to>
                                        <p:strVal val="visible"/>
                                      </p:to>
                                    </p:set>
                                    <p:animEffect transition="in" filter="fade">
                                      <p:cBhvr>
                                        <p:cTn id="15" dur="2000"/>
                                        <p:tgtEl>
                                          <p:spTgt spid="12698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6981" grpId="0" animBg="1"/>
      <p:bldP spid="126982" grpId="0" animBg="1"/>
      <p:bldP spid="126983"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creen Shot 2013-10-29 at 14.43.35.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1520" y="0"/>
            <a:ext cx="8502189" cy="6858000"/>
          </a:xfrm>
          <a:prstGeom prst="rect">
            <a:avLst/>
          </a:prstGeom>
        </p:spPr>
      </p:pic>
      <p:sp>
        <p:nvSpPr>
          <p:cNvPr id="292869" name="Text Box 5"/>
          <p:cNvSpPr txBox="1">
            <a:spLocks noChangeArrowheads="1"/>
          </p:cNvSpPr>
          <p:nvPr/>
        </p:nvSpPr>
        <p:spPr bwMode="auto">
          <a:xfrm>
            <a:off x="4930031" y="1982242"/>
            <a:ext cx="3457575" cy="85090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The record is added to the library</a:t>
            </a:r>
            <a:endParaRPr lang="en-GB" dirty="0"/>
          </a:p>
        </p:txBody>
      </p:sp>
      <p:sp>
        <p:nvSpPr>
          <p:cNvPr id="292870" name="Text Box 6"/>
          <p:cNvSpPr txBox="1">
            <a:spLocks noChangeArrowheads="1"/>
          </p:cNvSpPr>
          <p:nvPr/>
        </p:nvSpPr>
        <p:spPr bwMode="auto">
          <a:xfrm>
            <a:off x="3275856" y="4869160"/>
            <a:ext cx="5111750" cy="121602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The Preview pane shows the full bibliographic reference in the chosen reference style</a:t>
            </a:r>
            <a:endParaRPr lang="en-GB" dirty="0"/>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17</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92869"/>
                                        </p:tgtEl>
                                        <p:attrNameLst>
                                          <p:attrName>style.visibility</p:attrName>
                                        </p:attrNameLst>
                                      </p:cBhvr>
                                      <p:to>
                                        <p:strVal val="visible"/>
                                      </p:to>
                                    </p:set>
                                    <p:animEffect transition="in" filter="fade">
                                      <p:cBhvr>
                                        <p:cTn id="7" dur="2000"/>
                                        <p:tgtEl>
                                          <p:spTgt spid="292869"/>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292870"/>
                                        </p:tgtEl>
                                        <p:attrNameLst>
                                          <p:attrName>style.visibility</p:attrName>
                                        </p:attrNameLst>
                                      </p:cBhvr>
                                      <p:to>
                                        <p:strVal val="visible"/>
                                      </p:to>
                                    </p:set>
                                    <p:animEffect transition="in" filter="fade">
                                      <p:cBhvr>
                                        <p:cTn id="11" dur="2000"/>
                                        <p:tgtEl>
                                          <p:spTgt spid="2928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2869" grpId="0" animBg="1"/>
      <p:bldP spid="292870" grpId="0" animBg="1"/>
    </p:bldLst>
  </p:timing>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creen Shot 2012-11-13 at 13.03.55.png"/>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56802" y="1631852"/>
            <a:ext cx="8979694" cy="2613074"/>
          </a:xfrm>
          <a:prstGeom prst="rect">
            <a:avLst/>
          </a:prstGeom>
        </p:spPr>
      </p:pic>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170</a:t>
            </a:fld>
            <a:endParaRPr lang="en-GB"/>
          </a:p>
        </p:txBody>
      </p:sp>
      <p:sp>
        <p:nvSpPr>
          <p:cNvPr id="4" name="Text Box 5"/>
          <p:cNvSpPr txBox="1">
            <a:spLocks noChangeArrowheads="1"/>
          </p:cNvSpPr>
          <p:nvPr/>
        </p:nvSpPr>
        <p:spPr bwMode="auto">
          <a:xfrm>
            <a:off x="2278905" y="4730601"/>
            <a:ext cx="4535488"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smtClean="0">
                <a:solidFill>
                  <a:srgbClr val="000000"/>
                </a:solidFill>
                <a:latin typeface="Lucida Sans" pitchFamily="34" charset="0"/>
              </a:rPr>
              <a:t>The suffix text is attached to the citation </a:t>
            </a:r>
            <a:endParaRPr lang="en-GB" dirty="0"/>
          </a:p>
        </p:txBody>
      </p:sp>
    </p:spTree>
    <p:extLst>
      <p:ext uri="{BB962C8B-B14F-4D97-AF65-F5344CB8AC3E}">
        <p14:creationId xmlns:p14="http://schemas.microsoft.com/office/powerpoint/2010/main" val="3836425775"/>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2"/>
          <p:cNvSpPr>
            <a:spLocks noGrp="1" noChangeArrowheads="1"/>
          </p:cNvSpPr>
          <p:nvPr>
            <p:ph type="title"/>
          </p:nvPr>
        </p:nvSpPr>
        <p:spPr/>
        <p:txBody>
          <a:bodyPr/>
          <a:lstStyle/>
          <a:p>
            <a:pPr eaLnBrk="1" hangingPunct="1"/>
            <a:r>
              <a:rPr lang="en-GB" smtClean="0"/>
              <a:t>Manage the bibliography layout</a:t>
            </a:r>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171</a:t>
            </a:fld>
            <a:endParaRPr lang="en-GB"/>
          </a:p>
        </p:txBody>
      </p:sp>
    </p:spTree>
  </p:cSld>
  <p:clrMapOvr>
    <a:masterClrMapping/>
  </p:clrMapOvr>
  <p:transition spd="med">
    <p:fade/>
  </p:transition>
  <p:timing>
    <p:tnLst>
      <p:par>
        <p:cTn id="1" dur="indefinite" restart="never" nodeType="tmRoot"/>
      </p:par>
    </p:tnLst>
  </p:timing>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creen Shot 2012-04-11 at 13.28.54.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7504" y="5372"/>
            <a:ext cx="8930702" cy="6858000"/>
          </a:xfrm>
          <a:prstGeom prst="rect">
            <a:avLst/>
          </a:prstGeom>
          <a:ln>
            <a:solidFill>
              <a:srgbClr val="002060"/>
            </a:solidFill>
          </a:ln>
        </p:spPr>
      </p:pic>
      <p:sp>
        <p:nvSpPr>
          <p:cNvPr id="24588" name="Text Box 12"/>
          <p:cNvSpPr txBox="1">
            <a:spLocks noChangeArrowheads="1"/>
          </p:cNvSpPr>
          <p:nvPr/>
        </p:nvSpPr>
        <p:spPr bwMode="auto">
          <a:xfrm>
            <a:off x="4283968" y="3717032"/>
            <a:ext cx="4464050"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smtClean="0">
                <a:solidFill>
                  <a:srgbClr val="000000"/>
                </a:solidFill>
                <a:latin typeface="Lucida Sans" pitchFamily="34" charset="0"/>
              </a:rPr>
              <a:t>Go to 'CWYW Tools' </a:t>
            </a:r>
            <a:r>
              <a:rPr lang="en-GB" sz="2400" b="1" dirty="0" smtClean="0">
                <a:solidFill>
                  <a:srgbClr val="000000"/>
                </a:solidFill>
                <a:latin typeface="Lucida Sans" pitchFamily="34" charset="0"/>
                <a:sym typeface="Wingdings 3" pitchFamily="18" charset="2"/>
              </a:rPr>
              <a:t> 'Bibliography Settings…'</a:t>
            </a:r>
            <a:endParaRPr lang="en-GB" sz="2400" dirty="0"/>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172</a:t>
            </a:fld>
            <a:endParaRPr lang="en-GB"/>
          </a:p>
        </p:txBody>
      </p:sp>
      <p:pic>
        <p:nvPicPr>
          <p:cNvPr id="4" name="Picture 3" descr="Screen Shot 2012-11-13 at 13.05.00.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8986838" cy="6858000"/>
          </a:xfrm>
          <a:prstGeom prst="rect">
            <a:avLst/>
          </a:prstGeom>
        </p:spPr>
      </p:pic>
      <p:sp>
        <p:nvSpPr>
          <p:cNvPr id="5" name="Oval 4"/>
          <p:cNvSpPr/>
          <p:nvPr/>
        </p:nvSpPr>
        <p:spPr bwMode="auto">
          <a:xfrm>
            <a:off x="5076056" y="1412776"/>
            <a:ext cx="2664296" cy="576064"/>
          </a:xfrm>
          <a:prstGeom prst="ellips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rtlCol="0" anchor="ctr"/>
          <a:lstStyle/>
          <a:p>
            <a:pPr algn="ctr"/>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4588"/>
                                        </p:tgtEl>
                                        <p:attrNameLst>
                                          <p:attrName>style.visibility</p:attrName>
                                        </p:attrNameLst>
                                      </p:cBhvr>
                                      <p:to>
                                        <p:strVal val="visible"/>
                                      </p:to>
                                    </p:set>
                                    <p:animEffect transition="in" filter="fade">
                                      <p:cBhvr>
                                        <p:cTn id="7" dur="2000"/>
                                        <p:tgtEl>
                                          <p:spTgt spid="2458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88" grpId="0" animBg="1"/>
    </p:bldLst>
  </p:timing>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Screen Shot 2013-11-08 at 15.12.58.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3608" y="692696"/>
            <a:ext cx="6921500" cy="5219700"/>
          </a:xfrm>
          <a:prstGeom prst="rect">
            <a:avLst/>
          </a:prstGeom>
        </p:spPr>
      </p:pic>
      <p:pic>
        <p:nvPicPr>
          <p:cNvPr id="4" name="Picture 3" descr="Screen Shot 2012-11-13 at 13.05.34.png"/>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a:off x="5472332" y="4698609"/>
            <a:ext cx="1871003" cy="1090106"/>
          </a:xfrm>
          <a:prstGeom prst="rect">
            <a:avLst/>
          </a:prstGeom>
          <a:ln>
            <a:solidFill>
              <a:srgbClr val="000066"/>
            </a:solidFill>
          </a:ln>
        </p:spPr>
      </p:pic>
      <p:sp>
        <p:nvSpPr>
          <p:cNvPr id="315398" name="Line 6"/>
          <p:cNvSpPr>
            <a:spLocks noChangeShapeType="1"/>
          </p:cNvSpPr>
          <p:nvPr/>
        </p:nvSpPr>
        <p:spPr bwMode="auto">
          <a:xfrm flipH="1">
            <a:off x="5863478" y="2036109"/>
            <a:ext cx="1368425" cy="2888970"/>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315399" name="Text Box 7"/>
          <p:cNvSpPr txBox="1">
            <a:spLocks noChangeArrowheads="1"/>
          </p:cNvSpPr>
          <p:nvPr/>
        </p:nvSpPr>
        <p:spPr bwMode="auto">
          <a:xfrm>
            <a:off x="4279154" y="1388409"/>
            <a:ext cx="4752975" cy="85090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Insert a line space between references if required …</a:t>
            </a:r>
            <a:endParaRPr lang="en-GB" dirty="0"/>
          </a:p>
        </p:txBody>
      </p:sp>
      <p:sp>
        <p:nvSpPr>
          <p:cNvPr id="315400" name="Line 8"/>
          <p:cNvSpPr>
            <a:spLocks noChangeShapeType="1"/>
          </p:cNvSpPr>
          <p:nvPr/>
        </p:nvSpPr>
        <p:spPr bwMode="auto">
          <a:xfrm>
            <a:off x="1474591" y="2116791"/>
            <a:ext cx="1369218" cy="2680361"/>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315401" name="Text Box 9"/>
          <p:cNvSpPr txBox="1">
            <a:spLocks noChangeArrowheads="1"/>
          </p:cNvSpPr>
          <p:nvPr/>
        </p:nvSpPr>
        <p:spPr bwMode="auto">
          <a:xfrm>
            <a:off x="539552" y="1469091"/>
            <a:ext cx="2881313" cy="85090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 or remove the hanging indent</a:t>
            </a:r>
            <a:endParaRPr lang="en-GB" dirty="0"/>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173</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15399"/>
                                        </p:tgtEl>
                                        <p:attrNameLst>
                                          <p:attrName>style.visibility</p:attrName>
                                        </p:attrNameLst>
                                      </p:cBhvr>
                                      <p:to>
                                        <p:strVal val="visible"/>
                                      </p:to>
                                    </p:set>
                                    <p:animEffect transition="in" filter="fade">
                                      <p:cBhvr>
                                        <p:cTn id="7" dur="2000"/>
                                        <p:tgtEl>
                                          <p:spTgt spid="315399"/>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315398"/>
                                        </p:tgtEl>
                                        <p:attrNameLst>
                                          <p:attrName>style.visibility</p:attrName>
                                        </p:attrNameLst>
                                      </p:cBhvr>
                                      <p:to>
                                        <p:strVal val="visible"/>
                                      </p:to>
                                    </p:set>
                                    <p:animEffect transition="in" filter="fade">
                                      <p:cBhvr>
                                        <p:cTn id="11" dur="2000"/>
                                        <p:tgtEl>
                                          <p:spTgt spid="315398"/>
                                        </p:tgtEl>
                                      </p:cBhvr>
                                    </p:animEffect>
                                  </p:childTnLst>
                                </p:cTn>
                              </p:par>
                            </p:childTnLst>
                          </p:cTn>
                        </p:par>
                        <p:par>
                          <p:cTn id="12" fill="hold" nodeType="afterGroup">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315401"/>
                                        </p:tgtEl>
                                        <p:attrNameLst>
                                          <p:attrName>style.visibility</p:attrName>
                                        </p:attrNameLst>
                                      </p:cBhvr>
                                      <p:to>
                                        <p:strVal val="visible"/>
                                      </p:to>
                                    </p:set>
                                    <p:animEffect transition="in" filter="fade">
                                      <p:cBhvr>
                                        <p:cTn id="15" dur="2000"/>
                                        <p:tgtEl>
                                          <p:spTgt spid="315401"/>
                                        </p:tgtEl>
                                      </p:cBhvr>
                                    </p:animEffect>
                                  </p:childTnLst>
                                </p:cTn>
                              </p:par>
                            </p:childTnLst>
                          </p:cTn>
                        </p:par>
                        <p:par>
                          <p:cTn id="16" fill="hold" nodeType="afterGroup">
                            <p:stCondLst>
                              <p:cond delay="6000"/>
                            </p:stCondLst>
                            <p:childTnLst>
                              <p:par>
                                <p:cTn id="17" presetID="10" presetClass="entr" presetSubtype="0" fill="hold" grpId="0" nodeType="afterEffect">
                                  <p:stCondLst>
                                    <p:cond delay="0"/>
                                  </p:stCondLst>
                                  <p:childTnLst>
                                    <p:set>
                                      <p:cBhvr>
                                        <p:cTn id="18" dur="1" fill="hold">
                                          <p:stCondLst>
                                            <p:cond delay="0"/>
                                          </p:stCondLst>
                                        </p:cTn>
                                        <p:tgtEl>
                                          <p:spTgt spid="315400"/>
                                        </p:tgtEl>
                                        <p:attrNameLst>
                                          <p:attrName>style.visibility</p:attrName>
                                        </p:attrNameLst>
                                      </p:cBhvr>
                                      <p:to>
                                        <p:strVal val="visible"/>
                                      </p:to>
                                    </p:set>
                                    <p:animEffect transition="in" filter="fade">
                                      <p:cBhvr>
                                        <p:cTn id="19" dur="2000"/>
                                        <p:tgtEl>
                                          <p:spTgt spid="31540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5398" grpId="0" animBg="1"/>
      <p:bldP spid="315399" grpId="0" animBg="1"/>
      <p:bldP spid="315400" grpId="0" animBg="1"/>
      <p:bldP spid="315401" grpId="0" animBg="1"/>
    </p:bldLst>
  </p:timing>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174</a:t>
            </a:fld>
            <a:endParaRPr lang="en-GB"/>
          </a:p>
        </p:txBody>
      </p:sp>
      <p:pic>
        <p:nvPicPr>
          <p:cNvPr id="3" name="Picture 2" descr="Screen Shot 2013-11-08 at 15.13.22.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71600" y="651432"/>
            <a:ext cx="6908800" cy="5245100"/>
          </a:xfrm>
          <a:prstGeom prst="rect">
            <a:avLst/>
          </a:prstGeom>
          <a:ln>
            <a:solidFill>
              <a:srgbClr val="000066"/>
            </a:solidFill>
          </a:ln>
        </p:spPr>
      </p:pic>
      <p:sp>
        <p:nvSpPr>
          <p:cNvPr id="4" name="Text Box 10"/>
          <p:cNvSpPr txBox="1">
            <a:spLocks noChangeArrowheads="1"/>
          </p:cNvSpPr>
          <p:nvPr/>
        </p:nvSpPr>
        <p:spPr bwMode="auto">
          <a:xfrm>
            <a:off x="968726" y="5372574"/>
            <a:ext cx="4032448"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Click OK when all choices have been made</a:t>
            </a:r>
            <a:endParaRPr lang="en-GB" dirty="0"/>
          </a:p>
        </p:txBody>
      </p:sp>
      <p:sp>
        <p:nvSpPr>
          <p:cNvPr id="5" name="Oval 4"/>
          <p:cNvSpPr/>
          <p:nvPr/>
        </p:nvSpPr>
        <p:spPr bwMode="auto">
          <a:xfrm>
            <a:off x="6372200" y="5229200"/>
            <a:ext cx="1508200" cy="558872"/>
          </a:xfrm>
          <a:prstGeom prst="ellips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rtlCol="0" anchor="ctr"/>
          <a:lstStyle/>
          <a:p>
            <a:pPr algn="ctr"/>
            <a:endParaRPr lang="en-GB"/>
          </a:p>
        </p:txBody>
      </p:sp>
    </p:spTree>
    <p:extLst>
      <p:ext uri="{BB962C8B-B14F-4D97-AF65-F5344CB8AC3E}">
        <p14:creationId xmlns:p14="http://schemas.microsoft.com/office/powerpoint/2010/main" val="803499827"/>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5154" name="Rectangle 4"/>
          <p:cNvSpPr>
            <a:spLocks noGrp="1" noChangeArrowheads="1"/>
          </p:cNvSpPr>
          <p:nvPr>
            <p:ph type="title" idx="4294967295"/>
          </p:nvPr>
        </p:nvSpPr>
        <p:spPr/>
        <p:txBody>
          <a:bodyPr/>
          <a:lstStyle/>
          <a:p>
            <a:pPr eaLnBrk="1" hangingPunct="1"/>
            <a:r>
              <a:rPr lang="en-GB" dirty="0" smtClean="0"/>
              <a:t>Working with EndNote Online</a:t>
            </a:r>
          </a:p>
        </p:txBody>
      </p:sp>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175</a:t>
            </a:fld>
            <a:endParaRPr lang="en-GB"/>
          </a:p>
        </p:txBody>
      </p:sp>
    </p:spTree>
    <p:extLst>
      <p:ext uri="{BB962C8B-B14F-4D97-AF65-F5344CB8AC3E}">
        <p14:creationId xmlns:p14="http://schemas.microsoft.com/office/powerpoint/2010/main" val="31854459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creen Shot 2013-11-08 at 14.51.54.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404664"/>
            <a:ext cx="9144000" cy="5404349"/>
          </a:xfrm>
          <a:prstGeom prst="rect">
            <a:avLst/>
          </a:prstGeom>
        </p:spPr>
      </p:pic>
      <p:sp>
        <p:nvSpPr>
          <p:cNvPr id="917507" name="Line 6"/>
          <p:cNvSpPr>
            <a:spLocks noChangeShapeType="1"/>
          </p:cNvSpPr>
          <p:nvPr/>
        </p:nvSpPr>
        <p:spPr bwMode="auto">
          <a:xfrm flipH="1" flipV="1">
            <a:off x="2843806" y="3573016"/>
            <a:ext cx="1728193" cy="1114574"/>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bIns="0" anchor="ctr"/>
          <a:lstStyle/>
          <a:p>
            <a:endParaRPr lang="en-GB"/>
          </a:p>
        </p:txBody>
      </p:sp>
      <p:sp>
        <p:nvSpPr>
          <p:cNvPr id="917508" name="Text Box 10"/>
          <p:cNvSpPr txBox="1">
            <a:spLocks noChangeArrowheads="1"/>
          </p:cNvSpPr>
          <p:nvPr/>
        </p:nvSpPr>
        <p:spPr bwMode="auto">
          <a:xfrm>
            <a:off x="3995936" y="4293096"/>
            <a:ext cx="3168650" cy="788988"/>
          </a:xfrm>
          <a:prstGeom prst="rect">
            <a:avLst/>
          </a:prstGeom>
          <a:solidFill>
            <a:srgbClr val="FFFF99"/>
          </a:solidFill>
          <a:ln w="127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b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l"/>
            <a:r>
              <a:rPr lang="en-GB" sz="2400" b="1" dirty="0" smtClean="0">
                <a:solidFill>
                  <a:srgbClr val="000000"/>
                </a:solidFill>
                <a:latin typeface="Lucida Sans" pitchFamily="34" charset="0"/>
              </a:rPr>
              <a:t>Use to find </a:t>
            </a:r>
            <a:r>
              <a:rPr lang="en-GB" sz="2400" b="1" dirty="0">
                <a:solidFill>
                  <a:srgbClr val="000000"/>
                </a:solidFill>
                <a:latin typeface="Lucida Sans" pitchFamily="34" charset="0"/>
              </a:rPr>
              <a:t>the Web of Knowledge</a:t>
            </a:r>
          </a:p>
        </p:txBody>
      </p:sp>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176</a:t>
            </a:fld>
            <a:endParaRPr lang="en-GB"/>
          </a:p>
        </p:txBody>
      </p:sp>
      <p:sp>
        <p:nvSpPr>
          <p:cNvPr id="4" name="TextBox 3"/>
          <p:cNvSpPr txBox="1"/>
          <p:nvPr/>
        </p:nvSpPr>
        <p:spPr bwMode="auto">
          <a:xfrm>
            <a:off x="2753431" y="6021288"/>
            <a:ext cx="4176613" cy="46166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algn="l" eaLnBrk="1" hangingPunct="1"/>
            <a:r>
              <a:rPr lang="en-GB" sz="2400" b="1" dirty="0" smtClean="0">
                <a:solidFill>
                  <a:srgbClr val="000000"/>
                </a:solidFill>
                <a:latin typeface="Lucida Sans" pitchFamily="34" charset="0"/>
              </a:rPr>
              <a:t>http://library.soton.ac.uk</a:t>
            </a:r>
          </a:p>
        </p:txBody>
      </p:sp>
      <p:sp>
        <p:nvSpPr>
          <p:cNvPr id="5" name="Oval 4"/>
          <p:cNvSpPr/>
          <p:nvPr/>
        </p:nvSpPr>
        <p:spPr bwMode="auto">
          <a:xfrm>
            <a:off x="5292080" y="2348880"/>
            <a:ext cx="1637964" cy="504056"/>
          </a:xfrm>
          <a:prstGeom prst="ellips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rtlCol="0" anchor="ctr"/>
          <a:lstStyle/>
          <a:p>
            <a:pPr algn="ctr"/>
            <a:endParaRPr lang="en-GB"/>
          </a:p>
        </p:txBody>
      </p:sp>
    </p:spTree>
    <p:extLst>
      <p:ext uri="{BB962C8B-B14F-4D97-AF65-F5344CB8AC3E}">
        <p14:creationId xmlns:p14="http://schemas.microsoft.com/office/powerpoint/2010/main" val="337632104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17508"/>
                                        </p:tgtEl>
                                        <p:attrNameLst>
                                          <p:attrName>style.visibility</p:attrName>
                                        </p:attrNameLst>
                                      </p:cBhvr>
                                      <p:to>
                                        <p:strVal val="visible"/>
                                      </p:to>
                                    </p:set>
                                    <p:animEffect transition="in" filter="fade">
                                      <p:cBhvr>
                                        <p:cTn id="7" dur="2000"/>
                                        <p:tgtEl>
                                          <p:spTgt spid="917508"/>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917507"/>
                                        </p:tgtEl>
                                        <p:attrNameLst>
                                          <p:attrName>style.visibility</p:attrName>
                                        </p:attrNameLst>
                                      </p:cBhvr>
                                      <p:to>
                                        <p:strVal val="visible"/>
                                      </p:to>
                                    </p:set>
                                    <p:animEffect transition="in" filter="fade">
                                      <p:cBhvr>
                                        <p:cTn id="11" dur="2000"/>
                                        <p:tgtEl>
                                          <p:spTgt spid="91750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17507" grpId="0" animBg="1"/>
      <p:bldP spid="917508" grpId="0" animBg="1"/>
    </p:bldLst>
  </p:timing>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creen Shot 2013-11-08 at 14.52.35.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019775"/>
            <a:ext cx="9144000" cy="4548099"/>
          </a:xfrm>
          <a:prstGeom prst="rect">
            <a:avLst/>
          </a:prstGeom>
        </p:spPr>
      </p:pic>
      <p:sp>
        <p:nvSpPr>
          <p:cNvPr id="919555" name="Line 6"/>
          <p:cNvSpPr>
            <a:spLocks noChangeShapeType="1"/>
          </p:cNvSpPr>
          <p:nvPr/>
        </p:nvSpPr>
        <p:spPr bwMode="auto">
          <a:xfrm flipV="1">
            <a:off x="2844105" y="4941168"/>
            <a:ext cx="1655886" cy="936104"/>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bIns="0" anchor="ctr"/>
          <a:lstStyle/>
          <a:p>
            <a:endParaRPr lang="en-GB"/>
          </a:p>
        </p:txBody>
      </p:sp>
      <p:sp>
        <p:nvSpPr>
          <p:cNvPr id="919556" name="Text Box 10"/>
          <p:cNvSpPr txBox="1">
            <a:spLocks noChangeArrowheads="1"/>
          </p:cNvSpPr>
          <p:nvPr/>
        </p:nvSpPr>
        <p:spPr bwMode="auto">
          <a:xfrm>
            <a:off x="971600" y="5661248"/>
            <a:ext cx="3168650" cy="788987"/>
          </a:xfrm>
          <a:prstGeom prst="rect">
            <a:avLst/>
          </a:prstGeom>
          <a:solidFill>
            <a:srgbClr val="FFFF99"/>
          </a:solidFill>
          <a:ln w="127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b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l"/>
            <a:r>
              <a:rPr lang="en-GB" sz="2400" b="1" dirty="0">
                <a:solidFill>
                  <a:srgbClr val="000000"/>
                </a:solidFill>
                <a:latin typeface="Lucida Sans" pitchFamily="34" charset="0"/>
              </a:rPr>
              <a:t>Open the Web of Knowledge</a:t>
            </a:r>
          </a:p>
        </p:txBody>
      </p:sp>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177</a:t>
            </a:fld>
            <a:endParaRPr lang="en-GB"/>
          </a:p>
        </p:txBody>
      </p:sp>
    </p:spTree>
    <p:extLst>
      <p:ext uri="{BB962C8B-B14F-4D97-AF65-F5344CB8AC3E}">
        <p14:creationId xmlns:p14="http://schemas.microsoft.com/office/powerpoint/2010/main" val="159536958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19556"/>
                                        </p:tgtEl>
                                        <p:attrNameLst>
                                          <p:attrName>style.visibility</p:attrName>
                                        </p:attrNameLst>
                                      </p:cBhvr>
                                      <p:to>
                                        <p:strVal val="visible"/>
                                      </p:to>
                                    </p:set>
                                    <p:animEffect transition="in" filter="fade">
                                      <p:cBhvr>
                                        <p:cTn id="7" dur="2000"/>
                                        <p:tgtEl>
                                          <p:spTgt spid="919556"/>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919555"/>
                                        </p:tgtEl>
                                        <p:attrNameLst>
                                          <p:attrName>style.visibility</p:attrName>
                                        </p:attrNameLst>
                                      </p:cBhvr>
                                      <p:to>
                                        <p:strVal val="visible"/>
                                      </p:to>
                                    </p:set>
                                    <p:animEffect transition="in" filter="fade">
                                      <p:cBhvr>
                                        <p:cTn id="11" dur="2000"/>
                                        <p:tgtEl>
                                          <p:spTgt spid="9195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19555" grpId="0" animBg="1"/>
      <p:bldP spid="919556" grpId="0" animBg="1"/>
    </p:bldLst>
  </p:timing>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creen Shot 2013-11-08 at 14.53.01.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831091"/>
            <a:ext cx="9144000" cy="4537982"/>
          </a:xfrm>
          <a:prstGeom prst="rect">
            <a:avLst/>
          </a:prstGeom>
        </p:spPr>
      </p:pic>
      <p:sp>
        <p:nvSpPr>
          <p:cNvPr id="921603" name="Line 6"/>
          <p:cNvSpPr>
            <a:spLocks noChangeShapeType="1"/>
          </p:cNvSpPr>
          <p:nvPr/>
        </p:nvSpPr>
        <p:spPr bwMode="auto">
          <a:xfrm>
            <a:off x="4577399" y="3830351"/>
            <a:ext cx="2514881" cy="720081"/>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bIns="0" anchor="ctr"/>
          <a:lstStyle/>
          <a:p>
            <a:endParaRPr lang="en-GB"/>
          </a:p>
        </p:txBody>
      </p:sp>
      <p:sp>
        <p:nvSpPr>
          <p:cNvPr id="921604" name="Text Box 10"/>
          <p:cNvSpPr txBox="1">
            <a:spLocks noChangeArrowheads="1"/>
          </p:cNvSpPr>
          <p:nvPr/>
        </p:nvSpPr>
        <p:spPr bwMode="auto">
          <a:xfrm>
            <a:off x="3461387" y="3830352"/>
            <a:ext cx="2339975" cy="423863"/>
          </a:xfrm>
          <a:prstGeom prst="rect">
            <a:avLst/>
          </a:prstGeom>
          <a:solidFill>
            <a:srgbClr val="FFFF99"/>
          </a:solidFill>
          <a:ln w="127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b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r>
              <a:rPr lang="en-GB" sz="2400" b="1" dirty="0">
                <a:solidFill>
                  <a:srgbClr val="000000"/>
                </a:solidFill>
                <a:latin typeface="Lucida Sans" pitchFamily="34" charset="0"/>
              </a:rPr>
              <a:t>… or 'Sign In'</a:t>
            </a:r>
          </a:p>
        </p:txBody>
      </p:sp>
      <p:sp>
        <p:nvSpPr>
          <p:cNvPr id="921605" name="Line 6"/>
          <p:cNvSpPr>
            <a:spLocks noChangeShapeType="1"/>
          </p:cNvSpPr>
          <p:nvPr/>
        </p:nvSpPr>
        <p:spPr bwMode="auto">
          <a:xfrm flipV="1">
            <a:off x="5471552" y="4725144"/>
            <a:ext cx="2268799" cy="1002589"/>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bIns="0" anchor="ctr"/>
          <a:lstStyle/>
          <a:p>
            <a:endParaRPr lang="en-GB"/>
          </a:p>
        </p:txBody>
      </p:sp>
      <p:sp>
        <p:nvSpPr>
          <p:cNvPr id="921606" name="Text Box 10"/>
          <p:cNvSpPr txBox="1">
            <a:spLocks noChangeArrowheads="1"/>
          </p:cNvSpPr>
          <p:nvPr/>
        </p:nvSpPr>
        <p:spPr bwMode="auto">
          <a:xfrm>
            <a:off x="3098322" y="5709474"/>
            <a:ext cx="3960813" cy="788987"/>
          </a:xfrm>
          <a:prstGeom prst="rect">
            <a:avLst/>
          </a:prstGeom>
          <a:solidFill>
            <a:srgbClr val="FFFF99"/>
          </a:solidFill>
          <a:ln w="127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b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l"/>
            <a:r>
              <a:rPr lang="en-GB" sz="2400" b="1" dirty="0">
                <a:solidFill>
                  <a:srgbClr val="000000"/>
                </a:solidFill>
                <a:latin typeface="Lucida Sans" pitchFamily="34" charset="0"/>
              </a:rPr>
              <a:t>Register on the Web of Knowledge database…</a:t>
            </a:r>
          </a:p>
        </p:txBody>
      </p:sp>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178</a:t>
            </a:fld>
            <a:endParaRPr lang="en-GB"/>
          </a:p>
        </p:txBody>
      </p:sp>
    </p:spTree>
    <p:extLst>
      <p:ext uri="{BB962C8B-B14F-4D97-AF65-F5344CB8AC3E}">
        <p14:creationId xmlns:p14="http://schemas.microsoft.com/office/powerpoint/2010/main" val="393469067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21606"/>
                                        </p:tgtEl>
                                        <p:attrNameLst>
                                          <p:attrName>style.visibility</p:attrName>
                                        </p:attrNameLst>
                                      </p:cBhvr>
                                      <p:to>
                                        <p:strVal val="visible"/>
                                      </p:to>
                                    </p:set>
                                    <p:animEffect transition="in" filter="fade">
                                      <p:cBhvr>
                                        <p:cTn id="7" dur="2000"/>
                                        <p:tgtEl>
                                          <p:spTgt spid="921606"/>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921605"/>
                                        </p:tgtEl>
                                        <p:attrNameLst>
                                          <p:attrName>style.visibility</p:attrName>
                                        </p:attrNameLst>
                                      </p:cBhvr>
                                      <p:to>
                                        <p:strVal val="visible"/>
                                      </p:to>
                                    </p:set>
                                    <p:animEffect transition="in" filter="fade">
                                      <p:cBhvr>
                                        <p:cTn id="11" dur="2000"/>
                                        <p:tgtEl>
                                          <p:spTgt spid="921605"/>
                                        </p:tgtEl>
                                      </p:cBhvr>
                                    </p:animEffect>
                                  </p:childTnLst>
                                </p:cTn>
                              </p:par>
                            </p:childTnLst>
                          </p:cTn>
                        </p:par>
                        <p:par>
                          <p:cTn id="12" fill="hold" nodeType="afterGroup">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921604"/>
                                        </p:tgtEl>
                                        <p:attrNameLst>
                                          <p:attrName>style.visibility</p:attrName>
                                        </p:attrNameLst>
                                      </p:cBhvr>
                                      <p:to>
                                        <p:strVal val="visible"/>
                                      </p:to>
                                    </p:set>
                                    <p:animEffect transition="in" filter="fade">
                                      <p:cBhvr>
                                        <p:cTn id="15" dur="2000"/>
                                        <p:tgtEl>
                                          <p:spTgt spid="921604"/>
                                        </p:tgtEl>
                                      </p:cBhvr>
                                    </p:animEffect>
                                  </p:childTnLst>
                                </p:cTn>
                              </p:par>
                            </p:childTnLst>
                          </p:cTn>
                        </p:par>
                        <p:par>
                          <p:cTn id="16" fill="hold" nodeType="afterGroup">
                            <p:stCondLst>
                              <p:cond delay="6000"/>
                            </p:stCondLst>
                            <p:childTnLst>
                              <p:par>
                                <p:cTn id="17" presetID="10" presetClass="entr" presetSubtype="0" fill="hold" grpId="0" nodeType="afterEffect">
                                  <p:stCondLst>
                                    <p:cond delay="0"/>
                                  </p:stCondLst>
                                  <p:childTnLst>
                                    <p:set>
                                      <p:cBhvr>
                                        <p:cTn id="18" dur="1" fill="hold">
                                          <p:stCondLst>
                                            <p:cond delay="0"/>
                                          </p:stCondLst>
                                        </p:cTn>
                                        <p:tgtEl>
                                          <p:spTgt spid="921603"/>
                                        </p:tgtEl>
                                        <p:attrNameLst>
                                          <p:attrName>style.visibility</p:attrName>
                                        </p:attrNameLst>
                                      </p:cBhvr>
                                      <p:to>
                                        <p:strVal val="visible"/>
                                      </p:to>
                                    </p:set>
                                    <p:animEffect transition="in" filter="fade">
                                      <p:cBhvr>
                                        <p:cTn id="19" dur="2000"/>
                                        <p:tgtEl>
                                          <p:spTgt spid="92160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603" grpId="0" animBg="1"/>
      <p:bldP spid="921604" grpId="0" animBg="1"/>
      <p:bldP spid="921605" grpId="0" animBg="1"/>
      <p:bldP spid="921606" grpId="0" animBg="1"/>
    </p:bldLst>
  </p:timing>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Shot 2013-11-08 at 14.53.46.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941189"/>
            <a:ext cx="9144000" cy="2983063"/>
          </a:xfrm>
          <a:prstGeom prst="rect">
            <a:avLst/>
          </a:prstGeom>
          <a:ln>
            <a:solidFill>
              <a:srgbClr val="000066"/>
            </a:solidFill>
          </a:ln>
        </p:spPr>
      </p:pic>
      <p:cxnSp>
        <p:nvCxnSpPr>
          <p:cNvPr id="6" name="Straight Arrow Connector 5"/>
          <p:cNvCxnSpPr/>
          <p:nvPr/>
        </p:nvCxnSpPr>
        <p:spPr bwMode="auto">
          <a:xfrm flipH="1">
            <a:off x="3635896" y="876240"/>
            <a:ext cx="2808312" cy="1760672"/>
          </a:xfrm>
          <a:prstGeom prst="straightConnector1">
            <a:avLst/>
          </a:prstGeom>
          <a:noFill/>
          <a:ln w="57150" cap="flat" cmpd="sng" algn="ctr">
            <a:solidFill>
              <a:srgbClr val="FF0066"/>
            </a:solidFill>
            <a:prstDash val="solid"/>
            <a:round/>
            <a:headEnd type="none" w="med" len="med"/>
            <a:tailEnd type="triangle" w="lg" len="lg"/>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923652" name="Text Box 10"/>
          <p:cNvSpPr txBox="1">
            <a:spLocks noChangeArrowheads="1"/>
          </p:cNvSpPr>
          <p:nvPr/>
        </p:nvSpPr>
        <p:spPr bwMode="auto">
          <a:xfrm>
            <a:off x="5063004" y="481747"/>
            <a:ext cx="3168650" cy="788987"/>
          </a:xfrm>
          <a:prstGeom prst="rect">
            <a:avLst/>
          </a:prstGeom>
          <a:solidFill>
            <a:srgbClr val="FFFF99"/>
          </a:solidFill>
          <a:ln w="127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b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r>
              <a:rPr lang="en-GB" sz="2400" b="1">
                <a:solidFill>
                  <a:srgbClr val="000000"/>
                </a:solidFill>
                <a:latin typeface="Lucida Sans" pitchFamily="34" charset="0"/>
              </a:rPr>
              <a:t>Sign in to Web of Knowledge</a:t>
            </a:r>
          </a:p>
        </p:txBody>
      </p:sp>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179</a:t>
            </a:fld>
            <a:endParaRPr lang="en-GB"/>
          </a:p>
        </p:txBody>
      </p:sp>
    </p:spTree>
    <p:extLst>
      <p:ext uri="{BB962C8B-B14F-4D97-AF65-F5344CB8AC3E}">
        <p14:creationId xmlns:p14="http://schemas.microsoft.com/office/powerpoint/2010/main" val="384099751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23652"/>
                                        </p:tgtEl>
                                        <p:attrNameLst>
                                          <p:attrName>style.visibility</p:attrName>
                                        </p:attrNameLst>
                                      </p:cBhvr>
                                      <p:to>
                                        <p:strVal val="visible"/>
                                      </p:to>
                                    </p:set>
                                    <p:animEffect transition="in" filter="fade">
                                      <p:cBhvr>
                                        <p:cTn id="7" dur="2000"/>
                                        <p:tgtEl>
                                          <p:spTgt spid="9236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3652"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18</a:t>
            </a:fld>
            <a:endParaRPr lang="en-GB"/>
          </a:p>
        </p:txBody>
      </p:sp>
      <p:sp>
        <p:nvSpPr>
          <p:cNvPr id="5" name="Text Box 12"/>
          <p:cNvSpPr txBox="1">
            <a:spLocks noChangeArrowheads="1"/>
          </p:cNvSpPr>
          <p:nvPr/>
        </p:nvSpPr>
        <p:spPr bwMode="auto">
          <a:xfrm flipH="1">
            <a:off x="1979712" y="4509120"/>
            <a:ext cx="4751388"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smtClean="0">
                <a:solidFill>
                  <a:srgbClr val="000000"/>
                </a:solidFill>
                <a:latin typeface="Lucida Sans" pitchFamily="34" charset="0"/>
              </a:rPr>
              <a:t>Use this menu to control the library layout</a:t>
            </a:r>
            <a:endParaRPr lang="en-GB" sz="2400" b="1" dirty="0">
              <a:solidFill>
                <a:srgbClr val="000000"/>
              </a:solidFill>
              <a:latin typeface="Lucida Sans" pitchFamily="34" charset="0"/>
            </a:endParaRPr>
          </a:p>
        </p:txBody>
      </p:sp>
      <p:pic>
        <p:nvPicPr>
          <p:cNvPr id="3" name="Picture 2" descr="Screen Shot 2013-10-29 at 14.44.22.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69219" y="1052736"/>
            <a:ext cx="2882900" cy="3098800"/>
          </a:xfrm>
          <a:prstGeom prst="rect">
            <a:avLst/>
          </a:prstGeom>
        </p:spPr>
      </p:pic>
      <p:sp>
        <p:nvSpPr>
          <p:cNvPr id="7" name="Oval 6"/>
          <p:cNvSpPr/>
          <p:nvPr/>
        </p:nvSpPr>
        <p:spPr bwMode="auto">
          <a:xfrm>
            <a:off x="2411760" y="1052736"/>
            <a:ext cx="1440160" cy="720080"/>
          </a:xfrm>
          <a:prstGeom prst="ellips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rtlCol="0" anchor="ctr"/>
          <a:lstStyle/>
          <a:p>
            <a:pPr algn="ctr"/>
            <a:endParaRPr lang="en-GB"/>
          </a:p>
        </p:txBody>
      </p:sp>
    </p:spTree>
    <p:extLst>
      <p:ext uri="{BB962C8B-B14F-4D97-AF65-F5344CB8AC3E}">
        <p14:creationId xmlns:p14="http://schemas.microsoft.com/office/powerpoint/2010/main" val="2178813405"/>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autoUpdateAnimBg="0"/>
    </p:bldLst>
  </p:timing>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creen Shot 2013-11-08 at 14.55.12.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645" y="920506"/>
            <a:ext cx="9144000" cy="4568570"/>
          </a:xfrm>
          <a:prstGeom prst="rect">
            <a:avLst/>
          </a:prstGeom>
        </p:spPr>
      </p:pic>
      <p:sp>
        <p:nvSpPr>
          <p:cNvPr id="310274" name="Slide Number Placeholder 2"/>
          <p:cNvSpPr txBox="1">
            <a:spLocks noGrp="1"/>
          </p:cNvSpPr>
          <p:nvPr/>
        </p:nvSpPr>
        <p:spPr bwMode="auto">
          <a:xfrm>
            <a:off x="6877050" y="6308725"/>
            <a:ext cx="1908175" cy="180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0" tIns="0" rIns="0" bIns="0" anchor="b"/>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r"/>
            <a:fld id="{840DE548-2917-478A-95D6-AF54AD48763D}" type="slidenum">
              <a:rPr lang="en-GB" sz="1400">
                <a:latin typeface="Lucida Sans" pitchFamily="34" charset="0"/>
              </a:rPr>
              <a:pPr algn="r"/>
              <a:t>180</a:t>
            </a:fld>
            <a:endParaRPr lang="en-GB" sz="1400">
              <a:latin typeface="Lucida Sans" pitchFamily="34" charset="0"/>
            </a:endParaRPr>
          </a:p>
        </p:txBody>
      </p:sp>
      <p:sp>
        <p:nvSpPr>
          <p:cNvPr id="925700" name="Line 6"/>
          <p:cNvSpPr>
            <a:spLocks noChangeShapeType="1"/>
          </p:cNvSpPr>
          <p:nvPr/>
        </p:nvSpPr>
        <p:spPr bwMode="auto">
          <a:xfrm flipH="1" flipV="1">
            <a:off x="5724128" y="2132856"/>
            <a:ext cx="492944" cy="1440160"/>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bIns="0" anchor="ctr"/>
          <a:lstStyle/>
          <a:p>
            <a:endParaRPr lang="en-GB"/>
          </a:p>
        </p:txBody>
      </p:sp>
      <p:sp>
        <p:nvSpPr>
          <p:cNvPr id="925701" name="Text Box 10"/>
          <p:cNvSpPr txBox="1">
            <a:spLocks noChangeArrowheads="1"/>
          </p:cNvSpPr>
          <p:nvPr/>
        </p:nvSpPr>
        <p:spPr bwMode="auto">
          <a:xfrm>
            <a:off x="5109955" y="3501008"/>
            <a:ext cx="2887365" cy="423863"/>
          </a:xfrm>
          <a:prstGeom prst="rect">
            <a:avLst/>
          </a:prstGeom>
          <a:solidFill>
            <a:srgbClr val="FFFF99"/>
          </a:solidFill>
          <a:ln w="127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b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l"/>
            <a:r>
              <a:rPr lang="en-GB" sz="2400" b="1" dirty="0">
                <a:solidFill>
                  <a:srgbClr val="000000"/>
                </a:solidFill>
                <a:latin typeface="Lucida Sans" pitchFamily="34" charset="0"/>
              </a:rPr>
              <a:t>Select </a:t>
            </a:r>
            <a:r>
              <a:rPr lang="en-GB" sz="2400" b="1" dirty="0" smtClean="0">
                <a:solidFill>
                  <a:srgbClr val="000000"/>
                </a:solidFill>
                <a:latin typeface="Lucida Sans" pitchFamily="34" charset="0"/>
              </a:rPr>
              <a:t>'EndNote'</a:t>
            </a:r>
            <a:endParaRPr lang="en-GB" sz="2400" b="1" dirty="0">
              <a:solidFill>
                <a:srgbClr val="000000"/>
              </a:solidFill>
              <a:latin typeface="Lucida Sans" pitchFamily="34" charset="0"/>
            </a:endParaRPr>
          </a:p>
        </p:txBody>
      </p:sp>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180</a:t>
            </a:fld>
            <a:endParaRPr lang="en-GB"/>
          </a:p>
        </p:txBody>
      </p:sp>
    </p:spTree>
    <p:extLst>
      <p:ext uri="{BB962C8B-B14F-4D97-AF65-F5344CB8AC3E}">
        <p14:creationId xmlns:p14="http://schemas.microsoft.com/office/powerpoint/2010/main" val="231886600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25701"/>
                                        </p:tgtEl>
                                        <p:attrNameLst>
                                          <p:attrName>style.visibility</p:attrName>
                                        </p:attrNameLst>
                                      </p:cBhvr>
                                      <p:to>
                                        <p:strVal val="visible"/>
                                      </p:to>
                                    </p:set>
                                    <p:animEffect transition="in" filter="fade">
                                      <p:cBhvr>
                                        <p:cTn id="7" dur="2000"/>
                                        <p:tgtEl>
                                          <p:spTgt spid="925701"/>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925700"/>
                                        </p:tgtEl>
                                        <p:attrNameLst>
                                          <p:attrName>style.visibility</p:attrName>
                                        </p:attrNameLst>
                                      </p:cBhvr>
                                      <p:to>
                                        <p:strVal val="visible"/>
                                      </p:to>
                                    </p:set>
                                    <p:animEffect transition="in" filter="fade">
                                      <p:cBhvr>
                                        <p:cTn id="11" dur="2000"/>
                                        <p:tgtEl>
                                          <p:spTgt spid="92570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5700" grpId="0" animBg="1"/>
      <p:bldP spid="925701" grpId="0" animBg="1"/>
    </p:bldLst>
  </p:timing>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181</a:t>
            </a:fld>
            <a:endParaRPr lang="en-GB"/>
          </a:p>
        </p:txBody>
      </p:sp>
      <p:pic>
        <p:nvPicPr>
          <p:cNvPr id="3" name="Picture 2" descr="Screen Shot 2013-11-08 at 14.55.41.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173" y="548680"/>
            <a:ext cx="9144000" cy="4568580"/>
          </a:xfrm>
          <a:prstGeom prst="rect">
            <a:avLst/>
          </a:prstGeom>
        </p:spPr>
      </p:pic>
      <p:cxnSp>
        <p:nvCxnSpPr>
          <p:cNvPr id="6" name="Straight Arrow Connector 5"/>
          <p:cNvCxnSpPr/>
          <p:nvPr/>
        </p:nvCxnSpPr>
        <p:spPr bwMode="auto">
          <a:xfrm flipV="1">
            <a:off x="4283968" y="4581128"/>
            <a:ext cx="2232248" cy="1152128"/>
          </a:xfrm>
          <a:prstGeom prst="straightConnector1">
            <a:avLst/>
          </a:prstGeom>
          <a:noFill/>
          <a:ln w="57150" cap="flat" cmpd="sng" algn="ctr">
            <a:solidFill>
              <a:srgbClr val="FF0066"/>
            </a:solidFill>
            <a:prstDash val="solid"/>
            <a:round/>
            <a:headEnd type="none" w="med" len="med"/>
            <a:tailEnd type="triangle" w="lg" len="lg"/>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4" name="TextBox 3"/>
          <p:cNvSpPr txBox="1"/>
          <p:nvPr/>
        </p:nvSpPr>
        <p:spPr bwMode="auto">
          <a:xfrm>
            <a:off x="1403648" y="5517232"/>
            <a:ext cx="4824536"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algn="l" eaLnBrk="1" hangingPunct="1"/>
            <a:r>
              <a:rPr lang="en-GB" sz="2400" b="1" dirty="0" smtClean="0">
                <a:solidFill>
                  <a:srgbClr val="000000"/>
                </a:solidFill>
                <a:latin typeface="Lucida Sans" pitchFamily="34" charset="0"/>
              </a:rPr>
              <a:t>Download the Cite While You Write plug-in for Mac here</a:t>
            </a:r>
          </a:p>
        </p:txBody>
      </p:sp>
    </p:spTree>
    <p:extLst>
      <p:ext uri="{BB962C8B-B14F-4D97-AF65-F5344CB8AC3E}">
        <p14:creationId xmlns:p14="http://schemas.microsoft.com/office/powerpoint/2010/main" val="3164609453"/>
      </p:ext>
    </p:extLst>
  </p:cSld>
  <p:clrMapOvr>
    <a:masterClrMapping/>
  </p:clrMapOvr>
  <p:transition spd="med">
    <p:fade/>
  </p:transition>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182</a:t>
            </a:fld>
            <a:endParaRPr lang="en-GB"/>
          </a:p>
        </p:txBody>
      </p:sp>
      <p:pic>
        <p:nvPicPr>
          <p:cNvPr id="3" name="Picture 2" descr="Screen Shot 2013-11-08 at 14.55.57.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014669"/>
            <a:ext cx="9144000" cy="4558311"/>
          </a:xfrm>
          <a:prstGeom prst="rect">
            <a:avLst/>
          </a:prstGeom>
        </p:spPr>
      </p:pic>
    </p:spTree>
    <p:extLst>
      <p:ext uri="{BB962C8B-B14F-4D97-AF65-F5344CB8AC3E}">
        <p14:creationId xmlns:p14="http://schemas.microsoft.com/office/powerpoint/2010/main" val="3725630965"/>
      </p:ext>
    </p:extLst>
  </p:cSld>
  <p:clrMapOvr>
    <a:masterClrMapping/>
  </p:clrMapOvr>
  <p:transition spd="med">
    <p:fade/>
  </p:transition>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creen Shot 2013-11-08 at 14.56.32.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25" y="454351"/>
            <a:ext cx="9144000" cy="5723467"/>
          </a:xfrm>
          <a:prstGeom prst="rect">
            <a:avLst/>
          </a:prstGeom>
        </p:spPr>
      </p:pic>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183</a:t>
            </a:fld>
            <a:endParaRPr lang="en-GB"/>
          </a:p>
        </p:txBody>
      </p:sp>
      <p:sp>
        <p:nvSpPr>
          <p:cNvPr id="5" name="Text Box 10"/>
          <p:cNvSpPr txBox="1">
            <a:spLocks noChangeArrowheads="1"/>
          </p:cNvSpPr>
          <p:nvPr/>
        </p:nvSpPr>
        <p:spPr bwMode="auto">
          <a:xfrm>
            <a:off x="3059832" y="2348880"/>
            <a:ext cx="3600400" cy="784830"/>
          </a:xfrm>
          <a:prstGeom prst="rect">
            <a:avLst/>
          </a:prstGeom>
          <a:solidFill>
            <a:srgbClr val="FFFF99"/>
          </a:solidFill>
          <a:ln w="127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b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l">
              <a:spcBef>
                <a:spcPct val="40000"/>
              </a:spcBef>
              <a:spcAft>
                <a:spcPct val="40000"/>
              </a:spcAft>
            </a:pPr>
            <a:r>
              <a:rPr lang="en-GB" sz="2400" b="1" dirty="0" smtClean="0">
                <a:solidFill>
                  <a:srgbClr val="000000"/>
                </a:solidFill>
                <a:latin typeface="Lucida Sans" pitchFamily="34" charset="0"/>
              </a:rPr>
              <a:t>Go to 'EndNote X7 </a:t>
            </a:r>
            <a:r>
              <a:rPr lang="en-GB" sz="2400" b="1" dirty="0" smtClean="0">
                <a:solidFill>
                  <a:srgbClr val="000000"/>
                </a:solidFill>
                <a:latin typeface="Lucida Sans" pitchFamily="34" charset="0"/>
                <a:sym typeface="Wingdings"/>
              </a:rPr>
              <a:t> Preferences'</a:t>
            </a:r>
            <a:endParaRPr lang="en-GB" sz="2400" b="1" dirty="0">
              <a:solidFill>
                <a:srgbClr val="000000"/>
              </a:solidFill>
              <a:latin typeface="Lucida Sans" pitchFamily="34" charset="0"/>
              <a:sym typeface="Wingdings 3" pitchFamily="18" charset="2"/>
            </a:endParaRPr>
          </a:p>
        </p:txBody>
      </p:sp>
      <p:sp>
        <p:nvSpPr>
          <p:cNvPr id="6" name="Oval 5"/>
          <p:cNvSpPr/>
          <p:nvPr/>
        </p:nvSpPr>
        <p:spPr>
          <a:xfrm>
            <a:off x="395536" y="692696"/>
            <a:ext cx="1800200" cy="648072"/>
          </a:xfrm>
          <a:prstGeom prst="ellipse">
            <a:avLst/>
          </a:prstGeom>
          <a:noFill/>
          <a:ln w="38100">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06363479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0"/>
                                        <p:tgtEl>
                                          <p:spTgt spid="5"/>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Screen Shot 2013-11-08 at 14.56.55.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28392"/>
            <a:ext cx="9144000" cy="6601216"/>
          </a:xfrm>
          <a:prstGeom prst="rect">
            <a:avLst/>
          </a:prstGeom>
        </p:spPr>
      </p:pic>
      <p:sp>
        <p:nvSpPr>
          <p:cNvPr id="3" name="Oval 2"/>
          <p:cNvSpPr/>
          <p:nvPr/>
        </p:nvSpPr>
        <p:spPr>
          <a:xfrm>
            <a:off x="0" y="3284984"/>
            <a:ext cx="2915816" cy="720080"/>
          </a:xfrm>
          <a:prstGeom prst="ellipse">
            <a:avLst/>
          </a:prstGeom>
          <a:noFill/>
          <a:ln w="38100">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p:cNvSpPr txBox="1"/>
          <p:nvPr/>
        </p:nvSpPr>
        <p:spPr bwMode="auto">
          <a:xfrm>
            <a:off x="5076056" y="1052736"/>
            <a:ext cx="3384376"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algn="l" eaLnBrk="1" hangingPunct="1"/>
            <a:r>
              <a:rPr lang="en-GB" sz="2400" b="1" dirty="0" smtClean="0">
                <a:solidFill>
                  <a:srgbClr val="000000"/>
                </a:solidFill>
                <a:latin typeface="Lucida Sans" pitchFamily="34" charset="0"/>
              </a:rPr>
              <a:t>Use Web of Knowledge details</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968421836"/>
      </p:ext>
    </p:extLst>
  </p:cSld>
  <p:clrMapOvr>
    <a:masterClrMapping/>
  </p:clrMapOvr>
  <p:transition spd="med">
    <p:fade/>
  </p:transition>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 Shot 2012-11-27 at 15.36.32.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3608" y="764704"/>
            <a:ext cx="6946900" cy="4889500"/>
          </a:xfrm>
          <a:prstGeom prst="rect">
            <a:avLst/>
          </a:prstGeom>
        </p:spPr>
      </p:pic>
      <p:sp>
        <p:nvSpPr>
          <p:cNvPr id="3" name="TextBox 2"/>
          <p:cNvSpPr txBox="1"/>
          <p:nvPr/>
        </p:nvSpPr>
        <p:spPr bwMode="auto">
          <a:xfrm>
            <a:off x="5292080" y="548680"/>
            <a:ext cx="3024336"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algn="l" eaLnBrk="1" hangingPunct="1"/>
            <a:r>
              <a:rPr lang="en-GB" sz="2400" b="1" dirty="0" smtClean="0">
                <a:solidFill>
                  <a:srgbClr val="000000"/>
                </a:solidFill>
                <a:latin typeface="Lucida Sans" pitchFamily="34" charset="0"/>
              </a:rPr>
              <a:t>Confirm your Web credentials</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3709166950"/>
      </p:ext>
    </p:extLst>
  </p:cSld>
  <p:clrMapOvr>
    <a:masterClrMapping/>
  </p:clrMapOvr>
  <p:transition spd="med">
    <p:fade/>
  </p:transition>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creen Shot 2013-11-08 at 14.57.29.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20688"/>
            <a:ext cx="9144000" cy="5530305"/>
          </a:xfrm>
          <a:prstGeom prst="rect">
            <a:avLst/>
          </a:prstGeom>
        </p:spPr>
      </p:pic>
      <p:sp>
        <p:nvSpPr>
          <p:cNvPr id="3" name="Oval 2"/>
          <p:cNvSpPr/>
          <p:nvPr/>
        </p:nvSpPr>
        <p:spPr>
          <a:xfrm>
            <a:off x="0" y="692696"/>
            <a:ext cx="467544" cy="576064"/>
          </a:xfrm>
          <a:prstGeom prst="ellipse">
            <a:avLst/>
          </a:prstGeom>
          <a:noFill/>
          <a:ln w="38100">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Box 3"/>
          <p:cNvSpPr txBox="1"/>
          <p:nvPr/>
        </p:nvSpPr>
        <p:spPr bwMode="auto">
          <a:xfrm>
            <a:off x="3275856" y="2492896"/>
            <a:ext cx="4752528" cy="46166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Sync the library at any time</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3881916777"/>
      </p:ext>
    </p:extLst>
  </p:cSld>
  <p:clrMapOvr>
    <a:masterClrMapping/>
  </p:clrMapOvr>
  <p:transition spd="med">
    <p:fade/>
  </p:transition>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 Shot 2012-11-27 at 15.38.07.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7584" y="276968"/>
            <a:ext cx="7429500" cy="6464300"/>
          </a:xfrm>
          <a:prstGeom prst="rect">
            <a:avLst/>
          </a:prstGeom>
        </p:spPr>
      </p:pic>
      <p:sp>
        <p:nvSpPr>
          <p:cNvPr id="3" name="TextBox 2"/>
          <p:cNvSpPr txBox="1"/>
          <p:nvPr/>
        </p:nvSpPr>
        <p:spPr bwMode="auto">
          <a:xfrm>
            <a:off x="2699792" y="1988840"/>
            <a:ext cx="2232248" cy="46166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algn="l" eaLnBrk="1" hangingPunct="1"/>
            <a:r>
              <a:rPr lang="en-GB" sz="2400" b="1" dirty="0" smtClean="0">
                <a:solidFill>
                  <a:srgbClr val="000000"/>
                </a:solidFill>
                <a:latin typeface="Lucida Sans" pitchFamily="34" charset="0"/>
              </a:rPr>
              <a:t>Click 'Save'</a:t>
            </a:r>
            <a:endParaRPr lang="en-GB" sz="2400" b="1" dirty="0">
              <a:solidFill>
                <a:srgbClr val="000000"/>
              </a:solidFill>
              <a:latin typeface="Lucida Sans" pitchFamily="34" charset="0"/>
            </a:endParaRPr>
          </a:p>
        </p:txBody>
      </p:sp>
      <p:sp>
        <p:nvSpPr>
          <p:cNvPr id="4" name="TextBox 3"/>
          <p:cNvSpPr txBox="1"/>
          <p:nvPr/>
        </p:nvSpPr>
        <p:spPr bwMode="auto">
          <a:xfrm>
            <a:off x="3059832" y="3249575"/>
            <a:ext cx="4968552" cy="1200329"/>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algn="l" eaLnBrk="1" hangingPunct="1"/>
            <a:r>
              <a:rPr lang="en-GB" sz="2400" b="1" dirty="0" smtClean="0">
                <a:solidFill>
                  <a:srgbClr val="000000"/>
                </a:solidFill>
                <a:latin typeface="Lucida Sans" pitchFamily="34" charset="0"/>
              </a:rPr>
              <a:t>At the first Sync you will be prompted to create a back up Library</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756959538"/>
      </p:ext>
    </p:extLst>
  </p:cSld>
  <p:clrMapOvr>
    <a:masterClrMapping/>
  </p:clrMapOvr>
  <p:transition spd="med">
    <p:fade/>
  </p:transition>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creen Shot 2013-11-08 at 14.55.57.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815294"/>
            <a:ext cx="9144000" cy="4558311"/>
          </a:xfrm>
          <a:prstGeom prst="rect">
            <a:avLst/>
          </a:prstGeom>
        </p:spPr>
      </p:pic>
      <p:sp>
        <p:nvSpPr>
          <p:cNvPr id="3" name="TextBox 2"/>
          <p:cNvSpPr txBox="1"/>
          <p:nvPr/>
        </p:nvSpPr>
        <p:spPr bwMode="auto">
          <a:xfrm>
            <a:off x="3548151" y="5661248"/>
            <a:ext cx="5020763"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algn="l" eaLnBrk="1" hangingPunct="1"/>
            <a:r>
              <a:rPr lang="en-GB" sz="2400" b="1" dirty="0" smtClean="0">
                <a:solidFill>
                  <a:srgbClr val="000000"/>
                </a:solidFill>
                <a:latin typeface="Lucida Sans" pitchFamily="34" charset="0"/>
              </a:rPr>
              <a:t>All references and normal groups are copied</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682905575"/>
      </p:ext>
    </p:extLst>
  </p:cSld>
  <p:clrMapOvr>
    <a:masterClrMapping/>
  </p:clrMapOvr>
  <p:transition spd="med">
    <p:fade/>
  </p:transition>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Using Word with EndNote Online</a:t>
            </a:r>
            <a:endParaRPr lang="en-US" dirty="0"/>
          </a:p>
        </p:txBody>
      </p:sp>
      <p:sp>
        <p:nvSpPr>
          <p:cNvPr id="4" name="Slide Number Placeholder 3"/>
          <p:cNvSpPr>
            <a:spLocks noGrp="1"/>
          </p:cNvSpPr>
          <p:nvPr>
            <p:ph type="sldNum" sz="quarter" idx="12"/>
          </p:nvPr>
        </p:nvSpPr>
        <p:spPr/>
        <p:txBody>
          <a:bodyPr/>
          <a:lstStyle/>
          <a:p>
            <a:pPr>
              <a:defRPr/>
            </a:pPr>
            <a:fld id="{1F67F4B6-871E-4C77-B175-DE993B74D00D}" type="slidenum">
              <a:rPr lang="en-GB" smtClean="0"/>
              <a:pPr>
                <a:defRPr/>
              </a:pPr>
              <a:t>189</a:t>
            </a:fld>
            <a:endParaRPr lang="en-GB"/>
          </a:p>
        </p:txBody>
      </p:sp>
    </p:spTree>
    <p:extLst>
      <p:ext uri="{BB962C8B-B14F-4D97-AF65-F5344CB8AC3E}">
        <p14:creationId xmlns:p14="http://schemas.microsoft.com/office/powerpoint/2010/main" val="3231933864"/>
      </p:ext>
    </p:extLst>
  </p:cSld>
  <p:clrMapOvr>
    <a:masterClrMapping/>
  </p:clrMapOvr>
  <p:transition spd="med">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19</a:t>
            </a:fld>
            <a:endParaRPr lang="en-GB"/>
          </a:p>
        </p:txBody>
      </p:sp>
      <p:pic>
        <p:nvPicPr>
          <p:cNvPr id="3" name="Picture 2" descr="Screen Shot 2013-10-29 at 14.44.55.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934" y="260648"/>
            <a:ext cx="9144000" cy="4606018"/>
          </a:xfrm>
          <a:prstGeom prst="rect">
            <a:avLst/>
          </a:prstGeom>
          <a:ln>
            <a:solidFill>
              <a:srgbClr val="000066"/>
            </a:solidFill>
          </a:ln>
        </p:spPr>
      </p:pic>
      <p:sp>
        <p:nvSpPr>
          <p:cNvPr id="4" name="TextBox 3"/>
          <p:cNvSpPr txBox="1"/>
          <p:nvPr/>
        </p:nvSpPr>
        <p:spPr bwMode="auto">
          <a:xfrm>
            <a:off x="899592" y="5126729"/>
            <a:ext cx="7200800" cy="1200329"/>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algn="l" eaLnBrk="1" hangingPunct="1"/>
            <a:r>
              <a:rPr lang="en-GB" sz="2400" b="1" dirty="0" smtClean="0">
                <a:solidFill>
                  <a:srgbClr val="000000"/>
                </a:solidFill>
                <a:latin typeface="Lucida Sans" pitchFamily="34" charset="0"/>
              </a:rPr>
              <a:t>Choose to view the full reference entry, a preview in the chosen reference style and/or full text of an attached </a:t>
            </a:r>
            <a:r>
              <a:rPr lang="en-GB" sz="2400" b="1" dirty="0" err="1" smtClean="0">
                <a:solidFill>
                  <a:srgbClr val="000000"/>
                </a:solidFill>
                <a:latin typeface="Lucida Sans" pitchFamily="34" charset="0"/>
              </a:rPr>
              <a:t>pdf</a:t>
            </a:r>
            <a:endParaRPr lang="en-GB" sz="2400" b="1" dirty="0" smtClean="0">
              <a:solidFill>
                <a:srgbClr val="000000"/>
              </a:solidFill>
              <a:latin typeface="Lucida Sans" pitchFamily="34" charset="0"/>
            </a:endParaRPr>
          </a:p>
        </p:txBody>
      </p:sp>
    </p:spTree>
    <p:extLst>
      <p:ext uri="{BB962C8B-B14F-4D97-AF65-F5344CB8AC3E}">
        <p14:creationId xmlns:p14="http://schemas.microsoft.com/office/powerpoint/2010/main" val="3615081680"/>
      </p:ext>
    </p:extLst>
  </p:cSld>
  <p:clrMapOvr>
    <a:masterClrMapping/>
  </p:clrMapOvr>
  <p:transition spd="med">
    <p:fade/>
  </p:transition>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190</a:t>
            </a:fld>
            <a:endParaRPr lang="en-GB"/>
          </a:p>
        </p:txBody>
      </p:sp>
      <p:pic>
        <p:nvPicPr>
          <p:cNvPr id="3" name="Picture 2" descr="Screen Shot 2013-11-08 at 14.58.27.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836712"/>
            <a:ext cx="9144000" cy="4551467"/>
          </a:xfrm>
          <a:prstGeom prst="rect">
            <a:avLst/>
          </a:prstGeom>
        </p:spPr>
      </p:pic>
      <p:sp>
        <p:nvSpPr>
          <p:cNvPr id="4" name="TextBox 3"/>
          <p:cNvSpPr txBox="1"/>
          <p:nvPr/>
        </p:nvSpPr>
        <p:spPr bwMode="auto">
          <a:xfrm>
            <a:off x="3707904" y="3933056"/>
            <a:ext cx="4464496"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algn="l" eaLnBrk="1" hangingPunct="1"/>
            <a:r>
              <a:rPr lang="en-GB" sz="2400" b="1" dirty="0" smtClean="0">
                <a:solidFill>
                  <a:srgbClr val="000000"/>
                </a:solidFill>
                <a:latin typeface="Lucida Sans" pitchFamily="34" charset="0"/>
              </a:rPr>
              <a:t>Click to download the CWYW plugin</a:t>
            </a:r>
          </a:p>
        </p:txBody>
      </p:sp>
    </p:spTree>
    <p:extLst>
      <p:ext uri="{BB962C8B-B14F-4D97-AF65-F5344CB8AC3E}">
        <p14:creationId xmlns:p14="http://schemas.microsoft.com/office/powerpoint/2010/main" val="2467067061"/>
      </p:ext>
    </p:extLst>
  </p:cSld>
  <p:clrMapOvr>
    <a:masterClrMapping/>
  </p:clrMapOvr>
  <p:transition spd="med">
    <p:fade/>
  </p:transition>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191</a:t>
            </a:fld>
            <a:endParaRPr lang="en-GB"/>
          </a:p>
        </p:txBody>
      </p:sp>
      <p:pic>
        <p:nvPicPr>
          <p:cNvPr id="3" name="Picture 2" descr="Screen Shot 2013-11-08 at 15.00.50.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0486"/>
            <a:ext cx="9144000" cy="6847514"/>
          </a:xfrm>
          <a:prstGeom prst="rect">
            <a:avLst/>
          </a:prstGeom>
        </p:spPr>
      </p:pic>
      <p:sp>
        <p:nvSpPr>
          <p:cNvPr id="4" name="TextBox 3"/>
          <p:cNvSpPr txBox="1"/>
          <p:nvPr/>
        </p:nvSpPr>
        <p:spPr bwMode="auto">
          <a:xfrm>
            <a:off x="1691680" y="4653136"/>
            <a:ext cx="5328592"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algn="l" eaLnBrk="1" hangingPunct="1"/>
            <a:r>
              <a:rPr lang="en-GB" sz="2400" b="1" dirty="0" smtClean="0">
                <a:solidFill>
                  <a:srgbClr val="000000"/>
                </a:solidFill>
                <a:latin typeface="Lucida Sans" pitchFamily="34" charset="0"/>
              </a:rPr>
              <a:t>Change to the Online toolbar: go to 'Tools, CWYW Preferences'</a:t>
            </a:r>
          </a:p>
        </p:txBody>
      </p:sp>
      <p:sp>
        <p:nvSpPr>
          <p:cNvPr id="5" name="Oval 4"/>
          <p:cNvSpPr/>
          <p:nvPr/>
        </p:nvSpPr>
        <p:spPr bwMode="auto">
          <a:xfrm>
            <a:off x="6156176" y="3434243"/>
            <a:ext cx="3096344" cy="570821"/>
          </a:xfrm>
          <a:prstGeom prst="ellips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rtlCol="0" anchor="ctr"/>
          <a:lstStyle/>
          <a:p>
            <a:pPr algn="ctr"/>
            <a:endParaRPr lang="en-GB"/>
          </a:p>
        </p:txBody>
      </p:sp>
    </p:spTree>
    <p:extLst>
      <p:ext uri="{BB962C8B-B14F-4D97-AF65-F5344CB8AC3E}">
        <p14:creationId xmlns:p14="http://schemas.microsoft.com/office/powerpoint/2010/main" val="1608266350"/>
      </p:ext>
    </p:extLst>
  </p:cSld>
  <p:clrMapOvr>
    <a:masterClrMapping/>
  </p:clrMapOvr>
  <p:transition spd="med">
    <p:fade/>
  </p:transition>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192</a:t>
            </a:fld>
            <a:endParaRPr lang="en-GB"/>
          </a:p>
        </p:txBody>
      </p:sp>
      <p:pic>
        <p:nvPicPr>
          <p:cNvPr id="3" name="Picture 2" descr="Screen Shot 2013-11-08 at 15.01.04.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59632" y="542938"/>
            <a:ext cx="6502400" cy="5727700"/>
          </a:xfrm>
          <a:prstGeom prst="rect">
            <a:avLst/>
          </a:prstGeom>
        </p:spPr>
      </p:pic>
      <p:sp>
        <p:nvSpPr>
          <p:cNvPr id="4" name="Oval 3"/>
          <p:cNvSpPr/>
          <p:nvPr/>
        </p:nvSpPr>
        <p:spPr bwMode="auto">
          <a:xfrm>
            <a:off x="5652120" y="836712"/>
            <a:ext cx="1584176" cy="648072"/>
          </a:xfrm>
          <a:prstGeom prst="ellips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rtlCol="0" anchor="ctr"/>
          <a:lstStyle/>
          <a:p>
            <a:pPr algn="ctr"/>
            <a:endParaRPr lang="en-GB"/>
          </a:p>
        </p:txBody>
      </p:sp>
      <p:sp>
        <p:nvSpPr>
          <p:cNvPr id="5" name="TextBox 4"/>
          <p:cNvSpPr txBox="1"/>
          <p:nvPr/>
        </p:nvSpPr>
        <p:spPr bwMode="auto">
          <a:xfrm>
            <a:off x="3779912" y="2708920"/>
            <a:ext cx="4536504" cy="46166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algn="l" eaLnBrk="1" hangingPunct="1"/>
            <a:r>
              <a:rPr lang="en-GB" sz="2400" b="1" dirty="0" smtClean="0">
                <a:solidFill>
                  <a:srgbClr val="000000"/>
                </a:solidFill>
                <a:latin typeface="Lucida Sans" pitchFamily="34" charset="0"/>
              </a:rPr>
              <a:t>Go to the 'Application' tab</a:t>
            </a:r>
          </a:p>
        </p:txBody>
      </p:sp>
    </p:spTree>
    <p:extLst>
      <p:ext uri="{BB962C8B-B14F-4D97-AF65-F5344CB8AC3E}">
        <p14:creationId xmlns:p14="http://schemas.microsoft.com/office/powerpoint/2010/main" val="2758645274"/>
      </p:ext>
    </p:extLst>
  </p:cSld>
  <p:clrMapOvr>
    <a:masterClrMapping/>
  </p:clrMapOvr>
  <p:transition spd="med">
    <p:fade/>
  </p:transition>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193</a:t>
            </a:fld>
            <a:endParaRPr lang="en-GB"/>
          </a:p>
        </p:txBody>
      </p:sp>
      <p:pic>
        <p:nvPicPr>
          <p:cNvPr id="3" name="Picture 2" descr="Screen Shot 2013-11-08 at 15.01.52.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9592" y="499697"/>
            <a:ext cx="6489700" cy="5702300"/>
          </a:xfrm>
          <a:prstGeom prst="rect">
            <a:avLst/>
          </a:prstGeom>
          <a:ln>
            <a:solidFill>
              <a:srgbClr val="000066"/>
            </a:solidFill>
          </a:ln>
        </p:spPr>
      </p:pic>
      <p:sp>
        <p:nvSpPr>
          <p:cNvPr id="4" name="TextBox 3"/>
          <p:cNvSpPr txBox="1"/>
          <p:nvPr/>
        </p:nvSpPr>
        <p:spPr bwMode="auto">
          <a:xfrm>
            <a:off x="1907704" y="4293096"/>
            <a:ext cx="4392488" cy="46166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algn="l" eaLnBrk="1" hangingPunct="1"/>
            <a:r>
              <a:rPr lang="en-GB" sz="2400" b="1" dirty="0" smtClean="0">
                <a:solidFill>
                  <a:srgbClr val="000000"/>
                </a:solidFill>
                <a:latin typeface="Lucida Sans" pitchFamily="34" charset="0"/>
              </a:rPr>
              <a:t>Switch to EndNote online</a:t>
            </a:r>
          </a:p>
        </p:txBody>
      </p:sp>
      <p:sp>
        <p:nvSpPr>
          <p:cNvPr id="5" name="Oval 4"/>
          <p:cNvSpPr/>
          <p:nvPr/>
        </p:nvSpPr>
        <p:spPr bwMode="auto">
          <a:xfrm>
            <a:off x="1259632" y="2132856"/>
            <a:ext cx="2232248" cy="504056"/>
          </a:xfrm>
          <a:prstGeom prst="ellips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rtlCol="0" anchor="ctr"/>
          <a:lstStyle/>
          <a:p>
            <a:pPr algn="ctr"/>
            <a:endParaRPr lang="en-GB"/>
          </a:p>
        </p:txBody>
      </p:sp>
    </p:spTree>
    <p:extLst>
      <p:ext uri="{BB962C8B-B14F-4D97-AF65-F5344CB8AC3E}">
        <p14:creationId xmlns:p14="http://schemas.microsoft.com/office/powerpoint/2010/main" val="2936247829"/>
      </p:ext>
    </p:extLst>
  </p:cSld>
  <p:clrMapOvr>
    <a:masterClrMapping/>
  </p:clrMapOvr>
  <p:transition spd="med">
    <p:fade/>
  </p:transition>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194</a:t>
            </a:fld>
            <a:endParaRPr lang="en-GB"/>
          </a:p>
        </p:txBody>
      </p:sp>
      <p:pic>
        <p:nvPicPr>
          <p:cNvPr id="4" name="Picture 3" descr="Screen Shot 2013-11-08 at 15.06.46.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528" y="-3517"/>
            <a:ext cx="8477834" cy="6858000"/>
          </a:xfrm>
          <a:prstGeom prst="rect">
            <a:avLst/>
          </a:prstGeom>
        </p:spPr>
      </p:pic>
      <p:cxnSp>
        <p:nvCxnSpPr>
          <p:cNvPr id="6" name="Straight Arrow Connector 5"/>
          <p:cNvCxnSpPr/>
          <p:nvPr/>
        </p:nvCxnSpPr>
        <p:spPr bwMode="auto">
          <a:xfrm flipH="1" flipV="1">
            <a:off x="2555776" y="2492896"/>
            <a:ext cx="576064" cy="1163420"/>
          </a:xfrm>
          <a:prstGeom prst="straightConnector1">
            <a:avLst/>
          </a:prstGeom>
          <a:noFill/>
          <a:ln w="57150" cap="flat" cmpd="sng" algn="ctr">
            <a:solidFill>
              <a:srgbClr val="FF0066"/>
            </a:solidFill>
            <a:prstDash val="solid"/>
            <a:round/>
            <a:headEnd type="none" w="med" len="med"/>
            <a:tailEnd type="triangle" w="lg" len="lg"/>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3" name="TextBox 2"/>
          <p:cNvSpPr txBox="1"/>
          <p:nvPr/>
        </p:nvSpPr>
        <p:spPr bwMode="auto">
          <a:xfrm>
            <a:off x="1835696" y="3425483"/>
            <a:ext cx="3672408" cy="46166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algn="l" eaLnBrk="1" hangingPunct="1"/>
            <a:r>
              <a:rPr lang="en-GB" sz="2400" b="1" dirty="0" smtClean="0">
                <a:solidFill>
                  <a:srgbClr val="000000"/>
                </a:solidFill>
                <a:latin typeface="Lucida Sans" pitchFamily="34" charset="0"/>
              </a:rPr>
              <a:t>Click to find citations</a:t>
            </a:r>
          </a:p>
        </p:txBody>
      </p:sp>
    </p:spTree>
    <p:extLst>
      <p:ext uri="{BB962C8B-B14F-4D97-AF65-F5344CB8AC3E}">
        <p14:creationId xmlns:p14="http://schemas.microsoft.com/office/powerpoint/2010/main" val="1932957707"/>
      </p:ext>
    </p:extLst>
  </p:cSld>
  <p:clrMapOvr>
    <a:masterClrMapping/>
  </p:clrMapOvr>
  <p:transition spd="med">
    <p:fade/>
  </p:transition>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195</a:t>
            </a:fld>
            <a:endParaRPr lang="en-GB"/>
          </a:p>
        </p:txBody>
      </p:sp>
      <p:pic>
        <p:nvPicPr>
          <p:cNvPr id="3" name="Picture 2" descr="Screen Shot 2013-11-08 at 15.08.18.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87624" y="0"/>
            <a:ext cx="6940912" cy="6858000"/>
          </a:xfrm>
          <a:prstGeom prst="rect">
            <a:avLst/>
          </a:prstGeom>
        </p:spPr>
      </p:pic>
      <p:sp>
        <p:nvSpPr>
          <p:cNvPr id="4" name="TextBox 3"/>
          <p:cNvSpPr txBox="1"/>
          <p:nvPr/>
        </p:nvSpPr>
        <p:spPr bwMode="auto">
          <a:xfrm>
            <a:off x="1691680" y="1556792"/>
            <a:ext cx="4680520"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algn="l" eaLnBrk="1" hangingPunct="1"/>
            <a:r>
              <a:rPr lang="en-GB" sz="2400" b="1" dirty="0" smtClean="0">
                <a:solidFill>
                  <a:srgbClr val="000000"/>
                </a:solidFill>
                <a:latin typeface="Lucida Sans" pitchFamily="34" charset="0"/>
              </a:rPr>
              <a:t>Enter a search term and choose required record</a:t>
            </a:r>
          </a:p>
        </p:txBody>
      </p:sp>
      <p:cxnSp>
        <p:nvCxnSpPr>
          <p:cNvPr id="7" name="Straight Arrow Connector 6"/>
          <p:cNvCxnSpPr/>
          <p:nvPr/>
        </p:nvCxnSpPr>
        <p:spPr bwMode="auto">
          <a:xfrm flipH="1">
            <a:off x="6660232" y="4293096"/>
            <a:ext cx="396044" cy="1224136"/>
          </a:xfrm>
          <a:prstGeom prst="straightConnector1">
            <a:avLst/>
          </a:prstGeom>
          <a:noFill/>
          <a:ln w="57150" cap="flat" cmpd="sng" algn="ctr">
            <a:solidFill>
              <a:srgbClr val="FF0066"/>
            </a:solidFill>
            <a:prstDash val="solid"/>
            <a:round/>
            <a:headEnd type="none" w="med" len="med"/>
            <a:tailEnd type="triangle" w="lg" len="lg"/>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5" name="TextBox 4"/>
          <p:cNvSpPr txBox="1"/>
          <p:nvPr/>
        </p:nvSpPr>
        <p:spPr bwMode="auto">
          <a:xfrm>
            <a:off x="5652120" y="3429000"/>
            <a:ext cx="2808312" cy="1200329"/>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algn="l" eaLnBrk="1" hangingPunct="1"/>
            <a:r>
              <a:rPr lang="en-GB" sz="2400" b="1" dirty="0" smtClean="0">
                <a:solidFill>
                  <a:srgbClr val="000000"/>
                </a:solidFill>
                <a:latin typeface="Lucida Sans" pitchFamily="34" charset="0"/>
              </a:rPr>
              <a:t>Click 'Insert' or choose citation format</a:t>
            </a:r>
          </a:p>
        </p:txBody>
      </p:sp>
    </p:spTree>
    <p:extLst>
      <p:ext uri="{BB962C8B-B14F-4D97-AF65-F5344CB8AC3E}">
        <p14:creationId xmlns:p14="http://schemas.microsoft.com/office/powerpoint/2010/main" val="2464321610"/>
      </p:ext>
    </p:extLst>
  </p:cSld>
  <p:clrMapOvr>
    <a:masterClrMapping/>
  </p:clrMapOvr>
  <p:transition spd="med">
    <p:fade/>
  </p:transition>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196</a:t>
            </a:fld>
            <a:endParaRPr lang="en-GB"/>
          </a:p>
        </p:txBody>
      </p:sp>
      <p:pic>
        <p:nvPicPr>
          <p:cNvPr id="3" name="Picture 2" descr="Screen Shot 2013-11-08 at 15.08.38.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9512" y="0"/>
            <a:ext cx="8464851" cy="6858000"/>
          </a:xfrm>
          <a:prstGeom prst="rect">
            <a:avLst/>
          </a:prstGeom>
        </p:spPr>
      </p:pic>
    </p:spTree>
    <p:extLst>
      <p:ext uri="{BB962C8B-B14F-4D97-AF65-F5344CB8AC3E}">
        <p14:creationId xmlns:p14="http://schemas.microsoft.com/office/powerpoint/2010/main" val="4029756216"/>
      </p:ext>
    </p:extLst>
  </p:cSld>
  <p:clrMapOvr>
    <a:masterClrMapping/>
  </p:clrMapOvr>
  <p:transition spd="med">
    <p:fade/>
  </p:transition>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197</a:t>
            </a:fld>
            <a:endParaRPr lang="en-GB"/>
          </a:p>
        </p:txBody>
      </p:sp>
      <p:pic>
        <p:nvPicPr>
          <p:cNvPr id="3" name="Picture 2" descr="Screen Shot 2013-11-08 at 15.09.31.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87624" y="585555"/>
            <a:ext cx="6921500" cy="5257800"/>
          </a:xfrm>
          <a:prstGeom prst="rect">
            <a:avLst/>
          </a:prstGeom>
          <a:ln>
            <a:solidFill>
              <a:srgbClr val="000066"/>
            </a:solidFill>
          </a:ln>
        </p:spPr>
      </p:pic>
      <p:sp>
        <p:nvSpPr>
          <p:cNvPr id="4" name="TextBox 3"/>
          <p:cNvSpPr txBox="1"/>
          <p:nvPr/>
        </p:nvSpPr>
        <p:spPr bwMode="auto">
          <a:xfrm>
            <a:off x="3203848" y="3789040"/>
            <a:ext cx="4032448"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algn="l" eaLnBrk="1" hangingPunct="1"/>
            <a:r>
              <a:rPr lang="en-GB" sz="2400" b="1" dirty="0" smtClean="0">
                <a:solidFill>
                  <a:srgbClr val="000000"/>
                </a:solidFill>
                <a:latin typeface="Lucida Sans" pitchFamily="34" charset="0"/>
              </a:rPr>
              <a:t>Use the layout tab to modify the bibliography</a:t>
            </a:r>
          </a:p>
        </p:txBody>
      </p:sp>
      <p:sp>
        <p:nvSpPr>
          <p:cNvPr id="5" name="Oval 4"/>
          <p:cNvSpPr/>
          <p:nvPr/>
        </p:nvSpPr>
        <p:spPr bwMode="auto">
          <a:xfrm>
            <a:off x="5004048" y="836712"/>
            <a:ext cx="1296144" cy="648072"/>
          </a:xfrm>
          <a:prstGeom prst="ellips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rtlCol="0" anchor="ctr"/>
          <a:lstStyle/>
          <a:p>
            <a:pPr algn="ctr"/>
            <a:endParaRPr lang="en-GB"/>
          </a:p>
        </p:txBody>
      </p:sp>
    </p:spTree>
    <p:extLst>
      <p:ext uri="{BB962C8B-B14F-4D97-AF65-F5344CB8AC3E}">
        <p14:creationId xmlns:p14="http://schemas.microsoft.com/office/powerpoint/2010/main" val="4138446224"/>
      </p:ext>
    </p:extLst>
  </p:cSld>
  <p:clrMapOvr>
    <a:masterClrMapping/>
  </p:clrMapOvr>
  <p:transition spd="med">
    <p:fade/>
  </p:transition>
</p:sld>
</file>

<file path=ppt/slides/slide1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198</a:t>
            </a:fld>
            <a:endParaRPr lang="en-GB"/>
          </a:p>
        </p:txBody>
      </p:sp>
      <p:pic>
        <p:nvPicPr>
          <p:cNvPr id="4" name="Picture 3" descr="Screen Shot 2013-11-08 at 15.11.19.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528" y="-26397"/>
            <a:ext cx="8430936" cy="6858000"/>
          </a:xfrm>
          <a:prstGeom prst="rect">
            <a:avLst/>
          </a:prstGeom>
        </p:spPr>
      </p:pic>
      <p:sp>
        <p:nvSpPr>
          <p:cNvPr id="3" name="TextBox 2"/>
          <p:cNvSpPr txBox="1"/>
          <p:nvPr/>
        </p:nvSpPr>
        <p:spPr bwMode="auto">
          <a:xfrm>
            <a:off x="2267744" y="2780928"/>
            <a:ext cx="5184576"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algn="l" eaLnBrk="1" hangingPunct="1"/>
            <a:r>
              <a:rPr lang="en-GB" sz="2400" b="1" dirty="0" smtClean="0">
                <a:solidFill>
                  <a:srgbClr val="000000"/>
                </a:solidFill>
                <a:latin typeface="Lucida Sans" pitchFamily="34" charset="0"/>
              </a:rPr>
              <a:t>Use the Edit &amp; Manage Citations tab to make changes</a:t>
            </a:r>
          </a:p>
        </p:txBody>
      </p:sp>
    </p:spTree>
    <p:extLst>
      <p:ext uri="{BB962C8B-B14F-4D97-AF65-F5344CB8AC3E}">
        <p14:creationId xmlns:p14="http://schemas.microsoft.com/office/powerpoint/2010/main" val="3196952198"/>
      </p:ext>
    </p:extLst>
  </p:cSld>
  <p:clrMapOvr>
    <a:masterClrMapping/>
  </p:clrMapOvr>
  <p:transition spd="med">
    <p:fade/>
  </p:transition>
</p:sld>
</file>

<file path=ppt/slides/slide1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199</a:t>
            </a:fld>
            <a:endParaRPr lang="en-GB"/>
          </a:p>
        </p:txBody>
      </p:sp>
      <p:pic>
        <p:nvPicPr>
          <p:cNvPr id="3" name="Picture 2" descr="Screen Shot 2013-11-08 at 15.10.58.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87624" y="7212"/>
            <a:ext cx="6845643" cy="6858000"/>
          </a:xfrm>
          <a:prstGeom prst="rect">
            <a:avLst/>
          </a:prstGeom>
        </p:spPr>
      </p:pic>
      <p:cxnSp>
        <p:nvCxnSpPr>
          <p:cNvPr id="6" name="Straight Arrow Connector 5"/>
          <p:cNvCxnSpPr/>
          <p:nvPr/>
        </p:nvCxnSpPr>
        <p:spPr bwMode="auto">
          <a:xfrm flipH="1">
            <a:off x="2555776" y="2924944"/>
            <a:ext cx="144016" cy="2088232"/>
          </a:xfrm>
          <a:prstGeom prst="straightConnector1">
            <a:avLst/>
          </a:prstGeom>
          <a:noFill/>
          <a:ln w="57150" cap="flat" cmpd="sng" algn="ctr">
            <a:solidFill>
              <a:srgbClr val="FF0066"/>
            </a:solidFill>
            <a:prstDash val="solid"/>
            <a:round/>
            <a:headEnd type="none" w="med" len="med"/>
            <a:tailEnd type="arrow"/>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4" name="TextBox 3"/>
          <p:cNvSpPr txBox="1"/>
          <p:nvPr/>
        </p:nvSpPr>
        <p:spPr bwMode="auto">
          <a:xfrm>
            <a:off x="1907704" y="2132856"/>
            <a:ext cx="3024336" cy="1200329"/>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algn="l" eaLnBrk="1" hangingPunct="1"/>
            <a:r>
              <a:rPr lang="en-GB" sz="2400" b="1" dirty="0" smtClean="0">
                <a:solidFill>
                  <a:srgbClr val="000000"/>
                </a:solidFill>
                <a:latin typeface="Lucida Sans" pitchFamily="34" charset="0"/>
              </a:rPr>
              <a:t>Use the Suffix box to add page numbers</a:t>
            </a:r>
          </a:p>
        </p:txBody>
      </p:sp>
    </p:spTree>
    <p:extLst>
      <p:ext uri="{BB962C8B-B14F-4D97-AF65-F5344CB8AC3E}">
        <p14:creationId xmlns:p14="http://schemas.microsoft.com/office/powerpoint/2010/main" val="3208563223"/>
      </p:ext>
    </p:extLst>
  </p:cSld>
  <p:clrMapOvr>
    <a:masterClrMapping/>
  </p:clrMapOvr>
  <p:transition spd="med">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lstStyle/>
          <a:p>
            <a:pPr eaLnBrk="1" hangingPunct="1"/>
            <a:r>
              <a:rPr lang="en-GB" smtClean="0"/>
              <a:t>What is EndNote for?</a:t>
            </a:r>
          </a:p>
        </p:txBody>
      </p:sp>
      <p:sp>
        <p:nvSpPr>
          <p:cNvPr id="3075" name="Rectangle 3"/>
          <p:cNvSpPr>
            <a:spLocks noGrp="1" noChangeArrowheads="1"/>
          </p:cNvSpPr>
          <p:nvPr>
            <p:ph type="body" idx="1"/>
          </p:nvPr>
        </p:nvSpPr>
        <p:spPr>
          <a:xfrm>
            <a:off x="323850" y="2205038"/>
            <a:ext cx="8426450" cy="3744912"/>
          </a:xfrm>
        </p:spPr>
        <p:txBody>
          <a:bodyPr/>
          <a:lstStyle/>
          <a:p>
            <a:pPr eaLnBrk="1" hangingPunct="1">
              <a:spcBef>
                <a:spcPct val="0"/>
              </a:spcBef>
            </a:pPr>
            <a:r>
              <a:rPr lang="en-GB" smtClean="0"/>
              <a:t>Build a personal reference library</a:t>
            </a:r>
          </a:p>
          <a:p>
            <a:pPr eaLnBrk="1" hangingPunct="1">
              <a:spcBef>
                <a:spcPct val="0"/>
              </a:spcBef>
              <a:buFont typeface="Wingdings" pitchFamily="2" charset="2"/>
              <a:buNone/>
            </a:pPr>
            <a:endParaRPr lang="en-GB" smtClean="0"/>
          </a:p>
          <a:p>
            <a:pPr eaLnBrk="1" hangingPunct="1">
              <a:spcBef>
                <a:spcPct val="0"/>
              </a:spcBef>
            </a:pPr>
            <a:r>
              <a:rPr lang="en-GB" smtClean="0"/>
              <a:t>Search databases and export references</a:t>
            </a:r>
          </a:p>
          <a:p>
            <a:pPr eaLnBrk="1" hangingPunct="1">
              <a:spcBef>
                <a:spcPct val="0"/>
              </a:spcBef>
              <a:buFont typeface="Wingdings" pitchFamily="2" charset="2"/>
              <a:buNone/>
            </a:pPr>
            <a:endParaRPr lang="en-GB" smtClean="0"/>
          </a:p>
          <a:p>
            <a:pPr eaLnBrk="1" hangingPunct="1">
              <a:spcBef>
                <a:spcPct val="0"/>
              </a:spcBef>
            </a:pPr>
            <a:r>
              <a:rPr lang="en-GB" smtClean="0"/>
              <a:t>Customise EndNote</a:t>
            </a:r>
          </a:p>
          <a:p>
            <a:pPr eaLnBrk="1" hangingPunct="1">
              <a:spcBef>
                <a:spcPct val="0"/>
              </a:spcBef>
            </a:pPr>
            <a:endParaRPr lang="en-GB" smtClean="0"/>
          </a:p>
          <a:p>
            <a:pPr eaLnBrk="1" hangingPunct="1">
              <a:spcBef>
                <a:spcPct val="0"/>
              </a:spcBef>
            </a:pPr>
            <a:r>
              <a:rPr lang="en-GB" smtClean="0"/>
              <a:t>Insert citations and build bibliography</a:t>
            </a:r>
          </a:p>
          <a:p>
            <a:pPr eaLnBrk="1" hangingPunct="1">
              <a:spcBef>
                <a:spcPct val="0"/>
              </a:spcBef>
              <a:buFont typeface="Wingdings" pitchFamily="2" charset="2"/>
              <a:buNone/>
            </a:pPr>
            <a:endParaRPr lang="en-GB" smtClean="0"/>
          </a:p>
          <a:p>
            <a:pPr eaLnBrk="1" hangingPunct="1">
              <a:spcBef>
                <a:spcPct val="0"/>
              </a:spcBef>
            </a:pPr>
            <a:endParaRPr lang="en-GB" smtClean="0"/>
          </a:p>
          <a:p>
            <a:pPr eaLnBrk="1" hangingPunct="1">
              <a:spcBef>
                <a:spcPct val="0"/>
              </a:spcBef>
              <a:buFont typeface="Wingdings" pitchFamily="2" charset="2"/>
              <a:buNone/>
            </a:pPr>
            <a:endParaRPr lang="en-GB" smtClean="0"/>
          </a:p>
          <a:p>
            <a:pPr eaLnBrk="1" hangingPunct="1">
              <a:spcBef>
                <a:spcPct val="0"/>
              </a:spcBef>
            </a:pPr>
            <a:endParaRPr lang="en-GB" smtClean="0"/>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2</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075">
                                            <p:txEl>
                                              <p:pRg st="0" end="0"/>
                                            </p:txEl>
                                          </p:spTgt>
                                        </p:tgtEl>
                                        <p:attrNameLst>
                                          <p:attrName>style.visibility</p:attrName>
                                        </p:attrNameLst>
                                      </p:cBhvr>
                                      <p:to>
                                        <p:strVal val="visible"/>
                                      </p:to>
                                    </p:set>
                                    <p:animEffect transition="in" filter="fade">
                                      <p:cBhvr>
                                        <p:cTn id="7" dur="2000"/>
                                        <p:tgtEl>
                                          <p:spTgt spid="3075">
                                            <p:txEl>
                                              <p:pRg st="0" end="0"/>
                                            </p:txEl>
                                          </p:spTgt>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3075">
                                            <p:txEl>
                                              <p:pRg st="2" end="2"/>
                                            </p:txEl>
                                          </p:spTgt>
                                        </p:tgtEl>
                                        <p:attrNameLst>
                                          <p:attrName>style.visibility</p:attrName>
                                        </p:attrNameLst>
                                      </p:cBhvr>
                                      <p:to>
                                        <p:strVal val="visible"/>
                                      </p:to>
                                    </p:set>
                                    <p:animEffect transition="in" filter="fade">
                                      <p:cBhvr>
                                        <p:cTn id="11" dur="2000"/>
                                        <p:tgtEl>
                                          <p:spTgt spid="3075">
                                            <p:txEl>
                                              <p:pRg st="2" end="2"/>
                                            </p:txEl>
                                          </p:spTgt>
                                        </p:tgtEl>
                                      </p:cBhvr>
                                    </p:animEffect>
                                  </p:childTnLst>
                                </p:cTn>
                              </p:par>
                            </p:childTnLst>
                          </p:cTn>
                        </p:par>
                        <p:par>
                          <p:cTn id="12" fill="hold" nodeType="afterGroup">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3075">
                                            <p:txEl>
                                              <p:pRg st="4" end="4"/>
                                            </p:txEl>
                                          </p:spTgt>
                                        </p:tgtEl>
                                        <p:attrNameLst>
                                          <p:attrName>style.visibility</p:attrName>
                                        </p:attrNameLst>
                                      </p:cBhvr>
                                      <p:to>
                                        <p:strVal val="visible"/>
                                      </p:to>
                                    </p:set>
                                    <p:animEffect transition="in" filter="fade">
                                      <p:cBhvr>
                                        <p:cTn id="15" dur="2000"/>
                                        <p:tgtEl>
                                          <p:spTgt spid="3075">
                                            <p:txEl>
                                              <p:pRg st="4" end="4"/>
                                            </p:txEl>
                                          </p:spTgt>
                                        </p:tgtEl>
                                      </p:cBhvr>
                                    </p:animEffect>
                                  </p:childTnLst>
                                </p:cTn>
                              </p:par>
                            </p:childTnLst>
                          </p:cTn>
                        </p:par>
                        <p:par>
                          <p:cTn id="16" fill="hold" nodeType="afterGroup">
                            <p:stCondLst>
                              <p:cond delay="6000"/>
                            </p:stCondLst>
                            <p:childTnLst>
                              <p:par>
                                <p:cTn id="17" presetID="10" presetClass="entr" presetSubtype="0" fill="hold" grpId="0" nodeType="afterEffect">
                                  <p:stCondLst>
                                    <p:cond delay="0"/>
                                  </p:stCondLst>
                                  <p:childTnLst>
                                    <p:set>
                                      <p:cBhvr>
                                        <p:cTn id="18" dur="1" fill="hold">
                                          <p:stCondLst>
                                            <p:cond delay="0"/>
                                          </p:stCondLst>
                                        </p:cTn>
                                        <p:tgtEl>
                                          <p:spTgt spid="3075">
                                            <p:txEl>
                                              <p:pRg st="6" end="6"/>
                                            </p:txEl>
                                          </p:spTgt>
                                        </p:tgtEl>
                                        <p:attrNameLst>
                                          <p:attrName>style.visibility</p:attrName>
                                        </p:attrNameLst>
                                      </p:cBhvr>
                                      <p:to>
                                        <p:strVal val="visible"/>
                                      </p:to>
                                    </p:set>
                                    <p:animEffect transition="in" filter="fade">
                                      <p:cBhvr>
                                        <p:cTn id="19" dur="2000"/>
                                        <p:tgtEl>
                                          <p:spTgt spid="3075">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5" grpId="0" uiExpand="1"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20</a:t>
            </a:fld>
            <a:endParaRPr lang="en-GB"/>
          </a:p>
        </p:txBody>
      </p:sp>
      <p:pic>
        <p:nvPicPr>
          <p:cNvPr id="3" name="Picture 2" descr="Screen Shot 2013-10-29 at 14.45.22.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795794"/>
            <a:ext cx="9144000" cy="4599214"/>
          </a:xfrm>
          <a:prstGeom prst="rect">
            <a:avLst/>
          </a:prstGeom>
        </p:spPr>
      </p:pic>
      <p:sp>
        <p:nvSpPr>
          <p:cNvPr id="4" name="TextBox 3"/>
          <p:cNvSpPr txBox="1"/>
          <p:nvPr/>
        </p:nvSpPr>
        <p:spPr bwMode="auto">
          <a:xfrm>
            <a:off x="1907704" y="4293096"/>
            <a:ext cx="6408712" cy="46166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algn="l" eaLnBrk="1" hangingPunct="1"/>
            <a:r>
              <a:rPr lang="en-GB" sz="2400" b="1" dirty="0" smtClean="0">
                <a:solidFill>
                  <a:srgbClr val="000000"/>
                </a:solidFill>
                <a:latin typeface="Lucida Sans" pitchFamily="34" charset="0"/>
              </a:rPr>
              <a:t>…or simply view the list of references</a:t>
            </a:r>
          </a:p>
        </p:txBody>
      </p:sp>
      <p:sp>
        <p:nvSpPr>
          <p:cNvPr id="5" name="Oval 4"/>
          <p:cNvSpPr/>
          <p:nvPr/>
        </p:nvSpPr>
        <p:spPr bwMode="auto">
          <a:xfrm>
            <a:off x="7380312" y="2348880"/>
            <a:ext cx="1656184" cy="504056"/>
          </a:xfrm>
          <a:prstGeom prst="ellips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rtlCol="0" anchor="ctr"/>
          <a:lstStyle/>
          <a:p>
            <a:pPr algn="ctr"/>
            <a:endParaRPr lang="en-GB"/>
          </a:p>
        </p:txBody>
      </p:sp>
    </p:spTree>
    <p:extLst>
      <p:ext uri="{BB962C8B-B14F-4D97-AF65-F5344CB8AC3E}">
        <p14:creationId xmlns:p14="http://schemas.microsoft.com/office/powerpoint/2010/main" val="1867979108"/>
      </p:ext>
    </p:extLst>
  </p:cSld>
  <p:clrMapOvr>
    <a:masterClrMapping/>
  </p:clrMapOvr>
  <p:transition spd="med">
    <p:fade/>
  </p:transition>
</p:sld>
</file>

<file path=ppt/slides/slide2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creen Shot 2013-11-08 at 15.11.19.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528" y="-24727"/>
            <a:ext cx="8430936" cy="6858000"/>
          </a:xfrm>
          <a:prstGeom prst="rect">
            <a:avLst/>
          </a:prstGeom>
        </p:spPr>
      </p:pic>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200</a:t>
            </a:fld>
            <a:endParaRPr lang="en-GB"/>
          </a:p>
        </p:txBody>
      </p:sp>
      <p:sp>
        <p:nvSpPr>
          <p:cNvPr id="4" name="TextBox 3"/>
          <p:cNvSpPr txBox="1"/>
          <p:nvPr/>
        </p:nvSpPr>
        <p:spPr bwMode="auto">
          <a:xfrm>
            <a:off x="3059832" y="3284984"/>
            <a:ext cx="3816424" cy="1200329"/>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algn="l" eaLnBrk="1" hangingPunct="1"/>
            <a:r>
              <a:rPr lang="en-GB" sz="2400" b="1" dirty="0" smtClean="0">
                <a:solidFill>
                  <a:srgbClr val="000000"/>
                </a:solidFill>
                <a:latin typeface="Lucida Sans" pitchFamily="34" charset="0"/>
              </a:rPr>
              <a:t>To remove a citation, go to 'Edit &amp; Manage Citation(s)</a:t>
            </a:r>
          </a:p>
        </p:txBody>
      </p:sp>
    </p:spTree>
    <p:extLst>
      <p:ext uri="{BB962C8B-B14F-4D97-AF65-F5344CB8AC3E}">
        <p14:creationId xmlns:p14="http://schemas.microsoft.com/office/powerpoint/2010/main" val="2148946649"/>
      </p:ext>
    </p:extLst>
  </p:cSld>
  <p:clrMapOvr>
    <a:masterClrMapping/>
  </p:clrMapOvr>
  <p:transition spd="med">
    <p:fade/>
  </p:transition>
</p:sld>
</file>

<file path=ppt/slides/slide2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201</a:t>
            </a:fld>
            <a:endParaRPr lang="en-GB"/>
          </a:p>
        </p:txBody>
      </p:sp>
      <p:pic>
        <p:nvPicPr>
          <p:cNvPr id="3" name="Picture 2" descr="Screen Shot 2013-11-08 at 15.11.59.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5536" y="0"/>
            <a:ext cx="8504415" cy="6858000"/>
          </a:xfrm>
          <a:prstGeom prst="rect">
            <a:avLst/>
          </a:prstGeom>
        </p:spPr>
      </p:pic>
      <p:cxnSp>
        <p:nvCxnSpPr>
          <p:cNvPr id="6" name="Straight Arrow Connector 5"/>
          <p:cNvCxnSpPr/>
          <p:nvPr/>
        </p:nvCxnSpPr>
        <p:spPr bwMode="auto">
          <a:xfrm flipV="1">
            <a:off x="5076056" y="1916832"/>
            <a:ext cx="1584176" cy="230832"/>
          </a:xfrm>
          <a:prstGeom prst="straightConnector1">
            <a:avLst/>
          </a:prstGeom>
          <a:noFill/>
          <a:ln w="57150" cap="flat" cmpd="sng" algn="ctr">
            <a:solidFill>
              <a:srgbClr val="FF0066"/>
            </a:solidFill>
            <a:prstDash val="solid"/>
            <a:round/>
            <a:headEnd type="none" w="med" len="med"/>
            <a:tailEnd type="triangle" w="lg" len="lg"/>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4" name="TextBox 3"/>
          <p:cNvSpPr txBox="1"/>
          <p:nvPr/>
        </p:nvSpPr>
        <p:spPr bwMode="auto">
          <a:xfrm>
            <a:off x="1259632" y="1916832"/>
            <a:ext cx="4248472" cy="46166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algn="l" eaLnBrk="1" hangingPunct="1"/>
            <a:r>
              <a:rPr lang="en-GB" sz="2400" b="1" dirty="0" smtClean="0">
                <a:solidFill>
                  <a:srgbClr val="000000"/>
                </a:solidFill>
                <a:latin typeface="Lucida Sans" pitchFamily="34" charset="0"/>
              </a:rPr>
              <a:t>Click to remove citation</a:t>
            </a:r>
          </a:p>
        </p:txBody>
      </p:sp>
    </p:spTree>
    <p:extLst>
      <p:ext uri="{BB962C8B-B14F-4D97-AF65-F5344CB8AC3E}">
        <p14:creationId xmlns:p14="http://schemas.microsoft.com/office/powerpoint/2010/main" val="1578740883"/>
      </p:ext>
    </p:extLst>
  </p:cSld>
  <p:clrMapOvr>
    <a:masterClrMapping/>
  </p:clrMapOvr>
  <p:transition spd="med">
    <p:fade/>
  </p:transition>
</p:sld>
</file>

<file path=ppt/slides/slide2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202</a:t>
            </a:fld>
            <a:endParaRPr lang="en-GB"/>
          </a:p>
        </p:txBody>
      </p:sp>
      <p:pic>
        <p:nvPicPr>
          <p:cNvPr id="4" name="Picture 3" descr="Screen Shot 2012-11-13 at 13.06.10.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7504" y="0"/>
            <a:ext cx="9003360" cy="6858000"/>
          </a:xfrm>
          <a:prstGeom prst="rect">
            <a:avLst/>
          </a:prstGeom>
        </p:spPr>
      </p:pic>
      <p:pic>
        <p:nvPicPr>
          <p:cNvPr id="3" name="Picture 2" descr="Screen Shot 2013-11-08 at 14.45.45.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98490"/>
            <a:ext cx="9144000" cy="6759510"/>
          </a:xfrm>
          <a:prstGeom prst="rect">
            <a:avLst/>
          </a:prstGeom>
        </p:spPr>
      </p:pic>
    </p:spTree>
    <p:extLst>
      <p:ext uri="{BB962C8B-B14F-4D97-AF65-F5344CB8AC3E}">
        <p14:creationId xmlns:p14="http://schemas.microsoft.com/office/powerpoint/2010/main" val="1160411139"/>
      </p:ext>
    </p:extLst>
  </p:cSld>
  <p:clrMapOvr>
    <a:masterClrMapping/>
  </p:clrMapOvr>
  <p:transition spd="med">
    <p:fade/>
  </p:transition>
  <p:timing>
    <p:tnLst>
      <p:par>
        <p:cTn id="1" dur="indefinite" restart="never" nodeType="tmRoot"/>
      </p:par>
    </p:tnLst>
  </p:timing>
</p:sld>
</file>

<file path=ppt/slides/slide2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203</a:t>
            </a:fld>
            <a:endParaRPr lang="en-GB"/>
          </a:p>
        </p:txBody>
      </p:sp>
      <p:pic>
        <p:nvPicPr>
          <p:cNvPr id="3" name="Picture 2" descr="Screen Shot 2013-11-08 at 15.12.41.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7544" y="0"/>
            <a:ext cx="8480323" cy="6858000"/>
          </a:xfrm>
          <a:prstGeom prst="rect">
            <a:avLst/>
          </a:prstGeom>
        </p:spPr>
      </p:pic>
      <p:sp>
        <p:nvSpPr>
          <p:cNvPr id="4" name="TextBox 3"/>
          <p:cNvSpPr txBox="1"/>
          <p:nvPr/>
        </p:nvSpPr>
        <p:spPr bwMode="auto">
          <a:xfrm>
            <a:off x="3491880" y="2924944"/>
            <a:ext cx="5040560"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algn="l" eaLnBrk="1" hangingPunct="1"/>
            <a:r>
              <a:rPr lang="en-GB" sz="2400" b="1" dirty="0" smtClean="0">
                <a:solidFill>
                  <a:srgbClr val="000000"/>
                </a:solidFill>
                <a:latin typeface="Lucida Sans" pitchFamily="34" charset="0"/>
              </a:rPr>
              <a:t>Click 'Configure Bibliography' to modify layout</a:t>
            </a:r>
          </a:p>
        </p:txBody>
      </p:sp>
      <p:sp>
        <p:nvSpPr>
          <p:cNvPr id="5" name="Oval 4"/>
          <p:cNvSpPr/>
          <p:nvPr/>
        </p:nvSpPr>
        <p:spPr bwMode="auto">
          <a:xfrm>
            <a:off x="3491880" y="2060848"/>
            <a:ext cx="1944216" cy="576064"/>
          </a:xfrm>
          <a:prstGeom prst="ellips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rtlCol="0" anchor="ctr"/>
          <a:lstStyle/>
          <a:p>
            <a:pPr algn="ctr"/>
            <a:endParaRPr lang="en-GB"/>
          </a:p>
        </p:txBody>
      </p:sp>
    </p:spTree>
    <p:extLst>
      <p:ext uri="{BB962C8B-B14F-4D97-AF65-F5344CB8AC3E}">
        <p14:creationId xmlns:p14="http://schemas.microsoft.com/office/powerpoint/2010/main" val="3933630332"/>
      </p:ext>
    </p:extLst>
  </p:cSld>
  <p:clrMapOvr>
    <a:masterClrMapping/>
  </p:clrMapOvr>
  <p:transition spd="med">
    <p:fade/>
  </p:transition>
</p:sld>
</file>

<file path=ppt/slides/slide2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204</a:t>
            </a:fld>
            <a:endParaRPr lang="en-GB"/>
          </a:p>
        </p:txBody>
      </p:sp>
      <p:pic>
        <p:nvPicPr>
          <p:cNvPr id="3" name="Picture 2" descr="Screen Shot 2013-11-08 at 15.12.58.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87624" y="620688"/>
            <a:ext cx="6921500" cy="5219700"/>
          </a:xfrm>
          <a:prstGeom prst="rect">
            <a:avLst/>
          </a:prstGeom>
          <a:ln>
            <a:solidFill>
              <a:srgbClr val="000066"/>
            </a:solidFill>
          </a:ln>
        </p:spPr>
      </p:pic>
      <p:cxnSp>
        <p:nvCxnSpPr>
          <p:cNvPr id="9" name="Straight Arrow Connector 8"/>
          <p:cNvCxnSpPr/>
          <p:nvPr/>
        </p:nvCxnSpPr>
        <p:spPr bwMode="auto">
          <a:xfrm>
            <a:off x="2483768" y="2795736"/>
            <a:ext cx="648072" cy="1857400"/>
          </a:xfrm>
          <a:prstGeom prst="straightConnector1">
            <a:avLst/>
          </a:prstGeom>
          <a:noFill/>
          <a:ln w="57150" cap="flat" cmpd="sng" algn="ctr">
            <a:solidFill>
              <a:srgbClr val="FF0066"/>
            </a:solidFill>
            <a:prstDash val="solid"/>
            <a:round/>
            <a:headEnd type="none" w="med" len="med"/>
            <a:tailEnd type="triangle" w="lg" len="lg"/>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4" name="TextBox 3"/>
          <p:cNvSpPr txBox="1"/>
          <p:nvPr/>
        </p:nvSpPr>
        <p:spPr bwMode="auto">
          <a:xfrm>
            <a:off x="1547664" y="2564904"/>
            <a:ext cx="3816424" cy="46166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algn="l" eaLnBrk="1" hangingPunct="1"/>
            <a:r>
              <a:rPr lang="en-GB" sz="2400" b="1" dirty="0" smtClean="0">
                <a:solidFill>
                  <a:srgbClr val="000000"/>
                </a:solidFill>
                <a:latin typeface="Lucida Sans" pitchFamily="34" charset="0"/>
              </a:rPr>
              <a:t>Remove the indent…</a:t>
            </a:r>
          </a:p>
        </p:txBody>
      </p:sp>
      <p:cxnSp>
        <p:nvCxnSpPr>
          <p:cNvPr id="7" name="Straight Arrow Connector 6"/>
          <p:cNvCxnSpPr/>
          <p:nvPr/>
        </p:nvCxnSpPr>
        <p:spPr bwMode="auto">
          <a:xfrm>
            <a:off x="5076056" y="3772490"/>
            <a:ext cx="720080" cy="1096670"/>
          </a:xfrm>
          <a:prstGeom prst="straightConnector1">
            <a:avLst/>
          </a:prstGeom>
          <a:noFill/>
          <a:ln w="57150" cap="flat" cmpd="sng" algn="ctr">
            <a:solidFill>
              <a:srgbClr val="FF0066"/>
            </a:solidFill>
            <a:prstDash val="solid"/>
            <a:round/>
            <a:headEnd type="none" w="med" len="med"/>
            <a:tailEnd type="triangle" w="lg" len="lg"/>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5" name="TextBox 4"/>
          <p:cNvSpPr txBox="1"/>
          <p:nvPr/>
        </p:nvSpPr>
        <p:spPr bwMode="auto">
          <a:xfrm>
            <a:off x="4355976" y="3356992"/>
            <a:ext cx="3528392"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algn="l" eaLnBrk="1" hangingPunct="1"/>
            <a:r>
              <a:rPr lang="en-GB" sz="2400" b="1" dirty="0" smtClean="0">
                <a:solidFill>
                  <a:srgbClr val="000000"/>
                </a:solidFill>
                <a:latin typeface="Lucida Sans" pitchFamily="34" charset="0"/>
              </a:rPr>
              <a:t>Create a space between references</a:t>
            </a:r>
          </a:p>
        </p:txBody>
      </p:sp>
    </p:spTree>
    <p:extLst>
      <p:ext uri="{BB962C8B-B14F-4D97-AF65-F5344CB8AC3E}">
        <p14:creationId xmlns:p14="http://schemas.microsoft.com/office/powerpoint/2010/main" val="384380803"/>
      </p:ext>
    </p:extLst>
  </p:cSld>
  <p:clrMapOvr>
    <a:masterClrMapping/>
  </p:clrMapOvr>
  <p:transition spd="med">
    <p:fade/>
  </p:transition>
</p:sld>
</file>

<file path=ppt/slides/slide2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205</a:t>
            </a:fld>
            <a:endParaRPr lang="en-GB"/>
          </a:p>
        </p:txBody>
      </p:sp>
      <p:pic>
        <p:nvPicPr>
          <p:cNvPr id="3" name="Picture 2" descr="Screen Shot 2013-11-08 at 15.13.22.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87624" y="634094"/>
            <a:ext cx="6908800" cy="5245100"/>
          </a:xfrm>
          <a:prstGeom prst="rect">
            <a:avLst/>
          </a:prstGeom>
          <a:ln>
            <a:solidFill>
              <a:srgbClr val="000066"/>
            </a:solidFill>
          </a:ln>
        </p:spPr>
      </p:pic>
      <p:sp>
        <p:nvSpPr>
          <p:cNvPr id="4" name="TextBox 3"/>
          <p:cNvSpPr txBox="1"/>
          <p:nvPr/>
        </p:nvSpPr>
        <p:spPr bwMode="auto">
          <a:xfrm>
            <a:off x="4355976" y="2060848"/>
            <a:ext cx="3384376" cy="1200329"/>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algn="l" eaLnBrk="1" hangingPunct="1"/>
            <a:r>
              <a:rPr lang="en-GB" sz="2400" b="1" dirty="0" smtClean="0">
                <a:solidFill>
                  <a:srgbClr val="000000"/>
                </a:solidFill>
                <a:latin typeface="Lucida Sans" pitchFamily="34" charset="0"/>
              </a:rPr>
              <a:t>Click OK when all choices have been made</a:t>
            </a:r>
          </a:p>
        </p:txBody>
      </p:sp>
      <p:sp>
        <p:nvSpPr>
          <p:cNvPr id="5" name="Oval 4"/>
          <p:cNvSpPr/>
          <p:nvPr/>
        </p:nvSpPr>
        <p:spPr bwMode="auto">
          <a:xfrm>
            <a:off x="6660232" y="5157192"/>
            <a:ext cx="1436192" cy="722002"/>
          </a:xfrm>
          <a:prstGeom prst="ellips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rtlCol="0" anchor="ctr"/>
          <a:lstStyle/>
          <a:p>
            <a:pPr algn="ctr"/>
            <a:endParaRPr lang="en-GB"/>
          </a:p>
        </p:txBody>
      </p:sp>
    </p:spTree>
    <p:extLst>
      <p:ext uri="{BB962C8B-B14F-4D97-AF65-F5344CB8AC3E}">
        <p14:creationId xmlns:p14="http://schemas.microsoft.com/office/powerpoint/2010/main" val="2721559572"/>
      </p:ext>
    </p:extLst>
  </p:cSld>
  <p:clrMapOvr>
    <a:masterClrMapping/>
  </p:clrMapOvr>
  <p:transition spd="med">
    <p:fade/>
  </p:transition>
</p:sld>
</file>

<file path=ppt/slides/slide2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206</a:t>
            </a:fld>
            <a:endParaRPr lang="en-GB"/>
          </a:p>
        </p:txBody>
      </p:sp>
      <p:pic>
        <p:nvPicPr>
          <p:cNvPr id="3" name="Picture 2" descr="Screen Shot 2013-11-08 at 15.13.37.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5536" y="5789"/>
            <a:ext cx="8422842" cy="6858000"/>
          </a:xfrm>
          <a:prstGeom prst="rect">
            <a:avLst/>
          </a:prstGeom>
        </p:spPr>
      </p:pic>
    </p:spTree>
    <p:extLst>
      <p:ext uri="{BB962C8B-B14F-4D97-AF65-F5344CB8AC3E}">
        <p14:creationId xmlns:p14="http://schemas.microsoft.com/office/powerpoint/2010/main" val="4090237633"/>
      </p:ext>
    </p:extLst>
  </p:cSld>
  <p:clrMapOvr>
    <a:masterClrMapping/>
  </p:clrMapOvr>
  <p:transition spd="med">
    <p:fade/>
  </p:transition>
</p:sld>
</file>

<file path=ppt/slides/slide2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Rectangle 2"/>
          <p:cNvSpPr>
            <a:spLocks noGrp="1" noChangeArrowheads="1"/>
          </p:cNvSpPr>
          <p:nvPr>
            <p:ph type="title"/>
          </p:nvPr>
        </p:nvSpPr>
        <p:spPr/>
        <p:txBody>
          <a:bodyPr/>
          <a:lstStyle/>
          <a:p>
            <a:pPr eaLnBrk="1" hangingPunct="1"/>
            <a:r>
              <a:rPr lang="en-GB" smtClean="0"/>
              <a:t>Get more help</a:t>
            </a:r>
          </a:p>
        </p:txBody>
      </p:sp>
      <p:sp>
        <p:nvSpPr>
          <p:cNvPr id="124931" name="Rectangle 3"/>
          <p:cNvSpPr>
            <a:spLocks noGrp="1" noChangeArrowheads="1"/>
          </p:cNvSpPr>
          <p:nvPr>
            <p:ph type="body" idx="1"/>
          </p:nvPr>
        </p:nvSpPr>
        <p:spPr>
          <a:xfrm>
            <a:off x="323850" y="2060575"/>
            <a:ext cx="8426450" cy="3313113"/>
          </a:xfrm>
        </p:spPr>
        <p:txBody>
          <a:bodyPr/>
          <a:lstStyle/>
          <a:p>
            <a:pPr eaLnBrk="1" hangingPunct="1"/>
            <a:r>
              <a:rPr lang="en-GB" sz="2600" dirty="0" smtClean="0"/>
              <a:t>Find library guides for PC and Mac at</a:t>
            </a:r>
          </a:p>
          <a:p>
            <a:pPr eaLnBrk="1" hangingPunct="1">
              <a:buFont typeface="Wingdings" pitchFamily="2" charset="2"/>
              <a:buNone/>
            </a:pPr>
            <a:r>
              <a:rPr lang="en-GB" sz="2600" dirty="0" smtClean="0">
                <a:hlinkClick r:id="rId3"/>
              </a:rPr>
              <a:t>http://library.soton.ac.uk</a:t>
            </a:r>
            <a:r>
              <a:rPr lang="en-GB" sz="2600" smtClean="0">
                <a:hlinkClick r:id="rId3"/>
              </a:rPr>
              <a:t>/endnote</a:t>
            </a:r>
            <a:endParaRPr lang="en-GB" sz="2600" smtClean="0"/>
          </a:p>
          <a:p>
            <a:pPr eaLnBrk="1" hangingPunct="1">
              <a:buFont typeface="Wingdings" pitchFamily="2" charset="2"/>
              <a:buNone/>
            </a:pPr>
            <a:endParaRPr lang="en-GB" sz="2600" smtClean="0"/>
          </a:p>
          <a:p>
            <a:pPr eaLnBrk="1" hangingPunct="1">
              <a:buFont typeface="Wingdings" pitchFamily="2" charset="2"/>
              <a:buNone/>
            </a:pPr>
            <a:r>
              <a:rPr lang="en-GB" sz="2600" dirty="0" smtClean="0">
                <a:hlinkClick r:id="rId4"/>
              </a:rPr>
              <a:t>www.edshare.soton.ac.uk</a:t>
            </a:r>
            <a:endParaRPr lang="en-GB" sz="2600" dirty="0" smtClean="0"/>
          </a:p>
          <a:p>
            <a:pPr eaLnBrk="1" hangingPunct="1"/>
            <a:r>
              <a:rPr lang="en-GB" sz="2600" dirty="0" smtClean="0"/>
              <a:t>EndNote Help pages</a:t>
            </a:r>
          </a:p>
          <a:p>
            <a:pPr eaLnBrk="1" hangingPunct="1"/>
            <a:r>
              <a:rPr lang="en-GB" sz="2600" dirty="0" smtClean="0"/>
              <a:t>Contact libenqs@soton.ac.uk</a:t>
            </a:r>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207</a:t>
            </a:fld>
            <a:endParaRPr lang="en-GB"/>
          </a:p>
        </p:txBody>
      </p:sp>
    </p:spTree>
  </p:cSld>
  <p:clrMapOvr>
    <a:masterClrMapping/>
  </p:clrMapOvr>
  <p:transition spd="med">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pPr eaLnBrk="1" hangingPunct="1"/>
            <a:r>
              <a:rPr lang="en-GB" smtClean="0"/>
              <a:t>Change the reference style</a:t>
            </a:r>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21</a:t>
            </a:fld>
            <a:endParaRPr lang="en-GB"/>
          </a:p>
        </p:txBody>
      </p:sp>
    </p:spTree>
  </p:cSld>
  <p:clrMapOvr>
    <a:masterClrMapping/>
  </p:clrMapOvr>
  <p:transition spd="med">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Add all styles to the list</a:t>
            </a:r>
            <a:endParaRPr lang="en-US" dirty="0"/>
          </a:p>
        </p:txBody>
      </p:sp>
      <p:sp>
        <p:nvSpPr>
          <p:cNvPr id="4" name="Slide Number Placeholder 3"/>
          <p:cNvSpPr>
            <a:spLocks noGrp="1"/>
          </p:cNvSpPr>
          <p:nvPr>
            <p:ph type="sldNum" sz="quarter" idx="12"/>
          </p:nvPr>
        </p:nvSpPr>
        <p:spPr/>
        <p:txBody>
          <a:bodyPr/>
          <a:lstStyle/>
          <a:p>
            <a:pPr>
              <a:defRPr/>
            </a:pPr>
            <a:fld id="{1F67F4B6-871E-4C77-B175-DE993B74D00D}" type="slidenum">
              <a:rPr lang="en-GB" smtClean="0"/>
              <a:pPr>
                <a:defRPr/>
              </a:pPr>
              <a:t>22</a:t>
            </a:fld>
            <a:endParaRPr lang="en-GB"/>
          </a:p>
        </p:txBody>
      </p:sp>
    </p:spTree>
    <p:extLst>
      <p:ext uri="{BB962C8B-B14F-4D97-AF65-F5344CB8AC3E}">
        <p14:creationId xmlns:p14="http://schemas.microsoft.com/office/powerpoint/2010/main" val="4254795571"/>
      </p:ext>
    </p:extLst>
  </p:cSld>
  <p:clrMapOvr>
    <a:masterClrMapping/>
  </p:clrMapOvr>
  <p:transition spd="med">
    <p:fad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23</a:t>
            </a:fld>
            <a:endParaRPr lang="en-GB"/>
          </a:p>
        </p:txBody>
      </p:sp>
      <p:sp>
        <p:nvSpPr>
          <p:cNvPr id="5" name="Line 17"/>
          <p:cNvSpPr>
            <a:spLocks noChangeShapeType="1"/>
          </p:cNvSpPr>
          <p:nvPr/>
        </p:nvSpPr>
        <p:spPr bwMode="auto">
          <a:xfrm flipH="1" flipV="1">
            <a:off x="3998404" y="1844822"/>
            <a:ext cx="2517812" cy="3095551"/>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6" name="Text Box 10"/>
          <p:cNvSpPr txBox="1">
            <a:spLocks noChangeArrowheads="1"/>
          </p:cNvSpPr>
          <p:nvPr/>
        </p:nvSpPr>
        <p:spPr bwMode="auto">
          <a:xfrm>
            <a:off x="3275856" y="4149080"/>
            <a:ext cx="4897438" cy="1200328"/>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Go to the </a:t>
            </a:r>
            <a:r>
              <a:rPr lang="en-GB" sz="2400" b="1" dirty="0" smtClean="0">
                <a:solidFill>
                  <a:srgbClr val="000000"/>
                </a:solidFill>
                <a:latin typeface="Lucida Sans" pitchFamily="34" charset="0"/>
              </a:rPr>
              <a:t>Endnote X7 dropdown </a:t>
            </a:r>
            <a:r>
              <a:rPr lang="en-GB" sz="2400" b="1" dirty="0">
                <a:solidFill>
                  <a:srgbClr val="000000"/>
                </a:solidFill>
                <a:latin typeface="Lucida Sans" pitchFamily="34" charset="0"/>
              </a:rPr>
              <a:t>menu and choose </a:t>
            </a:r>
            <a:r>
              <a:rPr lang="en-GB" sz="2400" b="1" dirty="0" smtClean="0">
                <a:solidFill>
                  <a:srgbClr val="000000"/>
                </a:solidFill>
                <a:latin typeface="Lucida Sans" pitchFamily="34" charset="0"/>
              </a:rPr>
              <a:t>'Customizer'</a:t>
            </a:r>
            <a:endParaRPr lang="en-GB" sz="2400" b="1" dirty="0">
              <a:solidFill>
                <a:srgbClr val="000000"/>
              </a:solidFill>
              <a:latin typeface="Lucida Sans" pitchFamily="34" charset="0"/>
            </a:endParaRPr>
          </a:p>
        </p:txBody>
      </p:sp>
      <p:pic>
        <p:nvPicPr>
          <p:cNvPr id="3" name="Picture 2" descr="Screen Shot 2013-10-29 at 14.59.21.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9592" y="764704"/>
            <a:ext cx="3022600" cy="3162300"/>
          </a:xfrm>
          <a:prstGeom prst="rect">
            <a:avLst/>
          </a:prstGeom>
          <a:ln>
            <a:solidFill>
              <a:srgbClr val="000066"/>
            </a:solidFill>
          </a:ln>
        </p:spPr>
      </p:pic>
    </p:spTree>
    <p:extLst>
      <p:ext uri="{BB962C8B-B14F-4D97-AF65-F5344CB8AC3E}">
        <p14:creationId xmlns:p14="http://schemas.microsoft.com/office/powerpoint/2010/main" val="3116610259"/>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000"/>
                                        <p:tgtEl>
                                          <p:spTgt spid="6"/>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creen Shot 2013-10-29 at 15.00.01.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9512" y="116632"/>
            <a:ext cx="8724900" cy="6146800"/>
          </a:xfrm>
          <a:prstGeom prst="rect">
            <a:avLst/>
          </a:prstGeom>
        </p:spPr>
      </p:pic>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24</a:t>
            </a:fld>
            <a:endParaRPr lang="en-GB"/>
          </a:p>
        </p:txBody>
      </p:sp>
      <p:sp>
        <p:nvSpPr>
          <p:cNvPr id="4" name="Line 17"/>
          <p:cNvSpPr>
            <a:spLocks noChangeShapeType="1"/>
          </p:cNvSpPr>
          <p:nvPr/>
        </p:nvSpPr>
        <p:spPr bwMode="auto">
          <a:xfrm>
            <a:off x="6084168" y="4437112"/>
            <a:ext cx="1656184" cy="1296144"/>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5" name="Text Box 10"/>
          <p:cNvSpPr txBox="1">
            <a:spLocks noChangeArrowheads="1"/>
          </p:cNvSpPr>
          <p:nvPr/>
        </p:nvSpPr>
        <p:spPr bwMode="auto">
          <a:xfrm>
            <a:off x="3059832" y="3785508"/>
            <a:ext cx="5328592" cy="1200329"/>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smtClean="0">
                <a:solidFill>
                  <a:srgbClr val="000000"/>
                </a:solidFill>
                <a:latin typeface="Lucida Sans" pitchFamily="34" charset="0"/>
              </a:rPr>
              <a:t>Check the boxes for 'Connections, Import Filters and Output Styles' and choose 'Next'</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2172859639"/>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0"/>
                                        <p:tgtEl>
                                          <p:spTgt spid="5"/>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creen Shot 2013-10-29 at 15.02.36.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052" y="723708"/>
            <a:ext cx="9144000" cy="4609448"/>
          </a:xfrm>
          <a:prstGeom prst="rect">
            <a:avLst/>
          </a:prstGeom>
          <a:ln>
            <a:solidFill>
              <a:srgbClr val="000066"/>
            </a:solidFill>
          </a:ln>
        </p:spPr>
      </p:pic>
      <p:sp>
        <p:nvSpPr>
          <p:cNvPr id="8209" name="Line 17"/>
          <p:cNvSpPr>
            <a:spLocks noChangeShapeType="1"/>
          </p:cNvSpPr>
          <p:nvPr/>
        </p:nvSpPr>
        <p:spPr bwMode="auto">
          <a:xfrm flipH="1" flipV="1">
            <a:off x="2987823" y="4581128"/>
            <a:ext cx="2159159" cy="1008112"/>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8210" name="Text Box 18"/>
          <p:cNvSpPr txBox="1">
            <a:spLocks noChangeArrowheads="1"/>
          </p:cNvSpPr>
          <p:nvPr/>
        </p:nvSpPr>
        <p:spPr bwMode="auto">
          <a:xfrm>
            <a:off x="5292080" y="826847"/>
            <a:ext cx="3384550" cy="85090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The default style is 'Annotated'</a:t>
            </a:r>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25</a:t>
            </a:fld>
            <a:endParaRPr lang="en-GB"/>
          </a:p>
        </p:txBody>
      </p:sp>
      <p:sp>
        <p:nvSpPr>
          <p:cNvPr id="9" name="Line 17"/>
          <p:cNvSpPr>
            <a:spLocks noChangeShapeType="1"/>
          </p:cNvSpPr>
          <p:nvPr/>
        </p:nvSpPr>
        <p:spPr bwMode="auto">
          <a:xfrm flipV="1">
            <a:off x="4602052" y="2564904"/>
            <a:ext cx="1089862" cy="3672408"/>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8202" name="Text Box 10"/>
          <p:cNvSpPr txBox="1">
            <a:spLocks noChangeArrowheads="1"/>
          </p:cNvSpPr>
          <p:nvPr/>
        </p:nvSpPr>
        <p:spPr bwMode="auto">
          <a:xfrm>
            <a:off x="408463" y="5445224"/>
            <a:ext cx="4897438" cy="121602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Go to the dropdown menu and choose 'Select Another Style'</a:t>
            </a:r>
          </a:p>
        </p:txBody>
      </p:sp>
      <p:pic>
        <p:nvPicPr>
          <p:cNvPr id="6" name="Picture 5" descr="Screen Shot 2013-10-29 at 15.03.04.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691914" y="2462919"/>
            <a:ext cx="2019300" cy="2527300"/>
          </a:xfrm>
          <a:prstGeom prst="rect">
            <a:avLst/>
          </a:prstGeom>
          <a:ln>
            <a:solidFill>
              <a:srgbClr val="000066"/>
            </a:solidFill>
          </a:ln>
        </p:spPr>
      </p:pic>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210"/>
                                        </p:tgtEl>
                                        <p:attrNameLst>
                                          <p:attrName>style.visibility</p:attrName>
                                        </p:attrNameLst>
                                      </p:cBhvr>
                                      <p:to>
                                        <p:strVal val="visible"/>
                                      </p:to>
                                    </p:set>
                                    <p:animEffect transition="in" filter="fade">
                                      <p:cBhvr>
                                        <p:cTn id="7" dur="2000"/>
                                        <p:tgtEl>
                                          <p:spTgt spid="8210"/>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8202"/>
                                        </p:tgtEl>
                                        <p:attrNameLst>
                                          <p:attrName>style.visibility</p:attrName>
                                        </p:attrNameLst>
                                      </p:cBhvr>
                                      <p:to>
                                        <p:strVal val="visible"/>
                                      </p:to>
                                    </p:set>
                                    <p:animEffect transition="in" filter="fade">
                                      <p:cBhvr>
                                        <p:cTn id="11" dur="2000"/>
                                        <p:tgtEl>
                                          <p:spTgt spid="8202"/>
                                        </p:tgtEl>
                                      </p:cBhvr>
                                    </p:animEffect>
                                  </p:childTnLst>
                                </p:cTn>
                              </p:par>
                            </p:childTnLst>
                          </p:cTn>
                        </p:par>
                        <p:par>
                          <p:cTn id="12" fill="hold" nodeType="afterGroup">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8209"/>
                                        </p:tgtEl>
                                        <p:attrNameLst>
                                          <p:attrName>style.visibility</p:attrName>
                                        </p:attrNameLst>
                                      </p:cBhvr>
                                      <p:to>
                                        <p:strVal val="visible"/>
                                      </p:to>
                                    </p:set>
                                    <p:animEffect transition="in" filter="fade">
                                      <p:cBhvr>
                                        <p:cTn id="15" dur="2000"/>
                                        <p:tgtEl>
                                          <p:spTgt spid="8209"/>
                                        </p:tgtEl>
                                      </p:cBhvr>
                                    </p:animEffect>
                                  </p:childTnLst>
                                </p:cTn>
                              </p:par>
                            </p:childTnLst>
                          </p:cTn>
                        </p:par>
                        <p:par>
                          <p:cTn id="16" fill="hold">
                            <p:stCondLst>
                              <p:cond delay="6000"/>
                            </p:stCondLst>
                            <p:childTnLst>
                              <p:par>
                                <p:cTn id="17" presetID="10" presetClass="entr" presetSubtype="0" fill="hold" grpId="0" nodeType="after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209" grpId="0" animBg="1"/>
      <p:bldP spid="8210" grpId="0" animBg="1"/>
      <p:bldP spid="9" grpId="0" animBg="1"/>
      <p:bldP spid="8202"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creen Shot 2013-10-29 at 15.05.15.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71600" y="-12329"/>
            <a:ext cx="5964414" cy="6858000"/>
          </a:xfrm>
          <a:prstGeom prst="rect">
            <a:avLst/>
          </a:prstGeom>
        </p:spPr>
      </p:pic>
      <p:sp>
        <p:nvSpPr>
          <p:cNvPr id="92164" name="Line 4"/>
          <p:cNvSpPr>
            <a:spLocks noChangeShapeType="1"/>
          </p:cNvSpPr>
          <p:nvPr/>
        </p:nvSpPr>
        <p:spPr bwMode="auto">
          <a:xfrm flipV="1">
            <a:off x="4716016" y="5229200"/>
            <a:ext cx="1944216" cy="360040"/>
          </a:xfrm>
          <a:prstGeom prst="line">
            <a:avLst/>
          </a:prstGeom>
          <a:noFill/>
          <a:ln w="57150">
            <a:solidFill>
              <a:srgbClr val="FF0066"/>
            </a:solidFill>
            <a:round/>
            <a:headEnd type="triangle" w="lg" len="lg"/>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8" name="Line 4"/>
          <p:cNvSpPr>
            <a:spLocks noChangeShapeType="1"/>
          </p:cNvSpPr>
          <p:nvPr/>
        </p:nvSpPr>
        <p:spPr bwMode="auto">
          <a:xfrm flipV="1">
            <a:off x="6156325" y="4509120"/>
            <a:ext cx="143867" cy="1584176"/>
          </a:xfrm>
          <a:prstGeom prst="line">
            <a:avLst/>
          </a:prstGeom>
          <a:noFill/>
          <a:ln w="57150">
            <a:solidFill>
              <a:srgbClr val="FF0066"/>
            </a:solidFill>
            <a:round/>
            <a:headEnd type="triangle" w="lg" len="lg"/>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92165" name="Text Box 5"/>
          <p:cNvSpPr txBox="1">
            <a:spLocks noChangeArrowheads="1"/>
          </p:cNvSpPr>
          <p:nvPr/>
        </p:nvSpPr>
        <p:spPr bwMode="auto">
          <a:xfrm>
            <a:off x="6156325" y="3068638"/>
            <a:ext cx="2592388" cy="231140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a:solidFill>
                  <a:srgbClr val="000000"/>
                </a:solidFill>
                <a:latin typeface="Lucida Sans" pitchFamily="34" charset="0"/>
              </a:rPr>
              <a:t>Scroll down to select the required reference style and click 'Choose'</a:t>
            </a:r>
          </a:p>
        </p:txBody>
      </p:sp>
      <p:sp>
        <p:nvSpPr>
          <p:cNvPr id="92166" name="Text Box 6"/>
          <p:cNvSpPr txBox="1">
            <a:spLocks noChangeArrowheads="1"/>
          </p:cNvSpPr>
          <p:nvPr/>
        </p:nvSpPr>
        <p:spPr bwMode="auto">
          <a:xfrm>
            <a:off x="6156325" y="908050"/>
            <a:ext cx="2592388" cy="156966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EndNote has </a:t>
            </a:r>
            <a:r>
              <a:rPr lang="en-GB" sz="2400" b="1" dirty="0" smtClean="0">
                <a:solidFill>
                  <a:srgbClr val="000000"/>
                </a:solidFill>
                <a:latin typeface="Lucida Sans" pitchFamily="34" charset="0"/>
              </a:rPr>
              <a:t>nearly 6000 reference </a:t>
            </a:r>
            <a:r>
              <a:rPr lang="en-GB" sz="2400" b="1" dirty="0">
                <a:solidFill>
                  <a:srgbClr val="000000"/>
                </a:solidFill>
                <a:latin typeface="Lucida Sans" pitchFamily="34" charset="0"/>
              </a:rPr>
              <a:t>styles</a:t>
            </a:r>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26</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2166"/>
                                        </p:tgtEl>
                                        <p:attrNameLst>
                                          <p:attrName>style.visibility</p:attrName>
                                        </p:attrNameLst>
                                      </p:cBhvr>
                                      <p:to>
                                        <p:strVal val="visible"/>
                                      </p:to>
                                    </p:set>
                                    <p:animEffect transition="in" filter="fade">
                                      <p:cBhvr>
                                        <p:cTn id="7" dur="2000"/>
                                        <p:tgtEl>
                                          <p:spTgt spid="92166"/>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92165"/>
                                        </p:tgtEl>
                                        <p:attrNameLst>
                                          <p:attrName>style.visibility</p:attrName>
                                        </p:attrNameLst>
                                      </p:cBhvr>
                                      <p:to>
                                        <p:strVal val="visible"/>
                                      </p:to>
                                    </p:set>
                                    <p:animEffect transition="in" filter="fade">
                                      <p:cBhvr>
                                        <p:cTn id="11" dur="2000"/>
                                        <p:tgtEl>
                                          <p:spTgt spid="92165"/>
                                        </p:tgtEl>
                                      </p:cBhvr>
                                    </p:animEffect>
                                  </p:childTnLst>
                                </p:cTn>
                              </p:par>
                            </p:childTnLst>
                          </p:cTn>
                        </p:par>
                        <p:par>
                          <p:cTn id="12" fill="hold" nodeType="afterGroup">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92164"/>
                                        </p:tgtEl>
                                        <p:attrNameLst>
                                          <p:attrName>style.visibility</p:attrName>
                                        </p:attrNameLst>
                                      </p:cBhvr>
                                      <p:to>
                                        <p:strVal val="visible"/>
                                      </p:to>
                                    </p:set>
                                    <p:animEffect transition="in" filter="fade">
                                      <p:cBhvr>
                                        <p:cTn id="15" dur="2000"/>
                                        <p:tgtEl>
                                          <p:spTgt spid="92164"/>
                                        </p:tgtEl>
                                      </p:cBhvr>
                                    </p:animEffect>
                                  </p:childTnLst>
                                </p:cTn>
                              </p:par>
                            </p:childTnLst>
                          </p:cTn>
                        </p:par>
                        <p:par>
                          <p:cTn id="16" fill="hold">
                            <p:stCondLst>
                              <p:cond delay="6000"/>
                            </p:stCondLst>
                            <p:childTnLst>
                              <p:par>
                                <p:cTn id="17" presetID="10" presetClass="entr" presetSubtype="0" fill="hold" grpId="0" nodeType="after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64" grpId="0" animBg="1"/>
      <p:bldP spid="8" grpId="0" animBg="1"/>
      <p:bldP spid="92165" grpId="0" animBg="1"/>
      <p:bldP spid="92166"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Shot 2013-10-29 at 15.05.42.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980728"/>
            <a:ext cx="9151614" cy="3960440"/>
          </a:xfrm>
          <a:prstGeom prst="rect">
            <a:avLst/>
          </a:prstGeom>
          <a:ln>
            <a:solidFill>
              <a:srgbClr val="000066"/>
            </a:solidFill>
          </a:ln>
        </p:spPr>
      </p:pic>
      <p:sp>
        <p:nvSpPr>
          <p:cNvPr id="93189" name="Text Box 5"/>
          <p:cNvSpPr txBox="1">
            <a:spLocks noChangeArrowheads="1"/>
          </p:cNvSpPr>
          <p:nvPr/>
        </p:nvSpPr>
        <p:spPr bwMode="auto">
          <a:xfrm>
            <a:off x="2915816" y="1988840"/>
            <a:ext cx="5329238" cy="85090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a:solidFill>
                  <a:srgbClr val="000000"/>
                </a:solidFill>
                <a:latin typeface="Lucida Sans" pitchFamily="34" charset="0"/>
              </a:rPr>
              <a:t>The library is now formatted in the selected Reference Style</a:t>
            </a:r>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27</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3189"/>
                                        </p:tgtEl>
                                        <p:attrNameLst>
                                          <p:attrName>style.visibility</p:attrName>
                                        </p:attrNameLst>
                                      </p:cBhvr>
                                      <p:to>
                                        <p:strVal val="visible"/>
                                      </p:to>
                                    </p:set>
                                    <p:animEffect transition="in" filter="fade">
                                      <p:cBhvr>
                                        <p:cTn id="7" dur="2000"/>
                                        <p:tgtEl>
                                          <p:spTgt spid="9318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3189"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Download custom styles</a:t>
            </a:r>
            <a:endParaRPr lang="en-US" dirty="0"/>
          </a:p>
        </p:txBody>
      </p:sp>
      <p:sp>
        <p:nvSpPr>
          <p:cNvPr id="4" name="Slide Number Placeholder 3"/>
          <p:cNvSpPr>
            <a:spLocks noGrp="1"/>
          </p:cNvSpPr>
          <p:nvPr>
            <p:ph type="sldNum" sz="quarter" idx="12"/>
          </p:nvPr>
        </p:nvSpPr>
        <p:spPr/>
        <p:txBody>
          <a:bodyPr/>
          <a:lstStyle/>
          <a:p>
            <a:pPr>
              <a:defRPr/>
            </a:pPr>
            <a:fld id="{1F67F4B6-871E-4C77-B175-DE993B74D00D}" type="slidenum">
              <a:rPr lang="en-GB" smtClean="0"/>
              <a:pPr>
                <a:defRPr/>
              </a:pPr>
              <a:t>28</a:t>
            </a:fld>
            <a:endParaRPr lang="en-GB"/>
          </a:p>
        </p:txBody>
      </p:sp>
    </p:spTree>
    <p:extLst>
      <p:ext uri="{BB962C8B-B14F-4D97-AF65-F5344CB8AC3E}">
        <p14:creationId xmlns:p14="http://schemas.microsoft.com/office/powerpoint/2010/main" val="1874392539"/>
      </p:ext>
    </p:extLst>
  </p:cSld>
  <p:clrMapOvr>
    <a:masterClrMapping/>
  </p:clrMapOvr>
  <p:transition spd="med">
    <p:fade/>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Shot 2012-11-12 at 11.01.11.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268760"/>
            <a:ext cx="9144000" cy="3877314"/>
          </a:xfrm>
          <a:prstGeom prst="rect">
            <a:avLst/>
          </a:prstGeom>
          <a:ln>
            <a:solidFill>
              <a:srgbClr val="000066"/>
            </a:solidFill>
          </a:ln>
        </p:spPr>
      </p:pic>
      <p:sp>
        <p:nvSpPr>
          <p:cNvPr id="9227" name="Text Box 11"/>
          <p:cNvSpPr txBox="1">
            <a:spLocks noChangeArrowheads="1"/>
          </p:cNvSpPr>
          <p:nvPr/>
        </p:nvSpPr>
        <p:spPr bwMode="auto">
          <a:xfrm>
            <a:off x="2987824" y="3782442"/>
            <a:ext cx="5329238" cy="85090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It may be necessary to edit the existing reference style</a:t>
            </a:r>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29</a:t>
            </a:fld>
            <a:endParaRPr lang="en-GB"/>
          </a:p>
        </p:txBody>
      </p:sp>
    </p:spTree>
    <p:extLst>
      <p:ext uri="{BB962C8B-B14F-4D97-AF65-F5344CB8AC3E}">
        <p14:creationId xmlns:p14="http://schemas.microsoft.com/office/powerpoint/2010/main" val="2625866793"/>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227"/>
                                        </p:tgtEl>
                                        <p:attrNameLst>
                                          <p:attrName>style.visibility</p:attrName>
                                        </p:attrNameLst>
                                      </p:cBhvr>
                                      <p:to>
                                        <p:strVal val="visible"/>
                                      </p:to>
                                    </p:set>
                                    <p:animEffect transition="in" filter="fade">
                                      <p:cBhvr>
                                        <p:cTn id="7" dur="2000"/>
                                        <p:tgtEl>
                                          <p:spTgt spid="92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27"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lstStyle/>
          <a:p>
            <a:pPr eaLnBrk="1" hangingPunct="1"/>
            <a:r>
              <a:rPr lang="en-GB" smtClean="0"/>
              <a:t>Create or open a library</a:t>
            </a:r>
          </a:p>
        </p:txBody>
      </p:sp>
      <p:sp>
        <p:nvSpPr>
          <p:cNvPr id="6147" name="Rectangle 3"/>
          <p:cNvSpPr>
            <a:spLocks noGrp="1" noChangeArrowheads="1"/>
          </p:cNvSpPr>
          <p:nvPr>
            <p:ph type="body" idx="1"/>
          </p:nvPr>
        </p:nvSpPr>
        <p:spPr>
          <a:xfrm>
            <a:off x="899592" y="2636912"/>
            <a:ext cx="3997325" cy="1799456"/>
          </a:xfrm>
        </p:spPr>
        <p:txBody>
          <a:bodyPr/>
          <a:lstStyle/>
          <a:p>
            <a:pPr eaLnBrk="1" hangingPunct="1">
              <a:buFont typeface="Wingdings" pitchFamily="2" charset="2"/>
              <a:buNone/>
            </a:pPr>
            <a:r>
              <a:rPr lang="en-GB" dirty="0" smtClean="0"/>
              <a:t>Go to the Endnote icon on the taskbar</a:t>
            </a:r>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3</a:t>
            </a:fld>
            <a:endParaRPr lang="en-GB"/>
          </a:p>
        </p:txBody>
      </p:sp>
      <p:pic>
        <p:nvPicPr>
          <p:cNvPr id="4" name="Picture 3" descr="Screen Shot 2013-10-29 at 14.22.15.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52120" y="2528243"/>
            <a:ext cx="1826674" cy="1800200"/>
          </a:xfrm>
          <a:prstGeom prst="rect">
            <a:avLst/>
          </a:prstGeom>
          <a:ln>
            <a:solidFill>
              <a:srgbClr val="000066"/>
            </a:solidFill>
          </a:ln>
        </p:spPr>
      </p:pic>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147">
                                            <p:txEl>
                                              <p:pRg st="0" end="0"/>
                                            </p:txEl>
                                          </p:spTgt>
                                        </p:tgtEl>
                                        <p:attrNameLst>
                                          <p:attrName>style.visibility</p:attrName>
                                        </p:attrNameLst>
                                      </p:cBhvr>
                                      <p:to>
                                        <p:strVal val="visible"/>
                                      </p:to>
                                    </p:set>
                                    <p:animEffect transition="in" filter="fade">
                                      <p:cBhvr>
                                        <p:cTn id="7" dur="2000"/>
                                        <p:tgtEl>
                                          <p:spTgt spid="614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7"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creen Shot 2013-10-29 at 15.07.50.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052736"/>
            <a:ext cx="9144000" cy="4891768"/>
          </a:xfrm>
          <a:prstGeom prst="rect">
            <a:avLst/>
          </a:prstGeom>
        </p:spPr>
      </p:pic>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30</a:t>
            </a:fld>
            <a:endParaRPr lang="en-GB"/>
          </a:p>
        </p:txBody>
      </p:sp>
      <p:sp>
        <p:nvSpPr>
          <p:cNvPr id="5" name="TextBox 4"/>
          <p:cNvSpPr txBox="1"/>
          <p:nvPr/>
        </p:nvSpPr>
        <p:spPr bwMode="auto">
          <a:xfrm>
            <a:off x="611560" y="347464"/>
            <a:ext cx="8064896" cy="46166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algn="l" eaLnBrk="1" hangingPunct="1"/>
            <a:r>
              <a:rPr lang="en-GB" sz="2400" b="1" dirty="0" smtClean="0">
                <a:solidFill>
                  <a:srgbClr val="000000"/>
                </a:solidFill>
                <a:latin typeface="Lucida Sans" pitchFamily="34" charset="0"/>
              </a:rPr>
              <a:t>http://library.soton.ac.uk/endnote/downloads</a:t>
            </a:r>
          </a:p>
        </p:txBody>
      </p:sp>
    </p:spTree>
    <p:extLst>
      <p:ext uri="{BB962C8B-B14F-4D97-AF65-F5344CB8AC3E}">
        <p14:creationId xmlns:p14="http://schemas.microsoft.com/office/powerpoint/2010/main" val="107215052"/>
      </p:ext>
    </p:extLst>
  </p:cSld>
  <p:clrMapOvr>
    <a:masterClrMapping/>
  </p:clrMapOvr>
  <p:transition spd="med">
    <p:fade/>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31</a:t>
            </a:fld>
            <a:endParaRPr lang="en-GB"/>
          </a:p>
        </p:txBody>
      </p:sp>
      <p:pic>
        <p:nvPicPr>
          <p:cNvPr id="3" name="Picture 2" descr="Screen Shot 2013-10-29 at 15.08.19.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87624" y="757832"/>
            <a:ext cx="6286500" cy="4000500"/>
          </a:xfrm>
          <a:prstGeom prst="rect">
            <a:avLst/>
          </a:prstGeom>
          <a:ln>
            <a:solidFill>
              <a:srgbClr val="000066"/>
            </a:solidFill>
          </a:ln>
        </p:spPr>
      </p:pic>
    </p:spTree>
    <p:extLst>
      <p:ext uri="{BB962C8B-B14F-4D97-AF65-F5344CB8AC3E}">
        <p14:creationId xmlns:p14="http://schemas.microsoft.com/office/powerpoint/2010/main" val="1622600382"/>
      </p:ext>
    </p:extLst>
  </p:cSld>
  <p:clrMapOvr>
    <a:masterClrMapping/>
  </p:clrMapOvr>
  <p:transition spd="med">
    <p:fade/>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32</a:t>
            </a:fld>
            <a:endParaRPr lang="en-GB"/>
          </a:p>
        </p:txBody>
      </p:sp>
      <p:pic>
        <p:nvPicPr>
          <p:cNvPr id="3" name="Picture 2" descr="Screen Shot 2013-10-29 at 15.11.09.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149228"/>
            <a:ext cx="5600700" cy="2527300"/>
          </a:xfrm>
          <a:prstGeom prst="rect">
            <a:avLst/>
          </a:prstGeom>
          <a:ln>
            <a:solidFill>
              <a:srgbClr val="000066"/>
            </a:solidFill>
          </a:ln>
        </p:spPr>
      </p:pic>
      <p:pic>
        <p:nvPicPr>
          <p:cNvPr id="4" name="Picture 3" descr="Screen Shot 2013-10-29 at 15.11.46.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03457" y="349927"/>
            <a:ext cx="5613400" cy="2514600"/>
          </a:xfrm>
          <a:prstGeom prst="rect">
            <a:avLst/>
          </a:prstGeom>
          <a:ln>
            <a:solidFill>
              <a:srgbClr val="000066"/>
            </a:solidFill>
          </a:ln>
        </p:spPr>
      </p:pic>
      <p:pic>
        <p:nvPicPr>
          <p:cNvPr id="5" name="Picture 4" descr="Screen Shot 2013-10-29 at 15.12.03.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203848" y="3819621"/>
            <a:ext cx="5638800" cy="2527300"/>
          </a:xfrm>
          <a:prstGeom prst="rect">
            <a:avLst/>
          </a:prstGeom>
          <a:ln>
            <a:solidFill>
              <a:srgbClr val="000066"/>
            </a:solidFill>
          </a:ln>
        </p:spPr>
      </p:pic>
      <p:sp>
        <p:nvSpPr>
          <p:cNvPr id="6" name="TextBox 5"/>
          <p:cNvSpPr txBox="1"/>
          <p:nvPr/>
        </p:nvSpPr>
        <p:spPr bwMode="auto">
          <a:xfrm>
            <a:off x="251520" y="349927"/>
            <a:ext cx="2304256"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algn="l"/>
            <a:r>
              <a:rPr lang="en-GB" sz="2400" b="1" dirty="0">
                <a:solidFill>
                  <a:srgbClr val="000000"/>
                </a:solidFill>
                <a:latin typeface="Lucida Sans" pitchFamily="34" charset="0"/>
              </a:rPr>
              <a:t>Save </a:t>
            </a:r>
            <a:r>
              <a:rPr lang="en-GB" sz="2400" b="1" dirty="0" smtClean="0">
                <a:solidFill>
                  <a:srgbClr val="000000"/>
                </a:solidFill>
                <a:latin typeface="Lucida Sans" pitchFamily="34" charset="0"/>
              </a:rPr>
              <a:t>the file</a:t>
            </a:r>
            <a:endParaRPr lang="en-GB" sz="2400" b="1" dirty="0">
              <a:solidFill>
                <a:srgbClr val="000000"/>
              </a:solidFill>
              <a:latin typeface="Lucida Sans" pitchFamily="34" charset="0"/>
            </a:endParaRPr>
          </a:p>
          <a:p>
            <a:pPr algn="l" eaLnBrk="1" hangingPunct="1"/>
            <a:r>
              <a:rPr lang="en-GB" sz="2400" b="1" dirty="0" smtClean="0">
                <a:solidFill>
                  <a:srgbClr val="000000"/>
                </a:solidFill>
                <a:latin typeface="Lucida Sans" pitchFamily="34" charset="0"/>
              </a:rPr>
              <a:t>required</a:t>
            </a:r>
          </a:p>
        </p:txBody>
      </p:sp>
    </p:spTree>
    <p:extLst>
      <p:ext uri="{BB962C8B-B14F-4D97-AF65-F5344CB8AC3E}">
        <p14:creationId xmlns:p14="http://schemas.microsoft.com/office/powerpoint/2010/main" val="1608825248"/>
      </p:ext>
    </p:extLst>
  </p:cSld>
  <p:clrMapOvr>
    <a:masterClrMapping/>
  </p:clrMapOvr>
  <p:transition spd="med">
    <p:fade/>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33</a:t>
            </a:fld>
            <a:endParaRPr lang="en-GB"/>
          </a:p>
        </p:txBody>
      </p:sp>
      <p:pic>
        <p:nvPicPr>
          <p:cNvPr id="4" name="Picture 3" descr="Screen Shot 2013-10-29 at 15.13.50.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85984"/>
            <a:ext cx="9144000" cy="5225143"/>
          </a:xfrm>
          <a:prstGeom prst="rect">
            <a:avLst/>
          </a:prstGeom>
        </p:spPr>
      </p:pic>
      <p:pic>
        <p:nvPicPr>
          <p:cNvPr id="5" name="Picture 4" descr="Screen Shot 2013-10-29 at 15.14.15.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94001" y="2286505"/>
            <a:ext cx="4318000" cy="3403600"/>
          </a:xfrm>
          <a:prstGeom prst="rect">
            <a:avLst/>
          </a:prstGeom>
        </p:spPr>
      </p:pic>
      <p:sp>
        <p:nvSpPr>
          <p:cNvPr id="3" name="TextBox 2"/>
          <p:cNvSpPr txBox="1"/>
          <p:nvPr/>
        </p:nvSpPr>
        <p:spPr bwMode="auto">
          <a:xfrm>
            <a:off x="251520" y="5589240"/>
            <a:ext cx="3384376" cy="46166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algn="l" eaLnBrk="1" hangingPunct="1"/>
            <a:r>
              <a:rPr lang="en-GB" sz="2400" b="1" dirty="0" smtClean="0">
                <a:solidFill>
                  <a:srgbClr val="000000"/>
                </a:solidFill>
                <a:latin typeface="Lucida Sans" pitchFamily="34" charset="0"/>
              </a:rPr>
              <a:t>Copy the Style file</a:t>
            </a:r>
          </a:p>
        </p:txBody>
      </p:sp>
      <p:sp>
        <p:nvSpPr>
          <p:cNvPr id="6" name="Oval 5"/>
          <p:cNvSpPr/>
          <p:nvPr/>
        </p:nvSpPr>
        <p:spPr bwMode="auto">
          <a:xfrm>
            <a:off x="3635896" y="4797152"/>
            <a:ext cx="4752528" cy="513975"/>
          </a:xfrm>
          <a:prstGeom prst="ellips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rtlCol="0" anchor="ctr"/>
          <a:lstStyle/>
          <a:p>
            <a:pPr algn="ctr"/>
            <a:endParaRPr lang="en-GB"/>
          </a:p>
        </p:txBody>
      </p:sp>
    </p:spTree>
    <p:extLst>
      <p:ext uri="{BB962C8B-B14F-4D97-AF65-F5344CB8AC3E}">
        <p14:creationId xmlns:p14="http://schemas.microsoft.com/office/powerpoint/2010/main" val="3993350260"/>
      </p:ext>
    </p:extLst>
  </p:cSld>
  <p:clrMapOvr>
    <a:masterClrMapping/>
  </p:clrMapOvr>
  <p:transition spd="med">
    <p:fade/>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34</a:t>
            </a:fld>
            <a:endParaRPr lang="en-GB"/>
          </a:p>
        </p:txBody>
      </p:sp>
      <p:pic>
        <p:nvPicPr>
          <p:cNvPr id="5" name="Picture 4" descr="Screen Shot 2013-10-29 at 15.15.56.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476672"/>
            <a:ext cx="9144000" cy="5231938"/>
          </a:xfrm>
          <a:prstGeom prst="rect">
            <a:avLst/>
          </a:prstGeom>
        </p:spPr>
      </p:pic>
      <p:sp>
        <p:nvSpPr>
          <p:cNvPr id="3" name="Oval 2"/>
          <p:cNvSpPr/>
          <p:nvPr/>
        </p:nvSpPr>
        <p:spPr bwMode="auto">
          <a:xfrm>
            <a:off x="5004048" y="4149080"/>
            <a:ext cx="3312368" cy="504056"/>
          </a:xfrm>
          <a:prstGeom prst="ellips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rtlCol="0" anchor="ctr"/>
          <a:lstStyle/>
          <a:p>
            <a:pPr algn="ctr"/>
            <a:endParaRPr lang="en-GB"/>
          </a:p>
        </p:txBody>
      </p:sp>
      <p:sp>
        <p:nvSpPr>
          <p:cNvPr id="4" name="TextBox 3"/>
          <p:cNvSpPr txBox="1"/>
          <p:nvPr/>
        </p:nvSpPr>
        <p:spPr bwMode="auto">
          <a:xfrm>
            <a:off x="251520" y="5949280"/>
            <a:ext cx="7632848" cy="46166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algn="l" eaLnBrk="1" hangingPunct="1"/>
            <a:r>
              <a:rPr lang="en-GB" sz="2400" b="1" dirty="0" smtClean="0">
                <a:solidFill>
                  <a:srgbClr val="000000"/>
                </a:solidFill>
                <a:latin typeface="Lucida Sans" pitchFamily="34" charset="0"/>
              </a:rPr>
              <a:t>Paste in 'Applications </a:t>
            </a:r>
            <a:r>
              <a:rPr lang="en-GB" sz="2400" b="1" dirty="0" smtClean="0">
                <a:solidFill>
                  <a:srgbClr val="000000"/>
                </a:solidFill>
                <a:latin typeface="Lucida Sans" pitchFamily="34" charset="0"/>
                <a:sym typeface="Wingdings"/>
              </a:rPr>
              <a:t></a:t>
            </a:r>
            <a:r>
              <a:rPr lang="en-GB" sz="2400" b="1" dirty="0" smtClean="0">
                <a:solidFill>
                  <a:srgbClr val="000000"/>
                </a:solidFill>
                <a:latin typeface="Lucida Sans" pitchFamily="34" charset="0"/>
              </a:rPr>
              <a:t> EndNote X7 </a:t>
            </a:r>
            <a:r>
              <a:rPr lang="en-GB" sz="2400" b="1" dirty="0">
                <a:solidFill>
                  <a:srgbClr val="000000"/>
                </a:solidFill>
                <a:latin typeface="Lucida Sans" pitchFamily="34" charset="0"/>
                <a:sym typeface="Wingdings"/>
              </a:rPr>
              <a:t></a:t>
            </a:r>
            <a:r>
              <a:rPr lang="en-GB" sz="2400" b="1" dirty="0" smtClean="0">
                <a:solidFill>
                  <a:srgbClr val="000000"/>
                </a:solidFill>
                <a:latin typeface="Lucida Sans" pitchFamily="34" charset="0"/>
              </a:rPr>
              <a:t> Styles'</a:t>
            </a:r>
          </a:p>
        </p:txBody>
      </p:sp>
    </p:spTree>
    <p:extLst>
      <p:ext uri="{BB962C8B-B14F-4D97-AF65-F5344CB8AC3E}">
        <p14:creationId xmlns:p14="http://schemas.microsoft.com/office/powerpoint/2010/main" val="2425163644"/>
      </p:ext>
    </p:extLst>
  </p:cSld>
  <p:clrMapOvr>
    <a:masterClrMapping/>
  </p:clrMapOvr>
  <p:transition spd="med">
    <p:fade/>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35</a:t>
            </a:fld>
            <a:endParaRPr lang="en-GB"/>
          </a:p>
        </p:txBody>
      </p:sp>
      <p:pic>
        <p:nvPicPr>
          <p:cNvPr id="3" name="Picture 2" descr="Screen Shot 2013-10-29 at 15.16.34.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88640"/>
            <a:ext cx="9144000" cy="5213268"/>
          </a:xfrm>
          <a:prstGeom prst="rect">
            <a:avLst/>
          </a:prstGeom>
        </p:spPr>
      </p:pic>
      <p:sp>
        <p:nvSpPr>
          <p:cNvPr id="4" name="TextBox 3"/>
          <p:cNvSpPr txBox="1"/>
          <p:nvPr/>
        </p:nvSpPr>
        <p:spPr bwMode="auto">
          <a:xfrm>
            <a:off x="395536" y="5661248"/>
            <a:ext cx="5976664" cy="46166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algn="l" eaLnBrk="1" hangingPunct="1"/>
            <a:r>
              <a:rPr lang="en-GB" sz="2400" b="1" dirty="0" smtClean="0">
                <a:solidFill>
                  <a:srgbClr val="000000"/>
                </a:solidFill>
                <a:latin typeface="Lucida Sans" pitchFamily="34" charset="0"/>
              </a:rPr>
              <a:t>The file is added to available styles</a:t>
            </a:r>
          </a:p>
        </p:txBody>
      </p:sp>
      <p:sp>
        <p:nvSpPr>
          <p:cNvPr id="5" name="Oval 4"/>
          <p:cNvSpPr/>
          <p:nvPr/>
        </p:nvSpPr>
        <p:spPr bwMode="auto">
          <a:xfrm>
            <a:off x="3962081" y="3140968"/>
            <a:ext cx="2736304" cy="648072"/>
          </a:xfrm>
          <a:prstGeom prst="ellips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rtlCol="0" anchor="ctr"/>
          <a:lstStyle/>
          <a:p>
            <a:pPr algn="ctr"/>
            <a:endParaRPr lang="en-GB"/>
          </a:p>
        </p:txBody>
      </p:sp>
    </p:spTree>
    <p:extLst>
      <p:ext uri="{BB962C8B-B14F-4D97-AF65-F5344CB8AC3E}">
        <p14:creationId xmlns:p14="http://schemas.microsoft.com/office/powerpoint/2010/main" val="3841440499"/>
      </p:ext>
    </p:extLst>
  </p:cSld>
  <p:clrMapOvr>
    <a:masterClrMapping/>
  </p:clrMapOvr>
  <p:transition spd="med">
    <p:fade/>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36</a:t>
            </a:fld>
            <a:endParaRPr lang="en-GB"/>
          </a:p>
        </p:txBody>
      </p:sp>
      <p:pic>
        <p:nvPicPr>
          <p:cNvPr id="3" name="Picture 2" descr="Screen Shot 2013-10-29 at 15.25.50.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91680" y="0"/>
            <a:ext cx="5953648" cy="6858000"/>
          </a:xfrm>
          <a:prstGeom prst="rect">
            <a:avLst/>
          </a:prstGeom>
        </p:spPr>
      </p:pic>
      <p:sp>
        <p:nvSpPr>
          <p:cNvPr id="4" name="TextBox 3"/>
          <p:cNvSpPr txBox="1"/>
          <p:nvPr/>
        </p:nvSpPr>
        <p:spPr bwMode="auto">
          <a:xfrm>
            <a:off x="4932040" y="1836318"/>
            <a:ext cx="4032448" cy="1200329"/>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algn="l" eaLnBrk="1" hangingPunct="1"/>
            <a:r>
              <a:rPr lang="en-GB" sz="2400" b="1" dirty="0" smtClean="0">
                <a:solidFill>
                  <a:srgbClr val="000000"/>
                </a:solidFill>
                <a:latin typeface="Lucida Sans" pitchFamily="34" charset="0"/>
              </a:rPr>
              <a:t>The downloaded style is added to the 'Choose another Style' list</a:t>
            </a:r>
          </a:p>
        </p:txBody>
      </p:sp>
    </p:spTree>
    <p:extLst>
      <p:ext uri="{BB962C8B-B14F-4D97-AF65-F5344CB8AC3E}">
        <p14:creationId xmlns:p14="http://schemas.microsoft.com/office/powerpoint/2010/main" val="2132641636"/>
      </p:ext>
    </p:extLst>
  </p:cSld>
  <p:clrMapOvr>
    <a:masterClrMapping/>
  </p:clrMapOvr>
  <p:transition spd="med">
    <p:fade/>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37</a:t>
            </a:fld>
            <a:endParaRPr lang="en-GB"/>
          </a:p>
        </p:txBody>
      </p:sp>
      <p:pic>
        <p:nvPicPr>
          <p:cNvPr id="3" name="Picture 2" descr="Screen Shot 2013-10-29 at 15.26.2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94371"/>
            <a:ext cx="9144000" cy="6398907"/>
          </a:xfrm>
          <a:prstGeom prst="rect">
            <a:avLst/>
          </a:prstGeom>
        </p:spPr>
      </p:pic>
    </p:spTree>
    <p:extLst>
      <p:ext uri="{BB962C8B-B14F-4D97-AF65-F5344CB8AC3E}">
        <p14:creationId xmlns:p14="http://schemas.microsoft.com/office/powerpoint/2010/main" val="2634115705"/>
      </p:ext>
    </p:extLst>
  </p:cSld>
  <p:clrMapOvr>
    <a:masterClrMapping/>
  </p:clrMapOvr>
  <p:transition spd="med">
    <p:fade/>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pPr eaLnBrk="1" hangingPunct="1"/>
            <a:r>
              <a:rPr lang="en-GB" smtClean="0"/>
              <a:t>Edit the reference style</a:t>
            </a:r>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38</a:t>
            </a:fld>
            <a:endParaRPr lang="en-GB"/>
          </a:p>
        </p:txBody>
      </p:sp>
    </p:spTree>
  </p:cSld>
  <p:clrMapOvr>
    <a:masterClrMapping/>
  </p:clrMapOvr>
  <p:transition spd="med">
    <p:fade/>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Shot 2012-11-12 at 11.01.11.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268760"/>
            <a:ext cx="9144000" cy="3877314"/>
          </a:xfrm>
          <a:prstGeom prst="rect">
            <a:avLst/>
          </a:prstGeom>
          <a:ln>
            <a:solidFill>
              <a:srgbClr val="000066"/>
            </a:solidFill>
          </a:ln>
        </p:spPr>
      </p:pic>
      <p:sp>
        <p:nvSpPr>
          <p:cNvPr id="9227" name="Text Box 11"/>
          <p:cNvSpPr txBox="1">
            <a:spLocks noChangeArrowheads="1"/>
          </p:cNvSpPr>
          <p:nvPr/>
        </p:nvSpPr>
        <p:spPr bwMode="auto">
          <a:xfrm>
            <a:off x="2987824" y="3782442"/>
            <a:ext cx="5329238" cy="85090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It may be necessary to edit the existing reference style</a:t>
            </a:r>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39</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227"/>
                                        </p:tgtEl>
                                        <p:attrNameLst>
                                          <p:attrName>style.visibility</p:attrName>
                                        </p:attrNameLst>
                                      </p:cBhvr>
                                      <p:to>
                                        <p:strVal val="visible"/>
                                      </p:to>
                                    </p:set>
                                    <p:animEffect transition="in" filter="fade">
                                      <p:cBhvr>
                                        <p:cTn id="7" dur="2000"/>
                                        <p:tgtEl>
                                          <p:spTgt spid="92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27"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4</a:t>
            </a:fld>
            <a:endParaRPr lang="en-GB"/>
          </a:p>
        </p:txBody>
      </p:sp>
      <p:sp>
        <p:nvSpPr>
          <p:cNvPr id="8" name="Text Box 6"/>
          <p:cNvSpPr txBox="1">
            <a:spLocks noChangeArrowheads="1"/>
          </p:cNvSpPr>
          <p:nvPr/>
        </p:nvSpPr>
        <p:spPr bwMode="auto">
          <a:xfrm>
            <a:off x="4211960" y="1052736"/>
            <a:ext cx="4102993"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smtClean="0">
                <a:solidFill>
                  <a:srgbClr val="000000"/>
                </a:solidFill>
                <a:latin typeface="Lucida Sans" pitchFamily="34" charset="0"/>
              </a:rPr>
              <a:t>Go to 'File</a:t>
            </a:r>
            <a:r>
              <a:rPr lang="en-GB" sz="2400" b="1" dirty="0">
                <a:solidFill>
                  <a:srgbClr val="000000"/>
                </a:solidFill>
                <a:latin typeface="Lucida Sans" pitchFamily="34" charset="0"/>
              </a:rPr>
              <a:t>'</a:t>
            </a:r>
            <a:r>
              <a:rPr lang="en-GB" sz="2400" b="1" dirty="0" smtClean="0">
                <a:solidFill>
                  <a:srgbClr val="000000"/>
                </a:solidFill>
                <a:latin typeface="Lucida Sans" pitchFamily="34" charset="0"/>
              </a:rPr>
              <a:t> and choose 'New</a:t>
            </a:r>
            <a:r>
              <a:rPr lang="en-GB" sz="2400" b="1" dirty="0">
                <a:solidFill>
                  <a:srgbClr val="000000"/>
                </a:solidFill>
                <a:latin typeface="Lucida Sans" pitchFamily="34" charset="0"/>
              </a:rPr>
              <a:t>'</a:t>
            </a:r>
          </a:p>
        </p:txBody>
      </p:sp>
      <p:grpSp>
        <p:nvGrpSpPr>
          <p:cNvPr id="21" name="Group 20"/>
          <p:cNvGrpSpPr/>
          <p:nvPr/>
        </p:nvGrpSpPr>
        <p:grpSpPr>
          <a:xfrm>
            <a:off x="323528" y="1052736"/>
            <a:ext cx="3310508" cy="1113961"/>
            <a:chOff x="323528" y="1052736"/>
            <a:chExt cx="3310508" cy="1113961"/>
          </a:xfrm>
        </p:grpSpPr>
        <p:pic>
          <p:nvPicPr>
            <p:cNvPr id="3" name="Picture 2" descr="Screen Shot 2012-04-03 at 10.30.47.png"/>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395536" y="1052736"/>
              <a:ext cx="3238500" cy="1113961"/>
            </a:xfrm>
            <a:prstGeom prst="rect">
              <a:avLst/>
            </a:prstGeom>
            <a:ln>
              <a:solidFill>
                <a:srgbClr val="000090"/>
              </a:solidFill>
            </a:ln>
          </p:spPr>
        </p:pic>
        <p:sp>
          <p:nvSpPr>
            <p:cNvPr id="87045" name="Oval 5"/>
            <p:cNvSpPr>
              <a:spLocks noChangeArrowheads="1"/>
            </p:cNvSpPr>
            <p:nvPr/>
          </p:nvSpPr>
          <p:spPr bwMode="auto">
            <a:xfrm>
              <a:off x="323528" y="1268760"/>
              <a:ext cx="1079500" cy="576262"/>
            </a:xfrm>
            <a:prstGeom prst="ellipse">
              <a:avLst/>
            </a:prstGeom>
            <a:noFill/>
            <a:ln w="38100">
              <a:solidFill>
                <a:srgbClr val="FF0066"/>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18" name="Oval 17"/>
          <p:cNvSpPr/>
          <p:nvPr/>
        </p:nvSpPr>
        <p:spPr bwMode="auto">
          <a:xfrm>
            <a:off x="2627784" y="4869160"/>
            <a:ext cx="1224136" cy="576064"/>
          </a:xfrm>
          <a:prstGeom prst="ellipse">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cs typeface="Arial" charset="0"/>
            </a:endParaRPr>
          </a:p>
        </p:txBody>
      </p:sp>
      <p:sp>
        <p:nvSpPr>
          <p:cNvPr id="19" name="Oval 18"/>
          <p:cNvSpPr/>
          <p:nvPr/>
        </p:nvSpPr>
        <p:spPr bwMode="auto">
          <a:xfrm>
            <a:off x="5364088" y="5373216"/>
            <a:ext cx="1368152" cy="792088"/>
          </a:xfrm>
          <a:prstGeom prst="ellipse">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cs typeface="Arial" charset="0"/>
            </a:endParaRPr>
          </a:p>
        </p:txBody>
      </p:sp>
      <p:pic>
        <p:nvPicPr>
          <p:cNvPr id="6" name="Picture 5" descr="Screen Shot 2013-10-29 at 14.27.43.png"/>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a:off x="323528" y="2738587"/>
            <a:ext cx="5724636" cy="2793711"/>
          </a:xfrm>
          <a:prstGeom prst="rect">
            <a:avLst/>
          </a:prstGeom>
          <a:ln>
            <a:solidFill>
              <a:srgbClr val="000066"/>
            </a:solidFill>
          </a:ln>
        </p:spPr>
      </p:pic>
      <p:sp>
        <p:nvSpPr>
          <p:cNvPr id="87046" name="Text Box 6"/>
          <p:cNvSpPr txBox="1">
            <a:spLocks noChangeArrowheads="1"/>
          </p:cNvSpPr>
          <p:nvPr/>
        </p:nvSpPr>
        <p:spPr bwMode="auto">
          <a:xfrm>
            <a:off x="5076056" y="4562802"/>
            <a:ext cx="2880320" cy="1938992"/>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It is best to save all libraries in a folder called 'EndNote' or 'EndNote </a:t>
            </a:r>
            <a:r>
              <a:rPr lang="en-GB" sz="2400" b="1" dirty="0" smtClean="0">
                <a:solidFill>
                  <a:srgbClr val="000000"/>
                </a:solidFill>
                <a:latin typeface="Lucida Sans" pitchFamily="34" charset="0"/>
              </a:rPr>
              <a:t>X7'</a:t>
            </a:r>
            <a:endParaRPr lang="en-GB" sz="2400" b="1" dirty="0">
              <a:solidFill>
                <a:srgbClr val="000000"/>
              </a:solidFill>
              <a:latin typeface="Lucida Sans" pitchFamily="34" charset="0"/>
            </a:endParaRP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2000"/>
                                        <p:tgtEl>
                                          <p:spTgt spid="8"/>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87046"/>
                                        </p:tgtEl>
                                        <p:attrNameLst>
                                          <p:attrName>style.visibility</p:attrName>
                                        </p:attrNameLst>
                                      </p:cBhvr>
                                      <p:to>
                                        <p:strVal val="visible"/>
                                      </p:to>
                                    </p:set>
                                    <p:animEffect transition="in" filter="fade">
                                      <p:cBhvr>
                                        <p:cTn id="11" dur="2000"/>
                                        <p:tgtEl>
                                          <p:spTgt spid="870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7046"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creen Shot 2013-10-29 at 15.27.56.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07704" y="548680"/>
            <a:ext cx="5499100" cy="5791200"/>
          </a:xfrm>
          <a:prstGeom prst="rect">
            <a:avLst/>
          </a:prstGeom>
          <a:ln>
            <a:solidFill>
              <a:srgbClr val="000066"/>
            </a:solidFill>
          </a:ln>
        </p:spPr>
      </p:pic>
      <p:sp>
        <p:nvSpPr>
          <p:cNvPr id="96262" name="Text Box 6"/>
          <p:cNvSpPr txBox="1">
            <a:spLocks noChangeArrowheads="1"/>
          </p:cNvSpPr>
          <p:nvPr/>
        </p:nvSpPr>
        <p:spPr bwMode="auto">
          <a:xfrm>
            <a:off x="4429900" y="404664"/>
            <a:ext cx="4537199" cy="85090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Go to Edit </a:t>
            </a:r>
            <a:r>
              <a:rPr lang="en-GB" sz="2400" b="1" dirty="0">
                <a:solidFill>
                  <a:srgbClr val="000000"/>
                </a:solidFill>
                <a:latin typeface="Lucida Sans" pitchFamily="34" charset="0"/>
                <a:sym typeface="Wingdings 3" pitchFamily="18" charset="2"/>
              </a:rPr>
              <a:t></a:t>
            </a:r>
            <a:r>
              <a:rPr lang="en-GB" sz="2400" b="1" dirty="0">
                <a:solidFill>
                  <a:srgbClr val="000000"/>
                </a:solidFill>
                <a:latin typeface="Lucida Sans" pitchFamily="34" charset="0"/>
              </a:rPr>
              <a:t> Output Styles </a:t>
            </a:r>
            <a:r>
              <a:rPr lang="en-GB" sz="2400" b="1" dirty="0">
                <a:solidFill>
                  <a:srgbClr val="000000"/>
                </a:solidFill>
                <a:latin typeface="Lucida Sans" pitchFamily="34" charset="0"/>
                <a:sym typeface="Wingdings 3" pitchFamily="18" charset="2"/>
              </a:rPr>
              <a:t> </a:t>
            </a:r>
            <a:r>
              <a:rPr lang="en-GB" sz="2400" b="1" dirty="0">
                <a:solidFill>
                  <a:srgbClr val="000000"/>
                </a:solidFill>
                <a:latin typeface="Lucida Sans" pitchFamily="34" charset="0"/>
              </a:rPr>
              <a:t>Edit 'Harvard'</a:t>
            </a:r>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40</a:t>
            </a:fld>
            <a:endParaRPr lang="en-GB"/>
          </a:p>
        </p:txBody>
      </p:sp>
      <p:sp>
        <p:nvSpPr>
          <p:cNvPr id="96261" name="Oval 5"/>
          <p:cNvSpPr>
            <a:spLocks noChangeArrowheads="1"/>
          </p:cNvSpPr>
          <p:nvPr/>
        </p:nvSpPr>
        <p:spPr bwMode="auto">
          <a:xfrm>
            <a:off x="1695494" y="4365104"/>
            <a:ext cx="5923520" cy="1440160"/>
          </a:xfrm>
          <a:prstGeom prst="ellipse">
            <a:avLst/>
          </a:prstGeom>
          <a:noFill/>
          <a:ln w="38100">
            <a:solidFill>
              <a:srgbClr val="FF0066"/>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6262"/>
                                        </p:tgtEl>
                                        <p:attrNameLst>
                                          <p:attrName>style.visibility</p:attrName>
                                        </p:attrNameLst>
                                      </p:cBhvr>
                                      <p:to>
                                        <p:strVal val="visible"/>
                                      </p:to>
                                    </p:set>
                                    <p:animEffect transition="in" filter="fade">
                                      <p:cBhvr>
                                        <p:cTn id="7" dur="2000"/>
                                        <p:tgtEl>
                                          <p:spTgt spid="96262"/>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96261"/>
                                        </p:tgtEl>
                                        <p:attrNameLst>
                                          <p:attrName>style.visibility</p:attrName>
                                        </p:attrNameLst>
                                      </p:cBhvr>
                                      <p:to>
                                        <p:strVal val="visible"/>
                                      </p:to>
                                    </p:set>
                                    <p:animEffect transition="in" filter="fade">
                                      <p:cBhvr>
                                        <p:cTn id="11" dur="2000"/>
                                        <p:tgtEl>
                                          <p:spTgt spid="9626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6262" grpId="0" animBg="1"/>
      <p:bldP spid="96261"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creen Shot 2013-10-29 at 15.28.47.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1526"/>
            <a:ext cx="9144000" cy="6632691"/>
          </a:xfrm>
          <a:prstGeom prst="rect">
            <a:avLst/>
          </a:prstGeom>
        </p:spPr>
      </p:pic>
      <p:sp>
        <p:nvSpPr>
          <p:cNvPr id="95237" name="Line 5"/>
          <p:cNvSpPr>
            <a:spLocks noChangeShapeType="1"/>
          </p:cNvSpPr>
          <p:nvPr/>
        </p:nvSpPr>
        <p:spPr bwMode="auto">
          <a:xfrm>
            <a:off x="1331640" y="1628800"/>
            <a:ext cx="1152525" cy="0"/>
          </a:xfrm>
          <a:prstGeom prst="line">
            <a:avLst/>
          </a:prstGeom>
          <a:noFill/>
          <a:ln w="57150">
            <a:solidFill>
              <a:srgbClr val="FF0066"/>
            </a:solidFill>
            <a:round/>
            <a:headEnd type="triangle" w="lg" len="lg"/>
            <a:tailEnd type="non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95238" name="Line 6"/>
          <p:cNvSpPr>
            <a:spLocks noChangeShapeType="1"/>
          </p:cNvSpPr>
          <p:nvPr/>
        </p:nvSpPr>
        <p:spPr bwMode="auto">
          <a:xfrm>
            <a:off x="1331639" y="3068960"/>
            <a:ext cx="1152525" cy="0"/>
          </a:xfrm>
          <a:prstGeom prst="line">
            <a:avLst/>
          </a:prstGeom>
          <a:noFill/>
          <a:ln w="57150">
            <a:solidFill>
              <a:srgbClr val="FF0066"/>
            </a:solidFill>
            <a:round/>
            <a:headEnd type="triangle" w="lg" len="lg"/>
            <a:tailEnd type="non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95239" name="Line 7"/>
          <p:cNvSpPr>
            <a:spLocks noChangeShapeType="1"/>
          </p:cNvSpPr>
          <p:nvPr/>
        </p:nvSpPr>
        <p:spPr bwMode="auto">
          <a:xfrm>
            <a:off x="1331640" y="5157192"/>
            <a:ext cx="1152525" cy="0"/>
          </a:xfrm>
          <a:prstGeom prst="line">
            <a:avLst/>
          </a:prstGeom>
          <a:noFill/>
          <a:ln w="57150">
            <a:solidFill>
              <a:srgbClr val="FF0066"/>
            </a:solidFill>
            <a:round/>
            <a:headEnd type="triangle" w="lg" len="lg"/>
            <a:tailEnd type="non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95240" name="Text Box 8"/>
          <p:cNvSpPr txBox="1">
            <a:spLocks noChangeArrowheads="1"/>
          </p:cNvSpPr>
          <p:nvPr/>
        </p:nvSpPr>
        <p:spPr bwMode="auto">
          <a:xfrm>
            <a:off x="3203848" y="2780928"/>
            <a:ext cx="5329238" cy="85090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a:solidFill>
                  <a:srgbClr val="000000"/>
                </a:solidFill>
                <a:latin typeface="Lucida Sans" pitchFamily="34" charset="0"/>
              </a:rPr>
              <a:t>This window controls all aspects of the referencing style</a:t>
            </a:r>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41</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5240"/>
                                        </p:tgtEl>
                                        <p:attrNameLst>
                                          <p:attrName>style.visibility</p:attrName>
                                        </p:attrNameLst>
                                      </p:cBhvr>
                                      <p:to>
                                        <p:strVal val="visible"/>
                                      </p:to>
                                    </p:set>
                                    <p:animEffect transition="in" filter="fade">
                                      <p:cBhvr>
                                        <p:cTn id="7" dur="2000"/>
                                        <p:tgtEl>
                                          <p:spTgt spid="95240"/>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95237"/>
                                        </p:tgtEl>
                                        <p:attrNameLst>
                                          <p:attrName>style.visibility</p:attrName>
                                        </p:attrNameLst>
                                      </p:cBhvr>
                                      <p:to>
                                        <p:strVal val="visible"/>
                                      </p:to>
                                    </p:set>
                                    <p:animEffect transition="in" filter="fade">
                                      <p:cBhvr>
                                        <p:cTn id="11" dur="2000"/>
                                        <p:tgtEl>
                                          <p:spTgt spid="95237"/>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95238"/>
                                        </p:tgtEl>
                                        <p:attrNameLst>
                                          <p:attrName>style.visibility</p:attrName>
                                        </p:attrNameLst>
                                      </p:cBhvr>
                                      <p:to>
                                        <p:strVal val="visible"/>
                                      </p:to>
                                    </p:set>
                                    <p:animEffect transition="in" filter="fade">
                                      <p:cBhvr>
                                        <p:cTn id="14" dur="2000"/>
                                        <p:tgtEl>
                                          <p:spTgt spid="95238"/>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95239"/>
                                        </p:tgtEl>
                                        <p:attrNameLst>
                                          <p:attrName>style.visibility</p:attrName>
                                        </p:attrNameLst>
                                      </p:cBhvr>
                                      <p:to>
                                        <p:strVal val="visible"/>
                                      </p:to>
                                    </p:set>
                                    <p:animEffect transition="in" filter="fade">
                                      <p:cBhvr>
                                        <p:cTn id="17" dur="2000"/>
                                        <p:tgtEl>
                                          <p:spTgt spid="952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5237" grpId="0" animBg="1"/>
      <p:bldP spid="95238" grpId="0" animBg="1"/>
      <p:bldP spid="95239" grpId="0" animBg="1"/>
      <p:bldP spid="95240"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lstStyle/>
          <a:p>
            <a:pPr eaLnBrk="1" hangingPunct="1"/>
            <a:r>
              <a:rPr lang="en-GB" smtClean="0"/>
              <a:t>Edit the reference style - citations</a:t>
            </a:r>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42</a:t>
            </a:fld>
            <a:endParaRPr lang="en-GB"/>
          </a:p>
        </p:txBody>
      </p:sp>
    </p:spTree>
  </p:cSld>
  <p:clrMapOvr>
    <a:masterClrMapping/>
  </p:clrMapOvr>
  <p:transition spd="med">
    <p:fade/>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creen Shot 2013-10-29 at 15.27.56.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53610" y="472232"/>
            <a:ext cx="5499100" cy="5791200"/>
          </a:xfrm>
          <a:prstGeom prst="rect">
            <a:avLst/>
          </a:prstGeom>
          <a:ln>
            <a:solidFill>
              <a:srgbClr val="000066"/>
            </a:solidFill>
          </a:ln>
        </p:spPr>
      </p:pic>
      <p:sp>
        <p:nvSpPr>
          <p:cNvPr id="96262" name="Text Box 6"/>
          <p:cNvSpPr txBox="1">
            <a:spLocks noChangeArrowheads="1"/>
          </p:cNvSpPr>
          <p:nvPr/>
        </p:nvSpPr>
        <p:spPr bwMode="auto">
          <a:xfrm>
            <a:off x="4355976" y="2516932"/>
            <a:ext cx="4537199" cy="85090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Go to Edit </a:t>
            </a:r>
            <a:r>
              <a:rPr lang="en-GB" sz="2400" b="1" dirty="0">
                <a:solidFill>
                  <a:srgbClr val="000000"/>
                </a:solidFill>
                <a:latin typeface="Lucida Sans" pitchFamily="34" charset="0"/>
                <a:sym typeface="Wingdings 3" pitchFamily="18" charset="2"/>
              </a:rPr>
              <a:t></a:t>
            </a:r>
            <a:r>
              <a:rPr lang="en-GB" sz="2400" b="1" dirty="0">
                <a:solidFill>
                  <a:srgbClr val="000000"/>
                </a:solidFill>
                <a:latin typeface="Lucida Sans" pitchFamily="34" charset="0"/>
              </a:rPr>
              <a:t> Output Styles </a:t>
            </a:r>
            <a:r>
              <a:rPr lang="en-GB" sz="2400" b="1" dirty="0">
                <a:solidFill>
                  <a:srgbClr val="000000"/>
                </a:solidFill>
                <a:latin typeface="Lucida Sans" pitchFamily="34" charset="0"/>
                <a:sym typeface="Wingdings 3" pitchFamily="18" charset="2"/>
              </a:rPr>
              <a:t> </a:t>
            </a:r>
            <a:r>
              <a:rPr lang="en-GB" sz="2400" b="1" dirty="0">
                <a:solidFill>
                  <a:srgbClr val="000000"/>
                </a:solidFill>
                <a:latin typeface="Lucida Sans" pitchFamily="34" charset="0"/>
              </a:rPr>
              <a:t>Edit 'Harvard'</a:t>
            </a:r>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43</a:t>
            </a:fld>
            <a:endParaRPr lang="en-GB"/>
          </a:p>
        </p:txBody>
      </p:sp>
      <p:sp>
        <p:nvSpPr>
          <p:cNvPr id="96261" name="Oval 5"/>
          <p:cNvSpPr>
            <a:spLocks noChangeArrowheads="1"/>
          </p:cNvSpPr>
          <p:nvPr/>
        </p:nvSpPr>
        <p:spPr bwMode="auto">
          <a:xfrm>
            <a:off x="323528" y="4437112"/>
            <a:ext cx="7056784" cy="1152128"/>
          </a:xfrm>
          <a:prstGeom prst="ellipse">
            <a:avLst/>
          </a:prstGeom>
          <a:noFill/>
          <a:ln w="38100">
            <a:solidFill>
              <a:srgbClr val="FF0066"/>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extLst>
      <p:ext uri="{BB962C8B-B14F-4D97-AF65-F5344CB8AC3E}">
        <p14:creationId xmlns:p14="http://schemas.microsoft.com/office/powerpoint/2010/main" val="1508477600"/>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6262"/>
                                        </p:tgtEl>
                                        <p:attrNameLst>
                                          <p:attrName>style.visibility</p:attrName>
                                        </p:attrNameLst>
                                      </p:cBhvr>
                                      <p:to>
                                        <p:strVal val="visible"/>
                                      </p:to>
                                    </p:set>
                                    <p:animEffect transition="in" filter="fade">
                                      <p:cBhvr>
                                        <p:cTn id="7" dur="2000"/>
                                        <p:tgtEl>
                                          <p:spTgt spid="96262"/>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96261"/>
                                        </p:tgtEl>
                                        <p:attrNameLst>
                                          <p:attrName>style.visibility</p:attrName>
                                        </p:attrNameLst>
                                      </p:cBhvr>
                                      <p:to>
                                        <p:strVal val="visible"/>
                                      </p:to>
                                    </p:set>
                                    <p:animEffect transition="in" filter="fade">
                                      <p:cBhvr>
                                        <p:cTn id="11" dur="2000"/>
                                        <p:tgtEl>
                                          <p:spTgt spid="9626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6262" grpId="0" animBg="1"/>
      <p:bldP spid="96261"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Shot 2013-10-29 at 15.28.47.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7958"/>
            <a:ext cx="9144000" cy="6632691"/>
          </a:xfrm>
          <a:prstGeom prst="rect">
            <a:avLst/>
          </a:prstGeom>
        </p:spPr>
      </p:pic>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44</a:t>
            </a:fld>
            <a:endParaRPr lang="en-GB"/>
          </a:p>
        </p:txBody>
      </p:sp>
      <p:sp>
        <p:nvSpPr>
          <p:cNvPr id="8" name="Text Box 5"/>
          <p:cNvSpPr txBox="1">
            <a:spLocks noChangeArrowheads="1"/>
          </p:cNvSpPr>
          <p:nvPr/>
        </p:nvSpPr>
        <p:spPr bwMode="auto">
          <a:xfrm>
            <a:off x="3851920" y="4005064"/>
            <a:ext cx="4319588" cy="158115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Any element of the citation, bibliographic record or footnote can be edited using this page </a:t>
            </a:r>
            <a:endParaRPr lang="en-GB" sz="2400" b="1" dirty="0">
              <a:solidFill>
                <a:srgbClr val="000000"/>
              </a:solidFill>
              <a:latin typeface="Lucida Sans" pitchFamily="34" charset="0"/>
              <a:sym typeface="Wingdings 3" pitchFamily="18" charset="2"/>
            </a:endParaRPr>
          </a:p>
        </p:txBody>
      </p:sp>
    </p:spTree>
    <p:extLst>
      <p:ext uri="{BB962C8B-B14F-4D97-AF65-F5344CB8AC3E}">
        <p14:creationId xmlns:p14="http://schemas.microsoft.com/office/powerpoint/2010/main" val="2492290984"/>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creen Shot 2013-10-29 at 15.31.24.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57" y="116632"/>
            <a:ext cx="9144000" cy="6642817"/>
          </a:xfrm>
          <a:prstGeom prst="rect">
            <a:avLst/>
          </a:prstGeom>
        </p:spPr>
      </p:pic>
      <p:cxnSp>
        <p:nvCxnSpPr>
          <p:cNvPr id="7" name="Straight Arrow Connector 6"/>
          <p:cNvCxnSpPr/>
          <p:nvPr/>
        </p:nvCxnSpPr>
        <p:spPr bwMode="auto">
          <a:xfrm flipH="1" flipV="1">
            <a:off x="179512" y="332656"/>
            <a:ext cx="1944216" cy="608012"/>
          </a:xfrm>
          <a:prstGeom prst="straightConnector1">
            <a:avLst/>
          </a:prstGeom>
          <a:noFill/>
          <a:ln w="57150" cap="flat" cmpd="sng" algn="ctr">
            <a:solidFill>
              <a:srgbClr val="FF0066"/>
            </a:solidFill>
            <a:prstDash val="solid"/>
            <a:round/>
            <a:headEnd type="none" w="med" len="med"/>
            <a:tailEnd type="triangle" w="lg" len="lg"/>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98310" name="Text Box 6"/>
          <p:cNvSpPr txBox="1">
            <a:spLocks noChangeArrowheads="1"/>
          </p:cNvSpPr>
          <p:nvPr/>
        </p:nvSpPr>
        <p:spPr bwMode="auto">
          <a:xfrm>
            <a:off x="1764153" y="332656"/>
            <a:ext cx="3887788" cy="121602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When all changes have been made, click the record 'close' icon</a:t>
            </a:r>
            <a:endParaRPr lang="en-GB" sz="2400" b="1" dirty="0">
              <a:solidFill>
                <a:srgbClr val="000000"/>
              </a:solidFill>
              <a:latin typeface="Lucida Sans" pitchFamily="34" charset="0"/>
              <a:sym typeface="Wingdings 3" pitchFamily="18" charset="2"/>
            </a:endParaRPr>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45</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8310"/>
                                        </p:tgtEl>
                                        <p:attrNameLst>
                                          <p:attrName>style.visibility</p:attrName>
                                        </p:attrNameLst>
                                      </p:cBhvr>
                                      <p:to>
                                        <p:strVal val="visible"/>
                                      </p:to>
                                    </p:set>
                                    <p:animEffect transition="in" filter="fade">
                                      <p:cBhvr>
                                        <p:cTn id="7" dur="2000"/>
                                        <p:tgtEl>
                                          <p:spTgt spid="983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8310"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creen Shot 2013-10-29 at 15.31.47.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505124"/>
            <a:ext cx="9120183" cy="4940099"/>
          </a:xfrm>
          <a:prstGeom prst="rect">
            <a:avLst/>
          </a:prstGeom>
        </p:spPr>
      </p:pic>
      <p:sp>
        <p:nvSpPr>
          <p:cNvPr id="295941" name="Line 5"/>
          <p:cNvSpPr>
            <a:spLocks noChangeShapeType="1"/>
          </p:cNvSpPr>
          <p:nvPr/>
        </p:nvSpPr>
        <p:spPr bwMode="auto">
          <a:xfrm flipH="1" flipV="1">
            <a:off x="3131840" y="4263829"/>
            <a:ext cx="1656185" cy="864096"/>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95942" name="Text Box 6"/>
          <p:cNvSpPr txBox="1">
            <a:spLocks noChangeArrowheads="1"/>
          </p:cNvSpPr>
          <p:nvPr/>
        </p:nvSpPr>
        <p:spPr bwMode="auto">
          <a:xfrm>
            <a:off x="4139953" y="4839893"/>
            <a:ext cx="3887788" cy="85090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Choose preferred citation sort order here</a:t>
            </a:r>
            <a:endParaRPr lang="en-GB" sz="2400" b="1" dirty="0">
              <a:solidFill>
                <a:srgbClr val="000000"/>
              </a:solidFill>
              <a:latin typeface="Lucida Sans" pitchFamily="34" charset="0"/>
              <a:sym typeface="Wingdings 3" pitchFamily="18" charset="2"/>
            </a:endParaRPr>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46</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95942"/>
                                        </p:tgtEl>
                                        <p:attrNameLst>
                                          <p:attrName>style.visibility</p:attrName>
                                        </p:attrNameLst>
                                      </p:cBhvr>
                                      <p:to>
                                        <p:strVal val="visible"/>
                                      </p:to>
                                    </p:set>
                                    <p:animEffect transition="in" filter="fade">
                                      <p:cBhvr>
                                        <p:cTn id="7" dur="2000"/>
                                        <p:tgtEl>
                                          <p:spTgt spid="295942"/>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295941"/>
                                        </p:tgtEl>
                                        <p:attrNameLst>
                                          <p:attrName>style.visibility</p:attrName>
                                        </p:attrNameLst>
                                      </p:cBhvr>
                                      <p:to>
                                        <p:strVal val="visible"/>
                                      </p:to>
                                    </p:set>
                                    <p:animEffect transition="in" filter="fade">
                                      <p:cBhvr>
                                        <p:cTn id="11" dur="2000"/>
                                        <p:tgtEl>
                                          <p:spTgt spid="2959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5941" grpId="0" animBg="1"/>
      <p:bldP spid="295942"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creen Shot 2013-10-29 at 15.32.26.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31639" y="1870284"/>
            <a:ext cx="6576809" cy="2206788"/>
          </a:xfrm>
          <a:prstGeom prst="rect">
            <a:avLst/>
          </a:prstGeom>
          <a:ln>
            <a:solidFill>
              <a:srgbClr val="000066"/>
            </a:solidFill>
          </a:ln>
        </p:spPr>
      </p:pic>
      <p:sp>
        <p:nvSpPr>
          <p:cNvPr id="99335" name="Line 7"/>
          <p:cNvSpPr>
            <a:spLocks noChangeShapeType="1"/>
          </p:cNvSpPr>
          <p:nvPr/>
        </p:nvSpPr>
        <p:spPr bwMode="auto">
          <a:xfrm flipV="1">
            <a:off x="5898196" y="3822853"/>
            <a:ext cx="720080" cy="1584449"/>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99336" name="Text Box 8"/>
          <p:cNvSpPr txBox="1">
            <a:spLocks noChangeArrowheads="1"/>
          </p:cNvSpPr>
          <p:nvPr/>
        </p:nvSpPr>
        <p:spPr bwMode="auto">
          <a:xfrm>
            <a:off x="5250124" y="5191006"/>
            <a:ext cx="2160786" cy="46166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Click </a:t>
            </a:r>
            <a:r>
              <a:rPr lang="en-GB" sz="2400" b="1" dirty="0" smtClean="0">
                <a:solidFill>
                  <a:srgbClr val="000000"/>
                </a:solidFill>
                <a:latin typeface="Lucida Sans" pitchFamily="34" charset="0"/>
              </a:rPr>
              <a:t>'Save'</a:t>
            </a:r>
            <a:endParaRPr lang="en-GB" sz="2400" b="1" dirty="0">
              <a:solidFill>
                <a:srgbClr val="000000"/>
              </a:solidFill>
              <a:latin typeface="Lucida Sans" pitchFamily="34" charset="0"/>
              <a:sym typeface="Wingdings 3" pitchFamily="18" charset="2"/>
            </a:endParaRPr>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47</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9336"/>
                                        </p:tgtEl>
                                        <p:attrNameLst>
                                          <p:attrName>style.visibility</p:attrName>
                                        </p:attrNameLst>
                                      </p:cBhvr>
                                      <p:to>
                                        <p:strVal val="visible"/>
                                      </p:to>
                                    </p:set>
                                    <p:animEffect transition="in" filter="fade">
                                      <p:cBhvr>
                                        <p:cTn id="7" dur="2000"/>
                                        <p:tgtEl>
                                          <p:spTgt spid="99336"/>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99335"/>
                                        </p:tgtEl>
                                        <p:attrNameLst>
                                          <p:attrName>style.visibility</p:attrName>
                                        </p:attrNameLst>
                                      </p:cBhvr>
                                      <p:to>
                                        <p:strVal val="visible"/>
                                      </p:to>
                                    </p:set>
                                    <p:animEffect transition="in" filter="fade">
                                      <p:cBhvr>
                                        <p:cTn id="11" dur="2000"/>
                                        <p:tgtEl>
                                          <p:spTgt spid="993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9335" grpId="0" animBg="1"/>
      <p:bldP spid="99336"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7" name="Text Box 5"/>
          <p:cNvSpPr txBox="1">
            <a:spLocks noChangeArrowheads="1"/>
          </p:cNvSpPr>
          <p:nvPr/>
        </p:nvSpPr>
        <p:spPr bwMode="auto">
          <a:xfrm>
            <a:off x="1187624" y="4869160"/>
            <a:ext cx="3887787" cy="121602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Save with the default Style name or use your own</a:t>
            </a:r>
            <a:endParaRPr lang="en-GB" sz="2400" b="1" dirty="0">
              <a:solidFill>
                <a:srgbClr val="000000"/>
              </a:solidFill>
              <a:latin typeface="Lucida Sans" pitchFamily="34" charset="0"/>
              <a:sym typeface="Wingdings 3" pitchFamily="18" charset="2"/>
            </a:endParaRPr>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48</a:t>
            </a:fld>
            <a:endParaRPr lang="en-GB"/>
          </a:p>
        </p:txBody>
      </p:sp>
      <p:pic>
        <p:nvPicPr>
          <p:cNvPr id="3" name="Picture 2" descr="Screen Shot 2013-10-29 at 15.32.43.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87624" y="2254274"/>
            <a:ext cx="6134100" cy="1689100"/>
          </a:xfrm>
          <a:prstGeom prst="rect">
            <a:avLst/>
          </a:prstGeom>
          <a:ln>
            <a:solidFill>
              <a:srgbClr val="000066"/>
            </a:solidFill>
          </a:ln>
        </p:spPr>
      </p:pic>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00357"/>
                                        </p:tgtEl>
                                        <p:attrNameLst>
                                          <p:attrName>style.visibility</p:attrName>
                                        </p:attrNameLst>
                                      </p:cBhvr>
                                      <p:to>
                                        <p:strVal val="visible"/>
                                      </p:to>
                                    </p:set>
                                    <p:animEffect transition="in" filter="fade">
                                      <p:cBhvr>
                                        <p:cTn id="7" dur="2000"/>
                                        <p:tgtEl>
                                          <p:spTgt spid="10035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0357"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p:txBody>
          <a:bodyPr/>
          <a:lstStyle/>
          <a:p>
            <a:pPr eaLnBrk="1" hangingPunct="1"/>
            <a:r>
              <a:rPr lang="en-GB" smtClean="0"/>
              <a:t>Edit the reference style - bibliography</a:t>
            </a:r>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49</a:t>
            </a:fld>
            <a:endParaRPr lang="en-GB"/>
          </a:p>
        </p:txBody>
      </p:sp>
    </p:spTree>
  </p:cSld>
  <p:clrMapOvr>
    <a:masterClrMapping/>
  </p:clrMapOvr>
  <p:transition spd="med">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 Shot 2013-10-29 at 14.27.43.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3568" y="260648"/>
            <a:ext cx="7442200" cy="6464300"/>
          </a:xfrm>
          <a:prstGeom prst="rect">
            <a:avLst/>
          </a:prstGeom>
        </p:spPr>
      </p:pic>
      <p:sp>
        <p:nvSpPr>
          <p:cNvPr id="4" name="Slide Number Placeholder 3"/>
          <p:cNvSpPr>
            <a:spLocks noGrp="1"/>
          </p:cNvSpPr>
          <p:nvPr>
            <p:ph type="sldNum" sz="quarter" idx="12"/>
          </p:nvPr>
        </p:nvSpPr>
        <p:spPr/>
        <p:txBody>
          <a:bodyPr/>
          <a:lstStyle/>
          <a:p>
            <a:pPr>
              <a:defRPr/>
            </a:pPr>
            <a:fld id="{1F67F4B6-871E-4C77-B175-DE993B74D00D}" type="slidenum">
              <a:rPr lang="en-GB" smtClean="0"/>
              <a:pPr>
                <a:defRPr/>
              </a:pPr>
              <a:t>5</a:t>
            </a:fld>
            <a:endParaRPr lang="en-GB"/>
          </a:p>
        </p:txBody>
      </p:sp>
      <p:cxnSp>
        <p:nvCxnSpPr>
          <p:cNvPr id="6" name="Straight Arrow Connector 5"/>
          <p:cNvCxnSpPr/>
          <p:nvPr/>
        </p:nvCxnSpPr>
        <p:spPr bwMode="auto">
          <a:xfrm flipH="1">
            <a:off x="2483768" y="3933056"/>
            <a:ext cx="2304256" cy="1080120"/>
          </a:xfrm>
          <a:prstGeom prst="straightConnector1">
            <a:avLst/>
          </a:prstGeom>
          <a:noFill/>
          <a:ln w="57150" cap="flat" cmpd="sng" algn="ctr">
            <a:solidFill>
              <a:srgbClr val="FF0066"/>
            </a:solidFill>
            <a:prstDash val="solid"/>
            <a:round/>
            <a:headEnd type="none" w="med" len="med"/>
            <a:tailEnd type="triangle" w="lg" len="lg"/>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7" name="Text Box 6"/>
          <p:cNvSpPr txBox="1">
            <a:spLocks noChangeArrowheads="1"/>
          </p:cNvSpPr>
          <p:nvPr/>
        </p:nvSpPr>
        <p:spPr bwMode="auto">
          <a:xfrm>
            <a:off x="3707904" y="3284984"/>
            <a:ext cx="5328592" cy="1200328"/>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smtClean="0">
                <a:solidFill>
                  <a:srgbClr val="000000"/>
                </a:solidFill>
                <a:latin typeface="Lucida Sans" pitchFamily="34" charset="0"/>
              </a:rPr>
              <a:t>Choose the 'Save as Package' option to combine both elements of the EndNote library</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1257875928"/>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2000"/>
                                        <p:tgtEl>
                                          <p:spTgt spid="7"/>
                                        </p:tgtEl>
                                      </p:cBhvr>
                                    </p:animEffect>
                                  </p:childTnLst>
                                </p:cTn>
                              </p:par>
                            </p:childTnLst>
                          </p:cTn>
                        </p:par>
                        <p:par>
                          <p:cTn id="8" fill="hold">
                            <p:stCondLst>
                              <p:cond delay="2000"/>
                            </p:stCondLst>
                            <p:childTnLst>
                              <p:par>
                                <p:cTn id="9" presetID="10" presetClass="entr" presetSubtype="0" fill="hold"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creen Shot 2013-10-29 at 15.27.56.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87624" y="440024"/>
            <a:ext cx="5499100" cy="5791200"/>
          </a:xfrm>
          <a:prstGeom prst="rect">
            <a:avLst/>
          </a:prstGeom>
          <a:ln>
            <a:solidFill>
              <a:srgbClr val="000066"/>
            </a:solidFill>
          </a:ln>
        </p:spPr>
      </p:pic>
      <p:sp>
        <p:nvSpPr>
          <p:cNvPr id="96262" name="Text Box 6"/>
          <p:cNvSpPr txBox="1">
            <a:spLocks noChangeArrowheads="1"/>
          </p:cNvSpPr>
          <p:nvPr/>
        </p:nvSpPr>
        <p:spPr bwMode="auto">
          <a:xfrm>
            <a:off x="4304844" y="2484724"/>
            <a:ext cx="4537199" cy="85090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Go to Edit </a:t>
            </a:r>
            <a:r>
              <a:rPr lang="en-GB" sz="2400" b="1" dirty="0">
                <a:solidFill>
                  <a:srgbClr val="000000"/>
                </a:solidFill>
                <a:latin typeface="Lucida Sans" pitchFamily="34" charset="0"/>
                <a:sym typeface="Wingdings 3" pitchFamily="18" charset="2"/>
              </a:rPr>
              <a:t></a:t>
            </a:r>
            <a:r>
              <a:rPr lang="en-GB" sz="2400" b="1" dirty="0">
                <a:solidFill>
                  <a:srgbClr val="000000"/>
                </a:solidFill>
                <a:latin typeface="Lucida Sans" pitchFamily="34" charset="0"/>
              </a:rPr>
              <a:t> Output Styles </a:t>
            </a:r>
            <a:r>
              <a:rPr lang="en-GB" sz="2400" b="1" dirty="0">
                <a:solidFill>
                  <a:srgbClr val="000000"/>
                </a:solidFill>
                <a:latin typeface="Lucida Sans" pitchFamily="34" charset="0"/>
                <a:sym typeface="Wingdings 3" pitchFamily="18" charset="2"/>
              </a:rPr>
              <a:t> </a:t>
            </a:r>
            <a:r>
              <a:rPr lang="en-GB" sz="2400" b="1" dirty="0">
                <a:solidFill>
                  <a:srgbClr val="000000"/>
                </a:solidFill>
                <a:latin typeface="Lucida Sans" pitchFamily="34" charset="0"/>
              </a:rPr>
              <a:t>Edit 'Harvard'</a:t>
            </a:r>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50</a:t>
            </a:fld>
            <a:endParaRPr lang="en-GB"/>
          </a:p>
        </p:txBody>
      </p:sp>
      <p:sp>
        <p:nvSpPr>
          <p:cNvPr id="96261" name="Oval 5"/>
          <p:cNvSpPr>
            <a:spLocks noChangeArrowheads="1"/>
          </p:cNvSpPr>
          <p:nvPr/>
        </p:nvSpPr>
        <p:spPr bwMode="auto">
          <a:xfrm>
            <a:off x="848221" y="4797152"/>
            <a:ext cx="3456624" cy="720080"/>
          </a:xfrm>
          <a:prstGeom prst="ellipse">
            <a:avLst/>
          </a:prstGeom>
          <a:noFill/>
          <a:ln w="38100">
            <a:solidFill>
              <a:srgbClr val="FF0066"/>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 name="Oval 5"/>
          <p:cNvSpPr>
            <a:spLocks noChangeArrowheads="1"/>
          </p:cNvSpPr>
          <p:nvPr/>
        </p:nvSpPr>
        <p:spPr bwMode="auto">
          <a:xfrm>
            <a:off x="3908792" y="4392633"/>
            <a:ext cx="2967464" cy="720080"/>
          </a:xfrm>
          <a:prstGeom prst="ellipse">
            <a:avLst/>
          </a:prstGeom>
          <a:noFill/>
          <a:ln w="38100">
            <a:solidFill>
              <a:srgbClr val="FF0066"/>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extLst>
      <p:ext uri="{BB962C8B-B14F-4D97-AF65-F5344CB8AC3E}">
        <p14:creationId xmlns:p14="http://schemas.microsoft.com/office/powerpoint/2010/main" val="306866153"/>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6262"/>
                                        </p:tgtEl>
                                        <p:attrNameLst>
                                          <p:attrName>style.visibility</p:attrName>
                                        </p:attrNameLst>
                                      </p:cBhvr>
                                      <p:to>
                                        <p:strVal val="visible"/>
                                      </p:to>
                                    </p:set>
                                    <p:animEffect transition="in" filter="fade">
                                      <p:cBhvr>
                                        <p:cTn id="7" dur="2000"/>
                                        <p:tgtEl>
                                          <p:spTgt spid="96262"/>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96261"/>
                                        </p:tgtEl>
                                        <p:attrNameLst>
                                          <p:attrName>style.visibility</p:attrName>
                                        </p:attrNameLst>
                                      </p:cBhvr>
                                      <p:to>
                                        <p:strVal val="visible"/>
                                      </p:to>
                                    </p:set>
                                    <p:animEffect transition="in" filter="fade">
                                      <p:cBhvr>
                                        <p:cTn id="11" dur="2000"/>
                                        <p:tgtEl>
                                          <p:spTgt spid="96261"/>
                                        </p:tgtEl>
                                      </p:cBhvr>
                                    </p:animEffect>
                                  </p:childTnLst>
                                </p:cTn>
                              </p:par>
                            </p:childTnLst>
                          </p:cTn>
                        </p:par>
                        <p:par>
                          <p:cTn id="12" fill="hold">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6262" grpId="0" animBg="1"/>
      <p:bldP spid="96261" grpId="0" animBg="1"/>
      <p:bldP spid="7"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creen Shot 2013-10-29 at 15.28.47.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144" y="116632"/>
            <a:ext cx="9144000" cy="6632691"/>
          </a:xfrm>
          <a:prstGeom prst="rect">
            <a:avLst/>
          </a:prstGeom>
        </p:spPr>
      </p:pic>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51</a:t>
            </a:fld>
            <a:endParaRPr lang="en-GB"/>
          </a:p>
        </p:txBody>
      </p:sp>
      <p:sp>
        <p:nvSpPr>
          <p:cNvPr id="8" name="Text Box 5"/>
          <p:cNvSpPr txBox="1">
            <a:spLocks noChangeArrowheads="1"/>
          </p:cNvSpPr>
          <p:nvPr/>
        </p:nvSpPr>
        <p:spPr bwMode="auto">
          <a:xfrm>
            <a:off x="3923928" y="4293096"/>
            <a:ext cx="4319588" cy="158115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Any element of the citation, bibliographic record or footnote can be edited using this page </a:t>
            </a:r>
            <a:endParaRPr lang="en-GB" sz="2400" b="1" dirty="0">
              <a:solidFill>
                <a:srgbClr val="000000"/>
              </a:solidFill>
              <a:latin typeface="Lucida Sans" pitchFamily="34" charset="0"/>
              <a:sym typeface="Wingdings 3" pitchFamily="18" charset="2"/>
            </a:endParaRPr>
          </a:p>
        </p:txBody>
      </p:sp>
    </p:spTree>
    <p:extLst>
      <p:ext uri="{BB962C8B-B14F-4D97-AF65-F5344CB8AC3E}">
        <p14:creationId xmlns:p14="http://schemas.microsoft.com/office/powerpoint/2010/main" val="376739845"/>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creen Shot 2013-10-29 at 15.33.54.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230" y="0"/>
            <a:ext cx="9123770" cy="6858000"/>
          </a:xfrm>
          <a:prstGeom prst="rect">
            <a:avLst/>
          </a:prstGeom>
        </p:spPr>
      </p:pic>
      <p:sp>
        <p:nvSpPr>
          <p:cNvPr id="102405" name="Text Box 5"/>
          <p:cNvSpPr txBox="1">
            <a:spLocks noChangeArrowheads="1"/>
          </p:cNvSpPr>
          <p:nvPr/>
        </p:nvSpPr>
        <p:spPr bwMode="auto">
          <a:xfrm>
            <a:off x="4090606" y="5149081"/>
            <a:ext cx="3887787" cy="121602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a:solidFill>
                  <a:srgbClr val="000000"/>
                </a:solidFill>
                <a:latin typeface="Lucida Sans" pitchFamily="34" charset="0"/>
              </a:rPr>
              <a:t>'Author Lists' lets you control how many authors are displayed</a:t>
            </a:r>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52</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02405"/>
                                        </p:tgtEl>
                                        <p:attrNameLst>
                                          <p:attrName>style.visibility</p:attrName>
                                        </p:attrNameLst>
                                      </p:cBhvr>
                                      <p:to>
                                        <p:strVal val="visible"/>
                                      </p:to>
                                    </p:set>
                                    <p:animEffect transition="in" filter="fade">
                                      <p:cBhvr>
                                        <p:cTn id="7" dur="2000"/>
                                        <p:tgtEl>
                                          <p:spTgt spid="10240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05" grpId="0" animBg="1"/>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creen Shot 2013-10-29 at 15.34.50.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60648"/>
            <a:ext cx="9144000" cy="6272331"/>
          </a:xfrm>
          <a:prstGeom prst="rect">
            <a:avLst/>
          </a:prstGeom>
        </p:spPr>
      </p:pic>
      <p:sp>
        <p:nvSpPr>
          <p:cNvPr id="103429" name="Text Box 5"/>
          <p:cNvSpPr txBox="1">
            <a:spLocks noChangeArrowheads="1"/>
          </p:cNvSpPr>
          <p:nvPr/>
        </p:nvSpPr>
        <p:spPr bwMode="auto">
          <a:xfrm>
            <a:off x="4860032" y="3645024"/>
            <a:ext cx="3887787" cy="231140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a:solidFill>
                  <a:srgbClr val="000000"/>
                </a:solidFill>
                <a:latin typeface="Lucida Sans" pitchFamily="34" charset="0"/>
              </a:rPr>
              <a:t>'Author Name' allows choices about capitalisation - choose 'Normal' for names in lower case but with initial capital letters</a:t>
            </a:r>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53</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03429"/>
                                        </p:tgtEl>
                                        <p:attrNameLst>
                                          <p:attrName>style.visibility</p:attrName>
                                        </p:attrNameLst>
                                      </p:cBhvr>
                                      <p:to>
                                        <p:strVal val="visible"/>
                                      </p:to>
                                    </p:set>
                                    <p:animEffect transition="in" filter="fade">
                                      <p:cBhvr>
                                        <p:cTn id="7" dur="2000"/>
                                        <p:tgtEl>
                                          <p:spTgt spid="1034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3429" grpId="0" animBg="1"/>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Screen Shot 2013-10-29 at 15.36.17.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082" y="3873"/>
            <a:ext cx="9133885" cy="6858000"/>
          </a:xfrm>
          <a:prstGeom prst="rect">
            <a:avLst/>
          </a:prstGeom>
        </p:spPr>
      </p:pic>
      <p:sp>
        <p:nvSpPr>
          <p:cNvPr id="104453" name="Text Box 5"/>
          <p:cNvSpPr txBox="1">
            <a:spLocks noChangeArrowheads="1"/>
          </p:cNvSpPr>
          <p:nvPr/>
        </p:nvSpPr>
        <p:spPr bwMode="auto">
          <a:xfrm>
            <a:off x="4211638" y="3504733"/>
            <a:ext cx="4032250" cy="85090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Make choices about the punctuation of initials</a:t>
            </a:r>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54</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04453"/>
                                        </p:tgtEl>
                                        <p:attrNameLst>
                                          <p:attrName>style.visibility</p:attrName>
                                        </p:attrNameLst>
                                      </p:cBhvr>
                                      <p:to>
                                        <p:strVal val="visible"/>
                                      </p:to>
                                    </p:set>
                                    <p:animEffect transition="in" filter="fade">
                                      <p:cBhvr>
                                        <p:cTn id="7" dur="2000"/>
                                        <p:tgtEl>
                                          <p:spTgt spid="1044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453" grpId="0" animBg="1"/>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Screen Shot 2013-11-01 at 15.05.05.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16632"/>
            <a:ext cx="9144000" cy="6640044"/>
          </a:xfrm>
          <a:prstGeom prst="rect">
            <a:avLst/>
          </a:prstGeom>
        </p:spPr>
      </p:pic>
      <p:sp>
        <p:nvSpPr>
          <p:cNvPr id="109573" name="Text Box 5"/>
          <p:cNvSpPr txBox="1">
            <a:spLocks noChangeArrowheads="1"/>
          </p:cNvSpPr>
          <p:nvPr/>
        </p:nvSpPr>
        <p:spPr bwMode="auto">
          <a:xfrm>
            <a:off x="323528" y="5792410"/>
            <a:ext cx="8569325" cy="646331"/>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b="1" dirty="0">
                <a:solidFill>
                  <a:srgbClr val="000000"/>
                </a:solidFill>
                <a:latin typeface="Lucida Sans" pitchFamily="34" charset="0"/>
              </a:rPr>
              <a:t>The templates show which fields will be used from the EndNote record, and how they will be displayed, for a range of Reference Types</a:t>
            </a:r>
          </a:p>
        </p:txBody>
      </p:sp>
      <p:sp>
        <p:nvSpPr>
          <p:cNvPr id="109574" name="Text Box 6"/>
          <p:cNvSpPr txBox="1">
            <a:spLocks noChangeArrowheads="1"/>
          </p:cNvSpPr>
          <p:nvPr/>
        </p:nvSpPr>
        <p:spPr bwMode="auto">
          <a:xfrm>
            <a:off x="4428803" y="476672"/>
            <a:ext cx="4464050" cy="646331"/>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b="1" dirty="0">
                <a:solidFill>
                  <a:srgbClr val="000000"/>
                </a:solidFill>
                <a:latin typeface="Lucida Sans" pitchFamily="34" charset="0"/>
              </a:rPr>
              <a:t>'Generic' is used for any Reference Type without a specific template</a:t>
            </a:r>
          </a:p>
        </p:txBody>
      </p:sp>
      <p:sp>
        <p:nvSpPr>
          <p:cNvPr id="109575" name="Text Box 7"/>
          <p:cNvSpPr txBox="1">
            <a:spLocks noChangeArrowheads="1"/>
          </p:cNvSpPr>
          <p:nvPr/>
        </p:nvSpPr>
        <p:spPr bwMode="auto">
          <a:xfrm>
            <a:off x="3923928" y="4509120"/>
            <a:ext cx="4967784" cy="646331"/>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b="1" dirty="0">
                <a:solidFill>
                  <a:srgbClr val="000000"/>
                </a:solidFill>
                <a:latin typeface="Lucida Sans" pitchFamily="34" charset="0"/>
              </a:rPr>
              <a:t>Further Reference Type templates can be created, or existing templates edited</a:t>
            </a:r>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55</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09573"/>
                                        </p:tgtEl>
                                        <p:attrNameLst>
                                          <p:attrName>style.visibility</p:attrName>
                                        </p:attrNameLst>
                                      </p:cBhvr>
                                      <p:to>
                                        <p:strVal val="visible"/>
                                      </p:to>
                                    </p:set>
                                    <p:animEffect transition="in" filter="fade">
                                      <p:cBhvr>
                                        <p:cTn id="7" dur="2000"/>
                                        <p:tgtEl>
                                          <p:spTgt spid="109573"/>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109574"/>
                                        </p:tgtEl>
                                        <p:attrNameLst>
                                          <p:attrName>style.visibility</p:attrName>
                                        </p:attrNameLst>
                                      </p:cBhvr>
                                      <p:to>
                                        <p:strVal val="visible"/>
                                      </p:to>
                                    </p:set>
                                    <p:animEffect transition="in" filter="fade">
                                      <p:cBhvr>
                                        <p:cTn id="11" dur="2000"/>
                                        <p:tgtEl>
                                          <p:spTgt spid="109574"/>
                                        </p:tgtEl>
                                      </p:cBhvr>
                                    </p:animEffect>
                                  </p:childTnLst>
                                </p:cTn>
                              </p:par>
                            </p:childTnLst>
                          </p:cTn>
                        </p:par>
                        <p:par>
                          <p:cTn id="12" fill="hold" nodeType="afterGroup">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109575"/>
                                        </p:tgtEl>
                                        <p:attrNameLst>
                                          <p:attrName>style.visibility</p:attrName>
                                        </p:attrNameLst>
                                      </p:cBhvr>
                                      <p:to>
                                        <p:strVal val="visible"/>
                                      </p:to>
                                    </p:set>
                                    <p:animEffect transition="in" filter="fade">
                                      <p:cBhvr>
                                        <p:cTn id="15" dur="2000"/>
                                        <p:tgtEl>
                                          <p:spTgt spid="10957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9573" grpId="0" animBg="1"/>
      <p:bldP spid="109574" grpId="0" animBg="1"/>
      <p:bldP spid="109575" grpId="0" animBg="1"/>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Shot 2013-11-01 at 15.05.05.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15" y="101324"/>
            <a:ext cx="9144000" cy="6640044"/>
          </a:xfrm>
          <a:prstGeom prst="rect">
            <a:avLst/>
          </a:prstGeom>
        </p:spPr>
      </p:pic>
      <p:sp>
        <p:nvSpPr>
          <p:cNvPr id="110597" name="Text Box 5"/>
          <p:cNvSpPr txBox="1">
            <a:spLocks noChangeArrowheads="1"/>
          </p:cNvSpPr>
          <p:nvPr/>
        </p:nvSpPr>
        <p:spPr bwMode="auto">
          <a:xfrm>
            <a:off x="3000222" y="5157192"/>
            <a:ext cx="5543525" cy="92333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b="1" dirty="0">
                <a:solidFill>
                  <a:srgbClr val="000000"/>
                </a:solidFill>
                <a:latin typeface="Lucida Sans" pitchFamily="34" charset="0"/>
              </a:rPr>
              <a:t>Here the Year field has been edited to include brackets for all Reference Types, including Generic, likely to be used</a:t>
            </a:r>
          </a:p>
        </p:txBody>
      </p:sp>
      <p:sp>
        <p:nvSpPr>
          <p:cNvPr id="110598" name="Line 6"/>
          <p:cNvSpPr>
            <a:spLocks noChangeShapeType="1"/>
          </p:cNvSpPr>
          <p:nvPr/>
        </p:nvSpPr>
        <p:spPr bwMode="auto">
          <a:xfrm flipH="1" flipV="1">
            <a:off x="251520" y="188639"/>
            <a:ext cx="3096344" cy="827221"/>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10599" name="Text Box 7"/>
          <p:cNvSpPr txBox="1">
            <a:spLocks noChangeArrowheads="1"/>
          </p:cNvSpPr>
          <p:nvPr/>
        </p:nvSpPr>
        <p:spPr bwMode="auto">
          <a:xfrm>
            <a:off x="2919866" y="692696"/>
            <a:ext cx="4104456" cy="646331"/>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b="1" dirty="0">
                <a:solidFill>
                  <a:srgbClr val="000000"/>
                </a:solidFill>
                <a:latin typeface="Lucida Sans" pitchFamily="34" charset="0"/>
              </a:rPr>
              <a:t>Click the record's 'close' icon </a:t>
            </a:r>
            <a:r>
              <a:rPr lang="en-GB" b="1" dirty="0" smtClean="0">
                <a:solidFill>
                  <a:srgbClr val="000000"/>
                </a:solidFill>
                <a:latin typeface="Lucida Sans" pitchFamily="34" charset="0"/>
              </a:rPr>
              <a:t>to </a:t>
            </a:r>
            <a:r>
              <a:rPr lang="en-GB" b="1" dirty="0">
                <a:solidFill>
                  <a:srgbClr val="000000"/>
                </a:solidFill>
                <a:latin typeface="Lucida Sans" pitchFamily="34" charset="0"/>
              </a:rPr>
              <a:t>save the changes automatically</a:t>
            </a:r>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56</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10597"/>
                                        </p:tgtEl>
                                        <p:attrNameLst>
                                          <p:attrName>style.visibility</p:attrName>
                                        </p:attrNameLst>
                                      </p:cBhvr>
                                      <p:to>
                                        <p:strVal val="visible"/>
                                      </p:to>
                                    </p:set>
                                    <p:animEffect transition="in" filter="fade">
                                      <p:cBhvr>
                                        <p:cTn id="7" dur="2000"/>
                                        <p:tgtEl>
                                          <p:spTgt spid="110597"/>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110599"/>
                                        </p:tgtEl>
                                        <p:attrNameLst>
                                          <p:attrName>style.visibility</p:attrName>
                                        </p:attrNameLst>
                                      </p:cBhvr>
                                      <p:to>
                                        <p:strVal val="visible"/>
                                      </p:to>
                                    </p:set>
                                    <p:animEffect transition="in" filter="fade">
                                      <p:cBhvr>
                                        <p:cTn id="11" dur="2000"/>
                                        <p:tgtEl>
                                          <p:spTgt spid="110599"/>
                                        </p:tgtEl>
                                      </p:cBhvr>
                                    </p:animEffect>
                                  </p:childTnLst>
                                </p:cTn>
                              </p:par>
                            </p:childTnLst>
                          </p:cTn>
                        </p:par>
                        <p:par>
                          <p:cTn id="12" fill="hold" nodeType="afterGroup">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110598"/>
                                        </p:tgtEl>
                                        <p:attrNameLst>
                                          <p:attrName>style.visibility</p:attrName>
                                        </p:attrNameLst>
                                      </p:cBhvr>
                                      <p:to>
                                        <p:strVal val="visible"/>
                                      </p:to>
                                    </p:set>
                                    <p:animEffect transition="in" filter="fade">
                                      <p:cBhvr>
                                        <p:cTn id="15" dur="2000"/>
                                        <p:tgtEl>
                                          <p:spTgt spid="1105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0597" grpId="0" animBg="1"/>
      <p:bldP spid="110598" grpId="0" animBg="1"/>
      <p:bldP spid="110599" grpId="0" animBg="1"/>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creen Shot 2013-11-01 at 15.07.27.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89549" y="1883916"/>
            <a:ext cx="5753100" cy="1689100"/>
          </a:xfrm>
          <a:prstGeom prst="rect">
            <a:avLst/>
          </a:prstGeom>
          <a:ln>
            <a:solidFill>
              <a:srgbClr val="000066"/>
            </a:solidFill>
          </a:ln>
        </p:spPr>
      </p:pic>
      <p:sp>
        <p:nvSpPr>
          <p:cNvPr id="297987" name="Line 3"/>
          <p:cNvSpPr>
            <a:spLocks noChangeShapeType="1"/>
          </p:cNvSpPr>
          <p:nvPr/>
        </p:nvSpPr>
        <p:spPr bwMode="auto">
          <a:xfrm flipV="1">
            <a:off x="6012160" y="3356991"/>
            <a:ext cx="216570" cy="1584449"/>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97988" name="Text Box 4"/>
          <p:cNvSpPr txBox="1">
            <a:spLocks noChangeArrowheads="1"/>
          </p:cNvSpPr>
          <p:nvPr/>
        </p:nvSpPr>
        <p:spPr bwMode="auto">
          <a:xfrm>
            <a:off x="4211960" y="4797152"/>
            <a:ext cx="2016770" cy="46166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Click </a:t>
            </a:r>
            <a:r>
              <a:rPr lang="en-GB" sz="2400" b="1" dirty="0" smtClean="0">
                <a:solidFill>
                  <a:srgbClr val="000000"/>
                </a:solidFill>
                <a:latin typeface="Lucida Sans" pitchFamily="34" charset="0"/>
              </a:rPr>
              <a:t>'Save' </a:t>
            </a:r>
            <a:endParaRPr lang="en-GB" sz="2400" b="1" dirty="0">
              <a:solidFill>
                <a:srgbClr val="000000"/>
              </a:solidFill>
              <a:latin typeface="Lucida Sans" pitchFamily="34" charset="0"/>
              <a:sym typeface="Wingdings 3" pitchFamily="18" charset="2"/>
            </a:endParaRPr>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57</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97988"/>
                                        </p:tgtEl>
                                        <p:attrNameLst>
                                          <p:attrName>style.visibility</p:attrName>
                                        </p:attrNameLst>
                                      </p:cBhvr>
                                      <p:to>
                                        <p:strVal val="visible"/>
                                      </p:to>
                                    </p:set>
                                    <p:animEffect transition="in" filter="fade">
                                      <p:cBhvr>
                                        <p:cTn id="7" dur="2000"/>
                                        <p:tgtEl>
                                          <p:spTgt spid="297988"/>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297987"/>
                                        </p:tgtEl>
                                        <p:attrNameLst>
                                          <p:attrName>style.visibility</p:attrName>
                                        </p:attrNameLst>
                                      </p:cBhvr>
                                      <p:to>
                                        <p:strVal val="visible"/>
                                      </p:to>
                                    </p:set>
                                    <p:animEffect transition="in" filter="fade">
                                      <p:cBhvr>
                                        <p:cTn id="11" dur="2000"/>
                                        <p:tgtEl>
                                          <p:spTgt spid="29798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7987" grpId="0" animBg="1"/>
      <p:bldP spid="297988" grpId="0" animBg="1"/>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Shot 2012-11-12 at 11.13.39.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31640" y="1571709"/>
            <a:ext cx="6134100" cy="1727200"/>
          </a:xfrm>
          <a:prstGeom prst="rect">
            <a:avLst/>
          </a:prstGeom>
          <a:ln>
            <a:solidFill>
              <a:srgbClr val="000066"/>
            </a:solidFill>
          </a:ln>
        </p:spPr>
      </p:pic>
      <p:sp>
        <p:nvSpPr>
          <p:cNvPr id="300034" name="Text Box 2"/>
          <p:cNvSpPr txBox="1">
            <a:spLocks noChangeArrowheads="1"/>
          </p:cNvSpPr>
          <p:nvPr/>
        </p:nvSpPr>
        <p:spPr bwMode="auto">
          <a:xfrm>
            <a:off x="3001244" y="3861048"/>
            <a:ext cx="4464496"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Save with the default Style name or use your own</a:t>
            </a:r>
            <a:endParaRPr lang="en-GB" sz="2400" b="1" dirty="0">
              <a:solidFill>
                <a:srgbClr val="000000"/>
              </a:solidFill>
              <a:latin typeface="Lucida Sans" pitchFamily="34" charset="0"/>
              <a:sym typeface="Wingdings 3" pitchFamily="18" charset="2"/>
            </a:endParaRPr>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58</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00034"/>
                                        </p:tgtEl>
                                        <p:attrNameLst>
                                          <p:attrName>style.visibility</p:attrName>
                                        </p:attrNameLst>
                                      </p:cBhvr>
                                      <p:to>
                                        <p:strVal val="visible"/>
                                      </p:to>
                                    </p:set>
                                    <p:animEffect transition="in" filter="fade">
                                      <p:cBhvr>
                                        <p:cTn id="7" dur="2000"/>
                                        <p:tgtEl>
                                          <p:spTgt spid="3000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0034" grpId="0" animBg="1"/>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p:txBody>
          <a:bodyPr/>
          <a:lstStyle/>
          <a:p>
            <a:pPr eaLnBrk="1" hangingPunct="1"/>
            <a:r>
              <a:rPr lang="en-GB" smtClean="0"/>
              <a:t>Templates - how they work</a:t>
            </a:r>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59</a:t>
            </a:fld>
            <a:endParaRPr lang="en-GB"/>
          </a:p>
        </p:txBody>
      </p:sp>
    </p:spTree>
  </p:cSld>
  <p:clrMapOvr>
    <a:masterClrMapping/>
  </p:clrMapOvr>
  <p:transition spd="med">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creen Shot 2013-10-29 at 14.30.48.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90511"/>
            <a:ext cx="9144000" cy="4612882"/>
          </a:xfrm>
          <a:prstGeom prst="rect">
            <a:avLst/>
          </a:prstGeom>
        </p:spPr>
      </p:pic>
      <p:sp>
        <p:nvSpPr>
          <p:cNvPr id="84997" name="Text Box 5"/>
          <p:cNvSpPr txBox="1">
            <a:spLocks noChangeArrowheads="1"/>
          </p:cNvSpPr>
          <p:nvPr/>
        </p:nvSpPr>
        <p:spPr bwMode="auto">
          <a:xfrm>
            <a:off x="3635896" y="1844824"/>
            <a:ext cx="4967288" cy="85090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It is usually best to keep all references in one main library</a:t>
            </a:r>
          </a:p>
        </p:txBody>
      </p:sp>
      <p:sp>
        <p:nvSpPr>
          <p:cNvPr id="84998" name="Text Box 6"/>
          <p:cNvSpPr txBox="1">
            <a:spLocks noChangeArrowheads="1"/>
          </p:cNvSpPr>
          <p:nvPr/>
        </p:nvSpPr>
        <p:spPr bwMode="auto">
          <a:xfrm>
            <a:off x="863600" y="5564115"/>
            <a:ext cx="7416800" cy="85090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a:solidFill>
                  <a:srgbClr val="000000"/>
                </a:solidFill>
                <a:latin typeface="Lucida Sans" pitchFamily="34" charset="0"/>
              </a:rPr>
              <a:t>Smaller libraries for particular topics can be created using the 'Groups' option</a:t>
            </a:r>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6</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4997"/>
                                        </p:tgtEl>
                                        <p:attrNameLst>
                                          <p:attrName>style.visibility</p:attrName>
                                        </p:attrNameLst>
                                      </p:cBhvr>
                                      <p:to>
                                        <p:strVal val="visible"/>
                                      </p:to>
                                    </p:set>
                                    <p:animEffect transition="in" filter="fade">
                                      <p:cBhvr>
                                        <p:cTn id="7" dur="2000"/>
                                        <p:tgtEl>
                                          <p:spTgt spid="84997"/>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84998"/>
                                        </p:tgtEl>
                                        <p:attrNameLst>
                                          <p:attrName>style.visibility</p:attrName>
                                        </p:attrNameLst>
                                      </p:cBhvr>
                                      <p:to>
                                        <p:strVal val="visible"/>
                                      </p:to>
                                    </p:set>
                                    <p:animEffect transition="in" filter="fade">
                                      <p:cBhvr>
                                        <p:cTn id="11" dur="2000"/>
                                        <p:tgtEl>
                                          <p:spTgt spid="849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4997" grpId="0" animBg="1"/>
      <p:bldP spid="84998" grpId="0" animBg="1"/>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creen Shot 2013-11-05 at 13.25.07.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40628"/>
            <a:ext cx="9144000" cy="6642817"/>
          </a:xfrm>
          <a:prstGeom prst="rect">
            <a:avLst/>
          </a:prstGeom>
        </p:spPr>
      </p:pic>
      <p:sp>
        <p:nvSpPr>
          <p:cNvPr id="46085" name="Text Box 5"/>
          <p:cNvSpPr txBox="1">
            <a:spLocks noChangeArrowheads="1"/>
          </p:cNvSpPr>
          <p:nvPr/>
        </p:nvSpPr>
        <p:spPr bwMode="auto">
          <a:xfrm>
            <a:off x="4716463" y="2205038"/>
            <a:ext cx="4248025" cy="92333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b="1" dirty="0">
                <a:solidFill>
                  <a:srgbClr val="000000"/>
                </a:solidFill>
                <a:latin typeface="Lucida Sans" pitchFamily="34" charset="0"/>
              </a:rPr>
              <a:t>A number of templates are already created: use the Reference Types list to create others</a:t>
            </a:r>
            <a:endParaRPr lang="en-GB" dirty="0"/>
          </a:p>
        </p:txBody>
      </p:sp>
      <p:sp>
        <p:nvSpPr>
          <p:cNvPr id="46086" name="Text Box 6"/>
          <p:cNvSpPr txBox="1">
            <a:spLocks noChangeArrowheads="1"/>
          </p:cNvSpPr>
          <p:nvPr/>
        </p:nvSpPr>
        <p:spPr bwMode="auto">
          <a:xfrm>
            <a:off x="4333262" y="4149080"/>
            <a:ext cx="4608512" cy="646331"/>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b="1" dirty="0">
                <a:solidFill>
                  <a:srgbClr val="000000"/>
                </a:solidFill>
                <a:latin typeface="Lucida Sans" pitchFamily="34" charset="0"/>
              </a:rPr>
              <a:t>Generic is used if there is no template for a given reference type</a:t>
            </a:r>
            <a:endParaRPr lang="en-GB" dirty="0"/>
          </a:p>
        </p:txBody>
      </p:sp>
      <p:sp>
        <p:nvSpPr>
          <p:cNvPr id="46092" name="Text Box 12"/>
          <p:cNvSpPr txBox="1">
            <a:spLocks noChangeArrowheads="1"/>
          </p:cNvSpPr>
          <p:nvPr/>
        </p:nvSpPr>
        <p:spPr bwMode="auto">
          <a:xfrm>
            <a:off x="4716463" y="476250"/>
            <a:ext cx="4248025" cy="646331"/>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b="1" dirty="0">
                <a:solidFill>
                  <a:srgbClr val="000000"/>
                </a:solidFill>
                <a:latin typeface="Lucida Sans" pitchFamily="34" charset="0"/>
              </a:rPr>
              <a:t>Templates control the appearance of the bibliographic record</a:t>
            </a:r>
            <a:endParaRPr lang="en-GB" dirty="0"/>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60</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6092"/>
                                        </p:tgtEl>
                                        <p:attrNameLst>
                                          <p:attrName>style.visibility</p:attrName>
                                        </p:attrNameLst>
                                      </p:cBhvr>
                                      <p:to>
                                        <p:strVal val="visible"/>
                                      </p:to>
                                    </p:set>
                                    <p:animEffect transition="in" filter="fade">
                                      <p:cBhvr>
                                        <p:cTn id="7" dur="2000"/>
                                        <p:tgtEl>
                                          <p:spTgt spid="46092"/>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46085"/>
                                        </p:tgtEl>
                                        <p:attrNameLst>
                                          <p:attrName>style.visibility</p:attrName>
                                        </p:attrNameLst>
                                      </p:cBhvr>
                                      <p:to>
                                        <p:strVal val="visible"/>
                                      </p:to>
                                    </p:set>
                                    <p:animEffect transition="in" filter="fade">
                                      <p:cBhvr>
                                        <p:cTn id="11" dur="2000"/>
                                        <p:tgtEl>
                                          <p:spTgt spid="46085"/>
                                        </p:tgtEl>
                                      </p:cBhvr>
                                    </p:animEffect>
                                  </p:childTnLst>
                                </p:cTn>
                              </p:par>
                            </p:childTnLst>
                          </p:cTn>
                        </p:par>
                        <p:par>
                          <p:cTn id="12" fill="hold" nodeType="afterGroup">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46086"/>
                                        </p:tgtEl>
                                        <p:attrNameLst>
                                          <p:attrName>style.visibility</p:attrName>
                                        </p:attrNameLst>
                                      </p:cBhvr>
                                      <p:to>
                                        <p:strVal val="visible"/>
                                      </p:to>
                                    </p:set>
                                    <p:animEffect transition="in" filter="fade">
                                      <p:cBhvr>
                                        <p:cTn id="15" dur="2000"/>
                                        <p:tgtEl>
                                          <p:spTgt spid="4608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085" grpId="0" animBg="1"/>
      <p:bldP spid="46086" grpId="0" animBg="1"/>
      <p:bldP spid="46092" grpId="0" animBg="1"/>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creen Shot 2013-11-05 at 13.25.07.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642817"/>
          </a:xfrm>
          <a:prstGeom prst="rect">
            <a:avLst/>
          </a:prstGeom>
        </p:spPr>
      </p:pic>
      <p:sp>
        <p:nvSpPr>
          <p:cNvPr id="115717" name="Text Box 5"/>
          <p:cNvSpPr txBox="1">
            <a:spLocks noChangeArrowheads="1"/>
          </p:cNvSpPr>
          <p:nvPr/>
        </p:nvSpPr>
        <p:spPr bwMode="auto">
          <a:xfrm>
            <a:off x="3285513" y="260648"/>
            <a:ext cx="5616872" cy="646331"/>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b="1">
                <a:solidFill>
                  <a:srgbClr val="000000"/>
                </a:solidFill>
                <a:latin typeface="Lucida Sans" pitchFamily="34" charset="0"/>
              </a:rPr>
              <a:t>Field Names are replaced by the contents of that field in the individual EndNote record</a:t>
            </a:r>
            <a:endParaRPr lang="en-GB"/>
          </a:p>
        </p:txBody>
      </p:sp>
      <p:sp>
        <p:nvSpPr>
          <p:cNvPr id="115718" name="Text Box 6"/>
          <p:cNvSpPr txBox="1">
            <a:spLocks noChangeArrowheads="1"/>
          </p:cNvSpPr>
          <p:nvPr/>
        </p:nvSpPr>
        <p:spPr bwMode="auto">
          <a:xfrm>
            <a:off x="4067944" y="4869160"/>
            <a:ext cx="4680198" cy="369332"/>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b="1" dirty="0">
                <a:solidFill>
                  <a:srgbClr val="000000"/>
                </a:solidFill>
                <a:latin typeface="Lucida Sans" pitchFamily="34" charset="0"/>
              </a:rPr>
              <a:t>Other characters are displayed 'as is'</a:t>
            </a:r>
            <a:endParaRPr lang="en-GB" dirty="0"/>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61</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15717"/>
                                        </p:tgtEl>
                                        <p:attrNameLst>
                                          <p:attrName>style.visibility</p:attrName>
                                        </p:attrNameLst>
                                      </p:cBhvr>
                                      <p:to>
                                        <p:strVal val="visible"/>
                                      </p:to>
                                    </p:set>
                                    <p:animEffect transition="in" filter="fade">
                                      <p:cBhvr>
                                        <p:cTn id="7" dur="2000"/>
                                        <p:tgtEl>
                                          <p:spTgt spid="115717"/>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115718"/>
                                        </p:tgtEl>
                                        <p:attrNameLst>
                                          <p:attrName>style.visibility</p:attrName>
                                        </p:attrNameLst>
                                      </p:cBhvr>
                                      <p:to>
                                        <p:strVal val="visible"/>
                                      </p:to>
                                    </p:set>
                                    <p:animEffect transition="in" filter="fade">
                                      <p:cBhvr>
                                        <p:cTn id="11" dur="2000"/>
                                        <p:tgtEl>
                                          <p:spTgt spid="1157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5717" grpId="0" animBg="1"/>
      <p:bldP spid="115718" grpId="0" animBg="1"/>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Shot 2012-11-12 at 11.23.11.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030626" cy="6858000"/>
          </a:xfrm>
          <a:prstGeom prst="rect">
            <a:avLst/>
          </a:prstGeom>
        </p:spPr>
      </p:pic>
      <p:sp>
        <p:nvSpPr>
          <p:cNvPr id="116741" name="Text Box 5"/>
          <p:cNvSpPr txBox="1">
            <a:spLocks noChangeArrowheads="1"/>
          </p:cNvSpPr>
          <p:nvPr/>
        </p:nvSpPr>
        <p:spPr bwMode="auto">
          <a:xfrm>
            <a:off x="4787900" y="4652963"/>
            <a:ext cx="3887788" cy="121602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a:solidFill>
                  <a:srgbClr val="000000"/>
                </a:solidFill>
                <a:latin typeface="Lucida Sans" pitchFamily="34" charset="0"/>
              </a:rPr>
              <a:t>Fields are displayed with the format used for the Field Name</a:t>
            </a:r>
            <a:endParaRPr lang="en-GB"/>
          </a:p>
        </p:txBody>
      </p:sp>
      <p:sp>
        <p:nvSpPr>
          <p:cNvPr id="116742" name="Line 6"/>
          <p:cNvSpPr>
            <a:spLocks noChangeShapeType="1"/>
          </p:cNvSpPr>
          <p:nvPr/>
        </p:nvSpPr>
        <p:spPr bwMode="auto">
          <a:xfrm flipH="1" flipV="1">
            <a:off x="1835696" y="2204864"/>
            <a:ext cx="0" cy="3096342"/>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16743" name="Text Box 7"/>
          <p:cNvSpPr txBox="1">
            <a:spLocks noChangeArrowheads="1"/>
          </p:cNvSpPr>
          <p:nvPr/>
        </p:nvSpPr>
        <p:spPr bwMode="auto">
          <a:xfrm>
            <a:off x="323528" y="4293096"/>
            <a:ext cx="3887787" cy="1938992"/>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Apply Bold, Italic Underline, Superscript or Subscript to the Field Name using </a:t>
            </a:r>
            <a:r>
              <a:rPr lang="en-GB" sz="2400" b="1" dirty="0" smtClean="0">
                <a:solidFill>
                  <a:srgbClr val="000000"/>
                </a:solidFill>
                <a:latin typeface="Lucida Sans" pitchFamily="34" charset="0"/>
              </a:rPr>
              <a:t>'Edit </a:t>
            </a:r>
            <a:r>
              <a:rPr lang="en-GB" sz="2400" b="1" dirty="0">
                <a:solidFill>
                  <a:srgbClr val="000000"/>
                </a:solidFill>
                <a:latin typeface="Lucida Sans" pitchFamily="34" charset="0"/>
                <a:sym typeface="Wingdings 3" pitchFamily="18" charset="2"/>
              </a:rPr>
              <a:t></a:t>
            </a:r>
            <a:r>
              <a:rPr lang="en-GB" sz="2400" b="1" dirty="0" smtClean="0">
                <a:solidFill>
                  <a:srgbClr val="000000"/>
                </a:solidFill>
                <a:latin typeface="Lucida Sans" pitchFamily="34" charset="0"/>
              </a:rPr>
              <a:t> Font …</a:t>
            </a:r>
            <a:endParaRPr lang="en-GB" dirty="0"/>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62</a:t>
            </a:fld>
            <a:endParaRPr lang="en-GB"/>
          </a:p>
        </p:txBody>
      </p:sp>
      <p:pic>
        <p:nvPicPr>
          <p:cNvPr id="3" name="Picture 2" descr="Screen Shot 2013-11-01 at 15.08.52.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9144000" cy="6855468"/>
          </a:xfrm>
          <a:prstGeom prst="rect">
            <a:avLst/>
          </a:prstGeom>
        </p:spPr>
      </p:pic>
      <p:sp>
        <p:nvSpPr>
          <p:cNvPr id="5" name="Oval 4"/>
          <p:cNvSpPr/>
          <p:nvPr/>
        </p:nvSpPr>
        <p:spPr bwMode="auto">
          <a:xfrm>
            <a:off x="1691680" y="2924944"/>
            <a:ext cx="2823633" cy="504056"/>
          </a:xfrm>
          <a:prstGeom prst="ellips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rtlCol="0" anchor="ctr"/>
          <a:lstStyle/>
          <a:p>
            <a:pPr algn="ctr"/>
            <a:endParaRPr lang="en-GB"/>
          </a:p>
        </p:txBody>
      </p:sp>
      <p:sp>
        <p:nvSpPr>
          <p:cNvPr id="6" name="Oval 5"/>
          <p:cNvSpPr/>
          <p:nvPr/>
        </p:nvSpPr>
        <p:spPr bwMode="auto">
          <a:xfrm>
            <a:off x="4067944" y="3573016"/>
            <a:ext cx="1224136" cy="288032"/>
          </a:xfrm>
          <a:prstGeom prst="ellips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rtlCol="0" anchor="ctr"/>
          <a:lstStyle/>
          <a:p>
            <a:pPr algn="ctr"/>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16741"/>
                                        </p:tgtEl>
                                        <p:attrNameLst>
                                          <p:attrName>style.visibility</p:attrName>
                                        </p:attrNameLst>
                                      </p:cBhvr>
                                      <p:to>
                                        <p:strVal val="visible"/>
                                      </p:to>
                                    </p:set>
                                    <p:animEffect transition="in" filter="fade">
                                      <p:cBhvr>
                                        <p:cTn id="7" dur="2000"/>
                                        <p:tgtEl>
                                          <p:spTgt spid="116741"/>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116743"/>
                                        </p:tgtEl>
                                        <p:attrNameLst>
                                          <p:attrName>style.visibility</p:attrName>
                                        </p:attrNameLst>
                                      </p:cBhvr>
                                      <p:to>
                                        <p:strVal val="visible"/>
                                      </p:to>
                                    </p:set>
                                    <p:animEffect transition="in" filter="fade">
                                      <p:cBhvr>
                                        <p:cTn id="11" dur="2000"/>
                                        <p:tgtEl>
                                          <p:spTgt spid="116743"/>
                                        </p:tgtEl>
                                      </p:cBhvr>
                                    </p:animEffect>
                                  </p:childTnLst>
                                </p:cTn>
                              </p:par>
                            </p:childTnLst>
                          </p:cTn>
                        </p:par>
                        <p:par>
                          <p:cTn id="12" fill="hold" nodeType="afterGroup">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116742"/>
                                        </p:tgtEl>
                                        <p:attrNameLst>
                                          <p:attrName>style.visibility</p:attrName>
                                        </p:attrNameLst>
                                      </p:cBhvr>
                                      <p:to>
                                        <p:strVal val="visible"/>
                                      </p:to>
                                    </p:set>
                                    <p:animEffect transition="in" filter="fade">
                                      <p:cBhvr>
                                        <p:cTn id="15" dur="2000"/>
                                        <p:tgtEl>
                                          <p:spTgt spid="1167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6741" grpId="0" animBg="1"/>
      <p:bldP spid="116742" grpId="0" animBg="1"/>
      <p:bldP spid="116743" grpId="0" animBg="1"/>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creen Shot 2013-11-01 at 15.09.14.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951" y="4653136"/>
            <a:ext cx="9144000" cy="1429384"/>
          </a:xfrm>
          <a:prstGeom prst="rect">
            <a:avLst/>
          </a:prstGeom>
        </p:spPr>
      </p:pic>
      <p:sp>
        <p:nvSpPr>
          <p:cNvPr id="2" name="Title 1"/>
          <p:cNvSpPr>
            <a:spLocks noGrp="1"/>
          </p:cNvSpPr>
          <p:nvPr>
            <p:ph type="title"/>
          </p:nvPr>
        </p:nvSpPr>
        <p:spPr/>
        <p:txBody>
          <a:bodyPr/>
          <a:lstStyle/>
          <a:p>
            <a:r>
              <a:rPr lang="en-GB" dirty="0" smtClean="0"/>
              <a:t>Special characters in templates</a:t>
            </a:r>
            <a:endParaRPr lang="en-GB" dirty="0"/>
          </a:p>
        </p:txBody>
      </p:sp>
      <p:sp>
        <p:nvSpPr>
          <p:cNvPr id="3" name="Content Placeholder 2"/>
          <p:cNvSpPr>
            <a:spLocks noGrp="1"/>
          </p:cNvSpPr>
          <p:nvPr>
            <p:ph idx="1"/>
          </p:nvPr>
        </p:nvSpPr>
        <p:spPr/>
        <p:txBody>
          <a:bodyPr/>
          <a:lstStyle/>
          <a:p>
            <a:r>
              <a:rPr lang="en-GB" dirty="0" smtClean="0"/>
              <a:t>EndNote uses special characters to force particular actions within templates</a:t>
            </a:r>
          </a:p>
          <a:p>
            <a:r>
              <a:rPr lang="en-GB" dirty="0" smtClean="0"/>
              <a:t>These can be found on the keyboard, or accessed from the 'Insert Field' dropdown menu</a:t>
            </a:r>
            <a:endParaRPr lang="en-GB" dirty="0"/>
          </a:p>
        </p:txBody>
      </p:sp>
      <p:sp>
        <p:nvSpPr>
          <p:cNvPr id="4" name="Slide Number Placeholder 3"/>
          <p:cNvSpPr>
            <a:spLocks noGrp="1"/>
          </p:cNvSpPr>
          <p:nvPr>
            <p:ph type="sldNum" sz="quarter" idx="12"/>
          </p:nvPr>
        </p:nvSpPr>
        <p:spPr/>
        <p:txBody>
          <a:bodyPr/>
          <a:lstStyle/>
          <a:p>
            <a:pPr>
              <a:defRPr/>
            </a:pPr>
            <a:fld id="{1F67F4B6-871E-4C77-B175-DE993B74D00D}" type="slidenum">
              <a:rPr lang="en-GB" smtClean="0"/>
              <a:pPr>
                <a:defRPr/>
              </a:pPr>
              <a:t>63</a:t>
            </a:fld>
            <a:endParaRPr lang="en-GB"/>
          </a:p>
        </p:txBody>
      </p:sp>
      <p:sp>
        <p:nvSpPr>
          <p:cNvPr id="7" name="Line 6"/>
          <p:cNvSpPr>
            <a:spLocks noChangeShapeType="1"/>
          </p:cNvSpPr>
          <p:nvPr/>
        </p:nvSpPr>
        <p:spPr bwMode="auto">
          <a:xfrm flipV="1">
            <a:off x="5076056" y="5733256"/>
            <a:ext cx="1512167" cy="0"/>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Tree>
    <p:extLst>
      <p:ext uri="{BB962C8B-B14F-4D97-AF65-F5344CB8AC3E}">
        <p14:creationId xmlns:p14="http://schemas.microsoft.com/office/powerpoint/2010/main" val="93143361"/>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fade">
                                      <p:cBhvr>
                                        <p:cTn id="11" dur="2000"/>
                                        <p:tgtEl>
                                          <p:spTgt spid="3">
                                            <p:txEl>
                                              <p:pRg st="1" end="1"/>
                                            </p:txEl>
                                          </p:spTgt>
                                        </p:tgtEl>
                                      </p:cBhvr>
                                    </p:animEffect>
                                  </p:childTnLst>
                                </p:cTn>
                              </p:par>
                            </p:childTnLst>
                          </p:cTn>
                        </p:par>
                        <p:par>
                          <p:cTn id="12" fill="hold">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7" grpId="0" animBg="1"/>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Shot 2013-11-01 at 15.10.08.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1526"/>
            <a:ext cx="9144000" cy="6652944"/>
          </a:xfrm>
          <a:prstGeom prst="rect">
            <a:avLst/>
          </a:prstGeom>
        </p:spPr>
      </p:pic>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64</a:t>
            </a:fld>
            <a:endParaRPr lang="en-GB"/>
          </a:p>
        </p:txBody>
      </p:sp>
      <p:pic>
        <p:nvPicPr>
          <p:cNvPr id="8" name="Picture 7" descr="Screen Shot 2012-11-12 at 11.24.34.png"/>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a:off x="2024406" y="514240"/>
            <a:ext cx="5356776" cy="924815"/>
          </a:xfrm>
          <a:prstGeom prst="rect">
            <a:avLst/>
          </a:prstGeom>
          <a:ln>
            <a:solidFill>
              <a:srgbClr val="000000"/>
            </a:solidFill>
          </a:ln>
        </p:spPr>
      </p:pic>
      <p:sp>
        <p:nvSpPr>
          <p:cNvPr id="5" name="Line 6"/>
          <p:cNvSpPr>
            <a:spLocks noChangeShapeType="1"/>
          </p:cNvSpPr>
          <p:nvPr/>
        </p:nvSpPr>
        <p:spPr bwMode="auto">
          <a:xfrm flipV="1">
            <a:off x="5004048" y="1268760"/>
            <a:ext cx="720080" cy="2952328"/>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 name="Line 6"/>
          <p:cNvSpPr>
            <a:spLocks noChangeShapeType="1"/>
          </p:cNvSpPr>
          <p:nvPr/>
        </p:nvSpPr>
        <p:spPr bwMode="auto">
          <a:xfrm flipV="1">
            <a:off x="5148064" y="1700807"/>
            <a:ext cx="2233118" cy="1888687"/>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6" name="Text Box 7"/>
          <p:cNvSpPr txBox="1">
            <a:spLocks noChangeArrowheads="1"/>
          </p:cNvSpPr>
          <p:nvPr/>
        </p:nvSpPr>
        <p:spPr bwMode="auto">
          <a:xfrm>
            <a:off x="2015854" y="3589495"/>
            <a:ext cx="4608512" cy="646331"/>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b="1" dirty="0" smtClean="0">
                <a:solidFill>
                  <a:srgbClr val="000000"/>
                </a:solidFill>
                <a:latin typeface="Lucida Sans" pitchFamily="34" charset="0"/>
              </a:rPr>
              <a:t>A forced separation  |  ties following punctuation to the next field</a:t>
            </a:r>
            <a:endParaRPr lang="en-GB" dirty="0"/>
          </a:p>
        </p:txBody>
      </p:sp>
    </p:spTree>
    <p:extLst>
      <p:ext uri="{BB962C8B-B14F-4D97-AF65-F5344CB8AC3E}">
        <p14:creationId xmlns:p14="http://schemas.microsoft.com/office/powerpoint/2010/main" val="792265"/>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000"/>
                                        <p:tgtEl>
                                          <p:spTgt spid="6"/>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2000"/>
                                        <p:tgtEl>
                                          <p:spTgt spid="7"/>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P spid="6" grpId="0" animBg="1"/>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Shot 2013-11-01 at 15.10.08.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72692"/>
            <a:ext cx="9144000" cy="6652944"/>
          </a:xfrm>
          <a:prstGeom prst="rect">
            <a:avLst/>
          </a:prstGeom>
        </p:spPr>
      </p:pic>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65</a:t>
            </a:fld>
            <a:endParaRPr lang="en-GB"/>
          </a:p>
        </p:txBody>
      </p:sp>
      <p:pic>
        <p:nvPicPr>
          <p:cNvPr id="8" name="Picture 7" descr="Screen Shot 2012-11-12 at 11.24.34.png"/>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a:off x="1865169" y="1052736"/>
            <a:ext cx="4723055" cy="745486"/>
          </a:xfrm>
          <a:prstGeom prst="rect">
            <a:avLst/>
          </a:prstGeom>
          <a:ln>
            <a:solidFill>
              <a:srgbClr val="000000"/>
            </a:solidFill>
          </a:ln>
        </p:spPr>
      </p:pic>
      <p:sp>
        <p:nvSpPr>
          <p:cNvPr id="5" name="Line 6"/>
          <p:cNvSpPr>
            <a:spLocks noChangeShapeType="1"/>
          </p:cNvSpPr>
          <p:nvPr/>
        </p:nvSpPr>
        <p:spPr bwMode="auto">
          <a:xfrm flipH="1" flipV="1">
            <a:off x="4932040" y="1556792"/>
            <a:ext cx="2016222" cy="3191062"/>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 name="Line 6"/>
          <p:cNvSpPr>
            <a:spLocks noChangeShapeType="1"/>
          </p:cNvSpPr>
          <p:nvPr/>
        </p:nvSpPr>
        <p:spPr bwMode="auto">
          <a:xfrm flipV="1">
            <a:off x="6588224" y="2060848"/>
            <a:ext cx="720080" cy="2860156"/>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6" name="Text Box 7"/>
          <p:cNvSpPr txBox="1">
            <a:spLocks noChangeArrowheads="1"/>
          </p:cNvSpPr>
          <p:nvPr/>
        </p:nvSpPr>
        <p:spPr bwMode="auto">
          <a:xfrm>
            <a:off x="2843808" y="4344940"/>
            <a:ext cx="4608512" cy="1200329"/>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smtClean="0">
                <a:solidFill>
                  <a:srgbClr val="000000"/>
                </a:solidFill>
                <a:latin typeface="Lucida Sans" pitchFamily="34" charset="0"/>
              </a:rPr>
              <a:t>Use 'Link Adjacent Text'  </a:t>
            </a:r>
            <a:r>
              <a:rPr lang="en-GB" sz="2400" b="1" dirty="0" smtClean="0">
                <a:solidFill>
                  <a:srgbClr val="000000"/>
                </a:solidFill>
                <a:latin typeface="Lucida Sans" pitchFamily="34" charset="0"/>
                <a:sym typeface="Wingdings 2"/>
              </a:rPr>
              <a:t>  to tie a word or phrase to the following field</a:t>
            </a:r>
            <a:endParaRPr lang="en-GB" dirty="0"/>
          </a:p>
        </p:txBody>
      </p:sp>
    </p:spTree>
    <p:extLst>
      <p:ext uri="{BB962C8B-B14F-4D97-AF65-F5344CB8AC3E}">
        <p14:creationId xmlns:p14="http://schemas.microsoft.com/office/powerpoint/2010/main" val="1932874788"/>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000"/>
                                        <p:tgtEl>
                                          <p:spTgt spid="6"/>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2000"/>
                                        <p:tgtEl>
                                          <p:spTgt spid="7"/>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P spid="6" grpId="0" animBg="1"/>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Shot 2013-11-01 at 15.10.08.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27024"/>
            <a:ext cx="9144000" cy="6652944"/>
          </a:xfrm>
          <a:prstGeom prst="rect">
            <a:avLst/>
          </a:prstGeom>
        </p:spPr>
      </p:pic>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66</a:t>
            </a:fld>
            <a:endParaRPr lang="en-GB"/>
          </a:p>
        </p:txBody>
      </p:sp>
      <p:pic>
        <p:nvPicPr>
          <p:cNvPr id="9" name="Picture 8" descr="Screen Shot 2012-11-12 at 11.24.34.png"/>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a:off x="2248525" y="3117953"/>
            <a:ext cx="4231687" cy="671087"/>
          </a:xfrm>
          <a:prstGeom prst="rect">
            <a:avLst/>
          </a:prstGeom>
          <a:ln>
            <a:solidFill>
              <a:srgbClr val="000000"/>
            </a:solidFill>
          </a:ln>
        </p:spPr>
      </p:pic>
      <p:sp>
        <p:nvSpPr>
          <p:cNvPr id="5" name="Line 6"/>
          <p:cNvSpPr>
            <a:spLocks noChangeShapeType="1"/>
          </p:cNvSpPr>
          <p:nvPr/>
        </p:nvSpPr>
        <p:spPr bwMode="auto">
          <a:xfrm flipH="1">
            <a:off x="3203847" y="1498141"/>
            <a:ext cx="2304255" cy="1861851"/>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 name="Line 6"/>
          <p:cNvSpPr>
            <a:spLocks noChangeShapeType="1"/>
          </p:cNvSpPr>
          <p:nvPr/>
        </p:nvSpPr>
        <p:spPr bwMode="auto">
          <a:xfrm>
            <a:off x="5148064" y="1498140"/>
            <a:ext cx="2232248" cy="634715"/>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6" name="Text Box 7"/>
          <p:cNvSpPr txBox="1">
            <a:spLocks noChangeArrowheads="1"/>
          </p:cNvSpPr>
          <p:nvPr/>
        </p:nvSpPr>
        <p:spPr bwMode="auto">
          <a:xfrm>
            <a:off x="2123728" y="548680"/>
            <a:ext cx="4104456" cy="1200329"/>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smtClean="0">
                <a:solidFill>
                  <a:srgbClr val="000000"/>
                </a:solidFill>
                <a:latin typeface="Lucida Sans" pitchFamily="34" charset="0"/>
              </a:rPr>
              <a:t>Use Singular/Plural ^ to choose text for editors or pages</a:t>
            </a:r>
            <a:endParaRPr lang="en-GB" dirty="0"/>
          </a:p>
        </p:txBody>
      </p:sp>
    </p:spTree>
    <p:extLst>
      <p:ext uri="{BB962C8B-B14F-4D97-AF65-F5344CB8AC3E}">
        <p14:creationId xmlns:p14="http://schemas.microsoft.com/office/powerpoint/2010/main" val="1932874788"/>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000"/>
                                        <p:tgtEl>
                                          <p:spTgt spid="6"/>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2000"/>
                                        <p:tgtEl>
                                          <p:spTgt spid="7"/>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P spid="6" grpId="0" animBg="1"/>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Screen Shot 2012-11-12 at 11.21.27.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714" y="0"/>
            <a:ext cx="9144000" cy="6794890"/>
          </a:xfrm>
          <a:prstGeom prst="rect">
            <a:avLst/>
          </a:prstGeom>
        </p:spPr>
      </p:pic>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67</a:t>
            </a:fld>
            <a:endParaRPr lang="en-GB"/>
          </a:p>
        </p:txBody>
      </p:sp>
      <p:pic>
        <p:nvPicPr>
          <p:cNvPr id="9" name="Picture 8" descr="Screen Shot 2012-11-12 at 11.21.27.png"/>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a:off x="1641929" y="2492896"/>
            <a:ext cx="6593425" cy="648072"/>
          </a:xfrm>
          <a:prstGeom prst="rect">
            <a:avLst/>
          </a:prstGeom>
        </p:spPr>
      </p:pic>
      <p:sp>
        <p:nvSpPr>
          <p:cNvPr id="5" name="Line 6"/>
          <p:cNvSpPr>
            <a:spLocks noChangeShapeType="1"/>
          </p:cNvSpPr>
          <p:nvPr/>
        </p:nvSpPr>
        <p:spPr bwMode="auto">
          <a:xfrm flipH="1" flipV="1">
            <a:off x="4427984" y="2996951"/>
            <a:ext cx="1440160" cy="2640107"/>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6" name="Text Box 7"/>
          <p:cNvSpPr txBox="1">
            <a:spLocks noChangeArrowheads="1"/>
          </p:cNvSpPr>
          <p:nvPr/>
        </p:nvSpPr>
        <p:spPr bwMode="auto">
          <a:xfrm>
            <a:off x="3563888" y="5175394"/>
            <a:ext cx="4608512" cy="92333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b="1" dirty="0" smtClean="0">
                <a:solidFill>
                  <a:srgbClr val="000000"/>
                </a:solidFill>
                <a:latin typeface="Lucida Sans" pitchFamily="34" charset="0"/>
              </a:rPr>
              <a:t>Use accent grave  `  at start and end of text which might be confused with a field name</a:t>
            </a:r>
            <a:endParaRPr lang="en-GB" dirty="0"/>
          </a:p>
        </p:txBody>
      </p:sp>
      <p:pic>
        <p:nvPicPr>
          <p:cNvPr id="3" name="Picture 2" descr="Screen Shot 2013-11-05 at 13.25.07.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0"/>
            <a:ext cx="9144000" cy="6642817"/>
          </a:xfrm>
          <a:prstGeom prst="rect">
            <a:avLst/>
          </a:prstGeom>
        </p:spPr>
      </p:pic>
      <p:sp>
        <p:nvSpPr>
          <p:cNvPr id="4" name="TextBox 3"/>
          <p:cNvSpPr txBox="1"/>
          <p:nvPr/>
        </p:nvSpPr>
        <p:spPr bwMode="auto">
          <a:xfrm>
            <a:off x="4211960" y="1196752"/>
            <a:ext cx="4392488" cy="461665"/>
          </a:xfrm>
          <a:prstGeom prst="rect">
            <a:avLst/>
          </a:prstGeom>
          <a:solidFill>
            <a:schemeClr val="tx1"/>
          </a:solidFill>
          <a:ln w="28575" cap="sq">
            <a:solidFill>
              <a:srgbClr val="000000"/>
            </a:solidFill>
            <a:miter lim="800000"/>
            <a:headEnd type="none" w="sm" len="sm"/>
            <a:tailEnd type="none" w="sm" len="sm"/>
          </a:ln>
          <a:effectLst/>
          <a:extLst/>
        </p:spPr>
        <p:txBody>
          <a:bodyPr wrap="square" rtlCol="0">
            <a:spAutoFit/>
          </a:bodyPr>
          <a:lstStyle/>
          <a:p>
            <a:pPr algn="l" eaLnBrk="1" hangingPunct="1"/>
            <a:r>
              <a:rPr lang="en-GB" sz="2400" b="1" dirty="0" smtClean="0">
                <a:solidFill>
                  <a:srgbClr val="000000"/>
                </a:solidFill>
                <a:latin typeface="Lucida Sans" pitchFamily="34" charset="0"/>
              </a:rPr>
              <a:t>`</a:t>
            </a:r>
            <a:r>
              <a:rPr lang="en-GB" sz="2400" b="1" dirty="0" err="1" smtClean="0">
                <a:solidFill>
                  <a:srgbClr val="000000"/>
                </a:solidFill>
                <a:latin typeface="Lucida Sans" pitchFamily="34" charset="0"/>
              </a:rPr>
              <a:t>Directed•by</a:t>
            </a:r>
            <a:r>
              <a:rPr lang="en-GB" sz="2400" b="1" dirty="0" smtClean="0">
                <a:solidFill>
                  <a:srgbClr val="000000"/>
                </a:solidFill>
                <a:latin typeface="Lucida Sans" pitchFamily="34" charset="0"/>
              </a:rPr>
              <a:t>`◊Director</a:t>
            </a:r>
          </a:p>
        </p:txBody>
      </p:sp>
    </p:spTree>
    <p:extLst>
      <p:ext uri="{BB962C8B-B14F-4D97-AF65-F5344CB8AC3E}">
        <p14:creationId xmlns:p14="http://schemas.microsoft.com/office/powerpoint/2010/main" val="1932874788"/>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000"/>
                                        <p:tgtEl>
                                          <p:spTgt spid="6"/>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p:txBody>
          <a:bodyPr/>
          <a:lstStyle/>
          <a:p>
            <a:pPr eaLnBrk="1" hangingPunct="1"/>
            <a:r>
              <a:rPr lang="en-GB" smtClean="0"/>
              <a:t>Apply an edited reference style</a:t>
            </a:r>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68</a:t>
            </a:fld>
            <a:endParaRPr lang="en-GB"/>
          </a:p>
        </p:txBody>
      </p:sp>
    </p:spTree>
  </p:cSld>
  <p:clrMapOvr>
    <a:masterClrMapping/>
  </p:clrMapOvr>
  <p:transition spd="med">
    <p:fade/>
  </p:transition>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Shot 2013-11-01 at 15.11.14.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7884" y="-41107"/>
            <a:ext cx="8376183" cy="6858000"/>
          </a:xfrm>
          <a:prstGeom prst="rect">
            <a:avLst/>
          </a:prstGeom>
        </p:spPr>
      </p:pic>
      <p:sp>
        <p:nvSpPr>
          <p:cNvPr id="53253" name="Text Box 5"/>
          <p:cNvSpPr txBox="1">
            <a:spLocks noChangeArrowheads="1"/>
          </p:cNvSpPr>
          <p:nvPr/>
        </p:nvSpPr>
        <p:spPr bwMode="auto">
          <a:xfrm>
            <a:off x="4211960" y="1700808"/>
            <a:ext cx="3887787" cy="121602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Changes to a Reference Style are not automatically applied:</a:t>
            </a:r>
            <a:endParaRPr lang="en-GB" dirty="0"/>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69</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3253"/>
                                        </p:tgtEl>
                                        <p:attrNameLst>
                                          <p:attrName>style.visibility</p:attrName>
                                        </p:attrNameLst>
                                      </p:cBhvr>
                                      <p:to>
                                        <p:strVal val="visible"/>
                                      </p:to>
                                    </p:set>
                                    <p:animEffect transition="in" filter="fade">
                                      <p:cBhvr>
                                        <p:cTn id="7" dur="2000"/>
                                        <p:tgtEl>
                                          <p:spTgt spid="532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253"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pPr eaLnBrk="1" hangingPunct="1"/>
            <a:r>
              <a:rPr lang="en-GB" smtClean="0"/>
              <a:t>Add a new reference</a:t>
            </a:r>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7</a:t>
            </a:fld>
            <a:endParaRPr lang="en-GB"/>
          </a:p>
        </p:txBody>
      </p:sp>
    </p:spTree>
  </p:cSld>
  <p:clrMapOvr>
    <a:masterClrMapping/>
  </p:clrMapOvr>
  <p:transition spd="med">
    <p:fade/>
  </p:transition>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Screen Shot 2013-11-01 at 15.13.11.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1778" y="0"/>
            <a:ext cx="8093858" cy="6858000"/>
          </a:xfrm>
          <a:prstGeom prst="rect">
            <a:avLst/>
          </a:prstGeom>
        </p:spPr>
      </p:pic>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70</a:t>
            </a:fld>
            <a:endParaRPr lang="en-GB"/>
          </a:p>
        </p:txBody>
      </p:sp>
      <p:sp>
        <p:nvSpPr>
          <p:cNvPr id="302085" name="Text Box 5"/>
          <p:cNvSpPr txBox="1">
            <a:spLocks noChangeArrowheads="1"/>
          </p:cNvSpPr>
          <p:nvPr/>
        </p:nvSpPr>
        <p:spPr bwMode="auto">
          <a:xfrm>
            <a:off x="4355976" y="1700808"/>
            <a:ext cx="3887787" cy="158115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Go to the Reference Style dropdown menu and choose 'Select Another Style'</a:t>
            </a:r>
            <a:endParaRPr lang="en-GB" dirty="0"/>
          </a:p>
        </p:txBody>
      </p:sp>
      <p:sp>
        <p:nvSpPr>
          <p:cNvPr id="4" name="Oval 3"/>
          <p:cNvSpPr/>
          <p:nvPr/>
        </p:nvSpPr>
        <p:spPr bwMode="auto">
          <a:xfrm>
            <a:off x="2627784" y="4191570"/>
            <a:ext cx="2016224" cy="389558"/>
          </a:xfrm>
          <a:prstGeom prst="ellipse">
            <a:avLst/>
          </a:prstGeom>
          <a:noFill/>
          <a:ln w="38100" cap="flat" cmpd="sng" algn="ctr">
            <a:solidFill>
              <a:srgbClr val="FF0066"/>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smtClean="0">
              <a:ln>
                <a:noFill/>
              </a:ln>
              <a:solidFill>
                <a:schemeClr val="tx1"/>
              </a:solidFill>
              <a:effectLst/>
              <a:latin typeface="Arial" charset="0"/>
              <a:cs typeface="Arial" charset="0"/>
            </a:endParaRP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02085"/>
                                        </p:tgtEl>
                                        <p:attrNameLst>
                                          <p:attrName>style.visibility</p:attrName>
                                        </p:attrNameLst>
                                      </p:cBhvr>
                                      <p:to>
                                        <p:strVal val="visible"/>
                                      </p:to>
                                    </p:set>
                                    <p:animEffect transition="in" filter="fade">
                                      <p:cBhvr>
                                        <p:cTn id="7" dur="2000"/>
                                        <p:tgtEl>
                                          <p:spTgt spid="302085"/>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1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2085" grpId="0" animBg="1"/>
      <p:bldP spid="4" grpId="0" animBg="1"/>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Screen Shot 2013-11-05 at 13.30.25.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75656" y="27711"/>
            <a:ext cx="5941443" cy="6858000"/>
          </a:xfrm>
          <a:prstGeom prst="rect">
            <a:avLst/>
          </a:prstGeom>
        </p:spPr>
      </p:pic>
      <p:sp>
        <p:nvSpPr>
          <p:cNvPr id="113669" name="Line 5"/>
          <p:cNvSpPr>
            <a:spLocks noChangeShapeType="1"/>
          </p:cNvSpPr>
          <p:nvPr/>
        </p:nvSpPr>
        <p:spPr bwMode="auto">
          <a:xfrm flipH="1" flipV="1">
            <a:off x="3923927" y="3356991"/>
            <a:ext cx="2736303" cy="1296144"/>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13670" name="Text Box 6"/>
          <p:cNvSpPr txBox="1">
            <a:spLocks noChangeArrowheads="1"/>
          </p:cNvSpPr>
          <p:nvPr/>
        </p:nvSpPr>
        <p:spPr bwMode="auto">
          <a:xfrm>
            <a:off x="4139952" y="260648"/>
            <a:ext cx="4823892"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The edited reference style now appears in the Style list</a:t>
            </a:r>
            <a:endParaRPr lang="en-GB" dirty="0"/>
          </a:p>
        </p:txBody>
      </p:sp>
      <p:sp>
        <p:nvSpPr>
          <p:cNvPr id="113671" name="Text Box 7"/>
          <p:cNvSpPr txBox="1">
            <a:spLocks noChangeArrowheads="1"/>
          </p:cNvSpPr>
          <p:nvPr/>
        </p:nvSpPr>
        <p:spPr bwMode="auto">
          <a:xfrm>
            <a:off x="5580112" y="4149080"/>
            <a:ext cx="3313113" cy="85090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a:solidFill>
                  <a:srgbClr val="000000"/>
                </a:solidFill>
                <a:latin typeface="Lucida Sans" pitchFamily="34" charset="0"/>
              </a:rPr>
              <a:t>Select the style and click 'Choose'</a:t>
            </a:r>
            <a:endParaRPr lang="en-GB"/>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71</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13670"/>
                                        </p:tgtEl>
                                        <p:attrNameLst>
                                          <p:attrName>style.visibility</p:attrName>
                                        </p:attrNameLst>
                                      </p:cBhvr>
                                      <p:to>
                                        <p:strVal val="visible"/>
                                      </p:to>
                                    </p:set>
                                    <p:animEffect transition="in" filter="fade">
                                      <p:cBhvr>
                                        <p:cTn id="7" dur="2000"/>
                                        <p:tgtEl>
                                          <p:spTgt spid="113670"/>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113671"/>
                                        </p:tgtEl>
                                        <p:attrNameLst>
                                          <p:attrName>style.visibility</p:attrName>
                                        </p:attrNameLst>
                                      </p:cBhvr>
                                      <p:to>
                                        <p:strVal val="visible"/>
                                      </p:to>
                                    </p:set>
                                    <p:animEffect transition="in" filter="fade">
                                      <p:cBhvr>
                                        <p:cTn id="11" dur="2000"/>
                                        <p:tgtEl>
                                          <p:spTgt spid="113671"/>
                                        </p:tgtEl>
                                      </p:cBhvr>
                                    </p:animEffect>
                                  </p:childTnLst>
                                </p:cTn>
                              </p:par>
                            </p:childTnLst>
                          </p:cTn>
                        </p:par>
                        <p:par>
                          <p:cTn id="12" fill="hold" nodeType="afterGroup">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113669"/>
                                        </p:tgtEl>
                                        <p:attrNameLst>
                                          <p:attrName>style.visibility</p:attrName>
                                        </p:attrNameLst>
                                      </p:cBhvr>
                                      <p:to>
                                        <p:strVal val="visible"/>
                                      </p:to>
                                    </p:set>
                                    <p:animEffect transition="in" filter="fade">
                                      <p:cBhvr>
                                        <p:cTn id="15" dur="2000"/>
                                        <p:tgtEl>
                                          <p:spTgt spid="11366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3669" grpId="0" animBg="1"/>
      <p:bldP spid="113670" grpId="0" animBg="1"/>
      <p:bldP spid="113671" grpId="0" animBg="1"/>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Shot 2012-11-12 at 11.26.54.png"/>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64984" y="1113184"/>
            <a:ext cx="8971512" cy="4260031"/>
          </a:xfrm>
          <a:prstGeom prst="rect">
            <a:avLst/>
          </a:prstGeom>
          <a:ln>
            <a:solidFill>
              <a:srgbClr val="000066"/>
            </a:solidFill>
          </a:ln>
        </p:spPr>
      </p:pic>
      <p:sp>
        <p:nvSpPr>
          <p:cNvPr id="114693" name="Text Box 5"/>
          <p:cNvSpPr txBox="1">
            <a:spLocks noChangeArrowheads="1"/>
          </p:cNvSpPr>
          <p:nvPr/>
        </p:nvSpPr>
        <p:spPr bwMode="auto">
          <a:xfrm>
            <a:off x="3923927" y="1556792"/>
            <a:ext cx="4607867"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Changes to the Referencing Style are applied</a:t>
            </a:r>
            <a:endParaRPr lang="en-GB" dirty="0"/>
          </a:p>
        </p:txBody>
      </p:sp>
      <p:sp>
        <p:nvSpPr>
          <p:cNvPr id="114694" name="Text Box 6"/>
          <p:cNvSpPr txBox="1">
            <a:spLocks noChangeArrowheads="1"/>
          </p:cNvSpPr>
          <p:nvPr/>
        </p:nvSpPr>
        <p:spPr bwMode="auto">
          <a:xfrm>
            <a:off x="3888889" y="3645024"/>
            <a:ext cx="4607867"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Further edits to the style can be made at any time</a:t>
            </a:r>
            <a:endParaRPr lang="en-GB" dirty="0"/>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72</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14693"/>
                                        </p:tgtEl>
                                        <p:attrNameLst>
                                          <p:attrName>style.visibility</p:attrName>
                                        </p:attrNameLst>
                                      </p:cBhvr>
                                      <p:to>
                                        <p:strVal val="visible"/>
                                      </p:to>
                                    </p:set>
                                    <p:animEffect transition="in" filter="fade">
                                      <p:cBhvr>
                                        <p:cTn id="7" dur="2000"/>
                                        <p:tgtEl>
                                          <p:spTgt spid="114693"/>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114694"/>
                                        </p:tgtEl>
                                        <p:attrNameLst>
                                          <p:attrName>style.visibility</p:attrName>
                                        </p:attrNameLst>
                                      </p:cBhvr>
                                      <p:to>
                                        <p:strVal val="visible"/>
                                      </p:to>
                                    </p:set>
                                    <p:animEffect transition="in" filter="fade">
                                      <p:cBhvr>
                                        <p:cTn id="11" dur="2000"/>
                                        <p:tgtEl>
                                          <p:spTgt spid="11469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4693" grpId="0" animBg="1"/>
      <p:bldP spid="114694" grpId="0" animBg="1"/>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p:txBody>
          <a:bodyPr/>
          <a:lstStyle/>
          <a:p>
            <a:pPr eaLnBrk="1" hangingPunct="1"/>
            <a:r>
              <a:rPr lang="en-GB" smtClean="0"/>
              <a:t>Set some EndNote preferences</a:t>
            </a:r>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73</a:t>
            </a:fld>
            <a:endParaRPr lang="en-GB"/>
          </a:p>
        </p:txBody>
      </p:sp>
    </p:spTree>
  </p:cSld>
  <p:clrMapOvr>
    <a:masterClrMapping/>
  </p:clrMapOvr>
  <p:transition spd="med">
    <p:fade/>
  </p:transition>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creen Shot 2013-11-01 at 15.14.22.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9552" y="1196752"/>
            <a:ext cx="7226300" cy="3200400"/>
          </a:xfrm>
          <a:prstGeom prst="rect">
            <a:avLst/>
          </a:prstGeom>
        </p:spPr>
      </p:pic>
      <p:sp>
        <p:nvSpPr>
          <p:cNvPr id="18437" name="Oval 5"/>
          <p:cNvSpPr>
            <a:spLocks noChangeArrowheads="1"/>
          </p:cNvSpPr>
          <p:nvPr/>
        </p:nvSpPr>
        <p:spPr bwMode="auto">
          <a:xfrm>
            <a:off x="827584" y="1700808"/>
            <a:ext cx="3168352" cy="648841"/>
          </a:xfrm>
          <a:prstGeom prst="ellipse">
            <a:avLst/>
          </a:prstGeom>
          <a:noFill/>
          <a:ln w="38100">
            <a:solidFill>
              <a:srgbClr val="FF0066"/>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438" name="Text Box 6"/>
          <p:cNvSpPr txBox="1">
            <a:spLocks noChangeArrowheads="1"/>
          </p:cNvSpPr>
          <p:nvPr/>
        </p:nvSpPr>
        <p:spPr bwMode="auto">
          <a:xfrm>
            <a:off x="3707904" y="4869160"/>
            <a:ext cx="4895899" cy="1200328"/>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To manage the appearance of the EndNote Library, go to </a:t>
            </a:r>
            <a:r>
              <a:rPr lang="en-GB" sz="2400" b="1" dirty="0" smtClean="0">
                <a:solidFill>
                  <a:srgbClr val="000000"/>
                </a:solidFill>
                <a:latin typeface="Lucida Sans" pitchFamily="34" charset="0"/>
              </a:rPr>
              <a:t>EndNote X7 </a:t>
            </a:r>
            <a:r>
              <a:rPr lang="en-GB" sz="2400" b="1" dirty="0">
                <a:solidFill>
                  <a:srgbClr val="000000"/>
                </a:solidFill>
                <a:latin typeface="Lucida Sans" pitchFamily="34" charset="0"/>
                <a:sym typeface="Wingdings 3" pitchFamily="18" charset="2"/>
              </a:rPr>
              <a:t> Preferences…</a:t>
            </a:r>
            <a:endParaRPr lang="en-GB" dirty="0">
              <a:sym typeface="Wingdings 3" pitchFamily="18" charset="2"/>
            </a:endParaRPr>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74</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8438"/>
                                        </p:tgtEl>
                                        <p:attrNameLst>
                                          <p:attrName>style.visibility</p:attrName>
                                        </p:attrNameLst>
                                      </p:cBhvr>
                                      <p:to>
                                        <p:strVal val="visible"/>
                                      </p:to>
                                    </p:set>
                                    <p:animEffect transition="in" filter="fade">
                                      <p:cBhvr>
                                        <p:cTn id="7" dur="2000"/>
                                        <p:tgtEl>
                                          <p:spTgt spid="18438"/>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18437"/>
                                        </p:tgtEl>
                                        <p:attrNameLst>
                                          <p:attrName>style.visibility</p:attrName>
                                        </p:attrNameLst>
                                      </p:cBhvr>
                                      <p:to>
                                        <p:strVal val="visible"/>
                                      </p:to>
                                    </p:set>
                                    <p:animEffect transition="in" filter="fade">
                                      <p:cBhvr>
                                        <p:cTn id="11" dur="2000"/>
                                        <p:tgtEl>
                                          <p:spTgt spid="184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7" grpId="0" animBg="1"/>
      <p:bldP spid="18438" grpId="0" animBg="1"/>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creen Shot 2013-11-01 at 15.15.11.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135" y="116632"/>
            <a:ext cx="9144000" cy="6536775"/>
          </a:xfrm>
          <a:prstGeom prst="rect">
            <a:avLst/>
          </a:prstGeom>
        </p:spPr>
      </p:pic>
      <p:sp>
        <p:nvSpPr>
          <p:cNvPr id="117765" name="Text Box 5"/>
          <p:cNvSpPr txBox="1">
            <a:spLocks noChangeArrowheads="1"/>
          </p:cNvSpPr>
          <p:nvPr/>
        </p:nvSpPr>
        <p:spPr bwMode="auto">
          <a:xfrm>
            <a:off x="251520" y="5301208"/>
            <a:ext cx="5976962" cy="1200328"/>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a:solidFill>
                  <a:srgbClr val="000000"/>
                </a:solidFill>
                <a:latin typeface="Lucida Sans" pitchFamily="34" charset="0"/>
              </a:rPr>
              <a:t>The 'Display Fields' option controls the order and selection for display within the EndNote library</a:t>
            </a:r>
            <a:endParaRPr lang="en-GB"/>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75</a:t>
            </a:fld>
            <a:endParaRPr lang="en-GB"/>
          </a:p>
        </p:txBody>
      </p:sp>
      <p:sp>
        <p:nvSpPr>
          <p:cNvPr id="6" name="Oval 5"/>
          <p:cNvSpPr>
            <a:spLocks noChangeArrowheads="1"/>
          </p:cNvSpPr>
          <p:nvPr/>
        </p:nvSpPr>
        <p:spPr bwMode="auto">
          <a:xfrm>
            <a:off x="107504" y="692696"/>
            <a:ext cx="2592288" cy="504825"/>
          </a:xfrm>
          <a:prstGeom prst="ellipse">
            <a:avLst/>
          </a:prstGeom>
          <a:noFill/>
          <a:ln w="38100">
            <a:solidFill>
              <a:srgbClr val="FF0066"/>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17765"/>
                                        </p:tgtEl>
                                        <p:attrNameLst>
                                          <p:attrName>style.visibility</p:attrName>
                                        </p:attrNameLst>
                                      </p:cBhvr>
                                      <p:to>
                                        <p:strVal val="visible"/>
                                      </p:to>
                                    </p:set>
                                    <p:animEffect transition="in" filter="fade">
                                      <p:cBhvr>
                                        <p:cTn id="7" dur="2000"/>
                                        <p:tgtEl>
                                          <p:spTgt spid="117765"/>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7765" grpId="0" animBg="1"/>
      <p:bldP spid="6" grpId="0" animBg="1"/>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creen Shot 2013-11-01 at 15.15.32.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16632"/>
            <a:ext cx="9144000" cy="6561724"/>
          </a:xfrm>
          <a:prstGeom prst="rect">
            <a:avLst/>
          </a:prstGeom>
        </p:spPr>
      </p:pic>
      <p:sp>
        <p:nvSpPr>
          <p:cNvPr id="118789" name="Text Box 5"/>
          <p:cNvSpPr txBox="1">
            <a:spLocks noChangeArrowheads="1"/>
          </p:cNvSpPr>
          <p:nvPr/>
        </p:nvSpPr>
        <p:spPr bwMode="auto">
          <a:xfrm>
            <a:off x="107504" y="5445224"/>
            <a:ext cx="7848872" cy="1015663"/>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000" b="1" dirty="0">
                <a:solidFill>
                  <a:srgbClr val="000000"/>
                </a:solidFill>
                <a:latin typeface="Lucida Sans" pitchFamily="34" charset="0"/>
              </a:rPr>
              <a:t>Use the 'Change Case' option to keep abbreviations in all upper case, or for any names with irregular characters or non-standard capitalisation</a:t>
            </a:r>
            <a:endParaRPr lang="en-GB" sz="2000" dirty="0"/>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76</a:t>
            </a:fld>
            <a:endParaRPr lang="en-GB"/>
          </a:p>
        </p:txBody>
      </p:sp>
      <p:sp>
        <p:nvSpPr>
          <p:cNvPr id="6" name="Oval 5"/>
          <p:cNvSpPr>
            <a:spLocks noChangeArrowheads="1"/>
          </p:cNvSpPr>
          <p:nvPr/>
        </p:nvSpPr>
        <p:spPr bwMode="auto">
          <a:xfrm>
            <a:off x="134448" y="473935"/>
            <a:ext cx="1944216" cy="504056"/>
          </a:xfrm>
          <a:prstGeom prst="ellipse">
            <a:avLst/>
          </a:prstGeom>
          <a:noFill/>
          <a:ln w="38100">
            <a:solidFill>
              <a:srgbClr val="FF0066"/>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18789"/>
                                        </p:tgtEl>
                                        <p:attrNameLst>
                                          <p:attrName>style.visibility</p:attrName>
                                        </p:attrNameLst>
                                      </p:cBhvr>
                                      <p:to>
                                        <p:strVal val="visible"/>
                                      </p:to>
                                    </p:set>
                                    <p:animEffect transition="in" filter="fade">
                                      <p:cBhvr>
                                        <p:cTn id="7" dur="2000"/>
                                        <p:tgtEl>
                                          <p:spTgt spid="118789"/>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8789" grpId="0" animBg="1"/>
      <p:bldP spid="6" grpId="0" animBg="1"/>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Screen Shot 2013-11-01 at 15.16.25.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16632"/>
            <a:ext cx="9144000" cy="6549250"/>
          </a:xfrm>
          <a:prstGeom prst="rect">
            <a:avLst/>
          </a:prstGeom>
        </p:spPr>
      </p:pic>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77</a:t>
            </a:fld>
            <a:endParaRPr lang="en-GB"/>
          </a:p>
        </p:txBody>
      </p:sp>
      <p:sp>
        <p:nvSpPr>
          <p:cNvPr id="4" name="Oval 3"/>
          <p:cNvSpPr/>
          <p:nvPr/>
        </p:nvSpPr>
        <p:spPr bwMode="auto">
          <a:xfrm>
            <a:off x="107504" y="1412776"/>
            <a:ext cx="2736304" cy="648072"/>
          </a:xfrm>
          <a:prstGeom prst="ellips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rtlCol="0" anchor="ctr"/>
          <a:lstStyle/>
          <a:p>
            <a:pPr algn="ctr"/>
            <a:endParaRPr lang="en-GB"/>
          </a:p>
        </p:txBody>
      </p:sp>
    </p:spTree>
    <p:extLst>
      <p:ext uri="{BB962C8B-B14F-4D97-AF65-F5344CB8AC3E}">
        <p14:creationId xmlns:p14="http://schemas.microsoft.com/office/powerpoint/2010/main" val="3340697025"/>
      </p:ext>
    </p:extLst>
  </p:cSld>
  <p:clrMapOvr>
    <a:masterClrMapping/>
  </p:clrMapOvr>
  <p:transition spd="med">
    <p:fade/>
  </p:transition>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78</a:t>
            </a:fld>
            <a:endParaRPr lang="en-GB"/>
          </a:p>
        </p:txBody>
      </p:sp>
      <p:pic>
        <p:nvPicPr>
          <p:cNvPr id="3" name="Picture 2" descr="Screen Shot 2013-11-01 at 15.16.05.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7504" y="188640"/>
            <a:ext cx="9144000" cy="6540327"/>
          </a:xfrm>
          <a:prstGeom prst="rect">
            <a:avLst/>
          </a:prstGeom>
        </p:spPr>
      </p:pic>
      <p:sp>
        <p:nvSpPr>
          <p:cNvPr id="4" name="Oval 3"/>
          <p:cNvSpPr/>
          <p:nvPr/>
        </p:nvSpPr>
        <p:spPr bwMode="auto">
          <a:xfrm>
            <a:off x="251520" y="1268760"/>
            <a:ext cx="2592288" cy="576064"/>
          </a:xfrm>
          <a:prstGeom prst="ellips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rtlCol="0" anchor="ctr"/>
          <a:lstStyle/>
          <a:p>
            <a:pPr algn="ctr"/>
            <a:endParaRPr lang="en-GB"/>
          </a:p>
        </p:txBody>
      </p:sp>
      <p:sp>
        <p:nvSpPr>
          <p:cNvPr id="5" name="TextBox 4"/>
          <p:cNvSpPr txBox="1"/>
          <p:nvPr/>
        </p:nvSpPr>
        <p:spPr bwMode="auto">
          <a:xfrm>
            <a:off x="3275856" y="548680"/>
            <a:ext cx="4176464"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algn="l" eaLnBrk="1" hangingPunct="1"/>
            <a:r>
              <a:rPr lang="en-GB" sz="2400" b="1" dirty="0" smtClean="0">
                <a:solidFill>
                  <a:srgbClr val="000000"/>
                </a:solidFill>
                <a:latin typeface="Lucida Sans" pitchFamily="34" charset="0"/>
              </a:rPr>
              <a:t>For best results, uncheck the 'Author' option</a:t>
            </a:r>
          </a:p>
        </p:txBody>
      </p:sp>
    </p:spTree>
    <p:extLst>
      <p:ext uri="{BB962C8B-B14F-4D97-AF65-F5344CB8AC3E}">
        <p14:creationId xmlns:p14="http://schemas.microsoft.com/office/powerpoint/2010/main" val="2143195483"/>
      </p:ext>
    </p:extLst>
  </p:cSld>
  <p:clrMapOvr>
    <a:masterClrMapping/>
  </p:clrMapOvr>
  <p:transition spd="med">
    <p:fade/>
  </p:transition>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79</a:t>
            </a:fld>
            <a:endParaRPr lang="en-GB"/>
          </a:p>
        </p:txBody>
      </p:sp>
      <p:pic>
        <p:nvPicPr>
          <p:cNvPr id="3" name="Picture 2" descr="Screen Shot 2013-11-01 at 15.17.04.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88640"/>
            <a:ext cx="9144000" cy="6549250"/>
          </a:xfrm>
          <a:prstGeom prst="rect">
            <a:avLst/>
          </a:prstGeom>
        </p:spPr>
      </p:pic>
      <p:sp>
        <p:nvSpPr>
          <p:cNvPr id="4" name="TextBox 3"/>
          <p:cNvSpPr txBox="1"/>
          <p:nvPr/>
        </p:nvSpPr>
        <p:spPr bwMode="auto">
          <a:xfrm>
            <a:off x="1259632" y="4797152"/>
            <a:ext cx="6408712" cy="1200329"/>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algn="l" eaLnBrk="1" hangingPunct="1"/>
            <a:r>
              <a:rPr lang="en-GB" sz="2400" b="1" dirty="0" smtClean="0">
                <a:solidFill>
                  <a:srgbClr val="000000"/>
                </a:solidFill>
                <a:latin typeface="Lucida Sans" pitchFamily="34" charset="0"/>
              </a:rPr>
              <a:t>Insert EndNote credentials and click 'Enable Sync' to synchronise your desktop library with EndNote Online</a:t>
            </a:r>
          </a:p>
        </p:txBody>
      </p:sp>
    </p:spTree>
    <p:extLst>
      <p:ext uri="{BB962C8B-B14F-4D97-AF65-F5344CB8AC3E}">
        <p14:creationId xmlns:p14="http://schemas.microsoft.com/office/powerpoint/2010/main" val="938737154"/>
      </p:ext>
    </p:extLst>
  </p:cSld>
  <p:clrMapOvr>
    <a:masterClrMapping/>
  </p:clrMapOvr>
  <p:transition spd="med">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creen Shot 2013-10-29 at 14.32.33.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2248" y="2957512"/>
            <a:ext cx="3213100" cy="3454400"/>
          </a:xfrm>
          <a:prstGeom prst="rect">
            <a:avLst/>
          </a:prstGeom>
          <a:ln>
            <a:solidFill>
              <a:srgbClr val="000066"/>
            </a:solidFill>
          </a:ln>
        </p:spPr>
      </p:pic>
      <p:pic>
        <p:nvPicPr>
          <p:cNvPr id="3" name="Picture 2" descr="Screen Shot 2013-10-29 at 14.31.36.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62248" y="1698898"/>
            <a:ext cx="2641600" cy="723900"/>
          </a:xfrm>
          <a:prstGeom prst="rect">
            <a:avLst/>
          </a:prstGeom>
          <a:ln>
            <a:solidFill>
              <a:srgbClr val="000066"/>
            </a:solidFill>
          </a:ln>
        </p:spPr>
      </p:pic>
      <p:sp>
        <p:nvSpPr>
          <p:cNvPr id="10244" name="Rectangle 2"/>
          <p:cNvSpPr>
            <a:spLocks noGrp="1" noChangeArrowheads="1"/>
          </p:cNvSpPr>
          <p:nvPr>
            <p:ph type="title"/>
          </p:nvPr>
        </p:nvSpPr>
        <p:spPr/>
        <p:txBody>
          <a:bodyPr/>
          <a:lstStyle/>
          <a:p>
            <a:pPr eaLnBrk="1" hangingPunct="1"/>
            <a:r>
              <a:rPr lang="en-GB" smtClean="0"/>
              <a:t>Add a new reference</a:t>
            </a:r>
          </a:p>
        </p:txBody>
      </p:sp>
      <p:sp>
        <p:nvSpPr>
          <p:cNvPr id="7174" name="Line 6"/>
          <p:cNvSpPr>
            <a:spLocks noChangeShapeType="1"/>
          </p:cNvSpPr>
          <p:nvPr/>
        </p:nvSpPr>
        <p:spPr bwMode="auto">
          <a:xfrm flipH="1" flipV="1">
            <a:off x="2915816" y="2060848"/>
            <a:ext cx="3024336" cy="0"/>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175" name="Text Box 7"/>
          <p:cNvSpPr txBox="1">
            <a:spLocks noChangeArrowheads="1"/>
          </p:cNvSpPr>
          <p:nvPr/>
        </p:nvSpPr>
        <p:spPr bwMode="auto">
          <a:xfrm>
            <a:off x="4572000" y="1698898"/>
            <a:ext cx="3816350" cy="85090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Click on the 'New Reference' icon…</a:t>
            </a:r>
          </a:p>
        </p:txBody>
      </p:sp>
      <p:sp>
        <p:nvSpPr>
          <p:cNvPr id="7176" name="Text Box 8"/>
          <p:cNvSpPr txBox="1">
            <a:spLocks noChangeArrowheads="1"/>
          </p:cNvSpPr>
          <p:nvPr/>
        </p:nvSpPr>
        <p:spPr bwMode="auto">
          <a:xfrm>
            <a:off x="4572000" y="4073769"/>
            <a:ext cx="3024188" cy="121602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 or go to 'New Reference' on the dropdown menu</a:t>
            </a:r>
          </a:p>
        </p:txBody>
      </p:sp>
      <p:sp>
        <p:nvSpPr>
          <p:cNvPr id="7177" name="Oval 9"/>
          <p:cNvSpPr>
            <a:spLocks noChangeArrowheads="1"/>
          </p:cNvSpPr>
          <p:nvPr/>
        </p:nvSpPr>
        <p:spPr bwMode="auto">
          <a:xfrm>
            <a:off x="323528" y="3068960"/>
            <a:ext cx="2736850" cy="649287"/>
          </a:xfrm>
          <a:prstGeom prst="ellipse">
            <a:avLst/>
          </a:prstGeom>
          <a:noFill/>
          <a:ln w="38100">
            <a:solidFill>
              <a:srgbClr val="FF0066"/>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8</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7175"/>
                                        </p:tgtEl>
                                        <p:attrNameLst>
                                          <p:attrName>style.visibility</p:attrName>
                                        </p:attrNameLst>
                                      </p:cBhvr>
                                      <p:to>
                                        <p:strVal val="visible"/>
                                      </p:to>
                                    </p:set>
                                    <p:animEffect transition="in" filter="fade">
                                      <p:cBhvr>
                                        <p:cTn id="7" dur="2000"/>
                                        <p:tgtEl>
                                          <p:spTgt spid="7175"/>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7174"/>
                                        </p:tgtEl>
                                        <p:attrNameLst>
                                          <p:attrName>style.visibility</p:attrName>
                                        </p:attrNameLst>
                                      </p:cBhvr>
                                      <p:to>
                                        <p:strVal val="visible"/>
                                      </p:to>
                                    </p:set>
                                    <p:animEffect transition="in" filter="fade">
                                      <p:cBhvr>
                                        <p:cTn id="11" dur="2000"/>
                                        <p:tgtEl>
                                          <p:spTgt spid="7174"/>
                                        </p:tgtEl>
                                      </p:cBhvr>
                                    </p:animEffect>
                                  </p:childTnLst>
                                </p:cTn>
                              </p:par>
                            </p:childTnLst>
                          </p:cTn>
                        </p:par>
                        <p:par>
                          <p:cTn id="12" fill="hold" nodeType="afterGroup">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7176"/>
                                        </p:tgtEl>
                                        <p:attrNameLst>
                                          <p:attrName>style.visibility</p:attrName>
                                        </p:attrNameLst>
                                      </p:cBhvr>
                                      <p:to>
                                        <p:strVal val="visible"/>
                                      </p:to>
                                    </p:set>
                                    <p:animEffect transition="in" filter="fade">
                                      <p:cBhvr>
                                        <p:cTn id="15" dur="2000"/>
                                        <p:tgtEl>
                                          <p:spTgt spid="7176"/>
                                        </p:tgtEl>
                                      </p:cBhvr>
                                    </p:animEffect>
                                  </p:childTnLst>
                                </p:cTn>
                              </p:par>
                            </p:childTnLst>
                          </p:cTn>
                        </p:par>
                        <p:par>
                          <p:cTn id="16" fill="hold" nodeType="afterGroup">
                            <p:stCondLst>
                              <p:cond delay="6000"/>
                            </p:stCondLst>
                            <p:childTnLst>
                              <p:par>
                                <p:cTn id="17" presetID="10" presetClass="entr" presetSubtype="0" fill="hold" grpId="0" nodeType="afterEffect">
                                  <p:stCondLst>
                                    <p:cond delay="0"/>
                                  </p:stCondLst>
                                  <p:childTnLst>
                                    <p:set>
                                      <p:cBhvr>
                                        <p:cTn id="18" dur="1" fill="hold">
                                          <p:stCondLst>
                                            <p:cond delay="0"/>
                                          </p:stCondLst>
                                        </p:cTn>
                                        <p:tgtEl>
                                          <p:spTgt spid="7177"/>
                                        </p:tgtEl>
                                        <p:attrNameLst>
                                          <p:attrName>style.visibility</p:attrName>
                                        </p:attrNameLst>
                                      </p:cBhvr>
                                      <p:to>
                                        <p:strVal val="visible"/>
                                      </p:to>
                                    </p:set>
                                    <p:animEffect transition="in" filter="fade">
                                      <p:cBhvr>
                                        <p:cTn id="19" dur="2000"/>
                                        <p:tgtEl>
                                          <p:spTgt spid="717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4" grpId="0" animBg="1"/>
      <p:bldP spid="7175" grpId="0" animBg="1"/>
      <p:bldP spid="7176" grpId="0" animBg="1"/>
      <p:bldP spid="7177" grpId="0" animBg="1"/>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Manage the library layout</a:t>
            </a:r>
            <a:endParaRPr lang="en-US" dirty="0"/>
          </a:p>
        </p:txBody>
      </p:sp>
      <p:sp>
        <p:nvSpPr>
          <p:cNvPr id="4" name="Slide Number Placeholder 3"/>
          <p:cNvSpPr>
            <a:spLocks noGrp="1"/>
          </p:cNvSpPr>
          <p:nvPr>
            <p:ph type="sldNum" sz="quarter" idx="12"/>
          </p:nvPr>
        </p:nvSpPr>
        <p:spPr/>
        <p:txBody>
          <a:bodyPr/>
          <a:lstStyle/>
          <a:p>
            <a:pPr>
              <a:defRPr/>
            </a:pPr>
            <a:fld id="{1F67F4B6-871E-4C77-B175-DE993B74D00D}" type="slidenum">
              <a:rPr lang="en-GB" smtClean="0"/>
              <a:pPr>
                <a:defRPr/>
              </a:pPr>
              <a:t>80</a:t>
            </a:fld>
            <a:endParaRPr lang="en-GB"/>
          </a:p>
        </p:txBody>
      </p:sp>
    </p:spTree>
    <p:extLst>
      <p:ext uri="{BB962C8B-B14F-4D97-AF65-F5344CB8AC3E}">
        <p14:creationId xmlns:p14="http://schemas.microsoft.com/office/powerpoint/2010/main" val="760281282"/>
      </p:ext>
    </p:extLst>
  </p:cSld>
  <p:clrMapOvr>
    <a:masterClrMapping/>
  </p:clrMapOvr>
  <p:transition spd="med">
    <p:fade/>
  </p:transition>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81</a:t>
            </a:fld>
            <a:endParaRPr lang="en-GB"/>
          </a:p>
        </p:txBody>
      </p:sp>
      <p:pic>
        <p:nvPicPr>
          <p:cNvPr id="3" name="Picture 2" descr="Screen Shot 2013-11-01 at 15.21.17.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1560" y="0"/>
            <a:ext cx="8105831" cy="6858000"/>
          </a:xfrm>
          <a:prstGeom prst="rect">
            <a:avLst/>
          </a:prstGeom>
        </p:spPr>
      </p:pic>
      <p:sp>
        <p:nvSpPr>
          <p:cNvPr id="4" name="TextBox 3"/>
          <p:cNvSpPr txBox="1"/>
          <p:nvPr/>
        </p:nvSpPr>
        <p:spPr bwMode="auto">
          <a:xfrm>
            <a:off x="2123728" y="2132856"/>
            <a:ext cx="4392488" cy="1200329"/>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algn="l" eaLnBrk="1" hangingPunct="1"/>
            <a:r>
              <a:rPr lang="en-GB" sz="2400" b="1" dirty="0" smtClean="0">
                <a:solidFill>
                  <a:srgbClr val="000000"/>
                </a:solidFill>
                <a:latin typeface="Lucida Sans" pitchFamily="34" charset="0"/>
              </a:rPr>
              <a:t>Click to display record fields as columns in the EndNote Library</a:t>
            </a:r>
          </a:p>
        </p:txBody>
      </p:sp>
    </p:spTree>
    <p:extLst>
      <p:ext uri="{BB962C8B-B14F-4D97-AF65-F5344CB8AC3E}">
        <p14:creationId xmlns:p14="http://schemas.microsoft.com/office/powerpoint/2010/main" val="278403558"/>
      </p:ext>
    </p:extLst>
  </p:cSld>
  <p:clrMapOvr>
    <a:masterClrMapping/>
  </p:clrMapOvr>
  <p:transition spd="med">
    <p:fade/>
  </p:transition>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82</a:t>
            </a:fld>
            <a:endParaRPr lang="en-GB"/>
          </a:p>
        </p:txBody>
      </p:sp>
      <p:pic>
        <p:nvPicPr>
          <p:cNvPr id="3" name="Picture 2" descr="Screen Shot 2013-11-01 at 15.22.01.png"/>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2381" y="476672"/>
            <a:ext cx="9144000" cy="2405575"/>
          </a:xfrm>
          <a:prstGeom prst="rect">
            <a:avLst/>
          </a:prstGeom>
          <a:ln>
            <a:solidFill>
              <a:srgbClr val="000066"/>
            </a:solidFill>
          </a:ln>
        </p:spPr>
      </p:pic>
      <p:pic>
        <p:nvPicPr>
          <p:cNvPr id="4" name="Picture 3" descr="Screen Shot 2013-11-01 at 15.22.19.png"/>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a:off x="3557" y="3717032"/>
            <a:ext cx="9140443" cy="2287738"/>
          </a:xfrm>
          <a:prstGeom prst="rect">
            <a:avLst/>
          </a:prstGeom>
          <a:ln>
            <a:solidFill>
              <a:srgbClr val="000066"/>
            </a:solidFill>
          </a:ln>
        </p:spPr>
      </p:pic>
      <p:sp>
        <p:nvSpPr>
          <p:cNvPr id="5" name="Oval 4"/>
          <p:cNvSpPr/>
          <p:nvPr/>
        </p:nvSpPr>
        <p:spPr bwMode="auto">
          <a:xfrm>
            <a:off x="5292080" y="1484784"/>
            <a:ext cx="792088" cy="504056"/>
          </a:xfrm>
          <a:prstGeom prst="ellips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rtlCol="0" anchor="ctr"/>
          <a:lstStyle/>
          <a:p>
            <a:pPr algn="ctr"/>
            <a:endParaRPr lang="en-GB"/>
          </a:p>
        </p:txBody>
      </p:sp>
      <p:sp>
        <p:nvSpPr>
          <p:cNvPr id="6" name="Oval 5"/>
          <p:cNvSpPr/>
          <p:nvPr/>
        </p:nvSpPr>
        <p:spPr bwMode="auto">
          <a:xfrm>
            <a:off x="3203848" y="4725144"/>
            <a:ext cx="720080" cy="457200"/>
          </a:xfrm>
          <a:prstGeom prst="ellips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rtlCol="0" anchor="ctr"/>
          <a:lstStyle/>
          <a:p>
            <a:pPr algn="ctr"/>
            <a:endParaRPr lang="en-GB"/>
          </a:p>
        </p:txBody>
      </p:sp>
      <p:cxnSp>
        <p:nvCxnSpPr>
          <p:cNvPr id="8" name="Straight Arrow Connector 7"/>
          <p:cNvCxnSpPr>
            <a:stCxn id="5" idx="2"/>
          </p:cNvCxnSpPr>
          <p:nvPr/>
        </p:nvCxnSpPr>
        <p:spPr bwMode="auto">
          <a:xfrm flipH="1">
            <a:off x="3347864" y="1736812"/>
            <a:ext cx="1944216" cy="0"/>
          </a:xfrm>
          <a:prstGeom prst="straightConnector1">
            <a:avLst/>
          </a:prstGeom>
          <a:noFill/>
          <a:ln w="57150" cap="flat" cmpd="sng" algn="ctr">
            <a:solidFill>
              <a:srgbClr val="FF0066"/>
            </a:solidFill>
            <a:prstDash val="solid"/>
            <a:round/>
            <a:headEnd type="none" w="med" len="med"/>
            <a:tailEnd type="triangle" w="lg" len="lg"/>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10" name="TextBox 9"/>
          <p:cNvSpPr txBox="1"/>
          <p:nvPr/>
        </p:nvSpPr>
        <p:spPr bwMode="auto">
          <a:xfrm>
            <a:off x="971600" y="3111449"/>
            <a:ext cx="7488832" cy="46166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algn="l" eaLnBrk="1" hangingPunct="1"/>
            <a:r>
              <a:rPr lang="en-GB" sz="2400" b="1" dirty="0" smtClean="0">
                <a:solidFill>
                  <a:srgbClr val="000000"/>
                </a:solidFill>
                <a:latin typeface="Lucida Sans" pitchFamily="34" charset="0"/>
              </a:rPr>
              <a:t>Select and drag any column to a new location</a:t>
            </a:r>
          </a:p>
        </p:txBody>
      </p:sp>
    </p:spTree>
    <p:extLst>
      <p:ext uri="{BB962C8B-B14F-4D97-AF65-F5344CB8AC3E}">
        <p14:creationId xmlns:p14="http://schemas.microsoft.com/office/powerpoint/2010/main" val="2822010205"/>
      </p:ext>
    </p:extLst>
  </p:cSld>
  <p:clrMapOvr>
    <a:masterClrMapping/>
  </p:clrMapOvr>
  <p:transition spd="med">
    <p:fade/>
  </p:transition>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ChangeArrowheads="1"/>
          </p:cNvSpPr>
          <p:nvPr>
            <p:ph type="title"/>
          </p:nvPr>
        </p:nvSpPr>
        <p:spPr/>
        <p:txBody>
          <a:bodyPr/>
          <a:lstStyle/>
          <a:p>
            <a:pPr eaLnBrk="1" hangingPunct="1"/>
            <a:r>
              <a:rPr lang="en-GB" smtClean="0"/>
              <a:t>Sort references into groups</a:t>
            </a:r>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83</a:t>
            </a:fld>
            <a:endParaRPr lang="en-GB"/>
          </a:p>
        </p:txBody>
      </p:sp>
    </p:spTree>
  </p:cSld>
  <p:clrMapOvr>
    <a:masterClrMapping/>
  </p:clrMapOvr>
  <p:transition spd="med">
    <p:fade/>
  </p:transition>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creen Shot 2013-11-01 at 15.32.48.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5576" y="332656"/>
            <a:ext cx="7454900" cy="6083300"/>
          </a:xfrm>
          <a:prstGeom prst="rect">
            <a:avLst/>
          </a:prstGeom>
          <a:ln>
            <a:solidFill>
              <a:srgbClr val="000066"/>
            </a:solidFill>
          </a:ln>
        </p:spPr>
      </p:pic>
      <p:sp>
        <p:nvSpPr>
          <p:cNvPr id="21510" name="Line 6"/>
          <p:cNvSpPr>
            <a:spLocks noChangeShapeType="1"/>
          </p:cNvSpPr>
          <p:nvPr/>
        </p:nvSpPr>
        <p:spPr bwMode="auto">
          <a:xfrm flipV="1">
            <a:off x="3491880" y="850686"/>
            <a:ext cx="1584176" cy="1570202"/>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1511" name="Text Box 7"/>
          <p:cNvSpPr txBox="1">
            <a:spLocks noChangeArrowheads="1"/>
          </p:cNvSpPr>
          <p:nvPr/>
        </p:nvSpPr>
        <p:spPr bwMode="auto">
          <a:xfrm>
            <a:off x="1034055" y="1853143"/>
            <a:ext cx="3024188" cy="85090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Click to Create a Custom Group</a:t>
            </a:r>
            <a:endParaRPr lang="en-GB" sz="2400" b="1" dirty="0">
              <a:latin typeface="Lucida Sans" pitchFamily="34" charset="0"/>
            </a:endParaRPr>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84</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1511"/>
                                        </p:tgtEl>
                                        <p:attrNameLst>
                                          <p:attrName>style.visibility</p:attrName>
                                        </p:attrNameLst>
                                      </p:cBhvr>
                                      <p:to>
                                        <p:strVal val="visible"/>
                                      </p:to>
                                    </p:set>
                                    <p:animEffect transition="in" filter="fade">
                                      <p:cBhvr>
                                        <p:cTn id="7" dur="2000"/>
                                        <p:tgtEl>
                                          <p:spTgt spid="21511"/>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21510"/>
                                        </p:tgtEl>
                                        <p:attrNameLst>
                                          <p:attrName>style.visibility</p:attrName>
                                        </p:attrNameLst>
                                      </p:cBhvr>
                                      <p:to>
                                        <p:strVal val="visible"/>
                                      </p:to>
                                    </p:set>
                                    <p:animEffect transition="in" filter="fade">
                                      <p:cBhvr>
                                        <p:cTn id="11" dur="2000"/>
                                        <p:tgtEl>
                                          <p:spTgt spid="215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10" grpId="0" animBg="1"/>
      <p:bldP spid="21511" grpId="0" animBg="1"/>
    </p:bld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creen Shot 2013-11-01 at 15.34.05.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75656" y="79999"/>
            <a:ext cx="5472608" cy="6778001"/>
          </a:xfrm>
          <a:prstGeom prst="rect">
            <a:avLst/>
          </a:prstGeom>
          <a:ln>
            <a:solidFill>
              <a:srgbClr val="000066"/>
            </a:solidFill>
          </a:ln>
        </p:spPr>
      </p:pic>
      <p:sp>
        <p:nvSpPr>
          <p:cNvPr id="190469" name="Line 5"/>
          <p:cNvSpPr>
            <a:spLocks noChangeShapeType="1"/>
          </p:cNvSpPr>
          <p:nvPr/>
        </p:nvSpPr>
        <p:spPr bwMode="auto">
          <a:xfrm flipH="1">
            <a:off x="2627784" y="1916832"/>
            <a:ext cx="2880320" cy="1872208"/>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90470" name="Text Box 6"/>
          <p:cNvSpPr txBox="1">
            <a:spLocks noChangeArrowheads="1"/>
          </p:cNvSpPr>
          <p:nvPr/>
        </p:nvSpPr>
        <p:spPr bwMode="auto">
          <a:xfrm>
            <a:off x="3635896" y="1340768"/>
            <a:ext cx="5111750" cy="85090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The group can be named, and managed by </a:t>
            </a:r>
            <a:r>
              <a:rPr lang="en-GB" sz="2400" b="1" dirty="0" err="1" smtClean="0">
                <a:solidFill>
                  <a:srgbClr val="000000"/>
                </a:solidFill>
                <a:latin typeface="Lucida Sans" pitchFamily="34" charset="0"/>
              </a:rPr>
              <a:t>cmd</a:t>
            </a:r>
            <a:r>
              <a:rPr lang="en-GB" sz="2400" b="1" dirty="0" smtClean="0">
                <a:solidFill>
                  <a:srgbClr val="000000"/>
                </a:solidFill>
                <a:latin typeface="Lucida Sans" pitchFamily="34" charset="0"/>
              </a:rPr>
              <a:t> + click</a:t>
            </a:r>
            <a:endParaRPr lang="en-GB" sz="2400" b="1" dirty="0">
              <a:latin typeface="Lucida Sans" pitchFamily="34" charset="0"/>
            </a:endParaRPr>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85</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90470"/>
                                        </p:tgtEl>
                                        <p:attrNameLst>
                                          <p:attrName>style.visibility</p:attrName>
                                        </p:attrNameLst>
                                      </p:cBhvr>
                                      <p:to>
                                        <p:strVal val="visible"/>
                                      </p:to>
                                    </p:set>
                                    <p:animEffect transition="in" filter="fade">
                                      <p:cBhvr>
                                        <p:cTn id="7" dur="2000"/>
                                        <p:tgtEl>
                                          <p:spTgt spid="190470"/>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190469"/>
                                        </p:tgtEl>
                                        <p:attrNameLst>
                                          <p:attrName>style.visibility</p:attrName>
                                        </p:attrNameLst>
                                      </p:cBhvr>
                                      <p:to>
                                        <p:strVal val="visible"/>
                                      </p:to>
                                    </p:set>
                                    <p:animEffect transition="in" filter="fade">
                                      <p:cBhvr>
                                        <p:cTn id="11" dur="2000"/>
                                        <p:tgtEl>
                                          <p:spTgt spid="19046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0469" grpId="0" animBg="1"/>
      <p:bldP spid="190470" grpId="0" animBg="1"/>
    </p:bld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creen Shot 2013-11-01 at 15.35.55.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935655"/>
            <a:ext cx="9144000" cy="4266610"/>
          </a:xfrm>
          <a:prstGeom prst="rect">
            <a:avLst/>
          </a:prstGeom>
        </p:spPr>
      </p:pic>
      <p:sp>
        <p:nvSpPr>
          <p:cNvPr id="191493" name="Line 5"/>
          <p:cNvSpPr>
            <a:spLocks noChangeShapeType="1"/>
          </p:cNvSpPr>
          <p:nvPr/>
        </p:nvSpPr>
        <p:spPr bwMode="auto">
          <a:xfrm flipH="1" flipV="1">
            <a:off x="3347864" y="3690097"/>
            <a:ext cx="2448272" cy="1512168"/>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91494" name="Text Box 6"/>
          <p:cNvSpPr txBox="1">
            <a:spLocks noChangeArrowheads="1"/>
          </p:cNvSpPr>
          <p:nvPr/>
        </p:nvSpPr>
        <p:spPr bwMode="auto">
          <a:xfrm>
            <a:off x="3635896" y="4869160"/>
            <a:ext cx="5111750" cy="121602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Drag selected records on to the group name to add the records to the group</a:t>
            </a:r>
            <a:endParaRPr lang="en-GB" sz="2400" b="1" dirty="0">
              <a:latin typeface="Lucida Sans" pitchFamily="34" charset="0"/>
            </a:endParaRPr>
          </a:p>
        </p:txBody>
      </p:sp>
      <p:sp>
        <p:nvSpPr>
          <p:cNvPr id="191495" name="Line 7"/>
          <p:cNvSpPr>
            <a:spLocks noChangeShapeType="1"/>
          </p:cNvSpPr>
          <p:nvPr/>
        </p:nvSpPr>
        <p:spPr bwMode="auto">
          <a:xfrm flipH="1" flipV="1">
            <a:off x="827583" y="3092853"/>
            <a:ext cx="2376264" cy="597244"/>
          </a:xfrm>
          <a:prstGeom prst="line">
            <a:avLst/>
          </a:prstGeom>
          <a:noFill/>
          <a:ln w="57150">
            <a:solidFill>
              <a:srgbClr val="FF3399"/>
            </a:solidFill>
            <a:prstDash val="dash"/>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86</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91494"/>
                                        </p:tgtEl>
                                        <p:attrNameLst>
                                          <p:attrName>style.visibility</p:attrName>
                                        </p:attrNameLst>
                                      </p:cBhvr>
                                      <p:to>
                                        <p:strVal val="visible"/>
                                      </p:to>
                                    </p:set>
                                    <p:animEffect transition="in" filter="fade">
                                      <p:cBhvr>
                                        <p:cTn id="7" dur="2000"/>
                                        <p:tgtEl>
                                          <p:spTgt spid="191494"/>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191493"/>
                                        </p:tgtEl>
                                        <p:attrNameLst>
                                          <p:attrName>style.visibility</p:attrName>
                                        </p:attrNameLst>
                                      </p:cBhvr>
                                      <p:to>
                                        <p:strVal val="visible"/>
                                      </p:to>
                                    </p:set>
                                    <p:animEffect transition="in" filter="fade">
                                      <p:cBhvr>
                                        <p:cTn id="11" dur="2000"/>
                                        <p:tgtEl>
                                          <p:spTgt spid="191493"/>
                                        </p:tgtEl>
                                      </p:cBhvr>
                                    </p:animEffect>
                                  </p:childTnLst>
                                </p:cTn>
                              </p:par>
                            </p:childTnLst>
                          </p:cTn>
                        </p:par>
                        <p:par>
                          <p:cTn id="12" fill="hold" nodeType="afterGroup">
                            <p:stCondLst>
                              <p:cond delay="4000"/>
                            </p:stCondLst>
                            <p:childTnLst>
                              <p:par>
                                <p:cTn id="13" presetID="22" presetClass="entr" presetSubtype="4" fill="hold" grpId="0" nodeType="afterEffect">
                                  <p:stCondLst>
                                    <p:cond delay="0"/>
                                  </p:stCondLst>
                                  <p:childTnLst>
                                    <p:set>
                                      <p:cBhvr>
                                        <p:cTn id="14" dur="1" fill="hold">
                                          <p:stCondLst>
                                            <p:cond delay="0"/>
                                          </p:stCondLst>
                                        </p:cTn>
                                        <p:tgtEl>
                                          <p:spTgt spid="191495"/>
                                        </p:tgtEl>
                                        <p:attrNameLst>
                                          <p:attrName>style.visibility</p:attrName>
                                        </p:attrNameLst>
                                      </p:cBhvr>
                                      <p:to>
                                        <p:strVal val="visible"/>
                                      </p:to>
                                    </p:set>
                                    <p:animEffect transition="in" filter="wipe(down)">
                                      <p:cBhvr>
                                        <p:cTn id="15" dur="2000"/>
                                        <p:tgtEl>
                                          <p:spTgt spid="19149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1493" grpId="0" animBg="1"/>
      <p:bldP spid="191494" grpId="0" animBg="1"/>
      <p:bldP spid="191495" grpId="0" animBg="1"/>
    </p:bld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creen Shot 2013-11-01 at 15.36.31.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476672"/>
            <a:ext cx="9144000" cy="5768163"/>
          </a:xfrm>
          <a:prstGeom prst="rect">
            <a:avLst/>
          </a:prstGeom>
        </p:spPr>
      </p:pic>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87</a:t>
            </a:fld>
            <a:endParaRPr lang="en-GB"/>
          </a:p>
        </p:txBody>
      </p:sp>
      <p:sp>
        <p:nvSpPr>
          <p:cNvPr id="6" name="Text Box 5"/>
          <p:cNvSpPr txBox="1">
            <a:spLocks noChangeArrowheads="1"/>
          </p:cNvSpPr>
          <p:nvPr/>
        </p:nvSpPr>
        <p:spPr bwMode="auto">
          <a:xfrm>
            <a:off x="2771800" y="4581128"/>
            <a:ext cx="4608512"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smtClean="0">
                <a:solidFill>
                  <a:srgbClr val="000000"/>
                </a:solidFill>
                <a:latin typeface="Lucida Sans" pitchFamily="34" charset="0"/>
              </a:rPr>
              <a:t>Add or remove records in Custom Groups at any time</a:t>
            </a:r>
            <a:endParaRPr lang="en-GB" dirty="0"/>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Working with Smart Groups</a:t>
            </a:r>
            <a:endParaRPr lang="en-US" dirty="0"/>
          </a:p>
        </p:txBody>
      </p:sp>
      <p:sp>
        <p:nvSpPr>
          <p:cNvPr id="4" name="Slide Number Placeholder 3"/>
          <p:cNvSpPr>
            <a:spLocks noGrp="1"/>
          </p:cNvSpPr>
          <p:nvPr>
            <p:ph type="sldNum" sz="quarter" idx="12"/>
          </p:nvPr>
        </p:nvSpPr>
        <p:spPr/>
        <p:txBody>
          <a:bodyPr/>
          <a:lstStyle/>
          <a:p>
            <a:pPr>
              <a:defRPr/>
            </a:pPr>
            <a:fld id="{1F67F4B6-871E-4C77-B175-DE993B74D00D}" type="slidenum">
              <a:rPr lang="en-GB" smtClean="0"/>
              <a:pPr>
                <a:defRPr/>
              </a:pPr>
              <a:t>88</a:t>
            </a:fld>
            <a:endParaRPr lang="en-GB"/>
          </a:p>
        </p:txBody>
      </p:sp>
    </p:spTree>
    <p:extLst>
      <p:ext uri="{BB962C8B-B14F-4D97-AF65-F5344CB8AC3E}">
        <p14:creationId xmlns:p14="http://schemas.microsoft.com/office/powerpoint/2010/main" val="1694287223"/>
      </p:ext>
    </p:extLst>
  </p:cSld>
  <p:clrMapOvr>
    <a:masterClrMapping/>
  </p:clrMapOvr>
  <p:transition spd="med">
    <p:fade/>
  </p:transition>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89</a:t>
            </a:fld>
            <a:endParaRPr lang="en-GB"/>
          </a:p>
        </p:txBody>
      </p:sp>
      <p:pic>
        <p:nvPicPr>
          <p:cNvPr id="3" name="Picture 2" descr="Screen Shot 2013-11-01 at 15.38.06.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7584" y="1196752"/>
            <a:ext cx="7569200" cy="4241800"/>
          </a:xfrm>
          <a:prstGeom prst="rect">
            <a:avLst/>
          </a:prstGeom>
        </p:spPr>
      </p:pic>
      <p:sp>
        <p:nvSpPr>
          <p:cNvPr id="4" name="TextBox 3"/>
          <p:cNvSpPr txBox="1"/>
          <p:nvPr/>
        </p:nvSpPr>
        <p:spPr bwMode="auto">
          <a:xfrm>
            <a:off x="899592" y="5229200"/>
            <a:ext cx="3888432"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algn="l" eaLnBrk="1" hangingPunct="1"/>
            <a:r>
              <a:rPr lang="en-GB" sz="2400" b="1" dirty="0" smtClean="0">
                <a:solidFill>
                  <a:srgbClr val="000000"/>
                </a:solidFill>
                <a:latin typeface="Lucida Sans" pitchFamily="34" charset="0"/>
              </a:rPr>
              <a:t>Go to 'Groups </a:t>
            </a:r>
            <a:r>
              <a:rPr lang="en-GB" sz="2400" b="1" dirty="0" smtClean="0">
                <a:solidFill>
                  <a:srgbClr val="000000"/>
                </a:solidFill>
                <a:latin typeface="Lucida Sans" pitchFamily="34" charset="0"/>
                <a:sym typeface="Wingdings"/>
              </a:rPr>
              <a:t> Create Smart Group'</a:t>
            </a:r>
            <a:endParaRPr lang="en-GB" sz="2400" b="1" dirty="0" smtClean="0">
              <a:solidFill>
                <a:srgbClr val="000000"/>
              </a:solidFill>
              <a:latin typeface="Lucida Sans" pitchFamily="34" charset="0"/>
            </a:endParaRPr>
          </a:p>
        </p:txBody>
      </p:sp>
      <p:sp>
        <p:nvSpPr>
          <p:cNvPr id="5" name="Oval 4"/>
          <p:cNvSpPr/>
          <p:nvPr/>
        </p:nvSpPr>
        <p:spPr bwMode="auto">
          <a:xfrm>
            <a:off x="4612184" y="1556792"/>
            <a:ext cx="3920256" cy="720080"/>
          </a:xfrm>
          <a:prstGeom prst="ellips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rtlCol="0" anchor="ctr"/>
          <a:lstStyle/>
          <a:p>
            <a:pPr algn="ctr"/>
            <a:endParaRPr lang="en-GB"/>
          </a:p>
        </p:txBody>
      </p:sp>
    </p:spTree>
    <p:extLst>
      <p:ext uri="{BB962C8B-B14F-4D97-AF65-F5344CB8AC3E}">
        <p14:creationId xmlns:p14="http://schemas.microsoft.com/office/powerpoint/2010/main" val="2253973595"/>
      </p:ext>
    </p:extLst>
  </p:cSld>
  <p:clrMapOvr>
    <a:masterClrMapping/>
  </p:clrMapOvr>
  <p:transition spd="med">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creen Shot 2013-10-29 at 14.33.14.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528" y="-17338"/>
            <a:ext cx="8208591" cy="6858000"/>
          </a:xfrm>
          <a:prstGeom prst="rect">
            <a:avLst/>
          </a:prstGeom>
        </p:spPr>
      </p:pic>
      <p:sp>
        <p:nvSpPr>
          <p:cNvPr id="89093" name="Text Box 5"/>
          <p:cNvSpPr txBox="1">
            <a:spLocks noChangeArrowheads="1"/>
          </p:cNvSpPr>
          <p:nvPr/>
        </p:nvSpPr>
        <p:spPr bwMode="auto">
          <a:xfrm>
            <a:off x="4788024" y="3716338"/>
            <a:ext cx="3313113" cy="85090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Scroll down to see more fields</a:t>
            </a:r>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9</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9093"/>
                                        </p:tgtEl>
                                        <p:attrNameLst>
                                          <p:attrName>style.visibility</p:attrName>
                                        </p:attrNameLst>
                                      </p:cBhvr>
                                      <p:to>
                                        <p:strVal val="visible"/>
                                      </p:to>
                                    </p:set>
                                    <p:animEffect transition="in" filter="fade">
                                      <p:cBhvr>
                                        <p:cTn id="7" dur="2000"/>
                                        <p:tgtEl>
                                          <p:spTgt spid="8909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9093" grpId="0" animBg="1"/>
    </p:bld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90</a:t>
            </a:fld>
            <a:endParaRPr lang="en-GB"/>
          </a:p>
        </p:txBody>
      </p:sp>
      <p:pic>
        <p:nvPicPr>
          <p:cNvPr id="3" name="Picture 2" descr="Screen Shot 2013-11-01 at 15.38.45.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620" y="908720"/>
            <a:ext cx="9144000" cy="3998943"/>
          </a:xfrm>
          <a:prstGeom prst="rect">
            <a:avLst/>
          </a:prstGeom>
        </p:spPr>
      </p:pic>
      <p:sp>
        <p:nvSpPr>
          <p:cNvPr id="4" name="TextBox 3"/>
          <p:cNvSpPr txBox="1"/>
          <p:nvPr/>
        </p:nvSpPr>
        <p:spPr bwMode="auto">
          <a:xfrm>
            <a:off x="1187624" y="5373216"/>
            <a:ext cx="3960440" cy="46166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algn="l" eaLnBrk="1" hangingPunct="1"/>
            <a:r>
              <a:rPr lang="en-GB" sz="2400" b="1" dirty="0" smtClean="0">
                <a:solidFill>
                  <a:srgbClr val="000000"/>
                </a:solidFill>
                <a:latin typeface="Lucida Sans" pitchFamily="34" charset="0"/>
              </a:rPr>
              <a:t>Name the Smart Group</a:t>
            </a:r>
          </a:p>
        </p:txBody>
      </p:sp>
    </p:spTree>
    <p:extLst>
      <p:ext uri="{BB962C8B-B14F-4D97-AF65-F5344CB8AC3E}">
        <p14:creationId xmlns:p14="http://schemas.microsoft.com/office/powerpoint/2010/main" val="1827395790"/>
      </p:ext>
    </p:extLst>
  </p:cSld>
  <p:clrMapOvr>
    <a:masterClrMapping/>
  </p:clrMapOvr>
  <p:transition spd="med">
    <p:fade/>
  </p:transition>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91</a:t>
            </a:fld>
            <a:endParaRPr lang="en-GB"/>
          </a:p>
        </p:txBody>
      </p:sp>
      <p:pic>
        <p:nvPicPr>
          <p:cNvPr id="3" name="Picture 2" descr="Screen Shot 2013-11-01 at 15.39.01.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946133"/>
            <a:ext cx="9144000" cy="3981061"/>
          </a:xfrm>
          <a:prstGeom prst="rect">
            <a:avLst/>
          </a:prstGeom>
        </p:spPr>
      </p:pic>
      <p:sp>
        <p:nvSpPr>
          <p:cNvPr id="4" name="TextBox 3"/>
          <p:cNvSpPr txBox="1"/>
          <p:nvPr/>
        </p:nvSpPr>
        <p:spPr bwMode="auto">
          <a:xfrm>
            <a:off x="1115616" y="5373216"/>
            <a:ext cx="6840760"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algn="l" eaLnBrk="1" hangingPunct="1"/>
            <a:r>
              <a:rPr lang="en-GB" sz="2400" b="1" dirty="0" smtClean="0">
                <a:solidFill>
                  <a:srgbClr val="000000"/>
                </a:solidFill>
                <a:latin typeface="Lucida Sans" pitchFamily="34" charset="0"/>
              </a:rPr>
              <a:t>Set criteria for any field in the EndNote Record</a:t>
            </a:r>
          </a:p>
        </p:txBody>
      </p:sp>
    </p:spTree>
    <p:extLst>
      <p:ext uri="{BB962C8B-B14F-4D97-AF65-F5344CB8AC3E}">
        <p14:creationId xmlns:p14="http://schemas.microsoft.com/office/powerpoint/2010/main" val="1850376019"/>
      </p:ext>
    </p:extLst>
  </p:cSld>
  <p:clrMapOvr>
    <a:masterClrMapping/>
  </p:clrMapOvr>
  <p:transition spd="med">
    <p:fade/>
  </p:transition>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92</a:t>
            </a:fld>
            <a:endParaRPr lang="en-GB"/>
          </a:p>
        </p:txBody>
      </p:sp>
      <p:pic>
        <p:nvPicPr>
          <p:cNvPr id="3" name="Picture 2" descr="Screen Shot 2013-11-01 at 15.39.37.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196752"/>
            <a:ext cx="9144000" cy="3981061"/>
          </a:xfrm>
          <a:prstGeom prst="rect">
            <a:avLst/>
          </a:prstGeom>
          <a:ln>
            <a:solidFill>
              <a:srgbClr val="000066"/>
            </a:solidFill>
          </a:ln>
        </p:spPr>
      </p:pic>
      <p:sp>
        <p:nvSpPr>
          <p:cNvPr id="4" name="TextBox 3"/>
          <p:cNvSpPr txBox="1"/>
          <p:nvPr/>
        </p:nvSpPr>
        <p:spPr bwMode="auto">
          <a:xfrm>
            <a:off x="1691680" y="3429000"/>
            <a:ext cx="5832648"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algn="l" eaLnBrk="1" hangingPunct="1"/>
            <a:r>
              <a:rPr lang="en-GB" sz="2400" b="1" dirty="0" smtClean="0">
                <a:solidFill>
                  <a:srgbClr val="000000"/>
                </a:solidFill>
                <a:latin typeface="Lucida Sans" pitchFamily="34" charset="0"/>
              </a:rPr>
              <a:t>Combine search lines with And, Or, Not</a:t>
            </a:r>
          </a:p>
        </p:txBody>
      </p:sp>
    </p:spTree>
    <p:extLst>
      <p:ext uri="{BB962C8B-B14F-4D97-AF65-F5344CB8AC3E}">
        <p14:creationId xmlns:p14="http://schemas.microsoft.com/office/powerpoint/2010/main" val="3992536090"/>
      </p:ext>
    </p:extLst>
  </p:cSld>
  <p:clrMapOvr>
    <a:masterClrMapping/>
  </p:clrMapOvr>
  <p:transition spd="med">
    <p:fade/>
  </p:transition>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93</a:t>
            </a:fld>
            <a:endParaRPr lang="en-GB"/>
          </a:p>
        </p:txBody>
      </p:sp>
      <p:pic>
        <p:nvPicPr>
          <p:cNvPr id="3" name="Picture 2" descr="Screen Shot 2013-11-01 at 15.40.14.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908686"/>
            <a:ext cx="9144000" cy="4000500"/>
          </a:xfrm>
          <a:prstGeom prst="rect">
            <a:avLst/>
          </a:prstGeom>
        </p:spPr>
      </p:pic>
      <p:sp>
        <p:nvSpPr>
          <p:cNvPr id="4" name="Oval 3"/>
          <p:cNvSpPr/>
          <p:nvPr/>
        </p:nvSpPr>
        <p:spPr bwMode="auto">
          <a:xfrm>
            <a:off x="0" y="5229200"/>
            <a:ext cx="1547664" cy="679986"/>
          </a:xfrm>
          <a:prstGeom prst="ellips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rtlCol="0" anchor="ctr"/>
          <a:lstStyle/>
          <a:p>
            <a:pPr algn="ctr"/>
            <a:endParaRPr lang="en-GB"/>
          </a:p>
        </p:txBody>
      </p:sp>
      <p:sp>
        <p:nvSpPr>
          <p:cNvPr id="5" name="TextBox 4"/>
          <p:cNvSpPr txBox="1"/>
          <p:nvPr/>
        </p:nvSpPr>
        <p:spPr bwMode="auto">
          <a:xfrm>
            <a:off x="1331640" y="476672"/>
            <a:ext cx="5256584" cy="46166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algn="l" eaLnBrk="1" hangingPunct="1"/>
            <a:r>
              <a:rPr lang="en-GB" sz="2400" b="1" dirty="0" smtClean="0">
                <a:solidFill>
                  <a:srgbClr val="000000"/>
                </a:solidFill>
                <a:latin typeface="Lucida Sans" pitchFamily="34" charset="0"/>
              </a:rPr>
              <a:t>Click 'Create' to save the group</a:t>
            </a:r>
          </a:p>
        </p:txBody>
      </p:sp>
    </p:spTree>
    <p:extLst>
      <p:ext uri="{BB962C8B-B14F-4D97-AF65-F5344CB8AC3E}">
        <p14:creationId xmlns:p14="http://schemas.microsoft.com/office/powerpoint/2010/main" val="853683977"/>
      </p:ext>
    </p:extLst>
  </p:cSld>
  <p:clrMapOvr>
    <a:masterClrMapping/>
  </p:clrMapOvr>
  <p:transition spd="med">
    <p:fade/>
  </p:transition>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94</a:t>
            </a:fld>
            <a:endParaRPr lang="en-GB"/>
          </a:p>
        </p:txBody>
      </p:sp>
      <p:pic>
        <p:nvPicPr>
          <p:cNvPr id="3" name="Picture 2" descr="Screen Shot 2013-11-01 at 15.40.47.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367051"/>
            <a:ext cx="9144000" cy="4647241"/>
          </a:xfrm>
          <a:prstGeom prst="rect">
            <a:avLst/>
          </a:prstGeom>
          <a:ln>
            <a:solidFill>
              <a:srgbClr val="000066"/>
            </a:solidFill>
          </a:ln>
        </p:spPr>
      </p:pic>
      <p:sp>
        <p:nvSpPr>
          <p:cNvPr id="4" name="TextBox 3"/>
          <p:cNvSpPr txBox="1"/>
          <p:nvPr/>
        </p:nvSpPr>
        <p:spPr bwMode="auto">
          <a:xfrm>
            <a:off x="1259632" y="404664"/>
            <a:ext cx="5976664"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algn="l" eaLnBrk="1" hangingPunct="1"/>
            <a:r>
              <a:rPr lang="en-GB" sz="2400" b="1" dirty="0" smtClean="0">
                <a:solidFill>
                  <a:srgbClr val="000000"/>
                </a:solidFill>
                <a:latin typeface="Lucida Sans" pitchFamily="34" charset="0"/>
              </a:rPr>
              <a:t>References are copied to the Smart Group</a:t>
            </a:r>
          </a:p>
        </p:txBody>
      </p:sp>
    </p:spTree>
    <p:extLst>
      <p:ext uri="{BB962C8B-B14F-4D97-AF65-F5344CB8AC3E}">
        <p14:creationId xmlns:p14="http://schemas.microsoft.com/office/powerpoint/2010/main" val="699863283"/>
      </p:ext>
    </p:extLst>
  </p:cSld>
  <p:clrMapOvr>
    <a:masterClrMapping/>
  </p:clrMapOvr>
  <p:transition spd="med">
    <p:fade/>
  </p:transition>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95</a:t>
            </a:fld>
            <a:endParaRPr lang="en-GB"/>
          </a:p>
        </p:txBody>
      </p:sp>
      <p:pic>
        <p:nvPicPr>
          <p:cNvPr id="3" name="Picture 2" descr="Screen Shot 2013-11-01 at 15.41.09.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07704" y="548680"/>
            <a:ext cx="5003800" cy="5727700"/>
          </a:xfrm>
          <a:prstGeom prst="rect">
            <a:avLst/>
          </a:prstGeom>
          <a:ln>
            <a:solidFill>
              <a:srgbClr val="000066"/>
            </a:solidFill>
          </a:ln>
        </p:spPr>
      </p:pic>
      <p:cxnSp>
        <p:nvCxnSpPr>
          <p:cNvPr id="6" name="Straight Arrow Connector 5"/>
          <p:cNvCxnSpPr/>
          <p:nvPr/>
        </p:nvCxnSpPr>
        <p:spPr bwMode="auto">
          <a:xfrm flipH="1">
            <a:off x="3419872" y="1684258"/>
            <a:ext cx="1296144" cy="2176790"/>
          </a:xfrm>
          <a:prstGeom prst="straightConnector1">
            <a:avLst/>
          </a:prstGeom>
          <a:noFill/>
          <a:ln w="57150" cap="flat" cmpd="sng" algn="ctr">
            <a:solidFill>
              <a:srgbClr val="FF0066"/>
            </a:solidFill>
            <a:prstDash val="solid"/>
            <a:round/>
            <a:headEnd type="none" w="med" len="med"/>
            <a:tailEnd type="triangle" w="lg" len="lg"/>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4" name="TextBox 3"/>
          <p:cNvSpPr txBox="1"/>
          <p:nvPr/>
        </p:nvSpPr>
        <p:spPr bwMode="auto">
          <a:xfrm>
            <a:off x="3563888" y="1268760"/>
            <a:ext cx="4608512"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algn="l" eaLnBrk="1" hangingPunct="1"/>
            <a:r>
              <a:rPr lang="en-GB" sz="2400" b="1" dirty="0" smtClean="0">
                <a:solidFill>
                  <a:srgbClr val="000000"/>
                </a:solidFill>
                <a:latin typeface="Lucida Sans" pitchFamily="34" charset="0"/>
              </a:rPr>
              <a:t>Manage the Smart Group with </a:t>
            </a:r>
            <a:r>
              <a:rPr lang="en-GB" sz="2400" b="1" dirty="0" err="1" smtClean="0">
                <a:solidFill>
                  <a:srgbClr val="000000"/>
                </a:solidFill>
                <a:latin typeface="Lucida Sans" pitchFamily="34" charset="0"/>
              </a:rPr>
              <a:t>cmd</a:t>
            </a:r>
            <a:r>
              <a:rPr lang="en-GB" sz="2400" b="1" dirty="0" smtClean="0">
                <a:solidFill>
                  <a:srgbClr val="000000"/>
                </a:solidFill>
                <a:latin typeface="Lucida Sans" pitchFamily="34" charset="0"/>
              </a:rPr>
              <a:t> + click</a:t>
            </a:r>
          </a:p>
        </p:txBody>
      </p:sp>
    </p:spTree>
    <p:extLst>
      <p:ext uri="{BB962C8B-B14F-4D97-AF65-F5344CB8AC3E}">
        <p14:creationId xmlns:p14="http://schemas.microsoft.com/office/powerpoint/2010/main" val="2499231276"/>
      </p:ext>
    </p:extLst>
  </p:cSld>
  <p:clrMapOvr>
    <a:masterClrMapping/>
  </p:clrMapOvr>
  <p:transition spd="med">
    <p:fade/>
  </p:transition>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ChangeArrowheads="1"/>
          </p:cNvSpPr>
          <p:nvPr>
            <p:ph type="title"/>
          </p:nvPr>
        </p:nvSpPr>
        <p:spPr/>
        <p:txBody>
          <a:bodyPr/>
          <a:lstStyle/>
          <a:p>
            <a:pPr eaLnBrk="1" hangingPunct="1"/>
            <a:r>
              <a:rPr lang="en-GB" smtClean="0"/>
              <a:t>Export database information to EndNote</a:t>
            </a:r>
          </a:p>
        </p:txBody>
      </p:sp>
      <p:sp>
        <p:nvSpPr>
          <p:cNvPr id="66564" name="Rectangle 4"/>
          <p:cNvSpPr>
            <a:spLocks noGrp="1" noChangeArrowheads="1"/>
          </p:cNvSpPr>
          <p:nvPr>
            <p:ph type="body" idx="1"/>
          </p:nvPr>
        </p:nvSpPr>
        <p:spPr/>
        <p:txBody>
          <a:bodyPr/>
          <a:lstStyle/>
          <a:p>
            <a:pPr eaLnBrk="1" hangingPunct="1">
              <a:lnSpc>
                <a:spcPct val="90000"/>
              </a:lnSpc>
              <a:spcBef>
                <a:spcPct val="45000"/>
              </a:spcBef>
            </a:pPr>
            <a:r>
              <a:rPr lang="en-GB" sz="2400" dirty="0" smtClean="0"/>
              <a:t>Export references to a new or existing library or group</a:t>
            </a:r>
          </a:p>
          <a:p>
            <a:pPr eaLnBrk="1" hangingPunct="1">
              <a:lnSpc>
                <a:spcPct val="90000"/>
              </a:lnSpc>
              <a:spcBef>
                <a:spcPct val="45000"/>
              </a:spcBef>
            </a:pPr>
            <a:r>
              <a:rPr lang="en-GB" sz="2400" dirty="0" smtClean="0"/>
              <a:t>Use Firefox to export directly to EndNote - it is a more complex two-stage process in Safari</a:t>
            </a:r>
          </a:p>
          <a:p>
            <a:pPr eaLnBrk="1" hangingPunct="1">
              <a:lnSpc>
                <a:spcPct val="90000"/>
              </a:lnSpc>
              <a:spcBef>
                <a:spcPct val="45000"/>
              </a:spcBef>
            </a:pPr>
            <a:r>
              <a:rPr lang="en-GB" sz="2400" dirty="0" smtClean="0"/>
              <a:t>A number of databases export URL links as part of the record</a:t>
            </a:r>
          </a:p>
          <a:p>
            <a:pPr eaLnBrk="1" hangingPunct="1">
              <a:lnSpc>
                <a:spcPct val="90000"/>
              </a:lnSpc>
              <a:spcBef>
                <a:spcPct val="45000"/>
              </a:spcBef>
            </a:pPr>
            <a:r>
              <a:rPr lang="en-GB" sz="2400" dirty="0" smtClean="0"/>
              <a:t>The export process is common to all databases on a given platform</a:t>
            </a:r>
          </a:p>
          <a:p>
            <a:pPr eaLnBrk="1" hangingPunct="1">
              <a:lnSpc>
                <a:spcPct val="90000"/>
              </a:lnSpc>
              <a:spcBef>
                <a:spcPct val="45000"/>
              </a:spcBef>
            </a:pPr>
            <a:r>
              <a:rPr lang="en-GB" sz="2400" dirty="0" smtClean="0"/>
              <a:t>There is a separate process for searching any library catalogue</a:t>
            </a:r>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96</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6564">
                                            <p:txEl>
                                              <p:pRg st="0" end="0"/>
                                            </p:txEl>
                                          </p:spTgt>
                                        </p:tgtEl>
                                        <p:attrNameLst>
                                          <p:attrName>style.visibility</p:attrName>
                                        </p:attrNameLst>
                                      </p:cBhvr>
                                      <p:to>
                                        <p:strVal val="visible"/>
                                      </p:to>
                                    </p:set>
                                    <p:animEffect transition="in" filter="fade">
                                      <p:cBhvr>
                                        <p:cTn id="7" dur="2000"/>
                                        <p:tgtEl>
                                          <p:spTgt spid="66564">
                                            <p:txEl>
                                              <p:pRg st="0" end="0"/>
                                            </p:txEl>
                                          </p:spTgt>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66564">
                                            <p:txEl>
                                              <p:pRg st="1" end="1"/>
                                            </p:txEl>
                                          </p:spTgt>
                                        </p:tgtEl>
                                        <p:attrNameLst>
                                          <p:attrName>style.visibility</p:attrName>
                                        </p:attrNameLst>
                                      </p:cBhvr>
                                      <p:to>
                                        <p:strVal val="visible"/>
                                      </p:to>
                                    </p:set>
                                    <p:animEffect transition="in" filter="fade">
                                      <p:cBhvr>
                                        <p:cTn id="11" dur="2000"/>
                                        <p:tgtEl>
                                          <p:spTgt spid="66564">
                                            <p:txEl>
                                              <p:pRg st="1" end="1"/>
                                            </p:txEl>
                                          </p:spTgt>
                                        </p:tgtEl>
                                      </p:cBhvr>
                                    </p:animEffect>
                                  </p:childTnLst>
                                </p:cTn>
                              </p:par>
                            </p:childTnLst>
                          </p:cTn>
                        </p:par>
                        <p:par>
                          <p:cTn id="12" fill="hold" nodeType="afterGroup">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66564">
                                            <p:txEl>
                                              <p:pRg st="2" end="2"/>
                                            </p:txEl>
                                          </p:spTgt>
                                        </p:tgtEl>
                                        <p:attrNameLst>
                                          <p:attrName>style.visibility</p:attrName>
                                        </p:attrNameLst>
                                      </p:cBhvr>
                                      <p:to>
                                        <p:strVal val="visible"/>
                                      </p:to>
                                    </p:set>
                                    <p:animEffect transition="in" filter="fade">
                                      <p:cBhvr>
                                        <p:cTn id="15" dur="2000"/>
                                        <p:tgtEl>
                                          <p:spTgt spid="66564">
                                            <p:txEl>
                                              <p:pRg st="2" end="2"/>
                                            </p:txEl>
                                          </p:spTgt>
                                        </p:tgtEl>
                                      </p:cBhvr>
                                    </p:animEffect>
                                  </p:childTnLst>
                                </p:cTn>
                              </p:par>
                            </p:childTnLst>
                          </p:cTn>
                        </p:par>
                        <p:par>
                          <p:cTn id="16" fill="hold" nodeType="afterGroup">
                            <p:stCondLst>
                              <p:cond delay="6000"/>
                            </p:stCondLst>
                            <p:childTnLst>
                              <p:par>
                                <p:cTn id="17" presetID="10" presetClass="entr" presetSubtype="0" fill="hold" grpId="0" nodeType="afterEffect">
                                  <p:stCondLst>
                                    <p:cond delay="0"/>
                                  </p:stCondLst>
                                  <p:childTnLst>
                                    <p:set>
                                      <p:cBhvr>
                                        <p:cTn id="18" dur="1" fill="hold">
                                          <p:stCondLst>
                                            <p:cond delay="0"/>
                                          </p:stCondLst>
                                        </p:cTn>
                                        <p:tgtEl>
                                          <p:spTgt spid="66564">
                                            <p:txEl>
                                              <p:pRg st="3" end="3"/>
                                            </p:txEl>
                                          </p:spTgt>
                                        </p:tgtEl>
                                        <p:attrNameLst>
                                          <p:attrName>style.visibility</p:attrName>
                                        </p:attrNameLst>
                                      </p:cBhvr>
                                      <p:to>
                                        <p:strVal val="visible"/>
                                      </p:to>
                                    </p:set>
                                    <p:animEffect transition="in" filter="fade">
                                      <p:cBhvr>
                                        <p:cTn id="19" dur="2000"/>
                                        <p:tgtEl>
                                          <p:spTgt spid="66564">
                                            <p:txEl>
                                              <p:pRg st="3" end="3"/>
                                            </p:txEl>
                                          </p:spTgt>
                                        </p:tgtEl>
                                      </p:cBhvr>
                                    </p:animEffect>
                                  </p:childTnLst>
                                </p:cTn>
                              </p:par>
                            </p:childTnLst>
                          </p:cTn>
                        </p:par>
                        <p:par>
                          <p:cTn id="20" fill="hold" nodeType="afterGroup">
                            <p:stCondLst>
                              <p:cond delay="8000"/>
                            </p:stCondLst>
                            <p:childTnLst>
                              <p:par>
                                <p:cTn id="21" presetID="10" presetClass="entr" presetSubtype="0" fill="hold" grpId="0" nodeType="afterEffect">
                                  <p:stCondLst>
                                    <p:cond delay="0"/>
                                  </p:stCondLst>
                                  <p:childTnLst>
                                    <p:set>
                                      <p:cBhvr>
                                        <p:cTn id="22" dur="1" fill="hold">
                                          <p:stCondLst>
                                            <p:cond delay="0"/>
                                          </p:stCondLst>
                                        </p:cTn>
                                        <p:tgtEl>
                                          <p:spTgt spid="66564">
                                            <p:txEl>
                                              <p:pRg st="4" end="4"/>
                                            </p:txEl>
                                          </p:spTgt>
                                        </p:tgtEl>
                                        <p:attrNameLst>
                                          <p:attrName>style.visibility</p:attrName>
                                        </p:attrNameLst>
                                      </p:cBhvr>
                                      <p:to>
                                        <p:strVal val="visible"/>
                                      </p:to>
                                    </p:set>
                                    <p:animEffect transition="in" filter="fade">
                                      <p:cBhvr>
                                        <p:cTn id="23" dur="2000"/>
                                        <p:tgtEl>
                                          <p:spTgt spid="6656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564" grpId="0" build="p"/>
    </p:bld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Search Web of Knowledge</a:t>
            </a:r>
            <a:endParaRPr lang="en-US" dirty="0"/>
          </a:p>
        </p:txBody>
      </p:sp>
      <p:sp>
        <p:nvSpPr>
          <p:cNvPr id="3" name="Slide Number Placeholder 2"/>
          <p:cNvSpPr>
            <a:spLocks noGrp="1"/>
          </p:cNvSpPr>
          <p:nvPr>
            <p:ph type="sldNum" sz="quarter" idx="12"/>
          </p:nvPr>
        </p:nvSpPr>
        <p:spPr/>
        <p:txBody>
          <a:bodyPr/>
          <a:lstStyle/>
          <a:p>
            <a:pPr>
              <a:defRPr/>
            </a:pPr>
            <a:fld id="{69E6E7F8-8A35-4CBD-9A04-5EF83203E7C0}" type="slidenum">
              <a:rPr lang="en-GB" smtClean="0"/>
              <a:pPr>
                <a:defRPr/>
              </a:pPr>
              <a:t>97</a:t>
            </a:fld>
            <a:endParaRPr lang="en-GB"/>
          </a:p>
        </p:txBody>
      </p:sp>
    </p:spTree>
    <p:extLst>
      <p:ext uri="{BB962C8B-B14F-4D97-AF65-F5344CB8AC3E}">
        <p14:creationId xmlns:p14="http://schemas.microsoft.com/office/powerpoint/2010/main" val="3580042807"/>
      </p:ext>
    </p:extLst>
  </p:cSld>
  <p:clrMapOvr>
    <a:masterClrMapping/>
  </p:clrMapOvr>
  <p:transition spd="med">
    <p:fade/>
  </p:transition>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Screen Shot 2013-11-01 at 15.48.56.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400017"/>
            <a:ext cx="9144000" cy="5628362"/>
          </a:xfrm>
          <a:prstGeom prst="rect">
            <a:avLst/>
          </a:prstGeom>
          <a:ln>
            <a:solidFill>
              <a:srgbClr val="000066"/>
            </a:solidFill>
          </a:ln>
        </p:spPr>
      </p:pic>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98</a:t>
            </a:fld>
            <a:endParaRPr lang="en-GB"/>
          </a:p>
        </p:txBody>
      </p:sp>
      <p:sp>
        <p:nvSpPr>
          <p:cNvPr id="4" name="Text Box 5"/>
          <p:cNvSpPr txBox="1">
            <a:spLocks noChangeArrowheads="1"/>
          </p:cNvSpPr>
          <p:nvPr/>
        </p:nvSpPr>
        <p:spPr bwMode="auto">
          <a:xfrm>
            <a:off x="4165321" y="1005872"/>
            <a:ext cx="2879725" cy="1200329"/>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This is the Web of </a:t>
            </a:r>
            <a:r>
              <a:rPr lang="en-GB" sz="2400" b="1" dirty="0" smtClean="0">
                <a:solidFill>
                  <a:srgbClr val="000000"/>
                </a:solidFill>
                <a:latin typeface="Lucida Sans" pitchFamily="34" charset="0"/>
              </a:rPr>
              <a:t>Knowledge </a:t>
            </a:r>
            <a:r>
              <a:rPr lang="en-GB" sz="2400" b="1" dirty="0">
                <a:solidFill>
                  <a:srgbClr val="000000"/>
                </a:solidFill>
                <a:latin typeface="Lucida Sans" pitchFamily="34" charset="0"/>
              </a:rPr>
              <a:t>home page</a:t>
            </a:r>
            <a:endParaRPr lang="en-GB" sz="2400" b="1" dirty="0">
              <a:latin typeface="Lucida Sans" pitchFamily="34" charset="0"/>
            </a:endParaRPr>
          </a:p>
        </p:txBody>
      </p:sp>
      <p:sp>
        <p:nvSpPr>
          <p:cNvPr id="5" name="Line 6"/>
          <p:cNvSpPr>
            <a:spLocks noChangeShapeType="1"/>
          </p:cNvSpPr>
          <p:nvPr/>
        </p:nvSpPr>
        <p:spPr bwMode="auto">
          <a:xfrm flipH="1" flipV="1">
            <a:off x="1755028" y="3609497"/>
            <a:ext cx="2234035" cy="792287"/>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6" name="Line 7"/>
          <p:cNvSpPr>
            <a:spLocks noChangeShapeType="1"/>
          </p:cNvSpPr>
          <p:nvPr/>
        </p:nvSpPr>
        <p:spPr bwMode="auto">
          <a:xfrm flipH="1">
            <a:off x="1755028" y="4112860"/>
            <a:ext cx="2234036" cy="890865"/>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 name="Text Box 8"/>
          <p:cNvSpPr txBox="1">
            <a:spLocks noChangeArrowheads="1"/>
          </p:cNvSpPr>
          <p:nvPr/>
        </p:nvSpPr>
        <p:spPr bwMode="auto">
          <a:xfrm>
            <a:off x="3367879" y="3787700"/>
            <a:ext cx="3671888" cy="121602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Enter a search term - in this case 'diabetes' and click 'Search'</a:t>
            </a:r>
            <a:endParaRPr lang="en-GB" sz="2400" b="1" dirty="0">
              <a:latin typeface="Lucida Sans" pitchFamily="34" charset="0"/>
            </a:endParaRPr>
          </a:p>
        </p:txBody>
      </p:sp>
    </p:spTree>
    <p:extLst>
      <p:ext uri="{BB962C8B-B14F-4D97-AF65-F5344CB8AC3E}">
        <p14:creationId xmlns:p14="http://schemas.microsoft.com/office/powerpoint/2010/main" val="2828975144"/>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2000"/>
                                        <p:tgtEl>
                                          <p:spTgt spid="7"/>
                                        </p:tgtEl>
                                      </p:cBhvr>
                                    </p:animEffect>
                                  </p:childTnLst>
                                </p:cTn>
                              </p:par>
                            </p:childTnLst>
                          </p:cTn>
                        </p:par>
                        <p:par>
                          <p:cTn id="12" fill="hold">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2000"/>
                                        <p:tgtEl>
                                          <p:spTgt spid="5"/>
                                        </p:tgtEl>
                                      </p:cBhvr>
                                    </p:animEffect>
                                  </p:childTnLst>
                                </p:cTn>
                              </p:par>
                            </p:childTnLst>
                          </p:cTn>
                        </p:par>
                        <p:par>
                          <p:cTn id="16" fill="hold">
                            <p:stCondLst>
                              <p:cond delay="6000"/>
                            </p:stCondLst>
                            <p:childTnLst>
                              <p:par>
                                <p:cTn id="17" presetID="10" presetClass="entr" presetSubtype="0" fill="hold" grpId="0" nodeType="after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Screen Shot 2013-11-01 at 15.50.06.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070" y="533763"/>
            <a:ext cx="9144000" cy="5422993"/>
          </a:xfrm>
          <a:prstGeom prst="rect">
            <a:avLst/>
          </a:prstGeom>
        </p:spPr>
      </p:pic>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99</a:t>
            </a:fld>
            <a:endParaRPr lang="en-GB"/>
          </a:p>
        </p:txBody>
      </p:sp>
      <p:sp>
        <p:nvSpPr>
          <p:cNvPr id="4" name="Line 5"/>
          <p:cNvSpPr>
            <a:spLocks noChangeShapeType="1"/>
          </p:cNvSpPr>
          <p:nvPr/>
        </p:nvSpPr>
        <p:spPr bwMode="auto">
          <a:xfrm flipH="1" flipV="1">
            <a:off x="3592134" y="2996952"/>
            <a:ext cx="1067269" cy="1564314"/>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5" name="Line 6"/>
          <p:cNvSpPr>
            <a:spLocks noChangeShapeType="1"/>
          </p:cNvSpPr>
          <p:nvPr/>
        </p:nvSpPr>
        <p:spPr bwMode="auto">
          <a:xfrm flipH="1" flipV="1">
            <a:off x="2699791" y="4113072"/>
            <a:ext cx="2216737" cy="540059"/>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6" name="Line 7"/>
          <p:cNvSpPr>
            <a:spLocks noChangeShapeType="1"/>
          </p:cNvSpPr>
          <p:nvPr/>
        </p:nvSpPr>
        <p:spPr bwMode="auto">
          <a:xfrm flipH="1">
            <a:off x="2699790" y="4365104"/>
            <a:ext cx="2520179" cy="768280"/>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 name="Text Box 8"/>
          <p:cNvSpPr txBox="1">
            <a:spLocks noChangeArrowheads="1"/>
          </p:cNvSpPr>
          <p:nvPr/>
        </p:nvSpPr>
        <p:spPr bwMode="auto">
          <a:xfrm>
            <a:off x="4427984" y="3933056"/>
            <a:ext cx="4464050" cy="1200328"/>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On the Results pages, click required items, then </a:t>
            </a:r>
            <a:r>
              <a:rPr lang="en-GB" sz="2400" b="1" dirty="0" smtClean="0">
                <a:solidFill>
                  <a:srgbClr val="000000"/>
                </a:solidFill>
                <a:latin typeface="Lucida Sans" pitchFamily="34" charset="0"/>
              </a:rPr>
              <a:t>add to marked list</a:t>
            </a:r>
            <a:endParaRPr lang="en-GB" sz="2400" b="1" dirty="0">
              <a:latin typeface="Lucida Sans" pitchFamily="34" charset="0"/>
            </a:endParaRPr>
          </a:p>
        </p:txBody>
      </p:sp>
      <p:sp>
        <p:nvSpPr>
          <p:cNvPr id="8" name="Line 6"/>
          <p:cNvSpPr>
            <a:spLocks noChangeShapeType="1"/>
          </p:cNvSpPr>
          <p:nvPr/>
        </p:nvSpPr>
        <p:spPr bwMode="auto">
          <a:xfrm flipH="1" flipV="1">
            <a:off x="4427984" y="1196752"/>
            <a:ext cx="1656184" cy="1032212"/>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9" name="Text Box 5"/>
          <p:cNvSpPr txBox="1">
            <a:spLocks noChangeArrowheads="1"/>
          </p:cNvSpPr>
          <p:nvPr/>
        </p:nvSpPr>
        <p:spPr bwMode="auto">
          <a:xfrm>
            <a:off x="5219970" y="1628800"/>
            <a:ext cx="3671888" cy="1200328"/>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smtClean="0">
                <a:solidFill>
                  <a:srgbClr val="000000"/>
                </a:solidFill>
                <a:latin typeface="Lucida Sans" pitchFamily="34" charset="0"/>
              </a:rPr>
              <a:t>Open the Marked list to view the selected records</a:t>
            </a:r>
            <a:endParaRPr lang="en-GB" sz="2400" b="1" dirty="0">
              <a:latin typeface="Lucida Sans" pitchFamily="34" charset="0"/>
            </a:endParaRPr>
          </a:p>
        </p:txBody>
      </p:sp>
    </p:spTree>
    <p:extLst>
      <p:ext uri="{BB962C8B-B14F-4D97-AF65-F5344CB8AC3E}">
        <p14:creationId xmlns:p14="http://schemas.microsoft.com/office/powerpoint/2010/main" val="2921910714"/>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2000"/>
                                        <p:tgtEl>
                                          <p:spTgt spid="7"/>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2000"/>
                                        <p:tgtEl>
                                          <p:spTgt spid="5"/>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2000"/>
                                        <p:tgtEl>
                                          <p:spTgt spid="6"/>
                                        </p:tgtEl>
                                      </p:cBhvr>
                                    </p:animEffect>
                                  </p:childTnLst>
                                </p:cTn>
                              </p:par>
                            </p:childTnLst>
                          </p:cTn>
                        </p:par>
                        <p:par>
                          <p:cTn id="15" fill="hold">
                            <p:stCondLst>
                              <p:cond delay="4000"/>
                            </p:stCondLst>
                            <p:childTnLst>
                              <p:par>
                                <p:cTn id="16" presetID="10" presetClass="entr" presetSubtype="0" fill="hold" grpId="0" nodeType="after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2000"/>
                                        <p:tgtEl>
                                          <p:spTgt spid="4"/>
                                        </p:tgtEl>
                                      </p:cBhvr>
                                    </p:animEffect>
                                  </p:childTnLst>
                                </p:cTn>
                              </p:par>
                            </p:childTnLst>
                          </p:cTn>
                        </p:par>
                        <p:par>
                          <p:cTn id="19" fill="hold">
                            <p:stCondLst>
                              <p:cond delay="6000"/>
                            </p:stCondLst>
                            <p:childTnLst>
                              <p:par>
                                <p:cTn id="20" presetID="10" presetClass="entr" presetSubtype="0" fill="hold" grpId="0" nodeType="after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2000"/>
                                        <p:tgtEl>
                                          <p:spTgt spid="9"/>
                                        </p:tgtEl>
                                      </p:cBhvr>
                                    </p:animEffect>
                                  </p:childTnLst>
                                </p:cTn>
                              </p:par>
                            </p:childTnLst>
                          </p:cTn>
                        </p:par>
                        <p:par>
                          <p:cTn id="23" fill="hold">
                            <p:stCondLst>
                              <p:cond delay="8000"/>
                            </p:stCondLst>
                            <p:childTnLst>
                              <p:par>
                                <p:cTn id="24" presetID="10" presetClass="entr" presetSubtype="0" fill="hold" grpId="0" nodeType="after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fade">
                                      <p:cBhvr>
                                        <p:cTn id="26"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P spid="9"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9"/>
  <p:tag name="MMPROD_THEME_BG_IMAGE" val=""/>
  <p:tag name="MMPROD_TAG_VCONFIG" val="PD94bWwgdmVyc2lvbj0iMS4wIiBlbmNvZGluZz0iVVRGLTgiPz4NCjxjb25maWd1cmF0aW9uPg0KCTxicmFuZGluZz4NCgkJPHVpZm9udCBuYW1lPSJGT05UX05PVEVTX1RFWFQiIHZhbHVlPSJWZXJkYW5hLDEwLGZhbHNlLGZhbHNlLGZhbHNlIi8+DQoJPC9icmFuZGluZz4NCgk8Y29sb3JzPg0KCQk8dWljb2xvciBuYW1lPSJwcmltYXJ5IiB2YWx1ZT0iMHg2Rjg0ODgiLz4NCgkJPHVpY29sb3IgbmFtZT0iZ2xvdyIgdmFsdWU9IjB4MzVEMzM0Ii8+DQoJCTx1aWNvbG9yIG5hbWU9InRleHQiIHZhbHVlPSIweEZGRkZGRiIvPg0KCQk8dWljb2xvciBuYW1lPSJsaWdodCIgdmFsdWU9IjB4NEU1RDYwIi8+DQoJCTx1aWNvbG9yIG5hbWU9InNoYWRvdyIgdmFsdWU9IjB4MDAwMDAwIi8+DQoJCTx1aWNvbG9yIG5hbWU9ImJhY2tncm91bmQiIHZhbHVlPSIweDcyNzk3MSIvPg0KCTwvY29sb3JzPg0KCTxsYXlvdXQ+DQoJCTx1aXNob3cgbmFtZT0icHJlc2VudGF0aW9udGl0bGUiIHZhbHVlPSJ0cnVlIi8+DQoJCTx1aXNob3cgbmFtZT0icHJlc2VudGVycGhvdG8iIHZhbHVlPSJ0cnVlIi8+DQoJCTx1aXNob3cgbmFtZT0icHJlc2VudGVybmFtZSIgdmFsdWU9InRydWUiLz4NCgkJPHVpc2hvdyBuYW1lPSJwcmVzZW50ZXJ0aXRsZSIgdmFsdWU9InRydWUiLz4NCgkJPHVpc2hvdyBuYW1lPSJwcmVzZW50ZXJlbWFpbCIgdmFsdWU9InRydWUiLz4NCgkJPHVpc2hvdyBuYW1lPSJwcmVzZW50ZXJiaW8iIHZhbHVlPSJ0cnVlIi8+DQoJCTx1aXNob3cgbmFtZT0iY29tcGFueWxvZ28iIHZhbHVlPSJ0cnVlIi8+DQoJCTx1aXNob3cgbmFtZT0ic2lkZWJhciIgdmFsdWU9InRydWUiLz4NCgkJPHVpc2hvdyBuYW1lPSJvdXRsaW5lIiB2YWx1ZT0idHJ1ZSIvPg0KCQk8dWlzaG93IG5hbWU9InRodW1ibmFpbCIgdmFsdWU9InRydWUiLz4NCgkJPHVpc2hvdyBuYW1lPSJub3RlcyIgdmFsdWU9InRydWUiLz4NCgkJPHVpc2hvdyBuYW1lPSJzZWFyY2giIHZhbHVlPSJ0cnVlIi8+DQoJCTx1aXNob3cgbmFtZT0icXVpeiIgdmFsdWU9InRydWUiLz4NCgkJPHVpc2hvdyBuYW1lPSJhdHRhY2htZW50cyIgdmFsdWU9InRydWUiLz4NCgkJPHVpc2hvdyBuYW1lPSJ1dGlscyIgdmFsdWU9InRydWUiLz4NCgkJPHVpc2hvdyBuYW1lPSJ2b2x1bWUiIHZhbHVlPSJ0cnVlIi8+DQoJCTx1aXNob3cgbmFtZT0icGxheWJhciIgdmFsdWU9InRydWUiLz4NCgkJPHVpc2hvdyBuYW1lPSJ0YWxraW5naGVhZCIgdmFsdWU9InRydWUiLz4NCgkJPHVpc2hvdyBuYW1lPSJzaWRlYmFyb25yaWdodCIgdmFsdWU9InRydWUiLz4NCgkJPHVpc2hvdyBuYW1lPSJ2aWV3Y2hhbmdlIiB2YWx1ZT0idHJ1ZSIvPg0KCQk8dWlzaG93IG5hbWU9ImFsd2F5c1NjcnVuY2giIHZhbHVlPSJmYWxzZSIvPg0KCQk8dWlzaG93IG5hbWU9ImluaXRpYWxkaXNwbGF5bW9kZWlzbm9ybWFsIiB2YWx1ZT0idHJ1ZSIvPg0KCQk8dWlyZXBsYWNlIG5hbWU9ImxvZ28iIHZhbHVlPSIiLz4NCgkJPHVpcmVwbGFjZSBuYW1lPSJiZ2ltYWdlIiB2YWx1ZT0iIi8+DQoJCTx1aXJlcGxhY2UgbmFtZT0iaW5pdGlhbHRhYiIgdmFsdWU9Im91dGxpbmUiLz4NCgk8L2xheW91dD4NCgk8bGFuZ3VhZ2UgaWQ9ImVu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lNsaWRlICVuIi8+DQoJCTwhLS0gc3Vic3RpdHV0aW9uOiAlbiA9PSBzbGlkZSBudW1iZXIgLS0+DQoJCTwhLS0gc3Vic3RpdHV0aW9uOiAldCA9PSB0b3RhbCBzbGlkZSBjb3VudCAtLT4NCgkJPHVpdGV4dCBuYW1lPSJTQ1JVQkJBUlNUQVRVU19TTElERUlORk8iIHZhbHVlPSJTbGlkZSAlbiAvICV0IHwgIi8+DQoJCTx1aXRleHQgbmFtZT0iU0NSVUJCQVJTVEFUVVNfU1RPUFBFRCIgdmFsdWU9IlN0b3BwZWQiLz4NCgkJPHVpdGV4dCBuYW1lPSJTQ1JVQkJBUlNUQVRVU19QTEFZSU5HIiB2YWx1ZT0iUGxheWluZyIvPg0KCQk8dWl0ZXh0IG5hbWU9IlNDUlVCQkFSU1RBVFVTX05PQVVESU8iIHZhbHVlPSJObyBBdWRpbyIvPg0KCQk8dWl0ZXh0IG5hbWU9IlNDUlVCQkFSU1RBVFVTX1ZJRFBMQVlJTkciIHZhbHVlPSJWaWRlbyBQbGF5aW5nIi8+DQoJCTx1aXRleHQgbmFtZT0iU0NSVUJCQVJTVEFUVVNfTE9BRElORyIgdmFsdWU9IkxvYWRpbmciLz4NCgkJPHVpdGV4dCBuYW1lPSJTQ1JVQkJBUlNUQVRVU19CVUZGRVJJTkciIHZhbHVlPSJCdWZmZXJpbmciLz4NCgkJPHVpdGV4dCBuYW1lPSJTQ1JVQkJBUlNUQVRVU19RVUVTVElPTiIgdmFsdWU9IkFuc3dlciBRdWVzdGlvbiIvPg0KCQk8dWl0ZXh0IG5hbWU9IlNDUlVCQkFSU1RBVFVTX1JFVklFV1FVSVoiIHZhbHVlPSJSZXZpZXdpbmcgUXVpeiIvPg0KCQk8IS0tIHN1YnN0aXR1dGlvbjogJW0gPT0gbWludXRlcyByZW1haW5pbmcgLS0+DQoJCTwhLS0gc3Vic3RpdHV0aW9uOiAlcyA9PSBzZWNvbmRzIHJlbWFpbmluZyAtLT4NCgkJPHVpdGV4dCBuYW1lPSJFTEFQU0VEIiB2YWx1ZT0iJW0gTWludXRlcyAlcyBTZWNvbmRzIFJlbWFpbmluZyIvPg0KCQk8dWl0ZXh0IG5hbWU9Ik5PVEZPVU5EIiB2YWx1ZT0iTm90aGluZyBGb3VuZCIvPg0KCQk8dWl0ZXh0IG5hbWU9IkFUVEFDSE1FTlRTIiB2YWx1ZT0iQXR0YWNobWVudHMiLz4NCgkJPCEtLSBzdWJzdGl0dXRpb246ICVwID09IGN1cnJlbnQgc3BlYWtlcidzIHRpdGxlIC0tPg0KCQk8dWl0ZXh0IG5hbWU9IkJJT1dJTl9USVRMRSIgdmFsdWU9IkJpbzogJXAiLz4NCgkJPHVpdGV4dCBuYW1lPSJCSU9CVE5fVElUTEUiIHZhbHVlPSJCaW8iLz4NCgkJPHVpdGV4dCBuYW1lPSJESVZJREVSQlROX1RJVExFIiB2YWx1ZT0ifCIvPg0KCQk8dWl0ZXh0IG5hbWU9IkNPTlRBQ1RCVE5fVElUTEUiIHZhbHVlPSJDb250YWN0Ii8+DQoJCTx1aXRleHQgbmFtZT0iVEFCX1FVSVoiIHZhbHVlPSJRdWl6Ii8+DQoJCTx1aXRleHQgbmFtZT0iVEFCX09VVExJTkUiIHZhbHVlPSJPdXRsaW5lIi8+DQoJCTx1aXRleHQgbmFtZT0iVEFCX1RIVU1CIiB2YWx1ZT0iVGh1bWIiLz4NCgkJPHVpdGV4dCBuYW1lPSJUQUJfTk9URVMiIHZhbHVlPSJOb3RlcyIvPg0KCQk8dWl0ZXh0IG5hbWU9IlRBQl9TRUFSQ0giIHZhbHVlPSJTZWFyY2giLz4NCgkJPHVpdGV4dCBuYW1lPSJTTElERV9IRUFESU5HIiB2YWx1ZT0iU2xpZGUgVGl0bGUiLz4NCgkJPHVpdGV4dCBuYW1lPSJEVVJBVElPTl9IRUFESU5HIiB2YWx1ZT0iRHVyYXRpb24iLz4NCgkJPHVpdGV4dCBuYW1lPSJTRUFSQ0hfSEVBRElORyIgdmFsdWU9IlNlYXJjaCBmb3IgdGV4dDoiLz4NCgkJPHVpdGV4dCBuYW1lPSJUSFVNQl9IRUFESU5HIiB2YWx1ZT0iU2xpZGUiLz4NCgkJPHVpdGV4dCBuYW1lPSJUSFVNQl9JTkZPIiB2YWx1ZT0iU2xpZGUgVGl0bGUvRHVyYXRpb24iLz4NCgkJPHVpdGV4dCBuYW1lPSJBVFRBQ0hOQU1FX0hFQURJTkciIHZhbHVlPSJGaWxlIE5hbWUiLz4NCgkJPHVpdGV4dCBuYW1lPSJBVFRBQ0hTSVpFX0hFQURJTkciIHZhbHVlPSJTaXplIi8+DQoJCTx1aXRleHQgbmFtZT0iU0xJREVfTk9URVMiIHZhbHVlPSJTbGlkZSBOb3RlcyIvPg0KCQk8IS0tcXVpeiBwb2QgYW5kIG1lc3NhZ2UgYm94IHRleHRzLS0+DQoJCTx1aXRleHQgbmFtZT0iUVVJWlBPRF9RVUlaX0FUVEVNUFQiIHZhbHVlPSJRdWl6IEF0dGVtcHQ6Ii8+DQoJCTx1aXRleHQgbmFtZT0iUVVJWlBPRF9RVUlaX0FUVEVNUFRfVkFMVUUiIHZhbHVlPSIlbiBvZiAldCIvPg0KCQk8dWl0ZXh0IG5hbWU9IlFVSVpQT0RfUVVJWl9TQ09SRSIgdmFsdWU9IlNjb3JlZDoiLz4NCgkJPHVpdGV4dCBuYW1lPSJRVUlaUE9EX1FVSVpfUEFTU1NDT1JFIiB2YWx1ZT0iUGFzc2luZyBTY29yZToiLz4NCgkJPHVpdGV4dCBuYW1lPSJRVUlaUE9EX1FVSVpfTUFYU0NPUkUiIHZhbHVlPSJNYXggU2NvcmU6Ii8+DQoJCTx1aXRleHQgbmFtZT0iUVVJWlBPRF9RVUVTQVRNUFRfU1RSIiB2YWx1ZT0iQXR0ZW1wdDogJW4gb2YgJXQiLz4NCgkJPHVpdGV4dCBuYW1lPSJRVUlaUE9EX1FVRVNUWVBFX1NUUiIgdmFsdWU9IlR5cGU6ICVzIi8+DQoJCTx1aXRleHQgbmFtZT0iUVVJWlBPRF9RVUVTVFlQRV9HUkQiIHZhbHVlPSJHcmFkZWQiLz4NCgkJPHVpdGV4dCBuYW1lPSJRVUlaUE9EX1FVRVNUWVBFX1NWWSIgdmFsdWU9IlN1cnZleSIvPg0KCQk8dWl0ZXh0IG5hbWU9IlFVSVpQT0RfUVVJWkFUTVBUX0lORiIgdmFsdWU9IkluZmluaXRlIi8+DQoJCTx1aXRleHQgbmFtZT0iUVVJWlBPRF9RVUVTQVRNUFRfSU5GIiB2YWx1ZT0iSW5maW5pdGUiLz4NCgkJPHVpdGV4dCBuYW1lPSJXQVJOSU5HTVNHX1lFU1NUUklORyIgdmFsdWU9IlllcyIvPg0KCQk8dWl0ZXh0IG5hbWU9IldBUk5JTkdNU0dfTk9TVFJJTkciIHZhbHVlPSJObyIvPg0KCQk8dWl0ZXh0IG5hbWU9IldBUk5JTkdNU0dfVElUTEVTVFJJTkciIHZhbHVlPSJRdWl6IE5hdmlnYXRpb24gV2FybmluZyIvPg0KCQk8dWl0ZXh0IG5hbWU9IldBUk5JTkdNU0dfTVNHU1RSSU5HIiB2YWx1ZT0iVGhlcmUgYXJlIHVuLWF0dGVtcHRlZCBxdWVzdGlvbnMgaW4gdGhpcyBRdWl6LiYjeEE7JiN4QTtDbGlja2luZyBZZXMgd2lsbCB0YWtlIHlvdSBvdXQgb2YgdGhlIFF1aXouIENsaWNrIE5vIHRvIGNvbnRpbnVlIHRoZSBRdWl6LiIvPg0KCQk8dWl0ZXh0IG5hbWU9IklORk9STUFUSU9OX0gyNjRfRkxBU0hQTEFZRVIiIHZhbHVlPSJUaGUgY3VycmVudCB2ZXJzaW9uIG9mIEZsYXNoIFBsYXllciBpbnN0YWxsZWQgb24geW91ciBtYWNoaW5lIGRvZXMgbm90IHN1cHBvcnQgdGhpcyB2aWRlby4gQ2xpY2sgb24gdGhlIHZpZGVvIGFyZWEgdG8gZG93bmxvYWQgdGhlIGxhdGVzdC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lNob3cgc2lkZWJhciB0byBwYXJ0aWNpcGFudHMiLz4NCgkJPHVpdGV4dCBuYW1lPSJNVVRFIiB2YWx1ZT0iTXV0ZSIvPg0KCQk8dWl0ZXh0IG5hbWU9IkRPQ1dSQVBfVElUTEUiIHZhbHVlPSJQcmVzZW50ZXIgRmlsZSBBdHRhY2htZW50Ii8+DQoJCTx1aXRleHQgbmFtZT0iRE9DV1JBUF9NU0ciIHZhbHVlPSJTYXZlIHRvIE15IENvbXB1dGVyIi8+DQoJCTx1aXRleHQgbmFtZT0iRE9DV1JBUF9QUk9NUFQiIHZhbHVlPSJDbGljayB0byBEb3dubG9hZCIvPg0KCTwvbGFuZ3VhZ2U+DQoJPGxhbmd1YWdlIGlkPSJkZS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Gb2xpZSAlbiIvPg0KCQk8IS0tIHN1YnN0aXR1dGlvbjogJW4gPT0gc2xpZGUgbnVtYmVyIC0tPg0KCQk8IS0tIHN1YnN0aXR1dGlvbjogJXQgPT0gdG90YWwgc2xpZGUgY291bnQgLS0+DQoJCTx1aXRleHQgbmFtZT0iU0NSVUJCQVJTVEFUVVNfU0xJREVJTkZPIiB2YWx1ZT0iRm9saWUgJW4gLyAldCB8ICIvPg0KCQk8dWl0ZXh0IG5hbWU9IlNDUlVCQkFSU1RBVFVTX1NUT1BQRUQiIHZhbHVlPSJCZWVuZGV0Ii8+DQoJCTx1aXRleHQgbmFtZT0iU0NSVUJCQVJTVEFUVVNfUExBWUlORyIgdmFsdWU9IldpZWRlcmdhYmUiLz4NCgkJPHVpdGV4dCBuYW1lPSJTQ1JVQkJBUlNUQVRVU19OT0FVRElPIiB2YWx1ZT0iS2VpbiBBdWRpbyIvPg0KCQk8dWl0ZXh0IG5hbWU9IlNDUlVCQkFSU1RBVFVTX1ZJRFBMQVlJTkciIHZhbHVlPSJWaWRlbyB3aXJkIGFiZ2VzcGllbHQiLz4NCgkJPHVpdGV4dCBuYW1lPSJTQ1JVQkJBUlNUQVRVU19MT0FESU5HIiB2YWx1ZT0iTGFkZW4iLz4NCgkJPHVpdGV4dCBuYW1lPSJTQ1JVQkJBUlNUQVRVU19CVUZGRVJJTkciIHZhbHVlPSJQdWZmZXJuIi8+DQoJCTx1aXRleHQgbmFtZT0iU0NSVUJCQVJTVEFUVVNfUVVFU1RJT04iIHZhbHVlPSJGcmFnZSBiZWFudHdvcnRlbiIvPg0KCQk8dWl0ZXh0IG5hbWU9IlNDUlVCQkFSU1RBVFVTX1JFVklFV1FVSVoiIHZhbHVlPSJOb2NobWFscyBkdXJjaHNlaGVuIi8+DQoJCTwhLS0gc3Vic3RpdHV0aW9uOiAlbSA9PSBtaW51dGVzIHJlbWFpbmluZyAtLT4NCgkJPCEtLSBzdWJzdGl0dXRpb246ICVzID09IHNlY29uZHMgcmVtYWluaW5nIC0tPg0KCQk8dWl0ZXh0IG5hbWU9IkVMQVBTRUQiIHZhbHVlPSJSZXN0ZGF1ZXI6ICVtIE1pbnV0ZW4gJXMgU2VrdW5kZW4iLz4NCgkJPHVpdGV4dCBuYW1lPSJOT1RGT1VORCIgdmFsdWU9Ik5pY2h0cyBnZWZ1bmRlbiIvPg0KCQk8dWl0ZXh0IG5hbWU9IkFUVEFDSE1FTlRTIiB2YWx1ZT0iQW5sYWdlbiIvPg0KCQk8IS0tIHN1YnN0aXR1dGlvbjogJXAgPT0gY3VycmVudCBzcGVha2VyJ3MgdGl0bGUgLS0+DQoJCTx1aXRleHQgbmFtZT0iQklPV0lOX1RJVExFIiB2YWx1ZT0iU3ByZWNoZXI6ICVwIi8+DQoJCTx1aXRleHQgbmFtZT0iQklPQlROX1RJVExFIiB2YWx1ZT0iU3ByZWNoZXIiLz4NCgkJPHVpdGV4dCBuYW1lPSJESVZJREVSQlROX1RJVExFIiB2YWx1ZT0ifCIvPg0KCQk8dWl0ZXh0IG5hbWU9IkNPTlRBQ1RCVE5fVElUTEUiIHZhbHVlPSJLb250YWt0Ii8+DQoJCTx1aXRleHQgbmFtZT0iVEFCX1FVSVoiIHZhbHVlPSJRdWl6Ii8+DQoJCTx1aXRleHQgbmFtZT0iVEFCX09VVExJTkUiIHZhbHVlPSJTdHJ1a3R1ciIvPg0KCQk8dWl0ZXh0IG5hbWU9IlRBQl9USFVNQiIgdmFsdWU9Ik1pbmlhdHVyIi8+DQoJCTx1aXRleHQgbmFtZT0iVEFCX05PVEVTIiB2YWx1ZT0iTm90aXplbiIvPg0KCQk8dWl0ZXh0IG5hbWU9IlRBQl9TRUFSQ0giIHZhbHVlPSJTdWNoZW4iLz4NCgkJPHVpdGV4dCBuYW1lPSJTTElERV9IRUFESU5HIiB2YWx1ZT0iRm9saWVudGl0ZWwiLz4NCgkJPHVpdGV4dCBuYW1lPSJEVVJBVElPTl9IRUFESU5HIiB2YWx1ZT0iRGF1ZXIiLz4NCgkJPHVpdGV4dCBuYW1lPSJTRUFSQ0hfSEVBRElORyIgdmFsdWU9IlRleHQgc3VjaGVuOiIvPg0KCQk8dWl0ZXh0IG5hbWU9IlRIVU1CX0hFQURJTkciIHZhbHVlPSJGb2xpZSIvPg0KCQk8dWl0ZXh0IG5hbWU9IlRIVU1CX0lORk8iIHZhbHVlPSJGb2xpZW50aXRlbC9EYXVlciIvPg0KCQk8dWl0ZXh0IG5hbWU9IkFUVEFDSE5BTUVfSEVBRElORyIgdmFsdWU9IkRhdGVpbmFtZSIvPg0KCQk8dWl0ZXh0IG5hbWU9IkFUVEFDSFNJWkVfSEVBRElORyIgdmFsdWU9Ikdyw7bDn2UiLz4NCgkJPHVpdGV4dCBuYW1lPSJTTElERV9OT1RFUyIgdmFsdWU9IkZvbGllbm5vdGl6ZW4iLz4NCgkJPCEtLXF1aXogcG9kIGFuZCBtZXNzYWdlIGJveCB0ZXh0cy0tPg0KCQk8dWl0ZXh0IG5hbWU9IlFVSVpQT0RfUVVJWl9BVFRFTVBUIiB2YWx1ZT0iUXVpenZlcnN1Y2g6Ii8+DQoJCTx1aXRleHQgbmFtZT0iUVVJWlBPRF9RVUlaX0FUVEVNUFRfVkFMVUUiIHZhbHVlPSIlbiB2b24gJXQiLz4NCgkJPHVpdGV4dCBuYW1lPSJRVUlaUE9EX1FVSVpfU0NPUkUiIHZhbHVlPSJFcnJlaWNodDoiLz4NCgkJPHVpdGV4dCBuYW1lPSJRVUlaUE9EX1FVSVpfUEFTU1NDT1JFIiB2YWx1ZT0iTWluZGVzdHB1bmt0emFobDoiLz4NCgkJPHVpdGV4dCBuYW1lPSJRVUlaUE9EX1FVSVpfTUFYU0NPUkUiIHZhbHVlPSJNYXhpbWFsZSBQdW5rdHphaGw6Ii8+DQoJCTx1aXRleHQgbmFtZT0iUVVJWlBPRF9RVUVTQVRNUFRfU1RSIiB2YWx1ZT0iVmVyc3VjaDogJW4gdm9uICV0Ii8+DQoJCTx1aXRleHQgbmFtZT0iUVVJWlBPRF9RVUVTVFlQRV9TVFIiIHZhbHVlPSJUeXA6ICVzIi8+DQoJCTx1aXRleHQgbmFtZT0iUVVJWlBPRF9RVUVTVFlQRV9HUkQiIHZhbHVlPSJCZXdlcnRldCIvPg0KCQk8dWl0ZXh0IG5hbWU9IlFVSVpQT0RfUVVFU1RZUEVfU1ZZIiB2YWx1ZT0iVW1mcmFnZSIvPg0KCQk8dWl0ZXh0IG5hbWU9IlFVSVpQT0RfUVVJWkFUTVBUX0lORiIgdmFsdWU9IlVuZW5kbGljaCIvPg0KCQk8dWl0ZXh0IG5hbWU9IlFVSVpQT0RfUVVFU0FUTVBUX0lORiIgdmFsdWU9IlVuZW5kbGljaCIvPg0KCQk8dWl0ZXh0IG5hbWU9IldBUk5JTkdNU0dfWUVTU1RSSU5HIiB2YWx1ZT0iSmEiLz4NCgkJPHVpdGV4dCBuYW1lPSJXQVJOSU5HTVNHX05PU1RSSU5HIiB2YWx1ZT0iTmVpbiIvPg0KCQk8dWl0ZXh0IG5hbWU9IldBUk5JTkdNU0dfVElUTEVTVFJJTkciIHZhbHVlPSJRdWl6bmF2aWdhdGlvbnN3YXJudW5nIi8+DQoJCTx1aXRleHQgbmFtZT0iV0FSTklOR01TR19NU0dTVFJJTkciIHZhbHVlPSJJbiBkaWVzZW0gUXVpeiBnaWJ0IGVzIHVuYmVhbnR3b3J0ZXRlIEZyYWdlbi4mI3hBOyYjeEE7V2VubiBTaWUgYXVmICZxdW90O0phJnF1b3Q7IGtsaWNrZW4sIHdpcmQgZGFzIFF1aXogYmVlbmRldC4gS2xpY2tlbiBTaWUgYXVmICZxdW90O05laW4mcXVvdDssIHVtIG1pdCBkZW0gUXVpeiBmb3J0enVmYWhyZW4uIi8+DQoJCTx1aXRleHQgbmFtZT0iSU5GT1JNQVRJT05fSDI2NF9GTEFTSFBMQVlFUiIgdmFsdWU9IkRhcyBWaWRlbyB3aXJkIHZvbiBkZXIgbW9tZW50YW4gYXVmIGRpZXNlbSBDb21wdXRlciBpbnN0YWxsaWVydGVuIFZlcnNpb24gdm9uIEZsYXNoIFBsYXllciBuaWNodCB1bnRlcnN0w7x0enQuIEtsaWNrZW4gU2llIGF1ZiBkZW4gVmlkZW9iZXJlaWNoLCB1bSBkaWUgYWt0dWVsbGUgVmVyc2lvbiB2b24gRmxhc2ggUGxheWVyIGhlcnVudGVyenVs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RGVuIFRlaWxuZWhtZXJuIGRpZSBTZWl0ZW5sZWlzdGUgYW56ZWlnZW4iLz4NCgkJPHVpdGV4dCBuYW1lPSJNVVRFIiB2YWx1ZT0iVG9uIGF1cyIvPg0KCQk8dWl0ZXh0IG5hbWU9IkRPQ1dSQVBfVElUTEUiIHZhbHVlPSJQcmVzZW50ZXItQW5oYW5nIi8+DQoJCTx1aXRleHQgbmFtZT0iRE9DV1JBUF9NU0ciIHZhbHVlPSJBdWYgbWVpbmVtIEFyYmVpdHNwbGF0eiBzcGVpY2hlcm4iLz4NCgkJPHVpdGV4dCBuYW1lPSJET0NXUkFQX1BST01QVCIgdmFsdWU9Ilp1bSBIZXJ1bnRlcmxhZGVuIGtsaWNrZW4iLz4NCgk8L2xhbmd1YWdlPg0KCTxsYW5ndWFnZSBpZD0iZnI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RGlhcG9zaXRpdmUgJW4iLz4NCgkJPCEtLSBzdWJzdGl0dXRpb246ICVuID09IHNsaWRlIG51bWJlciAtLT4NCgkJPCEtLSBzdWJzdGl0dXRpb246ICV0ID09IHRvdGFsIHNsaWRlIGNvdW50IC0tPg0KCQk8dWl0ZXh0IG5hbWU9IlNDUlVCQkFSU1RBVFVTX1NMSURFSU5GTyIgdmFsdWU9IkRpYXBvc2l0aXZlICVuIC8gJXQgfCAiLz4NCgkJPHVpdGV4dCBuYW1lPSJTQ1JVQkJBUlNUQVRVU19TVE9QUEVEIiB2YWx1ZT0iQXJyw6p0w6llIi8+DQoJCTx1aXRleHQgbmFtZT0iU0NSVUJCQVJTVEFUVVNfUExBWUlORyIgdmFsdWU9IkxlY3R1cmUiLz4NCgkJPHVpdGV4dCBuYW1lPSJTQ1JVQkJBUlNUQVRVU19OT0FVRElPIiB2YWx1ZT0iUGFzIGRlIHNvbiIvPg0KCQk8dWl0ZXh0IG5hbWU9IlNDUlVCQkFSU1RBVFVTX1ZJRFBMQVlJTkciIHZhbHVlPSJMZWN0dXJlIHZpZMOpbyBlbiBjb3VycyIvPg0KCQk8dWl0ZXh0IG5hbWU9IlNDUlVCQkFSU1RBVFVTX0xPQURJTkciIHZhbHVlPSJDaGFyZ2VtZW50IGVuIGNvdXJzIi8+DQoJCTx1aXRleHQgbmFtZT0iU0NSVUJCQVJTVEFUVVNfQlVGRkVSSU5HIiB2YWx1ZT0iTWlzZSBlbiBtw6ltb2lyZSIvPg0KCQk8dWl0ZXh0IG5hbWU9IlNDUlVCQkFSU1RBVFVTX1FVRVNUSU9OIiB2YWx1ZT0iUsOpcG9uZHJlIMOgIGxhIHF1ZXN0aW9uIi8+DQoJCTx1aXRleHQgbmFtZT0iU0NSVUJCQVJTVEFUVVNfUkVWSUVXUVVJWiIgdmFsdWU9IlLDqXZpc2lvbiBkdSBxdWVzdGlvbm5haXJlIi8+DQoJCTwhLS0gc3Vic3RpdHV0aW9uOiAlbSA9PSBtaW51dGVzIHJlbWFpbmluZyAtLT4NCgkJPCEtLSBzdWJzdGl0dXRpb246ICVzID09IHNlY29uZHMgcmVtYWluaW5nIC0tPg0KCQk8dWl0ZXh0IG5hbWU9IkVMQVBTRUQiIHZhbHVlPSIlbSBtaW51dGVzICVzIHNlY29uZGVzIHJlc3RhbnRlcyIvPg0KCQk8dWl0ZXh0IG5hbWU9Ik5PVEZPVU5EIiB2YWx1ZT0iUmllbiB0cm91dsOpIi8+DQoJCTx1aXRleHQgbmFtZT0iQVRUQUNITUVOVFMiIHZhbHVlPSJQacOoY2VzIGpvaW50ZXMiLz4NCgkJPCEtLSBzdWJzdGl0dXRpb246ICVwID09IGN1cnJlbnQgc3BlYWtlcidzIHRpdGxlIC0tPg0KCQk8dWl0ZXh0IG5hbWU9IkJJT1dJTl9USVRMRSIgdmFsdWU9IkJpbyA6ICVwIi8+DQoJCTx1aXRleHQgbmFtZT0iQklPQlROX1RJVExFIiB2YWx1ZT0iQmlvIDoiLz4NCgkJPHVpdGV4dCBuYW1lPSJESVZJREVSQlROX1RJVExFIiB2YWx1ZT0ifCIvPg0KCQk8dWl0ZXh0IG5hbWU9IkNPTlRBQ1RCVE5fVElUTEUiIHZhbHVlPSJDb250YWN0Ii8+DQoJCTx1aXRleHQgbmFtZT0iVEFCX1FVSVoiIHZhbHVlPSJRdWl6Ii8+DQoJCTx1aXRleHQgbmFtZT0iVEFCX09VVExJTkUiIHZhbHVlPSJQbGFuIi8+DQoJCTx1aXRleHQgbmFtZT0iVEFCX1RIVU1CIiB2YWx1ZT0iRGlhcG9zIi8+DQoJCTx1aXRleHQgbmFtZT0iVEFCX05PVEVTIiB2YWx1ZT0iTm90ZXMiLz4NCgkJPHVpdGV4dCBuYW1lPSJUQUJfU0VBUkNIIiB2YWx1ZT0iUmVjaGVyY2hlIi8+DQoJCTx1aXRleHQgbmFtZT0iU0xJREVfSEVBRElORyIgdmFsdWU9IlRpdHJlIGRlIGxhIGRpYXBvc2l0aXZlIi8+DQoJCTx1aXRleHQgbmFtZT0iRFVSQVRJT05fSEVBRElORyIgdmFsdWU9IkR1csOpZSIvPg0KCQk8dWl0ZXh0IG5hbWU9IlNFQVJDSF9IRUFESU5HIiB2YWx1ZT0iUmVjaGVyY2hlIGRlIHRleHRlIDoiLz4NCgkJPHVpdGV4dCBuYW1lPSJUSFVNQl9IRUFESU5HIiB2YWx1ZT0iRGlhcG9zaXRpdmUiLz4NCgkJPHVpdGV4dCBuYW1lPSJUSFVNQl9JTkZPIiB2YWx1ZT0iVGl0cmUvZHVyw6llIi8+DQoJCTx1aXRleHQgbmFtZT0iQVRUQUNITkFNRV9IRUFESU5HIiB2YWx1ZT0iTm9tIGRlIGZpY2hpZXIiLz4NCgkJPHVpdGV4dCBuYW1lPSJBVFRBQ0hTSVpFX0hFQURJTkciIHZhbHVlPSJUYWlsbGUiLz4NCgkJPHVpdGV4dCBuYW1lPSJTTElERV9OT1RFUyIgdmFsdWU9IkNvbW1lbnRhaXJlcyBkZXMgZGlhcG9zaXRpdmVzIi8+DQoJCTwhLS1xdWl6IHBvZCBhbmQgbWVzc2FnZSBib3ggdGV4dHMtLT4NCgkJPHVpdGV4dCBuYW1lPSJRVUlaUE9EX1FVSVpfQVRURU1QVCIgdmFsdWU9IlRlbnRhdGl2ZSBkZSBxdWVzdGlvbm5haXJlIDoiLz4NCgkJPHVpdGV4dCBuYW1lPSJRVUlaUE9EX1FVSVpfQVRURU1QVF9WQUxVRSIgdmFsdWU9IiVuIHN1ciAldCIvPg0KCQk8dWl0ZXh0IG5hbWU9IlFVSVpQT0RfUVVJWl9TQ09SRSIgdmFsdWU9Ik5vdGUgb2J0ZW51ZSA6Ii8+DQoJCTx1aXRleHQgbmFtZT0iUVVJWlBPRF9RVUlaX1BBU1NTQ09SRSIgdmFsdWU9Ik5vdGUgZCdhZG1pc3NpYmlsaXTDqcKgOiIvPg0KCQk8dWl0ZXh0IG5hbWU9IlFVSVpQT0RfUVVJWl9NQVhTQ09SRSIgdmFsdWU9Ik5vdGUgbWF4aW1hbGUgOiIvPg0KCQk8dWl0ZXh0IG5hbWU9IlFVSVpQT0RfUVVFU0FUTVBUX1NUUiIgdmFsdWU9IlRlbnRhdGl2ZSA6ICVuIHN1ciAldCIvPg0KCQk8dWl0ZXh0IG5hbWU9IlFVSVpQT0RfUVVFU1RZUEVfU1RSIiB2YWx1ZT0iVHlwZTogJXMiLz4NCgkJPHVpdGV4dCBuYW1lPSJRVUlaUE9EX1FVRVNUWVBFX0dSRCIgdmFsdWU9Ik5vdMOpIi8+DQoJCTx1aXRleHQgbmFtZT0iUVVJWlBPRF9RVUVTVFlQRV9TVlkiIHZhbHVlPSJFbnF1w6p0ZSIvPg0KCQk8dWl0ZXh0IG5hbWU9IlFVSVpQT0RfUVVJWkFUTVBUX0lORiIgdmFsdWU9IklsbGltaXTDqSIvPg0KCQk8dWl0ZXh0IG5hbWU9IlFVSVpQT0RfUVVFU0FUTVBUX0lORiIgdmFsdWU9IklsbGltaXTDqSIvPg0KCQk8dWl0ZXh0IG5hbWU9IldBUk5JTkdNU0dfWUVTU1RSSU5HIiB2YWx1ZT0iT3VpIi8+DQoJCTx1aXRleHQgbmFtZT0iV0FSTklOR01TR19OT1NUUklORyIgdmFsdWU9Ik5vbiIvPg0KCQk8dWl0ZXh0IG5hbWU9IldBUk5JTkdNU0dfVElUTEVTVFJJTkciIHZhbHVlPSJBdmVydGlzc2VtZW50IGRlIG5hdmlnYXRpb24gZHUgcXVlc3Rpb25uYWlyZSIvPg0KCQk8dWl0ZXh0IG5hbWU9IldBUk5JTkdNU0dfTVNHU1RSSU5HIiB2YWx1ZT0iVm91cyBuJ2F2ZXogcGFzIHLDqXBvbmR1IMOgIGNlcnRhaW5lcyBxdWVzdGlvbnMgZGUgY2UgcXVlc3Rpb25uYWlyZS4mI3hBOyYjeEE7U2kgdm91cyBjbGlxdWV6IHN1ciBPdWksIHZvdXMgcXVpdHRlcmV6IGxlIHF1ZXN0aW9ubmFpcmUuIENsaXF1ZXogc3VyIE5vbiBwb3VyIGNvbnRpbnVlciBsZSBxdWVzdGlvbm5haXJlLiIvPg0KCQk8dWl0ZXh0IG5hbWU9IklORk9STUFUSU9OX0gyNjRfRkxBU0hQTEFZRVIiIHZhbHVlPSJMYSB2ZXJzaW9uIGRlIEZsYXNoIFBsYXllciBhY3R1ZWxsZW1lbnQgaW5zdGFsbMOpZSBzdXIgdm90cmUgbWFjaGluZSBuZSBwcmVuZCBwYXMgZW4gY2hhcmdlIGNlIHR5cGUgZGUgdmlkw6lvLiBDbGlxdWV6IHN1ciBsYSB6b25lIHZpZMOpbyBwb3VyIHTDqWzDqWNoYXJnZXIgbGEgZGVybmnDqHJlIHZlcnNpb24gZGUgRmxhc2ggUGxheWVy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Nb250cmVyIGwnZW5jYWRyw6kgYXV4IHBhcnRpY2lwYW50cyIvPg0KCQk8dWl0ZXh0IG5hbWU9Ik1VVEUiIHZhbHVlPSJNdWV0Ii8+DQoJCTx1aXRleHQgbmFtZT0iRE9DV1JBUF9USVRMRSIgdmFsdWU9IlBpw6hjZSBqb2ludGUgUHJlc2VudGVyIi8+DQoJCTx1aXRleHQgbmFtZT0iRE9DV1JBUF9NU0ciIHZhbHVlPSJFbnJlZ2lzdHJlciBzdXIgbW9uIG9yZGluYXRldXIiLz4NCgkJPHVpdGV4dCBuYW1lPSJET0NXUkFQX1BST01QVCIgdmFsdWU9IkNsaXF1ZXIgcG91ciB0w6lsw6ljaGFyZ2VyIi8+DQoJPC9sYW5ndWFnZT4NCgk8bGFuZ3VhZ2UgaWQ9ImphIj4NCgkJPCEtLSBmb3JtYXQgZm9yIHVpZm9udCB2YWx1ZSBpcyAiZm9udCxzaXplLGlzYm9sZCxpc2l0YWxpYyxpc3NoYWRvd2VkIiAtLT4NCgkJPHVpZm9udCBuYW1lPSJGT05UX1FVSVpaSU5HIiB2YWx1ZT0iVmVyZGFuYSw5LGZhbHNlLGZhbHNlLGZhbHNlIi8+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DQoJCTx1aWZvbnQgbmFtZT0iRk9OVF9VVElMU01FTlUiIHZhbHVlPSJWZXJkYW5hLDksdHJ1ZSxmYWxzZSxmYWxzZSIvPg0KCQk8dWlmb250IG5hbWU9IkZPTlRfVEFCUyIgdmFsdWU9IlZlcmRhbmEsMTA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xMSxmYWxzZSxmYWxzZSx0cnVlIi8+DQoJCTx1aWZvbnQgbmFtZT0iRk9OVF9CSU9XSU4iIHZhbHVlPSJWZXJkYW5hLDExLGZhbHNlLGZhbHNlLGZhbHNlIi8+DQoJCTx1aWZvbnQgbmFtZT0iRk9OVF9MSVNUSEVBRElORyIgdmFsdWU9IlZlcmRhbmEsMTEsZmFsc2UsZmFsc2UsZmFsc2UiLz4NCgkJPHVpZm9udCBuYW1lPSJGT05UX1dJTlRJVExFIiB2YWx1ZT0iVmVyZGFuYSwxM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Ljgrnjg6njgqTjg4kgOiAlbiIvPg0KCQk8IS0tIHN1YnN0aXR1dGlvbjogJW4gPT0gc2xpZGUgbnVtYmVyIC0tPg0KCQk8IS0tIHN1YnN0aXR1dGlvbjogJXQgPT0gdG90YWwgc2xpZGUgY291bnQgLS0+DQoJCTx1aXRleHQgbmFtZT0iU0NSVUJCQVJTVEFUVVNfU0xJREVJTkZPIiB2YWx1ZT0i44K544Op44Kk44OJIDogJW4gLyAldCB8ICIvPg0KCQk8dWl0ZXh0IG5hbWU9IlNDUlVCQkFSU1RBVFVTX1NUT1BQRUQiIHZhbHVlPSLlgZzmraIiLz4NCgkJPHVpdGV4dCBuYW1lPSJTQ1JVQkJBUlNUQVRVU19QTEFZSU5HIiB2YWx1ZT0i5YaN55Sf5LitIi8+DQoJCTx1aXRleHQgbmFtZT0iU0NSVUJCQVJTVEFUVVNfTk9BVURJTyIgdmFsdWU9Iumfs+WjsOOBquOBlyIvPg0KCQk8dWl0ZXh0IG5hbWU9IlNDUlVCQkFSU1RBVFVTX1ZJRFBMQVlJTkciIHZhbHVlPSLjg5Pjg4fjgqrlho3nlJ/kuK0iLz4NCgkJPHVpdGV4dCBuYW1lPSJTQ1JVQkJBUlNUQVRVU19MT0FESU5HIiB2YWx1ZT0i44Ot44O844OJ5LitIi8+DQoJCTx1aXRleHQgbmFtZT0iU0NSVUJCQVJTVEFUVVNfQlVGRkVSSU5HIiB2YWx1ZT0i44OQ44OD44OV44Kh5LitIi8+DQoJCTx1aXRleHQgbmFtZT0iU0NSVUJCQVJTVEFUVVNfUVVFU1RJT04iIHZhbHVlPSLos6rllY/jgavnrZTjgYjjgabkuIvjgZXjgYQiLz4NCgkJPHVpdGV4dCBuYW1lPSJTQ1JVQkJBUlNUQVRVU19SRVZJRVdRVUlaIiB2YWx1ZT0i44Kv44Kk44K644KS44Os44OT44Ol44O844GX44Gm44GE44G+44GZIi8+DQoJCTwhLS0gc3Vic3RpdHV0aW9uOiAlbSA9PSBtaW51dGVzIHJlbWFpbmluZyAtLT4NCgkJPCEtLSBzdWJzdGl0dXRpb246ICVzID09IHNlY29uZHMgcmVtYWluaW5nIC0tPg0KCQk8dWl0ZXh0IG5hbWU9IkVMQVBTRUQiIHZhbHVlPSLmrovjgoogOiAlbSDliIYgJXMg56eSIi8+DQoJCTx1aXRleHQgbmFtZT0iTk9URk9VTkQiIHZhbHVlPSLkvZXjgoLopovjgaTjgYvjgorjgb7jgZvjgpMiLz4NCgkJPHVpdGV4dCBuYW1lPSJBVFRBQ0hNRU5UUyIgdmFsdWU9Iua3u+S7mCIvPg0KCQk8IS0tIHN1YnN0aXR1dGlvbjogJXAgPT0gY3VycmVudCBzcGVha2VyJ3MgdGl0bGUgLS0+DQoJCTx1aXRleHQgbmFtZT0iQklPV0lOX1RJVExFIiB2YWx1ZT0i57WM5q20IDogJXAiLz4NCgkJPHVpdGV4dCBuYW1lPSJCSU9CVE5fVElUTEUiIHZhbHVlPSLntYzmrbQiLz4NCgkJPHVpdGV4dCBuYW1lPSJESVZJREVSQlROX1RJVExFIiB2YWx1ZT0ifCIvPg0KCQk8dWl0ZXh0IG5hbWU9IkNPTlRBQ1RCVE5fVElUTEUiIHZhbHVlPSLjgYrllY/jgYTlkIjjgo/jgZsiLz4NCgkJPHVpdGV4dCBuYW1lPSJUQUJfUVVJWiIgdmFsdWU9IuOCr+OCpOOCuiIvPg0KCQk8dWl0ZXh0IG5hbWU9IlRBQl9PVVRMSU5FIiB2YWx1ZT0i44Ki44Km44OI44Op44Kk44OzIi8+DQoJCTx1aXRleHQgbmFtZT0iVEFCX1RIVU1CIiB2YWx1ZT0i44K144Og44ON44O844OrIi8+DQoJCTx1aXRleHQgbmFtZT0iVEFCX05PVEVTIiB2YWx1ZT0i44OO44O844OIIi8+DQoJCTx1aXRleHQgbmFtZT0iVEFCX1NFQVJDSCIgdmFsdWU9IuaknOe0oiIvPg0KCQk8dWl0ZXh0IG5hbWU9IlNMSURFX0hFQURJTkciIHZhbHVlPSLjgrnjg6njgqTjg4njgr/jgqTjg4jjg6siLz4NCgkJPHVpdGV4dCBuYW1lPSJEVVJBVElPTl9IRUFESU5HIiB2YWx1ZT0i6ZW344GVIi8+DQoJCTx1aXRleHQgbmFtZT0iU0VBUkNIX0hFQURJTkciIHZhbHVlPSLmpJzntKLjgZnjgovjg4bjgq3jgrnjg4ggOiAiLz4NCgkJPHVpdGV4dCBuYW1lPSJUSFVNQl9IRUFESU5HIiB2YWx1ZT0i44K544Op44Kk44OJIi8+DQoJCTx1aXRleHQgbmFtZT0iVEhVTUJfSU5GTyIgdmFsdWU9IuOCueODqeOCpOODieOCv+OCpOODiOODqyAvIOmVt+OBlSIvPg0KCQk8dWl0ZXh0IG5hbWU9IkFUVEFDSE5BTUVfSEVBRElORyIgdmFsdWU9IuODleOCoeOCpOODq+WQjSIvPg0KCQk8dWl0ZXh0IG5hbWU9IkFUVEFDSFNJWkVfSEVBRElORyIgdmFsdWU9IuOCteOCpOOCuiIvPg0KCQk8dWl0ZXh0IG5hbWU9IlNMSURFX05PVEVTIiB2YWx1ZT0i44K544Op44Kk44OJ44OO44O844OIIi8+DQoJCTwhLS1xdWl6IHBvZCBhbmQgbWVzc2FnZSBib3ggdGV4dHMtLT4NCgkJPHVpdGV4dCBuYW1lPSJRVUlaUE9EX1FVSVpfQVRURU1QVCIgdmFsdWU9IuOCr+OCpOOCuuippuihjOWbnuaVsCA6ICIvPg0KCQk8dWl0ZXh0IG5hbWU9IlFVSVpQT0RfUVVJWl9BVFRFTVBUX1ZBTFVFIiB2YWx1ZT0iJW4gLyAldCIvPg0KCQk8dWl0ZXh0IG5hbWU9IlFVSVpQT0RfUVVJWl9TQ09SRSIgdmFsdWU9IuOCueOCs+OCoiA6ICIvPg0KCQk8dWl0ZXh0IG5hbWU9IlFVSVpQT0RfUVVJWl9QQVNTU0NPUkUiIHZhbHVlPSLlkIjmoLzngrkgOiIvPg0KCQk8dWl0ZXh0IG5hbWU9IlFVSVpQT0RfUVVJWl9NQVhTQ09SRSIgdmFsdWU9IuacgOmrmOW+l+eCuSA6ICIvPg0KCQk8dWl0ZXh0IG5hbWU9IlFVSVpQT0RfUVVFU0FUTVBUX1NUUiIgdmFsdWU9IuippuihjOWbnuaVsCA6ICVuIC8gJXQiLz4NCgkJPHVpdGV4dCBuYW1lPSJRVUlaUE9EX1FVRVNUWVBFX1NUUiIgdmFsdWU9IuOCv+OCpOODlyA6ICVzIi8+DQoJCTx1aXRleHQgbmFtZT0iUVVJWlBPRF9RVUVTVFlQRV9HUkQiIHZhbHVlPSLoqZXkvqEiLz4NCgkJPHVpdGV4dCBuYW1lPSJRVUlaUE9EX1FVRVNUWVBFX1NWWSIgdmFsdWU9IuOCouODs+OCseODvOODiCIvPg0KCQk8dWl0ZXh0IG5hbWU9IlFVSVpQT0RfUVVJWkFUTVBUX0lORiIgdmFsdWU9IueEoeWItumZkCIvPg0KCQk8dWl0ZXh0IG5hbWU9IlFVSVpQT0RfUVVFU0FUTVBUX0lORiIgdmFsdWU9IueEoeWItumZkCIvPg0KCQk8dWl0ZXh0IG5hbWU9IldBUk5JTkdNU0dfWUVTU1RSSU5HIiB2YWx1ZT0i44Gv44GEIi8+DQoJCTx1aXRleHQgbmFtZT0iV0FSTklOR01TR19OT1NUUklORyIgdmFsdWU9IuOBhOOBhOOBiCIvPg0KCQk8dWl0ZXh0IG5hbWU9IldBUk5JTkdNU0dfVElUTEVTVFJJTkciIHZhbHVlPSLjgq/jgqTjgrrjga7jg4rjg5PjgrLjg7zjgrfjg6fjg7PjgavplqLjgZnjgovorablkYoiLz4NCgkJPHVpdGV4dCBuYW1lPSJXQVJOSU5HTVNHX01TR1NUUklORyIgdmFsdWU9IuOBk+OBruOCr+OCpOOCuuOBq+OBr+OAgeOBvuOBoOino+etlOOBl+OBpuOBhOOBquOBhOizquWVj+OBjOOBguOCiuOBvuOBmeOAgiYjeEE7JiN4QTsg44Kv44Kk44K644KS57WC5LqG44GZ44KL44Gr44Gv44CB44CM44Gv44GE44CN44KS44Kv44Oq44OD44Kv44GX44G+44GZ44CC44Kv44Kk44K644KS57aa6KGM44GZ44KL44Gr44Gv44CB44CM44GE44GE44GI44CN44KS44Kv44Oq44OD44Kv44GX44G+44GZ44CCIi8+DQoJCTx1aXRleHQgbmFtZT0iSU5GT1JNQVRJT05fSDI2NF9GTEFTSFBMQVlFUiIgdmFsdWU9IuOBiuS9v+OBhOOBruOCs+ODs+ODlOODpeODvOOCv+OBq+ePvuWcqOOCpOODs+OCueODiOODvOODq+OBleOCjOOBpuOBhOOCiyBGbGFzaCBQbGF5ZXIg44Gu44OQ44O844K444On44Oz44Gv44CB44GT44Gu44OT44OH44Kq44KS44K144Od44O844OI44GX44Gm44GE44G+44Gb44KT44CC5pyA5paw44GuIEZsYXNoIFBsYXllciDjgpLjg4Djgqbjg7Pjg63jg7zjg4njgZnjgovjgavjga/jgIHjg5Pjg4fjgqrpoJjln5/jgpLjgq/jg6rjg4Pjgq/jgZfjgabjgY/jgaDjgZXjgYT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44K144Kk44OJ44OQ44O844KS5Y+C5Yqg6ICF44Gr6KaL44Gb44KLIi8+DQoJCTx1aXRleHQgbmFtZT0iTVVURSIgdmFsdWU9IuODn+ODpeODvOODiCIvPg0KCQk8dWl0ZXh0IG5hbWU9IkRPQ1dSQVBfVElUTEUiIHZhbHVlPSJQcmVzZW50ZXIg5re75LuY44OV44Kh44Kk44OrIi8+DQoJCTx1aXRleHQgbmFtZT0iRE9DV1JBUF9NU0ciIHZhbHVlPSLjg57jgqTjgrPjg7Pjg5Tjg6Xjg7zjgr/jgavkv53lrZgiLz4NCgkJPHVpdGV4dCBuYW1lPSJET0NXUkFQX1BST01QVCIgdmFsdWU9IuOCr+ODquODg+OCr+OBl+OBpuODgOOCpuODs+ODreODvOODiSIvPg0KCTwvbGFuZ3VhZ2U+DQoJPGxhbmd1YWdlIGlkPSJrbyI+DQoJCTwhLS0gZm9ybWF0IGZvciB1aWZvbnQgdmFsdWUgaXMgImZvbnQsc2l6ZSxpc2JvbGQsaXNpdGFsaWMsaXNzaGFkb3dlZCIgLS0+DQoJCTx1aWZvbnQgbmFtZT0iRk9OVF9RVUlaWklORyIgdmFsdWU9IlZlcmRhbmEsOSxmYWxzZSxmYWxzZSxmYWxzZSIvPg0KCQk8dWlmb250IG5hbWU9IkZPTlRfU0NSVUJTVEFUVVMiIHZhbHVlPSJWZXJkYW5hLDExLGZhbHNlLGZhbHNlLHRydWUiLz4NCgkJPHVpZm9udCBuYW1lPSJGT05UX1NDUlVCVElNRSIgdmFsdWU9IlZlcmRhbmEsOSxmYWxzZSxmYWxzZSx0cnVlIi8+DQoJCTx1aWZvbnQgbmFtZT0iRk9OVF9FTEFQU0VEVElNRSIgdmFsdWU9IlZlcmRhbmEsMTEsdHJ1ZSxmYWxzZSxmYWxzZSIvPg0KCQk8dWlmb250IG5hbWU9IkZPTlRfVVRJTFNNRU5VIiB2YWx1ZT0iVmVyZGFuYSw5LHRydWUsZmFsc2UsZmFsc2UiLz4NCgkJPHVpZm9udCBuYW1lPSJGT05UX1RBQlMiIHZhbHVlPSJWZXJkYW5hLDExLGZhbHNlLGZhbHNlLGZhbHNlIi8+DQoJCTx1aWZvbnQgbmFtZT0iRk9OVF9QUkVTRU5UQVRJT05OQU1FIiB2YWx1ZT0iVmVyZGFuYSwxNSxmYWxzZSxmYWxzZSx0cnVlIi8+DQoJCTx1aWZvbnQgbmFtZT0iRk9OVF9QUkVTRU5URVJOQU1FIiB2YWx1ZT0iVmVyZGFuYSwxNSx0cnVlLGZhbHNlLHRydWUiLz4NCgkJPHVpZm9udCBuYW1lPSJGT05UX1BSRVNFTlRFUlRJVExFIiB2YWx1ZT0iVmVyZGFuYSwxMSxmYWxzZSxmYWxzZSx0cnVlIi8+DQoJCTx1aWZvbnQgbmFtZT0iRk9OVF9CSU9CVE4iIHZhbHVlPSJWZXJkYW5hLDEx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MTEsZmFsc2UsZmFsc2UsdHJ1ZSIvPg0KCQk8dWlmb250IG5hbWU9IkZPTlRfQklPV0lOIiB2YWx1ZT0iVmVyZGFuYSwxMSxmYWxzZSxmYWxzZSxmYWxzZSIvPg0KCQk8dWlmb250IG5hbWU9IkZPTlRfTElTVEhFQURJTkciIHZhbHVlPSJWZXJkYW5hLDExLGZhbHNlLGZhbHNlLGZhbHNlIi8+DQoJCTx1aWZvbnQgbmFtZT0iRk9OVF9XSU5USVRMRSIgdmFsdWU9IlZlcmRhbmEsMTE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7Iqs65287J2065OcICVuIi8+DQoJCTwhLS0gc3Vic3RpdHV0aW9uOiAlbiA9PSBzbGlkZSBudW1iZXIgLS0+DQoJCTwhLS0gc3Vic3RpdHV0aW9uOiAldCA9PSB0b3RhbCBzbGlkZSBjb3VudCAtLT4NCgkJPHVpdGV4dCBuYW1lPSJTQ1JVQkJBUlNUQVRVU19TTElERUlORk8iIHZhbHVlPSLsiqzrnbzsnbTrk5wgJW4gLyAldCB8ICIvPg0KCQk8dWl0ZXh0IG5hbWU9IlNDUlVCQkFSU1RBVFVTX1NUT1BQRUQiIHZhbHVlPSLspJHsp4DrkKgiLz4NCgkJPHVpdGV4dCBuYW1lPSJTQ1JVQkJBUlNUQVRVU19QTEFZSU5HIiB2YWx1ZT0i7J6s7IOdIi8+DQoJCTx1aXRleHQgbmFtZT0iU0NSVUJCQVJTVEFUVVNfTk9BVURJTyIgdmFsdWU9IuyYpOuUlOyYpCDsl4bsnYwiLz4NCgkJPHVpdGV4dCBuYW1lPSJTQ1JVQkJBUlNUQVRVU19WSURQTEFZSU5HIiB2YWx1ZT0i67mE65SU7JikIOyerOyDnSDspJEiLz4NCgkJPHVpdGV4dCBuYW1lPSJTQ1JVQkJBUlNUQVRVU19MT0FESU5HIiB2YWx1ZT0i66Gc65SpIi8+DQoJCTx1aXRleHQgbmFtZT0iU0NSVUJCQVJTVEFUVVNfQlVGRkVSSU5HIiB2YWx1ZT0i67KE7Y2866eBIi8+DQoJCTx1aXRleHQgbmFtZT0iU0NSVUJCQVJTVEFUVVNfUVVFU1RJT04iIHZhbHVlPSLsp4jrrLjsl5Ag64u17ZWY6riwIi8+DQoJCTx1aXRleHQgbmFtZT0iU0NSVUJCQVJTVEFUVVNfUkVWSUVXUVVJWiIgdmFsdWU9IuyniOusuCDri6Tsi5zrs7TquLAiLz4NCgkJPCEtLSBzdWJzdGl0dXRpb246ICVtID09IG1pbnV0ZXMgcmVtYWluaW5nIC0tPg0KCQk8IS0tIHN1YnN0aXR1dGlvbjogJXMgPT0gc2Vjb25kcyByZW1haW5pbmcgLS0+DQoJCTx1aXRleHQgbmFtZT0iRUxBUFNFRCIgdmFsdWU9IiVt67aEICVz7LSIIOuCqOydjCIvPg0KCQk8dWl0ZXh0IG5hbWU9Ik5PVEZPVU5EIiB2YWx1ZT0i7JeG7J2MIi8+DQoJCTx1aXRleHQgbmFtZT0iQVRUQUNITUVOVFMiIHZhbHVlPSLssqjrtoAg7YyM7J28Ii8+DQoJCTwhLS0gc3Vic3RpdHV0aW9uOiAlcCA9PSBjdXJyZW50IHNwZWFrZXIncyB0aXRsZSAtLT4NCgkJPHVpdGV4dCBuYW1lPSJCSU9XSU5fVElUTEUiIHZhbHVlPSLqsr3roKUg7IaM6rCcOiAlcCIvPg0KCQk8dWl0ZXh0IG5hbWU9IkJJT0JUTl9USVRMRSIgdmFsdWU9IuqyveugpSDshozqsJwiLz4NCgkJPHVpdGV4dCBuYW1lPSJESVZJREVSQlROX1RJVExFIiB2YWx1ZT0ifCIvPg0KCQk8dWl0ZXh0IG5hbWU9IkNPTlRBQ1RCVE5fVElUTEUiIHZhbHVlPSLsl7Drnb3sspgiLz4NCgkJPHVpdGV4dCBuYW1lPSJUQUJfUVVJWiIgdmFsdWU9Iu2AtOymiCIvPg0KCQk8dWl0ZXh0IG5hbWU9IlRBQl9PVVRMSU5FIiB2YWx1ZT0i6rCc7JqUIi8+DQoJCTx1aXRleHQgbmFtZT0iVEFCX1RIVU1CIiB2YWx1ZT0i7LaV7IaM7YyQIi8+DQoJCTx1aXRleHQgbmFtZT0iVEFCX05PVEVTIiB2YWx1ZT0i64W47Yq4Ii8+DQoJCTx1aXRleHQgbmFtZT0iVEFCX1NFQVJDSCIgdmFsdWU9IuqygOyDiSIvPg0KCQk8dWl0ZXh0IG5hbWU9IlNMSURFX0hFQURJTkciIHZhbHVlPSLsiqzrnbzsnbTrk5wg7KCc66qpIi8+DQoJCTx1aXRleHQgbmFtZT0iRFVSQVRJT05fSEVBRElORyIgdmFsdWU9IuyerOyDneyLnOqwhCIvPg0KCQk8dWl0ZXh0IG5hbWU9IlNFQVJDSF9IRUFESU5HIiB2YWx1ZT0i7YWN7Iqk7Yq4IOqygOyDiToiLz4NCgkJPHVpdGV4dCBuYW1lPSJUSFVNQl9IRUFESU5HIiB2YWx1ZT0i7Iqs65287J2065OcIi8+DQoJCTx1aXRleHQgbmFtZT0iVEhVTUJfSU5GTyIgdmFsdWU9IuygnOuqqS/snqzsg53si5zqsIQiLz4NCgkJPHVpdGV4dCBuYW1lPSJBVFRBQ0hOQU1FX0hFQURJTkciIHZhbHVlPSLtjIzsnbwg7J2066aEIi8+DQoJCTx1aXRleHQgbmFtZT0iQVRUQUNIU0laRV9IRUFESU5HIiB2YWx1ZT0i7YGs6riwIi8+DQoJCTx1aXRleHQgbmFtZT0iU0xJREVfTk9URVMiIHZhbHVlPSLsiqzrnbzsnbTrk5wg64W47Yq4Ii8+DQoJCTwhLS1xdWl6IHBvZCBhbmQgbWVzc2FnZSBib3ggdGV4dHMtLT4NCgkJPHVpdGV4dCBuYW1lPSJRVUlaUE9EX1FVSVpfQVRURU1QVCIgdmFsdWU9Iu2AtOymiCDsi5zrj4Qg7Zqf7IiYOiIvPg0KCQk8dWl0ZXh0IG5hbWU9IlFVSVpQT0RfUVVJWl9BVFRFTVBUX1ZBTFVFIiB2YWx1ZT0iJW4vJXQiLz4NCgkJPHVpdGV4dCBuYW1lPSJRVUlaUE9EX1FVSVpfU0NPUkUiIHZhbHVlPSLrk53soJA6Ii8+DQoJCTx1aXRleHQgbmFtZT0iUVVJWlBPRF9RVUlaX1BBU1NTQ09SRSIgdmFsdWU9Iu2GteqzvCDsoJDsiJg6Ii8+DQoJCTx1aXRleHQgbmFtZT0iUVVJWlBPRF9RVUlaX01BWFNDT1JFIiB2YWx1ZT0i7LWc6rOgIOygkOyImDoiLz4NCgkJPHVpdGV4dCBuYW1lPSJRVUlaUE9EX1FVRVNBVE1QVF9TVFIiIHZhbHVlPSLsi5zrj4Qg7Zqf7IiYOiAlbi8ldCIvPg0KCQk8dWl0ZXh0IG5hbWU9IlFVSVpQT0RfUVVFU1RZUEVfU1RSIiB2YWx1ZT0i7Jyg7ZiVOiAlcyIvPg0KCQk8dWl0ZXh0IG5hbWU9IlFVSVpQT0RfUVVFU1RZUEVfR1JEIiB2YWx1ZT0i7KCQ7IiYIOunpOq4sOq4sCDsmYTro4wiLz4NCgkJPHVpdGV4dCBuYW1lPSJRVUlaUE9EX1FVRVNUWVBFX1NWWSIgdmFsdWU9IuyEpOusuCDsobDsgqwiLz4NCgkJPHVpdGV4dCBuYW1lPSJRVUlaUE9EX1FVSVpBVE1QVF9JTkYiIHZhbHVlPSLrrLTtlZwiLz4NCgkJPHVpdGV4dCBuYW1lPSJRVUlaUE9EX1FVRVNBVE1QVF9JTkYiIHZhbHVlPSLrrLTtlZwiLz4NCgkJPHVpdGV4dCBuYW1lPSJXQVJOSU5HTVNHX1lFU1NUUklORyIgdmFsdWU9IuyYiCIvPg0KCQk8dWl0ZXh0IG5hbWU9IldBUk5JTkdNU0dfTk9TVFJJTkciIHZhbHVlPSLslYTri4jsmKQiLz4NCgkJPHVpdGV4dCBuYW1lPSJXQVJOSU5HTVNHX1RJVExFU1RSSU5HIiB2YWx1ZT0i7YC07KaIIOuCtOu5hOqyjOydtOyFmCDqsr3qs6AiLz4NCgkJPHVpdGV4dCBuYW1lPSJXQVJOSU5HTVNHX01TR1NUUklORyIgdmFsdWU9IuydtCDtgLTspojsl5DshJwg7Iuc64+E7ZWY7KeAIOyViuydgCDsp4jrrLjsnbQg7J6I7Iq164uI64ukLiYjeEE7JiN4QTvtgLTspojrpbwg7KKF66OM7ZWY66Ck66m0IFvsmIhd66W8IO2BtOumre2VmOqzoCwg7YC07KaI66W8IOqzhOyGje2VmOugpOuptCBb7JWE64uI7JikXeulvCDtgbTrpq3tlZjsi63si5zsmKQuIi8+DQoJCTx1aXRleHQgbmFtZT0iSU5GT1JNQVRJT05fSDI2NF9GTEFTSFBMQVlFUiIgdmFsdWU9IuyLnOyKpO2FnOyXkCDshKTsuZjrkJjslrQg7J6I64qUIO2YhOyerCDrsoTsoITsnZggRmxhc2ggUGxheWVy64qUIOydtCDruYTrlJTsmKTrpbwg7KeA7JuQ7ZWY7KeAIOyViuyKteuLiOuLpC4g7LWc7IugIEZsYXNoIFBsYXllcuulvCDri6TsmrTroZzrk5ztlZjroKTrqbQg67mE65SU7JikIOyYgeyXreydhCDtgbTrpq3tlZjsi63si5zsmKQ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uywuOyXrOyekOyXkOqyjCDshLjroZwg66eJ64yAIOuztOydtOq4sCIvPg0KCQk8dWl0ZXh0IG5hbWU9Ik1VVEUiIHZhbHVlPSLsnYzshozqsbAiLz4NCgkJPHVpdGV4dCBuYW1lPSJET0NXUkFQX1RJVExFIiB2YWx1ZT0iUHJlc2VudGVyIO2MjOydvCDssqjrtoAiLz4NCgkJPHVpdGV4dCBuYW1lPSJET0NXUkFQX01TRyIgdmFsdWU9IuuCtCDsu7Ttk6jthLDsl5Ag7KCA7J6lIi8+DQoJCTx1aXRleHQgbmFtZT0iRE9DV1JBUF9QUk9NUFQiIHZhbHVlPSLtgbTrpq3tlZjsl6wg64uk7Jq066Gc65OcIi8+DQoJPC9sYW5ndWFnZT4NCgk8bGFuZ3VhZ2UgaWQ9ImVz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DQoJCTwhLS0gc3Vic3RpdHV0aW9uOiAlbiA9PSBzbGlkZSBudW1iZXIgLS0+DQoJCTwhLS0gc3Vic3RpdHV0aW9uOiAldCA9PSB0b3RhbCBzbGlkZSBjb3VudCAtLT4NCgkJPHVpdGV4dCBuYW1lPSJTQ1JVQkJBUlNUQVRVU19TTElERUlORk8iIHZhbHVlPSJEaWFwb3NpdGl2YSAlbiAvICV0IHwgIi8+DQoJCTx1aXRleHQgbmFtZT0iU0NSVUJCQVJTVEFUVVNfU1RPUFBFRCIgdmFsdWU9IkRldGVuaWRhIi8+DQoJCTx1aXRleHQgbmFtZT0iU0NSVUJCQVJTVEFUVVNfUExBWUlORyIgdmFsdWU9IlJlcHJvZHVjaWVuZG8iLz4NCgkJPHVpdGV4dCBuYW1lPSJTQ1JVQkJBUlNUQVRVU19OT0FVRElPIiB2YWx1ZT0iU2luIHNvbmlkbyIvPg0KCQk8dWl0ZXh0IG5hbWU9IlNDUlVCQkFSU1RBVFVTX1ZJRFBMQVlJTkciIHZhbHVlPSJWw61kZW8gZW4gcmVwcm9kLiIvPg0KCQk8dWl0ZXh0IG5hbWU9IlNDUlVCQkFSU1RBVFVTX0xPQURJTkciIHZhbHVlPSJDYXJnYW5kbyIvPg0KCQk8dWl0ZXh0IG5hbWU9IlNDUlVCQkFSU1RBVFVTX0JVRkZFUklORyIgdmFsdWU9IkFsbWFjZW5hbmRvIGVuIGLDumZlciIvPg0KCQk8dWl0ZXh0IG5hbWU9IlNDUlVCQkFSU1RBVFVTX1FVRVNUSU9OIiB2YWx1ZT0iQ29udGVzdGFyIHByZWd1bnRhIi8+DQoJCTx1aXRleHQgbmFtZT0iU0NSVUJCQVJTVEFUVVNfUkVWSUVXUVVJWiIgdmFsdWU9IlJldmlzYW5kbyBwcnVlYmEiLz4NCgkJPCEtLSBzdWJzdGl0dXRpb246ICVtID09IG1pbnV0ZXMgcmVtYWluaW5nIC0tPg0KCQk8IS0tIHN1YnN0aXR1dGlvbjogJXMgPT0gc2Vjb25kcyByZW1haW5pbmcgLS0+DQoJCTx1aXRleHQgbmFtZT0iRUxBUFNFRCIgdmFsdWU9IiVtIG1pbnV0b3MgJXMgc2VndW5kb3MgcmVzdGFudGVzIi8+DQoJCTx1aXRleHQgbmFtZT0iTk9URk9VTkQiIHZhbHVlPSJObyBzZSBoYSBlbmNvbnRyYWRvIG5hZGEiLz4NCgkJPHVpdGV4dCBuYW1lPSJBVFRBQ0hNRU5UUyIgdmFsdWU9IkFyY2hpdm9zIGFkanVudG9zIi8+DQoJCTwhLS0gc3Vic3RpdHV0aW9uOiAlcCA9PSBjdXJyZW50IHNwZWFrZXIncyB0aXRsZSAtLT4NCgkJPHVpdGV4dCBuYW1lPSJCSU9XSU5fVElUTEUiIHZhbHVlPSJCaW9ncmFmw61hOiAlcCIvPg0KCQk8dWl0ZXh0IG5hbWU9IkJJT0JUTl9USVRMRSIgdmFsdWU9IkJpb2dyYWbDrWEiLz4NCgkJPHVpdGV4dCBuYW1lPSJESVZJREVSQlROX1RJVExFIiB2YWx1ZT0ifCIvPg0KCQk8dWl0ZXh0IG5hbWU9IkNPTlRBQ1RCVE5fVElUTEUiIHZhbHVlPSJDb250YWN0byIvPg0KCQk8dWl0ZXh0IG5hbWU9IlRBQl9RVUlaIiB2YWx1ZT0iUHJ1ZWJhIi8+DQoJCTx1aXRleHQgbmFtZT0iVEFCX09VVExJTkUiIHZhbHVlPSJDb250b3JubyIvPg0KCQk8dWl0ZXh0IG5hbWU9IlRBQl9USFVNQiIgdmFsdWU9Ik1pbmlhdC4iLz4NCgkJPHVpdGV4dCBuYW1lPSJUQUJfTk9URVMiIHZhbHVlPSJOb3RhcyIvPg0KCQk8dWl0ZXh0IG5hbWU9IlRBQl9TRUFSQ0giIHZhbHVlPSJCdXNjYXIiLz4NCgkJPHVpdGV4dCBuYW1lPSJTTElERV9IRUFESU5HIiB2YWx1ZT0iVMOtdHVsbyBkZSBkaWFwb3NpdGl2YSIvPg0KCQk8dWl0ZXh0IG5hbWU9IkRVUkFUSU9OX0hFQURJTkciIHZhbHVlPSJEdXJhYy4iLz4NCgkJPHVpdGV4dCBuYW1lPSJTRUFSQ0hfSEVBRElORyIgdmFsdWU9IkJ1c2NhciB0ZXh0bzoiLz4NCgkJPHVpdGV4dCBuYW1lPSJUSFVNQl9IRUFESU5HIiB2YWx1ZT0iRGlhcG9zaXRpdmEiLz4NCgkJPHVpdGV4dCBuYW1lPSJUSFVNQl9JTkZPIiB2YWx1ZT0iRHVyLi9Uw610LiBkaWFwLiIvPg0KCQk8dWl0ZXh0IG5hbWU9IkFUVEFDSE5BTUVfSEVBRElORyIgdmFsdWU9Ik5vbWJyZSBkZSBhcmNoaXZvIi8+DQoJCTx1aXRleHQgbmFtZT0iQVRUQUNIU0laRV9IRUFESU5HIiB2YWx1ZT0iVGFtYcOxbyIvPg0KCQk8dWl0ZXh0IG5hbWU9IlNMSURFX05PVEVTIiB2YWx1ZT0iTm90YXMgZGUgZGlhcG9zaXRpdmEiLz4NCgkJPCEtLXF1aXogcG9kIGFuZCBtZXNzYWdlIGJveCB0ZXh0cy0tPg0KCQk8dWl0ZXh0IG5hbWU9IlFVSVpQT0RfUVVJWl9BVFRFTVBUIiB2YWx1ZT0iSW50ZW50byBkZSBwcnVlYmE6Ii8+DQoJCTx1aXRleHQgbmFtZT0iUVVJWlBPRF9RVUlaX0FUVEVNUFRfVkFMVUUiIHZhbHVlPSIlbiBkZSAldCIvPg0KCQk8dWl0ZXh0IG5hbWU9IlFVSVpQT0RfUVVJWl9TQ09SRSIgdmFsdWU9IlB1bnR1YWNpw7NuOiIvPg0KCQk8dWl0ZXh0IG5hbWU9IlFVSVpQT0RfUVVJWl9QQVNTU0NPUkUiIHZhbHVlPSJQdW50dWFjacOzbiBwYXJhIGFwcm9iYXI6Ii8+DQoJCTx1aXRleHQgbmFtZT0iUVVJWlBPRF9RVUlaX01BWFNDT1JFIiB2YWx1ZT0iUHVudHVhY2nDs24gbcOheGltYToiLz4NCgkJPHVpdGV4dCBuYW1lPSJRVUlaUE9EX1FVRVNBVE1QVF9TVFIiIHZhbHVlPSJJbnRlbnRvczogJW4gZGUgJXQiLz4NCgkJPHVpdGV4dCBuYW1lPSJRVUlaUE9EX1FVRVNUWVBFX1NUUiIgdmFsdWU9IlRpcG86ICVzIi8+DQoJCTx1aXRleHQgbmFtZT0iUVVJWlBPRF9RVUVTVFlQRV9HUkQiIHZhbHVlPSJDb24gcHVudHVhY2nDs24iLz4NCgkJPHVpdGV4dCBuYW1lPSJRVUlaUE9EX1FVRVNUWVBFX1NWWSIgdmFsdWU9IkVuY3Vlc3RhIi8+DQoJCTx1aXRleHQgbmFtZT0iUVVJWlBPRF9RVUlaQVRNUFRfSU5GIiB2YWx1ZT0iSW5maW5pdG8iLz4NCgkJPHVpdGV4dCBuYW1lPSJRVUlaUE9EX1FVRVNBVE1QVF9JTkYiIHZhbHVlPSJJbmZpbml0byIvPg0KCQk8dWl0ZXh0IG5hbWU9IldBUk5JTkdNU0dfWUVTU1RSSU5HIiB2YWx1ZT0iU8OtIi8+DQoJCTx1aXRleHQgbmFtZT0iV0FSTklOR01TR19OT1NUUklORyIgdmFsdWU9Ik5vIi8+DQoJCTx1aXRleHQgbmFtZT0iV0FSTklOR01TR19USVRMRVNUUklORyIgdmFsdWU9IkF2aXNvIGRlIG5hdmVnYWNpw7NuIGRlIHBydWViYSIvPg0KCQk8dWl0ZXh0IG5hbWU9IldBUk5JTkdNU0dfTVNHU1RSSU5HIiB2YWx1ZT0iSGF5IHByZWd1bnRhcyBzaW4gaW50ZW50b3MgZW4gZXN0YSBwcnVlYmEuJiN4QTsmI3hBO1BhcmEgc2FsaXIgZGUgbGEgcHJ1ZWJhLCBoYWdhIGNsaWMgZW4gU8OtLiBQYXJhIGNvbnRpbnVhciwgaGFnYSBjbGljIGVuIE5vLiIvPg0KCQk8dWl0ZXh0IG5hbWU9IklORk9STUFUSU9OX0gyNjRfRkxBU0hQTEFZRVIiIHZhbHVlPSJMYSB2ZXJzacOzbiBhY3R1YWwgZGUgRmxhc2ggUGxheWVyIGluc3RhbGFkYSBlbiBlbCBvcmRlbmFkb3Igbm8gZXMgY29tcGF0aWJsZSBjb24gZXN0ZSB2w61kZW8uIEhhZ2EgY2xpYyBlbiBlbCDDoXJlYSBkZSB2w61kZW8gcGFyYSBkZXNjYXJnYXIgbGEgw7psdGltYSB2ZXJzacOzbiBkZSBGbGFzaCBQbGF5ZXIuIi8+DQoJCTwhLS0gc3Vic3RpdHV0aW9uOiAlcCA9PSBwcmVzZW50YXRpb24gdGl0bGUgLS0+DQoJCTwhLS0gc3Vic3RpdHV0aW9uOiAlcyA9PSBzbGlkZSB0aXRsZSAtLT4NCgkJPCEtLSBzdWJzdGl0dXRpb246ICVuID09IHNsaWRlIG51bWJlciAtLT4NCgkJPHVpdGV4dCBuYW1lPSJCT09LTUFSSyIgdmFsdWU9IkFkb2JlIFByZXNlbnRlcjogJXAiLz4NCgkJPCEtLSBzdWJzdGl0dXRpb246ICVwID09IHByZXNlbnRhdGlvbiB0aXRsZSAtLT4NCgkJPCEtLSBzdWJzdGl0dXRpb246ICVzID09IHNsaWRlIHRpdGxlIC0tPg0KCQk8IS0tIHN1YnN0aXR1dGlvbjogJW4gPT0gc2xpZGUgbnVtYmVyIC0tPg0KCQk8dWl0ZXh0IG5hbWU9IkJPT0tNQVJLU0xJREUiIHZhbHVlPSJBZG9iZSBQcmVzZW50ZXI6ICVwICVzIi8+DQoJCTx1aXRleHQgbmFtZT0iU0hPV1NJREVCQVIiIHZhbHVlPSJNb3N0cmFyIGJhcnJhIGxhdGVyYWwgYSBsb3MgcGFydGljaXBhbnRlcyIvPg0KCQk8dWl0ZXh0IG5hbWU9Ik1VVEUiIHZhbHVlPSJTaWxlbmNpYXIiLz4NCgkJPHVpdGV4dCBuYW1lPSJET0NXUkFQX1RJVExFIiB2YWx1ZT0iQXJjaGl2byBhZGp1bnRvIGRlIFByZXNlbnRlciIvPg0KCQk8dWl0ZXh0IG5hbWU9IkRPQ1dSQVBfTVNHIiB2YWx1ZT0iR3VhcmRhciBlbiBNaSBQQyIvPg0KCQk8dWl0ZXh0IG5hbWU9IkRPQ1dSQVBfUFJPTVBUIiB2YWx1ZT0iSGFnYSBjbGljIGVuIERlc2NhcmdhciIvPg0KCTwvbGFuZ3VhZ2U+DQoJPGxhbmd1YWdlIGlkPSJwdC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TbGlkZSAlbiIvPg0KCQk8IS0tIHN1YnN0aXR1dGlvbjogJW4gPT0gc2xpZGUgbnVtYmVyIC0tPg0KCQk8IS0tIHN1YnN0aXR1dGlvbjogJXQgPT0gdG90YWwgc2xpZGUgY291bnQgLS0+DQoJCTx1aXRleHQgbmFtZT0iU0NSVUJCQVJTVEFUVVNfU0xJREVJTkZPIiB2YWx1ZT0iU2xpZGUgJW4gLyAldCB8ICIvPg0KCQk8dWl0ZXh0IG5hbWU9IlNDUlVCQkFSU1RBVFVTX1NUT1BQRUQiIHZhbHVlPSJQYXJhZG8iLz4NCgkJPHVpdGV4dCBuYW1lPSJTQ1JVQkJBUlNUQVRVU19QTEFZSU5HIiB2YWx1ZT0iUmVwcm9kdXppbmRvIi8+DQoJCTx1aXRleHQgbmFtZT0iU0NSVUJCQVJTVEFUVVNfTk9BVURJTyIgdmFsdWU9IlNlbSDDoXVkaW8iLz4NCgkJPHVpdGV4dCBuYW1lPSJTQ1JVQkJBUlNUQVRVU19WSURQTEFZSU5HIiB2YWx1ZT0iVsOtZGVvIGVtIHJlcHJvZHXDp8OjbyIvPg0KCQk8dWl0ZXh0IG5hbWU9IlNDUlVCQkFSU1RBVFVTX0xPQURJTkciIHZhbHVlPSJDYXJyZWdhbmRvIi8+DQoJCTx1aXRleHQgbmFtZT0iU0NSVUJCQVJTVEFUVVNfQlVGRkVSSU5HIiB2YWx1ZT0iQXJtYXplbmFuZG8gZW0gYnVmZmVyIi8+DQoJCTx1aXRleHQgbmFtZT0iU0NSVUJCQVJTVEFUVVNfUVVFU1RJT04iIHZhbHVlPSJSZXNwb25kZXIgcGVyZ3VudGEiLz4NCgkJPHVpdGV4dCBuYW1lPSJTQ1JVQkJBUlNUQVRVU19SRVZJRVdRVUlaIiB2YWx1ZT0iUmV2aXNhbmRvIHF1ZXN0aW9uw6FyaW8iLz4NCgkJPCEtLSBzdWJzdGl0dXRpb246ICVtID09IG1pbnV0ZXMgcmVtYWluaW5nIC0tPg0KCQk8IS0tIHN1YnN0aXR1dGlvbjogJXMgPT0gc2Vjb25kcyByZW1haW5pbmcgLS0+DQoJCTx1aXRleHQgbmFtZT0iRUxBUFNFRCIgdmFsdWU9IiVtIG1pbnV0b3MgJXMgc2VndW5kb3MgcmVzdGFudGVzIi8+DQoJCTx1aXRleHQgbmFtZT0iTk9URk9VTkQiIHZhbHVlPSJOYWRhIGVuY29udHJhZG8iLz4NCgkJPHVpdGV4dCBuYW1lPSJBVFRBQ0hNRU5UUyIgdmFsdWU9IkFuZXhvcyIvPg0KCQk8IS0tIHN1YnN0aXR1dGlvbjogJXAgPT0gY3VycmVudCBzcGVha2VyJ3MgdGl0bGUgLS0+DQoJCTx1aXRleHQgbmFtZT0iQklPV0lOX1RJVExFIiB2YWx1ZT0iQmlvOiAlcCIvPg0KCQk8dWl0ZXh0IG5hbWU9IkJJT0JUTl9USVRMRSIgdmFsdWU9IkJpbyIvPg0KCQk8dWl0ZXh0IG5hbWU9IkRJVklERVJCVE5fVElUTEUiIHZhbHVlPSJ8Ii8+DQoJCTx1aXRleHQgbmFtZT0iQ09OVEFDVEJUTl9USVRMRSIgdmFsdWU9IkNvbnRhdG8iLz4NCgkJPHVpdGV4dCBuYW1lPSJUQUJfUVVJWiIgdmFsdWU9IlF1ZXN0LiIvPg0KCQk8dWl0ZXh0IG5hbWU9IlRBQl9PVVRMSU5FIiB2YWx1ZT0iRXNxdWVtYSIvPg0KCQk8dWl0ZXh0IG5hbWU9IlRBQl9USFVNQiIgdmFsdWU9Ik1pbmkiLz4NCgkJPHVpdGV4dCBuYW1lPSJUQUJfTk9URVMiIHZhbHVlPSJOb3RhcyIvPg0KCQk8dWl0ZXh0IG5hbWU9IlRBQl9TRUFSQ0giIHZhbHVlPSJCdXNjYSIvPg0KCQk8dWl0ZXh0IG5hbWU9IlNMSURFX0hFQURJTkciIHZhbHVlPSJUw610dWxvIGRvIHNsaWRlIi8+DQoJCTx1aXRleHQgbmFtZT0iRFVSQVRJT05fSEVBRElORyIgdmFsdWU9IkR1cmHDp8OjbyIvPg0KCQk8dWl0ZXh0IG5hbWU9IlNFQVJDSF9IRUFESU5HIiB2YWx1ZT0iUHJvY3VyYXIgdGV4dG86Ii8+DQoJCTx1aXRleHQgbmFtZT0iVEhVTUJfSEVBRElORyIgdmFsdWU9IlNsaWRlIi8+DQoJCTx1aXRleHQgbmFtZT0iVEhVTUJfSU5GTyIgdmFsdWU9IlTDrXR1bG8vRHVyYcOnw6NvIGRvIHNsaWRlIi8+DQoJCTx1aXRleHQgbmFtZT0iQVRUQUNITkFNRV9IRUFESU5HIiB2YWx1ZT0iTm9tZSBkbyBhcnF1aXZvIi8+DQoJCTx1aXRleHQgbmFtZT0iQVRUQUNIU0laRV9IRUFESU5HIiB2YWx1ZT0iVGFtYW5obyIvPg0KCQk8dWl0ZXh0IG5hbWU9IlNMSURFX05PVEVTIiB2YWx1ZT0iQW5vdGHDp8O1ZXMgZG8gc2xpZGUiLz4NCgkJPCEtLXF1aXogcG9kIGFuZCBtZXNzYWdlIGJveCB0ZXh0cy0tPg0KCQk8dWl0ZXh0IG5hbWU9IlFVSVpQT0RfUVVJWl9BVFRFTVBUIiB2YWx1ZT0iVGVudGF0aXZhIG5vIHF1ZXN0aW9uw6FyaW86Ii8+DQoJCTx1aXRleHQgbmFtZT0iUVVJWlBPRF9RVUlaX0FUVEVNUFRfVkFMVUUiIHZhbHVlPSIlbiBkZSAldCIvPg0KCQk8dWl0ZXh0IG5hbWU9IlFVSVpQT0RfUVVJWl9TQ09SRSIgdmFsdWU9IlBvbnR1YcOnw6NvOiIvPg0KCQk8dWl0ZXh0IG5hbWU9IlFVSVpQT0RfUVVJWl9QQVNTU0NPUkUiIHZhbHVlPSJQb250dWHDp8OjbyBkZSBhcHJvdmHDp8OjbzoiLz4NCgkJPHVpdGV4dCBuYW1lPSJRVUlaUE9EX1FVSVpfTUFYU0NPUkUiIHZhbHVlPSJQb250dWHDp8OjbyBtw6F4aW1hOiIvPg0KCQk8dWl0ZXh0IG5hbWU9IlFVSVpQT0RfUVVFU0FUTVBUX1NUUiIgdmFsdWU9IlRlbnRhdGl2YTogJW4gZGUgJXQiLz4NCgkJPHVpdGV4dCBuYW1lPSJRVUlaUE9EX1FVRVNUWVBFX1NUUiIgdmFsdWU9IlRpcG86ICVzIi8+DQoJCTx1aXRleHQgbmFtZT0iUVVJWlBPRF9RVUVTVFlQRV9HUkQiIHZhbHVlPSJDbGFzc2lmaWNhdMOzcmlhIi8+DQoJCTx1aXRleHQgbmFtZT0iUVVJWlBPRF9RVUVTVFlQRV9TVlkiIHZhbHVlPSJQZXNxdWlzYSIvPg0KCQk8dWl0ZXh0IG5hbWU9IlFVSVpQT0RfUVVJWkFUTVBUX0lORiIgdmFsdWU9IkluZmluaXRvIi8+DQoJCTx1aXRleHQgbmFtZT0iUVVJWlBPRF9RVUVTQVRNUFRfSU5GIiB2YWx1ZT0iSW5maW5pdG8iLz4NCgkJPHVpdGV4dCBuYW1lPSJXQVJOSU5HTVNHX1lFU1NUUklORyIgdmFsdWU9IlNpbSIvPg0KCQk8dWl0ZXh0IG5hbWU9IldBUk5JTkdNU0dfTk9TVFJJTkciIHZhbHVlPSJOw6NvIi8+DQoJCTx1aXRleHQgbmFtZT0iV0FSTklOR01TR19USVRMRVNUUklORyIgdmFsdWU9IkFsZXJ0YSBkZSBuYXZlZ2HDp8OjbyBkbyBxdWVzdGlvbsOhcmlvIi8+DQoJCTx1aXRleHQgbmFtZT0iV0FSTklOR01TR19NU0dTVFJJTkciIHZhbHVlPSJFeGlzdGVtIHBlcmd1bnRhcyBxdWUgbsOjbyBmb3JhbSByZXNwb25kaWRhcyBuZXN0ZSBxdWVzdGlvbsOhcmlvLiYjeEE7JiN4QTtDbGlxdWUgZW0gU2ltIHBhcmEgc2FpciBkbyBxdWVzdGlvbsOhcmlvIG91IGVtIE7Do28gc2UgcXVpc2VyIGNvbnRpbnVhci4iLz4NCgkJPHVpdGV4dCBuYW1lPSJJTkZPUk1BVElPTl9IMjY0X0ZMQVNIUExBWUVSIiB2YWx1ZT0iQSB2ZXJzw6NvIGF0dWFsIGRvIEZsYXNoIFBsYXllciBpbnN0YWxhZGEgbm8gY29tcHV0YWRvciBuw6NvIG9mZXJlY2Ugc3Vwb3J0ZSBhIGVzc2UgdsOtZGVvLiBDbGlxdWUgbmEgw6FyZWEgZG8gdsOtZGVvIHBhcmEgYmFpeGFyIGEgdmVyc8OjbyBtYWlzIHJlY2VudGUgZG8gRmxhc2ggUGxheWVy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Nb3N0cmFyIGJhcnJhIGxhdGVyYWwgYW8gcGFydGljaXBhbnRlcyIvPg0KCQk8dWl0ZXh0IG5hbWU9Ik1VVEUiIHZhbHVlPSJNdWRvIi8+DQoJCTx1aXRleHQgbmFtZT0iRE9DV1JBUF9USVRMRSIgdmFsdWU9IkFuZXhvIGRlIGFycXVpdm8gZG8gUHJlc2VudGVyIi8+DQoJCTx1aXRleHQgbmFtZT0iRE9DV1JBUF9NU0ciIHZhbHVlPSJTYWx2YXIgZW0gTWV1IGNvbXB1dGFkb3IiLz4NCgkJPHVpdGV4dCBuYW1lPSJET0NXUkFQX1BST01QVCIgdmFsdWU9IkNsaXF1ZSBwYXJhIGJhaXhhciIvPg0KCTwvbGFuZ3VhZ2U+DQoJPGxhbmd1YWdlIGlkPSJpdC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EaWFwb3NpdGl2YSAlbiIvPg0KCQk8IS0tIHN1YnN0aXR1dGlvbjogJW4gPT0gc2xpZGUgbnVtYmVyIC0tPg0KCQk8IS0tIHN1YnN0aXR1dGlvbjogJXQgPT0gdG90YWwgc2xpZGUgY291bnQgLS0+DQoJCTx1aXRleHQgbmFtZT0iU0NSVUJCQVJTVEFUVVNfU0xJREVJTkZPIiB2YWx1ZT0iRGlhcG9zaXRpdmEgJW4gLyAldCB8ICIvPg0KCQk8dWl0ZXh0IG5hbWU9IlNDUlVCQkFSU1RBVFVTX1NUT1BQRUQiIHZhbHVlPSJJbnRlcnJvdHRvIi8+DQoJCTx1aXRleHQgbmFtZT0iU0NSVUJCQVJTVEFUVVNfUExBWUlORyIgdmFsdWU9IlJpcHJvZHV6aW9uZSIvPg0KCQk8dWl0ZXh0IG5hbWU9IlNDUlVCQkFSU1RBVFVTX05PQVVESU8iIHZhbHVlPSJBdWRpbyBpbmF0dC4iLz4NCgkJPHVpdGV4dCBuYW1lPSJTQ1JVQkJBUlNUQVRVU19WSURQTEFZSU5HIiB2YWx1ZT0iVmlkZW8gaW4gcmlwcm9kdXppb25lIi8+DQoJCTx1aXRleHQgbmFtZT0iU0NSVUJCQVJTVEFUVVNfTE9BRElORyIgdmFsdWU9IkNhcmljYW1lbnRvIi8+DQoJCTx1aXRleHQgbmFtZT0iU0NSVUJCQVJTVEFUVVNfQlVGRkVSSU5HIiB2YWx1ZT0iQnVmZmVyaW5nIi8+DQoJCTx1aXRleHQgbmFtZT0iU0NSVUJCQVJTVEFUVVNfUVVFU1RJT04iIHZhbHVlPSJSaXNwb25kaSBhIGRvbWFuZGEiLz4NCgkJPHVpdGV4dCBuYW1lPSJTQ1JVQkJBUlNUQVRVU19SRVZJRVdRVUlaIiB2YWx1ZT0iUmV2aXNpb25lIGRlbCBxdWl6Ii8+DQoJCTwhLS0gc3Vic3RpdHV0aW9uOiAlbSA9PSBtaW51dGVzIHJlbWFpbmluZyAtLT4NCgkJPCEtLSBzdWJzdGl0dXRpb246ICVzID09IHNlY29uZHMgcmVtYWluaW5nIC0tPg0KCQk8dWl0ZXh0IG5hbWU9IkVMQVBTRUQiIHZhbHVlPSIlbSBNaW51dGkgJXMgU2Vjb25kaSByaW1hbmVudGkiLz4NCgkJPHVpdGV4dCBuYW1lPSJOT1RGT1VORCIgdmFsdWU9Ik5lc3N1biBlbGVtZW50byB0cm92YXRvIi8+DQoJCTx1aXRleHQgbmFtZT0iQVRUQUNITUVOVFMiIHZhbHVlPSJBbGxlZ2F0aSIvPg0KCQk8IS0tIHN1YnN0aXR1dGlvbjogJXAgPT0gY3VycmVudCBzcGVha2VyJ3MgdGl0bGUgLS0+DQoJCTx1aXRleHQgbmFtZT0iQklPV0lOX1RJVExFIiB2YWx1ZT0iQmlvOiAlcCIvPg0KCQk8dWl0ZXh0IG5hbWU9IkJJT0JUTl9USVRMRSIgdmFsdWU9IkJpbyIvPg0KCQk8dWl0ZXh0IG5hbWU9IkRJVklERVJCVE5fVElUTEUiIHZhbHVlPSJ8Ii8+DQoJCTx1aXRleHQgbmFtZT0iQ09OVEFDVEJUTl9USVRMRSIgdmFsdWU9IkNvbnQuIi8+DQoJCTx1aXRleHQgbmFtZT0iVEFCX1FVSVoiIHZhbHVlPSJRdWl6Ii8+DQoJCTx1aXRleHQgbmFtZT0iVEFCX09VVExJTkUiIHZhbHVlPSJTdHJ1dHR1cmEiLz4NCgkJPHVpdGV4dCBuYW1lPSJUQUJfVEhVTUIiIHZhbHVlPSJNaW5pYXR1cmUiLz4NCgkJPHVpdGV4dCBuYW1lPSJUQUJfTk9URVMiIHZhbHVlPSJOb3RlIi8+DQoJCTx1aXRleHQgbmFtZT0iVEFCX1NFQVJDSCIgdmFsdWU9IkNlcmNhIi8+DQoJCTx1aXRleHQgbmFtZT0iU0xJREVfSEVBRElORyIgdmFsdWU9IlRpdG9sbyBkaWFwb3NpdGl2YSIvPg0KCQk8dWl0ZXh0IG5hbWU9IkRVUkFUSU9OX0hFQURJTkciIHZhbHVlPSJEdXJhdGEiLz4NCgkJPHVpdGV4dCBuYW1lPSJTRUFSQ0hfSEVBRElORyIgdmFsdWU9IkNlcmNhIHRlc3RvOiIvPg0KCQk8dWl0ZXh0IG5hbWU9IlRIVU1CX0hFQURJTkciIHZhbHVlPSJEaWFwb3NpdGl2YSIvPg0KCQk8dWl0ZXh0IG5hbWU9IlRIVU1CX0lORk8iIHZhbHVlPSJUaXRvbG8vVGVtcG8iLz4NCgkJPHVpdGV4dCBuYW1lPSJBVFRBQ0hOQU1FX0hFQURJTkciIHZhbHVlPSJOb21lIGZpbGUiLz4NCgkJPHVpdGV4dCBuYW1lPSJBVFRBQ0hTSVpFX0hFQURJTkciIHZhbHVlPSJEaW1lbnNpb25lIi8+DQoJCTx1aXRleHQgbmFtZT0iU0xJREVfTk9URVMiIHZhbHVlPSJOb3RlIGRpYXBvc2l0aXZhIi8+DQoJCTwhLS1xdWl6IHBvZCBhbmQgbWVzc2FnZSBib3ggdGV4dHMtLT4NCgkJPHVpdGV4dCBuYW1lPSJRVUlaUE9EX1FVSVpfQVRURU1QVCIgdmFsdWU9IlRlbnRhdGl2byBxdWl6OiIvPg0KCQk8dWl0ZXh0IG5hbWU9IlFVSVpQT0RfUVVJWl9BVFRFTVBUX1ZBTFVFIiB2YWx1ZT0iJW4gZGkgJXQiLz4NCgkJPHVpdGV4dCBuYW1lPSJRVUlaUE9EX1FVSVpfU0NPUkUiIHZhbHVlPSJQdW50ZWdnaW86Ii8+DQoJCTx1aXRleHQgbmFtZT0iUVVJWlBPRF9RVUlaX1BBU1NTQ09SRSIgdmFsdWU9IlB1bnRlZ2dpbyBtaW5pbW86Ii8+DQoJCTx1aXRleHQgbmFtZT0iUVVJWlBPRF9RVUlaX01BWFNDT1JFIiB2YWx1ZT0iUHVudGVnZ2lvIG1hc3NpbW86Ii8+DQoJCTx1aXRleHQgbmFtZT0iUVVJWlBPRF9RVUVTQVRNUFRfU1RSIiB2YWx1ZT0iVGVudGF0aXZvOiAlbiBkaSAldCIvPg0KCQk8dWl0ZXh0IG5hbWU9IlFVSVpQT0RfUVVFU1RZUEVfU1RSIiB2YWx1ZT0iVGlwbzogJXMiLz4NCgkJPHVpdGV4dCBuYW1lPSJRVUlaUE9EX1FVRVNUWVBFX0dSRCIgdmFsdWU9IkNvbiB2YWx1dGF6aW9uZSIvPg0KCQk8dWl0ZXh0IG5hbWU9IlFVSVpQT0RfUVVFU1RZUEVfU1ZZIiB2YWx1ZT0iSW5kYWdpbmUiLz4NCgkJPHVpdGV4dCBuYW1lPSJRVUlaUE9EX1FVSVpBVE1QVF9JTkYiIHZhbHVlPSJJbmZpbml0aSIvPg0KCQk8dWl0ZXh0IG5hbWU9IlFVSVpQT0RfUVVFU0FUTVBUX0lORiIgdmFsdWU9IkluZmluaXRpIi8+DQoJCTx1aXRleHQgbmFtZT0iV0FSTklOR01TR19ZRVNTVFJJTkciIHZhbHVlPSJTw6wiLz4NCgkJPHVpdGV4dCBuYW1lPSJXQVJOSU5HTVNHX05PU1RSSU5HIiB2YWx1ZT0iTm8iLz4NCgkJPHVpdGV4dCBuYW1lPSJXQVJOSU5HTVNHX1RJVExFU1RSSU5HIiB2YWx1ZT0iQXZ2ZXJ0ZW56YSBuYXZpZ2F6aW9uZSBxdWl6Ii8+DQoJCTx1aXRleHQgbmFtZT0iV0FSTklOR01TR19NU0dTVFJJTkciIHZhbHVlPSJPY2NvcnJlIGFuY29yYSByaXNwb25kZXJlIGFkIGFsY3VuZSBkb21hbmRlIGRlbCBxdWl6LiYjeEE7JiN4QTtTZSBmYXRlIGNsaWMgc3UgU8OsLCB1c2NpcmV0ZSBkYWwgcXVpei4gRmF0ZSBjbGljIHN1IE5vIHBlciBjb250aW51YXJlIGlsIHF1aXouIi8+DQoJCTx1aXRleHQgbmFtZT0iSU5GT1JNQVRJT05fSDI2NF9GTEFTSFBMQVlFUiIgdmFsdWU9IkxhIHZlcnNpb25lIGRpIEZsYXNoIFBsYXllciBhdHR1YWxtZW50ZSBpbnN0YWxsYXRhIG5vbiBzdXBwb3J0YSBxdWVzdG8gdmlkZW8uIEZhdGUgY2xpYyBzdWxsJ2FyZWEgZGVsIHZpZGVvIHBlciBzY2FyaWNhcmUgbCd1bHRpbWEgdmVyc2lvbmUgZGkgRmxhc2ggUGxheWVy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Nb3N0cmEgYmFycmEgbGF0ZXJhbGUgYWkgcGFydGVjaXBhbnRpIi8+DQoJCTx1aXRleHQgbmFtZT0iTVVURSIgdmFsdWU9IkRpc2F0dGl2YSBhdWRpbyIvPg0KCQk8dWl0ZXh0IG5hbWU9IkRPQ1dSQVBfVElUTEUiIHZhbHVlPSJBbGxlZ2F0byBmaWxlIFByZXNlbnRlciIvPg0KCQk8dWl0ZXh0IG5hbWU9IkRPQ1dSQVBfTVNHIiB2YWx1ZT0iU2FsdmEgaW4gUmlzb3JzZSBkZWwgY29tcHV0ZXIiLz4NCgkJPHVpdGV4dCBuYW1lPSJET0NXUkFQX1BST01QVCIgdmFsdWU9IkNsaWMgcGVyIHNjYXJpY2FyZSIvPg0KCTwvbGFuZ3VhZ2U+DQoJPGxhbmd1YWdlIGlkPSJubC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EaWEgJW4iLz4NCgkJPCEtLSBzdWJzdGl0dXRpb246ICVuID09IHNsaWRlIG51bWJlciAtLT4NCgkJPCEtLSBzdWJzdGl0dXRpb246ICV0ID09IHRvdGFsIHNsaWRlIGNvdW50IC0tPg0KCQk8dWl0ZXh0IG5hbWU9IlNDUlVCQkFSU1RBVFVTX1NMSURFSU5GTyIgdmFsdWU9IkRpYSAlbiAvICV0IHwgIi8+DQoJCTx1aXRleHQgbmFtZT0iU0NSVUJCQVJTVEFUVVNfU1RPUFBFRCIgdmFsdWU9Ikdlc3RvcHQiLz4NCgkJPHVpdGV4dCBuYW1lPSJTQ1JVQkJBUlNUQVRVU19QTEFZSU5HIiB2YWx1ZT0iQWZzcGVsZW4iLz4NCgkJPHVpdGV4dCBuYW1lPSJTQ1JVQkJBUlNUQVRVU19OT0FVRElPIiB2YWx1ZT0iR2VlbiBhdWRpbyIvPg0KCQk8dWl0ZXh0IG5hbWU9IlNDUlVCQkFSU1RBVFVTX1ZJRFBMQVlJTkciIHZhbHVlPSJWaWRlbyBhZnNwZWxlbiIvPg0KCQk8dWl0ZXh0IG5hbWU9IlNDUlVCQkFSU1RBVFVTX0xPQURJTkciIHZhbHVlPSJMYWRlbiIvPg0KCQk8dWl0ZXh0IG5hbWU9IlNDUlVCQkFSU1RBVFVTX0JVRkZFUklORyIgdmFsdWU9IkJ1ZmZlcmVuIi8+DQoJCTx1aXRleHQgbmFtZT0iU0NSVUJCQVJTVEFUVVNfUVVFU1RJT04iIHZhbHVlPSJWcmFhZyBtZXQgYW50d29vcmQiLz4NCgkJPHVpdGV4dCBuYW1lPSJTQ1JVQkJBUlNUQVRVU19SRVZJRVdRVUlaIiB2YWx1ZT0iUXVpeiBjb250cm9sZXJlbiIvPg0KCQk8IS0tIHN1YnN0aXR1dGlvbjogJW0gPT0gbWludXRlcyByZW1haW5pbmcgLS0+DQoJCTwhLS0gc3Vic3RpdHV0aW9uOiAlcyA9PSBzZWNvbmRzIHJlbWFpbmluZyAtLT4NCgkJPHVpdGV4dCBuYW1lPSJFTEFQU0VEIiB2YWx1ZT0iRXIgcmVzdGVyZW4gJW0gbWludXRlbiAlcyBzZWNvbmRlbiIvPg0KCQk8dWl0ZXh0IG5hbWU9Ik5PVEZPVU5EIiB2YWx1ZT0iTmlldHMgZ2V2b25kZW4iLz4NCgkJPHVpdGV4dCBuYW1lPSJBVFRBQ0hNRU5UUyIgdmFsdWU9IkJpamxhZ2VuIi8+DQoJCTwhLS0gc3Vic3RpdHV0aW9uOiAlcCA9PSBjdXJyZW50IHNwZWFrZXIncyB0aXRsZSAtLT4NCgkJPHVpdGV4dCBuYW1lPSJCSU9XSU5fVElUTEUiIHZhbHVlPSJCaW9ncmFmaWU6ICVwIi8+DQoJCTx1aXRleHQgbmFtZT0iQklPQlROX1RJVExFIiB2YWx1ZT0iQmlvZ3JhZmllIi8+DQoJCTx1aXRleHQgbmFtZT0iRElWSURFUkJUTl9USVRMRSIgdmFsdWU9InwiLz4NCgkJPHVpdGV4dCBuYW1lPSJDT05UQUNUQlROX1RJVExFIiB2YWx1ZT0iQ29udGFjdCIvPg0KCQk8dWl0ZXh0IG5hbWU9IlRBQl9RVUlaIiB2YWx1ZT0iUXVpeiIvPg0KCQk8dWl0ZXh0IG5hbWU9IlRBQl9PVVRMSU5FIiB2YWx1ZT0iT3ZlcnppY2h0Ii8+DQoJCTx1aXRleHQgbmFtZT0iVEFCX1RIVU1CIiB2YWx1ZT0iTWluaWF0dXVyIi8+DQoJCTx1aXRleHQgbmFtZT0iVEFCX05PVEVTIiB2YWx1ZT0iTm90aXRpZXMiLz4NCgkJPHVpdGV4dCBuYW1lPSJUQUJfU0VBUkNIIiB2YWx1ZT0iWm9la2VuIi8+DQoJCTx1aXRleHQgbmFtZT0iU0xJREVfSEVBRElORyIgdmFsdWU9IlRpdGVsIHZhbiBkaWEiLz4NCgkJPHVpdGV4dCBuYW1lPSJEVVJBVElPTl9IRUFESU5HIiB2YWx1ZT0iRHV1ciIvPg0KCQk8dWl0ZXh0IG5hbWU9IlNFQVJDSF9IRUFESU5HIiB2YWx1ZT0iWm9la2VuIG5hYXIgdGVrc3Q6Ii8+DQoJCTx1aXRleHQgbmFtZT0iVEhVTUJfSEVBRElORyIgdmFsdWU9IkRpYSIvPg0KCQk8dWl0ZXh0IG5hbWU9IlRIVU1CX0lORk8iIHZhbHVlPSJUaXRlbC9kdXVyIHZhbiBkaWEiLz4NCgkJPHVpdGV4dCBuYW1lPSJBVFRBQ0hOQU1FX0hFQURJTkciIHZhbHVlPSJCZXN0YW5kc25hYW0iLz4NCgkJPHVpdGV4dCBuYW1lPSJBVFRBQ0hTSVpFX0hFQURJTkciIHZhbHVlPSJHcm9vdHRlIi8+DQoJCTx1aXRleHQgbmFtZT0iU0xJREVfTk9URVMiIHZhbHVlPSJEaWFub3RpdGllcyIvPg0KCQk8IS0tcXVpeiBwb2QgYW5kIG1lc3NhZ2UgYm94IHRleHRzLS0+DQoJCTx1aXRleHQgbmFtZT0iUVVJWlBPRF9RVUlaX0FUVEVNUFQiIHZhbHVlPSJRdWl6cG9naW5nOiIvPg0KCQk8dWl0ZXh0IG5hbWU9IlFVSVpQT0RfUVVJWl9BVFRFTVBUX1ZBTFVFIiB2YWx1ZT0iJW4gdmFuICV0Ii8+DQoJCTx1aXRleHQgbmFtZT0iUVVJWlBPRF9RVUlaX1NDT1JFIiB2YWx1ZT0iQmVoYWFsZGUgc2NvcmU6Ii8+DQoJCTx1aXRleHQgbmFtZT0iUVVJWlBPRF9RVUlaX1BBU1NTQ09SRSIgdmFsdWU9IlZvbGRvZW5kZSBzY29yZToiLz4NCgkJPHVpdGV4dCBuYW1lPSJRVUlaUE9EX1FVSVpfTUFYU0NPUkUiIHZhbHVlPSJNYXhpbWFhbCBoYWFsYmFyZSBzY29yZToiLz4NCgkJPHVpdGV4dCBuYW1lPSJRVUlaUE9EX1FVRVNBVE1QVF9TVFIiIHZhbHVlPSJQb2dpbmc6ICVuIHZhbiAldCIvPg0KCQk8dWl0ZXh0IG5hbWU9IlFVSVpQT0RfUVVFU1RZUEVfU1RSIiB2YWx1ZT0iVHlwZTogJXMiLz4NCgkJPHVpdGV4dCBuYW1lPSJRVUlaUE9EX1FVRVNUWVBFX0dSRCIgdmFsdWU9IlRlbHQgdm9vciBzY29yZSIvPg0KCQk8dWl0ZXh0IG5hbWU9IlFVSVpQT0RfUVVFU1RZUEVfU1ZZIiB2YWx1ZT0iRW5xdcOqdGUiLz4NCgkJPHVpdGV4dCBuYW1lPSJRVUlaUE9EX1FVSVpBVE1QVF9JTkYiIHZhbHVlPSJPbmJlcGVya3QiLz4NCgkJPHVpdGV4dCBuYW1lPSJRVUlaUE9EX1FVRVNBVE1QVF9JTkYiIHZhbHVlPSJPbmJlcGVya3QiLz4NCgkJPHVpdGV4dCBuYW1lPSJXQVJOSU5HTVNHX1lFU1NUUklORyIgdmFsdWU9IkphIi8+DQoJCTx1aXRleHQgbmFtZT0iV0FSTklOR01TR19OT1NUUklORyIgdmFsdWU9Ik5lZSIvPg0KCQk8dWl0ZXh0IG5hbWU9IldBUk5JTkdNU0dfVElUTEVTVFJJTkciIHZhbHVlPSJXYWFyc2NodXdpbmcgbWV0IGJldHJla2tpbmcgdG90IHF1aXpuYXZpZ2F0aWUiLz4NCgkJPHVpdGV4dCBuYW1lPSJXQVJOSU5HTVNHX01TR1NUUklORyIgdmFsdWU9IlUgaGVidCBuaWV0IGFsbGUgdnJhZ2VuIGluIGRlemUgcXVpeiBiZWFudHdvb3JkLiYjeEE7JiN4QTtLbGlrIG9wIEphIG9tIGRlIHF1aXogYWYgdGUgc2x1aXRlbi4gS2xpayBvcCBOZWUgb20gZGUgcXVpeiB2b29ydCB0ZSB6ZXR0ZW4uIi8+DQoJCTx1aXRleHQgbmFtZT0iSU5GT1JNQVRJT05fSDI2NF9GTEFTSFBMQVlFUiIgdmFsdWU9IkRlemUgdmlkZW8gd29yZHQgbmlldCBvbmRlcnN0ZXVuZCBkb29yIGRlIHZlcnNpZSB2YW4gRmxhc2ggUGxheWVyIGRpZSBtb21lbnRlZWwgb3AgdXcgY29tcHV0ZXIgaXMgZ2XDr25zdGFsbGVlcmQuIEtsaWsgaW4gZGUgdmlkZW8gb20gZGUgbmlldXdzdGUgRmxhc2ggUGxheWVyIHRlIGRvd25sb2FkZW4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lppanBhbmVlbCBhYW4gZGVlbG5lbWVycyB3ZWVyZ2V2ZW4iLz4NCgkJPHVpdGV4dCBuYW1lPSJNVVRFIiB2YWx1ZT0iRGVtcGVuIi8+DQoJCTx1aXRleHQgbmFtZT0iRE9DV1JBUF9USVRMRSIgdmFsdWU9IlByZXNlbnRlci1iZXN0YW5kc2JpamxhZ2UiLz4NCgkJPHVpdGV4dCBuYW1lPSJET0NXUkFQX01TRyIgdmFsdWU9Ik9wc2xhYW4gaW4gRGV6ZSBjb21wdXRlciIvPg0KCQk8dWl0ZXh0IG5hbWU9IkRPQ1dSQVBfUFJPTVBUIiB2YWx1ZT0iS2xpayBvbSB0ZSBkb3dubG9hZGVuIi8+DQoJPC9sYW5ndWFnZT4NCgk8bGFuZ3VhZ2UgaWQ9ImNuIj4NCgkJPCEtLSBmb3JtYXQgZm9yIHVpZm9udCB2YWx1ZSBpcyAiZm9udCxzaXplLGlzYm9sZCxpc2l0YWxpYyxpc3NoYWRvd2VkIiAtLT4NCgkJPHVpZm9udCBuYW1lPSJGT05UX1FVSVpaSU5HIiB2YWx1ZT0i5a6L5L2TLTE4MDMwLDEwLGZhbHNlLGZhbHNlLGZhbHNlIi8+DQoJCTx1aWZvbnQgbmFtZT0iRk9OVF9TQ1JVQlNUQVRVUyIgdmFsdWU9IuWui+S9ky0xODAzMCwxMCx0cnVlLGZhbHNlLHRydWUiLz4NCgkJPHVpZm9udCBuYW1lPSJGT05UX1NDUlVCVElNRSIgdmFsdWU9IuWui+S9ky0xODAzMCwxMCxmYWxzZSxmYWxzZSx0cnVlIi8+DQoJCTx1aWZvbnQgbmFtZT0iRk9OVF9FTEFQU0VEVElNRSIgdmFsdWU9IuWui+S9ky0xODAzMCwxMCx0cnVlLGZhbHNlLHRydWUiLz4NCgkJPHVpZm9udCBuYW1lPSJGT05UX1VUSUxTTUVOVSIgdmFsdWU9IuWui+S9ky0xODAzMCwxMCx0cnVlLGZhbHNlLGZhbHNlIi8+DQoJCTx1aWZvbnQgbmFtZT0iRk9OVF9UQUJTIiB2YWx1ZT0i5a6L5L2TLTE4MDMwLDE0LHRydWUsZmFsc2UsdHJ1ZSIvPg0KCQk8dWlmb250IG5hbWU9IkZPTlRfUFJFU0VOVEFUSU9OTkFNRSIgdmFsdWU9IuWui+S9ky0xODAzMCwxNCxmYWxzZSxmYWxzZSx0cnVlIi8+DQoJCTx1aWZvbnQgbmFtZT0iRk9OVF9QUkVTRU5URVJOQU1FIiB2YWx1ZT0i5a6L5L2TLTE4MDMwLDE0LHRydWUsZmFsc2UsdHJ1ZSIvPg0KCQk8dWlmb250IG5hbWU9IkZPTlRfUFJFU0VOVEVSVElUTEUiIHZhbHVlPSLlrovkvZMtMTgwMzAsMTMsZmFsc2UsZmFsc2UsdHJ1ZSIvPg0KCQk8dWlmb250IG5hbWU9IkZPTlRfQklPQlROIiB2YWx1ZT0i5a6L5L2TLTE4MDMwLDEwLGZhbHNlLGZhbHNlLHRydWUiLz4NCgkJPHVpZm9udCBuYW1lPSJGT05UX05PVEVTIiB2YWx1ZT0i5a6L5L2TLTE4MDMwLDEyLGZhbHNlLGZhbHNlLGZhbHNlIi8+DQoJCTx1aWZvbnQgbmFtZT0iRk9OVF9PVVRMSU5FIiB2YWx1ZT0i5a6L5L2TLTE4MDMwLDEyLGZhbHNlLGZhbHNlLHRydWUiLz4NCgkJPHVpZm9udCBuYW1lPSJGT05UX1NFQVJDSCIgdmFsdWU9IuWui+S9ky0xODAzMCwxMixmYWxzZSxmYWxzZSx0cnVlIi8+DQoJCTx1aWZvbnQgbmFtZT0iRk9OVF9USFVNQiIgdmFsdWU9IuWui+S9ky0xODAzMCwxMCxmYWxzZSxmYWxzZSx0cnVlIi8+DQoJCTx1aWZvbnQgbmFtZT0iRk9OVF9CSU9XSU4iIHZhbHVlPSLlrovkvZMtMTgwMzAsMTIsZmFsc2UsZmFsc2UsZmFsc2UiLz4NCgkJPHVpZm9udCBuYW1lPSJGT05UX0xJU1RIRUFESU5HIiB2YWx1ZT0i5a6L5L2TLTE4MDMwLDEwLGZhbHNlLGZhbHNlLGZhbHNlIi8+DQoJCTx1aWZvbnQgbmFtZT0iRk9OVF9XSU5USVRMRSIgdmFsdWU9IuWui+S9ky0xODAzMCwxMCxmYWxzZSxmYWxzZSx0cnVlIi8+DQoJCTx1aWZvbnQgbmFtZT0iRk9OVF9BVFRBQ0hNRU5UUyIgdmFsdWU9IuWui+S9ky0xODAzMCwxMixmYWxzZSxmYWxzZSx0cnVlIi8+DQoJCTwhLS1xdWl6IHBvZCBhbmQgbWVzc2FnZSBib3ggdGV4dCBmb250cy0tPg0KCQk8dWlmb250IG5hbWU9IkZPTlRfTVNHQk9YX1dJTlRJVExFIiB2YWx1ZT0i5a6L5L2TLTE4MDMwLDEyLHRydWUsZmFsc2UsdHJ1ZSIvPg0KCQk8dWlmb250IG5hbWU9IkZPTlRfTVNHQk9YX01TRyIgdmFsdWU9IuWui+S9ky0xODAzMCwxMixmYWxzZSxmYWxzZSx0cnVlIi8+DQoJCTx1aWZvbnQgbmFtZT0iRk9OVF9NU0dCT1hfT1BUSU9OUyIgdmFsdWU9IuWui+S9ky0xODAzMCwxMCx0cnVlLGZhbHNlLHRydWUiLz4NCgkJPHVpZm9udCBuYW1lPSJGT05UX1FVSVpQT0RfUVVJWl9USVRMRSIgdmFsdWU9IuWui+S9ky0xODAzMCwxMix0cnVlLGZhbHNlLHRydWUiLz4NCgkJPHVpZm9udCBuYW1lPSJGT05UX1FVSVpQT0RfUVVJWl9BVFRFTVBUIiB2YWx1ZT0i5a6L5L2TLTE4MDMwLDEwLGZhbHNlLGZhbHNlLHRydWUiLz4NCgkJPHVpZm9udCBuYW1lPSJGT05UX1FVSVpQT0RfUVVJWl9BVFRFTVBUX1ZBTFVFIiB2YWx1ZT0i5a6L5L2TLTE4MDMwLDEwLHRydWUsZmFsc2UsdHJ1ZSIvPg0KCQk8dWlmb250IG5hbWU9IkZPTlRfUVVJWlBPRF9RVUVTVElPTl9TQ09SRSIgdmFsdWU9IuWui+S9ky0xODAzMCwxMCxmYWxzZSxmYWxzZSx0cnVlIi8+DQoJCTx1aWZvbnQgbmFtZT0iRk9OVF9RVUlaUE9EX1FVRVNUSU9OX1NDT1JFX1ZBTFVFIiB2YWx1ZT0i5a6L5L2TLTE4MDMwLDEwLHRydWUsZmFsc2UsdHJ1ZSIvPg0KCQk8dWlmb250IG5hbWU9IkZPTlRfUVVJWlBPRF9RVUVTVElPTl9BVFRFTVBUIiB2YWx1ZT0i5a6L5L2TLTE4MDMwLDEwLGZhbHNlLGZhbHNlLHRydWUiLz4NCgkJPHVpZm9udCBuYW1lPSJGT05UX1FVSVpQT0RfUVVFU1RJT05fQVRURU1QVF9WQUxVRSIgdmFsdWU9IuWui+S9ky0xODAzMCwxMCx0cnVlLGZhbHNlLHRydWUiLz4NCgkJPHVpZm9udCBuYW1lPSJGT05UX1FVSVpQT0RfUVVFU1RJT05fVEFHIiB2YWx1ZT0i5a6L5L2TLTE4MDMwLDEyLHRydWUsZmFsc2UsdHJ1ZSIvPg0KCQk8dWlmb250IG5hbWU9IkZPTlRfUVVJWlBPRF9RVUlaX1FVRVNUSU9OX0NPVU5UIiB2YWx1ZT0i5a6L5L2TLTE4MDMwLDEwLGZhbHNlLGZhbHNlLHRydWUiLz4NCgkJPHVpZm9udCBuYW1lPSJGT05UX1FVSVpQT0RfUVVJWl9RVUVTVElPTl9DT1VOVF9WQUxVRSIgdmFsdWU9IuWui+S9ky0xODAzMCwxMCx0cnVlLGZhbHNlLHRydWUiLz4NCgkJPHVpZm9udCBuYW1lPSJGT05UX1FVSVpQT0RfUVVJWl9RVUVTVElPTl9BVFRFTVBURUQiIHZhbHVlPSLlrovkvZMtMTgwMzAsMTAsZmFsc2UsZmFsc2UsdHJ1ZSIvPg0KCQk8dWlmb250IG5hbWU9IkZPTlRfUVVJWlBPRF9RVUlaX1FVRVNUSU9OX0FUVEVNUFRFRF9WQUxVRSIgdmFsdWU9IuWui+S9ky0xODAzMCwxMCx0cnVlLGZhbHNlLHRydWUiLz4NCgkJPHVpZm9udCBuYW1lPSJGT05UX1FVSVpQT0RfUVVJWl9TQ09SRV9UQUciIHZhbHVlPSLlrovkvZMtMTgwMzAsMTIsdHJ1ZSxmYWxzZSx0cnVlIi8+DQoJCTx1aWZvbnQgbmFtZT0iRk9OVF9RVUlaUE9EX1FVSVpfU0NPUkUiIHZhbHVlPSLlrovkvZMtMTgwMzAsMTAsZmFsc2UsZmFsc2UsdHJ1ZSIvPg0KCQk8dWlmb250IG5hbWU9IkZPTlRfUVVJWlBPRF9RVUlaX1NDT1JFX1ZBTFVFIiB2YWx1ZT0i5a6L5L2TLTE4MDMwLDEwLHRydWUsZmFsc2UsdHJ1ZSIvPg0KCQk8dWlmb250IG5hbWU9IkZPTlRfUVVJWlBPRF9RVUlaX01BWFNDT1JFIiB2YWx1ZT0i5a6L5L2TLTE4MDMwLDEwLGZhbHNlLGZhbHNlLHRydWUiLz4NCgkJPHVpZm9udCBuYW1lPSJGT05UX1FVSVpQT0RfUVVJWl9NQVhTQ09SRV9WQUxVRSIgdmFsdWU9IuWui+S9ky0xODAzMCwxMCx0cnVlLGZhbHNlLHRydWUiLz4NCgkJPHVpZm9udCBuYW1lPSJGT05UX1FVSVpQT0RfUVVJWl9QQVNTU0NPUkUiIHZhbHVlPSLlrovkvZMtMTgwMzAsMTAsZmFsc2UsZmFsc2UsdHJ1ZSIvPg0KCQk8dWlmb250IG5hbWU9IkZPTlRfUVVJWlBPRF9RVUlaX1BBU1NTQ09SRV9WQUxVRSIgdmFsdWU9IuWui+S9ky0xODAzMCwxMCx0cnVlLGZhbHNlLHRydWUiLz4NCgkJPCEtLSB1aXRleHQgLS0+DQoJCTwhLS0gc3Vic3RpdHV0aW9uOiAlbiA9PSBzbGlkZSBudW1iZXIgLS0+DQoJCTx1aXRleHQgbmFtZT0iVU5OQU1FRFNMSURFVElUTEUiIHZhbHVlPSLlubvnga/niYcgJW4iLz4NCgkJPCEtLSBzdWJzdGl0dXRpb246ICVuID09IHNsaWRlIG51bWJlciAtLT4NCgkJPCEtLSBzdWJzdGl0dXRpb246ICV0ID09IHRvdGFsIHNsaWRlIGNvdW50IC0tPg0KCQk8dWl0ZXh0IG5hbWU9IlNDUlVCQkFSU1RBVFVTX1NMSURFSU5GTyIgdmFsdWU9IuW5u+eBr+eJhyAlbiAvICV0IHwgIi8+DQoJCTx1aXRleHQgbmFtZT0iU0NSVUJCQVJTVEFUVVNfU1RPUFBFRCIgdmFsdWU9IuW3suWBnOatoiIvPg0KCQk8dWl0ZXh0IG5hbWU9IlNDUlVCQkFSU1RBVFVTX1BMQVlJTkciIHZhbHVlPSLmraPlnKjmkq3mlL4iLz4NCgkJPHVpdGV4dCBuYW1lPSJTQ1JVQkJBUlNUQVRVU19OT0FVRElPIiB2YWx1ZT0i5peg6Z+z6aKRIi8+DQoJCTx1aXRleHQgbmFtZT0iU0NSVUJCQVJTVEFUVVNfVklEUExBWUlORyIgdmFsdWU9IuinhumikeaSreaUviIvPg0KCQk8dWl0ZXh0IG5hbWU9IlNDUlVCQkFSU1RBVFVTX0xPQURJTkciIHZhbHVlPSLmraPlnKjovb3lhaUiLz4NCgkJPHVpdGV4dCBuYW1lPSJTQ1JVQkJBUlNUQVRVU19CVUZGRVJJTkciIHZhbHVlPSLmraPlnKjov5vooYznvJPlhrLlpITnkIYiLz4NCgkJPHVpdGV4dCBuYW1lPSJTQ1JVQkJBUlNUQVRVU19RVUVTVElPTiIgdmFsdWU9IuWbnuetlOmXrumimCIvPg0KCQk8dWl0ZXh0IG5hbWU9IlNDUlVCQkFSU1RBVFVTX1JFVklFV1FVSVoiIHZhbHVlPSLmraPlnKjlrqHpmIXmtYvpqowiLz4NCgkJPCEtLSBzdWJzdGl0dXRpb246ICVtID09IG1pbnV0ZXMgcmVtYWluaW5nIC0tPg0KCQk8IS0tIHN1YnN0aXR1dGlvbjogJXMgPT0gc2Vjb25kcyByZW1haW5pbmcgLS0+DQoJCTx1aXRleHQgbmFtZT0iRUxBUFNFRCIgdmFsdWU9IuWJqeS9mSAlbSDliIbpkp8gJXMg56eSIi8+DQoJCTx1aXRleHQgbmFtZT0iTk9URk9VTkQiIHZhbHVlPSLmnKrmib7liLDku7vkvZXlhoXlrrkiLz4NCgkJPHVpdGV4dCBuYW1lPSJBVFRBQ0hNRU5UUyIgdmFsdWU9IumZhOS7tiIvPg0KCQk8IS0tIHN1YnN0aXR1dGlvbjogJXAgPT0gY3VycmVudCBzcGVha2VyJ3MgdGl0bGUgLS0+DQoJCTx1aXRleHQgbmFtZT0iQklPV0lOX1RJVExFIiB2YWx1ZT0i5Liq5Lq6566A5LuLOiAlcCIvPg0KCQk8dWl0ZXh0IG5hbWU9IkJJT0JUTl9USVRMRSIgdmFsdWU9IuS4quS6uueugOS7iyIvPg0KCQk8dWl0ZXh0IG5hbWU9IkRJVklERVJCVE5fVElUTEUiIHZhbHVlPSJ8Ii8+DQoJCTx1aXRleHQgbmFtZT0iQ09OVEFDVEJUTl9USVRMRSIgdmFsdWU9IuiBlOezu+aWueW8jyIvPg0KCQk8dWl0ZXh0IG5hbWU9IlRBQl9RVUlaIiB2YWx1ZT0i5rWL6aqMIi8+DQoJCTx1aXRleHQgbmFtZT0iVEFCX09VVExJTkUiIHZhbHVlPSLlpKfnurIiLz4NCgkJPHVpdGV4dCBuYW1lPSJUQUJfVEhVTUIiIHZhbHVlPSLnvKnnlaXlm74iLz4NCgkJPHVpdGV4dCBuYW1lPSJUQUJfTk9URVMiIHZhbHVlPSLlpIfms6giLz4NCgkJPHVpdGV4dCBuYW1lPSJUQUJfU0VBUkNIIiB2YWx1ZT0i5pCc57SiIi8+DQoJCTx1aXRleHQgbmFtZT0iU0xJREVfSEVBRElORyIgdmFsdWU9IuW5u+eBr+eJh+agh+mimCIvPg0KCQk8dWl0ZXh0IG5hbWU9IkRVUkFUSU9OX0hFQURJTkciIHZhbHVlPSLmjIHnu63ml7bpl7QiLz4NCgkJPHVpdGV4dCBuYW1lPSJTRUFSQ0hfSEVBRElORyIgdmFsdWU9IuaQnOe0ouaWh+acrDoiLz4NCgkJPHVpdGV4dCBuYW1lPSJUSFVNQl9IRUFESU5HIiB2YWx1ZT0i5bm754Gv54mHIi8+DQoJCTx1aXRleHQgbmFtZT0iVEhVTUJfSU5GTyIgdmFsdWU9IuW5u+eBr+eJh+agh+mimC/mjIHnu63ml7bpl7QiLz4NCgkJPHVpdGV4dCBuYW1lPSJBVFRBQ0hOQU1FX0hFQURJTkciIHZhbHVlPSLmlofku7blkI0iLz4NCgkJPHVpdGV4dCBuYW1lPSJBVFRBQ0hTSVpFX0hFQURJTkciIHZhbHVlPSLlpKflsI8iLz4NCgkJPHVpdGV4dCBuYW1lPSJTTElERV9OT1RFUyIgdmFsdWU9IuW5u+eBr+eJh+Wkh+azqCIvPg0KCQk8IS0tcXVpeiBwb2QgYW5kIG1lc3NhZ2UgYm94IHRleHRzLS0+DQoJCTx1aXRleHQgbmFtZT0iUVVJWlBPRF9RVUlaX0FUVEVNUFQiIHZhbHVlPSLmtYvpqozlsJ3or5XmrKHmlbA6Ii8+DQoJCTx1aXRleHQgbmFtZT0iUVVJWlBPRF9RVUlaX0FUVEVNUFRfVkFMVUUiIHZhbHVlPSLnrKwgJW4g5qyh77yM5YWxICV0IOasoSIvPg0KCQk8dWl0ZXh0IG5hbWU9IlFVSVpQT0RfUVVJWl9TQ09SRSIgdmFsdWU9IuW+l+WIhjoiLz4NCgkJPHVpdGV4dCBuYW1lPSJRVUlaUE9EX1FVSVpfUEFTU1NDT1JFIiB2YWx1ZT0i5Y+K5qC85YiG5pWwOiIvPg0KCQk8dWl0ZXh0IG5hbWU9IlFVSVpQT0RfUVVJWl9NQVhTQ09SRSIgdmFsdWU9IuacgOmrmOWIhuaVsDoiLz4NCgkJPHVpdGV4dCBuYW1lPSJRVUlaUE9EX1FVRVNBVE1QVF9TVFIiIHZhbHVlPSLlsJ3or5XmrKHmlbA6IOesrCAlbiDmrKHvvIzlhbEgJXQg5qyhIi8+DQoJCTx1aXRleHQgbmFtZT0iUVVJWlBPRF9RVUVTVFlQRV9TVFIiIHZhbHVlPSLnsbvlnos6ICVzIi8+DQoJCTx1aXRleHQgbmFtZT0iUVVJWlBPRF9RVUVTVFlQRV9HUkQiIHZhbHVlPSLor4TnuqciLz4NCgkJPHVpdGV4dCBuYW1lPSJRVUlaUE9EX1FVRVNUWVBFX1NWWSIgdmFsdWU9Iuiwg+afpSIvPg0KCQk8dWl0ZXh0IG5hbWU9IlFVSVpQT0RfUVVJWkFUTVBUX0lORiIgdmFsdWU9IuaXoOmZkCIvPg0KCQk8dWl0ZXh0IG5hbWU9IlFVSVpQT0RfUVVFU0FUTVBUX0lORiIgdmFsdWU9IuaXoOmZkCIvPg0KCQk8dWl0ZXh0IG5hbWU9IldBUk5JTkdNU0dfWUVTU1RSSU5HIiB2YWx1ZT0i5pivIi8+DQoJCTx1aXRleHQgbmFtZT0iV0FSTklOR01TR19OT1NUUklORyIgdmFsdWU9IuWQpiIvPg0KCQk8dWl0ZXh0IG5hbWU9IldBUk5JTkdNU0dfVElUTEVTVFJJTkciIHZhbHVlPSLmtYvpqozlr7zoiKrorablkYoiLz4NCgkJPHVpdGV4dCBuYW1lPSJXQVJOSU5HTVNHX01TR1NUUklORyIgdmFsdWU9IuatpOa1i+mqjOS4reacieacquWwneivleS9nOetlOeahOmXrumimOOAgiYjeEE7JiN4QTvljZXlh7vigJzmmK/igJ3pgIDlh7rmraTmtYvpqozjgILljZXlh7vigJzlkKbigJ3nu6fnu63mtYvpqozjgIIiLz4NCgkJPHVpdGV4dCBuYW1lPSJJTkZPUk1BVElPTl9IMjY0X0ZMQVNIUExBWUVSIiB2YWx1ZT0i5b2T5YmN5a6J6KOF5Zyo5oKo55qE6K6h566X5py65LiK55qEIEZsYXNoIFBsYXllciDniYjmnKzkuI3mlK/mjIHor6Xop4bpopHjgILljZXlh7vop4bpopHljLrln5/kuIvovb3mnIDmlrDniYjmnKznmoQgRmxhc2ggUGxheWVy44CC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uWQkeWPguWKoOiAheaYvuekuuaPkOimgeagjyIvPg0KCQk8dWl0ZXh0IG5hbWU9Ik1VVEUiIHZhbHVlPSLpnZnpn7MiLz4NCgkJPHVpdGV4dCBuYW1lPSJET0NXUkFQX1RJVExFIiB2YWx1ZT0iUHJlc2VudGVyIOaWh+S7tumZhOS7tiIvPg0KCQk8dWl0ZXh0IG5hbWU9IkRPQ1dSQVBfTVNHIiB2YWx1ZT0i5L+d5a2Y5Yiw5oiR55qE6K6h566X5py6Ii8+DQoJCTx1aXRleHQgbmFtZT0iRE9DV1JBUF9QUk9NUFQiIHZhbHVlPSLljZXlh7vku6XkuIvovb0iLz4NCgk8L2xhbmd1YWdlPg0KPC9jb25maWd1cmF0aW9uPg0K"/>
  <p:tag name="ARTICULATE_PROJECT_OPEN" val="0"/>
  <p:tag name="MMPROD_UIDATA" val="&lt;database version=&quot;8.0&quot;&gt;&lt;object type=&quot;1&quot; unique_id=&quot;10001&quot;&gt;&lt;property id=&quot;20141&quot; value=&quot;EndNote X3&quot;/&gt;&lt;property id=&quot;20144&quot; value=&quot;1&quot;/&gt;&lt;property id=&quot;20146&quot; value=&quot;0&quot;/&gt;&lt;property id=&quot;20147&quot; value=&quot;0&quot;/&gt;&lt;property id=&quot;20148&quot; value=&quot;5&quot;/&gt;&lt;property id=&quot;20184&quot; value=&quot;7&quot;/&gt;&lt;object type=&quot;8&quot; unique_id=&quot;10287&quot;&gt;&lt;/object&gt;&lt;object type=&quot;2&quot; unique_id=&quot;10288&quot;&gt;&lt;object type=&quot;3&quot; unique_id=&quot;10289&quot;&gt;&lt;property id=&quot;20148&quot; value=&quot;5&quot;/&gt;&lt;property id=&quot;20300&quot; value=&quot;Slide 1 - &amp;quot;EndNote X7 - basic graduate session - Mac&amp;quot;&quot;/&gt;&lt;property id=&quot;20303&quot; value=&quot;-1&quot;/&gt;&lt;property id=&quot;20307&quot; value=&quot;256&quot;/&gt;&lt;/object&gt;&lt;object type=&quot;3&quot; unique_id=&quot;10290&quot;&gt;&lt;property id=&quot;20148&quot; value=&quot;5&quot;/&gt;&lt;property id=&quot;20300&quot; value=&quot;Slide 2 - &amp;quot;What is EndNote for?&amp;quot;&quot;/&gt;&lt;property id=&quot;20303&quot; value=&quot;-1&quot;/&gt;&lt;property id=&quot;20307&quot; value=&quot;257&quot;/&gt;&lt;/object&gt;&lt;object type=&quot;3&quot; unique_id=&quot;10479&quot;&gt;&lt;property id=&quot;20148&quot; value=&quot;5&quot;/&gt;&lt;property id=&quot;20300&quot; value=&quot;Slide 3 - &amp;quot;Create or open a library&amp;quot;&quot;/&gt;&lt;property id=&quot;20303&quot; value=&quot;-1&quot;/&gt;&lt;property id=&quot;20307&quot; value=&quot;258&quot;/&gt;&lt;/object&gt;&lt;object type=&quot;3&quot; unique_id=&quot;10480&quot;&gt;&lt;property id=&quot;20148&quot; value=&quot;5&quot;/&gt;&lt;property id=&quot;20300&quot; value=&quot;Slide 8 - &amp;quot;Add a new reference&amp;quot;&quot;/&gt;&lt;property id=&quot;20303&quot; value=&quot;-1&quot;/&gt;&lt;property id=&quot;20307&quot; value=&quot;259&quot;/&gt;&lt;/object&gt;&lt;object type=&quot;3&quot; unique_id=&quot;10481&quot;&gt;&lt;property id=&quot;20148&quot; value=&quot;5&quot;/&gt;&lt;property id=&quot;20300&quot; value=&quot;Slide 25&quot;/&gt;&lt;property id=&quot;20303&quot; value=&quot;-1&quot;/&gt;&lt;property id=&quot;20307&quot; value=&quot;260&quot;/&gt;&lt;/object&gt;&lt;object type=&quot;3&quot; unique_id=&quot;10482&quot;&gt;&lt;property id=&quot;20148&quot; value=&quot;5&quot;/&gt;&lt;property id=&quot;20300&quot; value=&quot;Slide 39&quot;/&gt;&lt;property id=&quot;20303&quot; value=&quot;-1&quot;/&gt;&lt;property id=&quot;20307&quot; value=&quot;261&quot;/&gt;&lt;/object&gt;&lt;object type=&quot;3&quot; unique_id=&quot;10485&quot;&gt;&lt;property id=&quot;20148&quot; value=&quot;5&quot;/&gt;&lt;property id=&quot;20300&quot; value=&quot;Slide 60&quot;/&gt;&lt;property id=&quot;20303&quot; value=&quot;-1&quot;/&gt;&lt;property id=&quot;20307&quot; value=&quot;297&quot;/&gt;&lt;/object&gt;&lt;object type=&quot;3&quot; unique_id=&quot;10486&quot;&gt;&lt;property id=&quot;20148&quot; value=&quot;5&quot;/&gt;&lt;property id=&quot;20300&quot; value=&quot;Slide 74&quot;/&gt;&lt;property id=&quot;20303&quot; value=&quot;-1&quot;/&gt;&lt;property id=&quot;20307&quot; value=&quot;270&quot;/&gt;&lt;/object&gt;&lt;object type=&quot;3&quot; unique_id=&quot;10488&quot;&gt;&lt;property id=&quot;20148&quot; value=&quot;5&quot;/&gt;&lt;property id=&quot;20300&quot; value=&quot;Slide 84&quot;/&gt;&lt;property id=&quot;20303&quot; value=&quot;-1&quot;/&gt;&lt;property id=&quot;20307&quot; value=&quot;273&quot;/&gt;&lt;/object&gt;&lt;object type=&quot;3&quot; unique_id=&quot;10490&quot;&gt;&lt;property id=&quot;20148&quot; value=&quot;5&quot;/&gt;&lt;property id=&quot;20300&quot; value=&quot;Slide 157 - &amp;quot;Use EndNote with Word&amp;quot;&quot;/&gt;&lt;property id=&quot;20303&quot; value=&quot;-1&quot;/&gt;&lt;property id=&quot;20307&quot; value=&quot;272&quot;/&gt;&lt;/object&gt;&lt;object type=&quot;3&quot; unique_id=&quot;10491&quot;&gt;&lt;property id=&quot;20148&quot; value=&quot;5&quot;/&gt;&lt;property id=&quot;20300&quot; value=&quot;Slide 165&quot;/&gt;&lt;property id=&quot;20303&quot; value=&quot;-1&quot;/&gt;&lt;property id=&quot;20307&quot; value=&quot;275&quot;/&gt;&lt;/object&gt;&lt;object type=&quot;3&quot; unique_id=&quot;10493&quot;&gt;&lt;property id=&quot;20148&quot; value=&quot;5&quot;/&gt;&lt;property id=&quot;20300&quot; value=&quot;Slide 172&quot;/&gt;&lt;property id=&quot;20303&quot; value=&quot;-1&quot;/&gt;&lt;property id=&quot;20307&quot; value=&quot;276&quot;/&gt;&lt;/object&gt;&lt;object type=&quot;3&quot; unique_id=&quot;10498&quot;&gt;&lt;property id=&quot;20148&quot; value=&quot;5&quot;/&gt;&lt;property id=&quot;20300&quot; value=&quot;Slide 143&quot;/&gt;&lt;property id=&quot;20303&quot; value=&quot;-1&quot;/&gt;&lt;property id=&quot;20307&quot; value=&quot;268&quot;/&gt;&lt;/object&gt;&lt;object type=&quot;3&quot; unique_id=&quot;10499&quot;&gt;&lt;property id=&quot;20148&quot; value=&quot;5&quot;/&gt;&lt;property id=&quot;20300&quot; value=&quot;Slide 112&quot;/&gt;&lt;property id=&quot;20303&quot; value=&quot;-1&quot;/&gt;&lt;property id=&quot;20307&quot; value=&quot;298&quot;/&gt;&lt;/object&gt;&lt;object type=&quot;3&quot; unique_id=&quot;10500&quot;&gt;&lt;property id=&quot;20148&quot; value=&quot;5&quot;/&gt;&lt;property id=&quot;20300&quot; value=&quot;Slide 117&quot;/&gt;&lt;property id=&quot;20303&quot; value=&quot;-1&quot;/&gt;&lt;property id=&quot;20307&quot; value=&quot;278&quot;/&gt;&lt;/object&gt;&lt;object type=&quot;3&quot; unique_id=&quot;10502&quot;&gt;&lt;property id=&quot;20148&quot; value=&quot;5&quot;/&gt;&lt;property id=&quot;20300&quot; value=&quot;Slide 207 - &amp;quot;Get more help&amp;quot;&quot;/&gt;&lt;property id=&quot;20303&quot; value=&quot;-1&quot;/&gt;&lt;property id=&quot;20307&quot; value=&quot;291&quot;/&gt;&lt;/object&gt;&lt;object type=&quot;3&quot; unique_id=&quot;10531&quot;&gt;&lt;property id=&quot;20148&quot; value=&quot;5&quot;/&gt;&lt;property id=&quot;20300&quot; value=&quot;Slide 14&quot;/&gt;&lt;property id=&quot;20303&quot; value=&quot;-1&quot;/&gt;&lt;property id=&quot;20307&quot; value=&quot;299&quot;/&gt;&lt;/object&gt;&lt;object type=&quot;3&quot; unique_id=&quot;10534&quot;&gt;&lt;property id=&quot;20148&quot; value=&quot;5&quot;/&gt;&lt;property id=&quot;20300&quot; value=&quot;Slide 69&quot;/&gt;&lt;property id=&quot;20303&quot; value=&quot;-1&quot;/&gt;&lt;property id=&quot;20307&quot; value=&quot;301&quot;/&gt;&lt;/object&gt;&lt;object type=&quot;3&quot; unique_id=&quot;11664&quot;&gt;&lt;property id=&quot;20148&quot; value=&quot;5&quot;/&gt;&lt;property id=&quot;20300&quot; value=&quot;Slide 96 - &amp;quot;Export database information to EndNote&amp;quot;&quot;/&gt;&lt;property id=&quot;20303&quot; value=&quot;-1&quot;/&gt;&lt;property id=&quot;20307&quot; value=&quot;302&quot;/&gt;&lt;/object&gt;&lt;object type=&quot;3&quot; unique_id=&quot;12142&quot;&gt;&lt;property id=&quot;20148&quot; value=&quot;5&quot;/&gt;&lt;property id=&quot;20300&quot; value=&quot;Slide 4&quot;/&gt;&lt;property id=&quot;20307&quot; value=&quot;306&quot;/&gt;&lt;/object&gt;&lt;object type=&quot;3&quot; unique_id=&quot;12144&quot;&gt;&lt;property id=&quot;20148&quot; value=&quot;5&quot;/&gt;&lt;property id=&quot;20300&quot; value=&quot;Slide 6&quot;/&gt;&lt;property id=&quot;20307&quot; value=&quot;304&quot;/&gt;&lt;/object&gt;&lt;object type=&quot;3&quot; unique_id=&quot;12146&quot;&gt;&lt;property id=&quot;20148&quot; value=&quot;5&quot;/&gt;&lt;property id=&quot;20300&quot; value=&quot;Slide 9&quot;/&gt;&lt;property id=&quot;20307&quot; value=&quot;308&quot;/&gt;&lt;/object&gt;&lt;object type=&quot;3&quot; unique_id=&quot;12147&quot;&gt;&lt;property id=&quot;20148&quot; value=&quot;5&quot;/&gt;&lt;property id=&quot;20300&quot; value=&quot;Slide 10&quot;/&gt;&lt;property id=&quot;20307&quot; value=&quot;309&quot;/&gt;&lt;/object&gt;&lt;object type=&quot;3&quot; unique_id=&quot;13109&quot;&gt;&lt;property id=&quot;20148&quot; value=&quot;5&quot;/&gt;&lt;property id=&quot;20300&quot; value=&quot;Slide 26&quot;/&gt;&lt;property id=&quot;20307&quot; value=&quot;311&quot;/&gt;&lt;/object&gt;&lt;object type=&quot;3&quot; unique_id=&quot;13110&quot;&gt;&lt;property id=&quot;20148&quot; value=&quot;5&quot;/&gt;&lt;property id=&quot;20300&quot; value=&quot;Slide 27&quot;/&gt;&lt;property id=&quot;20307&quot; value=&quot;312&quot;/&gt;&lt;/object&gt;&lt;object type=&quot;3&quot; unique_id=&quot;13111&quot;&gt;&lt;property id=&quot;20148&quot; value=&quot;5&quot;/&gt;&lt;property id=&quot;20300&quot; value=&quot;Slide 40&quot;/&gt;&lt;property id=&quot;20307&quot; value=&quot;314&quot;/&gt;&lt;/object&gt;&lt;object type=&quot;3&quot; unique_id=&quot;13112&quot;&gt;&lt;property id=&quot;20148&quot; value=&quot;5&quot;/&gt;&lt;property id=&quot;20300&quot; value=&quot;Slide 41&quot;/&gt;&lt;property id=&quot;20307&quot; value=&quot;313&quot;/&gt;&lt;/object&gt;&lt;object type=&quot;3&quot; unique_id=&quot;13114&quot;&gt;&lt;property id=&quot;20148&quot; value=&quot;5&quot;/&gt;&lt;property id=&quot;20300&quot; value=&quot;Slide 45&quot;/&gt;&lt;property id=&quot;20307&quot; value=&quot;316&quot;/&gt;&lt;/object&gt;&lt;object type=&quot;3&quot; unique_id=&quot;13115&quot;&gt;&lt;property id=&quot;20148&quot; value=&quot;5&quot;/&gt;&lt;property id=&quot;20300&quot; value=&quot;Slide 47&quot;/&gt;&lt;property id=&quot;20307&quot; value=&quot;317&quot;/&gt;&lt;/object&gt;&lt;object type=&quot;3&quot; unique_id=&quot;13116&quot;&gt;&lt;property id=&quot;20148&quot; value=&quot;5&quot;/&gt;&lt;property id=&quot;20300&quot; value=&quot;Slide 48&quot;/&gt;&lt;property id=&quot;20307&quot; value=&quot;318&quot;/&gt;&lt;/object&gt;&lt;object type=&quot;3&quot; unique_id=&quot;13118&quot;&gt;&lt;property id=&quot;20148&quot; value=&quot;5&quot;/&gt;&lt;property id=&quot;20300&quot; value=&quot;Slide 52&quot;/&gt;&lt;property id=&quot;20307&quot; value=&quot;320&quot;/&gt;&lt;/object&gt;&lt;object type=&quot;3&quot; unique_id=&quot;13119&quot;&gt;&lt;property id=&quot;20148&quot; value=&quot;5&quot;/&gt;&lt;property id=&quot;20300&quot; value=&quot;Slide 53&quot;/&gt;&lt;property id=&quot;20307&quot; value=&quot;321&quot;/&gt;&lt;/object&gt;&lt;object type=&quot;3&quot; unique_id=&quot;13120&quot;&gt;&lt;property id=&quot;20148&quot; value=&quot;5&quot;/&gt;&lt;property id=&quot;20300&quot; value=&quot;Slide 54&quot;/&gt;&lt;property id=&quot;20307&quot; value=&quot;322&quot;/&gt;&lt;/object&gt;&lt;object type=&quot;3&quot; unique_id=&quot;13125&quot;&gt;&lt;property id=&quot;20148&quot; value=&quot;5&quot;/&gt;&lt;property id=&quot;20300&quot; value=&quot;Slide 55&quot;/&gt;&lt;property id=&quot;20307&quot; value=&quot;327&quot;/&gt;&lt;/object&gt;&lt;object type=&quot;3&quot; unique_id=&quot;13126&quot;&gt;&lt;property id=&quot;20148&quot; value=&quot;5&quot;/&gt;&lt;property id=&quot;20300&quot; value=&quot;Slide 56&quot;/&gt;&lt;property id=&quot;20307&quot; value=&quot;328&quot;/&gt;&lt;/object&gt;&lt;object type=&quot;3&quot; unique_id=&quot;13132&quot;&gt;&lt;property id=&quot;20148&quot; value=&quot;5&quot;/&gt;&lt;property id=&quot;20300&quot; value=&quot;Slide 7 - &amp;quot;Add a new reference&amp;quot;&quot;/&gt;&lt;property id=&quot;20307&quot; value=&quot;385&quot;/&gt;&lt;/object&gt;&lt;object type=&quot;3&quot; unique_id=&quot;13133&quot;&gt;&lt;property id=&quot;20148&quot; value=&quot;5&quot;/&gt;&lt;property id=&quot;20300&quot; value=&quot;Slide 13 - &amp;quot;More about record fields&amp;quot;&quot;/&gt;&lt;property id=&quot;20307&quot; value=&quot;386&quot;/&gt;&lt;/object&gt;&lt;object type=&quot;3&quot; unique_id=&quot;13134&quot;&gt;&lt;property id=&quot;20148&quot; value=&quot;5&quot;/&gt;&lt;property id=&quot;20300&quot; value=&quot;Slide 21 - &amp;quot;Change the reference style&amp;quot;&quot;/&gt;&lt;property id=&quot;20307&quot; value=&quot;387&quot;/&gt;&lt;/object&gt;&lt;object type=&quot;3&quot; unique_id=&quot;13135&quot;&gt;&lt;property id=&quot;20148&quot; value=&quot;5&quot;/&gt;&lt;property id=&quot;20300&quot; value=&quot;Slide 38 - &amp;quot;Edit the reference style&amp;quot;&quot;/&gt;&lt;property id=&quot;20307&quot; value=&quot;388&quot;/&gt;&lt;/object&gt;&lt;object type=&quot;3&quot; unique_id=&quot;13136&quot;&gt;&lt;property id=&quot;20148&quot; value=&quot;5&quot;/&gt;&lt;property id=&quot;20300&quot; value=&quot;Slide 42 - &amp;quot;Edit the reference style - citations&amp;quot;&quot;/&gt;&lt;property id=&quot;20307&quot; value=&quot;416&quot;/&gt;&lt;/object&gt;&lt;object type=&quot;3&quot; unique_id=&quot;13137&quot;&gt;&lt;property id=&quot;20148&quot; value=&quot;5&quot;/&gt;&lt;property id=&quot;20300&quot; value=&quot;Slide 49 - &amp;quot;Edit the reference style - bibliography&amp;quot;&quot;/&gt;&lt;property id=&quot;20307&quot; value=&quot;389&quot;/&gt;&lt;/object&gt;&lt;object type=&quot;3&quot; unique_id=&quot;13138&quot;&gt;&lt;property id=&quot;20148&quot; value=&quot;5&quot;/&gt;&lt;property id=&quot;20300&quot; value=&quot;Slide 68 - &amp;quot;Apply an edited reference style&amp;quot;&quot;/&gt;&lt;property id=&quot;20307&quot; value=&quot;390&quot;/&gt;&lt;/object&gt;&lt;object type=&quot;3&quot; unique_id=&quot;13139&quot;&gt;&lt;property id=&quot;20148&quot; value=&quot;5&quot;/&gt;&lt;property id=&quot;20300&quot; value=&quot;Slide 71&quot;/&gt;&lt;property id=&quot;20307&quot; value=&quot;331&quot;/&gt;&lt;/object&gt;&lt;object type=&quot;3&quot; unique_id=&quot;13140&quot;&gt;&lt;property id=&quot;20148&quot; value=&quot;5&quot;/&gt;&lt;property id=&quot;20300&quot; value=&quot;Slide 72&quot;/&gt;&lt;property id=&quot;20307&quot; value=&quot;332&quot;/&gt;&lt;/object&gt;&lt;object type=&quot;3&quot; unique_id=&quot;13141&quot;&gt;&lt;property id=&quot;20148&quot; value=&quot;5&quot;/&gt;&lt;property id=&quot;20300&quot; value=&quot;Slide 59 - &amp;quot;Templates - how they work&amp;quot;&quot;/&gt;&lt;property id=&quot;20307&quot; value=&quot;391&quot;/&gt;&lt;/object&gt;&lt;object type=&quot;3&quot; unique_id=&quot;13142&quot;&gt;&lt;property id=&quot;20148&quot; value=&quot;5&quot;/&gt;&lt;property id=&quot;20300&quot; value=&quot;Slide 61&quot;/&gt;&lt;property id=&quot;20307&quot; value=&quot;333&quot;/&gt;&lt;/object&gt;&lt;object type=&quot;3&quot; unique_id=&quot;13143&quot;&gt;&lt;property id=&quot;20148&quot; value=&quot;5&quot;/&gt;&lt;property id=&quot;20300&quot; value=&quot;Slide 62&quot;/&gt;&lt;property id=&quot;20307&quot; value=&quot;334&quot;/&gt;&lt;/object&gt;&lt;object type=&quot;3&quot; unique_id=&quot;13144&quot;&gt;&lt;property id=&quot;20148&quot; value=&quot;5&quot;/&gt;&lt;property id=&quot;20300&quot; value=&quot;Slide 73 - &amp;quot;Set some EndNote preferences&amp;quot;&quot;/&gt;&lt;property id=&quot;20307&quot; value=&quot;392&quot;/&gt;&lt;/object&gt;&lt;object type=&quot;3&quot; unique_id=&quot;13145&quot;&gt;&lt;property id=&quot;20148&quot; value=&quot;5&quot;/&gt;&lt;property id=&quot;20300&quot; value=&quot;Slide 75&quot;/&gt;&lt;property id=&quot;20307&quot; value=&quot;335&quot;/&gt;&lt;/object&gt;&lt;object type=&quot;3&quot; unique_id=&quot;13146&quot;&gt;&lt;property id=&quot;20148&quot; value=&quot;5&quot;/&gt;&lt;property id=&quot;20300&quot; value=&quot;Slide 76&quot;/&gt;&lt;property id=&quot;20307&quot; value=&quot;336&quot;/&gt;&lt;/object&gt;&lt;object type=&quot;3&quot; unique_id=&quot;13149&quot;&gt;&lt;property id=&quot;20148&quot; value=&quot;5&quot;/&gt;&lt;property id=&quot;20300&quot; value=&quot;Slide 153 - &amp;quot;Use EndNote with Word&amp;quot;&quot;/&gt;&lt;property id=&quot;20307&quot; value=&quot;394&quot;/&gt;&lt;/object&gt;&lt;object type=&quot;3&quot; unique_id=&quot;13150&quot;&gt;&lt;property id=&quot;20148&quot; value=&quot;5&quot;/&gt;&lt;property id=&quot;20300&quot; value=&quot;Slide 158&quot;/&gt;&lt;property id=&quot;20307&quot; value=&quot;339&quot;/&gt;&lt;/object&gt;&lt;object type=&quot;3&quot; unique_id=&quot;13151&quot;&gt;&lt;property id=&quot;20148&quot; value=&quot;5&quot;/&gt;&lt;property id=&quot;20300&quot; value=&quot;Slide 159&quot;/&gt;&lt;property id=&quot;20307&quot; value=&quot;340&quot;/&gt;&lt;/object&gt;&lt;object type=&quot;3&quot; unique_id=&quot;13152&quot;&gt;&lt;property id=&quot;20148&quot; value=&quot;5&quot;/&gt;&lt;property id=&quot;20300&quot; value=&quot;Slide 160&quot;/&gt;&lt;property id=&quot;20307&quot; value=&quot;341&quot;/&gt;&lt;/object&gt;&lt;object type=&quot;3&quot; unique_id=&quot;13153&quot;&gt;&lt;property id=&quot;20148&quot; value=&quot;5&quot;/&gt;&lt;property id=&quot;20300&quot; value=&quot;Slide 162&quot;/&gt;&lt;property id=&quot;20307&quot; value=&quot;342&quot;/&gt;&lt;/object&gt;&lt;object type=&quot;3&quot; unique_id=&quot;13154&quot;&gt;&lt;property id=&quot;20148&quot; value=&quot;5&quot;/&gt;&lt;property id=&quot;20300&quot; value=&quot;Slide 166&quot;/&gt;&lt;property id=&quot;20307&quot; value=&quot;343&quot;/&gt;&lt;/object&gt;&lt;object type=&quot;3&quot; unique_id=&quot;13155&quot;&gt;&lt;property id=&quot;20148&quot; value=&quot;5&quot;/&gt;&lt;property id=&quot;20300&quot; value=&quot;Slide 169&quot;/&gt;&lt;property id=&quot;20307&quot; value=&quot;344&quot;/&gt;&lt;/object&gt;&lt;object type=&quot;3&quot; unique_id=&quot;13157&quot;&gt;&lt;property id=&quot;20148&quot; value=&quot;5&quot;/&gt;&lt;property id=&quot;20300&quot; value=&quot;Slide 171 - &amp;quot;Manage the bibliography layout&amp;quot;&quot;/&gt;&lt;property id=&quot;20307&quot; value=&quot;395&quot;/&gt;&lt;/object&gt;&lt;object type=&quot;3&quot; unique_id=&quot;13192&quot;&gt;&lt;property id=&quot;20148&quot; value=&quot;5&quot;/&gt;&lt;property id=&quot;20300&quot; value=&quot;Slide 107 - &amp;quot;Find full text of articles&amp;quot;&quot;/&gt;&lt;property id=&quot;20307&quot; value=&quot;378&quot;/&gt;&lt;/object&gt;&lt;object type=&quot;3&quot; unique_id=&quot;13193&quot;&gt;&lt;property id=&quot;20148&quot; value=&quot;5&quot;/&gt;&lt;property id=&quot;20300&quot; value=&quot;Slide 113&quot;/&gt;&lt;property id=&quot;20307&quot; value=&quot;376&quot;/&gt;&lt;/object&gt;&lt;object type=&quot;3&quot; unique_id=&quot;13194&quot;&gt;&lt;property id=&quot;20148&quot; value=&quot;5&quot;/&gt;&lt;property id=&quot;20300&quot; value=&quot;Slide 114&quot;/&gt;&lt;property id=&quot;20307&quot; value=&quot;377&quot;/&gt;&lt;/object&gt;&lt;object type=&quot;3&quot; unique_id=&quot;13195&quot;&gt;&lt;property id=&quot;20148&quot; value=&quot;5&quot;/&gt;&lt;property id=&quot;20300&quot; value=&quot;Slide 116 - &amp;quot;Attach PDF files to records&amp;quot;&quot;/&gt;&lt;property id=&quot;20307&quot; value=&quot;379&quot;/&gt;&lt;/object&gt;&lt;object type=&quot;3&quot; unique_id=&quot;13200&quot;&gt;&lt;property id=&quot;20148&quot; value=&quot;5&quot;/&gt;&lt;property id=&quot;20300&quot; value=&quot;Slide 142 - &amp;quot;Search and export from library catalogues&amp;quot;&quot;/&gt;&lt;property id=&quot;20307&quot; value=&quot;384&quot;/&gt;&lt;/object&gt;&lt;object type=&quot;3&quot; unique_id=&quot;13202&quot;&gt;&lt;property id=&quot;20148&quot; value=&quot;5&quot;/&gt;&lt;property id=&quot;20300&quot; value=&quot;Slide 145&quot;/&gt;&lt;property id=&quot;20307&quot; value=&quot;401&quot;/&gt;&lt;/object&gt;&lt;object type=&quot;3&quot; unique_id=&quot;13203&quot;&gt;&lt;property id=&quot;20148&quot; value=&quot;5&quot;/&gt;&lt;property id=&quot;20300&quot; value=&quot;Slide 146&quot;/&gt;&lt;property id=&quot;20307&quot; value=&quot;402&quot;/&gt;&lt;/object&gt;&lt;object type=&quot;3&quot; unique_id=&quot;13204&quot;&gt;&lt;property id=&quot;20148&quot; value=&quot;5&quot;/&gt;&lt;property id=&quot;20300&quot; value=&quot;Slide 147&quot;/&gt;&lt;property id=&quot;20307&quot; value=&quot;403&quot;/&gt;&lt;/object&gt;&lt;object type=&quot;3&quot; unique_id=&quot;13205&quot;&gt;&lt;property id=&quot;20148&quot; value=&quot;5&quot;/&gt;&lt;property id=&quot;20300&quot; value=&quot;Slide 148&quot;/&gt;&lt;property id=&quot;20307&quot; value=&quot;404&quot;/&gt;&lt;/object&gt;&lt;object type=&quot;3&quot; unique_id=&quot;13206&quot;&gt;&lt;property id=&quot;20148&quot; value=&quot;5&quot;/&gt;&lt;property id=&quot;20300&quot; value=&quot;Slide 83 - &amp;quot;Sort references into groups&amp;quot;&quot;/&gt;&lt;property id=&quot;20307&quot; value=&quot;405&quot;/&gt;&lt;/object&gt;&lt;object type=&quot;3&quot; unique_id=&quot;13207&quot;&gt;&lt;property id=&quot;20148&quot; value=&quot;5&quot;/&gt;&lt;property id=&quot;20300&quot; value=&quot;Slide 85&quot;/&gt;&lt;property id=&quot;20307&quot; value=&quot;406&quot;/&gt;&lt;/object&gt;&lt;object type=&quot;3&quot; unique_id=&quot;13208&quot;&gt;&lt;property id=&quot;20148&quot; value=&quot;5&quot;/&gt;&lt;property id=&quot;20300&quot; value=&quot;Slide 86&quot;/&gt;&lt;property id=&quot;20307&quot; value=&quot;407&quot;/&gt;&lt;/object&gt;&lt;object type=&quot;3&quot; unique_id=&quot;14522&quot;&gt;&lt;property id=&quot;20148&quot; value=&quot;5&quot;/&gt;&lt;property id=&quot;20300&quot; value=&quot;Slide 156 - &amp;quot;Insert citations in a document&amp;quot;&quot;/&gt;&lt;property id=&quot;20307&quot; value=&quot;417&quot;/&gt;&lt;/object&gt;&lt;object type=&quot;3&quot; unique_id=&quot;14523&quot;&gt;&lt;property id=&quot;20148&quot; value=&quot;5&quot;/&gt;&lt;property id=&quot;20300&quot; value=&quot;Slide 163 - &amp;quot;Edit citations&amp;quot;&quot;/&gt;&lt;property id=&quot;20307&quot; value=&quot;418&quot;/&gt;&lt;/object&gt;&lt;object type=&quot;3&quot; unique_id=&quot;16438&quot;&gt;&lt;property id=&quot;20148&quot; value=&quot;5&quot;/&gt;&lt;property id=&quot;20300&quot; value=&quot;Slide 17&quot;/&gt;&lt;property id=&quot;20307&quot; value=&quot;419&quot;/&gt;&lt;/object&gt;&lt;object type=&quot;3&quot; unique_id=&quot;16440&quot;&gt;&lt;property id=&quot;20148&quot; value=&quot;5&quot;/&gt;&lt;property id=&quot;20300&quot; value=&quot;Slide 46&quot;/&gt;&lt;property id=&quot;20307&quot; value=&quot;421&quot;/&gt;&lt;/object&gt;&lt;object type=&quot;3&quot; unique_id=&quot;17775&quot;&gt;&lt;property id=&quot;20148&quot; value=&quot;5&quot;/&gt;&lt;property id=&quot;20300&quot; value=&quot;Slide 57&quot;/&gt;&lt;property id=&quot;20307&quot; value=&quot;422&quot;/&gt;&lt;/object&gt;&lt;object type=&quot;3&quot; unique_id=&quot;17776&quot;&gt;&lt;property id=&quot;20148&quot; value=&quot;5&quot;/&gt;&lt;property id=&quot;20300&quot; value=&quot;Slide 58&quot;/&gt;&lt;property id=&quot;20307&quot; value=&quot;423&quot;/&gt;&lt;/object&gt;&lt;object type=&quot;3&quot; unique_id=&quot;17777&quot;&gt;&lt;property id=&quot;20148&quot; value=&quot;5&quot;/&gt;&lt;property id=&quot;20300&quot; value=&quot;Slide 70&quot;/&gt;&lt;property id=&quot;20307&quot; value=&quot;424&quot;/&gt;&lt;/object&gt;&lt;object type=&quot;3&quot; unique_id=&quot;19718&quot;&gt;&lt;property id=&quot;20148&quot; value=&quot;5&quot;/&gt;&lt;property id=&quot;20300&quot; value=&quot;Slide 161&quot;/&gt;&lt;property id=&quot;20307&quot; value=&quot;425&quot;/&gt;&lt;/object&gt;&lt;object type=&quot;3&quot; unique_id=&quot;19719&quot;&gt;&lt;property id=&quot;20148&quot; value=&quot;5&quot;/&gt;&lt;property id=&quot;20300&quot; value=&quot;Slide 167&quot;/&gt;&lt;property id=&quot;20307&quot; value=&quot;426&quot;/&gt;&lt;/object&gt;&lt;object type=&quot;3&quot; unique_id=&quot;19722&quot;&gt;&lt;property id=&quot;20148&quot; value=&quot;5&quot;/&gt;&lt;property id=&quot;20300&quot; value=&quot;Slide 173&quot;/&gt;&lt;property id=&quot;20307&quot; value=&quot;431&quot;/&gt;&lt;/object&gt;&lt;object type=&quot;3&quot; unique_id=&quot;21750&quot;&gt;&lt;property id=&quot;20148&quot; value=&quot;5&quot;/&gt;&lt;property id=&quot;20300&quot; value=&quot;Slide 115&quot;/&gt;&lt;property id=&quot;20307&quot; value=&quot;438&quot;/&gt;&lt;/object&gt;&lt;object type=&quot;3&quot; unique_id=&quot;24615&quot;&gt;&lt;property id=&quot;20148&quot; value=&quot;5&quot;/&gt;&lt;property id=&quot;20300&quot; value=&quot;Slide 87&quot;/&gt;&lt;property id=&quot;20307&quot; value=&quot;439&quot;/&gt;&lt;/object&gt;&lt;object type=&quot;3&quot; unique_id=&quot;28078&quot;&gt;&lt;property id=&quot;20148&quot; value=&quot;5&quot;/&gt;&lt;property id=&quot;20300&quot; value=&quot;Slide 63 - &amp;quot;Special characters in templates&amp;quot;&quot;/&gt;&lt;property id=&quot;20307&quot; value=&quot;440&quot;/&gt;&lt;/object&gt;&lt;object type=&quot;3&quot; unique_id=&quot;28337&quot;&gt;&lt;property id=&quot;20148&quot; value=&quot;5&quot;/&gt;&lt;property id=&quot;20300&quot; value=&quot;Slide 170&quot;/&gt;&lt;property id=&quot;20307&quot; value=&quot;441&quot;/&gt;&lt;/object&gt;&lt;object type=&quot;3&quot; unique_id=&quot;28338&quot;&gt;&lt;property id=&quot;20148&quot; value=&quot;5&quot;/&gt;&lt;property id=&quot;20300&quot; value=&quot;Slide 202&quot;/&gt;&lt;property id=&quot;20307&quot; value=&quot;442&quot;/&gt;&lt;/object&gt;&lt;object type=&quot;3&quot; unique_id=&quot;28859&quot;&gt;&lt;property id=&quot;20148&quot; value=&quot;5&quot;/&gt;&lt;property id=&quot;20300&quot; value=&quot;Slide 120 - &amp;quot;Use the PDF viewer&amp;quot;&quot;/&gt;&lt;property id=&quot;20307&quot; value=&quot;443&quot;/&gt;&lt;/object&gt;&lt;object type=&quot;3&quot; unique_id=&quot;28860&quot;&gt;&lt;property id=&quot;20148&quot; value=&quot;5&quot;/&gt;&lt;property id=&quot;20300&quot; value=&quot;Slide 121&quot;/&gt;&lt;property id=&quot;20307&quot; value=&quot;444&quot;/&gt;&lt;/object&gt;&lt;object type=&quot;3&quot; unique_id=&quot;28861&quot;&gt;&lt;property id=&quot;20148&quot; value=&quot;5&quot;/&gt;&lt;property id=&quot;20300&quot; value=&quot;Slide 123&quot;/&gt;&lt;property id=&quot;20307&quot; value=&quot;445&quot;/&gt;&lt;/object&gt;&lt;object type=&quot;3&quot; unique_id=&quot;28862&quot;&gt;&lt;property id=&quot;20148&quot; value=&quot;5&quot;/&gt;&lt;property id=&quot;20300&quot; value=&quot;Slide 126&quot;/&gt;&lt;property id=&quot;20307&quot; value=&quot;446&quot;/&gt;&lt;/object&gt;&lt;object type=&quot;3&quot; unique_id=&quot;30596&quot;&gt;&lt;property id=&quot;20148&quot; value=&quot;5&quot;/&gt;&lt;property id=&quot;20300&quot; value=&quot;Slide 64&quot;/&gt;&lt;property id=&quot;20307&quot; value=&quot;447&quot;/&gt;&lt;/object&gt;&lt;object type=&quot;3&quot; unique_id=&quot;31267&quot;&gt;&lt;property id=&quot;20148&quot; value=&quot;5&quot;/&gt;&lt;property id=&quot;20300&quot; value=&quot;Slide 65&quot;/&gt;&lt;property id=&quot;20307&quot; value=&quot;448&quot;/&gt;&lt;/object&gt;&lt;object type=&quot;3&quot; unique_id=&quot;31268&quot;&gt;&lt;property id=&quot;20148&quot; value=&quot;5&quot;/&gt;&lt;property id=&quot;20300&quot; value=&quot;Slide 66&quot;/&gt;&lt;property id=&quot;20307&quot; value=&quot;449&quot;/&gt;&lt;/object&gt;&lt;object type=&quot;3&quot; unique_id=&quot;31269&quot;&gt;&lt;property id=&quot;20148&quot; value=&quot;5&quot;/&gt;&lt;property id=&quot;20300&quot; value=&quot;Slide 67&quot;/&gt;&lt;property id=&quot;20307&quot; value=&quot;450&quot;/&gt;&lt;/object&gt;&lt;object type=&quot;3&quot; unique_id=&quot;31411&quot;&gt;&lt;property id=&quot;20148&quot; value=&quot;5&quot;/&gt;&lt;property id=&quot;20300&quot; value=&quot;Slide 122&quot;/&gt;&lt;property id=&quot;20307&quot; value=&quot;451&quot;/&gt;&lt;/object&gt;&lt;object type=&quot;3&quot; unique_id=&quot;31416&quot;&gt;&lt;property id=&quot;20148&quot; value=&quot;5&quot;/&gt;&lt;property id=&quot;20300&quot; value=&quot;Slide 5&quot;/&gt;&lt;property id=&quot;20307&quot; value=&quot;452&quot;/&gt;&lt;/object&gt;&lt;object type=&quot;3&quot; unique_id=&quot;31417&quot;&gt;&lt;property id=&quot;20148&quot; value=&quot;5&quot;/&gt;&lt;property id=&quot;20300&quot; value=&quot;Slide 16&quot;/&gt;&lt;property id=&quot;20307&quot; value=&quot;453&quot;/&gt;&lt;/object&gt;&lt;object type=&quot;3&quot; unique_id=&quot;31418&quot;&gt;&lt;property id=&quot;20148&quot; value=&quot;5&quot;/&gt;&lt;property id=&quot;20300&quot; value=&quot;Slide 22 - &amp;quot;Add all styles to the list&amp;quot;&quot;/&gt;&lt;property id=&quot;20307&quot; value=&quot;454&quot;/&gt;&lt;/object&gt;&lt;object type=&quot;3&quot; unique_id=&quot;31419&quot;&gt;&lt;property id=&quot;20148&quot; value=&quot;5&quot;/&gt;&lt;property id=&quot;20300&quot; value=&quot;Slide 23&quot;/&gt;&lt;property id=&quot;20307&quot; value=&quot;455&quot;/&gt;&lt;/object&gt;&lt;object type=&quot;3&quot; unique_id=&quot;31420&quot;&gt;&lt;property id=&quot;20148&quot; value=&quot;5&quot;/&gt;&lt;property id=&quot;20300&quot; value=&quot;Slide 24&quot;/&gt;&lt;property id=&quot;20307&quot; value=&quot;456&quot;/&gt;&lt;/object&gt;&lt;object type=&quot;3&quot; unique_id=&quot;31421&quot;&gt;&lt;property id=&quot;20148&quot; value=&quot;5&quot;/&gt;&lt;property id=&quot;20300&quot; value=&quot;Slide 43&quot;/&gt;&lt;property id=&quot;20307&quot; value=&quot;457&quot;/&gt;&lt;/object&gt;&lt;object type=&quot;3&quot; unique_id=&quot;31422&quot;&gt;&lt;property id=&quot;20148&quot; value=&quot;5&quot;/&gt;&lt;property id=&quot;20300&quot; value=&quot;Slide 44&quot;/&gt;&lt;property id=&quot;20307&quot; value=&quot;458&quot;/&gt;&lt;/object&gt;&lt;object type=&quot;3&quot; unique_id=&quot;31423&quot;&gt;&lt;property id=&quot;20148&quot; value=&quot;5&quot;/&gt;&lt;property id=&quot;20300&quot; value=&quot;Slide 50&quot;/&gt;&lt;property id=&quot;20307&quot; value=&quot;459&quot;/&gt;&lt;/object&gt;&lt;object type=&quot;3&quot; unique_id=&quot;31424&quot;&gt;&lt;property id=&quot;20148&quot; value=&quot;5&quot;/&gt;&lt;property id=&quot;20300&quot; value=&quot;Slide 51&quot;/&gt;&lt;property id=&quot;20307&quot; value=&quot;460&quot;/&gt;&lt;/object&gt;&lt;object type=&quot;3&quot; unique_id=&quot;31429&quot;&gt;&lt;property id=&quot;20148&quot; value=&quot;5&quot;/&gt;&lt;property id=&quot;20300&quot; value=&quot;Slide 108&quot;/&gt;&lt;property id=&quot;20307&quot; value=&quot;465&quot;/&gt;&lt;/object&gt;&lt;object type=&quot;3&quot; unique_id=&quot;31430&quot;&gt;&lt;property id=&quot;20148&quot; value=&quot;5&quot;/&gt;&lt;property id=&quot;20300&quot; value=&quot;Slide 109&quot;/&gt;&lt;property id=&quot;20307&quot; value=&quot;466&quot;/&gt;&lt;/object&gt;&lt;object type=&quot;3&quot; unique_id=&quot;31431&quot;&gt;&lt;property id=&quot;20148&quot; value=&quot;5&quot;/&gt;&lt;property id=&quot;20300&quot; value=&quot;Slide 118&quot;/&gt;&lt;property id=&quot;20307&quot; value=&quot;467&quot;/&gt;&lt;/object&gt;&lt;object type=&quot;3&quot; unique_id=&quot;31829&quot;&gt;&lt;property id=&quot;20148&quot; value=&quot;5&quot;/&gt;&lt;property id=&quot;20300&quot; value=&quot;Slide 15&quot;/&gt;&lt;property id=&quot;20307&quot; value=&quot;482&quot;/&gt;&lt;/object&gt;&lt;object type=&quot;3&quot; unique_id=&quot;31830&quot;&gt;&lt;property id=&quot;20148&quot; value=&quot;5&quot;/&gt;&lt;property id=&quot;20300&quot; value=&quot;Slide 18&quot;/&gt;&lt;property id=&quot;20307&quot; value=&quot;468&quot;/&gt;&lt;/object&gt;&lt;object type=&quot;3&quot; unique_id=&quot;31833&quot;&gt;&lt;property id=&quot;20148&quot; value=&quot;5&quot;/&gt;&lt;property id=&quot;20300&quot; value=&quot;Slide 77&quot;/&gt;&lt;property id=&quot;20307&quot; value=&quot;470&quot;/&gt;&lt;/object&gt;&lt;object type=&quot;3&quot; unique_id=&quot;31835&quot;&gt;&lt;property id=&quot;20148&quot; value=&quot;5&quot;/&gt;&lt;property id=&quot;20300&quot; value=&quot;Slide 110&quot;/&gt;&lt;property id=&quot;20307&quot; value=&quot;472&quot;/&gt;&lt;/object&gt;&lt;object type=&quot;3&quot; unique_id=&quot;31836&quot;&gt;&lt;property id=&quot;20148&quot; value=&quot;5&quot;/&gt;&lt;property id=&quot;20300&quot; value=&quot;Slide 111&quot;/&gt;&lt;property id=&quot;20307&quot; value=&quot;473&quot;/&gt;&lt;/object&gt;&lt;object type=&quot;3&quot; unique_id=&quot;31839&quot;&gt;&lt;property id=&quot;20148&quot; value=&quot;5&quot;/&gt;&lt;property id=&quot;20300&quot; value=&quot;Slide 119&quot;/&gt;&lt;property id=&quot;20307&quot; value=&quot;476&quot;/&gt;&lt;/object&gt;&lt;object type=&quot;3&quot; unique_id=&quot;31841&quot;&gt;&lt;property id=&quot;20148&quot; value=&quot;5&quot;/&gt;&lt;property id=&quot;20300&quot; value=&quot;Slide 124&quot;/&gt;&lt;property id=&quot;20307&quot; value=&quot;478&quot;/&gt;&lt;/object&gt;&lt;object type=&quot;3&quot; unique_id=&quot;31842&quot;&gt;&lt;property id=&quot;20148&quot; value=&quot;5&quot;/&gt;&lt;property id=&quot;20300&quot; value=&quot;Slide 127&quot;/&gt;&lt;property id=&quot;20307&quot; value=&quot;479&quot;/&gt;&lt;/object&gt;&lt;object type=&quot;3&quot; unique_id=&quot;31843&quot;&gt;&lt;property id=&quot;20148&quot; value=&quot;5&quot;/&gt;&lt;property id=&quot;20300&quot; value=&quot;Slide 128&quot;/&gt;&lt;property id=&quot;20307&quot; value=&quot;480&quot;/&gt;&lt;/object&gt;&lt;object type=&quot;3&quot; unique_id=&quot;34591&quot;&gt;&lt;property id=&quot;20148&quot; value=&quot;5&quot;/&gt;&lt;property id=&quot;20300&quot; value=&quot;Slide 97 - &amp;quot;Search Web of Knowledge&amp;quot;&quot;/&gt;&lt;property id=&quot;20307&quot; value=&quot;485&quot;/&gt;&lt;/object&gt;&lt;object type=&quot;3&quot; unique_id=&quot;34592&quot;&gt;&lt;property id=&quot;20148&quot; value=&quot;5&quot;/&gt;&lt;property id=&quot;20300&quot; value=&quot;Slide 98&quot;/&gt;&lt;property id=&quot;20307&quot; value=&quot;486&quot;/&gt;&lt;/object&gt;&lt;object type=&quot;3&quot; unique_id=&quot;34593&quot;&gt;&lt;property id=&quot;20148&quot; value=&quot;5&quot;/&gt;&lt;property id=&quot;20300&quot; value=&quot;Slide 99&quot;/&gt;&lt;property id=&quot;20307&quot; value=&quot;487&quot;/&gt;&lt;/object&gt;&lt;object type=&quot;3&quot; unique_id=&quot;34595&quot;&gt;&lt;property id=&quot;20148&quot; value=&quot;5&quot;/&gt;&lt;property id=&quot;20300&quot; value=&quot;Slide 101&quot;/&gt;&lt;property id=&quot;20307&quot; value=&quot;489&quot;/&gt;&lt;/object&gt;&lt;object type=&quot;3&quot; unique_id=&quot;34596&quot;&gt;&lt;property id=&quot;20148&quot; value=&quot;5&quot;/&gt;&lt;property id=&quot;20300&quot; value=&quot;Slide 102&quot;/&gt;&lt;property id=&quot;20307&quot; value=&quot;491&quot;/&gt;&lt;/object&gt;&lt;object type=&quot;3&quot; unique_id=&quot;34597&quot;&gt;&lt;property id=&quot;20148&quot; value=&quot;5&quot;/&gt;&lt;property id=&quot;20300&quot; value=&quot;Slide 103&quot;/&gt;&lt;property id=&quot;20307&quot; value=&quot;492&quot;/&gt;&lt;/object&gt;&lt;object type=&quot;3&quot; unique_id=&quot;34598&quot;&gt;&lt;property id=&quot;20148&quot; value=&quot;5&quot;/&gt;&lt;property id=&quot;20300&quot; value=&quot;Slide 104&quot;/&gt;&lt;property id=&quot;20307&quot; value=&quot;493&quot;/&gt;&lt;/object&gt;&lt;object type=&quot;3&quot; unique_id=&quot;34599&quot;&gt;&lt;property id=&quot;20148&quot; value=&quot;5&quot;/&gt;&lt;property id=&quot;20300&quot; value=&quot;Slide 105&quot;/&gt;&lt;property id=&quot;20307&quot; value=&quot;494&quot;/&gt;&lt;/object&gt;&lt;object type=&quot;3&quot; unique_id=&quot;34604&quot;&gt;&lt;property id=&quot;20148&quot; value=&quot;5&quot;/&gt;&lt;property id=&quot;20300&quot; value=&quot;Slide 11&quot;/&gt;&lt;property id=&quot;20307&quot; value=&quot;495&quot;/&gt;&lt;/object&gt;&lt;object type=&quot;3&quot; unique_id=&quot;34605&quot;&gt;&lt;property id=&quot;20148&quot; value=&quot;5&quot;/&gt;&lt;property id=&quot;20300&quot; value=&quot;Slide 12&quot;/&gt;&lt;property id=&quot;20307&quot; value=&quot;496&quot;/&gt;&lt;/object&gt;&lt;object type=&quot;3&quot; unique_id=&quot;34606&quot;&gt;&lt;property id=&quot;20148&quot; value=&quot;5&quot;/&gt;&lt;property id=&quot;20300&quot; value=&quot;Slide 19&quot;/&gt;&lt;property id=&quot;20307&quot; value=&quot;497&quot;/&gt;&lt;/object&gt;&lt;object type=&quot;3&quot; unique_id=&quot;34607&quot;&gt;&lt;property id=&quot;20148&quot; value=&quot;5&quot;/&gt;&lt;property id=&quot;20300&quot; value=&quot;Slide 20&quot;/&gt;&lt;property id=&quot;20307&quot; value=&quot;498&quot;/&gt;&lt;/object&gt;&lt;object type=&quot;3&quot; unique_id=&quot;34608&quot;&gt;&lt;property id=&quot;20148&quot; value=&quot;5&quot;/&gt;&lt;property id=&quot;20300&quot; value=&quot;Slide 28 - &amp;quot;Download custom styles&amp;quot;&quot;/&gt;&lt;property id=&quot;20307&quot; value=&quot;499&quot;/&gt;&lt;/object&gt;&lt;object type=&quot;3&quot; unique_id=&quot;34609&quot;&gt;&lt;property id=&quot;20148&quot; value=&quot;5&quot;/&gt;&lt;property id=&quot;20300&quot; value=&quot;Slide 29&quot;/&gt;&lt;property id=&quot;20307&quot; value=&quot;506&quot;/&gt;&lt;/object&gt;&lt;object type=&quot;3&quot; unique_id=&quot;34610&quot;&gt;&lt;property id=&quot;20148&quot; value=&quot;5&quot;/&gt;&lt;property id=&quot;20300&quot; value=&quot;Slide 30&quot;/&gt;&lt;property id=&quot;20307&quot; value=&quot;500&quot;/&gt;&lt;/object&gt;&lt;object type=&quot;3&quot; unique_id=&quot;34611&quot;&gt;&lt;property id=&quot;20148&quot; value=&quot;5&quot;/&gt;&lt;property id=&quot;20300&quot; value=&quot;Slide 31&quot;/&gt;&lt;property id=&quot;20307&quot; value=&quot;501&quot;/&gt;&lt;/object&gt;&lt;object type=&quot;3&quot; unique_id=&quot;34612&quot;&gt;&lt;property id=&quot;20148&quot; value=&quot;5&quot;/&gt;&lt;property id=&quot;20300&quot; value=&quot;Slide 32&quot;/&gt;&lt;property id=&quot;20307&quot; value=&quot;502&quot;/&gt;&lt;/object&gt;&lt;object type=&quot;3&quot; unique_id=&quot;34613&quot;&gt;&lt;property id=&quot;20148&quot; value=&quot;5&quot;/&gt;&lt;property id=&quot;20300&quot; value=&quot;Slide 33&quot;/&gt;&lt;property id=&quot;20307&quot; value=&quot;503&quot;/&gt;&lt;/object&gt;&lt;object type=&quot;3&quot; unique_id=&quot;34614&quot;&gt;&lt;property id=&quot;20148&quot; value=&quot;5&quot;/&gt;&lt;property id=&quot;20300&quot; value=&quot;Slide 34&quot;/&gt;&lt;property id=&quot;20307&quot; value=&quot;504&quot;/&gt;&lt;/object&gt;&lt;object type=&quot;3&quot; unique_id=&quot;34615&quot;&gt;&lt;property id=&quot;20148&quot; value=&quot;5&quot;/&gt;&lt;property id=&quot;20300&quot; value=&quot;Slide 35&quot;/&gt;&lt;property id=&quot;20307&quot; value=&quot;505&quot;/&gt;&lt;/object&gt;&lt;object type=&quot;3&quot; unique_id=&quot;34616&quot;&gt;&lt;property id=&quot;20148&quot; value=&quot;5&quot;/&gt;&lt;property id=&quot;20300&quot; value=&quot;Slide 36&quot;/&gt;&lt;property id=&quot;20307&quot; value=&quot;507&quot;/&gt;&lt;/object&gt;&lt;object type=&quot;3&quot; unique_id=&quot;34617&quot;&gt;&lt;property id=&quot;20148&quot; value=&quot;5&quot;/&gt;&lt;property id=&quot;20300&quot; value=&quot;Slide 37&quot;/&gt;&lt;property id=&quot;20307&quot; value=&quot;508&quot;/&gt;&lt;/object&gt;&lt;object type=&quot;3&quot; unique_id=&quot;34619&quot;&gt;&lt;property id=&quot;20148&quot; value=&quot;5&quot;/&gt;&lt;property id=&quot;20300&quot; value=&quot;Slide 78&quot;/&gt;&lt;property id=&quot;20307&quot; value=&quot;510&quot;/&gt;&lt;/object&gt;&lt;object type=&quot;3&quot; unique_id=&quot;34620&quot;&gt;&lt;property id=&quot;20148&quot; value=&quot;5&quot;/&gt;&lt;property id=&quot;20300&quot; value=&quot;Slide 79&quot;/&gt;&lt;property id=&quot;20307&quot; value=&quot;511&quot;/&gt;&lt;/object&gt;&lt;object type=&quot;3&quot; unique_id=&quot;34621&quot;&gt;&lt;property id=&quot;20148&quot; value=&quot;5&quot;/&gt;&lt;property id=&quot;20300&quot; value=&quot;Slide 80 - &amp;quot;Manage the library layout&amp;quot;&quot;/&gt;&lt;property id=&quot;20307&quot; value=&quot;512&quot;/&gt;&lt;/object&gt;&lt;object type=&quot;3&quot; unique_id=&quot;34622&quot;&gt;&lt;property id=&quot;20148&quot; value=&quot;5&quot;/&gt;&lt;property id=&quot;20300&quot; value=&quot;Slide 81&quot;/&gt;&lt;property id=&quot;20307&quot; value=&quot;513&quot;/&gt;&lt;/object&gt;&lt;object type=&quot;3&quot; unique_id=&quot;34623&quot;&gt;&lt;property id=&quot;20148&quot; value=&quot;5&quot;/&gt;&lt;property id=&quot;20300&quot; value=&quot;Slide 82&quot;/&gt;&lt;property id=&quot;20307&quot; value=&quot;514&quot;/&gt;&lt;/object&gt;&lt;object type=&quot;3&quot; unique_id=&quot;34624&quot;&gt;&lt;property id=&quot;20148&quot; value=&quot;5&quot;/&gt;&lt;property id=&quot;20300&quot; value=&quot;Slide 88 - &amp;quot;Working with Smart Groups&amp;quot;&quot;/&gt;&lt;property id=&quot;20307&quot; value=&quot;516&quot;/&gt;&lt;/object&gt;&lt;object type=&quot;3&quot; unique_id=&quot;34625&quot;&gt;&lt;property id=&quot;20148&quot; value=&quot;5&quot;/&gt;&lt;property id=&quot;20300&quot; value=&quot;Slide 89&quot;/&gt;&lt;property id=&quot;20307&quot; value=&quot;517&quot;/&gt;&lt;/object&gt;&lt;object type=&quot;3&quot; unique_id=&quot;34626&quot;&gt;&lt;property id=&quot;20148&quot; value=&quot;5&quot;/&gt;&lt;property id=&quot;20300&quot; value=&quot;Slide 90&quot;/&gt;&lt;property id=&quot;20307&quot; value=&quot;518&quot;/&gt;&lt;/object&gt;&lt;object type=&quot;3&quot; unique_id=&quot;34627&quot;&gt;&lt;property id=&quot;20148&quot; value=&quot;5&quot;/&gt;&lt;property id=&quot;20300&quot; value=&quot;Slide 91&quot;/&gt;&lt;property id=&quot;20307&quot; value=&quot;519&quot;/&gt;&lt;/object&gt;&lt;object type=&quot;3&quot; unique_id=&quot;34628&quot;&gt;&lt;property id=&quot;20148&quot; value=&quot;5&quot;/&gt;&lt;property id=&quot;20300&quot; value=&quot;Slide 92&quot;/&gt;&lt;property id=&quot;20307&quot; value=&quot;520&quot;/&gt;&lt;/object&gt;&lt;object type=&quot;3&quot; unique_id=&quot;34629&quot;&gt;&lt;property id=&quot;20148&quot; value=&quot;5&quot;/&gt;&lt;property id=&quot;20300&quot; value=&quot;Slide 93&quot;/&gt;&lt;property id=&quot;20307&quot; value=&quot;521&quot;/&gt;&lt;/object&gt;&lt;object type=&quot;3&quot; unique_id=&quot;34630&quot;&gt;&lt;property id=&quot;20148&quot; value=&quot;5&quot;/&gt;&lt;property id=&quot;20300&quot; value=&quot;Slide 94&quot;/&gt;&lt;property id=&quot;20307&quot; value=&quot;522&quot;/&gt;&lt;/object&gt;&lt;object type=&quot;3&quot; unique_id=&quot;34631&quot;&gt;&lt;property id=&quot;20148&quot; value=&quot;5&quot;/&gt;&lt;property id=&quot;20300&quot; value=&quot;Slide 95&quot;/&gt;&lt;property id=&quot;20307&quot; value=&quot;523&quot;/&gt;&lt;/object&gt;&lt;object type=&quot;3&quot; unique_id=&quot;34632&quot;&gt;&lt;property id=&quot;20148&quot; value=&quot;5&quot;/&gt;&lt;property id=&quot;20300&quot; value=&quot;Slide 100&quot;/&gt;&lt;property id=&quot;20307&quot; value=&quot;524&quot;/&gt;&lt;/object&gt;&lt;object type=&quot;3&quot; unique_id=&quot;34633&quot;&gt;&lt;property id=&quot;20148&quot; value=&quot;5&quot;/&gt;&lt;property id=&quot;20300&quot; value=&quot;Slide 106&quot;/&gt;&lt;property id=&quot;20307&quot; value=&quot;534&quot;/&gt;&lt;/object&gt;&lt;object type=&quot;3&quot; unique_id=&quot;34634&quot;&gt;&lt;property id=&quot;20148&quot; value=&quot;5&quot;/&gt;&lt;property id=&quot;20300&quot; value=&quot;Slide 125&quot;/&gt;&lt;property id=&quot;20307&quot; value=&quot;535&quot;/&gt;&lt;/object&gt;&lt;object type=&quot;3&quot; unique_id=&quot;34635&quot;&gt;&lt;property id=&quot;20148&quot; value=&quot;5&quot;/&gt;&lt;property id=&quot;20300&quot; value=&quot;Slide 129&quot;/&gt;&lt;property id=&quot;20307&quot; value=&quot;536&quot;/&gt;&lt;/object&gt;&lt;object type=&quot;3&quot; unique_id=&quot;34636&quot;&gt;&lt;property id=&quot;20148&quot; value=&quot;5&quot;/&gt;&lt;property id=&quot;20300&quot; value=&quot;Slide 130&quot;/&gt;&lt;property id=&quot;20307&quot; value=&quot;537&quot;/&gt;&lt;/object&gt;&lt;object type=&quot;3&quot; unique_id=&quot;34637&quot;&gt;&lt;property id=&quot;20148&quot; value=&quot;5&quot;/&gt;&lt;property id=&quot;20300&quot; value=&quot;Slide 131 - &amp;quot;Export from Google Scholar&amp;quot;&quot;/&gt;&lt;property id=&quot;20307&quot; value=&quot;541&quot;/&gt;&lt;/object&gt;&lt;object type=&quot;3&quot; unique_id=&quot;34638&quot;&gt;&lt;property id=&quot;20148&quot; value=&quot;5&quot;/&gt;&lt;property id=&quot;20300&quot; value=&quot;Slide 132&quot;/&gt;&lt;property id=&quot;20307&quot; value=&quot;543&quot;/&gt;&lt;/object&gt;&lt;object type=&quot;3&quot; unique_id=&quot;34639&quot;&gt;&lt;property id=&quot;20148&quot; value=&quot;5&quot;/&gt;&lt;property id=&quot;20300&quot; value=&quot;Slide 133&quot;/&gt;&lt;property id=&quot;20307&quot; value=&quot;544&quot;/&gt;&lt;/object&gt;&lt;object type=&quot;3&quot; unique_id=&quot;34640&quot;&gt;&lt;property id=&quot;20148&quot; value=&quot;5&quot;/&gt;&lt;property id=&quot;20300&quot; value=&quot;Slide 134&quot;/&gt;&lt;property id=&quot;20307&quot; value=&quot;545&quot;/&gt;&lt;/object&gt;&lt;object type=&quot;3&quot; unique_id=&quot;34641&quot;&gt;&lt;property id=&quot;20148&quot; value=&quot;5&quot;/&gt;&lt;property id=&quot;20300&quot; value=&quot;Slide 135&quot;/&gt;&lt;property id=&quot;20307&quot; value=&quot;568&quot;/&gt;&lt;/object&gt;&lt;object type=&quot;3&quot; unique_id=&quot;34642&quot;&gt;&lt;property id=&quot;20148&quot; value=&quot;5&quot;/&gt;&lt;property id=&quot;20300&quot; value=&quot;Slide 136 - &amp;quot;Export from DelphiS&amp;quot;&quot;/&gt;&lt;property id=&quot;20307&quot; value=&quot;525&quot;/&gt;&lt;/object&gt;&lt;object type=&quot;3&quot; unique_id=&quot;34643&quot;&gt;&lt;property id=&quot;20148&quot; value=&quot;5&quot;/&gt;&lt;property id=&quot;20300&quot; value=&quot;Slide 137&quot;/&gt;&lt;property id=&quot;20307&quot; value=&quot;526&quot;/&gt;&lt;/object&gt;&lt;object type=&quot;3&quot; unique_id=&quot;34644&quot;&gt;&lt;property id=&quot;20148&quot; value=&quot;5&quot;/&gt;&lt;property id=&quot;20300&quot; value=&quot;Slide 138&quot;/&gt;&lt;property id=&quot;20307&quot; value=&quot;527&quot;/&gt;&lt;/object&gt;&lt;object type=&quot;3&quot; unique_id=&quot;34645&quot;&gt;&lt;property id=&quot;20148&quot; value=&quot;5&quot;/&gt;&lt;property id=&quot;20300&quot; value=&quot;Slide 139&quot;/&gt;&lt;property id=&quot;20307&quot; value=&quot;528&quot;/&gt;&lt;/object&gt;&lt;object type=&quot;3&quot; unique_id=&quot;34646&quot;&gt;&lt;property id=&quot;20148&quot; value=&quot;5&quot;/&gt;&lt;property id=&quot;20300&quot; value=&quot;Slide 140&quot;/&gt;&lt;property id=&quot;20307&quot; value=&quot;529&quot;/&gt;&lt;/object&gt;&lt;object type=&quot;3&quot; unique_id=&quot;34647&quot;&gt;&lt;property id=&quot;20148&quot; value=&quot;5&quot;/&gt;&lt;property id=&quot;20300&quot; value=&quot;Slide 141&quot;/&gt;&lt;property id=&quot;20307&quot; value=&quot;530&quot;/&gt;&lt;/object&gt;&lt;object type=&quot;3&quot; unique_id=&quot;34648&quot;&gt;&lt;property id=&quot;20148&quot; value=&quot;5&quot;/&gt;&lt;property id=&quot;20300&quot; value=&quot;Slide 144&quot;/&gt;&lt;property id=&quot;20307&quot; value=&quot;538&quot;/&gt;&lt;/object&gt;&lt;object type=&quot;3&quot; unique_id=&quot;34649&quot;&gt;&lt;property id=&quot;20148&quot; value=&quot;5&quot;/&gt;&lt;property id=&quot;20300&quot; value=&quot;Slide 149 - &amp;quot;Manage duplicates&amp;quot;&quot;/&gt;&lt;property id=&quot;20307&quot; value=&quot;546&quot;/&gt;&lt;/object&gt;&lt;object type=&quot;3&quot; unique_id=&quot;34650&quot;&gt;&lt;property id=&quot;20148&quot; value=&quot;5&quot;/&gt;&lt;property id=&quot;20300&quot; value=&quot;Slide 150&quot;/&gt;&lt;property id=&quot;20307&quot; value=&quot;547&quot;/&gt;&lt;/object&gt;&lt;object type=&quot;3&quot; unique_id=&quot;34651&quot;&gt;&lt;property id=&quot;20148&quot; value=&quot;5&quot;/&gt;&lt;property id=&quot;20300&quot; value=&quot;Slide 151&quot;/&gt;&lt;property id=&quot;20307&quot; value=&quot;548&quot;/&gt;&lt;/object&gt;&lt;object type=&quot;3&quot; unique_id=&quot;34652&quot;&gt;&lt;property id=&quot;20148&quot; value=&quot;5&quot;/&gt;&lt;property id=&quot;20300&quot; value=&quot;Slide 152&quot;/&gt;&lt;property id=&quot;20307&quot; value=&quot;549&quot;/&gt;&lt;/object&gt;&lt;object type=&quot;3&quot; unique_id=&quot;34653&quot;&gt;&lt;property id=&quot;20148&quot; value=&quot;5&quot;/&gt;&lt;property id=&quot;20300&quot; value=&quot;Slide 154&quot;/&gt;&lt;property id=&quot;20307&quot; value=&quot;539&quot;/&gt;&lt;/object&gt;&lt;object type=&quot;3&quot; unique_id=&quot;34654&quot;&gt;&lt;property id=&quot;20148&quot; value=&quot;5&quot;/&gt;&lt;property id=&quot;20300&quot; value=&quot;Slide 155&quot;/&gt;&lt;property id=&quot;20307&quot; value=&quot;540&quot;/&gt;&lt;/object&gt;&lt;object type=&quot;3&quot; unique_id=&quot;34655&quot;&gt;&lt;property id=&quot;20148&quot; value=&quot;5&quot;/&gt;&lt;property id=&quot;20300&quot; value=&quot;Slide 164&quot;/&gt;&lt;property id=&quot;20307&quot; value=&quot;569&quot;/&gt;&lt;/object&gt;&lt;object type=&quot;3&quot; unique_id=&quot;34656&quot;&gt;&lt;property id=&quot;20148&quot; value=&quot;5&quot;/&gt;&lt;property id=&quot;20300&quot; value=&quot;Slide 168&quot;/&gt;&lt;property id=&quot;20307&quot; value=&quot;570&quot;/&gt;&lt;/object&gt;&lt;object type=&quot;3&quot; unique_id=&quot;34657&quot;&gt;&lt;property id=&quot;20148&quot; value=&quot;5&quot;/&gt;&lt;property id=&quot;20300&quot; value=&quot;Slide 175 - &amp;quot;Working with EndNote Online&amp;quot;&quot;/&gt;&lt;property id=&quot;20307&quot; value=&quot;553&quot;/&gt;&lt;/object&gt;&lt;object type=&quot;3&quot; unique_id=&quot;34658&quot;&gt;&lt;property id=&quot;20148&quot; value=&quot;5&quot;/&gt;&lt;property id=&quot;20300&quot; value=&quot;Slide 176&quot;/&gt;&lt;property id=&quot;20307&quot; value=&quot;554&quot;/&gt;&lt;/object&gt;&lt;object type=&quot;3&quot; unique_id=&quot;34659&quot;&gt;&lt;property id=&quot;20148&quot; value=&quot;5&quot;/&gt;&lt;property id=&quot;20300&quot; value=&quot;Slide 177&quot;/&gt;&lt;property id=&quot;20307&quot; value=&quot;555&quot;/&gt;&lt;/object&gt;&lt;object type=&quot;3&quot; unique_id=&quot;34660&quot;&gt;&lt;property id=&quot;20148&quot; value=&quot;5&quot;/&gt;&lt;property id=&quot;20300&quot; value=&quot;Slide 178&quot;/&gt;&lt;property id=&quot;20307&quot; value=&quot;556&quot;/&gt;&lt;/object&gt;&lt;object type=&quot;3&quot; unique_id=&quot;34661&quot;&gt;&lt;property id=&quot;20148&quot; value=&quot;5&quot;/&gt;&lt;property id=&quot;20300&quot; value=&quot;Slide 179&quot;/&gt;&lt;property id=&quot;20307&quot; value=&quot;557&quot;/&gt;&lt;/object&gt;&lt;object type=&quot;3&quot; unique_id=&quot;34662&quot;&gt;&lt;property id=&quot;20148&quot; value=&quot;5&quot;/&gt;&lt;property id=&quot;20300&quot; value=&quot;Slide 180&quot;/&gt;&lt;property id=&quot;20307&quot; value=&quot;558&quot;/&gt;&lt;/object&gt;&lt;object type=&quot;3&quot; unique_id=&quot;34663&quot;&gt;&lt;property id=&quot;20148&quot; value=&quot;5&quot;/&gt;&lt;property id=&quot;20300&quot; value=&quot;Slide 181&quot;/&gt;&lt;property id=&quot;20307&quot; value=&quot;571&quot;/&gt;&lt;/object&gt;&lt;object type=&quot;3&quot; unique_id=&quot;34665&quot;&gt;&lt;property id=&quot;20148&quot; value=&quot;5&quot;/&gt;&lt;property id=&quot;20300&quot; value=&quot;Slide 182&quot;/&gt;&lt;property id=&quot;20307&quot; value=&quot;572&quot;/&gt;&lt;/object&gt;&lt;object type=&quot;3&quot; unique_id=&quot;34666&quot;&gt;&lt;property id=&quot;20148&quot; value=&quot;5&quot;/&gt;&lt;property id=&quot;20300&quot; value=&quot;Slide 183&quot;/&gt;&lt;property id=&quot;20307&quot; value=&quot;560&quot;/&gt;&lt;/object&gt;&lt;object type=&quot;3&quot; unique_id=&quot;34667&quot;&gt;&lt;property id=&quot;20148&quot; value=&quot;5&quot;/&gt;&lt;property id=&quot;20300&quot; value=&quot;Slide 184&quot;/&gt;&lt;property id=&quot;20307&quot; value=&quot;561&quot;/&gt;&lt;/object&gt;&lt;object type=&quot;3&quot; unique_id=&quot;34668&quot;&gt;&lt;property id=&quot;20148&quot; value=&quot;5&quot;/&gt;&lt;property id=&quot;20300&quot; value=&quot;Slide 185&quot;/&gt;&lt;property id=&quot;20307&quot; value=&quot;562&quot;/&gt;&lt;/object&gt;&lt;object type=&quot;3&quot; unique_id=&quot;34669&quot;&gt;&lt;property id=&quot;20148&quot; value=&quot;5&quot;/&gt;&lt;property id=&quot;20300&quot; value=&quot;Slide 186&quot;/&gt;&lt;property id=&quot;20307&quot; value=&quot;563&quot;/&gt;&lt;/object&gt;&lt;object type=&quot;3&quot; unique_id=&quot;34670&quot;&gt;&lt;property id=&quot;20148&quot; value=&quot;5&quot;/&gt;&lt;property id=&quot;20300&quot; value=&quot;Slide 187&quot;/&gt;&lt;property id=&quot;20307&quot; value=&quot;565&quot;/&gt;&lt;/object&gt;&lt;object type=&quot;3&quot; unique_id=&quot;34671&quot;&gt;&lt;property id=&quot;20148&quot; value=&quot;5&quot;/&gt;&lt;property id=&quot;20300&quot; value=&quot;Slide 188&quot;/&gt;&lt;property id=&quot;20307&quot; value=&quot;567&quot;/&gt;&lt;/object&gt;&lt;object type=&quot;3&quot; unique_id=&quot;34672&quot;&gt;&lt;property id=&quot;20148&quot; value=&quot;5&quot;/&gt;&lt;property id=&quot;20300&quot; value=&quot;Slide 189 - &amp;quot;Using Word with EndNote Online&amp;quot;&quot;/&gt;&lt;property id=&quot;20307&quot; value=&quot;573&quot;/&gt;&lt;/object&gt;&lt;object type=&quot;3&quot; unique_id=&quot;34673&quot;&gt;&lt;property id=&quot;20148&quot; value=&quot;5&quot;/&gt;&lt;property id=&quot;20300&quot; value=&quot;Slide 190&quot;/&gt;&lt;property id=&quot;20307&quot; value=&quot;574&quot;/&gt;&lt;/object&gt;&lt;object type=&quot;3&quot; unique_id=&quot;34674&quot;&gt;&lt;property id=&quot;20148&quot; value=&quot;5&quot;/&gt;&lt;property id=&quot;20300&quot; value=&quot;Slide 191&quot;/&gt;&lt;property id=&quot;20307&quot; value=&quot;575&quot;/&gt;&lt;/object&gt;&lt;object type=&quot;3&quot; unique_id=&quot;34675&quot;&gt;&lt;property id=&quot;20148&quot; value=&quot;5&quot;/&gt;&lt;property id=&quot;20300&quot; value=&quot;Slide 192&quot;/&gt;&lt;property id=&quot;20307&quot; value=&quot;576&quot;/&gt;&lt;/object&gt;&lt;object type=&quot;3&quot; unique_id=&quot;34676&quot;&gt;&lt;property id=&quot;20148&quot; value=&quot;5&quot;/&gt;&lt;property id=&quot;20300&quot; value=&quot;Slide 193&quot;/&gt;&lt;property id=&quot;20307&quot; value=&quot;577&quot;/&gt;&lt;/object&gt;&lt;object type=&quot;3&quot; unique_id=&quot;34677&quot;&gt;&lt;property id=&quot;20148&quot; value=&quot;5&quot;/&gt;&lt;property id=&quot;20300&quot; value=&quot;Slide 194&quot;/&gt;&lt;property id=&quot;20307&quot; value=&quot;578&quot;/&gt;&lt;/object&gt;&lt;object type=&quot;3&quot; unique_id=&quot;34678&quot;&gt;&lt;property id=&quot;20148&quot; value=&quot;5&quot;/&gt;&lt;property id=&quot;20300&quot; value=&quot;Slide 195&quot;/&gt;&lt;property id=&quot;20307&quot; value=&quot;579&quot;/&gt;&lt;/object&gt;&lt;object type=&quot;3&quot; unique_id=&quot;34679&quot;&gt;&lt;property id=&quot;20148&quot; value=&quot;5&quot;/&gt;&lt;property id=&quot;20300&quot; value=&quot;Slide 196&quot;/&gt;&lt;property id=&quot;20307&quot; value=&quot;580&quot;/&gt;&lt;/object&gt;&lt;object type=&quot;3&quot; unique_id=&quot;34680&quot;&gt;&lt;property id=&quot;20148&quot; value=&quot;5&quot;/&gt;&lt;property id=&quot;20300&quot; value=&quot;Slide 197&quot;/&gt;&lt;property id=&quot;20307&quot; value=&quot;581&quot;/&gt;&lt;/object&gt;&lt;object type=&quot;3&quot; unique_id=&quot;34681&quot;&gt;&lt;property id=&quot;20148&quot; value=&quot;5&quot;/&gt;&lt;property id=&quot;20300&quot; value=&quot;Slide 198&quot;/&gt;&lt;property id=&quot;20307&quot; value=&quot;582&quot;/&gt;&lt;/object&gt;&lt;object type=&quot;3&quot; unique_id=&quot;34682&quot;&gt;&lt;property id=&quot;20148&quot; value=&quot;5&quot;/&gt;&lt;property id=&quot;20300&quot; value=&quot;Slide 199&quot;/&gt;&lt;property id=&quot;20307&quot; value=&quot;583&quot;/&gt;&lt;/object&gt;&lt;object type=&quot;3&quot; unique_id=&quot;34683&quot;&gt;&lt;property id=&quot;20148&quot; value=&quot;5&quot;/&gt;&lt;property id=&quot;20300&quot; value=&quot;Slide 200&quot;/&gt;&lt;property id=&quot;20307&quot; value=&quot;584&quot;/&gt;&lt;/object&gt;&lt;object type=&quot;3&quot; unique_id=&quot;34684&quot;&gt;&lt;property id=&quot;20148&quot; value=&quot;5&quot;/&gt;&lt;property id=&quot;20300&quot; value=&quot;Slide 201&quot;/&gt;&lt;property id=&quot;20307&quot; value=&quot;585&quot;/&gt;&lt;/object&gt;&lt;object type=&quot;3&quot; unique_id=&quot;34685&quot;&gt;&lt;property id=&quot;20148&quot; value=&quot;5&quot;/&gt;&lt;property id=&quot;20300&quot; value=&quot;Slide 203&quot;/&gt;&lt;property id=&quot;20307&quot; value=&quot;586&quot;/&gt;&lt;/object&gt;&lt;object type=&quot;3&quot; unique_id=&quot;34686&quot;&gt;&lt;property id=&quot;20148&quot; value=&quot;5&quot;/&gt;&lt;property id=&quot;20300&quot; value=&quot;Slide 204&quot;/&gt;&lt;property id=&quot;20307&quot; value=&quot;587&quot;/&gt;&lt;/object&gt;&lt;object type=&quot;3&quot; unique_id=&quot;34687&quot;&gt;&lt;property id=&quot;20148&quot; value=&quot;5&quot;/&gt;&lt;property id=&quot;20300&quot; value=&quot;Slide 205&quot;/&gt;&lt;property id=&quot;20307&quot; value=&quot;588&quot;/&gt;&lt;/object&gt;&lt;object type=&quot;3&quot; unique_id=&quot;34688&quot;&gt;&lt;property id=&quot;20148&quot; value=&quot;5&quot;/&gt;&lt;property id=&quot;20300&quot; value=&quot;Slide 206&quot;/&gt;&lt;property id=&quot;20307&quot; value=&quot;589&quot;/&gt;&lt;/object&gt;&lt;object type=&quot;3&quot; unique_id=&quot;40100&quot;&gt;&lt;property id=&quot;20148&quot; value=&quot;5&quot;/&gt;&lt;property id=&quot;20300&quot; value=&quot;Slide 174&quot;/&gt;&lt;property id=&quot;20307&quot; value=&quot;591&quot;/&gt;&lt;/object&gt;&lt;/object&gt;&lt;object type=&quot;4&quot; unique_id=&quot;11065&quot;&gt;&lt;/object&gt;&lt;object type=&quot;10&quot; unique_id=&quot;11698&quot;&gt;&lt;object type=&quot;11&quot; unique_id=&quot;11699&quot;&gt;&lt;property id=&quot;20180&quot; value=&quot;1&quot;/&gt;&lt;property id=&quot;20181&quot; value=&quot;1&quot;/&gt;&lt;property id=&quot;20182&quot; value=&quot;0&quot;/&gt;&lt;property id=&quot;20183&quot; value=&quot;1&quot;/&gt;&lt;/object&gt;&lt;object type=&quot;12&quot; unique_id=&quot;27447&quot;&gt;&lt;/object&gt;&lt;/object&gt;&lt;/object&gt;&lt;/database&gt;"/>
  <p:tag name="SECTOMILLISECCONVERTED" val="1"/>
</p:tagLst>
</file>

<file path=ppt/theme/theme1.xml><?xml version="1.0" encoding="utf-8"?>
<a:theme xmlns:a="http://schemas.openxmlformats.org/drawingml/2006/main" name="Presentation master linda new brand">
  <a:themeElements>
    <a:clrScheme name="Presentation master linda new brand 2">
      <a:dk1>
        <a:srgbClr val="A4AEB5"/>
      </a:dk1>
      <a:lt1>
        <a:srgbClr val="FFFFFF"/>
      </a:lt1>
      <a:dk2>
        <a:srgbClr val="005C84"/>
      </a:dk2>
      <a:lt2>
        <a:srgbClr val="CCE5E9"/>
      </a:lt2>
      <a:accent1>
        <a:srgbClr val="F0AB00"/>
      </a:accent1>
      <a:accent2>
        <a:srgbClr val="0098C3"/>
      </a:accent2>
      <a:accent3>
        <a:srgbClr val="AAB5C2"/>
      </a:accent3>
      <a:accent4>
        <a:srgbClr val="DADADA"/>
      </a:accent4>
      <a:accent5>
        <a:srgbClr val="F6D2AA"/>
      </a:accent5>
      <a:accent6>
        <a:srgbClr val="0089B0"/>
      </a:accent6>
      <a:hlink>
        <a:srgbClr val="CCE5E9"/>
      </a:hlink>
      <a:folHlink>
        <a:srgbClr val="E1D9DF"/>
      </a:folHlink>
    </a:clrScheme>
    <a:fontScheme name="Presentation master linda new brand">
      <a:majorFont>
        <a:latin typeface="Lucida Sans"/>
        <a:ea typeface="ＭＳ Ｐゴシック"/>
        <a:cs typeface="Arial"/>
      </a:majorFont>
      <a:minorFont>
        <a:latin typeface="Lucida Sans"/>
        <a:ea typeface="ＭＳ Ｐゴシック"/>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a:spPr>
      <a:bodyPr/>
      <a:lstStyle>
        <a:defPPr>
          <a:defRPr/>
        </a:defPPr>
      </a:lstStyle>
    </a:spDef>
    <a:lnDef>
      <a:spPr bwMode="auto">
        <a:noFill/>
        <a:ln w="57150" cap="flat" cmpd="sng" algn="ctr">
          <a:solidFill>
            <a:srgbClr val="FF0066"/>
          </a:solidFill>
          <a:prstDash val="solid"/>
          <a:round/>
          <a:headEnd type="none" w="med" len="med"/>
          <a:tailEnd type="triangle" w="lg" len="lg"/>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a:spPr>
      <a:bodyPr/>
      <a:lstStyle/>
    </a:lnDef>
    <a:txDef>
      <a:spPr bwMode="auto">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a:spPr>
      <a:bodyPr>
        <a:spAutoFit/>
      </a:bodyPr>
      <a:lstStyle>
        <a:defPPr algn="l" eaLnBrk="1" hangingPunct="1">
          <a:defRPr sz="2400" b="1" dirty="0" smtClean="0">
            <a:solidFill>
              <a:srgbClr val="000000"/>
            </a:solidFill>
            <a:latin typeface="Lucida Sans" pitchFamily="34" charset="0"/>
          </a:defRPr>
        </a:defPPr>
      </a:lstStyle>
    </a:txDef>
  </a:objectDefaults>
  <a:extraClrSchemeLst>
    <a:extraClrScheme>
      <a:clrScheme name="Presentation master linda new brand 1">
        <a:dk1>
          <a:srgbClr val="A4AEB5"/>
        </a:dk1>
        <a:lt1>
          <a:srgbClr val="FFFFFF"/>
        </a:lt1>
        <a:dk2>
          <a:srgbClr val="005C84"/>
        </a:dk2>
        <a:lt2>
          <a:srgbClr val="CCE5E9"/>
        </a:lt2>
        <a:accent1>
          <a:srgbClr val="FCEECC"/>
        </a:accent1>
        <a:accent2>
          <a:srgbClr val="F8DAD0"/>
        </a:accent2>
        <a:accent3>
          <a:srgbClr val="AAB5C2"/>
        </a:accent3>
        <a:accent4>
          <a:srgbClr val="DADADA"/>
        </a:accent4>
        <a:accent5>
          <a:srgbClr val="FDF5E2"/>
        </a:accent5>
        <a:accent6>
          <a:srgbClr val="E1C5BC"/>
        </a:accent6>
        <a:hlink>
          <a:srgbClr val="CCE5E9"/>
        </a:hlink>
        <a:folHlink>
          <a:srgbClr val="E1D9DF"/>
        </a:folHlink>
      </a:clrScheme>
      <a:clrMap bg1="dk2" tx1="lt1" bg2="dk1" tx2="lt2" accent1="accent1" accent2="accent2" accent3="accent3" accent4="accent4" accent5="accent5" accent6="accent6" hlink="hlink" folHlink="folHlink"/>
    </a:extraClrScheme>
    <a:extraClrScheme>
      <a:clrScheme name="Presentation master linda new brand 2">
        <a:dk1>
          <a:srgbClr val="A4AEB5"/>
        </a:dk1>
        <a:lt1>
          <a:srgbClr val="FFFFFF"/>
        </a:lt1>
        <a:dk2>
          <a:srgbClr val="005C84"/>
        </a:dk2>
        <a:lt2>
          <a:srgbClr val="CCE5E9"/>
        </a:lt2>
        <a:accent1>
          <a:srgbClr val="F0AB00"/>
        </a:accent1>
        <a:accent2>
          <a:srgbClr val="0098C3"/>
        </a:accent2>
        <a:accent3>
          <a:srgbClr val="AAB5C2"/>
        </a:accent3>
        <a:accent4>
          <a:srgbClr val="DADADA"/>
        </a:accent4>
        <a:accent5>
          <a:srgbClr val="F6D2AA"/>
        </a:accent5>
        <a:accent6>
          <a:srgbClr val="0089B0"/>
        </a:accent6>
        <a:hlink>
          <a:srgbClr val="CCE5E9"/>
        </a:hlink>
        <a:folHlink>
          <a:srgbClr val="E1D9DF"/>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31096</TotalTime>
  <Words>8921</Words>
  <Application>Microsoft Office PowerPoint</Application>
  <PresentationFormat>On-screen Show (4:3)</PresentationFormat>
  <Paragraphs>933</Paragraphs>
  <Slides>207</Slides>
  <Notes>191</Notes>
  <HiddenSlides>0</HiddenSlides>
  <MMClips>0</MMClips>
  <ScaleCrop>false</ScaleCrop>
  <HeadingPairs>
    <vt:vector size="4" baseType="variant">
      <vt:variant>
        <vt:lpstr>Theme</vt:lpstr>
      </vt:variant>
      <vt:variant>
        <vt:i4>1</vt:i4>
      </vt:variant>
      <vt:variant>
        <vt:lpstr>Slide Titles</vt:lpstr>
      </vt:variant>
      <vt:variant>
        <vt:i4>207</vt:i4>
      </vt:variant>
    </vt:vector>
  </HeadingPairs>
  <TitlesOfParts>
    <vt:vector size="208" baseType="lpstr">
      <vt:lpstr>Presentation master linda new brand</vt:lpstr>
      <vt:lpstr>EndNote X7 - basic graduate session - Mac</vt:lpstr>
      <vt:lpstr>What is EndNote for?</vt:lpstr>
      <vt:lpstr>Create or open a library</vt:lpstr>
      <vt:lpstr>PowerPoint Presentation</vt:lpstr>
      <vt:lpstr>PowerPoint Presentation</vt:lpstr>
      <vt:lpstr>PowerPoint Presentation</vt:lpstr>
      <vt:lpstr>Add a new reference</vt:lpstr>
      <vt:lpstr>Add a new reference</vt:lpstr>
      <vt:lpstr>PowerPoint Presentation</vt:lpstr>
      <vt:lpstr>PowerPoint Presentation</vt:lpstr>
      <vt:lpstr>PowerPoint Presentation</vt:lpstr>
      <vt:lpstr>PowerPoint Presentation</vt:lpstr>
      <vt:lpstr>More about record fields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Change the reference style</vt:lpstr>
      <vt:lpstr>Add all styles to the list</vt:lpstr>
      <vt:lpstr>PowerPoint Presentation</vt:lpstr>
      <vt:lpstr>PowerPoint Presentation</vt:lpstr>
      <vt:lpstr>PowerPoint Presentation</vt:lpstr>
      <vt:lpstr>PowerPoint Presentation</vt:lpstr>
      <vt:lpstr>PowerPoint Presentation</vt:lpstr>
      <vt:lpstr>Download custom styles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Edit the reference style</vt:lpstr>
      <vt:lpstr>PowerPoint Presentation</vt:lpstr>
      <vt:lpstr>PowerPoint Presentation</vt:lpstr>
      <vt:lpstr>PowerPoint Presentation</vt:lpstr>
      <vt:lpstr>Edit the reference style - citations</vt:lpstr>
      <vt:lpstr>PowerPoint Presentation</vt:lpstr>
      <vt:lpstr>PowerPoint Presentation</vt:lpstr>
      <vt:lpstr>PowerPoint Presentation</vt:lpstr>
      <vt:lpstr>PowerPoint Presentation</vt:lpstr>
      <vt:lpstr>PowerPoint Presentation</vt:lpstr>
      <vt:lpstr>PowerPoint Presentation</vt:lpstr>
      <vt:lpstr>Edit the reference style - bibliography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Templates - how they work</vt:lpstr>
      <vt:lpstr>PowerPoint Presentation</vt:lpstr>
      <vt:lpstr>PowerPoint Presentation</vt:lpstr>
      <vt:lpstr>PowerPoint Presentation</vt:lpstr>
      <vt:lpstr>Special characters in templates</vt:lpstr>
      <vt:lpstr>PowerPoint Presentation</vt:lpstr>
      <vt:lpstr>PowerPoint Presentation</vt:lpstr>
      <vt:lpstr>PowerPoint Presentation</vt:lpstr>
      <vt:lpstr>PowerPoint Presentation</vt:lpstr>
      <vt:lpstr>Apply an edited reference style</vt:lpstr>
      <vt:lpstr>PowerPoint Presentation</vt:lpstr>
      <vt:lpstr>PowerPoint Presentation</vt:lpstr>
      <vt:lpstr>PowerPoint Presentation</vt:lpstr>
      <vt:lpstr>PowerPoint Presentation</vt:lpstr>
      <vt:lpstr>Set some EndNote preferences</vt:lpstr>
      <vt:lpstr>PowerPoint Presentation</vt:lpstr>
      <vt:lpstr>PowerPoint Presentation</vt:lpstr>
      <vt:lpstr>PowerPoint Presentation</vt:lpstr>
      <vt:lpstr>PowerPoint Presentation</vt:lpstr>
      <vt:lpstr>PowerPoint Presentation</vt:lpstr>
      <vt:lpstr>PowerPoint Presentation</vt:lpstr>
      <vt:lpstr>Manage the library layout</vt:lpstr>
      <vt:lpstr>PowerPoint Presentation</vt:lpstr>
      <vt:lpstr>PowerPoint Presentation</vt:lpstr>
      <vt:lpstr>Sort references into groups</vt:lpstr>
      <vt:lpstr>PowerPoint Presentation</vt:lpstr>
      <vt:lpstr>PowerPoint Presentation</vt:lpstr>
      <vt:lpstr>PowerPoint Presentation</vt:lpstr>
      <vt:lpstr>PowerPoint Presentation</vt:lpstr>
      <vt:lpstr>Working with Smart Groups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Export database information to EndNote</vt:lpstr>
      <vt:lpstr>Search Web of Knowledge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Find full text of articles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Attach PDF files to records</vt:lpstr>
      <vt:lpstr>PowerPoint Presentation</vt:lpstr>
      <vt:lpstr>PowerPoint Presentation</vt:lpstr>
      <vt:lpstr>PowerPoint Presentation</vt:lpstr>
      <vt:lpstr>Use the PDF viewer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Export from Google Scholar</vt:lpstr>
      <vt:lpstr>PowerPoint Presentation</vt:lpstr>
      <vt:lpstr>PowerPoint Presentation</vt:lpstr>
      <vt:lpstr>PowerPoint Presentation</vt:lpstr>
      <vt:lpstr>PowerPoint Presentation</vt:lpstr>
      <vt:lpstr>Export from DelphiS</vt:lpstr>
      <vt:lpstr>PowerPoint Presentation</vt:lpstr>
      <vt:lpstr>PowerPoint Presentation</vt:lpstr>
      <vt:lpstr>PowerPoint Presentation</vt:lpstr>
      <vt:lpstr>PowerPoint Presentation</vt:lpstr>
      <vt:lpstr>PowerPoint Presentation</vt:lpstr>
      <vt:lpstr>Search and export from library catalogues</vt:lpstr>
      <vt:lpstr>PowerPoint Presentation</vt:lpstr>
      <vt:lpstr>PowerPoint Presentation</vt:lpstr>
      <vt:lpstr>PowerPoint Presentation</vt:lpstr>
      <vt:lpstr>PowerPoint Presentation</vt:lpstr>
      <vt:lpstr>PowerPoint Presentation</vt:lpstr>
      <vt:lpstr>PowerPoint Presentation</vt:lpstr>
      <vt:lpstr>Manage duplicates</vt:lpstr>
      <vt:lpstr>PowerPoint Presentation</vt:lpstr>
      <vt:lpstr>PowerPoint Presentation</vt:lpstr>
      <vt:lpstr>PowerPoint Presentation</vt:lpstr>
      <vt:lpstr>Use EndNote with Word</vt:lpstr>
      <vt:lpstr>PowerPoint Presentation</vt:lpstr>
      <vt:lpstr>PowerPoint Presentation</vt:lpstr>
      <vt:lpstr>Insert citations in a document</vt:lpstr>
      <vt:lpstr>Use EndNote with Word</vt:lpstr>
      <vt:lpstr>PowerPoint Presentation</vt:lpstr>
      <vt:lpstr>PowerPoint Presentation</vt:lpstr>
      <vt:lpstr>PowerPoint Presentation</vt:lpstr>
      <vt:lpstr>PowerPoint Presentation</vt:lpstr>
      <vt:lpstr>PowerPoint Presentation</vt:lpstr>
      <vt:lpstr>Edit citations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Manage the bibliography layout</vt:lpstr>
      <vt:lpstr>PowerPoint Presentation</vt:lpstr>
      <vt:lpstr>PowerPoint Presentation</vt:lpstr>
      <vt:lpstr>PowerPoint Presentation</vt:lpstr>
      <vt:lpstr>Working with EndNote Online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Using Word with EndNote Online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Get more help</vt:lpstr>
    </vt:vector>
  </TitlesOfParts>
  <Company>University of Southampton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lmr</dc:creator>
  <cp:lastModifiedBy>Robertson L.M.</cp:lastModifiedBy>
  <cp:revision>488</cp:revision>
  <dcterms:created xsi:type="dcterms:W3CDTF">2010-02-10T12:51:35Z</dcterms:created>
  <dcterms:modified xsi:type="dcterms:W3CDTF">2013-12-06T10:40:24Z</dcterms:modified>
</cp:coreProperties>
</file>