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embeddings/oleObject1.bin" ContentType="application/vnd.openxmlformats-officedocument.oleObject"/>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76"/>
  </p:notesMasterIdLst>
  <p:sldIdLst>
    <p:sldId id="256" r:id="rId2"/>
    <p:sldId id="260" r:id="rId3"/>
    <p:sldId id="301" r:id="rId4"/>
    <p:sldId id="302" r:id="rId5"/>
    <p:sldId id="281" r:id="rId6"/>
    <p:sldId id="287" r:id="rId7"/>
    <p:sldId id="291" r:id="rId8"/>
    <p:sldId id="297" r:id="rId9"/>
    <p:sldId id="361" r:id="rId10"/>
    <p:sldId id="300" r:id="rId11"/>
    <p:sldId id="321" r:id="rId12"/>
    <p:sldId id="322" r:id="rId13"/>
    <p:sldId id="362" r:id="rId14"/>
    <p:sldId id="363" r:id="rId15"/>
    <p:sldId id="364" r:id="rId16"/>
    <p:sldId id="352" r:id="rId17"/>
    <p:sldId id="365" r:id="rId18"/>
    <p:sldId id="366" r:id="rId19"/>
    <p:sldId id="324" r:id="rId20"/>
    <p:sldId id="325" r:id="rId21"/>
    <p:sldId id="304" r:id="rId22"/>
    <p:sldId id="367" r:id="rId23"/>
    <p:sldId id="368" r:id="rId24"/>
    <p:sldId id="370" r:id="rId25"/>
    <p:sldId id="310" r:id="rId26"/>
    <p:sldId id="311" r:id="rId27"/>
    <p:sldId id="371" r:id="rId28"/>
    <p:sldId id="384" r:id="rId29"/>
    <p:sldId id="327" r:id="rId30"/>
    <p:sldId id="383" r:id="rId31"/>
    <p:sldId id="372" r:id="rId32"/>
    <p:sldId id="373" r:id="rId33"/>
    <p:sldId id="312" r:id="rId34"/>
    <p:sldId id="380" r:id="rId35"/>
    <p:sldId id="382" r:id="rId36"/>
    <p:sldId id="353" r:id="rId37"/>
    <p:sldId id="305" r:id="rId38"/>
    <p:sldId id="306" r:id="rId39"/>
    <p:sldId id="307" r:id="rId40"/>
    <p:sldId id="308" r:id="rId41"/>
    <p:sldId id="351" r:id="rId42"/>
    <p:sldId id="335" r:id="rId43"/>
    <p:sldId id="377" r:id="rId44"/>
    <p:sldId id="354" r:id="rId45"/>
    <p:sldId id="313" r:id="rId46"/>
    <p:sldId id="374" r:id="rId47"/>
    <p:sldId id="340" r:id="rId48"/>
    <p:sldId id="341" r:id="rId49"/>
    <p:sldId id="378" r:id="rId50"/>
    <p:sldId id="342" r:id="rId51"/>
    <p:sldId id="349" r:id="rId52"/>
    <p:sldId id="359" r:id="rId53"/>
    <p:sldId id="344" r:id="rId54"/>
    <p:sldId id="345" r:id="rId55"/>
    <p:sldId id="350" r:id="rId56"/>
    <p:sldId id="355" r:id="rId57"/>
    <p:sldId id="346" r:id="rId58"/>
    <p:sldId id="356" r:id="rId59"/>
    <p:sldId id="347" r:id="rId60"/>
    <p:sldId id="348" r:id="rId61"/>
    <p:sldId id="360" r:id="rId62"/>
    <p:sldId id="314" r:id="rId63"/>
    <p:sldId id="328" r:id="rId64"/>
    <p:sldId id="315" r:id="rId65"/>
    <p:sldId id="329" r:id="rId66"/>
    <p:sldId id="317" r:id="rId67"/>
    <p:sldId id="333" r:id="rId68"/>
    <p:sldId id="318" r:id="rId69"/>
    <p:sldId id="330" r:id="rId70"/>
    <p:sldId id="319" r:id="rId71"/>
    <p:sldId id="332" r:id="rId72"/>
    <p:sldId id="331" r:id="rId73"/>
    <p:sldId id="320" r:id="rId74"/>
    <p:sldId id="334" r:id="rId7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BAC1"/>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9" autoAdjust="0"/>
    <p:restoredTop sz="84720" autoAdjust="0"/>
  </p:normalViewPr>
  <p:slideViewPr>
    <p:cSldViewPr snapToGrid="0" snapToObjects="1">
      <p:cViewPr>
        <p:scale>
          <a:sx n="90" d="100"/>
          <a:sy n="90" d="100"/>
        </p:scale>
        <p:origin x="-1088" y="-80"/>
      </p:cViewPr>
      <p:guideLst>
        <p:guide orient="horz" pos="1504"/>
        <p:guide pos="1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heme" Target="theme/theme1.xml"/><Relationship Id="rId81"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notesMaster" Target="notesMasters/notesMaster1.xml"/><Relationship Id="rId77" Type="http://schemas.openxmlformats.org/officeDocument/2006/relationships/printerSettings" Target="printerSettings/printerSettings1.bin"/><Relationship Id="rId78" Type="http://schemas.openxmlformats.org/officeDocument/2006/relationships/presProps" Target="presProps.xml"/><Relationship Id="rId79" Type="http://schemas.openxmlformats.org/officeDocument/2006/relationships/viewProps" Target="view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ECFFA0-6EDC-7F47-A7D3-6983ED520523}"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C53C6C-B89E-0B44-9D8A-368B060A9722}" type="slidenum">
              <a:rPr lang="en-US" smtClean="0"/>
              <a:t>‹#›</a:t>
            </a:fld>
            <a:endParaRPr lang="en-US"/>
          </a:p>
        </p:txBody>
      </p:sp>
    </p:spTree>
    <p:extLst>
      <p:ext uri="{BB962C8B-B14F-4D97-AF65-F5344CB8AC3E}">
        <p14:creationId xmlns:p14="http://schemas.microsoft.com/office/powerpoint/2010/main" val="3407180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77186C-2639-6A48-80B9-CBB9AA50A5E0}" type="slidenum">
              <a:rPr lang="en-US"/>
              <a:pPr/>
              <a:t>10</a:t>
            </a:fld>
            <a:endParaRPr lang="en-US"/>
          </a:p>
        </p:txBody>
      </p:sp>
      <p:sp>
        <p:nvSpPr>
          <p:cNvPr id="183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FC3A08-3AA7-1641-8C7C-9A9F5728117E}" type="slidenum">
              <a:rPr lang="en-US"/>
              <a:pPr/>
              <a:t>37</a:t>
            </a:fld>
            <a:endParaRPr lang="en-US"/>
          </a:p>
        </p:txBody>
      </p:sp>
      <p:sp>
        <p:nvSpPr>
          <p:cNvPr id="1914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91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B46DE5-B35E-2448-A02F-14DDC8A307DE}" type="slidenum">
              <a:rPr lang="en-US"/>
              <a:pPr/>
              <a:t>38</a:t>
            </a:fld>
            <a:endParaRPr lang="en-US"/>
          </a:p>
        </p:txBody>
      </p:sp>
      <p:sp>
        <p:nvSpPr>
          <p:cNvPr id="21811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8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41C27E-DEC5-ED42-931C-F1DEAADC58A1}" type="slidenum">
              <a:rPr lang="en-US"/>
              <a:pPr/>
              <a:t>39</a:t>
            </a:fld>
            <a:endParaRPr lang="en-US"/>
          </a:p>
        </p:txBody>
      </p:sp>
      <p:sp>
        <p:nvSpPr>
          <p:cNvPr id="19251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D90A45-21D9-844D-9022-5B6188AA830C}" type="slidenum">
              <a:rPr lang="en-US"/>
              <a:pPr/>
              <a:t>40</a:t>
            </a:fld>
            <a:endParaRPr lang="en-US"/>
          </a:p>
        </p:txBody>
      </p:sp>
      <p:sp>
        <p:nvSpPr>
          <p:cNvPr id="20582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0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C53C6C-B89E-0B44-9D8A-368B060A9722}" type="slidenum">
              <a:rPr lang="en-US" smtClean="0"/>
              <a:t>49</a:t>
            </a:fld>
            <a:endParaRPr lang="en-US"/>
          </a:p>
        </p:txBody>
      </p:sp>
    </p:spTree>
    <p:extLst>
      <p:ext uri="{BB962C8B-B14F-4D97-AF65-F5344CB8AC3E}">
        <p14:creationId xmlns:p14="http://schemas.microsoft.com/office/powerpoint/2010/main" val="587997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4499D7-2B55-E748-9FCA-396D40598339}" type="slidenum">
              <a:rPr lang="en-US"/>
              <a:pPr/>
              <a:t>62</a:t>
            </a:fld>
            <a:endParaRPr lang="en-US"/>
          </a:p>
        </p:txBody>
      </p:sp>
      <p:sp>
        <p:nvSpPr>
          <p:cNvPr id="2078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4499D7-2B55-E748-9FCA-396D40598339}" type="slidenum">
              <a:rPr lang="en-US"/>
              <a:pPr/>
              <a:t>63</a:t>
            </a:fld>
            <a:endParaRPr lang="en-US"/>
          </a:p>
        </p:txBody>
      </p:sp>
      <p:sp>
        <p:nvSpPr>
          <p:cNvPr id="2078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03D747-4741-7845-9D3B-C03CE4ACF36B}" type="slidenum">
              <a:rPr lang="en-US"/>
              <a:pPr/>
              <a:t>64</a:t>
            </a:fld>
            <a:endParaRPr lang="en-US"/>
          </a:p>
        </p:txBody>
      </p:sp>
      <p:sp>
        <p:nvSpPr>
          <p:cNvPr id="2109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0947" name="Rectangle 3"/>
          <p:cNvSpPr>
            <a:spLocks noGrp="1" noChangeArrowheads="1"/>
          </p:cNvSpPr>
          <p:nvPr>
            <p:ph type="body" idx="1"/>
          </p:nvPr>
        </p:nvSpPr>
        <p:spPr/>
        <p:txBody>
          <a:bodyPr/>
          <a:lstStyle/>
          <a:p>
            <a:r>
              <a:rPr lang="en-US" dirty="0" smtClean="0"/>
              <a:t>MTOM</a:t>
            </a:r>
          </a:p>
          <a:p>
            <a:r>
              <a:rPr lang="en-US" dirty="0" smtClean="0"/>
              <a:t>MIME multipart/related with type parameter application/</a:t>
            </a:r>
            <a:r>
              <a:rPr lang="en-US" dirty="0" err="1" smtClean="0"/>
              <a:t>xop+xml</a:t>
            </a:r>
            <a:endParaRPr lang="en-US" dirty="0" smtClean="0"/>
          </a:p>
          <a:p>
            <a:endParaRPr lang="en-US" dirty="0" smtClean="0"/>
          </a:p>
          <a:p>
            <a:r>
              <a:rPr lang="en-US" dirty="0" smtClean="0"/>
              <a:t>XOP – defines </a:t>
            </a:r>
            <a:r>
              <a:rPr lang="en-US" dirty="0" err="1" smtClean="0"/>
              <a:t>xop:Include</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F1FF25-EEE5-9A40-B029-24666B6A7BC4}" type="slidenum">
              <a:rPr lang="en-US"/>
              <a:pPr/>
              <a:t>66</a:t>
            </a:fld>
            <a:endParaRPr lang="en-US"/>
          </a:p>
        </p:txBody>
      </p:sp>
      <p:sp>
        <p:nvSpPr>
          <p:cNvPr id="2201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0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F1FF25-EEE5-9A40-B029-24666B6A7BC4}" type="slidenum">
              <a:rPr lang="en-US"/>
              <a:pPr/>
              <a:t>67</a:t>
            </a:fld>
            <a:endParaRPr lang="en-US"/>
          </a:p>
        </p:txBody>
      </p:sp>
      <p:sp>
        <p:nvSpPr>
          <p:cNvPr id="2201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0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77186C-2639-6A48-80B9-CBB9AA50A5E0}" type="slidenum">
              <a:rPr lang="en-US"/>
              <a:pPr/>
              <a:t>11</a:t>
            </a:fld>
            <a:endParaRPr lang="en-US"/>
          </a:p>
        </p:txBody>
      </p:sp>
      <p:sp>
        <p:nvSpPr>
          <p:cNvPr id="183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AA1CA4-76C8-AF47-B2A4-DD826188AF8C}" type="slidenum">
              <a:rPr lang="en-US"/>
              <a:pPr/>
              <a:t>68</a:t>
            </a:fld>
            <a:endParaRPr lang="en-US"/>
          </a:p>
        </p:txBody>
      </p:sp>
      <p:sp>
        <p:nvSpPr>
          <p:cNvPr id="22221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2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AA1CA4-76C8-AF47-B2A4-DD826188AF8C}" type="slidenum">
              <a:rPr lang="en-US"/>
              <a:pPr/>
              <a:t>69</a:t>
            </a:fld>
            <a:endParaRPr lang="en-US"/>
          </a:p>
        </p:txBody>
      </p:sp>
      <p:sp>
        <p:nvSpPr>
          <p:cNvPr id="22221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2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90B61A-A538-B843-8718-94144664EBE2}" type="slidenum">
              <a:rPr lang="en-US"/>
              <a:pPr/>
              <a:t>70</a:t>
            </a:fld>
            <a:endParaRPr lang="en-US"/>
          </a:p>
        </p:txBody>
      </p:sp>
      <p:sp>
        <p:nvSpPr>
          <p:cNvPr id="2242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4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90B61A-A538-B843-8718-94144664EBE2}" type="slidenum">
              <a:rPr lang="en-US"/>
              <a:pPr/>
              <a:t>71</a:t>
            </a:fld>
            <a:endParaRPr lang="en-US"/>
          </a:p>
        </p:txBody>
      </p:sp>
      <p:sp>
        <p:nvSpPr>
          <p:cNvPr id="2242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4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90B61A-A538-B843-8718-94144664EBE2}" type="slidenum">
              <a:rPr lang="en-US"/>
              <a:pPr/>
              <a:t>72</a:t>
            </a:fld>
            <a:endParaRPr lang="en-US"/>
          </a:p>
        </p:txBody>
      </p:sp>
      <p:sp>
        <p:nvSpPr>
          <p:cNvPr id="2242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4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32B322-32FF-E742-A32D-6EB4CC3B5431}" type="slidenum">
              <a:rPr lang="en-US"/>
              <a:pPr/>
              <a:t>73</a:t>
            </a:fld>
            <a:endParaRPr lang="en-US"/>
          </a:p>
        </p:txBody>
      </p:sp>
      <p:sp>
        <p:nvSpPr>
          <p:cNvPr id="22630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2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77186C-2639-6A48-80B9-CBB9AA50A5E0}" type="slidenum">
              <a:rPr lang="en-US"/>
              <a:pPr/>
              <a:t>12</a:t>
            </a:fld>
            <a:endParaRPr lang="en-US"/>
          </a:p>
        </p:txBody>
      </p:sp>
      <p:sp>
        <p:nvSpPr>
          <p:cNvPr id="1832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479906-F611-CA4D-A5D3-CE601FF38AA6}" type="slidenum">
              <a:rPr lang="en-US"/>
              <a:pPr/>
              <a:t>19</a:t>
            </a:fld>
            <a:endParaRPr lang="en-US"/>
          </a:p>
        </p:txBody>
      </p:sp>
      <p:sp>
        <p:nvSpPr>
          <p:cNvPr id="1853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FD4629-F8A6-6347-B3B2-2F4B3AFDC063}" type="slidenum">
              <a:rPr lang="en-US"/>
              <a:pPr/>
              <a:t>20</a:t>
            </a:fld>
            <a:endParaRPr lang="en-US"/>
          </a:p>
        </p:txBody>
      </p:sp>
      <p:sp>
        <p:nvSpPr>
          <p:cNvPr id="1884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8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FD4629-F8A6-6347-B3B2-2F4B3AFDC063}" type="slidenum">
              <a:rPr lang="en-US"/>
              <a:pPr/>
              <a:t>21</a:t>
            </a:fld>
            <a:endParaRPr lang="en-US"/>
          </a:p>
        </p:txBody>
      </p:sp>
      <p:sp>
        <p:nvSpPr>
          <p:cNvPr id="1884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88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C53C6C-B89E-0B44-9D8A-368B060A9722}" type="slidenum">
              <a:rPr lang="en-US" smtClean="0"/>
              <a:t>30</a:t>
            </a:fld>
            <a:endParaRPr lang="en-US"/>
          </a:p>
        </p:txBody>
      </p:sp>
    </p:spTree>
    <p:extLst>
      <p:ext uri="{BB962C8B-B14F-4D97-AF65-F5344CB8AC3E}">
        <p14:creationId xmlns:p14="http://schemas.microsoft.com/office/powerpoint/2010/main" val="1390301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Error class and explanation indicated using</a:t>
            </a:r>
            <a:r>
              <a:rPr lang="en-US" baseline="0" dirty="0" smtClean="0"/>
              <a:t> </a:t>
            </a:r>
            <a:r>
              <a:rPr lang="en-US" baseline="0" dirty="0" err="1" smtClean="0"/>
              <a:t>faultCode</a:t>
            </a:r>
            <a:r>
              <a:rPr lang="en-US" baseline="0" dirty="0" smtClean="0"/>
              <a:t>/</a:t>
            </a:r>
            <a:r>
              <a:rPr lang="en-US" baseline="0" dirty="0" err="1" smtClean="0"/>
              <a:t>faultString</a:t>
            </a:r>
            <a:endParaRPr lang="en-US" dirty="0"/>
          </a:p>
        </p:txBody>
      </p:sp>
      <p:sp>
        <p:nvSpPr>
          <p:cNvPr id="4" name="Slide Number Placeholder 3"/>
          <p:cNvSpPr>
            <a:spLocks noGrp="1"/>
          </p:cNvSpPr>
          <p:nvPr>
            <p:ph type="sldNum" sz="quarter" idx="10"/>
          </p:nvPr>
        </p:nvSpPr>
        <p:spPr/>
        <p:txBody>
          <a:bodyPr/>
          <a:lstStyle/>
          <a:p>
            <a:fld id="{F0C53C6C-B89E-0B44-9D8A-368B060A9722}" type="slidenum">
              <a:rPr lang="en-US" smtClean="0"/>
              <a:t>32</a:t>
            </a:fld>
            <a:endParaRPr lang="en-US"/>
          </a:p>
        </p:txBody>
      </p:sp>
    </p:spTree>
    <p:extLst>
      <p:ext uri="{BB962C8B-B14F-4D97-AF65-F5344CB8AC3E}">
        <p14:creationId xmlns:p14="http://schemas.microsoft.com/office/powerpoint/2010/main" val="2433641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a:t>
            </a:r>
            <a:r>
              <a:rPr lang="en-US" baseline="0" dirty="0" err="1" smtClean="0"/>
              <a:t>MustUnderstand</a:t>
            </a:r>
            <a:r>
              <a:rPr lang="en-US" baseline="0" dirty="0" smtClean="0"/>
              <a:t> faults, source of error indicated using the </a:t>
            </a:r>
            <a:r>
              <a:rPr lang="en-US" baseline="0" dirty="0" err="1" smtClean="0"/>
              <a:t>NotUnderstood</a:t>
            </a:r>
            <a:r>
              <a:rPr lang="en-US" baseline="0" dirty="0" smtClean="0"/>
              <a:t> element in the header (indicating the problematic term in the original message by the </a:t>
            </a:r>
            <a:r>
              <a:rPr lang="en-US" baseline="0" dirty="0" err="1" smtClean="0"/>
              <a:t>qname</a:t>
            </a:r>
            <a:r>
              <a:rPr lang="en-US" baseline="0" dirty="0" smtClean="0"/>
              <a:t> attribute, </a:t>
            </a:r>
            <a:r>
              <a:rPr lang="en-US" baseline="0" dirty="0" err="1" smtClean="0"/>
              <a:t>namespaced</a:t>
            </a:r>
            <a:r>
              <a:rPr lang="en-US" baseline="0" dirty="0" smtClean="0"/>
              <a:t> as appropriate)</a:t>
            </a:r>
          </a:p>
          <a:p>
            <a:endParaRPr lang="en-US" baseline="0" dirty="0" smtClean="0"/>
          </a:p>
          <a:p>
            <a:r>
              <a:rPr lang="en-US" baseline="0" dirty="0" smtClean="0"/>
              <a:t>Error class and explanation are more-or-less as in SOAP 1.2, but with a little extra structure so that:</a:t>
            </a:r>
          </a:p>
          <a:p>
            <a:pPr marL="171450" indent="-171450">
              <a:buFont typeface="Arial"/>
              <a:buChar char="•"/>
            </a:pPr>
            <a:r>
              <a:rPr lang="en-US" baseline="0" dirty="0" smtClean="0"/>
              <a:t>Codes can now have </a:t>
            </a:r>
            <a:r>
              <a:rPr lang="en-US" baseline="0" dirty="0" err="1" smtClean="0"/>
              <a:t>subcodes</a:t>
            </a:r>
            <a:r>
              <a:rPr lang="en-US" baseline="0" dirty="0" smtClean="0"/>
              <a:t> (not shown here)</a:t>
            </a:r>
          </a:p>
          <a:p>
            <a:pPr marL="171450" indent="-171450">
              <a:buFont typeface="Arial"/>
              <a:buChar char="•"/>
            </a:pPr>
            <a:r>
              <a:rPr lang="en-US" baseline="0" dirty="0" smtClean="0"/>
              <a:t>Reasons can have text in multiple languages (indicated using the </a:t>
            </a:r>
            <a:r>
              <a:rPr lang="en-US" baseline="0" dirty="0" err="1" smtClean="0"/>
              <a:t>xml:lang</a:t>
            </a:r>
            <a:r>
              <a:rPr lang="en-US" baseline="0" dirty="0" smtClean="0"/>
              <a:t> attribute)</a:t>
            </a:r>
            <a:endParaRPr lang="en-US" dirty="0"/>
          </a:p>
        </p:txBody>
      </p:sp>
      <p:sp>
        <p:nvSpPr>
          <p:cNvPr id="4" name="Slide Number Placeholder 3"/>
          <p:cNvSpPr>
            <a:spLocks noGrp="1"/>
          </p:cNvSpPr>
          <p:nvPr>
            <p:ph type="sldNum" sz="quarter" idx="10"/>
          </p:nvPr>
        </p:nvSpPr>
        <p:spPr/>
        <p:txBody>
          <a:bodyPr/>
          <a:lstStyle/>
          <a:p>
            <a:fld id="{F0C53C6C-B89E-0B44-9D8A-368B060A9722}" type="slidenum">
              <a:rPr lang="en-US" smtClean="0"/>
              <a:t>35</a:t>
            </a:fld>
            <a:endParaRPr lang="en-US"/>
          </a:p>
        </p:txBody>
      </p:sp>
    </p:spTree>
    <p:extLst>
      <p:ext uri="{BB962C8B-B14F-4D97-AF65-F5344CB8AC3E}">
        <p14:creationId xmlns:p14="http://schemas.microsoft.com/office/powerpoint/2010/main" val="2013443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23900"/>
          </a:xfrm>
        </p:spPr>
        <p:txBody>
          <a:bodyPr/>
          <a:lstStyle/>
          <a:p>
            <a:r>
              <a:rPr lang="en-GB" smtClean="0"/>
              <a:t>Click to edit Master title style</a:t>
            </a:r>
            <a:endParaRPr lang="en-US"/>
          </a:p>
        </p:txBody>
      </p:sp>
      <p:sp>
        <p:nvSpPr>
          <p:cNvPr id="3" name="Text Placeholder 2"/>
          <p:cNvSpPr>
            <a:spLocks noGrp="1"/>
          </p:cNvSpPr>
          <p:nvPr>
            <p:ph type="body" sz="half" idx="1"/>
          </p:nvPr>
        </p:nvSpPr>
        <p:spPr>
          <a:xfrm>
            <a:off x="152400" y="762000"/>
            <a:ext cx="4305300" cy="54864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hart Placeholder 3"/>
          <p:cNvSpPr>
            <a:spLocks noGrp="1"/>
          </p:cNvSpPr>
          <p:nvPr>
            <p:ph type="chart" sz="half" idx="2"/>
          </p:nvPr>
        </p:nvSpPr>
        <p:spPr>
          <a:xfrm>
            <a:off x="4610100" y="762000"/>
            <a:ext cx="4305300" cy="5486400"/>
          </a:xfrm>
        </p:spPr>
        <p:txBody>
          <a:bodyPr/>
          <a:lstStyle/>
          <a:p>
            <a:endParaRPr lang="en-US"/>
          </a:p>
        </p:txBody>
      </p:sp>
      <p:sp>
        <p:nvSpPr>
          <p:cNvPr id="5" name="Date Placeholder 4"/>
          <p:cNvSpPr>
            <a:spLocks noGrp="1"/>
          </p:cNvSpPr>
          <p:nvPr>
            <p:ph type="dt" sz="half" idx="10"/>
          </p:nvPr>
        </p:nvSpPr>
        <p:spPr>
          <a:xfrm>
            <a:off x="381000" y="6172200"/>
            <a:ext cx="76200" cy="457200"/>
          </a:xfrm>
        </p:spPr>
        <p:txBody>
          <a:bodyPr/>
          <a:lstStyle>
            <a:lvl1pPr>
              <a:defRPr/>
            </a:lvl1pPr>
          </a:lstStyle>
          <a:p>
            <a:endParaRPr lang="en-US"/>
          </a:p>
        </p:txBody>
      </p:sp>
      <p:sp>
        <p:nvSpPr>
          <p:cNvPr id="6" name="Footer Placeholder 5"/>
          <p:cNvSpPr>
            <a:spLocks noGrp="1"/>
          </p:cNvSpPr>
          <p:nvPr>
            <p:ph type="ftr" sz="quarter" idx="11"/>
          </p:nvPr>
        </p:nvSpPr>
        <p:spPr>
          <a:xfrm>
            <a:off x="0" y="6477000"/>
            <a:ext cx="3810000" cy="381000"/>
          </a:xfrm>
        </p:spPr>
        <p:txBody>
          <a:bodyPr/>
          <a:lstStyle>
            <a:lvl1pPr>
              <a:defRPr/>
            </a:lvl1pPr>
          </a:lstStyle>
          <a:p>
            <a:r>
              <a:rPr lang="en-US"/>
              <a:t>©ETH Zürich</a:t>
            </a:r>
          </a:p>
        </p:txBody>
      </p:sp>
      <p:sp>
        <p:nvSpPr>
          <p:cNvPr id="7" name="Slide Number Placeholder 6"/>
          <p:cNvSpPr>
            <a:spLocks noGrp="1"/>
          </p:cNvSpPr>
          <p:nvPr>
            <p:ph type="sldNum" sz="quarter" idx="12"/>
          </p:nvPr>
        </p:nvSpPr>
        <p:spPr>
          <a:xfrm>
            <a:off x="7239000" y="6477000"/>
            <a:ext cx="1905000" cy="381000"/>
          </a:xfrm>
        </p:spPr>
        <p:txBody>
          <a:bodyPr/>
          <a:lstStyle>
            <a:lvl1pPr>
              <a:defRPr/>
            </a:lvl1pPr>
          </a:lstStyle>
          <a:p>
            <a:r>
              <a:rPr lang="en-US"/>
              <a:t>Part 4: SOAP-1   </a:t>
            </a:r>
            <a:fld id="{D3CA1F40-D3E6-A949-960C-2B310070F778}" type="slidenum">
              <a:rPr lang="en-US"/>
              <a:pPr/>
              <a:t>‹#›</a:t>
            </a:fld>
            <a:endParaRPr lang="en-US"/>
          </a:p>
        </p:txBody>
      </p:sp>
    </p:spTree>
    <p:extLst>
      <p:ext uri="{BB962C8B-B14F-4D97-AF65-F5344CB8AC3E}">
        <p14:creationId xmlns:p14="http://schemas.microsoft.com/office/powerpoint/2010/main" val="575666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0" r:id="rId7"/>
    <p:sldLayoutId id="2147483744" r:id="rId8"/>
    <p:sldLayoutId id="2147483745" r:id="rId9"/>
    <p:sldLayoutId id="2147483752" r:id="rId10"/>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1.bin"/><Relationship Id="rId5" Type="http://schemas.openxmlformats.org/officeDocument/2006/relationships/image" Target="../media/image4.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Web Protocols:</a:t>
            </a:r>
            <a:br>
              <a:rPr lang="en-US" dirty="0" smtClean="0"/>
            </a:br>
            <a:r>
              <a:rPr lang="en-US" dirty="0" smtClean="0"/>
              <a:t>SOAP</a:t>
            </a:r>
            <a:endParaRPr lang="en-US" dirty="0"/>
          </a:p>
        </p:txBody>
      </p:sp>
      <p:sp>
        <p:nvSpPr>
          <p:cNvPr id="3" name="Subtitle 2"/>
          <p:cNvSpPr>
            <a:spLocks noGrp="1"/>
          </p:cNvSpPr>
          <p:nvPr>
            <p:ph type="subTitle" idx="1"/>
          </p:nvPr>
        </p:nvSpPr>
        <p:spPr/>
        <p:txBody>
          <a:bodyPr/>
          <a:lstStyle/>
          <a:p>
            <a:r>
              <a:rPr lang="en-US" dirty="0" smtClean="0"/>
              <a:t>COMP6017 Topics on Web Services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dirty="0" smtClean="0"/>
              <a:t>2013-2014</a:t>
            </a:r>
            <a:endParaRPr lang="en-US" dirty="0"/>
          </a:p>
        </p:txBody>
      </p:sp>
    </p:spTree>
    <p:extLst>
      <p:ext uri="{BB962C8B-B14F-4D97-AF65-F5344CB8AC3E}">
        <p14:creationId xmlns:p14="http://schemas.microsoft.com/office/powerpoint/2010/main" val="2214488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cy-GB" smtClean="0"/>
              <a:t>History: SOAP 1.0</a:t>
            </a:r>
            <a:endParaRPr lang="en-US" dirty="0"/>
          </a:p>
        </p:txBody>
      </p:sp>
      <p:sp>
        <p:nvSpPr>
          <p:cNvPr id="182275" name="Rectangle 3"/>
          <p:cNvSpPr>
            <a:spLocks noGrp="1" noChangeArrowheads="1"/>
          </p:cNvSpPr>
          <p:nvPr>
            <p:ph type="body" idx="1"/>
          </p:nvPr>
        </p:nvSpPr>
        <p:spPr/>
        <p:txBody>
          <a:bodyPr/>
          <a:lstStyle/>
          <a:p>
            <a:pPr marL="0" indent="0">
              <a:buNone/>
            </a:pPr>
            <a:r>
              <a:rPr lang="en-US" dirty="0" smtClean="0"/>
              <a:t>Developed from earlier XML-RPC protocol in 1998</a:t>
            </a:r>
          </a:p>
          <a:p>
            <a:pPr marL="0" indent="0">
              <a:buNone/>
            </a:pPr>
            <a:endParaRPr lang="en-US" dirty="0" smtClean="0"/>
          </a:p>
          <a:p>
            <a:pPr marL="0" indent="0">
              <a:buNone/>
            </a:pPr>
            <a:r>
              <a:rPr lang="en-US" dirty="0" smtClean="0"/>
              <a:t>SOAP 1.0 development driven by </a:t>
            </a:r>
            <a:r>
              <a:rPr lang="en-US" dirty="0" err="1" smtClean="0"/>
              <a:t>UserLand</a:t>
            </a:r>
            <a:r>
              <a:rPr lang="en-US" dirty="0" smtClean="0"/>
              <a:t> and Microsoft</a:t>
            </a:r>
          </a:p>
          <a:p>
            <a:pPr lvl="1"/>
            <a:r>
              <a:rPr lang="en-US" dirty="0" smtClean="0"/>
              <a:t>specific to COM and HTTP</a:t>
            </a:r>
            <a:endParaRPr lang="en-US" dirty="0"/>
          </a:p>
        </p:txBody>
      </p:sp>
    </p:spTree>
    <p:extLst>
      <p:ext uri="{BB962C8B-B14F-4D97-AF65-F5344CB8AC3E}">
        <p14:creationId xmlns:p14="http://schemas.microsoft.com/office/powerpoint/2010/main" val="10412836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cy-GB" smtClean="0"/>
              <a:t>History: SOAP 1.1</a:t>
            </a:r>
            <a:endParaRPr lang="en-US" dirty="0"/>
          </a:p>
        </p:txBody>
      </p:sp>
      <p:sp>
        <p:nvSpPr>
          <p:cNvPr id="182275" name="Rectangle 3"/>
          <p:cNvSpPr>
            <a:spLocks noGrp="1" noChangeArrowheads="1"/>
          </p:cNvSpPr>
          <p:nvPr>
            <p:ph type="body" idx="1"/>
          </p:nvPr>
        </p:nvSpPr>
        <p:spPr/>
        <p:txBody>
          <a:bodyPr/>
          <a:lstStyle/>
          <a:p>
            <a:pPr marL="0" indent="0">
              <a:buNone/>
            </a:pPr>
            <a:r>
              <a:rPr lang="en-US" dirty="0" smtClean="0"/>
              <a:t>Development expanded to include IBM and Lotus in 2000</a:t>
            </a:r>
          </a:p>
          <a:p>
            <a:pPr marL="0" indent="0">
              <a:buNone/>
            </a:pPr>
            <a:r>
              <a:rPr lang="en-US" dirty="0" smtClean="0"/>
              <a:t>Redesign of SOAP 1.0</a:t>
            </a:r>
          </a:p>
          <a:p>
            <a:pPr lvl="1"/>
            <a:r>
              <a:rPr lang="en-US" dirty="0" smtClean="0"/>
              <a:t>Completely vendor-neutral</a:t>
            </a:r>
          </a:p>
          <a:p>
            <a:pPr lvl="1"/>
            <a:r>
              <a:rPr lang="en-US" dirty="0" smtClean="0"/>
              <a:t>Substitutable transport bindings (not just HTTP)</a:t>
            </a:r>
          </a:p>
          <a:p>
            <a:pPr lvl="1"/>
            <a:r>
              <a:rPr lang="en-US" dirty="0" smtClean="0"/>
              <a:t>Substitutable language bindings (e.g. Java)</a:t>
            </a:r>
          </a:p>
          <a:p>
            <a:pPr lvl="1"/>
            <a:r>
              <a:rPr lang="en-US" dirty="0" smtClean="0"/>
              <a:t>Substitutable data encodings (pluggable)</a:t>
            </a:r>
          </a:p>
          <a:p>
            <a:pPr lvl="1"/>
            <a:r>
              <a:rPr lang="en-US" dirty="0" smtClean="0"/>
              <a:t>Independent of: </a:t>
            </a:r>
          </a:p>
          <a:p>
            <a:pPr lvl="2"/>
            <a:r>
              <a:rPr lang="en-US" dirty="0" smtClean="0"/>
              <a:t>programming language and object model</a:t>
            </a:r>
          </a:p>
          <a:p>
            <a:pPr lvl="2"/>
            <a:r>
              <a:rPr lang="en-US" dirty="0" smtClean="0"/>
              <a:t>operating system</a:t>
            </a:r>
          </a:p>
          <a:p>
            <a:pPr marL="0" indent="0">
              <a:buNone/>
            </a:pPr>
            <a:r>
              <a:rPr lang="en-US" dirty="0" smtClean="0"/>
              <a:t>Submitted to W3C</a:t>
            </a:r>
          </a:p>
        </p:txBody>
      </p:sp>
    </p:spTree>
    <p:extLst>
      <p:ext uri="{BB962C8B-B14F-4D97-AF65-F5344CB8AC3E}">
        <p14:creationId xmlns:p14="http://schemas.microsoft.com/office/powerpoint/2010/main" val="107794778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cy-GB" smtClean="0"/>
              <a:t>History: SOAP 1.2</a:t>
            </a:r>
            <a:endParaRPr lang="en-US" dirty="0"/>
          </a:p>
        </p:txBody>
      </p:sp>
      <p:sp>
        <p:nvSpPr>
          <p:cNvPr id="182275" name="Rectangle 3"/>
          <p:cNvSpPr>
            <a:spLocks noGrp="1" noChangeArrowheads="1"/>
          </p:cNvSpPr>
          <p:nvPr>
            <p:ph type="body" idx="1"/>
          </p:nvPr>
        </p:nvSpPr>
        <p:spPr/>
        <p:txBody>
          <a:bodyPr/>
          <a:lstStyle/>
          <a:p>
            <a:pPr marL="0" indent="0">
              <a:buNone/>
            </a:pPr>
            <a:r>
              <a:rPr lang="en-US" dirty="0" smtClean="0"/>
              <a:t>First edition became W3C Recommendation in July 2003</a:t>
            </a:r>
          </a:p>
          <a:p>
            <a:pPr marL="0" indent="0">
              <a:buNone/>
            </a:pPr>
            <a:r>
              <a:rPr lang="cy-GB" dirty="0" smtClean="0"/>
              <a:t>Second edition became W3C Recommendation in April 2007</a:t>
            </a:r>
          </a:p>
          <a:p>
            <a:pPr marL="0" indent="0">
              <a:buNone/>
            </a:pPr>
            <a:endParaRPr lang="cy-GB" dirty="0" smtClean="0"/>
          </a:p>
          <a:p>
            <a:pPr marL="0" indent="0">
              <a:buNone/>
            </a:pPr>
            <a:r>
              <a:rPr lang="cy-GB" dirty="0" smtClean="0"/>
              <a:t>Main changes from 1.1:</a:t>
            </a:r>
          </a:p>
          <a:p>
            <a:pPr lvl="1"/>
            <a:r>
              <a:rPr lang="cy-GB" dirty="0" smtClean="0"/>
              <a:t>XML-binary Optimized Packaging (XOP)</a:t>
            </a:r>
          </a:p>
          <a:p>
            <a:pPr lvl="1"/>
            <a:r>
              <a:rPr lang="cy-GB" dirty="0" smtClean="0"/>
              <a:t>Message Transmission Optimization Mechanism (MTOM)</a:t>
            </a:r>
          </a:p>
          <a:p>
            <a:pPr lvl="1"/>
            <a:r>
              <a:rPr lang="cy-GB" dirty="0"/>
              <a:t>Resource Representation SOAP Header Block (RRSHB)</a:t>
            </a:r>
            <a:endParaRPr lang="cy-GB" dirty="0" smtClean="0"/>
          </a:p>
        </p:txBody>
      </p:sp>
    </p:spTree>
    <p:extLst>
      <p:ext uri="{BB962C8B-B14F-4D97-AF65-F5344CB8AC3E}">
        <p14:creationId xmlns:p14="http://schemas.microsoft.com/office/powerpoint/2010/main" val="107794778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6" name="Rectangle 4"/>
          <p:cNvSpPr>
            <a:spLocks noGrp="1" noChangeArrowheads="1"/>
          </p:cNvSpPr>
          <p:nvPr>
            <p:ph type="title"/>
          </p:nvPr>
        </p:nvSpPr>
        <p:spPr/>
        <p:txBody>
          <a:bodyPr/>
          <a:lstStyle/>
          <a:p>
            <a:r>
              <a:rPr lang="en-US" dirty="0" smtClean="0"/>
              <a:t>SOAP Components</a:t>
            </a:r>
            <a:endParaRPr lang="en-US" dirty="0"/>
          </a:p>
        </p:txBody>
      </p:sp>
      <p:sp>
        <p:nvSpPr>
          <p:cNvPr id="294917" name="Rectangle 5"/>
          <p:cNvSpPr>
            <a:spLocks noGrp="1" noChangeArrowheads="1"/>
          </p:cNvSpPr>
          <p:nvPr>
            <p:ph type="body" idx="1"/>
          </p:nvPr>
        </p:nvSpPr>
        <p:spPr/>
        <p:txBody>
          <a:bodyPr/>
          <a:lstStyle/>
          <a:p>
            <a:pPr marL="0" indent="0">
              <a:buNone/>
            </a:pPr>
            <a:r>
              <a:rPr lang="en-US" dirty="0" smtClean="0"/>
              <a:t>An extensible envelope expressing (mandatory)</a:t>
            </a:r>
          </a:p>
          <a:p>
            <a:pPr lvl="1"/>
            <a:r>
              <a:rPr lang="en-US" dirty="0" smtClean="0"/>
              <a:t>what features and services are represented in a message;</a:t>
            </a:r>
          </a:p>
          <a:p>
            <a:pPr lvl="1"/>
            <a:r>
              <a:rPr lang="en-US" dirty="0" smtClean="0"/>
              <a:t>who should deal with them;</a:t>
            </a:r>
          </a:p>
          <a:p>
            <a:pPr lvl="1"/>
            <a:r>
              <a:rPr lang="en-US" dirty="0" smtClean="0"/>
              <a:t>whether they are optional or mandatory. </a:t>
            </a:r>
          </a:p>
          <a:p>
            <a:pPr marL="0" indent="0">
              <a:buNone/>
            </a:pPr>
            <a:endParaRPr lang="en-US" dirty="0" smtClean="0"/>
          </a:p>
          <a:p>
            <a:pPr marL="0" indent="0">
              <a:buNone/>
            </a:pPr>
            <a:r>
              <a:rPr lang="en-US" dirty="0" smtClean="0"/>
              <a:t>A set of encoding rules for data (optional)</a:t>
            </a:r>
          </a:p>
          <a:p>
            <a:pPr lvl="1"/>
            <a:r>
              <a:rPr lang="en-US" dirty="0" smtClean="0"/>
              <a:t>Exchange instances of application-defined data types and directed graphs</a:t>
            </a:r>
          </a:p>
          <a:p>
            <a:pPr lvl="1"/>
            <a:r>
              <a:rPr lang="en-US" dirty="0" smtClean="0"/>
              <a:t>Uniform model for serializing abstract data models that can not directly be expressed in XML schema</a:t>
            </a:r>
            <a:endParaRPr lang="en-US" dirty="0"/>
          </a:p>
        </p:txBody>
      </p:sp>
    </p:spTree>
    <p:extLst>
      <p:ext uri="{BB962C8B-B14F-4D97-AF65-F5344CB8AC3E}">
        <p14:creationId xmlns:p14="http://schemas.microsoft.com/office/powerpoint/2010/main" val="3911124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SOAP Components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14</a:t>
            </a:fld>
            <a:endParaRPr lang="en-US" dirty="0"/>
          </a:p>
        </p:txBody>
      </p:sp>
      <p:sp>
        <p:nvSpPr>
          <p:cNvPr id="4" name="Content Placeholder 3"/>
          <p:cNvSpPr>
            <a:spLocks noGrp="1"/>
          </p:cNvSpPr>
          <p:nvPr>
            <p:ph idx="1"/>
          </p:nvPr>
        </p:nvSpPr>
        <p:spPr/>
        <p:txBody>
          <a:bodyPr/>
          <a:lstStyle/>
          <a:p>
            <a:pPr marL="0" indent="0">
              <a:buNone/>
            </a:pPr>
            <a:r>
              <a:rPr lang="en-US" dirty="0" smtClean="0"/>
              <a:t>A Convention for representation of RPC (optional)</a:t>
            </a:r>
          </a:p>
          <a:p>
            <a:pPr lvl="1"/>
            <a:r>
              <a:rPr lang="en-US" dirty="0" smtClean="0"/>
              <a:t>How to make calls and responses</a:t>
            </a:r>
          </a:p>
          <a:p>
            <a:pPr marL="0" indent="0">
              <a:buNone/>
            </a:pPr>
            <a:endParaRPr lang="en-US" dirty="0" smtClean="0"/>
          </a:p>
          <a:p>
            <a:pPr marL="0" indent="0">
              <a:buNone/>
            </a:pPr>
            <a:r>
              <a:rPr lang="en-US" dirty="0" smtClean="0"/>
              <a:t>A protocol binding to HTTP (optional)</a:t>
            </a:r>
          </a:p>
          <a:p>
            <a:endParaRPr lang="en-US" dirty="0"/>
          </a:p>
        </p:txBody>
      </p:sp>
    </p:spTree>
    <p:extLst>
      <p:ext uri="{BB962C8B-B14F-4D97-AF65-F5344CB8AC3E}">
        <p14:creationId xmlns:p14="http://schemas.microsoft.com/office/powerpoint/2010/main" val="4068405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1026"/>
          <p:cNvSpPr>
            <a:spLocks noGrp="1" noChangeArrowheads="1"/>
          </p:cNvSpPr>
          <p:nvPr>
            <p:ph type="title"/>
          </p:nvPr>
        </p:nvSpPr>
        <p:spPr/>
        <p:txBody>
          <a:bodyPr/>
          <a:lstStyle/>
          <a:p>
            <a:r>
              <a:rPr lang="en-US" dirty="0" smtClean="0"/>
              <a:t>SOAP </a:t>
            </a:r>
            <a:r>
              <a:rPr lang="en-US" dirty="0"/>
              <a:t>is a Protocol!</a:t>
            </a:r>
          </a:p>
        </p:txBody>
      </p:sp>
      <p:sp>
        <p:nvSpPr>
          <p:cNvPr id="386051" name="Rectangle 1027"/>
          <p:cNvSpPr>
            <a:spLocks noGrp="1" noChangeArrowheads="1"/>
          </p:cNvSpPr>
          <p:nvPr>
            <p:ph type="body" idx="1"/>
          </p:nvPr>
        </p:nvSpPr>
        <p:spPr/>
        <p:txBody>
          <a:bodyPr/>
          <a:lstStyle/>
          <a:p>
            <a:pPr marL="0" indent="0">
              <a:buNone/>
            </a:pPr>
            <a:r>
              <a:rPr lang="en-US" dirty="0"/>
              <a:t>What does this mean?</a:t>
            </a:r>
          </a:p>
          <a:p>
            <a:pPr lvl="1"/>
            <a:r>
              <a:rPr lang="en-US" dirty="0"/>
              <a:t>It is </a:t>
            </a:r>
            <a:r>
              <a:rPr lang="en-US" b="1" i="1" dirty="0"/>
              <a:t>not</a:t>
            </a:r>
            <a:r>
              <a:rPr lang="en-US" dirty="0"/>
              <a:t> a distributed object system</a:t>
            </a:r>
          </a:p>
          <a:p>
            <a:pPr lvl="1"/>
            <a:r>
              <a:rPr lang="en-US" dirty="0"/>
              <a:t>It is </a:t>
            </a:r>
            <a:r>
              <a:rPr lang="en-US" b="1" i="1" dirty="0"/>
              <a:t>not</a:t>
            </a:r>
            <a:r>
              <a:rPr lang="en-US" dirty="0"/>
              <a:t> an RPC system</a:t>
            </a:r>
          </a:p>
          <a:p>
            <a:pPr lvl="1"/>
            <a:r>
              <a:rPr lang="en-US" dirty="0"/>
              <a:t>It is </a:t>
            </a:r>
            <a:r>
              <a:rPr lang="en-US" b="1" i="1" dirty="0"/>
              <a:t>not even</a:t>
            </a:r>
            <a:r>
              <a:rPr lang="en-US" dirty="0"/>
              <a:t> a Web application</a:t>
            </a:r>
          </a:p>
          <a:p>
            <a:pPr marL="0" indent="0">
              <a:buNone/>
            </a:pPr>
            <a:r>
              <a:rPr lang="en-US" dirty="0"/>
              <a:t>Your application decides what your application is!</a:t>
            </a:r>
          </a:p>
          <a:p>
            <a:pPr lvl="1"/>
            <a:r>
              <a:rPr lang="en-US" dirty="0"/>
              <a:t>You can build a tightly coupled system</a:t>
            </a:r>
          </a:p>
          <a:p>
            <a:pPr lvl="1">
              <a:buFontTx/>
              <a:buNone/>
            </a:pPr>
            <a:r>
              <a:rPr lang="en-US" i="1" dirty="0"/>
              <a:t>…or…</a:t>
            </a:r>
          </a:p>
          <a:p>
            <a:pPr lvl="1"/>
            <a:r>
              <a:rPr lang="en-US" dirty="0"/>
              <a:t>You can build a loosely coupled system</a:t>
            </a:r>
          </a:p>
          <a:p>
            <a:pPr marL="0" indent="0">
              <a:buNone/>
            </a:pPr>
            <a:r>
              <a:rPr lang="en-US" dirty="0"/>
              <a:t>Tunneling is a property of the application, not the protocol</a:t>
            </a:r>
          </a:p>
        </p:txBody>
      </p:sp>
    </p:spTree>
    <p:extLst>
      <p:ext uri="{BB962C8B-B14F-4D97-AF65-F5344CB8AC3E}">
        <p14:creationId xmlns:p14="http://schemas.microsoft.com/office/powerpoint/2010/main" val="1736289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Message </a:t>
            </a:r>
            <a:br>
              <a:rPr lang="en-US" dirty="0" smtClean="0"/>
            </a:br>
            <a:r>
              <a:rPr lang="en-US" dirty="0" smtClean="0"/>
              <a:t>Structure</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16</a:t>
            </a:fld>
            <a:endParaRPr lang="en-US" dirty="0"/>
          </a:p>
        </p:txBody>
      </p:sp>
    </p:spTree>
    <p:extLst>
      <p:ext uri="{BB962C8B-B14F-4D97-AF65-F5344CB8AC3E}">
        <p14:creationId xmlns:p14="http://schemas.microsoft.com/office/powerpoint/2010/main" val="3843640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4" name="Rectangle 6"/>
          <p:cNvSpPr>
            <a:spLocks noGrp="1" noChangeArrowheads="1"/>
          </p:cNvSpPr>
          <p:nvPr>
            <p:ph type="title"/>
          </p:nvPr>
        </p:nvSpPr>
        <p:spPr/>
        <p:txBody>
          <a:bodyPr/>
          <a:lstStyle/>
          <a:p>
            <a:r>
              <a:rPr lang="en-US" smtClean="0"/>
              <a:t>The SOAP Envelope</a:t>
            </a:r>
            <a:endParaRPr lang="en-US"/>
          </a:p>
        </p:txBody>
      </p:sp>
      <p:sp>
        <p:nvSpPr>
          <p:cNvPr id="304135" name="Rectangle 7"/>
          <p:cNvSpPr>
            <a:spLocks noGrp="1" noChangeArrowheads="1"/>
          </p:cNvSpPr>
          <p:nvPr>
            <p:ph type="body" idx="1"/>
          </p:nvPr>
        </p:nvSpPr>
        <p:spPr/>
        <p:txBody>
          <a:bodyPr/>
          <a:lstStyle/>
          <a:p>
            <a:pPr marL="0" indent="0">
              <a:buNone/>
            </a:pPr>
            <a:r>
              <a:rPr lang="en-US" dirty="0" smtClean="0"/>
              <a:t>A SOAP envelope defines a SOAP message</a:t>
            </a:r>
          </a:p>
          <a:p>
            <a:pPr lvl="1"/>
            <a:r>
              <a:rPr lang="en-US" dirty="0" smtClean="0"/>
              <a:t>Basic unit of exchange between SOAP processors</a:t>
            </a:r>
          </a:p>
          <a:p>
            <a:pPr marL="0" indent="0">
              <a:buNone/>
            </a:pPr>
            <a:endParaRPr lang="en-US" dirty="0" smtClean="0"/>
          </a:p>
          <a:p>
            <a:pPr marL="0" indent="0">
              <a:buNone/>
            </a:pPr>
            <a:r>
              <a:rPr lang="en-US" dirty="0" smtClean="0"/>
              <a:t>SOAP messages are one-way transmissions</a:t>
            </a:r>
          </a:p>
          <a:p>
            <a:pPr lvl="1"/>
            <a:r>
              <a:rPr lang="en-US" dirty="0" smtClean="0"/>
              <a:t>From sender through intermediaries to receiver</a:t>
            </a:r>
          </a:p>
          <a:p>
            <a:pPr lvl="1"/>
            <a:r>
              <a:rPr lang="en-US" dirty="0" smtClean="0"/>
              <a:t>Often combined to implement patterns such as request/response</a:t>
            </a:r>
            <a:endParaRPr lang="en-US" dirty="0"/>
          </a:p>
        </p:txBody>
      </p:sp>
    </p:spTree>
    <p:extLst>
      <p:ext uri="{BB962C8B-B14F-4D97-AF65-F5344CB8AC3E}">
        <p14:creationId xmlns:p14="http://schemas.microsoft.com/office/powerpoint/2010/main" val="75875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4" name="Rectangle 6"/>
          <p:cNvSpPr>
            <a:spLocks noGrp="1" noChangeArrowheads="1"/>
          </p:cNvSpPr>
          <p:nvPr>
            <p:ph type="title"/>
          </p:nvPr>
        </p:nvSpPr>
        <p:spPr/>
        <p:txBody>
          <a:bodyPr/>
          <a:lstStyle/>
          <a:p>
            <a:r>
              <a:rPr lang="en-US" smtClean="0"/>
              <a:t>The SOAP Envelope</a:t>
            </a:r>
            <a:endParaRPr lang="en-US"/>
          </a:p>
        </p:txBody>
      </p:sp>
      <p:sp>
        <p:nvSpPr>
          <p:cNvPr id="304135" name="Rectangle 7"/>
          <p:cNvSpPr>
            <a:spLocks noGrp="1" noChangeArrowheads="1"/>
          </p:cNvSpPr>
          <p:nvPr>
            <p:ph type="body" idx="1"/>
          </p:nvPr>
        </p:nvSpPr>
        <p:spPr/>
        <p:txBody>
          <a:bodyPr/>
          <a:lstStyle/>
          <a:p>
            <a:pPr marL="0" indent="0">
              <a:buNone/>
            </a:pPr>
            <a:r>
              <a:rPr lang="en-US" dirty="0" smtClean="0"/>
              <a:t>Messages are routed along a "message path"</a:t>
            </a:r>
          </a:p>
          <a:p>
            <a:pPr lvl="1"/>
            <a:r>
              <a:rPr lang="en-US" dirty="0" smtClean="0"/>
              <a:t>Allows for processing at one or more intermediate nodes in addition to the ultimate destination node.</a:t>
            </a:r>
          </a:p>
          <a:p>
            <a:pPr lvl="1"/>
            <a:r>
              <a:rPr lang="en-US" dirty="0" smtClean="0"/>
              <a:t>A node is a SOAP processor and is identified by a URI</a:t>
            </a:r>
          </a:p>
          <a:p>
            <a:pPr marL="0" indent="0">
              <a:buNone/>
            </a:pPr>
            <a:endParaRPr lang="en-US" dirty="0" smtClean="0"/>
          </a:p>
          <a:p>
            <a:pPr marL="0" indent="0">
              <a:buNone/>
            </a:pPr>
            <a:r>
              <a:rPr lang="en-US" dirty="0" smtClean="0"/>
              <a:t>Envelopes can be nested</a:t>
            </a:r>
          </a:p>
          <a:p>
            <a:pPr lvl="1"/>
            <a:r>
              <a:rPr lang="en-US" dirty="0" smtClean="0"/>
              <a:t>Only outer envelope is "active" to the receiving SOAP processor </a:t>
            </a:r>
            <a:endParaRPr lang="en-US" dirty="0"/>
          </a:p>
        </p:txBody>
      </p:sp>
    </p:spTree>
    <p:extLst>
      <p:ext uri="{BB962C8B-B14F-4D97-AF65-F5344CB8AC3E}">
        <p14:creationId xmlns:p14="http://schemas.microsoft.com/office/powerpoint/2010/main" val="74069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US" dirty="0" smtClean="0"/>
              <a:t>The SOAP Envelope</a:t>
            </a:r>
            <a:endParaRPr lang="en-US" dirty="0"/>
          </a:p>
        </p:txBody>
      </p:sp>
      <p:sp>
        <p:nvSpPr>
          <p:cNvPr id="184323" name="Rectangle 3"/>
          <p:cNvSpPr>
            <a:spLocks noGrp="1" noChangeArrowheads="1"/>
          </p:cNvSpPr>
          <p:nvPr>
            <p:ph idx="1"/>
          </p:nvPr>
        </p:nvSpPr>
        <p:spPr/>
        <p:txBody>
          <a:bodyPr/>
          <a:lstStyle/>
          <a:p>
            <a:pPr marL="0" indent="0">
              <a:buNone/>
            </a:pPr>
            <a:r>
              <a:rPr lang="en-US" dirty="0" smtClean="0"/>
              <a:t>Envelope wraps the message itself</a:t>
            </a:r>
          </a:p>
          <a:p>
            <a:pPr lvl="1"/>
            <a:r>
              <a:rPr lang="en-US" dirty="0" smtClean="0"/>
              <a:t>message is a different vocabulary</a:t>
            </a:r>
          </a:p>
          <a:p>
            <a:pPr lvl="1"/>
            <a:r>
              <a:rPr lang="en-US" dirty="0" smtClean="0"/>
              <a:t>namespace prefix is used to distinguish</a:t>
            </a:r>
          </a:p>
          <a:p>
            <a:pPr lvl="2"/>
            <a:r>
              <a:rPr lang="en-US" dirty="0" smtClean="0"/>
              <a:t>Application specific vocabulary</a:t>
            </a:r>
          </a:p>
          <a:p>
            <a:pPr lvl="2"/>
            <a:r>
              <a:rPr lang="en-US" dirty="0" smtClean="0"/>
              <a:t>SOAP Envelope vocabulary</a:t>
            </a:r>
          </a:p>
          <a:p>
            <a:pPr marL="0" indent="0">
              <a:buNone/>
            </a:pPr>
            <a:r>
              <a:rPr lang="cy-GB" dirty="0" smtClean="0"/>
              <a:t>SOAP does not say what to do with the header or body</a:t>
            </a:r>
          </a:p>
          <a:p>
            <a:pPr lvl="1"/>
            <a:r>
              <a:rPr lang="cy-GB" dirty="0" smtClean="0"/>
              <a:t>Use is implicit</a:t>
            </a:r>
          </a:p>
          <a:p>
            <a:pPr lvl="1"/>
            <a:r>
              <a:rPr lang="cy-GB" dirty="0" smtClean="0"/>
              <a:t>Body is for application data</a:t>
            </a:r>
          </a:p>
          <a:p>
            <a:pPr lvl="1"/>
            <a:r>
              <a:rPr lang="cy-GB" dirty="0" smtClean="0"/>
              <a:t>Header for infrastructure data</a:t>
            </a:r>
            <a:endParaRPr lang="en-US" dirty="0"/>
          </a:p>
        </p:txBody>
      </p:sp>
      <p:graphicFrame>
        <p:nvGraphicFramePr>
          <p:cNvPr id="184324" name="Object 4"/>
          <p:cNvGraphicFramePr>
            <a:graphicFrameLocks noChangeAspect="1"/>
          </p:cNvGraphicFramePr>
          <p:nvPr>
            <p:extLst>
              <p:ext uri="{D42A27DB-BD31-4B8C-83A1-F6EECF244321}">
                <p14:modId xmlns:p14="http://schemas.microsoft.com/office/powerpoint/2010/main" val="3586465915"/>
              </p:ext>
            </p:extLst>
          </p:nvPr>
        </p:nvGraphicFramePr>
        <p:xfrm>
          <a:off x="7137400" y="1815350"/>
          <a:ext cx="1755775" cy="1981200"/>
        </p:xfrm>
        <a:graphic>
          <a:graphicData uri="http://schemas.openxmlformats.org/presentationml/2006/ole">
            <mc:AlternateContent xmlns:mc="http://schemas.openxmlformats.org/markup-compatibility/2006">
              <mc:Choice xmlns:v="urn:schemas-microsoft-com:vml" Requires="v">
                <p:oleObj spid="_x0000_s75828" name="Drawing" r:id="rId4" imgW="2919600" imgH="3294000" progId="FLW3Drawing">
                  <p:embed/>
                </p:oleObj>
              </mc:Choice>
              <mc:Fallback>
                <p:oleObj name="Drawing" r:id="rId4" imgW="2919600" imgH="3294000" progId="FLW3Drawing">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37400" y="1815350"/>
                        <a:ext cx="1755775"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4325" name="Line 5"/>
          <p:cNvSpPr>
            <a:spLocks noChangeShapeType="1"/>
          </p:cNvSpPr>
          <p:nvPr/>
        </p:nvSpPr>
        <p:spPr bwMode="auto">
          <a:xfrm flipV="1">
            <a:off x="5014253" y="2966287"/>
            <a:ext cx="2581936" cy="408993"/>
          </a:xfrm>
          <a:prstGeom prst="line">
            <a:avLst/>
          </a:prstGeom>
          <a:noFill/>
          <a:ln w="19050">
            <a:solidFill>
              <a:srgbClr val="FF33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a:p>
        </p:txBody>
      </p:sp>
      <p:sp>
        <p:nvSpPr>
          <p:cNvPr id="184326" name="Line 6"/>
          <p:cNvSpPr>
            <a:spLocks noChangeShapeType="1"/>
          </p:cNvSpPr>
          <p:nvPr/>
        </p:nvSpPr>
        <p:spPr bwMode="auto">
          <a:xfrm flipV="1">
            <a:off x="5014253" y="3542550"/>
            <a:ext cx="2510497" cy="254000"/>
          </a:xfrm>
          <a:prstGeom prst="line">
            <a:avLst/>
          </a:prstGeom>
          <a:noFill/>
          <a:ln w="19050">
            <a:solidFill>
              <a:srgbClr val="FF33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a:p>
        </p:txBody>
      </p:sp>
    </p:spTree>
    <p:extLst>
      <p:ext uri="{BB962C8B-B14F-4D97-AF65-F5344CB8AC3E}">
        <p14:creationId xmlns:p14="http://schemas.microsoft.com/office/powerpoint/2010/main" val="157300063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Web Protocols</a:t>
            </a:r>
            <a:endParaRPr lang="en-US" dirty="0"/>
          </a:p>
        </p:txBody>
      </p:sp>
      <p:sp>
        <p:nvSpPr>
          <p:cNvPr id="4" name="Content Placeholder 3"/>
          <p:cNvSpPr>
            <a:spLocks noGrp="1"/>
          </p:cNvSpPr>
          <p:nvPr>
            <p:ph idx="1"/>
          </p:nvPr>
        </p:nvSpPr>
        <p:spPr/>
        <p:txBody>
          <a:bodyPr/>
          <a:lstStyle/>
          <a:p>
            <a:pPr marL="0" indent="0">
              <a:buNone/>
            </a:pPr>
            <a:r>
              <a:rPr lang="en-US" dirty="0" smtClean="0"/>
              <a:t>Many protocols in use on the Web, but only two are Web protocols</a:t>
            </a:r>
          </a:p>
          <a:p>
            <a:pPr lvl="1"/>
            <a:r>
              <a:rPr lang="en-US" dirty="0" smtClean="0"/>
              <a:t>Hypertext Transfer Protocol</a:t>
            </a:r>
          </a:p>
          <a:p>
            <a:pPr lvl="1"/>
            <a:r>
              <a:rPr lang="en-US" dirty="0" smtClean="0"/>
              <a:t>Simple Object Access Protocol</a:t>
            </a:r>
          </a:p>
        </p:txBody>
      </p:sp>
    </p:spTree>
    <p:extLst>
      <p:ext uri="{BB962C8B-B14F-4D97-AF65-F5344CB8AC3E}">
        <p14:creationId xmlns:p14="http://schemas.microsoft.com/office/powerpoint/2010/main" val="66244320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GB"/>
              <a:t>A SOAP Message</a:t>
            </a:r>
            <a:endParaRPr lang="en-US"/>
          </a:p>
        </p:txBody>
      </p:sp>
      <p:sp>
        <p:nvSpPr>
          <p:cNvPr id="186396" name="Rectangle 28"/>
          <p:cNvSpPr>
            <a:spLocks noChangeArrowheads="1"/>
          </p:cNvSpPr>
          <p:nvPr/>
        </p:nvSpPr>
        <p:spPr bwMode="auto">
          <a:xfrm>
            <a:off x="2951013" y="1806829"/>
            <a:ext cx="3221150" cy="40338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tIns="46800" bIns="0" anchor="t" anchorCtr="0"/>
          <a:lstStyle/>
          <a:p>
            <a:pPr eaLnBrk="1" hangingPunct="1"/>
            <a:r>
              <a:rPr lang="en-GB" sz="1400" dirty="0">
                <a:latin typeface="Georgia"/>
                <a:cs typeface="Georgia"/>
              </a:rPr>
              <a:t>SOAP </a:t>
            </a:r>
            <a:r>
              <a:rPr lang="en-GB" sz="1400" dirty="0" smtClean="0">
                <a:latin typeface="Georgia"/>
                <a:cs typeface="Georgia"/>
              </a:rPr>
              <a:t>Envelope</a:t>
            </a:r>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GB" sz="1400" dirty="0">
              <a:latin typeface="Georgia"/>
              <a:cs typeface="Georgia"/>
            </a:endParaRPr>
          </a:p>
          <a:p>
            <a:pPr eaLnBrk="1" hangingPunct="1"/>
            <a:endParaRPr lang="en-US" sz="1400" dirty="0">
              <a:latin typeface="Georgia"/>
              <a:cs typeface="Georgia"/>
            </a:endParaRPr>
          </a:p>
        </p:txBody>
      </p:sp>
      <p:sp>
        <p:nvSpPr>
          <p:cNvPr id="186397" name="Rectangle 29"/>
          <p:cNvSpPr>
            <a:spLocks noChangeArrowheads="1"/>
          </p:cNvSpPr>
          <p:nvPr/>
        </p:nvSpPr>
        <p:spPr bwMode="auto">
          <a:xfrm>
            <a:off x="3130400" y="2311654"/>
            <a:ext cx="2863720" cy="158432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nchorCtr="0"/>
          <a:lstStyle/>
          <a:p>
            <a:pPr eaLnBrk="1" hangingPunct="1"/>
            <a:r>
              <a:rPr lang="en-GB" sz="1400">
                <a:latin typeface="Georgia"/>
                <a:cs typeface="Georgia"/>
              </a:rPr>
              <a:t>SOAP Header</a:t>
            </a:r>
          </a:p>
          <a:p>
            <a:pPr eaLnBrk="1" hangingPunct="1"/>
            <a:endParaRPr lang="en-GB" sz="1400">
              <a:latin typeface="Georgia"/>
              <a:cs typeface="Georgia"/>
            </a:endParaRPr>
          </a:p>
          <a:p>
            <a:pPr eaLnBrk="1" hangingPunct="1"/>
            <a:endParaRPr lang="en-GB" sz="1400">
              <a:latin typeface="Georgia"/>
              <a:cs typeface="Georgia"/>
            </a:endParaRPr>
          </a:p>
          <a:p>
            <a:pPr eaLnBrk="1" hangingPunct="1"/>
            <a:endParaRPr lang="en-GB" sz="1400">
              <a:latin typeface="Georgia"/>
              <a:cs typeface="Georgia"/>
            </a:endParaRPr>
          </a:p>
          <a:p>
            <a:pPr eaLnBrk="1" hangingPunct="1"/>
            <a:endParaRPr lang="en-US" sz="1400">
              <a:latin typeface="Georgia"/>
              <a:cs typeface="Georgia"/>
            </a:endParaRPr>
          </a:p>
        </p:txBody>
      </p:sp>
      <p:sp>
        <p:nvSpPr>
          <p:cNvPr id="186398" name="Rectangle 30"/>
          <p:cNvSpPr>
            <a:spLocks noChangeArrowheads="1"/>
          </p:cNvSpPr>
          <p:nvPr/>
        </p:nvSpPr>
        <p:spPr bwMode="auto">
          <a:xfrm>
            <a:off x="3130400" y="4111879"/>
            <a:ext cx="2863720" cy="158432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nchorCtr="0"/>
          <a:lstStyle/>
          <a:p>
            <a:pPr eaLnBrk="1" hangingPunct="1"/>
            <a:r>
              <a:rPr lang="en-GB" sz="1400">
                <a:latin typeface="Georgia"/>
                <a:cs typeface="Georgia"/>
              </a:rPr>
              <a:t>SOAP Body</a:t>
            </a:r>
          </a:p>
          <a:p>
            <a:pPr eaLnBrk="1" hangingPunct="1"/>
            <a:endParaRPr lang="en-GB" sz="1400">
              <a:latin typeface="Georgia"/>
              <a:cs typeface="Georgia"/>
            </a:endParaRPr>
          </a:p>
          <a:p>
            <a:pPr eaLnBrk="1" hangingPunct="1"/>
            <a:endParaRPr lang="en-GB" sz="1400">
              <a:latin typeface="Georgia"/>
              <a:cs typeface="Georgia"/>
            </a:endParaRPr>
          </a:p>
          <a:p>
            <a:pPr eaLnBrk="1" hangingPunct="1"/>
            <a:endParaRPr lang="en-GB" sz="1400">
              <a:latin typeface="Georgia"/>
              <a:cs typeface="Georgia"/>
            </a:endParaRPr>
          </a:p>
          <a:p>
            <a:pPr eaLnBrk="1" hangingPunct="1"/>
            <a:endParaRPr lang="en-US" sz="1400">
              <a:latin typeface="Georgia"/>
              <a:cs typeface="Georgia"/>
            </a:endParaRPr>
          </a:p>
        </p:txBody>
      </p:sp>
      <p:sp>
        <p:nvSpPr>
          <p:cNvPr id="186399" name="Rectangle 31"/>
          <p:cNvSpPr>
            <a:spLocks noChangeArrowheads="1"/>
          </p:cNvSpPr>
          <p:nvPr/>
        </p:nvSpPr>
        <p:spPr bwMode="auto">
          <a:xfrm>
            <a:off x="3346300" y="2715921"/>
            <a:ext cx="2446037" cy="433387"/>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400" dirty="0">
                <a:latin typeface="Georgia"/>
                <a:cs typeface="Georgia"/>
              </a:rPr>
              <a:t>Header Block: reservation</a:t>
            </a:r>
            <a:endParaRPr lang="en-US" sz="1400" dirty="0">
              <a:latin typeface="Georgia"/>
              <a:cs typeface="Georgia"/>
            </a:endParaRPr>
          </a:p>
        </p:txBody>
      </p:sp>
      <p:sp>
        <p:nvSpPr>
          <p:cNvPr id="186400" name="Rectangle 32"/>
          <p:cNvSpPr>
            <a:spLocks noChangeArrowheads="1"/>
          </p:cNvSpPr>
          <p:nvPr/>
        </p:nvSpPr>
        <p:spPr bwMode="auto">
          <a:xfrm>
            <a:off x="3346300" y="3292184"/>
            <a:ext cx="2446037" cy="433387"/>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400">
                <a:latin typeface="Georgia"/>
                <a:cs typeface="Georgia"/>
              </a:rPr>
              <a:t>Header Block: passenger</a:t>
            </a:r>
            <a:endParaRPr lang="en-US" sz="1400">
              <a:latin typeface="Georgia"/>
              <a:cs typeface="Georgia"/>
            </a:endParaRPr>
          </a:p>
        </p:txBody>
      </p:sp>
      <p:sp>
        <p:nvSpPr>
          <p:cNvPr id="186401" name="Rectangle 33"/>
          <p:cNvSpPr>
            <a:spLocks noChangeArrowheads="1"/>
          </p:cNvSpPr>
          <p:nvPr/>
        </p:nvSpPr>
        <p:spPr bwMode="auto">
          <a:xfrm>
            <a:off x="3346300" y="4542091"/>
            <a:ext cx="2446037" cy="433387"/>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400">
                <a:latin typeface="Georgia"/>
                <a:cs typeface="Georgia"/>
              </a:rPr>
              <a:t>Body sub-element: itinerary</a:t>
            </a:r>
            <a:endParaRPr lang="en-US" sz="1400">
              <a:latin typeface="Georgia"/>
              <a:cs typeface="Georgia"/>
            </a:endParaRPr>
          </a:p>
        </p:txBody>
      </p:sp>
      <p:sp>
        <p:nvSpPr>
          <p:cNvPr id="186402" name="Rectangle 34"/>
          <p:cNvSpPr>
            <a:spLocks noChangeArrowheads="1"/>
          </p:cNvSpPr>
          <p:nvPr/>
        </p:nvSpPr>
        <p:spPr bwMode="auto">
          <a:xfrm>
            <a:off x="3346300" y="5118354"/>
            <a:ext cx="2446037" cy="433387"/>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400">
                <a:latin typeface="Georgia"/>
                <a:cs typeface="Georgia"/>
              </a:rPr>
              <a:t>Body sub-element: lodging</a:t>
            </a:r>
            <a:endParaRPr lang="en-US" sz="1400">
              <a:latin typeface="Georgia"/>
              <a:cs typeface="Georgia"/>
            </a:endParaRPr>
          </a:p>
        </p:txBody>
      </p:sp>
    </p:spTree>
    <p:extLst>
      <p:ext uri="{BB962C8B-B14F-4D97-AF65-F5344CB8AC3E}">
        <p14:creationId xmlns:p14="http://schemas.microsoft.com/office/powerpoint/2010/main" val="29969382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63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63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63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64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64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64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96" grpId="0" animBg="1"/>
      <p:bldP spid="186397" grpId="0" animBg="1"/>
      <p:bldP spid="186398" grpId="0" animBg="1"/>
      <p:bldP spid="186399" grpId="0" animBg="1"/>
      <p:bldP spid="186400" grpId="0" animBg="1"/>
      <p:bldP spid="186401" grpId="0" animBg="1"/>
      <p:bldP spid="18640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87" name="Rectangle 19"/>
          <p:cNvSpPr>
            <a:spLocks noChangeArrowheads="1"/>
          </p:cNvSpPr>
          <p:nvPr/>
        </p:nvSpPr>
        <p:spPr bwMode="auto">
          <a:xfrm>
            <a:off x="1760325" y="594872"/>
            <a:ext cx="5925996" cy="576186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88" name="Rectangle 20"/>
          <p:cNvSpPr>
            <a:spLocks noChangeArrowheads="1"/>
          </p:cNvSpPr>
          <p:nvPr/>
        </p:nvSpPr>
        <p:spPr bwMode="auto">
          <a:xfrm>
            <a:off x="1760325" y="2892683"/>
            <a:ext cx="5645593" cy="320012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89" name="Rectangle 21"/>
          <p:cNvSpPr>
            <a:spLocks noChangeArrowheads="1"/>
          </p:cNvSpPr>
          <p:nvPr/>
        </p:nvSpPr>
        <p:spPr bwMode="auto">
          <a:xfrm>
            <a:off x="1760325" y="981463"/>
            <a:ext cx="5645593" cy="191122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90" name="Rectangle 22"/>
          <p:cNvSpPr>
            <a:spLocks noChangeArrowheads="1"/>
          </p:cNvSpPr>
          <p:nvPr/>
        </p:nvSpPr>
        <p:spPr bwMode="auto">
          <a:xfrm>
            <a:off x="1760325" y="1168369"/>
            <a:ext cx="5150766" cy="848692"/>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91" name="Rectangle 23"/>
          <p:cNvSpPr>
            <a:spLocks noChangeArrowheads="1"/>
          </p:cNvSpPr>
          <p:nvPr/>
        </p:nvSpPr>
        <p:spPr bwMode="auto">
          <a:xfrm>
            <a:off x="1760325" y="2017061"/>
            <a:ext cx="5150766" cy="694171"/>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92" name="Rectangle 24"/>
          <p:cNvSpPr>
            <a:spLocks noChangeArrowheads="1"/>
          </p:cNvSpPr>
          <p:nvPr/>
        </p:nvSpPr>
        <p:spPr bwMode="auto">
          <a:xfrm>
            <a:off x="1760325" y="3044536"/>
            <a:ext cx="5150766" cy="2449819"/>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93" name="Rectangle 25"/>
          <p:cNvSpPr>
            <a:spLocks noChangeArrowheads="1"/>
          </p:cNvSpPr>
          <p:nvPr/>
        </p:nvSpPr>
        <p:spPr bwMode="auto">
          <a:xfrm>
            <a:off x="1760325" y="5494355"/>
            <a:ext cx="5150766" cy="36036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86394" name="Rectangle 26"/>
          <p:cNvSpPr>
            <a:spLocks noChangeArrowheads="1"/>
          </p:cNvSpPr>
          <p:nvPr/>
        </p:nvSpPr>
        <p:spPr bwMode="auto">
          <a:xfrm>
            <a:off x="1760325" y="621894"/>
            <a:ext cx="6206398" cy="489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228600" indent="-228600" algn="l" eaLnBrk="1" hangingPunct="1">
              <a:lnSpc>
                <a:spcPct val="80000"/>
              </a:lnSpc>
              <a:spcBef>
                <a:spcPct val="20000"/>
              </a:spcBef>
              <a:buClr>
                <a:schemeClr val="accent2"/>
              </a:buClr>
              <a:buFont typeface="Wingdings" charset="0"/>
              <a:buNone/>
            </a:pPr>
            <a:r>
              <a:rPr lang="en-US" sz="1000" dirty="0"/>
              <a:t>&lt;?xml version='1.0' ?&gt;</a:t>
            </a:r>
          </a:p>
          <a:p>
            <a:pPr marL="228600" indent="-228600" algn="l" eaLnBrk="1" hangingPunct="1">
              <a:lnSpc>
                <a:spcPct val="80000"/>
              </a:lnSpc>
              <a:spcBef>
                <a:spcPct val="20000"/>
              </a:spcBef>
              <a:buClr>
                <a:schemeClr val="accent2"/>
              </a:buClr>
              <a:buFont typeface="Wingdings" charset="0"/>
              <a:buNone/>
            </a:pPr>
            <a:r>
              <a:rPr lang="en-US" sz="1000" dirty="0"/>
              <a:t>&lt;</a:t>
            </a:r>
            <a:r>
              <a:rPr lang="en-US" sz="1000" dirty="0" err="1"/>
              <a:t>env:Envelope</a:t>
            </a:r>
            <a:r>
              <a:rPr lang="en-US" sz="1000" dirty="0"/>
              <a:t> </a:t>
            </a:r>
            <a:r>
              <a:rPr lang="en-US" sz="1000" dirty="0" err="1"/>
              <a:t>xmlns:env</a:t>
            </a:r>
            <a:r>
              <a:rPr lang="en-US" sz="1000" dirty="0"/>
              <a:t>="http://www.w3.org/2003/05/soap-envelope"&gt;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env:Header</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m:reservation</a:t>
            </a:r>
            <a:r>
              <a:rPr lang="en-US" sz="1000" dirty="0"/>
              <a:t> </a:t>
            </a:r>
            <a:r>
              <a:rPr lang="en-US" sz="1000" dirty="0" err="1"/>
              <a:t>xmlns:m</a:t>
            </a:r>
            <a:r>
              <a:rPr lang="en-US" sz="1000" dirty="0"/>
              <a:t>="http://</a:t>
            </a:r>
            <a:r>
              <a:rPr lang="en-US" sz="1000" dirty="0" err="1"/>
              <a:t>travelcompany.example.org</a:t>
            </a:r>
            <a:r>
              <a:rPr lang="en-US" sz="1000" dirty="0"/>
              <a:t>/reservation" 	 	       </a:t>
            </a:r>
            <a:r>
              <a:rPr lang="en-US" sz="1000" dirty="0" err="1"/>
              <a:t>env:role</a:t>
            </a:r>
            <a:r>
              <a:rPr lang="en-US" sz="1000" dirty="0"/>
              <a:t>="http://www.w3.org/2003/05/soap-envelope/role/next" </a:t>
            </a:r>
          </a:p>
          <a:p>
            <a:pPr marL="228600" indent="-228600" algn="l" eaLnBrk="1" hangingPunct="1">
              <a:lnSpc>
                <a:spcPct val="80000"/>
              </a:lnSpc>
              <a:spcBef>
                <a:spcPct val="20000"/>
              </a:spcBef>
              <a:buClr>
                <a:schemeClr val="accent2"/>
              </a:buClr>
              <a:buFont typeface="Wingdings" charset="0"/>
              <a:buNone/>
            </a:pPr>
            <a:r>
              <a:rPr lang="en-US" sz="1000" dirty="0"/>
              <a:t>		       </a:t>
            </a:r>
            <a:r>
              <a:rPr lang="en-US" sz="1000" dirty="0" err="1"/>
              <a:t>env:mustUnderstand</a:t>
            </a:r>
            <a:r>
              <a:rPr lang="en-US" sz="1000" dirty="0"/>
              <a:t>="true"&gt;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m:reference</a:t>
            </a:r>
            <a:r>
              <a:rPr lang="en-US" sz="1000" dirty="0"/>
              <a:t>&gt;uuid:093a2da1-q345-739r-ba5d-pqff98fe8j7d&lt;/</a:t>
            </a:r>
            <a:r>
              <a:rPr lang="en-US" sz="1000" dirty="0" err="1"/>
              <a:t>m:reference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m:dateAndTime</a:t>
            </a:r>
            <a:r>
              <a:rPr lang="en-US" sz="1000" dirty="0"/>
              <a:t>&gt;2001-11-29T13:20:00.000-05:00&lt;/</a:t>
            </a:r>
            <a:r>
              <a:rPr lang="en-US" sz="1000" dirty="0" err="1"/>
              <a:t>m:dateAndTime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m:reservation</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n:passenger</a:t>
            </a:r>
            <a:r>
              <a:rPr lang="en-US" sz="1000" dirty="0"/>
              <a:t> </a:t>
            </a:r>
            <a:r>
              <a:rPr lang="en-US" sz="1000" dirty="0" err="1"/>
              <a:t>xmlns:n</a:t>
            </a:r>
            <a:r>
              <a:rPr lang="en-US" sz="1000" dirty="0"/>
              <a:t>="http://</a:t>
            </a:r>
            <a:r>
              <a:rPr lang="en-US" sz="1000" dirty="0" err="1"/>
              <a:t>mycompany.example.com</a:t>
            </a:r>
            <a:r>
              <a:rPr lang="en-US" sz="1000" dirty="0"/>
              <a:t>/employees"                  	     </a:t>
            </a:r>
            <a:r>
              <a:rPr lang="en-US" sz="1000" dirty="0" err="1"/>
              <a:t>env:role</a:t>
            </a:r>
            <a:r>
              <a:rPr lang="en-US" sz="1000" dirty="0"/>
              <a:t>="http://www.w3.org/2003/05/soap-envelope/role/next" </a:t>
            </a:r>
          </a:p>
          <a:p>
            <a:pPr marL="228600" indent="-228600" algn="l" eaLnBrk="1" hangingPunct="1">
              <a:lnSpc>
                <a:spcPct val="80000"/>
              </a:lnSpc>
              <a:spcBef>
                <a:spcPct val="20000"/>
              </a:spcBef>
              <a:buClr>
                <a:schemeClr val="accent2"/>
              </a:buClr>
              <a:buFont typeface="Wingdings" charset="0"/>
              <a:buNone/>
            </a:pPr>
            <a:r>
              <a:rPr lang="en-US" sz="1000" dirty="0"/>
              <a:t>		     </a:t>
            </a:r>
            <a:r>
              <a:rPr lang="en-US" sz="1000" dirty="0" err="1"/>
              <a:t>env:mustUnderstand</a:t>
            </a:r>
            <a:r>
              <a:rPr lang="en-US" sz="1000" dirty="0"/>
              <a:t>="true"&gt;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n:name</a:t>
            </a:r>
            <a:r>
              <a:rPr lang="en-US" sz="1000" dirty="0"/>
              <a:t>&gt;</a:t>
            </a:r>
            <a:r>
              <a:rPr lang="en-US" sz="1000" dirty="0" err="1"/>
              <a:t>Åke</a:t>
            </a:r>
            <a:r>
              <a:rPr lang="en-US" sz="1000" dirty="0"/>
              <a:t> </a:t>
            </a:r>
            <a:r>
              <a:rPr lang="en-US" sz="1000" dirty="0" err="1"/>
              <a:t>Jógvan</a:t>
            </a:r>
            <a:r>
              <a:rPr lang="en-US" sz="1000" dirty="0"/>
              <a:t> </a:t>
            </a:r>
            <a:r>
              <a:rPr lang="en-US" sz="1000" dirty="0" err="1"/>
              <a:t>Øyvind</a:t>
            </a:r>
            <a:r>
              <a:rPr lang="en-US" sz="1000" dirty="0"/>
              <a:t>&lt;/</a:t>
            </a:r>
            <a:r>
              <a:rPr lang="en-US" sz="1000" dirty="0" err="1"/>
              <a:t>n:name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n:passenger</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env:Header</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env:Body</a:t>
            </a:r>
            <a:r>
              <a:rPr lang="en-US" sz="1000" dirty="0"/>
              <a:t>&gt;</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p:itinerary</a:t>
            </a:r>
            <a:r>
              <a:rPr lang="en-US" sz="1000" dirty="0"/>
              <a:t> </a:t>
            </a:r>
            <a:r>
              <a:rPr lang="en-US" sz="1000" dirty="0" err="1"/>
              <a:t>xmlns:p</a:t>
            </a:r>
            <a:r>
              <a:rPr lang="en-US" sz="1000" dirty="0"/>
              <a:t>="http://</a:t>
            </a:r>
            <a:r>
              <a:rPr lang="en-US" sz="1000" dirty="0" err="1"/>
              <a:t>travelcompany.example.org</a:t>
            </a:r>
            <a:r>
              <a:rPr lang="en-US" sz="1000" dirty="0"/>
              <a:t>/reservation/travel"&gt;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p:departing</a:t>
            </a:r>
            <a:r>
              <a:rPr lang="en-US" sz="1000" dirty="0"/>
              <a:t>&gt;New York&lt;/</a:t>
            </a:r>
            <a:r>
              <a:rPr lang="en-US" sz="1000" dirty="0" err="1"/>
              <a:t>p:departing</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p:arriving</a:t>
            </a:r>
            <a:r>
              <a:rPr lang="en-US" sz="1000" dirty="0"/>
              <a:t>&gt;Los Angeles&lt;/</a:t>
            </a:r>
            <a:r>
              <a:rPr lang="en-US" sz="1000" dirty="0" err="1"/>
              <a:t>p:arriving</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p:departureDate</a:t>
            </a:r>
            <a:r>
              <a:rPr lang="en-US" sz="1000" dirty="0"/>
              <a:t>&gt;2001-12-14&lt;/</a:t>
            </a:r>
            <a:r>
              <a:rPr lang="en-US" sz="1000" dirty="0" err="1"/>
              <a:t>p:departureDate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p:departureTime</a:t>
            </a:r>
            <a:r>
              <a:rPr lang="en-US" sz="1000" dirty="0"/>
              <a:t>&gt;late afternoon&lt;/</a:t>
            </a:r>
            <a:r>
              <a:rPr lang="en-US" sz="1000" dirty="0" err="1"/>
              <a:t>p:departureTime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p:seatPreference</a:t>
            </a:r>
            <a:r>
              <a:rPr lang="en-US" sz="1000" dirty="0"/>
              <a:t>&gt;aisle&lt;/</a:t>
            </a:r>
            <a:r>
              <a:rPr lang="en-US" sz="1000" dirty="0" err="1"/>
              <a:t>p:seatPreference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p:return</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p:departing</a:t>
            </a:r>
            <a:r>
              <a:rPr lang="en-US" sz="1000" dirty="0"/>
              <a:t>&gt;Los Angeles&lt;/</a:t>
            </a:r>
            <a:r>
              <a:rPr lang="en-US" sz="1000" dirty="0" err="1"/>
              <a:t>p:departing</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p:arriving</a:t>
            </a:r>
            <a:r>
              <a:rPr lang="en-US" sz="1000" dirty="0"/>
              <a:t>&gt;New York&lt;/</a:t>
            </a:r>
            <a:r>
              <a:rPr lang="en-US" sz="1000" dirty="0" err="1"/>
              <a:t>p:arriving</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p:departureDate</a:t>
            </a:r>
            <a:r>
              <a:rPr lang="en-US" sz="1000" dirty="0"/>
              <a:t>&gt;2001-12-20&lt;/</a:t>
            </a:r>
            <a:r>
              <a:rPr lang="en-US" sz="1000" dirty="0" err="1"/>
              <a:t>p:departureDate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p:departureTime</a:t>
            </a:r>
            <a:r>
              <a:rPr lang="en-US" sz="1000" dirty="0"/>
              <a:t>&gt;mid-morning&lt;/</a:t>
            </a:r>
            <a:r>
              <a:rPr lang="en-US" sz="1000" dirty="0" err="1"/>
              <a:t>p:departureTime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p:seatPreference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p:return</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p:itinerary</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q:lodging</a:t>
            </a:r>
            <a:r>
              <a:rPr lang="en-US" sz="1000" dirty="0"/>
              <a:t> </a:t>
            </a:r>
            <a:r>
              <a:rPr lang="en-US" sz="1000" dirty="0" err="1"/>
              <a:t>xmlns:q</a:t>
            </a:r>
            <a:r>
              <a:rPr lang="en-US" sz="1000" dirty="0"/>
              <a:t>="http://</a:t>
            </a:r>
            <a:r>
              <a:rPr lang="en-US" sz="1000" dirty="0" err="1"/>
              <a:t>travelcompany.example.org</a:t>
            </a:r>
            <a:r>
              <a:rPr lang="en-US" sz="1000" dirty="0"/>
              <a:t>/reservation/hotels"&gt;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q:preference</a:t>
            </a:r>
            <a:r>
              <a:rPr lang="en-US" sz="1000" dirty="0"/>
              <a:t>&gt;none&lt;/</a:t>
            </a:r>
            <a:r>
              <a:rPr lang="en-US" sz="1000" dirty="0" err="1"/>
              <a:t>q:preference</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q:lodging</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    &lt;/</a:t>
            </a:r>
            <a:r>
              <a:rPr lang="en-US" sz="1000" dirty="0" err="1"/>
              <a:t>env:Body</a:t>
            </a:r>
            <a:r>
              <a:rPr lang="en-US" sz="1000" dirty="0"/>
              <a:t>&gt; </a:t>
            </a:r>
          </a:p>
          <a:p>
            <a:pPr marL="228600" indent="-228600" algn="l" eaLnBrk="1" hangingPunct="1">
              <a:lnSpc>
                <a:spcPct val="80000"/>
              </a:lnSpc>
              <a:spcBef>
                <a:spcPct val="20000"/>
              </a:spcBef>
              <a:buClr>
                <a:schemeClr val="accent2"/>
              </a:buClr>
              <a:buFont typeface="Wingdings" charset="0"/>
              <a:buNone/>
            </a:pPr>
            <a:r>
              <a:rPr lang="en-US" sz="1000" dirty="0"/>
              <a:t>&lt;/</a:t>
            </a:r>
            <a:r>
              <a:rPr lang="en-US" sz="1000" dirty="0" err="1"/>
              <a:t>env:Envelope</a:t>
            </a:r>
            <a:r>
              <a:rPr lang="en-US" sz="1000" dirty="0"/>
              <a:t>&gt; </a:t>
            </a:r>
          </a:p>
        </p:txBody>
      </p:sp>
    </p:spTree>
    <p:extLst>
      <p:ext uri="{BB962C8B-B14F-4D97-AF65-F5344CB8AC3E}">
        <p14:creationId xmlns:p14="http://schemas.microsoft.com/office/powerpoint/2010/main" val="34644079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63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63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63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63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63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87" grpId="0" animBg="1"/>
      <p:bldP spid="186388" grpId="0" animBg="1"/>
      <p:bldP spid="186389" grpId="0" animBg="1"/>
      <p:bldP spid="186390" grpId="0" animBg="1"/>
      <p:bldP spid="186391" grpId="0" animBg="1"/>
      <p:bldP spid="186392" grpId="0" animBg="1"/>
      <p:bldP spid="18639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511" name="Rectangle 15"/>
          <p:cNvSpPr>
            <a:spLocks noGrp="1" noChangeArrowheads="1"/>
          </p:cNvSpPr>
          <p:nvPr>
            <p:ph type="title"/>
          </p:nvPr>
        </p:nvSpPr>
        <p:spPr/>
        <p:txBody>
          <a:bodyPr/>
          <a:lstStyle/>
          <a:p>
            <a:r>
              <a:rPr lang="en-US"/>
              <a:t>SOAP Headers</a:t>
            </a:r>
          </a:p>
        </p:txBody>
      </p:sp>
      <p:sp>
        <p:nvSpPr>
          <p:cNvPr id="362512" name="Rectangle 16"/>
          <p:cNvSpPr>
            <a:spLocks noGrp="1" noChangeArrowheads="1"/>
          </p:cNvSpPr>
          <p:nvPr>
            <p:ph type="body" idx="1"/>
          </p:nvPr>
        </p:nvSpPr>
        <p:spPr/>
        <p:txBody>
          <a:bodyPr/>
          <a:lstStyle/>
          <a:p>
            <a:pPr marL="0" indent="0">
              <a:buNone/>
            </a:pPr>
            <a:r>
              <a:rPr lang="en-US" dirty="0"/>
              <a:t>Allows for modular addition of features and services</a:t>
            </a:r>
          </a:p>
          <a:p>
            <a:pPr lvl="1"/>
            <a:r>
              <a:rPr lang="en-US" dirty="0"/>
              <a:t>Open-ended set of headers</a:t>
            </a:r>
          </a:p>
          <a:p>
            <a:pPr lvl="2"/>
            <a:r>
              <a:rPr lang="en-US" dirty="0"/>
              <a:t>Authentication, privacy, security etc. etc.</a:t>
            </a:r>
          </a:p>
          <a:p>
            <a:pPr lvl="1"/>
            <a:r>
              <a:rPr lang="en-US" dirty="0"/>
              <a:t>Can address any SOAP processor using the "</a:t>
            </a:r>
            <a:r>
              <a:rPr lang="en-US" dirty="0" smtClean="0"/>
              <a:t>actor” or “role” </a:t>
            </a:r>
            <a:r>
              <a:rPr lang="en-US" dirty="0"/>
              <a:t>attribute</a:t>
            </a:r>
          </a:p>
          <a:p>
            <a:pPr lvl="1"/>
            <a:r>
              <a:rPr lang="en-US" dirty="0"/>
              <a:t>Can be optional/mandatory using the "</a:t>
            </a:r>
            <a:r>
              <a:rPr lang="en-US" dirty="0" err="1"/>
              <a:t>mustUnderstand</a:t>
            </a:r>
            <a:r>
              <a:rPr lang="en-US" dirty="0"/>
              <a:t>" attribute</a:t>
            </a:r>
          </a:p>
        </p:txBody>
      </p:sp>
      <p:sp>
        <p:nvSpPr>
          <p:cNvPr id="362500" name="Oval 4"/>
          <p:cNvSpPr>
            <a:spLocks noChangeArrowheads="1"/>
          </p:cNvSpPr>
          <p:nvPr/>
        </p:nvSpPr>
        <p:spPr bwMode="auto">
          <a:xfrm>
            <a:off x="1066800" y="4724400"/>
            <a:ext cx="1219200" cy="838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2000" b="0">
                <a:latin typeface="Tahoma" charset="0"/>
              </a:rPr>
              <a:t>Start</a:t>
            </a:r>
          </a:p>
        </p:txBody>
      </p:sp>
      <p:sp>
        <p:nvSpPr>
          <p:cNvPr id="362501" name="Oval 5"/>
          <p:cNvSpPr>
            <a:spLocks noChangeArrowheads="1"/>
          </p:cNvSpPr>
          <p:nvPr/>
        </p:nvSpPr>
        <p:spPr bwMode="auto">
          <a:xfrm>
            <a:off x="2895600" y="4724400"/>
            <a:ext cx="1371600" cy="838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2000" b="0">
                <a:latin typeface="Tahoma" charset="0"/>
              </a:rPr>
              <a:t>web://bar</a:t>
            </a:r>
          </a:p>
        </p:txBody>
      </p:sp>
      <p:sp>
        <p:nvSpPr>
          <p:cNvPr id="362502" name="Oval 6"/>
          <p:cNvSpPr>
            <a:spLocks noChangeArrowheads="1"/>
          </p:cNvSpPr>
          <p:nvPr/>
        </p:nvSpPr>
        <p:spPr bwMode="auto">
          <a:xfrm>
            <a:off x="4953000" y="4724400"/>
            <a:ext cx="1371600" cy="838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2000" b="0">
                <a:latin typeface="Tahoma" charset="0"/>
              </a:rPr>
              <a:t>web://toto</a:t>
            </a:r>
          </a:p>
        </p:txBody>
      </p:sp>
      <p:sp>
        <p:nvSpPr>
          <p:cNvPr id="362503" name="Oval 7"/>
          <p:cNvSpPr>
            <a:spLocks noChangeArrowheads="1"/>
          </p:cNvSpPr>
          <p:nvPr/>
        </p:nvSpPr>
        <p:spPr bwMode="auto">
          <a:xfrm>
            <a:off x="6858000" y="4724400"/>
            <a:ext cx="1447800" cy="838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sz="2000" b="0">
                <a:latin typeface="Tahoma" charset="0"/>
              </a:rPr>
              <a:t>web://foo</a:t>
            </a:r>
          </a:p>
        </p:txBody>
      </p:sp>
      <p:cxnSp>
        <p:nvCxnSpPr>
          <p:cNvPr id="362504" name="AutoShape 8"/>
          <p:cNvCxnSpPr>
            <a:cxnSpLocks noChangeShapeType="1"/>
            <a:stCxn id="362500" idx="6"/>
            <a:endCxn id="362501" idx="2"/>
          </p:cNvCxnSpPr>
          <p:nvPr/>
        </p:nvCxnSpPr>
        <p:spPr bwMode="auto">
          <a:xfrm>
            <a:off x="2286000" y="5143500"/>
            <a:ext cx="609600" cy="0"/>
          </a:xfrm>
          <a:prstGeom prst="straightConnector1">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05" name="AutoShape 9"/>
          <p:cNvCxnSpPr>
            <a:cxnSpLocks noChangeShapeType="1"/>
            <a:stCxn id="362501" idx="6"/>
            <a:endCxn id="362502" idx="2"/>
          </p:cNvCxnSpPr>
          <p:nvPr/>
        </p:nvCxnSpPr>
        <p:spPr bwMode="auto">
          <a:xfrm>
            <a:off x="4267200" y="5143500"/>
            <a:ext cx="685800" cy="0"/>
          </a:xfrm>
          <a:prstGeom prst="straightConnector1">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06" name="AutoShape 10"/>
          <p:cNvCxnSpPr>
            <a:cxnSpLocks noChangeShapeType="1"/>
            <a:stCxn id="362502" idx="6"/>
            <a:endCxn id="362503" idx="2"/>
          </p:cNvCxnSpPr>
          <p:nvPr/>
        </p:nvCxnSpPr>
        <p:spPr bwMode="auto">
          <a:xfrm>
            <a:off x="6324600" y="5143500"/>
            <a:ext cx="533400" cy="0"/>
          </a:xfrm>
          <a:prstGeom prst="straightConnector1">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07" name="AutoShape 11"/>
          <p:cNvCxnSpPr>
            <a:cxnSpLocks noChangeShapeType="1"/>
            <a:stCxn id="362500" idx="4"/>
            <a:endCxn id="362502" idx="3"/>
          </p:cNvCxnSpPr>
          <p:nvPr/>
        </p:nvCxnSpPr>
        <p:spPr bwMode="auto">
          <a:xfrm rot="5400000" flipH="1" flipV="1">
            <a:off x="3354388" y="3762375"/>
            <a:ext cx="122237" cy="3478213"/>
          </a:xfrm>
          <a:prstGeom prst="curvedConnector3">
            <a:avLst>
              <a:gd name="adj1" fmla="val -187014"/>
            </a:avLst>
          </a:prstGeom>
          <a:noFill/>
          <a:ln w="38100">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08" name="AutoShape 12"/>
          <p:cNvCxnSpPr>
            <a:cxnSpLocks noChangeShapeType="1"/>
            <a:stCxn id="362500" idx="0"/>
            <a:endCxn id="362501" idx="1"/>
          </p:cNvCxnSpPr>
          <p:nvPr/>
        </p:nvCxnSpPr>
        <p:spPr bwMode="auto">
          <a:xfrm rot="5400000" flipV="1">
            <a:off x="2325688" y="4075112"/>
            <a:ext cx="122238" cy="1420813"/>
          </a:xfrm>
          <a:prstGeom prst="curvedConnector3">
            <a:avLst>
              <a:gd name="adj1" fmla="val -187014"/>
            </a:avLst>
          </a:prstGeom>
          <a:noFill/>
          <a:ln w="38100">
            <a:solidFill>
              <a:srgbClr val="B129BB"/>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09" name="AutoShape 13"/>
          <p:cNvCxnSpPr>
            <a:cxnSpLocks noChangeShapeType="1"/>
            <a:stCxn id="362500" idx="4"/>
            <a:endCxn id="362503" idx="4"/>
          </p:cNvCxnSpPr>
          <p:nvPr/>
        </p:nvCxnSpPr>
        <p:spPr bwMode="auto">
          <a:xfrm rot="16200000" flipH="1">
            <a:off x="4628356" y="2610644"/>
            <a:ext cx="1588" cy="5905500"/>
          </a:xfrm>
          <a:prstGeom prst="curvedConnector3">
            <a:avLst>
              <a:gd name="adj1" fmla="val 27799995"/>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2510" name="AutoShape 14"/>
          <p:cNvCxnSpPr>
            <a:cxnSpLocks noChangeShapeType="1"/>
            <a:stCxn id="362501" idx="0"/>
            <a:endCxn id="362503" idx="0"/>
          </p:cNvCxnSpPr>
          <p:nvPr/>
        </p:nvCxnSpPr>
        <p:spPr bwMode="auto">
          <a:xfrm rot="5400000" flipV="1">
            <a:off x="5580856" y="2724944"/>
            <a:ext cx="1588" cy="4000500"/>
          </a:xfrm>
          <a:prstGeom prst="curvedConnector3">
            <a:avLst>
              <a:gd name="adj1" fmla="val -144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1632317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4" name="Rectangle 4"/>
          <p:cNvSpPr>
            <a:spLocks noGrp="1" noChangeArrowheads="1"/>
          </p:cNvSpPr>
          <p:nvPr>
            <p:ph type="title"/>
          </p:nvPr>
        </p:nvSpPr>
        <p:spPr/>
        <p:txBody>
          <a:bodyPr/>
          <a:lstStyle/>
          <a:p>
            <a:r>
              <a:rPr lang="en-US"/>
              <a:t>Semantics of SOAP Headers</a:t>
            </a:r>
          </a:p>
        </p:txBody>
      </p:sp>
      <p:sp>
        <p:nvSpPr>
          <p:cNvPr id="363525" name="Rectangle 5"/>
          <p:cNvSpPr>
            <a:spLocks noGrp="1" noChangeArrowheads="1"/>
          </p:cNvSpPr>
          <p:nvPr>
            <p:ph type="body" idx="1"/>
          </p:nvPr>
        </p:nvSpPr>
        <p:spPr/>
        <p:txBody>
          <a:bodyPr/>
          <a:lstStyle/>
          <a:p>
            <a:pPr marL="0" indent="0">
              <a:buNone/>
            </a:pPr>
            <a:r>
              <a:rPr lang="en-US" dirty="0" smtClean="0"/>
              <a:t>Contract </a:t>
            </a:r>
            <a:r>
              <a:rPr lang="en-US" dirty="0"/>
              <a:t>between sender and recipient</a:t>
            </a:r>
          </a:p>
          <a:p>
            <a:pPr lvl="1"/>
            <a:r>
              <a:rPr lang="en-US" dirty="0"/>
              <a:t>Recipient is described by "actor" </a:t>
            </a:r>
            <a:r>
              <a:rPr lang="en-US" dirty="0" smtClean="0"/>
              <a:t>attribute (“role” in SOAP 1.2)</a:t>
            </a:r>
            <a:endParaRPr lang="en-US" dirty="0"/>
          </a:p>
          <a:p>
            <a:pPr marL="0" indent="0">
              <a:buNone/>
            </a:pPr>
            <a:r>
              <a:rPr lang="en-US" dirty="0"/>
              <a:t>Allows for different types of negotiation:</a:t>
            </a:r>
          </a:p>
          <a:p>
            <a:pPr lvl="1"/>
            <a:r>
              <a:rPr lang="en-US" dirty="0"/>
              <a:t>Take it or leave it directly supported</a:t>
            </a:r>
          </a:p>
          <a:p>
            <a:pPr lvl="1"/>
            <a:r>
              <a:rPr lang="en-US" dirty="0"/>
              <a:t>Let's talk about it can be built on top</a:t>
            </a:r>
          </a:p>
          <a:p>
            <a:pPr marL="0" indent="0">
              <a:buNone/>
            </a:pPr>
            <a:r>
              <a:rPr lang="en-US" dirty="0"/>
              <a:t>And for different settings:</a:t>
            </a:r>
          </a:p>
          <a:p>
            <a:pPr lvl="1"/>
            <a:r>
              <a:rPr lang="en-US" dirty="0"/>
              <a:t>Server dictated</a:t>
            </a:r>
          </a:p>
          <a:p>
            <a:pPr lvl="1"/>
            <a:r>
              <a:rPr lang="en-US" dirty="0"/>
              <a:t>Peer-to-peer </a:t>
            </a:r>
          </a:p>
          <a:p>
            <a:pPr lvl="1"/>
            <a:r>
              <a:rPr lang="en-US" dirty="0"/>
              <a:t>Dictated by third party</a:t>
            </a:r>
          </a:p>
        </p:txBody>
      </p:sp>
    </p:spTree>
    <p:extLst>
      <p:ext uri="{BB962C8B-B14F-4D97-AF65-F5344CB8AC3E}">
        <p14:creationId xmlns:p14="http://schemas.microsoft.com/office/powerpoint/2010/main" val="2436207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p:txBody>
          <a:bodyPr/>
          <a:lstStyle/>
          <a:p>
            <a:r>
              <a:rPr lang="en-US"/>
              <a:t>The SOAP mustUnderstand Attribute</a:t>
            </a:r>
          </a:p>
        </p:txBody>
      </p:sp>
      <p:sp>
        <p:nvSpPr>
          <p:cNvPr id="410627" name="Rectangle 3"/>
          <p:cNvSpPr>
            <a:spLocks noGrp="1" noChangeArrowheads="1"/>
          </p:cNvSpPr>
          <p:nvPr>
            <p:ph type="body" idx="1"/>
          </p:nvPr>
        </p:nvSpPr>
        <p:spPr/>
        <p:txBody>
          <a:bodyPr/>
          <a:lstStyle/>
          <a:p>
            <a:pPr marL="0" indent="0">
              <a:buNone/>
            </a:pPr>
            <a:r>
              <a:rPr lang="en-US" dirty="0"/>
              <a:t>The "</a:t>
            </a:r>
            <a:r>
              <a:rPr lang="en-US" dirty="0" err="1"/>
              <a:t>mustUnderstand</a:t>
            </a:r>
            <a:r>
              <a:rPr lang="en-US" dirty="0"/>
              <a:t>" is the same as "mandatory" in the HTTP Extension Framework</a:t>
            </a:r>
          </a:p>
          <a:p>
            <a:pPr marL="742950" lvl="1" indent="-285750"/>
            <a:r>
              <a:rPr lang="en-US" dirty="0"/>
              <a:t>Requires that the receiving SOAP processor must accept, understand and obey semantics of header or fail</a:t>
            </a:r>
          </a:p>
          <a:p>
            <a:pPr marL="1143000" lvl="2"/>
            <a:r>
              <a:rPr lang="en-US" dirty="0"/>
              <a:t>It is up to the application to define what "understand" means</a:t>
            </a:r>
          </a:p>
          <a:p>
            <a:pPr marL="742950" lvl="1" indent="-285750"/>
            <a:r>
              <a:rPr lang="en-US" dirty="0"/>
              <a:t>This allows old applications to gracefully fail on services that they do not understand</a:t>
            </a:r>
          </a:p>
        </p:txBody>
      </p:sp>
    </p:spTree>
    <p:extLst>
      <p:ext uri="{BB962C8B-B14F-4D97-AF65-F5344CB8AC3E}">
        <p14:creationId xmlns:p14="http://schemas.microsoft.com/office/powerpoint/2010/main" val="3515193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cy-GB" sz="3400"/>
              <a:t>Example: SOAP Security Headers</a:t>
            </a:r>
            <a:endParaRPr lang="en-US" sz="3400"/>
          </a:p>
        </p:txBody>
      </p:sp>
      <p:grpSp>
        <p:nvGrpSpPr>
          <p:cNvPr id="246796" name="Group 12"/>
          <p:cNvGrpSpPr>
            <a:grpSpLocks/>
          </p:cNvGrpSpPr>
          <p:nvPr/>
        </p:nvGrpSpPr>
        <p:grpSpPr bwMode="auto">
          <a:xfrm>
            <a:off x="3348038" y="1916113"/>
            <a:ext cx="3024187" cy="4033837"/>
            <a:chOff x="2109" y="1207"/>
            <a:chExt cx="1905" cy="2541"/>
          </a:xfrm>
        </p:grpSpPr>
        <p:sp>
          <p:nvSpPr>
            <p:cNvPr id="246789" name="Rectangle 5"/>
            <p:cNvSpPr>
              <a:spLocks noChangeArrowheads="1"/>
            </p:cNvSpPr>
            <p:nvPr/>
          </p:nvSpPr>
          <p:spPr bwMode="auto">
            <a:xfrm>
              <a:off x="2109" y="1207"/>
              <a:ext cx="1905" cy="254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SOAP Message</a:t>
              </a: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US" sz="1800">
                <a:latin typeface="Arial" charset="0"/>
                <a:cs typeface="Arial" charset="0"/>
              </a:endParaRPr>
            </a:p>
          </p:txBody>
        </p:sp>
        <p:sp>
          <p:nvSpPr>
            <p:cNvPr id="246790" name="Rectangle 6"/>
            <p:cNvSpPr>
              <a:spLocks noChangeArrowheads="1"/>
            </p:cNvSpPr>
            <p:nvPr/>
          </p:nvSpPr>
          <p:spPr bwMode="auto">
            <a:xfrm>
              <a:off x="2222" y="1525"/>
              <a:ext cx="1678" cy="998"/>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SOAP Header</a:t>
              </a: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US" sz="1800">
                <a:latin typeface="Arial" charset="0"/>
                <a:cs typeface="Arial" charset="0"/>
              </a:endParaRPr>
            </a:p>
          </p:txBody>
        </p:sp>
        <p:sp>
          <p:nvSpPr>
            <p:cNvPr id="246791" name="Rectangle 7"/>
            <p:cNvSpPr>
              <a:spLocks noChangeArrowheads="1"/>
            </p:cNvSpPr>
            <p:nvPr/>
          </p:nvSpPr>
          <p:spPr bwMode="auto">
            <a:xfrm>
              <a:off x="2222" y="2659"/>
              <a:ext cx="1678" cy="998"/>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SOAP Body</a:t>
              </a: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GB" sz="1800">
                <a:latin typeface="Arial" charset="0"/>
                <a:cs typeface="Arial" charset="0"/>
              </a:endParaRPr>
            </a:p>
            <a:p>
              <a:pPr eaLnBrk="1" hangingPunct="1"/>
              <a:endParaRPr lang="en-US" sz="1800">
                <a:latin typeface="Arial" charset="0"/>
                <a:cs typeface="Arial" charset="0"/>
              </a:endParaRPr>
            </a:p>
          </p:txBody>
        </p:sp>
        <p:sp>
          <p:nvSpPr>
            <p:cNvPr id="246795" name="Rectangle 11"/>
            <p:cNvSpPr>
              <a:spLocks noChangeArrowheads="1"/>
            </p:cNvSpPr>
            <p:nvPr/>
          </p:nvSpPr>
          <p:spPr bwMode="auto">
            <a:xfrm>
              <a:off x="2358" y="1888"/>
              <a:ext cx="1406" cy="36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a:latin typeface="Arial" charset="0"/>
                  <a:cs typeface="Arial" charset="0"/>
                </a:rPr>
                <a:t>Security context</a:t>
              </a:r>
            </a:p>
            <a:p>
              <a:pPr eaLnBrk="1" hangingPunct="1"/>
              <a:r>
                <a:rPr lang="en-GB">
                  <a:latin typeface="Arial" charset="0"/>
                  <a:cs typeface="Arial" charset="0"/>
                </a:rPr>
                <a:t>Message Signature</a:t>
              </a:r>
              <a:endParaRPr lang="en-US">
                <a:latin typeface="Arial" charset="0"/>
                <a:cs typeface="Arial" charset="0"/>
              </a:endParaRPr>
            </a:p>
          </p:txBody>
        </p:sp>
      </p:grpSp>
    </p:spTree>
    <p:extLst>
      <p:ext uri="{BB962C8B-B14F-4D97-AF65-F5344CB8AC3E}">
        <p14:creationId xmlns:p14="http://schemas.microsoft.com/office/powerpoint/2010/main" val="73492363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cy-GB" smtClean="0"/>
              <a:t>The SOAP Body</a:t>
            </a:r>
            <a:endParaRPr lang="en-US"/>
          </a:p>
        </p:txBody>
      </p:sp>
      <p:sp>
        <p:nvSpPr>
          <p:cNvPr id="248835" name="Rectangle 3"/>
          <p:cNvSpPr>
            <a:spLocks noGrp="1" noChangeArrowheads="1"/>
          </p:cNvSpPr>
          <p:nvPr>
            <p:ph type="body" idx="1"/>
          </p:nvPr>
        </p:nvSpPr>
        <p:spPr/>
        <p:txBody>
          <a:bodyPr/>
          <a:lstStyle/>
          <a:p>
            <a:pPr marL="0" indent="0">
              <a:buNone/>
            </a:pPr>
            <a:r>
              <a:rPr lang="cy-GB" dirty="0" smtClean="0"/>
              <a:t>The SOAP Body is intended for application specific data contained in the message</a:t>
            </a:r>
          </a:p>
          <a:p>
            <a:pPr marL="0" indent="0">
              <a:buNone/>
            </a:pPr>
            <a:r>
              <a:rPr lang="cy-GB" dirty="0" smtClean="0"/>
              <a:t>A SOAP Body entry is syntactically equivalent to a Header entry with attributes actor/role = ultimateReceiver and mustUnderstand = 1</a:t>
            </a:r>
          </a:p>
          <a:p>
            <a:pPr marL="0" indent="0">
              <a:buNone/>
            </a:pPr>
            <a:r>
              <a:rPr lang="cy-GB" dirty="0" smtClean="0"/>
              <a:t>Unlike Headers, SOAP does specify the contents of some Body entries:</a:t>
            </a:r>
          </a:p>
          <a:p>
            <a:pPr lvl="1"/>
            <a:r>
              <a:rPr lang="cy-GB" dirty="0" smtClean="0"/>
              <a:t>The mapping of an RPC to a collection of SOAP Body entries</a:t>
            </a:r>
          </a:p>
          <a:p>
            <a:pPr lvl="1"/>
            <a:r>
              <a:rPr lang="cy-GB" dirty="0" smtClean="0"/>
              <a:t>The Fault entry for reporting errors in processing a SOAP message</a:t>
            </a:r>
          </a:p>
          <a:p>
            <a:pPr lvl="1"/>
            <a:r>
              <a:rPr lang="cy-GB" dirty="0" smtClean="0"/>
              <a:t>A SOAP Body can also contain any XML document for a non-RPC exchange</a:t>
            </a:r>
            <a:endParaRPr lang="cy-GB" dirty="0"/>
          </a:p>
        </p:txBody>
      </p:sp>
    </p:spTree>
    <p:extLst>
      <p:ext uri="{BB962C8B-B14F-4D97-AF65-F5344CB8AC3E}">
        <p14:creationId xmlns:p14="http://schemas.microsoft.com/office/powerpoint/2010/main" val="269120572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en-US" smtClean="0"/>
              <a:t>SOAP Fault</a:t>
            </a:r>
            <a:endParaRPr lang="en-US"/>
          </a:p>
        </p:txBody>
      </p:sp>
      <p:sp>
        <p:nvSpPr>
          <p:cNvPr id="345091" name="Rectangle 3"/>
          <p:cNvSpPr>
            <a:spLocks noGrp="1" noChangeArrowheads="1"/>
          </p:cNvSpPr>
          <p:nvPr>
            <p:ph type="body" idx="1"/>
          </p:nvPr>
        </p:nvSpPr>
        <p:spPr/>
        <p:txBody>
          <a:bodyPr/>
          <a:lstStyle/>
          <a:p>
            <a:pPr marL="0" indent="0">
              <a:buNone/>
            </a:pPr>
            <a:r>
              <a:rPr lang="en-US" dirty="0" smtClean="0"/>
              <a:t>The SOAP Fault mechanism is designed to support the </a:t>
            </a:r>
            <a:r>
              <a:rPr lang="en-US" dirty="0" err="1" smtClean="0"/>
              <a:t>composability</a:t>
            </a:r>
            <a:r>
              <a:rPr lang="en-US" dirty="0" smtClean="0"/>
              <a:t> model</a:t>
            </a:r>
          </a:p>
          <a:p>
            <a:pPr lvl="1"/>
            <a:r>
              <a:rPr lang="en-US" dirty="0" smtClean="0"/>
              <a:t>Is not a scarce resource as in HTTP where there can be only one (the Highlander principle)</a:t>
            </a:r>
          </a:p>
          <a:p>
            <a:pPr marL="0" indent="0">
              <a:buNone/>
            </a:pPr>
            <a:r>
              <a:rPr lang="en-US" dirty="0" smtClean="0"/>
              <a:t>A SOAP message can carry one SOAP Fault element</a:t>
            </a:r>
          </a:p>
          <a:p>
            <a:pPr lvl="1"/>
            <a:r>
              <a:rPr lang="en-US" dirty="0" smtClean="0"/>
              <a:t>Must be placed in the Body of the message</a:t>
            </a:r>
            <a:endParaRPr lang="en-US" dirty="0"/>
          </a:p>
        </p:txBody>
      </p:sp>
    </p:spTree>
    <p:extLst>
      <p:ext uri="{BB962C8B-B14F-4D97-AF65-F5344CB8AC3E}">
        <p14:creationId xmlns:p14="http://schemas.microsoft.com/office/powerpoint/2010/main" val="2485375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en-US" smtClean="0"/>
              <a:t>SOAP Fault</a:t>
            </a:r>
            <a:endParaRPr lang="en-US"/>
          </a:p>
        </p:txBody>
      </p:sp>
      <p:sp>
        <p:nvSpPr>
          <p:cNvPr id="345091" name="Rectangle 3"/>
          <p:cNvSpPr>
            <a:spLocks noGrp="1" noChangeArrowheads="1"/>
          </p:cNvSpPr>
          <p:nvPr>
            <p:ph type="body" idx="1"/>
          </p:nvPr>
        </p:nvSpPr>
        <p:spPr/>
        <p:txBody>
          <a:bodyPr/>
          <a:lstStyle/>
          <a:p>
            <a:pPr marL="0" indent="0">
              <a:buNone/>
            </a:pPr>
            <a:r>
              <a:rPr lang="en-US" dirty="0" smtClean="0"/>
              <a:t>The Fault Detail element carries information for faults resulting from the body</a:t>
            </a:r>
          </a:p>
          <a:p>
            <a:pPr marL="0" indent="0">
              <a:buNone/>
            </a:pPr>
            <a:r>
              <a:rPr lang="en-US" dirty="0" smtClean="0"/>
              <a:t>Detail information for faults resulting from headers are carried in the header</a:t>
            </a:r>
          </a:p>
          <a:p>
            <a:pPr marL="0" indent="0">
              <a:buNone/>
            </a:pPr>
            <a:r>
              <a:rPr lang="en-US" dirty="0" smtClean="0"/>
              <a:t>The SOAP fault code extension mechanism is for SOAP only</a:t>
            </a:r>
          </a:p>
          <a:p>
            <a:pPr lvl="1"/>
            <a:r>
              <a:rPr lang="en-US" dirty="0" smtClean="0"/>
              <a:t>Application faults should use existing SOAP fault codes</a:t>
            </a:r>
          </a:p>
          <a:p>
            <a:pPr lvl="1"/>
            <a:r>
              <a:rPr lang="en-US" dirty="0" smtClean="0"/>
              <a:t>Client code is for request faults</a:t>
            </a:r>
          </a:p>
          <a:p>
            <a:pPr lvl="1"/>
            <a:r>
              <a:rPr lang="en-US" dirty="0" smtClean="0"/>
              <a:t>Server code is for processing faults</a:t>
            </a:r>
            <a:endParaRPr lang="en-US" dirty="0"/>
          </a:p>
        </p:txBody>
      </p:sp>
    </p:spTree>
    <p:extLst>
      <p:ext uri="{BB962C8B-B14F-4D97-AF65-F5344CB8AC3E}">
        <p14:creationId xmlns:p14="http://schemas.microsoft.com/office/powerpoint/2010/main" val="1090691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cy-GB" dirty="0" smtClean="0"/>
              <a:t>SOAP 1.1 Fault Element</a:t>
            </a:r>
            <a:endParaRPr lang="en-US" dirty="0"/>
          </a:p>
        </p:txBody>
      </p:sp>
      <p:sp>
        <p:nvSpPr>
          <p:cNvPr id="248835" name="Rectangle 3"/>
          <p:cNvSpPr>
            <a:spLocks noGrp="1" noChangeArrowheads="1"/>
          </p:cNvSpPr>
          <p:nvPr>
            <p:ph type="body" idx="1"/>
          </p:nvPr>
        </p:nvSpPr>
        <p:spPr/>
        <p:txBody>
          <a:bodyPr/>
          <a:lstStyle/>
          <a:p>
            <a:pPr marL="0" indent="0">
              <a:buNone/>
            </a:pPr>
            <a:r>
              <a:rPr lang="cy-GB" dirty="0" smtClean="0"/>
              <a:t>The Fault entry in SOAP 1.1 has four child elements</a:t>
            </a:r>
          </a:p>
          <a:p>
            <a:pPr lvl="1"/>
            <a:r>
              <a:rPr lang="cy-GB" dirty="0" smtClean="0"/>
              <a:t>Fault code: indicates the class of error</a:t>
            </a:r>
          </a:p>
          <a:p>
            <a:pPr lvl="2"/>
            <a:r>
              <a:rPr lang="cy-GB" dirty="0" smtClean="0"/>
              <a:t>VersionMismatch, MustUnderstand, Client, Server</a:t>
            </a:r>
          </a:p>
          <a:p>
            <a:pPr lvl="1"/>
            <a:r>
              <a:rPr lang="cy-GB" dirty="0" smtClean="0"/>
              <a:t>Fault string: a human readable explanation of the fault</a:t>
            </a:r>
          </a:p>
          <a:p>
            <a:pPr lvl="1"/>
            <a:r>
              <a:rPr lang="cy-GB" dirty="0" smtClean="0"/>
              <a:t>Fault actor: where the fault originated</a:t>
            </a:r>
          </a:p>
          <a:p>
            <a:pPr lvl="1"/>
            <a:r>
              <a:rPr lang="cy-GB" dirty="0" smtClean="0"/>
              <a:t>Detail: application specific information about the nature of the fault</a:t>
            </a:r>
            <a:endParaRPr lang="en-US" dirty="0"/>
          </a:p>
        </p:txBody>
      </p:sp>
    </p:spTree>
    <p:extLst>
      <p:ext uri="{BB962C8B-B14F-4D97-AF65-F5344CB8AC3E}">
        <p14:creationId xmlns:p14="http://schemas.microsoft.com/office/powerpoint/2010/main" val="33128404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74" name="Rectangle 34"/>
          <p:cNvSpPr>
            <a:spLocks noChangeArrowheads="1"/>
          </p:cNvSpPr>
          <p:nvPr/>
        </p:nvSpPr>
        <p:spPr bwMode="auto">
          <a:xfrm>
            <a:off x="3635375" y="1700213"/>
            <a:ext cx="1873250" cy="2952750"/>
          </a:xfrm>
          <a:prstGeom prst="rect">
            <a:avLst/>
          </a:prstGeom>
          <a:noFill/>
          <a:ln w="19050">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44" name="Rectangle 4"/>
          <p:cNvSpPr>
            <a:spLocks noGrp="1" noChangeArrowheads="1"/>
          </p:cNvSpPr>
          <p:nvPr>
            <p:ph type="title"/>
          </p:nvPr>
        </p:nvSpPr>
        <p:spPr/>
        <p:txBody>
          <a:bodyPr/>
          <a:lstStyle/>
          <a:p>
            <a:r>
              <a:rPr lang="cy-GB"/>
              <a:t>RPC and DCE</a:t>
            </a:r>
            <a:endParaRPr lang="en-US"/>
          </a:p>
        </p:txBody>
      </p:sp>
      <p:sp>
        <p:nvSpPr>
          <p:cNvPr id="240647" name="Text Box 7"/>
          <p:cNvSpPr txBox="1">
            <a:spLocks noChangeArrowheads="1"/>
          </p:cNvSpPr>
          <p:nvPr/>
        </p:nvSpPr>
        <p:spPr bwMode="auto">
          <a:xfrm>
            <a:off x="1236663" y="3284538"/>
            <a:ext cx="13192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sz="1000"/>
              <a:t>Language specific</a:t>
            </a:r>
          </a:p>
          <a:p>
            <a:r>
              <a:rPr lang="cy-GB" sz="1000"/>
              <a:t>call interface</a:t>
            </a:r>
            <a:endParaRPr lang="en-US" sz="1000"/>
          </a:p>
        </p:txBody>
      </p:sp>
      <p:sp>
        <p:nvSpPr>
          <p:cNvPr id="240650" name="Text Box 10"/>
          <p:cNvSpPr txBox="1">
            <a:spLocks noChangeArrowheads="1"/>
          </p:cNvSpPr>
          <p:nvPr/>
        </p:nvSpPr>
        <p:spPr bwMode="auto">
          <a:xfrm>
            <a:off x="468313" y="4048125"/>
            <a:ext cx="7000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sz="1000"/>
              <a:t>RPC API</a:t>
            </a:r>
            <a:endParaRPr lang="en-US" sz="1000"/>
          </a:p>
        </p:txBody>
      </p:sp>
      <p:sp>
        <p:nvSpPr>
          <p:cNvPr id="240651" name="Rectangle 11"/>
          <p:cNvSpPr>
            <a:spLocks noChangeArrowheads="1"/>
          </p:cNvSpPr>
          <p:nvPr/>
        </p:nvSpPr>
        <p:spPr bwMode="auto">
          <a:xfrm>
            <a:off x="468313" y="4268500"/>
            <a:ext cx="1467068" cy="584776"/>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dirty="0"/>
              <a:t>RPC run-time</a:t>
            </a:r>
          </a:p>
          <a:p>
            <a:pPr algn="ctr"/>
            <a:r>
              <a:rPr lang="cy-GB" sz="1600" dirty="0"/>
              <a:t>service library</a:t>
            </a:r>
            <a:endParaRPr lang="en-US" sz="1600" dirty="0"/>
          </a:p>
        </p:txBody>
      </p:sp>
      <p:sp>
        <p:nvSpPr>
          <p:cNvPr id="240652" name="Line 12"/>
          <p:cNvSpPr>
            <a:spLocks noChangeShapeType="1"/>
          </p:cNvSpPr>
          <p:nvPr/>
        </p:nvSpPr>
        <p:spPr bwMode="auto">
          <a:xfrm flipH="1">
            <a:off x="1897063" y="2636838"/>
            <a:ext cx="11112" cy="70167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53" name="Line 13"/>
          <p:cNvSpPr>
            <a:spLocks noChangeShapeType="1"/>
          </p:cNvSpPr>
          <p:nvPr/>
        </p:nvSpPr>
        <p:spPr bwMode="auto">
          <a:xfrm>
            <a:off x="1320800" y="3338513"/>
            <a:ext cx="11525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54" name="Line 14"/>
          <p:cNvSpPr>
            <a:spLocks noChangeShapeType="1"/>
          </p:cNvSpPr>
          <p:nvPr/>
        </p:nvSpPr>
        <p:spPr bwMode="auto">
          <a:xfrm>
            <a:off x="1547813" y="3933825"/>
            <a:ext cx="0" cy="35877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55" name="Line 15"/>
          <p:cNvSpPr>
            <a:spLocks noChangeShapeType="1"/>
          </p:cNvSpPr>
          <p:nvPr/>
        </p:nvSpPr>
        <p:spPr bwMode="auto">
          <a:xfrm>
            <a:off x="530225" y="4076700"/>
            <a:ext cx="576263"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56" name="Line 16"/>
          <p:cNvSpPr>
            <a:spLocks noChangeShapeType="1"/>
          </p:cNvSpPr>
          <p:nvPr/>
        </p:nvSpPr>
        <p:spPr bwMode="auto">
          <a:xfrm flipV="1">
            <a:off x="827088" y="2636838"/>
            <a:ext cx="0" cy="143986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45" name="Rectangle 5"/>
          <p:cNvSpPr>
            <a:spLocks noChangeArrowheads="1"/>
          </p:cNvSpPr>
          <p:nvPr/>
        </p:nvSpPr>
        <p:spPr bwMode="auto">
          <a:xfrm>
            <a:off x="468313" y="1986389"/>
            <a:ext cx="1757362" cy="830997"/>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a:r>
              <a:rPr lang="cy-GB" sz="1600"/>
              <a:t>Application Client</a:t>
            </a:r>
          </a:p>
          <a:p>
            <a:pPr algn="ctr"/>
            <a:r>
              <a:rPr lang="cy-GB" sz="1600"/>
              <a:t>Procedure</a:t>
            </a:r>
            <a:endParaRPr lang="en-US" sz="1600"/>
          </a:p>
        </p:txBody>
      </p:sp>
      <p:sp>
        <p:nvSpPr>
          <p:cNvPr id="240649" name="Rectangle 9"/>
          <p:cNvSpPr>
            <a:spLocks noChangeArrowheads="1"/>
          </p:cNvSpPr>
          <p:nvPr/>
        </p:nvSpPr>
        <p:spPr bwMode="auto">
          <a:xfrm>
            <a:off x="1268413" y="3637548"/>
            <a:ext cx="1257075" cy="338554"/>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sz="1600" dirty="0"/>
              <a:t>Client stubs</a:t>
            </a:r>
            <a:endParaRPr lang="en-US" sz="1600" dirty="0"/>
          </a:p>
        </p:txBody>
      </p:sp>
      <p:sp>
        <p:nvSpPr>
          <p:cNvPr id="240657" name="Text Box 17"/>
          <p:cNvSpPr txBox="1">
            <a:spLocks noChangeArrowheads="1"/>
          </p:cNvSpPr>
          <p:nvPr/>
        </p:nvSpPr>
        <p:spPr bwMode="auto">
          <a:xfrm>
            <a:off x="6886575" y="3284538"/>
            <a:ext cx="13192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sz="1000"/>
              <a:t>Language specific</a:t>
            </a:r>
          </a:p>
          <a:p>
            <a:r>
              <a:rPr lang="cy-GB" sz="1000"/>
              <a:t>call interface</a:t>
            </a:r>
            <a:endParaRPr lang="en-US" sz="1000"/>
          </a:p>
        </p:txBody>
      </p:sp>
      <p:sp>
        <p:nvSpPr>
          <p:cNvPr id="240658" name="Text Box 18"/>
          <p:cNvSpPr txBox="1">
            <a:spLocks noChangeArrowheads="1"/>
          </p:cNvSpPr>
          <p:nvPr/>
        </p:nvSpPr>
        <p:spPr bwMode="auto">
          <a:xfrm>
            <a:off x="8121650" y="4048125"/>
            <a:ext cx="7000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sz="1000"/>
              <a:t>RPC API</a:t>
            </a:r>
            <a:endParaRPr lang="en-US" sz="1000"/>
          </a:p>
        </p:txBody>
      </p:sp>
      <p:sp>
        <p:nvSpPr>
          <p:cNvPr id="240659" name="Rectangle 19"/>
          <p:cNvSpPr>
            <a:spLocks noChangeArrowheads="1"/>
          </p:cNvSpPr>
          <p:nvPr/>
        </p:nvSpPr>
        <p:spPr bwMode="auto">
          <a:xfrm>
            <a:off x="7310438" y="4268500"/>
            <a:ext cx="1467068" cy="584776"/>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a:t>RPC run-time</a:t>
            </a:r>
          </a:p>
          <a:p>
            <a:pPr algn="ctr"/>
            <a:r>
              <a:rPr lang="cy-GB" sz="1600"/>
              <a:t>service library</a:t>
            </a:r>
            <a:endParaRPr lang="en-US" sz="1600"/>
          </a:p>
        </p:txBody>
      </p:sp>
      <p:sp>
        <p:nvSpPr>
          <p:cNvPr id="240660" name="Line 20"/>
          <p:cNvSpPr>
            <a:spLocks noChangeShapeType="1"/>
          </p:cNvSpPr>
          <p:nvPr/>
        </p:nvSpPr>
        <p:spPr bwMode="auto">
          <a:xfrm flipH="1">
            <a:off x="7546975" y="2636838"/>
            <a:ext cx="11113" cy="70167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61" name="Line 21"/>
          <p:cNvSpPr>
            <a:spLocks noChangeShapeType="1"/>
          </p:cNvSpPr>
          <p:nvPr/>
        </p:nvSpPr>
        <p:spPr bwMode="auto">
          <a:xfrm>
            <a:off x="6970713" y="3338513"/>
            <a:ext cx="11525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62" name="Line 22"/>
          <p:cNvSpPr>
            <a:spLocks noChangeShapeType="1"/>
          </p:cNvSpPr>
          <p:nvPr/>
        </p:nvSpPr>
        <p:spPr bwMode="auto">
          <a:xfrm>
            <a:off x="7742238" y="3933825"/>
            <a:ext cx="0" cy="35877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63" name="Line 23"/>
          <p:cNvSpPr>
            <a:spLocks noChangeShapeType="1"/>
          </p:cNvSpPr>
          <p:nvPr/>
        </p:nvSpPr>
        <p:spPr bwMode="auto">
          <a:xfrm>
            <a:off x="8183563" y="4076700"/>
            <a:ext cx="57626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64" name="Line 24"/>
          <p:cNvSpPr>
            <a:spLocks noChangeShapeType="1"/>
          </p:cNvSpPr>
          <p:nvPr/>
        </p:nvSpPr>
        <p:spPr bwMode="auto">
          <a:xfrm flipV="1">
            <a:off x="8480425" y="2636838"/>
            <a:ext cx="0" cy="143986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40665" name="Rectangle 25"/>
          <p:cNvSpPr>
            <a:spLocks noChangeArrowheads="1"/>
          </p:cNvSpPr>
          <p:nvPr/>
        </p:nvSpPr>
        <p:spPr bwMode="auto">
          <a:xfrm>
            <a:off x="7021513" y="2109500"/>
            <a:ext cx="1871662" cy="584776"/>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a:r>
              <a:rPr lang="cy-GB" sz="1600"/>
              <a:t>Application Server</a:t>
            </a:r>
          </a:p>
          <a:p>
            <a:pPr algn="ctr"/>
            <a:r>
              <a:rPr lang="cy-GB" sz="1600"/>
              <a:t>Procedure</a:t>
            </a:r>
            <a:endParaRPr lang="en-US" sz="1600"/>
          </a:p>
        </p:txBody>
      </p:sp>
      <p:sp>
        <p:nvSpPr>
          <p:cNvPr id="240666" name="Rectangle 26"/>
          <p:cNvSpPr>
            <a:spLocks noChangeArrowheads="1"/>
          </p:cNvSpPr>
          <p:nvPr/>
        </p:nvSpPr>
        <p:spPr bwMode="auto">
          <a:xfrm>
            <a:off x="6878638" y="3637548"/>
            <a:ext cx="1298753" cy="338554"/>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a:t>Server stubs</a:t>
            </a:r>
            <a:endParaRPr lang="en-US" sz="1600"/>
          </a:p>
        </p:txBody>
      </p:sp>
      <p:sp>
        <p:nvSpPr>
          <p:cNvPr id="240667" name="AutoShape 27"/>
          <p:cNvSpPr>
            <a:spLocks noChangeArrowheads="1"/>
          </p:cNvSpPr>
          <p:nvPr/>
        </p:nvSpPr>
        <p:spPr bwMode="auto">
          <a:xfrm>
            <a:off x="4160838" y="2150378"/>
            <a:ext cx="804828" cy="901482"/>
          </a:xfrm>
          <a:prstGeom prst="can">
            <a:avLst>
              <a:gd name="adj" fmla="val 25000"/>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dirty="0"/>
              <a:t>IDL</a:t>
            </a:r>
          </a:p>
          <a:p>
            <a:r>
              <a:rPr lang="cy-GB" sz="1600" dirty="0"/>
              <a:t>Source</a:t>
            </a:r>
            <a:endParaRPr lang="en-US" sz="1600" dirty="0"/>
          </a:p>
        </p:txBody>
      </p:sp>
      <p:sp>
        <p:nvSpPr>
          <p:cNvPr id="240668" name="Text Box 28"/>
          <p:cNvSpPr txBox="1">
            <a:spLocks noChangeArrowheads="1"/>
          </p:cNvSpPr>
          <p:nvPr/>
        </p:nvSpPr>
        <p:spPr bwMode="auto">
          <a:xfrm>
            <a:off x="4324350" y="1700213"/>
            <a:ext cx="4937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a:t>IDL</a:t>
            </a:r>
            <a:endParaRPr lang="en-US"/>
          </a:p>
        </p:txBody>
      </p:sp>
      <p:sp>
        <p:nvSpPr>
          <p:cNvPr id="240669" name="Rectangle 29"/>
          <p:cNvSpPr>
            <a:spLocks noChangeArrowheads="1"/>
          </p:cNvSpPr>
          <p:nvPr/>
        </p:nvSpPr>
        <p:spPr bwMode="auto">
          <a:xfrm>
            <a:off x="3886200" y="3242261"/>
            <a:ext cx="1434006" cy="33855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sz="1600"/>
              <a:t>IDL Compiler</a:t>
            </a:r>
            <a:endParaRPr lang="en-US" sz="1600"/>
          </a:p>
        </p:txBody>
      </p:sp>
      <p:sp>
        <p:nvSpPr>
          <p:cNvPr id="240670" name="AutoShape 30"/>
          <p:cNvSpPr>
            <a:spLocks noChangeArrowheads="1"/>
          </p:cNvSpPr>
          <p:nvPr/>
        </p:nvSpPr>
        <p:spPr bwMode="auto">
          <a:xfrm>
            <a:off x="4067175" y="3647540"/>
            <a:ext cx="1002398" cy="929759"/>
          </a:xfrm>
          <a:prstGeom prst="can">
            <a:avLst>
              <a:gd name="adj" fmla="val 25000"/>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dirty="0"/>
              <a:t>Interface</a:t>
            </a:r>
          </a:p>
          <a:p>
            <a:r>
              <a:rPr lang="cy-GB" sz="1600" dirty="0"/>
              <a:t>Header</a:t>
            </a:r>
            <a:endParaRPr lang="en-US" sz="1600" dirty="0"/>
          </a:p>
        </p:txBody>
      </p:sp>
      <p:sp>
        <p:nvSpPr>
          <p:cNvPr id="240671" name="Rectangle 31"/>
          <p:cNvSpPr>
            <a:spLocks noChangeArrowheads="1"/>
          </p:cNvSpPr>
          <p:nvPr/>
        </p:nvSpPr>
        <p:spPr bwMode="auto">
          <a:xfrm>
            <a:off x="3856038" y="4790073"/>
            <a:ext cx="1487406" cy="338554"/>
          </a:xfrm>
          <a:prstGeom prst="rect">
            <a:avLst/>
          </a:prstGeom>
          <a:solidFill>
            <a:srgbClr val="99CCFF"/>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dirty="0"/>
              <a:t>RPC Protocols</a:t>
            </a:r>
            <a:endParaRPr lang="en-US" sz="1600" dirty="0"/>
          </a:p>
        </p:txBody>
      </p:sp>
      <p:sp>
        <p:nvSpPr>
          <p:cNvPr id="240672" name="Rectangle 32"/>
          <p:cNvSpPr>
            <a:spLocks noChangeArrowheads="1"/>
          </p:cNvSpPr>
          <p:nvPr/>
        </p:nvSpPr>
        <p:spPr bwMode="auto">
          <a:xfrm>
            <a:off x="3811588" y="5205125"/>
            <a:ext cx="1518364" cy="584776"/>
          </a:xfrm>
          <a:prstGeom prst="rect">
            <a:avLst/>
          </a:prstGeom>
          <a:solidFill>
            <a:srgbClr val="99CCFF"/>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a:t>DCE Directory </a:t>
            </a:r>
          </a:p>
          <a:p>
            <a:pPr algn="ctr"/>
            <a:r>
              <a:rPr lang="cy-GB" sz="1600"/>
              <a:t>Services</a:t>
            </a:r>
            <a:endParaRPr lang="en-US" sz="1600"/>
          </a:p>
        </p:txBody>
      </p:sp>
      <p:sp>
        <p:nvSpPr>
          <p:cNvPr id="240673" name="Rectangle 33"/>
          <p:cNvSpPr>
            <a:spLocks noChangeArrowheads="1"/>
          </p:cNvSpPr>
          <p:nvPr/>
        </p:nvSpPr>
        <p:spPr bwMode="auto">
          <a:xfrm>
            <a:off x="3854450" y="5925850"/>
            <a:ext cx="1402948" cy="584776"/>
          </a:xfrm>
          <a:prstGeom prst="rect">
            <a:avLst/>
          </a:prstGeom>
          <a:solidFill>
            <a:srgbClr val="99CCFF"/>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r>
              <a:rPr lang="cy-GB" sz="1600"/>
              <a:t>DCE Security </a:t>
            </a:r>
          </a:p>
          <a:p>
            <a:pPr algn="ctr"/>
            <a:r>
              <a:rPr lang="cy-GB" sz="1600"/>
              <a:t>Services</a:t>
            </a:r>
            <a:endParaRPr lang="en-US" sz="1600"/>
          </a:p>
        </p:txBody>
      </p:sp>
      <p:cxnSp>
        <p:nvCxnSpPr>
          <p:cNvPr id="240675" name="AutoShape 35"/>
          <p:cNvCxnSpPr>
            <a:cxnSpLocks noChangeShapeType="1"/>
            <a:stCxn id="240668" idx="2"/>
            <a:endCxn id="240667" idx="1"/>
          </p:cNvCxnSpPr>
          <p:nvPr/>
        </p:nvCxnSpPr>
        <p:spPr bwMode="auto">
          <a:xfrm flipH="1">
            <a:off x="4563252" y="2005013"/>
            <a:ext cx="7955" cy="145365"/>
          </a:xfrm>
          <a:prstGeom prst="straightConnector1">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76" name="AutoShape 36"/>
          <p:cNvCxnSpPr>
            <a:cxnSpLocks noChangeShapeType="1"/>
            <a:stCxn id="240667" idx="3"/>
            <a:endCxn id="240669" idx="0"/>
          </p:cNvCxnSpPr>
          <p:nvPr/>
        </p:nvCxnSpPr>
        <p:spPr bwMode="auto">
          <a:xfrm>
            <a:off x="4563252" y="3051860"/>
            <a:ext cx="39951" cy="190401"/>
          </a:xfrm>
          <a:prstGeom prst="straightConnector1">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77" name="AutoShape 37"/>
          <p:cNvCxnSpPr>
            <a:cxnSpLocks noChangeShapeType="1"/>
            <a:stCxn id="240669" idx="2"/>
            <a:endCxn id="240670" idx="1"/>
          </p:cNvCxnSpPr>
          <p:nvPr/>
        </p:nvCxnSpPr>
        <p:spPr bwMode="auto">
          <a:xfrm flipH="1">
            <a:off x="4568374" y="3580815"/>
            <a:ext cx="34829" cy="66725"/>
          </a:xfrm>
          <a:prstGeom prst="straightConnector1">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78" name="AutoShape 38"/>
          <p:cNvCxnSpPr>
            <a:cxnSpLocks noChangeShapeType="1"/>
            <a:stCxn id="240670" idx="4"/>
            <a:endCxn id="240665" idx="1"/>
          </p:cNvCxnSpPr>
          <p:nvPr/>
        </p:nvCxnSpPr>
        <p:spPr bwMode="auto">
          <a:xfrm flipV="1">
            <a:off x="5069573" y="2401888"/>
            <a:ext cx="1951940" cy="1710532"/>
          </a:xfrm>
          <a:prstGeom prst="straightConnector1">
            <a:avLst/>
          </a:prstGeom>
          <a:noFill/>
          <a:ln w="1905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79" name="AutoShape 39"/>
          <p:cNvCxnSpPr>
            <a:cxnSpLocks noChangeShapeType="1"/>
            <a:stCxn id="240670" idx="2"/>
            <a:endCxn id="240645" idx="3"/>
          </p:cNvCxnSpPr>
          <p:nvPr/>
        </p:nvCxnSpPr>
        <p:spPr bwMode="auto">
          <a:xfrm flipH="1" flipV="1">
            <a:off x="2225675" y="2401888"/>
            <a:ext cx="1841500" cy="1710532"/>
          </a:xfrm>
          <a:prstGeom prst="straightConnector1">
            <a:avLst/>
          </a:prstGeom>
          <a:noFill/>
          <a:ln w="1905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0" name="AutoShape 40"/>
          <p:cNvCxnSpPr>
            <a:cxnSpLocks noChangeShapeType="1"/>
            <a:stCxn id="240669" idx="1"/>
            <a:endCxn id="240649" idx="3"/>
          </p:cNvCxnSpPr>
          <p:nvPr/>
        </p:nvCxnSpPr>
        <p:spPr bwMode="auto">
          <a:xfrm rot="10800000" flipV="1">
            <a:off x="2525488" y="3411537"/>
            <a:ext cx="1360712" cy="395287"/>
          </a:xfrm>
          <a:prstGeom prst="bentConnector3">
            <a:avLst>
              <a:gd name="adj1" fmla="val 50000"/>
            </a:avLst>
          </a:prstGeom>
          <a:noFill/>
          <a:ln w="19050">
            <a:solidFill>
              <a:schemeClr val="tx1"/>
            </a:solidFill>
            <a:prstDash val="sysDot"/>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1" name="AutoShape 41"/>
          <p:cNvCxnSpPr>
            <a:cxnSpLocks noChangeShapeType="1"/>
            <a:stCxn id="240669" idx="3"/>
            <a:endCxn id="240666" idx="1"/>
          </p:cNvCxnSpPr>
          <p:nvPr/>
        </p:nvCxnSpPr>
        <p:spPr bwMode="auto">
          <a:xfrm>
            <a:off x="5320206" y="3411538"/>
            <a:ext cx="1558432" cy="395287"/>
          </a:xfrm>
          <a:prstGeom prst="bentConnector3">
            <a:avLst>
              <a:gd name="adj1" fmla="val 50000"/>
            </a:avLst>
          </a:prstGeom>
          <a:noFill/>
          <a:ln w="19050">
            <a:solidFill>
              <a:schemeClr val="tx1"/>
            </a:solidFill>
            <a:prstDash val="sysDot"/>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4" name="AutoShape 44"/>
          <p:cNvCxnSpPr>
            <a:cxnSpLocks noChangeShapeType="1"/>
            <a:stCxn id="240671" idx="1"/>
            <a:endCxn id="240651" idx="3"/>
          </p:cNvCxnSpPr>
          <p:nvPr/>
        </p:nvCxnSpPr>
        <p:spPr bwMode="auto">
          <a:xfrm flipH="1" flipV="1">
            <a:off x="1935381" y="4560888"/>
            <a:ext cx="1920657" cy="398462"/>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5" name="AutoShape 45"/>
          <p:cNvCxnSpPr>
            <a:cxnSpLocks noChangeShapeType="1"/>
            <a:stCxn id="240672" idx="1"/>
            <a:endCxn id="240651" idx="3"/>
          </p:cNvCxnSpPr>
          <p:nvPr/>
        </p:nvCxnSpPr>
        <p:spPr bwMode="auto">
          <a:xfrm flipH="1" flipV="1">
            <a:off x="1935381" y="4560888"/>
            <a:ext cx="1876207" cy="936625"/>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6" name="AutoShape 46"/>
          <p:cNvCxnSpPr>
            <a:cxnSpLocks noChangeShapeType="1"/>
            <a:stCxn id="240673" idx="1"/>
            <a:endCxn id="240651" idx="3"/>
          </p:cNvCxnSpPr>
          <p:nvPr/>
        </p:nvCxnSpPr>
        <p:spPr bwMode="auto">
          <a:xfrm flipH="1" flipV="1">
            <a:off x="1935381" y="4560888"/>
            <a:ext cx="1919069" cy="1657350"/>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7" name="AutoShape 47"/>
          <p:cNvCxnSpPr>
            <a:cxnSpLocks noChangeShapeType="1"/>
            <a:stCxn id="240671" idx="3"/>
            <a:endCxn id="240659" idx="1"/>
          </p:cNvCxnSpPr>
          <p:nvPr/>
        </p:nvCxnSpPr>
        <p:spPr bwMode="auto">
          <a:xfrm flipV="1">
            <a:off x="5343444" y="4560888"/>
            <a:ext cx="1966994" cy="398462"/>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8" name="AutoShape 48"/>
          <p:cNvCxnSpPr>
            <a:cxnSpLocks noChangeShapeType="1"/>
            <a:stCxn id="240672" idx="3"/>
            <a:endCxn id="240659" idx="1"/>
          </p:cNvCxnSpPr>
          <p:nvPr/>
        </p:nvCxnSpPr>
        <p:spPr bwMode="auto">
          <a:xfrm flipV="1">
            <a:off x="5329952" y="4560888"/>
            <a:ext cx="1980486" cy="936625"/>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0689" name="AutoShape 49"/>
          <p:cNvCxnSpPr>
            <a:cxnSpLocks noChangeShapeType="1"/>
            <a:stCxn id="240673" idx="3"/>
            <a:endCxn id="240659" idx="1"/>
          </p:cNvCxnSpPr>
          <p:nvPr/>
        </p:nvCxnSpPr>
        <p:spPr bwMode="auto">
          <a:xfrm flipV="1">
            <a:off x="5257398" y="4560888"/>
            <a:ext cx="2053040" cy="1657350"/>
          </a:xfrm>
          <a:prstGeom prst="straightConnector1">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281980167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SOAP 1.1 Fault Codes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30</a:t>
            </a:fld>
            <a:endParaRPr lang="en-US" dirty="0"/>
          </a:p>
        </p:txBody>
      </p:sp>
      <p:sp>
        <p:nvSpPr>
          <p:cNvPr id="4" name="Content Placeholder 3"/>
          <p:cNvSpPr>
            <a:spLocks noGrp="1"/>
          </p:cNvSpPr>
          <p:nvPr>
            <p:ph idx="1"/>
          </p:nvPr>
        </p:nvSpPr>
        <p:spPr/>
        <p:txBody>
          <a:bodyPr/>
          <a:lstStyle/>
          <a:p>
            <a:pPr marL="0" indent="0">
              <a:buNone/>
            </a:pPr>
            <a:r>
              <a:rPr lang="en-US" b="1" dirty="0" err="1" smtClean="0"/>
              <a:t>VersionMismatch</a:t>
            </a:r>
            <a:r>
              <a:rPr lang="en-US" dirty="0" smtClean="0"/>
              <a:t>: invalid namespace used for Envelope</a:t>
            </a:r>
          </a:p>
          <a:p>
            <a:pPr marL="0" indent="0">
              <a:buNone/>
            </a:pPr>
            <a:r>
              <a:rPr lang="en-US" b="1" dirty="0" err="1" smtClean="0"/>
              <a:t>MustUnderstand</a:t>
            </a:r>
            <a:r>
              <a:rPr lang="en-US" dirty="0" smtClean="0"/>
              <a:t>: an immediate child of the Header element (a header block) that was marked as </a:t>
            </a:r>
            <a:r>
              <a:rPr lang="en-US" dirty="0" err="1" smtClean="0"/>
              <a:t>mustUnderstand</a:t>
            </a:r>
            <a:r>
              <a:rPr lang="en-US" dirty="0" smtClean="0"/>
              <a:t>=“1” was not understood</a:t>
            </a:r>
          </a:p>
          <a:p>
            <a:pPr marL="0" indent="0">
              <a:buNone/>
            </a:pPr>
            <a:r>
              <a:rPr lang="en-US" b="1" dirty="0" smtClean="0"/>
              <a:t>Client</a:t>
            </a:r>
            <a:r>
              <a:rPr lang="en-US" dirty="0" smtClean="0"/>
              <a:t>: an error on the client’s part, for example a malformed message, missing information, inadequate authentication</a:t>
            </a:r>
          </a:p>
          <a:p>
            <a:pPr marL="0" indent="0">
              <a:buNone/>
            </a:pPr>
            <a:r>
              <a:rPr lang="en-US" b="1" dirty="0" smtClean="0"/>
              <a:t>Server</a:t>
            </a:r>
            <a:r>
              <a:rPr lang="en-US" dirty="0" smtClean="0"/>
              <a:t>: an error on the server’s part (i.e. the error lies not in the content of the message, but in the processing of the message)</a:t>
            </a:r>
            <a:endParaRPr lang="en-US" dirty="0"/>
          </a:p>
        </p:txBody>
      </p:sp>
    </p:spTree>
    <p:extLst>
      <p:ext uri="{BB962C8B-B14F-4D97-AF65-F5344CB8AC3E}">
        <p14:creationId xmlns:p14="http://schemas.microsoft.com/office/powerpoint/2010/main" val="33965081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en-US" dirty="0"/>
              <a:t>SOAP </a:t>
            </a:r>
            <a:r>
              <a:rPr lang="en-US" dirty="0" smtClean="0"/>
              <a:t>1.1 Fault </a:t>
            </a:r>
            <a:r>
              <a:rPr lang="en-US" dirty="0"/>
              <a:t>Example</a:t>
            </a:r>
          </a:p>
        </p:txBody>
      </p:sp>
      <p:sp>
        <p:nvSpPr>
          <p:cNvPr id="418821" name="Rectangle 5"/>
          <p:cNvSpPr>
            <a:spLocks noGrp="1" noChangeArrowheads="1"/>
          </p:cNvSpPr>
          <p:nvPr>
            <p:ph type="body" idx="1"/>
          </p:nvPr>
        </p:nvSpPr>
        <p:spPr/>
        <p:txBody>
          <a:bodyPr/>
          <a:lstStyle/>
          <a:p>
            <a:pPr marL="0" indent="0">
              <a:buNone/>
            </a:pPr>
            <a:r>
              <a:rPr lang="en-US" dirty="0"/>
              <a:t>A SOAP message </a:t>
            </a:r>
            <a:r>
              <a:rPr lang="en-US" dirty="0" smtClean="0"/>
              <a:t>to an </a:t>
            </a:r>
            <a:r>
              <a:rPr lang="en-US" dirty="0"/>
              <a:t>authentication service:</a:t>
            </a:r>
          </a:p>
        </p:txBody>
      </p:sp>
      <p:sp>
        <p:nvSpPr>
          <p:cNvPr id="418820" name="Rectangle 4"/>
          <p:cNvSpPr>
            <a:spLocks noChangeArrowheads="1"/>
          </p:cNvSpPr>
          <p:nvPr/>
        </p:nvSpPr>
        <p:spPr bwMode="auto">
          <a:xfrm>
            <a:off x="324000" y="2401888"/>
            <a:ext cx="8290751" cy="2800766"/>
          </a:xfrm>
          <a:prstGeom prst="rect">
            <a:avLst/>
          </a:prstGeom>
          <a:solidFill>
            <a:srgbClr val="99CC00"/>
          </a:solidFill>
          <a:ln>
            <a:noFill/>
          </a:ln>
          <a:effectLst/>
        </p:spPr>
        <p:txBody>
          <a:bodyPr wrap="none">
            <a:spAutoFit/>
          </a:bodyPr>
          <a:lstStyle/>
          <a:p>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:Envelope</a:t>
            </a:r>
            <a:r>
              <a:rPr lang="en-US" sz="1600" b="0" dirty="0" smtClean="0">
                <a:latin typeface="Courier New"/>
                <a:cs typeface="Courier New"/>
              </a:rPr>
              <a:t> </a:t>
            </a:r>
            <a:r>
              <a:rPr lang="en-US" sz="1600" b="0" dirty="0" err="1" smtClean="0">
                <a:latin typeface="Courier New"/>
                <a:cs typeface="Courier New"/>
              </a:rPr>
              <a:t>xmlns:env</a:t>
            </a:r>
            <a:r>
              <a:rPr lang="en-US" sz="1600" b="0" dirty="0" smtClean="0">
                <a:latin typeface="Courier New"/>
                <a:cs typeface="Courier New"/>
              </a:rPr>
              <a:t>=</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a:t>
            </a:r>
            <a:r>
              <a:rPr lang="ja-JP" altLang="en-US" sz="1600" b="0" dirty="0">
                <a:latin typeface="Courier New"/>
                <a:cs typeface="Courier New"/>
              </a:rPr>
              <a:t>”</a:t>
            </a:r>
            <a:r>
              <a:rPr lang="en-US" sz="1600" b="0" dirty="0">
                <a:latin typeface="Courier New"/>
                <a:cs typeface="Courier New"/>
              </a:rPr>
              <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a:t>
            </a:r>
            <a:r>
              <a:rPr lang="en-US" sz="1600" dirty="0" err="1" smtClean="0">
                <a:latin typeface="Courier New"/>
                <a:cs typeface="Courier New"/>
              </a:rPr>
              <a:t>env</a:t>
            </a:r>
            <a:r>
              <a:rPr lang="en-US" sz="1600" b="0" dirty="0" err="1" smtClean="0">
                <a:latin typeface="Courier New"/>
                <a:cs typeface="Courier New"/>
              </a:rPr>
              <a:t>:encodingStyle</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/soap/encoding/"&gt;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&lt;</a:t>
            </a:r>
            <a:r>
              <a:rPr lang="en-US" sz="1600" dirty="0" err="1" smtClean="0">
                <a:latin typeface="Courier New"/>
                <a:cs typeface="Courier New"/>
              </a:rPr>
              <a:t>env</a:t>
            </a:r>
            <a:r>
              <a:rPr lang="en-US" sz="1600" b="0" dirty="0" err="1" smtClean="0">
                <a:latin typeface="Courier New"/>
                <a:cs typeface="Courier New"/>
              </a:rPr>
              <a:t>:Header</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m:Authentication</a:t>
            </a:r>
            <a:r>
              <a:rPr lang="en-US" sz="1600" b="0" dirty="0">
                <a:latin typeface="Courier New"/>
                <a:cs typeface="Courier New"/>
              </a:rPr>
              <a:t> </a:t>
            </a:r>
            <a:r>
              <a:rPr lang="en-US" sz="1600" b="0" dirty="0" err="1">
                <a:latin typeface="Courier New"/>
                <a:cs typeface="Courier New"/>
              </a:rPr>
              <a:t>xmlns:m</a:t>
            </a:r>
            <a:r>
              <a:rPr lang="en-US" sz="1600" b="0" dirty="0">
                <a:latin typeface="Courier New"/>
                <a:cs typeface="Courier New"/>
              </a:rPr>
              <a:t>="http:/</a:t>
            </a:r>
            <a:r>
              <a:rPr lang="en-US" sz="1600" b="0" dirty="0" smtClean="0">
                <a:latin typeface="Courier New"/>
                <a:cs typeface="Courier New"/>
              </a:rPr>
              <a:t>/</a:t>
            </a:r>
            <a:r>
              <a:rPr lang="en-US" sz="1600" b="0" dirty="0" err="1" smtClean="0">
                <a:latin typeface="Courier New"/>
                <a:cs typeface="Courier New"/>
              </a:rPr>
              <a:t>www.example.org</a:t>
            </a:r>
            <a:r>
              <a:rPr lang="en-US" sz="1600" b="0" dirty="0" smtClean="0">
                <a:latin typeface="Courier New"/>
                <a:cs typeface="Courier New"/>
              </a:rPr>
              <a:t>/</a:t>
            </a:r>
            <a:r>
              <a:rPr lang="en-US" sz="1600" b="0" dirty="0">
                <a:latin typeface="Courier New"/>
                <a:cs typeface="Courier New"/>
              </a:rPr>
              <a:t>simple"&gt;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m:credentials</a:t>
            </a:r>
            <a:r>
              <a:rPr lang="en-US" sz="1600" b="0" dirty="0" smtClean="0">
                <a:latin typeface="Courier New"/>
                <a:cs typeface="Courier New"/>
              </a:rPr>
              <a:t>&gt;</a:t>
            </a:r>
            <a:r>
              <a:rPr lang="en-US" sz="1600" b="0" dirty="0" err="1" smtClean="0">
                <a:latin typeface="Courier New"/>
                <a:cs typeface="Courier New"/>
              </a:rPr>
              <a:t>fred</a:t>
            </a: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m:credentials</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m:Authentication</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:Header</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&lt;</a:t>
            </a:r>
            <a:r>
              <a:rPr lang="en-US" sz="1600" dirty="0" err="1" smtClean="0">
                <a:latin typeface="Courier New"/>
                <a:cs typeface="Courier New"/>
              </a:rPr>
              <a:t>env</a:t>
            </a:r>
            <a:r>
              <a:rPr lang="en-US" sz="1600" b="0" dirty="0" err="1" smtClean="0">
                <a:latin typeface="Courier New"/>
                <a:cs typeface="Courier New"/>
              </a:rPr>
              <a:t>:Body</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 body goes here …</a:t>
            </a:r>
          </a:p>
          <a:p>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smtClean="0">
                <a:latin typeface="Courier New"/>
                <a:cs typeface="Courier New"/>
              </a:rPr>
              <a:t>/</a:t>
            </a:r>
            <a:r>
              <a:rPr lang="en-US" sz="1600" dirty="0" err="1" smtClean="0">
                <a:latin typeface="Courier New"/>
                <a:cs typeface="Courier New"/>
              </a:rPr>
              <a:t>env</a:t>
            </a:r>
            <a:r>
              <a:rPr lang="en-US" sz="1600" b="0" dirty="0" err="1" smtClean="0">
                <a:latin typeface="Courier New"/>
                <a:cs typeface="Courier New"/>
              </a:rPr>
              <a:t>:Body</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&lt;</a:t>
            </a:r>
            <a:r>
              <a:rPr lang="en-US" sz="1600" b="0" dirty="0" smtClean="0">
                <a:latin typeface="Courier New"/>
                <a:cs typeface="Courier New"/>
              </a:rPr>
              <a:t>/</a:t>
            </a:r>
            <a:r>
              <a:rPr lang="en-US" sz="1600" dirty="0" err="1" smtClean="0">
                <a:latin typeface="Courier New"/>
                <a:cs typeface="Courier New"/>
              </a:rPr>
              <a:t>env</a:t>
            </a:r>
            <a:r>
              <a:rPr lang="en-US" sz="1600" b="0" dirty="0" err="1" smtClean="0">
                <a:latin typeface="Courier New"/>
                <a:cs typeface="Courier New"/>
              </a:rPr>
              <a:t>:Envelope</a:t>
            </a:r>
            <a:r>
              <a:rPr lang="en-US" sz="1600" b="0" dirty="0">
                <a:latin typeface="Courier New"/>
                <a:cs typeface="Courier New"/>
              </a:rPr>
              <a:t>&gt;</a:t>
            </a:r>
          </a:p>
        </p:txBody>
      </p:sp>
    </p:spTree>
    <p:extLst>
      <p:ext uri="{BB962C8B-B14F-4D97-AF65-F5344CB8AC3E}">
        <p14:creationId xmlns:p14="http://schemas.microsoft.com/office/powerpoint/2010/main" val="2479255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324000" y="2407994"/>
            <a:ext cx="8290751" cy="3539430"/>
          </a:xfrm>
          <a:prstGeom prst="rect">
            <a:avLst/>
          </a:prstGeom>
          <a:solidFill>
            <a:srgbClr val="99CC00"/>
          </a:solidFill>
          <a:ln>
            <a:noFill/>
          </a:ln>
          <a:effectLst/>
        </p:spPr>
        <p:txBody>
          <a:bodyPr wrap="none">
            <a:noAutofit/>
          </a:bodyPr>
          <a:lstStyle/>
          <a:p>
            <a:endParaRPr lang="en-US" sz="1600" b="0" dirty="0">
              <a:latin typeface="Courier New"/>
              <a:cs typeface="Courier New"/>
            </a:endParaRPr>
          </a:p>
        </p:txBody>
      </p:sp>
      <p:sp>
        <p:nvSpPr>
          <p:cNvPr id="5" name="Rectangle 20"/>
          <p:cNvSpPr>
            <a:spLocks noChangeArrowheads="1"/>
          </p:cNvSpPr>
          <p:nvPr/>
        </p:nvSpPr>
        <p:spPr bwMode="auto">
          <a:xfrm>
            <a:off x="324000" y="4430889"/>
            <a:ext cx="8290751" cy="10018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20866" name="Rectangle 2"/>
          <p:cNvSpPr>
            <a:spLocks noGrp="1" noChangeArrowheads="1"/>
          </p:cNvSpPr>
          <p:nvPr>
            <p:ph type="title"/>
          </p:nvPr>
        </p:nvSpPr>
        <p:spPr/>
        <p:txBody>
          <a:bodyPr/>
          <a:lstStyle/>
          <a:p>
            <a:r>
              <a:rPr lang="en-US" dirty="0"/>
              <a:t>SOAP </a:t>
            </a:r>
            <a:r>
              <a:rPr lang="en-US" dirty="0" smtClean="0"/>
              <a:t>1.1 Fault Example</a:t>
            </a:r>
            <a:endParaRPr lang="en-US" dirty="0"/>
          </a:p>
        </p:txBody>
      </p:sp>
      <p:sp>
        <p:nvSpPr>
          <p:cNvPr id="420868" name="Rectangle 4"/>
          <p:cNvSpPr>
            <a:spLocks noGrp="1" noChangeArrowheads="1"/>
          </p:cNvSpPr>
          <p:nvPr>
            <p:ph type="body" idx="1"/>
          </p:nvPr>
        </p:nvSpPr>
        <p:spPr/>
        <p:txBody>
          <a:bodyPr/>
          <a:lstStyle/>
          <a:p>
            <a:pPr marL="0" indent="0">
              <a:buNone/>
            </a:pPr>
            <a:r>
              <a:rPr lang="en-US" dirty="0"/>
              <a:t>…results in a fault because the credentials were bad:</a:t>
            </a:r>
          </a:p>
        </p:txBody>
      </p:sp>
      <p:sp>
        <p:nvSpPr>
          <p:cNvPr id="420867" name="Rectangle 3"/>
          <p:cNvSpPr>
            <a:spLocks noChangeArrowheads="1"/>
          </p:cNvSpPr>
          <p:nvPr/>
        </p:nvSpPr>
        <p:spPr bwMode="auto">
          <a:xfrm>
            <a:off x="324000" y="2407994"/>
            <a:ext cx="8290751" cy="3539430"/>
          </a:xfrm>
          <a:prstGeom prst="rect">
            <a:avLst/>
          </a:prstGeom>
          <a:noFill/>
          <a:ln>
            <a:noFill/>
          </a:ln>
          <a:effectLst/>
        </p:spPr>
        <p:txBody>
          <a:bodyPr wrap="none">
            <a:spAutoFit/>
          </a:bodyPr>
          <a:lstStyle/>
          <a:p>
            <a:r>
              <a:rPr lang="en-US" sz="1600" b="0" dirty="0" smtClean="0">
                <a:latin typeface="Courier New"/>
                <a:cs typeface="Courier New"/>
              </a:rPr>
              <a:t>&lt;</a:t>
            </a:r>
            <a:r>
              <a:rPr lang="en-US" sz="1600" b="0" dirty="0" err="1" smtClean="0">
                <a:latin typeface="Courier New"/>
                <a:cs typeface="Courier New"/>
              </a:rPr>
              <a:t>env:Envelope</a:t>
            </a:r>
            <a:r>
              <a:rPr lang="en-US" sz="1600" b="0" dirty="0" smtClean="0">
                <a:latin typeface="Courier New"/>
                <a:cs typeface="Courier New"/>
              </a:rPr>
              <a:t> </a:t>
            </a:r>
            <a:r>
              <a:rPr lang="en-US" sz="1600" b="0" dirty="0" err="1" smtClean="0">
                <a:latin typeface="Courier New"/>
                <a:cs typeface="Courier New"/>
              </a:rPr>
              <a:t>xmlns:env</a:t>
            </a:r>
            <a:r>
              <a:rPr lang="en-US" sz="1600" b="0" dirty="0" smtClean="0">
                <a:latin typeface="Courier New"/>
                <a:cs typeface="Courier New"/>
              </a:rPr>
              <a:t>=</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a:t>
            </a:r>
            <a:r>
              <a:rPr lang="ja-JP" altLang="en-US" sz="1600" b="0" dirty="0">
                <a:latin typeface="Courier New"/>
                <a:cs typeface="Courier New"/>
              </a:rPr>
              <a:t>”</a:t>
            </a:r>
            <a:r>
              <a:rPr lang="en-US" sz="1600" b="0" dirty="0">
                <a:latin typeface="Courier New"/>
                <a:cs typeface="Courier New"/>
              </a:rPr>
              <a:t/>
            </a:r>
            <a:br>
              <a:rPr lang="en-US" sz="1600" b="0" dirty="0">
                <a:latin typeface="Courier New"/>
                <a:cs typeface="Courier New"/>
              </a:rPr>
            </a:br>
            <a:r>
              <a:rPr lang="en-US" sz="1600" b="0" dirty="0">
                <a:latin typeface="Courier New"/>
                <a:cs typeface="Courier New"/>
              </a:rPr>
              <a:t>  </a:t>
            </a:r>
            <a:r>
              <a:rPr lang="en-US" sz="1600" dirty="0" err="1" smtClean="0">
                <a:latin typeface="Courier New"/>
                <a:cs typeface="Courier New"/>
              </a:rPr>
              <a:t>env</a:t>
            </a:r>
            <a:r>
              <a:rPr lang="en-US" sz="1600" b="0" dirty="0" err="1" smtClean="0">
                <a:latin typeface="Courier New"/>
                <a:cs typeface="Courier New"/>
              </a:rPr>
              <a:t>:encodingStyle</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/soap/encoding/"&gt;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:Header</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b="0" dirty="0" err="1">
                <a:latin typeface="Courier New"/>
                <a:cs typeface="Courier New"/>
              </a:rPr>
              <a:t>m:Authentication</a:t>
            </a:r>
            <a:r>
              <a:rPr lang="en-US" sz="1600" b="0" dirty="0">
                <a:latin typeface="Courier New"/>
                <a:cs typeface="Courier New"/>
              </a:rPr>
              <a:t> </a:t>
            </a:r>
            <a:r>
              <a:rPr lang="en-US" sz="1600" b="0" dirty="0" err="1">
                <a:latin typeface="Courier New"/>
                <a:cs typeface="Courier New"/>
              </a:rPr>
              <a:t>xmlns:m</a:t>
            </a:r>
            <a:r>
              <a:rPr lang="en-US" sz="1600" b="0" dirty="0">
                <a:latin typeface="Courier New"/>
                <a:cs typeface="Courier New"/>
              </a:rPr>
              <a:t>="http://</a:t>
            </a:r>
            <a:r>
              <a:rPr lang="en-US" sz="1600" b="0" dirty="0" err="1" smtClean="0">
                <a:latin typeface="Courier New"/>
                <a:cs typeface="Courier New"/>
              </a:rPr>
              <a:t>www.example.org</a:t>
            </a:r>
            <a:r>
              <a:rPr lang="en-US" sz="1600" b="0" dirty="0">
                <a:latin typeface="Courier New"/>
                <a:cs typeface="Courier New"/>
              </a:rPr>
              <a:t>/simple"&gt;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m:realm</a:t>
            </a:r>
            <a:r>
              <a:rPr lang="en-US" sz="1600" b="0" dirty="0">
                <a:latin typeface="Courier New"/>
                <a:cs typeface="Courier New"/>
              </a:rPr>
              <a:t>&gt;Magic </a:t>
            </a:r>
            <a:r>
              <a:rPr lang="en-US" sz="1600" b="0" dirty="0" err="1">
                <a:latin typeface="Courier New"/>
                <a:cs typeface="Courier New"/>
              </a:rPr>
              <a:t>Kindom</a:t>
            </a:r>
            <a:r>
              <a:rPr lang="en-US" sz="1600" b="0" dirty="0">
                <a:latin typeface="Courier New"/>
                <a:cs typeface="Courier New"/>
              </a:rPr>
              <a:t>&lt;/</a:t>
            </a:r>
            <a:r>
              <a:rPr lang="en-US" sz="1600" b="0" dirty="0" err="1">
                <a:latin typeface="Courier New"/>
                <a:cs typeface="Courier New"/>
              </a:rPr>
              <a:t>m:realm</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m:Authentication</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:Header</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:Body</a:t>
            </a:r>
            <a:r>
              <a:rPr lang="en-US" sz="1600" b="0" dirty="0">
                <a:latin typeface="Courier New"/>
                <a:cs typeface="Courier New"/>
              </a:rPr>
              <a:t>&gt;</a:t>
            </a:r>
          </a:p>
          <a:p>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:Fault</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:faultcode</a:t>
            </a:r>
            <a:r>
              <a:rPr lang="en-US" sz="1600" b="0" dirty="0">
                <a:latin typeface="Courier New"/>
                <a:cs typeface="Courier New"/>
              </a:rPr>
              <a:t>&gt;</a:t>
            </a:r>
            <a:r>
              <a:rPr lang="en-US" sz="1600" b="0" dirty="0" err="1">
                <a:latin typeface="Courier New"/>
                <a:cs typeface="Courier New"/>
              </a:rPr>
              <a:t>SOAP:Client</a:t>
            </a:r>
            <a:r>
              <a:rPr lang="en-US" sz="1600" b="0" dirty="0">
                <a:latin typeface="Courier New"/>
                <a:cs typeface="Courier New"/>
              </a:rPr>
              <a:t>&lt;/</a:t>
            </a:r>
            <a:r>
              <a:rPr lang="en-US" sz="1600" b="0" dirty="0" err="1">
                <a:latin typeface="Courier New"/>
                <a:cs typeface="Courier New"/>
              </a:rPr>
              <a:t>faultcode</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:faultstring</a:t>
            </a:r>
            <a:r>
              <a:rPr lang="en-US" sz="1600" b="0" dirty="0">
                <a:latin typeface="Courier New"/>
                <a:cs typeface="Courier New"/>
              </a:rPr>
              <a:t>&gt;Client Error&lt;/</a:t>
            </a:r>
            <a:r>
              <a:rPr lang="en-US" sz="1600" b="0" dirty="0" err="1">
                <a:latin typeface="Courier New"/>
                <a:cs typeface="Courier New"/>
              </a:rPr>
              <a:t>faultstring</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    &lt;</a:t>
            </a:r>
            <a:r>
              <a:rPr lang="en-US" sz="1600" b="0" dirty="0" smtClean="0">
                <a:latin typeface="Courier New"/>
                <a:cs typeface="Courier New"/>
              </a:rPr>
              <a:t>/</a:t>
            </a:r>
            <a:r>
              <a:rPr lang="en-US" sz="1600" dirty="0" err="1" smtClean="0">
                <a:latin typeface="Courier New"/>
                <a:cs typeface="Courier New"/>
              </a:rPr>
              <a:t>env</a:t>
            </a:r>
            <a:r>
              <a:rPr lang="en-US" sz="1600" b="0" dirty="0" err="1" smtClean="0">
                <a:latin typeface="Courier New"/>
                <a:cs typeface="Courier New"/>
              </a:rPr>
              <a:t>:Fault</a:t>
            </a:r>
            <a:r>
              <a:rPr lang="en-US" sz="1600" b="0" dirty="0">
                <a:latin typeface="Courier New"/>
                <a:cs typeface="Courier New"/>
              </a:rPr>
              <a:t>&gt;</a:t>
            </a:r>
          </a:p>
          <a:p>
            <a:r>
              <a:rPr lang="en-US" sz="1600" b="0" dirty="0">
                <a:latin typeface="Courier New"/>
                <a:cs typeface="Courier New"/>
              </a:rPr>
              <a:t>  </a:t>
            </a:r>
            <a:r>
              <a:rPr lang="en-US" sz="1600" b="0" dirty="0" smtClean="0">
                <a:latin typeface="Courier New"/>
                <a:cs typeface="Courier New"/>
              </a:rPr>
              <a:t>&lt;/</a:t>
            </a:r>
            <a:r>
              <a:rPr lang="en-US" sz="1600" dirty="0" err="1" smtClean="0">
                <a:latin typeface="Courier New"/>
                <a:cs typeface="Courier New"/>
              </a:rPr>
              <a:t>env</a:t>
            </a:r>
            <a:r>
              <a:rPr lang="en-US" sz="1600" b="0" dirty="0" err="1" smtClean="0">
                <a:latin typeface="Courier New"/>
                <a:cs typeface="Courier New"/>
              </a:rPr>
              <a:t>:Body</a:t>
            </a:r>
            <a:r>
              <a:rPr lang="en-US" sz="1600" b="0" dirty="0">
                <a:latin typeface="Courier New"/>
                <a:cs typeface="Courier New"/>
              </a:rPr>
              <a:t>&gt;</a:t>
            </a:r>
            <a:br>
              <a:rPr lang="en-US" sz="1600" b="0" dirty="0">
                <a:latin typeface="Courier New"/>
                <a:cs typeface="Courier New"/>
              </a:rPr>
            </a:br>
            <a:r>
              <a:rPr lang="en-US" sz="1600" b="0" dirty="0">
                <a:latin typeface="Courier New"/>
                <a:cs typeface="Courier New"/>
              </a:rPr>
              <a:t>&lt;</a:t>
            </a:r>
            <a:r>
              <a:rPr lang="en-US" sz="1600" b="0" dirty="0" smtClean="0">
                <a:latin typeface="Courier New"/>
                <a:cs typeface="Courier New"/>
              </a:rPr>
              <a:t>/</a:t>
            </a:r>
            <a:r>
              <a:rPr lang="en-US" sz="1600" dirty="0" err="1" smtClean="0">
                <a:latin typeface="Courier New"/>
                <a:cs typeface="Courier New"/>
              </a:rPr>
              <a:t>env</a:t>
            </a:r>
            <a:r>
              <a:rPr lang="en-US" sz="1600" b="0" dirty="0" err="1" smtClean="0">
                <a:latin typeface="Courier New"/>
                <a:cs typeface="Courier New"/>
              </a:rPr>
              <a:t>:Envelope</a:t>
            </a:r>
            <a:r>
              <a:rPr lang="en-US" sz="1600" b="0" dirty="0">
                <a:latin typeface="Courier New"/>
                <a:cs typeface="Courier New"/>
              </a:rPr>
              <a:t>&gt;</a:t>
            </a:r>
          </a:p>
        </p:txBody>
      </p:sp>
      <p:sp>
        <p:nvSpPr>
          <p:cNvPr id="7" name="Line Callout 1 (Border and Accent Bar) 6"/>
          <p:cNvSpPr/>
          <p:nvPr/>
        </p:nvSpPr>
        <p:spPr bwMode="auto">
          <a:xfrm>
            <a:off x="7041998" y="3880556"/>
            <a:ext cx="1800000" cy="540000"/>
          </a:xfrm>
          <a:prstGeom prst="accentBorderCallout1">
            <a:avLst>
              <a:gd name="adj1" fmla="val 45734"/>
              <a:gd name="adj2" fmla="val -8333"/>
              <a:gd name="adj3" fmla="val 166718"/>
              <a:gd name="adj4" fmla="val -64533"/>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error class</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
        <p:nvSpPr>
          <p:cNvPr id="12" name="Line Callout 1 (Border and Accent Bar) 11"/>
          <p:cNvSpPr/>
          <p:nvPr/>
        </p:nvSpPr>
        <p:spPr bwMode="auto">
          <a:xfrm>
            <a:off x="7041998" y="5621088"/>
            <a:ext cx="1800000" cy="540000"/>
          </a:xfrm>
          <a:prstGeom prst="accentBorderCallout1">
            <a:avLst>
              <a:gd name="adj1" fmla="val 48909"/>
              <a:gd name="adj2" fmla="val -8333"/>
              <a:gd name="adj3" fmla="val -111365"/>
              <a:gd name="adj4" fmla="val -33571"/>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explanation</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245418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cy-GB" dirty="0" smtClean="0"/>
              <a:t>SOAP 1.2 Fault Element</a:t>
            </a:r>
            <a:endParaRPr lang="en-US" dirty="0"/>
          </a:p>
        </p:txBody>
      </p:sp>
      <p:sp>
        <p:nvSpPr>
          <p:cNvPr id="249859" name="Rectangle 3"/>
          <p:cNvSpPr>
            <a:spLocks noGrp="1" noChangeArrowheads="1"/>
          </p:cNvSpPr>
          <p:nvPr>
            <p:ph type="body" idx="1"/>
          </p:nvPr>
        </p:nvSpPr>
        <p:spPr/>
        <p:txBody>
          <a:bodyPr/>
          <a:lstStyle/>
          <a:p>
            <a:pPr marL="0" indent="0">
              <a:buNone/>
            </a:pPr>
            <a:r>
              <a:rPr lang="cy-GB" dirty="0" smtClean="0"/>
              <a:t>The Fault element must contain two mandatory elements:</a:t>
            </a:r>
          </a:p>
          <a:p>
            <a:pPr lvl="1"/>
            <a:r>
              <a:rPr lang="cy-GB" dirty="0" smtClean="0"/>
              <a:t>Code: containing a value and optionally a subcode</a:t>
            </a:r>
          </a:p>
          <a:p>
            <a:pPr lvl="1"/>
            <a:r>
              <a:rPr lang="cy-GB" dirty="0" smtClean="0"/>
              <a:t>Reason: same as Fault String in version 1.1</a:t>
            </a:r>
          </a:p>
          <a:p>
            <a:pPr marL="0" indent="0">
              <a:buNone/>
            </a:pPr>
            <a:r>
              <a:rPr lang="cy-GB" dirty="0" smtClean="0"/>
              <a:t>The Fault element can contain some optional elements:</a:t>
            </a:r>
          </a:p>
          <a:p>
            <a:pPr lvl="1"/>
            <a:r>
              <a:rPr lang="cy-GB" dirty="0"/>
              <a:t>D</a:t>
            </a:r>
            <a:r>
              <a:rPr lang="cy-GB" dirty="0" smtClean="0"/>
              <a:t>etail: as in version 1.1</a:t>
            </a:r>
          </a:p>
          <a:p>
            <a:pPr lvl="1"/>
            <a:r>
              <a:rPr lang="cy-GB" dirty="0"/>
              <a:t>N</a:t>
            </a:r>
            <a:r>
              <a:rPr lang="cy-GB" dirty="0" smtClean="0"/>
              <a:t>ode: the identification of the node producing the fault</a:t>
            </a:r>
          </a:p>
          <a:p>
            <a:pPr lvl="2"/>
            <a:r>
              <a:rPr lang="cy-GB" dirty="0" smtClean="0"/>
              <a:t>If absent, defaults to the intended recipient of the original message</a:t>
            </a:r>
          </a:p>
          <a:p>
            <a:pPr lvl="1"/>
            <a:r>
              <a:rPr lang="cy-GB" dirty="0" smtClean="0"/>
              <a:t>Role: the role played by the node generating the fault</a:t>
            </a:r>
          </a:p>
        </p:txBody>
      </p:sp>
    </p:spTree>
    <p:extLst>
      <p:ext uri="{BB962C8B-B14F-4D97-AF65-F5344CB8AC3E}">
        <p14:creationId xmlns:p14="http://schemas.microsoft.com/office/powerpoint/2010/main" val="348940210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en-US" dirty="0"/>
              <a:t>SOAP </a:t>
            </a:r>
            <a:r>
              <a:rPr lang="en-US" dirty="0" smtClean="0"/>
              <a:t>1.2 Fault </a:t>
            </a:r>
            <a:r>
              <a:rPr lang="en-US" dirty="0"/>
              <a:t>Example</a:t>
            </a:r>
          </a:p>
        </p:txBody>
      </p:sp>
      <p:sp>
        <p:nvSpPr>
          <p:cNvPr id="418821" name="Rectangle 5"/>
          <p:cNvSpPr>
            <a:spLocks noGrp="1" noChangeArrowheads="1"/>
          </p:cNvSpPr>
          <p:nvPr>
            <p:ph type="body" idx="1"/>
          </p:nvPr>
        </p:nvSpPr>
        <p:spPr/>
        <p:txBody>
          <a:bodyPr/>
          <a:lstStyle/>
          <a:p>
            <a:pPr marL="0" indent="0">
              <a:buNone/>
            </a:pPr>
            <a:r>
              <a:rPr lang="en-US" dirty="0"/>
              <a:t>A SOAP message </a:t>
            </a:r>
            <a:r>
              <a:rPr lang="en-US" dirty="0" smtClean="0"/>
              <a:t>to an </a:t>
            </a:r>
            <a:r>
              <a:rPr lang="en-US" dirty="0"/>
              <a:t>authentication service:</a:t>
            </a:r>
          </a:p>
        </p:txBody>
      </p:sp>
      <p:sp>
        <p:nvSpPr>
          <p:cNvPr id="418820" name="Rectangle 4"/>
          <p:cNvSpPr>
            <a:spLocks noChangeArrowheads="1"/>
          </p:cNvSpPr>
          <p:nvPr/>
        </p:nvSpPr>
        <p:spPr bwMode="auto">
          <a:xfrm>
            <a:off x="303494" y="2401888"/>
            <a:ext cx="8311289" cy="2800766"/>
          </a:xfrm>
          <a:prstGeom prst="rect">
            <a:avLst/>
          </a:prstGeom>
          <a:solidFill>
            <a:srgbClr val="99CC00"/>
          </a:solidFill>
          <a:ln>
            <a:noFill/>
          </a:ln>
          <a:effectLst/>
        </p:spPr>
        <p:txBody>
          <a:bodyPr wrap="none">
            <a:spAutoFit/>
          </a:bodyPr>
          <a:lstStyle/>
          <a:p>
            <a:r>
              <a:rPr lang="en-US" sz="1600" dirty="0" smtClean="0">
                <a:latin typeface="Courier New"/>
                <a:cs typeface="Courier New"/>
              </a:rPr>
              <a:t>&lt;</a:t>
            </a:r>
            <a:r>
              <a:rPr lang="en-US" sz="1600" dirty="0" err="1">
                <a:latin typeface="Courier New"/>
                <a:cs typeface="Courier New"/>
              </a:rPr>
              <a:t>env:Envelope</a:t>
            </a:r>
            <a:r>
              <a:rPr lang="en-US" sz="1600" dirty="0">
                <a:latin typeface="Courier New"/>
                <a:cs typeface="Courier New"/>
              </a:rPr>
              <a:t> </a:t>
            </a:r>
            <a:r>
              <a:rPr lang="en-US" sz="1600" dirty="0" err="1">
                <a:latin typeface="Courier New"/>
                <a:cs typeface="Courier New"/>
              </a:rPr>
              <a:t>xmlns:env</a:t>
            </a:r>
            <a:r>
              <a:rPr lang="en-US" sz="1600" dirty="0">
                <a:latin typeface="Courier New"/>
                <a:cs typeface="Courier New"/>
              </a:rPr>
              <a:t>="http://www.w3.org/2003/05/soap-envelope"</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a:t>
            </a:r>
            <a:r>
              <a:rPr lang="en-US" sz="1600" dirty="0">
                <a:latin typeface="Courier New"/>
                <a:cs typeface="Courier New"/>
              </a:rPr>
              <a:t>&lt;</a:t>
            </a:r>
            <a:r>
              <a:rPr lang="en-US" sz="1600" dirty="0" err="1">
                <a:latin typeface="Courier New"/>
                <a:cs typeface="Courier New"/>
              </a:rPr>
              <a:t>env:Header</a:t>
            </a:r>
            <a:r>
              <a:rPr lang="en-US" sz="1600" dirty="0">
                <a:latin typeface="Courier New"/>
                <a:cs typeface="Courier New"/>
              </a:rPr>
              <a:t>&gt;</a:t>
            </a:r>
            <a:br>
              <a:rPr lang="en-US" sz="1600" dirty="0">
                <a:latin typeface="Courier New"/>
                <a:cs typeface="Courier New"/>
              </a:rPr>
            </a:br>
            <a:r>
              <a:rPr lang="en-US" sz="1600" dirty="0">
                <a:latin typeface="Courier New"/>
                <a:cs typeface="Courier New"/>
              </a:rPr>
              <a:t>    &lt;</a:t>
            </a:r>
            <a:r>
              <a:rPr lang="en-US" sz="1600" dirty="0" err="1">
                <a:latin typeface="Courier New"/>
                <a:cs typeface="Courier New"/>
              </a:rPr>
              <a:t>m:Authentication</a:t>
            </a:r>
            <a:r>
              <a:rPr lang="en-US" sz="1600" dirty="0">
                <a:latin typeface="Courier New"/>
                <a:cs typeface="Courier New"/>
              </a:rPr>
              <a:t> </a:t>
            </a:r>
            <a:r>
              <a:rPr lang="en-US" sz="1600" dirty="0" err="1">
                <a:latin typeface="Courier New"/>
                <a:cs typeface="Courier New"/>
              </a:rPr>
              <a:t>xmlns:m</a:t>
            </a:r>
            <a:r>
              <a:rPr lang="en-US" sz="1600" dirty="0">
                <a:latin typeface="Courier New"/>
                <a:cs typeface="Courier New"/>
              </a:rPr>
              <a:t>="http://</a:t>
            </a:r>
            <a:r>
              <a:rPr lang="en-US" sz="1600" dirty="0" err="1">
                <a:latin typeface="Courier New"/>
                <a:cs typeface="Courier New"/>
              </a:rPr>
              <a:t>www.example.org</a:t>
            </a:r>
            <a:r>
              <a:rPr lang="en-US" sz="1600" dirty="0">
                <a:latin typeface="Courier New"/>
                <a:cs typeface="Courier New"/>
              </a:rPr>
              <a:t>/</a:t>
            </a:r>
            <a:r>
              <a:rPr lang="en-US" sz="1600" dirty="0" smtClean="0">
                <a:latin typeface="Courier New"/>
                <a:cs typeface="Courier New"/>
              </a:rPr>
              <a:t>simple”</a:t>
            </a:r>
            <a:br>
              <a:rPr lang="en-US" sz="1600" dirty="0" smtClean="0">
                <a:latin typeface="Courier New"/>
                <a:cs typeface="Courier New"/>
              </a:rPr>
            </a:br>
            <a:r>
              <a:rPr lang="en-US" sz="1600" dirty="0" smtClean="0">
                <a:latin typeface="Courier New"/>
                <a:cs typeface="Courier New"/>
              </a:rPr>
              <a:t>                      </a:t>
            </a:r>
            <a:r>
              <a:rPr lang="en-US" sz="1600" dirty="0" err="1" smtClean="0">
                <a:latin typeface="Courier New"/>
                <a:cs typeface="Courier New"/>
              </a:rPr>
              <a:t>env:mustUnderstand</a:t>
            </a:r>
            <a:r>
              <a:rPr lang="en-US" sz="1600" dirty="0" smtClean="0">
                <a:latin typeface="Courier New"/>
                <a:cs typeface="Courier New"/>
              </a:rPr>
              <a:t>=“true”&gt;</a:t>
            </a:r>
            <a:r>
              <a:rPr lang="en-US" sz="1600" dirty="0">
                <a:latin typeface="Courier New"/>
                <a:cs typeface="Courier New"/>
              </a:rPr>
              <a:t/>
            </a:r>
            <a:br>
              <a:rPr lang="en-US" sz="1600" dirty="0">
                <a:latin typeface="Courier New"/>
                <a:cs typeface="Courier New"/>
              </a:rPr>
            </a:br>
            <a:r>
              <a:rPr lang="en-US" sz="1600" dirty="0">
                <a:latin typeface="Courier New"/>
                <a:cs typeface="Courier New"/>
              </a:rPr>
              <a:t>      &lt;</a:t>
            </a:r>
            <a:r>
              <a:rPr lang="en-US" sz="1600" dirty="0" err="1">
                <a:latin typeface="Courier New"/>
                <a:cs typeface="Courier New"/>
              </a:rPr>
              <a:t>m:credentials</a:t>
            </a:r>
            <a:r>
              <a:rPr lang="en-US" sz="1600" dirty="0">
                <a:latin typeface="Courier New"/>
                <a:cs typeface="Courier New"/>
              </a:rPr>
              <a:t>&gt;</a:t>
            </a:r>
            <a:r>
              <a:rPr lang="en-US" sz="1600" dirty="0" err="1">
                <a:latin typeface="Courier New"/>
                <a:cs typeface="Courier New"/>
              </a:rPr>
              <a:t>fred</a:t>
            </a:r>
            <a:r>
              <a:rPr lang="en-US" sz="1600" dirty="0">
                <a:latin typeface="Courier New"/>
                <a:cs typeface="Courier New"/>
              </a:rPr>
              <a:t>&lt;/</a:t>
            </a:r>
            <a:r>
              <a:rPr lang="en-US" sz="1600" dirty="0" err="1">
                <a:latin typeface="Courier New"/>
                <a:cs typeface="Courier New"/>
              </a:rPr>
              <a:t>m:credentials</a:t>
            </a:r>
            <a:r>
              <a:rPr lang="en-US" sz="1600" dirty="0">
                <a:latin typeface="Courier New"/>
                <a:cs typeface="Courier New"/>
              </a:rPr>
              <a:t>&gt;</a:t>
            </a:r>
            <a:br>
              <a:rPr lang="en-US" sz="1600" dirty="0">
                <a:latin typeface="Courier New"/>
                <a:cs typeface="Courier New"/>
              </a:rPr>
            </a:br>
            <a:r>
              <a:rPr lang="en-US" sz="1600" dirty="0">
                <a:latin typeface="Courier New"/>
                <a:cs typeface="Courier New"/>
              </a:rPr>
              <a:t>    &lt;/</a:t>
            </a:r>
            <a:r>
              <a:rPr lang="en-US" sz="1600" dirty="0" err="1">
                <a:latin typeface="Courier New"/>
                <a:cs typeface="Courier New"/>
              </a:rPr>
              <a:t>m:Authentication</a:t>
            </a:r>
            <a:r>
              <a:rPr lang="en-US" sz="1600" dirty="0">
                <a:latin typeface="Courier New"/>
                <a:cs typeface="Courier New"/>
              </a:rPr>
              <a:t>&gt;</a:t>
            </a:r>
            <a:br>
              <a:rPr lang="en-US" sz="1600" dirty="0">
                <a:latin typeface="Courier New"/>
                <a:cs typeface="Courier New"/>
              </a:rPr>
            </a:br>
            <a:r>
              <a:rPr lang="en-US" sz="1600" dirty="0">
                <a:latin typeface="Courier New"/>
                <a:cs typeface="Courier New"/>
              </a:rPr>
              <a:t>  &lt;/</a:t>
            </a:r>
            <a:r>
              <a:rPr lang="en-US" sz="1600" dirty="0" err="1">
                <a:latin typeface="Courier New"/>
                <a:cs typeface="Courier New"/>
              </a:rPr>
              <a:t>env:Header</a:t>
            </a:r>
            <a:r>
              <a:rPr lang="en-US" sz="1600" dirty="0">
                <a:latin typeface="Courier New"/>
                <a:cs typeface="Courier New"/>
              </a:rPr>
              <a:t>&gt;</a:t>
            </a:r>
            <a:br>
              <a:rPr lang="en-US" sz="1600" dirty="0">
                <a:latin typeface="Courier New"/>
                <a:cs typeface="Courier New"/>
              </a:rPr>
            </a:br>
            <a:r>
              <a:rPr lang="en-US" sz="1600" dirty="0" smtClean="0">
                <a:latin typeface="Courier New"/>
                <a:cs typeface="Courier New"/>
              </a:rPr>
              <a:t>  &lt;</a:t>
            </a:r>
            <a:r>
              <a:rPr lang="en-US" sz="1600" dirty="0" err="1">
                <a:latin typeface="Courier New"/>
                <a:cs typeface="Courier New"/>
              </a:rPr>
              <a:t>env:Body</a:t>
            </a:r>
            <a:r>
              <a:rPr lang="en-US" sz="1600" dirty="0" smtClean="0">
                <a:latin typeface="Courier New"/>
                <a:cs typeface="Courier New"/>
              </a:rPr>
              <a:t>&gt;</a:t>
            </a:r>
          </a:p>
          <a:p>
            <a:r>
              <a:rPr lang="en-US" sz="1600" dirty="0" smtClean="0">
                <a:latin typeface="Courier New"/>
                <a:cs typeface="Courier New"/>
              </a:rPr>
              <a:t>    ...body goes here...</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env:Body</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&lt;</a:t>
            </a:r>
            <a:r>
              <a:rPr lang="en-US" sz="1600" dirty="0">
                <a:latin typeface="Courier New"/>
                <a:cs typeface="Courier New"/>
              </a:rPr>
              <a:t>/</a:t>
            </a:r>
            <a:r>
              <a:rPr lang="en-US" sz="1600" dirty="0" err="1">
                <a:latin typeface="Courier New"/>
                <a:cs typeface="Courier New"/>
              </a:rPr>
              <a:t>env:Envelope</a:t>
            </a:r>
            <a:r>
              <a:rPr lang="en-US" sz="1600" dirty="0">
                <a:latin typeface="Courier New"/>
                <a:cs typeface="Courier New"/>
              </a:rPr>
              <a:t>&gt; </a:t>
            </a:r>
          </a:p>
        </p:txBody>
      </p:sp>
    </p:spTree>
    <p:extLst>
      <p:ext uri="{BB962C8B-B14F-4D97-AF65-F5344CB8AC3E}">
        <p14:creationId xmlns:p14="http://schemas.microsoft.com/office/powerpoint/2010/main" val="2476758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290612" y="2387600"/>
            <a:ext cx="8311289" cy="4031873"/>
          </a:xfrm>
          <a:prstGeom prst="rect">
            <a:avLst/>
          </a:prstGeom>
          <a:solidFill>
            <a:srgbClr val="99CC00"/>
          </a:solidFill>
          <a:ln>
            <a:noFill/>
          </a:ln>
          <a:effectLst/>
        </p:spPr>
        <p:txBody>
          <a:bodyPr wrap="none">
            <a:noAutofit/>
          </a:bodyPr>
          <a:lstStyle/>
          <a:p>
            <a:endParaRPr lang="en-US" sz="1600" dirty="0">
              <a:latin typeface="Courier New"/>
              <a:cs typeface="Courier New"/>
            </a:endParaRPr>
          </a:p>
        </p:txBody>
      </p:sp>
      <p:sp>
        <p:nvSpPr>
          <p:cNvPr id="418818" name="Rectangle 2"/>
          <p:cNvSpPr>
            <a:spLocks noGrp="1" noChangeArrowheads="1"/>
          </p:cNvSpPr>
          <p:nvPr>
            <p:ph type="title"/>
          </p:nvPr>
        </p:nvSpPr>
        <p:spPr/>
        <p:txBody>
          <a:bodyPr/>
          <a:lstStyle/>
          <a:p>
            <a:r>
              <a:rPr lang="en-US" dirty="0"/>
              <a:t>SOAP </a:t>
            </a:r>
            <a:r>
              <a:rPr lang="en-US" dirty="0" smtClean="0"/>
              <a:t>1.2 Fault </a:t>
            </a:r>
            <a:r>
              <a:rPr lang="en-US" dirty="0"/>
              <a:t>Example</a:t>
            </a:r>
          </a:p>
        </p:txBody>
      </p:sp>
      <p:sp>
        <p:nvSpPr>
          <p:cNvPr id="418821" name="Rectangle 5"/>
          <p:cNvSpPr>
            <a:spLocks noGrp="1" noChangeArrowheads="1"/>
          </p:cNvSpPr>
          <p:nvPr>
            <p:ph type="body" idx="1"/>
          </p:nvPr>
        </p:nvSpPr>
        <p:spPr/>
        <p:txBody>
          <a:bodyPr/>
          <a:lstStyle/>
          <a:p>
            <a:pPr marL="0" indent="0">
              <a:buNone/>
            </a:pPr>
            <a:r>
              <a:rPr lang="en-US" dirty="0"/>
              <a:t>…results in a fault because a header could not be understood</a:t>
            </a:r>
            <a:r>
              <a:rPr lang="en-US" dirty="0" smtClean="0"/>
              <a:t>:</a:t>
            </a:r>
            <a:endParaRPr lang="en-US" dirty="0"/>
          </a:p>
        </p:txBody>
      </p:sp>
      <p:sp>
        <p:nvSpPr>
          <p:cNvPr id="8" name="Rectangle 20"/>
          <p:cNvSpPr>
            <a:spLocks noChangeArrowheads="1"/>
          </p:cNvSpPr>
          <p:nvPr/>
        </p:nvSpPr>
        <p:spPr bwMode="auto">
          <a:xfrm>
            <a:off x="311150" y="2977444"/>
            <a:ext cx="8290751" cy="479778"/>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 name="Rectangle 20"/>
          <p:cNvSpPr>
            <a:spLocks noChangeArrowheads="1"/>
          </p:cNvSpPr>
          <p:nvPr/>
        </p:nvSpPr>
        <p:spPr bwMode="auto">
          <a:xfrm>
            <a:off x="311150" y="3965222"/>
            <a:ext cx="8290751" cy="1947333"/>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8820" name="Rectangle 4"/>
          <p:cNvSpPr>
            <a:spLocks noChangeArrowheads="1"/>
          </p:cNvSpPr>
          <p:nvPr/>
        </p:nvSpPr>
        <p:spPr bwMode="auto">
          <a:xfrm>
            <a:off x="324000" y="2401888"/>
            <a:ext cx="8311289" cy="4031873"/>
          </a:xfrm>
          <a:prstGeom prst="rect">
            <a:avLst/>
          </a:prstGeom>
          <a:noFill/>
          <a:ln>
            <a:noFill/>
          </a:ln>
          <a:effectLst/>
        </p:spPr>
        <p:txBody>
          <a:bodyPr wrap="none">
            <a:spAutoFit/>
          </a:bodyPr>
          <a:lstStyle/>
          <a:p>
            <a:r>
              <a:rPr lang="en-US" sz="1600" dirty="0" smtClean="0">
                <a:latin typeface="Courier New"/>
                <a:cs typeface="Courier New"/>
              </a:rPr>
              <a:t>&lt;</a:t>
            </a:r>
            <a:r>
              <a:rPr lang="en-US" sz="1600" dirty="0" err="1">
                <a:latin typeface="Courier New"/>
                <a:cs typeface="Courier New"/>
              </a:rPr>
              <a:t>env:Envelope</a:t>
            </a:r>
            <a:r>
              <a:rPr lang="en-US" sz="1600" dirty="0">
                <a:latin typeface="Courier New"/>
                <a:cs typeface="Courier New"/>
              </a:rPr>
              <a:t> </a:t>
            </a:r>
            <a:r>
              <a:rPr lang="en-US" sz="1600" dirty="0" err="1">
                <a:latin typeface="Courier New"/>
                <a:cs typeface="Courier New"/>
              </a:rPr>
              <a:t>xmlns:env</a:t>
            </a:r>
            <a:r>
              <a:rPr lang="en-US" sz="1600" dirty="0">
                <a:latin typeface="Courier New"/>
                <a:cs typeface="Courier New"/>
              </a:rPr>
              <a:t>="http://www.w3.org/2003/05/soap-envelope"</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env:Header</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env:NotUnderstood</a:t>
            </a:r>
            <a:r>
              <a:rPr lang="en-US" sz="1600" dirty="0">
                <a:latin typeface="Courier New"/>
                <a:cs typeface="Courier New"/>
              </a:rPr>
              <a:t> </a:t>
            </a:r>
            <a:r>
              <a:rPr lang="en-US" sz="1600" dirty="0" err="1" smtClean="0">
                <a:latin typeface="Courier New"/>
                <a:cs typeface="Courier New"/>
              </a:rPr>
              <a:t>m:xmlns</a:t>
            </a:r>
            <a:r>
              <a:rPr lang="en-US" sz="1600" dirty="0">
                <a:latin typeface="Courier New"/>
                <a:cs typeface="Courier New"/>
              </a:rPr>
              <a:t>=</a:t>
            </a:r>
            <a:r>
              <a:rPr lang="en-US" sz="1600" dirty="0" smtClean="0">
                <a:latin typeface="Courier New"/>
                <a:cs typeface="Courier New"/>
              </a:rPr>
              <a:t>"</a:t>
            </a:r>
            <a:r>
              <a:rPr lang="en-US" sz="1600" dirty="0">
                <a:latin typeface="Courier New"/>
                <a:cs typeface="Courier New"/>
              </a:rPr>
              <a:t>http://</a:t>
            </a:r>
            <a:r>
              <a:rPr lang="en-US" sz="1600" dirty="0" err="1">
                <a:latin typeface="Courier New"/>
                <a:cs typeface="Courier New"/>
              </a:rPr>
              <a:t>www.example.org</a:t>
            </a:r>
            <a:r>
              <a:rPr lang="en-US" sz="1600" dirty="0">
                <a:latin typeface="Courier New"/>
                <a:cs typeface="Courier New"/>
              </a:rPr>
              <a:t>/simple</a:t>
            </a:r>
            <a:r>
              <a:rPr lang="en-US" sz="1600" dirty="0" smtClean="0">
                <a:latin typeface="Courier New"/>
                <a:cs typeface="Courier New"/>
              </a:rPr>
              <a:t>”</a:t>
            </a:r>
            <a:br>
              <a:rPr lang="en-US" sz="1600" dirty="0" smtClean="0">
                <a:latin typeface="Courier New"/>
                <a:cs typeface="Courier New"/>
              </a:rPr>
            </a:br>
            <a:r>
              <a:rPr lang="en-US" sz="1600" dirty="0" smtClean="0">
                <a:latin typeface="Courier New"/>
                <a:cs typeface="Courier New"/>
              </a:rPr>
              <a:t>                       </a:t>
            </a:r>
            <a:r>
              <a:rPr lang="en-US" sz="1600" dirty="0" err="1" smtClean="0">
                <a:latin typeface="Courier New"/>
                <a:cs typeface="Courier New"/>
              </a:rPr>
              <a:t>qname</a:t>
            </a:r>
            <a:r>
              <a:rPr lang="en-US" sz="1600" dirty="0" smtClean="0">
                <a:latin typeface="Courier New"/>
                <a:cs typeface="Courier New"/>
              </a:rPr>
              <a:t>=”</a:t>
            </a:r>
            <a:r>
              <a:rPr lang="en-US" sz="1600" dirty="0" err="1" smtClean="0">
                <a:latin typeface="Courier New"/>
                <a:cs typeface="Courier New"/>
              </a:rPr>
              <a:t>m:Authentication</a:t>
            </a:r>
            <a:r>
              <a:rPr lang="en-US" sz="1600" dirty="0" smtClean="0">
                <a:latin typeface="Courier New"/>
                <a:cs typeface="Courier New"/>
              </a:rPr>
              <a:t>"</a:t>
            </a:r>
            <a:r>
              <a:rPr lang="en-US" sz="1600" dirty="0">
                <a:latin typeface="Courier New"/>
                <a:cs typeface="Courier New"/>
              </a:rPr>
              <a:t>/</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env:Header</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env:Body</a:t>
            </a:r>
            <a:r>
              <a:rPr lang="en-US" sz="1600" dirty="0" smtClean="0">
                <a:latin typeface="Courier New"/>
                <a:cs typeface="Courier New"/>
              </a:rPr>
              <a:t>&gt;</a:t>
            </a:r>
          </a:p>
          <a:p>
            <a:r>
              <a:rPr lang="en-US" sz="1600" dirty="0" smtClean="0">
                <a:latin typeface="Courier New"/>
                <a:cs typeface="Courier New"/>
              </a:rPr>
              <a:t>    &lt;</a:t>
            </a:r>
            <a:r>
              <a:rPr lang="en-US" sz="1600" dirty="0" err="1">
                <a:latin typeface="Courier New"/>
                <a:cs typeface="Courier New"/>
              </a:rPr>
              <a:t>env:Fault</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env:Code</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env:Value</a:t>
            </a:r>
            <a:r>
              <a:rPr lang="en-US" sz="1600" dirty="0">
                <a:latin typeface="Courier New"/>
                <a:cs typeface="Courier New"/>
              </a:rPr>
              <a:t>&gt;</a:t>
            </a:r>
            <a:r>
              <a:rPr lang="en-US" sz="1600" dirty="0" err="1">
                <a:latin typeface="Courier New"/>
                <a:cs typeface="Courier New"/>
              </a:rPr>
              <a:t>env:MustUnderstand</a:t>
            </a:r>
            <a:r>
              <a:rPr lang="en-US" sz="1600" dirty="0">
                <a:latin typeface="Courier New"/>
                <a:cs typeface="Courier New"/>
              </a:rPr>
              <a:t>&lt;/</a:t>
            </a:r>
            <a:r>
              <a:rPr lang="en-US" sz="1600" dirty="0" err="1">
                <a:latin typeface="Courier New"/>
                <a:cs typeface="Courier New"/>
              </a:rPr>
              <a:t>env:Value</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env:Code</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env:Reason</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err="1">
                <a:latin typeface="Courier New"/>
                <a:cs typeface="Courier New"/>
              </a:rPr>
              <a:t>env:Text</a:t>
            </a:r>
            <a:r>
              <a:rPr lang="en-US" sz="1600" dirty="0">
                <a:latin typeface="Courier New"/>
                <a:cs typeface="Courier New"/>
              </a:rPr>
              <a:t> </a:t>
            </a:r>
            <a:r>
              <a:rPr lang="en-US" sz="1600" dirty="0" err="1">
                <a:latin typeface="Courier New"/>
                <a:cs typeface="Courier New"/>
              </a:rPr>
              <a:t>xml:lang</a:t>
            </a:r>
            <a:r>
              <a:rPr lang="en-US" sz="1600" dirty="0">
                <a:latin typeface="Courier New"/>
                <a:cs typeface="Courier New"/>
              </a:rPr>
              <a:t>="en"&gt;Header not understood&lt;/</a:t>
            </a:r>
            <a:r>
              <a:rPr lang="en-US" sz="1600" dirty="0" err="1">
                <a:latin typeface="Courier New"/>
                <a:cs typeface="Courier New"/>
              </a:rPr>
              <a:t>env:Text</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env:Reason</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env:Fault</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&lt;</a:t>
            </a:r>
            <a:r>
              <a:rPr lang="en-US" sz="1600" dirty="0">
                <a:latin typeface="Courier New"/>
                <a:cs typeface="Courier New"/>
              </a:rPr>
              <a:t>/</a:t>
            </a:r>
            <a:r>
              <a:rPr lang="en-US" sz="1600" dirty="0" err="1">
                <a:latin typeface="Courier New"/>
                <a:cs typeface="Courier New"/>
              </a:rPr>
              <a:t>env:Body</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&lt;</a:t>
            </a:r>
            <a:r>
              <a:rPr lang="en-US" sz="1600" dirty="0">
                <a:latin typeface="Courier New"/>
                <a:cs typeface="Courier New"/>
              </a:rPr>
              <a:t>/</a:t>
            </a:r>
            <a:r>
              <a:rPr lang="en-US" sz="1600" dirty="0" err="1">
                <a:latin typeface="Courier New"/>
                <a:cs typeface="Courier New"/>
              </a:rPr>
              <a:t>env:Envelope</a:t>
            </a:r>
            <a:r>
              <a:rPr lang="en-US" sz="1600" dirty="0">
                <a:latin typeface="Courier New"/>
                <a:cs typeface="Courier New"/>
              </a:rPr>
              <a:t>&gt; </a:t>
            </a:r>
          </a:p>
        </p:txBody>
      </p:sp>
      <p:sp>
        <p:nvSpPr>
          <p:cNvPr id="11" name="Line Callout 1 (Border and Accent Bar) 10"/>
          <p:cNvSpPr/>
          <p:nvPr/>
        </p:nvSpPr>
        <p:spPr bwMode="auto">
          <a:xfrm>
            <a:off x="7020000" y="4420556"/>
            <a:ext cx="1800000" cy="540000"/>
          </a:xfrm>
          <a:prstGeom prst="accentBorderCallout1">
            <a:avLst>
              <a:gd name="adj1" fmla="val 45734"/>
              <a:gd name="adj2" fmla="val -8333"/>
              <a:gd name="adj3" fmla="val 22994"/>
              <a:gd name="adj4" fmla="val -31607"/>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error class</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
        <p:nvSpPr>
          <p:cNvPr id="12" name="Line Callout 1 (Border and Accent Bar) 11"/>
          <p:cNvSpPr/>
          <p:nvPr/>
        </p:nvSpPr>
        <p:spPr bwMode="auto">
          <a:xfrm>
            <a:off x="7013065" y="6090532"/>
            <a:ext cx="1800000" cy="540000"/>
          </a:xfrm>
          <a:prstGeom prst="accentBorderCallout1">
            <a:avLst>
              <a:gd name="adj1" fmla="val 48909"/>
              <a:gd name="adj2" fmla="val -8333"/>
              <a:gd name="adj3" fmla="val -132270"/>
              <a:gd name="adj4" fmla="val -84528"/>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explanation</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
        <p:nvSpPr>
          <p:cNvPr id="13" name="Line Callout 1 (Border and Accent Bar) 12"/>
          <p:cNvSpPr/>
          <p:nvPr/>
        </p:nvSpPr>
        <p:spPr bwMode="auto">
          <a:xfrm>
            <a:off x="7020000" y="3457222"/>
            <a:ext cx="1800000" cy="540000"/>
          </a:xfrm>
          <a:prstGeom prst="accentBorderCallout1">
            <a:avLst>
              <a:gd name="adj1" fmla="val 45734"/>
              <a:gd name="adj2" fmla="val -8333"/>
              <a:gd name="adj3" fmla="val -29270"/>
              <a:gd name="adj4" fmla="val -33959"/>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source of error</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4204953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11" grpId="0" animBg="1"/>
      <p:bldP spid="12" grpId="0" animBg="1"/>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Message </a:t>
            </a:r>
            <a:br>
              <a:rPr lang="en-US" dirty="0" smtClean="0"/>
            </a:br>
            <a:r>
              <a:rPr lang="en-US" dirty="0" smtClean="0"/>
              <a:t>Processing</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36</a:t>
            </a:fld>
            <a:endParaRPr lang="en-US" dirty="0"/>
          </a:p>
        </p:txBody>
      </p:sp>
    </p:spTree>
    <p:extLst>
      <p:ext uri="{BB962C8B-B14F-4D97-AF65-F5344CB8AC3E}">
        <p14:creationId xmlns:p14="http://schemas.microsoft.com/office/powerpoint/2010/main" val="724142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GB"/>
              <a:t>The SOAP Processing Model</a:t>
            </a:r>
            <a:endParaRPr lang="en-US"/>
          </a:p>
        </p:txBody>
      </p:sp>
      <p:sp>
        <p:nvSpPr>
          <p:cNvPr id="189443" name="Rectangle 3"/>
          <p:cNvSpPr>
            <a:spLocks noGrp="1" noChangeArrowheads="1"/>
          </p:cNvSpPr>
          <p:nvPr>
            <p:ph type="body" idx="1"/>
          </p:nvPr>
        </p:nvSpPr>
        <p:spPr>
          <a:xfrm>
            <a:off x="566738" y="4508500"/>
            <a:ext cx="8001000" cy="1511300"/>
          </a:xfrm>
        </p:spPr>
        <p:txBody>
          <a:bodyPr/>
          <a:lstStyle/>
          <a:p>
            <a:pPr>
              <a:lnSpc>
                <a:spcPct val="80000"/>
              </a:lnSpc>
            </a:pPr>
            <a:r>
              <a:rPr lang="en-GB" sz="1700" dirty="0"/>
              <a:t>SOAP messages are one way transmissions from a Sender to a Receiver</a:t>
            </a:r>
          </a:p>
          <a:p>
            <a:pPr>
              <a:lnSpc>
                <a:spcPct val="80000"/>
              </a:lnSpc>
            </a:pPr>
            <a:r>
              <a:rPr lang="en-GB" sz="1700" dirty="0"/>
              <a:t>SOAP </a:t>
            </a:r>
            <a:r>
              <a:rPr lang="en-GB" sz="1700" dirty="0" smtClean="0"/>
              <a:t>messages </a:t>
            </a:r>
            <a:r>
              <a:rPr lang="en-GB" sz="1700" dirty="0"/>
              <a:t>serialise the </a:t>
            </a:r>
            <a:r>
              <a:rPr lang="en-GB" sz="1700" dirty="0" smtClean="0"/>
              <a:t>sender’s </a:t>
            </a:r>
            <a:r>
              <a:rPr lang="en-GB" sz="1700" dirty="0"/>
              <a:t>XML </a:t>
            </a:r>
            <a:r>
              <a:rPr lang="en-GB" sz="1700" dirty="0" err="1"/>
              <a:t>Infoset</a:t>
            </a:r>
            <a:endParaRPr lang="en-GB" sz="1700" dirty="0"/>
          </a:p>
          <a:p>
            <a:pPr lvl="1">
              <a:lnSpc>
                <a:spcPct val="80000"/>
              </a:lnSpc>
            </a:pPr>
            <a:r>
              <a:rPr lang="en-GB" sz="1500" dirty="0"/>
              <a:t>This is reconstructed at the Receiver</a:t>
            </a:r>
          </a:p>
          <a:p>
            <a:pPr lvl="1">
              <a:lnSpc>
                <a:spcPct val="80000"/>
              </a:lnSpc>
            </a:pPr>
            <a:r>
              <a:rPr lang="en-GB" sz="1500" dirty="0"/>
              <a:t>The standard says nothing about how to serialise the </a:t>
            </a:r>
            <a:r>
              <a:rPr lang="en-GB" sz="1500" dirty="0" err="1"/>
              <a:t>Infoset</a:t>
            </a:r>
            <a:endParaRPr lang="en-GB" sz="1500" dirty="0"/>
          </a:p>
          <a:p>
            <a:pPr lvl="1">
              <a:lnSpc>
                <a:spcPct val="80000"/>
              </a:lnSpc>
            </a:pPr>
            <a:r>
              <a:rPr lang="en-GB" sz="1500" dirty="0"/>
              <a:t>For interoperability, we assume pointy brackets</a:t>
            </a:r>
            <a:endParaRPr lang="en-US" sz="1500" dirty="0"/>
          </a:p>
          <a:p>
            <a:pPr>
              <a:lnSpc>
                <a:spcPct val="80000"/>
              </a:lnSpc>
            </a:pPr>
            <a:endParaRPr lang="en-US" sz="1700" dirty="0"/>
          </a:p>
        </p:txBody>
      </p:sp>
      <p:sp>
        <p:nvSpPr>
          <p:cNvPr id="189444" name="Rectangle 4"/>
          <p:cNvSpPr>
            <a:spLocks noChangeArrowheads="1"/>
          </p:cNvSpPr>
          <p:nvPr/>
        </p:nvSpPr>
        <p:spPr bwMode="auto">
          <a:xfrm>
            <a:off x="1150938" y="1843088"/>
            <a:ext cx="1223962" cy="158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SOAP</a:t>
            </a:r>
          </a:p>
          <a:p>
            <a:pPr eaLnBrk="1" hangingPunct="1"/>
            <a:r>
              <a:rPr lang="en-GB" sz="1800">
                <a:latin typeface="Arial" charset="0"/>
                <a:cs typeface="Arial" charset="0"/>
              </a:rPr>
              <a:t>Sender</a:t>
            </a:r>
            <a:endParaRPr lang="en-US" sz="1800">
              <a:latin typeface="Arial" charset="0"/>
              <a:cs typeface="Arial" charset="0"/>
            </a:endParaRPr>
          </a:p>
        </p:txBody>
      </p:sp>
      <p:sp>
        <p:nvSpPr>
          <p:cNvPr id="189445" name="Rectangle 5"/>
          <p:cNvSpPr>
            <a:spLocks noChangeArrowheads="1"/>
          </p:cNvSpPr>
          <p:nvPr/>
        </p:nvSpPr>
        <p:spPr bwMode="auto">
          <a:xfrm>
            <a:off x="6696075" y="1843088"/>
            <a:ext cx="1223963" cy="158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SOAP</a:t>
            </a:r>
          </a:p>
          <a:p>
            <a:pPr eaLnBrk="1" hangingPunct="1"/>
            <a:r>
              <a:rPr lang="en-GB" sz="1800">
                <a:latin typeface="Arial" charset="0"/>
                <a:cs typeface="Arial" charset="0"/>
              </a:rPr>
              <a:t>Receiver</a:t>
            </a:r>
            <a:endParaRPr lang="en-US" sz="1800">
              <a:latin typeface="Arial" charset="0"/>
              <a:cs typeface="Arial" charset="0"/>
            </a:endParaRPr>
          </a:p>
        </p:txBody>
      </p:sp>
      <p:cxnSp>
        <p:nvCxnSpPr>
          <p:cNvPr id="189446" name="AutoShape 6"/>
          <p:cNvCxnSpPr>
            <a:cxnSpLocks noChangeShapeType="1"/>
            <a:stCxn id="189444" idx="3"/>
            <a:endCxn id="189445" idx="1"/>
          </p:cNvCxnSpPr>
          <p:nvPr/>
        </p:nvCxnSpPr>
        <p:spPr bwMode="auto">
          <a:xfrm>
            <a:off x="2374900" y="2635250"/>
            <a:ext cx="4321175"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89447" name="Text Box 7"/>
          <p:cNvSpPr txBox="1">
            <a:spLocks noChangeArrowheads="1"/>
          </p:cNvSpPr>
          <p:nvPr/>
        </p:nvSpPr>
        <p:spPr bwMode="auto">
          <a:xfrm>
            <a:off x="3867150" y="2282825"/>
            <a:ext cx="1111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r>
              <a:rPr lang="en-GB" sz="1800">
                <a:latin typeface="Arial" charset="0"/>
                <a:cs typeface="Arial" charset="0"/>
              </a:rPr>
              <a:t>SOAP</a:t>
            </a:r>
          </a:p>
          <a:p>
            <a:pPr eaLnBrk="1" hangingPunct="1"/>
            <a:r>
              <a:rPr lang="en-GB" sz="1800">
                <a:latin typeface="Arial" charset="0"/>
                <a:cs typeface="Arial" charset="0"/>
              </a:rPr>
              <a:t>Message</a:t>
            </a:r>
            <a:endParaRPr lang="en-US" sz="1800">
              <a:latin typeface="Arial" charset="0"/>
              <a:cs typeface="Arial" charset="0"/>
            </a:endParaRPr>
          </a:p>
        </p:txBody>
      </p:sp>
      <p:grpSp>
        <p:nvGrpSpPr>
          <p:cNvPr id="189448" name="Group 8"/>
          <p:cNvGrpSpPr>
            <a:grpSpLocks/>
          </p:cNvGrpSpPr>
          <p:nvPr/>
        </p:nvGrpSpPr>
        <p:grpSpPr bwMode="auto">
          <a:xfrm>
            <a:off x="935038" y="3284538"/>
            <a:ext cx="7200900" cy="1008062"/>
            <a:chOff x="589" y="1979"/>
            <a:chExt cx="4536" cy="635"/>
          </a:xfrm>
        </p:grpSpPr>
        <p:cxnSp>
          <p:nvCxnSpPr>
            <p:cNvPr id="189449" name="AutoShape 9"/>
            <p:cNvCxnSpPr>
              <a:cxnSpLocks noChangeShapeType="1"/>
            </p:cNvCxnSpPr>
            <p:nvPr/>
          </p:nvCxnSpPr>
          <p:spPr bwMode="auto">
            <a:xfrm>
              <a:off x="1632" y="2297"/>
              <a:ext cx="2450"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189450" name="Group 10"/>
            <p:cNvGrpSpPr>
              <a:grpSpLocks/>
            </p:cNvGrpSpPr>
            <p:nvPr/>
          </p:nvGrpSpPr>
          <p:grpSpPr bwMode="auto">
            <a:xfrm>
              <a:off x="589" y="1979"/>
              <a:ext cx="4536" cy="635"/>
              <a:chOff x="385" y="1979"/>
              <a:chExt cx="4536" cy="635"/>
            </a:xfrm>
          </p:grpSpPr>
          <p:sp>
            <p:nvSpPr>
              <p:cNvPr id="189451" name="Oval 11"/>
              <p:cNvSpPr>
                <a:spLocks noChangeArrowheads="1"/>
              </p:cNvSpPr>
              <p:nvPr/>
            </p:nvSpPr>
            <p:spPr bwMode="auto">
              <a:xfrm>
                <a:off x="385" y="1979"/>
                <a:ext cx="1043" cy="635"/>
              </a:xfrm>
              <a:prstGeom prst="ellipse">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XML</a:t>
                </a:r>
              </a:p>
              <a:p>
                <a:pPr eaLnBrk="1" hangingPunct="1"/>
                <a:r>
                  <a:rPr lang="en-GB" sz="1800">
                    <a:latin typeface="Arial" charset="0"/>
                    <a:cs typeface="Arial" charset="0"/>
                  </a:rPr>
                  <a:t>Infoset</a:t>
                </a:r>
                <a:endParaRPr lang="en-US" sz="1800">
                  <a:latin typeface="Arial" charset="0"/>
                  <a:cs typeface="Arial" charset="0"/>
                </a:endParaRPr>
              </a:p>
            </p:txBody>
          </p:sp>
          <p:sp>
            <p:nvSpPr>
              <p:cNvPr id="189452" name="Oval 12"/>
              <p:cNvSpPr>
                <a:spLocks noChangeArrowheads="1"/>
              </p:cNvSpPr>
              <p:nvPr/>
            </p:nvSpPr>
            <p:spPr bwMode="auto">
              <a:xfrm>
                <a:off x="3878" y="1979"/>
                <a:ext cx="1043" cy="635"/>
              </a:xfrm>
              <a:prstGeom prst="ellipse">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Arial" charset="0"/>
                    <a:cs typeface="Arial" charset="0"/>
                  </a:rPr>
                  <a:t>XML</a:t>
                </a:r>
              </a:p>
              <a:p>
                <a:pPr eaLnBrk="1" hangingPunct="1"/>
                <a:r>
                  <a:rPr lang="en-GB" sz="1800">
                    <a:latin typeface="Arial" charset="0"/>
                    <a:cs typeface="Arial" charset="0"/>
                  </a:rPr>
                  <a:t>Infoset</a:t>
                </a:r>
                <a:endParaRPr lang="en-US" sz="1800">
                  <a:latin typeface="Arial" charset="0"/>
                  <a:cs typeface="Arial" charset="0"/>
                </a:endParaRPr>
              </a:p>
            </p:txBody>
          </p:sp>
          <p:sp>
            <p:nvSpPr>
              <p:cNvPr id="189453" name="Text Box 13"/>
              <p:cNvSpPr txBox="1">
                <a:spLocks noChangeArrowheads="1"/>
              </p:cNvSpPr>
              <p:nvPr/>
            </p:nvSpPr>
            <p:spPr bwMode="auto">
              <a:xfrm>
                <a:off x="2245" y="2065"/>
                <a:ext cx="6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GB" sz="1800">
                    <a:latin typeface="Arial" charset="0"/>
                    <a:cs typeface="Arial" charset="0"/>
                  </a:rPr>
                  <a:t>Serialise</a:t>
                </a:r>
                <a:endParaRPr lang="en-US" sz="1800">
                  <a:latin typeface="Arial" charset="0"/>
                  <a:cs typeface="Arial" charset="0"/>
                </a:endParaRPr>
              </a:p>
            </p:txBody>
          </p:sp>
        </p:grpSp>
      </p:grpSp>
    </p:spTree>
    <p:extLst>
      <p:ext uri="{BB962C8B-B14F-4D97-AF65-F5344CB8AC3E}">
        <p14:creationId xmlns:p14="http://schemas.microsoft.com/office/powerpoint/2010/main" val="35162829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9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cy-GB"/>
              <a:t>Putting it another way .....</a:t>
            </a:r>
            <a:endParaRPr lang="en-US"/>
          </a:p>
        </p:txBody>
      </p:sp>
      <p:pic>
        <p:nvPicPr>
          <p:cNvPr id="216068" name="Picture 4" descr="kbfig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057400"/>
            <a:ext cx="7543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16069" name="Rectangle 5"/>
          <p:cNvSpPr>
            <a:spLocks noChangeArrowheads="1"/>
          </p:cNvSpPr>
          <p:nvPr/>
        </p:nvSpPr>
        <p:spPr bwMode="auto">
          <a:xfrm>
            <a:off x="6732588" y="4221163"/>
            <a:ext cx="503237" cy="215900"/>
          </a:xfrm>
          <a:prstGeom prst="rect">
            <a:avLst/>
          </a:prstGeom>
          <a:solidFill>
            <a:schemeClr val="bg1"/>
          </a:solidFill>
          <a:ln>
            <a:noFill/>
          </a:ln>
          <a:effectLst/>
          <a:extLst>
            <a:ext uri="{91240B29-F687-4f45-9708-019B960494DF}">
              <a14:hiddenLine xmlns:a14="http://schemas.microsoft.com/office/drawing/2010/main" w="19050">
                <a:solidFill>
                  <a:schemeClr val="tx1"/>
                </a:solidFill>
                <a:prstDash val="dash"/>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endParaRPr lang="en-US"/>
          </a:p>
        </p:txBody>
      </p:sp>
    </p:spTree>
    <p:extLst>
      <p:ext uri="{BB962C8B-B14F-4D97-AF65-F5344CB8AC3E}">
        <p14:creationId xmlns:p14="http://schemas.microsoft.com/office/powerpoint/2010/main" val="266281716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GB" sz="3400"/>
              <a:t>The SOAP Processing Model - Intermediaries</a:t>
            </a:r>
            <a:endParaRPr lang="en-US" sz="3400"/>
          </a:p>
        </p:txBody>
      </p:sp>
      <p:sp>
        <p:nvSpPr>
          <p:cNvPr id="190467" name="Rectangle 3"/>
          <p:cNvSpPr>
            <a:spLocks noGrp="1" noChangeArrowheads="1"/>
          </p:cNvSpPr>
          <p:nvPr>
            <p:ph type="body" idx="1"/>
          </p:nvPr>
        </p:nvSpPr>
        <p:spPr>
          <a:xfrm>
            <a:off x="566738" y="3933825"/>
            <a:ext cx="8001000" cy="2085975"/>
          </a:xfrm>
        </p:spPr>
        <p:txBody>
          <a:bodyPr/>
          <a:lstStyle/>
          <a:p>
            <a:pPr>
              <a:lnSpc>
                <a:spcPct val="80000"/>
              </a:lnSpc>
            </a:pPr>
            <a:r>
              <a:rPr lang="en-GB" sz="1700"/>
              <a:t>SOAP messages can flow through any number of Intermediaries</a:t>
            </a:r>
          </a:p>
          <a:p>
            <a:pPr>
              <a:lnSpc>
                <a:spcPct val="80000"/>
              </a:lnSpc>
            </a:pPr>
            <a:r>
              <a:rPr lang="en-GB" sz="1700"/>
              <a:t>Intermediaries process messages based on their Headers</a:t>
            </a:r>
          </a:p>
          <a:p>
            <a:pPr lvl="1">
              <a:lnSpc>
                <a:spcPct val="80000"/>
              </a:lnSpc>
            </a:pPr>
            <a:r>
              <a:rPr lang="en-GB" sz="1500"/>
              <a:t>Headers can be targeted at specific Intermediaries</a:t>
            </a:r>
          </a:p>
          <a:p>
            <a:pPr>
              <a:lnSpc>
                <a:spcPct val="80000"/>
              </a:lnSpc>
            </a:pPr>
            <a:r>
              <a:rPr lang="en-GB" sz="1700"/>
              <a:t>Intermediaries may log, audit or even alter the SOAP message</a:t>
            </a:r>
          </a:p>
          <a:p>
            <a:pPr lvl="1">
              <a:lnSpc>
                <a:spcPct val="80000"/>
              </a:lnSpc>
            </a:pPr>
            <a:r>
              <a:rPr lang="en-GB" sz="1500"/>
              <a:t>Forwarding Intermediaries forward the message to another SOAP Node e.g. based on routing header information</a:t>
            </a:r>
          </a:p>
          <a:p>
            <a:pPr lvl="1">
              <a:lnSpc>
                <a:spcPct val="80000"/>
              </a:lnSpc>
            </a:pPr>
            <a:r>
              <a:rPr lang="en-GB" sz="1500"/>
              <a:t>Active intermediaries performs additional processing on the message   e.g. Encrypt/Decrypt, adding timestamps	</a:t>
            </a:r>
            <a:endParaRPr lang="en-US" sz="1500"/>
          </a:p>
        </p:txBody>
      </p:sp>
      <p:sp>
        <p:nvSpPr>
          <p:cNvPr id="190478" name="Rectangle 14"/>
          <p:cNvSpPr>
            <a:spLocks noChangeArrowheads="1"/>
          </p:cNvSpPr>
          <p:nvPr/>
        </p:nvSpPr>
        <p:spPr bwMode="auto">
          <a:xfrm>
            <a:off x="1150938" y="1989138"/>
            <a:ext cx="1223962" cy="158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400">
                <a:latin typeface="Georgia"/>
                <a:cs typeface="Georgia"/>
              </a:rPr>
              <a:t>SOAP</a:t>
            </a:r>
          </a:p>
          <a:p>
            <a:pPr algn="ctr" eaLnBrk="1" hangingPunct="1"/>
            <a:r>
              <a:rPr lang="en-GB" sz="1400">
                <a:latin typeface="Georgia"/>
                <a:cs typeface="Georgia"/>
              </a:rPr>
              <a:t>Sender</a:t>
            </a:r>
            <a:endParaRPr lang="en-US" sz="1400">
              <a:latin typeface="Georgia"/>
              <a:cs typeface="Georgia"/>
            </a:endParaRPr>
          </a:p>
        </p:txBody>
      </p:sp>
      <p:sp>
        <p:nvSpPr>
          <p:cNvPr id="190479" name="Rectangle 15"/>
          <p:cNvSpPr>
            <a:spLocks noChangeArrowheads="1"/>
          </p:cNvSpPr>
          <p:nvPr/>
        </p:nvSpPr>
        <p:spPr bwMode="auto">
          <a:xfrm>
            <a:off x="6696075" y="1989138"/>
            <a:ext cx="1223963" cy="158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400">
                <a:latin typeface="Georgia"/>
                <a:cs typeface="Georgia"/>
              </a:rPr>
              <a:t>SOAP</a:t>
            </a:r>
          </a:p>
          <a:p>
            <a:pPr algn="ctr" eaLnBrk="1" hangingPunct="1"/>
            <a:r>
              <a:rPr lang="en-GB" sz="1400">
                <a:latin typeface="Georgia"/>
                <a:cs typeface="Georgia"/>
              </a:rPr>
              <a:t>Receiver</a:t>
            </a:r>
            <a:endParaRPr lang="en-US" sz="1400">
              <a:latin typeface="Georgia"/>
              <a:cs typeface="Georgia"/>
            </a:endParaRPr>
          </a:p>
        </p:txBody>
      </p:sp>
      <p:sp>
        <p:nvSpPr>
          <p:cNvPr id="190480" name="Rectangle 16"/>
          <p:cNvSpPr>
            <a:spLocks noChangeArrowheads="1"/>
          </p:cNvSpPr>
          <p:nvPr/>
        </p:nvSpPr>
        <p:spPr bwMode="auto">
          <a:xfrm>
            <a:off x="2700338" y="1989138"/>
            <a:ext cx="1008062" cy="1584325"/>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400">
                <a:latin typeface="Georgia"/>
                <a:cs typeface="Georgia"/>
              </a:rPr>
              <a:t>SOAP</a:t>
            </a:r>
          </a:p>
          <a:p>
            <a:pPr algn="ctr" eaLnBrk="1" hangingPunct="1"/>
            <a:r>
              <a:rPr lang="en-GB" sz="1400">
                <a:latin typeface="Georgia"/>
                <a:cs typeface="Georgia"/>
              </a:rPr>
              <a:t>Intermediary</a:t>
            </a:r>
          </a:p>
          <a:p>
            <a:pPr algn="ctr" eaLnBrk="1" hangingPunct="1"/>
            <a:r>
              <a:rPr lang="en-GB" sz="1400">
                <a:latin typeface="Georgia"/>
                <a:cs typeface="Georgia"/>
              </a:rPr>
              <a:t>I1</a:t>
            </a:r>
            <a:endParaRPr lang="en-US" sz="1400">
              <a:latin typeface="Georgia"/>
              <a:cs typeface="Georgia"/>
            </a:endParaRPr>
          </a:p>
        </p:txBody>
      </p:sp>
      <p:sp>
        <p:nvSpPr>
          <p:cNvPr id="190481" name="Rectangle 17"/>
          <p:cNvSpPr>
            <a:spLocks noChangeArrowheads="1"/>
          </p:cNvSpPr>
          <p:nvPr/>
        </p:nvSpPr>
        <p:spPr bwMode="auto">
          <a:xfrm>
            <a:off x="4067175" y="1989138"/>
            <a:ext cx="1008063" cy="1584325"/>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400">
                <a:latin typeface="Georgia"/>
                <a:cs typeface="Georgia"/>
              </a:rPr>
              <a:t>SOAP</a:t>
            </a:r>
          </a:p>
          <a:p>
            <a:pPr algn="ctr" eaLnBrk="1" hangingPunct="1"/>
            <a:r>
              <a:rPr lang="en-GB" sz="1400">
                <a:latin typeface="Georgia"/>
                <a:cs typeface="Georgia"/>
              </a:rPr>
              <a:t>Intermediary</a:t>
            </a:r>
          </a:p>
          <a:p>
            <a:pPr algn="ctr" eaLnBrk="1" hangingPunct="1"/>
            <a:r>
              <a:rPr lang="en-GB" sz="1400">
                <a:latin typeface="Georgia"/>
                <a:cs typeface="Georgia"/>
              </a:rPr>
              <a:t>I2</a:t>
            </a:r>
            <a:endParaRPr lang="en-US" sz="1400">
              <a:latin typeface="Georgia"/>
              <a:cs typeface="Georgia"/>
            </a:endParaRPr>
          </a:p>
        </p:txBody>
      </p:sp>
      <p:sp>
        <p:nvSpPr>
          <p:cNvPr id="190482" name="Rectangle 18"/>
          <p:cNvSpPr>
            <a:spLocks noChangeArrowheads="1"/>
          </p:cNvSpPr>
          <p:nvPr/>
        </p:nvSpPr>
        <p:spPr bwMode="auto">
          <a:xfrm>
            <a:off x="5364163" y="1989138"/>
            <a:ext cx="1008062" cy="1584325"/>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400">
                <a:latin typeface="Georgia"/>
                <a:cs typeface="Georgia"/>
              </a:rPr>
              <a:t>SOAP</a:t>
            </a:r>
          </a:p>
          <a:p>
            <a:pPr algn="ctr" eaLnBrk="1" hangingPunct="1"/>
            <a:r>
              <a:rPr lang="en-GB" sz="1400">
                <a:latin typeface="Georgia"/>
                <a:cs typeface="Georgia"/>
              </a:rPr>
              <a:t>Intermediary</a:t>
            </a:r>
          </a:p>
          <a:p>
            <a:pPr algn="ctr" eaLnBrk="1" hangingPunct="1"/>
            <a:r>
              <a:rPr lang="en-GB" sz="1400">
                <a:latin typeface="Georgia"/>
                <a:cs typeface="Georgia"/>
              </a:rPr>
              <a:t>I3</a:t>
            </a:r>
            <a:endParaRPr lang="en-US" sz="1400">
              <a:latin typeface="Georgia"/>
              <a:cs typeface="Georgia"/>
            </a:endParaRPr>
          </a:p>
        </p:txBody>
      </p:sp>
      <p:cxnSp>
        <p:nvCxnSpPr>
          <p:cNvPr id="190483" name="AutoShape 19"/>
          <p:cNvCxnSpPr>
            <a:cxnSpLocks noChangeShapeType="1"/>
            <a:stCxn id="190478" idx="3"/>
            <a:endCxn id="190480" idx="1"/>
          </p:cNvCxnSpPr>
          <p:nvPr/>
        </p:nvCxnSpPr>
        <p:spPr bwMode="auto">
          <a:xfrm>
            <a:off x="2374900" y="2781300"/>
            <a:ext cx="325438"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90484" name="AutoShape 20"/>
          <p:cNvCxnSpPr>
            <a:cxnSpLocks noChangeShapeType="1"/>
            <a:stCxn id="190480" idx="3"/>
            <a:endCxn id="190481" idx="1"/>
          </p:cNvCxnSpPr>
          <p:nvPr/>
        </p:nvCxnSpPr>
        <p:spPr bwMode="auto">
          <a:xfrm>
            <a:off x="3708400" y="2781300"/>
            <a:ext cx="358775"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90485" name="AutoShape 21"/>
          <p:cNvCxnSpPr>
            <a:cxnSpLocks noChangeShapeType="1"/>
            <a:stCxn id="190481" idx="3"/>
            <a:endCxn id="190482" idx="1"/>
          </p:cNvCxnSpPr>
          <p:nvPr/>
        </p:nvCxnSpPr>
        <p:spPr bwMode="auto">
          <a:xfrm>
            <a:off x="5075238" y="2781300"/>
            <a:ext cx="288925"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90486" name="AutoShape 22"/>
          <p:cNvCxnSpPr>
            <a:cxnSpLocks noChangeShapeType="1"/>
            <a:stCxn id="190482" idx="3"/>
            <a:endCxn id="190479" idx="1"/>
          </p:cNvCxnSpPr>
          <p:nvPr/>
        </p:nvCxnSpPr>
        <p:spPr bwMode="auto">
          <a:xfrm>
            <a:off x="6372225" y="2781300"/>
            <a:ext cx="323850"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49935558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cy-GB" smtClean="0"/>
              <a:t>Wire Protocols, XML and SOAP</a:t>
            </a:r>
            <a:endParaRPr lang="en-US"/>
          </a:p>
        </p:txBody>
      </p:sp>
      <p:sp>
        <p:nvSpPr>
          <p:cNvPr id="242692" name="Rectangle 4"/>
          <p:cNvSpPr>
            <a:spLocks noGrp="1" noChangeArrowheads="1"/>
          </p:cNvSpPr>
          <p:nvPr>
            <p:ph idx="1"/>
          </p:nvPr>
        </p:nvSpPr>
        <p:spPr/>
        <p:txBody>
          <a:bodyPr/>
          <a:lstStyle/>
          <a:p>
            <a:r>
              <a:rPr lang="cy-GB" dirty="0" smtClean="0"/>
              <a:t>RPC, CORBA DCOM and Java use different mechanisms and protocols for communication. All map to TCP or UDP but use different syntax for marshalling, serialising and packaging messages</a:t>
            </a:r>
          </a:p>
          <a:p>
            <a:r>
              <a:rPr lang="cy-GB" dirty="0" smtClean="0"/>
              <a:t>These are legacy mechanisms from when communications within LANs on homogeneous systems</a:t>
            </a:r>
          </a:p>
          <a:p>
            <a:r>
              <a:rPr lang="cy-GB" dirty="0" smtClean="0"/>
              <a:t>Building B2B environments combining different companys’ systems becomes difficult because protocols are too low level and not compatible with each other</a:t>
            </a:r>
          </a:p>
          <a:p>
            <a:endParaRPr lang="en-US" dirty="0"/>
          </a:p>
        </p:txBody>
      </p:sp>
    </p:spTree>
    <p:extLst>
      <p:ext uri="{BB962C8B-B14F-4D97-AF65-F5344CB8AC3E}">
        <p14:creationId xmlns:p14="http://schemas.microsoft.com/office/powerpoint/2010/main" val="25230806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r>
              <a:rPr lang="en-GB"/>
              <a:t>SOAP Message Exchanges</a:t>
            </a:r>
            <a:endParaRPr lang="en-US"/>
          </a:p>
        </p:txBody>
      </p:sp>
      <p:sp>
        <p:nvSpPr>
          <p:cNvPr id="202756" name="Rectangle 4"/>
          <p:cNvSpPr>
            <a:spLocks noGrp="1" noChangeArrowheads="1"/>
          </p:cNvSpPr>
          <p:nvPr>
            <p:ph type="body" idx="1"/>
          </p:nvPr>
        </p:nvSpPr>
        <p:spPr>
          <a:xfrm>
            <a:off x="566738" y="1752600"/>
            <a:ext cx="8001000" cy="884238"/>
          </a:xfrm>
        </p:spPr>
        <p:txBody>
          <a:bodyPr/>
          <a:lstStyle/>
          <a:p>
            <a:pPr>
              <a:lnSpc>
                <a:spcPct val="90000"/>
              </a:lnSpc>
            </a:pPr>
            <a:r>
              <a:rPr lang="en-GB" sz="2100"/>
              <a:t>Single one-way SOAP Messages can be combined into more complex patterns called Message Exchanges</a:t>
            </a:r>
            <a:endParaRPr lang="en-US" sz="2100"/>
          </a:p>
        </p:txBody>
      </p:sp>
      <p:grpSp>
        <p:nvGrpSpPr>
          <p:cNvPr id="202757" name="Group 5"/>
          <p:cNvGrpSpPr>
            <a:grpSpLocks/>
          </p:cNvGrpSpPr>
          <p:nvPr/>
        </p:nvGrpSpPr>
        <p:grpSpPr bwMode="auto">
          <a:xfrm>
            <a:off x="367761" y="2563935"/>
            <a:ext cx="3817938" cy="2303463"/>
            <a:chOff x="158" y="2024"/>
            <a:chExt cx="2405" cy="1451"/>
          </a:xfrm>
        </p:grpSpPr>
        <p:sp>
          <p:nvSpPr>
            <p:cNvPr id="202758" name="Rectangle 6"/>
            <p:cNvSpPr>
              <a:spLocks noChangeArrowheads="1"/>
            </p:cNvSpPr>
            <p:nvPr/>
          </p:nvSpPr>
          <p:spPr bwMode="auto">
            <a:xfrm>
              <a:off x="1746" y="2024"/>
              <a:ext cx="817" cy="1451"/>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sz="1600">
                <a:latin typeface="Georgia"/>
                <a:cs typeface="Georgia"/>
              </a:endParaRPr>
            </a:p>
          </p:txBody>
        </p:sp>
        <p:sp>
          <p:nvSpPr>
            <p:cNvPr id="202759" name="Rectangle 7"/>
            <p:cNvSpPr>
              <a:spLocks noChangeArrowheads="1"/>
            </p:cNvSpPr>
            <p:nvPr/>
          </p:nvSpPr>
          <p:spPr bwMode="auto">
            <a:xfrm>
              <a:off x="158" y="2024"/>
              <a:ext cx="817" cy="1451"/>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sz="1600">
                <a:latin typeface="Georgia"/>
                <a:cs typeface="Georgia"/>
              </a:endParaRPr>
            </a:p>
          </p:txBody>
        </p:sp>
        <p:sp>
          <p:nvSpPr>
            <p:cNvPr id="202760" name="Rectangle 8"/>
            <p:cNvSpPr>
              <a:spLocks noChangeArrowheads="1"/>
            </p:cNvSpPr>
            <p:nvPr/>
          </p:nvSpPr>
          <p:spPr bwMode="auto">
            <a:xfrm>
              <a:off x="566" y="2205"/>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sp>
          <p:nvSpPr>
            <p:cNvPr id="202761" name="Rectangle 9"/>
            <p:cNvSpPr>
              <a:spLocks noChangeArrowheads="1"/>
            </p:cNvSpPr>
            <p:nvPr/>
          </p:nvSpPr>
          <p:spPr bwMode="auto">
            <a:xfrm>
              <a:off x="1473" y="2205"/>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62" name="Rectangle 10"/>
            <p:cNvSpPr>
              <a:spLocks noChangeArrowheads="1"/>
            </p:cNvSpPr>
            <p:nvPr/>
          </p:nvSpPr>
          <p:spPr bwMode="auto">
            <a:xfrm>
              <a:off x="566" y="2750"/>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63" name="Rectangle 11"/>
            <p:cNvSpPr>
              <a:spLocks noChangeArrowheads="1"/>
            </p:cNvSpPr>
            <p:nvPr/>
          </p:nvSpPr>
          <p:spPr bwMode="auto">
            <a:xfrm>
              <a:off x="1473" y="2749"/>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cxnSp>
          <p:nvCxnSpPr>
            <p:cNvPr id="202764" name="AutoShape 12"/>
            <p:cNvCxnSpPr>
              <a:cxnSpLocks noChangeShapeType="1"/>
              <a:stCxn id="202760" idx="3"/>
              <a:endCxn id="202761" idx="1"/>
            </p:cNvCxnSpPr>
            <p:nvPr/>
          </p:nvCxnSpPr>
          <p:spPr bwMode="auto">
            <a:xfrm>
              <a:off x="1156" y="2478"/>
              <a:ext cx="317"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2765" name="AutoShape 13"/>
            <p:cNvCxnSpPr>
              <a:cxnSpLocks noChangeShapeType="1"/>
              <a:stCxn id="202763" idx="1"/>
              <a:endCxn id="202762" idx="3"/>
            </p:cNvCxnSpPr>
            <p:nvPr/>
          </p:nvCxnSpPr>
          <p:spPr bwMode="auto">
            <a:xfrm flipH="1">
              <a:off x="1156" y="3022"/>
              <a:ext cx="317" cy="1"/>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202766" name="Group 14"/>
          <p:cNvGrpSpPr>
            <a:grpSpLocks/>
          </p:cNvGrpSpPr>
          <p:nvPr/>
        </p:nvGrpSpPr>
        <p:grpSpPr bwMode="auto">
          <a:xfrm>
            <a:off x="4904836" y="2563935"/>
            <a:ext cx="3887788" cy="3816350"/>
            <a:chOff x="3016" y="1706"/>
            <a:chExt cx="2449" cy="2404"/>
          </a:xfrm>
        </p:grpSpPr>
        <p:sp>
          <p:nvSpPr>
            <p:cNvPr id="202767" name="Rectangle 15"/>
            <p:cNvSpPr>
              <a:spLocks noChangeArrowheads="1"/>
            </p:cNvSpPr>
            <p:nvPr/>
          </p:nvSpPr>
          <p:spPr bwMode="auto">
            <a:xfrm>
              <a:off x="3016" y="1706"/>
              <a:ext cx="817" cy="2404"/>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sz="1600">
                <a:latin typeface="Georgia"/>
                <a:cs typeface="Georgia"/>
              </a:endParaRPr>
            </a:p>
          </p:txBody>
        </p:sp>
        <p:sp>
          <p:nvSpPr>
            <p:cNvPr id="202768" name="Rectangle 16"/>
            <p:cNvSpPr>
              <a:spLocks noChangeArrowheads="1"/>
            </p:cNvSpPr>
            <p:nvPr/>
          </p:nvSpPr>
          <p:spPr bwMode="auto">
            <a:xfrm>
              <a:off x="4648" y="1706"/>
              <a:ext cx="817" cy="2404"/>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en-US" sz="1600">
                <a:latin typeface="Georgia"/>
                <a:cs typeface="Georgia"/>
              </a:endParaRPr>
            </a:p>
          </p:txBody>
        </p:sp>
        <p:sp>
          <p:nvSpPr>
            <p:cNvPr id="202769" name="Rectangle 17"/>
            <p:cNvSpPr>
              <a:spLocks noChangeArrowheads="1"/>
            </p:cNvSpPr>
            <p:nvPr/>
          </p:nvSpPr>
          <p:spPr bwMode="auto">
            <a:xfrm>
              <a:off x="3468" y="1842"/>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sp>
          <p:nvSpPr>
            <p:cNvPr id="202770" name="Rectangle 18"/>
            <p:cNvSpPr>
              <a:spLocks noChangeArrowheads="1"/>
            </p:cNvSpPr>
            <p:nvPr/>
          </p:nvSpPr>
          <p:spPr bwMode="auto">
            <a:xfrm>
              <a:off x="4375" y="1842"/>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71" name="Rectangle 19"/>
            <p:cNvSpPr>
              <a:spLocks noChangeArrowheads="1"/>
            </p:cNvSpPr>
            <p:nvPr/>
          </p:nvSpPr>
          <p:spPr bwMode="auto">
            <a:xfrm>
              <a:off x="3468" y="2387"/>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72" name="Rectangle 20"/>
            <p:cNvSpPr>
              <a:spLocks noChangeArrowheads="1"/>
            </p:cNvSpPr>
            <p:nvPr/>
          </p:nvSpPr>
          <p:spPr bwMode="auto">
            <a:xfrm>
              <a:off x="4375" y="2386"/>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cxnSp>
          <p:nvCxnSpPr>
            <p:cNvPr id="202773" name="AutoShape 21"/>
            <p:cNvCxnSpPr>
              <a:cxnSpLocks noChangeShapeType="1"/>
              <a:stCxn id="202769" idx="3"/>
              <a:endCxn id="202770" idx="1"/>
            </p:cNvCxnSpPr>
            <p:nvPr/>
          </p:nvCxnSpPr>
          <p:spPr bwMode="auto">
            <a:xfrm>
              <a:off x="4058" y="2115"/>
              <a:ext cx="317"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2774" name="AutoShape 22"/>
            <p:cNvCxnSpPr>
              <a:cxnSpLocks noChangeShapeType="1"/>
              <a:stCxn id="202772" idx="1"/>
              <a:endCxn id="202771" idx="3"/>
            </p:cNvCxnSpPr>
            <p:nvPr/>
          </p:nvCxnSpPr>
          <p:spPr bwMode="auto">
            <a:xfrm flipH="1">
              <a:off x="4058" y="2659"/>
              <a:ext cx="317" cy="1"/>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02775" name="Rectangle 23"/>
            <p:cNvSpPr>
              <a:spLocks noChangeArrowheads="1"/>
            </p:cNvSpPr>
            <p:nvPr/>
          </p:nvSpPr>
          <p:spPr bwMode="auto">
            <a:xfrm>
              <a:off x="3470" y="2931"/>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sp>
          <p:nvSpPr>
            <p:cNvPr id="202776" name="Rectangle 24"/>
            <p:cNvSpPr>
              <a:spLocks noChangeArrowheads="1"/>
            </p:cNvSpPr>
            <p:nvPr/>
          </p:nvSpPr>
          <p:spPr bwMode="auto">
            <a:xfrm>
              <a:off x="4377" y="2931"/>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77" name="Rectangle 25"/>
            <p:cNvSpPr>
              <a:spLocks noChangeArrowheads="1"/>
            </p:cNvSpPr>
            <p:nvPr/>
          </p:nvSpPr>
          <p:spPr bwMode="auto">
            <a:xfrm>
              <a:off x="3470" y="3476"/>
              <a:ext cx="590" cy="54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Receiver</a:t>
              </a:r>
              <a:endParaRPr lang="en-US" sz="1600">
                <a:latin typeface="Georgia"/>
                <a:cs typeface="Georgia"/>
              </a:endParaRPr>
            </a:p>
          </p:txBody>
        </p:sp>
        <p:sp>
          <p:nvSpPr>
            <p:cNvPr id="202778" name="Rectangle 26"/>
            <p:cNvSpPr>
              <a:spLocks noChangeArrowheads="1"/>
            </p:cNvSpPr>
            <p:nvPr/>
          </p:nvSpPr>
          <p:spPr bwMode="auto">
            <a:xfrm>
              <a:off x="4377" y="3475"/>
              <a:ext cx="590" cy="54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SOAP</a:t>
              </a:r>
            </a:p>
            <a:p>
              <a:pPr algn="ctr" eaLnBrk="1" hangingPunct="1"/>
              <a:r>
                <a:rPr lang="en-GB" sz="1600">
                  <a:latin typeface="Georgia"/>
                  <a:cs typeface="Georgia"/>
                </a:rPr>
                <a:t>Sender</a:t>
              </a:r>
              <a:endParaRPr lang="en-US" sz="1600">
                <a:latin typeface="Georgia"/>
                <a:cs typeface="Georgia"/>
              </a:endParaRPr>
            </a:p>
          </p:txBody>
        </p:sp>
        <p:cxnSp>
          <p:nvCxnSpPr>
            <p:cNvPr id="202779" name="AutoShape 27"/>
            <p:cNvCxnSpPr>
              <a:cxnSpLocks noChangeShapeType="1"/>
              <a:stCxn id="202775" idx="3"/>
              <a:endCxn id="202776" idx="1"/>
            </p:cNvCxnSpPr>
            <p:nvPr/>
          </p:nvCxnSpPr>
          <p:spPr bwMode="auto">
            <a:xfrm>
              <a:off x="4060" y="3204"/>
              <a:ext cx="317" cy="0"/>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2780" name="AutoShape 28"/>
            <p:cNvCxnSpPr>
              <a:cxnSpLocks noChangeShapeType="1"/>
              <a:stCxn id="202778" idx="1"/>
              <a:endCxn id="202777" idx="3"/>
            </p:cNvCxnSpPr>
            <p:nvPr/>
          </p:nvCxnSpPr>
          <p:spPr bwMode="auto">
            <a:xfrm flipH="1">
              <a:off x="4060" y="3748"/>
              <a:ext cx="317" cy="1"/>
            </a:xfrm>
            <a:prstGeom prst="straightConnector1">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202781" name="Text Box 29"/>
          <p:cNvSpPr txBox="1">
            <a:spLocks noChangeArrowheads="1"/>
          </p:cNvSpPr>
          <p:nvPr/>
        </p:nvSpPr>
        <p:spPr bwMode="auto">
          <a:xfrm>
            <a:off x="1212311" y="4886448"/>
            <a:ext cx="18842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eaLnBrk="1" hangingPunct="1"/>
            <a:r>
              <a:rPr lang="en-GB" sz="1600">
                <a:latin typeface="Georgia"/>
                <a:cs typeface="Georgia"/>
              </a:rPr>
              <a:t>Request/Response</a:t>
            </a:r>
            <a:endParaRPr lang="en-US" sz="1600">
              <a:latin typeface="Georgia"/>
              <a:cs typeface="Georgia"/>
            </a:endParaRPr>
          </a:p>
        </p:txBody>
      </p:sp>
      <p:sp>
        <p:nvSpPr>
          <p:cNvPr id="202782" name="Text Box 30"/>
          <p:cNvSpPr txBox="1">
            <a:spLocks noChangeArrowheads="1"/>
          </p:cNvSpPr>
          <p:nvPr/>
        </p:nvSpPr>
        <p:spPr bwMode="auto">
          <a:xfrm>
            <a:off x="5993861" y="6451723"/>
            <a:ext cx="15503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eaLnBrk="1" hangingPunct="1"/>
            <a:r>
              <a:rPr lang="en-GB" sz="1600">
                <a:latin typeface="Georgia"/>
                <a:cs typeface="Georgia"/>
              </a:rPr>
              <a:t>Conversational</a:t>
            </a:r>
            <a:endParaRPr lang="en-US" sz="1600">
              <a:latin typeface="Georgia"/>
              <a:cs typeface="Georgia"/>
            </a:endParaRPr>
          </a:p>
        </p:txBody>
      </p:sp>
      <p:sp>
        <p:nvSpPr>
          <p:cNvPr id="202783" name="Rectangle 31"/>
          <p:cNvSpPr>
            <a:spLocks noChangeArrowheads="1"/>
          </p:cNvSpPr>
          <p:nvPr/>
        </p:nvSpPr>
        <p:spPr bwMode="auto">
          <a:xfrm>
            <a:off x="656686" y="5515098"/>
            <a:ext cx="1223963" cy="647700"/>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r>
              <a:rPr lang="en-GB" sz="1600">
                <a:latin typeface="Georgia"/>
                <a:cs typeface="Georgia"/>
              </a:rPr>
              <a:t>Application</a:t>
            </a:r>
            <a:endParaRPr lang="en-US" sz="1600">
              <a:latin typeface="Georgia"/>
              <a:cs typeface="Georgia"/>
            </a:endParaRPr>
          </a:p>
        </p:txBody>
      </p:sp>
    </p:spTree>
    <p:extLst>
      <p:ext uri="{BB962C8B-B14F-4D97-AF65-F5344CB8AC3E}">
        <p14:creationId xmlns:p14="http://schemas.microsoft.com/office/powerpoint/2010/main" val="387944000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dirty="0" smtClean="0"/>
              <a:t>Message Processing: </a:t>
            </a:r>
            <a:r>
              <a:rPr lang="en-US" dirty="0" err="1" smtClean="0"/>
              <a:t>mustUnderstand</a:t>
            </a:r>
            <a:endParaRPr lang="en-US" dirty="0"/>
          </a:p>
        </p:txBody>
      </p:sp>
      <p:sp>
        <p:nvSpPr>
          <p:cNvPr id="208899" name="Rectangle 3"/>
          <p:cNvSpPr>
            <a:spLocks noGrp="1" noChangeArrowheads="1"/>
          </p:cNvSpPr>
          <p:nvPr>
            <p:ph type="body" idx="1"/>
          </p:nvPr>
        </p:nvSpPr>
        <p:spPr/>
        <p:txBody>
          <a:bodyPr/>
          <a:lstStyle/>
          <a:p>
            <a:pPr marL="0" indent="0">
              <a:buNone/>
            </a:pPr>
            <a:r>
              <a:rPr lang="en-US" dirty="0" smtClean="0"/>
              <a:t>If a </a:t>
            </a:r>
            <a:r>
              <a:rPr lang="en-US" dirty="0" err="1" smtClean="0"/>
              <a:t>mustUnderstand</a:t>
            </a:r>
            <a:r>
              <a:rPr lang="en-US" dirty="0" smtClean="0"/>
              <a:t> flag is included, a node that matches the specified role must process that part of the message, otherwise it must generate a fault and not forward the message any further</a:t>
            </a:r>
          </a:p>
        </p:txBody>
      </p:sp>
    </p:spTree>
    <p:extLst>
      <p:ext uri="{BB962C8B-B14F-4D97-AF65-F5344CB8AC3E}">
        <p14:creationId xmlns:p14="http://schemas.microsoft.com/office/powerpoint/2010/main" val="1050473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dirty="0" smtClean="0"/>
              <a:t>Message Processing: role</a:t>
            </a:r>
            <a:endParaRPr lang="en-US" dirty="0"/>
          </a:p>
        </p:txBody>
      </p:sp>
      <p:sp>
        <p:nvSpPr>
          <p:cNvPr id="208899" name="Rectangle 3"/>
          <p:cNvSpPr>
            <a:spLocks noGrp="1" noChangeArrowheads="1"/>
          </p:cNvSpPr>
          <p:nvPr>
            <p:ph type="body" idx="1"/>
          </p:nvPr>
        </p:nvSpPr>
        <p:spPr/>
        <p:txBody>
          <a:bodyPr/>
          <a:lstStyle/>
          <a:p>
            <a:pPr marL="0" indent="0">
              <a:buNone/>
            </a:pPr>
            <a:r>
              <a:rPr lang="en-US" dirty="0" smtClean="0"/>
              <a:t>SOAP specifies in detail how messages must be processed (in particular, how header entries must be processed)</a:t>
            </a:r>
          </a:p>
          <a:p>
            <a:pPr lvl="1"/>
            <a:r>
              <a:rPr lang="en-US" dirty="0" smtClean="0"/>
              <a:t>Each SOAP node along the message path looks at the role associated with each part of the message </a:t>
            </a:r>
          </a:p>
          <a:p>
            <a:pPr lvl="1"/>
            <a:r>
              <a:rPr lang="en-US" dirty="0" smtClean="0"/>
              <a:t>There are 3 standard roles: none, next or </a:t>
            </a:r>
            <a:r>
              <a:rPr lang="en-US" dirty="0" err="1" smtClean="0"/>
              <a:t>ultimateReceiver</a:t>
            </a:r>
            <a:r>
              <a:rPr lang="en-US" dirty="0" smtClean="0"/>
              <a:t> (as mentioned above)</a:t>
            </a:r>
          </a:p>
          <a:p>
            <a:pPr lvl="1"/>
            <a:r>
              <a:rPr lang="en-US" dirty="0" smtClean="0"/>
              <a:t>Applications can define their own message roles</a:t>
            </a:r>
          </a:p>
          <a:p>
            <a:pPr lvl="1"/>
            <a:r>
              <a:rPr lang="en-US" dirty="0" smtClean="0"/>
              <a:t>The role determines who is responsible for each part of a message</a:t>
            </a:r>
          </a:p>
          <a:p>
            <a:pPr marL="0" indent="0">
              <a:buNone/>
            </a:pPr>
            <a:r>
              <a:rPr lang="en-US" dirty="0" smtClean="0"/>
              <a:t>If a block doesn’t have a role associated with it, it defaults to </a:t>
            </a:r>
            <a:r>
              <a:rPr lang="en-US" dirty="0" err="1" smtClean="0"/>
              <a:t>ultimateReceiver</a:t>
            </a:r>
            <a:endParaRPr lang="en-US" dirty="0" smtClean="0"/>
          </a:p>
          <a:p>
            <a:pPr lvl="1"/>
            <a:endParaRPr lang="en-US" dirty="0" smtClean="0"/>
          </a:p>
        </p:txBody>
      </p:sp>
    </p:spTree>
    <p:extLst>
      <p:ext uri="{BB962C8B-B14F-4D97-AF65-F5344CB8AC3E}">
        <p14:creationId xmlns:p14="http://schemas.microsoft.com/office/powerpoint/2010/main" val="3631875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Processing: relay</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43</a:t>
            </a:fld>
            <a:endParaRPr lang="en-US" dirty="0"/>
          </a:p>
        </p:txBody>
      </p:sp>
      <p:sp>
        <p:nvSpPr>
          <p:cNvPr id="4" name="Content Placeholder 3"/>
          <p:cNvSpPr>
            <a:spLocks noGrp="1"/>
          </p:cNvSpPr>
          <p:nvPr>
            <p:ph idx="1"/>
          </p:nvPr>
        </p:nvSpPr>
        <p:spPr/>
        <p:txBody>
          <a:bodyPr/>
          <a:lstStyle/>
          <a:p>
            <a:pPr marL="0" indent="0">
              <a:buNone/>
            </a:pPr>
            <a:r>
              <a:rPr lang="en-US" dirty="0"/>
              <a:t>SOAP 1.2 includes a relay attribute. If present, a node that does not process that part of the message must forward it (i.e., it cannot remove the part)</a:t>
            </a:r>
          </a:p>
          <a:p>
            <a:pPr marL="0" indent="0">
              <a:buNone/>
            </a:pPr>
            <a:endParaRPr lang="en-US" dirty="0" smtClean="0"/>
          </a:p>
          <a:p>
            <a:pPr marL="0" indent="0">
              <a:buNone/>
            </a:pPr>
            <a:r>
              <a:rPr lang="en-US" dirty="0" smtClean="0"/>
              <a:t>The </a:t>
            </a:r>
            <a:r>
              <a:rPr lang="en-US" dirty="0"/>
              <a:t>use of the relay attribute, combined with the role next, is useful for establishing persistence information along the message path (like session information)</a:t>
            </a:r>
          </a:p>
          <a:p>
            <a:endParaRPr lang="en-US" dirty="0"/>
          </a:p>
        </p:txBody>
      </p:sp>
    </p:spTree>
    <p:extLst>
      <p:ext uri="{BB962C8B-B14F-4D97-AF65-F5344CB8AC3E}">
        <p14:creationId xmlns:p14="http://schemas.microsoft.com/office/powerpoint/2010/main" val="26075770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Transport </a:t>
            </a:r>
            <a:br>
              <a:rPr lang="en-US" dirty="0" smtClean="0"/>
            </a:br>
            <a:r>
              <a:rPr lang="en-US" dirty="0" smtClean="0"/>
              <a:t>Binding</a:t>
            </a:r>
            <a:endParaRPr lang="en-US" dirty="0"/>
          </a:p>
        </p:txBody>
      </p:sp>
    </p:spTree>
    <p:extLst>
      <p:ext uri="{BB962C8B-B14F-4D97-AF65-F5344CB8AC3E}">
        <p14:creationId xmlns:p14="http://schemas.microsoft.com/office/powerpoint/2010/main" val="18319203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cy-GB" smtClean="0"/>
              <a:t>SOAP and Transport Binding</a:t>
            </a:r>
            <a:endParaRPr lang="en-US"/>
          </a:p>
        </p:txBody>
      </p:sp>
      <p:sp>
        <p:nvSpPr>
          <p:cNvPr id="250883" name="Rectangle 3"/>
          <p:cNvSpPr>
            <a:spLocks noGrp="1" noChangeArrowheads="1"/>
          </p:cNvSpPr>
          <p:nvPr>
            <p:ph type="body" idx="1"/>
          </p:nvPr>
        </p:nvSpPr>
        <p:spPr/>
        <p:txBody>
          <a:bodyPr/>
          <a:lstStyle/>
          <a:p>
            <a:pPr marL="0" indent="0">
              <a:buNone/>
            </a:pPr>
            <a:r>
              <a:rPr lang="cy-GB" dirty="0" smtClean="0"/>
              <a:t>A binding of SOAP to a transport protocol is a description of how a SOAP message is to be sent using that transport protocol</a:t>
            </a:r>
          </a:p>
          <a:p>
            <a:pPr marL="0" indent="0">
              <a:buNone/>
            </a:pPr>
            <a:r>
              <a:rPr lang="cy-GB" dirty="0" smtClean="0"/>
              <a:t>The typical binding for SOAP is HTTP</a:t>
            </a:r>
          </a:p>
        </p:txBody>
      </p:sp>
    </p:spTree>
    <p:extLst>
      <p:ext uri="{BB962C8B-B14F-4D97-AF65-F5344CB8AC3E}">
        <p14:creationId xmlns:p14="http://schemas.microsoft.com/office/powerpoint/2010/main" val="339918344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r>
              <a:rPr lang="en-US" dirty="0" smtClean="0"/>
              <a:t>SOAP HTTP Binding</a:t>
            </a:r>
            <a:endParaRPr lang="en-US" dirty="0"/>
          </a:p>
        </p:txBody>
      </p:sp>
      <p:sp>
        <p:nvSpPr>
          <p:cNvPr id="346115" name="Rectangle 3"/>
          <p:cNvSpPr>
            <a:spLocks noGrp="1" noChangeArrowheads="1"/>
          </p:cNvSpPr>
          <p:nvPr>
            <p:ph type="body" idx="1"/>
          </p:nvPr>
        </p:nvSpPr>
        <p:spPr/>
        <p:txBody>
          <a:bodyPr/>
          <a:lstStyle/>
          <a:p>
            <a:pPr marL="0" indent="0">
              <a:buNone/>
            </a:pPr>
            <a:r>
              <a:rPr lang="en-US" dirty="0"/>
              <a:t>The purpose of the HTTP protocol binding is two-fold</a:t>
            </a:r>
          </a:p>
          <a:p>
            <a:pPr lvl="1"/>
            <a:r>
              <a:rPr lang="en-US" dirty="0"/>
              <a:t>To ensure that SOAP is carried in a way that is consistent with </a:t>
            </a:r>
            <a:r>
              <a:rPr lang="en-US" dirty="0" smtClean="0"/>
              <a:t>HTTP</a:t>
            </a:r>
            <a:r>
              <a:rPr lang="en-GB" dirty="0" smtClean="0">
                <a:latin typeface="Arial"/>
              </a:rPr>
              <a:t>’</a:t>
            </a:r>
            <a:r>
              <a:rPr lang="en-US" dirty="0" smtClean="0"/>
              <a:t>s </a:t>
            </a:r>
            <a:r>
              <a:rPr lang="en-US" dirty="0"/>
              <a:t>message model</a:t>
            </a:r>
          </a:p>
          <a:p>
            <a:pPr lvl="2"/>
            <a:r>
              <a:rPr lang="en-US" dirty="0"/>
              <a:t>Intent is not to break </a:t>
            </a:r>
            <a:r>
              <a:rPr lang="en-US" dirty="0" smtClean="0"/>
              <a:t>HTTP</a:t>
            </a:r>
          </a:p>
          <a:p>
            <a:pPr lvl="1"/>
            <a:r>
              <a:rPr lang="en-US" dirty="0" smtClean="0"/>
              <a:t>To indicate to HTTP servers that this is a SOAP message</a:t>
            </a:r>
          </a:p>
          <a:p>
            <a:pPr lvl="2"/>
            <a:r>
              <a:rPr lang="en-US" dirty="0" smtClean="0"/>
              <a:t>Allows </a:t>
            </a:r>
            <a:r>
              <a:rPr lang="en-US" dirty="0"/>
              <a:t>HTTP servers to act on a SOAP message without knowing SOAP</a:t>
            </a:r>
          </a:p>
          <a:p>
            <a:pPr marL="0" indent="0">
              <a:buNone/>
            </a:pPr>
            <a:r>
              <a:rPr lang="en-US" dirty="0" smtClean="0"/>
              <a:t>SOAP </a:t>
            </a:r>
            <a:r>
              <a:rPr lang="en-US" dirty="0"/>
              <a:t>intermediary is not the same as HTTP intermediary</a:t>
            </a:r>
          </a:p>
          <a:p>
            <a:pPr lvl="1"/>
            <a:r>
              <a:rPr lang="en-US" dirty="0"/>
              <a:t>Only HTTP origin server can be SOAP intermediary</a:t>
            </a:r>
          </a:p>
        </p:txBody>
      </p:sp>
    </p:spTree>
    <p:extLst>
      <p:ext uri="{BB962C8B-B14F-4D97-AF65-F5344CB8AC3E}">
        <p14:creationId xmlns:p14="http://schemas.microsoft.com/office/powerpoint/2010/main" val="3152774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Rectangle 3"/>
          <p:cNvSpPr>
            <a:spLocks noGrp="1" noChangeArrowheads="1"/>
          </p:cNvSpPr>
          <p:nvPr>
            <p:ph sz="half" idx="1"/>
          </p:nvPr>
        </p:nvSpPr>
        <p:spPr/>
        <p:txBody>
          <a:bodyPr/>
          <a:lstStyle/>
          <a:p>
            <a:r>
              <a:rPr lang="en-US" dirty="0" smtClean="0"/>
              <a:t>SOAP </a:t>
            </a:r>
            <a:r>
              <a:rPr lang="en-US" dirty="0"/>
              <a:t>can use GET or </a:t>
            </a:r>
            <a:r>
              <a:rPr lang="en-US" dirty="0" smtClean="0"/>
              <a:t>POST</a:t>
            </a:r>
          </a:p>
          <a:p>
            <a:pPr lvl="1"/>
            <a:r>
              <a:rPr lang="en-US" dirty="0" smtClean="0"/>
              <a:t>With POST, both request and response are SOAP messages (v1.1 mainly considers POST)</a:t>
            </a:r>
          </a:p>
          <a:p>
            <a:pPr lvl="1"/>
            <a:r>
              <a:rPr lang="en-US" dirty="0" smtClean="0"/>
              <a:t>With </a:t>
            </a:r>
            <a:r>
              <a:rPr lang="en-US" dirty="0"/>
              <a:t>GET, the request is not a SOAP message but the response is a SOAP </a:t>
            </a:r>
            <a:r>
              <a:rPr lang="en-US" dirty="0" smtClean="0"/>
              <a:t>message</a:t>
            </a:r>
            <a:br>
              <a:rPr lang="en-US" dirty="0" smtClean="0"/>
            </a:br>
            <a:r>
              <a:rPr lang="en-US" dirty="0" smtClean="0"/>
              <a:t>(v1.2 considers GET)</a:t>
            </a:r>
            <a:endParaRPr lang="en-US" dirty="0"/>
          </a:p>
          <a:p>
            <a:r>
              <a:rPr lang="en-US" dirty="0" smtClean="0"/>
              <a:t>SOAP uses the same error and status codes as those used in HTTP so that HTTP responses can be directly interpreted by a SOAP module</a:t>
            </a:r>
            <a:endParaRPr lang="en-US" dirty="0"/>
          </a:p>
        </p:txBody>
      </p:sp>
      <p:sp>
        <p:nvSpPr>
          <p:cNvPr id="203778" name="Rectangle 2"/>
          <p:cNvSpPr>
            <a:spLocks noGrp="1" noChangeArrowheads="1"/>
          </p:cNvSpPr>
          <p:nvPr>
            <p:ph type="title"/>
          </p:nvPr>
        </p:nvSpPr>
        <p:spPr/>
        <p:txBody>
          <a:bodyPr/>
          <a:lstStyle/>
          <a:p>
            <a:r>
              <a:rPr lang="en-US" dirty="0"/>
              <a:t>SOAP </a:t>
            </a:r>
            <a:r>
              <a:rPr lang="en-US" dirty="0" smtClean="0"/>
              <a:t>HTTP Binding</a:t>
            </a:r>
            <a:endParaRPr lang="en-US" dirty="0"/>
          </a:p>
        </p:txBody>
      </p:sp>
      <p:grpSp>
        <p:nvGrpSpPr>
          <p:cNvPr id="3" name="Group 2"/>
          <p:cNvGrpSpPr/>
          <p:nvPr/>
        </p:nvGrpSpPr>
        <p:grpSpPr>
          <a:xfrm>
            <a:off x="5499100" y="1876425"/>
            <a:ext cx="2667000" cy="3705225"/>
            <a:chOff x="5638800" y="1524000"/>
            <a:chExt cx="2667000" cy="3705225"/>
          </a:xfrm>
        </p:grpSpPr>
        <p:sp>
          <p:nvSpPr>
            <p:cNvPr id="203781" name="Rectangle 5"/>
            <p:cNvSpPr>
              <a:spLocks noChangeArrowheads="1"/>
            </p:cNvSpPr>
            <p:nvPr/>
          </p:nvSpPr>
          <p:spPr bwMode="auto">
            <a:xfrm>
              <a:off x="5638800" y="1524000"/>
              <a:ext cx="2667000" cy="370522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3782" name="AutoShape 6"/>
            <p:cNvSpPr>
              <a:spLocks noChangeArrowheads="1"/>
            </p:cNvSpPr>
            <p:nvPr/>
          </p:nvSpPr>
          <p:spPr bwMode="auto">
            <a:xfrm>
              <a:off x="5867400" y="1828800"/>
              <a:ext cx="2209800" cy="3200400"/>
            </a:xfrm>
            <a:prstGeom prst="flowChartDocument">
              <a:avLst/>
            </a:prstGeom>
            <a:solidFill>
              <a:schemeClr val="bg1"/>
            </a:solidFill>
            <a:ln w="19050">
              <a:solidFill>
                <a:schemeClr val="tx1"/>
              </a:solidFill>
              <a:miter lim="800000"/>
              <a:headEnd/>
              <a:tailEnd/>
            </a:ln>
            <a:effectLst>
              <a:outerShdw blurRad="63500" dist="38099" dir="2700000" algn="ctr" rotWithShape="0">
                <a:schemeClr val="bg2">
                  <a:alpha val="74998"/>
                </a:schemeClr>
              </a:outerShdw>
            </a:effectLst>
          </p:spPr>
          <p:txBody>
            <a:bodyPr wrap="none" anchor="ctr"/>
            <a:lstStyle/>
            <a:p>
              <a:pPr algn="l"/>
              <a:r>
                <a:rPr lang="en-US" sz="1200">
                  <a:latin typeface="Comic Sans MS" charset="0"/>
                </a:rPr>
                <a:t>SOAP Envelope</a:t>
              </a: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p:txBody>
        </p:sp>
        <p:sp>
          <p:nvSpPr>
            <p:cNvPr id="203783" name="Rectangle 7"/>
            <p:cNvSpPr>
              <a:spLocks noChangeArrowheads="1"/>
            </p:cNvSpPr>
            <p:nvPr/>
          </p:nvSpPr>
          <p:spPr bwMode="auto">
            <a:xfrm>
              <a:off x="6056313" y="2052638"/>
              <a:ext cx="1893887" cy="803275"/>
            </a:xfrm>
            <a:prstGeom prst="rect">
              <a:avLst/>
            </a:prstGeom>
            <a:solidFill>
              <a:srgbClr val="C0C0C0"/>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l"/>
              <a:r>
                <a:rPr lang="en-US" sz="1200">
                  <a:latin typeface="Comic Sans MS" charset="0"/>
                </a:rPr>
                <a:t>SOAP</a:t>
              </a:r>
              <a:r>
                <a:rPr lang="en-US" sz="1200"/>
                <a:t> </a:t>
              </a:r>
              <a:r>
                <a:rPr lang="en-US" sz="1200">
                  <a:latin typeface="Comic Sans MS" charset="0"/>
                </a:rPr>
                <a:t>header</a:t>
              </a:r>
            </a:p>
            <a:p>
              <a:pPr algn="l"/>
              <a:endParaRPr lang="en-US" sz="1200">
                <a:latin typeface="Comic Sans MS" charset="0"/>
              </a:endParaRPr>
            </a:p>
            <a:p>
              <a:pPr algn="l"/>
              <a:endParaRPr lang="en-US" sz="1200">
                <a:latin typeface="Comic Sans MS" charset="0"/>
              </a:endParaRPr>
            </a:p>
            <a:p>
              <a:pPr algn="l"/>
              <a:endParaRPr lang="en-US" sz="1200"/>
            </a:p>
          </p:txBody>
        </p:sp>
        <p:sp>
          <p:nvSpPr>
            <p:cNvPr id="203784" name="Rectangle 8"/>
            <p:cNvSpPr>
              <a:spLocks noChangeArrowheads="1"/>
            </p:cNvSpPr>
            <p:nvPr/>
          </p:nvSpPr>
          <p:spPr bwMode="auto">
            <a:xfrm>
              <a:off x="6308725" y="2363788"/>
              <a:ext cx="1516063" cy="401637"/>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3785" name="Rectangle 9"/>
            <p:cNvSpPr>
              <a:spLocks noChangeArrowheads="1"/>
            </p:cNvSpPr>
            <p:nvPr/>
          </p:nvSpPr>
          <p:spPr bwMode="auto">
            <a:xfrm>
              <a:off x="6454775" y="2355850"/>
              <a:ext cx="1174750" cy="3841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nSpc>
                  <a:spcPct val="80000"/>
                </a:lnSpc>
              </a:pPr>
              <a:r>
                <a:rPr lang="en-US" sz="1200">
                  <a:latin typeface="Comic Sans MS" charset="0"/>
                </a:rPr>
                <a:t>Transactional</a:t>
              </a:r>
            </a:p>
            <a:p>
              <a:pPr>
                <a:lnSpc>
                  <a:spcPct val="80000"/>
                </a:lnSpc>
              </a:pPr>
              <a:r>
                <a:rPr lang="en-US" sz="1200">
                  <a:latin typeface="Comic Sans MS" charset="0"/>
                </a:rPr>
                <a:t>context</a:t>
              </a:r>
            </a:p>
          </p:txBody>
        </p:sp>
        <p:sp>
          <p:nvSpPr>
            <p:cNvPr id="203786" name="Rectangle 10"/>
            <p:cNvSpPr>
              <a:spLocks noChangeArrowheads="1"/>
            </p:cNvSpPr>
            <p:nvPr/>
          </p:nvSpPr>
          <p:spPr bwMode="auto">
            <a:xfrm>
              <a:off x="6056313" y="2944813"/>
              <a:ext cx="1893887" cy="1398587"/>
            </a:xfrm>
            <a:prstGeom prst="rect">
              <a:avLst/>
            </a:prstGeom>
            <a:solidFill>
              <a:srgbClr val="C0C0C0"/>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l"/>
              <a:r>
                <a:rPr lang="en-US" sz="1200">
                  <a:latin typeface="Comic Sans MS" charset="0"/>
                </a:rPr>
                <a:t>SOAP</a:t>
              </a:r>
              <a:r>
                <a:rPr lang="en-US" sz="1200"/>
                <a:t> </a:t>
              </a:r>
              <a:r>
                <a:rPr lang="en-US" sz="1200">
                  <a:latin typeface="Comic Sans MS" charset="0"/>
                </a:rPr>
                <a:t>Body</a:t>
              </a: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latin typeface="Comic Sans MS" charset="0"/>
              </a:endParaRPr>
            </a:p>
            <a:p>
              <a:pPr algn="l"/>
              <a:endParaRPr lang="en-US" sz="1200"/>
            </a:p>
          </p:txBody>
        </p:sp>
        <p:sp>
          <p:nvSpPr>
            <p:cNvPr id="203787" name="Rectangle 11"/>
            <p:cNvSpPr>
              <a:spLocks noChangeArrowheads="1"/>
            </p:cNvSpPr>
            <p:nvPr/>
          </p:nvSpPr>
          <p:spPr bwMode="auto">
            <a:xfrm>
              <a:off x="6189663" y="3194050"/>
              <a:ext cx="1641475" cy="1073150"/>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3788" name="Rectangle 12"/>
            <p:cNvSpPr>
              <a:spLocks noChangeArrowheads="1"/>
            </p:cNvSpPr>
            <p:nvPr/>
          </p:nvSpPr>
          <p:spPr bwMode="auto">
            <a:xfrm>
              <a:off x="6324600" y="3551238"/>
              <a:ext cx="1447800" cy="312737"/>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3789" name="Rectangle 13"/>
            <p:cNvSpPr>
              <a:spLocks noChangeArrowheads="1"/>
            </p:cNvSpPr>
            <p:nvPr/>
          </p:nvSpPr>
          <p:spPr bwMode="auto">
            <a:xfrm>
              <a:off x="6324600" y="3581400"/>
              <a:ext cx="1462088"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en-US" sz="1200" dirty="0">
                  <a:latin typeface="Comic Sans MS" charset="0"/>
                </a:rPr>
                <a:t>Input parameter 1</a:t>
              </a:r>
            </a:p>
          </p:txBody>
        </p:sp>
        <p:sp>
          <p:nvSpPr>
            <p:cNvPr id="203790" name="Rectangle 14"/>
            <p:cNvSpPr>
              <a:spLocks noChangeArrowheads="1"/>
            </p:cNvSpPr>
            <p:nvPr/>
          </p:nvSpPr>
          <p:spPr bwMode="auto">
            <a:xfrm>
              <a:off x="6324600" y="3908425"/>
              <a:ext cx="1447800" cy="31273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3791" name="Rectangle 15"/>
            <p:cNvSpPr>
              <a:spLocks noChangeArrowheads="1"/>
            </p:cNvSpPr>
            <p:nvPr/>
          </p:nvSpPr>
          <p:spPr bwMode="auto">
            <a:xfrm>
              <a:off x="6324600" y="3886200"/>
              <a:ext cx="1462088"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en-US" sz="1200">
                  <a:latin typeface="Comic Sans MS" charset="0"/>
                </a:rPr>
                <a:t>Input parameter 2</a:t>
              </a:r>
            </a:p>
          </p:txBody>
        </p:sp>
        <p:sp>
          <p:nvSpPr>
            <p:cNvPr id="203792" name="Rectangle 16"/>
            <p:cNvSpPr>
              <a:spLocks noChangeArrowheads="1"/>
            </p:cNvSpPr>
            <p:nvPr/>
          </p:nvSpPr>
          <p:spPr bwMode="auto">
            <a:xfrm>
              <a:off x="6248400" y="3200400"/>
              <a:ext cx="1579563"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en-US" sz="1200">
                  <a:latin typeface="Comic Sans MS" charset="0"/>
                </a:rPr>
                <a:t>Name of Procedure</a:t>
              </a:r>
            </a:p>
          </p:txBody>
        </p:sp>
        <p:sp>
          <p:nvSpPr>
            <p:cNvPr id="203793" name="Rectangle 17"/>
            <p:cNvSpPr>
              <a:spLocks noChangeArrowheads="1"/>
            </p:cNvSpPr>
            <p:nvPr/>
          </p:nvSpPr>
          <p:spPr bwMode="auto">
            <a:xfrm>
              <a:off x="5791200" y="1524000"/>
              <a:ext cx="10414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en-US" sz="1200">
                  <a:latin typeface="Comic Sans MS" charset="0"/>
                </a:rPr>
                <a:t>HTTP POST</a:t>
              </a:r>
            </a:p>
          </p:txBody>
        </p:sp>
      </p:grpSp>
    </p:spTree>
    <p:extLst>
      <p:ext uri="{BB962C8B-B14F-4D97-AF65-F5344CB8AC3E}">
        <p14:creationId xmlns:p14="http://schemas.microsoft.com/office/powerpoint/2010/main" val="98292861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4"/>
          <p:cNvSpPr>
            <a:spLocks noChangeArrowheads="1"/>
          </p:cNvSpPr>
          <p:nvPr/>
        </p:nvSpPr>
        <p:spPr bwMode="auto">
          <a:xfrm>
            <a:off x="192088" y="1782722"/>
            <a:ext cx="8610600" cy="793109"/>
          </a:xfrm>
          <a:prstGeom prst="rect">
            <a:avLst/>
          </a:prstGeom>
          <a:solidFill>
            <a:srgbClr val="17BAC1"/>
          </a:solidFill>
          <a:ln w="9525">
            <a:solidFill>
              <a:schemeClr val="tx1"/>
            </a:solidFill>
            <a:miter lim="800000"/>
            <a:headEnd/>
            <a:tailEnd/>
          </a:ln>
          <a:effectLst/>
          <a:extLst/>
        </p:spPr>
        <p:txBody>
          <a:bodyPr wrap="none" anchor="ctr"/>
          <a:lstStyle/>
          <a:p>
            <a:endParaRPr lang="en-US"/>
          </a:p>
        </p:txBody>
      </p:sp>
      <p:sp>
        <p:nvSpPr>
          <p:cNvPr id="9" name="Rectangle 24"/>
          <p:cNvSpPr>
            <a:spLocks noChangeArrowheads="1"/>
          </p:cNvSpPr>
          <p:nvPr/>
        </p:nvSpPr>
        <p:spPr bwMode="auto">
          <a:xfrm>
            <a:off x="192088" y="2575831"/>
            <a:ext cx="8610600" cy="498547"/>
          </a:xfrm>
          <a:prstGeom prst="rect">
            <a:avLst/>
          </a:prstGeom>
          <a:solidFill>
            <a:srgbClr val="FF6600"/>
          </a:solidFill>
          <a:ln w="9525">
            <a:solidFill>
              <a:schemeClr val="tx1"/>
            </a:solidFill>
            <a:miter lim="800000"/>
            <a:headEnd/>
            <a:tailEnd/>
          </a:ln>
          <a:effectLst/>
          <a:extLst/>
        </p:spPr>
        <p:txBody>
          <a:bodyPr wrap="none" anchor="ctr"/>
          <a:lstStyle/>
          <a:p>
            <a:endParaRPr lang="en-US"/>
          </a:p>
        </p:txBody>
      </p:sp>
      <p:sp>
        <p:nvSpPr>
          <p:cNvPr id="8" name="Rectangle 24"/>
          <p:cNvSpPr>
            <a:spLocks noChangeArrowheads="1"/>
          </p:cNvSpPr>
          <p:nvPr/>
        </p:nvSpPr>
        <p:spPr bwMode="auto">
          <a:xfrm>
            <a:off x="209400" y="3267765"/>
            <a:ext cx="8610600" cy="2300609"/>
          </a:xfrm>
          <a:prstGeom prst="rect">
            <a:avLst/>
          </a:prstGeom>
          <a:solidFill>
            <a:srgbClr val="99CC00"/>
          </a:solidFill>
          <a:ln w="9525">
            <a:solidFill>
              <a:schemeClr val="tx1"/>
            </a:solidFill>
            <a:miter lim="800000"/>
            <a:headEnd/>
            <a:tailEnd/>
          </a:ln>
          <a:effectLst/>
          <a:extLst/>
        </p:spPr>
        <p:txBody>
          <a:bodyPr wrap="none" anchor="ctr"/>
          <a:lstStyle/>
          <a:p>
            <a:endParaRPr lang="en-US"/>
          </a:p>
        </p:txBody>
      </p:sp>
      <p:sp>
        <p:nvSpPr>
          <p:cNvPr id="204803" name="Rectangle 3"/>
          <p:cNvSpPr>
            <a:spLocks noChangeArrowheads="1"/>
          </p:cNvSpPr>
          <p:nvPr/>
        </p:nvSpPr>
        <p:spPr bwMode="auto">
          <a:xfrm>
            <a:off x="209400" y="1782722"/>
            <a:ext cx="86106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r>
              <a:rPr lang="en-US" sz="1600" b="0" dirty="0">
                <a:latin typeface="Courier New"/>
                <a:cs typeface="Courier New"/>
              </a:rPr>
              <a:t>POST /</a:t>
            </a:r>
            <a:r>
              <a:rPr lang="en-US" sz="1600" b="0" dirty="0" err="1">
                <a:latin typeface="Courier New"/>
                <a:cs typeface="Courier New"/>
              </a:rPr>
              <a:t>StockQuote</a:t>
            </a:r>
            <a:r>
              <a:rPr lang="en-US" sz="1600" b="0" dirty="0">
                <a:latin typeface="Courier New"/>
                <a:cs typeface="Courier New"/>
              </a:rPr>
              <a:t> HTTP/1.1</a:t>
            </a:r>
          </a:p>
          <a:p>
            <a:pPr algn="l"/>
            <a:r>
              <a:rPr lang="en-US" sz="1600" b="0" dirty="0" smtClean="0">
                <a:latin typeface="Courier New"/>
                <a:cs typeface="Courier New"/>
              </a:rPr>
              <a:t>Host</a:t>
            </a:r>
            <a:r>
              <a:rPr lang="en-US" sz="1600" b="0" dirty="0">
                <a:latin typeface="Courier New"/>
                <a:cs typeface="Courier New"/>
              </a:rPr>
              <a:t>: </a:t>
            </a:r>
            <a:r>
              <a:rPr lang="en-US" sz="1600" b="0" dirty="0" err="1" smtClean="0">
                <a:latin typeface="Courier New"/>
                <a:cs typeface="Courier New"/>
              </a:rPr>
              <a:t>www.stockquoteserver.com</a:t>
            </a:r>
            <a:endParaRPr lang="en-US" sz="1600" b="0" dirty="0" smtClean="0">
              <a:latin typeface="Courier New"/>
              <a:cs typeface="Courier New"/>
            </a:endParaRPr>
          </a:p>
          <a:p>
            <a:pPr algn="l"/>
            <a:r>
              <a:rPr lang="en-US" sz="1600" b="0" dirty="0" smtClean="0">
                <a:latin typeface="Courier New"/>
                <a:cs typeface="Courier New"/>
              </a:rPr>
              <a:t>Content</a:t>
            </a:r>
            <a:r>
              <a:rPr lang="en-US" sz="1600" b="0" dirty="0">
                <a:latin typeface="Courier New"/>
                <a:cs typeface="Courier New"/>
              </a:rPr>
              <a:t>-Length: </a:t>
            </a:r>
            <a:r>
              <a:rPr lang="en-US" sz="1600" b="0" dirty="0" err="1">
                <a:latin typeface="Courier New"/>
                <a:cs typeface="Courier New"/>
              </a:rPr>
              <a:t>nnnn</a:t>
            </a:r>
            <a:endParaRPr lang="en-US" sz="1600" b="0" dirty="0">
              <a:latin typeface="Courier New"/>
              <a:cs typeface="Courier New"/>
            </a:endParaRPr>
          </a:p>
          <a:p>
            <a:r>
              <a:rPr lang="en-US" sz="1600" dirty="0">
                <a:latin typeface="Courier New"/>
                <a:cs typeface="Courier New"/>
              </a:rPr>
              <a:t>Content-Type: text/xml; charset="utf-8”</a:t>
            </a:r>
          </a:p>
          <a:p>
            <a:pPr algn="l"/>
            <a:r>
              <a:rPr lang="en-US" sz="1600" b="0" dirty="0" err="1" smtClean="0">
                <a:latin typeface="Courier New"/>
                <a:cs typeface="Courier New"/>
              </a:rPr>
              <a:t>SOAPAction</a:t>
            </a:r>
            <a:r>
              <a:rPr lang="en-US" sz="1600" b="0" dirty="0">
                <a:latin typeface="Courier New"/>
                <a:cs typeface="Courier New"/>
              </a:rPr>
              <a:t>: "Some-URI"</a:t>
            </a:r>
          </a:p>
          <a:p>
            <a:pPr algn="l"/>
            <a:endParaRPr lang="en-US" sz="1600" b="0" dirty="0">
              <a:latin typeface="Courier New"/>
              <a:cs typeface="Courier New"/>
            </a:endParaRPr>
          </a:p>
          <a:p>
            <a:pPr algn="l"/>
            <a:r>
              <a:rPr lang="en-US" sz="1600" b="0" dirty="0" smtClean="0">
                <a:latin typeface="Courier New"/>
                <a:cs typeface="Courier New"/>
              </a:rPr>
              <a:t>&lt;</a:t>
            </a:r>
            <a:r>
              <a:rPr lang="en-US" sz="1600" b="0" dirty="0" err="1">
                <a:latin typeface="Courier New"/>
                <a:cs typeface="Courier New"/>
              </a:rPr>
              <a:t>SOAP-ENV:Envelope</a:t>
            </a:r>
            <a:endParaRPr lang="en-US" sz="1600" b="0" dirty="0">
              <a:latin typeface="Courier New"/>
              <a:cs typeface="Courier New"/>
            </a:endParaRPr>
          </a:p>
          <a:p>
            <a:pPr algn="l"/>
            <a:r>
              <a:rPr lang="en-US" sz="1600" b="0" dirty="0" smtClean="0">
                <a:latin typeface="Courier New"/>
                <a:cs typeface="Courier New"/>
              </a:rPr>
              <a:t>  </a:t>
            </a:r>
            <a:r>
              <a:rPr lang="en-US" sz="1600" b="0" dirty="0" err="1" smtClean="0">
                <a:latin typeface="Courier New"/>
                <a:cs typeface="Courier New"/>
              </a:rPr>
              <a:t>xmlns:SOAP</a:t>
            </a:r>
            <a:r>
              <a:rPr lang="en-US" sz="1600" b="0" dirty="0" err="1">
                <a:latin typeface="Courier New"/>
                <a:cs typeface="Courier New"/>
              </a:rPr>
              <a:t>-ENV</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a:t>
            </a:r>
          </a:p>
          <a:p>
            <a:pPr algn="l"/>
            <a:r>
              <a:rPr lang="en-US" sz="1600" b="0" dirty="0">
                <a:latin typeface="Courier New"/>
                <a:cs typeface="Courier New"/>
              </a:rPr>
              <a:t>  </a:t>
            </a:r>
            <a:r>
              <a:rPr lang="en-US" sz="1600" b="0" dirty="0" err="1" smtClean="0">
                <a:latin typeface="Courier New"/>
                <a:cs typeface="Courier New"/>
              </a:rPr>
              <a:t>SOAP</a:t>
            </a:r>
            <a:r>
              <a:rPr lang="en-US" sz="1600" b="0" dirty="0" err="1">
                <a:latin typeface="Courier New"/>
                <a:cs typeface="Courier New"/>
              </a:rPr>
              <a:t>-ENV:encodingStyle</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/soap/encoding/"&gt;</a:t>
            </a:r>
          </a:p>
          <a:p>
            <a:pPr algn="l"/>
            <a:r>
              <a:rPr lang="en-US" sz="1600" b="0" dirty="0">
                <a:latin typeface="Courier New"/>
                <a:cs typeface="Courier New"/>
              </a:rPr>
              <a:t>  </a:t>
            </a:r>
            <a:r>
              <a:rPr lang="en-US" sz="1600" b="0" dirty="0" smtClean="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a:t>
            </a:r>
            <a:r>
              <a:rPr lang="en-US" sz="1600" b="0" dirty="0">
                <a:latin typeface="Courier New"/>
                <a:cs typeface="Courier New"/>
              </a:rPr>
              <a:t> </a:t>
            </a:r>
            <a:r>
              <a:rPr lang="en-US" sz="1600" b="0" dirty="0" err="1">
                <a:latin typeface="Courier New"/>
                <a:cs typeface="Courier New"/>
              </a:rPr>
              <a:t>xmlns:m</a:t>
            </a:r>
            <a:r>
              <a:rPr lang="en-US" sz="1600" b="0" dirty="0">
                <a:latin typeface="Courier New"/>
                <a:cs typeface="Courier New"/>
              </a:rPr>
              <a:t>="Some-URI"&gt;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&lt;symbol&gt;DIS&lt;/symbol&gt;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a:t>
            </a:r>
            <a:r>
              <a:rPr lang="en-US" sz="1600" b="0" dirty="0">
                <a:latin typeface="Courier New"/>
                <a:cs typeface="Courier New"/>
              </a:rPr>
              <a:t>&gt;</a:t>
            </a:r>
          </a:p>
          <a:p>
            <a:pPr algn="l"/>
            <a:r>
              <a:rPr lang="en-US" sz="1600" b="0" dirty="0">
                <a:latin typeface="Courier New"/>
                <a:cs typeface="Courier New"/>
              </a:rPr>
              <a:t>  </a:t>
            </a: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SOAP-ENV:Body</a:t>
            </a:r>
            <a:r>
              <a:rPr lang="en-US" sz="1600" b="0" dirty="0">
                <a:latin typeface="Courier New"/>
                <a:cs typeface="Courier New"/>
              </a:rPr>
              <a:t>&gt;</a:t>
            </a:r>
          </a:p>
          <a:p>
            <a:pPr algn="l"/>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SOAP-ENV:Envelope</a:t>
            </a:r>
            <a:r>
              <a:rPr lang="en-US" sz="1600" b="0" dirty="0">
                <a:latin typeface="Courier New"/>
                <a:cs typeface="Courier New"/>
              </a:rPr>
              <a:t>&gt;</a:t>
            </a:r>
          </a:p>
        </p:txBody>
      </p:sp>
      <p:sp>
        <p:nvSpPr>
          <p:cNvPr id="204802" name="Rectangle 2"/>
          <p:cNvSpPr>
            <a:spLocks noGrp="1" noChangeArrowheads="1"/>
          </p:cNvSpPr>
          <p:nvPr>
            <p:ph type="title"/>
          </p:nvPr>
        </p:nvSpPr>
        <p:spPr/>
        <p:txBody>
          <a:bodyPr/>
          <a:lstStyle/>
          <a:p>
            <a:r>
              <a:rPr lang="en-US" dirty="0" smtClean="0"/>
              <a:t>SOAP 1.1 HTTP Binding</a:t>
            </a:r>
            <a:endParaRPr lang="en-US" dirty="0"/>
          </a:p>
        </p:txBody>
      </p:sp>
    </p:spTree>
    <p:extLst>
      <p:ext uri="{BB962C8B-B14F-4D97-AF65-F5344CB8AC3E}">
        <p14:creationId xmlns:p14="http://schemas.microsoft.com/office/powerpoint/2010/main" val="37800922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4"/>
          <p:cNvSpPr>
            <a:spLocks noChangeArrowheads="1"/>
          </p:cNvSpPr>
          <p:nvPr/>
        </p:nvSpPr>
        <p:spPr bwMode="auto">
          <a:xfrm>
            <a:off x="192088" y="1782722"/>
            <a:ext cx="8610600" cy="793109"/>
          </a:xfrm>
          <a:prstGeom prst="rect">
            <a:avLst/>
          </a:prstGeom>
          <a:solidFill>
            <a:srgbClr val="17BAC1"/>
          </a:solidFill>
          <a:ln w="9525">
            <a:solidFill>
              <a:schemeClr val="tx1"/>
            </a:solidFill>
            <a:miter lim="800000"/>
            <a:headEnd/>
            <a:tailEnd/>
          </a:ln>
          <a:effectLst/>
          <a:extLst/>
        </p:spPr>
        <p:txBody>
          <a:bodyPr wrap="none" anchor="ctr"/>
          <a:lstStyle/>
          <a:p>
            <a:endParaRPr lang="en-US"/>
          </a:p>
        </p:txBody>
      </p:sp>
      <p:sp>
        <p:nvSpPr>
          <p:cNvPr id="9" name="Rectangle 24"/>
          <p:cNvSpPr>
            <a:spLocks noChangeArrowheads="1"/>
          </p:cNvSpPr>
          <p:nvPr/>
        </p:nvSpPr>
        <p:spPr bwMode="auto">
          <a:xfrm>
            <a:off x="192088" y="2575832"/>
            <a:ext cx="8610600" cy="273014"/>
          </a:xfrm>
          <a:prstGeom prst="rect">
            <a:avLst/>
          </a:prstGeom>
          <a:solidFill>
            <a:srgbClr val="FF6600"/>
          </a:solidFill>
          <a:ln w="9525">
            <a:solidFill>
              <a:schemeClr val="tx1"/>
            </a:solidFill>
            <a:miter lim="800000"/>
            <a:headEnd/>
            <a:tailEnd/>
          </a:ln>
          <a:effectLst/>
          <a:extLst/>
        </p:spPr>
        <p:txBody>
          <a:bodyPr wrap="none" anchor="ctr"/>
          <a:lstStyle/>
          <a:p>
            <a:endParaRPr lang="en-US"/>
          </a:p>
        </p:txBody>
      </p:sp>
      <p:sp>
        <p:nvSpPr>
          <p:cNvPr id="8" name="Rectangle 24"/>
          <p:cNvSpPr>
            <a:spLocks noChangeArrowheads="1"/>
          </p:cNvSpPr>
          <p:nvPr/>
        </p:nvSpPr>
        <p:spPr bwMode="auto">
          <a:xfrm>
            <a:off x="209400" y="3054105"/>
            <a:ext cx="8610600" cy="2300609"/>
          </a:xfrm>
          <a:prstGeom prst="rect">
            <a:avLst/>
          </a:prstGeom>
          <a:solidFill>
            <a:srgbClr val="99CC00"/>
          </a:solidFill>
          <a:ln w="9525">
            <a:solidFill>
              <a:schemeClr val="tx1"/>
            </a:solidFill>
            <a:miter lim="800000"/>
            <a:headEnd/>
            <a:tailEnd/>
          </a:ln>
          <a:effectLst/>
          <a:extLst/>
        </p:spPr>
        <p:txBody>
          <a:bodyPr wrap="none" anchor="ctr"/>
          <a:lstStyle/>
          <a:p>
            <a:endParaRPr lang="en-US"/>
          </a:p>
        </p:txBody>
      </p:sp>
      <p:sp>
        <p:nvSpPr>
          <p:cNvPr id="204803" name="Rectangle 3"/>
          <p:cNvSpPr>
            <a:spLocks noChangeArrowheads="1"/>
          </p:cNvSpPr>
          <p:nvPr/>
        </p:nvSpPr>
        <p:spPr bwMode="auto">
          <a:xfrm>
            <a:off x="209400" y="1782722"/>
            <a:ext cx="86106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r>
              <a:rPr lang="en-US" sz="1600" b="0" dirty="0">
                <a:latin typeface="Courier New"/>
                <a:cs typeface="Courier New"/>
              </a:rPr>
              <a:t>POST /</a:t>
            </a:r>
            <a:r>
              <a:rPr lang="en-US" sz="1600" b="0" dirty="0" err="1">
                <a:latin typeface="Courier New"/>
                <a:cs typeface="Courier New"/>
              </a:rPr>
              <a:t>StockQuote</a:t>
            </a:r>
            <a:r>
              <a:rPr lang="en-US" sz="1600" b="0" dirty="0">
                <a:latin typeface="Courier New"/>
                <a:cs typeface="Courier New"/>
              </a:rPr>
              <a:t> HTTP/1.1</a:t>
            </a:r>
          </a:p>
          <a:p>
            <a:pPr algn="l"/>
            <a:r>
              <a:rPr lang="en-US" sz="1600" b="0" dirty="0" smtClean="0">
                <a:latin typeface="Courier New"/>
                <a:cs typeface="Courier New"/>
              </a:rPr>
              <a:t>Host</a:t>
            </a:r>
            <a:r>
              <a:rPr lang="en-US" sz="1600" b="0" dirty="0">
                <a:latin typeface="Courier New"/>
                <a:cs typeface="Courier New"/>
              </a:rPr>
              <a:t>: </a:t>
            </a:r>
            <a:r>
              <a:rPr lang="en-US" sz="1600" b="0" dirty="0" err="1" smtClean="0">
                <a:latin typeface="Courier New"/>
                <a:cs typeface="Courier New"/>
              </a:rPr>
              <a:t>www.stockquoteserver.com</a:t>
            </a:r>
            <a:endParaRPr lang="en-US" sz="1600" b="0" dirty="0" smtClean="0">
              <a:latin typeface="Courier New"/>
              <a:cs typeface="Courier New"/>
            </a:endParaRPr>
          </a:p>
          <a:p>
            <a:pPr algn="l"/>
            <a:r>
              <a:rPr lang="en-US" sz="1600" b="0" dirty="0" smtClean="0">
                <a:latin typeface="Courier New"/>
                <a:cs typeface="Courier New"/>
              </a:rPr>
              <a:t>Content</a:t>
            </a:r>
            <a:r>
              <a:rPr lang="en-US" sz="1600" b="0" dirty="0">
                <a:latin typeface="Courier New"/>
                <a:cs typeface="Courier New"/>
              </a:rPr>
              <a:t>-Length: </a:t>
            </a:r>
            <a:r>
              <a:rPr lang="en-US" sz="1600" b="0" dirty="0" err="1">
                <a:latin typeface="Courier New"/>
                <a:cs typeface="Courier New"/>
              </a:rPr>
              <a:t>nnnn</a:t>
            </a:r>
            <a:endParaRPr lang="en-US" sz="1600" b="0" dirty="0">
              <a:latin typeface="Courier New"/>
              <a:cs typeface="Courier New"/>
            </a:endParaRPr>
          </a:p>
          <a:p>
            <a:r>
              <a:rPr lang="en-US" sz="1600" dirty="0">
                <a:latin typeface="Courier New"/>
                <a:cs typeface="Courier New"/>
              </a:rPr>
              <a:t>Content-Type: </a:t>
            </a:r>
            <a:r>
              <a:rPr lang="en-US" sz="1600" dirty="0" smtClean="0">
                <a:latin typeface="Courier New"/>
                <a:cs typeface="Courier New"/>
              </a:rPr>
              <a:t>application/</a:t>
            </a:r>
            <a:r>
              <a:rPr lang="en-US" sz="1600" dirty="0" err="1" smtClean="0">
                <a:latin typeface="Courier New"/>
                <a:cs typeface="Courier New"/>
              </a:rPr>
              <a:t>soap+xml?action</a:t>
            </a:r>
            <a:r>
              <a:rPr lang="en-US" sz="1600" dirty="0" smtClean="0">
                <a:latin typeface="Courier New"/>
                <a:cs typeface="Courier New"/>
              </a:rPr>
              <a:t>=Some-Uri; </a:t>
            </a:r>
            <a:r>
              <a:rPr lang="en-US" sz="1600" dirty="0">
                <a:latin typeface="Courier New"/>
                <a:cs typeface="Courier New"/>
              </a:rPr>
              <a:t>charset="utf-8”</a:t>
            </a:r>
          </a:p>
          <a:p>
            <a:pPr algn="l"/>
            <a:endParaRPr lang="en-US" sz="1600" b="0" dirty="0">
              <a:latin typeface="Courier New"/>
              <a:cs typeface="Courier New"/>
            </a:endParaRPr>
          </a:p>
          <a:p>
            <a:pPr algn="l"/>
            <a:r>
              <a:rPr lang="en-US" sz="1600" b="0" dirty="0" smtClean="0">
                <a:latin typeface="Courier New"/>
                <a:cs typeface="Courier New"/>
              </a:rPr>
              <a:t>&lt;</a:t>
            </a:r>
            <a:r>
              <a:rPr lang="en-US" sz="1600" b="0" dirty="0" err="1">
                <a:latin typeface="Courier New"/>
                <a:cs typeface="Courier New"/>
              </a:rPr>
              <a:t>SOAP-ENV:Envelope</a:t>
            </a:r>
            <a:endParaRPr lang="en-US" sz="1600" b="0" dirty="0">
              <a:latin typeface="Courier New"/>
              <a:cs typeface="Courier New"/>
            </a:endParaRPr>
          </a:p>
          <a:p>
            <a:pPr algn="l"/>
            <a:r>
              <a:rPr lang="en-US" sz="1600" b="0" dirty="0" smtClean="0">
                <a:latin typeface="Courier New"/>
                <a:cs typeface="Courier New"/>
              </a:rPr>
              <a:t>  </a:t>
            </a:r>
            <a:r>
              <a:rPr lang="en-US" sz="1600" b="0" dirty="0" err="1" smtClean="0">
                <a:latin typeface="Courier New"/>
                <a:cs typeface="Courier New"/>
              </a:rPr>
              <a:t>xmlns:SOAP</a:t>
            </a:r>
            <a:r>
              <a:rPr lang="en-US" sz="1600" b="0" dirty="0" err="1">
                <a:latin typeface="Courier New"/>
                <a:cs typeface="Courier New"/>
              </a:rPr>
              <a:t>-ENV</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a:t>
            </a:r>
          </a:p>
          <a:p>
            <a:pPr algn="l"/>
            <a:r>
              <a:rPr lang="en-US" sz="1600" b="0" dirty="0">
                <a:latin typeface="Courier New"/>
                <a:cs typeface="Courier New"/>
              </a:rPr>
              <a:t>  </a:t>
            </a:r>
            <a:r>
              <a:rPr lang="en-US" sz="1600" b="0" dirty="0" err="1" smtClean="0">
                <a:latin typeface="Courier New"/>
                <a:cs typeface="Courier New"/>
              </a:rPr>
              <a:t>SOAP</a:t>
            </a:r>
            <a:r>
              <a:rPr lang="en-US" sz="1600" b="0" dirty="0" err="1">
                <a:latin typeface="Courier New"/>
                <a:cs typeface="Courier New"/>
              </a:rPr>
              <a:t>-ENV:encodingStyle</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/soap/encoding/"&gt;</a:t>
            </a:r>
          </a:p>
          <a:p>
            <a:pPr algn="l"/>
            <a:r>
              <a:rPr lang="en-US" sz="1600" b="0" dirty="0">
                <a:latin typeface="Courier New"/>
                <a:cs typeface="Courier New"/>
              </a:rPr>
              <a:t>  </a:t>
            </a:r>
            <a:r>
              <a:rPr lang="en-US" sz="1600" b="0" dirty="0" smtClean="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a:t>
            </a:r>
            <a:r>
              <a:rPr lang="en-US" sz="1600" b="0" dirty="0">
                <a:latin typeface="Courier New"/>
                <a:cs typeface="Courier New"/>
              </a:rPr>
              <a:t> </a:t>
            </a:r>
            <a:r>
              <a:rPr lang="en-US" sz="1600" b="0" dirty="0" err="1">
                <a:latin typeface="Courier New"/>
                <a:cs typeface="Courier New"/>
              </a:rPr>
              <a:t>xmlns:m</a:t>
            </a:r>
            <a:r>
              <a:rPr lang="en-US" sz="1600" b="0" dirty="0">
                <a:latin typeface="Courier New"/>
                <a:cs typeface="Courier New"/>
              </a:rPr>
              <a:t>="Some-URI"&gt;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&lt;symbol&gt;DIS&lt;/symbol&gt;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a:t>
            </a:r>
            <a:r>
              <a:rPr lang="en-US" sz="1600" b="0" dirty="0">
                <a:latin typeface="Courier New"/>
                <a:cs typeface="Courier New"/>
              </a:rPr>
              <a:t>&gt;</a:t>
            </a:r>
          </a:p>
          <a:p>
            <a:pPr algn="l"/>
            <a:r>
              <a:rPr lang="en-US" sz="1600" b="0" dirty="0">
                <a:latin typeface="Courier New"/>
                <a:cs typeface="Courier New"/>
              </a:rPr>
              <a:t>  </a:t>
            </a: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SOAP-ENV:Body</a:t>
            </a:r>
            <a:r>
              <a:rPr lang="en-US" sz="1600" b="0" dirty="0">
                <a:latin typeface="Courier New"/>
                <a:cs typeface="Courier New"/>
              </a:rPr>
              <a:t>&gt;</a:t>
            </a:r>
          </a:p>
          <a:p>
            <a:pPr algn="l"/>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SOAP-ENV:Envelope</a:t>
            </a:r>
            <a:r>
              <a:rPr lang="en-US" sz="1600" b="0" dirty="0">
                <a:latin typeface="Courier New"/>
                <a:cs typeface="Courier New"/>
              </a:rPr>
              <a:t>&gt;</a:t>
            </a:r>
          </a:p>
        </p:txBody>
      </p:sp>
      <p:sp>
        <p:nvSpPr>
          <p:cNvPr id="204802" name="Rectangle 2"/>
          <p:cNvSpPr>
            <a:spLocks noGrp="1" noChangeArrowheads="1"/>
          </p:cNvSpPr>
          <p:nvPr>
            <p:ph type="title"/>
          </p:nvPr>
        </p:nvSpPr>
        <p:spPr/>
        <p:txBody>
          <a:bodyPr/>
          <a:lstStyle/>
          <a:p>
            <a:r>
              <a:rPr lang="en-US" dirty="0" smtClean="0"/>
              <a:t>SOAP 1.2 HTTP Binding</a:t>
            </a:r>
            <a:endParaRPr lang="en-US" dirty="0"/>
          </a:p>
        </p:txBody>
      </p:sp>
    </p:spTree>
    <p:extLst>
      <p:ext uri="{BB962C8B-B14F-4D97-AF65-F5344CB8AC3E}">
        <p14:creationId xmlns:p14="http://schemas.microsoft.com/office/powerpoint/2010/main" val="25579434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Simple Object Access Protocol</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5</a:t>
            </a:fld>
            <a:endParaRPr lang="en-US" dirty="0"/>
          </a:p>
        </p:txBody>
      </p:sp>
    </p:spTree>
    <p:extLst>
      <p:ext uri="{BB962C8B-B14F-4D97-AF65-F5344CB8AC3E}">
        <p14:creationId xmlns:p14="http://schemas.microsoft.com/office/powerpoint/2010/main" val="25334518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4"/>
          <p:cNvSpPr>
            <a:spLocks noChangeArrowheads="1"/>
          </p:cNvSpPr>
          <p:nvPr/>
        </p:nvSpPr>
        <p:spPr bwMode="auto">
          <a:xfrm>
            <a:off x="192088" y="1782722"/>
            <a:ext cx="8610600" cy="793109"/>
          </a:xfrm>
          <a:prstGeom prst="rect">
            <a:avLst/>
          </a:prstGeom>
          <a:solidFill>
            <a:srgbClr val="17BAC1"/>
          </a:solidFill>
          <a:ln w="9525">
            <a:solidFill>
              <a:schemeClr val="tx1"/>
            </a:solidFill>
            <a:miter lim="800000"/>
            <a:headEnd/>
            <a:tailEnd/>
          </a:ln>
          <a:effectLst/>
          <a:extLst/>
        </p:spPr>
        <p:txBody>
          <a:bodyPr wrap="none" anchor="ctr"/>
          <a:lstStyle/>
          <a:p>
            <a:endParaRPr lang="en-US"/>
          </a:p>
        </p:txBody>
      </p:sp>
      <p:sp>
        <p:nvSpPr>
          <p:cNvPr id="8" name="Rectangle 24"/>
          <p:cNvSpPr>
            <a:spLocks noChangeArrowheads="1"/>
          </p:cNvSpPr>
          <p:nvPr/>
        </p:nvSpPr>
        <p:spPr bwMode="auto">
          <a:xfrm>
            <a:off x="209400" y="2792965"/>
            <a:ext cx="8610600" cy="2300609"/>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826" name="Rectangle 2"/>
          <p:cNvSpPr>
            <a:spLocks noGrp="1" noChangeArrowheads="1"/>
          </p:cNvSpPr>
          <p:nvPr>
            <p:ph type="title"/>
          </p:nvPr>
        </p:nvSpPr>
        <p:spPr/>
        <p:txBody>
          <a:bodyPr/>
          <a:lstStyle/>
          <a:p>
            <a:r>
              <a:rPr lang="en-US" dirty="0" smtClean="0"/>
              <a:t>SOAP 1.1 HTTP Binding</a:t>
            </a:r>
            <a:endParaRPr lang="en-US" dirty="0"/>
          </a:p>
        </p:txBody>
      </p:sp>
      <p:sp>
        <p:nvSpPr>
          <p:cNvPr id="205827" name="Rectangle 3"/>
          <p:cNvSpPr>
            <a:spLocks noChangeArrowheads="1"/>
          </p:cNvSpPr>
          <p:nvPr/>
        </p:nvSpPr>
        <p:spPr bwMode="auto">
          <a:xfrm>
            <a:off x="192088" y="1785934"/>
            <a:ext cx="9050074"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b="0" dirty="0">
                <a:latin typeface="Courier New"/>
                <a:cs typeface="Courier New"/>
              </a:rPr>
              <a:t>HTTP/1.1 200 OK</a:t>
            </a:r>
          </a:p>
          <a:p>
            <a:pPr algn="l"/>
            <a:r>
              <a:rPr lang="en-US" sz="1600" b="0" dirty="0" smtClean="0">
                <a:latin typeface="Courier New"/>
                <a:cs typeface="Courier New"/>
              </a:rPr>
              <a:t>Content</a:t>
            </a:r>
            <a:r>
              <a:rPr lang="en-US" sz="1600" b="0" dirty="0">
                <a:latin typeface="Courier New"/>
                <a:cs typeface="Courier New"/>
              </a:rPr>
              <a:t>-Type: text/xml; charset="utf-</a:t>
            </a:r>
            <a:r>
              <a:rPr lang="en-US" sz="1600" b="0" dirty="0" smtClean="0">
                <a:latin typeface="Courier New"/>
                <a:cs typeface="Courier New"/>
              </a:rPr>
              <a:t>8”</a:t>
            </a:r>
            <a:endParaRPr lang="en-US" sz="1600" b="0" dirty="0">
              <a:latin typeface="Courier New"/>
              <a:cs typeface="Courier New"/>
            </a:endParaRPr>
          </a:p>
          <a:p>
            <a:pPr algn="l"/>
            <a:r>
              <a:rPr lang="en-US" sz="1600" b="0" dirty="0" smtClean="0">
                <a:latin typeface="Courier New"/>
                <a:cs typeface="Courier New"/>
              </a:rPr>
              <a:t>Content</a:t>
            </a:r>
            <a:r>
              <a:rPr lang="en-US" sz="1600" b="0" dirty="0">
                <a:latin typeface="Courier New"/>
                <a:cs typeface="Courier New"/>
              </a:rPr>
              <a:t>-Length: </a:t>
            </a:r>
            <a:r>
              <a:rPr lang="en-US" sz="1600" b="0" dirty="0" err="1">
                <a:latin typeface="Courier New"/>
                <a:cs typeface="Courier New"/>
              </a:rPr>
              <a:t>nnnn</a:t>
            </a:r>
            <a:endParaRPr lang="en-US" sz="1600" b="0" dirty="0">
              <a:latin typeface="Courier New"/>
              <a:cs typeface="Courier New"/>
            </a:endParaRPr>
          </a:p>
          <a:p>
            <a:pPr algn="l"/>
            <a:endParaRPr lang="en-US" sz="1600" b="0" dirty="0">
              <a:latin typeface="Courier New"/>
              <a:cs typeface="Courier New"/>
            </a:endParaRPr>
          </a:p>
          <a:p>
            <a:pPr algn="l"/>
            <a:r>
              <a:rPr lang="en-US" sz="1600" b="0" dirty="0" smtClean="0">
                <a:latin typeface="Courier New"/>
                <a:cs typeface="Courier New"/>
              </a:rPr>
              <a:t>&lt;</a:t>
            </a:r>
            <a:r>
              <a:rPr lang="en-US" sz="1600" b="0" dirty="0" err="1">
                <a:latin typeface="Courier New"/>
                <a:cs typeface="Courier New"/>
              </a:rPr>
              <a:t>SOAP-ENV:Envelope</a:t>
            </a:r>
            <a:endParaRPr lang="en-US" sz="1600" b="0" dirty="0">
              <a:latin typeface="Courier New"/>
              <a:cs typeface="Courier New"/>
            </a:endParaRPr>
          </a:p>
          <a:p>
            <a:pPr algn="l"/>
            <a:r>
              <a:rPr lang="en-US" sz="1600" b="0" dirty="0" smtClean="0">
                <a:latin typeface="Courier New"/>
                <a:cs typeface="Courier New"/>
              </a:rPr>
              <a:t>  </a:t>
            </a:r>
            <a:r>
              <a:rPr lang="en-US" sz="1600" b="0" dirty="0" err="1">
                <a:latin typeface="Courier New"/>
                <a:cs typeface="Courier New"/>
              </a:rPr>
              <a:t>xmlns:SOAP-ENV</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a:t>
            </a:r>
            <a:r>
              <a:rPr lang="en-US" sz="1600" b="0" dirty="0" smtClean="0">
                <a:latin typeface="Courier New"/>
                <a:cs typeface="Courier New"/>
              </a:rPr>
              <a:t>/”</a:t>
            </a:r>
            <a:endParaRPr lang="en-US" sz="1600" b="0" dirty="0">
              <a:latin typeface="Courier New"/>
              <a:cs typeface="Courier New"/>
            </a:endParaRPr>
          </a:p>
          <a:p>
            <a:pPr algn="l"/>
            <a:r>
              <a:rPr lang="en-US" sz="1600" b="0" dirty="0" smtClean="0">
                <a:latin typeface="Courier New"/>
                <a:cs typeface="Courier New"/>
              </a:rPr>
              <a:t>  </a:t>
            </a:r>
            <a:r>
              <a:rPr lang="en-US" sz="1600" b="0" dirty="0" err="1">
                <a:latin typeface="Courier New"/>
                <a:cs typeface="Courier New"/>
              </a:rPr>
              <a:t>SOAP-ENV:encodingStyle</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/soap/encoding/"/&gt;</a:t>
            </a:r>
          </a:p>
          <a:p>
            <a:pPr algn="l"/>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m:GetLastTradePriceResponse</a:t>
            </a:r>
            <a:r>
              <a:rPr lang="en-US" sz="1600" b="0" dirty="0">
                <a:latin typeface="Courier New"/>
                <a:cs typeface="Courier New"/>
              </a:rPr>
              <a:t> </a:t>
            </a:r>
            <a:r>
              <a:rPr lang="en-US" sz="1600" b="0" dirty="0" err="1">
                <a:latin typeface="Courier New"/>
                <a:cs typeface="Courier New"/>
              </a:rPr>
              <a:t>xmlns:m</a:t>
            </a:r>
            <a:r>
              <a:rPr lang="en-US" sz="1600" b="0" dirty="0">
                <a:latin typeface="Courier New"/>
                <a:cs typeface="Courier New"/>
              </a:rPr>
              <a:t>="Some-URI"&gt;</a:t>
            </a:r>
          </a:p>
          <a:p>
            <a:pPr algn="l"/>
            <a:r>
              <a:rPr lang="en-US" sz="1600" b="0" dirty="0" smtClean="0">
                <a:latin typeface="Courier New"/>
                <a:cs typeface="Courier New"/>
              </a:rPr>
              <a:t>      </a:t>
            </a:r>
            <a:r>
              <a:rPr lang="en-US" sz="1600" b="0" dirty="0">
                <a:latin typeface="Courier New"/>
                <a:cs typeface="Courier New"/>
              </a:rPr>
              <a:t>&lt;Price&gt;34.5&lt;/Price&gt;</a:t>
            </a:r>
          </a:p>
          <a:p>
            <a:pPr algn="l"/>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m:GetLastTradePriceResponse</a:t>
            </a:r>
            <a:r>
              <a:rPr lang="en-US" sz="1600" b="0" dirty="0">
                <a:latin typeface="Courier New"/>
                <a:cs typeface="Courier New"/>
              </a:rPr>
              <a:t>&gt;</a:t>
            </a:r>
          </a:p>
          <a:p>
            <a:pPr algn="l"/>
            <a:r>
              <a:rPr lang="en-US" sz="1600" b="0" dirty="0">
                <a:latin typeface="Courier New"/>
                <a:cs typeface="Courier New"/>
              </a:rPr>
              <a:t> </a:t>
            </a: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SOAP-ENV:Envelope</a:t>
            </a:r>
            <a:r>
              <a:rPr lang="en-US" sz="1600" b="0" dirty="0">
                <a:latin typeface="Courier New"/>
                <a:cs typeface="Courier New"/>
              </a:rPr>
              <a:t>&gt;</a:t>
            </a:r>
          </a:p>
        </p:txBody>
      </p:sp>
    </p:spTree>
    <p:extLst>
      <p:ext uri="{BB962C8B-B14F-4D97-AF65-F5344CB8AC3E}">
        <p14:creationId xmlns:p14="http://schemas.microsoft.com/office/powerpoint/2010/main" val="34686692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Grp="1" noChangeArrowheads="1"/>
          </p:cNvSpPr>
          <p:nvPr>
            <p:ph type="body" idx="1"/>
          </p:nvPr>
        </p:nvSpPr>
        <p:spPr/>
        <p:txBody>
          <a:bodyPr/>
          <a:lstStyle/>
          <a:p>
            <a:pPr marL="0" indent="0">
              <a:buNone/>
            </a:pPr>
            <a:r>
              <a:rPr lang="en-US" dirty="0"/>
              <a:t>Currently, the SOAP specifications (including 1.2) do not contain an e-mail (SMTP)  binding, they just show an example of how to send a SOAP message in an e-mail (in 1.2). Two possible options are:</a:t>
            </a:r>
          </a:p>
          <a:p>
            <a:pPr lvl="1"/>
            <a:r>
              <a:rPr lang="en-US" dirty="0"/>
              <a:t>as normal e-mail text</a:t>
            </a:r>
          </a:p>
          <a:p>
            <a:pPr lvl="1"/>
            <a:r>
              <a:rPr lang="en-US" dirty="0"/>
              <a:t>as an attachment</a:t>
            </a:r>
          </a:p>
          <a:p>
            <a:pPr marL="0" indent="0">
              <a:buNone/>
            </a:pPr>
            <a:r>
              <a:rPr lang="en-US" dirty="0"/>
              <a:t>In both cases, the SOAP message is not different from what has been discussed so </a:t>
            </a:r>
            <a:r>
              <a:rPr lang="en-US" dirty="0" smtClean="0"/>
              <a:t>far</a:t>
            </a:r>
            <a:endParaRPr lang="en-US" dirty="0"/>
          </a:p>
        </p:txBody>
      </p:sp>
      <p:sp>
        <p:nvSpPr>
          <p:cNvPr id="187394" name="Rectangle 2"/>
          <p:cNvSpPr>
            <a:spLocks noGrp="1" noChangeArrowheads="1"/>
          </p:cNvSpPr>
          <p:nvPr>
            <p:ph type="title"/>
          </p:nvPr>
        </p:nvSpPr>
        <p:spPr/>
        <p:txBody>
          <a:bodyPr/>
          <a:lstStyle/>
          <a:p>
            <a:r>
              <a:rPr lang="en-US" dirty="0" smtClean="0"/>
              <a:t>SOAP SMTP Binding</a:t>
            </a:r>
            <a:endParaRPr lang="en-US" dirty="0"/>
          </a:p>
        </p:txBody>
      </p:sp>
    </p:spTree>
    <p:extLst>
      <p:ext uri="{BB962C8B-B14F-4D97-AF65-F5344CB8AC3E}">
        <p14:creationId xmlns:p14="http://schemas.microsoft.com/office/powerpoint/2010/main" val="138114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Grp="1" noChangeArrowheads="1"/>
          </p:cNvSpPr>
          <p:nvPr>
            <p:ph type="body" idx="1"/>
          </p:nvPr>
        </p:nvSpPr>
        <p:spPr/>
        <p:txBody>
          <a:bodyPr/>
          <a:lstStyle/>
          <a:p>
            <a:pPr marL="0" indent="0">
              <a:buNone/>
            </a:pPr>
            <a:r>
              <a:rPr lang="en-US" dirty="0" smtClean="0"/>
              <a:t>E</a:t>
            </a:r>
            <a:r>
              <a:rPr lang="en-US" dirty="0"/>
              <a:t>-mail, however, changes the interaction patterns considered in SOAP (which are very tied to HTTP)</a:t>
            </a:r>
          </a:p>
          <a:p>
            <a:pPr lvl="1"/>
            <a:r>
              <a:rPr lang="en-US" dirty="0"/>
              <a:t>SMTP implements a mechanism whereby an e-mail message is automatically responded to with a delivery notification</a:t>
            </a:r>
          </a:p>
          <a:p>
            <a:pPr lvl="1"/>
            <a:r>
              <a:rPr lang="en-US" dirty="0"/>
              <a:t>SOAP cannot use the delivery notification message to return the response to the request since the delivery notification message happens at the level of SMTP, not at the level of the SOAP protocol</a:t>
            </a:r>
          </a:p>
          <a:p>
            <a:pPr lvl="1"/>
            <a:r>
              <a:rPr lang="en-US" dirty="0"/>
              <a:t>the </a:t>
            </a:r>
            <a:r>
              <a:rPr lang="en-US" dirty="0" smtClean="0"/>
              <a:t>SOAP 1.2 Recommendation warns </a:t>
            </a:r>
            <a:r>
              <a:rPr lang="en-US" dirty="0"/>
              <a:t>about the limitations of e-mail binding for SOAP reflecting once more the implicit client server model that inspires the design and development of SOAP </a:t>
            </a:r>
          </a:p>
        </p:txBody>
      </p:sp>
      <p:sp>
        <p:nvSpPr>
          <p:cNvPr id="187394" name="Rectangle 2"/>
          <p:cNvSpPr>
            <a:spLocks noGrp="1" noChangeArrowheads="1"/>
          </p:cNvSpPr>
          <p:nvPr>
            <p:ph type="title"/>
          </p:nvPr>
        </p:nvSpPr>
        <p:spPr/>
        <p:txBody>
          <a:bodyPr/>
          <a:lstStyle/>
          <a:p>
            <a:r>
              <a:rPr lang="en-US" dirty="0" smtClean="0"/>
              <a:t>SOAP SMTP Binding</a:t>
            </a:r>
            <a:endParaRPr lang="en-US" dirty="0"/>
          </a:p>
        </p:txBody>
      </p:sp>
    </p:spTree>
    <p:extLst>
      <p:ext uri="{BB962C8B-B14F-4D97-AF65-F5344CB8AC3E}">
        <p14:creationId xmlns:p14="http://schemas.microsoft.com/office/powerpoint/2010/main" val="32515005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dirty="0" smtClean="0"/>
              <a:t>Attachments and Binary Data</a:t>
            </a:r>
            <a:endParaRPr lang="en-US" dirty="0"/>
          </a:p>
        </p:txBody>
      </p:sp>
      <p:sp useBgFill="1">
        <p:nvSpPr>
          <p:cNvPr id="197635" name="Rectangle 3"/>
          <p:cNvSpPr>
            <a:spLocks noChangeArrowheads="1"/>
          </p:cNvSpPr>
          <p:nvPr/>
        </p:nvSpPr>
        <p:spPr bwMode="auto">
          <a:xfrm>
            <a:off x="0" y="457200"/>
            <a:ext cx="6019800" cy="457200"/>
          </a:xfrm>
          <a:prstGeom prst="rect">
            <a:avLst/>
          </a:prstGeom>
          <a:ln>
            <a:noFill/>
          </a:ln>
          <a:effectLst/>
          <a:extLst>
            <a:ext uri="{91240B29-F687-4f45-9708-019B960494DF}">
              <a14:hiddenLine xmlns:a14="http://schemas.microsoft.com/office/drawing/2010/main" w="12700">
                <a:solidFill>
                  <a:schemeClr val="bg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3004188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3" name="Rectangle 3"/>
          <p:cNvSpPr>
            <a:spLocks noGrp="1" noChangeArrowheads="1"/>
          </p:cNvSpPr>
          <p:nvPr>
            <p:ph idx="1"/>
          </p:nvPr>
        </p:nvSpPr>
        <p:spPr/>
        <p:txBody>
          <a:bodyPr/>
          <a:lstStyle/>
          <a:p>
            <a:pPr marL="0" indent="0">
              <a:buNone/>
            </a:pPr>
            <a:r>
              <a:rPr lang="en-US" dirty="0" smtClean="0"/>
              <a:t>SOAP is based on XML and relies on XML for representing data types</a:t>
            </a:r>
          </a:p>
          <a:p>
            <a:pPr lvl="1"/>
            <a:r>
              <a:rPr lang="en-US" dirty="0"/>
              <a:t>O</a:t>
            </a:r>
            <a:r>
              <a:rPr lang="en-US" dirty="0" smtClean="0"/>
              <a:t>riginal idea was to make all data exchanged explicit in the form of an XML document much like what happens with IDLs in conventional middleware platforms</a:t>
            </a:r>
          </a:p>
        </p:txBody>
      </p:sp>
      <p:sp>
        <p:nvSpPr>
          <p:cNvPr id="199682" name="Rectangle 2"/>
          <p:cNvSpPr>
            <a:spLocks noGrp="1" noChangeArrowheads="1"/>
          </p:cNvSpPr>
          <p:nvPr>
            <p:ph type="title"/>
          </p:nvPr>
        </p:nvSpPr>
        <p:spPr/>
        <p:txBody>
          <a:bodyPr/>
          <a:lstStyle/>
          <a:p>
            <a:r>
              <a:rPr lang="en-US" smtClean="0"/>
              <a:t>The need for attachments</a:t>
            </a:r>
            <a:endParaRPr lang="en-US"/>
          </a:p>
        </p:txBody>
      </p:sp>
    </p:spTree>
    <p:extLst>
      <p:ext uri="{BB962C8B-B14F-4D97-AF65-F5344CB8AC3E}">
        <p14:creationId xmlns:p14="http://schemas.microsoft.com/office/powerpoint/2010/main" val="20585128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sp>
        <p:nvSpPr>
          <p:cNvPr id="8" name="Rectangle 5"/>
          <p:cNvSpPr>
            <a:spLocks noGrp="1" noChangeArrowheads="1"/>
          </p:cNvSpPr>
          <p:nvPr>
            <p:ph idx="1"/>
          </p:nvPr>
        </p:nvSpPr>
        <p:spPr bwMode="auto">
          <a:xfrm>
            <a:off x="324000" y="1692000"/>
            <a:ext cx="8496000" cy="4085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marL="0" indent="0" algn="l">
              <a:lnSpc>
                <a:spcPct val="90000"/>
              </a:lnSpc>
              <a:buNone/>
            </a:pPr>
            <a:r>
              <a:rPr lang="en-US" sz="1600" b="0" dirty="0">
                <a:latin typeface="Courier New"/>
                <a:cs typeface="Courier New"/>
              </a:rPr>
              <a:t>&lt;</a:t>
            </a:r>
            <a:r>
              <a:rPr lang="en-US" sz="1600" b="0" dirty="0" err="1">
                <a:latin typeface="Courier New"/>
                <a:cs typeface="Courier New"/>
              </a:rPr>
              <a:t>env:Body</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smtClean="0">
                <a:latin typeface="Courier New"/>
                <a:cs typeface="Courier New"/>
              </a:rPr>
              <a:t>p:itinerary</a:t>
            </a:r>
            <a:r>
              <a:rPr lang="en-US" sz="1600" dirty="0" smtClean="0">
                <a:latin typeface="Courier New"/>
                <a:cs typeface="Courier New"/>
              </a:rPr>
              <a:t> </a:t>
            </a:r>
            <a:r>
              <a:rPr lang="en-US" sz="1600" b="0" dirty="0" err="1" smtClean="0">
                <a:latin typeface="Courier New"/>
                <a:cs typeface="Courier New"/>
              </a:rPr>
              <a:t>xmlns:p</a:t>
            </a:r>
            <a:r>
              <a:rPr lang="en-US" sz="1600" b="0" dirty="0">
                <a:latin typeface="Courier New"/>
                <a:cs typeface="Courier New"/>
              </a:rPr>
              <a:t>="http://.../reservation/</a:t>
            </a:r>
            <a:r>
              <a:rPr lang="en-US" sz="1600" b="0" dirty="0" smtClean="0">
                <a:latin typeface="Courier New"/>
                <a:cs typeface="Courier New"/>
              </a:rPr>
              <a:t>travel”&gt;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p:departure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p:departing</a:t>
            </a:r>
            <a:r>
              <a:rPr lang="en-US" sz="1600" b="0" dirty="0">
                <a:latin typeface="Courier New"/>
                <a:cs typeface="Courier New"/>
              </a:rPr>
              <a:t>&gt;New York&lt;/</a:t>
            </a:r>
            <a:r>
              <a:rPr lang="en-US" sz="1600" b="0" dirty="0" err="1">
                <a:latin typeface="Courier New"/>
                <a:cs typeface="Courier New"/>
              </a:rPr>
              <a:t>p:departing</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p:arriving</a:t>
            </a:r>
            <a:r>
              <a:rPr lang="en-US" sz="1600" b="0" dirty="0">
                <a:latin typeface="Courier New"/>
                <a:cs typeface="Courier New"/>
              </a:rPr>
              <a:t>&gt;Los Angeles&lt;/</a:t>
            </a:r>
            <a:r>
              <a:rPr lang="en-US" sz="1600" b="0" dirty="0" err="1">
                <a:latin typeface="Courier New"/>
                <a:cs typeface="Courier New"/>
              </a:rPr>
              <a:t>p:arriving</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p:departureDate</a:t>
            </a:r>
            <a:r>
              <a:rPr lang="en-US" sz="1600" b="0" dirty="0">
                <a:latin typeface="Courier New"/>
                <a:cs typeface="Courier New"/>
              </a:rPr>
              <a:t>&gt;2001-12-14&lt;/</a:t>
            </a:r>
            <a:r>
              <a:rPr lang="en-US" sz="1600" b="0" dirty="0" err="1">
                <a:latin typeface="Courier New"/>
                <a:cs typeface="Courier New"/>
              </a:rPr>
              <a:t>p:departureDate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p:departureTime</a:t>
            </a:r>
            <a:r>
              <a:rPr lang="en-US" sz="1600" b="0" dirty="0">
                <a:latin typeface="Courier New"/>
                <a:cs typeface="Courier New"/>
              </a:rPr>
              <a:t>&gt;late afternoon&lt;/</a:t>
            </a:r>
            <a:r>
              <a:rPr lang="en-US" sz="1600" b="0" dirty="0" err="1">
                <a:latin typeface="Courier New"/>
                <a:cs typeface="Courier New"/>
              </a:rPr>
              <a:t>p:departureTime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p:seatPreference</a:t>
            </a:r>
            <a:r>
              <a:rPr lang="en-US" sz="1600" b="0" dirty="0">
                <a:latin typeface="Courier New"/>
                <a:cs typeface="Courier New"/>
              </a:rPr>
              <a:t>&gt;aisle&lt;/</a:t>
            </a:r>
            <a:r>
              <a:rPr lang="en-US" sz="1600" b="0" dirty="0" err="1">
                <a:latin typeface="Courier New"/>
                <a:cs typeface="Courier New"/>
              </a:rPr>
              <a:t>p:seatPreference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a:latin typeface="Courier New"/>
                <a:cs typeface="Courier New"/>
              </a:rPr>
              <a:t>/</a:t>
            </a:r>
            <a:r>
              <a:rPr lang="en-US" sz="1600" b="0" dirty="0" err="1">
                <a:latin typeface="Courier New"/>
                <a:cs typeface="Courier New"/>
              </a:rPr>
              <a:t>p:departure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p:return</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p:departing</a:t>
            </a:r>
            <a:r>
              <a:rPr lang="en-US" sz="1600" b="0" dirty="0">
                <a:latin typeface="Courier New"/>
                <a:cs typeface="Courier New"/>
              </a:rPr>
              <a:t>&gt;Los Angeles&lt;/</a:t>
            </a:r>
            <a:r>
              <a:rPr lang="en-US" sz="1600" b="0" dirty="0" err="1">
                <a:latin typeface="Courier New"/>
                <a:cs typeface="Courier New"/>
              </a:rPr>
              <a:t>p:departing</a:t>
            </a:r>
            <a:r>
              <a:rPr lang="en-US" sz="1600" b="0" dirty="0" smtClean="0">
                <a:latin typeface="Courier New"/>
                <a:cs typeface="Courier New"/>
              </a:rPr>
              <a:t>&gt;</a:t>
            </a:r>
            <a:r>
              <a:rPr lang="en-US" sz="1600" dirty="0" smtClean="0">
                <a:latin typeface="Courier New"/>
                <a:cs typeface="Courier New"/>
              </a:rPr>
              <a:t/>
            </a:r>
            <a:br>
              <a:rPr lang="en-US" sz="160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p:arriving</a:t>
            </a:r>
            <a:r>
              <a:rPr lang="en-US" sz="1600" b="0" dirty="0">
                <a:latin typeface="Courier New"/>
                <a:cs typeface="Courier New"/>
              </a:rPr>
              <a:t>&gt;New York&lt;/</a:t>
            </a:r>
            <a:r>
              <a:rPr lang="en-US" sz="1600" b="0" dirty="0" err="1">
                <a:latin typeface="Courier New"/>
                <a:cs typeface="Courier New"/>
              </a:rPr>
              <a:t>p:arriving</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p:departureDate</a:t>
            </a:r>
            <a:r>
              <a:rPr lang="en-US" sz="1600" b="0" dirty="0">
                <a:latin typeface="Courier New"/>
                <a:cs typeface="Courier New"/>
              </a:rPr>
              <a:t>&gt;2001-12-20&lt;/</a:t>
            </a:r>
            <a:r>
              <a:rPr lang="en-US" sz="1600" b="0" dirty="0" err="1">
                <a:latin typeface="Courier New"/>
                <a:cs typeface="Courier New"/>
              </a:rPr>
              <a:t>p:departureDate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p:departureTime</a:t>
            </a:r>
            <a:r>
              <a:rPr lang="en-US" sz="1600" b="0" dirty="0">
                <a:latin typeface="Courier New"/>
                <a:cs typeface="Courier New"/>
              </a:rPr>
              <a:t>&gt;mid-morning&lt;/</a:t>
            </a:r>
            <a:r>
              <a:rPr lang="en-US" sz="1600" b="0" dirty="0" err="1">
                <a:latin typeface="Courier New"/>
                <a:cs typeface="Courier New"/>
              </a:rPr>
              <a:t>p:departureTime</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err="1">
                <a:latin typeface="Courier New"/>
                <a:cs typeface="Courier New"/>
              </a:rPr>
              <a:t>p:seatPreference</a:t>
            </a:r>
            <a:r>
              <a:rPr lang="en-US" sz="1600" b="0" dirty="0" smtClean="0">
                <a:latin typeface="Courier New"/>
                <a:cs typeface="Courier New"/>
              </a:rPr>
              <a:t>/</a:t>
            </a:r>
            <a:r>
              <a:rPr lang="en-US" sz="1600" dirty="0" smtClean="0">
                <a:latin typeface="Courier New"/>
                <a:cs typeface="Courier New"/>
              </a:rPr>
              <a:t>&gt;</a:t>
            </a:r>
            <a:br>
              <a:rPr lang="en-US" sz="1600" dirty="0" smtClean="0">
                <a:latin typeface="Courier New"/>
                <a:cs typeface="Courier New"/>
              </a:rPr>
            </a:br>
            <a:r>
              <a:rPr lang="en-US" sz="1600" dirty="0" smtClean="0">
                <a:latin typeface="Courier New"/>
                <a:cs typeface="Courier New"/>
              </a:rPr>
              <a:t>    </a:t>
            </a: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p:return</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  &lt;</a:t>
            </a:r>
            <a:r>
              <a:rPr lang="en-US" sz="1600" b="0" dirty="0">
                <a:latin typeface="Courier New"/>
                <a:cs typeface="Courier New"/>
              </a:rPr>
              <a:t>/</a:t>
            </a:r>
            <a:r>
              <a:rPr lang="en-US" sz="1600" b="0" dirty="0" err="1">
                <a:latin typeface="Courier New"/>
                <a:cs typeface="Courier New"/>
              </a:rPr>
              <a:t>p:itinerary</a:t>
            </a:r>
            <a:r>
              <a:rPr lang="en-US" sz="1600" b="0" dirty="0" smtClean="0">
                <a:latin typeface="Courier New"/>
                <a:cs typeface="Courier New"/>
              </a:rPr>
              <a:t>&gt;</a:t>
            </a:r>
            <a:br>
              <a:rPr lang="en-US" sz="1600" b="0" dirty="0" smtClean="0">
                <a:latin typeface="Courier New"/>
                <a:cs typeface="Courier New"/>
              </a:rPr>
            </a:b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env:Body</a:t>
            </a:r>
            <a:r>
              <a:rPr lang="en-US" sz="1600" b="0" dirty="0">
                <a:latin typeface="Courier New"/>
                <a:cs typeface="Courier New"/>
              </a:rPr>
              <a:t>&gt;</a:t>
            </a:r>
          </a:p>
        </p:txBody>
      </p:sp>
    </p:spTree>
    <p:extLst>
      <p:ext uri="{BB962C8B-B14F-4D97-AF65-F5344CB8AC3E}">
        <p14:creationId xmlns:p14="http://schemas.microsoft.com/office/powerpoint/2010/main" val="22457433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3" name="Rectangle 3"/>
          <p:cNvSpPr>
            <a:spLocks noGrp="1" noChangeArrowheads="1"/>
          </p:cNvSpPr>
          <p:nvPr>
            <p:ph idx="1"/>
          </p:nvPr>
        </p:nvSpPr>
        <p:spPr/>
        <p:txBody>
          <a:bodyPr/>
          <a:lstStyle/>
          <a:p>
            <a:pPr marL="0" indent="0">
              <a:buNone/>
            </a:pPr>
            <a:r>
              <a:rPr lang="en-US" dirty="0" smtClean="0"/>
              <a:t>This approach reflects the implicit assumption that what is being exchanged is similar to input and output parameters of program invocations</a:t>
            </a:r>
          </a:p>
          <a:p>
            <a:pPr marL="0" indent="0">
              <a:buNone/>
            </a:pPr>
            <a:endParaRPr lang="en-US" dirty="0" smtClean="0"/>
          </a:p>
          <a:p>
            <a:pPr marL="0" indent="0">
              <a:buNone/>
            </a:pPr>
            <a:r>
              <a:rPr lang="en-US" dirty="0" smtClean="0"/>
              <a:t>This approach makes it very difficult to use SOAP for exchanging complex data types that cannot be easily translated to XML (and there is no reason to do so):</a:t>
            </a:r>
          </a:p>
          <a:p>
            <a:pPr lvl="1"/>
            <a:r>
              <a:rPr lang="en-US" dirty="0" smtClean="0"/>
              <a:t>images, binary files, documents, proprietary representation formats, embedded SOAP messages, etc. </a:t>
            </a:r>
            <a:endParaRPr lang="en-US" dirty="0"/>
          </a:p>
        </p:txBody>
      </p:sp>
      <p:sp>
        <p:nvSpPr>
          <p:cNvPr id="199682" name="Rectangle 2"/>
          <p:cNvSpPr>
            <a:spLocks noGrp="1" noChangeArrowheads="1"/>
          </p:cNvSpPr>
          <p:nvPr>
            <p:ph type="title"/>
          </p:nvPr>
        </p:nvSpPr>
        <p:spPr/>
        <p:txBody>
          <a:bodyPr/>
          <a:lstStyle/>
          <a:p>
            <a:r>
              <a:rPr lang="en-US" smtClean="0"/>
              <a:t>The need for attachments</a:t>
            </a:r>
            <a:endParaRPr lang="en-US"/>
          </a:p>
        </p:txBody>
      </p:sp>
    </p:spTree>
    <p:extLst>
      <p:ext uri="{BB962C8B-B14F-4D97-AF65-F5344CB8AC3E}">
        <p14:creationId xmlns:p14="http://schemas.microsoft.com/office/powerpoint/2010/main" val="19702821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US" smtClean="0"/>
              <a:t>A possible solution</a:t>
            </a:r>
            <a:endParaRPr lang="en-US"/>
          </a:p>
        </p:txBody>
      </p:sp>
      <p:sp>
        <p:nvSpPr>
          <p:cNvPr id="200707" name="Rectangle 3"/>
          <p:cNvSpPr>
            <a:spLocks noGrp="1" noChangeArrowheads="1"/>
          </p:cNvSpPr>
          <p:nvPr>
            <p:ph idx="1"/>
          </p:nvPr>
        </p:nvSpPr>
        <p:spPr/>
        <p:txBody>
          <a:bodyPr/>
          <a:lstStyle/>
          <a:p>
            <a:pPr marL="0" indent="0">
              <a:buNone/>
            </a:pPr>
            <a:r>
              <a:rPr lang="en-US" dirty="0" smtClean="0"/>
              <a:t>SOAP messages with attachments note</a:t>
            </a:r>
            <a:r>
              <a:rPr lang="ja-JP" altLang="en-US" dirty="0" smtClean="0"/>
              <a:t>”</a:t>
            </a:r>
            <a:r>
              <a:rPr lang="en-US" dirty="0" smtClean="0"/>
              <a:t> proposed in 11.12.02</a:t>
            </a:r>
          </a:p>
          <a:p>
            <a:pPr lvl="1"/>
            <a:r>
              <a:rPr lang="en-US" dirty="0"/>
              <a:t>U</a:t>
            </a:r>
            <a:r>
              <a:rPr lang="en-US" dirty="0" smtClean="0"/>
              <a:t>ses MIME types (like e-mails)</a:t>
            </a:r>
          </a:p>
          <a:p>
            <a:pPr lvl="1"/>
            <a:r>
              <a:rPr lang="en-US" dirty="0" smtClean="0"/>
              <a:t>Includes the SOAP message into a MIME element that contains both the SOAP message and the attachment (see next page)</a:t>
            </a:r>
          </a:p>
          <a:p>
            <a:pPr lvl="1"/>
            <a:r>
              <a:rPr lang="en-US" dirty="0" smtClean="0"/>
              <a:t>The solution is simple and it follows the same approach as that taken in e-mail messages: include a reference and have the actual attachment at the end of the message</a:t>
            </a:r>
          </a:p>
          <a:p>
            <a:pPr marL="0" indent="0">
              <a:buNone/>
            </a:pPr>
            <a:r>
              <a:rPr lang="en-US" dirty="0" smtClean="0"/>
              <a:t>The MIME document can be embedded into an HTTP request in the same way as the SOAP message</a:t>
            </a:r>
          </a:p>
        </p:txBody>
      </p:sp>
    </p:spTree>
    <p:extLst>
      <p:ext uri="{BB962C8B-B14F-4D97-AF65-F5344CB8AC3E}">
        <p14:creationId xmlns:p14="http://schemas.microsoft.com/office/powerpoint/2010/main" val="7236060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US" smtClean="0"/>
              <a:t>A possible solution</a:t>
            </a:r>
            <a:endParaRPr lang="en-US"/>
          </a:p>
        </p:txBody>
      </p:sp>
      <p:sp>
        <p:nvSpPr>
          <p:cNvPr id="2" name="Content Placeholder 1"/>
          <p:cNvSpPr>
            <a:spLocks noGrp="1"/>
          </p:cNvSpPr>
          <p:nvPr>
            <p:ph idx="1"/>
          </p:nvPr>
        </p:nvSpPr>
        <p:spPr/>
        <p:txBody>
          <a:bodyPr/>
          <a:lstStyle/>
          <a:p>
            <a:pPr marL="0" indent="0">
              <a:buNone/>
            </a:pPr>
            <a:r>
              <a:rPr lang="en-US" dirty="0" smtClean="0"/>
              <a:t>Problems with this approach:</a:t>
            </a:r>
          </a:p>
          <a:p>
            <a:pPr lvl="1"/>
            <a:r>
              <a:rPr lang="en-US" dirty="0" smtClean="0"/>
              <a:t>handling the message implies dragging the attachment along, which can have performance implications for large messages</a:t>
            </a:r>
          </a:p>
          <a:p>
            <a:pPr lvl="1"/>
            <a:r>
              <a:rPr lang="en-US" dirty="0" smtClean="0"/>
              <a:t>scalability can be seriously affected as the attachment is sent in one go (no streaming)</a:t>
            </a:r>
          </a:p>
          <a:p>
            <a:pPr lvl="1"/>
            <a:r>
              <a:rPr lang="en-US" dirty="0" smtClean="0"/>
              <a:t>not all SOAP implementations support attachments</a:t>
            </a:r>
          </a:p>
          <a:p>
            <a:pPr lvl="1"/>
            <a:r>
              <a:rPr lang="en-US" dirty="0" smtClean="0"/>
              <a:t>SOAP engines must be extended to deal with MIME types (not too complex but it adds overhead)</a:t>
            </a:r>
          </a:p>
          <a:p>
            <a:pPr marL="0" indent="0">
              <a:buNone/>
            </a:pPr>
            <a:r>
              <a:rPr lang="en-US" dirty="0" smtClean="0"/>
              <a:t>There are alternative proposals like DIME of Microsoft (Direct Internet Message Encapsulation) and WS-attachments</a:t>
            </a:r>
            <a:endParaRPr lang="en-US" dirty="0"/>
          </a:p>
        </p:txBody>
      </p:sp>
    </p:spTree>
    <p:extLst>
      <p:ext uri="{BB962C8B-B14F-4D97-AF65-F5344CB8AC3E}">
        <p14:creationId xmlns:p14="http://schemas.microsoft.com/office/powerpoint/2010/main" val="5798690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4"/>
          <p:cNvSpPr>
            <a:spLocks noChangeArrowheads="1"/>
          </p:cNvSpPr>
          <p:nvPr/>
        </p:nvSpPr>
        <p:spPr bwMode="auto">
          <a:xfrm>
            <a:off x="192088" y="2575830"/>
            <a:ext cx="8610600" cy="997095"/>
          </a:xfrm>
          <a:prstGeom prst="rect">
            <a:avLst/>
          </a:prstGeom>
          <a:solidFill>
            <a:srgbClr val="FF6600"/>
          </a:solidFill>
          <a:ln w="9525">
            <a:solidFill>
              <a:schemeClr val="tx1"/>
            </a:solidFill>
            <a:miter lim="800000"/>
            <a:headEnd/>
            <a:tailEnd/>
          </a:ln>
          <a:effectLst/>
          <a:extLst/>
        </p:spPr>
        <p:txBody>
          <a:bodyPr wrap="none" anchor="ctr"/>
          <a:lstStyle/>
          <a:p>
            <a:endParaRPr lang="en-US"/>
          </a:p>
        </p:txBody>
      </p:sp>
      <p:sp>
        <p:nvSpPr>
          <p:cNvPr id="16" name="Rectangle 24"/>
          <p:cNvSpPr>
            <a:spLocks noChangeArrowheads="1"/>
          </p:cNvSpPr>
          <p:nvPr/>
        </p:nvSpPr>
        <p:spPr bwMode="auto">
          <a:xfrm>
            <a:off x="192088" y="5329714"/>
            <a:ext cx="8610600" cy="937744"/>
          </a:xfrm>
          <a:prstGeom prst="rect">
            <a:avLst/>
          </a:prstGeom>
          <a:solidFill>
            <a:srgbClr val="FF6600"/>
          </a:solidFill>
          <a:ln w="9525">
            <a:solidFill>
              <a:schemeClr val="tx1"/>
            </a:solidFill>
            <a:miter lim="800000"/>
            <a:headEnd/>
            <a:tailEnd/>
          </a:ln>
          <a:effectLst/>
          <a:extLst/>
        </p:spPr>
        <p:txBody>
          <a:bodyPr wrap="none" anchor="ctr"/>
          <a:lstStyle/>
          <a:p>
            <a:endParaRPr lang="en-US"/>
          </a:p>
        </p:txBody>
      </p:sp>
      <p:sp>
        <p:nvSpPr>
          <p:cNvPr id="14" name="Rectangle 24"/>
          <p:cNvSpPr>
            <a:spLocks noChangeArrowheads="1"/>
          </p:cNvSpPr>
          <p:nvPr/>
        </p:nvSpPr>
        <p:spPr bwMode="auto">
          <a:xfrm>
            <a:off x="192088" y="1782722"/>
            <a:ext cx="8610600" cy="793109"/>
          </a:xfrm>
          <a:prstGeom prst="rect">
            <a:avLst/>
          </a:prstGeom>
          <a:solidFill>
            <a:srgbClr val="17BAC1"/>
          </a:solidFill>
          <a:ln w="9525">
            <a:solidFill>
              <a:schemeClr val="tx1"/>
            </a:solidFill>
            <a:miter lim="800000"/>
            <a:headEnd/>
            <a:tailEnd/>
          </a:ln>
          <a:effectLst/>
          <a:extLst/>
        </p:spPr>
        <p:txBody>
          <a:bodyPr wrap="none" anchor="ctr"/>
          <a:lstStyle/>
          <a:p>
            <a:endParaRPr lang="en-US"/>
          </a:p>
        </p:txBody>
      </p:sp>
      <p:sp>
        <p:nvSpPr>
          <p:cNvPr id="13" name="Rectangle 24"/>
          <p:cNvSpPr>
            <a:spLocks noChangeArrowheads="1"/>
          </p:cNvSpPr>
          <p:nvPr/>
        </p:nvSpPr>
        <p:spPr bwMode="auto">
          <a:xfrm>
            <a:off x="209400" y="3572926"/>
            <a:ext cx="8593288" cy="1756788"/>
          </a:xfrm>
          <a:prstGeom prst="rect">
            <a:avLst/>
          </a:prstGeom>
          <a:solidFill>
            <a:srgbClr val="99CC00"/>
          </a:solidFill>
          <a:ln w="9525">
            <a:solidFill>
              <a:schemeClr val="tx1"/>
            </a:solidFill>
            <a:miter lim="800000"/>
            <a:headEnd/>
            <a:tailEnd/>
          </a:ln>
          <a:effectLst/>
          <a:extLst/>
        </p:spPr>
        <p:txBody>
          <a:bodyPr wrap="none" anchor="ctr"/>
          <a:lstStyle/>
          <a:p>
            <a:endParaRPr lang="en-US"/>
          </a:p>
        </p:txBody>
      </p:sp>
      <p:sp>
        <p:nvSpPr>
          <p:cNvPr id="201730" name="Rectangle 2"/>
          <p:cNvSpPr>
            <a:spLocks noGrp="1" noChangeArrowheads="1"/>
          </p:cNvSpPr>
          <p:nvPr>
            <p:ph type="title"/>
          </p:nvPr>
        </p:nvSpPr>
        <p:spPr/>
        <p:txBody>
          <a:bodyPr/>
          <a:lstStyle/>
          <a:p>
            <a:r>
              <a:rPr lang="en-US" dirty="0" smtClean="0"/>
              <a:t>SOAP with Attachments</a:t>
            </a:r>
            <a:endParaRPr lang="en-US" dirty="0"/>
          </a:p>
        </p:txBody>
      </p:sp>
      <p:sp>
        <p:nvSpPr>
          <p:cNvPr id="17" name="Rectangle 24"/>
          <p:cNvSpPr>
            <a:spLocks noChangeArrowheads="1"/>
          </p:cNvSpPr>
          <p:nvPr/>
        </p:nvSpPr>
        <p:spPr bwMode="auto">
          <a:xfrm>
            <a:off x="192088" y="6267458"/>
            <a:ext cx="8610600" cy="259232"/>
          </a:xfrm>
          <a:prstGeom prst="rect">
            <a:avLst/>
          </a:prstGeom>
          <a:solidFill>
            <a:srgbClr val="99CC00"/>
          </a:solidFill>
          <a:ln w="9525">
            <a:solidFill>
              <a:schemeClr val="tx1"/>
            </a:solidFill>
            <a:miter lim="800000"/>
            <a:headEnd/>
            <a:tailEnd/>
          </a:ln>
          <a:effectLst/>
          <a:extLst/>
        </p:spPr>
        <p:txBody>
          <a:bodyPr wrap="none" anchor="ctr"/>
          <a:lstStyle/>
          <a:p>
            <a:endParaRPr lang="en-US"/>
          </a:p>
        </p:txBody>
      </p:sp>
      <p:sp>
        <p:nvSpPr>
          <p:cNvPr id="201731" name="Rectangle 3"/>
          <p:cNvSpPr>
            <a:spLocks noChangeArrowheads="1"/>
          </p:cNvSpPr>
          <p:nvPr/>
        </p:nvSpPr>
        <p:spPr bwMode="auto">
          <a:xfrm>
            <a:off x="200861" y="1766888"/>
            <a:ext cx="8846377" cy="5024967"/>
          </a:xfrm>
          <a:prstGeom prst="rect">
            <a:avLst/>
          </a:prstGeom>
          <a:noFill/>
          <a:ln>
            <a:noFill/>
          </a:ln>
          <a:effectLst/>
        </p:spPr>
        <p:txBody>
          <a:bodyPr wrap="square">
            <a:spAutoFit/>
          </a:bodyPr>
          <a:lstStyle/>
          <a:p>
            <a:pPr algn="l">
              <a:lnSpc>
                <a:spcPct val="80000"/>
              </a:lnSpc>
            </a:pPr>
            <a:r>
              <a:rPr lang="en-US" sz="1600" b="0" dirty="0">
                <a:latin typeface="Courier New"/>
                <a:cs typeface="Courier New"/>
              </a:rPr>
              <a:t>MIME-Version: 1.0</a:t>
            </a:r>
          </a:p>
          <a:p>
            <a:pPr algn="l">
              <a:lnSpc>
                <a:spcPct val="80000"/>
              </a:lnSpc>
            </a:pPr>
            <a:r>
              <a:rPr lang="en-US" sz="1600" b="0" dirty="0" smtClean="0">
                <a:latin typeface="Courier New"/>
                <a:cs typeface="Courier New"/>
              </a:rPr>
              <a:t>Content</a:t>
            </a:r>
            <a:r>
              <a:rPr lang="en-US" sz="1600" b="0" dirty="0">
                <a:latin typeface="Courier New"/>
                <a:cs typeface="Courier New"/>
              </a:rPr>
              <a:t>-Type: Multipart/Related; boundary=</a:t>
            </a:r>
            <a:r>
              <a:rPr lang="en-US" sz="1600" b="0" dirty="0" err="1">
                <a:latin typeface="Courier New"/>
                <a:cs typeface="Courier New"/>
              </a:rPr>
              <a:t>MIME_boundary</a:t>
            </a:r>
            <a:r>
              <a:rPr lang="en-US" sz="1600" b="0" dirty="0">
                <a:latin typeface="Courier New"/>
                <a:cs typeface="Courier New"/>
              </a:rPr>
              <a:t>; type=text/xml;</a:t>
            </a:r>
          </a:p>
          <a:p>
            <a:pPr algn="l">
              <a:lnSpc>
                <a:spcPct val="80000"/>
              </a:lnSpc>
            </a:pPr>
            <a:r>
              <a:rPr lang="en-US" sz="1600" b="0" dirty="0">
                <a:latin typeface="Courier New"/>
                <a:cs typeface="Courier New"/>
              </a:rPr>
              <a:t>  </a:t>
            </a:r>
            <a:r>
              <a:rPr lang="en-US" sz="1600" b="0" dirty="0" smtClean="0">
                <a:latin typeface="Courier New"/>
                <a:cs typeface="Courier New"/>
              </a:rPr>
              <a:t>start</a:t>
            </a:r>
            <a:r>
              <a:rPr lang="en-US" sz="1600" b="0" dirty="0">
                <a:latin typeface="Courier New"/>
                <a:cs typeface="Courier New"/>
              </a:rPr>
              <a:t>="&lt;claim061400a.xml@claiming-it.com</a:t>
            </a:r>
            <a:r>
              <a:rPr lang="en-US" sz="1600" b="0" dirty="0" smtClean="0">
                <a:latin typeface="Courier New"/>
                <a:cs typeface="Courier New"/>
              </a:rPr>
              <a:t>&gt;”</a:t>
            </a:r>
            <a:endParaRPr lang="en-US" sz="1600" b="0" dirty="0">
              <a:latin typeface="Courier New"/>
              <a:cs typeface="Courier New"/>
            </a:endParaRPr>
          </a:p>
          <a:p>
            <a:pPr algn="l">
              <a:lnSpc>
                <a:spcPct val="80000"/>
              </a:lnSpc>
            </a:pPr>
            <a:r>
              <a:rPr lang="en-US" sz="1600" b="0" dirty="0" smtClean="0">
                <a:latin typeface="Courier New"/>
                <a:cs typeface="Courier New"/>
              </a:rPr>
              <a:t>Content</a:t>
            </a:r>
            <a:r>
              <a:rPr lang="en-US" sz="1600" b="0" dirty="0">
                <a:latin typeface="Courier New"/>
                <a:cs typeface="Courier New"/>
              </a:rPr>
              <a:t>-Description: This is the optional message description.</a:t>
            </a:r>
          </a:p>
          <a:p>
            <a:pPr algn="l">
              <a:lnSpc>
                <a:spcPct val="80000"/>
              </a:lnSpc>
            </a:pPr>
            <a:r>
              <a:rPr lang="en-US" sz="1600" b="0" dirty="0" smtClean="0">
                <a:latin typeface="Courier New"/>
                <a:cs typeface="Courier New"/>
              </a:rPr>
              <a:t>-</a:t>
            </a:r>
            <a:r>
              <a:rPr lang="en-US" sz="1600" b="0" dirty="0">
                <a:latin typeface="Courier New"/>
                <a:cs typeface="Courier New"/>
              </a:rPr>
              <a:t>-</a:t>
            </a:r>
            <a:r>
              <a:rPr lang="en-US" sz="1600" b="0" dirty="0" err="1">
                <a:latin typeface="Courier New"/>
                <a:cs typeface="Courier New"/>
              </a:rPr>
              <a:t>MIME_boundary</a:t>
            </a:r>
            <a:endParaRPr lang="en-US" sz="1600" b="0" dirty="0">
              <a:latin typeface="Courier New"/>
              <a:cs typeface="Courier New"/>
            </a:endParaRPr>
          </a:p>
          <a:p>
            <a:pPr algn="l">
              <a:lnSpc>
                <a:spcPct val="80000"/>
              </a:lnSpc>
            </a:pPr>
            <a:r>
              <a:rPr lang="en-US" sz="1600" b="0" dirty="0" smtClean="0">
                <a:latin typeface="Courier New"/>
                <a:cs typeface="Courier New"/>
              </a:rPr>
              <a:t>Content</a:t>
            </a:r>
            <a:r>
              <a:rPr lang="en-US" sz="1600" b="0" dirty="0">
                <a:latin typeface="Courier New"/>
                <a:cs typeface="Courier New"/>
              </a:rPr>
              <a:t>-Type: text/xml; charset=UTF-8</a:t>
            </a:r>
          </a:p>
          <a:p>
            <a:pPr algn="l">
              <a:lnSpc>
                <a:spcPct val="80000"/>
              </a:lnSpc>
            </a:pPr>
            <a:r>
              <a:rPr lang="en-US" sz="1600" b="0" dirty="0" smtClean="0">
                <a:latin typeface="Courier New"/>
                <a:cs typeface="Courier New"/>
              </a:rPr>
              <a:t>Content</a:t>
            </a:r>
            <a:r>
              <a:rPr lang="en-US" sz="1600" b="0" dirty="0">
                <a:latin typeface="Courier New"/>
                <a:cs typeface="Courier New"/>
              </a:rPr>
              <a:t>-Transfer-Encoding: 8bit</a:t>
            </a:r>
          </a:p>
          <a:p>
            <a:pPr algn="l">
              <a:lnSpc>
                <a:spcPct val="80000"/>
              </a:lnSpc>
            </a:pPr>
            <a:r>
              <a:rPr lang="en-US" sz="1600" b="0" dirty="0" smtClean="0">
                <a:latin typeface="Courier New"/>
                <a:cs typeface="Courier New"/>
              </a:rPr>
              <a:t>Content</a:t>
            </a:r>
            <a:r>
              <a:rPr lang="en-US" sz="1600" b="0" dirty="0">
                <a:latin typeface="Courier New"/>
                <a:cs typeface="Courier New"/>
              </a:rPr>
              <a:t>-ID: &lt;claim061400a.xml@claiming-it.com&gt;</a:t>
            </a:r>
          </a:p>
          <a:p>
            <a:pPr algn="l">
              <a:lnSpc>
                <a:spcPct val="80000"/>
              </a:lnSpc>
            </a:pPr>
            <a:endParaRPr lang="en-US" sz="1600" b="0" dirty="0">
              <a:latin typeface="Courier New"/>
              <a:cs typeface="Courier New"/>
            </a:endParaRPr>
          </a:p>
          <a:p>
            <a:pPr algn="l">
              <a:lnSpc>
                <a:spcPct val="80000"/>
              </a:lnSpc>
            </a:pPr>
            <a:r>
              <a:rPr lang="en-US" sz="1600" b="0" dirty="0" smtClean="0">
                <a:latin typeface="Courier New"/>
                <a:cs typeface="Courier New"/>
              </a:rPr>
              <a:t>&lt;</a:t>
            </a:r>
            <a:r>
              <a:rPr lang="en-US" sz="1600" b="0" dirty="0">
                <a:latin typeface="Courier New"/>
                <a:cs typeface="Courier New"/>
              </a:rPr>
              <a:t>?xml version='1.0' ?&gt;</a:t>
            </a:r>
          </a:p>
          <a:p>
            <a:pPr algn="l">
              <a:lnSpc>
                <a:spcPct val="80000"/>
              </a:lnSpc>
            </a:pPr>
            <a:r>
              <a:rPr lang="en-US" sz="1600" b="0" dirty="0" smtClean="0">
                <a:latin typeface="Courier New"/>
                <a:cs typeface="Courier New"/>
              </a:rPr>
              <a:t>&lt;</a:t>
            </a:r>
            <a:r>
              <a:rPr lang="en-US" sz="1600" b="0" dirty="0" err="1">
                <a:latin typeface="Courier New"/>
                <a:cs typeface="Courier New"/>
              </a:rPr>
              <a:t>SOAP-ENV:Envelope</a:t>
            </a:r>
            <a:endParaRPr lang="en-US" sz="1600" b="0" dirty="0">
              <a:latin typeface="Courier New"/>
              <a:cs typeface="Courier New"/>
            </a:endParaRPr>
          </a:p>
          <a:p>
            <a:pPr algn="l">
              <a:lnSpc>
                <a:spcPct val="80000"/>
              </a:lnSpc>
            </a:pPr>
            <a:r>
              <a:rPr lang="en-US" sz="1600" b="0" dirty="0" smtClean="0">
                <a:latin typeface="Courier New"/>
                <a:cs typeface="Courier New"/>
              </a:rPr>
              <a:t>  </a:t>
            </a:r>
            <a:r>
              <a:rPr lang="en-US" sz="1600" b="0" dirty="0" err="1">
                <a:latin typeface="Courier New"/>
                <a:cs typeface="Courier New"/>
              </a:rPr>
              <a:t>xmlns:SOAP-ENV</a:t>
            </a:r>
            <a:r>
              <a:rPr lang="en-US" sz="1600" b="0" dirty="0">
                <a:latin typeface="Courier New"/>
                <a:cs typeface="Courier New"/>
              </a:rPr>
              <a:t>="http://</a:t>
            </a:r>
            <a:r>
              <a:rPr lang="en-US" sz="1600" b="0" dirty="0" err="1">
                <a:latin typeface="Courier New"/>
                <a:cs typeface="Courier New"/>
              </a:rPr>
              <a:t>schemas.xmlsoap.org</a:t>
            </a:r>
            <a:r>
              <a:rPr lang="en-US" sz="1600" b="0" dirty="0">
                <a:latin typeface="Courier New"/>
                <a:cs typeface="Courier New"/>
              </a:rPr>
              <a:t>/soap/envelope/"&gt;</a:t>
            </a:r>
          </a:p>
          <a:p>
            <a:pPr algn="l">
              <a:lnSpc>
                <a:spcPct val="80000"/>
              </a:lnSpc>
            </a:pP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lnSpc>
                <a:spcPct val="80000"/>
              </a:lnSpc>
            </a:pPr>
            <a:r>
              <a:rPr lang="en-US" sz="1600" b="0" dirty="0" smtClean="0">
                <a:latin typeface="Courier New"/>
                <a:cs typeface="Courier New"/>
              </a:rPr>
              <a:t>    ..</a:t>
            </a:r>
            <a:r>
              <a:rPr lang="en-US" sz="1600" b="0" dirty="0">
                <a:latin typeface="Courier New"/>
                <a:cs typeface="Courier New"/>
              </a:rPr>
              <a:t>.</a:t>
            </a:r>
          </a:p>
          <a:p>
            <a:pPr algn="l">
              <a:lnSpc>
                <a:spcPct val="80000"/>
              </a:lnSpc>
            </a:pP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theSignedForm</a:t>
            </a:r>
            <a:r>
              <a:rPr lang="en-US" sz="1600" b="0" dirty="0">
                <a:latin typeface="Courier New"/>
                <a:cs typeface="Courier New"/>
              </a:rPr>
              <a:t> </a:t>
            </a:r>
            <a:r>
              <a:rPr lang="en-US" sz="1600" b="0" dirty="0" err="1">
                <a:latin typeface="Courier New"/>
                <a:cs typeface="Courier New"/>
              </a:rPr>
              <a:t>href</a:t>
            </a:r>
            <a:r>
              <a:rPr lang="en-US" sz="1600" b="0" dirty="0">
                <a:latin typeface="Courier New"/>
                <a:cs typeface="Courier New"/>
              </a:rPr>
              <a:t>="cid:claim061400a.tiff@claiming-it.com"/&gt;</a:t>
            </a:r>
          </a:p>
          <a:p>
            <a:pPr algn="l">
              <a:lnSpc>
                <a:spcPct val="80000"/>
              </a:lnSpc>
            </a:pPr>
            <a:r>
              <a:rPr lang="en-US" sz="1600" b="0" dirty="0" smtClean="0">
                <a:latin typeface="Courier New"/>
                <a:cs typeface="Courier New"/>
              </a:rPr>
              <a:t>    ..</a:t>
            </a:r>
            <a:r>
              <a:rPr lang="en-US" sz="1600" b="0" dirty="0">
                <a:latin typeface="Courier New"/>
                <a:cs typeface="Courier New"/>
              </a:rPr>
              <a:t>.</a:t>
            </a:r>
          </a:p>
          <a:p>
            <a:pPr algn="l">
              <a:lnSpc>
                <a:spcPct val="80000"/>
              </a:lnSpc>
            </a:pPr>
            <a:r>
              <a:rPr lang="en-US" sz="1600" b="0" dirty="0" smtClean="0">
                <a:latin typeface="Courier New"/>
                <a:cs typeface="Courier New"/>
              </a:rPr>
              <a:t>  </a:t>
            </a:r>
            <a:r>
              <a:rPr lang="en-US" sz="1600" b="0" dirty="0">
                <a:latin typeface="Courier New"/>
                <a:cs typeface="Courier New"/>
              </a:rPr>
              <a:t>&lt;/</a:t>
            </a:r>
            <a:r>
              <a:rPr lang="en-US" sz="1600" b="0" dirty="0" err="1">
                <a:latin typeface="Courier New"/>
                <a:cs typeface="Courier New"/>
              </a:rPr>
              <a:t>SOAP-ENV:Body</a:t>
            </a:r>
            <a:r>
              <a:rPr lang="en-US" sz="1600" b="0" dirty="0">
                <a:latin typeface="Courier New"/>
                <a:cs typeface="Courier New"/>
              </a:rPr>
              <a:t>&gt;</a:t>
            </a:r>
          </a:p>
          <a:p>
            <a:pPr algn="l">
              <a:lnSpc>
                <a:spcPct val="80000"/>
              </a:lnSpc>
            </a:pPr>
            <a:r>
              <a:rPr lang="en-US" sz="1600" b="0" dirty="0" smtClean="0">
                <a:latin typeface="Courier New"/>
                <a:cs typeface="Courier New"/>
              </a:rPr>
              <a:t>&lt;</a:t>
            </a:r>
            <a:r>
              <a:rPr lang="en-US" sz="1600" b="0" dirty="0">
                <a:latin typeface="Courier New"/>
                <a:cs typeface="Courier New"/>
              </a:rPr>
              <a:t>/</a:t>
            </a:r>
            <a:r>
              <a:rPr lang="en-US" sz="1600" b="0" dirty="0" err="1">
                <a:latin typeface="Courier New"/>
                <a:cs typeface="Courier New"/>
              </a:rPr>
              <a:t>SOAP-ENV:Envelope</a:t>
            </a:r>
            <a:r>
              <a:rPr lang="en-US" sz="1600" b="0" dirty="0">
                <a:latin typeface="Courier New"/>
                <a:cs typeface="Courier New"/>
              </a:rPr>
              <a:t>&gt;</a:t>
            </a:r>
          </a:p>
          <a:p>
            <a:pPr algn="l">
              <a:lnSpc>
                <a:spcPct val="80000"/>
              </a:lnSpc>
            </a:pPr>
            <a:r>
              <a:rPr lang="en-US" sz="1600" b="0" dirty="0" smtClean="0">
                <a:latin typeface="Courier New"/>
                <a:cs typeface="Courier New"/>
              </a:rPr>
              <a:t>-</a:t>
            </a:r>
            <a:r>
              <a:rPr lang="en-US" sz="1600" b="0" dirty="0">
                <a:latin typeface="Courier New"/>
                <a:cs typeface="Courier New"/>
              </a:rPr>
              <a:t>-</a:t>
            </a:r>
            <a:r>
              <a:rPr lang="en-US" sz="1600" b="0" dirty="0" err="1">
                <a:latin typeface="Courier New"/>
                <a:cs typeface="Courier New"/>
              </a:rPr>
              <a:t>MIME_boundary</a:t>
            </a:r>
            <a:endParaRPr lang="en-US" sz="1600" b="0" dirty="0">
              <a:latin typeface="Courier New"/>
              <a:cs typeface="Courier New"/>
            </a:endParaRPr>
          </a:p>
          <a:p>
            <a:pPr algn="l">
              <a:lnSpc>
                <a:spcPct val="80000"/>
              </a:lnSpc>
            </a:pPr>
            <a:r>
              <a:rPr lang="en-US" sz="1600" b="0" dirty="0" smtClean="0">
                <a:latin typeface="Courier New"/>
                <a:cs typeface="Courier New"/>
              </a:rPr>
              <a:t>Content</a:t>
            </a:r>
            <a:r>
              <a:rPr lang="en-US" sz="1600" b="0" dirty="0">
                <a:latin typeface="Courier New"/>
                <a:cs typeface="Courier New"/>
              </a:rPr>
              <a:t>-Type: image/tiff</a:t>
            </a:r>
          </a:p>
          <a:p>
            <a:pPr algn="l">
              <a:lnSpc>
                <a:spcPct val="80000"/>
              </a:lnSpc>
            </a:pPr>
            <a:r>
              <a:rPr lang="en-US" sz="1600" b="0" dirty="0" smtClean="0">
                <a:latin typeface="Courier New"/>
                <a:cs typeface="Courier New"/>
              </a:rPr>
              <a:t>Content</a:t>
            </a:r>
            <a:r>
              <a:rPr lang="en-US" sz="1600" b="0" dirty="0">
                <a:latin typeface="Courier New"/>
                <a:cs typeface="Courier New"/>
              </a:rPr>
              <a:t>-Transfer-Encoding: binary</a:t>
            </a:r>
          </a:p>
          <a:p>
            <a:pPr algn="l">
              <a:lnSpc>
                <a:spcPct val="80000"/>
              </a:lnSpc>
            </a:pPr>
            <a:r>
              <a:rPr lang="en-US" sz="1600" b="0" dirty="0" smtClean="0">
                <a:latin typeface="Courier New"/>
                <a:cs typeface="Courier New"/>
              </a:rPr>
              <a:t>Content</a:t>
            </a:r>
            <a:r>
              <a:rPr lang="en-US" sz="1600" b="0" dirty="0">
                <a:latin typeface="Courier New"/>
                <a:cs typeface="Courier New"/>
              </a:rPr>
              <a:t>-ID: &lt;claim061400a.tiff@claiming-it.com&gt;</a:t>
            </a:r>
          </a:p>
          <a:p>
            <a:pPr algn="l">
              <a:lnSpc>
                <a:spcPct val="80000"/>
              </a:lnSpc>
            </a:pPr>
            <a:endParaRPr lang="en-US" sz="1600" b="0" dirty="0">
              <a:latin typeface="Courier New"/>
              <a:cs typeface="Courier New"/>
            </a:endParaRPr>
          </a:p>
          <a:p>
            <a:pPr algn="l">
              <a:lnSpc>
                <a:spcPct val="80000"/>
              </a:lnSpc>
            </a:pPr>
            <a:r>
              <a:rPr lang="en-US" sz="1600" b="0" dirty="0" smtClean="0">
                <a:latin typeface="Courier New"/>
                <a:cs typeface="Courier New"/>
              </a:rPr>
              <a:t>.</a:t>
            </a:r>
            <a:r>
              <a:rPr lang="en-US" sz="1600" b="0" dirty="0">
                <a:latin typeface="Courier New"/>
                <a:cs typeface="Courier New"/>
              </a:rPr>
              <a:t>..binary TIFF image...</a:t>
            </a:r>
          </a:p>
          <a:p>
            <a:pPr algn="l">
              <a:lnSpc>
                <a:spcPct val="80000"/>
              </a:lnSpc>
            </a:pPr>
            <a:r>
              <a:rPr lang="en-US" sz="1600" b="0" dirty="0" smtClean="0">
                <a:latin typeface="Courier New"/>
                <a:cs typeface="Courier New"/>
              </a:rPr>
              <a:t>-</a:t>
            </a:r>
            <a:r>
              <a:rPr lang="en-US" sz="1600" b="0" dirty="0">
                <a:latin typeface="Courier New"/>
                <a:cs typeface="Courier New"/>
              </a:rPr>
              <a:t>-</a:t>
            </a:r>
            <a:r>
              <a:rPr lang="en-US" sz="1600" b="0" dirty="0" err="1">
                <a:latin typeface="Courier New"/>
                <a:cs typeface="Courier New"/>
              </a:rPr>
              <a:t>MIME_boundary</a:t>
            </a:r>
            <a:r>
              <a:rPr lang="en-US" sz="1600" b="0" dirty="0">
                <a:latin typeface="Courier New"/>
                <a:cs typeface="Courier New"/>
              </a:rPr>
              <a:t>--</a:t>
            </a:r>
          </a:p>
        </p:txBody>
      </p:sp>
    </p:spTree>
    <p:extLst>
      <p:ext uri="{BB962C8B-B14F-4D97-AF65-F5344CB8AC3E}">
        <p14:creationId xmlns:p14="http://schemas.microsoft.com/office/powerpoint/2010/main" val="27595692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4" grpId="0" animBg="1"/>
      <p:bldP spid="13"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r>
              <a:rPr lang="cy-GB" dirty="0"/>
              <a:t>What’s the </a:t>
            </a:r>
            <a:r>
              <a:rPr lang="cy-GB" dirty="0" smtClean="0"/>
              <a:t>Difference?</a:t>
            </a:r>
            <a:endParaRPr lang="en-US" dirty="0"/>
          </a:p>
        </p:txBody>
      </p:sp>
      <p:sp>
        <p:nvSpPr>
          <p:cNvPr id="227331" name="Rectangle 3"/>
          <p:cNvSpPr>
            <a:spLocks noGrp="1" noChangeArrowheads="1"/>
          </p:cNvSpPr>
          <p:nvPr>
            <p:ph type="body" idx="1"/>
          </p:nvPr>
        </p:nvSpPr>
        <p:spPr/>
        <p:txBody>
          <a:bodyPr/>
          <a:lstStyle/>
          <a:p>
            <a:pPr marL="0" indent="0">
              <a:buNone/>
            </a:pPr>
            <a:r>
              <a:rPr lang="cy-GB" sz="2400" dirty="0"/>
              <a:t>Web Based Services</a:t>
            </a:r>
          </a:p>
          <a:p>
            <a:pPr lvl="1"/>
            <a:r>
              <a:rPr lang="cy-GB" sz="2000" dirty="0"/>
              <a:t>Services offered through a Web site</a:t>
            </a:r>
          </a:p>
          <a:p>
            <a:pPr lvl="1"/>
            <a:endParaRPr lang="cy-GB" sz="2000" dirty="0"/>
          </a:p>
          <a:p>
            <a:pPr marL="0" indent="0">
              <a:buNone/>
            </a:pPr>
            <a:endParaRPr lang="cy-GB" sz="2400" dirty="0"/>
          </a:p>
          <a:p>
            <a:pPr marL="0" indent="0">
              <a:buNone/>
            </a:pPr>
            <a:r>
              <a:rPr lang="cy-GB" sz="2400" dirty="0"/>
              <a:t>Web Services</a:t>
            </a:r>
          </a:p>
          <a:p>
            <a:pPr lvl="1"/>
            <a:r>
              <a:rPr lang="cy-GB" sz="2000" dirty="0"/>
              <a:t>Services offered through Web standardised protocols</a:t>
            </a:r>
            <a:endParaRPr lang="en-US" sz="2000" dirty="0"/>
          </a:p>
        </p:txBody>
      </p:sp>
      <p:sp>
        <p:nvSpPr>
          <p:cNvPr id="227332" name="Rectangle 4"/>
          <p:cNvSpPr>
            <a:spLocks noChangeArrowheads="1"/>
          </p:cNvSpPr>
          <p:nvPr/>
        </p:nvSpPr>
        <p:spPr bwMode="auto">
          <a:xfrm>
            <a:off x="1403350" y="5187950"/>
            <a:ext cx="1325563" cy="7493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cy-GB"/>
          </a:p>
          <a:p>
            <a:r>
              <a:rPr lang="cy-GB"/>
              <a:t>Client</a:t>
            </a:r>
          </a:p>
          <a:p>
            <a:endParaRPr lang="en-US"/>
          </a:p>
        </p:txBody>
      </p:sp>
      <p:sp>
        <p:nvSpPr>
          <p:cNvPr id="227333" name="Rectangle 5"/>
          <p:cNvSpPr>
            <a:spLocks noChangeArrowheads="1"/>
          </p:cNvSpPr>
          <p:nvPr/>
        </p:nvSpPr>
        <p:spPr bwMode="auto">
          <a:xfrm>
            <a:off x="5940425" y="5187950"/>
            <a:ext cx="1325563" cy="7493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cy-GB"/>
          </a:p>
          <a:p>
            <a:r>
              <a:rPr lang="cy-GB"/>
              <a:t>Server</a:t>
            </a:r>
          </a:p>
          <a:p>
            <a:endParaRPr lang="en-US"/>
          </a:p>
        </p:txBody>
      </p:sp>
      <p:sp>
        <p:nvSpPr>
          <p:cNvPr id="227334" name="Rectangle 6"/>
          <p:cNvSpPr>
            <a:spLocks noChangeArrowheads="1"/>
          </p:cNvSpPr>
          <p:nvPr/>
        </p:nvSpPr>
        <p:spPr bwMode="auto">
          <a:xfrm>
            <a:off x="1403350" y="2746375"/>
            <a:ext cx="1325563" cy="962025"/>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cy-GB" dirty="0"/>
          </a:p>
          <a:p>
            <a:r>
              <a:rPr lang="cy-GB" dirty="0"/>
              <a:t>Web Browser</a:t>
            </a:r>
          </a:p>
          <a:p>
            <a:endParaRPr lang="en-US" dirty="0"/>
          </a:p>
        </p:txBody>
      </p:sp>
      <p:sp>
        <p:nvSpPr>
          <p:cNvPr id="227335" name="Rectangle 7"/>
          <p:cNvSpPr>
            <a:spLocks noChangeArrowheads="1"/>
          </p:cNvSpPr>
          <p:nvPr/>
        </p:nvSpPr>
        <p:spPr bwMode="auto">
          <a:xfrm>
            <a:off x="5940425" y="2852738"/>
            <a:ext cx="1325563" cy="7493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cy-GB"/>
          </a:p>
          <a:p>
            <a:r>
              <a:rPr lang="cy-GB"/>
              <a:t>Web Server</a:t>
            </a:r>
          </a:p>
          <a:p>
            <a:endParaRPr lang="en-US"/>
          </a:p>
        </p:txBody>
      </p:sp>
      <p:sp>
        <p:nvSpPr>
          <p:cNvPr id="227336" name="Rectangle 8"/>
          <p:cNvSpPr>
            <a:spLocks noChangeArrowheads="1"/>
          </p:cNvSpPr>
          <p:nvPr/>
        </p:nvSpPr>
        <p:spPr bwMode="auto">
          <a:xfrm>
            <a:off x="4071938" y="2811890"/>
            <a:ext cx="792905" cy="830997"/>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sz="1600" dirty="0"/>
              <a:t>HTML</a:t>
            </a:r>
          </a:p>
          <a:p>
            <a:endParaRPr lang="cy-GB" sz="1600" dirty="0"/>
          </a:p>
          <a:p>
            <a:r>
              <a:rPr lang="cy-GB" sz="1600" dirty="0"/>
              <a:t>HTTP</a:t>
            </a:r>
            <a:endParaRPr lang="en-US" sz="1600" dirty="0"/>
          </a:p>
        </p:txBody>
      </p:sp>
      <p:grpSp>
        <p:nvGrpSpPr>
          <p:cNvPr id="227341" name="Group 13"/>
          <p:cNvGrpSpPr>
            <a:grpSpLocks/>
          </p:cNvGrpSpPr>
          <p:nvPr/>
        </p:nvGrpSpPr>
        <p:grpSpPr bwMode="auto">
          <a:xfrm>
            <a:off x="4140197" y="5146679"/>
            <a:ext cx="730250" cy="830263"/>
            <a:chOff x="2608" y="3223"/>
            <a:chExt cx="460" cy="523"/>
          </a:xfrm>
        </p:grpSpPr>
        <p:sp>
          <p:nvSpPr>
            <p:cNvPr id="227337" name="Rectangle 9"/>
            <p:cNvSpPr>
              <a:spLocks noChangeArrowheads="1"/>
            </p:cNvSpPr>
            <p:nvPr/>
          </p:nvSpPr>
          <p:spPr bwMode="auto">
            <a:xfrm>
              <a:off x="2608" y="3223"/>
              <a:ext cx="460" cy="523"/>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sz="1600" dirty="0"/>
                <a:t>SOAP</a:t>
              </a:r>
            </a:p>
            <a:p>
              <a:r>
                <a:rPr lang="cy-GB" sz="1600" dirty="0"/>
                <a:t>XML</a:t>
              </a:r>
            </a:p>
            <a:p>
              <a:r>
                <a:rPr lang="cy-GB" sz="1600" dirty="0"/>
                <a:t>HTTP</a:t>
              </a:r>
              <a:endParaRPr lang="en-US" sz="1600" dirty="0"/>
            </a:p>
          </p:txBody>
        </p:sp>
        <p:sp>
          <p:nvSpPr>
            <p:cNvPr id="227338" name="Line 10"/>
            <p:cNvSpPr>
              <a:spLocks noChangeShapeType="1"/>
            </p:cNvSpPr>
            <p:nvPr/>
          </p:nvSpPr>
          <p:spPr bwMode="auto">
            <a:xfrm>
              <a:off x="2608" y="3566"/>
              <a:ext cx="453"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sz="1600"/>
            </a:p>
          </p:txBody>
        </p:sp>
        <p:sp>
          <p:nvSpPr>
            <p:cNvPr id="227339" name="Line 11"/>
            <p:cNvSpPr>
              <a:spLocks noChangeShapeType="1"/>
            </p:cNvSpPr>
            <p:nvPr/>
          </p:nvSpPr>
          <p:spPr bwMode="auto">
            <a:xfrm>
              <a:off x="2608" y="3430"/>
              <a:ext cx="453"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sz="1600"/>
            </a:p>
          </p:txBody>
        </p:sp>
      </p:grpSp>
      <p:sp>
        <p:nvSpPr>
          <p:cNvPr id="227340" name="Line 12"/>
          <p:cNvSpPr>
            <a:spLocks noChangeShapeType="1"/>
          </p:cNvSpPr>
          <p:nvPr/>
        </p:nvSpPr>
        <p:spPr bwMode="auto">
          <a:xfrm>
            <a:off x="4067175" y="3227388"/>
            <a:ext cx="71913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cxnSp>
        <p:nvCxnSpPr>
          <p:cNvPr id="227342" name="AutoShape 14"/>
          <p:cNvCxnSpPr>
            <a:cxnSpLocks noChangeShapeType="1"/>
            <a:stCxn id="227334" idx="3"/>
            <a:endCxn id="227340" idx="0"/>
          </p:cNvCxnSpPr>
          <p:nvPr/>
        </p:nvCxnSpPr>
        <p:spPr bwMode="auto">
          <a:xfrm flipV="1">
            <a:off x="2738438" y="3217863"/>
            <a:ext cx="1328737" cy="9525"/>
          </a:xfrm>
          <a:prstGeom prst="straightConnector1">
            <a:avLst/>
          </a:prstGeom>
          <a:noFill/>
          <a:ln w="190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7343" name="AutoShape 15"/>
          <p:cNvCxnSpPr>
            <a:cxnSpLocks noChangeShapeType="1"/>
            <a:stCxn id="227340" idx="1"/>
            <a:endCxn id="227335" idx="1"/>
          </p:cNvCxnSpPr>
          <p:nvPr/>
        </p:nvCxnSpPr>
        <p:spPr bwMode="auto">
          <a:xfrm flipV="1">
            <a:off x="4786313" y="3227388"/>
            <a:ext cx="1144587" cy="9525"/>
          </a:xfrm>
          <a:prstGeom prst="straightConnector1">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7344" name="AutoShape 16"/>
          <p:cNvCxnSpPr>
            <a:cxnSpLocks noChangeShapeType="1"/>
            <a:stCxn id="227332" idx="3"/>
            <a:endCxn id="227337" idx="1"/>
          </p:cNvCxnSpPr>
          <p:nvPr/>
        </p:nvCxnSpPr>
        <p:spPr bwMode="auto">
          <a:xfrm flipV="1">
            <a:off x="2728913" y="5561811"/>
            <a:ext cx="1411284" cy="789"/>
          </a:xfrm>
          <a:prstGeom prst="straightConnector1">
            <a:avLst/>
          </a:prstGeom>
          <a:noFill/>
          <a:ln w="190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7345" name="AutoShape 17"/>
          <p:cNvCxnSpPr>
            <a:cxnSpLocks noChangeShapeType="1"/>
            <a:stCxn id="227337" idx="3"/>
            <a:endCxn id="227333" idx="1"/>
          </p:cNvCxnSpPr>
          <p:nvPr/>
        </p:nvCxnSpPr>
        <p:spPr bwMode="auto">
          <a:xfrm>
            <a:off x="4870447" y="5561811"/>
            <a:ext cx="1069978" cy="789"/>
          </a:xfrm>
          <a:prstGeom prst="straightConnector1">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3801907805"/>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Rectangle 3"/>
          <p:cNvSpPr>
            <a:spLocks noGrp="1" noChangeArrowheads="1"/>
          </p:cNvSpPr>
          <p:nvPr>
            <p:ph type="body" idx="1"/>
          </p:nvPr>
        </p:nvSpPr>
        <p:spPr/>
        <p:txBody>
          <a:bodyPr/>
          <a:lstStyle/>
          <a:p>
            <a:r>
              <a:rPr lang="en-US" dirty="0"/>
              <a:t>Attachments are relatively easy to include in a message and all proposals (MIME or DIME based) are similar in spirit</a:t>
            </a:r>
          </a:p>
          <a:p>
            <a:r>
              <a:rPr lang="en-US" dirty="0"/>
              <a:t>The differences are in the way data is streamed from the sender to the receiver and how these differences affect efficiency</a:t>
            </a:r>
          </a:p>
          <a:p>
            <a:pPr lvl="1"/>
            <a:r>
              <a:rPr lang="en-US" dirty="0"/>
              <a:t>MIME is optimized for the sender but the receiver has no idea of the size of the message it is receiving as MIME does not include message length for the parts it contains</a:t>
            </a:r>
          </a:p>
          <a:p>
            <a:pPr lvl="1"/>
            <a:r>
              <a:rPr lang="en-US" dirty="0"/>
              <a:t>this may create problems with buffers and memory allocation</a:t>
            </a:r>
          </a:p>
          <a:p>
            <a:pPr lvl="1"/>
            <a:r>
              <a:rPr lang="en-US" dirty="0"/>
              <a:t>it also forces the receiver to parse the entire message in search for the MIME boundaries between the different parts (DIME explicitly specifies the length of each part which can be used to skip what is not relevant</a:t>
            </a:r>
            <a:r>
              <a:rPr lang="en-US" dirty="0" smtClean="0"/>
              <a:t>)</a:t>
            </a:r>
            <a:endParaRPr lang="en-US" dirty="0"/>
          </a:p>
        </p:txBody>
      </p:sp>
      <p:sp>
        <p:nvSpPr>
          <p:cNvPr id="203778" name="Rectangle 2"/>
          <p:cNvSpPr>
            <a:spLocks noGrp="1" noChangeArrowheads="1"/>
          </p:cNvSpPr>
          <p:nvPr>
            <p:ph type="title"/>
          </p:nvPr>
        </p:nvSpPr>
        <p:spPr/>
        <p:txBody>
          <a:bodyPr/>
          <a:lstStyle/>
          <a:p>
            <a:r>
              <a:rPr lang="en-US"/>
              <a:t>The problems with attachments</a:t>
            </a:r>
          </a:p>
        </p:txBody>
      </p:sp>
    </p:spTree>
    <p:extLst>
      <p:ext uri="{BB962C8B-B14F-4D97-AF65-F5344CB8AC3E}">
        <p14:creationId xmlns:p14="http://schemas.microsoft.com/office/powerpoint/2010/main" val="25893042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n-US" smtClean="0"/>
              <a:t>The problems with attachments</a:t>
            </a:r>
            <a:endParaRPr lang="en-US"/>
          </a:p>
        </p:txBody>
      </p:sp>
      <p:sp>
        <p:nvSpPr>
          <p:cNvPr id="203779" name="Rectangle 3"/>
          <p:cNvSpPr>
            <a:spLocks noGrp="1" noChangeArrowheads="1"/>
          </p:cNvSpPr>
          <p:nvPr>
            <p:ph type="body" idx="1"/>
          </p:nvPr>
        </p:nvSpPr>
        <p:spPr/>
        <p:txBody>
          <a:bodyPr/>
          <a:lstStyle/>
          <a:p>
            <a:r>
              <a:rPr lang="en-US" dirty="0" smtClean="0"/>
              <a:t>All these problems can be solved with MIME as it provides mechanisms for adding part lengths and it could conceivably be extended to support some basic form of streaming</a:t>
            </a:r>
          </a:p>
          <a:p>
            <a:r>
              <a:rPr lang="en-US" dirty="0" smtClean="0"/>
              <a:t>Technically, these are not very relevant issues and have more to do with marketing and control of the standards</a:t>
            </a:r>
          </a:p>
          <a:p>
            <a:r>
              <a:rPr lang="en-US" dirty="0" smtClean="0"/>
              <a:t>The real impact of attachments lies on the specification of Web services (discussed later on)</a:t>
            </a:r>
            <a:endParaRPr lang="en-US" dirty="0"/>
          </a:p>
        </p:txBody>
      </p:sp>
    </p:spTree>
    <p:extLst>
      <p:ext uri="{BB962C8B-B14F-4D97-AF65-F5344CB8AC3E}">
        <p14:creationId xmlns:p14="http://schemas.microsoft.com/office/powerpoint/2010/main" val="11432078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GB" smtClean="0"/>
              <a:t>Adding non-XML Data to SOAP</a:t>
            </a:r>
            <a:endParaRPr lang="en-US"/>
          </a:p>
        </p:txBody>
      </p:sp>
      <p:sp>
        <p:nvSpPr>
          <p:cNvPr id="206851" name="Rectangle 3"/>
          <p:cNvSpPr>
            <a:spLocks noGrp="1" noChangeArrowheads="1"/>
          </p:cNvSpPr>
          <p:nvPr>
            <p:ph type="body" idx="1"/>
          </p:nvPr>
        </p:nvSpPr>
        <p:spPr/>
        <p:txBody>
          <a:bodyPr/>
          <a:lstStyle/>
          <a:p>
            <a:pPr marL="0" indent="0">
              <a:buNone/>
            </a:pPr>
            <a:r>
              <a:rPr lang="en-GB" dirty="0" smtClean="0"/>
              <a:t>Non-XML data causes problems with XML</a:t>
            </a:r>
          </a:p>
          <a:p>
            <a:pPr lvl="1"/>
            <a:r>
              <a:rPr lang="en-GB" dirty="0" smtClean="0"/>
              <a:t>Binary data can be converted to XML using base64 encoding</a:t>
            </a:r>
          </a:p>
          <a:p>
            <a:pPr lvl="1"/>
            <a:r>
              <a:rPr lang="en-GB" dirty="0" smtClean="0"/>
              <a:t>Resulting messages much larger than original binary</a:t>
            </a:r>
          </a:p>
          <a:p>
            <a:pPr lvl="3"/>
            <a:r>
              <a:rPr lang="en-GB" dirty="0" smtClean="0"/>
              <a:t>Big overhead in transmission</a:t>
            </a:r>
          </a:p>
          <a:p>
            <a:pPr lvl="3"/>
            <a:r>
              <a:rPr lang="en-GB" dirty="0" smtClean="0"/>
              <a:t>Big processing overhead in encoding and decoding </a:t>
            </a:r>
          </a:p>
          <a:p>
            <a:endParaRPr lang="en-US" dirty="0"/>
          </a:p>
        </p:txBody>
      </p:sp>
    </p:spTree>
    <p:extLst>
      <p:ext uri="{BB962C8B-B14F-4D97-AF65-F5344CB8AC3E}">
        <p14:creationId xmlns:p14="http://schemas.microsoft.com/office/powerpoint/2010/main" val="3468831611"/>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GB" smtClean="0"/>
              <a:t>Adding non-XML Data to SOAP</a:t>
            </a:r>
            <a:endParaRPr lang="en-US"/>
          </a:p>
        </p:txBody>
      </p:sp>
      <p:sp>
        <p:nvSpPr>
          <p:cNvPr id="206851" name="Rectangle 3"/>
          <p:cNvSpPr>
            <a:spLocks noGrp="1" noChangeArrowheads="1"/>
          </p:cNvSpPr>
          <p:nvPr>
            <p:ph type="body" idx="1"/>
          </p:nvPr>
        </p:nvSpPr>
        <p:spPr/>
        <p:txBody>
          <a:bodyPr/>
          <a:lstStyle/>
          <a:p>
            <a:pPr marL="0" indent="0">
              <a:buNone/>
            </a:pPr>
            <a:r>
              <a:rPr lang="en-GB" dirty="0" smtClean="0"/>
              <a:t>Need a way to attach binary (non-XML) data to SOAP messages that is compatible with the SOAP Processing Model</a:t>
            </a:r>
          </a:p>
          <a:p>
            <a:pPr lvl="1"/>
            <a:r>
              <a:rPr lang="en-GB" dirty="0" smtClean="0"/>
              <a:t>Original proposal was SOAP with Attachments (</a:t>
            </a:r>
            <a:r>
              <a:rPr lang="en-GB" dirty="0" err="1" smtClean="0"/>
              <a:t>SwA</a:t>
            </a:r>
            <a:r>
              <a:rPr lang="en-GB" dirty="0" smtClean="0"/>
              <a:t>)</a:t>
            </a:r>
          </a:p>
          <a:p>
            <a:pPr lvl="1"/>
            <a:r>
              <a:rPr lang="en-GB" dirty="0" smtClean="0"/>
              <a:t>SOAP WG produced</a:t>
            </a:r>
          </a:p>
          <a:p>
            <a:pPr lvl="2"/>
            <a:r>
              <a:rPr lang="en-GB" dirty="0" smtClean="0"/>
              <a:t>Xml-binary Optimized Packaging (XOP)</a:t>
            </a:r>
          </a:p>
          <a:p>
            <a:pPr lvl="2"/>
            <a:r>
              <a:rPr lang="en-GB" dirty="0" smtClean="0"/>
              <a:t>SOAP Message Transmission Optimization Mechanism (MTOM)</a:t>
            </a:r>
            <a:endParaRPr lang="en-US" dirty="0" smtClean="0"/>
          </a:p>
          <a:p>
            <a:endParaRPr lang="en-US" dirty="0"/>
          </a:p>
        </p:txBody>
      </p:sp>
    </p:spTree>
    <p:extLst>
      <p:ext uri="{BB962C8B-B14F-4D97-AF65-F5344CB8AC3E}">
        <p14:creationId xmlns:p14="http://schemas.microsoft.com/office/powerpoint/2010/main" val="2484360008"/>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GB">
                <a:latin typeface="Georgia"/>
                <a:cs typeface="Georgia"/>
              </a:rPr>
              <a:t>XOP and MTOM</a:t>
            </a:r>
            <a:endParaRPr lang="en-US">
              <a:latin typeface="Georgia"/>
              <a:cs typeface="Georgia"/>
            </a:endParaRPr>
          </a:p>
        </p:txBody>
      </p:sp>
      <p:grpSp>
        <p:nvGrpSpPr>
          <p:cNvPr id="208900" name="Group 4"/>
          <p:cNvGrpSpPr>
            <a:grpSpLocks/>
          </p:cNvGrpSpPr>
          <p:nvPr/>
        </p:nvGrpSpPr>
        <p:grpSpPr bwMode="auto">
          <a:xfrm>
            <a:off x="3419475" y="2563813"/>
            <a:ext cx="4033838" cy="4105275"/>
            <a:chOff x="2154" y="1388"/>
            <a:chExt cx="2541" cy="2586"/>
          </a:xfrm>
        </p:grpSpPr>
        <p:sp>
          <p:nvSpPr>
            <p:cNvPr id="208901" name="Rectangle 5"/>
            <p:cNvSpPr>
              <a:spLocks noChangeArrowheads="1"/>
            </p:cNvSpPr>
            <p:nvPr/>
          </p:nvSpPr>
          <p:spPr bwMode="auto">
            <a:xfrm>
              <a:off x="3107" y="1388"/>
              <a:ext cx="1588" cy="2586"/>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800">
                  <a:latin typeface="Georgia"/>
                  <a:cs typeface="Georgia"/>
                </a:rPr>
                <a:t>Multipart MIME</a:t>
              </a: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US" sz="1800">
                <a:latin typeface="Georgia"/>
                <a:cs typeface="Georgia"/>
              </a:endParaRPr>
            </a:p>
          </p:txBody>
        </p:sp>
        <p:grpSp>
          <p:nvGrpSpPr>
            <p:cNvPr id="208902" name="Group 6"/>
            <p:cNvGrpSpPr>
              <a:grpSpLocks/>
            </p:cNvGrpSpPr>
            <p:nvPr/>
          </p:nvGrpSpPr>
          <p:grpSpPr bwMode="auto">
            <a:xfrm>
              <a:off x="3243" y="1570"/>
              <a:ext cx="1361" cy="1316"/>
              <a:chOff x="3243" y="1570"/>
              <a:chExt cx="1361" cy="1316"/>
            </a:xfrm>
          </p:grpSpPr>
          <p:sp>
            <p:nvSpPr>
              <p:cNvPr id="208903" name="Rectangle 7"/>
              <p:cNvSpPr>
                <a:spLocks noChangeArrowheads="1"/>
              </p:cNvSpPr>
              <p:nvPr/>
            </p:nvSpPr>
            <p:spPr bwMode="auto">
              <a:xfrm>
                <a:off x="3243" y="1570"/>
                <a:ext cx="1361" cy="131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GB" sz="1800">
                  <a:latin typeface="Georgia"/>
                  <a:cs typeface="Georgia"/>
                </a:endParaRPr>
              </a:p>
              <a:p>
                <a:pPr eaLnBrk="1" hangingPunct="1"/>
                <a:endParaRPr lang="en-US" sz="1800">
                  <a:latin typeface="Georgia"/>
                  <a:cs typeface="Georgia"/>
                </a:endParaRPr>
              </a:p>
            </p:txBody>
          </p:sp>
          <p:sp>
            <p:nvSpPr>
              <p:cNvPr id="208904" name="Rectangle 8"/>
              <p:cNvSpPr>
                <a:spLocks noChangeArrowheads="1"/>
              </p:cNvSpPr>
              <p:nvPr/>
            </p:nvSpPr>
            <p:spPr bwMode="auto">
              <a:xfrm>
                <a:off x="3324" y="1735"/>
                <a:ext cx="1199" cy="517"/>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endParaRPr lang="en-US" sz="1800">
                  <a:latin typeface="Georgia"/>
                  <a:cs typeface="Georgia"/>
                </a:endParaRPr>
              </a:p>
            </p:txBody>
          </p:sp>
          <p:sp>
            <p:nvSpPr>
              <p:cNvPr id="208905" name="Rectangle 9"/>
              <p:cNvSpPr>
                <a:spLocks noChangeArrowheads="1"/>
              </p:cNvSpPr>
              <p:nvPr/>
            </p:nvSpPr>
            <p:spPr bwMode="auto">
              <a:xfrm>
                <a:off x="3324" y="2322"/>
                <a:ext cx="1199" cy="517"/>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endParaRPr lang="en-US" sz="1800">
                  <a:latin typeface="Georgia"/>
                  <a:cs typeface="Georgia"/>
                </a:endParaRPr>
              </a:p>
            </p:txBody>
          </p:sp>
          <p:sp>
            <p:nvSpPr>
              <p:cNvPr id="208906" name="Rectangle 10"/>
              <p:cNvSpPr>
                <a:spLocks noChangeArrowheads="1"/>
              </p:cNvSpPr>
              <p:nvPr/>
            </p:nvSpPr>
            <p:spPr bwMode="auto">
              <a:xfrm>
                <a:off x="3421" y="1899"/>
                <a:ext cx="1004" cy="141"/>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800">
                    <a:latin typeface="Georgia"/>
                    <a:cs typeface="Georgia"/>
                  </a:rPr>
                  <a:t>Header Block: header1</a:t>
                </a:r>
                <a:endParaRPr lang="en-US" sz="800">
                  <a:latin typeface="Georgia"/>
                  <a:cs typeface="Georgia"/>
                </a:endParaRPr>
              </a:p>
            </p:txBody>
          </p:sp>
          <p:sp>
            <p:nvSpPr>
              <p:cNvPr id="208907" name="Rectangle 11"/>
              <p:cNvSpPr>
                <a:spLocks noChangeArrowheads="1"/>
              </p:cNvSpPr>
              <p:nvPr/>
            </p:nvSpPr>
            <p:spPr bwMode="auto">
              <a:xfrm>
                <a:off x="3421" y="2087"/>
                <a:ext cx="1004" cy="141"/>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800">
                    <a:latin typeface="Georgia"/>
                    <a:cs typeface="Georgia"/>
                  </a:rPr>
                  <a:t>Header Block: header2</a:t>
                </a:r>
                <a:endParaRPr lang="en-US" sz="800">
                  <a:latin typeface="Georgia"/>
                  <a:cs typeface="Georgia"/>
                </a:endParaRPr>
              </a:p>
            </p:txBody>
          </p:sp>
          <p:sp>
            <p:nvSpPr>
              <p:cNvPr id="208908" name="Rectangle 12"/>
              <p:cNvSpPr>
                <a:spLocks noChangeArrowheads="1"/>
              </p:cNvSpPr>
              <p:nvPr/>
            </p:nvSpPr>
            <p:spPr bwMode="auto">
              <a:xfrm>
                <a:off x="3421" y="2462"/>
                <a:ext cx="1004" cy="142"/>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800">
                    <a:latin typeface="Georgia"/>
                    <a:cs typeface="Georgia"/>
                  </a:rPr>
                  <a:t>Body sub-element: info</a:t>
                </a:r>
                <a:endParaRPr lang="en-US" sz="800">
                  <a:latin typeface="Georgia"/>
                  <a:cs typeface="Georgia"/>
                </a:endParaRPr>
              </a:p>
            </p:txBody>
          </p:sp>
          <p:sp>
            <p:nvSpPr>
              <p:cNvPr id="208909" name="Rectangle 13"/>
              <p:cNvSpPr>
                <a:spLocks noChangeArrowheads="1"/>
              </p:cNvSpPr>
              <p:nvPr/>
            </p:nvSpPr>
            <p:spPr bwMode="auto">
              <a:xfrm>
                <a:off x="3421" y="2650"/>
                <a:ext cx="1004" cy="142"/>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800">
                    <a:latin typeface="Georgia"/>
                    <a:cs typeface="Georgia"/>
                  </a:rPr>
                  <a:t>Body sub-element: </a:t>
                </a:r>
              </a:p>
              <a:p>
                <a:pPr eaLnBrk="1" hangingPunct="1"/>
                <a:r>
                  <a:rPr lang="en-GB" sz="800">
                    <a:latin typeface="Georgia"/>
                    <a:cs typeface="Georgia"/>
                  </a:rPr>
                  <a:t>Reference to binary data</a:t>
                </a:r>
                <a:endParaRPr lang="en-US" sz="800">
                  <a:latin typeface="Georgia"/>
                  <a:cs typeface="Georgia"/>
                </a:endParaRPr>
              </a:p>
            </p:txBody>
          </p:sp>
        </p:grpSp>
        <p:sp>
          <p:nvSpPr>
            <p:cNvPr id="208910" name="Line 14"/>
            <p:cNvSpPr>
              <a:spLocks noChangeShapeType="1"/>
            </p:cNvSpPr>
            <p:nvPr/>
          </p:nvSpPr>
          <p:spPr bwMode="auto">
            <a:xfrm flipV="1">
              <a:off x="2154" y="2886"/>
              <a:ext cx="1089" cy="1043"/>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a:latin typeface="Georgia"/>
                <a:cs typeface="Georgia"/>
              </a:endParaRPr>
            </a:p>
          </p:txBody>
        </p:sp>
        <p:sp>
          <p:nvSpPr>
            <p:cNvPr id="208911" name="Line 15"/>
            <p:cNvSpPr>
              <a:spLocks noChangeShapeType="1"/>
            </p:cNvSpPr>
            <p:nvPr/>
          </p:nvSpPr>
          <p:spPr bwMode="auto">
            <a:xfrm>
              <a:off x="2154" y="1389"/>
              <a:ext cx="1089" cy="181"/>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a:latin typeface="Georgia"/>
                <a:cs typeface="Georgia"/>
              </a:endParaRPr>
            </a:p>
          </p:txBody>
        </p:sp>
      </p:grpSp>
      <p:grpSp>
        <p:nvGrpSpPr>
          <p:cNvPr id="208912" name="Group 16"/>
          <p:cNvGrpSpPr>
            <a:grpSpLocks/>
          </p:cNvGrpSpPr>
          <p:nvPr/>
        </p:nvGrpSpPr>
        <p:grpSpPr bwMode="auto">
          <a:xfrm>
            <a:off x="395288" y="2563813"/>
            <a:ext cx="3024187" cy="4033837"/>
            <a:chOff x="3515" y="1207"/>
            <a:chExt cx="1905" cy="2541"/>
          </a:xfrm>
        </p:grpSpPr>
        <p:sp>
          <p:nvSpPr>
            <p:cNvPr id="208913" name="Rectangle 17"/>
            <p:cNvSpPr>
              <a:spLocks noChangeArrowheads="1"/>
            </p:cNvSpPr>
            <p:nvPr/>
          </p:nvSpPr>
          <p:spPr bwMode="auto">
            <a:xfrm>
              <a:off x="3515" y="1207"/>
              <a:ext cx="1905" cy="2541"/>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SOAP Message</a:t>
              </a: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US" sz="1600">
                <a:latin typeface="Georgia"/>
                <a:cs typeface="Georgia"/>
              </a:endParaRPr>
            </a:p>
          </p:txBody>
        </p:sp>
        <p:sp>
          <p:nvSpPr>
            <p:cNvPr id="208914" name="Rectangle 18"/>
            <p:cNvSpPr>
              <a:spLocks noChangeArrowheads="1"/>
            </p:cNvSpPr>
            <p:nvPr/>
          </p:nvSpPr>
          <p:spPr bwMode="auto">
            <a:xfrm>
              <a:off x="3628" y="1525"/>
              <a:ext cx="1678" cy="998"/>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SOAP Header</a:t>
              </a: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US" sz="1600">
                <a:latin typeface="Georgia"/>
                <a:cs typeface="Georgia"/>
              </a:endParaRPr>
            </a:p>
          </p:txBody>
        </p:sp>
        <p:sp>
          <p:nvSpPr>
            <p:cNvPr id="208915" name="Rectangle 19"/>
            <p:cNvSpPr>
              <a:spLocks noChangeArrowheads="1"/>
            </p:cNvSpPr>
            <p:nvPr/>
          </p:nvSpPr>
          <p:spPr bwMode="auto">
            <a:xfrm>
              <a:off x="3628" y="2659"/>
              <a:ext cx="1678" cy="998"/>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SOAP Body</a:t>
              </a: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GB" sz="1600">
                <a:latin typeface="Georgia"/>
                <a:cs typeface="Georgia"/>
              </a:endParaRPr>
            </a:p>
            <a:p>
              <a:pPr eaLnBrk="1" hangingPunct="1"/>
              <a:endParaRPr lang="en-US" sz="1600">
                <a:latin typeface="Georgia"/>
                <a:cs typeface="Georgia"/>
              </a:endParaRPr>
            </a:p>
          </p:txBody>
        </p:sp>
        <p:sp>
          <p:nvSpPr>
            <p:cNvPr id="208916" name="Rectangle 20"/>
            <p:cNvSpPr>
              <a:spLocks noChangeArrowheads="1"/>
            </p:cNvSpPr>
            <p:nvPr/>
          </p:nvSpPr>
          <p:spPr bwMode="auto">
            <a:xfrm>
              <a:off x="3764" y="1842"/>
              <a:ext cx="1406" cy="27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Header Block: header1</a:t>
              </a:r>
              <a:endParaRPr lang="en-US" sz="1600">
                <a:latin typeface="Georgia"/>
                <a:cs typeface="Georgia"/>
              </a:endParaRPr>
            </a:p>
          </p:txBody>
        </p:sp>
        <p:sp>
          <p:nvSpPr>
            <p:cNvPr id="208917" name="Rectangle 21"/>
            <p:cNvSpPr>
              <a:spLocks noChangeArrowheads="1"/>
            </p:cNvSpPr>
            <p:nvPr/>
          </p:nvSpPr>
          <p:spPr bwMode="auto">
            <a:xfrm>
              <a:off x="3764" y="2205"/>
              <a:ext cx="1406" cy="27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Header Block: header2</a:t>
              </a:r>
              <a:endParaRPr lang="en-US" sz="1600">
                <a:latin typeface="Georgia"/>
                <a:cs typeface="Georgia"/>
              </a:endParaRPr>
            </a:p>
          </p:txBody>
        </p:sp>
        <p:sp>
          <p:nvSpPr>
            <p:cNvPr id="208918" name="Rectangle 22"/>
            <p:cNvSpPr>
              <a:spLocks noChangeArrowheads="1"/>
            </p:cNvSpPr>
            <p:nvPr/>
          </p:nvSpPr>
          <p:spPr bwMode="auto">
            <a:xfrm>
              <a:off x="3764" y="2930"/>
              <a:ext cx="1406" cy="27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Body sub-element: info</a:t>
              </a:r>
              <a:endParaRPr lang="en-US" sz="1600">
                <a:latin typeface="Georgia"/>
                <a:cs typeface="Georgia"/>
              </a:endParaRPr>
            </a:p>
          </p:txBody>
        </p:sp>
        <p:sp>
          <p:nvSpPr>
            <p:cNvPr id="208919" name="Rectangle 23"/>
            <p:cNvSpPr>
              <a:spLocks noChangeArrowheads="1"/>
            </p:cNvSpPr>
            <p:nvPr/>
          </p:nvSpPr>
          <p:spPr bwMode="auto">
            <a:xfrm>
              <a:off x="3764" y="3293"/>
              <a:ext cx="1406" cy="273"/>
            </a:xfrm>
            <a:prstGeom prst="rect">
              <a:avLst/>
            </a:prstGeom>
            <a:solidFill>
              <a:srgbClr val="99CC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t"/>
            <a:lstStyle/>
            <a:p>
              <a:pPr eaLnBrk="1" hangingPunct="1"/>
              <a:r>
                <a:rPr lang="en-GB" sz="1600">
                  <a:latin typeface="Georgia"/>
                  <a:cs typeface="Georgia"/>
                </a:rPr>
                <a:t>Body sub-element: </a:t>
              </a:r>
            </a:p>
            <a:p>
              <a:pPr eaLnBrk="1" hangingPunct="1"/>
              <a:r>
                <a:rPr lang="en-GB" sz="1600">
                  <a:latin typeface="Georgia"/>
                  <a:cs typeface="Georgia"/>
                </a:rPr>
                <a:t>big chunk of binary data</a:t>
              </a:r>
              <a:endParaRPr lang="en-US" sz="1600">
                <a:latin typeface="Georgia"/>
                <a:cs typeface="Georgia"/>
              </a:endParaRPr>
            </a:p>
          </p:txBody>
        </p:sp>
      </p:grpSp>
      <p:grpSp>
        <p:nvGrpSpPr>
          <p:cNvPr id="208920" name="Group 24"/>
          <p:cNvGrpSpPr>
            <a:grpSpLocks/>
          </p:cNvGrpSpPr>
          <p:nvPr/>
        </p:nvGrpSpPr>
        <p:grpSpPr bwMode="auto">
          <a:xfrm>
            <a:off x="395288" y="1628775"/>
            <a:ext cx="7056437" cy="792163"/>
            <a:chOff x="249" y="799"/>
            <a:chExt cx="4445" cy="499"/>
          </a:xfrm>
        </p:grpSpPr>
        <p:sp>
          <p:nvSpPr>
            <p:cNvPr id="208921" name="AutoShape 25"/>
            <p:cNvSpPr>
              <a:spLocks/>
            </p:cNvSpPr>
            <p:nvPr/>
          </p:nvSpPr>
          <p:spPr bwMode="auto">
            <a:xfrm rot="5400000">
              <a:off x="2381" y="-1015"/>
              <a:ext cx="181" cy="4445"/>
            </a:xfrm>
            <a:prstGeom prst="leftBrace">
              <a:avLst>
                <a:gd name="adj1" fmla="val 204650"/>
                <a:gd name="adj2" fmla="val 50000"/>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Georgia"/>
                <a:cs typeface="Georgia"/>
              </a:endParaRPr>
            </a:p>
          </p:txBody>
        </p:sp>
        <p:sp>
          <p:nvSpPr>
            <p:cNvPr id="208922" name="Text Box 26"/>
            <p:cNvSpPr txBox="1">
              <a:spLocks noChangeArrowheads="1"/>
            </p:cNvSpPr>
            <p:nvPr/>
          </p:nvSpPr>
          <p:spPr bwMode="auto">
            <a:xfrm>
              <a:off x="646" y="799"/>
              <a:ext cx="36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GB" sz="1800" dirty="0">
                  <a:latin typeface="Georgia"/>
                  <a:cs typeface="Georgia"/>
                </a:rPr>
                <a:t>SOAP Message Transmission Optimization Mechanism</a:t>
              </a:r>
              <a:endParaRPr lang="en-US" sz="1800" dirty="0">
                <a:latin typeface="Georgia"/>
                <a:cs typeface="Georgia"/>
              </a:endParaRPr>
            </a:p>
          </p:txBody>
        </p:sp>
      </p:grpSp>
      <p:grpSp>
        <p:nvGrpSpPr>
          <p:cNvPr id="208923" name="Group 27"/>
          <p:cNvGrpSpPr>
            <a:grpSpLocks/>
          </p:cNvGrpSpPr>
          <p:nvPr/>
        </p:nvGrpSpPr>
        <p:grpSpPr bwMode="auto">
          <a:xfrm>
            <a:off x="7524748" y="2565400"/>
            <a:ext cx="1673225" cy="4103688"/>
            <a:chOff x="4740" y="1389"/>
            <a:chExt cx="1054" cy="2585"/>
          </a:xfrm>
        </p:grpSpPr>
        <p:sp>
          <p:nvSpPr>
            <p:cNvPr id="208924" name="AutoShape 28"/>
            <p:cNvSpPr>
              <a:spLocks/>
            </p:cNvSpPr>
            <p:nvPr/>
          </p:nvSpPr>
          <p:spPr bwMode="auto">
            <a:xfrm>
              <a:off x="4740" y="1389"/>
              <a:ext cx="232" cy="2585"/>
            </a:xfrm>
            <a:prstGeom prst="rightBrace">
              <a:avLst>
                <a:gd name="adj1" fmla="val 92852"/>
                <a:gd name="adj2" fmla="val 50000"/>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latin typeface="Georgia"/>
                <a:cs typeface="Georgia"/>
              </a:endParaRPr>
            </a:p>
          </p:txBody>
        </p:sp>
        <p:sp>
          <p:nvSpPr>
            <p:cNvPr id="208925" name="Text Box 29"/>
            <p:cNvSpPr txBox="1">
              <a:spLocks noChangeArrowheads="1"/>
            </p:cNvSpPr>
            <p:nvPr/>
          </p:nvSpPr>
          <p:spPr bwMode="auto">
            <a:xfrm>
              <a:off x="4967" y="2387"/>
              <a:ext cx="827"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GB" sz="1600" dirty="0">
                  <a:latin typeface="Georgia"/>
                  <a:cs typeface="Georgia"/>
                </a:rPr>
                <a:t>XML-binary</a:t>
              </a:r>
            </a:p>
            <a:p>
              <a:pPr algn="l" eaLnBrk="1" hangingPunct="1"/>
              <a:r>
                <a:rPr lang="en-GB" sz="1600" dirty="0">
                  <a:latin typeface="Georgia"/>
                  <a:cs typeface="Georgia"/>
                </a:rPr>
                <a:t>Optimised</a:t>
              </a:r>
            </a:p>
            <a:p>
              <a:pPr algn="l" eaLnBrk="1" hangingPunct="1"/>
              <a:r>
                <a:rPr lang="en-GB" sz="1600" dirty="0">
                  <a:latin typeface="Georgia"/>
                  <a:cs typeface="Georgia"/>
                </a:rPr>
                <a:t>Packaging</a:t>
              </a:r>
              <a:endParaRPr lang="en-US" sz="1600" dirty="0">
                <a:latin typeface="Georgia"/>
                <a:cs typeface="Georgia"/>
              </a:endParaRPr>
            </a:p>
          </p:txBody>
        </p:sp>
      </p:grpSp>
      <p:grpSp>
        <p:nvGrpSpPr>
          <p:cNvPr id="208926" name="Group 30"/>
          <p:cNvGrpSpPr>
            <a:grpSpLocks/>
          </p:cNvGrpSpPr>
          <p:nvPr/>
        </p:nvGrpSpPr>
        <p:grpSpPr bwMode="auto">
          <a:xfrm>
            <a:off x="5149850" y="4792663"/>
            <a:ext cx="3773488" cy="1660525"/>
            <a:chOff x="3244" y="2792"/>
            <a:chExt cx="2377" cy="1046"/>
          </a:xfrm>
        </p:grpSpPr>
        <p:grpSp>
          <p:nvGrpSpPr>
            <p:cNvPr id="208927" name="Group 31"/>
            <p:cNvGrpSpPr>
              <a:grpSpLocks/>
            </p:cNvGrpSpPr>
            <p:nvPr/>
          </p:nvGrpSpPr>
          <p:grpSpPr bwMode="auto">
            <a:xfrm>
              <a:off x="3244" y="2792"/>
              <a:ext cx="1406" cy="1046"/>
              <a:chOff x="4105" y="2611"/>
              <a:chExt cx="1406" cy="1046"/>
            </a:xfrm>
          </p:grpSpPr>
          <p:sp>
            <p:nvSpPr>
              <p:cNvPr id="208928" name="Rectangle 32"/>
              <p:cNvSpPr>
                <a:spLocks noChangeArrowheads="1"/>
              </p:cNvSpPr>
              <p:nvPr/>
            </p:nvSpPr>
            <p:spPr bwMode="auto">
              <a:xfrm>
                <a:off x="4105" y="2840"/>
                <a:ext cx="1406" cy="817"/>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r>
                  <a:rPr lang="en-GB" sz="1600">
                    <a:latin typeface="Georgia"/>
                    <a:cs typeface="Georgia"/>
                  </a:rPr>
                  <a:t>Binary Data</a:t>
                </a:r>
              </a:p>
              <a:p>
                <a:pPr eaLnBrk="1" hangingPunct="1"/>
                <a:r>
                  <a:rPr lang="en-GB" sz="1600">
                    <a:latin typeface="Georgia"/>
                    <a:cs typeface="Georgia"/>
                  </a:rPr>
                  <a:t>By-value</a:t>
                </a:r>
              </a:p>
              <a:p>
                <a:pPr eaLnBrk="1" hangingPunct="1"/>
                <a:r>
                  <a:rPr lang="en-GB" sz="1600">
                    <a:latin typeface="Georgia"/>
                    <a:cs typeface="Georgia"/>
                  </a:rPr>
                  <a:t>Or</a:t>
                </a:r>
              </a:p>
              <a:p>
                <a:pPr eaLnBrk="1" hangingPunct="1"/>
                <a:r>
                  <a:rPr lang="en-GB" sz="1600">
                    <a:latin typeface="Georgia"/>
                    <a:cs typeface="Georgia"/>
                  </a:rPr>
                  <a:t>By-Reference</a:t>
                </a:r>
                <a:endParaRPr lang="en-US" sz="1600">
                  <a:latin typeface="Georgia"/>
                  <a:cs typeface="Georgia"/>
                </a:endParaRPr>
              </a:p>
            </p:txBody>
          </p:sp>
          <p:cxnSp>
            <p:nvCxnSpPr>
              <p:cNvPr id="208929" name="AutoShape 33"/>
              <p:cNvCxnSpPr>
                <a:cxnSpLocks noChangeShapeType="1"/>
                <a:stCxn id="208909" idx="2"/>
                <a:endCxn id="208928" idx="0"/>
              </p:cNvCxnSpPr>
              <p:nvPr/>
            </p:nvCxnSpPr>
            <p:spPr bwMode="auto">
              <a:xfrm>
                <a:off x="4784" y="2611"/>
                <a:ext cx="24" cy="229"/>
              </a:xfrm>
              <a:prstGeom prst="straightConnector1">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208930" name="Text Box 34"/>
            <p:cNvSpPr txBox="1">
              <a:spLocks noChangeArrowheads="1"/>
            </p:cNvSpPr>
            <p:nvPr/>
          </p:nvSpPr>
          <p:spPr bwMode="auto">
            <a:xfrm>
              <a:off x="4921" y="3067"/>
              <a:ext cx="700" cy="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GB" sz="1600">
                  <a:latin typeface="Georgia"/>
                  <a:cs typeface="Georgia"/>
                </a:rPr>
                <a:t>Audio</a:t>
              </a:r>
            </a:p>
            <a:p>
              <a:pPr algn="l" eaLnBrk="1" hangingPunct="1"/>
              <a:r>
                <a:rPr lang="en-GB" sz="1600">
                  <a:latin typeface="Georgia"/>
                  <a:cs typeface="Georgia"/>
                </a:rPr>
                <a:t>Image</a:t>
              </a:r>
            </a:p>
            <a:p>
              <a:pPr algn="l" eaLnBrk="1" hangingPunct="1"/>
              <a:r>
                <a:rPr lang="en-GB" sz="1600">
                  <a:latin typeface="Georgia"/>
                  <a:cs typeface="Georgia"/>
                </a:rPr>
                <a:t>Video</a:t>
              </a:r>
            </a:p>
            <a:p>
              <a:pPr algn="l" eaLnBrk="1" hangingPunct="1"/>
              <a:r>
                <a:rPr lang="en-GB" sz="1600">
                  <a:latin typeface="Georgia"/>
                  <a:cs typeface="Georgia"/>
                </a:rPr>
                <a:t>Non-XML</a:t>
              </a:r>
              <a:endParaRPr lang="en-US" sz="1600">
                <a:latin typeface="Georgia"/>
                <a:cs typeface="Georgia"/>
              </a:endParaRPr>
            </a:p>
          </p:txBody>
        </p:sp>
      </p:grpSp>
    </p:spTree>
    <p:extLst>
      <p:ext uri="{BB962C8B-B14F-4D97-AF65-F5344CB8AC3E}">
        <p14:creationId xmlns:p14="http://schemas.microsoft.com/office/powerpoint/2010/main" val="21149149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890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89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89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REST Revisited</a:t>
            </a:r>
            <a:br>
              <a:rPr lang="en-US" dirty="0" smtClean="0"/>
            </a:br>
            <a:r>
              <a:rPr lang="en-US" dirty="0" smtClean="0"/>
              <a:t>part 1</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65</a:t>
            </a:fld>
            <a:endParaRPr lang="en-US"/>
          </a:p>
        </p:txBody>
      </p:sp>
    </p:spTree>
    <p:extLst>
      <p:ext uri="{BB962C8B-B14F-4D97-AF65-F5344CB8AC3E}">
        <p14:creationId xmlns:p14="http://schemas.microsoft.com/office/powerpoint/2010/main" val="3833663245"/>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cy-GB" smtClean="0"/>
              <a:t>So what about REST ?</a:t>
            </a:r>
            <a:endParaRPr lang="en-US"/>
          </a:p>
        </p:txBody>
      </p:sp>
      <p:sp>
        <p:nvSpPr>
          <p:cNvPr id="219139" name="Rectangle 3"/>
          <p:cNvSpPr>
            <a:spLocks noGrp="1" noChangeArrowheads="1"/>
          </p:cNvSpPr>
          <p:nvPr>
            <p:ph type="body" idx="1"/>
          </p:nvPr>
        </p:nvSpPr>
        <p:spPr/>
        <p:txBody>
          <a:bodyPr/>
          <a:lstStyle/>
          <a:p>
            <a:pPr marL="0" indent="0">
              <a:buNone/>
            </a:pPr>
            <a:r>
              <a:rPr lang="en-US" dirty="0" smtClean="0"/>
              <a:t>REST applies the architecture of the Web to Web Services</a:t>
            </a:r>
          </a:p>
          <a:p>
            <a:pPr lvl="1"/>
            <a:r>
              <a:rPr lang="en-US" dirty="0" smtClean="0"/>
              <a:t>Each URI identifies a distinct resource, as in the browser-based Web</a:t>
            </a:r>
          </a:p>
          <a:p>
            <a:pPr lvl="1"/>
            <a:r>
              <a:rPr lang="en-US" dirty="0" smtClean="0"/>
              <a:t>URIs can be bookmarked and cached</a:t>
            </a:r>
          </a:p>
          <a:p>
            <a:pPr lvl="1"/>
            <a:r>
              <a:rPr lang="en-US" dirty="0" smtClean="0"/>
              <a:t>Don</a:t>
            </a:r>
            <a:r>
              <a:rPr lang="en-GB" dirty="0" smtClean="0"/>
              <a:t>’</a:t>
            </a:r>
            <a:r>
              <a:rPr lang="en-US" dirty="0" smtClean="0"/>
              <a:t>t reinvent the wheel!</a:t>
            </a:r>
            <a:endParaRPr lang="en-US" dirty="0"/>
          </a:p>
        </p:txBody>
      </p:sp>
    </p:spTree>
    <p:extLst>
      <p:ext uri="{BB962C8B-B14F-4D97-AF65-F5344CB8AC3E}">
        <p14:creationId xmlns:p14="http://schemas.microsoft.com/office/powerpoint/2010/main" val="2895347926"/>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cy-GB" smtClean="0"/>
              <a:t>So what about REST ?</a:t>
            </a:r>
            <a:endParaRPr lang="en-US"/>
          </a:p>
        </p:txBody>
      </p:sp>
      <p:sp>
        <p:nvSpPr>
          <p:cNvPr id="219139" name="Rectangle 3"/>
          <p:cNvSpPr>
            <a:spLocks noGrp="1" noChangeArrowheads="1"/>
          </p:cNvSpPr>
          <p:nvPr>
            <p:ph type="body" idx="1"/>
          </p:nvPr>
        </p:nvSpPr>
        <p:spPr/>
        <p:txBody>
          <a:bodyPr/>
          <a:lstStyle/>
          <a:p>
            <a:pPr marL="0" indent="0">
              <a:buNone/>
            </a:pPr>
            <a:r>
              <a:rPr lang="en-US" dirty="0" smtClean="0"/>
              <a:t>In REST, everything is a resource</a:t>
            </a:r>
          </a:p>
          <a:p>
            <a:pPr marL="0" indent="0">
              <a:buNone/>
            </a:pPr>
            <a:r>
              <a:rPr lang="en-US" dirty="0" smtClean="0"/>
              <a:t>Resource </a:t>
            </a:r>
            <a:r>
              <a:rPr lang="en-US" dirty="0" err="1" smtClean="0"/>
              <a:t>Modelling</a:t>
            </a:r>
            <a:r>
              <a:rPr lang="en-US" dirty="0" smtClean="0"/>
              <a:t> is required at the outset. Model each document and process, as a resource with a distinct URI</a:t>
            </a:r>
          </a:p>
          <a:p>
            <a:pPr marL="0" indent="0">
              <a:buNone/>
            </a:pPr>
            <a:r>
              <a:rPr lang="en-US" dirty="0"/>
              <a:t>U</a:t>
            </a:r>
            <a:r>
              <a:rPr lang="en-US" dirty="0" smtClean="0"/>
              <a:t>se standard HTTP methods to interact with the resource:</a:t>
            </a:r>
          </a:p>
          <a:p>
            <a:pPr lvl="1"/>
            <a:r>
              <a:rPr lang="en-US" dirty="0" smtClean="0"/>
              <a:t>GET: Retrieve a representation of a resource. Does not modify the server state. A GET must have no side effects on the server side</a:t>
            </a:r>
          </a:p>
          <a:p>
            <a:pPr lvl="1"/>
            <a:r>
              <a:rPr lang="en-US" dirty="0" smtClean="0"/>
              <a:t>DELETE: Remove a representation of a resource</a:t>
            </a:r>
          </a:p>
          <a:p>
            <a:pPr lvl="1"/>
            <a:r>
              <a:rPr lang="en-US" dirty="0" smtClean="0"/>
              <a:t>POST: Create or update a representation of a resource</a:t>
            </a:r>
          </a:p>
          <a:p>
            <a:pPr lvl="1"/>
            <a:r>
              <a:rPr lang="en-US" dirty="0" smtClean="0"/>
              <a:t>PUT: Update a representation of a resource</a:t>
            </a:r>
            <a:endParaRPr lang="en-US" dirty="0"/>
          </a:p>
        </p:txBody>
      </p:sp>
    </p:spTree>
    <p:extLst>
      <p:ext uri="{BB962C8B-B14F-4D97-AF65-F5344CB8AC3E}">
        <p14:creationId xmlns:p14="http://schemas.microsoft.com/office/powerpoint/2010/main" val="870529481"/>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cy-GB" dirty="0" smtClean="0"/>
              <a:t>For example, a RESTful Web Service</a:t>
            </a:r>
            <a:endParaRPr lang="en-US" dirty="0"/>
          </a:p>
        </p:txBody>
      </p:sp>
      <p:sp>
        <p:nvSpPr>
          <p:cNvPr id="221187" name="Rectangle 3"/>
          <p:cNvSpPr>
            <a:spLocks noGrp="1" noChangeArrowheads="1"/>
          </p:cNvSpPr>
          <p:nvPr>
            <p:ph type="body" idx="1"/>
          </p:nvPr>
        </p:nvSpPr>
        <p:spPr/>
        <p:txBody>
          <a:bodyPr/>
          <a:lstStyle/>
          <a:p>
            <a:pPr marL="0" indent="0">
              <a:buNone/>
            </a:pPr>
            <a:r>
              <a:rPr lang="en-US" dirty="0" smtClean="0"/>
              <a:t>GET /</a:t>
            </a:r>
            <a:r>
              <a:rPr lang="en-US" dirty="0" err="1" smtClean="0"/>
              <a:t>weatherforecast</a:t>
            </a:r>
            <a:r>
              <a:rPr lang="en-US" dirty="0" smtClean="0"/>
              <a:t>/02110 HTTP/1.1 </a:t>
            </a:r>
          </a:p>
          <a:p>
            <a:pPr lvl="1"/>
            <a:r>
              <a:rPr lang="en-US" dirty="0" smtClean="0"/>
              <a:t>Get the weather forecast for Boston</a:t>
            </a:r>
          </a:p>
          <a:p>
            <a:endParaRPr lang="en-US" dirty="0" smtClean="0"/>
          </a:p>
          <a:p>
            <a:pPr marL="0" indent="0">
              <a:buNone/>
            </a:pPr>
            <a:r>
              <a:rPr lang="en-US" dirty="0" smtClean="0"/>
              <a:t>POST /</a:t>
            </a:r>
            <a:r>
              <a:rPr lang="en-US" dirty="0" err="1" smtClean="0"/>
              <a:t>weatherforecast</a:t>
            </a:r>
            <a:r>
              <a:rPr lang="en-US" dirty="0" smtClean="0"/>
              <a:t> HTTP/1.1 </a:t>
            </a:r>
          </a:p>
          <a:p>
            <a:pPr lvl="1"/>
            <a:r>
              <a:rPr lang="en-US" dirty="0" smtClean="0"/>
              <a:t>Upload a new weather forecast for San Jose by sending up an XML document which conforms to the appropriate Schema</a:t>
            </a:r>
          </a:p>
          <a:p>
            <a:pPr lvl="1"/>
            <a:r>
              <a:rPr lang="en-US" dirty="0" smtClean="0"/>
              <a:t>Response is a </a:t>
            </a:r>
            <a:r>
              <a:rPr lang="ja-JP" altLang="en-US" dirty="0" smtClean="0"/>
              <a:t>“</a:t>
            </a:r>
            <a:r>
              <a:rPr lang="en-US" dirty="0" smtClean="0"/>
              <a:t>201 Created</a:t>
            </a:r>
            <a:r>
              <a:rPr lang="ja-JP" altLang="en-US" dirty="0" smtClean="0"/>
              <a:t>”</a:t>
            </a:r>
            <a:r>
              <a:rPr lang="en-US" dirty="0" smtClean="0"/>
              <a:t> and a new URI</a:t>
            </a:r>
            <a:br>
              <a:rPr lang="en-US" dirty="0" smtClean="0"/>
            </a:br>
            <a:r>
              <a:rPr lang="en-US" dirty="0" smtClean="0"/>
              <a:t/>
            </a:r>
            <a:br>
              <a:rPr lang="en-US" dirty="0" smtClean="0"/>
            </a:br>
            <a:r>
              <a:rPr lang="en-US" dirty="0" smtClean="0"/>
              <a:t>201 Created</a:t>
            </a:r>
            <a:br>
              <a:rPr lang="en-US" dirty="0" smtClean="0"/>
            </a:br>
            <a:r>
              <a:rPr lang="en-US" dirty="0" smtClean="0"/>
              <a:t>Content-Location: /</a:t>
            </a:r>
            <a:r>
              <a:rPr lang="en-US" dirty="0" err="1" smtClean="0"/>
              <a:t>weatherforecast</a:t>
            </a:r>
            <a:r>
              <a:rPr lang="en-US" dirty="0" smtClean="0"/>
              <a:t>/95101</a:t>
            </a:r>
            <a:endParaRPr lang="en-US" dirty="0"/>
          </a:p>
        </p:txBody>
      </p:sp>
    </p:spTree>
    <p:extLst>
      <p:ext uri="{BB962C8B-B14F-4D97-AF65-F5344CB8AC3E}">
        <p14:creationId xmlns:p14="http://schemas.microsoft.com/office/powerpoint/2010/main" val="506876629"/>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cy-GB" dirty="0" smtClean="0"/>
              <a:t>For example, a RESTful Web Service</a:t>
            </a:r>
            <a:endParaRPr lang="en-US" dirty="0"/>
          </a:p>
        </p:txBody>
      </p:sp>
      <p:sp>
        <p:nvSpPr>
          <p:cNvPr id="221187" name="Rectangle 3"/>
          <p:cNvSpPr>
            <a:spLocks noGrp="1" noChangeArrowheads="1"/>
          </p:cNvSpPr>
          <p:nvPr>
            <p:ph type="body" idx="1"/>
          </p:nvPr>
        </p:nvSpPr>
        <p:spPr/>
        <p:txBody>
          <a:bodyPr/>
          <a:lstStyle/>
          <a:p>
            <a:pPr marL="0" indent="0">
              <a:buNone/>
            </a:pPr>
            <a:r>
              <a:rPr lang="en-US" dirty="0" smtClean="0"/>
              <a:t>PUT /</a:t>
            </a:r>
            <a:r>
              <a:rPr lang="en-US" dirty="0" err="1" smtClean="0"/>
              <a:t>weatherforecast</a:t>
            </a:r>
            <a:r>
              <a:rPr lang="en-US" dirty="0" smtClean="0"/>
              <a:t>/95101 HTTP/1.1</a:t>
            </a:r>
          </a:p>
          <a:p>
            <a:pPr lvl="1"/>
            <a:r>
              <a:rPr lang="en-US" dirty="0" smtClean="0"/>
              <a:t>Update an existing resource representation</a:t>
            </a:r>
          </a:p>
          <a:p>
            <a:endParaRPr lang="en-US" dirty="0" smtClean="0"/>
          </a:p>
          <a:p>
            <a:pPr marL="0" indent="0">
              <a:buNone/>
            </a:pPr>
            <a:r>
              <a:rPr lang="en-US" dirty="0" smtClean="0"/>
              <a:t>DELETE /</a:t>
            </a:r>
            <a:r>
              <a:rPr lang="en-US" dirty="0" err="1" smtClean="0"/>
              <a:t>weatherforecast</a:t>
            </a:r>
            <a:r>
              <a:rPr lang="en-US" dirty="0" smtClean="0"/>
              <a:t>/02110 HTTP/1.1 </a:t>
            </a:r>
          </a:p>
          <a:p>
            <a:pPr lvl="1"/>
            <a:r>
              <a:rPr lang="en-US" dirty="0" smtClean="0"/>
              <a:t>Delete the resource representation</a:t>
            </a:r>
          </a:p>
          <a:p>
            <a:endParaRPr lang="en-US" dirty="0"/>
          </a:p>
        </p:txBody>
      </p:sp>
    </p:spTree>
    <p:extLst>
      <p:ext uri="{BB962C8B-B14F-4D97-AF65-F5344CB8AC3E}">
        <p14:creationId xmlns:p14="http://schemas.microsoft.com/office/powerpoint/2010/main" val="316236950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cy-GB"/>
              <a:t>Standards for Interoperability</a:t>
            </a:r>
            <a:endParaRPr lang="en-US"/>
          </a:p>
        </p:txBody>
      </p:sp>
      <p:sp>
        <p:nvSpPr>
          <p:cNvPr id="233475" name="Rectangle 3"/>
          <p:cNvSpPr>
            <a:spLocks noGrp="1" noChangeArrowheads="1"/>
          </p:cNvSpPr>
          <p:nvPr>
            <p:ph type="body" idx="1"/>
          </p:nvPr>
        </p:nvSpPr>
        <p:spPr/>
        <p:txBody>
          <a:bodyPr/>
          <a:lstStyle/>
          <a:p>
            <a:r>
              <a:rPr lang="cy-GB"/>
              <a:t>Interoperable distributed systems are built using standardised layers of increasing abstraction</a:t>
            </a:r>
            <a:endParaRPr lang="en-US"/>
          </a:p>
        </p:txBody>
      </p:sp>
      <p:sp>
        <p:nvSpPr>
          <p:cNvPr id="233476" name="Rectangle 4"/>
          <p:cNvSpPr>
            <a:spLocks noChangeArrowheads="1"/>
          </p:cNvSpPr>
          <p:nvPr/>
        </p:nvSpPr>
        <p:spPr bwMode="auto">
          <a:xfrm>
            <a:off x="1331913" y="5445125"/>
            <a:ext cx="969962" cy="323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a:t>Ethernet</a:t>
            </a:r>
            <a:endParaRPr lang="en-US"/>
          </a:p>
        </p:txBody>
      </p:sp>
      <p:sp>
        <p:nvSpPr>
          <p:cNvPr id="233477" name="Rectangle 5"/>
          <p:cNvSpPr>
            <a:spLocks noChangeArrowheads="1"/>
          </p:cNvSpPr>
          <p:nvPr/>
        </p:nvSpPr>
        <p:spPr bwMode="auto">
          <a:xfrm>
            <a:off x="3132138" y="5445125"/>
            <a:ext cx="950912" cy="323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a:t>Wireless</a:t>
            </a:r>
            <a:endParaRPr lang="en-US"/>
          </a:p>
        </p:txBody>
      </p:sp>
      <p:sp>
        <p:nvSpPr>
          <p:cNvPr id="233478" name="Rectangle 6"/>
          <p:cNvSpPr>
            <a:spLocks noChangeArrowheads="1"/>
          </p:cNvSpPr>
          <p:nvPr/>
        </p:nvSpPr>
        <p:spPr bwMode="auto">
          <a:xfrm>
            <a:off x="6481763" y="5445125"/>
            <a:ext cx="682625" cy="323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r>
              <a:rPr lang="cy-GB"/>
              <a:t>POTS</a:t>
            </a:r>
            <a:endParaRPr lang="en-US"/>
          </a:p>
        </p:txBody>
      </p:sp>
      <p:sp>
        <p:nvSpPr>
          <p:cNvPr id="233479" name="Rectangle 7"/>
          <p:cNvSpPr>
            <a:spLocks noChangeArrowheads="1"/>
          </p:cNvSpPr>
          <p:nvPr/>
        </p:nvSpPr>
        <p:spPr bwMode="auto">
          <a:xfrm>
            <a:off x="1331913" y="5030788"/>
            <a:ext cx="5832475" cy="323850"/>
          </a:xfrm>
          <a:prstGeom prst="rect">
            <a:avLst/>
          </a:prstGeom>
          <a:solidFill>
            <a:srgbClr val="CCFFCC"/>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TCP/IP</a:t>
            </a:r>
            <a:endParaRPr lang="en-US"/>
          </a:p>
        </p:txBody>
      </p:sp>
      <p:sp>
        <p:nvSpPr>
          <p:cNvPr id="233481" name="Rectangle 9"/>
          <p:cNvSpPr>
            <a:spLocks noChangeArrowheads="1"/>
          </p:cNvSpPr>
          <p:nvPr/>
        </p:nvSpPr>
        <p:spPr bwMode="auto">
          <a:xfrm>
            <a:off x="3851275" y="4616450"/>
            <a:ext cx="3313113" cy="323850"/>
          </a:xfrm>
          <a:prstGeom prst="rect">
            <a:avLst/>
          </a:prstGeom>
          <a:solidFill>
            <a:srgbClr val="99CCFF"/>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HTTP</a:t>
            </a:r>
            <a:endParaRPr lang="en-US"/>
          </a:p>
        </p:txBody>
      </p:sp>
      <p:sp>
        <p:nvSpPr>
          <p:cNvPr id="233482" name="Rectangle 10"/>
          <p:cNvSpPr>
            <a:spLocks noChangeArrowheads="1"/>
          </p:cNvSpPr>
          <p:nvPr/>
        </p:nvSpPr>
        <p:spPr bwMode="auto">
          <a:xfrm>
            <a:off x="3851275" y="4221163"/>
            <a:ext cx="1584325" cy="323850"/>
          </a:xfrm>
          <a:prstGeom prst="rect">
            <a:avLst/>
          </a:prstGeom>
          <a:solidFill>
            <a:srgbClr val="FFCC99"/>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HTML</a:t>
            </a:r>
            <a:endParaRPr lang="en-US"/>
          </a:p>
        </p:txBody>
      </p:sp>
      <p:sp>
        <p:nvSpPr>
          <p:cNvPr id="233483" name="Rectangle 11"/>
          <p:cNvSpPr>
            <a:spLocks noChangeArrowheads="1"/>
          </p:cNvSpPr>
          <p:nvPr/>
        </p:nvSpPr>
        <p:spPr bwMode="auto">
          <a:xfrm>
            <a:off x="5580063" y="4221163"/>
            <a:ext cx="1584325" cy="323850"/>
          </a:xfrm>
          <a:prstGeom prst="rect">
            <a:avLst/>
          </a:prstGeom>
          <a:solidFill>
            <a:srgbClr val="FFCC99"/>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XML</a:t>
            </a:r>
            <a:endParaRPr lang="en-US"/>
          </a:p>
        </p:txBody>
      </p:sp>
      <p:sp>
        <p:nvSpPr>
          <p:cNvPr id="233485" name="Rectangle 13"/>
          <p:cNvSpPr>
            <a:spLocks noChangeArrowheads="1"/>
          </p:cNvSpPr>
          <p:nvPr/>
        </p:nvSpPr>
        <p:spPr bwMode="auto">
          <a:xfrm>
            <a:off x="6229350" y="3789363"/>
            <a:ext cx="935038" cy="323850"/>
          </a:xfrm>
          <a:prstGeom prst="rect">
            <a:avLst/>
          </a:prstGeom>
          <a:solidFill>
            <a:srgbClr val="CC99FF"/>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SOAP</a:t>
            </a:r>
            <a:endParaRPr lang="en-US"/>
          </a:p>
        </p:txBody>
      </p:sp>
      <p:sp>
        <p:nvSpPr>
          <p:cNvPr id="233486" name="Rectangle 14"/>
          <p:cNvSpPr>
            <a:spLocks noChangeArrowheads="1"/>
          </p:cNvSpPr>
          <p:nvPr/>
        </p:nvSpPr>
        <p:spPr bwMode="auto">
          <a:xfrm>
            <a:off x="4787900" y="5445125"/>
            <a:ext cx="900113" cy="323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r>
              <a:rPr lang="cy-GB"/>
              <a:t>........</a:t>
            </a:r>
            <a:endParaRPr lang="en-US"/>
          </a:p>
        </p:txBody>
      </p:sp>
      <p:sp>
        <p:nvSpPr>
          <p:cNvPr id="233487" name="Text Box 15"/>
          <p:cNvSpPr txBox="1">
            <a:spLocks noChangeArrowheads="1"/>
          </p:cNvSpPr>
          <p:nvPr/>
        </p:nvSpPr>
        <p:spPr bwMode="auto">
          <a:xfrm>
            <a:off x="1116013" y="4149725"/>
            <a:ext cx="18065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a:t>Standard Network</a:t>
            </a:r>
          </a:p>
          <a:p>
            <a:r>
              <a:rPr lang="cy-GB"/>
              <a:t>Protocol</a:t>
            </a:r>
            <a:endParaRPr lang="en-US"/>
          </a:p>
        </p:txBody>
      </p:sp>
      <p:sp>
        <p:nvSpPr>
          <p:cNvPr id="233488" name="Text Box 16"/>
          <p:cNvSpPr txBox="1">
            <a:spLocks noChangeArrowheads="1"/>
          </p:cNvSpPr>
          <p:nvPr/>
        </p:nvSpPr>
        <p:spPr bwMode="auto">
          <a:xfrm>
            <a:off x="2339975" y="3357563"/>
            <a:ext cx="146685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a:t>Standard User</a:t>
            </a:r>
          </a:p>
          <a:p>
            <a:r>
              <a:rPr lang="cy-GB"/>
              <a:t>Interface</a:t>
            </a:r>
            <a:endParaRPr lang="en-US"/>
          </a:p>
        </p:txBody>
      </p:sp>
      <p:sp>
        <p:nvSpPr>
          <p:cNvPr id="233489" name="Text Box 17"/>
          <p:cNvSpPr txBox="1">
            <a:spLocks noChangeArrowheads="1"/>
          </p:cNvSpPr>
          <p:nvPr/>
        </p:nvSpPr>
        <p:spPr bwMode="auto">
          <a:xfrm>
            <a:off x="4164013" y="3198813"/>
            <a:ext cx="13668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cy-GB"/>
              <a:t>Standard API</a:t>
            </a:r>
            <a:endParaRPr lang="en-US"/>
          </a:p>
        </p:txBody>
      </p:sp>
      <p:sp>
        <p:nvSpPr>
          <p:cNvPr id="233490" name="Line 18"/>
          <p:cNvSpPr>
            <a:spLocks noChangeShapeType="1"/>
          </p:cNvSpPr>
          <p:nvPr/>
        </p:nvSpPr>
        <p:spPr bwMode="auto">
          <a:xfrm>
            <a:off x="2555875" y="4508500"/>
            <a:ext cx="1223963" cy="2159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33491" name="Line 19"/>
          <p:cNvSpPr>
            <a:spLocks noChangeShapeType="1"/>
          </p:cNvSpPr>
          <p:nvPr/>
        </p:nvSpPr>
        <p:spPr bwMode="auto">
          <a:xfrm>
            <a:off x="2555875" y="4508500"/>
            <a:ext cx="287338" cy="504825"/>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33492" name="Line 20"/>
          <p:cNvSpPr>
            <a:spLocks noChangeShapeType="1"/>
          </p:cNvSpPr>
          <p:nvPr/>
        </p:nvSpPr>
        <p:spPr bwMode="auto">
          <a:xfrm>
            <a:off x="3563938" y="3716338"/>
            <a:ext cx="863600" cy="4333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
        <p:nvSpPr>
          <p:cNvPr id="233493" name="Line 21"/>
          <p:cNvSpPr>
            <a:spLocks noChangeShapeType="1"/>
          </p:cNvSpPr>
          <p:nvPr/>
        </p:nvSpPr>
        <p:spPr bwMode="auto">
          <a:xfrm>
            <a:off x="5435600" y="3429000"/>
            <a:ext cx="720725" cy="3603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endParaRPr lang="en-US"/>
          </a:p>
        </p:txBody>
      </p:sp>
    </p:spTree>
    <p:extLst>
      <p:ext uri="{BB962C8B-B14F-4D97-AF65-F5344CB8AC3E}">
        <p14:creationId xmlns:p14="http://schemas.microsoft.com/office/powerpoint/2010/main" val="837620877"/>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cy-GB" dirty="0" smtClean="0"/>
              <a:t>Compare with SOAP</a:t>
            </a:r>
            <a:endParaRPr lang="en-US" dirty="0"/>
          </a:p>
        </p:txBody>
      </p:sp>
      <p:sp>
        <p:nvSpPr>
          <p:cNvPr id="223235" name="Rectangle 3"/>
          <p:cNvSpPr>
            <a:spLocks noGrp="1" noChangeArrowheads="1"/>
          </p:cNvSpPr>
          <p:nvPr>
            <p:ph type="body" idx="1"/>
          </p:nvPr>
        </p:nvSpPr>
        <p:spPr/>
        <p:txBody>
          <a:bodyPr/>
          <a:lstStyle/>
          <a:p>
            <a:pPr marL="0" indent="0">
              <a:buNone/>
            </a:pPr>
            <a:r>
              <a:rPr lang="en-US" dirty="0" smtClean="0"/>
              <a:t>POST /</a:t>
            </a:r>
            <a:r>
              <a:rPr lang="en-US" dirty="0" err="1" smtClean="0"/>
              <a:t>weatherforecast.asmx</a:t>
            </a:r>
            <a:r>
              <a:rPr lang="en-US" dirty="0" smtClean="0"/>
              <a:t> HTTP/1.1 </a:t>
            </a:r>
          </a:p>
          <a:p>
            <a:pPr lvl="1"/>
            <a:r>
              <a:rPr lang="en-US" dirty="0" smtClean="0"/>
              <a:t>Send a SOAP message to get the weather in Boston</a:t>
            </a:r>
          </a:p>
          <a:p>
            <a:endParaRPr lang="en-US" dirty="0" smtClean="0"/>
          </a:p>
          <a:p>
            <a:pPr marL="0" indent="0">
              <a:buNone/>
            </a:pPr>
            <a:r>
              <a:rPr lang="en-US" dirty="0" smtClean="0"/>
              <a:t>POST /</a:t>
            </a:r>
            <a:r>
              <a:rPr lang="en-US" dirty="0" err="1" smtClean="0"/>
              <a:t>weatherforecast.asmx</a:t>
            </a:r>
            <a:r>
              <a:rPr lang="en-US" dirty="0" smtClean="0"/>
              <a:t> HTTP/1.1 </a:t>
            </a:r>
          </a:p>
          <a:p>
            <a:pPr lvl="1"/>
            <a:r>
              <a:rPr lang="en-US" dirty="0" smtClean="0"/>
              <a:t>Send a different SOAP message to create a forecast for San Jose</a:t>
            </a:r>
          </a:p>
          <a:p>
            <a:pPr lvl="1"/>
            <a:r>
              <a:rPr lang="en-US" dirty="0" smtClean="0"/>
              <a:t>Response is a custom SOAP response message</a:t>
            </a:r>
            <a:endParaRPr lang="en-US" dirty="0"/>
          </a:p>
        </p:txBody>
      </p:sp>
    </p:spTree>
    <p:extLst>
      <p:ext uri="{BB962C8B-B14F-4D97-AF65-F5344CB8AC3E}">
        <p14:creationId xmlns:p14="http://schemas.microsoft.com/office/powerpoint/2010/main" val="3801044149"/>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cy-GB" dirty="0" smtClean="0"/>
              <a:t>Compare with SOAP</a:t>
            </a:r>
            <a:endParaRPr lang="en-US" dirty="0"/>
          </a:p>
        </p:txBody>
      </p:sp>
      <p:sp>
        <p:nvSpPr>
          <p:cNvPr id="223235" name="Rectangle 3"/>
          <p:cNvSpPr>
            <a:spLocks noGrp="1" noChangeArrowheads="1"/>
          </p:cNvSpPr>
          <p:nvPr>
            <p:ph type="body" idx="1"/>
          </p:nvPr>
        </p:nvSpPr>
        <p:spPr/>
        <p:txBody>
          <a:bodyPr/>
          <a:lstStyle/>
          <a:p>
            <a:pPr marL="0" indent="0">
              <a:buNone/>
            </a:pPr>
            <a:r>
              <a:rPr lang="en-US" dirty="0" smtClean="0"/>
              <a:t>POST /</a:t>
            </a:r>
            <a:r>
              <a:rPr lang="en-US" dirty="0" err="1" smtClean="0"/>
              <a:t>weatherforecast.asmx</a:t>
            </a:r>
            <a:r>
              <a:rPr lang="en-US" dirty="0" smtClean="0"/>
              <a:t> HTTP/1.1</a:t>
            </a:r>
          </a:p>
          <a:p>
            <a:pPr lvl="1"/>
            <a:r>
              <a:rPr lang="en-US" dirty="0" smtClean="0"/>
              <a:t>Send another SOAP message to update the San Jose weather forecast</a:t>
            </a:r>
          </a:p>
          <a:p>
            <a:endParaRPr lang="en-US" dirty="0" smtClean="0"/>
          </a:p>
          <a:p>
            <a:pPr marL="0" indent="0">
              <a:buNone/>
            </a:pPr>
            <a:r>
              <a:rPr lang="en-US" dirty="0" smtClean="0"/>
              <a:t>POST /</a:t>
            </a:r>
            <a:r>
              <a:rPr lang="en-US" dirty="0" err="1" smtClean="0"/>
              <a:t>weatherforecast.asmx</a:t>
            </a:r>
            <a:r>
              <a:rPr lang="en-US" dirty="0" smtClean="0"/>
              <a:t> HTTP/1.1 </a:t>
            </a:r>
          </a:p>
          <a:p>
            <a:pPr lvl="1"/>
            <a:r>
              <a:rPr lang="en-US" dirty="0" smtClean="0"/>
              <a:t>Send another SOAP message to delete the Boston weather forecast</a:t>
            </a:r>
          </a:p>
          <a:p>
            <a:endParaRPr lang="en-US" dirty="0"/>
          </a:p>
        </p:txBody>
      </p:sp>
    </p:spTree>
    <p:extLst>
      <p:ext uri="{BB962C8B-B14F-4D97-AF65-F5344CB8AC3E}">
        <p14:creationId xmlns:p14="http://schemas.microsoft.com/office/powerpoint/2010/main" val="762144758"/>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cy-GB" smtClean="0"/>
              <a:t>Notice anything?</a:t>
            </a:r>
            <a:endParaRPr lang="en-US" dirty="0"/>
          </a:p>
        </p:txBody>
      </p:sp>
      <p:sp>
        <p:nvSpPr>
          <p:cNvPr id="223235" name="Rectangle 3"/>
          <p:cNvSpPr>
            <a:spLocks noGrp="1" noChangeArrowheads="1"/>
          </p:cNvSpPr>
          <p:nvPr>
            <p:ph type="body" idx="1"/>
          </p:nvPr>
        </p:nvSpPr>
        <p:spPr/>
        <p:txBody>
          <a:bodyPr/>
          <a:lstStyle/>
          <a:p>
            <a:pPr marL="0" indent="0">
              <a:buNone/>
            </a:pPr>
            <a:r>
              <a:rPr lang="en-US" dirty="0" smtClean="0"/>
              <a:t>SOAP 1.1 uses HTTP POST requests for everything</a:t>
            </a:r>
            <a:br>
              <a:rPr lang="en-US" dirty="0" smtClean="0"/>
            </a:br>
            <a:endParaRPr lang="en-US" dirty="0" smtClean="0"/>
          </a:p>
          <a:p>
            <a:pPr marL="0" indent="0">
              <a:buNone/>
            </a:pPr>
            <a:r>
              <a:rPr lang="en-US" dirty="0" smtClean="0"/>
              <a:t>SOAP 1.2 adds bindings to HTTP GET requests</a:t>
            </a:r>
          </a:p>
          <a:p>
            <a:pPr marL="0" indent="0">
              <a:buNone/>
            </a:pPr>
            <a:r>
              <a:rPr lang="en-US" dirty="0" smtClean="0"/>
              <a:t>All the details are in the SOAP messages</a:t>
            </a:r>
          </a:p>
          <a:p>
            <a:pPr lvl="1"/>
            <a:r>
              <a:rPr lang="en-US" dirty="0" smtClean="0"/>
              <a:t>The resources being accessed</a:t>
            </a:r>
          </a:p>
          <a:p>
            <a:pPr lvl="1"/>
            <a:r>
              <a:rPr lang="en-US" dirty="0" smtClean="0"/>
              <a:t>The requests being made of the resources</a:t>
            </a:r>
          </a:p>
          <a:p>
            <a:endParaRPr lang="en-US" dirty="0" smtClean="0"/>
          </a:p>
        </p:txBody>
      </p:sp>
    </p:spTree>
    <p:extLst>
      <p:ext uri="{BB962C8B-B14F-4D97-AF65-F5344CB8AC3E}">
        <p14:creationId xmlns:p14="http://schemas.microsoft.com/office/powerpoint/2010/main" val="3664001735"/>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cy-GB"/>
              <a:t>SOAP versus REST</a:t>
            </a:r>
            <a:endParaRPr lang="en-US"/>
          </a:p>
        </p:txBody>
      </p:sp>
      <p:sp>
        <p:nvSpPr>
          <p:cNvPr id="225283" name="Rectangle 3"/>
          <p:cNvSpPr>
            <a:spLocks noGrp="1" noChangeArrowheads="1"/>
          </p:cNvSpPr>
          <p:nvPr>
            <p:ph type="body" idx="1"/>
          </p:nvPr>
        </p:nvSpPr>
        <p:spPr/>
        <p:txBody>
          <a:bodyPr/>
          <a:lstStyle/>
          <a:p>
            <a:pPr marL="0" indent="0">
              <a:buNone/>
            </a:pPr>
            <a:r>
              <a:rPr lang="cy-GB" dirty="0"/>
              <a:t>SOAP is the standard for “mainline” Web Services</a:t>
            </a:r>
          </a:p>
          <a:p>
            <a:endParaRPr lang="cy-GB" dirty="0" smtClean="0"/>
          </a:p>
          <a:p>
            <a:pPr marL="0" indent="0">
              <a:buNone/>
            </a:pPr>
            <a:r>
              <a:rPr lang="cy-GB" dirty="0" smtClean="0"/>
              <a:t>REST </a:t>
            </a:r>
            <a:r>
              <a:rPr lang="cy-GB" dirty="0"/>
              <a:t>is increasingly popular for Web 2.0 applications</a:t>
            </a:r>
          </a:p>
          <a:p>
            <a:pPr marL="0" indent="0">
              <a:buNone/>
            </a:pPr>
            <a:endParaRPr lang="cy-GB" dirty="0" smtClean="0"/>
          </a:p>
          <a:p>
            <a:pPr marL="0" indent="0">
              <a:buNone/>
            </a:pPr>
            <a:r>
              <a:rPr lang="cy-GB" dirty="0" smtClean="0"/>
              <a:t>SOAP </a:t>
            </a:r>
            <a:r>
              <a:rPr lang="cy-GB" dirty="0"/>
              <a:t>based Web Services include lots of supporting standards</a:t>
            </a:r>
          </a:p>
          <a:p>
            <a:pPr lvl="1"/>
            <a:r>
              <a:rPr lang="cy-GB" dirty="0"/>
              <a:t>Transactions, Reliable Messaging, Security</a:t>
            </a:r>
            <a:endParaRPr lang="en-US" dirty="0"/>
          </a:p>
        </p:txBody>
      </p:sp>
    </p:spTree>
    <p:extLst>
      <p:ext uri="{BB962C8B-B14F-4D97-AF65-F5344CB8AC3E}">
        <p14:creationId xmlns:p14="http://schemas.microsoft.com/office/powerpoint/2010/main" val="93705680"/>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74</a:t>
            </a:fld>
            <a:endParaRPr lang="en-US" dirty="0"/>
          </a:p>
        </p:txBody>
      </p:sp>
      <p:sp>
        <p:nvSpPr>
          <p:cNvPr id="4" name="Content Placeholder 3"/>
          <p:cNvSpPr>
            <a:spLocks noGrp="1"/>
          </p:cNvSpPr>
          <p:nvPr>
            <p:ph idx="1"/>
          </p:nvPr>
        </p:nvSpPr>
        <p:spPr/>
        <p:txBody>
          <a:bodyPr/>
          <a:lstStyle/>
          <a:p>
            <a:pPr marL="0" indent="0">
              <a:buNone/>
            </a:pPr>
            <a:r>
              <a:rPr lang="en-US" dirty="0" smtClean="0"/>
              <a:t>SOAP Version 1.2 Part 0: Primer (2</a:t>
            </a:r>
            <a:r>
              <a:rPr lang="en-US" baseline="30000" dirty="0" smtClean="0"/>
              <a:t>nd</a:t>
            </a:r>
            <a:r>
              <a:rPr lang="en-US" dirty="0"/>
              <a:t> </a:t>
            </a:r>
            <a:r>
              <a:rPr lang="en-US" dirty="0" smtClean="0"/>
              <a:t>Edition)</a:t>
            </a:r>
            <a:br>
              <a:rPr lang="en-US" dirty="0" smtClean="0"/>
            </a:br>
            <a:r>
              <a:rPr lang="en-US" sz="2000" dirty="0" smtClean="0"/>
              <a:t>http</a:t>
            </a:r>
            <a:r>
              <a:rPr lang="en-US" sz="2000" dirty="0"/>
              <a:t>://www.w3.org/TR/soap12-part0</a:t>
            </a:r>
            <a:r>
              <a:rPr lang="en-US" sz="2000" dirty="0" smtClean="0"/>
              <a:t>/</a:t>
            </a:r>
          </a:p>
          <a:p>
            <a:pPr marL="0" indent="0">
              <a:buNone/>
            </a:pPr>
            <a:r>
              <a:rPr lang="en-US" dirty="0" smtClean="0"/>
              <a:t>SOAP Version 1.2 Part 1: Messaging Framework (2</a:t>
            </a:r>
            <a:r>
              <a:rPr lang="en-US" baseline="30000" dirty="0" smtClean="0"/>
              <a:t>nd</a:t>
            </a:r>
            <a:r>
              <a:rPr lang="en-US" dirty="0" smtClean="0"/>
              <a:t> Edition)</a:t>
            </a:r>
            <a:br>
              <a:rPr lang="en-US" dirty="0" smtClean="0"/>
            </a:br>
            <a:r>
              <a:rPr lang="en-US" sz="2000" dirty="0" smtClean="0"/>
              <a:t>http</a:t>
            </a:r>
            <a:r>
              <a:rPr lang="en-US" sz="2000" dirty="0"/>
              <a:t>://www.w3.org/TR/soap12-part1</a:t>
            </a:r>
            <a:r>
              <a:rPr lang="en-US" sz="2000" dirty="0" smtClean="0"/>
              <a:t>/</a:t>
            </a:r>
            <a:endParaRPr lang="en-US" sz="2000" dirty="0"/>
          </a:p>
          <a:p>
            <a:pPr marL="0" indent="0">
              <a:buNone/>
            </a:pPr>
            <a:r>
              <a:rPr lang="en-US" dirty="0" smtClean="0"/>
              <a:t>SOAP Version 1.2 Part 2: Adjuncts (2</a:t>
            </a:r>
            <a:r>
              <a:rPr lang="en-US" baseline="30000" dirty="0" smtClean="0"/>
              <a:t>nd</a:t>
            </a:r>
            <a:r>
              <a:rPr lang="en-US" dirty="0" smtClean="0"/>
              <a:t> Edition)</a:t>
            </a:r>
            <a:br>
              <a:rPr lang="en-US" dirty="0" smtClean="0"/>
            </a:br>
            <a:r>
              <a:rPr lang="en-US" sz="2000" dirty="0" smtClean="0"/>
              <a:t>http</a:t>
            </a:r>
            <a:r>
              <a:rPr lang="en-US" sz="2000" dirty="0"/>
              <a:t>://www.w3.org/TR/soap12-part2</a:t>
            </a:r>
            <a:r>
              <a:rPr lang="en-US" sz="2000" dirty="0" smtClean="0"/>
              <a:t>/</a:t>
            </a:r>
          </a:p>
          <a:p>
            <a:pPr marL="0" indent="0">
              <a:buNone/>
            </a:pPr>
            <a:r>
              <a:rPr lang="en-US" dirty="0" smtClean="0"/>
              <a:t>SOAP Message Transmission Optimization Mechanism</a:t>
            </a:r>
            <a:br>
              <a:rPr lang="en-US" dirty="0" smtClean="0"/>
            </a:br>
            <a:r>
              <a:rPr lang="en-US" sz="2000" dirty="0" smtClean="0"/>
              <a:t>http</a:t>
            </a:r>
            <a:r>
              <a:rPr lang="en-US" sz="2000" dirty="0"/>
              <a:t>://www.w3.org/TR/soap12-mtom</a:t>
            </a:r>
            <a:r>
              <a:rPr lang="en-US" sz="2000" dirty="0" smtClean="0"/>
              <a:t>/</a:t>
            </a:r>
          </a:p>
          <a:p>
            <a:pPr marL="0" indent="0">
              <a:buNone/>
            </a:pPr>
            <a:r>
              <a:rPr lang="en-US" dirty="0" smtClean="0"/>
              <a:t>XML-binary Optimized Packaging</a:t>
            </a:r>
            <a:br>
              <a:rPr lang="en-US" dirty="0" smtClean="0"/>
            </a:br>
            <a:r>
              <a:rPr lang="en-US" sz="2000" dirty="0" smtClean="0"/>
              <a:t>http</a:t>
            </a:r>
            <a:r>
              <a:rPr lang="en-US" sz="2000" dirty="0"/>
              <a:t>://www.w3.org/TR/xop10/</a:t>
            </a:r>
          </a:p>
        </p:txBody>
      </p:sp>
    </p:spTree>
    <p:extLst>
      <p:ext uri="{BB962C8B-B14F-4D97-AF65-F5344CB8AC3E}">
        <p14:creationId xmlns:p14="http://schemas.microsoft.com/office/powerpoint/2010/main" val="229095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cy-GB" sz="3400"/>
              <a:t>Web Services Standards and Specifications</a:t>
            </a:r>
            <a:endParaRPr lang="en-US" sz="3400"/>
          </a:p>
        </p:txBody>
      </p:sp>
      <p:graphicFrame>
        <p:nvGraphicFramePr>
          <p:cNvPr id="234612" name="Group 116"/>
          <p:cNvGraphicFramePr>
            <a:graphicFrameLocks noGrp="1"/>
          </p:cNvGraphicFramePr>
          <p:nvPr>
            <p:ph idx="1"/>
            <p:extLst>
              <p:ext uri="{D42A27DB-BD31-4B8C-83A1-F6EECF244321}">
                <p14:modId xmlns:p14="http://schemas.microsoft.com/office/powerpoint/2010/main" val="1451395204"/>
              </p:ext>
            </p:extLst>
          </p:nvPr>
        </p:nvGraphicFramePr>
        <p:xfrm>
          <a:off x="566738" y="1752600"/>
          <a:ext cx="8001000" cy="4426082"/>
        </p:xfrm>
        <a:graphic>
          <a:graphicData uri="http://schemas.openxmlformats.org/drawingml/2006/table">
            <a:tbl>
              <a:tblPr/>
              <a:tblGrid>
                <a:gridCol w="2000250"/>
                <a:gridCol w="1357312"/>
                <a:gridCol w="1368425"/>
                <a:gridCol w="3275013"/>
              </a:tblGrid>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Transport</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dirty="0">
                          <a:ln>
                            <a:noFill/>
                          </a:ln>
                          <a:solidFill>
                            <a:schemeClr val="tx1"/>
                          </a:solidFill>
                          <a:effectLst/>
                          <a:latin typeface="Verdana" charset="0"/>
                          <a:ea typeface="ＭＳ Ｐゴシック" charset="0"/>
                        </a:rPr>
                        <a:t>HTTP</a:t>
                      </a:r>
                      <a:r>
                        <a:rPr kumimoji="0" lang="cy-GB" sz="1200" b="0" i="0" u="none" strike="noStrike" cap="none" normalizeH="0" baseline="0" dirty="0">
                          <a:ln>
                            <a:noFill/>
                          </a:ln>
                          <a:solidFill>
                            <a:schemeClr val="tx1"/>
                          </a:solidFill>
                          <a:effectLst/>
                          <a:latin typeface="Verdana" charset="0"/>
                          <a:ea typeface="ＭＳ Ｐゴシック" charset="0"/>
                        </a:rPr>
                        <a:t>, IIOP, SMTP, JMS</a:t>
                      </a:r>
                      <a:endParaRPr kumimoji="0" lang="en-US" sz="1200" b="0" i="0" u="none" strike="noStrike" cap="none" normalizeH="0" baseline="0" dirty="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Messaging</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dirty="0">
                          <a:ln>
                            <a:noFill/>
                          </a:ln>
                          <a:solidFill>
                            <a:schemeClr val="tx1"/>
                          </a:solidFill>
                          <a:effectLst/>
                          <a:latin typeface="Verdana" charset="0"/>
                          <a:ea typeface="ＭＳ Ｐゴシック" charset="0"/>
                        </a:rPr>
                        <a:t>XML, </a:t>
                      </a:r>
                      <a:r>
                        <a:rPr kumimoji="0" lang="cy-GB" sz="1200" b="1" i="0" u="none" strike="noStrike" cap="none" normalizeH="0" baseline="0" dirty="0">
                          <a:ln>
                            <a:noFill/>
                          </a:ln>
                          <a:solidFill>
                            <a:schemeClr val="tx1"/>
                          </a:solidFill>
                          <a:effectLst/>
                          <a:latin typeface="Verdana" charset="0"/>
                          <a:ea typeface="ＭＳ Ｐゴシック" charset="0"/>
                        </a:rPr>
                        <a:t>SOAP</a:t>
                      </a:r>
                      <a:endParaRPr kumimoji="0" lang="en-US" sz="1200" b="1" i="0" u="none" strike="noStrike" cap="none" normalizeH="0" baseline="0" dirty="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WS-Addressing</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Description</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XML Schema, WSDL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WS-Policy, SSDL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Discovery</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UDDI</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WS-MetadataExchange</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Choreography</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WS-CL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WS-CI</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WS-Coordination</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Business Processes</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WS-BPEL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BPML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WS-CDL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Stateful resources</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WS-ResourceFramework</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Transactions</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WS-CAF</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WS-AtomicTransactions </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WS-BusinessActivities</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Reliable Messaging</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WS-Reliability</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WS-ReliableMessaging</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Security</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WS-Security, SAML, XACML</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WS-Trust, WS-Privacy,</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WS-SecureConversation</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Event Notification</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WS-Notification</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WS-Eventing</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Management</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WS-DM</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WS-Management</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1" i="0" u="none" strike="noStrike" cap="none" normalizeH="0" baseline="0">
                          <a:ln>
                            <a:noFill/>
                          </a:ln>
                          <a:solidFill>
                            <a:schemeClr val="tx1"/>
                          </a:solidFill>
                          <a:effectLst/>
                          <a:latin typeface="Verdana" charset="0"/>
                          <a:ea typeface="ＭＳ Ｐゴシック" charset="0"/>
                        </a:rPr>
                        <a:t>Data Access</a:t>
                      </a:r>
                      <a:endParaRPr kumimoji="0" lang="en-US" sz="1200" b="1" i="0" u="none" strike="noStrike" cap="none" normalizeH="0" baseline="0">
                        <a:ln>
                          <a:noFill/>
                        </a:ln>
                        <a:solidFill>
                          <a:schemeClr val="tx1"/>
                        </a:solidFill>
                        <a:effectLst/>
                        <a:latin typeface="Verdana" charset="0"/>
                        <a:ea typeface="ＭＳ Ｐゴシック"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a:ln>
                            <a:noFill/>
                          </a:ln>
                          <a:solidFill>
                            <a:schemeClr val="tx1"/>
                          </a:solidFill>
                          <a:effectLst/>
                          <a:latin typeface="Verdana" charset="0"/>
                          <a:ea typeface="ＭＳ Ｐゴシック" charset="0"/>
                        </a:rPr>
                        <a:t>OGSA-DAI</a:t>
                      </a:r>
                      <a:endParaRPr kumimoji="0" lang="en-US" sz="1200" b="0" i="0" u="none" strike="noStrike" cap="none" normalizeH="0" baseline="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cy-GB" sz="1200" b="0" i="0" u="none" strike="noStrike" cap="none" normalizeH="0" baseline="0" dirty="0">
                          <a:ln>
                            <a:noFill/>
                          </a:ln>
                          <a:solidFill>
                            <a:schemeClr val="tx1"/>
                          </a:solidFill>
                          <a:effectLst/>
                          <a:latin typeface="Verdana" charset="0"/>
                          <a:ea typeface="ＭＳ Ｐゴシック" charset="0"/>
                        </a:rPr>
                        <a:t>SDO</a:t>
                      </a:r>
                      <a:endParaRPr kumimoji="0" lang="en-US" sz="1200" b="0" i="0" u="none" strike="noStrike" cap="none" normalizeH="0" baseline="0" dirty="0">
                        <a:ln>
                          <a:noFill/>
                        </a:ln>
                        <a:solidFill>
                          <a:schemeClr val="tx1"/>
                        </a:solidFill>
                        <a:effectLst/>
                        <a:latin typeface="Verdana"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6917157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2" name="Rectangle 1028"/>
          <p:cNvSpPr>
            <a:spLocks noGrp="1" noChangeArrowheads="1"/>
          </p:cNvSpPr>
          <p:nvPr>
            <p:ph type="title"/>
          </p:nvPr>
        </p:nvSpPr>
        <p:spPr/>
        <p:txBody>
          <a:bodyPr/>
          <a:lstStyle/>
          <a:p>
            <a:r>
              <a:rPr lang="en-US" smtClean="0"/>
              <a:t>What is SOAP?</a:t>
            </a:r>
            <a:endParaRPr lang="en-US"/>
          </a:p>
        </p:txBody>
      </p:sp>
      <p:sp>
        <p:nvSpPr>
          <p:cNvPr id="288773" name="Rectangle 1029"/>
          <p:cNvSpPr>
            <a:spLocks noGrp="1" noChangeArrowheads="1"/>
          </p:cNvSpPr>
          <p:nvPr>
            <p:ph type="body" idx="1"/>
          </p:nvPr>
        </p:nvSpPr>
        <p:spPr/>
        <p:txBody>
          <a:bodyPr/>
          <a:lstStyle/>
          <a:p>
            <a:pPr marL="0" indent="0">
              <a:buNone/>
            </a:pPr>
            <a:r>
              <a:rPr lang="en-US" dirty="0" smtClean="0"/>
              <a:t>SOAP is a simple, lightweight XML protocol for exchanging structured and typed information on the Web</a:t>
            </a:r>
          </a:p>
          <a:p>
            <a:pPr marL="0" indent="0">
              <a:buNone/>
            </a:pPr>
            <a:r>
              <a:rPr lang="en-US" dirty="0" smtClean="0"/>
              <a:t>Overall design goal: KISS</a:t>
            </a:r>
          </a:p>
          <a:p>
            <a:pPr lvl="1"/>
            <a:r>
              <a:rPr lang="en-US" dirty="0" smtClean="0"/>
              <a:t>Can be implemented in a weekend</a:t>
            </a:r>
          </a:p>
          <a:p>
            <a:pPr lvl="1"/>
            <a:r>
              <a:rPr lang="en-US" dirty="0" smtClean="0"/>
              <a:t>Stick to absolutely minimum of functionality</a:t>
            </a:r>
          </a:p>
          <a:p>
            <a:pPr marL="0" indent="0">
              <a:buNone/>
            </a:pPr>
            <a:r>
              <a:rPr lang="en-US" dirty="0" smtClean="0"/>
              <a:t>Make it Modular and Extensible</a:t>
            </a:r>
          </a:p>
          <a:p>
            <a:pPr lvl="1"/>
            <a:r>
              <a:rPr lang="en-US" dirty="0" smtClean="0"/>
              <a:t>No application semantics and no transport semantics</a:t>
            </a:r>
          </a:p>
          <a:p>
            <a:pPr lvl="1"/>
            <a:r>
              <a:rPr lang="en-US" dirty="0" smtClean="0"/>
              <a:t>Think </a:t>
            </a:r>
            <a:r>
              <a:rPr lang="ja-JP" altLang="en-US" dirty="0" smtClean="0"/>
              <a:t>“</a:t>
            </a:r>
            <a:r>
              <a:rPr lang="en-US" dirty="0" smtClean="0"/>
              <a:t>XML datagram</a:t>
            </a:r>
            <a:r>
              <a:rPr lang="ja-JP" altLang="en-US" dirty="0" smtClean="0"/>
              <a:t>”</a:t>
            </a:r>
            <a:endParaRPr lang="en-US" dirty="0"/>
          </a:p>
        </p:txBody>
      </p:sp>
    </p:spTree>
    <p:extLst>
      <p:ext uri="{BB962C8B-B14F-4D97-AF65-F5344CB8AC3E}">
        <p14:creationId xmlns:p14="http://schemas.microsoft.com/office/powerpoint/2010/main" val="3068625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9066</TotalTime>
  <Words>4201</Words>
  <Application>Microsoft Macintosh PowerPoint</Application>
  <PresentationFormat>On-screen Show (4:3)</PresentationFormat>
  <Paragraphs>778</Paragraphs>
  <Slides>74</Slides>
  <Notes>25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76" baseType="lpstr">
      <vt:lpstr>ECS</vt:lpstr>
      <vt:lpstr>Drawing</vt:lpstr>
      <vt:lpstr>Web Protocols: SOAP</vt:lpstr>
      <vt:lpstr>Web Protocols</vt:lpstr>
      <vt:lpstr>RPC and DCE</vt:lpstr>
      <vt:lpstr>Wire Protocols, XML and SOAP</vt:lpstr>
      <vt:lpstr>Simple Object Access Protocol</vt:lpstr>
      <vt:lpstr>What’s the Difference?</vt:lpstr>
      <vt:lpstr>Standards for Interoperability</vt:lpstr>
      <vt:lpstr>Web Services Standards and Specifications</vt:lpstr>
      <vt:lpstr>What is SOAP?</vt:lpstr>
      <vt:lpstr>History: SOAP 1.0</vt:lpstr>
      <vt:lpstr>History: SOAP 1.1</vt:lpstr>
      <vt:lpstr>History: SOAP 1.2</vt:lpstr>
      <vt:lpstr>SOAP Components</vt:lpstr>
      <vt:lpstr>SOAP Components</vt:lpstr>
      <vt:lpstr>SOAP is a Protocol!</vt:lpstr>
      <vt:lpstr>Message  Structure</vt:lpstr>
      <vt:lpstr>The SOAP Envelope</vt:lpstr>
      <vt:lpstr>The SOAP Envelope</vt:lpstr>
      <vt:lpstr>The SOAP Envelope</vt:lpstr>
      <vt:lpstr>A SOAP Message</vt:lpstr>
      <vt:lpstr>PowerPoint Presentation</vt:lpstr>
      <vt:lpstr>SOAP Headers</vt:lpstr>
      <vt:lpstr>Semantics of SOAP Headers</vt:lpstr>
      <vt:lpstr>The SOAP mustUnderstand Attribute</vt:lpstr>
      <vt:lpstr>Example: SOAP Security Headers</vt:lpstr>
      <vt:lpstr>The SOAP Body</vt:lpstr>
      <vt:lpstr>SOAP Fault</vt:lpstr>
      <vt:lpstr>SOAP Fault</vt:lpstr>
      <vt:lpstr>SOAP 1.1 Fault Element</vt:lpstr>
      <vt:lpstr>SOAP 1.1 Fault Codes</vt:lpstr>
      <vt:lpstr>SOAP 1.1 Fault Example</vt:lpstr>
      <vt:lpstr>SOAP 1.1 Fault Example</vt:lpstr>
      <vt:lpstr>SOAP 1.2 Fault Element</vt:lpstr>
      <vt:lpstr>SOAP 1.2 Fault Example</vt:lpstr>
      <vt:lpstr>SOAP 1.2 Fault Example</vt:lpstr>
      <vt:lpstr>Message  Processing</vt:lpstr>
      <vt:lpstr>The SOAP Processing Model</vt:lpstr>
      <vt:lpstr>Putting it another way .....</vt:lpstr>
      <vt:lpstr>The SOAP Processing Model - Intermediaries</vt:lpstr>
      <vt:lpstr>SOAP Message Exchanges</vt:lpstr>
      <vt:lpstr>Message Processing: mustUnderstand</vt:lpstr>
      <vt:lpstr>Message Processing: role</vt:lpstr>
      <vt:lpstr>Message Processing: relay</vt:lpstr>
      <vt:lpstr>Transport  Binding</vt:lpstr>
      <vt:lpstr>SOAP and Transport Binding</vt:lpstr>
      <vt:lpstr>SOAP HTTP Binding</vt:lpstr>
      <vt:lpstr>SOAP HTTP Binding</vt:lpstr>
      <vt:lpstr>SOAP 1.1 HTTP Binding</vt:lpstr>
      <vt:lpstr>SOAP 1.2 HTTP Binding</vt:lpstr>
      <vt:lpstr>SOAP 1.1 HTTP Binding</vt:lpstr>
      <vt:lpstr>SOAP SMTP Binding</vt:lpstr>
      <vt:lpstr>SOAP SMTP Binding</vt:lpstr>
      <vt:lpstr>Attachments and Binary Data</vt:lpstr>
      <vt:lpstr>The need for attachments</vt:lpstr>
      <vt:lpstr>PowerPoint Presentation</vt:lpstr>
      <vt:lpstr>The need for attachments</vt:lpstr>
      <vt:lpstr>A possible solution</vt:lpstr>
      <vt:lpstr>A possible solution</vt:lpstr>
      <vt:lpstr>SOAP with Attachments</vt:lpstr>
      <vt:lpstr>The problems with attachments</vt:lpstr>
      <vt:lpstr>The problems with attachments</vt:lpstr>
      <vt:lpstr>Adding non-XML Data to SOAP</vt:lpstr>
      <vt:lpstr>Adding non-XML Data to SOAP</vt:lpstr>
      <vt:lpstr>XOP and MTOM</vt:lpstr>
      <vt:lpstr>REST Revisited part 1</vt:lpstr>
      <vt:lpstr>So what about REST ?</vt:lpstr>
      <vt:lpstr>So what about REST ?</vt:lpstr>
      <vt:lpstr>For example, a RESTful Web Service</vt:lpstr>
      <vt:lpstr>For example, a RESTful Web Service</vt:lpstr>
      <vt:lpstr>Compare with SOAP</vt:lpstr>
      <vt:lpstr>Compare with SOAP</vt:lpstr>
      <vt:lpstr>Notice anything?</vt:lpstr>
      <vt:lpstr>SOAP versus REST</vt:lpstr>
      <vt:lpstr>Further Reading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Gibbins</dc:creator>
  <cp:lastModifiedBy>Nicholas Gibbins</cp:lastModifiedBy>
  <cp:revision>58</cp:revision>
  <dcterms:created xsi:type="dcterms:W3CDTF">2012-10-09T05:14:56Z</dcterms:created>
  <dcterms:modified xsi:type="dcterms:W3CDTF">2013-11-11T22:52:59Z</dcterms:modified>
</cp:coreProperties>
</file>